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64" r:id="rId2"/>
    <p:sldId id="372" r:id="rId3"/>
    <p:sldId id="374" r:id="rId4"/>
    <p:sldId id="259" r:id="rId5"/>
    <p:sldId id="376" r:id="rId6"/>
    <p:sldId id="367" r:id="rId7"/>
    <p:sldId id="335" r:id="rId8"/>
    <p:sldId id="361" r:id="rId9"/>
    <p:sldId id="363" r:id="rId10"/>
    <p:sldId id="338" r:id="rId11"/>
    <p:sldId id="356" r:id="rId12"/>
    <p:sldId id="357" r:id="rId13"/>
    <p:sldId id="386" r:id="rId14"/>
    <p:sldId id="315" r:id="rId15"/>
    <p:sldId id="319" r:id="rId16"/>
    <p:sldId id="384" r:id="rId17"/>
    <p:sldId id="322" r:id="rId18"/>
    <p:sldId id="371" r:id="rId19"/>
    <p:sldId id="373" r:id="rId20"/>
    <p:sldId id="334" r:id="rId21"/>
    <p:sldId id="387" r:id="rId22"/>
    <p:sldId id="345" r:id="rId23"/>
    <p:sldId id="346" r:id="rId24"/>
    <p:sldId id="347" r:id="rId25"/>
    <p:sldId id="349" r:id="rId26"/>
    <p:sldId id="350" r:id="rId27"/>
    <p:sldId id="351" r:id="rId28"/>
    <p:sldId id="333" r:id="rId29"/>
    <p:sldId id="336" r:id="rId30"/>
    <p:sldId id="355" r:id="rId31"/>
    <p:sldId id="81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135"/>
    <a:srgbClr val="EF4034"/>
    <a:srgbClr val="FDEDE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34195" autoAdjust="0"/>
  </p:normalViewPr>
  <p:slideViewPr>
    <p:cSldViewPr snapToGrid="0">
      <p:cViewPr varScale="1">
        <p:scale>
          <a:sx n="35" d="100"/>
          <a:sy n="35" d="100"/>
        </p:scale>
        <p:origin x="3318" y="48"/>
      </p:cViewPr>
      <p:guideLst/>
    </p:cSldViewPr>
  </p:slideViewPr>
  <p:notesTextViewPr>
    <p:cViewPr>
      <p:scale>
        <a:sx n="1" d="1"/>
        <a:sy n="1" d="1"/>
      </p:scale>
      <p:origin x="0" y="0"/>
    </p:cViewPr>
  </p:notesTextViewPr>
  <p:sorterViewPr>
    <p:cViewPr>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1BA9B2-5AD5-48CD-B346-349E424A8044}"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8F7CE-1CC6-4947-AB44-C185FB874E27}" type="slidenum">
              <a:rPr lang="en-GB" smtClean="0"/>
              <a:t>‹#›</a:t>
            </a:fld>
            <a:endParaRPr lang="en-GB"/>
          </a:p>
        </p:txBody>
      </p:sp>
    </p:spTree>
    <p:extLst>
      <p:ext uri="{BB962C8B-B14F-4D97-AF65-F5344CB8AC3E}">
        <p14:creationId xmlns:p14="http://schemas.microsoft.com/office/powerpoint/2010/main" val="195783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sUMM5eCvi8w"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2EKBAMnZnSI"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AQA list does not have </a:t>
            </a:r>
            <a:r>
              <a:rPr lang="en-GB" b="1" u="sng" dirty="0" err="1">
                <a:solidFill>
                  <a:srgbClr val="FF0000"/>
                </a:solidFill>
              </a:rPr>
              <a:t>ambitieux</a:t>
            </a:r>
            <a:r>
              <a:rPr lang="en-GB" b="1" u="sng" dirty="0">
                <a:solidFill>
                  <a:srgbClr val="FF0000"/>
                </a:solidFill>
              </a:rPr>
              <a:t>, prudent.</a:t>
            </a:r>
            <a:endParaRPr lang="en-GB" b="1" u="none"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u="sng" dirty="0" err="1">
                <a:solidFill>
                  <a:srgbClr val="FF0000"/>
                </a:solidFill>
              </a:rPr>
              <a:t>ambitieux</a:t>
            </a:r>
            <a:r>
              <a:rPr lang="en-GB" b="1" dirty="0">
                <a:solidFill>
                  <a:srgbClr val="FF0000"/>
                </a:solidFill>
              </a:rPr>
              <a:t>, </a:t>
            </a:r>
            <a:r>
              <a:rPr lang="en-GB" b="1" i="0" u="sng" dirty="0">
                <a:solidFill>
                  <a:srgbClr val="E6851E"/>
                </a:solidFill>
                <a:effectLst/>
                <a:latin typeface="Segoe UI" panose="020B0502040204020203" pitchFamily="34" charset="0"/>
              </a:rPr>
              <a:t>avocat, </a:t>
            </a:r>
            <a:r>
              <a:rPr lang="en-GB" b="1" i="0" u="sng" dirty="0" err="1">
                <a:solidFill>
                  <a:srgbClr val="E6851E"/>
                </a:solidFill>
                <a:effectLst/>
                <a:latin typeface="Segoe UI" panose="020B0502040204020203" pitchFamily="34" charset="0"/>
              </a:rPr>
              <a:t>directeur</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emploi</a:t>
            </a:r>
            <a:r>
              <a:rPr lang="en-GB" b="1" i="0" u="sng" dirty="0">
                <a:solidFill>
                  <a:srgbClr val="E6851E"/>
                </a:solidFill>
                <a:effectLst/>
                <a:latin typeface="Segoe UI" panose="020B0502040204020203" pitchFamily="34" charset="0"/>
              </a:rPr>
              <a:t>, </a:t>
            </a:r>
            <a:r>
              <a:rPr lang="en-GB" b="1" i="0" u="sng" dirty="0" err="1">
                <a:solidFill>
                  <a:srgbClr val="E6851E"/>
                </a:solidFill>
                <a:effectLst/>
                <a:latin typeface="Segoe UI" panose="020B0502040204020203" pitchFamily="34" charset="0"/>
              </a:rPr>
              <a:t>facteur</a:t>
            </a:r>
            <a:r>
              <a:rPr lang="en-GB" b="1" i="0" u="sng" dirty="0">
                <a:solidFill>
                  <a:srgbClr val="E6851E"/>
                </a:solidFill>
                <a:effectLst/>
                <a:latin typeface="Segoe UI" panose="020B0502040204020203" pitchFamily="34" charset="0"/>
              </a:rPr>
              <a:t>, secretaire </a:t>
            </a:r>
            <a:r>
              <a:rPr lang="en-GB" b="1" u="none" dirty="0">
                <a:solidFill>
                  <a:srgbClr val="FF0000"/>
                </a:solidFill>
              </a:rPr>
              <a:t>(though </a:t>
            </a:r>
            <a:r>
              <a:rPr lang="en-GB" b="1" u="none" dirty="0" err="1">
                <a:solidFill>
                  <a:srgbClr val="FF0000"/>
                </a:solidFill>
              </a:rPr>
              <a:t>directeur</a:t>
            </a:r>
            <a:r>
              <a:rPr lang="en-GB" b="1" u="none" dirty="0">
                <a:solidFill>
                  <a:srgbClr val="FF0000"/>
                </a:solidFill>
              </a:rPr>
              <a:t> (meaning director) and secretaire could be cognates in reading).</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iii) </a:t>
            </a:r>
            <a:r>
              <a:rPr lang="en-GB" b="1" dirty="0" err="1"/>
              <a:t>Eduqas</a:t>
            </a:r>
            <a:r>
              <a:rPr lang="en-GB" b="1" dirty="0"/>
              <a:t> list does not have </a:t>
            </a:r>
            <a:r>
              <a:rPr lang="en-GB" b="1" u="sng" dirty="0" err="1">
                <a:solidFill>
                  <a:srgbClr val="FF0000"/>
                </a:solidFill>
              </a:rPr>
              <a:t>ambitieux</a:t>
            </a:r>
            <a:r>
              <a:rPr lang="en-GB" b="1" u="sng" dirty="0">
                <a:solidFill>
                  <a:srgbClr val="FF0000"/>
                </a:solidFill>
              </a:rPr>
              <a:t>. </a:t>
            </a:r>
            <a:r>
              <a:rPr lang="en-GB" b="1" dirty="0">
                <a:solidFill>
                  <a:srgbClr val="FF0000"/>
                </a:solidFill>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algn="l"/>
            <a:r>
              <a:rPr lang="en-GB" b="0" dirty="0"/>
              <a:t>Introducing </a:t>
            </a:r>
            <a:r>
              <a:rPr lang="en-GB" b="0" dirty="0">
                <a:solidFill>
                  <a:prstClr val="white"/>
                </a:solidFill>
              </a:rPr>
              <a:t>stress syllabification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Revisiting singular forms of </a:t>
            </a:r>
            <a:r>
              <a:rPr lang="en-GB" i="1" dirty="0" err="1">
                <a:solidFill>
                  <a:prstClr val="white"/>
                </a:solidFill>
              </a:rPr>
              <a:t>être</a:t>
            </a:r>
            <a:r>
              <a:rPr lang="en-GB" dirty="0">
                <a:solidFill>
                  <a:prstClr val="white"/>
                </a:solidFill>
              </a:rPr>
              <a:t> and </a:t>
            </a:r>
            <a:r>
              <a:rPr lang="en-GB" i="1" dirty="0" err="1">
                <a:solidFill>
                  <a:prstClr val="white"/>
                </a:solidFill>
              </a:rPr>
              <a:t>avoir</a:t>
            </a:r>
            <a:r>
              <a:rPr lang="en-GB" i="1" dirty="0">
                <a:solidFill>
                  <a:prstClr val="white"/>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Revisiting intonation and inversion questions</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Introducing </a:t>
            </a:r>
            <a:r>
              <a:rPr lang="en-GB" sz="1200" b="0" i="1" dirty="0" err="1">
                <a:solidFill>
                  <a:prstClr val="white"/>
                </a:solidFill>
                <a:latin typeface="Calibri" panose="020F0502020204030204" pitchFamily="34" charset="0"/>
                <a:cs typeface="Calibri" panose="020F0502020204030204" pitchFamily="34" charset="0"/>
              </a:rPr>
              <a:t>est-ce</a:t>
            </a:r>
            <a:r>
              <a:rPr lang="en-GB" sz="1200" b="0" i="1" dirty="0">
                <a:solidFill>
                  <a:prstClr val="white"/>
                </a:solidFill>
                <a:latin typeface="Calibri" panose="020F0502020204030204" pitchFamily="34" charset="0"/>
                <a:cs typeface="Calibri" panose="020F0502020204030204" pitchFamily="34" charset="0"/>
              </a:rPr>
              <a:t> que </a:t>
            </a:r>
            <a:r>
              <a:rPr lang="en-GB" sz="1200" b="0" i="0" dirty="0">
                <a:solidFill>
                  <a:prstClr val="white"/>
                </a:solidFill>
                <a:latin typeface="Calibri" panose="020F0502020204030204" pitchFamily="34" charset="0"/>
                <a:cs typeface="Calibri" panose="020F0502020204030204" pitchFamily="34" charset="0"/>
              </a:rPr>
              <a:t>questions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8.1.1.2 (introduce) </a:t>
            </a:r>
            <a:r>
              <a:rPr lang="fr-FR" dirty="0">
                <a:solidFill>
                  <a:srgbClr val="000000"/>
                </a:solidFill>
                <a:latin typeface="Century Gothic" panose="020B0502020202020204" pitchFamily="34" charset="0"/>
              </a:rPr>
              <a:t>avocat [1188], bureau</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[273], directeur</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[640], emploi</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[517], facteur [1264], secrétaire [920], ambitieux [2905], prudent [1529], travailleur, travailleuse [1341],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baseline="0" dirty="0">
                <a:solidFill>
                  <a:schemeClr val="tx1"/>
                </a:solidFill>
                <a:effectLst/>
                <a:latin typeface="+mn-lt"/>
                <a:ea typeface="Calibri"/>
                <a:cs typeface="Calibri"/>
                <a:sym typeface="Calibri"/>
              </a:rPr>
              <a:t>7.</a:t>
            </a:r>
            <a:r>
              <a:rPr lang="en-GB" sz="1200" b="1" i="0" u="none" strike="noStrike" kern="1200" cap="none" baseline="0" dirty="0">
                <a:solidFill>
                  <a:schemeClr val="tx1"/>
                </a:solidFill>
                <a:effectLst/>
                <a:latin typeface="+mn-lt"/>
                <a:ea typeface="Calibri"/>
                <a:cs typeface="Calibri"/>
                <a:sym typeface="Calibri"/>
              </a:rPr>
              <a:t>3.1.4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dormir [1836], dors [1836], dort [1836], bureau</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[273], équipe [814], parfois [410], sous [112], sur [16]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baseline="0" dirty="0"/>
              <a:t> 10 minutes</a:t>
            </a:r>
            <a:endParaRPr lang="en-US" b="1" dirty="0"/>
          </a:p>
          <a:p>
            <a:endParaRPr lang="en-US" b="1" dirty="0"/>
          </a:p>
          <a:p>
            <a:r>
              <a:rPr lang="en-US" b="1" dirty="0"/>
              <a:t>Aim: </a:t>
            </a:r>
            <a:r>
              <a:rPr lang="en-US" b="0" dirty="0"/>
              <a:t>To </a:t>
            </a:r>
            <a:r>
              <a:rPr lang="en-US" b="0" dirty="0" err="1"/>
              <a:t>practise</a:t>
            </a:r>
            <a:r>
              <a:rPr lang="en-US" b="0" dirty="0"/>
              <a:t> differentiating</a:t>
            </a:r>
            <a:r>
              <a:rPr lang="en-US" b="0" baseline="0" dirty="0"/>
              <a:t> between written and spoken question style based on word order.</a:t>
            </a:r>
          </a:p>
          <a:p>
            <a:endParaRPr lang="en-US" b="1" dirty="0"/>
          </a:p>
          <a:p>
            <a:r>
              <a:rPr lang="en-US" b="1" dirty="0"/>
              <a:t>Procedure:</a:t>
            </a:r>
          </a:p>
          <a:p>
            <a:pPr marL="228600" indent="-228600">
              <a:buAutoNum type="arabicPeriod"/>
            </a:pPr>
            <a:r>
              <a:rPr lang="en-US" b="0" dirty="0"/>
              <a:t>Remind students that inverted word order is more commonly found in writing (email) and linear word order with </a:t>
            </a:r>
            <a:r>
              <a:rPr lang="en-US" b="0" dirty="0" err="1"/>
              <a:t>est-ce</a:t>
            </a:r>
            <a:r>
              <a:rPr lang="en-US" b="0" dirty="0"/>
              <a:t> que in speaking (phone).</a:t>
            </a:r>
          </a:p>
          <a:p>
            <a:pPr marL="228600" indent="-228600">
              <a:buAutoNum type="arabicPeriod"/>
            </a:pPr>
            <a:r>
              <a:rPr lang="en-US" b="0" dirty="0"/>
              <a:t>Students write 1-8 and decide based on the presence of absence of a verb after the block whether inversion, and therefore written communication, is being used. Click</a:t>
            </a:r>
            <a:r>
              <a:rPr lang="en-US" b="0" baseline="0" dirty="0"/>
              <a:t> on the mouse to uncover the start of each sentence.</a:t>
            </a:r>
          </a:p>
          <a:p>
            <a:pPr marL="228600" indent="-228600">
              <a:buAutoNum type="arabicPeriod"/>
            </a:pPr>
            <a:r>
              <a:rPr lang="en-US" b="0" baseline="0" dirty="0"/>
              <a:t>Click to reveal answers.</a:t>
            </a:r>
          </a:p>
          <a:p>
            <a:pPr marL="228600" indent="-228600">
              <a:buAutoNum type="arabicPeriod"/>
            </a:pPr>
            <a:r>
              <a:rPr lang="en-US" b="0" baseline="0" dirty="0"/>
              <a:t>Oral translation of full sentences.</a:t>
            </a:r>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in task instructions (1 is the most frequent word in French): </a:t>
            </a:r>
            <a:br>
              <a:rPr lang="en-GB" baseline="0" dirty="0"/>
            </a:br>
            <a:r>
              <a:rPr lang="en-GB" sz="1200" b="0" dirty="0" err="1">
                <a:solidFill>
                  <a:prstClr val="white"/>
                </a:solidFill>
              </a:rPr>
              <a:t>détective</a:t>
            </a:r>
            <a:r>
              <a:rPr lang="en-GB" sz="1200" b="0" dirty="0">
                <a:solidFill>
                  <a:prstClr val="white"/>
                </a:solidFill>
              </a:rPr>
              <a:t> [&gt;5000], email [&gt;5000]. </a:t>
            </a:r>
            <a:r>
              <a:rPr lang="en-US" sz="1200" dirty="0" err="1">
                <a:solidFill>
                  <a:srgbClr val="4472C4">
                    <a:lumMod val="50000"/>
                  </a:srgbClr>
                </a:solidFill>
              </a:rPr>
              <a:t>téléphone</a:t>
            </a:r>
            <a:r>
              <a:rPr lang="en-US" sz="1200" dirty="0">
                <a:solidFill>
                  <a:srgbClr val="4472C4">
                    <a:lumMod val="50000"/>
                  </a:srgbClr>
                </a:solidFill>
              </a:rPr>
              <a:t> [1366], par [21],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1</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433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 (two slides)</a:t>
            </a:r>
          </a:p>
          <a:p>
            <a:endParaRPr lang="en-US" b="1" dirty="0"/>
          </a:p>
          <a:p>
            <a:r>
              <a:rPr lang="en-US" b="1" dirty="0"/>
              <a:t>Aim: </a:t>
            </a:r>
            <a:r>
              <a:rPr lang="en-US" b="0" dirty="0"/>
              <a:t>To </a:t>
            </a:r>
            <a:r>
              <a:rPr lang="en-US" b="0" dirty="0" err="1"/>
              <a:t>practise</a:t>
            </a:r>
            <a:r>
              <a:rPr lang="en-US" b="0" dirty="0"/>
              <a:t> production</a:t>
            </a:r>
            <a:r>
              <a:rPr lang="en-US" b="0" baseline="0" dirty="0"/>
              <a:t> (spoken modality) of questions using </a:t>
            </a:r>
            <a:r>
              <a:rPr lang="en-US" b="1" baseline="0" dirty="0" err="1"/>
              <a:t>est-ce</a:t>
            </a:r>
            <a:r>
              <a:rPr lang="en-US" b="1" baseline="0" dirty="0"/>
              <a:t> que </a:t>
            </a:r>
            <a:r>
              <a:rPr lang="en-US" b="0" baseline="0" dirty="0"/>
              <a:t>and 3</a:t>
            </a:r>
            <a:r>
              <a:rPr lang="en-US" b="0" baseline="30000" dirty="0"/>
              <a:t>rd</a:t>
            </a:r>
            <a:r>
              <a:rPr lang="en-US" b="0" baseline="0" dirty="0"/>
              <a:t> person singular forms of </a:t>
            </a:r>
            <a:r>
              <a:rPr lang="en-US" b="0" i="1" baseline="0" dirty="0" err="1"/>
              <a:t>avoir</a:t>
            </a:r>
            <a:r>
              <a:rPr lang="en-US" b="0" i="1" baseline="0" dirty="0"/>
              <a:t> </a:t>
            </a:r>
            <a:r>
              <a:rPr lang="en-US" b="0" i="0" baseline="0" dirty="0"/>
              <a:t>and </a:t>
            </a:r>
            <a:r>
              <a:rPr lang="en-US" b="0" i="1" baseline="0" dirty="0" err="1"/>
              <a:t>être</a:t>
            </a:r>
            <a:r>
              <a:rPr lang="en-US" b="0" i="0" baseline="0" dirty="0"/>
              <a:t>, in the context of a ‘guess who’ game. </a:t>
            </a:r>
            <a:r>
              <a:rPr lang="en-US" b="0" dirty="0"/>
              <a:t>The slide following this one should be displayed during</a:t>
            </a:r>
            <a:r>
              <a:rPr lang="en-US" b="0" baseline="0" dirty="0"/>
              <a:t> the activity. </a:t>
            </a:r>
            <a:endParaRPr lang="en-US" b="0" dirty="0"/>
          </a:p>
          <a:p>
            <a:endParaRPr lang="en-US" b="1" dirty="0"/>
          </a:p>
          <a:p>
            <a:r>
              <a:rPr lang="en-US" b="1" dirty="0"/>
              <a:t>Procedure:</a:t>
            </a:r>
          </a:p>
          <a:p>
            <a:r>
              <a:rPr lang="en-US" b="0" dirty="0"/>
              <a:t>1. Student B selects</a:t>
            </a:r>
            <a:r>
              <a:rPr lang="en-US" b="0" baseline="0" dirty="0"/>
              <a:t> a character, without revealing their identity.</a:t>
            </a:r>
            <a:endParaRPr lang="en-US" b="0" dirty="0"/>
          </a:p>
          <a:p>
            <a:r>
              <a:rPr lang="en-US" b="0" dirty="0"/>
              <a:t>2. Student A asks a question such as that shown in the example on this slide. By asking questions about whether the character is a girl/boy,</a:t>
            </a:r>
            <a:r>
              <a:rPr lang="en-US" b="0" baseline="0" dirty="0"/>
              <a:t> is big/small and has a dog/fruit or not, student a can try to home in on the identity of the chosen character.</a:t>
            </a:r>
            <a:endParaRPr lang="en-US" b="0" dirty="0"/>
          </a:p>
          <a:p>
            <a:r>
              <a:rPr lang="en-US" b="0" dirty="0"/>
              <a:t>3 Student</a:t>
            </a:r>
            <a:r>
              <a:rPr lang="en-US" b="0" baseline="0" dirty="0"/>
              <a:t> B responds to the question.</a:t>
            </a:r>
            <a:endParaRPr lang="en-US" b="0" dirty="0"/>
          </a:p>
          <a:p>
            <a:r>
              <a:rPr lang="en-US" b="0" dirty="0"/>
              <a:t>4. Continue until the character is guessed correctly (N.B.</a:t>
            </a:r>
            <a:r>
              <a:rPr lang="en-US" b="0" baseline="0" dirty="0"/>
              <a:t> students must ask at least 3 questions before making a guess, and cannot guess twice in a row).</a:t>
            </a:r>
            <a:endParaRPr lang="en-US" b="0" dirty="0"/>
          </a:p>
          <a:p>
            <a:r>
              <a:rPr lang="en-US" b="0" dirty="0"/>
              <a:t>5. Swap roles and play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002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Display this slide during the activity.</a:t>
            </a:r>
            <a:br>
              <a:rPr lang="en-GB" baseline="0" dirty="0"/>
            </a:br>
            <a:endParaRPr lang="en-GB" baseline="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130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algn="l"/>
            <a:r>
              <a:rPr lang="en-GB" b="0" dirty="0"/>
              <a:t>Introducing </a:t>
            </a:r>
            <a:r>
              <a:rPr lang="en-GB" b="0" dirty="0">
                <a:solidFill>
                  <a:prstClr val="white"/>
                </a:solidFill>
              </a:rPr>
              <a:t>stress syllabification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Revisiting plural forms of </a:t>
            </a:r>
            <a:r>
              <a:rPr lang="en-GB" i="1" dirty="0" err="1">
                <a:solidFill>
                  <a:prstClr val="white"/>
                </a:solidFill>
              </a:rPr>
              <a:t>être</a:t>
            </a:r>
            <a:r>
              <a:rPr lang="en-GB" dirty="0">
                <a:solidFill>
                  <a:prstClr val="white"/>
                </a:solidFill>
              </a:rPr>
              <a:t> and </a:t>
            </a:r>
            <a:r>
              <a:rPr lang="en-GB" i="1" dirty="0" err="1">
                <a:solidFill>
                  <a:prstClr val="white"/>
                </a:solidFill>
              </a:rPr>
              <a:t>avoir</a:t>
            </a:r>
            <a:endParaRPr lang="en-GB" i="1"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Introducing use of </a:t>
            </a:r>
            <a:r>
              <a:rPr lang="en-GB" i="1" dirty="0" err="1">
                <a:solidFill>
                  <a:prstClr val="white"/>
                </a:solidFill>
              </a:rPr>
              <a:t>être</a:t>
            </a:r>
            <a:r>
              <a:rPr lang="en-GB" i="1" dirty="0">
                <a:solidFill>
                  <a:prstClr val="white"/>
                </a:solidFill>
              </a:rPr>
              <a:t> </a:t>
            </a:r>
            <a:r>
              <a:rPr lang="en-GB" i="0" dirty="0">
                <a:solidFill>
                  <a:prstClr val="white"/>
                </a:solidFill>
              </a:rPr>
              <a:t>+ no article to talk about professions</a:t>
            </a:r>
            <a:endParaRPr lang="en-GB" i="1"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8.1.1.2 (introduce) </a:t>
            </a:r>
            <a:r>
              <a:rPr lang="fr-FR" dirty="0">
                <a:solidFill>
                  <a:srgbClr val="000000"/>
                </a:solidFill>
                <a:latin typeface="Century Gothic" panose="020B0502020202020204" pitchFamily="34" charset="0"/>
              </a:rPr>
              <a:t>avocat [1188], bureau</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[273], directeur</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[640], emploi</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[517], facteur [1264], secrétaire [920], ambitieux [2905], prudent [1529], travailleur, travailleuse [1341],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baseline="0" dirty="0">
                <a:solidFill>
                  <a:schemeClr val="tx1"/>
                </a:solidFill>
                <a:effectLst/>
                <a:latin typeface="+mn-lt"/>
                <a:ea typeface="Calibri"/>
                <a:cs typeface="Calibri"/>
                <a:sym typeface="Calibri"/>
              </a:rPr>
              <a:t>7.</a:t>
            </a:r>
            <a:r>
              <a:rPr lang="en-GB" sz="1200" b="1" i="0" u="none" strike="noStrike" kern="1200" cap="none" baseline="0" dirty="0">
                <a:solidFill>
                  <a:schemeClr val="tx1"/>
                </a:solidFill>
                <a:effectLst/>
                <a:latin typeface="+mn-lt"/>
                <a:ea typeface="Calibri"/>
                <a:cs typeface="Calibri"/>
                <a:sym typeface="Calibri"/>
              </a:rPr>
              <a:t>3.1.4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dormir [1836], dors [1836], dort [1836], bureau</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[273], équipe [814], parfois [410], sous [112], sur [16]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770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consolidate the French stress-pattern rules introduced in lesson 1 in spoken modality.</a:t>
            </a:r>
            <a:endParaRPr lang="en-US" b="1" dirty="0"/>
          </a:p>
          <a:p>
            <a:endParaRPr lang="en-US" b="1" dirty="0"/>
          </a:p>
          <a:p>
            <a:r>
              <a:rPr lang="en-US" b="1" dirty="0"/>
              <a:t>Procedure:</a:t>
            </a:r>
          </a:p>
          <a:p>
            <a:r>
              <a:rPr lang="en-US" b="0" dirty="0"/>
              <a:t>1. Remind students of the differences between English and French pronunciation patterns. Click to reveal a bubble containing the key points.</a:t>
            </a:r>
          </a:p>
          <a:p>
            <a:r>
              <a:rPr lang="en-US" b="0" dirty="0"/>
              <a:t>2. Working in pairs, students try to say the words aloud. Students should take their time, as they will also need to apply SSC knowledge.</a:t>
            </a:r>
          </a:p>
          <a:p>
            <a:r>
              <a:rPr lang="en-US" b="0" dirty="0"/>
              <a:t>3. Click to hear the words pronounced by a native speaker. Students repeat.</a:t>
            </a:r>
          </a:p>
          <a:p>
            <a:r>
              <a:rPr lang="en-US" b="0" dirty="0"/>
              <a:t>4. For the cognate words, have students say the English followed by the French several times, slowly at first to focus on the difference, then increasing in speed.</a:t>
            </a:r>
          </a:p>
          <a:p>
            <a:r>
              <a:rPr lang="en-US" b="0" dirty="0"/>
              <a:t>5. Students will have fun with </a:t>
            </a:r>
            <a:r>
              <a:rPr lang="en-US" b="0" i="1" dirty="0"/>
              <a:t>le </a:t>
            </a:r>
            <a:r>
              <a:rPr lang="fr-FR" sz="1200" b="0" i="1" dirty="0">
                <a:solidFill>
                  <a:schemeClr val="accent5">
                    <a:lumMod val="50000"/>
                  </a:schemeClr>
                </a:solidFill>
              </a:rPr>
              <a:t>prestidigitateur </a:t>
            </a:r>
            <a:r>
              <a:rPr lang="fr-FR" sz="1200" b="0" i="0" dirty="0">
                <a:solidFill>
                  <a:schemeClr val="accent5">
                    <a:lumMod val="50000"/>
                  </a:schemeClr>
                </a:solidFill>
              </a:rPr>
              <a:t>(!) This and the </a:t>
            </a:r>
            <a:r>
              <a:rPr lang="fr-FR" sz="1200" b="0" i="0" dirty="0" err="1">
                <a:solidFill>
                  <a:schemeClr val="accent5">
                    <a:lumMod val="50000"/>
                  </a:schemeClr>
                </a:solidFill>
              </a:rPr>
              <a:t>other</a:t>
            </a:r>
            <a:r>
              <a:rPr lang="fr-FR" sz="1200" b="0" i="0" dirty="0">
                <a:solidFill>
                  <a:schemeClr val="accent5">
                    <a:lumMod val="50000"/>
                  </a:schemeClr>
                </a:solidFill>
              </a:rPr>
              <a:t> </a:t>
            </a:r>
            <a:r>
              <a:rPr lang="fr-FR" sz="1200" b="0" i="0" dirty="0" err="1">
                <a:solidFill>
                  <a:schemeClr val="accent5">
                    <a:lumMod val="50000"/>
                  </a:schemeClr>
                </a:solidFill>
              </a:rPr>
              <a:t>unknown</a:t>
            </a:r>
            <a:r>
              <a:rPr lang="fr-FR" sz="1200" b="0" i="0" dirty="0">
                <a:solidFill>
                  <a:schemeClr val="accent5">
                    <a:lumMod val="50000"/>
                  </a:schemeClr>
                </a:solidFill>
              </a:rPr>
              <a:t> item, </a:t>
            </a:r>
            <a:r>
              <a:rPr lang="fr-FR" sz="1200" b="0" i="1" dirty="0">
                <a:solidFill>
                  <a:schemeClr val="accent5">
                    <a:lumMod val="50000"/>
                  </a:schemeClr>
                </a:solidFill>
              </a:rPr>
              <a:t>animatrice </a:t>
            </a:r>
            <a:r>
              <a:rPr lang="fr-FR" sz="1200" b="0" i="0" dirty="0">
                <a:solidFill>
                  <a:schemeClr val="accent5">
                    <a:lumMod val="50000"/>
                  </a:schemeClr>
                </a:solidFill>
              </a:rPr>
              <a:t>fit </a:t>
            </a:r>
            <a:r>
              <a:rPr lang="fr-FR" sz="1200" b="0" i="0" dirty="0" err="1">
                <a:solidFill>
                  <a:schemeClr val="accent5">
                    <a:lumMod val="50000"/>
                  </a:schemeClr>
                </a:solidFill>
              </a:rPr>
              <a:t>this</a:t>
            </a:r>
            <a:r>
              <a:rPr lang="fr-FR" sz="1200" b="0" i="0" dirty="0">
                <a:solidFill>
                  <a:schemeClr val="accent5">
                    <a:lumMod val="50000"/>
                  </a:schemeClr>
                </a:solidFill>
              </a:rPr>
              <a:t> </a:t>
            </a:r>
            <a:r>
              <a:rPr lang="fr-FR" sz="1200" b="0" i="0" dirty="0" err="1">
                <a:solidFill>
                  <a:schemeClr val="accent5">
                    <a:lumMod val="50000"/>
                  </a:schemeClr>
                </a:solidFill>
              </a:rPr>
              <a:t>week’s</a:t>
            </a:r>
            <a:r>
              <a:rPr lang="fr-FR" sz="1200" b="0" i="0" dirty="0">
                <a:solidFill>
                  <a:schemeClr val="accent5">
                    <a:lumMod val="50000"/>
                  </a:schemeClr>
                </a:solidFill>
              </a:rPr>
              <a:t> </a:t>
            </a:r>
            <a:r>
              <a:rPr lang="fr-FR" sz="1200" b="0" i="0" dirty="0" err="1">
                <a:solidFill>
                  <a:schemeClr val="accent5">
                    <a:lumMod val="50000"/>
                  </a:schemeClr>
                </a:solidFill>
              </a:rPr>
              <a:t>vocabualry</a:t>
            </a:r>
            <a:r>
              <a:rPr lang="fr-FR" sz="1200" b="0" i="0" dirty="0">
                <a:solidFill>
                  <a:schemeClr val="accent5">
                    <a:lumMod val="50000"/>
                  </a:schemeClr>
                </a:solidFill>
              </a:rPr>
              <a:t> </a:t>
            </a:r>
            <a:r>
              <a:rPr lang="fr-FR" sz="1200" b="0" i="0" dirty="0" err="1">
                <a:solidFill>
                  <a:schemeClr val="accent5">
                    <a:lumMod val="50000"/>
                  </a:schemeClr>
                </a:solidFill>
              </a:rPr>
              <a:t>theme</a:t>
            </a:r>
            <a:r>
              <a:rPr lang="fr-FR" sz="1200" b="0" i="0" dirty="0">
                <a:solidFill>
                  <a:schemeClr val="accent5">
                    <a:lumMod val="50000"/>
                  </a:schemeClr>
                </a:solidFill>
              </a:rPr>
              <a:t> </a:t>
            </a:r>
            <a:r>
              <a:rPr lang="fr-FR" sz="1200" b="0" i="0" dirty="0" err="1">
                <a:solidFill>
                  <a:schemeClr val="accent5">
                    <a:lumMod val="50000"/>
                  </a:schemeClr>
                </a:solidFill>
              </a:rPr>
              <a:t>nicely</a:t>
            </a:r>
            <a:r>
              <a:rPr lang="fr-FR" sz="1200" b="0" i="0" dirty="0">
                <a:solidFill>
                  <a:schemeClr val="accent5">
                    <a:lumMod val="50000"/>
                  </a:schemeClr>
                </a:solidFill>
              </a:rPr>
              <a:t>! Have </a:t>
            </a:r>
            <a:r>
              <a:rPr lang="fr-FR" sz="1200" b="0" i="0" dirty="0" err="1">
                <a:solidFill>
                  <a:schemeClr val="accent5">
                    <a:lumMod val="50000"/>
                  </a:schemeClr>
                </a:solidFill>
              </a:rPr>
              <a:t>students</a:t>
            </a:r>
            <a:r>
              <a:rPr lang="fr-FR" sz="1200" b="0" i="0" dirty="0">
                <a:solidFill>
                  <a:schemeClr val="accent5">
                    <a:lumMod val="50000"/>
                  </a:schemeClr>
                </a:solidFill>
              </a:rPr>
              <a:t> </a:t>
            </a:r>
            <a:r>
              <a:rPr lang="fr-FR" sz="1200" b="0" i="0" dirty="0" err="1">
                <a:solidFill>
                  <a:schemeClr val="accent5">
                    <a:lumMod val="50000"/>
                  </a:schemeClr>
                </a:solidFill>
              </a:rPr>
              <a:t>produce</a:t>
            </a:r>
            <a:r>
              <a:rPr lang="fr-FR" sz="1200" b="0" i="0" dirty="0">
                <a:solidFill>
                  <a:schemeClr val="accent5">
                    <a:lumMod val="50000"/>
                  </a:schemeClr>
                </a:solidFill>
              </a:rPr>
              <a:t> the </a:t>
            </a:r>
            <a:r>
              <a:rPr lang="fr-FR" sz="1200" b="0" i="0" dirty="0" err="1">
                <a:solidFill>
                  <a:schemeClr val="accent5">
                    <a:lumMod val="50000"/>
                  </a:schemeClr>
                </a:solidFill>
              </a:rPr>
              <a:t>feminine</a:t>
            </a:r>
            <a:r>
              <a:rPr lang="fr-FR" sz="1200" b="0" i="0" dirty="0">
                <a:solidFill>
                  <a:schemeClr val="accent5">
                    <a:lumMod val="50000"/>
                  </a:schemeClr>
                </a:solidFill>
              </a:rPr>
              <a:t> and masculine </a:t>
            </a:r>
            <a:r>
              <a:rPr lang="fr-FR" sz="1200" b="0" i="0" dirty="0" err="1">
                <a:solidFill>
                  <a:schemeClr val="accent5">
                    <a:lumMod val="50000"/>
                  </a:schemeClr>
                </a:solidFill>
              </a:rPr>
              <a:t>forms</a:t>
            </a:r>
            <a:r>
              <a:rPr lang="fr-FR" sz="1200" b="0" i="0" dirty="0">
                <a:solidFill>
                  <a:schemeClr val="accent5">
                    <a:lumMod val="50000"/>
                  </a:schemeClr>
                </a:solidFill>
              </a:rPr>
              <a:t> </a:t>
            </a:r>
            <a:r>
              <a:rPr lang="fr-FR" sz="1200" b="0" i="0" dirty="0" err="1">
                <a:solidFill>
                  <a:schemeClr val="accent5">
                    <a:lumMod val="50000"/>
                  </a:schemeClr>
                </a:solidFill>
              </a:rPr>
              <a:t>respectively</a:t>
            </a:r>
            <a:r>
              <a:rPr lang="fr-FR" sz="1200" b="0" i="0" dirty="0">
                <a:solidFill>
                  <a:schemeClr val="accent5">
                    <a:lumMod val="50000"/>
                  </a:schemeClr>
                </a:solidFill>
              </a:rPr>
              <a:t>.</a:t>
            </a:r>
            <a:endParaRPr lang="en-US" b="0" i="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a:t>
            </a:r>
            <a:r>
              <a:rPr lang="en-GB" b="1" baseline="0" dirty="0" err="1"/>
              <a:t>unknwon</a:t>
            </a:r>
            <a:r>
              <a:rPr lang="en-GB" b="1" baseline="0" dirty="0"/>
              <a:t> vocabulary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promotion [2139], diplodocus [&gt;5000], </a:t>
            </a:r>
            <a:r>
              <a:rPr lang="fr-FR" sz="1200" b="0" dirty="0">
                <a:solidFill>
                  <a:schemeClr val="accent5">
                    <a:lumMod val="50000"/>
                  </a:schemeClr>
                </a:solidFill>
              </a:rPr>
              <a:t>prestidigitateur [&gt;5000], </a:t>
            </a:r>
            <a:r>
              <a:rPr lang="fr-FR" sz="1200" b="0" dirty="0">
                <a:solidFill>
                  <a:srgbClr val="EE6000"/>
                </a:solidFill>
              </a:rPr>
              <a:t>interrompre [1479], </a:t>
            </a:r>
            <a:r>
              <a:rPr lang="fr-FR" sz="1200" b="0" dirty="0">
                <a:solidFill>
                  <a:schemeClr val="accent5">
                    <a:lumMod val="50000"/>
                  </a:schemeClr>
                </a:solidFill>
              </a:rPr>
              <a:t>rectangulaire [&gt;5000]</a:t>
            </a:r>
            <a:r>
              <a:rPr lang="en-GB" sz="1200" b="0" baseline="0" dirty="0">
                <a:solidFill>
                  <a:schemeClr val="accent5">
                    <a:lumMod val="50000"/>
                  </a:schemeClr>
                </a:solidFill>
              </a:rPr>
              <a:t>, </a:t>
            </a:r>
            <a:r>
              <a:rPr lang="fr-FR" sz="1200" b="0" dirty="0">
                <a:solidFill>
                  <a:srgbClr val="EE6000"/>
                </a:solidFill>
              </a:rPr>
              <a:t>impossibilité [4522], </a:t>
            </a:r>
            <a:r>
              <a:rPr lang="fr-FR" sz="1200" b="0" dirty="0">
                <a:solidFill>
                  <a:schemeClr val="accent5">
                    <a:lumMod val="50000"/>
                  </a:schemeClr>
                </a:solidFill>
              </a:rPr>
              <a:t>caractérisation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(two slides)</a:t>
            </a:r>
          </a:p>
          <a:p>
            <a:endParaRPr lang="en-US" b="1" dirty="0"/>
          </a:p>
          <a:p>
            <a:r>
              <a:rPr lang="en-US" b="1" dirty="0"/>
              <a:t>Aim: </a:t>
            </a:r>
            <a:r>
              <a:rPr lang="en-US" b="0" dirty="0"/>
              <a:t>to describe the words in this week’s vocabulary set using known French words and phrases.</a:t>
            </a:r>
          </a:p>
          <a:p>
            <a:endParaRPr lang="en-US" b="1" dirty="0"/>
          </a:p>
          <a:p>
            <a:r>
              <a:rPr lang="en-US" b="1" dirty="0"/>
              <a:t>Procedure:</a:t>
            </a:r>
          </a:p>
          <a:p>
            <a:r>
              <a:rPr lang="en-US" b="0" dirty="0"/>
              <a:t>1. Use this slide to model the task. Explain that students are going to play ‘Articulate’ in French.</a:t>
            </a:r>
          </a:p>
          <a:p>
            <a:r>
              <a:rPr lang="en-US" b="0" dirty="0"/>
              <a:t>2. Display the next slide.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br>
              <a:rPr lang="en-US" b="0" dirty="0"/>
            </a:br>
            <a:r>
              <a:rPr lang="en-US" b="0" dirty="0"/>
              <a:t>1. Students work in pairs. Student A faces the board, Student B turns away. </a:t>
            </a:r>
            <a:r>
              <a:rPr lang="en-US" b="1" dirty="0"/>
              <a:t>Click once to remind Bs to turn away.</a:t>
            </a:r>
          </a:p>
          <a:p>
            <a:r>
              <a:rPr lang="en-US" b="1" dirty="0"/>
              <a:t>2. Click again to reveal A’s words.</a:t>
            </a:r>
            <a:endParaRPr lang="en-US" b="0" dirty="0"/>
          </a:p>
          <a:p>
            <a:r>
              <a:rPr lang="en-US" b="0" dirty="0"/>
              <a:t>3. Start the first timer. Student A has 60 seconds to give French prompts to describe the five words on their list for their partner to guess (the amount of time allotted can be increased or decreased according to the needs of the class). The words are ordered by difficulty (more abstract concepts are further down the list). Student A can use words they have learnt this week or any other vocabulary they know but must not use English. </a:t>
            </a:r>
          </a:p>
          <a:p>
            <a:r>
              <a:rPr lang="en-US" b="0" dirty="0"/>
              <a:t>4. Student B has three attempts to guess the word. If they do not guess correctly, Student A moves on to the next word. Students score how many words they have correctly managed to guess between them in 60 seconds.</a:t>
            </a:r>
          </a:p>
          <a:p>
            <a:r>
              <a:rPr lang="en-US" b="0" dirty="0"/>
              <a:t>5. Bs turn back to see all the words.</a:t>
            </a:r>
          </a:p>
          <a:p>
            <a:r>
              <a:rPr lang="en-US" b="0" dirty="0"/>
              <a:t>6. </a:t>
            </a:r>
            <a:r>
              <a:rPr lang="en-US" b="1" dirty="0"/>
              <a:t>Click to remind As to turn around. Click again to bring up B’s words.</a:t>
            </a:r>
          </a:p>
          <a:p>
            <a:r>
              <a:rPr lang="en-US" b="0" dirty="0"/>
              <a:t>7. Repeat steps 3-4.</a:t>
            </a:r>
          </a:p>
          <a:p>
            <a:r>
              <a:rPr lang="en-US" b="0" dirty="0"/>
              <a:t>8. Optional: students add up the two scores. The pair with the highest total score in the class is the winner.</a:t>
            </a:r>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509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 grammar and usage rules pertaining to job titles, and to provide some culture insight into reasons for cross-linguistic differences.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article use/lack thereof and connecting this with meaning  (</a:t>
            </a:r>
            <a:r>
              <a:rPr lang="en-US" sz="1200" b="0" i="1" dirty="0" err="1">
                <a:solidFill>
                  <a:schemeClr val="accent5">
                    <a:lumMod val="50000"/>
                  </a:schemeClr>
                </a:solidFill>
              </a:rPr>
              <a:t>être</a:t>
            </a:r>
            <a:r>
              <a:rPr lang="en-GB" sz="1200" b="1" dirty="0">
                <a:solidFill>
                  <a:schemeClr val="accent5">
                    <a:lumMod val="50000"/>
                  </a:schemeClr>
                </a:solidFill>
              </a:rPr>
              <a:t> </a:t>
            </a:r>
            <a:r>
              <a:rPr lang="en-US" b="0" dirty="0"/>
              <a:t>vs other verbs).</a:t>
            </a:r>
            <a:endParaRPr lang="en-US" b="1" dirty="0"/>
          </a:p>
          <a:p>
            <a:endParaRPr lang="en-US" b="1" dirty="0"/>
          </a:p>
          <a:p>
            <a:r>
              <a:rPr lang="en-US" b="1" dirty="0"/>
              <a:t>Procedure:</a:t>
            </a:r>
          </a:p>
          <a:p>
            <a:r>
              <a:rPr lang="en-US" b="0" dirty="0"/>
              <a:t>1. Students read the sentences and decide, based on the presence of absence of an article, which verb must be used.</a:t>
            </a:r>
          </a:p>
          <a:p>
            <a:r>
              <a:rPr lang="en-US" b="0" dirty="0"/>
              <a:t>2. Answers revealed on clicks.</a:t>
            </a:r>
          </a:p>
          <a:p>
            <a:r>
              <a:rPr lang="en-US" b="0" dirty="0"/>
              <a:t>3. Ask students what needs to change about the sentence to make a correct sentence with the other verb.</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serveur</a:t>
            </a:r>
            <a:r>
              <a:rPr lang="en-GB" baseline="0" dirty="0"/>
              <a:t> [4377]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a:p>
            <a:r>
              <a:rPr lang="en-US" b="0" dirty="0"/>
              <a:t>AQA list includes </a:t>
            </a:r>
            <a:r>
              <a:rPr lang="en-US" b="0" dirty="0" err="1"/>
              <a:t>médecin</a:t>
            </a:r>
            <a:r>
              <a:rPr lang="en-US" b="0" dirty="0"/>
              <a:t>, </a:t>
            </a:r>
            <a:r>
              <a:rPr lang="en-US" b="0" dirty="0" err="1"/>
              <a:t>secrétaire</a:t>
            </a:r>
            <a:r>
              <a:rPr lang="en-US" b="0" dirty="0"/>
              <a:t>, </a:t>
            </a:r>
            <a:r>
              <a:rPr lang="en-US" b="0" dirty="0" err="1"/>
              <a:t>acteur</a:t>
            </a:r>
            <a:r>
              <a:rPr lang="en-US" b="0" dirty="0"/>
              <a:t>, </a:t>
            </a:r>
            <a:r>
              <a:rPr lang="en-US" b="0" dirty="0" err="1"/>
              <a:t>professeur</a:t>
            </a:r>
            <a:r>
              <a:rPr lang="en-US" b="0" dirty="0"/>
              <a:t>, </a:t>
            </a:r>
            <a:r>
              <a:rPr lang="en-US" b="0" dirty="0" err="1"/>
              <a:t>serveur</a:t>
            </a:r>
            <a:br>
              <a:rPr lang="en-US" b="0" dirty="0"/>
            </a:br>
            <a:r>
              <a:rPr lang="en-US" b="0" dirty="0"/>
              <a:t>Edexcel: </a:t>
            </a:r>
            <a:r>
              <a:rPr lang="en-US" b="0" dirty="0" err="1"/>
              <a:t>médecin</a:t>
            </a:r>
            <a:r>
              <a:rPr lang="en-US" b="0" dirty="0"/>
              <a:t>, </a:t>
            </a:r>
            <a:r>
              <a:rPr lang="en-US" b="0" dirty="0" err="1"/>
              <a:t>acteur</a:t>
            </a:r>
            <a:r>
              <a:rPr lang="en-US" b="0" dirty="0"/>
              <a:t>, </a:t>
            </a:r>
            <a:r>
              <a:rPr lang="en-US" b="0" dirty="0" err="1"/>
              <a:t>professeur</a:t>
            </a:r>
            <a:r>
              <a:rPr lang="en-US" b="0" dirty="0"/>
              <a:t> </a:t>
            </a:r>
            <a:br>
              <a:rPr lang="en-US" b="0" dirty="0"/>
            </a:br>
            <a:r>
              <a:rPr lang="en-US" b="0" dirty="0" err="1"/>
              <a:t>Eduqas</a:t>
            </a:r>
            <a:r>
              <a:rPr lang="en-US" b="0" dirty="0"/>
              <a:t>: </a:t>
            </a:r>
            <a:r>
              <a:rPr lang="en-US" b="0" dirty="0" err="1"/>
              <a:t>médecin</a:t>
            </a:r>
            <a:r>
              <a:rPr lang="en-US" b="0" dirty="0"/>
              <a:t>, secretaire, </a:t>
            </a:r>
            <a:r>
              <a:rPr lang="en-US" b="0" dirty="0" err="1"/>
              <a:t>acteur</a:t>
            </a:r>
            <a:r>
              <a:rPr lang="en-US" b="0" dirty="0"/>
              <a:t>, </a:t>
            </a:r>
            <a:r>
              <a:rPr lang="en-US" b="0" dirty="0" err="1"/>
              <a:t>professeur</a:t>
            </a:r>
            <a:r>
              <a:rPr lang="en-US" b="0" dirty="0"/>
              <a:t>, avocat, </a:t>
            </a:r>
            <a:r>
              <a:rPr lang="en-US" b="0" dirty="0" err="1"/>
              <a:t>serveur</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revise the form and meaning of the 1</a:t>
            </a:r>
            <a:r>
              <a:rPr lang="en-US" b="0" baseline="30000" dirty="0"/>
              <a:t>st</a:t>
            </a:r>
            <a:r>
              <a:rPr lang="en-US" b="0" dirty="0"/>
              <a:t>, 2</a:t>
            </a:r>
            <a:r>
              <a:rPr lang="en-US" b="0" baseline="30000" dirty="0"/>
              <a:t>nd</a:t>
            </a:r>
            <a:r>
              <a:rPr lang="en-US" b="0" dirty="0"/>
              <a:t> and 3</a:t>
            </a:r>
            <a:r>
              <a:rPr lang="en-US" b="0" baseline="30000" dirty="0"/>
              <a:t>rd</a:t>
            </a:r>
            <a:r>
              <a:rPr lang="en-US" b="0" dirty="0"/>
              <a:t> person plural forms of </a:t>
            </a:r>
            <a:r>
              <a:rPr lang="en-GB" sz="1200" b="0" i="1" kern="1200" dirty="0" err="1">
                <a:solidFill>
                  <a:schemeClr val="accent1">
                    <a:lumMod val="50000"/>
                  </a:schemeClr>
                </a:solidFill>
                <a:latin typeface="+mn-lt"/>
                <a:ea typeface="+mn-ea"/>
                <a:cs typeface="+mn-cs"/>
              </a:rPr>
              <a:t>être</a:t>
            </a:r>
            <a:r>
              <a:rPr lang="en-GB" sz="1200" b="1" i="0" kern="1200" dirty="0">
                <a:solidFill>
                  <a:schemeClr val="accent1">
                    <a:lumMod val="50000"/>
                  </a:schemeClr>
                </a:solidFill>
                <a:latin typeface="+mn-lt"/>
                <a:ea typeface="+mn-ea"/>
                <a:cs typeface="+mn-cs"/>
              </a:rPr>
              <a:t> </a:t>
            </a:r>
            <a:r>
              <a:rPr lang="en-GB" sz="1200" b="0" i="0" kern="1200" dirty="0">
                <a:solidFill>
                  <a:schemeClr val="accent1">
                    <a:lumMod val="50000"/>
                  </a:schemeClr>
                </a:solidFill>
                <a:latin typeface="+mn-lt"/>
                <a:ea typeface="+mn-ea"/>
                <a:cs typeface="+mn-cs"/>
              </a:rPr>
              <a:t>and </a:t>
            </a:r>
            <a:r>
              <a:rPr lang="en-US" b="0" i="1" dirty="0" err="1"/>
              <a:t>avoir</a:t>
            </a:r>
            <a:r>
              <a:rPr lang="en-US" b="0" i="0" dirty="0"/>
              <a:t>.</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look at the verb forms in the box and decide which are forms of </a:t>
            </a:r>
            <a:r>
              <a:rPr lang="en-GB" sz="1200" b="0" i="1" kern="1200" dirty="0" err="1">
                <a:solidFill>
                  <a:schemeClr val="accent1">
                    <a:lumMod val="50000"/>
                  </a:schemeClr>
                </a:solidFill>
                <a:latin typeface="+mn-lt"/>
                <a:ea typeface="+mn-ea"/>
                <a:cs typeface="+mn-cs"/>
              </a:rPr>
              <a:t>être</a:t>
            </a:r>
            <a:r>
              <a:rPr lang="en-GB" sz="1200" b="1" i="0" kern="1200" dirty="0">
                <a:solidFill>
                  <a:schemeClr val="accent1">
                    <a:lumMod val="50000"/>
                  </a:schemeClr>
                </a:solidFill>
                <a:latin typeface="+mn-lt"/>
                <a:ea typeface="+mn-ea"/>
                <a:cs typeface="+mn-cs"/>
              </a:rPr>
              <a:t> </a:t>
            </a:r>
            <a:r>
              <a:rPr lang="en-GB" sz="1200" b="0" i="0" kern="1200" dirty="0">
                <a:solidFill>
                  <a:schemeClr val="accent1">
                    <a:lumMod val="50000"/>
                  </a:schemeClr>
                </a:solidFill>
                <a:latin typeface="+mn-lt"/>
                <a:ea typeface="+mn-ea"/>
                <a:cs typeface="+mn-cs"/>
              </a:rPr>
              <a:t>and which are forms of </a:t>
            </a:r>
            <a:r>
              <a:rPr lang="en-US" b="0" i="1" dirty="0" err="1"/>
              <a:t>avoir</a:t>
            </a:r>
            <a:r>
              <a:rPr lang="en-US" b="0" i="0" dirty="0"/>
              <a:t>.</a:t>
            </a:r>
            <a:endParaRPr lang="en-US" b="0" dirty="0"/>
          </a:p>
          <a:p>
            <a:r>
              <a:rPr lang="en-US" b="0" dirty="0"/>
              <a:t>2. Students add the missing pronoun to create translations of the English verb forms.</a:t>
            </a:r>
          </a:p>
          <a:p>
            <a:r>
              <a:rPr lang="en-US" b="0" dirty="0"/>
              <a:t>3. Answers appear on clicks.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words used in task instructions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compléter</a:t>
            </a:r>
            <a:r>
              <a:rPr lang="en-GB" sz="1200" b="0" i="0" kern="1200" dirty="0">
                <a:solidFill>
                  <a:schemeClr val="tx1"/>
                </a:solidFill>
                <a:effectLst/>
                <a:latin typeface="+mn-lt"/>
                <a:ea typeface="+mn-ea"/>
                <a:cs typeface="+mn-cs"/>
              </a:rPr>
              <a:t> [2034],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83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introduce the concepts of unstressed syllables and vowel reduction in preparation for contrasting with French.</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Work through the first two paragraphs of suggested explanatory wording.</a:t>
            </a:r>
          </a:p>
          <a:p>
            <a:r>
              <a:rPr lang="en-US" b="0" dirty="0"/>
              <a:t>2. Give students one minute to discuss the example words </a:t>
            </a:r>
            <a:r>
              <a:rPr lang="en-US" b="0" i="1" dirty="0" err="1"/>
              <a:t>organisation</a:t>
            </a:r>
            <a:r>
              <a:rPr lang="en-US" b="0" i="1" dirty="0"/>
              <a:t> </a:t>
            </a:r>
            <a:r>
              <a:rPr lang="en-US" b="0" i="0" dirty="0"/>
              <a:t>and </a:t>
            </a:r>
            <a:r>
              <a:rPr lang="en-US" b="0" i="1" dirty="0"/>
              <a:t>identification</a:t>
            </a:r>
            <a:r>
              <a:rPr lang="en-US" b="0" i="0" dirty="0"/>
              <a:t>. It may be helpful to guide students by asking them to consider vowel sounds specifically.</a:t>
            </a:r>
            <a:endParaRPr lang="en-US" b="0" dirty="0"/>
          </a:p>
          <a:p>
            <a:r>
              <a:rPr lang="en-US" b="0" dirty="0"/>
              <a:t>3. Click to reveal answer and suggested explanation.</a:t>
            </a:r>
          </a:p>
          <a:p>
            <a:endParaRPr lang="en-US" b="0" dirty="0"/>
          </a:p>
          <a:p>
            <a:r>
              <a:rPr lang="en-GB" sz="1200" b="1" kern="1200" dirty="0">
                <a:solidFill>
                  <a:schemeClr val="tx1"/>
                </a:solidFill>
                <a:effectLst/>
                <a:latin typeface="+mn-lt"/>
                <a:ea typeface="+mn-ea"/>
                <a:cs typeface="+mn-cs"/>
              </a:rPr>
              <a:t>Possible extension: </a:t>
            </a:r>
            <a:r>
              <a:rPr lang="en-GB" sz="1200" kern="1200" dirty="0">
                <a:solidFill>
                  <a:schemeClr val="tx1"/>
                </a:solidFill>
                <a:effectLst/>
                <a:latin typeface="+mn-lt"/>
                <a:ea typeface="+mn-ea"/>
                <a:cs typeface="+mn-cs"/>
              </a:rPr>
              <a:t>Watch this video to help students better understand the concept. (You can skip the first 2 minutes and start at 02m00s, where it says on the screen ‘English is a stress-timed language’). </a:t>
            </a:r>
            <a:r>
              <a:rPr lang="en-GB" sz="1200" u="sng" kern="1200" dirty="0">
                <a:solidFill>
                  <a:schemeClr val="tx1"/>
                </a:solidFill>
                <a:effectLst/>
                <a:latin typeface="+mn-lt"/>
                <a:ea typeface="+mn-ea"/>
                <a:cs typeface="+mn-cs"/>
                <a:hlinkClick r:id="rId3"/>
              </a:rPr>
              <a:t>https://www.youtube.com/watch?v=sUMM5eCvi8w</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891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a:t>
            </a:r>
            <a:r>
              <a:rPr lang="en-US" b="0" dirty="0" err="1"/>
              <a:t>practise</a:t>
            </a:r>
            <a:r>
              <a:rPr lang="en-US" b="0" dirty="0"/>
              <a:t> using different forms of </a:t>
            </a:r>
            <a:r>
              <a:rPr lang="en-US" b="0" i="1" dirty="0" err="1"/>
              <a:t>avoir</a:t>
            </a:r>
            <a:r>
              <a:rPr lang="en-US" b="0" i="0" dirty="0"/>
              <a:t> and </a:t>
            </a:r>
            <a:r>
              <a:rPr lang="en-US" b="0" i="1" dirty="0" err="1"/>
              <a:t>être</a:t>
            </a:r>
            <a:r>
              <a:rPr lang="en-US" b="0" i="0" dirty="0"/>
              <a:t> in context, according to correct person and meaning.</a:t>
            </a:r>
            <a:endParaRPr lang="en-US" b="0" dirty="0"/>
          </a:p>
          <a:p>
            <a:endParaRPr lang="en-US" b="1" dirty="0"/>
          </a:p>
          <a:p>
            <a:r>
              <a:rPr lang="en-US" b="1" dirty="0"/>
              <a:t>Procedure:</a:t>
            </a:r>
          </a:p>
          <a:p>
            <a:r>
              <a:rPr lang="en-US" b="0" dirty="0"/>
              <a:t>1. Students</a:t>
            </a:r>
            <a:r>
              <a:rPr lang="en-US" b="0" baseline="0" dirty="0"/>
              <a:t> read the text and decide which verb form, from the options in the orange box, goes in each gap.</a:t>
            </a:r>
            <a:endParaRPr lang="en-US" b="0" dirty="0"/>
          </a:p>
          <a:p>
            <a:r>
              <a:rPr lang="en-US" b="0" dirty="0"/>
              <a:t>2. Click</a:t>
            </a:r>
            <a:r>
              <a:rPr lang="en-US" b="0" baseline="0" dirty="0"/>
              <a:t> on the mouse to animate the answers.</a:t>
            </a:r>
            <a:endParaRPr lang="en-US" b="0" dirty="0"/>
          </a:p>
          <a:p>
            <a:r>
              <a:rPr lang="en-US" b="0" dirty="0"/>
              <a:t>3. Clicking on</a:t>
            </a:r>
            <a:r>
              <a:rPr lang="en-US" b="0" baseline="0" dirty="0"/>
              <a:t> the orange box removes it, making the task more challenging.</a:t>
            </a:r>
          </a:p>
          <a:p>
            <a:r>
              <a:rPr lang="en-US" b="0" baseline="0" dirty="0"/>
              <a:t>4. Oral translation or short summary in English.</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404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Elicit translation one sentence at a time</a:t>
            </a:r>
          </a:p>
          <a:p>
            <a:r>
              <a:rPr lang="en-US" b="0" dirty="0"/>
              <a:t>2. Click to reveal suggested translation sentence by sentence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255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r>
              <a:rPr lang="en-US" b="0" dirty="0"/>
              <a:t>. This is slide </a:t>
            </a:r>
            <a:r>
              <a:rPr lang="en-US" b="1" dirty="0"/>
              <a:t>1/6.</a:t>
            </a:r>
            <a:endParaRPr lang="en-US" b="0" dirty="0"/>
          </a:p>
          <a:p>
            <a:endParaRPr lang="en-US" b="1" dirty="0"/>
          </a:p>
          <a:p>
            <a:r>
              <a:rPr lang="en-US" b="1" dirty="0"/>
              <a:t>Aim: </a:t>
            </a:r>
            <a:r>
              <a:rPr lang="en-US" b="0" dirty="0"/>
              <a:t>To</a:t>
            </a:r>
            <a:r>
              <a:rPr lang="en-US" b="0" baseline="0" dirty="0"/>
              <a:t> exemplify use of third person plural forms of </a:t>
            </a:r>
            <a:r>
              <a:rPr lang="en-US" b="0" i="1" baseline="0" dirty="0" err="1"/>
              <a:t>être</a:t>
            </a:r>
            <a:r>
              <a:rPr lang="en-US" b="0" i="0" baseline="0" dirty="0"/>
              <a:t> and </a:t>
            </a:r>
            <a:r>
              <a:rPr lang="en-US" b="0" i="1" baseline="0" dirty="0" err="1"/>
              <a:t>avoir</a:t>
            </a:r>
            <a:r>
              <a:rPr lang="en-US" b="0" i="0" baseline="0" dirty="0"/>
              <a:t>, focusing on pronunciation of the liaison in the former case.</a:t>
            </a:r>
            <a:endParaRPr lang="en-US" b="0" dirty="0"/>
          </a:p>
          <a:p>
            <a:endParaRPr lang="en-US" b="1" dirty="0"/>
          </a:p>
          <a:p>
            <a:r>
              <a:rPr lang="en-US" b="1" dirty="0"/>
              <a:t>Procedure:</a:t>
            </a:r>
          </a:p>
          <a:p>
            <a:r>
              <a:rPr lang="en-US" b="0" dirty="0"/>
              <a:t>1. Students listen to</a:t>
            </a:r>
            <a:r>
              <a:rPr lang="en-US" b="0" baseline="0" dirty="0"/>
              <a:t> audio and repeat (several times as necessary).</a:t>
            </a:r>
            <a:endParaRPr lang="en-US" b="0" dirty="0"/>
          </a:p>
          <a:p>
            <a:r>
              <a:rPr lang="en-US" b="0" dirty="0"/>
              <a:t>2. Ensure student</a:t>
            </a:r>
            <a:r>
              <a:rPr lang="en-US" b="0" baseline="0" dirty="0"/>
              <a:t> understanding at each stage.</a:t>
            </a:r>
            <a:endParaRPr lang="en-US" b="0" dirty="0"/>
          </a:p>
          <a:p>
            <a:endParaRPr lang="en-US" b="0" dirty="0"/>
          </a:p>
          <a:p>
            <a:r>
              <a:rPr lang="en-US" b="1" dirty="0"/>
              <a:t>Transcript:</a:t>
            </a:r>
          </a:p>
          <a:p>
            <a:r>
              <a:rPr lang="en-US" b="0" dirty="0" err="1"/>
              <a:t>ils</a:t>
            </a:r>
            <a:r>
              <a:rPr lang="en-US" b="0" dirty="0"/>
              <a:t> </a:t>
            </a:r>
            <a:r>
              <a:rPr lang="en-US" b="0" dirty="0" err="1"/>
              <a:t>ont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avoir</a:t>
            </a:r>
            <a:r>
              <a:rPr lang="en-GB" baseline="0" dirty="0"/>
              <a:t> [8] </a:t>
            </a:r>
            <a:r>
              <a:rPr lang="en-GB" baseline="0" dirty="0" err="1"/>
              <a:t>être</a:t>
            </a:r>
            <a:r>
              <a:rPr lang="en-GB" baseline="0" dirty="0"/>
              <a:t> [5]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24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3/6.</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682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4/6.</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969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5/6.</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703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6/6.</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685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differentiation</a:t>
            </a:r>
            <a:r>
              <a:rPr lang="en-US" b="0" baseline="0" dirty="0"/>
              <a:t> between ‘</a:t>
            </a:r>
            <a:r>
              <a:rPr lang="en-US" b="0" baseline="0" dirty="0" err="1"/>
              <a:t>ils</a:t>
            </a:r>
            <a:r>
              <a:rPr lang="en-US" b="0" baseline="0" dirty="0"/>
              <a:t>/</a:t>
            </a:r>
            <a:r>
              <a:rPr lang="en-US" b="0" baseline="0" dirty="0" err="1"/>
              <a:t>elles</a:t>
            </a:r>
            <a:r>
              <a:rPr lang="en-US" b="0" baseline="0" dirty="0"/>
              <a:t> </a:t>
            </a:r>
            <a:r>
              <a:rPr lang="en-US" b="0" baseline="0" dirty="0" err="1"/>
              <a:t>sont</a:t>
            </a:r>
            <a:r>
              <a:rPr lang="en-US" b="0" baseline="0" dirty="0"/>
              <a:t>’ and ‘</a:t>
            </a:r>
            <a:r>
              <a:rPr lang="en-US" b="0" baseline="0" dirty="0" err="1"/>
              <a:t>ils</a:t>
            </a:r>
            <a:r>
              <a:rPr lang="en-US" b="0" baseline="0" dirty="0"/>
              <a:t>/</a:t>
            </a:r>
            <a:r>
              <a:rPr lang="en-US" b="0" baseline="0" dirty="0" err="1"/>
              <a:t>elles</a:t>
            </a:r>
            <a:r>
              <a:rPr lang="en-US" b="0" baseline="0" dirty="0"/>
              <a:t> </a:t>
            </a:r>
            <a:r>
              <a:rPr lang="en-US" b="0" baseline="0" dirty="0" err="1"/>
              <a:t>ont</a:t>
            </a:r>
            <a:r>
              <a:rPr lang="en-US" b="0" baseline="0" dirty="0"/>
              <a:t>’.</a:t>
            </a:r>
          </a:p>
          <a:p>
            <a:endParaRPr lang="en-US" b="1" dirty="0"/>
          </a:p>
          <a:p>
            <a:r>
              <a:rPr lang="en-US" b="1" dirty="0"/>
              <a:t>Procedure:</a:t>
            </a:r>
          </a:p>
          <a:p>
            <a:r>
              <a:rPr lang="en-US" b="0" dirty="0"/>
              <a:t>1. Students listen to</a:t>
            </a:r>
            <a:r>
              <a:rPr lang="en-US" b="0" baseline="0" dirty="0"/>
              <a:t> the recordings and tick the correct option in each case. Numbers are added to avoid the need for an indefinite or null article.</a:t>
            </a:r>
            <a:endParaRPr lang="en-US" b="0" dirty="0"/>
          </a:p>
          <a:p>
            <a:r>
              <a:rPr lang="en-US" b="0" dirty="0"/>
              <a:t>2. Answers revealed on clicks.</a:t>
            </a:r>
          </a:p>
          <a:p>
            <a:endParaRPr lang="en-US" b="0" dirty="0"/>
          </a:p>
          <a:p>
            <a:r>
              <a:rPr lang="en-US" b="1" dirty="0"/>
              <a:t>Transcript:</a:t>
            </a:r>
          </a:p>
          <a:p>
            <a:pPr marL="0" indent="0">
              <a:buNone/>
            </a:pPr>
            <a:r>
              <a:rPr lang="fr-FR" sz="1200" b="0" i="0" kern="1200" dirty="0">
                <a:solidFill>
                  <a:schemeClr val="tx1"/>
                </a:solidFill>
                <a:effectLst/>
                <a:latin typeface="+mn-lt"/>
                <a:ea typeface="+mn-ea"/>
                <a:cs typeface="+mn-cs"/>
              </a:rPr>
              <a:t>1. Ils sont deux médecins.</a:t>
            </a:r>
            <a:br>
              <a:rPr lang="fr-FR" dirty="0"/>
            </a:br>
            <a:r>
              <a:rPr lang="fr-FR" sz="1200" b="0" i="0" kern="1200" dirty="0">
                <a:solidFill>
                  <a:schemeClr val="tx1"/>
                </a:solidFill>
                <a:effectLst/>
                <a:latin typeface="+mn-lt"/>
                <a:ea typeface="+mn-ea"/>
                <a:cs typeface="+mn-cs"/>
              </a:rPr>
              <a:t>2. Ils ont deux médecins.</a:t>
            </a:r>
            <a:br>
              <a:rPr lang="fr-FR" dirty="0"/>
            </a:br>
            <a:r>
              <a:rPr lang="fr-FR" sz="1200" b="0" i="0" kern="1200" dirty="0">
                <a:solidFill>
                  <a:schemeClr val="tx1"/>
                </a:solidFill>
                <a:effectLst/>
                <a:latin typeface="+mn-lt"/>
                <a:ea typeface="+mn-ea"/>
                <a:cs typeface="+mn-cs"/>
              </a:rPr>
              <a:t>3. Elles ont trois amis.</a:t>
            </a:r>
            <a:br>
              <a:rPr lang="fr-FR" dirty="0"/>
            </a:br>
            <a:r>
              <a:rPr lang="fr-FR" sz="1200" b="0" i="0" kern="1200" dirty="0">
                <a:solidFill>
                  <a:schemeClr val="tx1"/>
                </a:solidFill>
                <a:effectLst/>
                <a:latin typeface="+mn-lt"/>
                <a:ea typeface="+mn-ea"/>
                <a:cs typeface="+mn-cs"/>
              </a:rPr>
              <a:t>4. Elles sont trois amies.</a:t>
            </a:r>
            <a:br>
              <a:rPr lang="fr-FR" dirty="0"/>
            </a:br>
            <a:r>
              <a:rPr lang="fr-FR" sz="1200" b="0" i="0" kern="1200" dirty="0">
                <a:solidFill>
                  <a:schemeClr val="tx1"/>
                </a:solidFill>
                <a:effectLst/>
                <a:latin typeface="+mn-lt"/>
                <a:ea typeface="+mn-ea"/>
                <a:cs typeface="+mn-cs"/>
              </a:rPr>
              <a:t>5. Elles sont quatre avocates.</a:t>
            </a:r>
            <a:br>
              <a:rPr lang="fr-FR" dirty="0"/>
            </a:br>
            <a:r>
              <a:rPr lang="fr-FR" sz="1200" b="0" i="0" kern="1200" dirty="0">
                <a:solidFill>
                  <a:schemeClr val="tx1"/>
                </a:solidFill>
                <a:effectLst/>
                <a:latin typeface="+mn-lt"/>
                <a:ea typeface="+mn-ea"/>
                <a:cs typeface="+mn-cs"/>
              </a:rPr>
              <a:t>6. Elles ont quatre avocates.</a:t>
            </a:r>
            <a:br>
              <a:rPr lang="fr-FR" dirty="0"/>
            </a:br>
            <a:r>
              <a:rPr lang="fr-FR" sz="1200" b="0" i="0" kern="1200" dirty="0">
                <a:solidFill>
                  <a:schemeClr val="tx1"/>
                </a:solidFill>
                <a:effectLst/>
                <a:latin typeface="+mn-lt"/>
                <a:ea typeface="+mn-ea"/>
                <a:cs typeface="+mn-cs"/>
              </a:rPr>
              <a:t>7. Ils ont deux directeurs.</a:t>
            </a:r>
            <a:br>
              <a:rPr lang="fr-FR" dirty="0"/>
            </a:br>
            <a:r>
              <a:rPr lang="fr-FR" sz="1200" b="0" i="0" kern="1200" dirty="0">
                <a:solidFill>
                  <a:schemeClr val="tx1"/>
                </a:solidFill>
                <a:effectLst/>
                <a:latin typeface="+mn-lt"/>
                <a:ea typeface="+mn-ea"/>
                <a:cs typeface="+mn-cs"/>
              </a:rPr>
              <a:t>8. Ils sont deux directeurs.</a:t>
            </a:r>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920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To </a:t>
            </a:r>
            <a:r>
              <a:rPr lang="en-US" b="0" dirty="0" err="1"/>
              <a:t>practise</a:t>
            </a:r>
            <a:r>
              <a:rPr lang="en-US" b="0" dirty="0"/>
              <a:t> asking (and answering)</a:t>
            </a:r>
            <a:r>
              <a:rPr lang="en-US" b="0" baseline="0" dirty="0"/>
              <a:t> </a:t>
            </a:r>
            <a:r>
              <a:rPr lang="en-US" b="0" dirty="0"/>
              <a:t>questions about jobs using </a:t>
            </a:r>
            <a:r>
              <a:rPr lang="en-US" b="1" dirty="0" err="1"/>
              <a:t>est-ce</a:t>
            </a:r>
            <a:r>
              <a:rPr lang="en-US" b="1" dirty="0"/>
              <a:t> que </a:t>
            </a:r>
            <a:r>
              <a:rPr lang="en-US" b="0" dirty="0"/>
              <a:t>and the correct</a:t>
            </a:r>
            <a:r>
              <a:rPr lang="en-US" b="0" baseline="0" dirty="0"/>
              <a:t> </a:t>
            </a:r>
            <a:r>
              <a:rPr lang="en-US" b="0" dirty="0"/>
              <a:t>forms</a:t>
            </a:r>
            <a:r>
              <a:rPr lang="en-US" b="0" baseline="0" dirty="0"/>
              <a:t> of </a:t>
            </a:r>
            <a:r>
              <a:rPr lang="en-US" b="0" i="1" baseline="0" dirty="0" err="1"/>
              <a:t>avoir</a:t>
            </a:r>
            <a:r>
              <a:rPr lang="en-US" b="0" i="0" baseline="0" dirty="0"/>
              <a:t> and </a:t>
            </a:r>
            <a:r>
              <a:rPr lang="en-US" b="0" i="1" baseline="0" dirty="0" err="1"/>
              <a:t>être</a:t>
            </a:r>
            <a:r>
              <a:rPr lang="en-US" b="0" i="0" baseline="0" dirty="0"/>
              <a:t>. This slide explains the activity, and the prompt cards themselves are on the following one.</a:t>
            </a:r>
            <a:endParaRPr lang="en-US" b="0" dirty="0"/>
          </a:p>
          <a:p>
            <a:endParaRPr lang="en-US" b="1" dirty="0"/>
          </a:p>
          <a:p>
            <a:r>
              <a:rPr lang="en-US" b="1" dirty="0"/>
              <a:t>Procedure:</a:t>
            </a:r>
          </a:p>
          <a:p>
            <a:r>
              <a:rPr lang="en-US" b="0" dirty="0"/>
              <a:t>1. Display the slide following this one during the task.</a:t>
            </a:r>
          </a:p>
          <a:p>
            <a:r>
              <a:rPr lang="en-US" b="0" dirty="0"/>
              <a:t>2. Using the set</a:t>
            </a:r>
            <a:r>
              <a:rPr lang="en-US" b="0" baseline="0" dirty="0"/>
              <a:t> of cards (A and B) shown on the left of the screen, </a:t>
            </a:r>
            <a:r>
              <a:rPr lang="en-US" b="0" dirty="0"/>
              <a:t>Student A asks a question according to what is suggested</a:t>
            </a:r>
            <a:r>
              <a:rPr lang="en-US" b="0" baseline="0" dirty="0"/>
              <a:t> on Card A – see </a:t>
            </a:r>
            <a:r>
              <a:rPr lang="en-US" b="0" dirty="0"/>
              <a:t>examples</a:t>
            </a:r>
            <a:r>
              <a:rPr lang="en-US" b="0" baseline="0" dirty="0"/>
              <a:t> </a:t>
            </a:r>
            <a:r>
              <a:rPr lang="en-US" b="0" dirty="0"/>
              <a:t>on this slide.</a:t>
            </a:r>
          </a:p>
          <a:p>
            <a:r>
              <a:rPr lang="en-US" b="0" dirty="0"/>
              <a:t>3. Student B answers</a:t>
            </a:r>
            <a:r>
              <a:rPr lang="en-US" b="0" baseline="0" dirty="0"/>
              <a:t> the question appropriately.</a:t>
            </a:r>
          </a:p>
          <a:p>
            <a:r>
              <a:rPr lang="en-US" b="0" baseline="0" dirty="0"/>
              <a:t>4. Continue until everything on the card has been dealt with.</a:t>
            </a:r>
          </a:p>
          <a:p>
            <a:r>
              <a:rPr lang="en-US" b="0" baseline="0" dirty="0"/>
              <a:t>5. Swap roles and repeat, using the set of cards on the right of the screen.</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846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compare stress syllabification and vowel reduction patterns of known French words and their English translations.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Work through the first two paragraphs of suggested explanatory wording. Students may find it interesting/useful to consider things from the perspective of French-speaking learners of English, who DO have to worry about </a:t>
            </a:r>
            <a:r>
              <a:rPr lang="en-GB" sz="1200" kern="1200" dirty="0">
                <a:solidFill>
                  <a:schemeClr val="tx1"/>
                </a:solidFill>
                <a:effectLst/>
                <a:latin typeface="+mn-lt"/>
                <a:ea typeface="+mn-ea"/>
                <a:cs typeface="+mn-cs"/>
              </a:rPr>
              <a:t>which syllables are stressed, and which vowels might get ‘reduced’.</a:t>
            </a:r>
            <a:endParaRPr lang="en-US" b="0" dirty="0"/>
          </a:p>
          <a:p>
            <a:r>
              <a:rPr lang="en-US" b="0" dirty="0"/>
              <a:t>2. Click to reveal the table.</a:t>
            </a:r>
          </a:p>
          <a:p>
            <a:r>
              <a:rPr lang="en-US" b="0" dirty="0"/>
              <a:t>3. Students </a:t>
            </a:r>
            <a:r>
              <a:rPr lang="en-US" b="1" dirty="0"/>
              <a:t>sound out </a:t>
            </a:r>
            <a:r>
              <a:rPr lang="en-US" b="0" dirty="0"/>
              <a:t>the </a:t>
            </a:r>
            <a:r>
              <a:rPr lang="en-US" b="1" dirty="0"/>
              <a:t>English word</a:t>
            </a:r>
            <a:r>
              <a:rPr lang="en-US" b="0" dirty="0"/>
              <a:t> in each pair. </a:t>
            </a:r>
            <a:r>
              <a:rPr lang="en-GB" sz="1200" kern="1200" dirty="0">
                <a:solidFill>
                  <a:schemeClr val="tx1"/>
                </a:solidFill>
                <a:effectLst/>
                <a:latin typeface="+mn-lt"/>
                <a:ea typeface="+mn-ea"/>
                <a:cs typeface="+mn-cs"/>
              </a:rPr>
              <a:t>They try to tap out the syllables and underline the syllable that they think is the ‘strongest’ – the one with primary stress. They note any syllables that are ‘reduced’. </a:t>
            </a:r>
          </a:p>
          <a:p>
            <a:pPr lvl="0"/>
            <a:r>
              <a:rPr lang="en-US" b="0" dirty="0"/>
              <a:t>4. Students </a:t>
            </a:r>
            <a:r>
              <a:rPr lang="en-US" b="1" dirty="0"/>
              <a:t>listen to </a:t>
            </a:r>
            <a:r>
              <a:rPr lang="en-US" b="0" dirty="0"/>
              <a:t>the </a:t>
            </a:r>
            <a:r>
              <a:rPr lang="en-US" b="1" dirty="0"/>
              <a:t>French word</a:t>
            </a:r>
            <a:r>
              <a:rPr lang="en-US" b="0" dirty="0"/>
              <a:t> in each pair. </a:t>
            </a:r>
            <a:r>
              <a:rPr lang="en-GB" sz="1200" kern="1200" dirty="0">
                <a:solidFill>
                  <a:schemeClr val="tx1"/>
                </a:solidFill>
                <a:effectLst/>
                <a:latin typeface="+mn-lt"/>
                <a:ea typeface="+mn-ea"/>
                <a:cs typeface="+mn-cs"/>
              </a:rPr>
              <a:t>They try to tap out the syllables. Again, tap out the syllables. Draw attention to how all the syllables are sounded roughly equally (perhaps with a bit more emphasis on the last one) and none of the vowels is reduced.</a:t>
            </a:r>
          </a:p>
          <a:p>
            <a:pPr lvl="0"/>
            <a:r>
              <a:rPr lang="en-GB" sz="1200" b="0" kern="1200" dirty="0">
                <a:solidFill>
                  <a:schemeClr val="tx1"/>
                </a:solidFill>
                <a:effectLst/>
                <a:latin typeface="+mn-lt"/>
                <a:ea typeface="+mn-ea"/>
                <a:cs typeface="+mn-cs"/>
              </a:rPr>
              <a:t>5. Now, students try saying the pairs of words aloud. Remind them about the focus points (primary stress and reduced vowels in English; equal stress, full vowels and slight emphasis on the last syllable in French.</a:t>
            </a:r>
          </a:p>
          <a:p>
            <a:pPr lvl="0"/>
            <a:endParaRPr lang="en-US" b="0" dirty="0"/>
          </a:p>
          <a:p>
            <a:r>
              <a:rPr lang="en-US" b="1" dirty="0"/>
              <a:t>Possible extension: </a:t>
            </a:r>
            <a:r>
              <a:rPr lang="en-GB" sz="1200" kern="1200" dirty="0">
                <a:solidFill>
                  <a:schemeClr val="tx1"/>
                </a:solidFill>
                <a:effectLst/>
                <a:latin typeface="+mn-lt"/>
                <a:ea typeface="+mn-ea"/>
                <a:cs typeface="+mn-cs"/>
              </a:rPr>
              <a:t>Watch the following video to help students understand this. Explain that the presenter uses some written symbols on her whiteboard called the ‘phonetic alphabet’, but that they don’t need to worry about this!</a:t>
            </a:r>
            <a:r>
              <a:rPr lang="en-GB" sz="1200" u="none"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https://www.youtube.com/watch?v=2EKBAMnZnSI</a:t>
            </a:r>
            <a:r>
              <a:rPr lang="en-GB" sz="1200" kern="1200" dirty="0">
                <a:solidFill>
                  <a:schemeClr val="tx1"/>
                </a:solidFill>
                <a:effectLst/>
                <a:latin typeface="+mn-lt"/>
                <a:ea typeface="+mn-ea"/>
                <a:cs typeface="+mn-cs"/>
              </a:rPr>
              <a:t> </a:t>
            </a:r>
          </a:p>
          <a:p>
            <a:endParaRPr lang="en-US" b="0" dirty="0"/>
          </a:p>
          <a:p>
            <a:r>
              <a:rPr lang="en-US" b="1" dirty="0"/>
              <a:t>Transcript</a:t>
            </a:r>
          </a:p>
          <a:p>
            <a:pPr lvl="0"/>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amusant</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2. animal</a:t>
            </a:r>
          </a:p>
          <a:p>
            <a:pPr lvl="0"/>
            <a:r>
              <a:rPr lang="en-GB" sz="1200" kern="1200" dirty="0">
                <a:solidFill>
                  <a:schemeClr val="tx1"/>
                </a:solidFill>
                <a:effectLst/>
                <a:latin typeface="+mn-lt"/>
                <a:ea typeface="+mn-ea"/>
                <a:cs typeface="+mn-cs"/>
              </a:rPr>
              <a:t>3. excellent </a:t>
            </a:r>
          </a:p>
          <a:p>
            <a:pPr lvl="0"/>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ordinateur</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moderne</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intéressant</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préparer</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8. </a:t>
            </a:r>
            <a:r>
              <a:rPr lang="en-GB" sz="1200" kern="1200" dirty="0" err="1">
                <a:solidFill>
                  <a:schemeClr val="tx1"/>
                </a:solidFill>
                <a:effectLst/>
                <a:latin typeface="+mn-lt"/>
                <a:ea typeface="+mn-ea"/>
                <a:cs typeface="+mn-cs"/>
              </a:rPr>
              <a:t>partenaire</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9. </a:t>
            </a:r>
            <a:r>
              <a:rPr lang="en-GB" sz="1200" kern="1200" dirty="0" err="1">
                <a:solidFill>
                  <a:schemeClr val="tx1"/>
                </a:solidFill>
                <a:effectLst/>
                <a:latin typeface="+mn-lt"/>
                <a:ea typeface="+mn-ea"/>
                <a:cs typeface="+mn-cs"/>
              </a:rPr>
              <a:t>université</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10. important </a:t>
            </a:r>
          </a:p>
          <a:p>
            <a:pPr lvl="0"/>
            <a:r>
              <a:rPr lang="en-GB" sz="1200" kern="1200" dirty="0">
                <a:solidFill>
                  <a:schemeClr val="tx1"/>
                </a:solidFill>
                <a:effectLst/>
                <a:latin typeface="+mn-lt"/>
                <a:ea typeface="+mn-ea"/>
                <a:cs typeface="+mn-cs"/>
              </a:rPr>
              <a:t>11. </a:t>
            </a:r>
            <a:r>
              <a:rPr lang="en-GB" sz="1200" kern="1200" dirty="0" err="1">
                <a:solidFill>
                  <a:schemeClr val="tx1"/>
                </a:solidFill>
                <a:effectLst/>
                <a:latin typeface="+mn-lt"/>
                <a:ea typeface="+mn-ea"/>
                <a:cs typeface="+mn-cs"/>
              </a:rPr>
              <a:t>absolument</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12. </a:t>
            </a:r>
            <a:r>
              <a:rPr lang="en-GB" sz="1200" kern="1200" dirty="0" err="1">
                <a:solidFill>
                  <a:schemeClr val="tx1"/>
                </a:solidFill>
                <a:effectLst/>
                <a:latin typeface="+mn-lt"/>
                <a:ea typeface="+mn-ea"/>
                <a:cs typeface="+mn-cs"/>
              </a:rPr>
              <a:t>arriver</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243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204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effectLst/>
                <a:latin typeface="Calibri" panose="020F0502020204030204" pitchFamily="34" charset="0"/>
                <a:ea typeface="Calibri" panose="020F0502020204030204" pitchFamily="34" charset="0"/>
                <a:cs typeface="Times New Roman" panose="02020603050405020304" pitchFamily="18" charset="0"/>
              </a:rPr>
              <a:t>Notes</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Questions: subject-verb inversion (Question formation)</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To have and to be: 1st person and 3rd person singular </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Oral recognition of new vocabulary.</a:t>
            </a:r>
          </a:p>
          <a:p>
            <a:endParaRPr lang="en-US" b="1" dirty="0"/>
          </a:p>
          <a:p>
            <a:r>
              <a:rPr lang="en-US" b="1" dirty="0"/>
              <a:t>Procedure:</a:t>
            </a:r>
          </a:p>
          <a:p>
            <a:r>
              <a:rPr lang="en-US" b="0" dirty="0"/>
              <a:t>1. Click on an audio button to hear a French word said aloud.</a:t>
            </a:r>
          </a:p>
          <a:p>
            <a:r>
              <a:rPr lang="en-US" b="0" dirty="0"/>
              <a:t>2. Students match the word heard to the picture or English word on the screen.</a:t>
            </a:r>
          </a:p>
          <a:p>
            <a:r>
              <a:rPr lang="en-US" b="0" dirty="0"/>
              <a:t>3. Click to reveal answer.</a:t>
            </a:r>
          </a:p>
          <a:p>
            <a:r>
              <a:rPr lang="en-US" b="0" dirty="0"/>
              <a:t>4. Repeat for buttons 2-11.</a:t>
            </a:r>
          </a:p>
          <a:p>
            <a:endParaRPr lang="en-US" b="0" dirty="0"/>
          </a:p>
          <a:p>
            <a:r>
              <a:rPr lang="en-US" b="1" dirty="0"/>
              <a:t>Transcript:</a:t>
            </a:r>
          </a:p>
          <a:p>
            <a:pPr marL="0" indent="0">
              <a:buNone/>
            </a:pPr>
            <a:r>
              <a:rPr lang="en-US" b="0" dirty="0"/>
              <a:t>1. le bureau</a:t>
            </a:r>
          </a:p>
          <a:p>
            <a:pPr marL="0" indent="0">
              <a:buNone/>
            </a:pPr>
            <a:r>
              <a:rPr lang="en-US" b="0" dirty="0"/>
              <a:t>2. le </a:t>
            </a:r>
            <a:r>
              <a:rPr lang="en-US" b="0" dirty="0" err="1"/>
              <a:t>secrétaire</a:t>
            </a:r>
            <a:endParaRPr lang="en-US" b="0" dirty="0"/>
          </a:p>
          <a:p>
            <a:pPr marL="0" indent="0">
              <a:buNone/>
            </a:pPr>
            <a:r>
              <a:rPr lang="en-US" b="0" dirty="0"/>
              <a:t>3. </a:t>
            </a:r>
            <a:r>
              <a:rPr lang="en-US" b="0" dirty="0" err="1"/>
              <a:t>assez</a:t>
            </a:r>
            <a:endParaRPr lang="en-US" b="0" dirty="0"/>
          </a:p>
          <a:p>
            <a:pPr marL="0" indent="0">
              <a:buNone/>
            </a:pPr>
            <a:r>
              <a:rPr lang="en-US" b="0" dirty="0"/>
              <a:t>4. </a:t>
            </a:r>
            <a:r>
              <a:rPr lang="en-US" b="0" dirty="0" err="1"/>
              <a:t>travailleuse</a:t>
            </a:r>
            <a:endParaRPr lang="en-US" b="0" dirty="0"/>
          </a:p>
          <a:p>
            <a:pPr marL="0" indent="0">
              <a:buNone/>
            </a:pPr>
            <a:r>
              <a:rPr lang="en-US" b="0" dirty="0"/>
              <a:t>5. </a:t>
            </a:r>
            <a:r>
              <a:rPr lang="en-US" b="0" dirty="0" err="1"/>
              <a:t>l’emploi</a:t>
            </a:r>
            <a:endParaRPr lang="en-US" b="0" dirty="0"/>
          </a:p>
          <a:p>
            <a:pPr marL="0" indent="0">
              <a:buNone/>
            </a:pPr>
            <a:r>
              <a:rPr lang="en-US" b="0" dirty="0"/>
              <a:t>6. </a:t>
            </a:r>
            <a:r>
              <a:rPr lang="en-US" b="0" dirty="0" err="1"/>
              <a:t>l’avocat</a:t>
            </a:r>
            <a:endParaRPr lang="en-US" b="0" dirty="0"/>
          </a:p>
          <a:p>
            <a:pPr marL="0" indent="0">
              <a:buNone/>
            </a:pPr>
            <a:r>
              <a:rPr lang="en-US" b="0" dirty="0"/>
              <a:t>7. prudent</a:t>
            </a:r>
          </a:p>
          <a:p>
            <a:pPr marL="0" indent="0">
              <a:buNone/>
            </a:pPr>
            <a:r>
              <a:rPr lang="en-US" b="0" dirty="0"/>
              <a:t>8. le </a:t>
            </a:r>
            <a:r>
              <a:rPr lang="en-US" b="0" dirty="0" err="1"/>
              <a:t>facteur</a:t>
            </a:r>
            <a:endParaRPr lang="en-US" b="0" dirty="0"/>
          </a:p>
          <a:p>
            <a:pPr marL="0" indent="0">
              <a:buNone/>
            </a:pPr>
            <a:r>
              <a:rPr lang="en-US" b="0" dirty="0"/>
              <a:t>9. </a:t>
            </a:r>
            <a:r>
              <a:rPr lang="en-US" b="0" dirty="0" err="1"/>
              <a:t>travailleur</a:t>
            </a:r>
            <a:endParaRPr lang="en-US" b="0" dirty="0"/>
          </a:p>
          <a:p>
            <a:pPr marL="0" indent="0">
              <a:buNone/>
            </a:pPr>
            <a:r>
              <a:rPr lang="en-US" b="0" dirty="0"/>
              <a:t>10. le </a:t>
            </a:r>
            <a:r>
              <a:rPr lang="en-US" b="0" dirty="0" err="1"/>
              <a:t>directeur</a:t>
            </a:r>
            <a:endParaRPr lang="en-US" b="0" dirty="0"/>
          </a:p>
          <a:p>
            <a:pPr marL="0" indent="0">
              <a:buNone/>
            </a:pPr>
            <a:r>
              <a:rPr lang="en-US" b="0" dirty="0"/>
              <a:t>11. </a:t>
            </a:r>
            <a:r>
              <a:rPr lang="en-US" b="0" dirty="0" err="1"/>
              <a:t>ambitieux</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new vocabulary in longer contexts.</a:t>
            </a:r>
          </a:p>
          <a:p>
            <a:endParaRPr lang="en-US" b="1" dirty="0"/>
          </a:p>
          <a:p>
            <a:r>
              <a:rPr lang="en-US" b="1" dirty="0"/>
              <a:t>Procedure:</a:t>
            </a:r>
          </a:p>
          <a:p>
            <a:pPr marL="0" indent="0">
              <a:buNone/>
            </a:pPr>
            <a:r>
              <a:rPr lang="en-US" b="0" dirty="0"/>
              <a:t>1. Students read the text and fill the gaps with the words from the bottom of the slide. At lower levels, it may be helpful to give feedback on one sentence at a time, so that some words can be eliminated to help students. Remind students that they will need to pay close attention to the articles given to choose the appropriate noun. Remind them of the position of adjectives (after nouns and </a:t>
            </a:r>
            <a:r>
              <a:rPr lang="fr-FR" sz="1200" i="1" dirty="0">
                <a:solidFill>
                  <a:srgbClr val="4472C4">
                    <a:lumMod val="50000"/>
                  </a:srgbClr>
                </a:solidFill>
              </a:rPr>
              <a:t>être</a:t>
            </a:r>
            <a:r>
              <a:rPr lang="fr-FR" sz="1200" dirty="0">
                <a:solidFill>
                  <a:srgbClr val="4472C4">
                    <a:lumMod val="50000"/>
                  </a:srgbClr>
                </a:solidFill>
              </a:rPr>
              <a:t>) and the position of </a:t>
            </a:r>
            <a:r>
              <a:rPr lang="fr-FR" sz="1200" dirty="0" err="1">
                <a:solidFill>
                  <a:srgbClr val="4472C4">
                    <a:lumMod val="50000"/>
                  </a:srgbClr>
                </a:solidFill>
              </a:rPr>
              <a:t>quantifiers</a:t>
            </a:r>
            <a:r>
              <a:rPr lang="fr-FR" sz="1200" dirty="0">
                <a:solidFill>
                  <a:srgbClr val="4472C4">
                    <a:lumMod val="50000"/>
                  </a:srgbClr>
                </a:solidFill>
              </a:rPr>
              <a:t> (</a:t>
            </a:r>
            <a:r>
              <a:rPr lang="fr-FR" sz="1200" dirty="0" err="1">
                <a:solidFill>
                  <a:srgbClr val="4472C4">
                    <a:lumMod val="50000"/>
                  </a:srgbClr>
                </a:solidFill>
              </a:rPr>
              <a:t>before</a:t>
            </a:r>
            <a:r>
              <a:rPr lang="fr-FR" sz="1200" dirty="0">
                <a:solidFill>
                  <a:srgbClr val="4472C4">
                    <a:lumMod val="50000"/>
                  </a:srgbClr>
                </a:solidFill>
              </a:rPr>
              <a:t> an adjective). </a:t>
            </a:r>
            <a:endParaRPr lang="en-US" b="0" dirty="0"/>
          </a:p>
          <a:p>
            <a:pPr marL="0" indent="0">
              <a:buNone/>
            </a:pPr>
            <a:r>
              <a:rPr lang="en-US" b="0" dirty="0"/>
              <a:t>2. Answers revealed one by one on clicks. </a:t>
            </a:r>
            <a:r>
              <a:rPr lang="fr-FR" sz="1200" dirty="0" err="1">
                <a:solidFill>
                  <a:srgbClr val="4472C4">
                    <a:lumMod val="50000"/>
                  </a:srgbClr>
                </a:solidFill>
              </a:rPr>
              <a:t>Though</a:t>
            </a:r>
            <a:r>
              <a:rPr lang="fr-FR" sz="1200" dirty="0">
                <a:solidFill>
                  <a:srgbClr val="4472C4">
                    <a:lumMod val="50000"/>
                  </a:srgbClr>
                </a:solidFill>
              </a:rPr>
              <a:t> </a:t>
            </a:r>
            <a:r>
              <a:rPr lang="fr-FR" sz="1200" i="1" dirty="0">
                <a:solidFill>
                  <a:srgbClr val="4472C4">
                    <a:lumMod val="50000"/>
                  </a:srgbClr>
                </a:solidFill>
              </a:rPr>
              <a:t>prudent </a:t>
            </a:r>
            <a:r>
              <a:rPr lang="fr-FR" sz="1200" i="0" dirty="0" err="1">
                <a:solidFill>
                  <a:srgbClr val="4472C4">
                    <a:lumMod val="50000"/>
                  </a:srgbClr>
                </a:solidFill>
              </a:rPr>
              <a:t>is</a:t>
            </a:r>
            <a:r>
              <a:rPr lang="fr-FR" sz="1200" i="0" dirty="0">
                <a:solidFill>
                  <a:srgbClr val="4472C4">
                    <a:lumMod val="50000"/>
                  </a:srgbClr>
                </a:solidFill>
              </a:rPr>
              <a:t> the best </a:t>
            </a:r>
            <a:r>
              <a:rPr lang="fr-FR" sz="1200" i="0" dirty="0" err="1">
                <a:solidFill>
                  <a:srgbClr val="4472C4">
                    <a:lumMod val="50000"/>
                  </a:srgbClr>
                </a:solidFill>
              </a:rPr>
              <a:t>semantic</a:t>
            </a:r>
            <a:r>
              <a:rPr lang="fr-FR" sz="1200" i="0" dirty="0">
                <a:solidFill>
                  <a:srgbClr val="4472C4">
                    <a:lumMod val="50000"/>
                  </a:srgbClr>
                </a:solidFill>
              </a:rPr>
              <a:t> fit for the </a:t>
            </a:r>
            <a:r>
              <a:rPr lang="fr-FR" sz="1200" i="0" dirty="0" err="1">
                <a:solidFill>
                  <a:srgbClr val="4472C4">
                    <a:lumMod val="50000"/>
                  </a:srgbClr>
                </a:solidFill>
              </a:rPr>
              <a:t>fourth</a:t>
            </a:r>
            <a:r>
              <a:rPr lang="fr-FR" sz="1200" i="0" dirty="0">
                <a:solidFill>
                  <a:srgbClr val="4472C4">
                    <a:lumMod val="50000"/>
                  </a:srgbClr>
                </a:solidFill>
              </a:rPr>
              <a:t> gap, </a:t>
            </a:r>
            <a:r>
              <a:rPr lang="fr-FR" sz="1200" i="1" dirty="0">
                <a:solidFill>
                  <a:srgbClr val="4472C4">
                    <a:lumMod val="50000"/>
                  </a:srgbClr>
                </a:solidFill>
              </a:rPr>
              <a:t>ambitieux </a:t>
            </a:r>
            <a:r>
              <a:rPr lang="fr-FR" sz="1200" i="0" dirty="0">
                <a:solidFill>
                  <a:srgbClr val="4472C4">
                    <a:lumMod val="50000"/>
                  </a:srgbClr>
                </a:solidFill>
              </a:rPr>
              <a:t>and </a:t>
            </a:r>
            <a:r>
              <a:rPr lang="fr-FR" sz="1200" i="1" dirty="0">
                <a:solidFill>
                  <a:srgbClr val="4472C4">
                    <a:lumMod val="50000"/>
                  </a:srgbClr>
                </a:solidFill>
              </a:rPr>
              <a:t>travailleur </a:t>
            </a:r>
            <a:r>
              <a:rPr lang="fr-FR" sz="1200" i="0" dirty="0">
                <a:solidFill>
                  <a:srgbClr val="4472C4">
                    <a:lumMod val="50000"/>
                  </a:srgbClr>
                </a:solidFill>
              </a:rPr>
              <a:t>are </a:t>
            </a:r>
            <a:r>
              <a:rPr lang="fr-FR" sz="1200" i="0" dirty="0" err="1">
                <a:solidFill>
                  <a:srgbClr val="4472C4">
                    <a:lumMod val="50000"/>
                  </a:srgbClr>
                </a:solidFill>
              </a:rPr>
              <a:t>also</a:t>
            </a:r>
            <a:r>
              <a:rPr lang="fr-FR" sz="1200" i="0" dirty="0">
                <a:solidFill>
                  <a:srgbClr val="4472C4">
                    <a:lumMod val="50000"/>
                  </a:srgbClr>
                </a:solidFill>
              </a:rPr>
              <a:t> </a:t>
            </a:r>
            <a:r>
              <a:rPr lang="fr-FR" sz="1200" i="0" dirty="0" err="1">
                <a:solidFill>
                  <a:srgbClr val="4472C4">
                    <a:lumMod val="50000"/>
                  </a:srgbClr>
                </a:solidFill>
              </a:rPr>
              <a:t>appropriate</a:t>
            </a:r>
            <a:r>
              <a:rPr lang="fr-FR" sz="1200" i="0" dirty="0">
                <a:solidFill>
                  <a:srgbClr val="4472C4">
                    <a:lumMod val="50000"/>
                  </a:srgbClr>
                </a:solidFill>
              </a:rPr>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livrer</a:t>
            </a:r>
            <a:r>
              <a:rPr lang="en-GB" baseline="0" dirty="0"/>
              <a:t> [613], </a:t>
            </a:r>
            <a:r>
              <a:rPr lang="en-GB" baseline="0" dirty="0" err="1"/>
              <a:t>gérer</a:t>
            </a:r>
            <a:r>
              <a:rPr lang="en-GB" baseline="0" dirty="0"/>
              <a:t> [1354]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adresse</a:t>
            </a:r>
            <a:r>
              <a:rPr lang="en-GB" baseline="0" dirty="0"/>
              <a:t> [1925]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Recognition of the forms and meanings of the 1</a:t>
            </a:r>
            <a:r>
              <a:rPr lang="en-US" b="0" baseline="30000" dirty="0"/>
              <a:t>st</a:t>
            </a:r>
            <a:r>
              <a:rPr lang="en-US" b="0" dirty="0"/>
              <a:t>, 2</a:t>
            </a:r>
            <a:r>
              <a:rPr lang="en-US" b="0" baseline="30000" dirty="0"/>
              <a:t>nd</a:t>
            </a:r>
            <a:r>
              <a:rPr lang="en-US" b="0" dirty="0"/>
              <a:t> and 3</a:t>
            </a:r>
            <a:r>
              <a:rPr lang="en-US" b="0" baseline="30000" dirty="0"/>
              <a:t>rd</a:t>
            </a:r>
            <a:r>
              <a:rPr lang="en-US" b="0" dirty="0"/>
              <a:t> person singular forms of </a:t>
            </a:r>
            <a:r>
              <a:rPr lang="en-GB" sz="1200" b="0" i="1" kern="1200" dirty="0" err="1">
                <a:solidFill>
                  <a:schemeClr val="accent1">
                    <a:lumMod val="50000"/>
                  </a:schemeClr>
                </a:solidFill>
                <a:latin typeface="+mn-lt"/>
                <a:ea typeface="+mn-ea"/>
                <a:cs typeface="+mn-cs"/>
              </a:rPr>
              <a:t>être</a:t>
            </a:r>
            <a:r>
              <a:rPr lang="en-GB" sz="1200" b="1" i="0" kern="1200" dirty="0">
                <a:solidFill>
                  <a:schemeClr val="accent1">
                    <a:lumMod val="50000"/>
                  </a:schemeClr>
                </a:solidFill>
                <a:latin typeface="+mn-lt"/>
                <a:ea typeface="+mn-ea"/>
                <a:cs typeface="+mn-cs"/>
              </a:rPr>
              <a:t> </a:t>
            </a:r>
            <a:r>
              <a:rPr lang="en-GB" sz="1200" b="0" i="0" kern="1200" dirty="0">
                <a:solidFill>
                  <a:schemeClr val="accent1">
                    <a:lumMod val="50000"/>
                  </a:schemeClr>
                </a:solidFill>
                <a:latin typeface="+mn-lt"/>
                <a:ea typeface="+mn-ea"/>
                <a:cs typeface="+mn-cs"/>
              </a:rPr>
              <a:t>and </a:t>
            </a:r>
            <a:r>
              <a:rPr lang="en-US" b="0" i="1" dirty="0" err="1"/>
              <a:t>avoir</a:t>
            </a:r>
            <a:r>
              <a:rPr lang="en-US" b="0" i="0" dirty="0"/>
              <a:t>.</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look at the verb forms in the box and decide which are forms of </a:t>
            </a:r>
            <a:r>
              <a:rPr lang="en-GB" sz="1200" b="0" i="1" kern="1200" dirty="0" err="1">
                <a:solidFill>
                  <a:schemeClr val="accent1">
                    <a:lumMod val="50000"/>
                  </a:schemeClr>
                </a:solidFill>
                <a:latin typeface="+mn-lt"/>
                <a:ea typeface="+mn-ea"/>
                <a:cs typeface="+mn-cs"/>
              </a:rPr>
              <a:t>être</a:t>
            </a:r>
            <a:r>
              <a:rPr lang="en-GB" sz="1200" b="1" i="0" kern="1200" dirty="0">
                <a:solidFill>
                  <a:schemeClr val="accent1">
                    <a:lumMod val="50000"/>
                  </a:schemeClr>
                </a:solidFill>
                <a:latin typeface="+mn-lt"/>
                <a:ea typeface="+mn-ea"/>
                <a:cs typeface="+mn-cs"/>
              </a:rPr>
              <a:t> </a:t>
            </a:r>
            <a:r>
              <a:rPr lang="en-GB" sz="1200" b="0" i="0" kern="1200" dirty="0">
                <a:solidFill>
                  <a:schemeClr val="accent1">
                    <a:lumMod val="50000"/>
                  </a:schemeClr>
                </a:solidFill>
                <a:latin typeface="+mn-lt"/>
                <a:ea typeface="+mn-ea"/>
                <a:cs typeface="+mn-cs"/>
              </a:rPr>
              <a:t>and which are forms of </a:t>
            </a:r>
            <a:r>
              <a:rPr lang="en-US" b="0" i="1" dirty="0" err="1"/>
              <a:t>avoir</a:t>
            </a:r>
            <a:r>
              <a:rPr lang="en-US" b="0" i="0" dirty="0"/>
              <a:t>.</a:t>
            </a:r>
            <a:endParaRPr lang="en-US" b="0" dirty="0"/>
          </a:p>
          <a:p>
            <a:r>
              <a:rPr lang="en-US" b="0" dirty="0"/>
              <a:t>2. Students add the missing pronoun to create translations of the English verb forms.</a:t>
            </a:r>
          </a:p>
          <a:p>
            <a:r>
              <a:rPr lang="en-US" b="0" dirty="0"/>
              <a:t>3. Answers appear on clicks.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words used in task instructions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compléter</a:t>
            </a:r>
            <a:r>
              <a:rPr lang="en-GB" sz="1200" b="0" i="0" kern="1200" dirty="0">
                <a:solidFill>
                  <a:schemeClr val="tx1"/>
                </a:solidFill>
                <a:effectLst/>
                <a:latin typeface="+mn-lt"/>
                <a:ea typeface="+mn-ea"/>
                <a:cs typeface="+mn-cs"/>
              </a:rPr>
              <a:t> [2034],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331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Production of the forms and meanings of the 1</a:t>
            </a:r>
            <a:r>
              <a:rPr lang="en-US" b="0" baseline="30000" dirty="0"/>
              <a:t>st</a:t>
            </a:r>
            <a:r>
              <a:rPr lang="en-US" b="0" dirty="0"/>
              <a:t>, 2</a:t>
            </a:r>
            <a:r>
              <a:rPr lang="en-US" b="0" baseline="30000" dirty="0"/>
              <a:t>nd</a:t>
            </a:r>
            <a:r>
              <a:rPr lang="en-US" b="0" dirty="0"/>
              <a:t> and 3</a:t>
            </a:r>
            <a:r>
              <a:rPr lang="en-US" b="0" baseline="30000" dirty="0"/>
              <a:t>rd</a:t>
            </a:r>
            <a:r>
              <a:rPr lang="en-US" b="0" dirty="0"/>
              <a:t> person singular forms of </a:t>
            </a:r>
            <a:r>
              <a:rPr lang="en-GB" sz="1200" b="0" i="1" kern="1200" dirty="0" err="1">
                <a:solidFill>
                  <a:schemeClr val="accent1">
                    <a:lumMod val="50000"/>
                  </a:schemeClr>
                </a:solidFill>
                <a:latin typeface="+mn-lt"/>
                <a:ea typeface="+mn-ea"/>
                <a:cs typeface="+mn-cs"/>
              </a:rPr>
              <a:t>être</a:t>
            </a:r>
            <a:r>
              <a:rPr lang="en-GB" sz="1200" b="1" i="0" kern="1200" dirty="0">
                <a:solidFill>
                  <a:schemeClr val="accent1">
                    <a:lumMod val="50000"/>
                  </a:schemeClr>
                </a:solidFill>
                <a:latin typeface="+mn-lt"/>
                <a:ea typeface="+mn-ea"/>
                <a:cs typeface="+mn-cs"/>
              </a:rPr>
              <a:t> </a:t>
            </a:r>
            <a:r>
              <a:rPr lang="en-GB" sz="1200" b="0" i="0" kern="1200" dirty="0">
                <a:solidFill>
                  <a:schemeClr val="accent1">
                    <a:lumMod val="50000"/>
                  </a:schemeClr>
                </a:solidFill>
                <a:latin typeface="+mn-lt"/>
                <a:ea typeface="+mn-ea"/>
                <a:cs typeface="+mn-cs"/>
              </a:rPr>
              <a:t>and </a:t>
            </a:r>
            <a:r>
              <a:rPr lang="en-US" b="0" i="1" dirty="0" err="1"/>
              <a:t>avoir</a:t>
            </a:r>
            <a:r>
              <a:rPr lang="en-US" b="0" i="0" dirty="0"/>
              <a:t> in context, highlight the differences in usage between the two.</a:t>
            </a:r>
            <a:endParaRPr lang="en-US" b="0" dirty="0"/>
          </a:p>
          <a:p>
            <a:endParaRPr lang="en-US" b="1" dirty="0"/>
          </a:p>
          <a:p>
            <a:r>
              <a:rPr lang="en-US" b="1" dirty="0"/>
              <a:t>Procedure:</a:t>
            </a:r>
          </a:p>
          <a:p>
            <a:pPr marL="228600" indent="-228600">
              <a:buAutoNum type="arabicPeriod"/>
            </a:pPr>
            <a:r>
              <a:rPr lang="en-US" b="0" dirty="0"/>
              <a:t>Challenge students</a:t>
            </a:r>
            <a:r>
              <a:rPr lang="en-US" b="0" baseline="0" dirty="0"/>
              <a:t> to supply the correct form for each gap, according to the translation provided.</a:t>
            </a:r>
          </a:p>
          <a:p>
            <a:pPr marL="228600" indent="-228600">
              <a:buAutoNum type="arabicPeriod"/>
            </a:pPr>
            <a:r>
              <a:rPr lang="en-US" b="0" dirty="0"/>
              <a:t>Click to reveal answers.</a:t>
            </a:r>
          </a:p>
          <a:p>
            <a:pPr marL="228600" indent="-228600">
              <a:buAutoNum type="arabicPeriod"/>
            </a:pPr>
            <a:r>
              <a:rPr lang="en-US" b="0" dirty="0"/>
              <a:t>Check students’ understanding at each stage.</a:t>
            </a:r>
          </a:p>
          <a:p>
            <a:pPr marL="228600" indent="-228600">
              <a:buAutoNum type="arabicPeriod"/>
            </a:pPr>
            <a:r>
              <a:rPr lang="en-US" b="0" dirty="0"/>
              <a:t>Click to reveal the info bubble which introduced the grammar point (null article with </a:t>
            </a:r>
            <a:r>
              <a:rPr lang="en-US" sz="1200" i="1" dirty="0" err="1">
                <a:solidFill>
                  <a:srgbClr val="4472C4">
                    <a:lumMod val="50000"/>
                  </a:srgbClr>
                </a:solidFill>
              </a:rPr>
              <a:t>être</a:t>
            </a:r>
            <a:r>
              <a:rPr lang="en-US" sz="1200" dirty="0">
                <a:solidFill>
                  <a:srgbClr val="4472C4">
                    <a:lumMod val="50000"/>
                  </a:srgbClr>
                </a:solidFill>
              </a:rPr>
              <a:t> + profession) introduced on the next slide.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858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This is slide </a:t>
            </a:r>
            <a:r>
              <a:rPr lang="en-US" b="1" dirty="0"/>
              <a:t>1/2.</a:t>
            </a:r>
          </a:p>
          <a:p>
            <a:endParaRPr lang="en-US" b="1" dirty="0"/>
          </a:p>
          <a:p>
            <a:r>
              <a:rPr lang="en-US" b="1" dirty="0"/>
              <a:t>Aim: </a:t>
            </a:r>
            <a:r>
              <a:rPr lang="en-US" b="0" dirty="0"/>
              <a:t>To first revise formation of questions</a:t>
            </a:r>
            <a:r>
              <a:rPr lang="en-US" b="0" baseline="0" dirty="0"/>
              <a:t> using intonation alone, before introducing the use of </a:t>
            </a:r>
            <a:r>
              <a:rPr lang="en-US" b="1" baseline="0" dirty="0" err="1"/>
              <a:t>est-ce</a:t>
            </a:r>
            <a:r>
              <a:rPr lang="en-US" b="1" baseline="0" dirty="0"/>
              <a:t> que</a:t>
            </a:r>
            <a:r>
              <a:rPr lang="en-US" b="0" baseline="0" dirty="0"/>
              <a:t>. This is followed on the next slide by a recap of question formation by subject-verb inversion, and a note about formal versus informal usage.</a:t>
            </a:r>
            <a:endParaRPr lang="en-US" b="0" dirty="0"/>
          </a:p>
          <a:p>
            <a:endParaRPr lang="en-US" b="1" dirty="0"/>
          </a:p>
          <a:p>
            <a:r>
              <a:rPr lang="en-US" b="1" dirty="0"/>
              <a:t>Procedure:</a:t>
            </a:r>
          </a:p>
          <a:p>
            <a:r>
              <a:rPr lang="en-US" b="0" dirty="0"/>
              <a:t>1. Animate the explanation.</a:t>
            </a:r>
          </a:p>
          <a:p>
            <a:r>
              <a:rPr lang="en-US" b="0" dirty="0"/>
              <a:t>2. Ensure students’ understanding</a:t>
            </a:r>
            <a:r>
              <a:rPr lang="en-US" b="0" baseline="0" dirty="0"/>
              <a:t> at each stage.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in task instructions (1 is the most frequent word in French): </a:t>
            </a:r>
            <a:br>
              <a:rPr lang="en-GB" baseline="0" dirty="0"/>
            </a:br>
            <a:r>
              <a:rPr lang="en-GB" baseline="0" dirty="0"/>
              <a:t>poser [218]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1</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376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140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94147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6310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843545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828559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167869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067087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959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35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779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47067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40735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74715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077957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9029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43002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58436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63995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9.jpeg"/><Relationship Id="rId3" Type="http://schemas.openxmlformats.org/officeDocument/2006/relationships/image" Target="../media/image30.png"/><Relationship Id="rId7" Type="http://schemas.openxmlformats.org/officeDocument/2006/relationships/image" Target="../media/image34.jpeg"/><Relationship Id="rId12"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5" Type="http://schemas.openxmlformats.org/officeDocument/2006/relationships/image" Target="../media/image41.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3.xml"/><Relationship Id="rId7" Type="http://schemas.openxmlformats.org/officeDocument/2006/relationships/audio" Target="../media/audio18.wav"/><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oleObject" Target="../embeddings/oleObject1.bin"/><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audio" Target="../media/audio19.wav"/><Relationship Id="rId7" Type="http://schemas.openxmlformats.org/officeDocument/2006/relationships/audio" Target="../media/audio23.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audio" Target="../media/audio20.wav"/><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audio" Target="../media/audio18.wav"/><Relationship Id="rId4" Type="http://schemas.openxmlformats.org/officeDocument/2006/relationships/image" Target="../media/image43.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2.png"/><Relationship Id="rId3" Type="http://schemas.openxmlformats.org/officeDocument/2006/relationships/audio" Target="../media/audio31.wav"/><Relationship Id="rId7" Type="http://schemas.openxmlformats.org/officeDocument/2006/relationships/image" Target="../media/image61.png"/><Relationship Id="rId12" Type="http://schemas.openxmlformats.org/officeDocument/2006/relationships/audio" Target="../media/audio38.wav"/><Relationship Id="rId17" Type="http://schemas.openxmlformats.org/officeDocument/2006/relationships/image" Target="../media/image66.png"/><Relationship Id="rId2" Type="http://schemas.openxmlformats.org/officeDocument/2006/relationships/notesSlide" Target="../notesSlides/notesSlide28.xml"/><Relationship Id="rId16"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audio" Target="../media/audio34.wav"/><Relationship Id="rId11" Type="http://schemas.openxmlformats.org/officeDocument/2006/relationships/audio" Target="../media/audio37.wav"/><Relationship Id="rId5" Type="http://schemas.openxmlformats.org/officeDocument/2006/relationships/audio" Target="../media/audio33.wav"/><Relationship Id="rId15" Type="http://schemas.openxmlformats.org/officeDocument/2006/relationships/image" Target="../media/image64.png"/><Relationship Id="rId10" Type="http://schemas.openxmlformats.org/officeDocument/2006/relationships/audio" Target="../media/audio36.wav"/><Relationship Id="rId4" Type="http://schemas.openxmlformats.org/officeDocument/2006/relationships/audio" Target="../media/audio32.wav"/><Relationship Id="rId9" Type="http://schemas.openxmlformats.org/officeDocument/2006/relationships/audio" Target="../media/audio35.wav"/><Relationship Id="rId1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audio" Target="../media/audio9.wav"/><Relationship Id="rId26" Type="http://schemas.openxmlformats.org/officeDocument/2006/relationships/audio" Target="../media/audio17.wav"/><Relationship Id="rId3" Type="http://schemas.openxmlformats.org/officeDocument/2006/relationships/image" Target="../media/image10.png"/><Relationship Id="rId21" Type="http://schemas.openxmlformats.org/officeDocument/2006/relationships/audio" Target="../media/audio12.wav"/><Relationship Id="rId7" Type="http://schemas.openxmlformats.org/officeDocument/2006/relationships/image" Target="../media/image12.png"/><Relationship Id="rId12" Type="http://schemas.openxmlformats.org/officeDocument/2006/relationships/image" Target="../media/image7.png"/><Relationship Id="rId17" Type="http://schemas.openxmlformats.org/officeDocument/2006/relationships/audio" Target="../media/audio8.wav"/><Relationship Id="rId25" Type="http://schemas.openxmlformats.org/officeDocument/2006/relationships/audio" Target="../media/audio16.wav"/><Relationship Id="rId2" Type="http://schemas.openxmlformats.org/officeDocument/2006/relationships/notesSlide" Target="../notesSlides/notesSlide4.xml"/><Relationship Id="rId16" Type="http://schemas.openxmlformats.org/officeDocument/2006/relationships/audio" Target="../media/audio7.wav"/><Relationship Id="rId20" Type="http://schemas.openxmlformats.org/officeDocument/2006/relationships/audio" Target="../media/audio11.wav"/><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6.png"/><Relationship Id="rId24" Type="http://schemas.openxmlformats.org/officeDocument/2006/relationships/audio" Target="../media/audio15.wav"/><Relationship Id="rId5" Type="http://schemas.openxmlformats.org/officeDocument/2006/relationships/image" Target="../media/image11.png"/><Relationship Id="rId15" Type="http://schemas.openxmlformats.org/officeDocument/2006/relationships/image" Target="../media/image8.png"/><Relationship Id="rId23" Type="http://schemas.openxmlformats.org/officeDocument/2006/relationships/audio" Target="../media/audio14.wav"/><Relationship Id="rId10" Type="http://schemas.openxmlformats.org/officeDocument/2006/relationships/image" Target="../media/image15.png"/><Relationship Id="rId19" Type="http://schemas.openxmlformats.org/officeDocument/2006/relationships/audio" Target="../media/audio10.wav"/><Relationship Id="rId4" Type="http://schemas.openxmlformats.org/officeDocument/2006/relationships/image" Target="../media/image5.png"/><Relationship Id="rId9" Type="http://schemas.openxmlformats.org/officeDocument/2006/relationships/image" Target="../media/image14.png"/><Relationship Id="rId14" Type="http://schemas.openxmlformats.org/officeDocument/2006/relationships/image" Target="../media/image18.jpeg"/><Relationship Id="rId22" Type="http://schemas.openxmlformats.org/officeDocument/2006/relationships/audio" Target="../media/audio13.wav"/></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42"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2</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3</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Catherine Morris / Robert Woore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21.08.23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en-GB" sz="2400" i="1" dirty="0">
                <a:solidFill>
                  <a:prstClr val="white"/>
                </a:solidFill>
              </a:rPr>
              <a:t>having or being?</a:t>
            </a:r>
            <a:br>
              <a:rPr lang="en-GB" sz="2400" i="1" dirty="0">
                <a:solidFill>
                  <a:prstClr val="white"/>
                </a:solidFill>
              </a:rPr>
            </a:br>
            <a:r>
              <a:rPr lang="en-GB" sz="2400" i="1" dirty="0" err="1">
                <a:solidFill>
                  <a:prstClr val="white"/>
                </a:solidFill>
              </a:rPr>
              <a:t>être</a:t>
            </a:r>
            <a:r>
              <a:rPr lang="en-GB" sz="2400" dirty="0">
                <a:solidFill>
                  <a:prstClr val="white"/>
                </a:solidFill>
              </a:rPr>
              <a:t> vs </a:t>
            </a:r>
            <a:r>
              <a:rPr lang="en-GB" sz="2400" i="1" dirty="0" err="1">
                <a:solidFill>
                  <a:prstClr val="white"/>
                </a:solidFill>
              </a:rPr>
              <a:t>avoir</a:t>
            </a:r>
            <a:r>
              <a:rPr lang="en-GB" sz="2400" i="1" dirty="0">
                <a:solidFill>
                  <a:prstClr val="white"/>
                </a:solidFill>
              </a:rPr>
              <a:t> (je, </a:t>
            </a:r>
            <a:r>
              <a:rPr lang="en-GB" sz="2400" i="1" dirty="0" err="1">
                <a:solidFill>
                  <a:prstClr val="white"/>
                </a:solidFill>
              </a:rPr>
              <a:t>tu</a:t>
            </a:r>
            <a:r>
              <a:rPr lang="en-GB" sz="2400" i="1" dirty="0">
                <a:solidFill>
                  <a:prstClr val="white"/>
                </a:solidFill>
              </a:rPr>
              <a:t>, il/</a:t>
            </a:r>
            <a:r>
              <a:rPr lang="en-GB" sz="2400" i="1" dirty="0" err="1">
                <a:solidFill>
                  <a:prstClr val="white"/>
                </a:solidFill>
              </a:rPr>
              <a:t>elle</a:t>
            </a:r>
            <a:r>
              <a:rPr lang="en-GB" sz="2400" i="1" dirty="0">
                <a:solidFill>
                  <a:prstClr val="white"/>
                </a:solidFill>
              </a:rPr>
              <a:t>)</a:t>
            </a:r>
            <a:br>
              <a:rPr lang="en-GB" sz="2400" i="1" dirty="0">
                <a:solidFill>
                  <a:prstClr val="white"/>
                </a:solidFill>
              </a:rPr>
            </a:br>
            <a:r>
              <a:rPr lang="fr-FR" sz="2400" dirty="0">
                <a:solidFill>
                  <a:prstClr val="white"/>
                </a:solidFill>
              </a:rPr>
              <a:t>yes/no questions with ‘est-ce que’ </a:t>
            </a:r>
            <a:endParaRPr lang="en-GB" sz="2400" i="1" dirty="0">
              <a:solidFill>
                <a:prstClr val="white"/>
              </a:solidFill>
            </a:endParaRPr>
          </a:p>
          <a:p>
            <a:pPr algn="l"/>
            <a:r>
              <a:rPr lang="en-GB" sz="2400" dirty="0">
                <a:solidFill>
                  <a:prstClr val="white"/>
                </a:solidFill>
              </a:rPr>
              <a:t>syllable stress [1]</a:t>
            </a:r>
            <a:endParaRPr lang="en-US" sz="2400" dirty="0"/>
          </a:p>
          <a:p>
            <a:pPr algn="l"/>
            <a:endParaRPr lang="en-GB"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03512"/>
            <a:ext cx="8605216" cy="844550"/>
          </a:xfrm>
        </p:spPr>
        <p:txBody>
          <a:bodyPr>
            <a:normAutofit/>
          </a:bodyPr>
          <a:lstStyle/>
          <a:p>
            <a:r>
              <a:rPr lang="en-GB" sz="4400" dirty="0"/>
              <a:t>Talking about jobs [1]</a:t>
            </a:r>
          </a:p>
        </p:txBody>
      </p:sp>
      <p:pic>
        <p:nvPicPr>
          <p:cNvPr id="6" name="Picture 4" descr="Receptionist, Office, Lady, Secretary">
            <a:extLst>
              <a:ext uri="{FF2B5EF4-FFF2-40B4-BE49-F238E27FC236}">
                <a16:creationId xmlns:a16="http://schemas.microsoft.com/office/drawing/2014/main" id="{AA0B1DED-85B9-4E8C-8E1D-45FAECBE7D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5024" y="4892603"/>
            <a:ext cx="1214051" cy="10503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ostman, Mailman, Carrier, Fast, Fun">
            <a:extLst>
              <a:ext uri="{FF2B5EF4-FFF2-40B4-BE49-F238E27FC236}">
                <a16:creationId xmlns:a16="http://schemas.microsoft.com/office/drawing/2014/main" id="{45D8BBEB-E1CD-42DC-9AE2-FE7A3ABAB4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772"/>
          <a:stretch/>
        </p:blipFill>
        <p:spPr bwMode="auto">
          <a:xfrm>
            <a:off x="11034356" y="4400502"/>
            <a:ext cx="857850" cy="15276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Run, Go To Work, Man, Manager, Run, Run">
            <a:extLst>
              <a:ext uri="{FF2B5EF4-FFF2-40B4-BE49-F238E27FC236}">
                <a16:creationId xmlns:a16="http://schemas.microsoft.com/office/drawing/2014/main" id="{EADF2747-CFD2-4A15-ACE7-0E087A169F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92327" y="4860758"/>
            <a:ext cx="1066160" cy="11435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4" descr="Computer Icon, Education, Studying">
            <a:extLst>
              <a:ext uri="{FF2B5EF4-FFF2-40B4-BE49-F238E27FC236}">
                <a16:creationId xmlns:a16="http://schemas.microsoft.com/office/drawing/2014/main" id="{BFA3F0F4-1A9B-4F94-987F-E27892F6D6A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11498" y="4639956"/>
            <a:ext cx="1352651" cy="135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782207" cy="647577"/>
          </a:xfrm>
        </p:spPr>
        <p:txBody>
          <a:bodyPr>
            <a:noAutofit/>
          </a:bodyPr>
          <a:lstStyle/>
          <a:p>
            <a:r>
              <a:rPr lang="en-GB" sz="2400" b="1" dirty="0">
                <a:solidFill>
                  <a:schemeClr val="bg1"/>
                </a:solidFill>
              </a:rPr>
              <a:t>Une </a:t>
            </a:r>
            <a:r>
              <a:rPr lang="en-GB" sz="2400" b="1" dirty="0" err="1">
                <a:solidFill>
                  <a:prstClr val="white"/>
                </a:solidFill>
              </a:rPr>
              <a:t>détective</a:t>
            </a:r>
            <a:r>
              <a:rPr lang="en-GB" sz="2400" b="1" dirty="0">
                <a:solidFill>
                  <a:schemeClr val="bg1"/>
                </a:solidFill>
              </a:rPr>
              <a:t> </a:t>
            </a:r>
            <a:r>
              <a:rPr lang="en-GB" sz="2400" b="1" dirty="0" err="1">
                <a:solidFill>
                  <a:schemeClr val="bg1"/>
                </a:solidFill>
              </a:rPr>
              <a:t>travailleuse</a:t>
            </a:r>
            <a:r>
              <a:rPr lang="en-GB" sz="24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854672595"/>
              </p:ext>
            </p:extLst>
          </p:nvPr>
        </p:nvGraphicFramePr>
        <p:xfrm>
          <a:off x="673969" y="2148530"/>
          <a:ext cx="11198086" cy="3870960"/>
        </p:xfrm>
        <a:graphic>
          <a:graphicData uri="http://schemas.openxmlformats.org/drawingml/2006/table">
            <a:tbl>
              <a:tblPr firstRow="1" bandRow="1">
                <a:tableStyleId>{BDBED569-4797-4DF1-A0F4-6AAB3CD982D8}</a:tableStyleId>
              </a:tblPr>
              <a:tblGrid>
                <a:gridCol w="685184">
                  <a:extLst>
                    <a:ext uri="{9D8B030D-6E8A-4147-A177-3AD203B41FA5}">
                      <a16:colId xmlns:a16="http://schemas.microsoft.com/office/drawing/2014/main" val="2607353726"/>
                    </a:ext>
                  </a:extLst>
                </a:gridCol>
                <a:gridCol w="6388020">
                  <a:extLst>
                    <a:ext uri="{9D8B030D-6E8A-4147-A177-3AD203B41FA5}">
                      <a16:colId xmlns:a16="http://schemas.microsoft.com/office/drawing/2014/main" val="1600817978"/>
                    </a:ext>
                  </a:extLst>
                </a:gridCol>
                <a:gridCol w="2062441">
                  <a:extLst>
                    <a:ext uri="{9D8B030D-6E8A-4147-A177-3AD203B41FA5}">
                      <a16:colId xmlns:a16="http://schemas.microsoft.com/office/drawing/2014/main" val="4128092149"/>
                    </a:ext>
                  </a:extLst>
                </a:gridCol>
                <a:gridCol w="2062441">
                  <a:extLst>
                    <a:ext uri="{9D8B030D-6E8A-4147-A177-3AD203B41FA5}">
                      <a16:colId xmlns:a16="http://schemas.microsoft.com/office/drawing/2014/main" val="2609792770"/>
                    </a:ext>
                  </a:extLst>
                </a:gridCol>
              </a:tblGrid>
              <a:tr h="683166">
                <a:tc>
                  <a:txBody>
                    <a:bodyPr/>
                    <a:lstStyle/>
                    <a:p>
                      <a:endParaRPr lang="en-GB" dirty="0"/>
                    </a:p>
                  </a:txBody>
                  <a:tcPr>
                    <a:lnL w="12700" cmpd="sng">
                      <a:noFill/>
                    </a:lnL>
                    <a:lnR w="12700" cmpd="sng">
                      <a:noFill/>
                    </a:lnR>
                    <a:lnT w="12700" cmpd="sng">
                      <a:noFill/>
                    </a:lnT>
                    <a:lnB w="12700"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b="0" dirty="0"/>
                    </a:p>
                  </a:txBody>
                  <a:tcPr>
                    <a:lnL w="12700" cmpd="sng">
                      <a:noFill/>
                    </a:lnL>
                    <a:lnR w="12700" cap="flat" cmpd="sng" algn="ctr">
                      <a:solidFill>
                        <a:schemeClr val="accent2">
                          <a:lumMod val="40000"/>
                          <a:lumOff val="60000"/>
                        </a:schemeClr>
                      </a:solidFill>
                      <a:prstDash val="solid"/>
                      <a:round/>
                      <a:headEnd type="none" w="med" len="med"/>
                      <a:tailEnd type="none" w="med" len="med"/>
                    </a:lnR>
                    <a:lnT w="12700" cmpd="sng">
                      <a:noFill/>
                    </a:lnT>
                    <a:lnB w="12700"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au </a:t>
                      </a:r>
                      <a:r>
                        <a:rPr kumimoji="0" lang="en-GB" sz="2000" b="1" u="none" strike="noStrike" kern="1200" cap="none" spc="0" normalizeH="0" baseline="0" noProof="0" dirty="0" err="1">
                          <a:ln>
                            <a:noFill/>
                          </a:ln>
                          <a:solidFill>
                            <a:srgbClr val="002060"/>
                          </a:solidFill>
                          <a:effectLst/>
                          <a:uLnTx/>
                          <a:uFillTx/>
                        </a:rPr>
                        <a:t>téléphone</a:t>
                      </a:r>
                      <a:r>
                        <a:rPr kumimoji="0" lang="en-GB" sz="2000" b="1" u="none" strike="noStrike" kern="1200" cap="none" spc="0" normalizeH="0" baseline="0" noProof="0" dirty="0">
                          <a:ln>
                            <a:noFill/>
                          </a:ln>
                          <a:solidFill>
                            <a:srgbClr val="002060"/>
                          </a:solidFill>
                          <a:effectLst/>
                          <a:uLnTx/>
                          <a:uFillTx/>
                        </a:rPr>
                        <a:t> </a:t>
                      </a:r>
                      <a:r>
                        <a:rPr kumimoji="0" lang="en-GB" sz="2000" b="0" u="none" strike="noStrike" kern="1200" cap="none" spc="0" normalizeH="0" baseline="0" noProof="0" dirty="0">
                          <a:ln>
                            <a:noFill/>
                          </a:ln>
                          <a:solidFill>
                            <a:srgbClr val="002060"/>
                          </a:solidFill>
                          <a:effectLst/>
                          <a:uLnTx/>
                          <a:uFillTx/>
                        </a:rPr>
                        <a:t>(</a:t>
                      </a:r>
                      <a:r>
                        <a:rPr kumimoji="0" lang="en-GB" sz="2000" b="0" u="none" strike="noStrike" kern="1200" cap="none" spc="0" normalizeH="0" baseline="0" noProof="0" dirty="0" err="1">
                          <a:ln>
                            <a:noFill/>
                          </a:ln>
                          <a:solidFill>
                            <a:srgbClr val="002060"/>
                          </a:solidFill>
                          <a:effectLst/>
                          <a:uLnTx/>
                          <a:uFillTx/>
                        </a:rPr>
                        <a:t>est-ce</a:t>
                      </a:r>
                      <a:r>
                        <a:rPr kumimoji="0" lang="en-GB" sz="2000" b="0" u="none" strike="noStrike" kern="1200" cap="none" spc="0" normalizeH="0" baseline="0" noProof="0" dirty="0">
                          <a:ln>
                            <a:noFill/>
                          </a:ln>
                          <a:solidFill>
                            <a:srgbClr val="002060"/>
                          </a:solidFill>
                          <a:effectLst/>
                          <a:uLnTx/>
                          <a:uFillTx/>
                        </a:rPr>
                        <a:t> que)</a:t>
                      </a:r>
                      <a:endParaRPr lang="en-GB" sz="2000" b="0" dirty="0">
                        <a:solidFill>
                          <a:srgbClr val="002060"/>
                        </a:solidFill>
                      </a:endParaRPr>
                    </a:p>
                  </a:txBody>
                  <a:tcPr anchor="ctr">
                    <a:lnL w="12700" cap="flat" cmpd="sng" algn="ctr">
                      <a:solidFill>
                        <a:schemeClr val="accent2">
                          <a:lumMod val="40000"/>
                          <a:lumOff val="60000"/>
                        </a:schemeClr>
                      </a:solidFill>
                      <a:prstDash val="solid"/>
                      <a:round/>
                      <a:headEnd type="none" w="med" len="med"/>
                      <a:tailEnd type="none" w="med" len="med"/>
                    </a:lnL>
                    <a:lnR w="12700" cap="flat" cmpd="sng" algn="ctr">
                      <a:solidFill>
                        <a:schemeClr val="accent2">
                          <a:lumMod val="40000"/>
                          <a:lumOff val="60000"/>
                        </a:schemeClr>
                      </a:solidFill>
                      <a:prstDash val="solid"/>
                      <a:round/>
                      <a:headEnd type="none" w="med" len="med"/>
                      <a:tailEnd type="none" w="med" len="med"/>
                    </a:lnR>
                    <a:lnT w="12700" cap="flat" cmpd="sng" algn="ctr">
                      <a:solidFill>
                        <a:schemeClr val="accent2">
                          <a:lumMod val="40000"/>
                          <a:lumOff val="60000"/>
                        </a:schemeClr>
                      </a:solidFill>
                      <a:prstDash val="solid"/>
                      <a:round/>
                      <a:headEnd type="none" w="med" len="med"/>
                      <a:tailEnd type="none" w="med" len="med"/>
                    </a:lnT>
                    <a:lnB w="12700" cap="flat" cmpd="sng" algn="ctr">
                      <a:solidFill>
                        <a:schemeClr val="accent2">
                          <a:lumMod val="40000"/>
                          <a:lumOff val="6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par email </a:t>
                      </a:r>
                      <a:r>
                        <a:rPr lang="en-GB" sz="2000" b="0" dirty="0">
                          <a:solidFill>
                            <a:srgbClr val="002060"/>
                          </a:solidFill>
                        </a:rPr>
                        <a:t>(inversion)</a:t>
                      </a:r>
                    </a:p>
                  </a:txBody>
                  <a:tcPr anchor="ctr">
                    <a:lnL w="12700" cap="flat" cmpd="sng" algn="ctr">
                      <a:solidFill>
                        <a:schemeClr val="accent2">
                          <a:lumMod val="40000"/>
                          <a:lumOff val="60000"/>
                        </a:schemeClr>
                      </a:solidFill>
                      <a:prstDash val="solid"/>
                      <a:round/>
                      <a:headEnd type="none" w="med" len="med"/>
                      <a:tailEnd type="none" w="med" len="med"/>
                    </a:lnL>
                  </a:tcPr>
                </a:tc>
                <a:extLst>
                  <a:ext uri="{0D108BD9-81ED-4DB2-BD59-A6C34878D82A}">
                    <a16:rowId xmlns:a16="http://schemas.microsoft.com/office/drawing/2014/main" val="1153431983"/>
                  </a:ext>
                </a:extLst>
              </a:tr>
              <a:tr h="386138">
                <a:tc>
                  <a:txBody>
                    <a:bodyPr/>
                    <a:lstStyle/>
                    <a:p>
                      <a:pPr algn="ctr"/>
                      <a:r>
                        <a:rPr lang="en-GB" sz="2000" dirty="0">
                          <a:solidFill>
                            <a:schemeClr val="accent1">
                              <a:lumMod val="50000"/>
                            </a:schemeClr>
                          </a:solidFill>
                        </a:rPr>
                        <a:t>1.</a:t>
                      </a:r>
                    </a:p>
                  </a:txBody>
                  <a:tcPr>
                    <a:lnT w="12700" cap="flat" cmpd="sng" algn="ctr">
                      <a:solidFill>
                        <a:schemeClr val="accent2">
                          <a:lumMod val="40000"/>
                          <a:lumOff val="60000"/>
                        </a:schemeClr>
                      </a:solidFill>
                      <a:prstDash val="solid"/>
                      <a:round/>
                      <a:headEnd type="none" w="med" len="med"/>
                      <a:tailEnd type="none" w="med" len="med"/>
                    </a:lnT>
                  </a:tcPr>
                </a:tc>
                <a:tc>
                  <a:txBody>
                    <a:bodyPr/>
                    <a:lstStyle/>
                    <a:p>
                      <a:r>
                        <a:rPr lang="en-GB" sz="2000" dirty="0">
                          <a:solidFill>
                            <a:schemeClr val="accent1">
                              <a:lumMod val="50000"/>
                            </a:schemeClr>
                          </a:solidFill>
                        </a:rPr>
                        <a:t>Est-</a:t>
                      </a:r>
                      <a:r>
                        <a:rPr lang="en-GB" sz="2000" dirty="0" err="1">
                          <a:solidFill>
                            <a:schemeClr val="accent1">
                              <a:lumMod val="50000"/>
                            </a:schemeClr>
                          </a:solidFill>
                        </a:rPr>
                        <a:t>ce</a:t>
                      </a:r>
                      <a:r>
                        <a:rPr lang="en-GB" sz="2000" dirty="0">
                          <a:solidFill>
                            <a:schemeClr val="accent1">
                              <a:lumMod val="50000"/>
                            </a:schemeClr>
                          </a:solidFill>
                        </a:rPr>
                        <a:t> </a:t>
                      </a:r>
                      <a:r>
                        <a:rPr lang="en-GB" sz="2000" dirty="0" err="1">
                          <a:solidFill>
                            <a:schemeClr val="accent1">
                              <a:lumMod val="50000"/>
                            </a:schemeClr>
                          </a:solidFill>
                        </a:rPr>
                        <a:t>qu’il</a:t>
                      </a:r>
                      <a:r>
                        <a:rPr lang="en-GB" sz="2000" dirty="0">
                          <a:solidFill>
                            <a:schemeClr val="accent1">
                              <a:lumMod val="50000"/>
                            </a:schemeClr>
                          </a:solidFill>
                        </a:rPr>
                        <a:t>               </a:t>
                      </a:r>
                      <a:r>
                        <a:rPr lang="en-GB" sz="2000" dirty="0" err="1">
                          <a:solidFill>
                            <a:schemeClr val="accent1">
                              <a:lumMod val="50000"/>
                            </a:schemeClr>
                          </a:solidFill>
                        </a:rPr>
                        <a:t>est</a:t>
                      </a:r>
                      <a:r>
                        <a:rPr lang="en-GB" sz="2000" dirty="0">
                          <a:solidFill>
                            <a:schemeClr val="accent1">
                              <a:lumMod val="50000"/>
                            </a:schemeClr>
                          </a:solidFill>
                        </a:rPr>
                        <a:t> </a:t>
                      </a:r>
                      <a:r>
                        <a:rPr lang="en-GB" sz="2000" u="none" dirty="0">
                          <a:solidFill>
                            <a:schemeClr val="accent1">
                              <a:lumMod val="50000"/>
                            </a:schemeClr>
                          </a:solidFill>
                        </a:rPr>
                        <a:t>au bureau ?</a:t>
                      </a:r>
                    </a:p>
                  </a:txBody>
                  <a:tcPr>
                    <a:lnT w="12700" cap="flat" cmpd="sng" algn="ctr">
                      <a:solidFill>
                        <a:schemeClr val="accent2">
                          <a:lumMod val="40000"/>
                          <a:lumOff val="60000"/>
                        </a:schemeClr>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lnT w="12700" cap="flat" cmpd="sng" algn="ctr">
                      <a:solidFill>
                        <a:schemeClr val="accent2">
                          <a:lumMod val="40000"/>
                          <a:lumOff val="60000"/>
                        </a:schemeClr>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86138">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Dort-il                        dans un </a:t>
                      </a:r>
                      <a:r>
                        <a:rPr lang="en-GB" sz="2000" dirty="0" err="1">
                          <a:solidFill>
                            <a:schemeClr val="accent1">
                              <a:lumMod val="50000"/>
                            </a:schemeClr>
                          </a:solidFill>
                        </a:rPr>
                        <a:t>hôtel</a:t>
                      </a:r>
                      <a:r>
                        <a:rPr lang="en-GB" sz="2000" dirty="0">
                          <a:solidFill>
                            <a:schemeClr val="accent1">
                              <a:lumMod val="50000"/>
                            </a:schemeClr>
                          </a:solidFill>
                        </a:rPr>
                        <a:t> ?</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86138">
                <a:tc>
                  <a:txBody>
                    <a:bodyPr/>
                    <a:lstStyle/>
                    <a:p>
                      <a:pPr algn="ctr"/>
                      <a:r>
                        <a:rPr lang="en-GB" sz="2000" dirty="0">
                          <a:solidFill>
                            <a:schemeClr val="accent1">
                              <a:lumMod val="50000"/>
                            </a:schemeClr>
                          </a:solidFill>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Est-il                           prudent ?</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86138">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Est-</a:t>
                      </a:r>
                      <a:r>
                        <a:rPr lang="en-GB" sz="2000" dirty="0" err="1">
                          <a:solidFill>
                            <a:schemeClr val="accent1">
                              <a:lumMod val="50000"/>
                            </a:schemeClr>
                          </a:solidFill>
                        </a:rPr>
                        <a:t>ce</a:t>
                      </a:r>
                      <a:r>
                        <a:rPr lang="en-GB" sz="2000" dirty="0">
                          <a:solidFill>
                            <a:schemeClr val="accent1">
                              <a:lumMod val="50000"/>
                            </a:schemeClr>
                          </a:solidFill>
                        </a:rPr>
                        <a:t> </a:t>
                      </a:r>
                      <a:r>
                        <a:rPr lang="en-GB" sz="2000" dirty="0" err="1">
                          <a:solidFill>
                            <a:schemeClr val="accent1">
                              <a:lumMod val="50000"/>
                            </a:schemeClr>
                          </a:solidFill>
                        </a:rPr>
                        <a:t>qu’elle</a:t>
                      </a:r>
                      <a:r>
                        <a:rPr lang="en-GB" sz="2000" dirty="0">
                          <a:solidFill>
                            <a:schemeClr val="accent1">
                              <a:lumMod val="50000"/>
                            </a:schemeClr>
                          </a:solidFill>
                        </a:rPr>
                        <a:t>          </a:t>
                      </a:r>
                      <a:r>
                        <a:rPr lang="en-GB" sz="2000" dirty="0" err="1">
                          <a:solidFill>
                            <a:schemeClr val="accent1">
                              <a:lumMod val="50000"/>
                            </a:schemeClr>
                          </a:solidFill>
                        </a:rPr>
                        <a:t>est</a:t>
                      </a:r>
                      <a:r>
                        <a:rPr lang="en-GB" sz="2000" dirty="0">
                          <a:solidFill>
                            <a:schemeClr val="accent1">
                              <a:lumMod val="50000"/>
                            </a:schemeClr>
                          </a:solidFill>
                        </a:rPr>
                        <a:t> </a:t>
                      </a:r>
                      <a:r>
                        <a:rPr lang="en-GB" sz="2000" dirty="0" err="1">
                          <a:solidFill>
                            <a:schemeClr val="accent1">
                              <a:lumMod val="50000"/>
                            </a:schemeClr>
                          </a:solidFill>
                        </a:rPr>
                        <a:t>ambitieuse</a:t>
                      </a:r>
                      <a:r>
                        <a:rPr lang="en-GB" sz="2000" dirty="0">
                          <a:solidFill>
                            <a:schemeClr val="accent1">
                              <a:lumMod val="50000"/>
                            </a:schemeClr>
                          </a:solidFill>
                        </a:rPr>
                        <a:t> ?</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86138">
                <a:tc>
                  <a:txBody>
                    <a:bodyPr/>
                    <a:lstStyle/>
                    <a:p>
                      <a:pPr algn="ctr"/>
                      <a:r>
                        <a:rPr lang="en-GB" sz="2000">
                          <a:solidFill>
                            <a:schemeClr val="accent1">
                              <a:lumMod val="50000"/>
                            </a:schemeClr>
                          </a:solidFill>
                        </a:rPr>
                        <a:t>5.</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Est-</a:t>
                      </a:r>
                      <a:r>
                        <a:rPr lang="en-GB" sz="2000" dirty="0" err="1">
                          <a:solidFill>
                            <a:schemeClr val="accent1">
                              <a:lumMod val="50000"/>
                            </a:schemeClr>
                          </a:solidFill>
                        </a:rPr>
                        <a:t>ce</a:t>
                      </a:r>
                      <a:r>
                        <a:rPr lang="en-GB" sz="2000" dirty="0">
                          <a:solidFill>
                            <a:schemeClr val="accent1">
                              <a:lumMod val="50000"/>
                            </a:schemeClr>
                          </a:solidFill>
                        </a:rPr>
                        <a:t> </a:t>
                      </a:r>
                      <a:r>
                        <a:rPr lang="en-GB" sz="2000" dirty="0" err="1">
                          <a:solidFill>
                            <a:schemeClr val="accent1">
                              <a:lumMod val="50000"/>
                            </a:schemeClr>
                          </a:solidFill>
                        </a:rPr>
                        <a:t>qu’il</a:t>
                      </a:r>
                      <a:r>
                        <a:rPr lang="en-GB" sz="2000" dirty="0">
                          <a:solidFill>
                            <a:schemeClr val="accent1">
                              <a:lumMod val="50000"/>
                            </a:schemeClr>
                          </a:solidFill>
                        </a:rPr>
                        <a:t>               </a:t>
                      </a:r>
                      <a:r>
                        <a:rPr lang="en-GB" sz="2000" dirty="0" err="1">
                          <a:solidFill>
                            <a:schemeClr val="accent1">
                              <a:lumMod val="50000"/>
                            </a:schemeClr>
                          </a:solidFill>
                        </a:rPr>
                        <a:t>veut</a:t>
                      </a:r>
                      <a:r>
                        <a:rPr lang="en-GB" sz="2000" dirty="0">
                          <a:solidFill>
                            <a:schemeClr val="accent1">
                              <a:lumMod val="50000"/>
                            </a:schemeClr>
                          </a:solidFill>
                        </a:rPr>
                        <a:t> </a:t>
                      </a:r>
                      <a:r>
                        <a:rPr lang="en-GB" sz="2000" dirty="0" err="1">
                          <a:solidFill>
                            <a:schemeClr val="accent1">
                              <a:lumMod val="50000"/>
                            </a:schemeClr>
                          </a:solidFill>
                        </a:rPr>
                        <a:t>être</a:t>
                      </a:r>
                      <a:r>
                        <a:rPr lang="en-GB" sz="2000" dirty="0">
                          <a:solidFill>
                            <a:schemeClr val="accent1">
                              <a:lumMod val="50000"/>
                            </a:schemeClr>
                          </a:solidFill>
                        </a:rPr>
                        <a:t> avocat ? </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86138">
                <a:tc>
                  <a:txBody>
                    <a:bodyPr/>
                    <a:lstStyle/>
                    <a:p>
                      <a:pPr algn="ctr"/>
                      <a:r>
                        <a:rPr lang="en-GB" sz="2000">
                          <a:solidFill>
                            <a:schemeClr val="accent1">
                              <a:lumMod val="50000"/>
                            </a:schemeClr>
                          </a:solidFill>
                        </a:rPr>
                        <a:t>6.</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Veut-il                       être professeur ?</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86138">
                <a:tc>
                  <a:txBody>
                    <a:bodyPr/>
                    <a:lstStyle/>
                    <a:p>
                      <a:pPr algn="ctr"/>
                      <a:r>
                        <a:rPr lang="en-GB" sz="2000">
                          <a:solidFill>
                            <a:schemeClr val="accent1">
                              <a:lumMod val="50000"/>
                            </a:schemeClr>
                          </a:solidFill>
                        </a:rPr>
                        <a:t>7.</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Doit-elle                    avoir</a:t>
                      </a:r>
                      <a:r>
                        <a:rPr lang="en-GB" sz="2000" baseline="0">
                          <a:solidFill>
                            <a:schemeClr val="accent1">
                              <a:lumMod val="50000"/>
                            </a:schemeClr>
                          </a:solidFill>
                        </a:rPr>
                        <a:t> un billet ?</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386138">
                <a:tc>
                  <a:txBody>
                    <a:bodyPr/>
                    <a:lstStyle/>
                    <a:p>
                      <a:pPr algn="ctr"/>
                      <a:r>
                        <a:rPr lang="en-GB" sz="2000">
                          <a:solidFill>
                            <a:schemeClr val="accent1">
                              <a:lumMod val="50000"/>
                            </a:schemeClr>
                          </a:solidFill>
                        </a:rPr>
                        <a:t>8.</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Est-</a:t>
                      </a:r>
                      <a:r>
                        <a:rPr lang="en-GB" sz="2000" dirty="0" err="1">
                          <a:solidFill>
                            <a:schemeClr val="accent1">
                              <a:lumMod val="50000"/>
                            </a:schemeClr>
                          </a:solidFill>
                        </a:rPr>
                        <a:t>ce</a:t>
                      </a:r>
                      <a:r>
                        <a:rPr lang="en-GB" sz="2000" dirty="0">
                          <a:solidFill>
                            <a:schemeClr val="accent1">
                              <a:lumMod val="50000"/>
                            </a:schemeClr>
                          </a:solidFill>
                        </a:rPr>
                        <a:t> </a:t>
                      </a:r>
                      <a:r>
                        <a:rPr lang="en-GB" sz="2000" dirty="0" err="1">
                          <a:solidFill>
                            <a:schemeClr val="accent1">
                              <a:lumMod val="50000"/>
                            </a:schemeClr>
                          </a:solidFill>
                        </a:rPr>
                        <a:t>qu’elle</a:t>
                      </a:r>
                      <a:r>
                        <a:rPr lang="en-GB" sz="2000" dirty="0">
                          <a:solidFill>
                            <a:schemeClr val="accent1">
                              <a:lumMod val="50000"/>
                            </a:schemeClr>
                          </a:solidFill>
                        </a:rPr>
                        <a:t>          </a:t>
                      </a:r>
                      <a:r>
                        <a:rPr lang="en-GB" sz="2000" dirty="0" err="1">
                          <a:solidFill>
                            <a:schemeClr val="accent1">
                              <a:lumMod val="50000"/>
                            </a:schemeClr>
                          </a:solidFill>
                        </a:rPr>
                        <a:t>doit</a:t>
                      </a:r>
                      <a:r>
                        <a:rPr lang="en-GB" sz="2000" dirty="0">
                          <a:solidFill>
                            <a:schemeClr val="accent1">
                              <a:lumMod val="50000"/>
                            </a:schemeClr>
                          </a:solidFill>
                        </a:rPr>
                        <a:t> </a:t>
                      </a:r>
                      <a:r>
                        <a:rPr lang="en-GB" sz="2000" dirty="0" err="1">
                          <a:solidFill>
                            <a:schemeClr val="accent1">
                              <a:lumMod val="50000"/>
                            </a:schemeClr>
                          </a:solidFill>
                        </a:rPr>
                        <a:t>travailler</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équipe</a:t>
                      </a:r>
                      <a:r>
                        <a:rPr lang="en-GB" sz="2000" dirty="0">
                          <a:solidFill>
                            <a:schemeClr val="accent1">
                              <a:lumMod val="50000"/>
                            </a:schemeClr>
                          </a:solidFill>
                        </a:rPr>
                        <a:t> ?</a:t>
                      </a:r>
                      <a:endParaRPr lang="en-GB" sz="2000" u="none"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26" name="Picture 25" descr="green checkmark">
            <a:extLst>
              <a:ext uri="{FF2B5EF4-FFF2-40B4-BE49-F238E27FC236}">
                <a16:creationId xmlns:a16="http://schemas.microsoft.com/office/drawing/2014/main" id="{C73E67C3-60B6-4602-AB16-4DF45CF14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0142" y="2916786"/>
            <a:ext cx="282522" cy="294294"/>
          </a:xfrm>
          <a:prstGeom prst="rect">
            <a:avLst/>
          </a:prstGeom>
        </p:spPr>
      </p:pic>
      <p:sp>
        <p:nvSpPr>
          <p:cNvPr id="2" name="Rectangle 1">
            <a:extLst>
              <a:ext uri="{FF2B5EF4-FFF2-40B4-BE49-F238E27FC236}">
                <a16:creationId xmlns:a16="http://schemas.microsoft.com/office/drawing/2014/main" id="{1DBD870C-7596-4B22-AE3C-77B038BED65C}"/>
              </a:ext>
            </a:extLst>
          </p:cNvPr>
          <p:cNvSpPr/>
          <p:nvPr/>
        </p:nvSpPr>
        <p:spPr>
          <a:xfrm>
            <a:off x="1386947" y="2892467"/>
            <a:ext cx="2330445" cy="315216"/>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A22E8C58-5E1B-4476-81C8-237A24B50090}"/>
              </a:ext>
            </a:extLst>
          </p:cNvPr>
          <p:cNvSpPr/>
          <p:nvPr/>
        </p:nvSpPr>
        <p:spPr>
          <a:xfrm>
            <a:off x="1379984" y="3312478"/>
            <a:ext cx="2330444" cy="2848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9" name="Picture 28" descr="green checkmark">
            <a:extLst>
              <a:ext uri="{FF2B5EF4-FFF2-40B4-BE49-F238E27FC236}">
                <a16:creationId xmlns:a16="http://schemas.microsoft.com/office/drawing/2014/main" id="{BF9BAAE5-26CD-443E-8AA5-C273E03E8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6652" y="3292669"/>
            <a:ext cx="282522" cy="294294"/>
          </a:xfrm>
          <a:prstGeom prst="rect">
            <a:avLst/>
          </a:prstGeom>
        </p:spPr>
      </p:pic>
      <p:pic>
        <p:nvPicPr>
          <p:cNvPr id="11" name="Picture 10" descr="green checkmark">
            <a:extLst>
              <a:ext uri="{FF2B5EF4-FFF2-40B4-BE49-F238E27FC236}">
                <a16:creationId xmlns:a16="http://schemas.microsoft.com/office/drawing/2014/main" id="{BF9BAAE5-26CD-443E-8AA5-C273E03E8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6652" y="3689171"/>
            <a:ext cx="282522" cy="294294"/>
          </a:xfrm>
          <a:prstGeom prst="rect">
            <a:avLst/>
          </a:prstGeom>
        </p:spPr>
      </p:pic>
      <p:pic>
        <p:nvPicPr>
          <p:cNvPr id="12" name="Picture 11" descr="green checkmark">
            <a:extLst>
              <a:ext uri="{FF2B5EF4-FFF2-40B4-BE49-F238E27FC236}">
                <a16:creationId xmlns:a16="http://schemas.microsoft.com/office/drawing/2014/main" id="{BF9BAAE5-26CD-443E-8AA5-C273E03E8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0142" y="4084010"/>
            <a:ext cx="282522" cy="294294"/>
          </a:xfrm>
          <a:prstGeom prst="rect">
            <a:avLst/>
          </a:prstGeom>
        </p:spPr>
      </p:pic>
      <p:pic>
        <p:nvPicPr>
          <p:cNvPr id="13" name="Picture 12" descr="green checkmark">
            <a:extLst>
              <a:ext uri="{FF2B5EF4-FFF2-40B4-BE49-F238E27FC236}">
                <a16:creationId xmlns:a16="http://schemas.microsoft.com/office/drawing/2014/main" id="{BF9BAAE5-26CD-443E-8AA5-C273E03E8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6652" y="4888196"/>
            <a:ext cx="282522" cy="294294"/>
          </a:xfrm>
          <a:prstGeom prst="rect">
            <a:avLst/>
          </a:prstGeom>
        </p:spPr>
      </p:pic>
      <p:pic>
        <p:nvPicPr>
          <p:cNvPr id="14" name="Picture 13" descr="green checkmark">
            <a:extLst>
              <a:ext uri="{FF2B5EF4-FFF2-40B4-BE49-F238E27FC236}">
                <a16:creationId xmlns:a16="http://schemas.microsoft.com/office/drawing/2014/main" id="{BF9BAAE5-26CD-443E-8AA5-C273E03E8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0142" y="4442310"/>
            <a:ext cx="282522" cy="294294"/>
          </a:xfrm>
          <a:prstGeom prst="rect">
            <a:avLst/>
          </a:prstGeom>
        </p:spPr>
      </p:pic>
      <p:pic>
        <p:nvPicPr>
          <p:cNvPr id="15" name="Picture 14" descr="green checkmark">
            <a:extLst>
              <a:ext uri="{FF2B5EF4-FFF2-40B4-BE49-F238E27FC236}">
                <a16:creationId xmlns:a16="http://schemas.microsoft.com/office/drawing/2014/main" id="{BF9BAAE5-26CD-443E-8AA5-C273E03E8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6652" y="5306696"/>
            <a:ext cx="282522" cy="294294"/>
          </a:xfrm>
          <a:prstGeom prst="rect">
            <a:avLst/>
          </a:prstGeom>
        </p:spPr>
      </p:pic>
      <p:pic>
        <p:nvPicPr>
          <p:cNvPr id="16" name="Picture 15" descr="green checkmark">
            <a:extLst>
              <a:ext uri="{FF2B5EF4-FFF2-40B4-BE49-F238E27FC236}">
                <a16:creationId xmlns:a16="http://schemas.microsoft.com/office/drawing/2014/main" id="{BF9BAAE5-26CD-443E-8AA5-C273E03E8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0142" y="5669406"/>
            <a:ext cx="282522" cy="294294"/>
          </a:xfrm>
          <a:prstGeom prst="rect">
            <a:avLst/>
          </a:prstGeom>
        </p:spPr>
      </p:pic>
      <p:sp>
        <p:nvSpPr>
          <p:cNvPr id="17" name="Rectangle 16">
            <a:extLst>
              <a:ext uri="{FF2B5EF4-FFF2-40B4-BE49-F238E27FC236}">
                <a16:creationId xmlns:a16="http://schemas.microsoft.com/office/drawing/2014/main" id="{A22E8C58-5E1B-4476-81C8-237A24B50090}"/>
              </a:ext>
            </a:extLst>
          </p:cNvPr>
          <p:cNvSpPr/>
          <p:nvPr/>
        </p:nvSpPr>
        <p:spPr>
          <a:xfrm>
            <a:off x="1386947" y="3682723"/>
            <a:ext cx="2323480" cy="300703"/>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A22E8C58-5E1B-4476-81C8-237A24B50090}"/>
              </a:ext>
            </a:extLst>
          </p:cNvPr>
          <p:cNvSpPr/>
          <p:nvPr/>
        </p:nvSpPr>
        <p:spPr>
          <a:xfrm>
            <a:off x="1373016" y="4068779"/>
            <a:ext cx="2330444" cy="32337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A22E8C58-5E1B-4476-81C8-237A24B50090}"/>
              </a:ext>
            </a:extLst>
          </p:cNvPr>
          <p:cNvSpPr/>
          <p:nvPr/>
        </p:nvSpPr>
        <p:spPr>
          <a:xfrm>
            <a:off x="1373016" y="4480828"/>
            <a:ext cx="2323479" cy="291470"/>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A22E8C58-5E1B-4476-81C8-237A24B50090}"/>
              </a:ext>
            </a:extLst>
          </p:cNvPr>
          <p:cNvSpPr/>
          <p:nvPr/>
        </p:nvSpPr>
        <p:spPr>
          <a:xfrm>
            <a:off x="1379982" y="4854325"/>
            <a:ext cx="2323478" cy="3227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A22E8C58-5E1B-4476-81C8-237A24B50090}"/>
              </a:ext>
            </a:extLst>
          </p:cNvPr>
          <p:cNvSpPr/>
          <p:nvPr/>
        </p:nvSpPr>
        <p:spPr>
          <a:xfrm>
            <a:off x="1386949" y="5262381"/>
            <a:ext cx="2323477" cy="321675"/>
          </a:xfrm>
          <a:prstGeom prst="rect">
            <a:avLst/>
          </a:prstGeom>
          <a:solidFill>
            <a:srgbClr val="FDED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A22E8C58-5E1B-4476-81C8-237A24B50090}"/>
              </a:ext>
            </a:extLst>
          </p:cNvPr>
          <p:cNvSpPr/>
          <p:nvPr/>
        </p:nvSpPr>
        <p:spPr>
          <a:xfrm>
            <a:off x="1373012" y="5678842"/>
            <a:ext cx="2323483" cy="2942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3" name="Group 2">
            <a:extLst>
              <a:ext uri="{FF2B5EF4-FFF2-40B4-BE49-F238E27FC236}">
                <a16:creationId xmlns:a16="http://schemas.microsoft.com/office/drawing/2014/main" id="{33344556-8319-4362-8896-5D90397C99D3}"/>
              </a:ext>
            </a:extLst>
          </p:cNvPr>
          <p:cNvGrpSpPr/>
          <p:nvPr/>
        </p:nvGrpSpPr>
        <p:grpSpPr>
          <a:xfrm>
            <a:off x="9072862" y="105608"/>
            <a:ext cx="1540122" cy="1658201"/>
            <a:chOff x="7620682" y="54377"/>
            <a:chExt cx="1540122" cy="1709134"/>
          </a:xfrm>
        </p:grpSpPr>
        <p:pic>
          <p:nvPicPr>
            <p:cNvPr id="1026" name="Picture 2" descr="Female Detective Clip Art">
              <a:extLst>
                <a:ext uri="{FF2B5EF4-FFF2-40B4-BE49-F238E27FC236}">
                  <a16:creationId xmlns:a16="http://schemas.microsoft.com/office/drawing/2014/main" id="{540C13BC-0A0E-4333-8E26-8D256302A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682" y="54377"/>
              <a:ext cx="1540122" cy="15556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gnifying Glass, Magnifier Glass, Glass, Increase">
              <a:extLst>
                <a:ext uri="{FF2B5EF4-FFF2-40B4-BE49-F238E27FC236}">
                  <a16:creationId xmlns:a16="http://schemas.microsoft.com/office/drawing/2014/main" id="{DEC04796-86F7-4853-B786-5DA4B335EC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2853" y="883599"/>
              <a:ext cx="894577" cy="879912"/>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At Symbol Clip Art">
            <a:extLst>
              <a:ext uri="{FF2B5EF4-FFF2-40B4-BE49-F238E27FC236}">
                <a16:creationId xmlns:a16="http://schemas.microsoft.com/office/drawing/2014/main" id="{597C58D4-C230-440A-AF95-A81CDE492A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2984" y="1645611"/>
            <a:ext cx="469857" cy="4794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obile Touch Phone Clip Art">
            <a:extLst>
              <a:ext uri="{FF2B5EF4-FFF2-40B4-BE49-F238E27FC236}">
                <a16:creationId xmlns:a16="http://schemas.microsoft.com/office/drawing/2014/main" id="{964B30E5-6430-4F62-A3E3-EF59062CF5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053136">
            <a:off x="8619696" y="1577416"/>
            <a:ext cx="343413" cy="66438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1A70E132-D05D-4FF2-A500-59EEE18A0A24}"/>
              </a:ext>
            </a:extLst>
          </p:cNvPr>
          <p:cNvSpPr txBox="1"/>
          <p:nvPr/>
        </p:nvSpPr>
        <p:spPr>
          <a:xfrm>
            <a:off x="319944" y="895590"/>
            <a:ext cx="11552111"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Century Gothic" panose="020F0302020204030204"/>
                <a:ea typeface="+mn-ea"/>
                <a:cs typeface="+mn-cs"/>
              </a:rPr>
              <a:t>A detective is gathering evidence for a 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Century Gothic" panose="020F0302020204030204"/>
                <a:ea typeface="+mn-ea"/>
                <a:cs typeface="+mn-cs"/>
              </a:rPr>
              <a:t>Pose-t-</a:t>
            </a:r>
            <a:r>
              <a:rPr kumimoji="0" lang="en-US" sz="2100" b="0" i="0" u="none" strike="noStrike" kern="1200" cap="none" spc="0" normalizeH="0" baseline="0" noProof="0" dirty="0" err="1">
                <a:ln>
                  <a:noFill/>
                </a:ln>
                <a:solidFill>
                  <a:srgbClr val="002060"/>
                </a:solidFill>
                <a:effectLst/>
                <a:uLnTx/>
                <a:uFillTx/>
                <a:latin typeface="Century Gothic" panose="020F0302020204030204"/>
                <a:ea typeface="+mn-ea"/>
                <a:cs typeface="+mn-cs"/>
              </a:rPr>
              <a:t>elle</a:t>
            </a:r>
            <a:r>
              <a:rPr kumimoji="0" lang="en-US" sz="2100" b="0" i="0" u="none" strike="noStrike" kern="1200" cap="none" spc="0" normalizeH="0" baseline="0" noProof="0" dirty="0">
                <a:ln>
                  <a:noFill/>
                </a:ln>
                <a:solidFill>
                  <a:srgbClr val="002060"/>
                </a:solidFill>
                <a:effectLst/>
                <a:uLnTx/>
                <a:uFillTx/>
                <a:latin typeface="Century Gothic" panose="020F0302020204030204"/>
                <a:ea typeface="+mn-ea"/>
                <a:cs typeface="+mn-cs"/>
              </a:rPr>
              <a:t> des questions au </a:t>
            </a:r>
            <a:r>
              <a:rPr kumimoji="0" lang="en-US" sz="2100" b="0" i="0" u="none" strike="noStrike" kern="1200" cap="none" spc="0" normalizeH="0" baseline="0" noProof="0" dirty="0" err="1">
                <a:ln>
                  <a:noFill/>
                </a:ln>
                <a:solidFill>
                  <a:srgbClr val="002060"/>
                </a:solidFill>
                <a:effectLst/>
                <a:uLnTx/>
                <a:uFillTx/>
                <a:latin typeface="Century Gothic" panose="020F0302020204030204"/>
                <a:ea typeface="+mn-ea"/>
                <a:cs typeface="+mn-cs"/>
              </a:rPr>
              <a:t>téléphone</a:t>
            </a:r>
            <a:r>
              <a:rPr kumimoji="0" lang="en-US" sz="21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1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100" b="0" i="0" u="none" strike="noStrike" kern="1200" cap="none" spc="0" normalizeH="0" baseline="0" noProof="0" dirty="0">
                <a:ln>
                  <a:noFill/>
                </a:ln>
                <a:solidFill>
                  <a:srgbClr val="002060"/>
                </a:solidFill>
                <a:effectLst/>
                <a:uLnTx/>
                <a:uFillTx/>
                <a:latin typeface="Century Gothic" panose="020F0302020204030204"/>
                <a:ea typeface="+mn-ea"/>
                <a:cs typeface="+mn-cs"/>
              </a:rPr>
              <a:t> par email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Century Gothic" panose="020F0302020204030204"/>
                <a:ea typeface="+mn-ea"/>
                <a:cs typeface="+mn-cs"/>
              </a:rPr>
              <a:t>Lis et </a:t>
            </a:r>
            <a:r>
              <a:rPr kumimoji="0" lang="en-US" sz="2100" b="0" i="0" u="none" strike="noStrike" kern="1200" cap="none" spc="0" normalizeH="0" baseline="0" noProof="0" dirty="0" err="1">
                <a:ln>
                  <a:noFill/>
                </a:ln>
                <a:solidFill>
                  <a:srgbClr val="002060"/>
                </a:solidFill>
                <a:effectLst/>
                <a:uLnTx/>
                <a:uFillTx/>
                <a:latin typeface="Century Gothic" panose="020F0302020204030204"/>
                <a:ea typeface="+mn-ea"/>
                <a:cs typeface="+mn-cs"/>
              </a:rPr>
              <a:t>coche</a:t>
            </a:r>
            <a:r>
              <a:rPr kumimoji="0" lang="en-US" sz="21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98339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17" grpId="0" animBg="1"/>
      <p:bldP spid="18" grpId="0" animBg="1"/>
      <p:bldP spid="19"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80441" cy="647577"/>
          </a:xfrm>
        </p:spPr>
        <p:txBody>
          <a:bodyPr>
            <a:normAutofit/>
          </a:bodyPr>
          <a:lstStyle/>
          <a:p>
            <a:r>
              <a:rPr lang="en-GB" sz="2800" b="1" dirty="0" err="1">
                <a:solidFill>
                  <a:schemeClr val="bg1"/>
                </a:solidFill>
              </a:rPr>
              <a:t>C’est</a:t>
            </a:r>
            <a:r>
              <a:rPr lang="en-GB" sz="2800" b="1" dirty="0">
                <a:solidFill>
                  <a:schemeClr val="bg1"/>
                </a:solidFill>
              </a:rPr>
              <a:t> qui ?</a:t>
            </a:r>
          </a:p>
        </p:txBody>
      </p:sp>
      <p:sp>
        <p:nvSpPr>
          <p:cNvPr id="6" name="TextBox 5">
            <a:extLst>
              <a:ext uri="{FF2B5EF4-FFF2-40B4-BE49-F238E27FC236}">
                <a16:creationId xmlns:a16="http://schemas.microsoft.com/office/drawing/2014/main" id="{14F55C5B-6E69-D74E-9BE5-8088EB3228DB}"/>
              </a:ext>
            </a:extLst>
          </p:cNvPr>
          <p:cNvSpPr txBox="1"/>
          <p:nvPr/>
        </p:nvSpPr>
        <p:spPr>
          <a:xfrm>
            <a:off x="2956545" y="2809014"/>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Est-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c’</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garçon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A531919A-F094-4414-8257-5A9E67968B85}"/>
              </a:ext>
            </a:extLst>
          </p:cNvPr>
          <p:cNvSpPr txBox="1"/>
          <p:nvPr/>
        </p:nvSpPr>
        <p:spPr>
          <a:xfrm>
            <a:off x="615436" y="2685826"/>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C3E5FBFB-5979-4FCB-A2E1-B50A77BC97E1}"/>
              </a:ext>
            </a:extLst>
          </p:cNvPr>
          <p:cNvSpPr txBox="1"/>
          <p:nvPr/>
        </p:nvSpPr>
        <p:spPr>
          <a:xfrm>
            <a:off x="615436" y="4703455"/>
            <a:ext cx="1619480"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Jacques</a:t>
            </a:r>
          </a:p>
        </p:txBody>
      </p:sp>
      <p:pic>
        <p:nvPicPr>
          <p:cNvPr id="11" name="Picture 10" descr="A close up of a womans face&#10;&#10;Description automatically generated">
            <a:extLst>
              <a:ext uri="{FF2B5EF4-FFF2-40B4-BE49-F238E27FC236}">
                <a16:creationId xmlns:a16="http://schemas.microsoft.com/office/drawing/2014/main" id="{0199D6C8-9768-4711-940B-66ECD03D0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94" y="2851579"/>
            <a:ext cx="1532563" cy="1740664"/>
          </a:xfrm>
          <a:prstGeom prst="rect">
            <a:avLst/>
          </a:prstGeom>
        </p:spPr>
      </p:pic>
      <p:sp>
        <p:nvSpPr>
          <p:cNvPr id="14" name="TextBox 13">
            <a:extLst>
              <a:ext uri="{FF2B5EF4-FFF2-40B4-BE49-F238E27FC236}">
                <a16:creationId xmlns:a16="http://schemas.microsoft.com/office/drawing/2014/main" id="{14F55C5B-6E69-D74E-9BE5-8088EB3228DB}"/>
              </a:ext>
            </a:extLst>
          </p:cNvPr>
          <p:cNvSpPr txBox="1"/>
          <p:nvPr/>
        </p:nvSpPr>
        <p:spPr>
          <a:xfrm>
            <a:off x="8046976" y="2809767"/>
            <a:ext cx="45152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garçon.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14F55C5B-6E69-D74E-9BE5-8088EB3228DB}"/>
              </a:ext>
            </a:extLst>
          </p:cNvPr>
          <p:cNvSpPr txBox="1"/>
          <p:nvPr/>
        </p:nvSpPr>
        <p:spPr>
          <a:xfrm>
            <a:off x="2956126" y="3440915"/>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Est-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grand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14F55C5B-6E69-D74E-9BE5-8088EB3228DB}"/>
              </a:ext>
            </a:extLst>
          </p:cNvPr>
          <p:cNvSpPr txBox="1"/>
          <p:nvPr/>
        </p:nvSpPr>
        <p:spPr>
          <a:xfrm>
            <a:off x="8046976" y="3426808"/>
            <a:ext cx="4035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grand.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14F55C5B-6E69-D74E-9BE5-8088EB3228DB}"/>
              </a:ext>
            </a:extLst>
          </p:cNvPr>
          <p:cNvSpPr txBox="1"/>
          <p:nvPr/>
        </p:nvSpPr>
        <p:spPr>
          <a:xfrm>
            <a:off x="2956126" y="4072816"/>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Est-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fruit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14F55C5B-6E69-D74E-9BE5-8088EB3228DB}"/>
              </a:ext>
            </a:extLst>
          </p:cNvPr>
          <p:cNvSpPr txBox="1"/>
          <p:nvPr/>
        </p:nvSpPr>
        <p:spPr>
          <a:xfrm>
            <a:off x="8046976" y="4043849"/>
            <a:ext cx="45152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 Non, il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un chien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14F55C5B-6E69-D74E-9BE5-8088EB3228DB}"/>
              </a:ext>
            </a:extLst>
          </p:cNvPr>
          <p:cNvSpPr txBox="1"/>
          <p:nvPr/>
        </p:nvSpPr>
        <p:spPr>
          <a:xfrm>
            <a:off x="2956126" y="4704716"/>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Est-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Jacques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4F55C5B-6E69-D74E-9BE5-8088EB3228DB}"/>
              </a:ext>
            </a:extLst>
          </p:cNvPr>
          <p:cNvSpPr txBox="1"/>
          <p:nvPr/>
        </p:nvSpPr>
        <p:spPr>
          <a:xfrm>
            <a:off x="8046976" y="4660890"/>
            <a:ext cx="4288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Jacques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14F55C5B-6E69-D74E-9BE5-8088EB3228DB}"/>
              </a:ext>
            </a:extLst>
          </p:cNvPr>
          <p:cNvSpPr txBox="1"/>
          <p:nvPr/>
        </p:nvSpPr>
        <p:spPr>
          <a:xfrm>
            <a:off x="380906" y="1552601"/>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ounded Rectangle 46">
            <a:extLst>
              <a:ext uri="{FF2B5EF4-FFF2-40B4-BE49-F238E27FC236}">
                <a16:creationId xmlns:a16="http://schemas.microsoft.com/office/drawing/2014/main" id="{FE533DC2-967D-4A17-8510-9577E6331356}"/>
              </a:ext>
            </a:extLst>
          </p:cNvPr>
          <p:cNvSpPr/>
          <p:nvPr/>
        </p:nvSpPr>
        <p:spPr>
          <a:xfrm>
            <a:off x="10639168" y="249870"/>
            <a:ext cx="1270752" cy="399600"/>
          </a:xfrm>
          <a:prstGeom prst="roundRect">
            <a:avLst/>
          </a:prstGeom>
          <a:solidFill>
            <a:srgbClr val="0070C0"/>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3948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31919A-F094-4414-8257-5A9E67968B85}"/>
              </a:ext>
            </a:extLst>
          </p:cNvPr>
          <p:cNvSpPr txBox="1"/>
          <p:nvPr/>
        </p:nvSpPr>
        <p:spPr>
          <a:xfrm>
            <a:off x="1048952" y="710529"/>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A3A02D4A-A830-47A6-A473-59010FBA7C6C}"/>
              </a:ext>
            </a:extLst>
          </p:cNvPr>
          <p:cNvSpPr txBox="1"/>
          <p:nvPr/>
        </p:nvSpPr>
        <p:spPr>
          <a:xfrm>
            <a:off x="1048952" y="3418842"/>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454146B9-3B82-4D36-9539-A1CB77A5DD34}"/>
              </a:ext>
            </a:extLst>
          </p:cNvPr>
          <p:cNvSpPr txBox="1"/>
          <p:nvPr/>
        </p:nvSpPr>
        <p:spPr>
          <a:xfrm>
            <a:off x="1048952" y="5436471"/>
            <a:ext cx="1619480"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Hélène</a:t>
            </a:r>
          </a:p>
        </p:txBody>
      </p:sp>
      <p:sp>
        <p:nvSpPr>
          <p:cNvPr id="81" name="TextBox 80">
            <a:extLst>
              <a:ext uri="{FF2B5EF4-FFF2-40B4-BE49-F238E27FC236}">
                <a16:creationId xmlns:a16="http://schemas.microsoft.com/office/drawing/2014/main" id="{C3E5FBFB-5979-4FCB-A2E1-B50A77BC97E1}"/>
              </a:ext>
            </a:extLst>
          </p:cNvPr>
          <p:cNvSpPr txBox="1"/>
          <p:nvPr/>
        </p:nvSpPr>
        <p:spPr>
          <a:xfrm>
            <a:off x="1048952" y="2728158"/>
            <a:ext cx="1619480"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Jacques</a:t>
            </a:r>
          </a:p>
        </p:txBody>
      </p:sp>
      <p:sp>
        <p:nvSpPr>
          <p:cNvPr id="102" name="TextBox 101">
            <a:extLst>
              <a:ext uri="{FF2B5EF4-FFF2-40B4-BE49-F238E27FC236}">
                <a16:creationId xmlns:a16="http://schemas.microsoft.com/office/drawing/2014/main" id="{91501254-8E67-46A2-A22A-EDDC84D79BA1}"/>
              </a:ext>
            </a:extLst>
          </p:cNvPr>
          <p:cNvSpPr txBox="1"/>
          <p:nvPr/>
        </p:nvSpPr>
        <p:spPr>
          <a:xfrm>
            <a:off x="2776764" y="710529"/>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C12D60BE-8AB1-4AB0-8A8D-827951F7D3C9}"/>
              </a:ext>
            </a:extLst>
          </p:cNvPr>
          <p:cNvSpPr txBox="1"/>
          <p:nvPr/>
        </p:nvSpPr>
        <p:spPr>
          <a:xfrm>
            <a:off x="2776764" y="3418842"/>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1B17FFD5-8855-4CAA-9EC8-ADFD88CC7DC2}"/>
              </a:ext>
            </a:extLst>
          </p:cNvPr>
          <p:cNvSpPr txBox="1"/>
          <p:nvPr/>
        </p:nvSpPr>
        <p:spPr>
          <a:xfrm>
            <a:off x="2776764" y="5436471"/>
            <a:ext cx="1619480"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Chantale</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87612EF8-6AE9-49D0-8373-CCAC619F1172}"/>
              </a:ext>
            </a:extLst>
          </p:cNvPr>
          <p:cNvSpPr txBox="1"/>
          <p:nvPr/>
        </p:nvSpPr>
        <p:spPr>
          <a:xfrm>
            <a:off x="2776764" y="2728158"/>
            <a:ext cx="1619480"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Max</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CED83D92-1E12-4A14-964A-5B5675111BBA}"/>
              </a:ext>
            </a:extLst>
          </p:cNvPr>
          <p:cNvSpPr txBox="1"/>
          <p:nvPr/>
        </p:nvSpPr>
        <p:spPr>
          <a:xfrm>
            <a:off x="4504576" y="710529"/>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9" name="TextBox 108">
            <a:extLst>
              <a:ext uri="{FF2B5EF4-FFF2-40B4-BE49-F238E27FC236}">
                <a16:creationId xmlns:a16="http://schemas.microsoft.com/office/drawing/2014/main" id="{D0BB1C35-D7E3-41F2-90C2-7CEA3A081511}"/>
              </a:ext>
            </a:extLst>
          </p:cNvPr>
          <p:cNvSpPr txBox="1"/>
          <p:nvPr/>
        </p:nvSpPr>
        <p:spPr>
          <a:xfrm>
            <a:off x="4504576" y="3418842"/>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3F9C102A-AAEC-4A57-9B1B-25B8BEACA5AE}"/>
              </a:ext>
            </a:extLst>
          </p:cNvPr>
          <p:cNvSpPr txBox="1"/>
          <p:nvPr/>
        </p:nvSpPr>
        <p:spPr>
          <a:xfrm>
            <a:off x="4504576" y="5436471"/>
            <a:ext cx="1619480"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Laetitia</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1" name="TextBox 110">
            <a:extLst>
              <a:ext uri="{FF2B5EF4-FFF2-40B4-BE49-F238E27FC236}">
                <a16:creationId xmlns:a16="http://schemas.microsoft.com/office/drawing/2014/main" id="{09A6B889-F5DD-44D4-A235-25A9EC6A9B62}"/>
              </a:ext>
            </a:extLst>
          </p:cNvPr>
          <p:cNvSpPr txBox="1"/>
          <p:nvPr/>
        </p:nvSpPr>
        <p:spPr>
          <a:xfrm>
            <a:off x="4504576" y="2728158"/>
            <a:ext cx="1619480"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Pierre</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A6F91249-8730-467A-A003-55EB29810399}"/>
              </a:ext>
            </a:extLst>
          </p:cNvPr>
          <p:cNvSpPr txBox="1"/>
          <p:nvPr/>
        </p:nvSpPr>
        <p:spPr>
          <a:xfrm>
            <a:off x="6232388" y="710529"/>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4" name="TextBox 113">
            <a:extLst>
              <a:ext uri="{FF2B5EF4-FFF2-40B4-BE49-F238E27FC236}">
                <a16:creationId xmlns:a16="http://schemas.microsoft.com/office/drawing/2014/main" id="{BA607DCE-388C-46A8-9B53-AA71D5DEA1EC}"/>
              </a:ext>
            </a:extLst>
          </p:cNvPr>
          <p:cNvSpPr txBox="1"/>
          <p:nvPr/>
        </p:nvSpPr>
        <p:spPr>
          <a:xfrm>
            <a:off x="6232388" y="3418842"/>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5" name="TextBox 114">
            <a:extLst>
              <a:ext uri="{FF2B5EF4-FFF2-40B4-BE49-F238E27FC236}">
                <a16:creationId xmlns:a16="http://schemas.microsoft.com/office/drawing/2014/main" id="{97A5426D-7975-4610-9FA8-E1D5BAAB5932}"/>
              </a:ext>
            </a:extLst>
          </p:cNvPr>
          <p:cNvSpPr txBox="1"/>
          <p:nvPr/>
        </p:nvSpPr>
        <p:spPr>
          <a:xfrm>
            <a:off x="6232388" y="5436471"/>
            <a:ext cx="1619480"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Sophie</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6" name="TextBox 115">
            <a:extLst>
              <a:ext uri="{FF2B5EF4-FFF2-40B4-BE49-F238E27FC236}">
                <a16:creationId xmlns:a16="http://schemas.microsoft.com/office/drawing/2014/main" id="{0FEC0241-BE3D-4B4D-9A3D-534C268D6AE1}"/>
              </a:ext>
            </a:extLst>
          </p:cNvPr>
          <p:cNvSpPr txBox="1"/>
          <p:nvPr/>
        </p:nvSpPr>
        <p:spPr>
          <a:xfrm>
            <a:off x="6232388" y="2728158"/>
            <a:ext cx="1619480"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Raoul</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7" name="TextBox 116">
            <a:extLst>
              <a:ext uri="{FF2B5EF4-FFF2-40B4-BE49-F238E27FC236}">
                <a16:creationId xmlns:a16="http://schemas.microsoft.com/office/drawing/2014/main" id="{369C5B2F-82B5-4AB5-A26E-FA1F0502B0B7}"/>
              </a:ext>
            </a:extLst>
          </p:cNvPr>
          <p:cNvSpPr txBox="1"/>
          <p:nvPr/>
        </p:nvSpPr>
        <p:spPr>
          <a:xfrm>
            <a:off x="7960200" y="710529"/>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9" name="TextBox 118">
            <a:extLst>
              <a:ext uri="{FF2B5EF4-FFF2-40B4-BE49-F238E27FC236}">
                <a16:creationId xmlns:a16="http://schemas.microsoft.com/office/drawing/2014/main" id="{36FF6C02-F5B0-4834-9D65-5B2AF7986359}"/>
              </a:ext>
            </a:extLst>
          </p:cNvPr>
          <p:cNvSpPr txBox="1"/>
          <p:nvPr/>
        </p:nvSpPr>
        <p:spPr>
          <a:xfrm>
            <a:off x="7960200" y="3418842"/>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B9D182E1-076F-4477-BCA7-291F81D78EEC}"/>
              </a:ext>
            </a:extLst>
          </p:cNvPr>
          <p:cNvSpPr txBox="1"/>
          <p:nvPr/>
        </p:nvSpPr>
        <p:spPr>
          <a:xfrm>
            <a:off x="7960200" y="5436471"/>
            <a:ext cx="1619480"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Maria</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1" name="TextBox 120">
            <a:extLst>
              <a:ext uri="{FF2B5EF4-FFF2-40B4-BE49-F238E27FC236}">
                <a16:creationId xmlns:a16="http://schemas.microsoft.com/office/drawing/2014/main" id="{14211D05-9E91-4A33-BBE2-4BB8E28323EA}"/>
              </a:ext>
            </a:extLst>
          </p:cNvPr>
          <p:cNvSpPr txBox="1"/>
          <p:nvPr/>
        </p:nvSpPr>
        <p:spPr>
          <a:xfrm>
            <a:off x="7960200" y="2728158"/>
            <a:ext cx="1619480"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Hakim</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2" name="TextBox 121">
            <a:extLst>
              <a:ext uri="{FF2B5EF4-FFF2-40B4-BE49-F238E27FC236}">
                <a16:creationId xmlns:a16="http://schemas.microsoft.com/office/drawing/2014/main" id="{D5FCA1AC-9CF5-4E3A-8C73-D7B6B091C10A}"/>
              </a:ext>
            </a:extLst>
          </p:cNvPr>
          <p:cNvSpPr txBox="1"/>
          <p:nvPr/>
        </p:nvSpPr>
        <p:spPr>
          <a:xfrm>
            <a:off x="9683094" y="700230"/>
            <a:ext cx="1624398" cy="2489593"/>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4" name="TextBox 123">
            <a:extLst>
              <a:ext uri="{FF2B5EF4-FFF2-40B4-BE49-F238E27FC236}">
                <a16:creationId xmlns:a16="http://schemas.microsoft.com/office/drawing/2014/main" id="{C0649B9B-43EA-45FA-9A2E-338A9C265088}"/>
              </a:ext>
            </a:extLst>
          </p:cNvPr>
          <p:cNvSpPr txBox="1"/>
          <p:nvPr/>
        </p:nvSpPr>
        <p:spPr>
          <a:xfrm>
            <a:off x="9688012" y="3418842"/>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5" name="TextBox 124">
            <a:extLst>
              <a:ext uri="{FF2B5EF4-FFF2-40B4-BE49-F238E27FC236}">
                <a16:creationId xmlns:a16="http://schemas.microsoft.com/office/drawing/2014/main" id="{9060D94B-3B25-4FAF-B0B0-5EC4C20BD642}"/>
              </a:ext>
            </a:extLst>
          </p:cNvPr>
          <p:cNvSpPr txBox="1"/>
          <p:nvPr/>
        </p:nvSpPr>
        <p:spPr>
          <a:xfrm>
            <a:off x="9688012" y="5436471"/>
            <a:ext cx="1619480"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Chloë</a:t>
            </a:r>
          </a:p>
        </p:txBody>
      </p:sp>
      <p:sp>
        <p:nvSpPr>
          <p:cNvPr id="126" name="TextBox 125">
            <a:extLst>
              <a:ext uri="{FF2B5EF4-FFF2-40B4-BE49-F238E27FC236}">
                <a16:creationId xmlns:a16="http://schemas.microsoft.com/office/drawing/2014/main" id="{1217E859-7F93-4C08-8E7D-B25E1944DD4F}"/>
              </a:ext>
            </a:extLst>
          </p:cNvPr>
          <p:cNvSpPr txBox="1"/>
          <p:nvPr/>
        </p:nvSpPr>
        <p:spPr>
          <a:xfrm>
            <a:off x="9683094" y="2728158"/>
            <a:ext cx="1624398" cy="461663"/>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Jean</a:t>
            </a:r>
          </a:p>
        </p:txBody>
      </p:sp>
      <p:pic>
        <p:nvPicPr>
          <p:cNvPr id="133" name="Picture 132" descr="A close up of a womans face&#10;&#10;Description automatically generated">
            <a:extLst>
              <a:ext uri="{FF2B5EF4-FFF2-40B4-BE49-F238E27FC236}">
                <a16:creationId xmlns:a16="http://schemas.microsoft.com/office/drawing/2014/main" id="{0199D6C8-9768-4711-940B-66ECD03D0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410" y="876282"/>
            <a:ext cx="1532563" cy="1740664"/>
          </a:xfrm>
          <a:prstGeom prst="rect">
            <a:avLst/>
          </a:prstGeom>
        </p:spPr>
      </p:pic>
      <p:pic>
        <p:nvPicPr>
          <p:cNvPr id="3074" name="Picture 2" descr="Woman walking dogs clipar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275" y="3616396"/>
            <a:ext cx="1522458" cy="15910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irl playing with dog clipart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3171" y="3902490"/>
            <a:ext cx="1504244" cy="130496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lipart man and do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4278" y="1186486"/>
            <a:ext cx="1240076" cy="122354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irl holding an apple clipart - Clip Art Librar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9056" y="3845714"/>
            <a:ext cx="795196" cy="144213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What can I eat? | Daniel Fast September 20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2954" y="3696794"/>
            <a:ext cx="1545478" cy="15910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1"/>
          <p:cNvSpPr>
            <a:spLocks noChangeArrowheads="1"/>
          </p:cNvSpPr>
          <p:nvPr/>
        </p:nvSpPr>
        <p:spPr bwMode="auto">
          <a:xfrm>
            <a:off x="14087880" y="-2899278"/>
            <a:ext cx="608790" cy="45719"/>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3084" name="Picture 12" descr="My Little Pony Friendship is Magi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66512" y="1455142"/>
            <a:ext cx="1009061" cy="97976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My Little Pony Friendship is Magi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47032" y="876282"/>
            <a:ext cx="1045816" cy="17985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828557" y="481509"/>
            <a:ext cx="3863793" cy="2588017"/>
          </a:xfrm>
          <a:prstGeom prst="rect">
            <a:avLst/>
          </a:prstGeom>
        </p:spPr>
      </p:pic>
      <p:pic>
        <p:nvPicPr>
          <p:cNvPr id="3092" name="Picture 20" descr="???**???*boy*???**???* Clipart Boy, - Transparent Girl Clip Art "/>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15717" y="1052643"/>
            <a:ext cx="984466" cy="1622229"/>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Free Girl Cliparts, Download Free Clip Art, Free Clip Art on ..."/>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12912" y="3902490"/>
            <a:ext cx="877625" cy="1231537"/>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teen girls clipart png&#1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41835" y="3534100"/>
            <a:ext cx="1554165" cy="18996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148A33C9-3972-4660-9608-FE5992C3A305}"/>
              </a:ext>
            </a:extLst>
          </p:cNvPr>
          <p:cNvSpPr>
            <a:spLocks noGrp="1"/>
          </p:cNvSpPr>
          <p:nvPr>
            <p:ph type="title"/>
          </p:nvPr>
        </p:nvSpPr>
        <p:spPr>
          <a:xfrm>
            <a:off x="0" y="-7120"/>
            <a:ext cx="1303283" cy="228622"/>
          </a:xfrm>
        </p:spPr>
        <p:txBody>
          <a:bodyPr>
            <a:normAutofit/>
          </a:bodyPr>
          <a:lstStyle/>
          <a:p>
            <a:r>
              <a:rPr lang="en-GB" sz="800" dirty="0">
                <a:solidFill>
                  <a:schemeClr val="bg1"/>
                </a:solidFill>
              </a:rPr>
              <a:t>Speaking prompt slide</a:t>
            </a:r>
          </a:p>
        </p:txBody>
      </p:sp>
      <p:sp>
        <p:nvSpPr>
          <p:cNvPr id="49" name="Rounded Rectangle 46">
            <a:extLst>
              <a:ext uri="{FF2B5EF4-FFF2-40B4-BE49-F238E27FC236}">
                <a16:creationId xmlns:a16="http://schemas.microsoft.com/office/drawing/2014/main" id="{D0272F8F-29FE-4CEC-8259-16F9353A4832}"/>
              </a:ext>
            </a:extLst>
          </p:cNvPr>
          <p:cNvSpPr/>
          <p:nvPr/>
        </p:nvSpPr>
        <p:spPr>
          <a:xfrm>
            <a:off x="10672116" y="176609"/>
            <a:ext cx="1270752" cy="399600"/>
          </a:xfrm>
          <a:prstGeom prst="roundRect">
            <a:avLst/>
          </a:prstGeom>
          <a:solidFill>
            <a:srgbClr val="0070C0"/>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10752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63"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8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a:spcBef>
                <a:spcPct val="0"/>
              </a:spcBef>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dirty="0">
                <a:solidFill>
                  <a:prstClr val="white"/>
                </a:solidFill>
                <a:latin typeface="Century Gothic" panose="020B0502020202020204" pitchFamily="34" charset="0"/>
              </a:rPr>
              <a:t>1.1</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dirty="0">
                <a:solidFill>
                  <a:prstClr val="white"/>
                </a:solidFill>
                <a:ea typeface="+mj-ea"/>
                <a:cs typeface="+mj-cs"/>
              </a:rPr>
              <a:t>2</a:t>
            </a: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kumimoji="0" lang="en-GB"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4</a:t>
            </a:r>
            <a:br>
              <a:rPr lang="en-GB"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Catherine Morris / Robert Woore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800" dirty="0">
                <a:solidFill>
                  <a:prstClr val="white"/>
                </a:solidFill>
                <a:latin typeface="Century Gothic" panose="020B0502020202020204" pitchFamily="34" charset="0"/>
              </a:rPr>
              <a:t>Date updated: 21.08.23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fr-FR" sz="2400" dirty="0">
                <a:solidFill>
                  <a:prstClr val="white"/>
                </a:solidFill>
              </a:rPr>
              <a:t>article use with ‘être’ + profession</a:t>
            </a:r>
            <a:br>
              <a:rPr lang="fr-FR" sz="2400" dirty="0">
                <a:solidFill>
                  <a:prstClr val="white"/>
                </a:solidFill>
              </a:rPr>
            </a:br>
            <a:r>
              <a:rPr lang="en-GB" sz="2400" i="1" dirty="0" err="1">
                <a:solidFill>
                  <a:prstClr val="white"/>
                </a:solidFill>
              </a:rPr>
              <a:t>être</a:t>
            </a:r>
            <a:r>
              <a:rPr lang="en-GB" sz="2400" dirty="0">
                <a:solidFill>
                  <a:prstClr val="white"/>
                </a:solidFill>
              </a:rPr>
              <a:t> vs </a:t>
            </a:r>
            <a:r>
              <a:rPr lang="en-GB" sz="2400" i="1" dirty="0" err="1">
                <a:solidFill>
                  <a:prstClr val="white"/>
                </a:solidFill>
              </a:rPr>
              <a:t>avoir</a:t>
            </a:r>
            <a:r>
              <a:rPr lang="en-GB" sz="2400" i="1" dirty="0">
                <a:solidFill>
                  <a:prstClr val="white"/>
                </a:solidFill>
              </a:rPr>
              <a:t> (nous, </a:t>
            </a:r>
            <a:r>
              <a:rPr lang="en-GB" sz="2400" i="1" dirty="0" err="1">
                <a:solidFill>
                  <a:prstClr val="white"/>
                </a:solidFill>
              </a:rPr>
              <a:t>vous</a:t>
            </a:r>
            <a:r>
              <a:rPr lang="en-GB" sz="2400" i="1" dirty="0">
                <a:solidFill>
                  <a:prstClr val="white"/>
                </a:solidFill>
              </a:rPr>
              <a:t> </a:t>
            </a:r>
            <a:r>
              <a:rPr lang="en-GB" sz="2400" i="1" dirty="0" err="1">
                <a:solidFill>
                  <a:prstClr val="white"/>
                </a:solidFill>
              </a:rPr>
              <a:t>ils</a:t>
            </a:r>
            <a:r>
              <a:rPr lang="en-GB" sz="2400" i="1" dirty="0">
                <a:solidFill>
                  <a:prstClr val="white"/>
                </a:solidFill>
              </a:rPr>
              <a:t>/</a:t>
            </a:r>
            <a:r>
              <a:rPr lang="en-GB" sz="2400" i="1" dirty="0" err="1">
                <a:solidFill>
                  <a:prstClr val="white"/>
                </a:solidFill>
              </a:rPr>
              <a:t>elles</a:t>
            </a:r>
            <a:r>
              <a:rPr lang="en-GB" sz="2400" i="1" dirty="0">
                <a:solidFill>
                  <a:prstClr val="white"/>
                </a:solidFill>
              </a:rPr>
              <a:t>)</a:t>
            </a:r>
          </a:p>
          <a:p>
            <a:pPr algn="l"/>
            <a:r>
              <a:rPr lang="en-GB" sz="2400" dirty="0">
                <a:solidFill>
                  <a:prstClr val="white"/>
                </a:solidFill>
              </a:rPr>
              <a:t>syllable stress[1]</a:t>
            </a:r>
            <a:endParaRPr lang="en-US" sz="2400" dirty="0"/>
          </a:p>
          <a:p>
            <a:pPr algn="l"/>
            <a:endParaRPr lang="en-GB"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703512"/>
            <a:ext cx="8605216" cy="844550"/>
          </a:xfrm>
        </p:spPr>
        <p:txBody>
          <a:bodyPr>
            <a:normAutofit/>
          </a:bodyPr>
          <a:lstStyle/>
          <a:p>
            <a:r>
              <a:rPr lang="en-GB" sz="4400" dirty="0"/>
              <a:t>Talking </a:t>
            </a:r>
            <a:r>
              <a:rPr lang="en-GB" sz="4400"/>
              <a:t>about jobs [1]</a:t>
            </a:r>
            <a:endParaRPr lang="en-GB" sz="4400" dirty="0"/>
          </a:p>
        </p:txBody>
      </p:sp>
      <p:pic>
        <p:nvPicPr>
          <p:cNvPr id="8" name="Picture 2" descr="Man, Adult, Businessman, Laptop, Working, Desk">
            <a:extLst>
              <a:ext uri="{FF2B5EF4-FFF2-40B4-BE49-F238E27FC236}">
                <a16:creationId xmlns:a16="http://schemas.microsoft.com/office/drawing/2014/main" id="{147FA9FD-0476-4E33-8721-97F6D575C5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3390" y="5214596"/>
            <a:ext cx="821370" cy="7812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Office, Woman, Business, Notepad, Girl, Stylish">
            <a:extLst>
              <a:ext uri="{FF2B5EF4-FFF2-40B4-BE49-F238E27FC236}">
                <a16:creationId xmlns:a16="http://schemas.microsoft.com/office/drawing/2014/main" id="{3576E503-E742-4F70-AE68-61F2FB0B22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77038" y="5202230"/>
            <a:ext cx="402979" cy="8059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awyer | Public domain vectors">
            <a:hlinkClick r:id="" action="ppaction://noaction">
              <a:snd r:embed="rId7" name="5. avocat.wav"/>
            </a:hlinkClick>
            <a:extLst>
              <a:ext uri="{FF2B5EF4-FFF2-40B4-BE49-F238E27FC236}">
                <a16:creationId xmlns:a16="http://schemas.microsoft.com/office/drawing/2014/main" id="{FE01D8F2-ABA6-461C-9CA7-79F5CD297A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60000" y="5251117"/>
            <a:ext cx="492912" cy="7570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oy, Cartoon, Checkup, Clinic, Comic, Doctor, Health">
            <a:extLst>
              <a:ext uri="{FF2B5EF4-FFF2-40B4-BE49-F238E27FC236}">
                <a16:creationId xmlns:a16="http://schemas.microsoft.com/office/drawing/2014/main" id="{1BCA472C-EE5B-497F-856E-C289D8D78A8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53255" y="5168028"/>
            <a:ext cx="687708" cy="8211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Waiter, Apron, Man, Uniform, Worker, Chef, Serving">
            <a:extLst>
              <a:ext uri="{FF2B5EF4-FFF2-40B4-BE49-F238E27FC236}">
                <a16:creationId xmlns:a16="http://schemas.microsoft.com/office/drawing/2014/main" id="{FEA81779-7E58-41E1-9E04-23607537D61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79806" y="5149013"/>
            <a:ext cx="429587" cy="8591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Teacher, Silhouette, Black, Isolated, Classroom">
            <a:extLst>
              <a:ext uri="{FF2B5EF4-FFF2-40B4-BE49-F238E27FC236}">
                <a16:creationId xmlns:a16="http://schemas.microsoft.com/office/drawing/2014/main" id="{61CDB52F-E62E-456B-9687-A399CD98751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54746" y="5202230"/>
            <a:ext cx="711277" cy="831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74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Syllable and stress  </a:t>
            </a:r>
          </a:p>
        </p:txBody>
      </p:sp>
      <p:sp>
        <p:nvSpPr>
          <p:cNvPr id="17" name="TextBox 16">
            <a:extLst>
              <a:ext uri="{FF2B5EF4-FFF2-40B4-BE49-F238E27FC236}">
                <a16:creationId xmlns:a16="http://schemas.microsoft.com/office/drawing/2014/main" id="{55F76293-F036-D943-9EC1-F5857D9662CB}"/>
              </a:ext>
            </a:extLst>
          </p:cNvPr>
          <p:cNvSpPr txBox="1"/>
          <p:nvPr/>
        </p:nvSpPr>
        <p:spPr>
          <a:xfrm>
            <a:off x="357808" y="1497496"/>
            <a:ext cx="11198087" cy="461665"/>
          </a:xfrm>
          <a:prstGeom prst="rect">
            <a:avLst/>
          </a:prstGeom>
          <a:noFill/>
        </p:spPr>
        <p:txBody>
          <a:bodyPr wrap="square" rtlCol="0">
            <a:spAutoFit/>
          </a:bodyPr>
          <a:lstStyle/>
          <a:p>
            <a:r>
              <a:rPr lang="en-US" sz="2400" dirty="0">
                <a:solidFill>
                  <a:srgbClr val="002060"/>
                </a:solidFill>
              </a:rPr>
              <a:t>Comment </a:t>
            </a:r>
            <a:r>
              <a:rPr lang="en-US" sz="2400" dirty="0" err="1">
                <a:solidFill>
                  <a:srgbClr val="002060"/>
                </a:solidFill>
              </a:rPr>
              <a:t>prononcer</a:t>
            </a:r>
            <a:r>
              <a:rPr lang="en-US" sz="2400" dirty="0">
                <a:solidFill>
                  <a:srgbClr val="002060"/>
                </a:solidFill>
              </a:rPr>
              <a:t> les mots ?</a:t>
            </a:r>
          </a:p>
        </p:txBody>
      </p:sp>
      <p:sp>
        <p:nvSpPr>
          <p:cNvPr id="2" name="TextBox 1">
            <a:extLst>
              <a:ext uri="{FF2B5EF4-FFF2-40B4-BE49-F238E27FC236}">
                <a16:creationId xmlns:a16="http://schemas.microsoft.com/office/drawing/2014/main" id="{8703789C-8E4D-42F5-B5C6-9E0260530243}"/>
              </a:ext>
            </a:extLst>
          </p:cNvPr>
          <p:cNvSpPr txBox="1"/>
          <p:nvPr/>
        </p:nvSpPr>
        <p:spPr>
          <a:xfrm>
            <a:off x="1034154" y="2345522"/>
            <a:ext cx="2863516" cy="461665"/>
          </a:xfrm>
          <a:prstGeom prst="rect">
            <a:avLst/>
          </a:prstGeom>
          <a:noFill/>
        </p:spPr>
        <p:txBody>
          <a:bodyPr wrap="square" rtlCol="0">
            <a:spAutoFit/>
          </a:bodyPr>
          <a:lstStyle/>
          <a:p>
            <a:pPr algn="l"/>
            <a:r>
              <a:rPr lang="fr-FR" sz="2400" b="1" dirty="0">
                <a:solidFill>
                  <a:srgbClr val="002060"/>
                </a:solidFill>
              </a:rPr>
              <a:t>la promotion</a:t>
            </a:r>
          </a:p>
        </p:txBody>
      </p:sp>
      <p:sp>
        <p:nvSpPr>
          <p:cNvPr id="3" name="TextBox 2">
            <a:extLst>
              <a:ext uri="{FF2B5EF4-FFF2-40B4-BE49-F238E27FC236}">
                <a16:creationId xmlns:a16="http://schemas.microsoft.com/office/drawing/2014/main" id="{A9828B22-74FE-4B7E-978E-528057A21CA3}"/>
              </a:ext>
            </a:extLst>
          </p:cNvPr>
          <p:cNvSpPr txBox="1"/>
          <p:nvPr/>
        </p:nvSpPr>
        <p:spPr>
          <a:xfrm>
            <a:off x="6617268" y="4889341"/>
            <a:ext cx="2863516" cy="461665"/>
          </a:xfrm>
          <a:prstGeom prst="rect">
            <a:avLst/>
          </a:prstGeom>
          <a:noFill/>
        </p:spPr>
        <p:txBody>
          <a:bodyPr wrap="square" rtlCol="0">
            <a:spAutoFit/>
          </a:bodyPr>
          <a:lstStyle/>
          <a:p>
            <a:pPr algn="l"/>
            <a:r>
              <a:rPr lang="fr-FR" sz="2400" b="1" dirty="0">
                <a:solidFill>
                  <a:srgbClr val="002060"/>
                </a:solidFill>
              </a:rPr>
              <a:t>le diplodocus</a:t>
            </a:r>
          </a:p>
        </p:txBody>
      </p:sp>
      <p:sp>
        <p:nvSpPr>
          <p:cNvPr id="6" name="TextBox 5">
            <a:extLst>
              <a:ext uri="{FF2B5EF4-FFF2-40B4-BE49-F238E27FC236}">
                <a16:creationId xmlns:a16="http://schemas.microsoft.com/office/drawing/2014/main" id="{3D6B5B51-921C-4597-9CC3-FA8D69DE17AF}"/>
              </a:ext>
            </a:extLst>
          </p:cNvPr>
          <p:cNvSpPr txBox="1"/>
          <p:nvPr/>
        </p:nvSpPr>
        <p:spPr>
          <a:xfrm>
            <a:off x="1079264" y="3570233"/>
            <a:ext cx="4151442" cy="461665"/>
          </a:xfrm>
          <a:prstGeom prst="rect">
            <a:avLst/>
          </a:prstGeom>
          <a:noFill/>
        </p:spPr>
        <p:txBody>
          <a:bodyPr wrap="square" rtlCol="0">
            <a:spAutoFit/>
          </a:bodyPr>
          <a:lstStyle/>
          <a:p>
            <a:pPr algn="l"/>
            <a:r>
              <a:rPr lang="fr-FR" sz="2400" b="1" dirty="0">
                <a:solidFill>
                  <a:srgbClr val="002060"/>
                </a:solidFill>
              </a:rPr>
              <a:t>l’animatrice </a:t>
            </a:r>
            <a:r>
              <a:rPr lang="fr-FR" sz="2400" dirty="0">
                <a:solidFill>
                  <a:srgbClr val="002060"/>
                </a:solidFill>
              </a:rPr>
              <a:t>[TV </a:t>
            </a:r>
            <a:r>
              <a:rPr lang="fr-FR" sz="2400" dirty="0" err="1">
                <a:solidFill>
                  <a:srgbClr val="002060"/>
                </a:solidFill>
              </a:rPr>
              <a:t>presenter</a:t>
            </a:r>
            <a:r>
              <a:rPr lang="fr-FR" sz="2400" dirty="0">
                <a:solidFill>
                  <a:srgbClr val="002060"/>
                </a:solidFill>
              </a:rPr>
              <a:t>]</a:t>
            </a:r>
          </a:p>
        </p:txBody>
      </p:sp>
      <p:sp>
        <p:nvSpPr>
          <p:cNvPr id="12" name="TextBox 11">
            <a:extLst>
              <a:ext uri="{FF2B5EF4-FFF2-40B4-BE49-F238E27FC236}">
                <a16:creationId xmlns:a16="http://schemas.microsoft.com/office/drawing/2014/main" id="{E37D8EEC-5AD4-47FB-B3E6-AF36ED255568}"/>
              </a:ext>
            </a:extLst>
          </p:cNvPr>
          <p:cNvSpPr txBox="1"/>
          <p:nvPr/>
        </p:nvSpPr>
        <p:spPr>
          <a:xfrm>
            <a:off x="1081808" y="4838508"/>
            <a:ext cx="4934795" cy="461665"/>
          </a:xfrm>
          <a:prstGeom prst="rect">
            <a:avLst/>
          </a:prstGeom>
          <a:noFill/>
        </p:spPr>
        <p:txBody>
          <a:bodyPr wrap="square" rtlCol="0">
            <a:spAutoFit/>
          </a:bodyPr>
          <a:lstStyle/>
          <a:p>
            <a:pPr algn="l"/>
            <a:r>
              <a:rPr lang="fr-FR" sz="2400" b="1" dirty="0">
                <a:solidFill>
                  <a:srgbClr val="002060"/>
                </a:solidFill>
              </a:rPr>
              <a:t>interrompre </a:t>
            </a:r>
            <a:r>
              <a:rPr lang="fr-FR" sz="2400" dirty="0">
                <a:solidFill>
                  <a:srgbClr val="002060"/>
                </a:solidFill>
              </a:rPr>
              <a:t>[to </a:t>
            </a:r>
            <a:r>
              <a:rPr lang="fr-FR" sz="2400" dirty="0" err="1">
                <a:solidFill>
                  <a:srgbClr val="002060"/>
                </a:solidFill>
              </a:rPr>
              <a:t>interrupt</a:t>
            </a:r>
            <a:r>
              <a:rPr lang="fr-FR" sz="2400" dirty="0">
                <a:solidFill>
                  <a:srgbClr val="002060"/>
                </a:solidFill>
              </a:rPr>
              <a:t>]</a:t>
            </a:r>
            <a:r>
              <a:rPr lang="fr-FR" sz="2400" b="1" dirty="0">
                <a:solidFill>
                  <a:srgbClr val="002060"/>
                </a:solidFill>
              </a:rPr>
              <a:t> </a:t>
            </a:r>
          </a:p>
        </p:txBody>
      </p:sp>
      <p:sp>
        <p:nvSpPr>
          <p:cNvPr id="14" name="TextBox 13">
            <a:extLst>
              <a:ext uri="{FF2B5EF4-FFF2-40B4-BE49-F238E27FC236}">
                <a16:creationId xmlns:a16="http://schemas.microsoft.com/office/drawing/2014/main" id="{0E8A6C2A-A8E6-4DB2-9B3D-7683A91A0EB9}"/>
              </a:ext>
            </a:extLst>
          </p:cNvPr>
          <p:cNvSpPr txBox="1"/>
          <p:nvPr/>
        </p:nvSpPr>
        <p:spPr>
          <a:xfrm>
            <a:off x="6639361" y="2345522"/>
            <a:ext cx="2863516" cy="461665"/>
          </a:xfrm>
          <a:prstGeom prst="rect">
            <a:avLst/>
          </a:prstGeom>
          <a:noFill/>
        </p:spPr>
        <p:txBody>
          <a:bodyPr wrap="square" rtlCol="0">
            <a:spAutoFit/>
          </a:bodyPr>
          <a:lstStyle/>
          <a:p>
            <a:pPr algn="l"/>
            <a:r>
              <a:rPr lang="fr-FR" sz="2400" b="1" dirty="0">
                <a:solidFill>
                  <a:srgbClr val="002060"/>
                </a:solidFill>
              </a:rPr>
              <a:t>rectangulaire</a:t>
            </a:r>
          </a:p>
        </p:txBody>
      </p:sp>
      <p:sp>
        <p:nvSpPr>
          <p:cNvPr id="16" name="TextBox 15">
            <a:extLst>
              <a:ext uri="{FF2B5EF4-FFF2-40B4-BE49-F238E27FC236}">
                <a16:creationId xmlns:a16="http://schemas.microsoft.com/office/drawing/2014/main" id="{E60A98DB-79D4-4515-A4FF-24DF59C10188}"/>
              </a:ext>
            </a:extLst>
          </p:cNvPr>
          <p:cNvSpPr txBox="1"/>
          <p:nvPr/>
        </p:nvSpPr>
        <p:spPr>
          <a:xfrm>
            <a:off x="6602018" y="3613235"/>
            <a:ext cx="2863516" cy="461665"/>
          </a:xfrm>
          <a:prstGeom prst="rect">
            <a:avLst/>
          </a:prstGeom>
          <a:noFill/>
        </p:spPr>
        <p:txBody>
          <a:bodyPr wrap="square" rtlCol="0">
            <a:spAutoFit/>
          </a:bodyPr>
          <a:lstStyle/>
          <a:p>
            <a:pPr algn="l"/>
            <a:r>
              <a:rPr lang="fr-FR" sz="2400" b="1" dirty="0">
                <a:solidFill>
                  <a:srgbClr val="002060"/>
                </a:solidFill>
              </a:rPr>
              <a:t>impossibilité</a:t>
            </a:r>
          </a:p>
        </p:txBody>
      </p:sp>
      <p:sp>
        <p:nvSpPr>
          <p:cNvPr id="22" name="Action Button: Forward or Next 10">
            <a:hlinkClick r:id="" action="ppaction://noaction" highlightClick="1">
              <a:snd r:embed="rId3" name="la promotion.wav"/>
            </a:hlinkClick>
            <a:extLst>
              <a:ext uri="{FF2B5EF4-FFF2-40B4-BE49-F238E27FC236}">
                <a16:creationId xmlns:a16="http://schemas.microsoft.com/office/drawing/2014/main" id="{229FE2F3-73F6-474C-B578-6F3FA7D9B784}"/>
              </a:ext>
            </a:extLst>
          </p:cNvPr>
          <p:cNvSpPr/>
          <p:nvPr/>
        </p:nvSpPr>
        <p:spPr>
          <a:xfrm>
            <a:off x="436959" y="2396354"/>
            <a:ext cx="360000" cy="360000"/>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ction Button: Forward or Next 10">
            <a:hlinkClick r:id="" action="ppaction://noaction" highlightClick="1">
              <a:snd r:embed="rId4" name="l'animatrice.wav"/>
            </a:hlinkClick>
            <a:extLst>
              <a:ext uri="{FF2B5EF4-FFF2-40B4-BE49-F238E27FC236}">
                <a16:creationId xmlns:a16="http://schemas.microsoft.com/office/drawing/2014/main" id="{ABE82A4F-E5FC-4255-BDA3-87F31B4A3F9B}"/>
              </a:ext>
            </a:extLst>
          </p:cNvPr>
          <p:cNvSpPr/>
          <p:nvPr/>
        </p:nvSpPr>
        <p:spPr>
          <a:xfrm>
            <a:off x="436959" y="3621065"/>
            <a:ext cx="360000" cy="360000"/>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Forward or Next 10">
            <a:hlinkClick r:id="" action="ppaction://noaction" highlightClick="1">
              <a:snd r:embed="rId5" name="le diplodocus.wav"/>
            </a:hlinkClick>
            <a:extLst>
              <a:ext uri="{FF2B5EF4-FFF2-40B4-BE49-F238E27FC236}">
                <a16:creationId xmlns:a16="http://schemas.microsoft.com/office/drawing/2014/main" id="{3826435D-DA1B-4739-85B7-DF203BA24DC5}"/>
              </a:ext>
            </a:extLst>
          </p:cNvPr>
          <p:cNvSpPr/>
          <p:nvPr/>
        </p:nvSpPr>
        <p:spPr>
          <a:xfrm>
            <a:off x="5814511" y="4931441"/>
            <a:ext cx="360000" cy="360000"/>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ction Button: Forward or Next 10">
            <a:hlinkClick r:id="" action="ppaction://noaction" highlightClick="1">
              <a:snd r:embed="rId6" name="interrompre.wav"/>
            </a:hlinkClick>
            <a:extLst>
              <a:ext uri="{FF2B5EF4-FFF2-40B4-BE49-F238E27FC236}">
                <a16:creationId xmlns:a16="http://schemas.microsoft.com/office/drawing/2014/main" id="{36335558-D9DC-49ED-87EC-CAD2EF6D4F31}"/>
              </a:ext>
            </a:extLst>
          </p:cNvPr>
          <p:cNvSpPr/>
          <p:nvPr/>
        </p:nvSpPr>
        <p:spPr>
          <a:xfrm>
            <a:off x="436959" y="4889341"/>
            <a:ext cx="360000" cy="360000"/>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ction Button: Forward or Next 10">
            <a:hlinkClick r:id="" action="ppaction://noaction" highlightClick="1">
              <a:snd r:embed="rId7" name="impossibilite.wav"/>
            </a:hlinkClick>
            <a:extLst>
              <a:ext uri="{FF2B5EF4-FFF2-40B4-BE49-F238E27FC236}">
                <a16:creationId xmlns:a16="http://schemas.microsoft.com/office/drawing/2014/main" id="{45CA9F51-15F6-4A61-B5CC-5ECFDA742610}"/>
              </a:ext>
            </a:extLst>
          </p:cNvPr>
          <p:cNvSpPr/>
          <p:nvPr/>
        </p:nvSpPr>
        <p:spPr>
          <a:xfrm>
            <a:off x="5817520" y="3644554"/>
            <a:ext cx="360000" cy="360000"/>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ction Button: Forward or Next 10">
            <a:hlinkClick r:id="" action="ppaction://noaction" highlightClick="1">
              <a:snd r:embed="rId8" name="rectangulaire.wav"/>
            </a:hlinkClick>
            <a:extLst>
              <a:ext uri="{FF2B5EF4-FFF2-40B4-BE49-F238E27FC236}">
                <a16:creationId xmlns:a16="http://schemas.microsoft.com/office/drawing/2014/main" id="{EF592865-9E23-4E9E-964E-EE1BD367F97D}"/>
              </a:ext>
            </a:extLst>
          </p:cNvPr>
          <p:cNvSpPr/>
          <p:nvPr/>
        </p:nvSpPr>
        <p:spPr>
          <a:xfrm>
            <a:off x="5836603" y="2394984"/>
            <a:ext cx="360000" cy="360000"/>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46">
            <a:extLst>
              <a:ext uri="{FF2B5EF4-FFF2-40B4-BE49-F238E27FC236}">
                <a16:creationId xmlns:a16="http://schemas.microsoft.com/office/drawing/2014/main" id="{42FEA394-158B-4029-88CE-AE7D2A0FF6C4}"/>
              </a:ext>
            </a:extLst>
          </p:cNvPr>
          <p:cNvSpPr/>
          <p:nvPr/>
        </p:nvSpPr>
        <p:spPr>
          <a:xfrm>
            <a:off x="10121462" y="249870"/>
            <a:ext cx="17884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Speech Bubble: Rectangle with Corners Rounded 24">
            <a:extLst>
              <a:ext uri="{FF2B5EF4-FFF2-40B4-BE49-F238E27FC236}">
                <a16:creationId xmlns:a16="http://schemas.microsoft.com/office/drawing/2014/main" id="{2CAEC986-B3F6-4CA1-91C0-22F8E814594B}"/>
              </a:ext>
            </a:extLst>
          </p:cNvPr>
          <p:cNvSpPr/>
          <p:nvPr/>
        </p:nvSpPr>
        <p:spPr>
          <a:xfrm>
            <a:off x="7751408" y="134217"/>
            <a:ext cx="4416194" cy="2075318"/>
          </a:xfrm>
          <a:prstGeom prst="wedgeRoundRectCallout">
            <a:avLst/>
          </a:prstGeom>
          <a:solidFill>
            <a:srgbClr val="0055A5"/>
          </a:solid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000" dirty="0"/>
          </a:p>
          <a:p>
            <a:pPr algn="ctr"/>
            <a:r>
              <a:rPr lang="en-GB" sz="2000" b="1" dirty="0"/>
              <a:t>Remember! </a:t>
            </a:r>
          </a:p>
          <a:p>
            <a:pPr algn="ctr"/>
            <a:endParaRPr lang="en-GB" sz="2000" dirty="0"/>
          </a:p>
          <a:p>
            <a:pPr algn="ctr"/>
            <a:r>
              <a:rPr lang="en-GB" sz="2000" dirty="0"/>
              <a:t>Sound all the </a:t>
            </a:r>
            <a:r>
              <a:rPr lang="en-GB" sz="2000" b="1" dirty="0"/>
              <a:t>syllables</a:t>
            </a:r>
            <a:r>
              <a:rPr lang="en-GB" sz="2000" dirty="0"/>
              <a:t> fairly </a:t>
            </a:r>
            <a:r>
              <a:rPr lang="en-GB" sz="2000" b="1" dirty="0"/>
              <a:t>equally</a:t>
            </a:r>
            <a:r>
              <a:rPr lang="en-GB" sz="2000" dirty="0"/>
              <a:t> (</a:t>
            </a:r>
            <a:r>
              <a:rPr lang="en-GB" sz="2000" b="1" dirty="0"/>
              <a:t>emphasise</a:t>
            </a:r>
            <a:r>
              <a:rPr lang="en-GB" sz="2000" dirty="0"/>
              <a:t> the </a:t>
            </a:r>
            <a:r>
              <a:rPr lang="en-GB" sz="2000" b="1" dirty="0"/>
              <a:t>last one </a:t>
            </a:r>
            <a:r>
              <a:rPr lang="en-GB" sz="2000" dirty="0"/>
              <a:t>a bit more). </a:t>
            </a:r>
            <a:r>
              <a:rPr lang="en-GB" sz="2000" b="1" dirty="0"/>
              <a:t>Pronounce</a:t>
            </a:r>
            <a:r>
              <a:rPr lang="en-GB" sz="2000" dirty="0"/>
              <a:t> the </a:t>
            </a:r>
            <a:r>
              <a:rPr lang="en-GB" sz="2000" b="1" dirty="0"/>
              <a:t>vowels fully</a:t>
            </a:r>
            <a:r>
              <a:rPr lang="en-GB" sz="2000" dirty="0"/>
              <a:t> – don’t ‘reduce’ them!  </a:t>
            </a:r>
          </a:p>
          <a:p>
            <a:pPr algn="ctr"/>
            <a:endParaRPr lang="en-GB" sz="2000" b="1" dirty="0"/>
          </a:p>
        </p:txBody>
      </p:sp>
      <p:pic>
        <p:nvPicPr>
          <p:cNvPr id="2052" name="Picture 4" descr="Dinosaur, Diplodocus, Silhouette, Orange, Cute">
            <a:extLst>
              <a:ext uri="{FF2B5EF4-FFF2-40B4-BE49-F238E27FC236}">
                <a16:creationId xmlns:a16="http://schemas.microsoft.com/office/drawing/2014/main" id="{0DE9B241-EA0E-4720-9B5F-CFD310F26A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43830" y="4450054"/>
            <a:ext cx="636954" cy="913559"/>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10">
            <a:extLst>
              <a:ext uri="{FF2B5EF4-FFF2-40B4-BE49-F238E27FC236}">
                <a16:creationId xmlns:a16="http://schemas.microsoft.com/office/drawing/2014/main" id="{3556ECCE-3715-4CE0-BA0E-030D0DADA52D}"/>
              </a:ext>
            </a:extLst>
          </p:cNvPr>
          <p:cNvSpPr/>
          <p:nvPr/>
        </p:nvSpPr>
        <p:spPr>
          <a:xfrm>
            <a:off x="9812187" y="4074900"/>
            <a:ext cx="2219654" cy="2044184"/>
          </a:xfrm>
          <a:prstGeom prst="wedgeRoundRectCallout">
            <a:avLst>
              <a:gd name="adj1" fmla="val -61808"/>
              <a:gd name="adj2" fmla="val 20034"/>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t>! Exception</a:t>
            </a:r>
          </a:p>
          <a:p>
            <a:pPr algn="ctr"/>
            <a:endParaRPr lang="en-GB" sz="2000" b="1" dirty="0"/>
          </a:p>
          <a:p>
            <a:pPr algn="ctr"/>
            <a:r>
              <a:rPr lang="en-GB" sz="2000" dirty="0"/>
              <a:t>The –s is </a:t>
            </a:r>
            <a:r>
              <a:rPr lang="en-GB" sz="2000" b="1" dirty="0"/>
              <a:t>not </a:t>
            </a:r>
            <a:r>
              <a:rPr lang="en-GB" sz="2000" dirty="0"/>
              <a:t>a SFC here. Pronounce it like English.</a:t>
            </a: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quel</a:t>
            </a:r>
            <a:r>
              <a:rPr lang="en-GB" sz="3600" b="1" dirty="0">
                <a:solidFill>
                  <a:schemeClr val="bg1"/>
                </a:solidFill>
              </a:rPr>
              <a:t> mot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16344"/>
            <a:ext cx="11729920" cy="1200329"/>
          </a:xfrm>
          <a:prstGeom prst="rect">
            <a:avLst/>
          </a:prstGeom>
          <a:noFill/>
        </p:spPr>
        <p:txBody>
          <a:bodyPr wrap="square" rtlCol="0">
            <a:spAutoFit/>
          </a:bodyPr>
          <a:lstStyle/>
          <a:p>
            <a:pPr lvl="0">
              <a:defRPr/>
            </a:pPr>
            <a:r>
              <a:rPr lang="en-US" sz="2400" dirty="0">
                <a:solidFill>
                  <a:srgbClr val="002060"/>
                </a:solidFill>
                <a:latin typeface="Century Gothic" panose="020F0302020204030204"/>
              </a:rPr>
              <a:t>D</a:t>
            </a: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écris</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 les mots sur ta carte.</a:t>
            </a:r>
            <a:r>
              <a:rPr kumimoji="0" lang="en-US" sz="2400" i="0" u="none" strike="noStrike" kern="1200" cap="none" spc="0" normalizeH="0" noProof="0" dirty="0">
                <a:ln>
                  <a:noFill/>
                </a:ln>
                <a:solidFill>
                  <a:srgbClr val="002060"/>
                </a:solidFill>
                <a:effectLst/>
                <a:uLnTx/>
                <a:uFillTx/>
                <a:latin typeface="Century Gothic" panose="020F0302020204030204"/>
                <a:ea typeface="+mn-ea"/>
                <a:cs typeface="+mn-cs"/>
              </a:rPr>
              <a:t> Tu </a:t>
            </a:r>
            <a:r>
              <a:rPr kumimoji="0" lang="en-US" sz="2400" i="0" u="none" strike="noStrike" kern="1200" cap="none" spc="0" normalizeH="0" noProof="0" dirty="0" err="1">
                <a:ln>
                  <a:noFill/>
                </a:ln>
                <a:solidFill>
                  <a:srgbClr val="002060"/>
                </a:solidFill>
                <a:effectLst/>
                <a:uLnTx/>
                <a:uFillTx/>
                <a:latin typeface="Century Gothic" panose="020F0302020204030204"/>
                <a:ea typeface="+mn-ea"/>
                <a:cs typeface="+mn-cs"/>
              </a:rPr>
              <a:t>dois</a:t>
            </a:r>
            <a:r>
              <a:rPr kumimoji="0" lang="en-US" sz="240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US" sz="2400" i="0" u="none" strike="noStrike" kern="1200" cap="none" spc="0" normalizeH="0" noProof="0" dirty="0" err="1">
                <a:ln>
                  <a:noFill/>
                </a:ln>
                <a:solidFill>
                  <a:srgbClr val="002060"/>
                </a:solidFill>
                <a:effectLst/>
                <a:uLnTx/>
                <a:uFillTx/>
                <a:latin typeface="Century Gothic" panose="020F0302020204030204"/>
                <a:ea typeface="+mn-ea"/>
                <a:cs typeface="+mn-cs"/>
              </a:rPr>
              <a:t>parler</a:t>
            </a:r>
            <a:r>
              <a:rPr lang="en-US" sz="2400" dirty="0">
                <a:solidFill>
                  <a:srgbClr val="002060"/>
                </a:solidFill>
              </a:rPr>
              <a:t> </a:t>
            </a:r>
            <a:r>
              <a:rPr lang="en-US" sz="2400" dirty="0" err="1">
                <a:solidFill>
                  <a:srgbClr val="002060"/>
                </a:solidFill>
              </a:rPr>
              <a:t>seulement</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français</a:t>
            </a:r>
            <a:r>
              <a:rPr lang="en-US" sz="2400" dirty="0">
                <a:solidFill>
                  <a:srgbClr val="002060"/>
                </a:solidFill>
              </a:rPr>
              <a:t>!</a:t>
            </a:r>
            <a:endPar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en-US" sz="2400" dirty="0">
              <a:solidFill>
                <a:srgbClr val="002060"/>
              </a:solidFill>
              <a:latin typeface="Century Gothic" panose="020F0302020204030204"/>
            </a:endParaRPr>
          </a:p>
          <a:p>
            <a:pPr marR="0" lvl="0" algn="l" defTabSz="914400" rtl="0" eaLnBrk="1" fontAlgn="auto" latinLnBrk="0" hangingPunct="1">
              <a:lnSpc>
                <a:spcPct val="100000"/>
              </a:lnSpc>
              <a:spcBef>
                <a:spcPts val="0"/>
              </a:spcBef>
              <a:spcAft>
                <a:spcPts val="0"/>
              </a:spcAft>
              <a:buClrTx/>
              <a:buSzTx/>
              <a:tabLst/>
              <a:defRPr/>
            </a:pPr>
            <a:r>
              <a:rPr kumimoji="0" lang="en-US" sz="2400" i="0" u="none" strike="noStrike" kern="1200" cap="none" spc="0" normalizeH="0" baseline="0" noProof="0" dirty="0" err="1">
                <a:ln>
                  <a:noFill/>
                </a:ln>
                <a:solidFill>
                  <a:srgbClr val="002060"/>
                </a:solidFill>
                <a:effectLst/>
                <a:uLnTx/>
                <a:uFillTx/>
                <a:latin typeface="Century Gothic" panose="020F0302020204030204"/>
                <a:ea typeface="+mn-ea"/>
                <a:cs typeface="+mn-cs"/>
              </a:rPr>
              <a:t>Exemple</a:t>
            </a:r>
            <a:r>
              <a:rPr kumimoji="0" lang="en-US" sz="240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5" name="Picture 4">
            <a:extLst>
              <a:ext uri="{FF2B5EF4-FFF2-40B4-BE49-F238E27FC236}">
                <a16:creationId xmlns:a16="http://schemas.microsoft.com/office/drawing/2014/main" id="{43DCDDD0-973D-48A4-91AF-E9BBF59506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703" y="3651420"/>
            <a:ext cx="2273643" cy="2273643"/>
          </a:xfrm>
          <a:prstGeom prst="rect">
            <a:avLst/>
          </a:prstGeom>
        </p:spPr>
      </p:pic>
      <p:sp>
        <p:nvSpPr>
          <p:cNvPr id="10" name="Speech Bubble: Rectangle with Corners Rounded 9">
            <a:extLst>
              <a:ext uri="{FF2B5EF4-FFF2-40B4-BE49-F238E27FC236}">
                <a16:creationId xmlns:a16="http://schemas.microsoft.com/office/drawing/2014/main" id="{7E8A4DA8-A69F-4D17-B28E-E3641CA61167}"/>
              </a:ext>
            </a:extLst>
          </p:cNvPr>
          <p:cNvSpPr/>
          <p:nvPr/>
        </p:nvSpPr>
        <p:spPr>
          <a:xfrm>
            <a:off x="2804984" y="2628337"/>
            <a:ext cx="3291016" cy="1820095"/>
          </a:xfrm>
          <a:prstGeom prst="wedgeRoundRectCallout">
            <a:avLst>
              <a:gd name="adj1" fmla="val -48145"/>
              <a:gd name="adj2" fmla="val 74534"/>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Une médecin est …</a:t>
            </a:r>
          </a:p>
          <a:p>
            <a:pPr algn="ctr"/>
            <a:r>
              <a:rPr lang="fr-FR" sz="2400" dirty="0"/>
              <a:t> </a:t>
            </a:r>
            <a:br>
              <a:rPr lang="fr-FR" sz="2400" dirty="0"/>
            </a:br>
            <a:r>
              <a:rPr lang="fr-FR" sz="2400" dirty="0"/>
              <a:t>Je travaille bien et je suis …</a:t>
            </a:r>
          </a:p>
        </p:txBody>
      </p:sp>
      <p:pic>
        <p:nvPicPr>
          <p:cNvPr id="12" name="Picture 11" descr="A picture containing text&#10;&#10;Description automatically generated">
            <a:extLst>
              <a:ext uri="{FF2B5EF4-FFF2-40B4-BE49-F238E27FC236}">
                <a16:creationId xmlns:a16="http://schemas.microsoft.com/office/drawing/2014/main" id="{34926853-9A78-476B-9D33-DE48208C44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7016" y="3651419"/>
            <a:ext cx="2273643" cy="2273643"/>
          </a:xfrm>
          <a:prstGeom prst="rect">
            <a:avLst/>
          </a:prstGeom>
        </p:spPr>
      </p:pic>
      <p:sp>
        <p:nvSpPr>
          <p:cNvPr id="13" name="Speech Bubble: Rectangle with Corners Rounded 12">
            <a:extLst>
              <a:ext uri="{FF2B5EF4-FFF2-40B4-BE49-F238E27FC236}">
                <a16:creationId xmlns:a16="http://schemas.microsoft.com/office/drawing/2014/main" id="{DA1209AD-8706-4F2F-A524-F7044DF95038}"/>
              </a:ext>
            </a:extLst>
          </p:cNvPr>
          <p:cNvSpPr/>
          <p:nvPr/>
        </p:nvSpPr>
        <p:spPr>
          <a:xfrm>
            <a:off x="6727258" y="4023752"/>
            <a:ext cx="2659758" cy="849359"/>
          </a:xfrm>
          <a:prstGeom prst="wedgeRoundRectCallout">
            <a:avLst>
              <a:gd name="adj1" fmla="val 70681"/>
              <a:gd name="adj2" fmla="val 64070"/>
              <a:gd name="adj3" fmla="val 16667"/>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 travailleuse !</a:t>
            </a:r>
          </a:p>
        </p:txBody>
      </p:sp>
      <p:pic>
        <p:nvPicPr>
          <p:cNvPr id="3" name="Picture 2" descr="A yellow and orange letters on a black background&#10;&#10;Description automatically generated">
            <a:extLst>
              <a:ext uri="{FF2B5EF4-FFF2-40B4-BE49-F238E27FC236}">
                <a16:creationId xmlns:a16="http://schemas.microsoft.com/office/drawing/2014/main" id="{A591931D-458B-438B-BF36-F4F0046FA7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0307">
            <a:off x="4448411" y="271413"/>
            <a:ext cx="4385043" cy="909718"/>
          </a:xfrm>
          <a:prstGeom prst="rect">
            <a:avLst/>
          </a:prstGeom>
        </p:spPr>
      </p:pic>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quel</a:t>
            </a:r>
            <a:r>
              <a:rPr lang="en-GB" sz="2800" b="1" dirty="0">
                <a:solidFill>
                  <a:schemeClr val="bg1"/>
                </a:solidFill>
              </a:rPr>
              <a:t> mot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79998" y="1324131"/>
            <a:ext cx="5454681" cy="452431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Partenair</a:t>
            </a:r>
            <a:r>
              <a:rPr lang="en-US" sz="2400" b="1" dirty="0">
                <a:solidFill>
                  <a:srgbClr val="002060"/>
                </a:solidFill>
                <a:latin typeface="Century Gothic" panose="020F0302020204030204"/>
              </a:rPr>
              <a:t>e A</a:t>
            </a:r>
            <a:endParaRPr kumimoji="0" lang="en-US" sz="2400" b="1" i="0" u="none" strike="noStrike" kern="1200" cap="none" spc="0" normalizeH="0" baseline="0" noProof="0" dirty="0">
              <a:ln>
                <a:noFill/>
              </a:ln>
              <a:solidFill>
                <a:srgbClr val="002060"/>
              </a:solidFill>
              <a:effectLst/>
              <a:uLnTx/>
              <a:uFillTx/>
              <a:latin typeface="Century Gothic" panose="020F0302020204030204"/>
            </a:endParaRPr>
          </a:p>
          <a:p>
            <a:pPr marL="457200" indent="-457200">
              <a:buFontTx/>
              <a:buAutoNum type="arabicPeriod"/>
              <a:defRPr/>
            </a:pPr>
            <a:r>
              <a:rPr lang="en-US" sz="2400" dirty="0">
                <a:solidFill>
                  <a:srgbClr val="002060"/>
                </a:solidFill>
              </a:rPr>
              <a:t>le </a:t>
            </a:r>
            <a:r>
              <a:rPr lang="en-US" sz="2400" dirty="0" err="1">
                <a:solidFill>
                  <a:srgbClr val="002060"/>
                </a:solidFill>
              </a:rPr>
              <a:t>facteur</a:t>
            </a:r>
            <a:endParaRPr lang="en-US" sz="2400" dirty="0">
              <a:solidFill>
                <a:srgbClr val="002060"/>
              </a:solidFill>
            </a:endParaRPr>
          </a:p>
          <a:p>
            <a:pPr marL="457200" indent="-457200">
              <a:buFontTx/>
              <a:buAutoNum type="arabicPeriod"/>
              <a:defRPr/>
            </a:pPr>
            <a:r>
              <a:rPr lang="en-US" sz="2400" dirty="0">
                <a:solidFill>
                  <a:srgbClr val="002060"/>
                </a:solidFill>
              </a:rPr>
              <a:t>le </a:t>
            </a:r>
            <a:r>
              <a:rPr lang="en-US" sz="2400" dirty="0" err="1">
                <a:solidFill>
                  <a:srgbClr val="002060"/>
                </a:solidFill>
              </a:rPr>
              <a:t>secrétaire</a:t>
            </a:r>
            <a:endParaRPr lang="en-US" sz="2400" dirty="0">
              <a:solidFill>
                <a:srgbClr val="002060"/>
              </a:solidFill>
            </a:endParaRPr>
          </a:p>
          <a:p>
            <a:pPr marL="457200" indent="-457200">
              <a:buFontTx/>
              <a:buAutoNum type="arabicPeriod"/>
              <a:defRPr/>
            </a:pPr>
            <a:r>
              <a:rPr lang="en-US" sz="2400" dirty="0" err="1">
                <a:solidFill>
                  <a:srgbClr val="002060"/>
                </a:solidFill>
              </a:rPr>
              <a:t>ambitieux</a:t>
            </a:r>
            <a:endParaRPr lang="en-US" sz="2400" dirty="0">
              <a:solidFill>
                <a:srgbClr val="002060"/>
              </a:solidFill>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sz="2400" dirty="0" err="1">
                <a:solidFill>
                  <a:srgbClr val="002060"/>
                </a:solidFill>
                <a:latin typeface="Century Gothic" panose="020F0302020204030204"/>
              </a:rPr>
              <a:t>l’avocat</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sz="2400" dirty="0" err="1">
                <a:solidFill>
                  <a:srgbClr val="002060"/>
                </a:solidFill>
                <a:latin typeface="Century Gothic" panose="020F0302020204030204"/>
              </a:rPr>
              <a:t>assez</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US" sz="2400" dirty="0">
              <a:solidFill>
                <a:srgbClr val="002060"/>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sz="2400" dirty="0">
                <a:solidFill>
                  <a:srgbClr val="002060"/>
                </a:solidFill>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sz="2400" dirty="0">
                <a:solidFill>
                  <a:srgbClr val="002060"/>
                </a:solidFill>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F9EA12A3-18D4-48F7-B9DB-1456C13E7F1D}"/>
              </a:ext>
            </a:extLst>
          </p:cNvPr>
          <p:cNvSpPr txBox="1"/>
          <p:nvPr/>
        </p:nvSpPr>
        <p:spPr>
          <a:xfrm>
            <a:off x="3829980" y="1300059"/>
            <a:ext cx="5454681" cy="452431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Partenair</a:t>
            </a:r>
            <a:r>
              <a:rPr lang="en-US" sz="2400" b="1" dirty="0">
                <a:solidFill>
                  <a:srgbClr val="002060"/>
                </a:solidFill>
                <a:latin typeface="Century Gothic" panose="020F0302020204030204"/>
              </a:rPr>
              <a:t>e B</a:t>
            </a:r>
            <a:endParaRPr kumimoji="0" lang="en-US" sz="2400" b="1" i="0" u="none" strike="noStrike" kern="1200" cap="none" spc="0" normalizeH="0" baseline="0" noProof="0" dirty="0">
              <a:ln>
                <a:noFill/>
              </a:ln>
              <a:solidFill>
                <a:srgbClr val="002060"/>
              </a:solidFill>
              <a:effectLst/>
              <a:uLnTx/>
              <a:uFillTx/>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sz="2400" dirty="0">
                <a:solidFill>
                  <a:srgbClr val="002060"/>
                </a:solidFill>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sz="2400" dirty="0">
                <a:solidFill>
                  <a:srgbClr val="002060"/>
                </a:solidFill>
                <a:latin typeface="Century Gothic" panose="020F0302020204030204"/>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sz="2400" dirty="0">
                <a:solidFill>
                  <a:srgbClr val="002060"/>
                </a:solidFill>
                <a:latin typeface="Century Gothic" panose="020F0302020204030204"/>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sz="2400" dirty="0">
                <a:solidFill>
                  <a:srgbClr val="002060"/>
                </a:solidFill>
                <a:latin typeface="Century Gothic" panose="020F0302020204030204"/>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lang="en-US" sz="2400" dirty="0">
              <a:solidFill>
                <a:srgbClr val="002060"/>
              </a:solidFill>
              <a:latin typeface="Century Gothic" panose="020F0302020204030204"/>
            </a:endParaRPr>
          </a:p>
          <a:p>
            <a:pPr marL="457200" indent="-457200">
              <a:buFontTx/>
              <a:buAutoNum type="arabicPeriod"/>
              <a:defRPr/>
            </a:pPr>
            <a:r>
              <a:rPr lang="en-US" sz="2400" dirty="0" err="1">
                <a:solidFill>
                  <a:srgbClr val="002060"/>
                </a:solidFill>
              </a:rPr>
              <a:t>l’emploi</a:t>
            </a:r>
            <a:endParaRPr lang="en-US" sz="2400" dirty="0">
              <a:solidFill>
                <a:srgbClr val="002060"/>
              </a:solidFill>
            </a:endParaRPr>
          </a:p>
          <a:p>
            <a:pPr marL="457200" indent="-457200">
              <a:buFontTx/>
              <a:buAutoNum type="arabicPeriod"/>
              <a:defRPr/>
            </a:pPr>
            <a:r>
              <a:rPr lang="en-US" sz="2400" dirty="0">
                <a:solidFill>
                  <a:srgbClr val="002060"/>
                </a:solidFill>
              </a:rPr>
              <a:t>le bureau</a:t>
            </a:r>
          </a:p>
          <a:p>
            <a:pPr marL="457200" indent="-457200">
              <a:buFontTx/>
              <a:buAutoNum type="arabicPeriod"/>
              <a:defRPr/>
            </a:pPr>
            <a:r>
              <a:rPr lang="en-US" sz="2400" dirty="0">
                <a:solidFill>
                  <a:srgbClr val="002060"/>
                </a:solidFill>
              </a:rPr>
              <a:t>le </a:t>
            </a:r>
            <a:r>
              <a:rPr lang="en-US" sz="2400" dirty="0" err="1">
                <a:solidFill>
                  <a:srgbClr val="002060"/>
                </a:solidFill>
              </a:rPr>
              <a:t>directeur</a:t>
            </a:r>
            <a:endParaRPr lang="en-US" sz="2400" dirty="0">
              <a:solidFill>
                <a:srgbClr val="002060"/>
              </a:solidFill>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sz="2400" dirty="0">
                <a:solidFill>
                  <a:srgbClr val="002060"/>
                </a:solidFill>
                <a:latin typeface="Century Gothic" panose="020F0302020204030204"/>
              </a:rPr>
              <a:t>prudent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sz="2400" dirty="0" err="1">
                <a:solidFill>
                  <a:srgbClr val="002060"/>
                </a:solidFill>
                <a:latin typeface="Century Gothic" panose="020F0302020204030204"/>
              </a:rPr>
              <a:t>travailleur</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9" name="Rectangle 2" descr="rectangle for the timer">
            <a:extLst>
              <a:ext uri="{FF2B5EF4-FFF2-40B4-BE49-F238E27FC236}">
                <a16:creationId xmlns:a16="http://schemas.microsoft.com/office/drawing/2014/main" id="{6FF5C0D1-01A1-44C3-B382-19ADFC64703F}"/>
              </a:ext>
            </a:extLst>
          </p:cNvPr>
          <p:cNvSpPr>
            <a:spLocks noChangeArrowheads="1"/>
          </p:cNvSpPr>
          <p:nvPr/>
        </p:nvSpPr>
        <p:spPr bwMode="auto">
          <a:xfrm>
            <a:off x="7941079" y="1175420"/>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Rectangle 3" descr="rectangle for the timer, it moves down the screen as the time passes">
            <a:extLst>
              <a:ext uri="{FF2B5EF4-FFF2-40B4-BE49-F238E27FC236}">
                <a16:creationId xmlns:a16="http://schemas.microsoft.com/office/drawing/2014/main" id="{A57BD00B-22CE-4FF8-BB0A-BBAE950585B9}"/>
              </a:ext>
            </a:extLst>
          </p:cNvPr>
          <p:cNvSpPr>
            <a:spLocks noChangeArrowheads="1"/>
          </p:cNvSpPr>
          <p:nvPr/>
        </p:nvSpPr>
        <p:spPr bwMode="auto">
          <a:xfrm>
            <a:off x="7938713" y="117541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Line 7" descr="line to denote the top of the timer, 60 seconds">
            <a:extLst>
              <a:ext uri="{FF2B5EF4-FFF2-40B4-BE49-F238E27FC236}">
                <a16:creationId xmlns:a16="http://schemas.microsoft.com/office/drawing/2014/main" id="{FEA4C7F3-E1DD-4C82-9070-2477A6DB3400}"/>
              </a:ext>
            </a:extLst>
          </p:cNvPr>
          <p:cNvSpPr>
            <a:spLocks noChangeShapeType="1"/>
          </p:cNvSpPr>
          <p:nvPr/>
        </p:nvSpPr>
        <p:spPr bwMode="auto">
          <a:xfrm>
            <a:off x="8649140" y="116399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 Box 12">
            <a:extLst>
              <a:ext uri="{FF2B5EF4-FFF2-40B4-BE49-F238E27FC236}">
                <a16:creationId xmlns:a16="http://schemas.microsoft.com/office/drawing/2014/main" id="{78CDC348-EDD3-4421-8BA7-29ED262BED15}"/>
              </a:ext>
            </a:extLst>
          </p:cNvPr>
          <p:cNvSpPr txBox="1">
            <a:spLocks noChangeArrowheads="1"/>
          </p:cNvSpPr>
          <p:nvPr/>
        </p:nvSpPr>
        <p:spPr bwMode="auto">
          <a:xfrm>
            <a:off x="8782402" y="985577"/>
            <a:ext cx="574165"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60</a:t>
            </a:r>
          </a:p>
        </p:txBody>
      </p:sp>
      <p:sp>
        <p:nvSpPr>
          <p:cNvPr id="15" name="Text Box 10">
            <a:extLst>
              <a:ext uri="{FF2B5EF4-FFF2-40B4-BE49-F238E27FC236}">
                <a16:creationId xmlns:a16="http://schemas.microsoft.com/office/drawing/2014/main" id="{56832BDE-98A7-4790-A8DC-497086F46A57}"/>
              </a:ext>
            </a:extLst>
          </p:cNvPr>
          <p:cNvSpPr txBox="1">
            <a:spLocks noChangeArrowheads="1"/>
          </p:cNvSpPr>
          <p:nvPr/>
        </p:nvSpPr>
        <p:spPr bwMode="auto">
          <a:xfrm>
            <a:off x="8565365" y="30374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Line 4" descr="line for the timer, 60 to 0 seconds">
            <a:extLst>
              <a:ext uri="{FF2B5EF4-FFF2-40B4-BE49-F238E27FC236}">
                <a16:creationId xmlns:a16="http://schemas.microsoft.com/office/drawing/2014/main" id="{92AD0CE5-483C-411E-929D-88BC2A7A02DA}"/>
              </a:ext>
            </a:extLst>
          </p:cNvPr>
          <p:cNvSpPr>
            <a:spLocks noChangeShapeType="1"/>
          </p:cNvSpPr>
          <p:nvPr/>
        </p:nvSpPr>
        <p:spPr bwMode="auto">
          <a:xfrm>
            <a:off x="8624452" y="1163992"/>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Line 9" descr="line to denote the end of the timer (i.e. zero seconds)">
            <a:extLst>
              <a:ext uri="{FF2B5EF4-FFF2-40B4-BE49-F238E27FC236}">
                <a16:creationId xmlns:a16="http://schemas.microsoft.com/office/drawing/2014/main" id="{1D6614C2-7B4A-4C9A-A0E1-83D6870E92CB}"/>
              </a:ext>
            </a:extLst>
          </p:cNvPr>
          <p:cNvSpPr>
            <a:spLocks noChangeShapeType="1"/>
          </p:cNvSpPr>
          <p:nvPr/>
        </p:nvSpPr>
        <p:spPr bwMode="auto">
          <a:xfrm>
            <a:off x="8624452" y="532025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 Box 14">
            <a:extLst>
              <a:ext uri="{FF2B5EF4-FFF2-40B4-BE49-F238E27FC236}">
                <a16:creationId xmlns:a16="http://schemas.microsoft.com/office/drawing/2014/main" id="{F3F23D18-15D9-4FAE-81DD-9BB3A5E45D97}"/>
              </a:ext>
            </a:extLst>
          </p:cNvPr>
          <p:cNvSpPr txBox="1">
            <a:spLocks noChangeArrowheads="1"/>
          </p:cNvSpPr>
          <p:nvPr/>
        </p:nvSpPr>
        <p:spPr bwMode="auto">
          <a:xfrm>
            <a:off x="8841243" y="5139723"/>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sp>
        <p:nvSpPr>
          <p:cNvPr id="19" name="AutoShape 11">
            <a:hlinkClick r:id="" action="ppaction://noaction" highlightClick="1"/>
            <a:extLst>
              <a:ext uri="{FF2B5EF4-FFF2-40B4-BE49-F238E27FC236}">
                <a16:creationId xmlns:a16="http://schemas.microsoft.com/office/drawing/2014/main" id="{858D4607-303C-4E97-B484-C2FB310E23B0}"/>
              </a:ext>
            </a:extLst>
          </p:cNvPr>
          <p:cNvSpPr>
            <a:spLocks noChangeArrowheads="1"/>
          </p:cNvSpPr>
          <p:nvPr/>
        </p:nvSpPr>
        <p:spPr bwMode="auto">
          <a:xfrm>
            <a:off x="7677815" y="5550671"/>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0" name="Rectangle 2" descr="rectangle for the timer">
            <a:extLst>
              <a:ext uri="{FF2B5EF4-FFF2-40B4-BE49-F238E27FC236}">
                <a16:creationId xmlns:a16="http://schemas.microsoft.com/office/drawing/2014/main" id="{EF30E1FE-7DEB-4D0C-95E0-4D36F7B59AE3}"/>
              </a:ext>
            </a:extLst>
          </p:cNvPr>
          <p:cNvSpPr>
            <a:spLocks noChangeArrowheads="1"/>
          </p:cNvSpPr>
          <p:nvPr/>
        </p:nvSpPr>
        <p:spPr bwMode="auto">
          <a:xfrm>
            <a:off x="10132014" y="1175420"/>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Rectangle 3" descr="rectangle for the timer, it moves down the screen as the time passes">
            <a:extLst>
              <a:ext uri="{FF2B5EF4-FFF2-40B4-BE49-F238E27FC236}">
                <a16:creationId xmlns:a16="http://schemas.microsoft.com/office/drawing/2014/main" id="{72AA6CF2-295D-4293-A8C6-9F91DE6BB2A4}"/>
              </a:ext>
            </a:extLst>
          </p:cNvPr>
          <p:cNvSpPr>
            <a:spLocks noChangeArrowheads="1"/>
          </p:cNvSpPr>
          <p:nvPr/>
        </p:nvSpPr>
        <p:spPr bwMode="auto">
          <a:xfrm>
            <a:off x="10129648" y="117541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Line 7" descr="line to denote the top of the timer, 60 seconds">
            <a:extLst>
              <a:ext uri="{FF2B5EF4-FFF2-40B4-BE49-F238E27FC236}">
                <a16:creationId xmlns:a16="http://schemas.microsoft.com/office/drawing/2014/main" id="{8D868038-3555-4103-92E8-E8CB59B49E0C}"/>
              </a:ext>
            </a:extLst>
          </p:cNvPr>
          <p:cNvSpPr>
            <a:spLocks noChangeShapeType="1"/>
          </p:cNvSpPr>
          <p:nvPr/>
        </p:nvSpPr>
        <p:spPr bwMode="auto">
          <a:xfrm>
            <a:off x="10840075" y="116399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 Box 12">
            <a:extLst>
              <a:ext uri="{FF2B5EF4-FFF2-40B4-BE49-F238E27FC236}">
                <a16:creationId xmlns:a16="http://schemas.microsoft.com/office/drawing/2014/main" id="{6BA8F705-EE5B-4E5D-8958-1DF489E84981}"/>
              </a:ext>
            </a:extLst>
          </p:cNvPr>
          <p:cNvSpPr txBox="1">
            <a:spLocks noChangeArrowheads="1"/>
          </p:cNvSpPr>
          <p:nvPr/>
        </p:nvSpPr>
        <p:spPr bwMode="auto">
          <a:xfrm>
            <a:off x="10973337" y="985577"/>
            <a:ext cx="574165"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60</a:t>
            </a:r>
          </a:p>
        </p:txBody>
      </p:sp>
      <p:sp>
        <p:nvSpPr>
          <p:cNvPr id="24" name="Text Box 10">
            <a:extLst>
              <a:ext uri="{FF2B5EF4-FFF2-40B4-BE49-F238E27FC236}">
                <a16:creationId xmlns:a16="http://schemas.microsoft.com/office/drawing/2014/main" id="{6F40FA50-78DD-407A-8B73-55E113058556}"/>
              </a:ext>
            </a:extLst>
          </p:cNvPr>
          <p:cNvSpPr txBox="1">
            <a:spLocks noChangeArrowheads="1"/>
          </p:cNvSpPr>
          <p:nvPr/>
        </p:nvSpPr>
        <p:spPr bwMode="auto">
          <a:xfrm>
            <a:off x="10756300" y="30374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25" name="Line 4" descr="line for the timer, 60 to 0 seconds">
            <a:extLst>
              <a:ext uri="{FF2B5EF4-FFF2-40B4-BE49-F238E27FC236}">
                <a16:creationId xmlns:a16="http://schemas.microsoft.com/office/drawing/2014/main" id="{4CA0321F-B83D-47EB-997F-CE14275B3BD3}"/>
              </a:ext>
            </a:extLst>
          </p:cNvPr>
          <p:cNvSpPr>
            <a:spLocks noChangeShapeType="1"/>
          </p:cNvSpPr>
          <p:nvPr/>
        </p:nvSpPr>
        <p:spPr bwMode="auto">
          <a:xfrm>
            <a:off x="10815387" y="1163992"/>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Line 9" descr="line to denote the end of the timer (i.e. zero seconds)">
            <a:extLst>
              <a:ext uri="{FF2B5EF4-FFF2-40B4-BE49-F238E27FC236}">
                <a16:creationId xmlns:a16="http://schemas.microsoft.com/office/drawing/2014/main" id="{51BD11CD-140B-4A8A-8D81-E46695AFFCF9}"/>
              </a:ext>
            </a:extLst>
          </p:cNvPr>
          <p:cNvSpPr>
            <a:spLocks noChangeShapeType="1"/>
          </p:cNvSpPr>
          <p:nvPr/>
        </p:nvSpPr>
        <p:spPr bwMode="auto">
          <a:xfrm>
            <a:off x="10815387" y="532025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 Box 14">
            <a:extLst>
              <a:ext uri="{FF2B5EF4-FFF2-40B4-BE49-F238E27FC236}">
                <a16:creationId xmlns:a16="http://schemas.microsoft.com/office/drawing/2014/main" id="{7D63F957-7D25-4082-B06B-5B7C2D91C6CD}"/>
              </a:ext>
            </a:extLst>
          </p:cNvPr>
          <p:cNvSpPr txBox="1">
            <a:spLocks noChangeArrowheads="1"/>
          </p:cNvSpPr>
          <p:nvPr/>
        </p:nvSpPr>
        <p:spPr bwMode="auto">
          <a:xfrm>
            <a:off x="11032178" y="5139723"/>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sp>
        <p:nvSpPr>
          <p:cNvPr id="28" name="AutoShape 11">
            <a:hlinkClick r:id="" action="ppaction://noaction" highlightClick="1"/>
            <a:extLst>
              <a:ext uri="{FF2B5EF4-FFF2-40B4-BE49-F238E27FC236}">
                <a16:creationId xmlns:a16="http://schemas.microsoft.com/office/drawing/2014/main" id="{F6DF2946-CB32-4FFB-A6B5-2E6ABD92788D}"/>
              </a:ext>
            </a:extLst>
          </p:cNvPr>
          <p:cNvSpPr>
            <a:spLocks noChangeArrowheads="1"/>
          </p:cNvSpPr>
          <p:nvPr/>
        </p:nvSpPr>
        <p:spPr bwMode="auto">
          <a:xfrm>
            <a:off x="9868750" y="5550671"/>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29" name="Picture 28" descr="A blue and white logo&#10;&#10;Description automatically generated">
            <a:extLst>
              <a:ext uri="{FF2B5EF4-FFF2-40B4-BE49-F238E27FC236}">
                <a16:creationId xmlns:a16="http://schemas.microsoft.com/office/drawing/2014/main" id="{F6CE3B34-B79F-4BE7-A62E-658FD1D09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407" y="649470"/>
            <a:ext cx="817740" cy="860363"/>
          </a:xfrm>
          <a:prstGeom prst="rect">
            <a:avLst/>
          </a:prstGeom>
        </p:spPr>
      </p:pic>
      <p:pic>
        <p:nvPicPr>
          <p:cNvPr id="30" name="Graphic 29" descr="User with solid fill">
            <a:extLst>
              <a:ext uri="{FF2B5EF4-FFF2-40B4-BE49-F238E27FC236}">
                <a16:creationId xmlns:a16="http://schemas.microsoft.com/office/drawing/2014/main" id="{AF26FF34-A879-49D3-9244-698D2C1A50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39552" y="619123"/>
            <a:ext cx="877450" cy="877450"/>
          </a:xfrm>
          <a:prstGeom prst="rect">
            <a:avLst/>
          </a:prstGeom>
        </p:spPr>
      </p:pic>
      <p:sp>
        <p:nvSpPr>
          <p:cNvPr id="3" name="Rectangle 2">
            <a:extLst>
              <a:ext uri="{FF2B5EF4-FFF2-40B4-BE49-F238E27FC236}">
                <a16:creationId xmlns:a16="http://schemas.microsoft.com/office/drawing/2014/main" id="{ABF2D8B4-224C-424D-BA85-F7BB787CF918}"/>
              </a:ext>
            </a:extLst>
          </p:cNvPr>
          <p:cNvSpPr/>
          <p:nvPr/>
        </p:nvSpPr>
        <p:spPr>
          <a:xfrm>
            <a:off x="3829980" y="3825766"/>
            <a:ext cx="2577782" cy="210698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F0EF391-19BB-4D42-8DAC-E4ACED3D7182}"/>
              </a:ext>
            </a:extLst>
          </p:cNvPr>
          <p:cNvSpPr/>
          <p:nvPr/>
        </p:nvSpPr>
        <p:spPr>
          <a:xfrm>
            <a:off x="68840" y="1689091"/>
            <a:ext cx="2577782" cy="210698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A blue and white person with a letter&#10;&#10;Description automatically generated">
            <a:extLst>
              <a:ext uri="{FF2B5EF4-FFF2-40B4-BE49-F238E27FC236}">
                <a16:creationId xmlns:a16="http://schemas.microsoft.com/office/drawing/2014/main" id="{481A5B1C-63D7-4828-A514-5975EB020D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982" y="639998"/>
            <a:ext cx="863668" cy="905270"/>
          </a:xfrm>
          <a:prstGeom prst="rect">
            <a:avLst/>
          </a:prstGeom>
        </p:spPr>
      </p:pic>
      <p:pic>
        <p:nvPicPr>
          <p:cNvPr id="33" name="Graphic 32" descr="User with solid fill">
            <a:extLst>
              <a:ext uri="{FF2B5EF4-FFF2-40B4-BE49-F238E27FC236}">
                <a16:creationId xmlns:a16="http://schemas.microsoft.com/office/drawing/2014/main" id="{999C10AF-2BB3-48E9-AA20-5E060B2490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1256" y="632383"/>
            <a:ext cx="877450" cy="877450"/>
          </a:xfrm>
          <a:prstGeom prst="rect">
            <a:avLst/>
          </a:prstGeom>
        </p:spPr>
      </p:pic>
    </p:spTree>
    <p:extLst>
      <p:ext uri="{BB962C8B-B14F-4D97-AF65-F5344CB8AC3E}">
        <p14:creationId xmlns:p14="http://schemas.microsoft.com/office/powerpoint/2010/main" val="12071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4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4000"/>
                                        <p:tgtEl>
                                          <p:spTgt spid="33"/>
                                        </p:tgtEl>
                                      </p:cBhvr>
                                    </p:animEffect>
                                  </p:childTnLst>
                                </p:cTn>
                              </p:par>
                              <p:par>
                                <p:cTn id="21" presetID="1" presetClass="exit" presetSubtype="0" fill="hold" nodeType="with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2" presetClass="exit" presetSubtype="4" fill="remove" nodeType="afterEffect">
                                  <p:stCondLst>
                                    <p:cond delay="0"/>
                                  </p:stCondLst>
                                  <p:childTnLst>
                                    <p:animEffect transition="out" filter="slide(fromBottom)">
                                      <p:cBhvr>
                                        <p:cTn id="31" dur="59000"/>
                                        <p:tgtEl>
                                          <p:spTgt spid="12"/>
                                        </p:tgtEl>
                                      </p:cBhvr>
                                    </p:animEffect>
                                    <p:set>
                                      <p:cBhvr>
                                        <p:cTn id="32" dur="1" fill="hold">
                                          <p:stCondLst>
                                            <p:cond delay="58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28"/>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remove" nodeType="afterEffect">
                                  <p:stCondLst>
                                    <p:cond delay="0"/>
                                  </p:stCondLst>
                                  <p:childTnLst>
                                    <p:animEffect transition="out" filter="slide(fromBottom)">
                                      <p:cBhvr>
                                        <p:cTn id="37" dur="59000"/>
                                        <p:tgtEl>
                                          <p:spTgt spid="21"/>
                                        </p:tgtEl>
                                      </p:cBhvr>
                                    </p:animEffect>
                                    <p:set>
                                      <p:cBhvr>
                                        <p:cTn id="38" dur="1" fill="hold">
                                          <p:stCondLst>
                                            <p:cond delay="58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6" grpId="0"/>
      <p:bldP spid="3"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400" b="1" dirty="0">
                <a:solidFill>
                  <a:schemeClr val="bg1"/>
                </a:solidFill>
              </a:rPr>
              <a:t>Talking about professions</a:t>
            </a:r>
          </a:p>
        </p:txBody>
      </p:sp>
      <p:sp>
        <p:nvSpPr>
          <p:cNvPr id="6" name="TextBox 5">
            <a:extLst>
              <a:ext uri="{FF2B5EF4-FFF2-40B4-BE49-F238E27FC236}">
                <a16:creationId xmlns:a16="http://schemas.microsoft.com/office/drawing/2014/main" id="{A2AECFFE-55D9-ED46-9E49-F19805C09A6A}"/>
              </a:ext>
            </a:extLst>
          </p:cNvPr>
          <p:cNvSpPr txBox="1"/>
          <p:nvPr/>
        </p:nvSpPr>
        <p:spPr>
          <a:xfrm>
            <a:off x="231039" y="1211033"/>
            <a:ext cx="11729921"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rPr>
              <a:t>We </a:t>
            </a:r>
            <a:r>
              <a:rPr lang="en-US" sz="2300" dirty="0">
                <a:solidFill>
                  <a:srgbClr val="4472C4">
                    <a:lumMod val="50000"/>
                  </a:srgbClr>
                </a:solidFill>
                <a:latin typeface="Century Gothic" panose="020F0302020204030204"/>
              </a:rPr>
              <a:t>use the verb </a:t>
            </a:r>
            <a:r>
              <a:rPr lang="en-US" sz="2300" i="1" dirty="0" err="1">
                <a:solidFill>
                  <a:srgbClr val="4472C4">
                    <a:lumMod val="50000"/>
                  </a:srgbClr>
                </a:solidFill>
              </a:rPr>
              <a:t>être</a:t>
            </a:r>
            <a:r>
              <a:rPr lang="en-US" sz="2300" i="1" dirty="0">
                <a:solidFill>
                  <a:srgbClr val="4472C4">
                    <a:lumMod val="50000"/>
                  </a:srgbClr>
                </a:solidFill>
              </a:rPr>
              <a:t> </a:t>
            </a:r>
            <a:r>
              <a:rPr lang="en-US" sz="2300" dirty="0">
                <a:solidFill>
                  <a:srgbClr val="4472C4">
                    <a:lumMod val="50000"/>
                  </a:srgbClr>
                </a:solidFill>
              </a:rPr>
              <a:t>to give information about our job titles</a:t>
            </a:r>
            <a:r>
              <a:rPr kumimoji="0" lang="en-US" sz="2300" i="0" u="none" strike="noStrike" kern="1200" cap="none" spc="0" normalizeH="0" baseline="0" noProof="0" dirty="0">
                <a:ln>
                  <a:noFill/>
                </a:ln>
                <a:solidFill>
                  <a:srgbClr val="4472C4">
                    <a:lumMod val="50000"/>
                  </a:srgbClr>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srgbClr val="4472C4">
                    <a:lumMod val="50000"/>
                  </a:srgbClr>
                </a:solidFill>
                <a:latin typeface="Century Gothic" panose="020F0302020204030204"/>
              </a:rPr>
              <a:t>Je </a:t>
            </a:r>
            <a:r>
              <a:rPr lang="en-US" sz="2300" dirty="0" err="1">
                <a:solidFill>
                  <a:srgbClr val="4472C4">
                    <a:lumMod val="50000"/>
                  </a:srgbClr>
                </a:solidFill>
                <a:latin typeface="Century Gothic" panose="020F0302020204030204"/>
              </a:rPr>
              <a:t>suis</a:t>
            </a:r>
            <a:r>
              <a:rPr lang="en-US" sz="2300" dirty="0">
                <a:solidFill>
                  <a:srgbClr val="4472C4">
                    <a:lumMod val="50000"/>
                  </a:srgbClr>
                </a:solidFill>
                <a:latin typeface="Century Gothic" panose="020F0302020204030204"/>
              </a:rPr>
              <a:t> </a:t>
            </a:r>
            <a:r>
              <a:rPr lang="en-US" sz="2300" dirty="0" err="1">
                <a:solidFill>
                  <a:srgbClr val="4472C4">
                    <a:lumMod val="50000"/>
                  </a:srgbClr>
                </a:solidFill>
                <a:latin typeface="Century Gothic" panose="020F0302020204030204"/>
              </a:rPr>
              <a:t>avocate</a:t>
            </a:r>
            <a:r>
              <a:rPr lang="en-US" sz="2300" dirty="0">
                <a:solidFill>
                  <a:srgbClr val="4472C4">
                    <a:lumMod val="50000"/>
                  </a:srgbClr>
                </a:solidFill>
                <a:latin typeface="Century Gothic" panose="020F0302020204030204"/>
              </a:rPr>
              <a:t>.			   I am </a:t>
            </a:r>
            <a:r>
              <a:rPr lang="en-US" sz="2300" b="1" u="sng" dirty="0">
                <a:solidFill>
                  <a:srgbClr val="4472C4">
                    <a:lumMod val="50000"/>
                  </a:srgbClr>
                </a:solidFill>
                <a:latin typeface="Century Gothic" panose="020F0302020204030204"/>
              </a:rPr>
              <a:t>a</a:t>
            </a:r>
            <a:r>
              <a:rPr lang="en-US" sz="2300" dirty="0">
                <a:solidFill>
                  <a:srgbClr val="4472C4">
                    <a:lumMod val="50000"/>
                  </a:srgbClr>
                </a:solidFill>
                <a:latin typeface="Century Gothic" panose="020F0302020204030204"/>
              </a:rPr>
              <a:t> lawyer.</a:t>
            </a:r>
          </a:p>
          <a:p>
            <a:pPr lvl="0">
              <a:defRPr/>
            </a:pPr>
            <a:r>
              <a:rPr lang="en-US" sz="2300" dirty="0">
                <a:solidFill>
                  <a:srgbClr val="4472C4">
                    <a:lumMod val="50000"/>
                  </a:srgbClr>
                </a:solidFill>
                <a:latin typeface="Century Gothic" panose="020F0302020204030204"/>
              </a:rPr>
              <a:t>Il </a:t>
            </a:r>
            <a:r>
              <a:rPr lang="en-US" sz="2300" dirty="0" err="1">
                <a:solidFill>
                  <a:srgbClr val="002060"/>
                </a:solidFill>
                <a:latin typeface="Century Gothic" panose="020F0302020204030204"/>
              </a:rPr>
              <a:t>veut</a:t>
            </a:r>
            <a:r>
              <a:rPr lang="en-US" sz="2300" dirty="0">
                <a:solidFill>
                  <a:srgbClr val="002060"/>
                </a:solidFill>
              </a:rPr>
              <a:t> </a:t>
            </a:r>
            <a:r>
              <a:rPr lang="en-US" sz="2300" dirty="0" err="1">
                <a:solidFill>
                  <a:srgbClr val="002060"/>
                </a:solidFill>
              </a:rPr>
              <a:t>être</a:t>
            </a:r>
            <a:r>
              <a:rPr lang="en-US" sz="2300" dirty="0">
                <a:solidFill>
                  <a:srgbClr val="002060"/>
                </a:solidFill>
              </a:rPr>
              <a:t> </a:t>
            </a:r>
            <a:r>
              <a:rPr lang="fr-FR" sz="2300" dirty="0">
                <a:solidFill>
                  <a:srgbClr val="002060"/>
                </a:solidFill>
                <a:latin typeface="Century Gothic" panose="020B0502020202020204" pitchFamily="34" charset="0"/>
              </a:rPr>
              <a:t>secrétaire</a:t>
            </a:r>
            <a:r>
              <a:rPr lang="fr-FR" sz="2300" i="1" dirty="0">
                <a:solidFill>
                  <a:srgbClr val="002060"/>
                </a:solidFill>
                <a:latin typeface="Century Gothic" panose="020B0502020202020204" pitchFamily="34" charset="0"/>
              </a:rPr>
              <a:t>.		   </a:t>
            </a:r>
            <a:r>
              <a:rPr lang="fr-FR" sz="2300" dirty="0">
                <a:solidFill>
                  <a:srgbClr val="002060"/>
                </a:solidFill>
                <a:latin typeface="Century Gothic" panose="020B0502020202020204" pitchFamily="34" charset="0"/>
              </a:rPr>
              <a:t>He </a:t>
            </a:r>
            <a:r>
              <a:rPr lang="fr-FR" sz="2300" dirty="0" err="1">
                <a:solidFill>
                  <a:srgbClr val="002060"/>
                </a:solidFill>
                <a:latin typeface="Century Gothic" panose="020B0502020202020204" pitchFamily="34" charset="0"/>
              </a:rPr>
              <a:t>wants</a:t>
            </a:r>
            <a:r>
              <a:rPr lang="fr-FR" sz="2300" dirty="0">
                <a:solidFill>
                  <a:srgbClr val="002060"/>
                </a:solidFill>
                <a:latin typeface="Century Gothic" panose="020B0502020202020204" pitchFamily="34" charset="0"/>
              </a:rPr>
              <a:t> to </a:t>
            </a:r>
            <a:r>
              <a:rPr lang="fr-FR" sz="2300" dirty="0" err="1">
                <a:solidFill>
                  <a:srgbClr val="002060"/>
                </a:solidFill>
                <a:latin typeface="Century Gothic" panose="020B0502020202020204" pitchFamily="34" charset="0"/>
              </a:rPr>
              <a:t>be</a:t>
            </a:r>
            <a:r>
              <a:rPr lang="fr-FR" sz="2300" dirty="0">
                <a:solidFill>
                  <a:srgbClr val="002060"/>
                </a:solidFill>
                <a:latin typeface="Century Gothic" panose="020B0502020202020204" pitchFamily="34" charset="0"/>
              </a:rPr>
              <a:t> </a:t>
            </a:r>
            <a:r>
              <a:rPr lang="fr-FR" sz="2300" b="1" u="sng" dirty="0">
                <a:solidFill>
                  <a:srgbClr val="002060"/>
                </a:solidFill>
                <a:latin typeface="Century Gothic" panose="020B0502020202020204" pitchFamily="34" charset="0"/>
              </a:rPr>
              <a:t>a</a:t>
            </a:r>
            <a:r>
              <a:rPr lang="fr-FR" sz="2300" b="1" dirty="0">
                <a:solidFill>
                  <a:srgbClr val="002060"/>
                </a:solidFill>
                <a:latin typeface="Century Gothic" panose="020B0502020202020204" pitchFamily="34" charset="0"/>
              </a:rPr>
              <a:t> </a:t>
            </a:r>
            <a:r>
              <a:rPr lang="fr-FR" sz="2300" dirty="0" err="1">
                <a:solidFill>
                  <a:srgbClr val="002060"/>
                </a:solidFill>
                <a:latin typeface="Century Gothic" panose="020B0502020202020204" pitchFamily="34" charset="0"/>
              </a:rPr>
              <a:t>secretary</a:t>
            </a:r>
            <a:r>
              <a:rPr lang="fr-FR" sz="2300" dirty="0">
                <a:solidFill>
                  <a:srgbClr val="002060"/>
                </a:solidFill>
                <a:latin typeface="Century Gothic" panose="020B0502020202020204" pitchFamily="34" charset="0"/>
              </a:rPr>
              <a:t>.</a:t>
            </a:r>
            <a:endParaRPr lang="en-US" sz="2300" i="1"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dirty="0">
              <a:solidFill>
                <a:srgbClr val="4472C4">
                  <a:lumMod val="50000"/>
                </a:srgbClr>
              </a:solidFill>
              <a:latin typeface="Century Gothic" panose="020F0302020204030204"/>
            </a:endParaRPr>
          </a:p>
          <a:p>
            <a:pPr lvl="0">
              <a:defRPr/>
            </a:pPr>
            <a:r>
              <a:rPr lang="en-US" sz="2300" dirty="0">
                <a:solidFill>
                  <a:srgbClr val="4472C4">
                    <a:lumMod val="50000"/>
                  </a:srgbClr>
                </a:solidFill>
                <a:latin typeface="Century Gothic" panose="020F0302020204030204"/>
              </a:rPr>
              <a:t>There is </a:t>
            </a:r>
            <a:r>
              <a:rPr lang="en-US" sz="2300" b="1" dirty="0">
                <a:solidFill>
                  <a:srgbClr val="4472C4">
                    <a:lumMod val="50000"/>
                  </a:srgbClr>
                </a:solidFill>
                <a:latin typeface="Century Gothic" panose="020F0302020204030204"/>
              </a:rPr>
              <a:t>no indefinite article </a:t>
            </a:r>
            <a:r>
              <a:rPr lang="en-US" sz="2300" dirty="0">
                <a:solidFill>
                  <a:srgbClr val="4472C4">
                    <a:lumMod val="50000"/>
                  </a:srgbClr>
                </a:solidFill>
              </a:rPr>
              <a:t>with </a:t>
            </a:r>
            <a:r>
              <a:rPr lang="en-US" sz="2300" b="1" i="1" dirty="0" err="1">
                <a:solidFill>
                  <a:srgbClr val="4472C4">
                    <a:lumMod val="50000"/>
                  </a:srgbClr>
                </a:solidFill>
              </a:rPr>
              <a:t>être</a:t>
            </a:r>
            <a:r>
              <a:rPr lang="en-US" sz="2300" b="1" dirty="0">
                <a:solidFill>
                  <a:srgbClr val="4472C4">
                    <a:lumMod val="50000"/>
                  </a:srgbClr>
                </a:solidFill>
              </a:rPr>
              <a:t> + profession</a:t>
            </a:r>
            <a:r>
              <a:rPr lang="en-US" sz="2300" dirty="0">
                <a:solidFill>
                  <a:srgbClr val="4472C4">
                    <a:lumMod val="50000"/>
                  </a:srgbClr>
                </a:solidFill>
              </a:rPr>
              <a:t>. </a:t>
            </a:r>
            <a:r>
              <a:rPr lang="en-US" sz="2300" dirty="0">
                <a:solidFill>
                  <a:srgbClr val="4472C4">
                    <a:lumMod val="50000"/>
                  </a:srgbClr>
                </a:solidFill>
                <a:latin typeface="Century Gothic" panose="020F0302020204030204"/>
              </a:rPr>
              <a:t>This is like </a:t>
            </a:r>
            <a:r>
              <a:rPr lang="en-US" sz="2300" i="1" dirty="0" err="1">
                <a:solidFill>
                  <a:srgbClr val="4472C4">
                    <a:lumMod val="50000"/>
                  </a:srgbClr>
                </a:solidFill>
              </a:rPr>
              <a:t>être</a:t>
            </a:r>
            <a:r>
              <a:rPr lang="en-US" sz="2300" i="1" dirty="0">
                <a:solidFill>
                  <a:srgbClr val="4472C4">
                    <a:lumMod val="50000"/>
                  </a:srgbClr>
                </a:solidFill>
              </a:rPr>
              <a:t> </a:t>
            </a:r>
            <a:r>
              <a:rPr lang="en-US" sz="2300" dirty="0">
                <a:solidFill>
                  <a:srgbClr val="4472C4">
                    <a:lumMod val="50000"/>
                  </a:srgbClr>
                </a:solidFill>
              </a:rPr>
              <a:t>+ nationality:	</a:t>
            </a:r>
          </a:p>
          <a:p>
            <a:pPr lvl="0">
              <a:defRPr/>
            </a:pPr>
            <a:br>
              <a:rPr lang="en-US" sz="2300" i="1" dirty="0">
                <a:solidFill>
                  <a:srgbClr val="4472C4">
                    <a:lumMod val="50000"/>
                  </a:srgbClr>
                </a:solidFill>
              </a:rPr>
            </a:br>
            <a:r>
              <a:rPr lang="en-US" sz="2300" i="1" dirty="0">
                <a:solidFill>
                  <a:srgbClr val="4472C4">
                    <a:lumMod val="50000"/>
                  </a:srgbClr>
                </a:solidFill>
              </a:rPr>
              <a:t>Je </a:t>
            </a:r>
            <a:r>
              <a:rPr lang="en-US" sz="2300" i="1" dirty="0" err="1">
                <a:solidFill>
                  <a:srgbClr val="4472C4">
                    <a:lumMod val="50000"/>
                  </a:srgbClr>
                </a:solidFill>
              </a:rPr>
              <a:t>suis</a:t>
            </a:r>
            <a:r>
              <a:rPr lang="en-US" sz="2300" i="1" dirty="0">
                <a:solidFill>
                  <a:srgbClr val="4472C4">
                    <a:lumMod val="50000"/>
                  </a:srgbClr>
                </a:solidFill>
              </a:rPr>
              <a:t> </a:t>
            </a:r>
            <a:r>
              <a:rPr lang="en-US" sz="2300" i="1" dirty="0" err="1">
                <a:solidFill>
                  <a:srgbClr val="4472C4">
                    <a:lumMod val="50000"/>
                  </a:srgbClr>
                </a:solidFill>
              </a:rPr>
              <a:t>Écossais</a:t>
            </a:r>
            <a:r>
              <a:rPr lang="en-US" sz="2300" i="1" dirty="0">
                <a:solidFill>
                  <a:srgbClr val="4472C4">
                    <a:lumMod val="50000"/>
                  </a:srgbClr>
                </a:solidFill>
              </a:rPr>
              <a:t>.			   </a:t>
            </a:r>
            <a:r>
              <a:rPr lang="en-US" sz="2300" dirty="0">
                <a:solidFill>
                  <a:srgbClr val="4472C4">
                    <a:lumMod val="50000"/>
                  </a:srgbClr>
                </a:solidFill>
              </a:rPr>
              <a:t>I am </a:t>
            </a:r>
            <a:r>
              <a:rPr lang="en-US" sz="2300" b="1" dirty="0">
                <a:solidFill>
                  <a:srgbClr val="4472C4">
                    <a:lumMod val="50000"/>
                  </a:srgbClr>
                </a:solidFill>
              </a:rPr>
              <a:t>a </a:t>
            </a:r>
            <a:r>
              <a:rPr lang="en-US" sz="2300" dirty="0" err="1">
                <a:solidFill>
                  <a:srgbClr val="4472C4">
                    <a:lumMod val="50000"/>
                  </a:srgbClr>
                </a:solidFill>
              </a:rPr>
              <a:t>Scot.</a:t>
            </a:r>
            <a:endParaRPr lang="en-US" sz="2300" i="1" dirty="0">
              <a:solidFill>
                <a:srgbClr val="4472C4">
                  <a:lumMod val="50000"/>
                </a:srgbClr>
              </a:solidFill>
            </a:endParaRPr>
          </a:p>
          <a:p>
            <a:pPr lvl="0">
              <a:defRPr/>
            </a:pPr>
            <a:endParaRPr lang="en-US" sz="2300" i="1" dirty="0">
              <a:solidFill>
                <a:srgbClr val="4472C4">
                  <a:lumMod val="50000"/>
                </a:srgbClr>
              </a:solidFill>
              <a:latin typeface="Century Gothic" panose="020F0302020204030204"/>
            </a:endParaRPr>
          </a:p>
          <a:p>
            <a:pPr>
              <a:defRPr/>
            </a:pPr>
            <a:r>
              <a:rPr lang="en-US" sz="2300" dirty="0">
                <a:solidFill>
                  <a:srgbClr val="4472C4">
                    <a:lumMod val="50000"/>
                  </a:srgbClr>
                </a:solidFill>
              </a:rPr>
              <a:t>We </a:t>
            </a:r>
            <a:r>
              <a:rPr lang="en-US" sz="2300" b="1" dirty="0">
                <a:solidFill>
                  <a:srgbClr val="4472C4">
                    <a:lumMod val="50000"/>
                  </a:srgbClr>
                </a:solidFill>
              </a:rPr>
              <a:t>do need</a:t>
            </a:r>
            <a:r>
              <a:rPr lang="en-US" sz="2300" dirty="0">
                <a:solidFill>
                  <a:srgbClr val="4472C4">
                    <a:lumMod val="50000"/>
                  </a:srgbClr>
                </a:solidFill>
              </a:rPr>
              <a:t> </a:t>
            </a:r>
            <a:r>
              <a:rPr lang="en-US" sz="2300" b="1" dirty="0">
                <a:solidFill>
                  <a:srgbClr val="4472C4">
                    <a:lumMod val="50000"/>
                  </a:srgbClr>
                </a:solidFill>
              </a:rPr>
              <a:t>articles</a:t>
            </a:r>
            <a:r>
              <a:rPr lang="en-US" sz="2300" dirty="0">
                <a:solidFill>
                  <a:srgbClr val="4472C4">
                    <a:lumMod val="50000"/>
                  </a:srgbClr>
                </a:solidFill>
              </a:rPr>
              <a:t> with less personal</a:t>
            </a:r>
            <a:r>
              <a:rPr lang="en-US" sz="2300" dirty="0">
                <a:solidFill>
                  <a:srgbClr val="4472C4">
                    <a:lumMod val="50000"/>
                  </a:srgbClr>
                </a:solidFill>
                <a:latin typeface="Century Gothic" panose="020F0302020204030204"/>
              </a:rPr>
              <a:t> statements, like when we use </a:t>
            </a:r>
            <a:r>
              <a:rPr lang="en-US" sz="2300" b="1" dirty="0">
                <a:solidFill>
                  <a:srgbClr val="4472C4">
                    <a:lumMod val="50000"/>
                  </a:srgbClr>
                </a:solidFill>
                <a:latin typeface="Century Gothic" panose="020F0302020204030204"/>
              </a:rPr>
              <a:t>adjectives </a:t>
            </a:r>
            <a:r>
              <a:rPr lang="en-US" sz="2300" dirty="0">
                <a:solidFill>
                  <a:srgbClr val="4472C4">
                    <a:lumMod val="50000"/>
                  </a:srgbClr>
                </a:solidFill>
                <a:latin typeface="Century Gothic" panose="020F0302020204030204"/>
              </a:rPr>
              <a:t>or talk about the job </a:t>
            </a:r>
            <a:r>
              <a:rPr lang="en-US" sz="2300" b="1" dirty="0">
                <a:solidFill>
                  <a:srgbClr val="4472C4">
                    <a:lumMod val="50000"/>
                  </a:srgbClr>
                </a:solidFill>
                <a:latin typeface="Century Gothic" panose="020F0302020204030204"/>
              </a:rPr>
              <a:t>in general:</a:t>
            </a:r>
          </a:p>
          <a:p>
            <a:pPr>
              <a:defRPr/>
            </a:pPr>
            <a:endParaRPr lang="en-US" sz="2300" dirty="0">
              <a:solidFill>
                <a:srgbClr val="4472C4">
                  <a:lumMod val="50000"/>
                </a:srgbClr>
              </a:solidFill>
              <a:latin typeface="Century Gothic" panose="020F0302020204030204"/>
            </a:endParaRPr>
          </a:p>
          <a:p>
            <a:pPr>
              <a:defRPr/>
            </a:pPr>
            <a:r>
              <a:rPr lang="en-US" sz="2300" dirty="0">
                <a:solidFill>
                  <a:srgbClr val="4472C4">
                    <a:lumMod val="50000"/>
                  </a:srgbClr>
                </a:solidFill>
                <a:latin typeface="Century Gothic" panose="020F0302020204030204"/>
              </a:rPr>
              <a:t>Je </a:t>
            </a:r>
            <a:r>
              <a:rPr lang="en-US" sz="2300" dirty="0" err="1">
                <a:solidFill>
                  <a:srgbClr val="4472C4">
                    <a:lumMod val="50000"/>
                  </a:srgbClr>
                </a:solidFill>
                <a:latin typeface="Century Gothic" panose="020F0302020204030204"/>
              </a:rPr>
              <a:t>suis</a:t>
            </a:r>
            <a:r>
              <a:rPr lang="en-US" sz="2300" dirty="0">
                <a:solidFill>
                  <a:srgbClr val="4472C4">
                    <a:lumMod val="50000"/>
                  </a:srgbClr>
                </a:solidFill>
                <a:latin typeface="Century Gothic" panose="020F0302020204030204"/>
              </a:rPr>
              <a:t> </a:t>
            </a:r>
            <a:r>
              <a:rPr lang="en-US" sz="2300" b="1" dirty="0" err="1">
                <a:solidFill>
                  <a:srgbClr val="4472C4">
                    <a:lumMod val="50000"/>
                  </a:srgbClr>
                </a:solidFill>
                <a:latin typeface="Century Gothic" panose="020F0302020204030204"/>
              </a:rPr>
              <a:t>une</a:t>
            </a:r>
            <a:r>
              <a:rPr lang="en-US" sz="2300" b="1" dirty="0">
                <a:solidFill>
                  <a:srgbClr val="4472C4">
                    <a:lumMod val="50000"/>
                  </a:srgbClr>
                </a:solidFill>
                <a:latin typeface="Century Gothic" panose="020F0302020204030204"/>
              </a:rPr>
              <a:t> </a:t>
            </a:r>
            <a:r>
              <a:rPr lang="en-US" sz="2300" dirty="0" err="1">
                <a:solidFill>
                  <a:srgbClr val="4472C4">
                    <a:lumMod val="50000"/>
                  </a:srgbClr>
                </a:solidFill>
                <a:latin typeface="Century Gothic" panose="020F0302020204030204"/>
              </a:rPr>
              <a:t>avocate</a:t>
            </a:r>
            <a:r>
              <a:rPr lang="en-US" sz="2300" dirty="0">
                <a:solidFill>
                  <a:srgbClr val="4472C4">
                    <a:lumMod val="50000"/>
                  </a:srgbClr>
                </a:solidFill>
                <a:latin typeface="Century Gothic" panose="020F0302020204030204"/>
              </a:rPr>
              <a:t> </a:t>
            </a:r>
            <a:r>
              <a:rPr lang="en-US" sz="2300" dirty="0" err="1">
                <a:solidFill>
                  <a:srgbClr val="4472C4">
                    <a:lumMod val="50000"/>
                  </a:srgbClr>
                </a:solidFill>
                <a:latin typeface="Century Gothic" panose="020F0302020204030204"/>
              </a:rPr>
              <a:t>ambitieuse</a:t>
            </a:r>
            <a:r>
              <a:rPr lang="en-US" sz="2300" dirty="0">
                <a:solidFill>
                  <a:srgbClr val="4472C4">
                    <a:lumMod val="50000"/>
                  </a:srgbClr>
                </a:solidFill>
                <a:latin typeface="Century Gothic" panose="020F0302020204030204"/>
              </a:rPr>
              <a:t>.</a:t>
            </a:r>
            <a:r>
              <a:rPr lang="en-US" sz="2300" i="1" dirty="0">
                <a:solidFill>
                  <a:srgbClr val="4472C4">
                    <a:lumMod val="50000"/>
                  </a:srgbClr>
                </a:solidFill>
                <a:latin typeface="Century Gothic" panose="020F0302020204030204"/>
              </a:rPr>
              <a:t>	   </a:t>
            </a:r>
            <a:r>
              <a:rPr lang="en-US" sz="2300" dirty="0">
                <a:solidFill>
                  <a:srgbClr val="4472C4">
                    <a:lumMod val="50000"/>
                  </a:srgbClr>
                </a:solidFill>
                <a:latin typeface="Century Gothic" panose="020F0302020204030204"/>
              </a:rPr>
              <a:t>I am an ambitious lawyer.</a:t>
            </a:r>
          </a:p>
          <a:p>
            <a:pPr>
              <a:defRPr/>
            </a:pPr>
            <a:r>
              <a:rPr lang="en-US" sz="2300" dirty="0" err="1">
                <a:solidFill>
                  <a:srgbClr val="4472C4">
                    <a:lumMod val="50000"/>
                  </a:srgbClr>
                </a:solidFill>
                <a:latin typeface="Century Gothic" panose="020F0302020204030204"/>
              </a:rPr>
              <a:t>C’est</a:t>
            </a:r>
            <a:r>
              <a:rPr lang="en-US" sz="2300" dirty="0">
                <a:solidFill>
                  <a:srgbClr val="4472C4">
                    <a:lumMod val="50000"/>
                  </a:srgbClr>
                </a:solidFill>
                <a:latin typeface="Century Gothic" panose="020F0302020204030204"/>
              </a:rPr>
              <a:t> </a:t>
            </a:r>
            <a:r>
              <a:rPr lang="en-US" sz="2300" b="1" dirty="0">
                <a:solidFill>
                  <a:srgbClr val="4472C4">
                    <a:lumMod val="50000"/>
                  </a:srgbClr>
                </a:solidFill>
                <a:latin typeface="Century Gothic" panose="020F0302020204030204"/>
              </a:rPr>
              <a:t>un </a:t>
            </a:r>
            <a:r>
              <a:rPr lang="en-US" sz="2300" dirty="0" err="1">
                <a:solidFill>
                  <a:srgbClr val="4472C4">
                    <a:lumMod val="50000"/>
                  </a:srgbClr>
                </a:solidFill>
              </a:rPr>
              <a:t>secrétaire</a:t>
            </a:r>
            <a:r>
              <a:rPr lang="en-US" sz="2300" dirty="0">
                <a:solidFill>
                  <a:srgbClr val="4472C4">
                    <a:lumMod val="50000"/>
                  </a:srgbClr>
                </a:solidFill>
              </a:rPr>
              <a:t> de </a:t>
            </a:r>
            <a:r>
              <a:rPr lang="en-US" sz="2300" dirty="0" err="1">
                <a:solidFill>
                  <a:srgbClr val="4472C4">
                    <a:lumMod val="50000"/>
                  </a:srgbClr>
                </a:solidFill>
              </a:rPr>
              <a:t>l'école</a:t>
            </a:r>
            <a:r>
              <a:rPr lang="en-US" sz="2300" dirty="0">
                <a:solidFill>
                  <a:srgbClr val="4472C4">
                    <a:lumMod val="50000"/>
                  </a:srgbClr>
                </a:solidFill>
              </a:rPr>
              <a:t>.</a:t>
            </a:r>
            <a:r>
              <a:rPr lang="en-US" sz="2300" i="1" dirty="0">
                <a:solidFill>
                  <a:srgbClr val="4472C4">
                    <a:lumMod val="50000"/>
                  </a:srgbClr>
                </a:solidFill>
                <a:latin typeface="Century Gothic" panose="020F0302020204030204"/>
              </a:rPr>
              <a:t>	   </a:t>
            </a:r>
            <a:r>
              <a:rPr lang="en-US" sz="2300" dirty="0">
                <a:solidFill>
                  <a:srgbClr val="4472C4">
                    <a:lumMod val="50000"/>
                  </a:srgbClr>
                </a:solidFill>
                <a:latin typeface="Century Gothic" panose="020F0302020204030204"/>
              </a:rPr>
              <a:t>He’s a secretary at the school.</a:t>
            </a:r>
          </a:p>
        </p:txBody>
      </p:sp>
      <p:sp>
        <p:nvSpPr>
          <p:cNvPr id="2" name="Rounded Rectangle 46">
            <a:extLst>
              <a:ext uri="{FF2B5EF4-FFF2-40B4-BE49-F238E27FC236}">
                <a16:creationId xmlns:a16="http://schemas.microsoft.com/office/drawing/2014/main" id="{B863A395-AE3B-4219-9508-D48929DA3D8A}"/>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Speech Bubble: Rectangle with Corners Rounded 9">
            <a:extLst>
              <a:ext uri="{FF2B5EF4-FFF2-40B4-BE49-F238E27FC236}">
                <a16:creationId xmlns:a16="http://schemas.microsoft.com/office/drawing/2014/main" id="{543A4EF2-0337-41B4-B8D3-FFC6D94BBFC7}"/>
              </a:ext>
            </a:extLst>
          </p:cNvPr>
          <p:cNvSpPr/>
          <p:nvPr/>
        </p:nvSpPr>
        <p:spPr>
          <a:xfrm>
            <a:off x="231039" y="3734801"/>
            <a:ext cx="3194460" cy="1417739"/>
          </a:xfrm>
          <a:prstGeom prst="wedgeRoundRectCallout">
            <a:avLst>
              <a:gd name="adj1" fmla="val -35804"/>
              <a:gd name="adj2" fmla="val 103592"/>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C’est</a:t>
            </a:r>
            <a:r>
              <a:rPr lang="en-GB" sz="2000" dirty="0"/>
              <a:t>’ means ‘he is’ or ‘she is’ when used with an article + job title.</a:t>
            </a:r>
            <a:endParaRPr lang="en-GB" sz="2000" i="1" dirty="0"/>
          </a:p>
        </p:txBody>
      </p:sp>
      <p:pic>
        <p:nvPicPr>
          <p:cNvPr id="12" name="Picture 11">
            <a:extLst>
              <a:ext uri="{FF2B5EF4-FFF2-40B4-BE49-F238E27FC236}">
                <a16:creationId xmlns:a16="http://schemas.microsoft.com/office/drawing/2014/main" id="{72ACA506-56FB-45A8-A79C-8F87BCAEE5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9610" y="989041"/>
            <a:ext cx="1949436" cy="1197511"/>
          </a:xfrm>
          <a:prstGeom prst="rect">
            <a:avLst/>
          </a:prstGeom>
        </p:spPr>
      </p:pic>
      <p:pic>
        <p:nvPicPr>
          <p:cNvPr id="5" name="Picture 4">
            <a:extLst>
              <a:ext uri="{FF2B5EF4-FFF2-40B4-BE49-F238E27FC236}">
                <a16:creationId xmlns:a16="http://schemas.microsoft.com/office/drawing/2014/main" id="{F81C2BBF-3FA7-4099-88FD-CF116DE07609}"/>
              </a:ext>
            </a:extLst>
          </p:cNvPr>
          <p:cNvPicPr>
            <a:picLocks noChangeAspect="1"/>
          </p:cNvPicPr>
          <p:nvPr/>
        </p:nvPicPr>
        <p:blipFill>
          <a:blip r:embed="rId4"/>
          <a:stretch>
            <a:fillRect/>
          </a:stretch>
        </p:blipFill>
        <p:spPr>
          <a:xfrm>
            <a:off x="9753985" y="1893434"/>
            <a:ext cx="831250" cy="1030219"/>
          </a:xfrm>
          <a:prstGeom prst="rect">
            <a:avLst/>
          </a:prstGeom>
        </p:spPr>
      </p:pic>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a:solidFill>
                  <a:schemeClr val="bg1"/>
                </a:solidFill>
              </a:rPr>
              <a:t>Job titles and articles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278854" y="1271286"/>
            <a:ext cx="11198087"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Lis les phrases.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lang="en-US" sz="2400" dirty="0">
                <a:solidFill>
                  <a:srgbClr val="002060"/>
                </a:solidFill>
              </a:rPr>
              <a:t> </a:t>
            </a:r>
            <a:r>
              <a:rPr lang="en-US" sz="2400" dirty="0" err="1">
                <a:solidFill>
                  <a:srgbClr val="002060"/>
                </a:solidFill>
              </a:rPr>
              <a:t>quel</a:t>
            </a:r>
            <a:r>
              <a:rPr lang="en-US" sz="2400" dirty="0">
                <a:solidFill>
                  <a:srgbClr val="002060"/>
                </a:solidFill>
              </a:rPr>
              <a:t> </a:t>
            </a:r>
            <a:r>
              <a:rPr lang="en-US" sz="2400" dirty="0" err="1">
                <a:solidFill>
                  <a:srgbClr val="002060"/>
                </a:solidFill>
              </a:rPr>
              <a:t>verbe</a:t>
            </a:r>
            <a:r>
              <a:rPr lang="en-US" sz="2400" dirty="0">
                <a:solidFill>
                  <a:srgbClr val="002060"/>
                </a:solidFill>
              </a:rPr>
              <a:t> ?</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A63C4D46-7E11-4001-AC31-A18AA6A08E4A}"/>
              </a:ext>
            </a:extLst>
          </p:cNvPr>
          <p:cNvSpPr/>
          <p:nvPr/>
        </p:nvSpPr>
        <p:spPr>
          <a:xfrm>
            <a:off x="1632048" y="1976512"/>
            <a:ext cx="3226525" cy="781223"/>
          </a:xfrm>
          <a:prstGeom prst="wedgeRoundRectCallout">
            <a:avLst>
              <a:gd name="adj1" fmla="val -52751"/>
              <a:gd name="adj2" fmla="val 18042"/>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1. </a:t>
            </a:r>
            <a:r>
              <a:rPr lang="en-GB" sz="2000" b="1" dirty="0">
                <a:solidFill>
                  <a:srgbClr val="002060"/>
                </a:solidFill>
              </a:rPr>
              <a:t>Je </a:t>
            </a:r>
            <a:r>
              <a:rPr lang="en-GB" sz="2000" b="1" dirty="0" err="1">
                <a:solidFill>
                  <a:srgbClr val="002060"/>
                </a:solidFill>
              </a:rPr>
              <a:t>suis</a:t>
            </a:r>
            <a:r>
              <a:rPr lang="en-GB" sz="2000" dirty="0">
                <a:solidFill>
                  <a:srgbClr val="002060"/>
                </a:solidFill>
              </a:rPr>
              <a:t> / </a:t>
            </a:r>
            <a:r>
              <a:rPr lang="en-GB" sz="2000" b="1" dirty="0">
                <a:solidFill>
                  <a:srgbClr val="002060"/>
                </a:solidFill>
              </a:rPr>
              <a:t>je </a:t>
            </a:r>
            <a:r>
              <a:rPr lang="en-GB" sz="2000" b="1" dirty="0" err="1">
                <a:solidFill>
                  <a:srgbClr val="002060"/>
                </a:solidFill>
              </a:rPr>
              <a:t>cherche</a:t>
            </a:r>
            <a:r>
              <a:rPr lang="en-GB" sz="2000" b="1" dirty="0">
                <a:solidFill>
                  <a:srgbClr val="002060"/>
                </a:solidFill>
              </a:rPr>
              <a:t> </a:t>
            </a:r>
            <a:r>
              <a:rPr lang="en-GB" sz="2000" dirty="0">
                <a:solidFill>
                  <a:srgbClr val="002060"/>
                </a:solidFill>
              </a:rPr>
              <a:t>un </a:t>
            </a:r>
            <a:r>
              <a:rPr lang="en-GB" sz="2000" dirty="0" err="1">
                <a:solidFill>
                  <a:srgbClr val="002060"/>
                </a:solidFill>
              </a:rPr>
              <a:t>médecin</a:t>
            </a:r>
            <a:r>
              <a:rPr lang="en-GB" sz="2000" dirty="0">
                <a:solidFill>
                  <a:srgbClr val="002060"/>
                </a:solidFill>
              </a:rPr>
              <a:t>.</a:t>
            </a:r>
          </a:p>
        </p:txBody>
      </p:sp>
      <p:pic>
        <p:nvPicPr>
          <p:cNvPr id="3074" name="Picture 2" descr="Man, Adult, Businessman, Laptop, Working, Desk">
            <a:extLst>
              <a:ext uri="{FF2B5EF4-FFF2-40B4-BE49-F238E27FC236}">
                <a16:creationId xmlns:a16="http://schemas.microsoft.com/office/drawing/2014/main" id="{51D4B110-8C38-42D4-A6F4-C9650C8DE6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011" y="3221824"/>
            <a:ext cx="821370" cy="781223"/>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EAD317C7-43C4-4FEB-BFE8-C9D73B8429C6}"/>
              </a:ext>
            </a:extLst>
          </p:cNvPr>
          <p:cNvSpPr/>
          <p:nvPr/>
        </p:nvSpPr>
        <p:spPr>
          <a:xfrm>
            <a:off x="1632048" y="3281639"/>
            <a:ext cx="2198995" cy="781223"/>
          </a:xfrm>
          <a:prstGeom prst="wedgeRoundRectCallout">
            <a:avLst>
              <a:gd name="adj1" fmla="val -54730"/>
              <a:gd name="adj2" fmla="val 18042"/>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2. </a:t>
            </a:r>
            <a:r>
              <a:rPr lang="en-GB" sz="2000" b="1" dirty="0">
                <a:solidFill>
                  <a:srgbClr val="002060"/>
                </a:solidFill>
              </a:rPr>
              <a:t>Il </a:t>
            </a:r>
            <a:r>
              <a:rPr lang="en-GB" sz="2000" b="1" dirty="0" err="1">
                <a:solidFill>
                  <a:srgbClr val="002060"/>
                </a:solidFill>
              </a:rPr>
              <a:t>est</a:t>
            </a:r>
            <a:r>
              <a:rPr lang="en-GB" sz="2000" b="1" dirty="0">
                <a:solidFill>
                  <a:srgbClr val="002060"/>
                </a:solidFill>
              </a:rPr>
              <a:t> </a:t>
            </a:r>
            <a:r>
              <a:rPr lang="en-GB" sz="2000" dirty="0">
                <a:solidFill>
                  <a:srgbClr val="002060"/>
                </a:solidFill>
              </a:rPr>
              <a:t>/ </a:t>
            </a:r>
            <a:r>
              <a:rPr lang="en-GB" sz="2000" b="1" dirty="0" err="1">
                <a:solidFill>
                  <a:srgbClr val="002060"/>
                </a:solidFill>
              </a:rPr>
              <a:t>il</a:t>
            </a:r>
            <a:r>
              <a:rPr lang="en-GB" sz="2000" b="1" dirty="0">
                <a:solidFill>
                  <a:srgbClr val="002060"/>
                </a:solidFill>
              </a:rPr>
              <a:t> </a:t>
            </a:r>
            <a:r>
              <a:rPr lang="en-GB" sz="2000" b="1" dirty="0" err="1">
                <a:solidFill>
                  <a:srgbClr val="002060"/>
                </a:solidFill>
              </a:rPr>
              <a:t>aime</a:t>
            </a:r>
            <a:r>
              <a:rPr lang="en-GB" sz="2000" b="1" dirty="0">
                <a:solidFill>
                  <a:srgbClr val="002060"/>
                </a:solidFill>
              </a:rPr>
              <a:t> </a:t>
            </a:r>
            <a:r>
              <a:rPr lang="en-GB" sz="2000" dirty="0" err="1">
                <a:solidFill>
                  <a:srgbClr val="002060"/>
                </a:solidFill>
              </a:rPr>
              <a:t>secrétaire</a:t>
            </a:r>
            <a:r>
              <a:rPr lang="en-GB" sz="2000" dirty="0">
                <a:solidFill>
                  <a:srgbClr val="002060"/>
                </a:solidFill>
              </a:rPr>
              <a:t>.</a:t>
            </a:r>
          </a:p>
        </p:txBody>
      </p:sp>
      <p:sp>
        <p:nvSpPr>
          <p:cNvPr id="12" name="Speech Bubble: Rectangle with Corners Rounded 11">
            <a:extLst>
              <a:ext uri="{FF2B5EF4-FFF2-40B4-BE49-F238E27FC236}">
                <a16:creationId xmlns:a16="http://schemas.microsoft.com/office/drawing/2014/main" id="{5E63CAC8-3490-48E1-8A6D-AE60FFEADBDE}"/>
              </a:ext>
            </a:extLst>
          </p:cNvPr>
          <p:cNvSpPr/>
          <p:nvPr/>
        </p:nvSpPr>
        <p:spPr>
          <a:xfrm>
            <a:off x="7531135" y="3429000"/>
            <a:ext cx="2473316" cy="781223"/>
          </a:xfrm>
          <a:prstGeom prst="wedgeRoundRectCallout">
            <a:avLst>
              <a:gd name="adj1" fmla="val -53738"/>
              <a:gd name="adj2" fmla="val 14878"/>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5.</a:t>
            </a:r>
            <a:r>
              <a:rPr lang="en-GB" sz="2000" b="1" dirty="0">
                <a:solidFill>
                  <a:srgbClr val="002060"/>
                </a:solidFill>
              </a:rPr>
              <a:t> </a:t>
            </a:r>
            <a:r>
              <a:rPr lang="en-GB" sz="2000" b="1" dirty="0" err="1">
                <a:solidFill>
                  <a:srgbClr val="002060"/>
                </a:solidFill>
              </a:rPr>
              <a:t>C’est</a:t>
            </a:r>
            <a:r>
              <a:rPr lang="en-GB" sz="2000" b="1" dirty="0">
                <a:solidFill>
                  <a:srgbClr val="002060"/>
                </a:solidFill>
              </a:rPr>
              <a:t> </a:t>
            </a:r>
            <a:r>
              <a:rPr lang="en-GB" sz="2000" dirty="0">
                <a:solidFill>
                  <a:srgbClr val="002060"/>
                </a:solidFill>
              </a:rPr>
              <a:t>/ </a:t>
            </a:r>
            <a:r>
              <a:rPr lang="en-GB" sz="2000" b="1" dirty="0" err="1">
                <a:solidFill>
                  <a:srgbClr val="002060"/>
                </a:solidFill>
              </a:rPr>
              <a:t>elle</a:t>
            </a:r>
            <a:r>
              <a:rPr lang="en-GB" sz="2000" b="1" dirty="0">
                <a:solidFill>
                  <a:srgbClr val="002060"/>
                </a:solidFill>
              </a:rPr>
              <a:t> </a:t>
            </a:r>
            <a:r>
              <a:rPr lang="en-GB" sz="2000" b="1" dirty="0" err="1">
                <a:solidFill>
                  <a:srgbClr val="002060"/>
                </a:solidFill>
              </a:rPr>
              <a:t>veut</a:t>
            </a:r>
            <a:r>
              <a:rPr lang="en-GB" sz="2000" b="1" dirty="0">
                <a:solidFill>
                  <a:srgbClr val="002060"/>
                </a:solidFill>
              </a:rPr>
              <a:t> </a:t>
            </a:r>
            <a:r>
              <a:rPr lang="en-US" sz="2000" b="1" dirty="0" err="1">
                <a:solidFill>
                  <a:srgbClr val="002060"/>
                </a:solidFill>
              </a:rPr>
              <a:t>être</a:t>
            </a:r>
            <a:r>
              <a:rPr lang="en-GB" sz="2000" b="1" dirty="0">
                <a:solidFill>
                  <a:srgbClr val="002060"/>
                </a:solidFill>
              </a:rPr>
              <a:t> </a:t>
            </a:r>
            <a:r>
              <a:rPr lang="en-GB" sz="2000" dirty="0" err="1">
                <a:solidFill>
                  <a:srgbClr val="002060"/>
                </a:solidFill>
              </a:rPr>
              <a:t>actrice</a:t>
            </a:r>
            <a:r>
              <a:rPr lang="en-GB" sz="2000" dirty="0">
                <a:solidFill>
                  <a:srgbClr val="002060"/>
                </a:solidFill>
              </a:rPr>
              <a:t>.</a:t>
            </a:r>
          </a:p>
        </p:txBody>
      </p:sp>
      <p:pic>
        <p:nvPicPr>
          <p:cNvPr id="3076" name="Picture 4" descr="Office, Woman, Business, Notepad, Girl, Stylish">
            <a:extLst>
              <a:ext uri="{FF2B5EF4-FFF2-40B4-BE49-F238E27FC236}">
                <a16:creationId xmlns:a16="http://schemas.microsoft.com/office/drawing/2014/main" id="{87714ECC-53BF-4217-BD56-7D79AB1CB8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1293" y="3347749"/>
            <a:ext cx="402979" cy="805957"/>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with Corners Rounded 9">
            <a:extLst>
              <a:ext uri="{FF2B5EF4-FFF2-40B4-BE49-F238E27FC236}">
                <a16:creationId xmlns:a16="http://schemas.microsoft.com/office/drawing/2014/main" id="{29BB9E5D-8A79-4DD5-AE41-6B81E726FC4B}"/>
              </a:ext>
            </a:extLst>
          </p:cNvPr>
          <p:cNvSpPr/>
          <p:nvPr/>
        </p:nvSpPr>
        <p:spPr>
          <a:xfrm>
            <a:off x="1545075" y="4596304"/>
            <a:ext cx="2876047" cy="781223"/>
          </a:xfrm>
          <a:prstGeom prst="wedgeRoundRectCallout">
            <a:avLst>
              <a:gd name="adj1" fmla="val -53738"/>
              <a:gd name="adj2" fmla="val 14878"/>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3. </a:t>
            </a:r>
            <a:r>
              <a:rPr lang="en-GB" sz="2000" b="1" dirty="0" err="1">
                <a:solidFill>
                  <a:srgbClr val="002060"/>
                </a:solidFill>
              </a:rPr>
              <a:t>C’est</a:t>
            </a:r>
            <a:r>
              <a:rPr lang="en-GB" sz="2000" dirty="0">
                <a:solidFill>
                  <a:srgbClr val="002060"/>
                </a:solidFill>
              </a:rPr>
              <a:t> / </a:t>
            </a:r>
            <a:r>
              <a:rPr lang="en-GB" sz="2000" b="1" dirty="0" err="1">
                <a:solidFill>
                  <a:srgbClr val="002060"/>
                </a:solidFill>
              </a:rPr>
              <a:t>elle</a:t>
            </a:r>
            <a:r>
              <a:rPr lang="en-GB" sz="2000" b="1" dirty="0">
                <a:solidFill>
                  <a:srgbClr val="002060"/>
                </a:solidFill>
              </a:rPr>
              <a:t> </a:t>
            </a:r>
            <a:r>
              <a:rPr lang="en-GB" sz="2000" b="1" dirty="0" err="1">
                <a:solidFill>
                  <a:srgbClr val="002060"/>
                </a:solidFill>
              </a:rPr>
              <a:t>est</a:t>
            </a:r>
            <a:r>
              <a:rPr lang="en-GB" sz="2000" b="1" dirty="0">
                <a:solidFill>
                  <a:srgbClr val="002060"/>
                </a:solidFill>
              </a:rPr>
              <a:t> </a:t>
            </a:r>
            <a:r>
              <a:rPr lang="en-GB" sz="2000" dirty="0" err="1">
                <a:solidFill>
                  <a:srgbClr val="002060"/>
                </a:solidFill>
              </a:rPr>
              <a:t>une</a:t>
            </a:r>
            <a:r>
              <a:rPr lang="en-GB" sz="2000" dirty="0">
                <a:solidFill>
                  <a:srgbClr val="002060"/>
                </a:solidFill>
              </a:rPr>
              <a:t> </a:t>
            </a:r>
            <a:r>
              <a:rPr lang="en-GB" sz="2000" dirty="0" err="1">
                <a:solidFill>
                  <a:srgbClr val="002060"/>
                </a:solidFill>
              </a:rPr>
              <a:t>professeure</a:t>
            </a:r>
            <a:r>
              <a:rPr lang="en-GB" sz="2000" dirty="0">
                <a:solidFill>
                  <a:srgbClr val="002060"/>
                </a:solidFill>
              </a:rPr>
              <a:t> </a:t>
            </a:r>
            <a:r>
              <a:rPr lang="en-GB" sz="2000" dirty="0" err="1">
                <a:solidFill>
                  <a:srgbClr val="002060"/>
                </a:solidFill>
              </a:rPr>
              <a:t>stricte</a:t>
            </a:r>
            <a:r>
              <a:rPr lang="en-GB" sz="2000" dirty="0">
                <a:solidFill>
                  <a:srgbClr val="002060"/>
                </a:solidFill>
              </a:rPr>
              <a:t>.</a:t>
            </a:r>
          </a:p>
        </p:txBody>
      </p:sp>
      <p:sp>
        <p:nvSpPr>
          <p:cNvPr id="31" name="Speech Bubble: Rectangle with Corners Rounded 30">
            <a:extLst>
              <a:ext uri="{FF2B5EF4-FFF2-40B4-BE49-F238E27FC236}">
                <a16:creationId xmlns:a16="http://schemas.microsoft.com/office/drawing/2014/main" id="{99C66C19-7ACD-4CE7-8379-FEC7C03123DC}"/>
              </a:ext>
            </a:extLst>
          </p:cNvPr>
          <p:cNvSpPr/>
          <p:nvPr/>
        </p:nvSpPr>
        <p:spPr>
          <a:xfrm>
            <a:off x="7531136" y="1976512"/>
            <a:ext cx="2712616" cy="781223"/>
          </a:xfrm>
          <a:prstGeom prst="wedgeRoundRectCallout">
            <a:avLst>
              <a:gd name="adj1" fmla="val -52751"/>
              <a:gd name="adj2" fmla="val 18042"/>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4. </a:t>
            </a:r>
            <a:r>
              <a:rPr lang="en-GB" sz="2000" b="1" dirty="0">
                <a:solidFill>
                  <a:srgbClr val="002060"/>
                </a:solidFill>
              </a:rPr>
              <a:t>Tu </a:t>
            </a:r>
            <a:r>
              <a:rPr lang="en-GB" sz="2000" b="1" dirty="0" err="1">
                <a:solidFill>
                  <a:srgbClr val="002060"/>
                </a:solidFill>
              </a:rPr>
              <a:t>demandes</a:t>
            </a:r>
            <a:r>
              <a:rPr lang="en-GB" sz="2000" b="1" dirty="0">
                <a:solidFill>
                  <a:srgbClr val="002060"/>
                </a:solidFill>
              </a:rPr>
              <a:t> </a:t>
            </a:r>
            <a:r>
              <a:rPr lang="en-GB" sz="2000" dirty="0">
                <a:solidFill>
                  <a:srgbClr val="002060"/>
                </a:solidFill>
              </a:rPr>
              <a:t>/ </a:t>
            </a:r>
            <a:r>
              <a:rPr lang="en-GB" sz="2000" b="1" dirty="0" err="1">
                <a:solidFill>
                  <a:srgbClr val="002060"/>
                </a:solidFill>
              </a:rPr>
              <a:t>tu</a:t>
            </a:r>
            <a:r>
              <a:rPr lang="en-GB" sz="2000" b="1" dirty="0">
                <a:solidFill>
                  <a:srgbClr val="002060"/>
                </a:solidFill>
              </a:rPr>
              <a:t> es </a:t>
            </a:r>
            <a:r>
              <a:rPr lang="en-GB" sz="2000" dirty="0">
                <a:solidFill>
                  <a:srgbClr val="002060"/>
                </a:solidFill>
              </a:rPr>
              <a:t>un avocat.</a:t>
            </a:r>
          </a:p>
        </p:txBody>
      </p:sp>
      <p:sp>
        <p:nvSpPr>
          <p:cNvPr id="43" name="Speech Bubble: Rectangle with Corners Rounded 42">
            <a:extLst>
              <a:ext uri="{FF2B5EF4-FFF2-40B4-BE49-F238E27FC236}">
                <a16:creationId xmlns:a16="http://schemas.microsoft.com/office/drawing/2014/main" id="{4CC48AC6-9F46-40A2-B4E7-F5C6C782EB1C}"/>
              </a:ext>
            </a:extLst>
          </p:cNvPr>
          <p:cNvSpPr/>
          <p:nvPr/>
        </p:nvSpPr>
        <p:spPr>
          <a:xfrm>
            <a:off x="7531135" y="4687897"/>
            <a:ext cx="3058605" cy="781223"/>
          </a:xfrm>
          <a:prstGeom prst="wedgeRoundRectCallout">
            <a:avLst>
              <a:gd name="adj1" fmla="val -53738"/>
              <a:gd name="adj2" fmla="val 14878"/>
              <a:gd name="adj3" fmla="val 16667"/>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rPr>
              <a:t>8. </a:t>
            </a:r>
            <a:r>
              <a:rPr lang="en-GB" sz="2000" b="1" dirty="0">
                <a:solidFill>
                  <a:srgbClr val="002060"/>
                </a:solidFill>
              </a:rPr>
              <a:t>Il </a:t>
            </a:r>
            <a:r>
              <a:rPr lang="en-GB" sz="2000" b="1" dirty="0" err="1">
                <a:solidFill>
                  <a:srgbClr val="002060"/>
                </a:solidFill>
              </a:rPr>
              <a:t>est</a:t>
            </a:r>
            <a:r>
              <a:rPr lang="en-GB" sz="2000" dirty="0">
                <a:solidFill>
                  <a:srgbClr val="002060"/>
                </a:solidFill>
              </a:rPr>
              <a:t> / </a:t>
            </a:r>
            <a:r>
              <a:rPr lang="en-GB" sz="2000" b="1" dirty="0" err="1">
                <a:solidFill>
                  <a:srgbClr val="002060"/>
                </a:solidFill>
              </a:rPr>
              <a:t>c’est</a:t>
            </a:r>
            <a:r>
              <a:rPr lang="en-GB" sz="2000" b="1" dirty="0">
                <a:solidFill>
                  <a:srgbClr val="002060"/>
                </a:solidFill>
              </a:rPr>
              <a:t> </a:t>
            </a:r>
            <a:r>
              <a:rPr lang="en-GB" sz="2000" dirty="0">
                <a:solidFill>
                  <a:srgbClr val="002060"/>
                </a:solidFill>
              </a:rPr>
              <a:t>un</a:t>
            </a:r>
            <a:r>
              <a:rPr lang="en-GB" sz="2000" b="1" dirty="0">
                <a:solidFill>
                  <a:srgbClr val="002060"/>
                </a:solidFill>
              </a:rPr>
              <a:t> </a:t>
            </a:r>
            <a:r>
              <a:rPr lang="en-GB" sz="2000" dirty="0" err="1">
                <a:solidFill>
                  <a:srgbClr val="002060"/>
                </a:solidFill>
              </a:rPr>
              <a:t>serveur</a:t>
            </a:r>
            <a:r>
              <a:rPr lang="en-GB" sz="2000" dirty="0">
                <a:solidFill>
                  <a:srgbClr val="002060"/>
                </a:solidFill>
              </a:rPr>
              <a:t>* de restaurant.</a:t>
            </a:r>
          </a:p>
        </p:txBody>
      </p:sp>
      <p:pic>
        <p:nvPicPr>
          <p:cNvPr id="45" name="Picture 2" descr="Lawyer | Public domain vectors">
            <a:hlinkClick r:id="" action="ppaction://noaction">
              <a:snd r:embed="rId5" name="5. avocat.wav"/>
            </a:hlinkClick>
            <a:extLst>
              <a:ext uri="{FF2B5EF4-FFF2-40B4-BE49-F238E27FC236}">
                <a16:creationId xmlns:a16="http://schemas.microsoft.com/office/drawing/2014/main" id="{A045A6E5-368D-4EB3-877E-F52482C5D1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0004" y="1976512"/>
            <a:ext cx="492912" cy="7570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oy, Cartoon, Checkup, Clinic, Comic, Doctor, Health">
            <a:extLst>
              <a:ext uri="{FF2B5EF4-FFF2-40B4-BE49-F238E27FC236}">
                <a16:creationId xmlns:a16="http://schemas.microsoft.com/office/drawing/2014/main" id="{69687F52-9382-4C41-9C9A-713906C5DA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766" y="1935475"/>
            <a:ext cx="687708" cy="8211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aiter, Apron, Man, Uniform, Worker, Chef, Serving">
            <a:extLst>
              <a:ext uri="{FF2B5EF4-FFF2-40B4-BE49-F238E27FC236}">
                <a16:creationId xmlns:a16="http://schemas.microsoft.com/office/drawing/2014/main" id="{65DC99D6-BFC6-40E0-8E3E-00DE32944B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5838" y="4596304"/>
            <a:ext cx="429587" cy="859174"/>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E5A05A2B-4FB2-4F39-8C38-81DEA4B0973A}"/>
              </a:ext>
            </a:extLst>
          </p:cNvPr>
          <p:cNvSpPr/>
          <p:nvPr/>
        </p:nvSpPr>
        <p:spPr>
          <a:xfrm>
            <a:off x="1948248" y="2048428"/>
            <a:ext cx="1044879" cy="3093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55" name="Rectangle 54">
            <a:extLst>
              <a:ext uri="{FF2B5EF4-FFF2-40B4-BE49-F238E27FC236}">
                <a16:creationId xmlns:a16="http://schemas.microsoft.com/office/drawing/2014/main" id="{232EA11F-F99E-4D54-AF65-CA68C405CBA0}"/>
              </a:ext>
            </a:extLst>
          </p:cNvPr>
          <p:cNvSpPr/>
          <p:nvPr/>
        </p:nvSpPr>
        <p:spPr>
          <a:xfrm>
            <a:off x="2673496" y="3362881"/>
            <a:ext cx="1102614" cy="301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56" name="Rectangle 55">
            <a:extLst>
              <a:ext uri="{FF2B5EF4-FFF2-40B4-BE49-F238E27FC236}">
                <a16:creationId xmlns:a16="http://schemas.microsoft.com/office/drawing/2014/main" id="{75C5D227-A269-4F63-9F3D-35D41E95C017}"/>
              </a:ext>
            </a:extLst>
          </p:cNvPr>
          <p:cNvSpPr/>
          <p:nvPr/>
        </p:nvSpPr>
        <p:spPr>
          <a:xfrm>
            <a:off x="7898554" y="3507721"/>
            <a:ext cx="841576" cy="333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57" name="Rectangle 56">
            <a:extLst>
              <a:ext uri="{FF2B5EF4-FFF2-40B4-BE49-F238E27FC236}">
                <a16:creationId xmlns:a16="http://schemas.microsoft.com/office/drawing/2014/main" id="{4492E69D-9EA4-4B04-835A-A003576D983C}"/>
              </a:ext>
            </a:extLst>
          </p:cNvPr>
          <p:cNvSpPr/>
          <p:nvPr/>
        </p:nvSpPr>
        <p:spPr>
          <a:xfrm>
            <a:off x="1855540" y="4651428"/>
            <a:ext cx="904672" cy="361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58" name="Rectangle 57">
            <a:extLst>
              <a:ext uri="{FF2B5EF4-FFF2-40B4-BE49-F238E27FC236}">
                <a16:creationId xmlns:a16="http://schemas.microsoft.com/office/drawing/2014/main" id="{2B4D035D-D33C-451C-9DC5-BB04B788FF0F}"/>
              </a:ext>
            </a:extLst>
          </p:cNvPr>
          <p:cNvSpPr/>
          <p:nvPr/>
        </p:nvSpPr>
        <p:spPr>
          <a:xfrm>
            <a:off x="9638270" y="2026746"/>
            <a:ext cx="469558" cy="3527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1034" name="Picture 10" descr="Teacher, Silhouette, Black, Isolated, Classroom">
            <a:extLst>
              <a:ext uri="{FF2B5EF4-FFF2-40B4-BE49-F238E27FC236}">
                <a16:creationId xmlns:a16="http://schemas.microsoft.com/office/drawing/2014/main" id="{9F737452-6D9D-43B9-9FD8-02C21D54CB7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400" y="4570898"/>
            <a:ext cx="711277" cy="831363"/>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203E6927-CD5F-4827-948D-D5C8DC154CCB}"/>
              </a:ext>
            </a:extLst>
          </p:cNvPr>
          <p:cNvSpPr/>
          <p:nvPr/>
        </p:nvSpPr>
        <p:spPr>
          <a:xfrm>
            <a:off x="7917215" y="4748815"/>
            <a:ext cx="757228" cy="376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0" name="Rectangle 29">
            <a:extLst>
              <a:ext uri="{FF2B5EF4-FFF2-40B4-BE49-F238E27FC236}">
                <a16:creationId xmlns:a16="http://schemas.microsoft.com/office/drawing/2014/main" id="{BE63C628-FB34-474E-A4E6-35B38F3C9863}"/>
              </a:ext>
            </a:extLst>
          </p:cNvPr>
          <p:cNvSpPr/>
          <p:nvPr/>
        </p:nvSpPr>
        <p:spPr>
          <a:xfrm>
            <a:off x="7597652" y="2379482"/>
            <a:ext cx="342229" cy="326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2" name="Rectangle: Rounded Corners 31">
            <a:extLst>
              <a:ext uri="{FF2B5EF4-FFF2-40B4-BE49-F238E27FC236}">
                <a16:creationId xmlns:a16="http://schemas.microsoft.com/office/drawing/2014/main" id="{432A722C-085F-4365-BF8A-5D0A81CCDB0C}"/>
              </a:ext>
            </a:extLst>
          </p:cNvPr>
          <p:cNvSpPr/>
          <p:nvPr/>
        </p:nvSpPr>
        <p:spPr>
          <a:xfrm>
            <a:off x="7498798" y="218837"/>
            <a:ext cx="2817340" cy="461665"/>
          </a:xfrm>
          <a:prstGeom prst="roundRect">
            <a:avLst/>
          </a:prstGeom>
          <a:solidFill>
            <a:srgbClr val="0055A5"/>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*le serveur</a:t>
            </a:r>
            <a:r>
              <a:rPr lang="fr-FR" sz="2000" dirty="0"/>
              <a:t> = </a:t>
            </a:r>
            <a:r>
              <a:rPr lang="fr-FR" sz="2000" dirty="0" err="1"/>
              <a:t>waiter</a:t>
            </a:r>
            <a:endParaRPr lang="fr-FR" sz="2000" b="1" dirty="0"/>
          </a:p>
        </p:txBody>
      </p:sp>
    </p:spTree>
    <p:extLst>
      <p:ext uri="{BB962C8B-B14F-4D97-AF65-F5344CB8AC3E}">
        <p14:creationId xmlns:p14="http://schemas.microsoft.com/office/powerpoint/2010/main" val="90483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5" grpId="0" animBg="1"/>
      <p:bldP spid="56" grpId="0" animBg="1"/>
      <p:bldP spid="57" grpId="0" animBg="1"/>
      <p:bldP spid="58" grpId="0" animBg="1"/>
      <p:bldP spid="62"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790F468B-1C0C-4C09-A147-EA7CB5958AF9}"/>
              </a:ext>
            </a:extLst>
          </p:cNvPr>
          <p:cNvSpPr/>
          <p:nvPr/>
        </p:nvSpPr>
        <p:spPr>
          <a:xfrm>
            <a:off x="2000172" y="4851161"/>
            <a:ext cx="7601027" cy="1183898"/>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Title 3"/>
          <p:cNvSpPr>
            <a:spLocks noGrp="1"/>
          </p:cNvSpPr>
          <p:nvPr>
            <p:ph type="title"/>
          </p:nvPr>
        </p:nvSpPr>
        <p:spPr/>
        <p:txBody>
          <a:bodyPr>
            <a:normAutofit/>
          </a:bodyPr>
          <a:lstStyle/>
          <a:p>
            <a:r>
              <a:rPr lang="en-GB" sz="2800" b="1" dirty="0" err="1">
                <a:solidFill>
                  <a:schemeClr val="bg1"/>
                </a:solidFill>
              </a:rPr>
              <a:t>Être</a:t>
            </a:r>
            <a:r>
              <a:rPr lang="en-GB" sz="2800" b="1" dirty="0">
                <a:solidFill>
                  <a:schemeClr val="bg1"/>
                </a:solidFill>
              </a:rPr>
              <a:t> et </a:t>
            </a:r>
            <a:r>
              <a:rPr lang="en-GB" sz="2800" b="1" dirty="0" err="1">
                <a:solidFill>
                  <a:schemeClr val="bg1"/>
                </a:solidFill>
              </a:rPr>
              <a:t>avoir</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p:cNvSpPr/>
          <p:nvPr/>
        </p:nvSpPr>
        <p:spPr>
          <a:xfrm>
            <a:off x="251644" y="1346762"/>
            <a:ext cx="11658277"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être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avoir</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qui ?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Complète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et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organise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les mots !   </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26" name="Table 26">
            <a:extLst>
              <a:ext uri="{FF2B5EF4-FFF2-40B4-BE49-F238E27FC236}">
                <a16:creationId xmlns:a16="http://schemas.microsoft.com/office/drawing/2014/main" id="{796687AE-AE81-4AC1-BA39-5D0BB4B0546D}"/>
              </a:ext>
            </a:extLst>
          </p:cNvPr>
          <p:cNvGraphicFramePr>
            <a:graphicFrameLocks noGrp="1"/>
          </p:cNvGraphicFramePr>
          <p:nvPr>
            <p:extLst>
              <p:ext uri="{D42A27DB-BD31-4B8C-83A1-F6EECF244321}">
                <p14:modId xmlns:p14="http://schemas.microsoft.com/office/powerpoint/2010/main" val="1546955654"/>
              </p:ext>
            </p:extLst>
          </p:nvPr>
        </p:nvGraphicFramePr>
        <p:xfrm>
          <a:off x="550735" y="2176103"/>
          <a:ext cx="5427698" cy="2350280"/>
        </p:xfrm>
        <a:graphic>
          <a:graphicData uri="http://schemas.openxmlformats.org/drawingml/2006/table">
            <a:tbl>
              <a:tblPr firstRow="1" bandRow="1">
                <a:tableStyleId>{93296810-A885-4BE3-A3E7-6D5BEEA58F35}</a:tableStyleId>
              </a:tblPr>
              <a:tblGrid>
                <a:gridCol w="2713849">
                  <a:extLst>
                    <a:ext uri="{9D8B030D-6E8A-4147-A177-3AD203B41FA5}">
                      <a16:colId xmlns:a16="http://schemas.microsoft.com/office/drawing/2014/main" val="2459567889"/>
                    </a:ext>
                  </a:extLst>
                </a:gridCol>
                <a:gridCol w="2713849">
                  <a:extLst>
                    <a:ext uri="{9D8B030D-6E8A-4147-A177-3AD203B41FA5}">
                      <a16:colId xmlns:a16="http://schemas.microsoft.com/office/drawing/2014/main" val="1908518783"/>
                    </a:ext>
                  </a:extLst>
                </a:gridCol>
              </a:tblGrid>
              <a:tr h="58757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err="1">
                          <a:solidFill>
                            <a:schemeClr val="accent1">
                              <a:lumMod val="50000"/>
                            </a:schemeClr>
                          </a:solidFill>
                          <a:latin typeface="+mj-lt"/>
                        </a:rPr>
                        <a:t>être</a:t>
                      </a:r>
                      <a:endParaRPr lang="en-GB" sz="2600" b="1" dirty="0">
                        <a:solidFill>
                          <a:schemeClr val="accent1">
                            <a:lumMod val="50000"/>
                          </a:schemeClr>
                        </a:solidFill>
                        <a:latin typeface="+mj-lt"/>
                      </a:endParaRPr>
                    </a:p>
                  </a:txBody>
                  <a:tcPr anchor="ctr">
                    <a:solidFill>
                      <a:schemeClr val="bg1"/>
                    </a:solidFill>
                  </a:tcPr>
                </a:tc>
                <a:tc hMerge="1">
                  <a:txBody>
                    <a:bodyPr/>
                    <a:lstStyle/>
                    <a:p>
                      <a:endParaRPr lang="en-GB" dirty="0"/>
                    </a:p>
                  </a:txBody>
                  <a:tcPr/>
                </a:tc>
                <a:extLst>
                  <a:ext uri="{0D108BD9-81ED-4DB2-BD59-A6C34878D82A}">
                    <a16:rowId xmlns:a16="http://schemas.microsoft.com/office/drawing/2014/main" val="3568648467"/>
                  </a:ext>
                </a:extLst>
              </a:tr>
              <a:tr h="587570">
                <a:tc>
                  <a:txBody>
                    <a:bodyPr/>
                    <a:lstStyle/>
                    <a:p>
                      <a:pPr algn="ctr"/>
                      <a:r>
                        <a:rPr lang="en-GB" sz="2600" b="1" dirty="0">
                          <a:solidFill>
                            <a:srgbClr val="EE6000"/>
                          </a:solidFill>
                          <a:latin typeface="+mj-lt"/>
                        </a:rPr>
                        <a:t>nous</a:t>
                      </a:r>
                      <a:r>
                        <a:rPr lang="en-GB" sz="2600" dirty="0">
                          <a:solidFill>
                            <a:schemeClr val="accent1">
                              <a:lumMod val="50000"/>
                            </a:schemeClr>
                          </a:solidFill>
                          <a:latin typeface="+mj-lt"/>
                        </a:rPr>
                        <a:t> </a:t>
                      </a:r>
                      <a:r>
                        <a:rPr lang="en-GB" sz="2600" b="1" dirty="0" err="1">
                          <a:solidFill>
                            <a:schemeClr val="accent1">
                              <a:lumMod val="50000"/>
                            </a:schemeClr>
                          </a:solidFill>
                          <a:latin typeface="+mj-lt"/>
                        </a:rPr>
                        <a:t>sommes</a:t>
                      </a:r>
                      <a:endParaRPr lang="en-GB" sz="2600" dirty="0">
                        <a:latin typeface="+mj-lt"/>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srgbClr val="EF4135"/>
                          </a:solidFill>
                          <a:latin typeface="+mj-lt"/>
                        </a:rPr>
                        <a:t>we</a:t>
                      </a:r>
                      <a:r>
                        <a:rPr lang="en-GB" sz="2600" b="1" dirty="0">
                          <a:solidFill>
                            <a:schemeClr val="accent1">
                              <a:lumMod val="50000"/>
                            </a:schemeClr>
                          </a:solidFill>
                          <a:latin typeface="+mj-lt"/>
                        </a:rPr>
                        <a:t> are</a:t>
                      </a:r>
                    </a:p>
                  </a:txBody>
                  <a:tcPr anchor="ctr">
                    <a:solidFill>
                      <a:schemeClr val="bg1"/>
                    </a:solidFill>
                  </a:tcPr>
                </a:tc>
                <a:extLst>
                  <a:ext uri="{0D108BD9-81ED-4DB2-BD59-A6C34878D82A}">
                    <a16:rowId xmlns:a16="http://schemas.microsoft.com/office/drawing/2014/main" val="946542912"/>
                  </a:ext>
                </a:extLst>
              </a:tr>
              <a:tr h="587570">
                <a:tc>
                  <a:txBody>
                    <a:bodyPr/>
                    <a:lstStyle/>
                    <a:p>
                      <a:pPr algn="ctr"/>
                      <a:r>
                        <a:rPr lang="en-GB" sz="2600" b="1" dirty="0" err="1">
                          <a:solidFill>
                            <a:srgbClr val="EE6000"/>
                          </a:solidFill>
                          <a:latin typeface="+mj-lt"/>
                        </a:rPr>
                        <a:t>vous</a:t>
                      </a:r>
                      <a:r>
                        <a:rPr lang="en-GB" sz="2600" dirty="0">
                          <a:solidFill>
                            <a:schemeClr val="accent1">
                              <a:lumMod val="50000"/>
                            </a:schemeClr>
                          </a:solidFill>
                          <a:latin typeface="+mj-lt"/>
                        </a:rPr>
                        <a:t> </a:t>
                      </a:r>
                      <a:r>
                        <a:rPr lang="en-GB" sz="2600" b="1" kern="1200" dirty="0" err="1">
                          <a:solidFill>
                            <a:schemeClr val="accent1">
                              <a:lumMod val="50000"/>
                            </a:schemeClr>
                          </a:solidFill>
                          <a:latin typeface="+mn-lt"/>
                          <a:ea typeface="+mn-ea"/>
                          <a:cs typeface="+mn-cs"/>
                        </a:rPr>
                        <a:t>êtes</a:t>
                      </a:r>
                      <a:endParaRPr lang="en-GB" sz="2600" dirty="0">
                        <a:latin typeface="+mj-lt"/>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srgbClr val="EF4135"/>
                          </a:solidFill>
                          <a:latin typeface="+mj-lt"/>
                        </a:rPr>
                        <a:t>you (pl) </a:t>
                      </a:r>
                      <a:r>
                        <a:rPr lang="en-GB" sz="2600" b="1" dirty="0">
                          <a:solidFill>
                            <a:schemeClr val="accent1">
                              <a:lumMod val="50000"/>
                            </a:schemeClr>
                          </a:solidFill>
                          <a:latin typeface="+mj-lt"/>
                        </a:rPr>
                        <a:t>are</a:t>
                      </a:r>
                    </a:p>
                  </a:txBody>
                  <a:tcPr anchor="ctr">
                    <a:solidFill>
                      <a:schemeClr val="bg1"/>
                    </a:solidFill>
                  </a:tcPr>
                </a:tc>
                <a:extLst>
                  <a:ext uri="{0D108BD9-81ED-4DB2-BD59-A6C34878D82A}">
                    <a16:rowId xmlns:a16="http://schemas.microsoft.com/office/drawing/2014/main" val="3023027159"/>
                  </a:ext>
                </a:extLst>
              </a:tr>
              <a:tr h="587570">
                <a:tc>
                  <a:txBody>
                    <a:bodyPr/>
                    <a:lstStyle/>
                    <a:p>
                      <a:pPr algn="ctr"/>
                      <a:r>
                        <a:rPr lang="en-GB" sz="2600" b="1" dirty="0" err="1">
                          <a:solidFill>
                            <a:srgbClr val="EE6000"/>
                          </a:solidFill>
                          <a:latin typeface="+mj-lt"/>
                        </a:rPr>
                        <a:t>ils</a:t>
                      </a:r>
                      <a:r>
                        <a:rPr lang="en-GB" sz="2600" b="1" dirty="0">
                          <a:solidFill>
                            <a:srgbClr val="EE6000"/>
                          </a:solidFill>
                          <a:latin typeface="+mj-lt"/>
                        </a:rPr>
                        <a:t>/</a:t>
                      </a:r>
                      <a:r>
                        <a:rPr lang="en-GB" sz="2600" b="1" dirty="0" err="1">
                          <a:solidFill>
                            <a:srgbClr val="EE6000"/>
                          </a:solidFill>
                          <a:latin typeface="+mj-lt"/>
                        </a:rPr>
                        <a:t>elles</a:t>
                      </a:r>
                      <a:r>
                        <a:rPr lang="en-GB" sz="2600" dirty="0">
                          <a:solidFill>
                            <a:schemeClr val="accent1">
                              <a:lumMod val="50000"/>
                            </a:schemeClr>
                          </a:solidFill>
                          <a:latin typeface="+mj-lt"/>
                        </a:rPr>
                        <a:t> </a:t>
                      </a:r>
                      <a:r>
                        <a:rPr lang="en-GB" sz="2600" b="1" dirty="0" err="1">
                          <a:solidFill>
                            <a:schemeClr val="accent1">
                              <a:lumMod val="50000"/>
                            </a:schemeClr>
                          </a:solidFill>
                          <a:latin typeface="+mj-lt"/>
                        </a:rPr>
                        <a:t>sont</a:t>
                      </a:r>
                      <a:endParaRPr lang="en-GB" sz="2600" dirty="0">
                        <a:latin typeface="+mj-lt"/>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srgbClr val="EF4135"/>
                          </a:solidFill>
                          <a:latin typeface="+mj-lt"/>
                        </a:rPr>
                        <a:t>they (m/f) </a:t>
                      </a:r>
                      <a:r>
                        <a:rPr lang="en-GB" sz="2600" b="1" dirty="0">
                          <a:solidFill>
                            <a:schemeClr val="accent1">
                              <a:lumMod val="50000"/>
                            </a:schemeClr>
                          </a:solidFill>
                          <a:latin typeface="+mj-lt"/>
                        </a:rPr>
                        <a:t>are</a:t>
                      </a:r>
                    </a:p>
                  </a:txBody>
                  <a:tcPr anchor="ctr">
                    <a:solidFill>
                      <a:schemeClr val="bg1"/>
                    </a:solidFill>
                  </a:tcPr>
                </a:tc>
                <a:extLst>
                  <a:ext uri="{0D108BD9-81ED-4DB2-BD59-A6C34878D82A}">
                    <a16:rowId xmlns:a16="http://schemas.microsoft.com/office/drawing/2014/main" val="764440992"/>
                  </a:ext>
                </a:extLst>
              </a:tr>
            </a:tbl>
          </a:graphicData>
        </a:graphic>
      </p:graphicFrame>
      <p:graphicFrame>
        <p:nvGraphicFramePr>
          <p:cNvPr id="28" name="Table 26">
            <a:extLst>
              <a:ext uri="{FF2B5EF4-FFF2-40B4-BE49-F238E27FC236}">
                <a16:creationId xmlns:a16="http://schemas.microsoft.com/office/drawing/2014/main" id="{ACABF8BC-D79C-4DB7-B581-0CE872BC7F3B}"/>
              </a:ext>
            </a:extLst>
          </p:cNvPr>
          <p:cNvGraphicFramePr>
            <a:graphicFrameLocks noGrp="1"/>
          </p:cNvGraphicFramePr>
          <p:nvPr>
            <p:extLst>
              <p:ext uri="{D42A27DB-BD31-4B8C-83A1-F6EECF244321}">
                <p14:modId xmlns:p14="http://schemas.microsoft.com/office/powerpoint/2010/main" val="3248503428"/>
              </p:ext>
            </p:extLst>
          </p:nvPr>
        </p:nvGraphicFramePr>
        <p:xfrm>
          <a:off x="5978432" y="2196675"/>
          <a:ext cx="5813924" cy="2350280"/>
        </p:xfrm>
        <a:graphic>
          <a:graphicData uri="http://schemas.openxmlformats.org/drawingml/2006/table">
            <a:tbl>
              <a:tblPr firstRow="1" bandRow="1">
                <a:tableStyleId>{93296810-A885-4BE3-A3E7-6D5BEEA58F35}</a:tableStyleId>
              </a:tblPr>
              <a:tblGrid>
                <a:gridCol w="2906962">
                  <a:extLst>
                    <a:ext uri="{9D8B030D-6E8A-4147-A177-3AD203B41FA5}">
                      <a16:colId xmlns:a16="http://schemas.microsoft.com/office/drawing/2014/main" val="2459567889"/>
                    </a:ext>
                  </a:extLst>
                </a:gridCol>
                <a:gridCol w="2906962">
                  <a:extLst>
                    <a:ext uri="{9D8B030D-6E8A-4147-A177-3AD203B41FA5}">
                      <a16:colId xmlns:a16="http://schemas.microsoft.com/office/drawing/2014/main" val="1908518783"/>
                    </a:ext>
                  </a:extLst>
                </a:gridCol>
              </a:tblGrid>
              <a:tr h="58757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err="1">
                          <a:solidFill>
                            <a:schemeClr val="accent1">
                              <a:lumMod val="50000"/>
                            </a:schemeClr>
                          </a:solidFill>
                          <a:latin typeface="+mj-lt"/>
                        </a:rPr>
                        <a:t>avoir</a:t>
                      </a:r>
                      <a:endParaRPr lang="en-GB" sz="2600" b="1" dirty="0">
                        <a:solidFill>
                          <a:schemeClr val="accent1">
                            <a:lumMod val="50000"/>
                          </a:schemeClr>
                        </a:solidFill>
                        <a:latin typeface="+mj-lt"/>
                      </a:endParaRPr>
                    </a:p>
                  </a:txBody>
                  <a:tcPr anchor="ctr">
                    <a:solidFill>
                      <a:schemeClr val="bg1"/>
                    </a:solidFill>
                  </a:tcPr>
                </a:tc>
                <a:tc hMerge="1">
                  <a:txBody>
                    <a:bodyPr/>
                    <a:lstStyle/>
                    <a:p>
                      <a:endParaRPr lang="en-GB" dirty="0"/>
                    </a:p>
                  </a:txBody>
                  <a:tcPr/>
                </a:tc>
                <a:extLst>
                  <a:ext uri="{0D108BD9-81ED-4DB2-BD59-A6C34878D82A}">
                    <a16:rowId xmlns:a16="http://schemas.microsoft.com/office/drawing/2014/main" val="3568648467"/>
                  </a:ext>
                </a:extLst>
              </a:tr>
              <a:tr h="587570">
                <a:tc>
                  <a:txBody>
                    <a:bodyPr/>
                    <a:lstStyle/>
                    <a:p>
                      <a:pPr algn="ctr"/>
                      <a:r>
                        <a:rPr lang="en-GB" sz="2600" b="1" dirty="0">
                          <a:solidFill>
                            <a:srgbClr val="EE6000"/>
                          </a:solidFill>
                          <a:latin typeface="+mj-lt"/>
                        </a:rPr>
                        <a:t>nous </a:t>
                      </a:r>
                      <a:r>
                        <a:rPr lang="en-GB" sz="2600" b="1" dirty="0" err="1">
                          <a:solidFill>
                            <a:schemeClr val="accent1">
                              <a:lumMod val="50000"/>
                            </a:schemeClr>
                          </a:solidFill>
                          <a:latin typeface="+mj-lt"/>
                        </a:rPr>
                        <a:t>avons</a:t>
                      </a:r>
                      <a:endParaRPr lang="en-GB" sz="2600" dirty="0">
                        <a:latin typeface="+mj-lt"/>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srgbClr val="EF4135"/>
                          </a:solidFill>
                          <a:latin typeface="+mj-lt"/>
                        </a:rPr>
                        <a:t>we</a:t>
                      </a:r>
                      <a:r>
                        <a:rPr lang="en-GB" sz="2600" b="1" dirty="0">
                          <a:solidFill>
                            <a:schemeClr val="accent1">
                              <a:lumMod val="50000"/>
                            </a:schemeClr>
                          </a:solidFill>
                          <a:latin typeface="+mj-lt"/>
                        </a:rPr>
                        <a:t> have</a:t>
                      </a:r>
                    </a:p>
                  </a:txBody>
                  <a:tcPr anchor="ctr">
                    <a:solidFill>
                      <a:schemeClr val="bg1"/>
                    </a:solidFill>
                  </a:tcPr>
                </a:tc>
                <a:extLst>
                  <a:ext uri="{0D108BD9-81ED-4DB2-BD59-A6C34878D82A}">
                    <a16:rowId xmlns:a16="http://schemas.microsoft.com/office/drawing/2014/main" val="946542912"/>
                  </a:ext>
                </a:extLst>
              </a:tr>
              <a:tr h="587570">
                <a:tc>
                  <a:txBody>
                    <a:bodyPr/>
                    <a:lstStyle/>
                    <a:p>
                      <a:pPr algn="ctr"/>
                      <a:r>
                        <a:rPr lang="en-GB" sz="2600" b="1" dirty="0" err="1">
                          <a:solidFill>
                            <a:srgbClr val="EE6000"/>
                          </a:solidFill>
                          <a:latin typeface="+mj-lt"/>
                        </a:rPr>
                        <a:t>vous</a:t>
                      </a:r>
                      <a:r>
                        <a:rPr lang="en-GB" sz="2600" dirty="0">
                          <a:solidFill>
                            <a:schemeClr val="accent1">
                              <a:lumMod val="50000"/>
                            </a:schemeClr>
                          </a:solidFill>
                          <a:latin typeface="+mj-lt"/>
                        </a:rPr>
                        <a:t> </a:t>
                      </a:r>
                      <a:r>
                        <a:rPr lang="en-GB" sz="2600" b="1" dirty="0" err="1">
                          <a:solidFill>
                            <a:schemeClr val="accent1">
                              <a:lumMod val="50000"/>
                            </a:schemeClr>
                          </a:solidFill>
                          <a:latin typeface="+mj-lt"/>
                        </a:rPr>
                        <a:t>avez</a:t>
                      </a:r>
                      <a:endParaRPr lang="en-GB" sz="2600" dirty="0">
                        <a:latin typeface="+mj-lt"/>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srgbClr val="EF4135"/>
                          </a:solidFill>
                          <a:latin typeface="+mj-lt"/>
                        </a:rPr>
                        <a:t>you (pl) </a:t>
                      </a:r>
                      <a:r>
                        <a:rPr lang="en-GB" sz="2600" b="1" dirty="0">
                          <a:solidFill>
                            <a:schemeClr val="accent1">
                              <a:lumMod val="50000"/>
                            </a:schemeClr>
                          </a:solidFill>
                          <a:latin typeface="+mj-lt"/>
                        </a:rPr>
                        <a:t>have</a:t>
                      </a:r>
                    </a:p>
                  </a:txBody>
                  <a:tcPr anchor="ctr">
                    <a:solidFill>
                      <a:schemeClr val="bg1"/>
                    </a:solidFill>
                  </a:tcPr>
                </a:tc>
                <a:extLst>
                  <a:ext uri="{0D108BD9-81ED-4DB2-BD59-A6C34878D82A}">
                    <a16:rowId xmlns:a16="http://schemas.microsoft.com/office/drawing/2014/main" val="3023027159"/>
                  </a:ext>
                </a:extLst>
              </a:tr>
              <a:tr h="587570">
                <a:tc>
                  <a:txBody>
                    <a:bodyPr/>
                    <a:lstStyle/>
                    <a:p>
                      <a:pPr algn="ctr"/>
                      <a:r>
                        <a:rPr lang="en-GB" sz="2600" b="1" dirty="0" err="1">
                          <a:solidFill>
                            <a:srgbClr val="EE6000"/>
                          </a:solidFill>
                          <a:latin typeface="+mj-lt"/>
                        </a:rPr>
                        <a:t>ils</a:t>
                      </a:r>
                      <a:r>
                        <a:rPr lang="en-GB" sz="2600" b="1" dirty="0">
                          <a:solidFill>
                            <a:srgbClr val="EE6000"/>
                          </a:solidFill>
                          <a:latin typeface="+mj-lt"/>
                        </a:rPr>
                        <a:t>/</a:t>
                      </a:r>
                      <a:r>
                        <a:rPr lang="en-GB" sz="2600" b="1" dirty="0" err="1">
                          <a:solidFill>
                            <a:srgbClr val="EE6000"/>
                          </a:solidFill>
                          <a:latin typeface="+mj-lt"/>
                        </a:rPr>
                        <a:t>elles</a:t>
                      </a:r>
                      <a:r>
                        <a:rPr lang="en-GB" sz="2600" dirty="0">
                          <a:solidFill>
                            <a:schemeClr val="accent1">
                              <a:lumMod val="50000"/>
                            </a:schemeClr>
                          </a:solidFill>
                          <a:latin typeface="+mj-lt"/>
                        </a:rPr>
                        <a:t> </a:t>
                      </a:r>
                      <a:r>
                        <a:rPr lang="en-GB" sz="2600" b="1" dirty="0" err="1">
                          <a:solidFill>
                            <a:schemeClr val="accent1">
                              <a:lumMod val="50000"/>
                            </a:schemeClr>
                          </a:solidFill>
                          <a:latin typeface="+mj-lt"/>
                        </a:rPr>
                        <a:t>ont</a:t>
                      </a:r>
                      <a:endParaRPr lang="en-GB" sz="2600" dirty="0">
                        <a:latin typeface="+mj-lt"/>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dirty="0">
                          <a:solidFill>
                            <a:srgbClr val="EF4135"/>
                          </a:solidFill>
                          <a:latin typeface="+mj-lt"/>
                        </a:rPr>
                        <a:t>they (m/f) </a:t>
                      </a:r>
                      <a:r>
                        <a:rPr lang="en-GB" sz="2600" b="1" dirty="0">
                          <a:solidFill>
                            <a:schemeClr val="accent1">
                              <a:lumMod val="50000"/>
                            </a:schemeClr>
                          </a:solidFill>
                          <a:latin typeface="+mj-lt"/>
                        </a:rPr>
                        <a:t>have</a:t>
                      </a:r>
                    </a:p>
                  </a:txBody>
                  <a:tcPr anchor="ctr">
                    <a:solidFill>
                      <a:schemeClr val="bg1"/>
                    </a:solidFill>
                  </a:tcPr>
                </a:tc>
                <a:extLst>
                  <a:ext uri="{0D108BD9-81ED-4DB2-BD59-A6C34878D82A}">
                    <a16:rowId xmlns:a16="http://schemas.microsoft.com/office/drawing/2014/main" val="764440992"/>
                  </a:ext>
                </a:extLst>
              </a:tr>
            </a:tbl>
          </a:graphicData>
        </a:graphic>
      </p:graphicFrame>
      <p:sp>
        <p:nvSpPr>
          <p:cNvPr id="30" name="TextBox 29">
            <a:extLst>
              <a:ext uri="{FF2B5EF4-FFF2-40B4-BE49-F238E27FC236}">
                <a16:creationId xmlns:a16="http://schemas.microsoft.com/office/drawing/2014/main" id="{2AABF364-762B-4516-965A-CB81249E2A51}"/>
              </a:ext>
            </a:extLst>
          </p:cNvPr>
          <p:cNvSpPr txBox="1"/>
          <p:nvPr/>
        </p:nvSpPr>
        <p:spPr>
          <a:xfrm>
            <a:off x="2315939" y="4981445"/>
            <a:ext cx="203904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sommes</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BF05541E-E4B2-425C-BC36-FEA51F8E05A8}"/>
              </a:ext>
            </a:extLst>
          </p:cNvPr>
          <p:cNvSpPr txBox="1"/>
          <p:nvPr/>
        </p:nvSpPr>
        <p:spPr>
          <a:xfrm>
            <a:off x="5822841" y="5468547"/>
            <a:ext cx="1405852" cy="492443"/>
          </a:xfrm>
          <a:prstGeom prst="rect">
            <a:avLst/>
          </a:prstGeom>
          <a:noFill/>
        </p:spPr>
        <p:txBody>
          <a:bodyPr wrap="square" rtlCol="0">
            <a:spAutoFit/>
          </a:bodyPr>
          <a:lstStyle/>
          <a:p>
            <a:pPr lvl="0"/>
            <a:r>
              <a:rPr kumimoji="0" lang="en-GB" sz="2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 </a:t>
            </a:r>
            <a:r>
              <a:rPr lang="en-GB" sz="2600" b="1" dirty="0" err="1">
                <a:solidFill>
                  <a:schemeClr val="accent1">
                    <a:lumMod val="50000"/>
                  </a:schemeClr>
                </a:solidFill>
              </a:rPr>
              <a:t>êtes</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B1BCADF1-20E3-441D-88FC-9E1C65870E41}"/>
              </a:ext>
            </a:extLst>
          </p:cNvPr>
          <p:cNvSpPr txBox="1"/>
          <p:nvPr/>
        </p:nvSpPr>
        <p:spPr>
          <a:xfrm>
            <a:off x="3468028" y="5469779"/>
            <a:ext cx="14058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sont</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BFFCF064-7A14-45CD-B86D-64D0F8464215}"/>
              </a:ext>
            </a:extLst>
          </p:cNvPr>
          <p:cNvSpPr txBox="1"/>
          <p:nvPr/>
        </p:nvSpPr>
        <p:spPr>
          <a:xfrm>
            <a:off x="7850773" y="5439002"/>
            <a:ext cx="160049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avons</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E34DE0A7-AC01-4F78-9DFF-EC505BDF069B}"/>
              </a:ext>
            </a:extLst>
          </p:cNvPr>
          <p:cNvSpPr txBox="1"/>
          <p:nvPr/>
        </p:nvSpPr>
        <p:spPr>
          <a:xfrm>
            <a:off x="7008524" y="4988018"/>
            <a:ext cx="152049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avez</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EFEC60A6-F8AD-4E3C-9C1D-79B9DB8E2EBC}"/>
              </a:ext>
            </a:extLst>
          </p:cNvPr>
          <p:cNvSpPr txBox="1"/>
          <p:nvPr/>
        </p:nvSpPr>
        <p:spPr>
          <a:xfrm>
            <a:off x="5074688" y="4981445"/>
            <a:ext cx="162279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 </a:t>
            </a:r>
            <a:r>
              <a:rPr kumimoji="0" lang="en-GB" sz="26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ont</a:t>
            </a:r>
            <a:endParaRPr kumimoji="0" lang="en-GB" sz="2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B9F886B9-6812-4668-9745-3B6D275136DF}"/>
              </a:ext>
            </a:extLst>
          </p:cNvPr>
          <p:cNvSpPr txBox="1"/>
          <p:nvPr/>
        </p:nvSpPr>
        <p:spPr>
          <a:xfrm>
            <a:off x="692693" y="2944151"/>
            <a:ext cx="259951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a:t>
            </a:r>
          </a:p>
        </p:txBody>
      </p:sp>
      <p:sp>
        <p:nvSpPr>
          <p:cNvPr id="29" name="TextBox 28">
            <a:extLst>
              <a:ext uri="{FF2B5EF4-FFF2-40B4-BE49-F238E27FC236}">
                <a16:creationId xmlns:a16="http://schemas.microsoft.com/office/drawing/2014/main" id="{E31AAA97-198C-42F9-B036-C141F63A909C}"/>
              </a:ext>
            </a:extLst>
          </p:cNvPr>
          <p:cNvSpPr txBox="1"/>
          <p:nvPr/>
        </p:nvSpPr>
        <p:spPr>
          <a:xfrm>
            <a:off x="692693" y="3483405"/>
            <a:ext cx="259951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a:t>
            </a:r>
          </a:p>
        </p:txBody>
      </p:sp>
      <p:sp>
        <p:nvSpPr>
          <p:cNvPr id="32" name="TextBox 31">
            <a:extLst>
              <a:ext uri="{FF2B5EF4-FFF2-40B4-BE49-F238E27FC236}">
                <a16:creationId xmlns:a16="http://schemas.microsoft.com/office/drawing/2014/main" id="{D2E76E88-A548-4035-8F97-6FE8A2C81ECE}"/>
              </a:ext>
            </a:extLst>
          </p:cNvPr>
          <p:cNvSpPr txBox="1"/>
          <p:nvPr/>
        </p:nvSpPr>
        <p:spPr>
          <a:xfrm>
            <a:off x="692692" y="4022659"/>
            <a:ext cx="259951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a:t>
            </a:r>
          </a:p>
        </p:txBody>
      </p:sp>
      <p:sp>
        <p:nvSpPr>
          <p:cNvPr id="34" name="TextBox 33">
            <a:extLst>
              <a:ext uri="{FF2B5EF4-FFF2-40B4-BE49-F238E27FC236}">
                <a16:creationId xmlns:a16="http://schemas.microsoft.com/office/drawing/2014/main" id="{E1C4362B-55C5-47C2-B41F-473211BE8123}"/>
              </a:ext>
            </a:extLst>
          </p:cNvPr>
          <p:cNvSpPr txBox="1"/>
          <p:nvPr/>
        </p:nvSpPr>
        <p:spPr>
          <a:xfrm>
            <a:off x="6152607" y="2949274"/>
            <a:ext cx="259951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a:t>
            </a:r>
          </a:p>
        </p:txBody>
      </p:sp>
      <p:sp>
        <p:nvSpPr>
          <p:cNvPr id="35" name="TextBox 34">
            <a:extLst>
              <a:ext uri="{FF2B5EF4-FFF2-40B4-BE49-F238E27FC236}">
                <a16:creationId xmlns:a16="http://schemas.microsoft.com/office/drawing/2014/main" id="{D6D72932-89CC-4DB4-AEDC-0537DDEC49EC}"/>
              </a:ext>
            </a:extLst>
          </p:cNvPr>
          <p:cNvSpPr txBox="1"/>
          <p:nvPr/>
        </p:nvSpPr>
        <p:spPr>
          <a:xfrm>
            <a:off x="6152607" y="3488528"/>
            <a:ext cx="259951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a:t>
            </a:r>
          </a:p>
        </p:txBody>
      </p:sp>
      <p:sp>
        <p:nvSpPr>
          <p:cNvPr id="36" name="TextBox 35">
            <a:extLst>
              <a:ext uri="{FF2B5EF4-FFF2-40B4-BE49-F238E27FC236}">
                <a16:creationId xmlns:a16="http://schemas.microsoft.com/office/drawing/2014/main" id="{56737346-6F9D-4878-8A6B-323145B7F678}"/>
              </a:ext>
            </a:extLst>
          </p:cNvPr>
          <p:cNvSpPr txBox="1"/>
          <p:nvPr/>
        </p:nvSpPr>
        <p:spPr>
          <a:xfrm>
            <a:off x="6152606" y="4027782"/>
            <a:ext cx="259951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a:t>
            </a:r>
          </a:p>
        </p:txBody>
      </p:sp>
    </p:spTree>
    <p:extLst>
      <p:ext uri="{BB962C8B-B14F-4D97-AF65-F5344CB8AC3E}">
        <p14:creationId xmlns:p14="http://schemas.microsoft.com/office/powerpoint/2010/main" val="424224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8" grpId="0"/>
      <p:bldP spid="39" grpId="0"/>
      <p:bldP spid="59" grpId="0"/>
      <p:bldP spid="21" grpId="0" animBg="1"/>
      <p:bldP spid="29" grpId="0" animBg="1"/>
      <p:bldP spid="32" grpId="0" animBg="1"/>
      <p:bldP spid="34" grpId="0" animBg="1"/>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A552EC4-686E-440A-9E65-20D75BAB3DF5}"/>
              </a:ext>
            </a:extLst>
          </p:cNvPr>
          <p:cNvSpPr txBox="1"/>
          <p:nvPr/>
        </p:nvSpPr>
        <p:spPr>
          <a:xfrm>
            <a:off x="206180" y="1332058"/>
            <a:ext cx="11779639" cy="4832092"/>
          </a:xfrm>
          <a:prstGeom prst="rect">
            <a:avLst/>
          </a:prstGeom>
          <a:noFill/>
        </p:spPr>
        <p:txBody>
          <a:bodyPr wrap="square" rtlCol="0">
            <a:spAutoFit/>
          </a:bodyPr>
          <a:lstStyle/>
          <a:p>
            <a:r>
              <a:rPr lang="en-GB" sz="2200" dirty="0">
                <a:solidFill>
                  <a:srgbClr val="002060"/>
                </a:solidFill>
              </a:rPr>
              <a:t>English is a ‘</a:t>
            </a:r>
            <a:r>
              <a:rPr lang="en-GB" sz="2200" b="1" dirty="0">
                <a:solidFill>
                  <a:srgbClr val="002060"/>
                </a:solidFill>
              </a:rPr>
              <a:t>stress timed</a:t>
            </a:r>
            <a:r>
              <a:rPr lang="en-GB" sz="2200" dirty="0">
                <a:solidFill>
                  <a:srgbClr val="002060"/>
                </a:solidFill>
              </a:rPr>
              <a:t>’ language. We use the stressed syllables to keep a </a:t>
            </a:r>
            <a:r>
              <a:rPr lang="en-GB" sz="2200" b="1" dirty="0">
                <a:solidFill>
                  <a:srgbClr val="002060"/>
                </a:solidFill>
              </a:rPr>
              <a:t>rhythm </a:t>
            </a:r>
            <a:r>
              <a:rPr lang="en-GB" sz="2200" dirty="0">
                <a:solidFill>
                  <a:srgbClr val="002060"/>
                </a:solidFill>
              </a:rPr>
              <a:t>when we speak – like the beats that keep time in music. </a:t>
            </a:r>
          </a:p>
          <a:p>
            <a:endParaRPr lang="en-GB" sz="2200" dirty="0">
              <a:solidFill>
                <a:srgbClr val="002060"/>
              </a:solidFill>
            </a:endParaRPr>
          </a:p>
          <a:p>
            <a:r>
              <a:rPr lang="en-GB" sz="2200" dirty="0">
                <a:solidFill>
                  <a:srgbClr val="002060"/>
                </a:solidFill>
              </a:rPr>
              <a:t>Look at these two examples again:</a:t>
            </a:r>
          </a:p>
          <a:p>
            <a:endParaRPr lang="en-GB" sz="2200" dirty="0">
              <a:solidFill>
                <a:srgbClr val="002060"/>
              </a:solidFill>
            </a:endParaRPr>
          </a:p>
          <a:p>
            <a:r>
              <a:rPr lang="en-GB" sz="2200" dirty="0">
                <a:solidFill>
                  <a:srgbClr val="002060"/>
                </a:solidFill>
              </a:rPr>
              <a:t>organi</a:t>
            </a:r>
            <a:r>
              <a:rPr lang="en-GB" sz="2200" b="1" dirty="0">
                <a:solidFill>
                  <a:srgbClr val="002060"/>
                </a:solidFill>
              </a:rPr>
              <a:t>sa</a:t>
            </a:r>
            <a:r>
              <a:rPr lang="en-GB" sz="2200" dirty="0">
                <a:solidFill>
                  <a:srgbClr val="002060"/>
                </a:solidFill>
              </a:rPr>
              <a:t>tion 		identifi</a:t>
            </a:r>
            <a:r>
              <a:rPr lang="en-GB" sz="2200" b="1" dirty="0">
                <a:solidFill>
                  <a:srgbClr val="002060"/>
                </a:solidFill>
              </a:rPr>
              <a:t>ca</a:t>
            </a:r>
            <a:r>
              <a:rPr lang="en-GB" sz="2200" dirty="0">
                <a:solidFill>
                  <a:srgbClr val="002060"/>
                </a:solidFill>
              </a:rPr>
              <a:t>tion 	 </a:t>
            </a:r>
          </a:p>
          <a:p>
            <a:r>
              <a:rPr lang="en-GB" sz="2200" dirty="0">
                <a:solidFill>
                  <a:srgbClr val="002060"/>
                </a:solidFill>
              </a:rPr>
              <a:t>	</a:t>
            </a:r>
          </a:p>
          <a:p>
            <a:r>
              <a:rPr lang="en-GB" sz="2200" dirty="0">
                <a:solidFill>
                  <a:srgbClr val="002060"/>
                </a:solidFill>
              </a:rPr>
              <a:t>What do you notice about the </a:t>
            </a:r>
            <a:r>
              <a:rPr lang="en-GB" sz="2200" b="1" dirty="0">
                <a:solidFill>
                  <a:srgbClr val="002060"/>
                </a:solidFill>
              </a:rPr>
              <a:t>other syllables </a:t>
            </a:r>
            <a:r>
              <a:rPr lang="en-GB" sz="2200" dirty="0">
                <a:solidFill>
                  <a:srgbClr val="002060"/>
                </a:solidFill>
              </a:rPr>
              <a:t>in these words?</a:t>
            </a:r>
            <a:br>
              <a:rPr lang="en-GB" sz="2200" dirty="0">
                <a:solidFill>
                  <a:srgbClr val="002060"/>
                </a:solidFill>
              </a:rPr>
            </a:br>
            <a:r>
              <a:rPr lang="en-GB" sz="2200" dirty="0">
                <a:solidFill>
                  <a:srgbClr val="002060"/>
                </a:solidFill>
              </a:rPr>
              <a:t>How are they pronounced?  </a:t>
            </a:r>
          </a:p>
          <a:p>
            <a:r>
              <a:rPr lang="en-GB" sz="2200" dirty="0">
                <a:solidFill>
                  <a:srgbClr val="002060"/>
                </a:solidFill>
              </a:rPr>
              <a:t> </a:t>
            </a:r>
          </a:p>
          <a:p>
            <a:r>
              <a:rPr lang="en-GB" sz="2200" dirty="0">
                <a:solidFill>
                  <a:srgbClr val="002060"/>
                </a:solidFill>
              </a:rPr>
              <a:t>organi</a:t>
            </a:r>
            <a:r>
              <a:rPr lang="en-GB" sz="2200" b="1" dirty="0">
                <a:solidFill>
                  <a:srgbClr val="002060"/>
                </a:solidFill>
              </a:rPr>
              <a:t>sa</a:t>
            </a:r>
            <a:r>
              <a:rPr lang="en-GB" sz="2200" dirty="0">
                <a:solidFill>
                  <a:srgbClr val="002060"/>
                </a:solidFill>
              </a:rPr>
              <a:t>tion 		identifi</a:t>
            </a:r>
            <a:r>
              <a:rPr lang="en-GB" sz="2200" b="1" dirty="0">
                <a:solidFill>
                  <a:srgbClr val="002060"/>
                </a:solidFill>
              </a:rPr>
              <a:t>ca</a:t>
            </a:r>
            <a:r>
              <a:rPr lang="en-GB" sz="2200" dirty="0">
                <a:solidFill>
                  <a:srgbClr val="002060"/>
                </a:solidFill>
              </a:rPr>
              <a:t>tion 	 	</a:t>
            </a:r>
          </a:p>
          <a:p>
            <a:r>
              <a:rPr lang="en-GB" sz="2200" dirty="0">
                <a:solidFill>
                  <a:srgbClr val="002060"/>
                </a:solidFill>
              </a:rPr>
              <a:t>       '  '       '		'        ' '        ‘		</a:t>
            </a:r>
          </a:p>
          <a:p>
            <a:r>
              <a:rPr lang="en-GB" sz="2200" dirty="0">
                <a:solidFill>
                  <a:srgbClr val="002060"/>
                </a:solidFill>
              </a:rPr>
              <a:t>The syllables with dots under them are ‘</a:t>
            </a:r>
            <a:r>
              <a:rPr lang="en-GB" sz="2200" b="1" dirty="0">
                <a:solidFill>
                  <a:srgbClr val="002060"/>
                </a:solidFill>
              </a:rPr>
              <a:t>unstressed</a:t>
            </a:r>
            <a:r>
              <a:rPr lang="en-GB" sz="2200" dirty="0">
                <a:solidFill>
                  <a:srgbClr val="002060"/>
                </a:solidFill>
              </a:rPr>
              <a:t>’. The </a:t>
            </a:r>
            <a:r>
              <a:rPr lang="en-GB" sz="2200" b="1" dirty="0">
                <a:solidFill>
                  <a:srgbClr val="002060"/>
                </a:solidFill>
              </a:rPr>
              <a:t>vowel sounds </a:t>
            </a:r>
            <a:r>
              <a:rPr lang="en-GB" sz="2200" dirty="0">
                <a:solidFill>
                  <a:srgbClr val="002060"/>
                </a:solidFill>
              </a:rPr>
              <a:t>in them </a:t>
            </a:r>
            <a:r>
              <a:rPr lang="en-GB" sz="2200" b="1" dirty="0">
                <a:solidFill>
                  <a:srgbClr val="002060"/>
                </a:solidFill>
              </a:rPr>
              <a:t>are not as strong or clear </a:t>
            </a:r>
            <a:r>
              <a:rPr lang="en-GB" sz="2200" dirty="0">
                <a:solidFill>
                  <a:srgbClr val="002060"/>
                </a:solidFill>
              </a:rPr>
              <a:t>as in the stressed syllables. We say that these vowels are ‘</a:t>
            </a:r>
            <a:r>
              <a:rPr lang="en-GB" sz="2200" b="1" dirty="0">
                <a:solidFill>
                  <a:srgbClr val="002060"/>
                </a:solidFill>
              </a:rPr>
              <a:t>reduced</a:t>
            </a:r>
            <a:r>
              <a:rPr lang="en-GB" sz="2200" dirty="0">
                <a:solidFill>
                  <a:srgbClr val="002060"/>
                </a:solidFill>
              </a:rPr>
              <a:t>’.</a:t>
            </a:r>
          </a:p>
        </p:txBody>
      </p:sp>
      <p:sp>
        <p:nvSpPr>
          <p:cNvPr id="4" name="Title 3"/>
          <p:cNvSpPr>
            <a:spLocks noGrp="1"/>
          </p:cNvSpPr>
          <p:nvPr>
            <p:ph type="title"/>
          </p:nvPr>
        </p:nvSpPr>
        <p:spPr/>
        <p:txBody>
          <a:bodyPr>
            <a:normAutofit/>
          </a:bodyPr>
          <a:lstStyle/>
          <a:p>
            <a:r>
              <a:rPr lang="en-GB" sz="2800" b="1" dirty="0">
                <a:solidFill>
                  <a:schemeClr val="bg1"/>
                </a:solidFill>
              </a:rPr>
              <a:t>Syllables and stress  </a:t>
            </a:r>
          </a:p>
        </p:txBody>
      </p:sp>
      <p:sp>
        <p:nvSpPr>
          <p:cNvPr id="3" name="Rounded Rectangle 46">
            <a:extLst>
              <a:ext uri="{FF2B5EF4-FFF2-40B4-BE49-F238E27FC236}">
                <a16:creationId xmlns:a16="http://schemas.microsoft.com/office/drawing/2014/main" id="{6B481C30-BF69-404B-9622-7541EB9EFA75}"/>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a:extLst>
              <a:ext uri="{FF2B5EF4-FFF2-40B4-BE49-F238E27FC236}">
                <a16:creationId xmlns:a16="http://schemas.microsoft.com/office/drawing/2014/main" id="{CBE38C49-6B50-41B4-82D5-1488832FE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0330" y="2353962"/>
            <a:ext cx="1997675" cy="2528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8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2658" y="526899"/>
            <a:ext cx="2743332" cy="2743332"/>
          </a:xfrm>
          <a:prstGeom prst="rect">
            <a:avLst/>
          </a:prstGeom>
        </p:spPr>
      </p:pic>
      <p:sp>
        <p:nvSpPr>
          <p:cNvPr id="11" name="Rectangle: Rounded Corners 22">
            <a:extLst>
              <a:ext uri="{FF2B5EF4-FFF2-40B4-BE49-F238E27FC236}">
                <a16:creationId xmlns:a16="http://schemas.microsoft.com/office/drawing/2014/main" id="{475F782A-9E78-414C-B892-2D89C98BA4E7}"/>
              </a:ext>
            </a:extLst>
          </p:cNvPr>
          <p:cNvSpPr/>
          <p:nvPr/>
        </p:nvSpPr>
        <p:spPr>
          <a:xfrm rot="5400000">
            <a:off x="2036698" y="-271684"/>
            <a:ext cx="4731888" cy="8153264"/>
          </a:xfrm>
          <a:prstGeom prst="round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4" name="Title 3"/>
          <p:cNvSpPr>
            <a:spLocks noGrp="1"/>
          </p:cNvSpPr>
          <p:nvPr>
            <p:ph type="title"/>
          </p:nvPr>
        </p:nvSpPr>
        <p:spPr/>
        <p:txBody>
          <a:bodyPr>
            <a:normAutofit/>
          </a:bodyPr>
          <a:lstStyle/>
          <a:p>
            <a:pPr algn="l"/>
            <a:r>
              <a:rPr lang="en-GB" sz="2800" dirty="0">
                <a:solidFill>
                  <a:schemeClr val="bg2"/>
                </a:solidFill>
              </a:rPr>
              <a:t>Amir </a:t>
            </a:r>
            <a:r>
              <a:rPr lang="en-GB" sz="2800" dirty="0" err="1">
                <a:solidFill>
                  <a:schemeClr val="bg2"/>
                </a:solidFill>
              </a:rPr>
              <a:t>écrit</a:t>
            </a:r>
            <a:r>
              <a:rPr lang="en-GB" sz="2800" dirty="0">
                <a:solidFill>
                  <a:schemeClr val="bg2"/>
                </a:solidFill>
              </a:rPr>
              <a:t> à </a:t>
            </a:r>
            <a:r>
              <a:rPr lang="en-GB" sz="2800" dirty="0" err="1">
                <a:solidFill>
                  <a:schemeClr val="bg2"/>
                </a:solidFill>
              </a:rPr>
              <a:t>Léa</a:t>
            </a:r>
            <a:endParaRPr lang="en-GB" sz="2800" dirty="0">
              <a:solidFill>
                <a:schemeClr val="bg2"/>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2" name="TextBox 11"/>
          <p:cNvSpPr txBox="1"/>
          <p:nvPr/>
        </p:nvSpPr>
        <p:spPr>
          <a:xfrm>
            <a:off x="782352" y="1681289"/>
            <a:ext cx="6743820" cy="4188583"/>
          </a:xfrm>
          <a:prstGeom prst="rect">
            <a:avLst/>
          </a:prstGeom>
          <a:solidFill>
            <a:schemeClr val="bg1"/>
          </a:solidFill>
          <a:ln>
            <a:solidFill>
              <a:srgbClr val="115076"/>
            </a:solidFill>
          </a:ln>
        </p:spPr>
        <p:txBody>
          <a:bodyPr wrap="square" rtlCol="0">
            <a:spAutoFit/>
          </a:bodyPr>
          <a:lstStyle/>
          <a:p>
            <a:pPr lvl="0">
              <a:lnSpc>
                <a:spcPct val="150000"/>
              </a:lnSpc>
              <a:defRPr/>
            </a:pPr>
            <a:r>
              <a:rPr lang="de-DE" sz="2000" dirty="0">
                <a:solidFill>
                  <a:srgbClr val="4472C4">
                    <a:lumMod val="50000"/>
                  </a:srgbClr>
                </a:solidFill>
                <a:latin typeface="Century Gothic" panose="020B0502020202020204" pitchFamily="34" charset="0"/>
              </a:rPr>
              <a:t>Salut Léa ! </a:t>
            </a:r>
            <a:r>
              <a:rPr lang="en-GB" sz="2000" dirty="0">
                <a:solidFill>
                  <a:srgbClr val="4472C4">
                    <a:lumMod val="50000"/>
                  </a:srgbClr>
                </a:solidFill>
                <a:latin typeface="Century Gothic" panose="020B0502020202020204" pitchFamily="34" charset="0"/>
              </a:rPr>
              <a:t>Tu </a:t>
            </a:r>
            <a:r>
              <a:rPr lang="en-GB" sz="2000" dirty="0" err="1">
                <a:solidFill>
                  <a:srgbClr val="4472C4">
                    <a:lumMod val="50000"/>
                  </a:srgbClr>
                </a:solidFill>
                <a:latin typeface="Century Gothic" panose="020B0502020202020204" pitchFamily="34" charset="0"/>
              </a:rPr>
              <a:t>veux</a:t>
            </a:r>
            <a:r>
              <a:rPr lang="en-GB" sz="2000" dirty="0">
                <a:solidFill>
                  <a:srgbClr val="4472C4">
                    <a:lumMod val="50000"/>
                  </a:srgbClr>
                </a:solidFill>
                <a:latin typeface="Century Gothic" panose="020B0502020202020204" pitchFamily="34" charset="0"/>
              </a:rPr>
              <a:t> savoir mon </a:t>
            </a:r>
            <a:r>
              <a:rPr lang="en-GB" sz="2000" dirty="0" err="1">
                <a:solidFill>
                  <a:srgbClr val="4472C4">
                    <a:lumMod val="50000"/>
                  </a:srgbClr>
                </a:solidFill>
                <a:latin typeface="Century Gothic" panose="020B0502020202020204" pitchFamily="34" charset="0"/>
              </a:rPr>
              <a:t>rêve</a:t>
            </a:r>
            <a:r>
              <a:rPr lang="en-GB" sz="2000" dirty="0">
                <a:solidFill>
                  <a:srgbClr val="4472C4">
                    <a:lumMod val="50000"/>
                  </a:srgbClr>
                </a:solidFill>
                <a:latin typeface="Century Gothic" panose="020B0502020202020204" pitchFamily="34" charset="0"/>
              </a:rPr>
              <a:t> bizarre ? </a:t>
            </a:r>
          </a:p>
          <a:p>
            <a:pPr lvl="0">
              <a:lnSpc>
                <a:spcPct val="150000"/>
              </a:lnSpc>
              <a:defRPr/>
            </a:pPr>
            <a:r>
              <a:rPr lang="en-GB" sz="2000" dirty="0">
                <a:solidFill>
                  <a:srgbClr val="4472C4">
                    <a:lumMod val="50000"/>
                  </a:srgbClr>
                </a:solidFill>
                <a:latin typeface="Century Gothic" panose="020B0502020202020204" pitchFamily="34" charset="0"/>
              </a:rPr>
              <a:t>Je ____ un </a:t>
            </a:r>
            <a:r>
              <a:rPr lang="en-GB" sz="2000" dirty="0" err="1">
                <a:solidFill>
                  <a:srgbClr val="4472C4">
                    <a:lumMod val="50000"/>
                  </a:srgbClr>
                </a:solidFill>
                <a:latin typeface="Century Gothic" panose="020B0502020202020204" pitchFamily="34" charset="0"/>
              </a:rPr>
              <a:t>chien</a:t>
            </a:r>
            <a:r>
              <a:rPr lang="en-GB" sz="2000" dirty="0">
                <a:solidFill>
                  <a:srgbClr val="4472C4">
                    <a:lumMod val="50000"/>
                  </a:srgbClr>
                </a:solidFill>
                <a:latin typeface="Century Gothic" panose="020B0502020202020204" pitchFamily="34" charset="0"/>
              </a:rPr>
              <a:t> ! J’____ deux </a:t>
            </a:r>
            <a:r>
              <a:rPr lang="en-GB" sz="2000" dirty="0" err="1">
                <a:solidFill>
                  <a:srgbClr val="4472C4">
                    <a:lumMod val="50000"/>
                  </a:srgbClr>
                </a:solidFill>
                <a:latin typeface="Century Gothic" panose="020B0502020202020204" pitchFamily="34" charset="0"/>
              </a:rPr>
              <a:t>amis</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Ils</a:t>
            </a:r>
            <a:r>
              <a:rPr lang="en-GB" sz="2000" dirty="0">
                <a:solidFill>
                  <a:srgbClr val="4472C4">
                    <a:lumMod val="50000"/>
                  </a:srgbClr>
                </a:solidFill>
                <a:latin typeface="Century Gothic" panose="020B0502020202020204" pitchFamily="34" charset="0"/>
              </a:rPr>
              <a:t> ____ </a:t>
            </a:r>
            <a:r>
              <a:rPr lang="en-GB" sz="2000" dirty="0" err="1">
                <a:solidFill>
                  <a:srgbClr val="4472C4">
                    <a:lumMod val="50000"/>
                  </a:srgbClr>
                </a:solidFill>
                <a:latin typeface="Century Gothic" panose="020B0502020202020204" pitchFamily="34" charset="0"/>
              </a:rPr>
              <a:t>élèves</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Ils</a:t>
            </a:r>
            <a:r>
              <a:rPr lang="en-GB" sz="2000" dirty="0">
                <a:solidFill>
                  <a:srgbClr val="4472C4">
                    <a:lumMod val="50000"/>
                  </a:srgbClr>
                </a:solidFill>
                <a:latin typeface="Century Gothic" panose="020B0502020202020204" pitchFamily="34" charset="0"/>
              </a:rPr>
              <a:t> ____ des </a:t>
            </a:r>
            <a:r>
              <a:rPr lang="en-GB" sz="2000" dirty="0" err="1">
                <a:solidFill>
                  <a:srgbClr val="4472C4">
                    <a:lumMod val="50000"/>
                  </a:srgbClr>
                </a:solidFill>
                <a:latin typeface="Century Gothic" panose="020B0502020202020204" pitchFamily="34" charset="0"/>
              </a:rPr>
              <a:t>uniformes</a:t>
            </a:r>
            <a:r>
              <a:rPr lang="en-GB" sz="2000" dirty="0">
                <a:solidFill>
                  <a:srgbClr val="4472C4">
                    <a:lumMod val="50000"/>
                  </a:srgbClr>
                </a:solidFill>
                <a:latin typeface="Century Gothic" panose="020B0502020202020204" pitchFamily="34" charset="0"/>
              </a:rPr>
              <a:t> pour </a:t>
            </a:r>
            <a:r>
              <a:rPr lang="en-GB" sz="2000" dirty="0" err="1">
                <a:solidFill>
                  <a:srgbClr val="4472C4">
                    <a:lumMod val="50000"/>
                  </a:srgbClr>
                </a:solidFill>
                <a:latin typeface="Century Gothic" panose="020B0502020202020204" pitchFamily="34" charset="0"/>
              </a:rPr>
              <a:t>l’école</a:t>
            </a:r>
            <a:r>
              <a:rPr lang="en-GB" sz="2000" dirty="0">
                <a:solidFill>
                  <a:srgbClr val="4472C4">
                    <a:lumMod val="50000"/>
                  </a:srgbClr>
                </a:solidFill>
                <a:latin typeface="Century Gothic" panose="020B0502020202020204" pitchFamily="34" charset="0"/>
              </a:rPr>
              <a:t>. Nous ______ </a:t>
            </a:r>
            <a:r>
              <a:rPr lang="en-GB" sz="2000" dirty="0" err="1">
                <a:solidFill>
                  <a:srgbClr val="4472C4">
                    <a:lumMod val="50000"/>
                  </a:srgbClr>
                </a:solidFill>
                <a:latin typeface="Century Gothic" panose="020B0502020202020204" pitchFamily="34" charset="0"/>
              </a:rPr>
              <a:t>une</a:t>
            </a:r>
            <a:r>
              <a:rPr lang="en-GB" sz="2000" dirty="0">
                <a:solidFill>
                  <a:srgbClr val="4472C4">
                    <a:lumMod val="50000"/>
                  </a:srgbClr>
                </a:solidFill>
                <a:latin typeface="Century Gothic" panose="020B0502020202020204" pitchFamily="34" charset="0"/>
              </a:rPr>
              <a:t> voiture. Nous ________ </a:t>
            </a:r>
            <a:r>
              <a:rPr lang="en-GB" sz="2000" dirty="0" err="1">
                <a:solidFill>
                  <a:srgbClr val="4472C4">
                    <a:lumMod val="50000"/>
                  </a:srgbClr>
                </a:solidFill>
                <a:latin typeface="Century Gothic" panose="020B0502020202020204" pitchFamily="34" charset="0"/>
              </a:rPr>
              <a:t>drôles</a:t>
            </a:r>
            <a:r>
              <a:rPr lang="en-GB" sz="2000" dirty="0">
                <a:solidFill>
                  <a:srgbClr val="4472C4">
                    <a:lumMod val="50000"/>
                  </a:srgbClr>
                </a:solidFill>
                <a:latin typeface="Century Gothic" panose="020B0502020202020204" pitchFamily="34" charset="0"/>
              </a:rPr>
              <a:t> ! Mon </a:t>
            </a:r>
            <a:r>
              <a:rPr lang="en-GB" sz="2000" dirty="0" err="1">
                <a:solidFill>
                  <a:srgbClr val="4472C4">
                    <a:lumMod val="50000"/>
                  </a:srgbClr>
                </a:solidFill>
                <a:latin typeface="Century Gothic" panose="020B0502020202020204" pitchFamily="34" charset="0"/>
              </a:rPr>
              <a:t>père</a:t>
            </a:r>
            <a:r>
              <a:rPr lang="en-GB" sz="2000" dirty="0">
                <a:solidFill>
                  <a:srgbClr val="4472C4">
                    <a:lumMod val="50000"/>
                  </a:srgbClr>
                </a:solidFill>
                <a:latin typeface="Century Gothic" panose="020B0502020202020204" pitchFamily="34" charset="0"/>
              </a:rPr>
              <a:t> ____ un </a:t>
            </a:r>
            <a:r>
              <a:rPr lang="en-GB" sz="2000" dirty="0" err="1">
                <a:solidFill>
                  <a:srgbClr val="4472C4">
                    <a:lumMod val="50000"/>
                  </a:srgbClr>
                </a:solidFill>
                <a:latin typeface="Century Gothic" panose="020B0502020202020204" pitchFamily="34" charset="0"/>
              </a:rPr>
              <a:t>problème</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il</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doit</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aller</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en</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ville</a:t>
            </a:r>
            <a:r>
              <a:rPr lang="en-GB" sz="2000" dirty="0">
                <a:solidFill>
                  <a:srgbClr val="4472C4">
                    <a:lumMod val="50000"/>
                  </a:srgbClr>
                </a:solidFill>
                <a:latin typeface="Century Gothic" panose="020B0502020202020204" pitchFamily="34" charset="0"/>
              </a:rPr>
              <a:t>. Il </a:t>
            </a:r>
            <a:r>
              <a:rPr lang="en-GB" sz="2000" dirty="0" err="1">
                <a:solidFill>
                  <a:srgbClr val="4472C4">
                    <a:lumMod val="50000"/>
                  </a:srgbClr>
                </a:solidFill>
                <a:latin typeface="Century Gothic" panose="020B0502020202020204" pitchFamily="34" charset="0"/>
              </a:rPr>
              <a:t>peut</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venir</a:t>
            </a:r>
            <a:r>
              <a:rPr lang="en-GB" sz="2000" dirty="0">
                <a:solidFill>
                  <a:srgbClr val="4472C4">
                    <a:lumMod val="50000"/>
                  </a:srgbClr>
                </a:solidFill>
                <a:latin typeface="Century Gothic" panose="020B0502020202020204" pitchFamily="34" charset="0"/>
              </a:rPr>
              <a:t> avec nous </a:t>
            </a:r>
            <a:r>
              <a:rPr lang="en-GB" sz="2000" dirty="0" err="1">
                <a:solidFill>
                  <a:srgbClr val="4472C4">
                    <a:lumMod val="50000"/>
                  </a:srgbClr>
                </a:solidFill>
                <a:latin typeface="Century Gothic" panose="020B0502020202020204" pitchFamily="34" charset="0"/>
              </a:rPr>
              <a:t>en</a:t>
            </a:r>
            <a:r>
              <a:rPr lang="en-GB" sz="2000" dirty="0">
                <a:solidFill>
                  <a:srgbClr val="4472C4">
                    <a:lumMod val="50000"/>
                  </a:srgbClr>
                </a:solidFill>
                <a:latin typeface="Century Gothic" panose="020B0502020202020204" pitchFamily="34" charset="0"/>
              </a:rPr>
              <a:t> voiture ! Il ____ content. Nous </a:t>
            </a:r>
            <a:r>
              <a:rPr lang="en-GB" sz="2000" dirty="0" err="1">
                <a:solidFill>
                  <a:srgbClr val="4472C4">
                    <a:lumMod val="50000"/>
                  </a:srgbClr>
                </a:solidFill>
                <a:latin typeface="Century Gothic" panose="020B0502020202020204" pitchFamily="34" charset="0"/>
              </a:rPr>
              <a:t>arrivons</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en</a:t>
            </a:r>
            <a:r>
              <a:rPr lang="en-GB" sz="2000" dirty="0">
                <a:solidFill>
                  <a:srgbClr val="4472C4">
                    <a:lumMod val="50000"/>
                  </a:srgbClr>
                </a:solidFill>
                <a:latin typeface="Century Gothic" panose="020B0502020202020204" pitchFamily="34" charset="0"/>
              </a:rPr>
              <a:t> </a:t>
            </a:r>
            <a:r>
              <a:rPr lang="en-GB" sz="2000" dirty="0" err="1">
                <a:solidFill>
                  <a:srgbClr val="4472C4">
                    <a:lumMod val="50000"/>
                  </a:srgbClr>
                </a:solidFill>
                <a:latin typeface="Century Gothic" panose="020B0502020202020204" pitchFamily="34" charset="0"/>
              </a:rPr>
              <a:t>ville</a:t>
            </a:r>
            <a:r>
              <a:rPr lang="en-GB" sz="2000" dirty="0">
                <a:solidFill>
                  <a:srgbClr val="4472C4">
                    <a:lumMod val="50000"/>
                  </a:srgbClr>
                </a:solidFill>
                <a:latin typeface="Century Gothic" panose="020B0502020202020204" pitchFamily="34" charset="0"/>
              </a:rPr>
              <a:t>. Il y a </a:t>
            </a:r>
            <a:r>
              <a:rPr lang="en-GB" sz="2000" dirty="0" err="1">
                <a:solidFill>
                  <a:srgbClr val="4472C4">
                    <a:lumMod val="50000"/>
                  </a:srgbClr>
                </a:solidFill>
                <a:latin typeface="Century Gothic" panose="020B0502020202020204" pitchFamily="34" charset="0"/>
              </a:rPr>
              <a:t>une</a:t>
            </a:r>
            <a:r>
              <a:rPr lang="en-GB" sz="2000" dirty="0">
                <a:solidFill>
                  <a:srgbClr val="4472C4">
                    <a:lumMod val="50000"/>
                  </a:srgbClr>
                </a:solidFill>
                <a:latin typeface="Century Gothic" panose="020B0502020202020204" pitchFamily="34" charset="0"/>
              </a:rPr>
              <a:t> femme. Elle ____ </a:t>
            </a:r>
            <a:r>
              <a:rPr lang="en-GB" sz="2000" dirty="0" err="1">
                <a:solidFill>
                  <a:srgbClr val="4472C4">
                    <a:lumMod val="50000"/>
                  </a:srgbClr>
                </a:solidFill>
                <a:latin typeface="Century Gothic" panose="020B0502020202020204" pitchFamily="34" charset="0"/>
              </a:rPr>
              <a:t>grande</a:t>
            </a:r>
            <a:r>
              <a:rPr lang="en-GB" sz="2000" dirty="0">
                <a:solidFill>
                  <a:srgbClr val="4472C4">
                    <a:lumMod val="50000"/>
                  </a:srgbClr>
                </a:solidFill>
                <a:latin typeface="Century Gothic" panose="020B0502020202020204" pitchFamily="34" charset="0"/>
              </a:rPr>
              <a:t>. Elle ____ un petit </a:t>
            </a:r>
            <a:r>
              <a:rPr lang="en-GB" sz="2000" dirty="0" err="1">
                <a:solidFill>
                  <a:srgbClr val="4472C4">
                    <a:lumMod val="50000"/>
                  </a:srgbClr>
                </a:solidFill>
                <a:latin typeface="Century Gothic" panose="020B0502020202020204" pitchFamily="34" charset="0"/>
              </a:rPr>
              <a:t>chien</a:t>
            </a:r>
            <a:r>
              <a:rPr lang="en-GB" sz="2000" dirty="0">
                <a:solidFill>
                  <a:srgbClr val="4472C4">
                    <a:lumMod val="50000"/>
                  </a:srgbClr>
                </a:solidFill>
                <a:latin typeface="Century Gothic" panose="020B0502020202020204" pitchFamily="34" charset="0"/>
              </a:rPr>
              <a:t>. Elle </a:t>
            </a:r>
            <a:r>
              <a:rPr lang="en-GB" sz="2000" dirty="0" err="1">
                <a:solidFill>
                  <a:srgbClr val="4472C4">
                    <a:lumMod val="50000"/>
                  </a:srgbClr>
                </a:solidFill>
                <a:latin typeface="Century Gothic" panose="020B0502020202020204" pitchFamily="34" charset="0"/>
              </a:rPr>
              <a:t>veut</a:t>
            </a:r>
            <a:r>
              <a:rPr lang="en-GB" sz="2000" dirty="0">
                <a:solidFill>
                  <a:srgbClr val="4472C4">
                    <a:lumMod val="50000"/>
                  </a:srgbClr>
                </a:solidFill>
                <a:latin typeface="Century Gothic" panose="020B0502020202020204" pitchFamily="34" charset="0"/>
              </a:rPr>
              <a:t> faire </a:t>
            </a:r>
            <a:r>
              <a:rPr lang="en-GB" sz="2000" dirty="0" err="1">
                <a:solidFill>
                  <a:srgbClr val="4472C4">
                    <a:lumMod val="50000"/>
                  </a:srgbClr>
                </a:solidFill>
                <a:latin typeface="Century Gothic" panose="020B0502020202020204" pitchFamily="34" charset="0"/>
              </a:rPr>
              <a:t>une</a:t>
            </a:r>
            <a:r>
              <a:rPr lang="en-GB" sz="2000" dirty="0">
                <a:solidFill>
                  <a:srgbClr val="4472C4">
                    <a:lumMod val="50000"/>
                  </a:srgbClr>
                </a:solidFill>
                <a:latin typeface="Century Gothic" panose="020B0502020202020204" pitchFamily="34" charset="0"/>
              </a:rPr>
              <a:t> promenade avec </a:t>
            </a:r>
            <a:r>
              <a:rPr lang="en-GB" sz="2000" dirty="0" err="1">
                <a:solidFill>
                  <a:srgbClr val="4472C4">
                    <a:lumMod val="50000"/>
                  </a:srgbClr>
                </a:solidFill>
                <a:latin typeface="Century Gothic" panose="020B0502020202020204" pitchFamily="34" charset="0"/>
              </a:rPr>
              <a:t>moi</a:t>
            </a:r>
            <a:r>
              <a:rPr lang="en-GB" sz="2000" dirty="0">
                <a:solidFill>
                  <a:srgbClr val="4472C4">
                    <a:lumMod val="50000"/>
                  </a:srgbClr>
                </a:solidFill>
                <a:latin typeface="Century Gothic" panose="020B0502020202020204" pitchFamily="34" charset="0"/>
              </a:rPr>
              <a:t> et le petit </a:t>
            </a:r>
            <a:r>
              <a:rPr lang="en-GB" sz="2000" dirty="0" err="1">
                <a:solidFill>
                  <a:srgbClr val="4472C4">
                    <a:lumMod val="50000"/>
                  </a:srgbClr>
                </a:solidFill>
                <a:latin typeface="Century Gothic" panose="020B0502020202020204" pitchFamily="34" charset="0"/>
              </a:rPr>
              <a:t>chien</a:t>
            </a:r>
            <a:r>
              <a:rPr lang="en-GB" sz="2000" dirty="0">
                <a:solidFill>
                  <a:srgbClr val="4472C4">
                    <a:lumMod val="50000"/>
                  </a:srgbClr>
                </a:solidFill>
                <a:latin typeface="Century Gothic" panose="020B0502020202020204" pitchFamily="34" charset="0"/>
              </a:rPr>
              <a:t> dans le parc ! </a:t>
            </a:r>
            <a:r>
              <a:rPr lang="en-GB" sz="2000" b="1" dirty="0">
                <a:solidFill>
                  <a:srgbClr val="4472C4">
                    <a:lumMod val="50000"/>
                  </a:srgbClr>
                </a:solidFill>
                <a:latin typeface="Century Gothic" panose="020B0502020202020204" pitchFamily="34" charset="0"/>
              </a:rPr>
              <a:t>				</a:t>
            </a:r>
            <a:r>
              <a:rPr lang="de-DE" sz="2000" b="1" dirty="0">
                <a:solidFill>
                  <a:srgbClr val="4472C4">
                    <a:lumMod val="50000"/>
                  </a:srgbClr>
                </a:solidFill>
                <a:latin typeface="Century Gothic" panose="020B0502020202020204" pitchFamily="34" charset="0"/>
              </a:rPr>
              <a:t>xx Amir</a:t>
            </a:r>
            <a:endParaRPr lang="de-DE" sz="2000" dirty="0">
              <a:solidFill>
                <a:srgbClr val="4472C4">
                  <a:lumMod val="50000"/>
                </a:srgbClr>
              </a:solidFill>
              <a:latin typeface="Century Gothic" panose="020B0502020202020204" pitchFamily="34" charset="0"/>
            </a:endParaRPr>
          </a:p>
        </p:txBody>
      </p:sp>
      <p:sp>
        <p:nvSpPr>
          <p:cNvPr id="13" name="Oval 12">
            <a:extLst>
              <a:ext uri="{FF2B5EF4-FFF2-40B4-BE49-F238E27FC236}">
                <a16:creationId xmlns:a16="http://schemas.microsoft.com/office/drawing/2014/main" id="{DDD9EB96-DADE-421D-802E-C21459DDF5E3}"/>
              </a:ext>
            </a:extLst>
          </p:cNvPr>
          <p:cNvSpPr/>
          <p:nvPr/>
        </p:nvSpPr>
        <p:spPr>
          <a:xfrm>
            <a:off x="7754772" y="3575902"/>
            <a:ext cx="495902" cy="45809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 name="TextBox 1"/>
          <p:cNvSpPr txBox="1"/>
          <p:nvPr/>
        </p:nvSpPr>
        <p:spPr>
          <a:xfrm>
            <a:off x="4398012" y="214744"/>
            <a:ext cx="3438144" cy="461665"/>
          </a:xfrm>
          <a:prstGeom prst="rect">
            <a:avLst/>
          </a:prstGeom>
          <a:noFill/>
        </p:spPr>
        <p:txBody>
          <a:bodyPr wrap="square" rtlCol="0">
            <a:spAutoFit/>
          </a:bodyPr>
          <a:lstStyle/>
          <a:p>
            <a:pPr algn="l"/>
            <a:r>
              <a:rPr lang="en-GB" sz="2400" dirty="0" err="1">
                <a:solidFill>
                  <a:srgbClr val="002060"/>
                </a:solidFill>
              </a:rPr>
              <a:t>C’est</a:t>
            </a:r>
            <a:r>
              <a:rPr lang="en-GB" sz="2400" dirty="0">
                <a:solidFill>
                  <a:srgbClr val="002060"/>
                </a:solidFill>
              </a:rPr>
              <a:t> </a:t>
            </a:r>
            <a:r>
              <a:rPr lang="en-GB" sz="2400" dirty="0" err="1">
                <a:solidFill>
                  <a:srgbClr val="002060"/>
                </a:solidFill>
              </a:rPr>
              <a:t>quel</a:t>
            </a:r>
            <a:r>
              <a:rPr lang="en-GB" sz="2400" dirty="0">
                <a:solidFill>
                  <a:srgbClr val="002060"/>
                </a:solidFill>
              </a:rPr>
              <a:t> </a:t>
            </a:r>
            <a:r>
              <a:rPr lang="en-GB" sz="2400" dirty="0" err="1">
                <a:solidFill>
                  <a:srgbClr val="002060"/>
                </a:solidFill>
              </a:rPr>
              <a:t>verbe</a:t>
            </a:r>
            <a:r>
              <a:rPr lang="en-GB" sz="2400" dirty="0">
                <a:solidFill>
                  <a:srgbClr val="002060"/>
                </a:solidFill>
              </a:rPr>
              <a:t>?</a:t>
            </a:r>
          </a:p>
        </p:txBody>
      </p:sp>
      <p:sp>
        <p:nvSpPr>
          <p:cNvPr id="5" name="TextBox 4"/>
          <p:cNvSpPr txBox="1"/>
          <p:nvPr/>
        </p:nvSpPr>
        <p:spPr>
          <a:xfrm>
            <a:off x="1151685" y="2213912"/>
            <a:ext cx="759594" cy="400110"/>
          </a:xfrm>
          <a:prstGeom prst="rect">
            <a:avLst/>
          </a:prstGeom>
          <a:noFill/>
        </p:spPr>
        <p:txBody>
          <a:bodyPr wrap="square" rtlCol="0">
            <a:spAutoFit/>
          </a:bodyPr>
          <a:lstStyle/>
          <a:p>
            <a:pPr algn="l"/>
            <a:r>
              <a:rPr lang="en-GB" sz="2000" b="1" dirty="0" err="1">
                <a:solidFill>
                  <a:srgbClr val="EF4135"/>
                </a:solidFill>
              </a:rPr>
              <a:t>suis</a:t>
            </a:r>
            <a:endParaRPr lang="en-GB" sz="2000" b="1" dirty="0">
              <a:solidFill>
                <a:srgbClr val="EF4135"/>
              </a:solidFill>
            </a:endParaRPr>
          </a:p>
        </p:txBody>
      </p:sp>
      <p:sp>
        <p:nvSpPr>
          <p:cNvPr id="14" name="TextBox 13"/>
          <p:cNvSpPr txBox="1"/>
          <p:nvPr/>
        </p:nvSpPr>
        <p:spPr>
          <a:xfrm>
            <a:off x="5427149" y="2668111"/>
            <a:ext cx="990220" cy="400110"/>
          </a:xfrm>
          <a:prstGeom prst="rect">
            <a:avLst/>
          </a:prstGeom>
          <a:noFill/>
        </p:spPr>
        <p:txBody>
          <a:bodyPr wrap="square" rtlCol="0">
            <a:spAutoFit/>
          </a:bodyPr>
          <a:lstStyle/>
          <a:p>
            <a:pPr algn="l"/>
            <a:r>
              <a:rPr lang="en-GB" sz="2000" b="1" dirty="0" err="1">
                <a:solidFill>
                  <a:srgbClr val="EF4135"/>
                </a:solidFill>
              </a:rPr>
              <a:t>avons</a:t>
            </a:r>
            <a:endParaRPr lang="en-GB" sz="2000" b="1" dirty="0">
              <a:solidFill>
                <a:srgbClr val="EF4135"/>
              </a:solidFill>
            </a:endParaRPr>
          </a:p>
        </p:txBody>
      </p:sp>
      <p:sp>
        <p:nvSpPr>
          <p:cNvPr id="15" name="TextBox 14"/>
          <p:cNvSpPr txBox="1"/>
          <p:nvPr/>
        </p:nvSpPr>
        <p:spPr>
          <a:xfrm>
            <a:off x="5456883" y="2213912"/>
            <a:ext cx="724296" cy="400110"/>
          </a:xfrm>
          <a:prstGeom prst="rect">
            <a:avLst/>
          </a:prstGeom>
          <a:noFill/>
        </p:spPr>
        <p:txBody>
          <a:bodyPr wrap="square" rtlCol="0">
            <a:spAutoFit/>
          </a:bodyPr>
          <a:lstStyle/>
          <a:p>
            <a:pPr algn="l"/>
            <a:r>
              <a:rPr lang="en-GB" sz="2000" b="1" dirty="0" err="1">
                <a:solidFill>
                  <a:srgbClr val="EF4135"/>
                </a:solidFill>
              </a:rPr>
              <a:t>sont</a:t>
            </a:r>
            <a:endParaRPr lang="en-GB" sz="2000" b="1" dirty="0">
              <a:solidFill>
                <a:srgbClr val="EF4135"/>
              </a:solidFill>
            </a:endParaRPr>
          </a:p>
        </p:txBody>
      </p:sp>
      <p:sp>
        <p:nvSpPr>
          <p:cNvPr id="16" name="TextBox 15"/>
          <p:cNvSpPr txBox="1"/>
          <p:nvPr/>
        </p:nvSpPr>
        <p:spPr>
          <a:xfrm>
            <a:off x="852980" y="2668111"/>
            <a:ext cx="678502" cy="400110"/>
          </a:xfrm>
          <a:prstGeom prst="rect">
            <a:avLst/>
          </a:prstGeom>
          <a:noFill/>
        </p:spPr>
        <p:txBody>
          <a:bodyPr wrap="square" rtlCol="0">
            <a:spAutoFit/>
          </a:bodyPr>
          <a:lstStyle/>
          <a:p>
            <a:pPr algn="l"/>
            <a:r>
              <a:rPr lang="en-GB" sz="2000" b="1" dirty="0" err="1">
                <a:solidFill>
                  <a:srgbClr val="EF4135"/>
                </a:solidFill>
              </a:rPr>
              <a:t>ont</a:t>
            </a:r>
            <a:endParaRPr lang="en-GB" sz="2000" b="1" dirty="0">
              <a:solidFill>
                <a:srgbClr val="EF4135"/>
              </a:solidFill>
            </a:endParaRPr>
          </a:p>
        </p:txBody>
      </p:sp>
      <p:sp>
        <p:nvSpPr>
          <p:cNvPr id="17" name="TextBox 16"/>
          <p:cNvSpPr txBox="1"/>
          <p:nvPr/>
        </p:nvSpPr>
        <p:spPr>
          <a:xfrm>
            <a:off x="3336916" y="2213912"/>
            <a:ext cx="454795" cy="400110"/>
          </a:xfrm>
          <a:prstGeom prst="rect">
            <a:avLst/>
          </a:prstGeom>
          <a:noFill/>
        </p:spPr>
        <p:txBody>
          <a:bodyPr wrap="square" rtlCol="0">
            <a:spAutoFit/>
          </a:bodyPr>
          <a:lstStyle/>
          <a:p>
            <a:pPr algn="l"/>
            <a:r>
              <a:rPr lang="en-GB" sz="2000" b="1" dirty="0">
                <a:solidFill>
                  <a:srgbClr val="EF4135"/>
                </a:solidFill>
              </a:rPr>
              <a:t>ai</a:t>
            </a:r>
          </a:p>
        </p:txBody>
      </p:sp>
      <p:sp>
        <p:nvSpPr>
          <p:cNvPr id="18" name="TextBox 17"/>
          <p:cNvSpPr txBox="1"/>
          <p:nvPr/>
        </p:nvSpPr>
        <p:spPr>
          <a:xfrm>
            <a:off x="5922259" y="3146645"/>
            <a:ext cx="355471" cy="400110"/>
          </a:xfrm>
          <a:prstGeom prst="rect">
            <a:avLst/>
          </a:prstGeom>
          <a:noFill/>
        </p:spPr>
        <p:txBody>
          <a:bodyPr wrap="square" rtlCol="0">
            <a:spAutoFit/>
          </a:bodyPr>
          <a:lstStyle/>
          <a:p>
            <a:pPr algn="l"/>
            <a:r>
              <a:rPr lang="en-GB" sz="2000" b="1">
                <a:solidFill>
                  <a:srgbClr val="EF4135"/>
                </a:solidFill>
              </a:rPr>
              <a:t>a</a:t>
            </a:r>
            <a:endParaRPr lang="en-GB" sz="2000" b="1" dirty="0">
              <a:solidFill>
                <a:srgbClr val="EF4135"/>
              </a:solidFill>
            </a:endParaRPr>
          </a:p>
        </p:txBody>
      </p:sp>
      <p:sp>
        <p:nvSpPr>
          <p:cNvPr id="19" name="TextBox 18"/>
          <p:cNvSpPr txBox="1"/>
          <p:nvPr/>
        </p:nvSpPr>
        <p:spPr>
          <a:xfrm>
            <a:off x="2457654" y="3146645"/>
            <a:ext cx="1316234" cy="400110"/>
          </a:xfrm>
          <a:prstGeom prst="rect">
            <a:avLst/>
          </a:prstGeom>
          <a:noFill/>
        </p:spPr>
        <p:txBody>
          <a:bodyPr wrap="square" rtlCol="0">
            <a:spAutoFit/>
          </a:bodyPr>
          <a:lstStyle/>
          <a:p>
            <a:pPr algn="l"/>
            <a:r>
              <a:rPr lang="en-GB" sz="2000" b="1" dirty="0" err="1">
                <a:solidFill>
                  <a:srgbClr val="EF4135"/>
                </a:solidFill>
              </a:rPr>
              <a:t>sommes</a:t>
            </a:r>
            <a:endParaRPr lang="en-GB" sz="2000" b="1" dirty="0">
              <a:solidFill>
                <a:srgbClr val="EF4135"/>
              </a:solidFill>
            </a:endParaRPr>
          </a:p>
        </p:txBody>
      </p:sp>
      <p:sp>
        <p:nvSpPr>
          <p:cNvPr id="20" name="TextBox 19"/>
          <p:cNvSpPr txBox="1"/>
          <p:nvPr/>
        </p:nvSpPr>
        <p:spPr>
          <a:xfrm>
            <a:off x="2937159" y="4476335"/>
            <a:ext cx="582926" cy="400110"/>
          </a:xfrm>
          <a:prstGeom prst="rect">
            <a:avLst/>
          </a:prstGeom>
          <a:noFill/>
        </p:spPr>
        <p:txBody>
          <a:bodyPr wrap="square" rtlCol="0">
            <a:spAutoFit/>
          </a:bodyPr>
          <a:lstStyle/>
          <a:p>
            <a:pPr algn="l"/>
            <a:r>
              <a:rPr lang="en-GB" sz="2000" b="1" dirty="0" err="1">
                <a:solidFill>
                  <a:srgbClr val="EF4135"/>
                </a:solidFill>
              </a:rPr>
              <a:t>est</a:t>
            </a:r>
            <a:endParaRPr lang="en-GB" sz="2000" b="1" dirty="0">
              <a:solidFill>
                <a:srgbClr val="EF4135"/>
              </a:solidFill>
            </a:endParaRPr>
          </a:p>
        </p:txBody>
      </p:sp>
      <p:sp>
        <p:nvSpPr>
          <p:cNvPr id="22" name="TextBox 21"/>
          <p:cNvSpPr txBox="1"/>
          <p:nvPr/>
        </p:nvSpPr>
        <p:spPr>
          <a:xfrm>
            <a:off x="5101412" y="4476335"/>
            <a:ext cx="355471" cy="400110"/>
          </a:xfrm>
          <a:prstGeom prst="rect">
            <a:avLst/>
          </a:prstGeom>
          <a:noFill/>
        </p:spPr>
        <p:txBody>
          <a:bodyPr wrap="square" rtlCol="0">
            <a:spAutoFit/>
          </a:bodyPr>
          <a:lstStyle/>
          <a:p>
            <a:pPr algn="l"/>
            <a:r>
              <a:rPr lang="en-GB" sz="2000" b="1" dirty="0">
                <a:solidFill>
                  <a:srgbClr val="EF4135"/>
                </a:solidFill>
              </a:rPr>
              <a:t>a</a:t>
            </a:r>
          </a:p>
        </p:txBody>
      </p:sp>
      <p:sp>
        <p:nvSpPr>
          <p:cNvPr id="23" name="TextBox 22"/>
          <p:cNvSpPr txBox="1"/>
          <p:nvPr/>
        </p:nvSpPr>
        <p:spPr>
          <a:xfrm>
            <a:off x="2446429" y="4033995"/>
            <a:ext cx="582926" cy="400110"/>
          </a:xfrm>
          <a:prstGeom prst="rect">
            <a:avLst/>
          </a:prstGeom>
          <a:noFill/>
        </p:spPr>
        <p:txBody>
          <a:bodyPr wrap="square" rtlCol="0">
            <a:spAutoFit/>
          </a:bodyPr>
          <a:lstStyle/>
          <a:p>
            <a:pPr algn="l"/>
            <a:r>
              <a:rPr lang="en-GB" sz="2000" b="1" dirty="0" err="1">
                <a:solidFill>
                  <a:srgbClr val="EF4135"/>
                </a:solidFill>
              </a:rPr>
              <a:t>est</a:t>
            </a:r>
            <a:endParaRPr lang="en-GB" sz="2000" b="1" dirty="0">
              <a:solidFill>
                <a:srgbClr val="EF4135"/>
              </a:solidFill>
            </a:endParaRPr>
          </a:p>
        </p:txBody>
      </p:sp>
      <p:sp>
        <p:nvSpPr>
          <p:cNvPr id="3" name="TextBox 2"/>
          <p:cNvSpPr txBox="1"/>
          <p:nvPr/>
        </p:nvSpPr>
        <p:spPr>
          <a:xfrm>
            <a:off x="9751536" y="3099151"/>
            <a:ext cx="1658112" cy="3046988"/>
          </a:xfrm>
          <a:prstGeom prst="rect">
            <a:avLst/>
          </a:prstGeom>
          <a:solidFill>
            <a:srgbClr val="EE6000"/>
          </a:solidFill>
        </p:spPr>
        <p:txBody>
          <a:bodyPr wrap="square" rtlCol="0">
            <a:spAutoFit/>
          </a:bodyPr>
          <a:lstStyle/>
          <a:p>
            <a:pPr algn="ctr"/>
            <a:r>
              <a:rPr lang="en-GB" sz="2400" dirty="0" err="1">
                <a:solidFill>
                  <a:schemeClr val="bg1"/>
                </a:solidFill>
              </a:rPr>
              <a:t>avons</a:t>
            </a:r>
            <a:endParaRPr lang="en-GB" sz="2400" dirty="0">
              <a:solidFill>
                <a:schemeClr val="bg1"/>
              </a:solidFill>
            </a:endParaRPr>
          </a:p>
          <a:p>
            <a:pPr algn="ctr"/>
            <a:r>
              <a:rPr lang="en-GB" sz="2400" dirty="0">
                <a:solidFill>
                  <a:schemeClr val="bg1"/>
                </a:solidFill>
              </a:rPr>
              <a:t>ai</a:t>
            </a:r>
          </a:p>
          <a:p>
            <a:pPr algn="ctr"/>
            <a:r>
              <a:rPr lang="en-GB" sz="2400" dirty="0" err="1">
                <a:solidFill>
                  <a:schemeClr val="bg1"/>
                </a:solidFill>
              </a:rPr>
              <a:t>sont</a:t>
            </a:r>
            <a:endParaRPr lang="en-GB" sz="2400" dirty="0">
              <a:solidFill>
                <a:schemeClr val="bg1"/>
              </a:solidFill>
            </a:endParaRPr>
          </a:p>
          <a:p>
            <a:pPr algn="ctr"/>
            <a:r>
              <a:rPr lang="en-GB" sz="2400" dirty="0" err="1">
                <a:solidFill>
                  <a:schemeClr val="bg1"/>
                </a:solidFill>
              </a:rPr>
              <a:t>est</a:t>
            </a:r>
            <a:r>
              <a:rPr lang="en-GB" sz="2400" dirty="0">
                <a:solidFill>
                  <a:schemeClr val="bg1"/>
                </a:solidFill>
              </a:rPr>
              <a:t> (x2)</a:t>
            </a:r>
          </a:p>
          <a:p>
            <a:pPr algn="ctr"/>
            <a:r>
              <a:rPr lang="en-GB" sz="2400" dirty="0" err="1">
                <a:solidFill>
                  <a:schemeClr val="bg1"/>
                </a:solidFill>
              </a:rPr>
              <a:t>sommes</a:t>
            </a:r>
            <a:endParaRPr lang="en-GB" sz="2400" dirty="0">
              <a:solidFill>
                <a:schemeClr val="bg1"/>
              </a:solidFill>
            </a:endParaRPr>
          </a:p>
          <a:p>
            <a:pPr algn="ctr"/>
            <a:r>
              <a:rPr lang="en-GB" sz="2400" dirty="0" err="1">
                <a:solidFill>
                  <a:schemeClr val="bg1"/>
                </a:solidFill>
              </a:rPr>
              <a:t>ont</a:t>
            </a:r>
            <a:endParaRPr lang="en-GB" sz="2400" dirty="0">
              <a:solidFill>
                <a:schemeClr val="bg1"/>
              </a:solidFill>
            </a:endParaRPr>
          </a:p>
          <a:p>
            <a:pPr algn="ctr"/>
            <a:r>
              <a:rPr lang="en-GB" sz="2400" dirty="0">
                <a:solidFill>
                  <a:schemeClr val="bg1"/>
                </a:solidFill>
              </a:rPr>
              <a:t>a (x2)</a:t>
            </a:r>
          </a:p>
          <a:p>
            <a:pPr algn="ctr"/>
            <a:r>
              <a:rPr lang="en-GB" sz="2400" dirty="0" err="1">
                <a:solidFill>
                  <a:schemeClr val="bg1"/>
                </a:solidFill>
              </a:rPr>
              <a:t>suis</a:t>
            </a:r>
            <a:endParaRPr lang="en-GB" sz="2400" dirty="0">
              <a:solidFill>
                <a:schemeClr val="bg1"/>
              </a:solidFill>
            </a:endParaRPr>
          </a:p>
        </p:txBody>
      </p:sp>
      <p:sp>
        <p:nvSpPr>
          <p:cNvPr id="21" name="TextBox 20"/>
          <p:cNvSpPr txBox="1"/>
          <p:nvPr/>
        </p:nvSpPr>
        <p:spPr>
          <a:xfrm>
            <a:off x="464965" y="1036726"/>
            <a:ext cx="1454532" cy="400110"/>
          </a:xfrm>
          <a:prstGeom prst="rect">
            <a:avLst/>
          </a:prstGeom>
          <a:noFill/>
        </p:spPr>
        <p:txBody>
          <a:bodyPr wrap="square" rtlCol="0">
            <a:spAutoFit/>
          </a:bodyPr>
          <a:lstStyle/>
          <a:p>
            <a:pPr algn="l"/>
            <a:r>
              <a:rPr lang="en-GB" sz="2000" b="1" dirty="0" err="1">
                <a:solidFill>
                  <a:srgbClr val="EF4135"/>
                </a:solidFill>
              </a:rPr>
              <a:t>Réponses</a:t>
            </a:r>
            <a:r>
              <a:rPr lang="en-GB" sz="2000" b="1" dirty="0">
                <a:solidFill>
                  <a:srgbClr val="EF4135"/>
                </a:solidFill>
              </a:rPr>
              <a:t>:</a:t>
            </a:r>
          </a:p>
        </p:txBody>
      </p:sp>
    </p:spTree>
    <p:extLst>
      <p:ext uri="{BB962C8B-B14F-4D97-AF65-F5344CB8AC3E}">
        <p14:creationId xmlns:p14="http://schemas.microsoft.com/office/powerpoint/2010/main" val="249716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5" grpId="0"/>
      <p:bldP spid="14" grpId="0"/>
      <p:bldP spid="15" grpId="0"/>
      <p:bldP spid="16" grpId="0"/>
      <p:bldP spid="17" grpId="0"/>
      <p:bldP spid="18" grpId="0"/>
      <p:bldP spid="19" grpId="0"/>
      <p:bldP spid="20" grpId="0"/>
      <p:bldP spid="22" grpId="0"/>
      <p:bldP spid="23" grpId="0"/>
      <p:bldP spid="3"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2658" y="526899"/>
            <a:ext cx="2743332" cy="2743332"/>
          </a:xfrm>
          <a:prstGeom prst="rect">
            <a:avLst/>
          </a:prstGeom>
        </p:spPr>
      </p:pic>
      <p:sp>
        <p:nvSpPr>
          <p:cNvPr id="11" name="Rectangle: Rounded Corners 22">
            <a:extLst>
              <a:ext uri="{FF2B5EF4-FFF2-40B4-BE49-F238E27FC236}">
                <a16:creationId xmlns:a16="http://schemas.microsoft.com/office/drawing/2014/main" id="{475F782A-9E78-414C-B892-2D89C98BA4E7}"/>
              </a:ext>
            </a:extLst>
          </p:cNvPr>
          <p:cNvSpPr/>
          <p:nvPr/>
        </p:nvSpPr>
        <p:spPr>
          <a:xfrm rot="5400000">
            <a:off x="2036698" y="-271684"/>
            <a:ext cx="4731888" cy="8153264"/>
          </a:xfrm>
          <a:prstGeom prst="round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4" name="Title 3"/>
          <p:cNvSpPr>
            <a:spLocks noGrp="1"/>
          </p:cNvSpPr>
          <p:nvPr>
            <p:ph type="title"/>
          </p:nvPr>
        </p:nvSpPr>
        <p:spPr>
          <a:xfrm>
            <a:off x="0" y="213557"/>
            <a:ext cx="3438144" cy="647577"/>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effectLst/>
                <a:uLnTx/>
                <a:uFillTx/>
                <a:latin typeface="Century Gothic" panose="020F0302020204030204"/>
                <a:ea typeface="+mn-ea"/>
                <a:cs typeface="+mn-cs"/>
              </a:rPr>
              <a:t>Amir </a:t>
            </a:r>
            <a:r>
              <a:rPr kumimoji="0" lang="en-GB" sz="2800" i="0" u="none" strike="noStrike" kern="1200" cap="none" spc="0" normalizeH="0" baseline="0" noProof="0" dirty="0" err="1">
                <a:ln>
                  <a:noFill/>
                </a:ln>
                <a:effectLst/>
                <a:uLnTx/>
                <a:uFillTx/>
                <a:latin typeface="Century Gothic" panose="020F0302020204030204"/>
                <a:ea typeface="+mn-ea"/>
                <a:cs typeface="+mn-cs"/>
              </a:rPr>
              <a:t>écrit</a:t>
            </a:r>
            <a:r>
              <a:rPr kumimoji="0" lang="en-GB" sz="2800" i="0" u="none" strike="noStrike" kern="1200" cap="none" spc="0" normalizeH="0" baseline="0" noProof="0" dirty="0">
                <a:ln>
                  <a:noFill/>
                </a:ln>
                <a:effectLst/>
                <a:uLnTx/>
                <a:uFillTx/>
                <a:latin typeface="Century Gothic" panose="020F0302020204030204"/>
                <a:ea typeface="+mn-ea"/>
                <a:cs typeface="+mn-cs"/>
              </a:rPr>
              <a:t> à </a:t>
            </a:r>
            <a:r>
              <a:rPr kumimoji="0" lang="en-GB" sz="2800" i="0" u="none" strike="noStrike" kern="1200" cap="none" spc="0" normalizeH="0" baseline="0" noProof="0" dirty="0" err="1">
                <a:ln>
                  <a:noFill/>
                </a:ln>
                <a:effectLst/>
                <a:uLnTx/>
                <a:uFillTx/>
                <a:latin typeface="Century Gothic" panose="020F0302020204030204"/>
                <a:ea typeface="+mn-ea"/>
                <a:cs typeface="+mn-cs"/>
              </a:rPr>
              <a:t>Léa</a:t>
            </a:r>
            <a:endParaRPr kumimoji="0" lang="en-GB" sz="2800" i="0" u="none" strike="noStrike" kern="1200" cap="none" spc="0" normalizeH="0" baseline="0" noProof="0" dirty="0">
              <a:ln>
                <a:noFill/>
              </a:ln>
              <a:effectLst/>
              <a:uLnTx/>
              <a:uFillTx/>
              <a:latin typeface="Century Gothic" panose="020F0302020204030204"/>
              <a:ea typeface="+mn-ea"/>
              <a:cs typeface="+mn-cs"/>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2" name="TextBox 11"/>
          <p:cNvSpPr txBox="1"/>
          <p:nvPr/>
        </p:nvSpPr>
        <p:spPr>
          <a:xfrm>
            <a:off x="840411" y="1681289"/>
            <a:ext cx="7000199" cy="4188583"/>
          </a:xfrm>
          <a:prstGeom prst="rect">
            <a:avLst/>
          </a:prstGeom>
          <a:solidFill>
            <a:schemeClr val="bg1"/>
          </a:solidFill>
          <a:ln>
            <a:solidFill>
              <a:srgbClr val="115076"/>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Salut  Léa!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savoir mon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rêve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bizarre ?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____ un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chien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J’____ deux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élèves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 des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uniformes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Nous  ______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voiture. Nous ________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drôles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père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 un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problème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 doit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peut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venir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nous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voiture ! Il ____ content. Nous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arrivons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 y 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femme. Elle ____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grande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Elle ____ un petit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chien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faire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promenade avec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le petit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chien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dans le parc !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de-DE"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xx Amir</a:t>
            </a:r>
            <a:endPar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Oval 12">
            <a:extLst>
              <a:ext uri="{FF2B5EF4-FFF2-40B4-BE49-F238E27FC236}">
                <a16:creationId xmlns:a16="http://schemas.microsoft.com/office/drawing/2014/main" id="{DDD9EB96-DADE-421D-802E-C21459DDF5E3}"/>
              </a:ext>
            </a:extLst>
          </p:cNvPr>
          <p:cNvSpPr/>
          <p:nvPr/>
        </p:nvSpPr>
        <p:spPr>
          <a:xfrm>
            <a:off x="7963592" y="3575901"/>
            <a:ext cx="495902" cy="45809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5" name="TextBox 4"/>
          <p:cNvSpPr txBox="1"/>
          <p:nvPr/>
        </p:nvSpPr>
        <p:spPr>
          <a:xfrm>
            <a:off x="1239894" y="2234386"/>
            <a:ext cx="7595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suis</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4" name="TextBox 13"/>
          <p:cNvSpPr txBox="1"/>
          <p:nvPr/>
        </p:nvSpPr>
        <p:spPr>
          <a:xfrm>
            <a:off x="5861138" y="2688713"/>
            <a:ext cx="9902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avons</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TextBox 14"/>
          <p:cNvSpPr txBox="1"/>
          <p:nvPr/>
        </p:nvSpPr>
        <p:spPr>
          <a:xfrm>
            <a:off x="5493954" y="2234386"/>
            <a:ext cx="7242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sont</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TextBox 15"/>
          <p:cNvSpPr txBox="1"/>
          <p:nvPr/>
        </p:nvSpPr>
        <p:spPr>
          <a:xfrm>
            <a:off x="1161414" y="2688713"/>
            <a:ext cx="6785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ont</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TextBox 16"/>
          <p:cNvSpPr txBox="1"/>
          <p:nvPr/>
        </p:nvSpPr>
        <p:spPr>
          <a:xfrm>
            <a:off x="3336916" y="2234386"/>
            <a:ext cx="4547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ai</a:t>
            </a:r>
          </a:p>
        </p:txBody>
      </p:sp>
      <p:sp>
        <p:nvSpPr>
          <p:cNvPr id="18" name="TextBox 17"/>
          <p:cNvSpPr txBox="1"/>
          <p:nvPr/>
        </p:nvSpPr>
        <p:spPr>
          <a:xfrm>
            <a:off x="5922259" y="3146265"/>
            <a:ext cx="3554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TextBox 18"/>
          <p:cNvSpPr txBox="1"/>
          <p:nvPr/>
        </p:nvSpPr>
        <p:spPr>
          <a:xfrm>
            <a:off x="2519439" y="3146265"/>
            <a:ext cx="13162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sommes</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TextBox 19"/>
          <p:cNvSpPr txBox="1"/>
          <p:nvPr/>
        </p:nvSpPr>
        <p:spPr>
          <a:xfrm>
            <a:off x="2444484" y="4509829"/>
            <a:ext cx="5829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2" name="TextBox 21"/>
          <p:cNvSpPr txBox="1"/>
          <p:nvPr/>
        </p:nvSpPr>
        <p:spPr>
          <a:xfrm>
            <a:off x="4603137" y="4528810"/>
            <a:ext cx="3554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3" name="TextBox 22"/>
          <p:cNvSpPr txBox="1"/>
          <p:nvPr/>
        </p:nvSpPr>
        <p:spPr>
          <a:xfrm>
            <a:off x="2264194" y="4042868"/>
            <a:ext cx="5829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 name="TextBox 2"/>
          <p:cNvSpPr txBox="1"/>
          <p:nvPr/>
        </p:nvSpPr>
        <p:spPr>
          <a:xfrm>
            <a:off x="9751536" y="3099151"/>
            <a:ext cx="1658112" cy="3046988"/>
          </a:xfrm>
          <a:prstGeom prst="rect">
            <a:avLst/>
          </a:prstGeom>
          <a:solidFill>
            <a:srgbClr val="EE6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avons</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sont</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est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(x2)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sommes</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ont</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 (x2)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suis</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p:cNvSpPr txBox="1"/>
          <p:nvPr/>
        </p:nvSpPr>
        <p:spPr>
          <a:xfrm>
            <a:off x="656974" y="1055007"/>
            <a:ext cx="36062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F4135"/>
                </a:solidFill>
                <a:effectLst/>
                <a:uLnTx/>
                <a:uFillTx/>
                <a:latin typeface="Century Gothic" panose="020F0302020204030204"/>
                <a:ea typeface="+mn-ea"/>
                <a:cs typeface="+mn-cs"/>
              </a:rPr>
              <a:t>Réponse</a:t>
            </a:r>
            <a:r>
              <a:rPr kumimoji="0" lang="en-GB" sz="2000" b="1" i="0" u="none" strike="noStrike" kern="1200" cap="none" spc="0" normalizeH="0" noProof="0" dirty="0">
                <a:ln>
                  <a:noFill/>
                </a:ln>
                <a:solidFill>
                  <a:srgbClr val="EF4135"/>
                </a:solidFill>
                <a:effectLst/>
                <a:uLnTx/>
                <a:uFillTx/>
                <a:latin typeface="Century Gothic" panose="020F0302020204030204"/>
                <a:ea typeface="+mn-ea"/>
                <a:cs typeface="+mn-cs"/>
              </a:rPr>
              <a:t> </a:t>
            </a:r>
            <a:r>
              <a:rPr kumimoji="0" lang="en-GB" sz="2000" b="1" i="0" u="none" strike="noStrike" kern="1200" cap="none" spc="0" normalizeH="0" noProof="0" dirty="0" err="1">
                <a:ln>
                  <a:noFill/>
                </a:ln>
                <a:solidFill>
                  <a:srgbClr val="EF4135"/>
                </a:solidFill>
                <a:effectLst/>
                <a:uLnTx/>
                <a:uFillTx/>
                <a:latin typeface="Century Gothic" panose="020F0302020204030204"/>
                <a:ea typeface="+mn-ea"/>
                <a:cs typeface="+mn-cs"/>
              </a:rPr>
              <a:t>en</a:t>
            </a:r>
            <a:r>
              <a:rPr kumimoji="0" lang="en-GB" sz="2000" b="1" i="0" u="none" strike="noStrike" kern="1200" cap="none" spc="0" normalizeH="0" noProof="0" dirty="0">
                <a:ln>
                  <a:noFill/>
                </a:ln>
                <a:solidFill>
                  <a:srgbClr val="EF4135"/>
                </a:solidFill>
                <a:effectLst/>
                <a:uLnTx/>
                <a:uFillTx/>
                <a:latin typeface="Century Gothic" panose="020F0302020204030204"/>
                <a:ea typeface="+mn-ea"/>
                <a:cs typeface="+mn-cs"/>
              </a:rPr>
              <a:t> </a:t>
            </a:r>
            <a:r>
              <a:rPr kumimoji="0" lang="en-GB" sz="2000" b="1" i="0" u="none" strike="noStrike" kern="1200" cap="none" spc="0" normalizeH="0" noProof="0" dirty="0" err="1">
                <a:ln>
                  <a:noFill/>
                </a:ln>
                <a:solidFill>
                  <a:srgbClr val="EF4135"/>
                </a:solidFill>
                <a:effectLst/>
                <a:uLnTx/>
                <a:uFillTx/>
                <a:latin typeface="Century Gothic" panose="020F0302020204030204"/>
                <a:ea typeface="+mn-ea"/>
                <a:cs typeface="+mn-cs"/>
              </a:rPr>
              <a:t>anglais</a:t>
            </a:r>
            <a:r>
              <a:rPr lang="en-GB" sz="2000" b="1" dirty="0">
                <a:solidFill>
                  <a:srgbClr val="EF4135"/>
                </a:solidFill>
                <a:latin typeface="Century Gothic" panose="020F0302020204030204"/>
              </a:rPr>
              <a:t>:</a:t>
            </a:r>
            <a:endParaRPr kumimoji="0" lang="en-GB" sz="2000" b="1" i="0" u="none" strike="noStrike" kern="1200" cap="none" spc="0" normalizeH="0" baseline="0" noProof="0" dirty="0">
              <a:ln>
                <a:noFill/>
              </a:ln>
              <a:solidFill>
                <a:srgbClr val="EF4135"/>
              </a:solidFill>
              <a:effectLst/>
              <a:uLnTx/>
              <a:uFillTx/>
              <a:latin typeface="Century Gothic" panose="020F0302020204030204"/>
            </a:endParaRPr>
          </a:p>
        </p:txBody>
      </p:sp>
      <p:sp>
        <p:nvSpPr>
          <p:cNvPr id="6" name="TextBox 5">
            <a:extLst>
              <a:ext uri="{FF2B5EF4-FFF2-40B4-BE49-F238E27FC236}">
                <a16:creationId xmlns:a16="http://schemas.microsoft.com/office/drawing/2014/main" id="{5F93047A-94B5-4B33-A539-F0C73E6791BF}"/>
              </a:ext>
            </a:extLst>
          </p:cNvPr>
          <p:cNvSpPr txBox="1"/>
          <p:nvPr/>
        </p:nvSpPr>
        <p:spPr>
          <a:xfrm>
            <a:off x="922419" y="1786480"/>
            <a:ext cx="1202943" cy="400110"/>
          </a:xfrm>
          <a:prstGeom prst="rect">
            <a:avLst/>
          </a:prstGeom>
          <a:solidFill>
            <a:schemeClr val="bg1"/>
          </a:solidFill>
        </p:spPr>
        <p:txBody>
          <a:bodyPr wrap="square" rtlCol="0">
            <a:spAutoFit/>
          </a:bodyPr>
          <a:lstStyle/>
          <a:p>
            <a:pPr algn="l"/>
            <a:r>
              <a:rPr lang="fr-FR" sz="2000" dirty="0">
                <a:solidFill>
                  <a:srgbClr val="002060"/>
                </a:solidFill>
              </a:rPr>
              <a:t>Hi Léa!</a:t>
            </a:r>
          </a:p>
        </p:txBody>
      </p:sp>
      <p:sp>
        <p:nvSpPr>
          <p:cNvPr id="26" name="TextBox 25">
            <a:extLst>
              <a:ext uri="{FF2B5EF4-FFF2-40B4-BE49-F238E27FC236}">
                <a16:creationId xmlns:a16="http://schemas.microsoft.com/office/drawing/2014/main" id="{4D34C77B-5DB9-45BF-9298-2F1EF8768E4E}"/>
              </a:ext>
            </a:extLst>
          </p:cNvPr>
          <p:cNvSpPr txBox="1"/>
          <p:nvPr/>
        </p:nvSpPr>
        <p:spPr>
          <a:xfrm>
            <a:off x="1866022" y="1796726"/>
            <a:ext cx="5974589" cy="400110"/>
          </a:xfrm>
          <a:prstGeom prst="rect">
            <a:avLst/>
          </a:prstGeom>
          <a:solidFill>
            <a:schemeClr val="bg1"/>
          </a:solidFill>
        </p:spPr>
        <p:txBody>
          <a:bodyPr wrap="square" rtlCol="0">
            <a:spAutoFit/>
          </a:bodyPr>
          <a:lstStyle/>
          <a:p>
            <a:pPr algn="l"/>
            <a:r>
              <a:rPr lang="fr-FR" sz="2000" dirty="0">
                <a:solidFill>
                  <a:srgbClr val="002060"/>
                </a:solidFill>
              </a:rPr>
              <a:t>Do </a:t>
            </a:r>
            <a:r>
              <a:rPr lang="fr-FR" sz="2000" dirty="0" err="1">
                <a:solidFill>
                  <a:srgbClr val="002060"/>
                </a:solidFill>
              </a:rPr>
              <a:t>you</a:t>
            </a:r>
            <a:r>
              <a:rPr lang="fr-FR" sz="2000" dirty="0">
                <a:solidFill>
                  <a:srgbClr val="002060"/>
                </a:solidFill>
              </a:rPr>
              <a:t> </a:t>
            </a:r>
            <a:r>
              <a:rPr lang="fr-FR" sz="2000" dirty="0" err="1">
                <a:solidFill>
                  <a:srgbClr val="002060"/>
                </a:solidFill>
              </a:rPr>
              <a:t>want</a:t>
            </a:r>
            <a:r>
              <a:rPr lang="fr-FR" sz="2000" dirty="0">
                <a:solidFill>
                  <a:srgbClr val="002060"/>
                </a:solidFill>
              </a:rPr>
              <a:t> to know about </a:t>
            </a:r>
            <a:r>
              <a:rPr lang="fr-FR" sz="2000" dirty="0" err="1">
                <a:solidFill>
                  <a:srgbClr val="002060"/>
                </a:solidFill>
              </a:rPr>
              <a:t>my</a:t>
            </a:r>
            <a:r>
              <a:rPr lang="fr-FR" sz="2000" dirty="0">
                <a:solidFill>
                  <a:srgbClr val="002060"/>
                </a:solidFill>
              </a:rPr>
              <a:t> weird </a:t>
            </a:r>
            <a:r>
              <a:rPr lang="fr-FR" sz="2000" dirty="0" err="1">
                <a:solidFill>
                  <a:srgbClr val="002060"/>
                </a:solidFill>
              </a:rPr>
              <a:t>dream</a:t>
            </a:r>
            <a:r>
              <a:rPr lang="fr-FR" sz="2000" dirty="0">
                <a:solidFill>
                  <a:srgbClr val="002060"/>
                </a:solidFill>
              </a:rPr>
              <a:t>?</a:t>
            </a:r>
          </a:p>
        </p:txBody>
      </p:sp>
      <p:sp>
        <p:nvSpPr>
          <p:cNvPr id="27" name="TextBox 26">
            <a:extLst>
              <a:ext uri="{FF2B5EF4-FFF2-40B4-BE49-F238E27FC236}">
                <a16:creationId xmlns:a16="http://schemas.microsoft.com/office/drawing/2014/main" id="{A70B1369-5BD7-479A-815B-8FE4686C2BC5}"/>
              </a:ext>
            </a:extLst>
          </p:cNvPr>
          <p:cNvSpPr txBox="1"/>
          <p:nvPr/>
        </p:nvSpPr>
        <p:spPr>
          <a:xfrm>
            <a:off x="898307" y="2234386"/>
            <a:ext cx="2180282" cy="400110"/>
          </a:xfrm>
          <a:prstGeom prst="rect">
            <a:avLst/>
          </a:prstGeom>
          <a:solidFill>
            <a:schemeClr val="bg1"/>
          </a:solidFill>
        </p:spPr>
        <p:txBody>
          <a:bodyPr wrap="square" rtlCol="0">
            <a:spAutoFit/>
          </a:bodyPr>
          <a:lstStyle/>
          <a:p>
            <a:pPr algn="l"/>
            <a:r>
              <a:rPr lang="fr-FR" sz="2000" dirty="0">
                <a:solidFill>
                  <a:srgbClr val="002060"/>
                </a:solidFill>
              </a:rPr>
              <a:t>I </a:t>
            </a:r>
            <a:r>
              <a:rPr lang="fr-FR" sz="2000" dirty="0" err="1">
                <a:solidFill>
                  <a:srgbClr val="002060"/>
                </a:solidFill>
              </a:rPr>
              <a:t>am</a:t>
            </a:r>
            <a:r>
              <a:rPr lang="fr-FR" sz="2000" dirty="0">
                <a:solidFill>
                  <a:srgbClr val="002060"/>
                </a:solidFill>
              </a:rPr>
              <a:t> a dog!</a:t>
            </a:r>
          </a:p>
        </p:txBody>
      </p:sp>
      <p:sp>
        <p:nvSpPr>
          <p:cNvPr id="28" name="TextBox 27">
            <a:extLst>
              <a:ext uri="{FF2B5EF4-FFF2-40B4-BE49-F238E27FC236}">
                <a16:creationId xmlns:a16="http://schemas.microsoft.com/office/drawing/2014/main" id="{23E58A82-BCDF-491B-9535-F37C99CD9ECF}"/>
              </a:ext>
            </a:extLst>
          </p:cNvPr>
          <p:cNvSpPr txBox="1"/>
          <p:nvPr/>
        </p:nvSpPr>
        <p:spPr>
          <a:xfrm>
            <a:off x="2780270" y="2234386"/>
            <a:ext cx="2491265" cy="400110"/>
          </a:xfrm>
          <a:prstGeom prst="rect">
            <a:avLst/>
          </a:prstGeom>
          <a:solidFill>
            <a:schemeClr val="bg1"/>
          </a:solidFill>
        </p:spPr>
        <p:txBody>
          <a:bodyPr wrap="square" rtlCol="0">
            <a:spAutoFit/>
          </a:bodyPr>
          <a:lstStyle/>
          <a:p>
            <a:pPr algn="l"/>
            <a:r>
              <a:rPr lang="fr-FR" sz="2000" dirty="0">
                <a:solidFill>
                  <a:srgbClr val="002060"/>
                </a:solidFill>
              </a:rPr>
              <a:t>I have </a:t>
            </a:r>
            <a:r>
              <a:rPr lang="fr-FR" sz="2000" dirty="0" err="1">
                <a:solidFill>
                  <a:srgbClr val="002060"/>
                </a:solidFill>
              </a:rPr>
              <a:t>two</a:t>
            </a:r>
            <a:r>
              <a:rPr lang="fr-FR" sz="2000" dirty="0">
                <a:solidFill>
                  <a:srgbClr val="002060"/>
                </a:solidFill>
              </a:rPr>
              <a:t> </a:t>
            </a:r>
            <a:r>
              <a:rPr lang="fr-FR" sz="2000" dirty="0" err="1">
                <a:solidFill>
                  <a:srgbClr val="002060"/>
                </a:solidFill>
              </a:rPr>
              <a:t>friends</a:t>
            </a:r>
            <a:r>
              <a:rPr lang="fr-FR" sz="2000" dirty="0">
                <a:solidFill>
                  <a:srgbClr val="002060"/>
                </a:solidFill>
              </a:rPr>
              <a:t>.</a:t>
            </a:r>
          </a:p>
        </p:txBody>
      </p:sp>
      <p:sp>
        <p:nvSpPr>
          <p:cNvPr id="29" name="TextBox 28">
            <a:extLst>
              <a:ext uri="{FF2B5EF4-FFF2-40B4-BE49-F238E27FC236}">
                <a16:creationId xmlns:a16="http://schemas.microsoft.com/office/drawing/2014/main" id="{D2C6C0A1-4C0A-4E0C-A5F6-DE5E54FFBA77}"/>
              </a:ext>
            </a:extLst>
          </p:cNvPr>
          <p:cNvSpPr txBox="1"/>
          <p:nvPr/>
        </p:nvSpPr>
        <p:spPr>
          <a:xfrm>
            <a:off x="5205228" y="2200236"/>
            <a:ext cx="2209904" cy="400110"/>
          </a:xfrm>
          <a:prstGeom prst="rect">
            <a:avLst/>
          </a:prstGeom>
          <a:solidFill>
            <a:schemeClr val="bg1"/>
          </a:solidFill>
        </p:spPr>
        <p:txBody>
          <a:bodyPr wrap="square" rtlCol="0">
            <a:spAutoFit/>
          </a:bodyPr>
          <a:lstStyle/>
          <a:p>
            <a:pPr algn="l"/>
            <a:r>
              <a:rPr lang="fr-FR" sz="2000" dirty="0" err="1">
                <a:solidFill>
                  <a:srgbClr val="002060"/>
                </a:solidFill>
              </a:rPr>
              <a:t>They</a:t>
            </a:r>
            <a:r>
              <a:rPr lang="fr-FR" sz="2000" dirty="0">
                <a:solidFill>
                  <a:srgbClr val="002060"/>
                </a:solidFill>
              </a:rPr>
              <a:t> are </a:t>
            </a:r>
            <a:r>
              <a:rPr lang="fr-FR" sz="2000" dirty="0" err="1">
                <a:solidFill>
                  <a:srgbClr val="002060"/>
                </a:solidFill>
              </a:rPr>
              <a:t>pupils</a:t>
            </a:r>
            <a:r>
              <a:rPr lang="fr-FR" sz="2000" dirty="0">
                <a:solidFill>
                  <a:srgbClr val="002060"/>
                </a:solidFill>
              </a:rPr>
              <a:t>.</a:t>
            </a:r>
          </a:p>
        </p:txBody>
      </p:sp>
      <p:sp>
        <p:nvSpPr>
          <p:cNvPr id="30" name="TextBox 29">
            <a:extLst>
              <a:ext uri="{FF2B5EF4-FFF2-40B4-BE49-F238E27FC236}">
                <a16:creationId xmlns:a16="http://schemas.microsoft.com/office/drawing/2014/main" id="{50F84192-4C0E-4974-879C-2E63D540B184}"/>
              </a:ext>
            </a:extLst>
          </p:cNvPr>
          <p:cNvSpPr txBox="1"/>
          <p:nvPr/>
        </p:nvSpPr>
        <p:spPr>
          <a:xfrm>
            <a:off x="864885" y="2688713"/>
            <a:ext cx="4286047" cy="400110"/>
          </a:xfrm>
          <a:prstGeom prst="rect">
            <a:avLst/>
          </a:prstGeom>
          <a:solidFill>
            <a:schemeClr val="bg1"/>
          </a:solidFill>
        </p:spPr>
        <p:txBody>
          <a:bodyPr wrap="square" rtlCol="0">
            <a:spAutoFit/>
          </a:bodyPr>
          <a:lstStyle/>
          <a:p>
            <a:pPr algn="l"/>
            <a:r>
              <a:rPr lang="fr-FR" sz="2000" dirty="0" err="1">
                <a:solidFill>
                  <a:srgbClr val="002060"/>
                </a:solidFill>
              </a:rPr>
              <a:t>They</a:t>
            </a:r>
            <a:r>
              <a:rPr lang="fr-FR" sz="2000" dirty="0">
                <a:solidFill>
                  <a:srgbClr val="002060"/>
                </a:solidFill>
              </a:rPr>
              <a:t> have </a:t>
            </a:r>
            <a:r>
              <a:rPr lang="fr-FR" sz="2000" dirty="0" err="1">
                <a:solidFill>
                  <a:srgbClr val="002060"/>
                </a:solidFill>
              </a:rPr>
              <a:t>uniforms</a:t>
            </a:r>
            <a:r>
              <a:rPr lang="fr-FR" sz="2000" dirty="0">
                <a:solidFill>
                  <a:srgbClr val="002060"/>
                </a:solidFill>
              </a:rPr>
              <a:t> for </a:t>
            </a:r>
            <a:r>
              <a:rPr lang="fr-FR" sz="2000" dirty="0" err="1">
                <a:solidFill>
                  <a:srgbClr val="002060"/>
                </a:solidFill>
              </a:rPr>
              <a:t>school</a:t>
            </a:r>
            <a:r>
              <a:rPr lang="fr-FR" sz="2000" dirty="0">
                <a:solidFill>
                  <a:srgbClr val="002060"/>
                </a:solidFill>
              </a:rPr>
              <a:t>.</a:t>
            </a:r>
          </a:p>
        </p:txBody>
      </p:sp>
      <p:sp>
        <p:nvSpPr>
          <p:cNvPr id="31" name="TextBox 30">
            <a:extLst>
              <a:ext uri="{FF2B5EF4-FFF2-40B4-BE49-F238E27FC236}">
                <a16:creationId xmlns:a16="http://schemas.microsoft.com/office/drawing/2014/main" id="{3F09CE5C-9685-4665-AEAA-88E7639F02C9}"/>
              </a:ext>
            </a:extLst>
          </p:cNvPr>
          <p:cNvSpPr txBox="1"/>
          <p:nvPr/>
        </p:nvSpPr>
        <p:spPr>
          <a:xfrm>
            <a:off x="5194863" y="2688713"/>
            <a:ext cx="2491265" cy="400110"/>
          </a:xfrm>
          <a:prstGeom prst="rect">
            <a:avLst/>
          </a:prstGeom>
          <a:solidFill>
            <a:schemeClr val="bg1"/>
          </a:solidFill>
        </p:spPr>
        <p:txBody>
          <a:bodyPr wrap="square" rtlCol="0">
            <a:spAutoFit/>
          </a:bodyPr>
          <a:lstStyle/>
          <a:p>
            <a:pPr algn="l"/>
            <a:r>
              <a:rPr lang="fr-FR" sz="2000" dirty="0" err="1">
                <a:solidFill>
                  <a:srgbClr val="002060"/>
                </a:solidFill>
              </a:rPr>
              <a:t>We</a:t>
            </a:r>
            <a:r>
              <a:rPr lang="fr-FR" sz="2000" dirty="0">
                <a:solidFill>
                  <a:srgbClr val="002060"/>
                </a:solidFill>
              </a:rPr>
              <a:t> have a</a:t>
            </a:r>
          </a:p>
        </p:txBody>
      </p:sp>
      <p:sp>
        <p:nvSpPr>
          <p:cNvPr id="35" name="TextBox 34">
            <a:extLst>
              <a:ext uri="{FF2B5EF4-FFF2-40B4-BE49-F238E27FC236}">
                <a16:creationId xmlns:a16="http://schemas.microsoft.com/office/drawing/2014/main" id="{6CB218F2-E085-4486-AF25-ACDEF990F33D}"/>
              </a:ext>
            </a:extLst>
          </p:cNvPr>
          <p:cNvSpPr txBox="1"/>
          <p:nvPr/>
        </p:nvSpPr>
        <p:spPr>
          <a:xfrm>
            <a:off x="892426" y="3146265"/>
            <a:ext cx="983630" cy="400110"/>
          </a:xfrm>
          <a:prstGeom prst="rect">
            <a:avLst/>
          </a:prstGeom>
          <a:solidFill>
            <a:schemeClr val="bg1"/>
          </a:solidFill>
        </p:spPr>
        <p:txBody>
          <a:bodyPr wrap="square" rtlCol="0">
            <a:spAutoFit/>
          </a:bodyPr>
          <a:lstStyle/>
          <a:p>
            <a:pPr algn="l"/>
            <a:r>
              <a:rPr lang="fr-FR" sz="2000" dirty="0">
                <a:solidFill>
                  <a:srgbClr val="002060"/>
                </a:solidFill>
              </a:rPr>
              <a:t>car.</a:t>
            </a:r>
          </a:p>
        </p:txBody>
      </p:sp>
      <p:sp>
        <p:nvSpPr>
          <p:cNvPr id="36" name="TextBox 35">
            <a:extLst>
              <a:ext uri="{FF2B5EF4-FFF2-40B4-BE49-F238E27FC236}">
                <a16:creationId xmlns:a16="http://schemas.microsoft.com/office/drawing/2014/main" id="{78347C9D-C805-4786-AA6E-58FD49F16461}"/>
              </a:ext>
            </a:extLst>
          </p:cNvPr>
          <p:cNvSpPr txBox="1"/>
          <p:nvPr/>
        </p:nvSpPr>
        <p:spPr>
          <a:xfrm>
            <a:off x="1772005" y="3146265"/>
            <a:ext cx="2769464" cy="400110"/>
          </a:xfrm>
          <a:prstGeom prst="rect">
            <a:avLst/>
          </a:prstGeom>
          <a:solidFill>
            <a:schemeClr val="bg1"/>
          </a:solidFill>
        </p:spPr>
        <p:txBody>
          <a:bodyPr wrap="square" rtlCol="0">
            <a:spAutoFit/>
          </a:bodyPr>
          <a:lstStyle/>
          <a:p>
            <a:pPr algn="l"/>
            <a:r>
              <a:rPr lang="fr-FR" sz="2000" dirty="0" err="1">
                <a:solidFill>
                  <a:srgbClr val="002060"/>
                </a:solidFill>
              </a:rPr>
              <a:t>We</a:t>
            </a:r>
            <a:r>
              <a:rPr lang="fr-FR" sz="2000" dirty="0">
                <a:solidFill>
                  <a:srgbClr val="002060"/>
                </a:solidFill>
              </a:rPr>
              <a:t> are </a:t>
            </a:r>
            <a:r>
              <a:rPr lang="fr-FR" sz="2000" dirty="0" err="1">
                <a:solidFill>
                  <a:srgbClr val="002060"/>
                </a:solidFill>
              </a:rPr>
              <a:t>funny</a:t>
            </a:r>
            <a:r>
              <a:rPr lang="fr-FR" sz="2000" dirty="0">
                <a:solidFill>
                  <a:srgbClr val="002060"/>
                </a:solidFill>
              </a:rPr>
              <a:t>!</a:t>
            </a:r>
          </a:p>
        </p:txBody>
      </p:sp>
      <p:sp>
        <p:nvSpPr>
          <p:cNvPr id="37" name="TextBox 36">
            <a:extLst>
              <a:ext uri="{FF2B5EF4-FFF2-40B4-BE49-F238E27FC236}">
                <a16:creationId xmlns:a16="http://schemas.microsoft.com/office/drawing/2014/main" id="{6033E13D-19A0-45F6-9ED4-3EB31B6F4BFC}"/>
              </a:ext>
            </a:extLst>
          </p:cNvPr>
          <p:cNvSpPr txBox="1"/>
          <p:nvPr/>
        </p:nvSpPr>
        <p:spPr>
          <a:xfrm>
            <a:off x="4177369" y="3146265"/>
            <a:ext cx="3121061" cy="400110"/>
          </a:xfrm>
          <a:prstGeom prst="rect">
            <a:avLst/>
          </a:prstGeom>
          <a:solidFill>
            <a:schemeClr val="bg1"/>
          </a:solidFill>
        </p:spPr>
        <p:txBody>
          <a:bodyPr wrap="square" rtlCol="0">
            <a:spAutoFit/>
          </a:bodyPr>
          <a:lstStyle/>
          <a:p>
            <a:pPr algn="l"/>
            <a:r>
              <a:rPr lang="fr-FR" sz="2000" dirty="0" err="1">
                <a:solidFill>
                  <a:srgbClr val="002060"/>
                </a:solidFill>
              </a:rPr>
              <a:t>My</a:t>
            </a:r>
            <a:r>
              <a:rPr lang="fr-FR" sz="2000" dirty="0">
                <a:solidFill>
                  <a:srgbClr val="002060"/>
                </a:solidFill>
              </a:rPr>
              <a:t> </a:t>
            </a:r>
            <a:r>
              <a:rPr lang="fr-FR" sz="2000" dirty="0" err="1">
                <a:solidFill>
                  <a:srgbClr val="002060"/>
                </a:solidFill>
              </a:rPr>
              <a:t>dad</a:t>
            </a:r>
            <a:r>
              <a:rPr lang="fr-FR" sz="2000" dirty="0">
                <a:solidFill>
                  <a:srgbClr val="002060"/>
                </a:solidFill>
              </a:rPr>
              <a:t> has a </a:t>
            </a:r>
            <a:r>
              <a:rPr lang="fr-FR" sz="2000" dirty="0" err="1">
                <a:solidFill>
                  <a:srgbClr val="002060"/>
                </a:solidFill>
              </a:rPr>
              <a:t>problem</a:t>
            </a:r>
            <a:r>
              <a:rPr lang="fr-FR" sz="2000" dirty="0">
                <a:solidFill>
                  <a:srgbClr val="002060"/>
                </a:solidFill>
              </a:rPr>
              <a:t>:</a:t>
            </a:r>
          </a:p>
        </p:txBody>
      </p:sp>
      <p:sp>
        <p:nvSpPr>
          <p:cNvPr id="38" name="TextBox 37">
            <a:extLst>
              <a:ext uri="{FF2B5EF4-FFF2-40B4-BE49-F238E27FC236}">
                <a16:creationId xmlns:a16="http://schemas.microsoft.com/office/drawing/2014/main" id="{7E2BE0F5-88A7-4AC7-9965-6D3A241F7BDE}"/>
              </a:ext>
            </a:extLst>
          </p:cNvPr>
          <p:cNvSpPr txBox="1"/>
          <p:nvPr/>
        </p:nvSpPr>
        <p:spPr>
          <a:xfrm>
            <a:off x="922419" y="3614470"/>
            <a:ext cx="1301797" cy="400110"/>
          </a:xfrm>
          <a:prstGeom prst="rect">
            <a:avLst/>
          </a:prstGeom>
          <a:solidFill>
            <a:schemeClr val="bg1"/>
          </a:solidFill>
        </p:spPr>
        <p:txBody>
          <a:bodyPr wrap="square" rtlCol="0">
            <a:spAutoFit/>
          </a:bodyPr>
          <a:lstStyle/>
          <a:p>
            <a:pPr lvl="1"/>
            <a:endParaRPr lang="fr-FR" sz="2000" dirty="0">
              <a:solidFill>
                <a:srgbClr val="002060"/>
              </a:solidFill>
            </a:endParaRPr>
          </a:p>
        </p:txBody>
      </p:sp>
      <p:sp>
        <p:nvSpPr>
          <p:cNvPr id="39" name="TextBox 38">
            <a:extLst>
              <a:ext uri="{FF2B5EF4-FFF2-40B4-BE49-F238E27FC236}">
                <a16:creationId xmlns:a16="http://schemas.microsoft.com/office/drawing/2014/main" id="{2C9CFE2C-E41F-4A73-B5E5-95C4C94BC83C}"/>
              </a:ext>
            </a:extLst>
          </p:cNvPr>
          <p:cNvSpPr txBox="1"/>
          <p:nvPr/>
        </p:nvSpPr>
        <p:spPr>
          <a:xfrm>
            <a:off x="1867107" y="3614470"/>
            <a:ext cx="2665414" cy="400110"/>
          </a:xfrm>
          <a:prstGeom prst="rect">
            <a:avLst/>
          </a:prstGeom>
          <a:solidFill>
            <a:schemeClr val="bg1"/>
          </a:solidFill>
        </p:spPr>
        <p:txBody>
          <a:bodyPr wrap="square" rtlCol="0">
            <a:spAutoFit/>
          </a:bodyPr>
          <a:lstStyle/>
          <a:p>
            <a:pPr algn="l"/>
            <a:r>
              <a:rPr lang="fr-FR" sz="2000" dirty="0" err="1">
                <a:solidFill>
                  <a:srgbClr val="002060"/>
                </a:solidFill>
              </a:rPr>
              <a:t>he</a:t>
            </a:r>
            <a:r>
              <a:rPr lang="fr-FR" sz="2000" dirty="0">
                <a:solidFill>
                  <a:srgbClr val="002060"/>
                </a:solidFill>
              </a:rPr>
              <a:t> must go to </a:t>
            </a:r>
            <a:r>
              <a:rPr lang="fr-FR" sz="2000" dirty="0" err="1">
                <a:solidFill>
                  <a:srgbClr val="002060"/>
                </a:solidFill>
              </a:rPr>
              <a:t>town</a:t>
            </a:r>
            <a:r>
              <a:rPr lang="fr-FR" sz="2000" dirty="0">
                <a:solidFill>
                  <a:srgbClr val="002060"/>
                </a:solidFill>
              </a:rPr>
              <a:t>.</a:t>
            </a:r>
          </a:p>
        </p:txBody>
      </p:sp>
      <p:sp>
        <p:nvSpPr>
          <p:cNvPr id="40" name="TextBox 39">
            <a:extLst>
              <a:ext uri="{FF2B5EF4-FFF2-40B4-BE49-F238E27FC236}">
                <a16:creationId xmlns:a16="http://schemas.microsoft.com/office/drawing/2014/main" id="{C3CDE6B7-2C38-4650-BA99-A065E8F0A640}"/>
              </a:ext>
            </a:extLst>
          </p:cNvPr>
          <p:cNvSpPr txBox="1"/>
          <p:nvPr/>
        </p:nvSpPr>
        <p:spPr>
          <a:xfrm>
            <a:off x="4501125" y="3614470"/>
            <a:ext cx="3339485" cy="400110"/>
          </a:xfrm>
          <a:prstGeom prst="rect">
            <a:avLst/>
          </a:prstGeom>
          <a:solidFill>
            <a:schemeClr val="bg1"/>
          </a:solidFill>
        </p:spPr>
        <p:txBody>
          <a:bodyPr wrap="square" rtlCol="0">
            <a:spAutoFit/>
          </a:bodyPr>
          <a:lstStyle/>
          <a:p>
            <a:pPr algn="l"/>
            <a:r>
              <a:rPr lang="fr-FR" sz="2000" dirty="0">
                <a:solidFill>
                  <a:srgbClr val="002060"/>
                </a:solidFill>
              </a:rPr>
              <a:t>He can come </a:t>
            </a:r>
            <a:r>
              <a:rPr lang="fr-FR" sz="2000" dirty="0" err="1">
                <a:solidFill>
                  <a:srgbClr val="002060"/>
                </a:solidFill>
              </a:rPr>
              <a:t>with</a:t>
            </a:r>
            <a:r>
              <a:rPr lang="fr-FR" sz="2000" dirty="0">
                <a:solidFill>
                  <a:srgbClr val="002060"/>
                </a:solidFill>
              </a:rPr>
              <a:t> us</a:t>
            </a:r>
          </a:p>
        </p:txBody>
      </p:sp>
      <p:sp>
        <p:nvSpPr>
          <p:cNvPr id="41" name="TextBox 40">
            <a:extLst>
              <a:ext uri="{FF2B5EF4-FFF2-40B4-BE49-F238E27FC236}">
                <a16:creationId xmlns:a16="http://schemas.microsoft.com/office/drawing/2014/main" id="{E61125E6-5816-49BF-8815-B37515B16746}"/>
              </a:ext>
            </a:extLst>
          </p:cNvPr>
          <p:cNvSpPr txBox="1"/>
          <p:nvPr/>
        </p:nvSpPr>
        <p:spPr>
          <a:xfrm>
            <a:off x="868933" y="4052128"/>
            <a:ext cx="1478024" cy="400110"/>
          </a:xfrm>
          <a:prstGeom prst="rect">
            <a:avLst/>
          </a:prstGeom>
          <a:solidFill>
            <a:schemeClr val="bg1"/>
          </a:solidFill>
        </p:spPr>
        <p:txBody>
          <a:bodyPr wrap="square" rtlCol="0">
            <a:spAutoFit/>
          </a:bodyPr>
          <a:lstStyle/>
          <a:p>
            <a:pPr algn="l"/>
            <a:r>
              <a:rPr lang="fr-FR" sz="2000" dirty="0">
                <a:solidFill>
                  <a:srgbClr val="002060"/>
                </a:solidFill>
              </a:rPr>
              <a:t>in the car!</a:t>
            </a:r>
          </a:p>
        </p:txBody>
      </p:sp>
      <p:sp>
        <p:nvSpPr>
          <p:cNvPr id="42" name="TextBox 41">
            <a:extLst>
              <a:ext uri="{FF2B5EF4-FFF2-40B4-BE49-F238E27FC236}">
                <a16:creationId xmlns:a16="http://schemas.microsoft.com/office/drawing/2014/main" id="{AC18C2D2-A509-4482-890E-72ECAFF0DD31}"/>
              </a:ext>
            </a:extLst>
          </p:cNvPr>
          <p:cNvSpPr txBox="1"/>
          <p:nvPr/>
        </p:nvSpPr>
        <p:spPr>
          <a:xfrm>
            <a:off x="2228875" y="4052128"/>
            <a:ext cx="1953153" cy="400110"/>
          </a:xfrm>
          <a:prstGeom prst="rect">
            <a:avLst/>
          </a:prstGeom>
          <a:solidFill>
            <a:schemeClr val="bg1"/>
          </a:solidFill>
        </p:spPr>
        <p:txBody>
          <a:bodyPr wrap="square" rtlCol="0">
            <a:spAutoFit/>
          </a:bodyPr>
          <a:lstStyle/>
          <a:p>
            <a:pPr algn="l"/>
            <a:r>
              <a:rPr lang="fr-FR" sz="2000" dirty="0">
                <a:solidFill>
                  <a:srgbClr val="002060"/>
                </a:solidFill>
              </a:rPr>
              <a:t>He </a:t>
            </a:r>
            <a:r>
              <a:rPr lang="fr-FR" sz="2000" dirty="0" err="1">
                <a:solidFill>
                  <a:srgbClr val="002060"/>
                </a:solidFill>
              </a:rPr>
              <a:t>is</a:t>
            </a:r>
            <a:r>
              <a:rPr lang="fr-FR" sz="2000" dirty="0">
                <a:solidFill>
                  <a:srgbClr val="002060"/>
                </a:solidFill>
              </a:rPr>
              <a:t> happy.</a:t>
            </a:r>
          </a:p>
        </p:txBody>
      </p:sp>
      <p:sp>
        <p:nvSpPr>
          <p:cNvPr id="43" name="TextBox 42">
            <a:extLst>
              <a:ext uri="{FF2B5EF4-FFF2-40B4-BE49-F238E27FC236}">
                <a16:creationId xmlns:a16="http://schemas.microsoft.com/office/drawing/2014/main" id="{B9F0CC69-E87E-4A72-A1E8-B8F5FEDC8767}"/>
              </a:ext>
            </a:extLst>
          </p:cNvPr>
          <p:cNvSpPr txBox="1"/>
          <p:nvPr/>
        </p:nvSpPr>
        <p:spPr>
          <a:xfrm>
            <a:off x="4177369" y="4052128"/>
            <a:ext cx="2665414" cy="400110"/>
          </a:xfrm>
          <a:prstGeom prst="rect">
            <a:avLst/>
          </a:prstGeom>
          <a:solidFill>
            <a:schemeClr val="bg1"/>
          </a:solidFill>
        </p:spPr>
        <p:txBody>
          <a:bodyPr wrap="square" rtlCol="0">
            <a:spAutoFit/>
          </a:bodyPr>
          <a:lstStyle/>
          <a:p>
            <a:pPr algn="l"/>
            <a:r>
              <a:rPr lang="fr-FR" sz="2000" dirty="0" err="1">
                <a:solidFill>
                  <a:srgbClr val="002060"/>
                </a:solidFill>
              </a:rPr>
              <a:t>We</a:t>
            </a:r>
            <a:r>
              <a:rPr lang="fr-FR" sz="2000" dirty="0">
                <a:solidFill>
                  <a:srgbClr val="002060"/>
                </a:solidFill>
              </a:rPr>
              <a:t> arrive in </a:t>
            </a:r>
            <a:r>
              <a:rPr lang="fr-FR" sz="2000" dirty="0" err="1">
                <a:solidFill>
                  <a:srgbClr val="002060"/>
                </a:solidFill>
              </a:rPr>
              <a:t>town</a:t>
            </a:r>
            <a:r>
              <a:rPr lang="fr-FR" sz="2000" dirty="0">
                <a:solidFill>
                  <a:srgbClr val="002060"/>
                </a:solidFill>
              </a:rPr>
              <a:t>.</a:t>
            </a:r>
          </a:p>
        </p:txBody>
      </p:sp>
      <p:sp>
        <p:nvSpPr>
          <p:cNvPr id="44" name="TextBox 43">
            <a:extLst>
              <a:ext uri="{FF2B5EF4-FFF2-40B4-BE49-F238E27FC236}">
                <a16:creationId xmlns:a16="http://schemas.microsoft.com/office/drawing/2014/main" id="{2255A50E-C2B6-4229-9581-1137D5B5126B}"/>
              </a:ext>
            </a:extLst>
          </p:cNvPr>
          <p:cNvSpPr txBox="1"/>
          <p:nvPr/>
        </p:nvSpPr>
        <p:spPr>
          <a:xfrm>
            <a:off x="6534871" y="4052128"/>
            <a:ext cx="1151257" cy="400110"/>
          </a:xfrm>
          <a:prstGeom prst="rect">
            <a:avLst/>
          </a:prstGeom>
          <a:solidFill>
            <a:schemeClr val="bg1"/>
          </a:solidFill>
        </p:spPr>
        <p:txBody>
          <a:bodyPr wrap="square" rtlCol="0">
            <a:spAutoFit/>
          </a:bodyPr>
          <a:lstStyle/>
          <a:p>
            <a:pPr algn="l"/>
            <a:r>
              <a:rPr lang="fr-FR" sz="2000" dirty="0">
                <a:solidFill>
                  <a:srgbClr val="002060"/>
                </a:solidFill>
              </a:rPr>
              <a:t>There </a:t>
            </a:r>
            <a:r>
              <a:rPr lang="fr-FR" sz="2000" dirty="0" err="1">
                <a:solidFill>
                  <a:srgbClr val="002060"/>
                </a:solidFill>
              </a:rPr>
              <a:t>is</a:t>
            </a:r>
            <a:endParaRPr lang="fr-FR" sz="2000" dirty="0">
              <a:solidFill>
                <a:srgbClr val="002060"/>
              </a:solidFill>
            </a:endParaRPr>
          </a:p>
        </p:txBody>
      </p:sp>
      <p:sp>
        <p:nvSpPr>
          <p:cNvPr id="45" name="TextBox 44">
            <a:extLst>
              <a:ext uri="{FF2B5EF4-FFF2-40B4-BE49-F238E27FC236}">
                <a16:creationId xmlns:a16="http://schemas.microsoft.com/office/drawing/2014/main" id="{3E769C85-49BA-4760-AC03-0D54FDBE4899}"/>
              </a:ext>
            </a:extLst>
          </p:cNvPr>
          <p:cNvSpPr txBox="1"/>
          <p:nvPr/>
        </p:nvSpPr>
        <p:spPr>
          <a:xfrm>
            <a:off x="918015" y="4519550"/>
            <a:ext cx="1577648" cy="400110"/>
          </a:xfrm>
          <a:prstGeom prst="rect">
            <a:avLst/>
          </a:prstGeom>
          <a:solidFill>
            <a:schemeClr val="bg1"/>
          </a:solidFill>
        </p:spPr>
        <p:txBody>
          <a:bodyPr wrap="square" rtlCol="0">
            <a:spAutoFit/>
          </a:bodyPr>
          <a:lstStyle/>
          <a:p>
            <a:pPr algn="l"/>
            <a:r>
              <a:rPr lang="fr-FR" sz="2000" dirty="0">
                <a:solidFill>
                  <a:srgbClr val="002060"/>
                </a:solidFill>
              </a:rPr>
              <a:t>a </a:t>
            </a:r>
            <a:r>
              <a:rPr lang="fr-FR" sz="2000" dirty="0" err="1">
                <a:solidFill>
                  <a:srgbClr val="002060"/>
                </a:solidFill>
              </a:rPr>
              <a:t>woman</a:t>
            </a:r>
            <a:r>
              <a:rPr lang="fr-FR" sz="2000" dirty="0">
                <a:solidFill>
                  <a:srgbClr val="002060"/>
                </a:solidFill>
              </a:rPr>
              <a:t>.</a:t>
            </a:r>
          </a:p>
        </p:txBody>
      </p:sp>
      <p:sp>
        <p:nvSpPr>
          <p:cNvPr id="46" name="TextBox 45">
            <a:extLst>
              <a:ext uri="{FF2B5EF4-FFF2-40B4-BE49-F238E27FC236}">
                <a16:creationId xmlns:a16="http://schemas.microsoft.com/office/drawing/2014/main" id="{D6245B9B-E360-4F99-B4F7-308190E21D5D}"/>
              </a:ext>
            </a:extLst>
          </p:cNvPr>
          <p:cNvSpPr txBox="1"/>
          <p:nvPr/>
        </p:nvSpPr>
        <p:spPr>
          <a:xfrm>
            <a:off x="2260073" y="4487468"/>
            <a:ext cx="2052561" cy="400110"/>
          </a:xfrm>
          <a:prstGeom prst="rect">
            <a:avLst/>
          </a:prstGeom>
          <a:solidFill>
            <a:schemeClr val="bg1"/>
          </a:solidFill>
        </p:spPr>
        <p:txBody>
          <a:bodyPr wrap="square" rtlCol="0">
            <a:spAutoFit/>
          </a:bodyPr>
          <a:lstStyle/>
          <a:p>
            <a:pPr algn="l"/>
            <a:r>
              <a:rPr lang="fr-FR" sz="2000" dirty="0" err="1">
                <a:solidFill>
                  <a:srgbClr val="002060"/>
                </a:solidFill>
              </a:rPr>
              <a:t>She</a:t>
            </a:r>
            <a:r>
              <a:rPr lang="fr-FR" sz="2000" dirty="0">
                <a:solidFill>
                  <a:srgbClr val="002060"/>
                </a:solidFill>
              </a:rPr>
              <a:t> </a:t>
            </a:r>
            <a:r>
              <a:rPr lang="fr-FR" sz="2000" dirty="0" err="1">
                <a:solidFill>
                  <a:srgbClr val="002060"/>
                </a:solidFill>
              </a:rPr>
              <a:t>is</a:t>
            </a:r>
            <a:r>
              <a:rPr lang="fr-FR" sz="2000" dirty="0">
                <a:solidFill>
                  <a:srgbClr val="002060"/>
                </a:solidFill>
              </a:rPr>
              <a:t> </a:t>
            </a:r>
            <a:r>
              <a:rPr lang="fr-FR" sz="2000" dirty="0" err="1">
                <a:solidFill>
                  <a:srgbClr val="002060"/>
                </a:solidFill>
              </a:rPr>
              <a:t>tall</a:t>
            </a:r>
            <a:r>
              <a:rPr lang="fr-FR" sz="2000" dirty="0">
                <a:solidFill>
                  <a:srgbClr val="002060"/>
                </a:solidFill>
              </a:rPr>
              <a:t>.</a:t>
            </a:r>
          </a:p>
        </p:txBody>
      </p:sp>
      <p:sp>
        <p:nvSpPr>
          <p:cNvPr id="47" name="TextBox 46">
            <a:extLst>
              <a:ext uri="{FF2B5EF4-FFF2-40B4-BE49-F238E27FC236}">
                <a16:creationId xmlns:a16="http://schemas.microsoft.com/office/drawing/2014/main" id="{D2E31B0E-0BAF-4F92-8F35-B0C590AC2321}"/>
              </a:ext>
            </a:extLst>
          </p:cNvPr>
          <p:cNvSpPr txBox="1"/>
          <p:nvPr/>
        </p:nvSpPr>
        <p:spPr>
          <a:xfrm>
            <a:off x="4022132" y="4491877"/>
            <a:ext cx="3471744" cy="400110"/>
          </a:xfrm>
          <a:prstGeom prst="rect">
            <a:avLst/>
          </a:prstGeom>
          <a:solidFill>
            <a:schemeClr val="bg1"/>
          </a:solidFill>
        </p:spPr>
        <p:txBody>
          <a:bodyPr wrap="square" rtlCol="0">
            <a:spAutoFit/>
          </a:bodyPr>
          <a:lstStyle/>
          <a:p>
            <a:pPr algn="l"/>
            <a:r>
              <a:rPr lang="fr-FR" sz="2000" dirty="0" err="1">
                <a:solidFill>
                  <a:srgbClr val="002060"/>
                </a:solidFill>
              </a:rPr>
              <a:t>She</a:t>
            </a:r>
            <a:r>
              <a:rPr lang="fr-FR" sz="2000" dirty="0">
                <a:solidFill>
                  <a:srgbClr val="002060"/>
                </a:solidFill>
              </a:rPr>
              <a:t> has a </a:t>
            </a:r>
            <a:r>
              <a:rPr lang="fr-FR" sz="2000" dirty="0" err="1">
                <a:solidFill>
                  <a:srgbClr val="002060"/>
                </a:solidFill>
              </a:rPr>
              <a:t>small</a:t>
            </a:r>
            <a:r>
              <a:rPr lang="fr-FR" sz="2000" dirty="0">
                <a:solidFill>
                  <a:srgbClr val="002060"/>
                </a:solidFill>
              </a:rPr>
              <a:t> dog.</a:t>
            </a:r>
          </a:p>
        </p:txBody>
      </p:sp>
      <p:sp>
        <p:nvSpPr>
          <p:cNvPr id="48" name="TextBox 47">
            <a:extLst>
              <a:ext uri="{FF2B5EF4-FFF2-40B4-BE49-F238E27FC236}">
                <a16:creationId xmlns:a16="http://schemas.microsoft.com/office/drawing/2014/main" id="{EDB53172-7A1C-4772-B943-9D6EA96FDD18}"/>
              </a:ext>
            </a:extLst>
          </p:cNvPr>
          <p:cNvSpPr txBox="1"/>
          <p:nvPr/>
        </p:nvSpPr>
        <p:spPr>
          <a:xfrm>
            <a:off x="930511" y="4986511"/>
            <a:ext cx="6755617" cy="400110"/>
          </a:xfrm>
          <a:prstGeom prst="rect">
            <a:avLst/>
          </a:prstGeom>
          <a:solidFill>
            <a:schemeClr val="bg1"/>
          </a:solidFill>
        </p:spPr>
        <p:txBody>
          <a:bodyPr wrap="square" rtlCol="0">
            <a:spAutoFit/>
          </a:bodyPr>
          <a:lstStyle/>
          <a:p>
            <a:pPr algn="l"/>
            <a:r>
              <a:rPr lang="fr-FR" sz="2000" dirty="0" err="1">
                <a:solidFill>
                  <a:srgbClr val="002060"/>
                </a:solidFill>
              </a:rPr>
              <a:t>She</a:t>
            </a:r>
            <a:r>
              <a:rPr lang="fr-FR" sz="2000" dirty="0">
                <a:solidFill>
                  <a:srgbClr val="002060"/>
                </a:solidFill>
              </a:rPr>
              <a:t> </a:t>
            </a:r>
            <a:r>
              <a:rPr lang="fr-FR" sz="2000" dirty="0" err="1">
                <a:solidFill>
                  <a:srgbClr val="002060"/>
                </a:solidFill>
              </a:rPr>
              <a:t>wants</a:t>
            </a:r>
            <a:r>
              <a:rPr lang="fr-FR" sz="2000" dirty="0">
                <a:solidFill>
                  <a:srgbClr val="002060"/>
                </a:solidFill>
              </a:rPr>
              <a:t> to go for a </a:t>
            </a:r>
            <a:r>
              <a:rPr lang="fr-FR" sz="2000" dirty="0" err="1">
                <a:solidFill>
                  <a:srgbClr val="002060"/>
                </a:solidFill>
              </a:rPr>
              <a:t>walk</a:t>
            </a:r>
            <a:r>
              <a:rPr lang="fr-FR" sz="2000" dirty="0">
                <a:solidFill>
                  <a:srgbClr val="002060"/>
                </a:solidFill>
              </a:rPr>
              <a:t> </a:t>
            </a:r>
            <a:r>
              <a:rPr lang="fr-FR" sz="2000" dirty="0" err="1">
                <a:solidFill>
                  <a:srgbClr val="002060"/>
                </a:solidFill>
              </a:rPr>
              <a:t>with</a:t>
            </a:r>
            <a:r>
              <a:rPr lang="fr-FR" sz="2000" dirty="0">
                <a:solidFill>
                  <a:srgbClr val="002060"/>
                </a:solidFill>
              </a:rPr>
              <a:t> me and the </a:t>
            </a:r>
            <a:r>
              <a:rPr lang="fr-FR" sz="2000" dirty="0" err="1">
                <a:solidFill>
                  <a:srgbClr val="002060"/>
                </a:solidFill>
              </a:rPr>
              <a:t>small</a:t>
            </a:r>
            <a:endParaRPr lang="fr-FR" sz="2000" dirty="0">
              <a:solidFill>
                <a:srgbClr val="002060"/>
              </a:solidFill>
            </a:endParaRPr>
          </a:p>
        </p:txBody>
      </p:sp>
      <p:sp>
        <p:nvSpPr>
          <p:cNvPr id="49" name="TextBox 48">
            <a:extLst>
              <a:ext uri="{FF2B5EF4-FFF2-40B4-BE49-F238E27FC236}">
                <a16:creationId xmlns:a16="http://schemas.microsoft.com/office/drawing/2014/main" id="{78E06E4E-7905-44AF-8AF9-79CDDD4C55D0}"/>
              </a:ext>
            </a:extLst>
          </p:cNvPr>
          <p:cNvSpPr txBox="1"/>
          <p:nvPr/>
        </p:nvSpPr>
        <p:spPr>
          <a:xfrm>
            <a:off x="905657" y="5418996"/>
            <a:ext cx="2658655" cy="400110"/>
          </a:xfrm>
          <a:prstGeom prst="rect">
            <a:avLst/>
          </a:prstGeom>
          <a:solidFill>
            <a:schemeClr val="bg1"/>
          </a:solidFill>
        </p:spPr>
        <p:txBody>
          <a:bodyPr wrap="square" rtlCol="0">
            <a:spAutoFit/>
          </a:bodyPr>
          <a:lstStyle/>
          <a:p>
            <a:pPr algn="l"/>
            <a:r>
              <a:rPr lang="fr-FR" sz="2000" dirty="0">
                <a:solidFill>
                  <a:srgbClr val="002060"/>
                </a:solidFill>
              </a:rPr>
              <a:t>dog in the </a:t>
            </a:r>
            <a:r>
              <a:rPr lang="fr-FR" sz="2000" dirty="0" err="1">
                <a:solidFill>
                  <a:srgbClr val="002060"/>
                </a:solidFill>
              </a:rPr>
              <a:t>park</a:t>
            </a:r>
            <a:r>
              <a:rPr lang="fr-FR" sz="2000" dirty="0">
                <a:solidFill>
                  <a:srgbClr val="002060"/>
                </a:solidFill>
              </a:rPr>
              <a:t>!</a:t>
            </a:r>
          </a:p>
        </p:txBody>
      </p:sp>
    </p:spTree>
    <p:extLst>
      <p:ext uri="{BB962C8B-B14F-4D97-AF65-F5344CB8AC3E}">
        <p14:creationId xmlns:p14="http://schemas.microsoft.com/office/powerpoint/2010/main" val="203185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animBg="1"/>
      <p:bldP spid="26" grpId="0" animBg="1"/>
      <p:bldP spid="27" grpId="0" animBg="1"/>
      <p:bldP spid="28" grpId="0" animBg="1"/>
      <p:bldP spid="29" grpId="0" animBg="1"/>
      <p:bldP spid="30" grpId="0" animBg="1"/>
      <p:bldP spid="31"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400" b="1" dirty="0">
                <a:solidFill>
                  <a:schemeClr val="bg1"/>
                </a:solidFill>
              </a:rPr>
              <a:t>Saying what people have</a:t>
            </a:r>
          </a:p>
        </p:txBody>
      </p:sp>
      <p:sp>
        <p:nvSpPr>
          <p:cNvPr id="9" name="TextBox 8">
            <a:extLst>
              <a:ext uri="{FF2B5EF4-FFF2-40B4-BE49-F238E27FC236}">
                <a16:creationId xmlns:a16="http://schemas.microsoft.com/office/drawing/2014/main" id="{CAB1798B-16CE-455D-AB2A-1C01D3F5F963}"/>
              </a:ext>
            </a:extLst>
          </p:cNvPr>
          <p:cNvSpPr txBox="1"/>
          <p:nvPr/>
        </p:nvSpPr>
        <p:spPr>
          <a:xfrm>
            <a:off x="3472292" y="1646330"/>
            <a:ext cx="5054110" cy="2154436"/>
          </a:xfrm>
          <a:prstGeom prst="rect">
            <a:avLst/>
          </a:prstGeom>
          <a:noFill/>
        </p:spPr>
        <p:txBody>
          <a:bodyPr wrap="square" rtlCol="0">
            <a:spAutoFit/>
          </a:bodyPr>
          <a:lstStyle/>
          <a:p>
            <a:r>
              <a:rPr lang="en-GB" sz="13400" b="1" dirty="0" err="1">
                <a:solidFill>
                  <a:srgbClr val="002060"/>
                </a:solidFill>
                <a:latin typeface="Century Gothic" panose="020B0502020202020204" pitchFamily="34" charset="0"/>
              </a:rPr>
              <a:t>il</a:t>
            </a:r>
            <a:r>
              <a:rPr lang="en-GB" sz="13400" b="1" dirty="0" err="1">
                <a:solidFill>
                  <a:srgbClr val="EF4034"/>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F4034"/>
                </a:solidFill>
                <a:latin typeface="Century Gothic" panose="020B0502020202020204" pitchFamily="34" charset="0"/>
              </a:rPr>
              <a:t>o</a:t>
            </a:r>
            <a:r>
              <a:rPr lang="en-GB" sz="13400" b="1" dirty="0" err="1">
                <a:solidFill>
                  <a:schemeClr val="accent1">
                    <a:lumMod val="50000"/>
                  </a:schemeClr>
                </a:solidFill>
                <a:latin typeface="Century Gothic" panose="020B0502020202020204" pitchFamily="34" charset="0"/>
              </a:rPr>
              <a:t>nt</a:t>
            </a:r>
            <a:endParaRPr lang="en-GB" sz="13400" b="1" dirty="0">
              <a:solidFill>
                <a:schemeClr val="accent1">
                  <a:lumMod val="50000"/>
                </a:schemeClr>
              </a:solidFill>
              <a:latin typeface="Century Gothic" panose="020B0502020202020204" pitchFamily="34" charset="0"/>
            </a:endParaRPr>
          </a:p>
        </p:txBody>
      </p:sp>
      <p:sp>
        <p:nvSpPr>
          <p:cNvPr id="10" name="Arc 9">
            <a:extLst>
              <a:ext uri="{FF2B5EF4-FFF2-40B4-BE49-F238E27FC236}">
                <a16:creationId xmlns:a16="http://schemas.microsoft.com/office/drawing/2014/main" id="{C01FB487-FC77-4553-B909-2178FA3BBC8A}"/>
              </a:ext>
            </a:extLst>
          </p:cNvPr>
          <p:cNvSpPr/>
          <p:nvPr/>
        </p:nvSpPr>
        <p:spPr>
          <a:xfrm rot="7925323">
            <a:off x="4551777" y="1821162"/>
            <a:ext cx="1896542" cy="2038688"/>
          </a:xfrm>
          <a:prstGeom prst="arc">
            <a:avLst/>
          </a:prstGeom>
          <a:ln w="57150">
            <a:solidFill>
              <a:srgbClr val="EF41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ction Button: Forward or Next 10">
            <a:hlinkClick r:id="" action="ppaction://noaction" highlightClick="1">
              <a:snd r:embed="rId3" name="ils ont.wav"/>
            </a:hlinkClick>
            <a:extLst>
              <a:ext uri="{FF2B5EF4-FFF2-40B4-BE49-F238E27FC236}">
                <a16:creationId xmlns:a16="http://schemas.microsoft.com/office/drawing/2014/main" id="{AD279882-E998-44A1-9D6F-6966720F5EEE}"/>
              </a:ext>
            </a:extLst>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2508E08-5B93-4318-A9B4-FAF925FF29A3}"/>
              </a:ext>
            </a:extLst>
          </p:cNvPr>
          <p:cNvSpPr txBox="1"/>
          <p:nvPr/>
        </p:nvSpPr>
        <p:spPr>
          <a:xfrm>
            <a:off x="2524800" y="4227472"/>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(m or m/f) </a:t>
            </a:r>
            <a:r>
              <a:rPr lang="en-GB" sz="3600" b="1" dirty="0">
                <a:solidFill>
                  <a:schemeClr val="accent1">
                    <a:lumMod val="50000"/>
                  </a:schemeClr>
                </a:solidFill>
                <a:latin typeface="Century Gothic" panose="020B0502020202020204" pitchFamily="34" charset="0"/>
              </a:rPr>
              <a:t>have</a:t>
            </a:r>
          </a:p>
        </p:txBody>
      </p:sp>
      <p:sp>
        <p:nvSpPr>
          <p:cNvPr id="13" name="Rounded Rectangle 46">
            <a:extLst>
              <a:ext uri="{FF2B5EF4-FFF2-40B4-BE49-F238E27FC236}">
                <a16:creationId xmlns:a16="http://schemas.microsoft.com/office/drawing/2014/main" id="{0DD0942B-EB7F-4A33-9664-BB3047B6C9B3}"/>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4772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o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400" b="1" dirty="0">
                <a:solidFill>
                  <a:schemeClr val="bg1"/>
                </a:solidFill>
              </a:rPr>
              <a:t>Saying what people have</a:t>
            </a:r>
          </a:p>
        </p:txBody>
      </p:sp>
      <p:sp>
        <p:nvSpPr>
          <p:cNvPr id="13" name="TextBox 12">
            <a:extLst>
              <a:ext uri="{FF2B5EF4-FFF2-40B4-BE49-F238E27FC236}">
                <a16:creationId xmlns:a16="http://schemas.microsoft.com/office/drawing/2014/main" id="{8FDF44C0-CBDE-49BF-B99B-FE637EEEDB08}"/>
              </a:ext>
            </a:extLst>
          </p:cNvPr>
          <p:cNvSpPr txBox="1"/>
          <p:nvPr/>
        </p:nvSpPr>
        <p:spPr>
          <a:xfrm>
            <a:off x="1384002" y="1646330"/>
            <a:ext cx="9408798" cy="2154436"/>
          </a:xfrm>
          <a:prstGeom prst="rect">
            <a:avLst/>
          </a:prstGeom>
          <a:noFill/>
        </p:spPr>
        <p:txBody>
          <a:bodyPr wrap="square" rtlCol="0">
            <a:spAutoFit/>
          </a:bodyPr>
          <a:lstStyle/>
          <a:p>
            <a:pPr algn="ctr"/>
            <a:r>
              <a:rPr lang="en-GB" sz="13400" b="1" dirty="0" err="1">
                <a:solidFill>
                  <a:schemeClr val="accent1">
                    <a:lumMod val="50000"/>
                  </a:schemeClr>
                </a:solidFill>
                <a:latin typeface="Century Gothic" panose="020B0502020202020204" pitchFamily="34" charset="0"/>
              </a:rPr>
              <a:t>elle</a:t>
            </a:r>
            <a:r>
              <a:rPr lang="en-GB" sz="13400" b="1" dirty="0" err="1">
                <a:solidFill>
                  <a:srgbClr val="EF4034"/>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F4034"/>
                </a:solidFill>
                <a:latin typeface="Century Gothic" panose="020B0502020202020204" pitchFamily="34" charset="0"/>
              </a:rPr>
              <a:t>o</a:t>
            </a:r>
            <a:r>
              <a:rPr lang="en-GB" sz="13400" b="1" dirty="0" err="1">
                <a:solidFill>
                  <a:schemeClr val="accent1">
                    <a:lumMod val="50000"/>
                  </a:schemeClr>
                </a:solidFill>
                <a:latin typeface="Century Gothic" panose="020B0502020202020204" pitchFamily="34" charset="0"/>
              </a:rPr>
              <a:t>nt</a:t>
            </a:r>
            <a:endParaRPr lang="en-GB" sz="13400" b="1" dirty="0">
              <a:solidFill>
                <a:schemeClr val="accent1">
                  <a:lumMod val="50000"/>
                </a:schemeClr>
              </a:solidFill>
              <a:latin typeface="Century Gothic" panose="020B0502020202020204" pitchFamily="34" charset="0"/>
            </a:endParaRPr>
          </a:p>
        </p:txBody>
      </p:sp>
      <p:sp>
        <p:nvSpPr>
          <p:cNvPr id="14" name="Arc 13">
            <a:extLst>
              <a:ext uri="{FF2B5EF4-FFF2-40B4-BE49-F238E27FC236}">
                <a16:creationId xmlns:a16="http://schemas.microsoft.com/office/drawing/2014/main" id="{BA76A9EE-0D45-4EB2-8BC3-21CAD98C2ED2}"/>
              </a:ext>
            </a:extLst>
          </p:cNvPr>
          <p:cNvSpPr/>
          <p:nvPr/>
        </p:nvSpPr>
        <p:spPr>
          <a:xfrm rot="7925323">
            <a:off x="5746977" y="1821161"/>
            <a:ext cx="1896542" cy="2038688"/>
          </a:xfrm>
          <a:prstGeom prst="arc">
            <a:avLst/>
          </a:prstGeom>
          <a:ln w="57150">
            <a:solidFill>
              <a:srgbClr val="EF41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ction Button: Forward or Next 10">
            <a:hlinkClick r:id="" action="ppaction://noaction" highlightClick="1">
              <a:snd r:embed="rId3" name="elles ont.wav"/>
            </a:hlinkClick>
            <a:extLst>
              <a:ext uri="{FF2B5EF4-FFF2-40B4-BE49-F238E27FC236}">
                <a16:creationId xmlns:a16="http://schemas.microsoft.com/office/drawing/2014/main" id="{A98176A3-083A-4A64-AD2E-300EE0B3F393}"/>
              </a:ext>
            </a:extLst>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85B3527D-096A-4CFA-A207-7E51AEC4629D}"/>
              </a:ext>
            </a:extLst>
          </p:cNvPr>
          <p:cNvSpPr txBox="1"/>
          <p:nvPr/>
        </p:nvSpPr>
        <p:spPr>
          <a:xfrm>
            <a:off x="2524800" y="4227472"/>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(f) </a:t>
            </a:r>
            <a:r>
              <a:rPr lang="en-GB" sz="3600" b="1" dirty="0">
                <a:solidFill>
                  <a:schemeClr val="accent1">
                    <a:lumMod val="50000"/>
                  </a:schemeClr>
                </a:solidFill>
                <a:latin typeface="Century Gothic" panose="020B0502020202020204" pitchFamily="34" charset="0"/>
              </a:rPr>
              <a:t>have</a:t>
            </a:r>
          </a:p>
        </p:txBody>
      </p:sp>
      <p:sp>
        <p:nvSpPr>
          <p:cNvPr id="17" name="Rounded Rectangle 46">
            <a:extLst>
              <a:ext uri="{FF2B5EF4-FFF2-40B4-BE49-F238E27FC236}">
                <a16:creationId xmlns:a16="http://schemas.microsoft.com/office/drawing/2014/main" id="{F5C94134-6BC3-40E7-8019-18AA2DF817D3}"/>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2316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s o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400" b="1" dirty="0">
                <a:solidFill>
                  <a:schemeClr val="bg1"/>
                </a:solidFill>
              </a:rPr>
              <a:t>Saying what people have</a:t>
            </a:r>
          </a:p>
        </p:txBody>
      </p:sp>
      <p:sp>
        <p:nvSpPr>
          <p:cNvPr id="5" name="TextBox 4">
            <a:extLst>
              <a:ext uri="{FF2B5EF4-FFF2-40B4-BE49-F238E27FC236}">
                <a16:creationId xmlns:a16="http://schemas.microsoft.com/office/drawing/2014/main" id="{93F8824B-EE59-4C1A-920E-8807C86C8EB5}"/>
              </a:ext>
            </a:extLst>
          </p:cNvPr>
          <p:cNvSpPr txBox="1"/>
          <p:nvPr/>
        </p:nvSpPr>
        <p:spPr>
          <a:xfrm>
            <a:off x="1874499" y="1684395"/>
            <a:ext cx="8443002"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Il</a:t>
            </a:r>
            <a:r>
              <a:rPr lang="en-GB" sz="7200" b="1" dirty="0" err="1">
                <a:solidFill>
                  <a:srgbClr val="EF4034"/>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F4034"/>
                </a:solidFill>
                <a:latin typeface="Century Gothic" panose="020B0502020202020204" pitchFamily="34" charset="0"/>
              </a:rPr>
              <a:t>o</a:t>
            </a:r>
            <a:r>
              <a:rPr lang="en-GB" sz="7200" b="1" dirty="0" err="1">
                <a:solidFill>
                  <a:schemeClr val="accent1">
                    <a:lumMod val="50000"/>
                  </a:schemeClr>
                </a:solidFill>
                <a:latin typeface="Century Gothic" panose="020B0502020202020204" pitchFamily="34" charset="0"/>
              </a:rPr>
              <a:t>nt</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deux</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sœurs</a:t>
            </a:r>
            <a:r>
              <a:rPr lang="en-GB" sz="7200" b="1" dirty="0">
                <a:solidFill>
                  <a:schemeClr val="accent1">
                    <a:lumMod val="50000"/>
                  </a:schemeClr>
                </a:solidFill>
                <a:latin typeface="Century Gothic" panose="020B0502020202020204" pitchFamily="34" charset="0"/>
              </a:rPr>
              <a:t>.</a:t>
            </a:r>
          </a:p>
        </p:txBody>
      </p:sp>
      <p:sp>
        <p:nvSpPr>
          <p:cNvPr id="6" name="Action Button: Forward or Next 6">
            <a:hlinkClick r:id="" action="ppaction://noaction" highlightClick="1">
              <a:snd r:embed="rId3" name="ils ont deux soeurs.wav"/>
            </a:hlinkClick>
            <a:extLst>
              <a:ext uri="{FF2B5EF4-FFF2-40B4-BE49-F238E27FC236}">
                <a16:creationId xmlns:a16="http://schemas.microsoft.com/office/drawing/2014/main" id="{E116BECE-101E-4D7F-9D2D-530D0F3CEA13}"/>
              </a:ext>
            </a:extLst>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c 8">
            <a:extLst>
              <a:ext uri="{FF2B5EF4-FFF2-40B4-BE49-F238E27FC236}">
                <a16:creationId xmlns:a16="http://schemas.microsoft.com/office/drawing/2014/main" id="{F8B55D3D-7777-45DE-8EE2-9DC35014CD51}"/>
              </a:ext>
            </a:extLst>
          </p:cNvPr>
          <p:cNvSpPr/>
          <p:nvPr/>
        </p:nvSpPr>
        <p:spPr>
          <a:xfrm rot="7615317">
            <a:off x="2478393" y="1908406"/>
            <a:ext cx="931851" cy="1102730"/>
          </a:xfrm>
          <a:prstGeom prst="arc">
            <a:avLst/>
          </a:prstGeom>
          <a:ln w="57150">
            <a:solidFill>
              <a:srgbClr val="EF41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0" name="Picture 2" descr="Boy, Adult, Relationship, Girl, Son, Matrimony, Parent">
            <a:extLst>
              <a:ext uri="{FF2B5EF4-FFF2-40B4-BE49-F238E27FC236}">
                <a16:creationId xmlns:a16="http://schemas.microsoft.com/office/drawing/2014/main" id="{42FCB334-BE26-4E6A-B6DF-3B278FC6DA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069" y="4307376"/>
            <a:ext cx="3665851" cy="18940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5D9C4F-9008-4635-9CB6-3B5D2C087381}"/>
              </a:ext>
            </a:extLst>
          </p:cNvPr>
          <p:cNvSpPr txBox="1"/>
          <p:nvPr/>
        </p:nvSpPr>
        <p:spPr>
          <a:xfrm>
            <a:off x="2524800" y="3235147"/>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(m/f) </a:t>
            </a:r>
            <a:r>
              <a:rPr lang="en-GB" sz="3600" b="1" dirty="0">
                <a:solidFill>
                  <a:schemeClr val="accent1">
                    <a:lumMod val="50000"/>
                  </a:schemeClr>
                </a:solidFill>
                <a:latin typeface="Century Gothic" panose="020B0502020202020204" pitchFamily="34" charset="0"/>
              </a:rPr>
              <a:t>have two sisters.</a:t>
            </a:r>
          </a:p>
        </p:txBody>
      </p:sp>
      <p:sp>
        <p:nvSpPr>
          <p:cNvPr id="12" name="Rounded Rectangle 46">
            <a:extLst>
              <a:ext uri="{FF2B5EF4-FFF2-40B4-BE49-F238E27FC236}">
                <a16:creationId xmlns:a16="http://schemas.microsoft.com/office/drawing/2014/main" id="{2984C06B-2CB1-40EB-B8B2-1AEC6F4CFB91}"/>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783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ont deux soeur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400" b="1" dirty="0">
                <a:solidFill>
                  <a:schemeClr val="bg1"/>
                </a:solidFill>
              </a:rPr>
              <a:t>Saying who people are</a:t>
            </a:r>
          </a:p>
        </p:txBody>
      </p:sp>
      <p:sp>
        <p:nvSpPr>
          <p:cNvPr id="13" name="Rounded Rectangle 46">
            <a:extLst>
              <a:ext uri="{FF2B5EF4-FFF2-40B4-BE49-F238E27FC236}">
                <a16:creationId xmlns:a16="http://schemas.microsoft.com/office/drawing/2014/main" id="{4B2EB4A4-4D9A-4266-9E83-3493A21E717E}"/>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hlinkClick r:id="" action="ppaction://noaction">
              <a:snd r:embed="rId3" name="ils sont.wav"/>
            </a:hlinkClick>
            <a:extLst>
              <a:ext uri="{FF2B5EF4-FFF2-40B4-BE49-F238E27FC236}">
                <a16:creationId xmlns:a16="http://schemas.microsoft.com/office/drawing/2014/main" id="{CAB1798B-16CE-455D-AB2A-1C01D3F5F963}"/>
              </a:ext>
            </a:extLst>
          </p:cNvPr>
          <p:cNvSpPr txBox="1"/>
          <p:nvPr/>
        </p:nvSpPr>
        <p:spPr>
          <a:xfrm>
            <a:off x="3199186" y="1618514"/>
            <a:ext cx="5793628" cy="2154436"/>
          </a:xfrm>
          <a:prstGeom prst="rect">
            <a:avLst/>
          </a:prstGeom>
          <a:noFill/>
        </p:spPr>
        <p:txBody>
          <a:bodyPr wrap="square" rtlCol="0">
            <a:spAutoFit/>
          </a:bodyPr>
          <a:lstStyle/>
          <a:p>
            <a:r>
              <a:rPr lang="en-GB" sz="13400" b="1" dirty="0" err="1">
                <a:solidFill>
                  <a:schemeClr val="accent1">
                    <a:lumMod val="50000"/>
                  </a:schemeClr>
                </a:solidFill>
                <a:latin typeface="Century Gothic" panose="020B0502020202020204" pitchFamily="34" charset="0"/>
              </a:rPr>
              <a:t>il</a:t>
            </a:r>
            <a:r>
              <a:rPr lang="en-GB" sz="13400" b="1" dirty="0" err="1">
                <a:solidFill>
                  <a:srgbClr val="115076"/>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chemeClr val="accent1">
                    <a:lumMod val="50000"/>
                  </a:schemeClr>
                </a:solidFill>
                <a:latin typeface="Century Gothic" panose="020B0502020202020204" pitchFamily="34" charset="0"/>
              </a:rPr>
              <a:t>s</a:t>
            </a:r>
            <a:r>
              <a:rPr lang="en-GB" sz="13400" b="1" dirty="0" err="1">
                <a:solidFill>
                  <a:srgbClr val="115076"/>
                </a:solidFill>
                <a:latin typeface="Century Gothic" panose="020B0502020202020204" pitchFamily="34" charset="0"/>
              </a:rPr>
              <a:t>o</a:t>
            </a:r>
            <a:r>
              <a:rPr lang="en-GB" sz="13400" b="1" dirty="0" err="1">
                <a:solidFill>
                  <a:schemeClr val="accent1">
                    <a:lumMod val="50000"/>
                  </a:schemeClr>
                </a:solidFill>
                <a:latin typeface="Century Gothic" panose="020B0502020202020204" pitchFamily="34" charset="0"/>
              </a:rPr>
              <a:t>nt</a:t>
            </a:r>
            <a:endParaRPr lang="en-GB" sz="13400" b="1" dirty="0">
              <a:solidFill>
                <a:schemeClr val="accent1">
                  <a:lumMod val="50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82508E08-5B93-4318-A9B4-FAF925FF29A3}"/>
              </a:ext>
            </a:extLst>
          </p:cNvPr>
          <p:cNvSpPr txBox="1"/>
          <p:nvPr/>
        </p:nvSpPr>
        <p:spPr>
          <a:xfrm>
            <a:off x="2524800" y="4227472"/>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(m or m/f</a:t>
            </a:r>
            <a:r>
              <a:rPr lang="en-GB" sz="3600">
                <a:solidFill>
                  <a:schemeClr val="accent1">
                    <a:lumMod val="50000"/>
                  </a:schemeClr>
                </a:solidFill>
                <a:latin typeface="Century Gothic" panose="020B0502020202020204" pitchFamily="34" charset="0"/>
              </a:rPr>
              <a:t>) </a:t>
            </a:r>
            <a:r>
              <a:rPr lang="en-GB" sz="3600" b="1">
                <a:solidFill>
                  <a:schemeClr val="accent1">
                    <a:lumMod val="50000"/>
                  </a:schemeClr>
                </a:solidFill>
                <a:latin typeface="Century Gothic" panose="020B0502020202020204" pitchFamily="34" charset="0"/>
              </a:rPr>
              <a:t>are</a:t>
            </a:r>
            <a:endParaRPr lang="en-GB" sz="3600" b="1" dirty="0">
              <a:solidFill>
                <a:schemeClr val="accent1">
                  <a:lumMod val="50000"/>
                </a:schemeClr>
              </a:solidFill>
              <a:latin typeface="Century Gothic" panose="020B0502020202020204" pitchFamily="34" charset="0"/>
            </a:endParaRPr>
          </a:p>
        </p:txBody>
      </p:sp>
      <p:sp>
        <p:nvSpPr>
          <p:cNvPr id="2" name="Action Button: Forward or Next 6">
            <a:hlinkClick r:id="" action="ppaction://noaction" highlightClick="1">
              <a:snd r:embed="rId3" name="ils sont.wav"/>
            </a:hlinkClick>
            <a:extLst>
              <a:ext uri="{FF2B5EF4-FFF2-40B4-BE49-F238E27FC236}">
                <a16:creationId xmlns:a16="http://schemas.microsoft.com/office/drawing/2014/main" id="{4EBEF327-5AEF-4F6F-A3AC-D3D287DDBC40}"/>
              </a:ext>
            </a:extLst>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981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so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400" b="1" dirty="0">
                <a:solidFill>
                  <a:schemeClr val="bg1"/>
                </a:solidFill>
              </a:rPr>
              <a:t>Saying who people are</a:t>
            </a:r>
          </a:p>
        </p:txBody>
      </p:sp>
      <p:sp>
        <p:nvSpPr>
          <p:cNvPr id="5" name="Rounded Rectangle 46">
            <a:extLst>
              <a:ext uri="{FF2B5EF4-FFF2-40B4-BE49-F238E27FC236}">
                <a16:creationId xmlns:a16="http://schemas.microsoft.com/office/drawing/2014/main" id="{D062E9D7-7296-48AF-8B0C-E5999999EE43}"/>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hlinkClick r:id="" action="ppaction://noaction">
              <a:snd r:embed="rId3" name="elles sont.wav"/>
            </a:hlinkClick>
            <a:extLst>
              <a:ext uri="{FF2B5EF4-FFF2-40B4-BE49-F238E27FC236}">
                <a16:creationId xmlns:a16="http://schemas.microsoft.com/office/drawing/2014/main" id="{8FDF44C0-CBDE-49BF-B99B-FE637EEEDB08}"/>
              </a:ext>
            </a:extLst>
          </p:cNvPr>
          <p:cNvSpPr txBox="1"/>
          <p:nvPr/>
        </p:nvSpPr>
        <p:spPr>
          <a:xfrm>
            <a:off x="1391601" y="1646330"/>
            <a:ext cx="9408798" cy="2154436"/>
          </a:xfrm>
          <a:prstGeom prst="rect">
            <a:avLst/>
          </a:prstGeom>
          <a:noFill/>
        </p:spPr>
        <p:txBody>
          <a:bodyPr wrap="square" rtlCol="0">
            <a:spAutoFit/>
          </a:bodyPr>
          <a:lstStyle/>
          <a:p>
            <a:pPr algn="ctr"/>
            <a:r>
              <a:rPr lang="en-GB" sz="13400" b="1" dirty="0" err="1">
                <a:solidFill>
                  <a:srgbClr val="115076"/>
                </a:solidFill>
                <a:latin typeface="Century Gothic" panose="020B0502020202020204" pitchFamily="34" charset="0"/>
              </a:rPr>
              <a:t>elles</a:t>
            </a:r>
            <a:r>
              <a:rPr lang="en-GB" sz="13400" b="1" dirty="0">
                <a:solidFill>
                  <a:srgbClr val="115076"/>
                </a:solidFill>
                <a:latin typeface="Century Gothic" panose="020B0502020202020204" pitchFamily="34" charset="0"/>
              </a:rPr>
              <a:t> </a:t>
            </a:r>
            <a:r>
              <a:rPr lang="en-GB" sz="13400" b="1" dirty="0" err="1">
                <a:solidFill>
                  <a:srgbClr val="115076"/>
                </a:solidFill>
                <a:latin typeface="Century Gothic" panose="020B0502020202020204" pitchFamily="34" charset="0"/>
              </a:rPr>
              <a:t>so</a:t>
            </a:r>
            <a:r>
              <a:rPr lang="en-GB" sz="13400" b="1" dirty="0" err="1">
                <a:solidFill>
                  <a:schemeClr val="accent1">
                    <a:lumMod val="50000"/>
                  </a:schemeClr>
                </a:solidFill>
                <a:latin typeface="Century Gothic" panose="020B0502020202020204" pitchFamily="34" charset="0"/>
              </a:rPr>
              <a:t>nt</a:t>
            </a:r>
            <a:endParaRPr lang="en-GB" sz="13400" b="1" dirty="0">
              <a:solidFill>
                <a:schemeClr val="accent1">
                  <a:lumMod val="50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85B3527D-096A-4CFA-A207-7E51AEC4629D}"/>
              </a:ext>
            </a:extLst>
          </p:cNvPr>
          <p:cNvSpPr txBox="1"/>
          <p:nvPr/>
        </p:nvSpPr>
        <p:spPr>
          <a:xfrm>
            <a:off x="2524800" y="4227472"/>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(f) </a:t>
            </a:r>
            <a:r>
              <a:rPr lang="en-GB" sz="3600" b="1" dirty="0">
                <a:solidFill>
                  <a:schemeClr val="accent1">
                    <a:lumMod val="50000"/>
                  </a:schemeClr>
                </a:solidFill>
                <a:latin typeface="Century Gothic" panose="020B0502020202020204" pitchFamily="34" charset="0"/>
              </a:rPr>
              <a:t>are</a:t>
            </a:r>
          </a:p>
        </p:txBody>
      </p:sp>
      <p:sp>
        <p:nvSpPr>
          <p:cNvPr id="2" name="Action Button: Forward or Next 6">
            <a:hlinkClick r:id="" action="ppaction://noaction" highlightClick="1">
              <a:snd r:embed="rId3" name="elles sont.wav"/>
            </a:hlinkClick>
            <a:extLst>
              <a:ext uri="{FF2B5EF4-FFF2-40B4-BE49-F238E27FC236}">
                <a16:creationId xmlns:a16="http://schemas.microsoft.com/office/drawing/2014/main" id="{36280759-532D-4441-B8C9-A0D94973542A}"/>
              </a:ext>
            </a:extLst>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952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s so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2400" b="1" dirty="0">
                <a:solidFill>
                  <a:schemeClr val="bg1"/>
                </a:solidFill>
              </a:rPr>
              <a:t>Saying who people are</a:t>
            </a:r>
          </a:p>
        </p:txBody>
      </p:sp>
      <p:sp>
        <p:nvSpPr>
          <p:cNvPr id="5" name="Rounded Rectangle 46">
            <a:extLst>
              <a:ext uri="{FF2B5EF4-FFF2-40B4-BE49-F238E27FC236}">
                <a16:creationId xmlns:a16="http://schemas.microsoft.com/office/drawing/2014/main" id="{D062E9D7-7296-48AF-8B0C-E5999999EE43}"/>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hlinkClick r:id="" action="ppaction://noaction">
              <a:snd r:embed="rId3" name="ils sont deux enfants.wav"/>
            </a:hlinkClick>
            <a:extLst>
              <a:ext uri="{FF2B5EF4-FFF2-40B4-BE49-F238E27FC236}">
                <a16:creationId xmlns:a16="http://schemas.microsoft.com/office/drawing/2014/main" id="{93F8824B-EE59-4C1A-920E-8807C86C8EB5}"/>
              </a:ext>
            </a:extLst>
          </p:cNvPr>
          <p:cNvSpPr txBox="1"/>
          <p:nvPr/>
        </p:nvSpPr>
        <p:spPr>
          <a:xfrm>
            <a:off x="1376161" y="1746226"/>
            <a:ext cx="9439678" cy="1200329"/>
          </a:xfrm>
          <a:prstGeom prst="rect">
            <a:avLst/>
          </a:prstGeom>
          <a:noFill/>
        </p:spPr>
        <p:txBody>
          <a:bodyPr wrap="square" rtlCol="0">
            <a:spAutoFit/>
          </a:bodyPr>
          <a:lstStyle/>
          <a:p>
            <a:r>
              <a:rPr lang="en-GB" sz="7200" b="1" dirty="0" err="1">
                <a:solidFill>
                  <a:srgbClr val="115076"/>
                </a:solidFill>
                <a:latin typeface="Century Gothic" panose="020B0502020202020204" pitchFamily="34" charset="0"/>
              </a:rPr>
              <a:t>Ils</a:t>
            </a:r>
            <a:r>
              <a:rPr lang="en-GB" sz="7200" b="1" dirty="0">
                <a:solidFill>
                  <a:srgbClr val="115076"/>
                </a:solidFill>
                <a:latin typeface="Century Gothic" panose="020B0502020202020204" pitchFamily="34" charset="0"/>
              </a:rPr>
              <a:t> </a:t>
            </a:r>
            <a:r>
              <a:rPr lang="en-GB" sz="7200" b="1" dirty="0" err="1">
                <a:solidFill>
                  <a:srgbClr val="115076"/>
                </a:solidFill>
                <a:latin typeface="Century Gothic" panose="020B0502020202020204" pitchFamily="34" charset="0"/>
              </a:rPr>
              <a:t>sont</a:t>
            </a:r>
            <a:r>
              <a:rPr lang="en-GB" sz="7200" b="1" dirty="0">
                <a:solidFill>
                  <a:srgbClr val="115076"/>
                </a:solidFill>
                <a:latin typeface="Century Gothic" panose="020B0502020202020204" pitchFamily="34" charset="0"/>
              </a:rPr>
              <a:t> </a:t>
            </a:r>
            <a:r>
              <a:rPr lang="en-GB" sz="7200" b="1" dirty="0">
                <a:solidFill>
                  <a:schemeClr val="accent1">
                    <a:lumMod val="50000"/>
                  </a:schemeClr>
                </a:solidFill>
                <a:latin typeface="Century Gothic" panose="020B0502020202020204" pitchFamily="34" charset="0"/>
              </a:rPr>
              <a:t>deux enfants.</a:t>
            </a:r>
          </a:p>
        </p:txBody>
      </p:sp>
      <p:sp>
        <p:nvSpPr>
          <p:cNvPr id="7" name="TextBox 6">
            <a:extLst>
              <a:ext uri="{FF2B5EF4-FFF2-40B4-BE49-F238E27FC236}">
                <a16:creationId xmlns:a16="http://schemas.microsoft.com/office/drawing/2014/main" id="{B75D9C4F-9008-4635-9CB6-3B5D2C087381}"/>
              </a:ext>
            </a:extLst>
          </p:cNvPr>
          <p:cNvSpPr txBox="1"/>
          <p:nvPr/>
        </p:nvSpPr>
        <p:spPr>
          <a:xfrm>
            <a:off x="2524800" y="3105834"/>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They</a:t>
            </a:r>
            <a:r>
              <a:rPr lang="en-GB" sz="3600" dirty="0">
                <a:solidFill>
                  <a:schemeClr val="accent1">
                    <a:lumMod val="50000"/>
                  </a:schemeClr>
                </a:solidFill>
                <a:latin typeface="Century Gothic" panose="020B0502020202020204" pitchFamily="34" charset="0"/>
              </a:rPr>
              <a:t> (m/f) </a:t>
            </a:r>
            <a:r>
              <a:rPr lang="en-GB" sz="3600" b="1" dirty="0">
                <a:solidFill>
                  <a:schemeClr val="accent1">
                    <a:lumMod val="50000"/>
                  </a:schemeClr>
                </a:solidFill>
                <a:latin typeface="Century Gothic" panose="020B0502020202020204" pitchFamily="34" charset="0"/>
              </a:rPr>
              <a:t>are two children.</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912" y="4279392"/>
            <a:ext cx="1828800" cy="1828800"/>
          </a:xfrm>
          <a:prstGeom prst="rect">
            <a:avLst/>
          </a:prstGeom>
        </p:spPr>
      </p:pic>
      <p:sp>
        <p:nvSpPr>
          <p:cNvPr id="3" name="Action Button: Forward or Next 6">
            <a:hlinkClick r:id="" action="ppaction://noaction" highlightClick="1">
              <a:snd r:embed="rId3" name="ils sont deux enfants.wav"/>
            </a:hlinkClick>
            <a:extLst>
              <a:ext uri="{FF2B5EF4-FFF2-40B4-BE49-F238E27FC236}">
                <a16:creationId xmlns:a16="http://schemas.microsoft.com/office/drawing/2014/main" id="{B43C6D3B-D886-4CEC-BBB7-9FA658CF5EC5}"/>
              </a:ext>
            </a:extLst>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090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sont deux enfant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 name="Table 6">
            <a:extLst>
              <a:ext uri="{FF2B5EF4-FFF2-40B4-BE49-F238E27FC236}">
                <a16:creationId xmlns:a16="http://schemas.microsoft.com/office/drawing/2014/main" id="{321C6F60-AD5F-423B-9AEE-32F428059403}"/>
              </a:ext>
            </a:extLst>
          </p:cNvPr>
          <p:cNvGraphicFramePr>
            <a:graphicFrameLocks noGrp="1"/>
          </p:cNvGraphicFramePr>
          <p:nvPr>
            <p:extLst>
              <p:ext uri="{D42A27DB-BD31-4B8C-83A1-F6EECF244321}">
                <p14:modId xmlns:p14="http://schemas.microsoft.com/office/powerpoint/2010/main" val="1986899549"/>
              </p:ext>
            </p:extLst>
          </p:nvPr>
        </p:nvGraphicFramePr>
        <p:xfrm>
          <a:off x="6250245" y="2507500"/>
          <a:ext cx="5277425" cy="3601130"/>
        </p:xfrm>
        <a:graphic>
          <a:graphicData uri="http://schemas.openxmlformats.org/drawingml/2006/table">
            <a:tbl>
              <a:tblPr firstRow="1" bandRow="1">
                <a:tableStyleId>{BDBED569-4797-4DF1-A0F4-6AAB3CD982D8}</a:tableStyleId>
              </a:tblPr>
              <a:tblGrid>
                <a:gridCol w="579961">
                  <a:extLst>
                    <a:ext uri="{9D8B030D-6E8A-4147-A177-3AD203B41FA5}">
                      <a16:colId xmlns:a16="http://schemas.microsoft.com/office/drawing/2014/main" val="2607353726"/>
                    </a:ext>
                  </a:extLst>
                </a:gridCol>
                <a:gridCol w="1832590">
                  <a:extLst>
                    <a:ext uri="{9D8B030D-6E8A-4147-A177-3AD203B41FA5}">
                      <a16:colId xmlns:a16="http://schemas.microsoft.com/office/drawing/2014/main" val="1600817978"/>
                    </a:ext>
                  </a:extLst>
                </a:gridCol>
                <a:gridCol w="1432437">
                  <a:extLst>
                    <a:ext uri="{9D8B030D-6E8A-4147-A177-3AD203B41FA5}">
                      <a16:colId xmlns:a16="http://schemas.microsoft.com/office/drawing/2014/main" val="4128092149"/>
                    </a:ext>
                  </a:extLst>
                </a:gridCol>
                <a:gridCol w="1432437">
                  <a:extLst>
                    <a:ext uri="{9D8B030D-6E8A-4147-A177-3AD203B41FA5}">
                      <a16:colId xmlns:a16="http://schemas.microsoft.com/office/drawing/2014/main" val="2609792770"/>
                    </a:ext>
                  </a:extLst>
                </a:gridCol>
              </a:tblGrid>
              <a:tr h="854350">
                <a:tc>
                  <a:txBody>
                    <a:bodyPr/>
                    <a:lstStyle/>
                    <a:p>
                      <a:endParaRPr lang="en-GB" dirty="0"/>
                    </a:p>
                  </a:txBody>
                  <a:tcPr>
                    <a:lnL w="12700" cmpd="sng">
                      <a:noFill/>
                    </a:lnL>
                    <a:lnR w="12700" cmpd="sng">
                      <a:noFill/>
                    </a:lnR>
                    <a:lnT w="12700" cmpd="sng">
                      <a:noFill/>
                    </a:lnT>
                    <a:lnB w="12700"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mpd="sng">
                      <a:noFill/>
                    </a:lnL>
                    <a:lnR w="12700" cap="flat" cmpd="sng" algn="ctr">
                      <a:solidFill>
                        <a:schemeClr val="accent2">
                          <a:lumMod val="40000"/>
                          <a:lumOff val="60000"/>
                        </a:schemeClr>
                      </a:solidFill>
                      <a:prstDash val="solid"/>
                      <a:round/>
                      <a:headEnd type="none" w="med" len="med"/>
                      <a:tailEnd type="none" w="med" len="med"/>
                    </a:lnR>
                    <a:lnT w="12700" cmpd="sng">
                      <a:noFill/>
                    </a:lnT>
                    <a:lnB w="12700"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they are (</a:t>
                      </a:r>
                      <a:r>
                        <a:rPr kumimoji="0" lang="en-GB" sz="2000" b="1" u="none" strike="noStrike" kern="1200" cap="none" spc="0" normalizeH="0" baseline="0" noProof="0" dirty="0" err="1">
                          <a:ln>
                            <a:noFill/>
                          </a:ln>
                          <a:solidFill>
                            <a:srgbClr val="002060"/>
                          </a:solidFill>
                          <a:effectLst/>
                          <a:uLnTx/>
                          <a:uFillTx/>
                        </a:rPr>
                        <a:t>sont</a:t>
                      </a:r>
                      <a:r>
                        <a:rPr kumimoji="0" lang="en-GB" sz="2000" b="1" u="none" strike="noStrike" kern="1200" cap="none" spc="0" normalizeH="0" baseline="0" noProof="0" dirty="0">
                          <a:ln>
                            <a:noFill/>
                          </a:ln>
                          <a:solidFill>
                            <a:srgbClr val="002060"/>
                          </a:solidFill>
                          <a:effectLst/>
                          <a:uLnTx/>
                          <a:uFillTx/>
                        </a:rPr>
                        <a:t>)</a:t>
                      </a:r>
                      <a:endParaRPr lang="en-GB" sz="2000" b="0" dirty="0">
                        <a:solidFill>
                          <a:srgbClr val="002060"/>
                        </a:solidFill>
                      </a:endParaRPr>
                    </a:p>
                  </a:txBody>
                  <a:tcPr>
                    <a:lnL w="12700" cap="flat" cmpd="sng" algn="ctr">
                      <a:solidFill>
                        <a:schemeClr val="accent2">
                          <a:lumMod val="40000"/>
                          <a:lumOff val="60000"/>
                        </a:schemeClr>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they have (</a:t>
                      </a:r>
                      <a:r>
                        <a:rPr lang="en-GB" sz="2000" dirty="0" err="1">
                          <a:solidFill>
                            <a:srgbClr val="002060"/>
                          </a:solidFill>
                        </a:rPr>
                        <a:t>ont</a:t>
                      </a:r>
                      <a:r>
                        <a:rPr lang="en-GB" sz="2000" dirty="0">
                          <a:solidFill>
                            <a:srgbClr val="002060"/>
                          </a:solidFill>
                        </a:rPr>
                        <a:t>)</a:t>
                      </a:r>
                      <a:endParaRPr lang="en-GB" sz="2000" b="0" dirty="0">
                        <a:solidFill>
                          <a:srgbClr val="002060"/>
                        </a:solidFill>
                      </a:endParaRPr>
                    </a:p>
                  </a:txBody>
                  <a:tcPr/>
                </a:tc>
                <a:extLst>
                  <a:ext uri="{0D108BD9-81ED-4DB2-BD59-A6C34878D82A}">
                    <a16:rowId xmlns:a16="http://schemas.microsoft.com/office/drawing/2014/main" val="1153431983"/>
                  </a:ext>
                </a:extLst>
              </a:tr>
              <a:tr h="686695">
                <a:tc>
                  <a:txBody>
                    <a:bodyPr/>
                    <a:lstStyle/>
                    <a:p>
                      <a:pPr algn="ctr"/>
                      <a:endParaRPr lang="en-GB" sz="2000" dirty="0">
                        <a:solidFill>
                          <a:schemeClr val="accent1">
                            <a:lumMod val="50000"/>
                          </a:schemeClr>
                        </a:solidFill>
                      </a:endParaRPr>
                    </a:p>
                  </a:txBody>
                  <a:tcPr>
                    <a:lnT w="12700" cap="flat" cmpd="sng" algn="ctr">
                      <a:solidFill>
                        <a:schemeClr val="accent2">
                          <a:lumMod val="40000"/>
                          <a:lumOff val="60000"/>
                        </a:schemeClr>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nchor="ctr">
                    <a:lnT w="12700" cap="flat" cmpd="sng" algn="ctr">
                      <a:solidFill>
                        <a:schemeClr val="accent2">
                          <a:lumMod val="40000"/>
                          <a:lumOff val="60000"/>
                        </a:schemeClr>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686695">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686695">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686695">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graphicFrame>
        <p:nvGraphicFramePr>
          <p:cNvPr id="34" name="Table 6">
            <a:extLst>
              <a:ext uri="{FF2B5EF4-FFF2-40B4-BE49-F238E27FC236}">
                <a16:creationId xmlns:a16="http://schemas.microsoft.com/office/drawing/2014/main" id="{B5060DF9-D04B-4159-A926-F5E12061647D}"/>
              </a:ext>
            </a:extLst>
          </p:cNvPr>
          <p:cNvGraphicFramePr>
            <a:graphicFrameLocks noGrp="1"/>
          </p:cNvGraphicFramePr>
          <p:nvPr>
            <p:extLst>
              <p:ext uri="{D42A27DB-BD31-4B8C-83A1-F6EECF244321}">
                <p14:modId xmlns:p14="http://schemas.microsoft.com/office/powerpoint/2010/main" val="583691379"/>
              </p:ext>
            </p:extLst>
          </p:nvPr>
        </p:nvGraphicFramePr>
        <p:xfrm>
          <a:off x="638205" y="2507500"/>
          <a:ext cx="5277425" cy="3601130"/>
        </p:xfrm>
        <a:graphic>
          <a:graphicData uri="http://schemas.openxmlformats.org/drawingml/2006/table">
            <a:tbl>
              <a:tblPr firstRow="1" bandRow="1">
                <a:tableStyleId>{BDBED569-4797-4DF1-A0F4-6AAB3CD982D8}</a:tableStyleId>
              </a:tblPr>
              <a:tblGrid>
                <a:gridCol w="579961">
                  <a:extLst>
                    <a:ext uri="{9D8B030D-6E8A-4147-A177-3AD203B41FA5}">
                      <a16:colId xmlns:a16="http://schemas.microsoft.com/office/drawing/2014/main" val="2607353726"/>
                    </a:ext>
                  </a:extLst>
                </a:gridCol>
                <a:gridCol w="1832590">
                  <a:extLst>
                    <a:ext uri="{9D8B030D-6E8A-4147-A177-3AD203B41FA5}">
                      <a16:colId xmlns:a16="http://schemas.microsoft.com/office/drawing/2014/main" val="1600817978"/>
                    </a:ext>
                  </a:extLst>
                </a:gridCol>
                <a:gridCol w="1432437">
                  <a:extLst>
                    <a:ext uri="{9D8B030D-6E8A-4147-A177-3AD203B41FA5}">
                      <a16:colId xmlns:a16="http://schemas.microsoft.com/office/drawing/2014/main" val="4128092149"/>
                    </a:ext>
                  </a:extLst>
                </a:gridCol>
                <a:gridCol w="1432437">
                  <a:extLst>
                    <a:ext uri="{9D8B030D-6E8A-4147-A177-3AD203B41FA5}">
                      <a16:colId xmlns:a16="http://schemas.microsoft.com/office/drawing/2014/main" val="2609792770"/>
                    </a:ext>
                  </a:extLst>
                </a:gridCol>
              </a:tblGrid>
              <a:tr h="854350">
                <a:tc>
                  <a:txBody>
                    <a:bodyPr/>
                    <a:lstStyle/>
                    <a:p>
                      <a:endParaRPr lang="en-GB" dirty="0"/>
                    </a:p>
                  </a:txBody>
                  <a:tcPr>
                    <a:lnL w="12700" cmpd="sng">
                      <a:noFill/>
                    </a:lnL>
                    <a:lnR w="12700" cmpd="sng">
                      <a:noFill/>
                    </a:lnR>
                    <a:lnT w="12700" cmpd="sng">
                      <a:noFill/>
                    </a:lnT>
                    <a:lnB w="12700"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mpd="sng">
                      <a:noFill/>
                    </a:lnL>
                    <a:lnR w="12700" cap="flat" cmpd="sng" algn="ctr">
                      <a:solidFill>
                        <a:schemeClr val="accent2">
                          <a:lumMod val="40000"/>
                          <a:lumOff val="60000"/>
                        </a:schemeClr>
                      </a:solidFill>
                      <a:prstDash val="solid"/>
                      <a:round/>
                      <a:headEnd type="none" w="med" len="med"/>
                      <a:tailEnd type="none" w="med" len="med"/>
                    </a:lnR>
                    <a:lnT w="12700" cmpd="sng">
                      <a:noFill/>
                    </a:lnT>
                    <a:lnB w="12700" cap="flat" cmpd="sng" algn="ctr">
                      <a:solidFill>
                        <a:schemeClr val="accent2">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they are (</a:t>
                      </a:r>
                      <a:r>
                        <a:rPr kumimoji="0" lang="en-GB" sz="2000" b="1" u="none" strike="noStrike" kern="1200" cap="none" spc="0" normalizeH="0" baseline="0" noProof="0" dirty="0" err="1">
                          <a:ln>
                            <a:noFill/>
                          </a:ln>
                          <a:solidFill>
                            <a:srgbClr val="002060"/>
                          </a:solidFill>
                          <a:effectLst/>
                          <a:uLnTx/>
                          <a:uFillTx/>
                        </a:rPr>
                        <a:t>sont</a:t>
                      </a:r>
                      <a:r>
                        <a:rPr kumimoji="0" lang="en-GB" sz="2000" b="1" u="none" strike="noStrike" kern="1200" cap="none" spc="0" normalizeH="0" baseline="0" noProof="0" dirty="0">
                          <a:ln>
                            <a:noFill/>
                          </a:ln>
                          <a:solidFill>
                            <a:srgbClr val="002060"/>
                          </a:solidFill>
                          <a:effectLst/>
                          <a:uLnTx/>
                          <a:uFillTx/>
                        </a:rPr>
                        <a:t>)</a:t>
                      </a:r>
                      <a:endParaRPr lang="en-GB" sz="2000" b="0" dirty="0">
                        <a:solidFill>
                          <a:srgbClr val="002060"/>
                        </a:solidFill>
                      </a:endParaRPr>
                    </a:p>
                  </a:txBody>
                  <a:tcPr>
                    <a:lnL w="12700" cap="flat" cmpd="sng" algn="ctr">
                      <a:solidFill>
                        <a:schemeClr val="accent2">
                          <a:lumMod val="40000"/>
                          <a:lumOff val="60000"/>
                        </a:schemeClr>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they have (</a:t>
                      </a:r>
                      <a:r>
                        <a:rPr lang="en-GB" sz="2000" dirty="0" err="1">
                          <a:solidFill>
                            <a:srgbClr val="002060"/>
                          </a:solidFill>
                        </a:rPr>
                        <a:t>ont</a:t>
                      </a:r>
                      <a:r>
                        <a:rPr lang="en-GB" sz="2000" dirty="0">
                          <a:solidFill>
                            <a:srgbClr val="002060"/>
                          </a:solidFill>
                        </a:rPr>
                        <a:t>)</a:t>
                      </a:r>
                      <a:endParaRPr lang="en-GB" sz="2000" b="0" dirty="0">
                        <a:solidFill>
                          <a:srgbClr val="002060"/>
                        </a:solidFill>
                      </a:endParaRPr>
                    </a:p>
                  </a:txBody>
                  <a:tcPr/>
                </a:tc>
                <a:extLst>
                  <a:ext uri="{0D108BD9-81ED-4DB2-BD59-A6C34878D82A}">
                    <a16:rowId xmlns:a16="http://schemas.microsoft.com/office/drawing/2014/main" val="1153431983"/>
                  </a:ext>
                </a:extLst>
              </a:tr>
              <a:tr h="686695">
                <a:tc>
                  <a:txBody>
                    <a:bodyPr/>
                    <a:lstStyle/>
                    <a:p>
                      <a:pPr algn="ctr"/>
                      <a:endParaRPr lang="en-GB" sz="2000" dirty="0">
                        <a:solidFill>
                          <a:schemeClr val="accent1">
                            <a:lumMod val="50000"/>
                          </a:schemeClr>
                        </a:solidFill>
                      </a:endParaRPr>
                    </a:p>
                  </a:txBody>
                  <a:tcPr>
                    <a:lnT w="12700" cap="flat" cmpd="sng" algn="ctr">
                      <a:solidFill>
                        <a:schemeClr val="accent2">
                          <a:lumMod val="40000"/>
                          <a:lumOff val="60000"/>
                        </a:schemeClr>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nchor="ctr">
                    <a:lnT w="12700" cap="flat" cmpd="sng" algn="ctr">
                      <a:solidFill>
                        <a:schemeClr val="accent2">
                          <a:lumMod val="40000"/>
                          <a:lumOff val="60000"/>
                        </a:schemeClr>
                      </a:solidFill>
                      <a:prstDash val="solid"/>
                      <a:round/>
                      <a:headEnd type="none" w="med" len="med"/>
                      <a:tailEnd type="none" w="med" len="med"/>
                    </a:lnT>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686695">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686695">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686695">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4" name="Title 3"/>
          <p:cNvSpPr>
            <a:spLocks noGrp="1"/>
          </p:cNvSpPr>
          <p:nvPr>
            <p:ph type="title"/>
          </p:nvPr>
        </p:nvSpPr>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sont</a:t>
            </a:r>
            <a:r>
              <a:rPr lang="en-GB" sz="2800" b="1" dirty="0">
                <a:solidFill>
                  <a:schemeClr val="bg1"/>
                </a:solidFill>
              </a:rPr>
              <a:t>’ </a:t>
            </a:r>
            <a:r>
              <a:rPr lang="en-GB" sz="2800" b="1" dirty="0" err="1">
                <a:solidFill>
                  <a:schemeClr val="bg1"/>
                </a:solidFill>
              </a:rPr>
              <a:t>ou</a:t>
            </a:r>
            <a:r>
              <a:rPr lang="en-GB" sz="2800" b="1" dirty="0">
                <a:solidFill>
                  <a:schemeClr val="bg1"/>
                </a:solidFill>
              </a:rPr>
              <a:t> ‘</a:t>
            </a:r>
            <a:r>
              <a:rPr lang="en-GB" sz="2800" b="1" dirty="0" err="1">
                <a:solidFill>
                  <a:schemeClr val="bg1"/>
                </a:solidFill>
              </a:rPr>
              <a:t>ont</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319944" y="1379089"/>
            <a:ext cx="11552111"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Attention ! Les deux mots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lang="en-US" sz="2400" dirty="0">
                <a:solidFill>
                  <a:srgbClr val="4472C4">
                    <a:lumMod val="50000"/>
                  </a:srgbClr>
                </a:solidFill>
              </a:rPr>
              <a:t> </a:t>
            </a:r>
            <a:r>
              <a:rPr lang="en-US" sz="2400" dirty="0" err="1">
                <a:solidFill>
                  <a:srgbClr val="4472C4">
                    <a:lumMod val="50000"/>
                  </a:srgbClr>
                </a:solidFill>
              </a:rPr>
              <a:t>très</a:t>
            </a:r>
            <a:r>
              <a:rPr lang="en-US" sz="2400" dirty="0">
                <a:solidFill>
                  <a:srgbClr val="4472C4">
                    <a:lumMod val="50000"/>
                  </a:srgbClr>
                </a:solidFill>
              </a:rPr>
              <a:t> </a:t>
            </a:r>
            <a:r>
              <a:rPr lang="en-US" sz="2400" dirty="0" err="1">
                <a:solidFill>
                  <a:srgbClr val="4472C4">
                    <a:lumMod val="50000"/>
                  </a:srgbClr>
                </a:solidFill>
              </a:rPr>
              <a:t>similaires</a:t>
            </a:r>
            <a:r>
              <a:rPr lang="en-US" sz="2400" dirty="0">
                <a:solidFill>
                  <a:srgbClr val="4472C4">
                    <a:lumMod val="50000"/>
                  </a:srgbClr>
                </a:solidFill>
              </a:rPr>
              <a:t>. </a:t>
            </a:r>
            <a:r>
              <a:rPr lang="en-US" sz="2400" dirty="0" err="1">
                <a:solidFill>
                  <a:srgbClr val="4472C4">
                    <a:lumMod val="50000"/>
                  </a:srgbClr>
                </a:solidFill>
              </a:rPr>
              <a:t>Écoute</a:t>
            </a:r>
            <a:r>
              <a:rPr lang="en-US" sz="2400" dirty="0">
                <a:solidFill>
                  <a:srgbClr val="4472C4">
                    <a:lumMod val="50000"/>
                  </a:srgbClr>
                </a:solidFill>
              </a:rPr>
              <a:t> bien !  </a:t>
            </a:r>
            <a:endParaRPr lang="en-US" sz="2400" dirty="0">
              <a:solidFill>
                <a:srgbClr val="4472C4">
                  <a:lumMod val="50000"/>
                </a:srgbClr>
              </a:solidFill>
              <a:latin typeface="Century Gothic" panose="020F0302020204030204"/>
            </a:endParaRPr>
          </a:p>
        </p:txBody>
      </p:sp>
      <p:sp>
        <p:nvSpPr>
          <p:cNvPr id="35" name="Action Button: Custom 16">
            <a:hlinkClick r:id="" action="ppaction://noaction" highlightClick="1">
              <a:snd r:embed="rId3" name="33. 1. médecins.wav"/>
            </a:hlinkClick>
            <a:extLst>
              <a:ext uri="{FF2B5EF4-FFF2-40B4-BE49-F238E27FC236}">
                <a16:creationId xmlns:a16="http://schemas.microsoft.com/office/drawing/2014/main" id="{DED8311A-1C31-4DF7-97DF-8FC372DE1CA7}"/>
              </a:ext>
            </a:extLst>
          </p:cNvPr>
          <p:cNvSpPr/>
          <p:nvPr/>
        </p:nvSpPr>
        <p:spPr>
          <a:xfrm>
            <a:off x="729522" y="35160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4" name="33. 2. ils sont.wav"/>
            </a:hlinkClick>
            <a:extLst>
              <a:ext uri="{FF2B5EF4-FFF2-40B4-BE49-F238E27FC236}">
                <a16:creationId xmlns:a16="http://schemas.microsoft.com/office/drawing/2014/main" id="{81391DF5-6867-48EB-A32D-3CBB1164889A}"/>
              </a:ext>
            </a:extLst>
          </p:cNvPr>
          <p:cNvSpPr/>
          <p:nvPr/>
        </p:nvSpPr>
        <p:spPr>
          <a:xfrm>
            <a:off x="729522" y="419207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1" name="Action Button: Custom 16">
            <a:hlinkClick r:id="" action="ppaction://noaction" highlightClick="1">
              <a:snd r:embed="rId5" name="33. 3. ils ont.wav"/>
            </a:hlinkClick>
            <a:extLst>
              <a:ext uri="{FF2B5EF4-FFF2-40B4-BE49-F238E27FC236}">
                <a16:creationId xmlns:a16="http://schemas.microsoft.com/office/drawing/2014/main" id="{87F49E70-6A2A-49D1-9CDD-11210C569CB2}"/>
              </a:ext>
            </a:extLst>
          </p:cNvPr>
          <p:cNvSpPr/>
          <p:nvPr/>
        </p:nvSpPr>
        <p:spPr>
          <a:xfrm>
            <a:off x="729522" y="48680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4" name="Action Button: Custom 16">
            <a:hlinkClick r:id="" action="ppaction://noaction" highlightClick="1">
              <a:snd r:embed="rId6" name="33. 4. ils sont.wav"/>
            </a:hlinkClick>
            <a:extLst>
              <a:ext uri="{FF2B5EF4-FFF2-40B4-BE49-F238E27FC236}">
                <a16:creationId xmlns:a16="http://schemas.microsoft.com/office/drawing/2014/main" id="{63967F95-50DC-4153-B91D-6E1F98B074A8}"/>
              </a:ext>
            </a:extLst>
          </p:cNvPr>
          <p:cNvSpPr/>
          <p:nvPr/>
        </p:nvSpPr>
        <p:spPr>
          <a:xfrm>
            <a:off x="729522" y="55441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5" name="Picture 4">
            <a:extLst>
              <a:ext uri="{FF2B5EF4-FFF2-40B4-BE49-F238E27FC236}">
                <a16:creationId xmlns:a16="http://schemas.microsoft.com/office/drawing/2014/main" id="{C63017D7-3969-4496-9062-F8E6C733E02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79" b="97807" l="9867" r="89867">
                        <a14:foregroundMark x1="46667" y1="6798" x2="46667" y2="6798"/>
                        <a14:foregroundMark x1="79200" y1="87719" x2="79200" y2="87719"/>
                        <a14:foregroundMark x1="78667" y1="76316" x2="78667" y2="76316"/>
                        <a14:foregroundMark x1="74667" y1="68202" x2="74667" y2="68202"/>
                        <a14:foregroundMark x1="57867" y1="84430" x2="57867" y2="84430"/>
                        <a14:foregroundMark x1="74400" y1="86842" x2="74400" y2="86842"/>
                        <a14:foregroundMark x1="72000" y1="89912" x2="72000" y2="89912"/>
                        <a14:foregroundMark x1="72800" y1="94956" x2="72800" y2="94956"/>
                        <a14:foregroundMark x1="20000" y1="89693" x2="20000" y2="89693"/>
                        <a14:foregroundMark x1="24267" y1="77632" x2="24267" y2="77632"/>
                        <a14:foregroundMark x1="26667" y1="66447" x2="26667" y2="66447"/>
                        <a14:foregroundMark x1="40000" y1="97807" x2="40000" y2="97807"/>
                        <a14:foregroundMark x1="24000" y1="72588" x2="24000" y2="72588"/>
                        <a14:foregroundMark x1="29333" y1="62500" x2="29333" y2="62500"/>
                        <a14:foregroundMark x1="57600" y1="48904" x2="57600" y2="48904"/>
                        <a14:foregroundMark x1="37867" y1="89912" x2="37867" y2="89912"/>
                        <a14:foregroundMark x1="37333" y1="86842" x2="37333" y2="86842"/>
                        <a14:foregroundMark x1="40000" y1="88158" x2="40000" y2="88158"/>
                        <a14:foregroundMark x1="39733" y1="88596" x2="39733" y2="88596"/>
                        <a14:foregroundMark x1="80533" y1="78289" x2="80533" y2="78289"/>
                        <a14:foregroundMark x1="78133" y1="72368" x2="78133" y2="72368"/>
                      </a14:backgroundRemoval>
                    </a14:imgEffect>
                  </a14:imgLayer>
                </a14:imgProps>
              </a:ext>
            </a:extLst>
          </a:blip>
          <a:stretch>
            <a:fillRect/>
          </a:stretch>
        </p:blipFill>
        <p:spPr>
          <a:xfrm>
            <a:off x="1629313" y="3413005"/>
            <a:ext cx="495158" cy="602112"/>
          </a:xfrm>
          <a:prstGeom prst="rect">
            <a:avLst/>
          </a:prstGeom>
        </p:spPr>
      </p:pic>
      <p:sp>
        <p:nvSpPr>
          <p:cNvPr id="71" name="Action Button: Custom 16">
            <a:hlinkClick r:id="" action="ppaction://noaction" highlightClick="1">
              <a:snd r:embed="rId9" name="33. 5. elles sont.wav"/>
            </a:hlinkClick>
            <a:extLst>
              <a:ext uri="{FF2B5EF4-FFF2-40B4-BE49-F238E27FC236}">
                <a16:creationId xmlns:a16="http://schemas.microsoft.com/office/drawing/2014/main" id="{0711FD36-7098-4749-AD0A-226293B1DCF1}"/>
              </a:ext>
            </a:extLst>
          </p:cNvPr>
          <p:cNvSpPr/>
          <p:nvPr/>
        </p:nvSpPr>
        <p:spPr>
          <a:xfrm>
            <a:off x="6341562" y="35160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72" name="Action Button: Custom 16">
            <a:hlinkClick r:id="" action="ppaction://noaction" highlightClick="1">
              <a:snd r:embed="rId10" name="33. 6. elles ont.wav"/>
            </a:hlinkClick>
            <a:extLst>
              <a:ext uri="{FF2B5EF4-FFF2-40B4-BE49-F238E27FC236}">
                <a16:creationId xmlns:a16="http://schemas.microsoft.com/office/drawing/2014/main" id="{A964DC65-1CD6-492C-A083-DD448D1C72ED}"/>
              </a:ext>
            </a:extLst>
          </p:cNvPr>
          <p:cNvSpPr/>
          <p:nvPr/>
        </p:nvSpPr>
        <p:spPr>
          <a:xfrm>
            <a:off x="6341562" y="419207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3" name="Action Button: Custom 16">
            <a:hlinkClick r:id="" action="ppaction://noaction" highlightClick="1">
              <a:snd r:embed="rId11" name="33. 7. ils ont.wav"/>
            </a:hlinkClick>
            <a:extLst>
              <a:ext uri="{FF2B5EF4-FFF2-40B4-BE49-F238E27FC236}">
                <a16:creationId xmlns:a16="http://schemas.microsoft.com/office/drawing/2014/main" id="{8910B041-D8A4-49C7-8677-81FB3EAA25A0}"/>
              </a:ext>
            </a:extLst>
          </p:cNvPr>
          <p:cNvSpPr/>
          <p:nvPr/>
        </p:nvSpPr>
        <p:spPr>
          <a:xfrm>
            <a:off x="6341562" y="48680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4" name="Action Button: Custom 16">
            <a:hlinkClick r:id="" action="ppaction://noaction" highlightClick="1">
              <a:snd r:embed="rId12" name="33. 8. ils sont.wav"/>
            </a:hlinkClick>
            <a:extLst>
              <a:ext uri="{FF2B5EF4-FFF2-40B4-BE49-F238E27FC236}">
                <a16:creationId xmlns:a16="http://schemas.microsoft.com/office/drawing/2014/main" id="{4DA06D68-4C2F-48A5-BB5C-D59648DDDD1E}"/>
              </a:ext>
            </a:extLst>
          </p:cNvPr>
          <p:cNvSpPr/>
          <p:nvPr/>
        </p:nvSpPr>
        <p:spPr>
          <a:xfrm>
            <a:off x="6341562" y="55441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76" name="Picture 75">
            <a:extLst>
              <a:ext uri="{FF2B5EF4-FFF2-40B4-BE49-F238E27FC236}">
                <a16:creationId xmlns:a16="http://schemas.microsoft.com/office/drawing/2014/main" id="{687B40B3-FB26-4745-9657-450A0BB6887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79" b="97807" l="9867" r="89867">
                        <a14:foregroundMark x1="46667" y1="6798" x2="46667" y2="6798"/>
                        <a14:foregroundMark x1="79200" y1="87719" x2="79200" y2="87719"/>
                        <a14:foregroundMark x1="78667" y1="76316" x2="78667" y2="76316"/>
                        <a14:foregroundMark x1="74667" y1="68202" x2="74667" y2="68202"/>
                        <a14:foregroundMark x1="57867" y1="84430" x2="57867" y2="84430"/>
                        <a14:foregroundMark x1="74400" y1="86842" x2="74400" y2="86842"/>
                        <a14:foregroundMark x1="72000" y1="89912" x2="72000" y2="89912"/>
                        <a14:foregroundMark x1="72800" y1="94956" x2="72800" y2="94956"/>
                        <a14:foregroundMark x1="20000" y1="89693" x2="20000" y2="89693"/>
                        <a14:foregroundMark x1="24267" y1="77632" x2="24267" y2="77632"/>
                        <a14:foregroundMark x1="26667" y1="66447" x2="26667" y2="66447"/>
                        <a14:foregroundMark x1="40000" y1="97807" x2="40000" y2="97807"/>
                        <a14:foregroundMark x1="24000" y1="72588" x2="24000" y2="72588"/>
                        <a14:foregroundMark x1="29333" y1="62500" x2="29333" y2="62500"/>
                        <a14:foregroundMark x1="57600" y1="48904" x2="57600" y2="48904"/>
                        <a14:foregroundMark x1="37867" y1="89912" x2="37867" y2="89912"/>
                        <a14:foregroundMark x1="37333" y1="86842" x2="37333" y2="86842"/>
                        <a14:foregroundMark x1="40000" y1="88158" x2="40000" y2="88158"/>
                        <a14:foregroundMark x1="39733" y1="88596" x2="39733" y2="88596"/>
                        <a14:foregroundMark x1="80533" y1="78289" x2="80533" y2="78289"/>
                        <a14:foregroundMark x1="78133" y1="72368" x2="78133" y2="72368"/>
                      </a14:backgroundRemoval>
                    </a14:imgEffect>
                  </a14:imgLayer>
                </a14:imgProps>
              </a:ext>
            </a:extLst>
          </a:blip>
          <a:stretch>
            <a:fillRect/>
          </a:stretch>
        </p:blipFill>
        <p:spPr>
          <a:xfrm>
            <a:off x="2124471" y="3413005"/>
            <a:ext cx="495158" cy="602112"/>
          </a:xfrm>
          <a:prstGeom prst="rect">
            <a:avLst/>
          </a:prstGeom>
        </p:spPr>
      </p:pic>
      <p:pic>
        <p:nvPicPr>
          <p:cNvPr id="18" name="Picture 17">
            <a:extLst>
              <a:ext uri="{FF2B5EF4-FFF2-40B4-BE49-F238E27FC236}">
                <a16:creationId xmlns:a16="http://schemas.microsoft.com/office/drawing/2014/main" id="{C63017D7-3969-4496-9062-F8E6C733E02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79" b="97807" l="9867" r="89867">
                        <a14:foregroundMark x1="46667" y1="6798" x2="46667" y2="6798"/>
                        <a14:foregroundMark x1="79200" y1="87719" x2="79200" y2="87719"/>
                        <a14:foregroundMark x1="78667" y1="76316" x2="78667" y2="76316"/>
                        <a14:foregroundMark x1="74667" y1="68202" x2="74667" y2="68202"/>
                        <a14:foregroundMark x1="57867" y1="84430" x2="57867" y2="84430"/>
                        <a14:foregroundMark x1="74400" y1="86842" x2="74400" y2="86842"/>
                        <a14:foregroundMark x1="72000" y1="89912" x2="72000" y2="89912"/>
                        <a14:foregroundMark x1="72800" y1="94956" x2="72800" y2="94956"/>
                        <a14:foregroundMark x1="20000" y1="89693" x2="20000" y2="89693"/>
                        <a14:foregroundMark x1="24267" y1="77632" x2="24267" y2="77632"/>
                        <a14:foregroundMark x1="26667" y1="66447" x2="26667" y2="66447"/>
                        <a14:foregroundMark x1="40000" y1="97807" x2="40000" y2="97807"/>
                        <a14:foregroundMark x1="24000" y1="72588" x2="24000" y2="72588"/>
                        <a14:foregroundMark x1="29333" y1="62500" x2="29333" y2="62500"/>
                        <a14:foregroundMark x1="57600" y1="48904" x2="57600" y2="48904"/>
                        <a14:foregroundMark x1="37867" y1="89912" x2="37867" y2="89912"/>
                        <a14:foregroundMark x1="37333" y1="86842" x2="37333" y2="86842"/>
                        <a14:foregroundMark x1="40000" y1="88158" x2="40000" y2="88158"/>
                        <a14:foregroundMark x1="39733" y1="88596" x2="39733" y2="88596"/>
                        <a14:foregroundMark x1="80533" y1="78289" x2="80533" y2="78289"/>
                        <a14:foregroundMark x1="78133" y1="72368" x2="78133" y2="72368"/>
                      </a14:backgroundRemoval>
                    </a14:imgEffect>
                  </a14:imgLayer>
                </a14:imgProps>
              </a:ext>
            </a:extLst>
          </a:blip>
          <a:stretch>
            <a:fillRect/>
          </a:stretch>
        </p:blipFill>
        <p:spPr>
          <a:xfrm>
            <a:off x="1629313" y="4042345"/>
            <a:ext cx="495158" cy="602112"/>
          </a:xfrm>
          <a:prstGeom prst="rect">
            <a:avLst/>
          </a:prstGeom>
        </p:spPr>
      </p:pic>
      <p:pic>
        <p:nvPicPr>
          <p:cNvPr id="19" name="Picture 18">
            <a:extLst>
              <a:ext uri="{FF2B5EF4-FFF2-40B4-BE49-F238E27FC236}">
                <a16:creationId xmlns:a16="http://schemas.microsoft.com/office/drawing/2014/main" id="{687B40B3-FB26-4745-9657-450A0BB6887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79" b="97807" l="9867" r="89867">
                        <a14:foregroundMark x1="46667" y1="6798" x2="46667" y2="6798"/>
                        <a14:foregroundMark x1="79200" y1="87719" x2="79200" y2="87719"/>
                        <a14:foregroundMark x1="78667" y1="76316" x2="78667" y2="76316"/>
                        <a14:foregroundMark x1="74667" y1="68202" x2="74667" y2="68202"/>
                        <a14:foregroundMark x1="57867" y1="84430" x2="57867" y2="84430"/>
                        <a14:foregroundMark x1="74400" y1="86842" x2="74400" y2="86842"/>
                        <a14:foregroundMark x1="72000" y1="89912" x2="72000" y2="89912"/>
                        <a14:foregroundMark x1="72800" y1="94956" x2="72800" y2="94956"/>
                        <a14:foregroundMark x1="20000" y1="89693" x2="20000" y2="89693"/>
                        <a14:foregroundMark x1="24267" y1="77632" x2="24267" y2="77632"/>
                        <a14:foregroundMark x1="26667" y1="66447" x2="26667" y2="66447"/>
                        <a14:foregroundMark x1="40000" y1="97807" x2="40000" y2="97807"/>
                        <a14:foregroundMark x1="24000" y1="72588" x2="24000" y2="72588"/>
                        <a14:foregroundMark x1="29333" y1="62500" x2="29333" y2="62500"/>
                        <a14:foregroundMark x1="57600" y1="48904" x2="57600" y2="48904"/>
                        <a14:foregroundMark x1="37867" y1="89912" x2="37867" y2="89912"/>
                        <a14:foregroundMark x1="37333" y1="86842" x2="37333" y2="86842"/>
                        <a14:foregroundMark x1="40000" y1="88158" x2="40000" y2="88158"/>
                        <a14:foregroundMark x1="39733" y1="88596" x2="39733" y2="88596"/>
                        <a14:foregroundMark x1="80533" y1="78289" x2="80533" y2="78289"/>
                        <a14:foregroundMark x1="78133" y1="72368" x2="78133" y2="72368"/>
                      </a14:backgroundRemoval>
                    </a14:imgEffect>
                  </a14:imgLayer>
                </a14:imgProps>
              </a:ext>
            </a:extLst>
          </a:blip>
          <a:stretch>
            <a:fillRect/>
          </a:stretch>
        </p:blipFill>
        <p:spPr>
          <a:xfrm>
            <a:off x="2124471" y="4042345"/>
            <a:ext cx="495158" cy="602112"/>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94428" y="4731767"/>
            <a:ext cx="1170432" cy="668655"/>
          </a:xfrm>
          <a:prstGeom prst="rect">
            <a:avLst/>
          </a:prstGeom>
        </p:spPr>
      </p:pic>
      <p:pic>
        <p:nvPicPr>
          <p:cNvPr id="25" name="Picture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1454" y="5407783"/>
            <a:ext cx="1170432" cy="668655"/>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30248" y="4767336"/>
            <a:ext cx="755715" cy="677100"/>
          </a:xfrm>
          <a:prstGeom prst="rect">
            <a:avLst/>
          </a:prstGeom>
        </p:spPr>
      </p:pic>
      <p:pic>
        <p:nvPicPr>
          <p:cNvPr id="27" name="Pictur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40643" y="4739834"/>
            <a:ext cx="755715" cy="677100"/>
          </a:xfrm>
          <a:prstGeom prst="rect">
            <a:avLst/>
          </a:prstGeom>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50174" y="5431530"/>
            <a:ext cx="755715" cy="677100"/>
          </a:xfrm>
          <a:prstGeom prst="rect">
            <a:avLst/>
          </a:prstGeom>
        </p:spPr>
      </p:pic>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05889" y="5399338"/>
            <a:ext cx="725598" cy="677100"/>
          </a:xfrm>
          <a:prstGeom prst="rect">
            <a:avLst/>
          </a:prstGeom>
        </p:spPr>
      </p:pic>
      <p:pic>
        <p:nvPicPr>
          <p:cNvPr id="30" name="Picture 29" descr="green checkmark">
            <a:extLst>
              <a:ext uri="{FF2B5EF4-FFF2-40B4-BE49-F238E27FC236}">
                <a16:creationId xmlns:a16="http://schemas.microsoft.com/office/drawing/2014/main" id="{A871E970-1A74-4FF2-8D88-EF802702885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00251" y="3500017"/>
            <a:ext cx="410964" cy="428087"/>
          </a:xfrm>
          <a:prstGeom prst="rect">
            <a:avLst/>
          </a:prstGeom>
        </p:spPr>
      </p:pic>
      <p:pic>
        <p:nvPicPr>
          <p:cNvPr id="31" name="Picture 30" descr="green checkmark">
            <a:extLst>
              <a:ext uri="{FF2B5EF4-FFF2-40B4-BE49-F238E27FC236}">
                <a16:creationId xmlns:a16="http://schemas.microsoft.com/office/drawing/2014/main" id="{A871E970-1A74-4FF2-8D88-EF802702885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83801" y="4170100"/>
            <a:ext cx="410964" cy="428087"/>
          </a:xfrm>
          <a:prstGeom prst="rect">
            <a:avLst/>
          </a:prstGeom>
        </p:spPr>
      </p:pic>
      <p:pic>
        <p:nvPicPr>
          <p:cNvPr id="32" name="Picture 31" descr="green checkmark">
            <a:extLst>
              <a:ext uri="{FF2B5EF4-FFF2-40B4-BE49-F238E27FC236}">
                <a16:creationId xmlns:a16="http://schemas.microsoft.com/office/drawing/2014/main" id="{A871E970-1A74-4FF2-8D88-EF802702885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79917" y="4858284"/>
            <a:ext cx="410964" cy="428087"/>
          </a:xfrm>
          <a:prstGeom prst="rect">
            <a:avLst/>
          </a:prstGeom>
        </p:spPr>
      </p:pic>
      <p:pic>
        <p:nvPicPr>
          <p:cNvPr id="33" name="Picture 32" descr="green checkmark">
            <a:extLst>
              <a:ext uri="{FF2B5EF4-FFF2-40B4-BE49-F238E27FC236}">
                <a16:creationId xmlns:a16="http://schemas.microsoft.com/office/drawing/2014/main" id="{A871E970-1A74-4FF2-8D88-EF802702885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00251" y="5531228"/>
            <a:ext cx="410964" cy="428087"/>
          </a:xfrm>
          <a:prstGeom prst="rect">
            <a:avLst/>
          </a:prstGeom>
        </p:spPr>
      </p:pic>
      <p:pic>
        <p:nvPicPr>
          <p:cNvPr id="36" name="Picture 35" descr="green checkmark">
            <a:extLst>
              <a:ext uri="{FF2B5EF4-FFF2-40B4-BE49-F238E27FC236}">
                <a16:creationId xmlns:a16="http://schemas.microsoft.com/office/drawing/2014/main" id="{A871E970-1A74-4FF2-8D88-EF802702885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16839" y="3483974"/>
            <a:ext cx="410964" cy="428087"/>
          </a:xfrm>
          <a:prstGeom prst="rect">
            <a:avLst/>
          </a:prstGeom>
        </p:spPr>
      </p:pic>
      <p:pic>
        <p:nvPicPr>
          <p:cNvPr id="37" name="Picture 36" descr="green checkmark">
            <a:extLst>
              <a:ext uri="{FF2B5EF4-FFF2-40B4-BE49-F238E27FC236}">
                <a16:creationId xmlns:a16="http://schemas.microsoft.com/office/drawing/2014/main" id="{A871E970-1A74-4FF2-8D88-EF802702885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69670" y="4170101"/>
            <a:ext cx="410964" cy="428087"/>
          </a:xfrm>
          <a:prstGeom prst="rect">
            <a:avLst/>
          </a:prstGeom>
        </p:spPr>
      </p:pic>
      <p:pic>
        <p:nvPicPr>
          <p:cNvPr id="39" name="Picture 38" descr="green checkmark">
            <a:extLst>
              <a:ext uri="{FF2B5EF4-FFF2-40B4-BE49-F238E27FC236}">
                <a16:creationId xmlns:a16="http://schemas.microsoft.com/office/drawing/2014/main" id="{A871E970-1A74-4FF2-8D88-EF802702885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69670" y="4836008"/>
            <a:ext cx="410964" cy="428087"/>
          </a:xfrm>
          <a:prstGeom prst="rect">
            <a:avLst/>
          </a:prstGeom>
        </p:spPr>
      </p:pic>
      <p:pic>
        <p:nvPicPr>
          <p:cNvPr id="40" name="Picture 39" descr="green checkmark">
            <a:extLst>
              <a:ext uri="{FF2B5EF4-FFF2-40B4-BE49-F238E27FC236}">
                <a16:creationId xmlns:a16="http://schemas.microsoft.com/office/drawing/2014/main" id="{A871E970-1A74-4FF2-8D88-EF802702885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55815" y="5556036"/>
            <a:ext cx="410964" cy="428087"/>
          </a:xfrm>
          <a:prstGeom prst="rect">
            <a:avLst/>
          </a:prstGeom>
        </p:spPr>
      </p:pic>
      <p:pic>
        <p:nvPicPr>
          <p:cNvPr id="10" name="Picture 4" descr="21 Lawyer Female Asian - Female Lawyer Clipart Png Transparent Png (1024x1148), Png Download">
            <a:extLst>
              <a:ext uri="{FF2B5EF4-FFF2-40B4-BE49-F238E27FC236}">
                <a16:creationId xmlns:a16="http://schemas.microsoft.com/office/drawing/2014/main" id="{3312D7BB-AFA9-42A0-89FB-41798624470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41540" y="3398857"/>
            <a:ext cx="501677" cy="4441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21 Lawyer Female Asian - Female Lawyer Clipart Png Transparent Png (1024x1148), Png Download">
            <a:extLst>
              <a:ext uri="{FF2B5EF4-FFF2-40B4-BE49-F238E27FC236}">
                <a16:creationId xmlns:a16="http://schemas.microsoft.com/office/drawing/2014/main" id="{4A8BF858-0560-46CC-B30E-DF17E12C2C9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72135" y="3598213"/>
            <a:ext cx="501677" cy="4441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21 Lawyer Female Asian - Female Lawyer Clipart Png Transparent Png (1024x1148), Png Download">
            <a:extLst>
              <a:ext uri="{FF2B5EF4-FFF2-40B4-BE49-F238E27FC236}">
                <a16:creationId xmlns:a16="http://schemas.microsoft.com/office/drawing/2014/main" id="{2EBA621F-7CC2-47E4-B627-4DDD4D257AF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02730" y="3409805"/>
            <a:ext cx="501677" cy="4441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21 Lawyer Female Asian - Female Lawyer Clipart Png Transparent Png (1024x1148), Png Download">
            <a:extLst>
              <a:ext uri="{FF2B5EF4-FFF2-40B4-BE49-F238E27FC236}">
                <a16:creationId xmlns:a16="http://schemas.microsoft.com/office/drawing/2014/main" id="{75AC50D3-34AB-417B-BA67-FE67DF3CFF5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51822" y="3582611"/>
            <a:ext cx="501677" cy="4441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21 Lawyer Female Asian - Female Lawyer Clipart Png Transparent Png (1024x1148), Png Download">
            <a:extLst>
              <a:ext uri="{FF2B5EF4-FFF2-40B4-BE49-F238E27FC236}">
                <a16:creationId xmlns:a16="http://schemas.microsoft.com/office/drawing/2014/main" id="{AF28792F-63EF-4FC4-BA10-C80F42A2B9D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46129" y="4065603"/>
            <a:ext cx="501677" cy="4441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21 Lawyer Female Asian - Female Lawyer Clipart Png Transparent Png (1024x1148), Png Download">
            <a:extLst>
              <a:ext uri="{FF2B5EF4-FFF2-40B4-BE49-F238E27FC236}">
                <a16:creationId xmlns:a16="http://schemas.microsoft.com/office/drawing/2014/main" id="{9CD183A9-0F03-4F62-B20B-D7E54AAF639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76724" y="4264959"/>
            <a:ext cx="501677" cy="4441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21 Lawyer Female Asian - Female Lawyer Clipart Png Transparent Png (1024x1148), Png Download">
            <a:extLst>
              <a:ext uri="{FF2B5EF4-FFF2-40B4-BE49-F238E27FC236}">
                <a16:creationId xmlns:a16="http://schemas.microsoft.com/office/drawing/2014/main" id="{3B256076-8E71-44A3-9EB8-4CF210C15D6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07319" y="4076551"/>
            <a:ext cx="501677" cy="4441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21 Lawyer Female Asian - Female Lawyer Clipart Png Transparent Png (1024x1148), Png Download">
            <a:extLst>
              <a:ext uri="{FF2B5EF4-FFF2-40B4-BE49-F238E27FC236}">
                <a16:creationId xmlns:a16="http://schemas.microsoft.com/office/drawing/2014/main" id="{009D9127-2EBB-468C-83FA-E499AC5EB22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56411" y="4249357"/>
            <a:ext cx="501677" cy="444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63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Avoir</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être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445527" y="3077962"/>
            <a:ext cx="5650474" cy="1107996"/>
          </a:xfrm>
          <a:prstGeom prst="rect">
            <a:avLst/>
          </a:prstGeom>
          <a:noFill/>
        </p:spPr>
        <p:txBody>
          <a:bodyPr wrap="square" rtlCol="0">
            <a:spAutoFit/>
          </a:bodyPr>
          <a:lstStyle/>
          <a:p>
            <a:pPr lvl="0"/>
            <a:endParaRPr lang="en-US" sz="2200" dirty="0">
              <a:solidFill>
                <a:srgbClr val="4472C4">
                  <a:lumMod val="50000"/>
                </a:srgbClr>
              </a:solidFill>
              <a:latin typeface="Century Gothic" panose="020F0302020204030204"/>
            </a:endParaRPr>
          </a:p>
          <a:p>
            <a:pPr lvl="0"/>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‘Est-</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avocat ?		</a:t>
            </a:r>
          </a:p>
        </p:txBody>
      </p:sp>
      <p:graphicFrame>
        <p:nvGraphicFramePr>
          <p:cNvPr id="2" name="Table 1"/>
          <p:cNvGraphicFramePr>
            <a:graphicFrameLocks noGrp="1"/>
          </p:cNvGraphicFramePr>
          <p:nvPr/>
        </p:nvGraphicFramePr>
        <p:xfrm>
          <a:off x="445526" y="2240366"/>
          <a:ext cx="4754392" cy="1158240"/>
        </p:xfrm>
        <a:graphic>
          <a:graphicData uri="http://schemas.openxmlformats.org/drawingml/2006/table">
            <a:tbl>
              <a:tblPr firstRow="1" bandRow="1">
                <a:tableStyleId>{5940675A-B579-460E-94D1-54222C63F5DA}</a:tableStyleId>
              </a:tblPr>
              <a:tblGrid>
                <a:gridCol w="679671">
                  <a:extLst>
                    <a:ext uri="{9D8B030D-6E8A-4147-A177-3AD203B41FA5}">
                      <a16:colId xmlns:a16="http://schemas.microsoft.com/office/drawing/2014/main" val="871666518"/>
                    </a:ext>
                  </a:extLst>
                </a:gridCol>
                <a:gridCol w="1882363">
                  <a:extLst>
                    <a:ext uri="{9D8B030D-6E8A-4147-A177-3AD203B41FA5}">
                      <a16:colId xmlns:a16="http://schemas.microsoft.com/office/drawing/2014/main" val="3752903259"/>
                    </a:ext>
                  </a:extLst>
                </a:gridCol>
                <a:gridCol w="1096179">
                  <a:extLst>
                    <a:ext uri="{9D8B030D-6E8A-4147-A177-3AD203B41FA5}">
                      <a16:colId xmlns:a16="http://schemas.microsoft.com/office/drawing/2014/main" val="4089436822"/>
                    </a:ext>
                  </a:extLst>
                </a:gridCol>
                <a:gridCol w="1096179">
                  <a:extLst>
                    <a:ext uri="{9D8B030D-6E8A-4147-A177-3AD203B41FA5}">
                      <a16:colId xmlns:a16="http://schemas.microsoft.com/office/drawing/2014/main" val="3627851778"/>
                    </a:ext>
                  </a:extLst>
                </a:gridCol>
              </a:tblGrid>
              <a:tr h="253077">
                <a:tc gridSpan="4">
                  <a:txBody>
                    <a:bodyPr/>
                    <a:lstStyle/>
                    <a:p>
                      <a:pPr algn="ctr"/>
                      <a:r>
                        <a:rPr lang="en-GB" sz="2000" dirty="0">
                          <a:solidFill>
                            <a:schemeClr val="accent1">
                              <a:lumMod val="50000"/>
                            </a:schemeClr>
                          </a:solidFill>
                        </a:rPr>
                        <a:t>Partner A</a:t>
                      </a: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1748023031"/>
                  </a:ext>
                </a:extLst>
              </a:tr>
              <a:tr h="25307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having</a:t>
                      </a:r>
                    </a:p>
                  </a:txBody>
                  <a:tcPr/>
                </a:tc>
                <a:tc>
                  <a:txBody>
                    <a:bodyPr/>
                    <a:lstStyle/>
                    <a:p>
                      <a:pPr algn="ctr"/>
                      <a:r>
                        <a:rPr lang="en-GB" sz="2000" dirty="0">
                          <a:solidFill>
                            <a:schemeClr val="accent1">
                              <a:lumMod val="50000"/>
                            </a:schemeClr>
                          </a:solidFill>
                        </a:rPr>
                        <a:t>being</a:t>
                      </a:r>
                    </a:p>
                  </a:txBody>
                  <a:tcPr/>
                </a:tc>
                <a:extLst>
                  <a:ext uri="{0D108BD9-81ED-4DB2-BD59-A6C34878D82A}">
                    <a16:rowId xmlns:a16="http://schemas.microsoft.com/office/drawing/2014/main" val="1232835217"/>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dirty="0">
                          <a:solidFill>
                            <a:schemeClr val="accent1">
                              <a:lumMod val="50000"/>
                            </a:schemeClr>
                          </a:solidFill>
                        </a:rPr>
                        <a:t>lawyer</a:t>
                      </a:r>
                    </a:p>
                  </a:txBody>
                  <a:tcPr/>
                </a:tc>
                <a:tc>
                  <a:txBody>
                    <a:bodyPr/>
                    <a:lstStyle/>
                    <a:p>
                      <a:pPr algn="ctr"/>
                      <a:endParaRPr lang="en-GB" sz="18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chemeClr val="accent1">
                              <a:lumMod val="50000"/>
                            </a:schemeClr>
                          </a:solidFill>
                        </a:rPr>
                        <a:t>x</a:t>
                      </a:r>
                    </a:p>
                  </a:txBody>
                  <a:tcPr/>
                </a:tc>
                <a:extLst>
                  <a:ext uri="{0D108BD9-81ED-4DB2-BD59-A6C34878D82A}">
                    <a16:rowId xmlns:a16="http://schemas.microsoft.com/office/drawing/2014/main" val="2249916842"/>
                  </a:ext>
                </a:extLst>
              </a:tr>
            </a:tbl>
          </a:graphicData>
        </a:graphic>
      </p:graphicFrame>
      <p:pic>
        <p:nvPicPr>
          <p:cNvPr id="9" name="Picture 8">
            <a:extLst>
              <a:ext uri="{FF2B5EF4-FFF2-40B4-BE49-F238E27FC236}">
                <a16:creationId xmlns:a16="http://schemas.microsoft.com/office/drawing/2014/main" id="{1E7E34E2-FB4F-4B25-9D72-840D30198D7B}"/>
              </a:ext>
            </a:extLst>
          </p:cNvPr>
          <p:cNvPicPr>
            <a:picLocks noChangeAspect="1"/>
          </p:cNvPicPr>
          <p:nvPr/>
        </p:nvPicPr>
        <p:blipFill>
          <a:blip r:embed="rId3"/>
          <a:stretch>
            <a:fillRect/>
          </a:stretch>
        </p:blipFill>
        <p:spPr>
          <a:xfrm>
            <a:off x="666054" y="3065770"/>
            <a:ext cx="243839" cy="320644"/>
          </a:xfrm>
          <a:prstGeom prst="rect">
            <a:avLst/>
          </a:prstGeom>
        </p:spPr>
      </p:pic>
      <p:graphicFrame>
        <p:nvGraphicFramePr>
          <p:cNvPr id="3" name="Table 2"/>
          <p:cNvGraphicFramePr>
            <a:graphicFrameLocks noGrp="1"/>
          </p:cNvGraphicFramePr>
          <p:nvPr/>
        </p:nvGraphicFramePr>
        <p:xfrm>
          <a:off x="6391779" y="2240366"/>
          <a:ext cx="4754392" cy="1158240"/>
        </p:xfrm>
        <a:graphic>
          <a:graphicData uri="http://schemas.openxmlformats.org/drawingml/2006/table">
            <a:tbl>
              <a:tblPr firstRow="1" bandRow="1">
                <a:tableStyleId>{5940675A-B579-460E-94D1-54222C63F5DA}</a:tableStyleId>
              </a:tblPr>
              <a:tblGrid>
                <a:gridCol w="679671">
                  <a:extLst>
                    <a:ext uri="{9D8B030D-6E8A-4147-A177-3AD203B41FA5}">
                      <a16:colId xmlns:a16="http://schemas.microsoft.com/office/drawing/2014/main" val="1142074752"/>
                    </a:ext>
                  </a:extLst>
                </a:gridCol>
                <a:gridCol w="1882363">
                  <a:extLst>
                    <a:ext uri="{9D8B030D-6E8A-4147-A177-3AD203B41FA5}">
                      <a16:colId xmlns:a16="http://schemas.microsoft.com/office/drawing/2014/main" val="4061668865"/>
                    </a:ext>
                  </a:extLst>
                </a:gridCol>
                <a:gridCol w="1096179">
                  <a:extLst>
                    <a:ext uri="{9D8B030D-6E8A-4147-A177-3AD203B41FA5}">
                      <a16:colId xmlns:a16="http://schemas.microsoft.com/office/drawing/2014/main" val="3285628212"/>
                    </a:ext>
                  </a:extLst>
                </a:gridCol>
                <a:gridCol w="1096179">
                  <a:extLst>
                    <a:ext uri="{9D8B030D-6E8A-4147-A177-3AD203B41FA5}">
                      <a16:colId xmlns:a16="http://schemas.microsoft.com/office/drawing/2014/main" val="862178909"/>
                    </a:ext>
                  </a:extLst>
                </a:gridCol>
              </a:tblGrid>
              <a:tr h="253077">
                <a:tc gridSpan="4">
                  <a:txBody>
                    <a:bodyPr/>
                    <a:lstStyle/>
                    <a:p>
                      <a:pPr algn="ctr"/>
                      <a:r>
                        <a:rPr lang="en-GB" sz="2000" dirty="0">
                          <a:solidFill>
                            <a:schemeClr val="accent1">
                              <a:lumMod val="50000"/>
                            </a:schemeClr>
                          </a:solidFill>
                        </a:rPr>
                        <a:t>Partner B</a:t>
                      </a: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2541955234"/>
                  </a:ext>
                </a:extLst>
              </a:tr>
              <a:tr h="25307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having</a:t>
                      </a:r>
                    </a:p>
                  </a:txBody>
                  <a:tcPr/>
                </a:tc>
                <a:tc>
                  <a:txBody>
                    <a:bodyPr/>
                    <a:lstStyle/>
                    <a:p>
                      <a:pPr algn="ctr"/>
                      <a:r>
                        <a:rPr lang="en-GB" sz="2000" dirty="0">
                          <a:solidFill>
                            <a:schemeClr val="accent1">
                              <a:lumMod val="50000"/>
                            </a:schemeClr>
                          </a:solidFill>
                        </a:rPr>
                        <a:t>being</a:t>
                      </a:r>
                    </a:p>
                  </a:txBody>
                  <a:tcPr/>
                </a:tc>
                <a:extLst>
                  <a:ext uri="{0D108BD9-81ED-4DB2-BD59-A6C34878D82A}">
                    <a16:rowId xmlns:a16="http://schemas.microsoft.com/office/drawing/2014/main" val="1543909480"/>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dirty="0">
                          <a:solidFill>
                            <a:schemeClr val="accent1">
                              <a:lumMod val="50000"/>
                            </a:schemeClr>
                          </a:solidFill>
                        </a:rPr>
                        <a:t>lawyer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chemeClr val="accent1">
                              <a:lumMod val="50000"/>
                            </a:schemeClr>
                          </a:solidFill>
                        </a:rPr>
                        <a:t>x</a:t>
                      </a:r>
                    </a:p>
                  </a:txBody>
                  <a:tcPr/>
                </a:tc>
                <a:tc>
                  <a:txBody>
                    <a:bodyPr/>
                    <a:lstStyle/>
                    <a:p>
                      <a:pPr algn="ctr"/>
                      <a:endParaRPr lang="en-GB" sz="1800" dirty="0">
                        <a:solidFill>
                          <a:schemeClr val="accent1">
                            <a:lumMod val="50000"/>
                          </a:schemeClr>
                        </a:solidFill>
                      </a:endParaRPr>
                    </a:p>
                  </a:txBody>
                  <a:tcPr/>
                </a:tc>
                <a:extLst>
                  <a:ext uri="{0D108BD9-81ED-4DB2-BD59-A6C34878D82A}">
                    <a16:rowId xmlns:a16="http://schemas.microsoft.com/office/drawing/2014/main" val="2689358602"/>
                  </a:ext>
                </a:extLst>
              </a:tr>
            </a:tbl>
          </a:graphicData>
        </a:graphic>
      </p:graphicFrame>
      <p:pic>
        <p:nvPicPr>
          <p:cNvPr id="10" name="Picture 9">
            <a:extLst>
              <a:ext uri="{FF2B5EF4-FFF2-40B4-BE49-F238E27FC236}">
                <a16:creationId xmlns:a16="http://schemas.microsoft.com/office/drawing/2014/main" id="{1E7E34E2-FB4F-4B25-9D72-840D30198D7B}"/>
              </a:ext>
            </a:extLst>
          </p:cNvPr>
          <p:cNvPicPr>
            <a:picLocks noChangeAspect="1"/>
          </p:cNvPicPr>
          <p:nvPr/>
        </p:nvPicPr>
        <p:blipFill>
          <a:blip r:embed="rId3"/>
          <a:stretch>
            <a:fillRect/>
          </a:stretch>
        </p:blipFill>
        <p:spPr>
          <a:xfrm>
            <a:off x="6621846" y="3071224"/>
            <a:ext cx="243839" cy="320644"/>
          </a:xfrm>
          <a:prstGeom prst="rect">
            <a:avLst/>
          </a:prstGeom>
        </p:spPr>
      </p:pic>
      <p:sp>
        <p:nvSpPr>
          <p:cNvPr id="11" name="TextBox 10">
            <a:extLst>
              <a:ext uri="{FF2B5EF4-FFF2-40B4-BE49-F238E27FC236}">
                <a16:creationId xmlns:a16="http://schemas.microsoft.com/office/drawing/2014/main" id="{3FF39D30-4649-CC4D-B004-F55757FC4AEF}"/>
              </a:ext>
            </a:extLst>
          </p:cNvPr>
          <p:cNvSpPr txBox="1"/>
          <p:nvPr/>
        </p:nvSpPr>
        <p:spPr>
          <a:xfrm>
            <a:off x="445525" y="1474874"/>
            <a:ext cx="11198087" cy="430887"/>
          </a:xfrm>
          <a:prstGeom prst="rect">
            <a:avLst/>
          </a:prstGeom>
          <a:noFill/>
        </p:spPr>
        <p:txBody>
          <a:bodyPr wrap="square" rtlCol="0">
            <a:spAutoFit/>
          </a:bodyPr>
          <a:lstStyle/>
          <a:p>
            <a:pPr lvl="0"/>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asks</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the questions suggested by his/her card. Person B answers.</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3FF39D30-4649-CC4D-B004-F55757FC4AEF}"/>
              </a:ext>
            </a:extLst>
          </p:cNvPr>
          <p:cNvSpPr txBox="1"/>
          <p:nvPr/>
        </p:nvSpPr>
        <p:spPr>
          <a:xfrm>
            <a:off x="59760" y="5181735"/>
            <a:ext cx="11435554" cy="769441"/>
          </a:xfrm>
          <a:prstGeom prst="rect">
            <a:avLst/>
          </a:prstGeom>
          <a:noFill/>
        </p:spPr>
        <p:txBody>
          <a:bodyPr wrap="square" rtlCol="0">
            <a:spAutoFit/>
          </a:bodyPr>
          <a:lstStyle/>
          <a:p>
            <a:pPr lvl="0"/>
            <a:endParaRPr lang="en-US" sz="2200" dirty="0">
              <a:solidFill>
                <a:srgbClr val="4472C4">
                  <a:lumMod val="50000"/>
                </a:srgbClr>
              </a:solidFill>
              <a:latin typeface="Century Gothic" panose="020F0302020204030204"/>
            </a:endParaRPr>
          </a:p>
          <a:p>
            <a:pPr lvl="0"/>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‘Est-</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qu’ils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ont</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en-US" sz="2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professeurs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5" name="Table 4"/>
          <p:cNvGraphicFramePr>
            <a:graphicFrameLocks noGrp="1"/>
          </p:cNvGraphicFramePr>
          <p:nvPr/>
        </p:nvGraphicFramePr>
        <p:xfrm>
          <a:off x="445526" y="4211196"/>
          <a:ext cx="4754392" cy="1158240"/>
        </p:xfrm>
        <a:graphic>
          <a:graphicData uri="http://schemas.openxmlformats.org/drawingml/2006/table">
            <a:tbl>
              <a:tblPr firstRow="1" bandRow="1">
                <a:tableStyleId>{5940675A-B579-460E-94D1-54222C63F5DA}</a:tableStyleId>
              </a:tblPr>
              <a:tblGrid>
                <a:gridCol w="679671">
                  <a:extLst>
                    <a:ext uri="{9D8B030D-6E8A-4147-A177-3AD203B41FA5}">
                      <a16:colId xmlns:a16="http://schemas.microsoft.com/office/drawing/2014/main" val="1118875215"/>
                    </a:ext>
                  </a:extLst>
                </a:gridCol>
                <a:gridCol w="1882363">
                  <a:extLst>
                    <a:ext uri="{9D8B030D-6E8A-4147-A177-3AD203B41FA5}">
                      <a16:colId xmlns:a16="http://schemas.microsoft.com/office/drawing/2014/main" val="1602695317"/>
                    </a:ext>
                  </a:extLst>
                </a:gridCol>
                <a:gridCol w="1096179">
                  <a:extLst>
                    <a:ext uri="{9D8B030D-6E8A-4147-A177-3AD203B41FA5}">
                      <a16:colId xmlns:a16="http://schemas.microsoft.com/office/drawing/2014/main" val="2446425311"/>
                    </a:ext>
                  </a:extLst>
                </a:gridCol>
                <a:gridCol w="1096179">
                  <a:extLst>
                    <a:ext uri="{9D8B030D-6E8A-4147-A177-3AD203B41FA5}">
                      <a16:colId xmlns:a16="http://schemas.microsoft.com/office/drawing/2014/main" val="4161821843"/>
                    </a:ext>
                  </a:extLst>
                </a:gridCol>
              </a:tblGrid>
              <a:tr h="253077">
                <a:tc gridSpan="4">
                  <a:txBody>
                    <a:bodyPr/>
                    <a:lstStyle/>
                    <a:p>
                      <a:pPr algn="ctr"/>
                      <a:r>
                        <a:rPr lang="en-GB" sz="2000" dirty="0">
                          <a:solidFill>
                            <a:schemeClr val="accent1">
                              <a:lumMod val="50000"/>
                            </a:schemeClr>
                          </a:solidFill>
                        </a:rPr>
                        <a:t>Partner A</a:t>
                      </a: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4093102269"/>
                  </a:ext>
                </a:extLst>
              </a:tr>
              <a:tr h="25307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having</a:t>
                      </a:r>
                    </a:p>
                  </a:txBody>
                  <a:tcPr/>
                </a:tc>
                <a:tc>
                  <a:txBody>
                    <a:bodyPr/>
                    <a:lstStyle/>
                    <a:p>
                      <a:pPr algn="ctr"/>
                      <a:r>
                        <a:rPr lang="en-GB" sz="2000" dirty="0">
                          <a:solidFill>
                            <a:schemeClr val="accent1">
                              <a:lumMod val="50000"/>
                            </a:schemeClr>
                          </a:solidFill>
                        </a:rPr>
                        <a:t>being</a:t>
                      </a:r>
                    </a:p>
                  </a:txBody>
                  <a:tcPr/>
                </a:tc>
                <a:extLst>
                  <a:ext uri="{0D108BD9-81ED-4DB2-BD59-A6C34878D82A}">
                    <a16:rowId xmlns:a16="http://schemas.microsoft.com/office/drawing/2014/main" val="313888184"/>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a:solidFill>
                            <a:schemeClr val="accent1">
                              <a:lumMod val="50000"/>
                            </a:schemeClr>
                          </a:solidFill>
                        </a:rPr>
                        <a:t>teacher</a:t>
                      </a:r>
                      <a:endParaRPr lang="en-GB" sz="18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chemeClr val="accent1">
                              <a:lumMod val="50000"/>
                            </a:schemeClr>
                          </a:solidFill>
                        </a:rPr>
                        <a:t>x</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dirty="0">
                        <a:solidFill>
                          <a:schemeClr val="accent1">
                            <a:lumMod val="50000"/>
                          </a:schemeClr>
                        </a:solidFill>
                      </a:endParaRPr>
                    </a:p>
                  </a:txBody>
                  <a:tcPr/>
                </a:tc>
                <a:extLst>
                  <a:ext uri="{0D108BD9-81ED-4DB2-BD59-A6C34878D82A}">
                    <a16:rowId xmlns:a16="http://schemas.microsoft.com/office/drawing/2014/main" val="4271571831"/>
                  </a:ext>
                </a:extLst>
              </a:tr>
            </a:tbl>
          </a:graphicData>
        </a:graphic>
      </p:graphicFrame>
      <p:graphicFrame>
        <p:nvGraphicFramePr>
          <p:cNvPr id="13" name="Table 12"/>
          <p:cNvGraphicFramePr>
            <a:graphicFrameLocks noGrp="1"/>
          </p:cNvGraphicFramePr>
          <p:nvPr/>
        </p:nvGraphicFramePr>
        <p:xfrm>
          <a:off x="6440548" y="4211196"/>
          <a:ext cx="4713281" cy="1158240"/>
        </p:xfrm>
        <a:graphic>
          <a:graphicData uri="http://schemas.openxmlformats.org/drawingml/2006/table">
            <a:tbl>
              <a:tblPr firstRow="1" bandRow="1">
                <a:tableStyleId>{5940675A-B579-460E-94D1-54222C63F5DA}</a:tableStyleId>
              </a:tblPr>
              <a:tblGrid>
                <a:gridCol w="679671">
                  <a:extLst>
                    <a:ext uri="{9D8B030D-6E8A-4147-A177-3AD203B41FA5}">
                      <a16:colId xmlns:a16="http://schemas.microsoft.com/office/drawing/2014/main" val="1118875215"/>
                    </a:ext>
                  </a:extLst>
                </a:gridCol>
                <a:gridCol w="1882363">
                  <a:extLst>
                    <a:ext uri="{9D8B030D-6E8A-4147-A177-3AD203B41FA5}">
                      <a16:colId xmlns:a16="http://schemas.microsoft.com/office/drawing/2014/main" val="1602695317"/>
                    </a:ext>
                  </a:extLst>
                </a:gridCol>
                <a:gridCol w="1096179">
                  <a:extLst>
                    <a:ext uri="{9D8B030D-6E8A-4147-A177-3AD203B41FA5}">
                      <a16:colId xmlns:a16="http://schemas.microsoft.com/office/drawing/2014/main" val="2446425311"/>
                    </a:ext>
                  </a:extLst>
                </a:gridCol>
                <a:gridCol w="1055068">
                  <a:extLst>
                    <a:ext uri="{9D8B030D-6E8A-4147-A177-3AD203B41FA5}">
                      <a16:colId xmlns:a16="http://schemas.microsoft.com/office/drawing/2014/main" val="4161821843"/>
                    </a:ext>
                  </a:extLst>
                </a:gridCol>
              </a:tblGrid>
              <a:tr h="253077">
                <a:tc gridSpan="4">
                  <a:txBody>
                    <a:bodyPr/>
                    <a:lstStyle/>
                    <a:p>
                      <a:pPr algn="ctr"/>
                      <a:r>
                        <a:rPr lang="en-GB" sz="2000">
                          <a:solidFill>
                            <a:schemeClr val="accent1">
                              <a:lumMod val="50000"/>
                            </a:schemeClr>
                          </a:solidFill>
                        </a:rPr>
                        <a:t>Partner B</a:t>
                      </a: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4093102269"/>
                  </a:ext>
                </a:extLst>
              </a:tr>
              <a:tr h="25307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having</a:t>
                      </a:r>
                    </a:p>
                  </a:txBody>
                  <a:tcPr/>
                </a:tc>
                <a:tc>
                  <a:txBody>
                    <a:bodyPr/>
                    <a:lstStyle/>
                    <a:p>
                      <a:pPr algn="ctr"/>
                      <a:r>
                        <a:rPr lang="en-GB" sz="2000" dirty="0">
                          <a:solidFill>
                            <a:schemeClr val="accent1">
                              <a:lumMod val="50000"/>
                            </a:schemeClr>
                          </a:solidFill>
                        </a:rPr>
                        <a:t>being</a:t>
                      </a:r>
                    </a:p>
                  </a:txBody>
                  <a:tcPr/>
                </a:tc>
                <a:extLst>
                  <a:ext uri="{0D108BD9-81ED-4DB2-BD59-A6C34878D82A}">
                    <a16:rowId xmlns:a16="http://schemas.microsoft.com/office/drawing/2014/main" val="313888184"/>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a:solidFill>
                            <a:schemeClr val="accent1">
                              <a:lumMod val="50000"/>
                            </a:schemeClr>
                          </a:solidFill>
                        </a:rPr>
                        <a:t>teacher</a:t>
                      </a:r>
                      <a:endParaRPr lang="en-GB" sz="18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chemeClr val="accent1">
                              <a:lumMod val="50000"/>
                            </a:schemeClr>
                          </a:solidFill>
                        </a:rPr>
                        <a:t>x</a:t>
                      </a:r>
                    </a:p>
                  </a:txBody>
                  <a:tcPr/>
                </a:tc>
                <a:extLst>
                  <a:ext uri="{0D108BD9-81ED-4DB2-BD59-A6C34878D82A}">
                    <a16:rowId xmlns:a16="http://schemas.microsoft.com/office/drawing/2014/main" val="4271571831"/>
                  </a:ext>
                </a:extLst>
              </a:tr>
            </a:tbl>
          </a:graphicData>
        </a:graphic>
      </p:graphicFrame>
      <p:pic>
        <p:nvPicPr>
          <p:cNvPr id="14" name="Picture 13">
            <a:extLst>
              <a:ext uri="{FF2B5EF4-FFF2-40B4-BE49-F238E27FC236}">
                <a16:creationId xmlns:a16="http://schemas.microsoft.com/office/drawing/2014/main" id="{3896B242-CE40-49D4-A08A-AA86EDB4B26B}"/>
              </a:ext>
            </a:extLst>
          </p:cNvPr>
          <p:cNvPicPr>
            <a:picLocks noChangeAspect="1"/>
          </p:cNvPicPr>
          <p:nvPr/>
        </p:nvPicPr>
        <p:blipFill>
          <a:blip r:embed="rId4"/>
          <a:stretch>
            <a:fillRect/>
          </a:stretch>
        </p:blipFill>
        <p:spPr>
          <a:xfrm>
            <a:off x="592055" y="5012896"/>
            <a:ext cx="391836" cy="317526"/>
          </a:xfrm>
          <a:prstGeom prst="rect">
            <a:avLst/>
          </a:prstGeom>
        </p:spPr>
      </p:pic>
      <p:pic>
        <p:nvPicPr>
          <p:cNvPr id="15" name="Picture 14">
            <a:extLst>
              <a:ext uri="{FF2B5EF4-FFF2-40B4-BE49-F238E27FC236}">
                <a16:creationId xmlns:a16="http://schemas.microsoft.com/office/drawing/2014/main" id="{3896B242-CE40-49D4-A08A-AA86EDB4B26B}"/>
              </a:ext>
            </a:extLst>
          </p:cNvPr>
          <p:cNvPicPr>
            <a:picLocks noChangeAspect="1"/>
          </p:cNvPicPr>
          <p:nvPr/>
        </p:nvPicPr>
        <p:blipFill>
          <a:blip r:embed="rId4"/>
          <a:stretch>
            <a:fillRect/>
          </a:stretch>
        </p:blipFill>
        <p:spPr>
          <a:xfrm>
            <a:off x="6621846" y="5022972"/>
            <a:ext cx="397301" cy="317526"/>
          </a:xfrm>
          <a:prstGeom prst="rect">
            <a:avLst/>
          </a:prstGeom>
        </p:spPr>
      </p:pic>
      <p:sp>
        <p:nvSpPr>
          <p:cNvPr id="16" name="Rectangle 15">
            <a:extLst>
              <a:ext uri="{FF2B5EF4-FFF2-40B4-BE49-F238E27FC236}">
                <a16:creationId xmlns:a16="http://schemas.microsoft.com/office/drawing/2014/main" id="{A0C31EF5-0AFD-4E11-A67D-6DA90A73D620}"/>
              </a:ext>
            </a:extLst>
          </p:cNvPr>
          <p:cNvSpPr/>
          <p:nvPr/>
        </p:nvSpPr>
        <p:spPr>
          <a:xfrm>
            <a:off x="6348925" y="3469427"/>
            <a:ext cx="4362092" cy="430887"/>
          </a:xfrm>
          <a:prstGeom prst="rect">
            <a:avLst/>
          </a:prstGeom>
        </p:spPr>
        <p:txBody>
          <a:bodyPr wrap="none">
            <a:spAutoFit/>
          </a:bodyPr>
          <a:lstStyle/>
          <a:p>
            <a:r>
              <a:rPr lang="en-US" sz="2200" dirty="0">
                <a:solidFill>
                  <a:srgbClr val="4472C4">
                    <a:lumMod val="50000"/>
                  </a:srgbClr>
                </a:solidFill>
              </a:rPr>
              <a:t>Person B: ‘Non, </a:t>
            </a:r>
            <a:r>
              <a:rPr lang="en-US" sz="2200" dirty="0" err="1">
                <a:solidFill>
                  <a:srgbClr val="4472C4">
                    <a:lumMod val="50000"/>
                  </a:srgbClr>
                </a:solidFill>
              </a:rPr>
              <a:t>il</a:t>
            </a:r>
            <a:r>
              <a:rPr lang="en-US" sz="2200" dirty="0">
                <a:solidFill>
                  <a:srgbClr val="4472C4">
                    <a:lumMod val="50000"/>
                  </a:srgbClr>
                </a:solidFill>
              </a:rPr>
              <a:t> </a:t>
            </a:r>
            <a:r>
              <a:rPr lang="en-US" sz="2200" b="1" dirty="0">
                <a:solidFill>
                  <a:srgbClr val="4472C4">
                    <a:lumMod val="50000"/>
                  </a:srgbClr>
                </a:solidFill>
              </a:rPr>
              <a:t>a</a:t>
            </a:r>
            <a:r>
              <a:rPr lang="en-US" sz="2200" dirty="0">
                <a:solidFill>
                  <a:srgbClr val="4472C4">
                    <a:lumMod val="50000"/>
                  </a:srgbClr>
                </a:solidFill>
              </a:rPr>
              <a:t> un avocat’.</a:t>
            </a:r>
            <a:endParaRPr lang="en-GB" sz="2200" dirty="0"/>
          </a:p>
        </p:txBody>
      </p:sp>
      <p:sp>
        <p:nvSpPr>
          <p:cNvPr id="17" name="Rectangle 16">
            <a:extLst>
              <a:ext uri="{FF2B5EF4-FFF2-40B4-BE49-F238E27FC236}">
                <a16:creationId xmlns:a16="http://schemas.microsoft.com/office/drawing/2014/main" id="{7BEE7D8B-AEC9-40EC-BF35-987E1219F796}"/>
              </a:ext>
            </a:extLst>
          </p:cNvPr>
          <p:cNvSpPr/>
          <p:nvPr/>
        </p:nvSpPr>
        <p:spPr>
          <a:xfrm>
            <a:off x="6395846" y="5535390"/>
            <a:ext cx="4916731" cy="430887"/>
          </a:xfrm>
          <a:prstGeom prst="rect">
            <a:avLst/>
          </a:prstGeom>
        </p:spPr>
        <p:txBody>
          <a:bodyPr wrap="none">
            <a:spAutoFit/>
          </a:bodyPr>
          <a:lstStyle/>
          <a:p>
            <a:r>
              <a:rPr lang="en-US" sz="2200" dirty="0">
                <a:solidFill>
                  <a:srgbClr val="4472C4">
                    <a:lumMod val="50000"/>
                  </a:srgbClr>
                </a:solidFill>
              </a:rPr>
              <a:t>Person B: ‘Non, </a:t>
            </a:r>
            <a:r>
              <a:rPr lang="en-US" sz="2200" dirty="0" err="1">
                <a:solidFill>
                  <a:srgbClr val="4472C4">
                    <a:lumMod val="50000"/>
                  </a:srgbClr>
                </a:solidFill>
              </a:rPr>
              <a:t>ils</a:t>
            </a:r>
            <a:r>
              <a:rPr lang="en-US" sz="2200" dirty="0">
                <a:solidFill>
                  <a:srgbClr val="4472C4">
                    <a:lumMod val="50000"/>
                  </a:srgbClr>
                </a:solidFill>
              </a:rPr>
              <a:t> </a:t>
            </a:r>
            <a:r>
              <a:rPr lang="en-US" sz="2200" b="1" dirty="0" err="1">
                <a:solidFill>
                  <a:srgbClr val="4472C4">
                    <a:lumMod val="50000"/>
                  </a:srgbClr>
                </a:solidFill>
              </a:rPr>
              <a:t>sont</a:t>
            </a:r>
            <a:r>
              <a:rPr lang="en-US" sz="2200" b="1" dirty="0">
                <a:solidFill>
                  <a:srgbClr val="4472C4">
                    <a:lumMod val="50000"/>
                  </a:srgbClr>
                </a:solidFill>
              </a:rPr>
              <a:t> </a:t>
            </a:r>
            <a:r>
              <a:rPr lang="en-US" sz="2200" dirty="0" err="1">
                <a:solidFill>
                  <a:srgbClr val="4472C4">
                    <a:lumMod val="50000"/>
                  </a:srgbClr>
                </a:solidFill>
              </a:rPr>
              <a:t>professeurs</a:t>
            </a:r>
            <a:r>
              <a:rPr lang="en-US" sz="2200" dirty="0">
                <a:solidFill>
                  <a:srgbClr val="4472C4">
                    <a:lumMod val="50000"/>
                  </a:srgbClr>
                </a:solidFill>
              </a:rPr>
              <a:t>.’</a:t>
            </a:r>
            <a:endParaRPr lang="en-GB" dirty="0"/>
          </a:p>
        </p:txBody>
      </p:sp>
    </p:spTree>
    <p:extLst>
      <p:ext uri="{BB962C8B-B14F-4D97-AF65-F5344CB8AC3E}">
        <p14:creationId xmlns:p14="http://schemas.microsoft.com/office/powerpoint/2010/main" val="96880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Syllables and stress  </a:t>
            </a:r>
          </a:p>
        </p:txBody>
      </p:sp>
      <p:sp>
        <p:nvSpPr>
          <p:cNvPr id="3" name="Rounded Rectangle 46">
            <a:extLst>
              <a:ext uri="{FF2B5EF4-FFF2-40B4-BE49-F238E27FC236}">
                <a16:creationId xmlns:a16="http://schemas.microsoft.com/office/drawing/2014/main" id="{6B481C30-BF69-404B-9622-7541EB9EFA75}"/>
              </a:ext>
            </a:extLst>
          </p:cNvPr>
          <p:cNvSpPr/>
          <p:nvPr/>
        </p:nvSpPr>
        <p:spPr>
          <a:xfrm>
            <a:off x="9570720" y="249870"/>
            <a:ext cx="2339200"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4">
            <a:extLst>
              <a:ext uri="{FF2B5EF4-FFF2-40B4-BE49-F238E27FC236}">
                <a16:creationId xmlns:a16="http://schemas.microsoft.com/office/drawing/2014/main" id="{276A684F-E86A-479F-9D04-BE4525B252E0}"/>
              </a:ext>
            </a:extLst>
          </p:cNvPr>
          <p:cNvGraphicFramePr>
            <a:graphicFrameLocks noGrp="1"/>
          </p:cNvGraphicFramePr>
          <p:nvPr>
            <p:extLst>
              <p:ext uri="{D42A27DB-BD31-4B8C-83A1-F6EECF244321}">
                <p14:modId xmlns:p14="http://schemas.microsoft.com/office/powerpoint/2010/main" val="990858373"/>
              </p:ext>
            </p:extLst>
          </p:nvPr>
        </p:nvGraphicFramePr>
        <p:xfrm>
          <a:off x="251938" y="3582586"/>
          <a:ext cx="5721684" cy="2029938"/>
        </p:xfrm>
        <a:graphic>
          <a:graphicData uri="http://schemas.openxmlformats.org/drawingml/2006/table">
            <a:tbl>
              <a:tblPr firstRow="1" bandRow="1">
                <a:tableStyleId>{BDBED569-4797-4DF1-A0F4-6AAB3CD982D8}</a:tableStyleId>
              </a:tblPr>
              <a:tblGrid>
                <a:gridCol w="2860842">
                  <a:extLst>
                    <a:ext uri="{9D8B030D-6E8A-4147-A177-3AD203B41FA5}">
                      <a16:colId xmlns:a16="http://schemas.microsoft.com/office/drawing/2014/main" val="4242023643"/>
                    </a:ext>
                  </a:extLst>
                </a:gridCol>
                <a:gridCol w="2860842">
                  <a:extLst>
                    <a:ext uri="{9D8B030D-6E8A-4147-A177-3AD203B41FA5}">
                      <a16:colId xmlns:a16="http://schemas.microsoft.com/office/drawing/2014/main" val="1039344709"/>
                    </a:ext>
                  </a:extLst>
                </a:gridCol>
              </a:tblGrid>
              <a:tr h="676646">
                <a:tc>
                  <a:txBody>
                    <a:bodyPr/>
                    <a:lstStyle/>
                    <a:p>
                      <a:r>
                        <a:rPr lang="en-GB" sz="2200" b="0" dirty="0">
                          <a:solidFill>
                            <a:schemeClr val="accent1">
                              <a:lumMod val="50000"/>
                            </a:schemeClr>
                          </a:solidFill>
                        </a:rPr>
                        <a:t>1. amusing</a:t>
                      </a:r>
                    </a:p>
                  </a:txBody>
                  <a:tcPr anchor="ctr"/>
                </a:tc>
                <a:tc>
                  <a:txBody>
                    <a:bodyPr/>
                    <a:lstStyle/>
                    <a:p>
                      <a:r>
                        <a:rPr lang="en-GB" sz="2200" b="0" dirty="0">
                          <a:solidFill>
                            <a:schemeClr val="accent1">
                              <a:lumMod val="50000"/>
                            </a:schemeClr>
                          </a:solidFill>
                        </a:rPr>
                        <a:t>       </a:t>
                      </a:r>
                      <a:r>
                        <a:rPr lang="en-GB" sz="2200" b="0" dirty="0" err="1">
                          <a:solidFill>
                            <a:schemeClr val="accent1">
                              <a:lumMod val="50000"/>
                            </a:schemeClr>
                          </a:solidFill>
                        </a:rPr>
                        <a:t>amusant</a:t>
                      </a:r>
                      <a:endParaRPr lang="en-GB" sz="2200" b="0" dirty="0">
                        <a:solidFill>
                          <a:schemeClr val="accent1">
                            <a:lumMod val="50000"/>
                          </a:schemeClr>
                        </a:solidFill>
                      </a:endParaRPr>
                    </a:p>
                  </a:txBody>
                  <a:tcPr anchor="ctr"/>
                </a:tc>
                <a:extLst>
                  <a:ext uri="{0D108BD9-81ED-4DB2-BD59-A6C34878D82A}">
                    <a16:rowId xmlns:a16="http://schemas.microsoft.com/office/drawing/2014/main" val="330706866"/>
                  </a:ext>
                </a:extLst>
              </a:tr>
              <a:tr h="676646">
                <a:tc>
                  <a:txBody>
                    <a:bodyPr/>
                    <a:lstStyle/>
                    <a:p>
                      <a:r>
                        <a:rPr lang="en-GB" sz="2200" dirty="0">
                          <a:solidFill>
                            <a:schemeClr val="accent1">
                              <a:lumMod val="50000"/>
                            </a:schemeClr>
                          </a:solidFill>
                        </a:rPr>
                        <a:t>2. animal</a:t>
                      </a:r>
                    </a:p>
                  </a:txBody>
                  <a:tcPr anchor="ctr"/>
                </a:tc>
                <a:tc>
                  <a:txBody>
                    <a:bodyPr/>
                    <a:lstStyle/>
                    <a:p>
                      <a:r>
                        <a:rPr lang="en-GB" sz="2200" dirty="0">
                          <a:solidFill>
                            <a:schemeClr val="accent1">
                              <a:lumMod val="50000"/>
                            </a:schemeClr>
                          </a:solidFill>
                        </a:rPr>
                        <a:t>       animal</a:t>
                      </a:r>
                    </a:p>
                  </a:txBody>
                  <a:tcPr anchor="ctr"/>
                </a:tc>
                <a:extLst>
                  <a:ext uri="{0D108BD9-81ED-4DB2-BD59-A6C34878D82A}">
                    <a16:rowId xmlns:a16="http://schemas.microsoft.com/office/drawing/2014/main" val="828413075"/>
                  </a:ext>
                </a:extLst>
              </a:tr>
              <a:tr h="676646">
                <a:tc>
                  <a:txBody>
                    <a:bodyPr/>
                    <a:lstStyle/>
                    <a:p>
                      <a:r>
                        <a:rPr lang="en-GB" sz="2200" dirty="0">
                          <a:solidFill>
                            <a:schemeClr val="accent1">
                              <a:lumMod val="50000"/>
                            </a:schemeClr>
                          </a:solidFill>
                        </a:rPr>
                        <a:t>3. excellent</a:t>
                      </a:r>
                    </a:p>
                  </a:txBody>
                  <a:tcPr anchor="ctr"/>
                </a:tc>
                <a:tc>
                  <a:txBody>
                    <a:bodyPr/>
                    <a:lstStyle/>
                    <a:p>
                      <a:r>
                        <a:rPr lang="en-GB" sz="2200" dirty="0">
                          <a:solidFill>
                            <a:schemeClr val="accent1">
                              <a:lumMod val="50000"/>
                            </a:schemeClr>
                          </a:solidFill>
                        </a:rPr>
                        <a:t>       excellent</a:t>
                      </a:r>
                    </a:p>
                  </a:txBody>
                  <a:tcPr anchor="ctr"/>
                </a:tc>
                <a:extLst>
                  <a:ext uri="{0D108BD9-81ED-4DB2-BD59-A6C34878D82A}">
                    <a16:rowId xmlns:a16="http://schemas.microsoft.com/office/drawing/2014/main" val="2033962392"/>
                  </a:ext>
                </a:extLst>
              </a:tr>
            </a:tbl>
          </a:graphicData>
        </a:graphic>
      </p:graphicFrame>
      <p:sp>
        <p:nvSpPr>
          <p:cNvPr id="5" name="Action Button: Sound 4">
            <a:hlinkClick r:id="" action="ppaction://noaction" highlightClick="1">
              <a:snd r:embed="rId3" name="4. 1. amusant.wav"/>
            </a:hlinkClick>
            <a:extLst>
              <a:ext uri="{FF2B5EF4-FFF2-40B4-BE49-F238E27FC236}">
                <a16:creationId xmlns:a16="http://schemas.microsoft.com/office/drawing/2014/main" id="{03F08836-46D7-4B57-A336-32C9FF4594A2}"/>
              </a:ext>
            </a:extLst>
          </p:cNvPr>
          <p:cNvSpPr/>
          <p:nvPr/>
        </p:nvSpPr>
        <p:spPr>
          <a:xfrm>
            <a:off x="3212264" y="3771054"/>
            <a:ext cx="324000" cy="324000"/>
          </a:xfrm>
          <a:prstGeom prst="actionButtonSound">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Sound 5">
            <a:hlinkClick r:id="" action="ppaction://noaction" highlightClick="1">
              <a:snd r:embed="rId4" name="4. 2. animal.wav"/>
            </a:hlinkClick>
            <a:extLst>
              <a:ext uri="{FF2B5EF4-FFF2-40B4-BE49-F238E27FC236}">
                <a16:creationId xmlns:a16="http://schemas.microsoft.com/office/drawing/2014/main" id="{071DAD98-948B-4AD9-900A-A37D129036A9}"/>
              </a:ext>
            </a:extLst>
          </p:cNvPr>
          <p:cNvSpPr/>
          <p:nvPr/>
        </p:nvSpPr>
        <p:spPr>
          <a:xfrm>
            <a:off x="3212264" y="4419906"/>
            <a:ext cx="324000" cy="324000"/>
          </a:xfrm>
          <a:prstGeom prst="actionButtonSound">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Sound 6">
            <a:hlinkClick r:id="" action="ppaction://noaction" highlightClick="1">
              <a:snd r:embed="rId5" name="4. 3. excéllent.wav"/>
            </a:hlinkClick>
            <a:extLst>
              <a:ext uri="{FF2B5EF4-FFF2-40B4-BE49-F238E27FC236}">
                <a16:creationId xmlns:a16="http://schemas.microsoft.com/office/drawing/2014/main" id="{95335157-CF3D-474A-B001-29011A18F81A}"/>
              </a:ext>
            </a:extLst>
          </p:cNvPr>
          <p:cNvSpPr/>
          <p:nvPr/>
        </p:nvSpPr>
        <p:spPr>
          <a:xfrm>
            <a:off x="3212264" y="5105880"/>
            <a:ext cx="324000" cy="324000"/>
          </a:xfrm>
          <a:prstGeom prst="actionButtonSound">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A552EC4-686E-440A-9E65-20D75BAB3DF5}"/>
              </a:ext>
            </a:extLst>
          </p:cNvPr>
          <p:cNvSpPr txBox="1"/>
          <p:nvPr/>
        </p:nvSpPr>
        <p:spPr>
          <a:xfrm>
            <a:off x="251938" y="1089910"/>
            <a:ext cx="11779639" cy="1938992"/>
          </a:xfrm>
          <a:prstGeom prst="rect">
            <a:avLst/>
          </a:prstGeom>
          <a:noFill/>
        </p:spPr>
        <p:txBody>
          <a:bodyPr wrap="square" rtlCol="0">
            <a:spAutoFit/>
          </a:bodyPr>
          <a:lstStyle/>
          <a:p>
            <a:pPr lvl="0"/>
            <a:r>
              <a:rPr lang="en-GB" sz="2000" b="1" dirty="0">
                <a:solidFill>
                  <a:srgbClr val="002060"/>
                </a:solidFill>
              </a:rPr>
              <a:t>French</a:t>
            </a:r>
            <a:r>
              <a:rPr lang="en-GB" sz="2000" dirty="0">
                <a:solidFill>
                  <a:srgbClr val="002060"/>
                </a:solidFill>
              </a:rPr>
              <a:t> is </a:t>
            </a:r>
            <a:r>
              <a:rPr lang="en-GB" sz="2000" b="1" dirty="0">
                <a:solidFill>
                  <a:srgbClr val="002060"/>
                </a:solidFill>
              </a:rPr>
              <a:t>not</a:t>
            </a:r>
            <a:r>
              <a:rPr lang="en-GB" sz="2000" dirty="0">
                <a:solidFill>
                  <a:srgbClr val="002060"/>
                </a:solidFill>
              </a:rPr>
              <a:t> a </a:t>
            </a:r>
            <a:r>
              <a:rPr lang="en-GB" sz="2000" b="1" dirty="0">
                <a:solidFill>
                  <a:srgbClr val="002060"/>
                </a:solidFill>
              </a:rPr>
              <a:t>stress-timed</a:t>
            </a:r>
            <a:r>
              <a:rPr lang="en-GB" sz="2000" dirty="0">
                <a:solidFill>
                  <a:srgbClr val="002060"/>
                </a:solidFill>
              </a:rPr>
              <a:t> language. </a:t>
            </a:r>
            <a:r>
              <a:rPr lang="en-GB" sz="2000" b="1" dirty="0">
                <a:solidFill>
                  <a:srgbClr val="002060"/>
                </a:solidFill>
              </a:rPr>
              <a:t>All syllables </a:t>
            </a:r>
            <a:r>
              <a:rPr lang="en-GB" sz="2000" dirty="0">
                <a:solidFill>
                  <a:srgbClr val="002060"/>
                </a:solidFill>
              </a:rPr>
              <a:t>are sounded fairly </a:t>
            </a:r>
            <a:r>
              <a:rPr lang="en-GB" sz="2000" b="1" dirty="0">
                <a:solidFill>
                  <a:srgbClr val="002060"/>
                </a:solidFill>
              </a:rPr>
              <a:t>equally</a:t>
            </a:r>
            <a:r>
              <a:rPr lang="en-GB" sz="2000" dirty="0">
                <a:solidFill>
                  <a:srgbClr val="002060"/>
                </a:solidFill>
              </a:rPr>
              <a:t>, with a slightly stronger stress on the </a:t>
            </a:r>
            <a:r>
              <a:rPr lang="en-GB" sz="2000" b="1" dirty="0">
                <a:solidFill>
                  <a:srgbClr val="002060"/>
                </a:solidFill>
              </a:rPr>
              <a:t>last syllable</a:t>
            </a:r>
            <a:r>
              <a:rPr lang="en-GB" sz="2000" dirty="0">
                <a:solidFill>
                  <a:srgbClr val="002060"/>
                </a:solidFill>
              </a:rPr>
              <a:t>). </a:t>
            </a:r>
            <a:r>
              <a:rPr lang="en-GB" sz="2000" b="1" dirty="0">
                <a:solidFill>
                  <a:srgbClr val="002060"/>
                </a:solidFill>
              </a:rPr>
              <a:t>Vowels</a:t>
            </a:r>
            <a:r>
              <a:rPr lang="en-GB" sz="2000" dirty="0">
                <a:solidFill>
                  <a:srgbClr val="002060"/>
                </a:solidFill>
              </a:rPr>
              <a:t> are not ‘reduced’ – they are </a:t>
            </a:r>
            <a:r>
              <a:rPr lang="en-GB" sz="2000" b="1" dirty="0">
                <a:solidFill>
                  <a:srgbClr val="002060"/>
                </a:solidFill>
              </a:rPr>
              <a:t>sounded in full</a:t>
            </a:r>
            <a:r>
              <a:rPr lang="en-GB" sz="2000" dirty="0">
                <a:solidFill>
                  <a:srgbClr val="002060"/>
                </a:solidFill>
              </a:rPr>
              <a:t>.</a:t>
            </a:r>
          </a:p>
          <a:p>
            <a:pPr lvl="0"/>
            <a:endParaRPr lang="en-GB" sz="2000" dirty="0">
              <a:solidFill>
                <a:srgbClr val="002060"/>
              </a:solidFill>
            </a:endParaRPr>
          </a:p>
          <a:p>
            <a:pPr lvl="0"/>
            <a:r>
              <a:rPr lang="en-GB" sz="2000" dirty="0">
                <a:solidFill>
                  <a:srgbClr val="002060"/>
                </a:solidFill>
              </a:rPr>
              <a:t>This is </a:t>
            </a:r>
            <a:r>
              <a:rPr lang="en-GB" sz="2000" b="1" dirty="0">
                <a:solidFill>
                  <a:srgbClr val="002060"/>
                </a:solidFill>
              </a:rPr>
              <a:t>good news! </a:t>
            </a:r>
            <a:r>
              <a:rPr lang="en-GB" sz="2000" dirty="0">
                <a:solidFill>
                  <a:srgbClr val="002060"/>
                </a:solidFill>
              </a:rPr>
              <a:t>When you read French words aloud, you don’t have to worry about which syllables to stress, or which vowels get ‘reduced’. Just </a:t>
            </a:r>
            <a:r>
              <a:rPr lang="en-GB" sz="2000" b="1" dirty="0">
                <a:solidFill>
                  <a:srgbClr val="002060"/>
                </a:solidFill>
              </a:rPr>
              <a:t>sound all the syllables equally</a:t>
            </a:r>
            <a:r>
              <a:rPr lang="en-GB" sz="2000" dirty="0">
                <a:solidFill>
                  <a:srgbClr val="002060"/>
                </a:solidFill>
              </a:rPr>
              <a:t> (with a </a:t>
            </a:r>
            <a:r>
              <a:rPr lang="en-GB" sz="2000" b="1" dirty="0">
                <a:solidFill>
                  <a:srgbClr val="002060"/>
                </a:solidFill>
              </a:rPr>
              <a:t>bit of extra emphasis </a:t>
            </a:r>
            <a:r>
              <a:rPr lang="en-GB" sz="2000" dirty="0">
                <a:solidFill>
                  <a:srgbClr val="002060"/>
                </a:solidFill>
              </a:rPr>
              <a:t>on the </a:t>
            </a:r>
            <a:r>
              <a:rPr lang="en-GB" sz="2000" b="1" dirty="0">
                <a:solidFill>
                  <a:srgbClr val="002060"/>
                </a:solidFill>
              </a:rPr>
              <a:t>last</a:t>
            </a:r>
            <a:r>
              <a:rPr lang="en-GB" sz="2000" dirty="0">
                <a:solidFill>
                  <a:srgbClr val="002060"/>
                </a:solidFill>
              </a:rPr>
              <a:t> one) and pronounce the </a:t>
            </a:r>
            <a:r>
              <a:rPr lang="en-GB" sz="2000" b="1" dirty="0">
                <a:solidFill>
                  <a:srgbClr val="002060"/>
                </a:solidFill>
              </a:rPr>
              <a:t>SSCs</a:t>
            </a:r>
            <a:r>
              <a:rPr lang="en-GB" sz="2000" dirty="0">
                <a:solidFill>
                  <a:srgbClr val="002060"/>
                </a:solidFill>
              </a:rPr>
              <a:t> as you have learned them.</a:t>
            </a:r>
          </a:p>
        </p:txBody>
      </p:sp>
      <p:graphicFrame>
        <p:nvGraphicFramePr>
          <p:cNvPr id="11" name="Table 10">
            <a:extLst>
              <a:ext uri="{FF2B5EF4-FFF2-40B4-BE49-F238E27FC236}">
                <a16:creationId xmlns:a16="http://schemas.microsoft.com/office/drawing/2014/main" id="{93031D12-F319-4EF2-A9AB-3288D62A8082}"/>
              </a:ext>
            </a:extLst>
          </p:cNvPr>
          <p:cNvGraphicFramePr>
            <a:graphicFrameLocks noGrp="1"/>
          </p:cNvGraphicFramePr>
          <p:nvPr>
            <p:extLst>
              <p:ext uri="{D42A27DB-BD31-4B8C-83A1-F6EECF244321}">
                <p14:modId xmlns:p14="http://schemas.microsoft.com/office/powerpoint/2010/main" val="3226933006"/>
              </p:ext>
            </p:extLst>
          </p:nvPr>
        </p:nvGraphicFramePr>
        <p:xfrm>
          <a:off x="6309893" y="3603607"/>
          <a:ext cx="5721684" cy="2029938"/>
        </p:xfrm>
        <a:graphic>
          <a:graphicData uri="http://schemas.openxmlformats.org/drawingml/2006/table">
            <a:tbl>
              <a:tblPr firstRow="1" bandRow="1">
                <a:tableStyleId>{BDBED569-4797-4DF1-A0F4-6AAB3CD982D8}</a:tableStyleId>
              </a:tblPr>
              <a:tblGrid>
                <a:gridCol w="2860842">
                  <a:extLst>
                    <a:ext uri="{9D8B030D-6E8A-4147-A177-3AD203B41FA5}">
                      <a16:colId xmlns:a16="http://schemas.microsoft.com/office/drawing/2014/main" val="1043729327"/>
                    </a:ext>
                  </a:extLst>
                </a:gridCol>
                <a:gridCol w="2860842">
                  <a:extLst>
                    <a:ext uri="{9D8B030D-6E8A-4147-A177-3AD203B41FA5}">
                      <a16:colId xmlns:a16="http://schemas.microsoft.com/office/drawing/2014/main" val="1220226610"/>
                    </a:ext>
                  </a:extLst>
                </a:gridCol>
              </a:tblGrid>
              <a:tr h="676646">
                <a:tc>
                  <a:txBody>
                    <a:bodyPr/>
                    <a:lstStyle/>
                    <a:p>
                      <a:r>
                        <a:rPr lang="en-GB" sz="2200" b="0" dirty="0">
                          <a:solidFill>
                            <a:schemeClr val="accent1">
                              <a:lumMod val="50000"/>
                            </a:schemeClr>
                          </a:solidFill>
                        </a:rPr>
                        <a:t>4. computer</a:t>
                      </a:r>
                    </a:p>
                  </a:txBody>
                  <a:tcPr anchor="ctr"/>
                </a:tc>
                <a:tc>
                  <a:txBody>
                    <a:bodyPr/>
                    <a:lstStyle/>
                    <a:p>
                      <a:r>
                        <a:rPr lang="en-GB" sz="2200" b="0" dirty="0">
                          <a:solidFill>
                            <a:schemeClr val="accent1">
                              <a:lumMod val="50000"/>
                            </a:schemeClr>
                          </a:solidFill>
                        </a:rPr>
                        <a:t>       </a:t>
                      </a:r>
                      <a:r>
                        <a:rPr lang="en-GB" sz="2200" b="0" dirty="0" err="1">
                          <a:solidFill>
                            <a:schemeClr val="accent1">
                              <a:lumMod val="50000"/>
                            </a:schemeClr>
                          </a:solidFill>
                        </a:rPr>
                        <a:t>ordinateur</a:t>
                      </a:r>
                      <a:endParaRPr lang="en-GB" sz="2200" b="0" dirty="0">
                        <a:solidFill>
                          <a:schemeClr val="accent1">
                            <a:lumMod val="50000"/>
                          </a:schemeClr>
                        </a:solidFill>
                      </a:endParaRPr>
                    </a:p>
                  </a:txBody>
                  <a:tcPr anchor="ctr"/>
                </a:tc>
                <a:extLst>
                  <a:ext uri="{0D108BD9-81ED-4DB2-BD59-A6C34878D82A}">
                    <a16:rowId xmlns:a16="http://schemas.microsoft.com/office/drawing/2014/main" val="2790789961"/>
                  </a:ext>
                </a:extLst>
              </a:tr>
              <a:tr h="676646">
                <a:tc>
                  <a:txBody>
                    <a:bodyPr/>
                    <a:lstStyle/>
                    <a:p>
                      <a:r>
                        <a:rPr lang="en-GB" sz="2200" dirty="0">
                          <a:solidFill>
                            <a:schemeClr val="accent1">
                              <a:lumMod val="50000"/>
                            </a:schemeClr>
                          </a:solidFill>
                        </a:rPr>
                        <a:t>5. modern</a:t>
                      </a:r>
                    </a:p>
                  </a:txBody>
                  <a:tcPr anchor="ctr"/>
                </a:tc>
                <a:tc>
                  <a:txBody>
                    <a:bodyPr/>
                    <a:lstStyle/>
                    <a:p>
                      <a:r>
                        <a:rPr lang="en-GB" sz="2200" dirty="0">
                          <a:solidFill>
                            <a:schemeClr val="accent1">
                              <a:lumMod val="50000"/>
                            </a:schemeClr>
                          </a:solidFill>
                        </a:rPr>
                        <a:t>       </a:t>
                      </a:r>
                      <a:r>
                        <a:rPr lang="en-GB" sz="2200" dirty="0" err="1">
                          <a:solidFill>
                            <a:schemeClr val="accent1">
                              <a:lumMod val="50000"/>
                            </a:schemeClr>
                          </a:solidFill>
                        </a:rPr>
                        <a:t>moderne</a:t>
                      </a:r>
                      <a:endParaRPr lang="en-GB" sz="2200" dirty="0">
                        <a:solidFill>
                          <a:schemeClr val="accent1">
                            <a:lumMod val="50000"/>
                          </a:schemeClr>
                        </a:solidFill>
                      </a:endParaRPr>
                    </a:p>
                  </a:txBody>
                  <a:tcPr anchor="ctr"/>
                </a:tc>
                <a:extLst>
                  <a:ext uri="{0D108BD9-81ED-4DB2-BD59-A6C34878D82A}">
                    <a16:rowId xmlns:a16="http://schemas.microsoft.com/office/drawing/2014/main" val="1859129715"/>
                  </a:ext>
                </a:extLst>
              </a:tr>
              <a:tr h="676646">
                <a:tc>
                  <a:txBody>
                    <a:bodyPr/>
                    <a:lstStyle/>
                    <a:p>
                      <a:r>
                        <a:rPr lang="en-GB" sz="2200" dirty="0">
                          <a:solidFill>
                            <a:schemeClr val="accent1">
                              <a:lumMod val="50000"/>
                            </a:schemeClr>
                          </a:solidFill>
                        </a:rPr>
                        <a:t>6. interesting </a:t>
                      </a:r>
                    </a:p>
                  </a:txBody>
                  <a:tcPr anchor="ctr"/>
                </a:tc>
                <a:tc>
                  <a:txBody>
                    <a:bodyPr/>
                    <a:lstStyle/>
                    <a:p>
                      <a:r>
                        <a:rPr lang="en-GB" sz="2200" dirty="0">
                          <a:solidFill>
                            <a:schemeClr val="accent1">
                              <a:lumMod val="50000"/>
                            </a:schemeClr>
                          </a:solidFill>
                        </a:rPr>
                        <a:t>       </a:t>
                      </a:r>
                      <a:r>
                        <a:rPr lang="en-GB" sz="2200" dirty="0" err="1">
                          <a:solidFill>
                            <a:schemeClr val="accent1">
                              <a:lumMod val="50000"/>
                            </a:schemeClr>
                          </a:solidFill>
                        </a:rPr>
                        <a:t>intéressant</a:t>
                      </a:r>
                      <a:r>
                        <a:rPr lang="en-GB" sz="2200" dirty="0">
                          <a:solidFill>
                            <a:schemeClr val="accent1">
                              <a:lumMod val="50000"/>
                            </a:schemeClr>
                          </a:solidFill>
                        </a:rPr>
                        <a:t> </a:t>
                      </a:r>
                    </a:p>
                  </a:txBody>
                  <a:tcPr anchor="ctr"/>
                </a:tc>
                <a:extLst>
                  <a:ext uri="{0D108BD9-81ED-4DB2-BD59-A6C34878D82A}">
                    <a16:rowId xmlns:a16="http://schemas.microsoft.com/office/drawing/2014/main" val="975232499"/>
                  </a:ext>
                </a:extLst>
              </a:tr>
            </a:tbl>
          </a:graphicData>
        </a:graphic>
      </p:graphicFrame>
      <p:sp>
        <p:nvSpPr>
          <p:cNvPr id="12" name="Action Button: Sound 11">
            <a:hlinkClick r:id="" action="ppaction://noaction" highlightClick="1">
              <a:snd r:embed="rId6" name="4. 4. ordinateur.wav"/>
            </a:hlinkClick>
            <a:extLst>
              <a:ext uri="{FF2B5EF4-FFF2-40B4-BE49-F238E27FC236}">
                <a16:creationId xmlns:a16="http://schemas.microsoft.com/office/drawing/2014/main" id="{5D51A2ED-6BDC-45F3-9B72-0FA877E14B70}"/>
              </a:ext>
            </a:extLst>
          </p:cNvPr>
          <p:cNvSpPr/>
          <p:nvPr/>
        </p:nvSpPr>
        <p:spPr>
          <a:xfrm>
            <a:off x="9232006" y="3797414"/>
            <a:ext cx="324000" cy="324000"/>
          </a:xfrm>
          <a:prstGeom prst="actionButtonSound">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Sound 13">
            <a:hlinkClick r:id="" action="ppaction://noaction" highlightClick="1">
              <a:snd r:embed="rId7" name="4. 5. moderne.wav"/>
            </a:hlinkClick>
            <a:extLst>
              <a:ext uri="{FF2B5EF4-FFF2-40B4-BE49-F238E27FC236}">
                <a16:creationId xmlns:a16="http://schemas.microsoft.com/office/drawing/2014/main" id="{74D372BC-A538-42DD-9B8F-1917F455FFF2}"/>
              </a:ext>
            </a:extLst>
          </p:cNvPr>
          <p:cNvSpPr/>
          <p:nvPr/>
        </p:nvSpPr>
        <p:spPr>
          <a:xfrm>
            <a:off x="9246720" y="4456576"/>
            <a:ext cx="324000" cy="324000"/>
          </a:xfrm>
          <a:prstGeom prst="actionButtonSound">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Sound 15">
            <a:hlinkClick r:id="" action="ppaction://noaction" highlightClick="1">
              <a:snd r:embed="rId8" name="4. 6. intéressant.wav"/>
            </a:hlinkClick>
            <a:extLst>
              <a:ext uri="{FF2B5EF4-FFF2-40B4-BE49-F238E27FC236}">
                <a16:creationId xmlns:a16="http://schemas.microsoft.com/office/drawing/2014/main" id="{4EC54DA7-0169-44EE-953C-D724A4D49D3C}"/>
              </a:ext>
            </a:extLst>
          </p:cNvPr>
          <p:cNvSpPr/>
          <p:nvPr/>
        </p:nvSpPr>
        <p:spPr>
          <a:xfrm>
            <a:off x="9246720" y="5126901"/>
            <a:ext cx="324000" cy="324000"/>
          </a:xfrm>
          <a:prstGeom prst="actionButtonSound">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297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2" grpId="0" animBg="1"/>
      <p:bldP spid="14"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8">
            <a:extLst>
              <a:ext uri="{FF2B5EF4-FFF2-40B4-BE49-F238E27FC236}">
                <a16:creationId xmlns:a16="http://schemas.microsoft.com/office/drawing/2014/main" id="{B9001A73-2BB3-45DE-87F7-F41DBE763E9C}"/>
              </a:ext>
            </a:extLst>
          </p:cNvPr>
          <p:cNvGraphicFramePr>
            <a:graphicFrameLocks noGrp="1"/>
          </p:cNvGraphicFramePr>
          <p:nvPr/>
        </p:nvGraphicFramePr>
        <p:xfrm>
          <a:off x="1260819" y="112345"/>
          <a:ext cx="4754392" cy="2987040"/>
        </p:xfrm>
        <a:graphic>
          <a:graphicData uri="http://schemas.openxmlformats.org/drawingml/2006/table">
            <a:tbl>
              <a:tblPr firstRow="1" bandRow="1">
                <a:tableStyleId>{5940675A-B579-460E-94D1-54222C63F5DA}</a:tableStyleId>
              </a:tblPr>
              <a:tblGrid>
                <a:gridCol w="679671">
                  <a:extLst>
                    <a:ext uri="{9D8B030D-6E8A-4147-A177-3AD203B41FA5}">
                      <a16:colId xmlns:a16="http://schemas.microsoft.com/office/drawing/2014/main" val="1414294236"/>
                    </a:ext>
                  </a:extLst>
                </a:gridCol>
                <a:gridCol w="1882363">
                  <a:extLst>
                    <a:ext uri="{9D8B030D-6E8A-4147-A177-3AD203B41FA5}">
                      <a16:colId xmlns:a16="http://schemas.microsoft.com/office/drawing/2014/main" val="1070157998"/>
                    </a:ext>
                  </a:extLst>
                </a:gridCol>
                <a:gridCol w="1096179">
                  <a:extLst>
                    <a:ext uri="{9D8B030D-6E8A-4147-A177-3AD203B41FA5}">
                      <a16:colId xmlns:a16="http://schemas.microsoft.com/office/drawing/2014/main" val="234911277"/>
                    </a:ext>
                  </a:extLst>
                </a:gridCol>
                <a:gridCol w="1096179">
                  <a:extLst>
                    <a:ext uri="{9D8B030D-6E8A-4147-A177-3AD203B41FA5}">
                      <a16:colId xmlns:a16="http://schemas.microsoft.com/office/drawing/2014/main" val="3624924527"/>
                    </a:ext>
                  </a:extLst>
                </a:gridCol>
              </a:tblGrid>
              <a:tr h="253077">
                <a:tc gridSpan="4">
                  <a:txBody>
                    <a:bodyPr/>
                    <a:lstStyle/>
                    <a:p>
                      <a:pPr algn="ctr"/>
                      <a:r>
                        <a:rPr lang="en-GB" sz="2000" dirty="0">
                          <a:solidFill>
                            <a:schemeClr val="accent1">
                              <a:lumMod val="50000"/>
                            </a:schemeClr>
                          </a:solidFill>
                        </a:rPr>
                        <a:t>Partner A</a:t>
                      </a: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1489259115"/>
                  </a:ext>
                </a:extLst>
              </a:tr>
              <a:tr h="25307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having</a:t>
                      </a:r>
                    </a:p>
                  </a:txBody>
                  <a:tcPr/>
                </a:tc>
                <a:tc>
                  <a:txBody>
                    <a:bodyPr/>
                    <a:lstStyle/>
                    <a:p>
                      <a:pPr algn="ctr"/>
                      <a:r>
                        <a:rPr lang="en-GB" sz="2000" dirty="0">
                          <a:solidFill>
                            <a:schemeClr val="accent1">
                              <a:lumMod val="50000"/>
                            </a:schemeClr>
                          </a:solidFill>
                        </a:rPr>
                        <a:t>being</a:t>
                      </a:r>
                    </a:p>
                  </a:txBody>
                  <a:tcPr/>
                </a:tc>
                <a:extLst>
                  <a:ext uri="{0D108BD9-81ED-4DB2-BD59-A6C34878D82A}">
                    <a16:rowId xmlns:a16="http://schemas.microsoft.com/office/drawing/2014/main" val="2718183983"/>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dirty="0">
                          <a:solidFill>
                            <a:schemeClr val="accent1">
                              <a:lumMod val="50000"/>
                            </a:schemeClr>
                          </a:solidFill>
                        </a:rPr>
                        <a:t>lawyer</a:t>
                      </a:r>
                    </a:p>
                  </a:txBody>
                  <a:tcPr/>
                </a:tc>
                <a:tc>
                  <a:txBody>
                    <a:bodyPr/>
                    <a:lstStyle/>
                    <a:p>
                      <a:pPr algn="ctr"/>
                      <a:endParaRPr lang="en-GB" sz="18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chemeClr val="accent1">
                              <a:lumMod val="50000"/>
                            </a:schemeClr>
                          </a:solidFill>
                        </a:rPr>
                        <a:t>x</a:t>
                      </a:r>
                    </a:p>
                  </a:txBody>
                  <a:tcPr/>
                </a:tc>
                <a:extLst>
                  <a:ext uri="{0D108BD9-81ED-4DB2-BD59-A6C34878D82A}">
                    <a16:rowId xmlns:a16="http://schemas.microsoft.com/office/drawing/2014/main" val="1710994155"/>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dirty="0">
                          <a:solidFill>
                            <a:schemeClr val="accent1">
                              <a:lumMod val="50000"/>
                            </a:schemeClr>
                          </a:solidFill>
                        </a:rPr>
                        <a:t>headmaster</a:t>
                      </a:r>
                    </a:p>
                  </a:txBody>
                  <a:tcPr/>
                </a:tc>
                <a:tc>
                  <a:txBody>
                    <a:bodyPr/>
                    <a:lstStyle/>
                    <a:p>
                      <a:pPr algn="ctr"/>
                      <a:r>
                        <a:rPr lang="en-GB" sz="1800" dirty="0">
                          <a:solidFill>
                            <a:schemeClr val="accent1">
                              <a:lumMod val="50000"/>
                            </a:schemeClr>
                          </a:solidFill>
                        </a:rPr>
                        <a:t>x</a:t>
                      </a:r>
                    </a:p>
                  </a:txBody>
                  <a:tcPr/>
                </a:tc>
                <a:tc>
                  <a:txBody>
                    <a:bodyPr/>
                    <a:lstStyle/>
                    <a:p>
                      <a:pPr algn="ctr"/>
                      <a:endParaRPr lang="en-GB" sz="1800">
                        <a:solidFill>
                          <a:schemeClr val="accent1">
                            <a:lumMod val="50000"/>
                          </a:schemeClr>
                        </a:solidFill>
                      </a:endParaRPr>
                    </a:p>
                  </a:txBody>
                  <a:tcPr/>
                </a:tc>
                <a:extLst>
                  <a:ext uri="{0D108BD9-81ED-4DB2-BD59-A6C34878D82A}">
                    <a16:rowId xmlns:a16="http://schemas.microsoft.com/office/drawing/2014/main" val="2521822185"/>
                  </a:ext>
                </a:extLst>
              </a:tr>
              <a:tr h="253077">
                <a:tc>
                  <a:txBody>
                    <a:bodyPr/>
                    <a:lstStyle/>
                    <a:p>
                      <a:pPr algn="ctr"/>
                      <a:endParaRPr lang="en-GB" sz="1800">
                        <a:solidFill>
                          <a:schemeClr val="accent1">
                            <a:lumMod val="50000"/>
                          </a:schemeClr>
                        </a:solidFill>
                      </a:endParaRPr>
                    </a:p>
                  </a:txBody>
                  <a:tcPr/>
                </a:tc>
                <a:tc>
                  <a:txBody>
                    <a:bodyPr/>
                    <a:lstStyle/>
                    <a:p>
                      <a:pPr algn="ctr"/>
                      <a:r>
                        <a:rPr lang="en-GB" sz="1800" dirty="0">
                          <a:solidFill>
                            <a:schemeClr val="accent1">
                              <a:lumMod val="50000"/>
                            </a:schemeClr>
                          </a:solidFill>
                        </a:rPr>
                        <a:t>secretary</a:t>
                      </a:r>
                    </a:p>
                  </a:txBody>
                  <a:tcPr/>
                </a:tc>
                <a:tc>
                  <a:txBody>
                    <a:bodyPr/>
                    <a:lstStyle/>
                    <a:p>
                      <a:pPr algn="ctr"/>
                      <a:endParaRPr lang="en-GB" sz="1800">
                        <a:solidFill>
                          <a:schemeClr val="accent1">
                            <a:lumMod val="50000"/>
                          </a:schemeClr>
                        </a:solidFill>
                      </a:endParaRPr>
                    </a:p>
                  </a:txBody>
                  <a:tcPr/>
                </a:tc>
                <a:tc>
                  <a:txBody>
                    <a:bodyPr/>
                    <a:lstStyle/>
                    <a:p>
                      <a:pPr algn="ctr"/>
                      <a:r>
                        <a:rPr lang="en-GB" sz="1800" dirty="0">
                          <a:solidFill>
                            <a:schemeClr val="accent1">
                              <a:lumMod val="50000"/>
                            </a:schemeClr>
                          </a:solidFill>
                        </a:rPr>
                        <a:t>x</a:t>
                      </a:r>
                    </a:p>
                  </a:txBody>
                  <a:tcPr/>
                </a:tc>
                <a:extLst>
                  <a:ext uri="{0D108BD9-81ED-4DB2-BD59-A6C34878D82A}">
                    <a16:rowId xmlns:a16="http://schemas.microsoft.com/office/drawing/2014/main" val="1057246917"/>
                  </a:ext>
                </a:extLst>
              </a:tr>
              <a:tr h="253077">
                <a:tc>
                  <a:txBody>
                    <a:bodyPr/>
                    <a:lstStyle/>
                    <a:p>
                      <a:pPr algn="ctr"/>
                      <a:endParaRPr lang="en-GB" sz="1800">
                        <a:solidFill>
                          <a:schemeClr val="accent1">
                            <a:lumMod val="50000"/>
                          </a:schemeClr>
                        </a:solidFill>
                      </a:endParaRPr>
                    </a:p>
                  </a:txBody>
                  <a:tcPr/>
                </a:tc>
                <a:tc>
                  <a:txBody>
                    <a:bodyPr/>
                    <a:lstStyle/>
                    <a:p>
                      <a:pPr algn="ctr"/>
                      <a:r>
                        <a:rPr lang="en-GB" sz="1800" dirty="0">
                          <a:solidFill>
                            <a:schemeClr val="accent1">
                              <a:lumMod val="50000"/>
                            </a:schemeClr>
                          </a:solidFill>
                        </a:rPr>
                        <a:t>waiter/waitress</a:t>
                      </a:r>
                    </a:p>
                  </a:txBody>
                  <a:tcPr/>
                </a:tc>
                <a:tc>
                  <a:txBody>
                    <a:bodyPr/>
                    <a:lstStyle/>
                    <a:p>
                      <a:pPr algn="ctr"/>
                      <a:endParaRPr lang="en-GB" sz="1800">
                        <a:solidFill>
                          <a:schemeClr val="accent1">
                            <a:lumMod val="50000"/>
                          </a:schemeClr>
                        </a:solidFill>
                      </a:endParaRPr>
                    </a:p>
                  </a:txBody>
                  <a:tcPr/>
                </a:tc>
                <a:tc>
                  <a:txBody>
                    <a:bodyPr/>
                    <a:lstStyle/>
                    <a:p>
                      <a:pPr algn="ctr"/>
                      <a:r>
                        <a:rPr lang="en-GB" sz="1800" dirty="0">
                          <a:solidFill>
                            <a:schemeClr val="accent1">
                              <a:lumMod val="50000"/>
                            </a:schemeClr>
                          </a:solidFill>
                        </a:rPr>
                        <a:t>x</a:t>
                      </a:r>
                    </a:p>
                  </a:txBody>
                  <a:tcPr/>
                </a:tc>
                <a:extLst>
                  <a:ext uri="{0D108BD9-81ED-4DB2-BD59-A6C34878D82A}">
                    <a16:rowId xmlns:a16="http://schemas.microsoft.com/office/drawing/2014/main" val="1833476446"/>
                  </a:ext>
                </a:extLst>
              </a:tr>
              <a:tr h="253077">
                <a:tc>
                  <a:txBody>
                    <a:bodyPr/>
                    <a:lstStyle/>
                    <a:p>
                      <a:pPr algn="ctr"/>
                      <a:endParaRPr lang="en-GB" sz="1800">
                        <a:solidFill>
                          <a:schemeClr val="accent1">
                            <a:lumMod val="50000"/>
                          </a:schemeClr>
                        </a:solidFill>
                      </a:endParaRPr>
                    </a:p>
                  </a:txBody>
                  <a:tcPr/>
                </a:tc>
                <a:tc>
                  <a:txBody>
                    <a:bodyPr/>
                    <a:lstStyle/>
                    <a:p>
                      <a:pPr algn="ctr"/>
                      <a:r>
                        <a:rPr lang="en-GB" sz="1800" dirty="0">
                          <a:solidFill>
                            <a:schemeClr val="accent1">
                              <a:lumMod val="50000"/>
                            </a:schemeClr>
                          </a:solidFill>
                        </a:rPr>
                        <a:t>teacher</a:t>
                      </a:r>
                    </a:p>
                  </a:txBody>
                  <a:tcPr/>
                </a:tc>
                <a:tc>
                  <a:txBody>
                    <a:bodyPr/>
                    <a:lstStyle/>
                    <a:p>
                      <a:pPr algn="ctr"/>
                      <a:r>
                        <a:rPr lang="en-GB" sz="1800" dirty="0">
                          <a:solidFill>
                            <a:schemeClr val="accent1">
                              <a:lumMod val="50000"/>
                            </a:schemeClr>
                          </a:solidFill>
                        </a:rPr>
                        <a:t>x</a:t>
                      </a:r>
                    </a:p>
                  </a:txBody>
                  <a:tcPr/>
                </a:tc>
                <a:tc>
                  <a:txBody>
                    <a:bodyPr/>
                    <a:lstStyle/>
                    <a:p>
                      <a:pPr algn="ctr"/>
                      <a:endParaRPr lang="en-GB" sz="1800" dirty="0">
                        <a:solidFill>
                          <a:schemeClr val="accent1">
                            <a:lumMod val="50000"/>
                          </a:schemeClr>
                        </a:solidFill>
                      </a:endParaRPr>
                    </a:p>
                  </a:txBody>
                  <a:tcPr/>
                </a:tc>
                <a:extLst>
                  <a:ext uri="{0D108BD9-81ED-4DB2-BD59-A6C34878D82A}">
                    <a16:rowId xmlns:a16="http://schemas.microsoft.com/office/drawing/2014/main" val="461069139"/>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a:solidFill>
                            <a:schemeClr val="accent1">
                              <a:lumMod val="50000"/>
                            </a:schemeClr>
                          </a:solidFill>
                        </a:rPr>
                        <a:t>doctor</a:t>
                      </a:r>
                      <a:endParaRPr lang="en-GB" sz="1800" dirty="0">
                        <a:solidFill>
                          <a:schemeClr val="accent1">
                            <a:lumMod val="50000"/>
                          </a:schemeClr>
                        </a:solidFill>
                      </a:endParaRPr>
                    </a:p>
                  </a:txBody>
                  <a:tcPr/>
                </a:tc>
                <a:tc>
                  <a:txBody>
                    <a:bodyPr/>
                    <a:lstStyle/>
                    <a:p>
                      <a:pPr algn="ctr"/>
                      <a:endParaRPr lang="en-GB" sz="1800" dirty="0">
                        <a:solidFill>
                          <a:schemeClr val="accent1">
                            <a:lumMod val="50000"/>
                          </a:schemeClr>
                        </a:solidFill>
                      </a:endParaRPr>
                    </a:p>
                  </a:txBody>
                  <a:tcPr/>
                </a:tc>
                <a:tc>
                  <a:txBody>
                    <a:bodyPr/>
                    <a:lstStyle/>
                    <a:p>
                      <a:pPr algn="ctr"/>
                      <a:r>
                        <a:rPr lang="en-GB" sz="1800" dirty="0">
                          <a:solidFill>
                            <a:schemeClr val="accent1">
                              <a:lumMod val="50000"/>
                            </a:schemeClr>
                          </a:solidFill>
                        </a:rPr>
                        <a:t>x</a:t>
                      </a:r>
                    </a:p>
                  </a:txBody>
                  <a:tcPr/>
                </a:tc>
                <a:extLst>
                  <a:ext uri="{0D108BD9-81ED-4DB2-BD59-A6C34878D82A}">
                    <a16:rowId xmlns:a16="http://schemas.microsoft.com/office/drawing/2014/main" val="637516805"/>
                  </a:ext>
                </a:extLst>
              </a:tr>
            </a:tbl>
          </a:graphicData>
        </a:graphic>
      </p:graphicFrame>
      <p:graphicFrame>
        <p:nvGraphicFramePr>
          <p:cNvPr id="18" name="Table 8">
            <a:extLst>
              <a:ext uri="{FF2B5EF4-FFF2-40B4-BE49-F238E27FC236}">
                <a16:creationId xmlns:a16="http://schemas.microsoft.com/office/drawing/2014/main" id="{D2347ED3-CCB2-4412-A264-AB7C79D16EA0}"/>
              </a:ext>
            </a:extLst>
          </p:cNvPr>
          <p:cNvGraphicFramePr>
            <a:graphicFrameLocks noGrp="1"/>
          </p:cNvGraphicFramePr>
          <p:nvPr/>
        </p:nvGraphicFramePr>
        <p:xfrm>
          <a:off x="1260819" y="3250316"/>
          <a:ext cx="4754392" cy="2987040"/>
        </p:xfrm>
        <a:graphic>
          <a:graphicData uri="http://schemas.openxmlformats.org/drawingml/2006/table">
            <a:tbl>
              <a:tblPr firstRow="1" bandRow="1">
                <a:tableStyleId>{5940675A-B579-460E-94D1-54222C63F5DA}</a:tableStyleId>
              </a:tblPr>
              <a:tblGrid>
                <a:gridCol w="679671">
                  <a:extLst>
                    <a:ext uri="{9D8B030D-6E8A-4147-A177-3AD203B41FA5}">
                      <a16:colId xmlns:a16="http://schemas.microsoft.com/office/drawing/2014/main" val="1414294236"/>
                    </a:ext>
                  </a:extLst>
                </a:gridCol>
                <a:gridCol w="1882363">
                  <a:extLst>
                    <a:ext uri="{9D8B030D-6E8A-4147-A177-3AD203B41FA5}">
                      <a16:colId xmlns:a16="http://schemas.microsoft.com/office/drawing/2014/main" val="1070157998"/>
                    </a:ext>
                  </a:extLst>
                </a:gridCol>
                <a:gridCol w="1096179">
                  <a:extLst>
                    <a:ext uri="{9D8B030D-6E8A-4147-A177-3AD203B41FA5}">
                      <a16:colId xmlns:a16="http://schemas.microsoft.com/office/drawing/2014/main" val="234911277"/>
                    </a:ext>
                  </a:extLst>
                </a:gridCol>
                <a:gridCol w="1096179">
                  <a:extLst>
                    <a:ext uri="{9D8B030D-6E8A-4147-A177-3AD203B41FA5}">
                      <a16:colId xmlns:a16="http://schemas.microsoft.com/office/drawing/2014/main" val="3624924527"/>
                    </a:ext>
                  </a:extLst>
                </a:gridCol>
              </a:tblGrid>
              <a:tr h="253077">
                <a:tc gridSpan="4">
                  <a:txBody>
                    <a:bodyPr/>
                    <a:lstStyle/>
                    <a:p>
                      <a:pPr algn="ctr"/>
                      <a:r>
                        <a:rPr lang="en-GB" sz="2000" dirty="0">
                          <a:solidFill>
                            <a:schemeClr val="accent1">
                              <a:lumMod val="50000"/>
                            </a:schemeClr>
                          </a:solidFill>
                        </a:rPr>
                        <a:t>Partner B</a:t>
                      </a: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1489259115"/>
                  </a:ext>
                </a:extLst>
              </a:tr>
              <a:tr h="25307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having</a:t>
                      </a:r>
                    </a:p>
                  </a:txBody>
                  <a:tcPr/>
                </a:tc>
                <a:tc>
                  <a:txBody>
                    <a:bodyPr/>
                    <a:lstStyle/>
                    <a:p>
                      <a:pPr algn="ctr"/>
                      <a:r>
                        <a:rPr lang="en-GB" sz="2000" dirty="0">
                          <a:solidFill>
                            <a:schemeClr val="accent1">
                              <a:lumMod val="50000"/>
                            </a:schemeClr>
                          </a:solidFill>
                        </a:rPr>
                        <a:t>being</a:t>
                      </a:r>
                    </a:p>
                  </a:txBody>
                  <a:tcPr/>
                </a:tc>
                <a:extLst>
                  <a:ext uri="{0D108BD9-81ED-4DB2-BD59-A6C34878D82A}">
                    <a16:rowId xmlns:a16="http://schemas.microsoft.com/office/drawing/2014/main" val="2718183983"/>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dirty="0">
                          <a:solidFill>
                            <a:schemeClr val="accent1">
                              <a:lumMod val="50000"/>
                            </a:schemeClr>
                          </a:solidFill>
                        </a:rPr>
                        <a:t>lawyer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chemeClr val="accent1">
                              <a:lumMod val="50000"/>
                            </a:schemeClr>
                          </a:solidFill>
                        </a:rPr>
                        <a:t>x</a:t>
                      </a:r>
                    </a:p>
                  </a:txBody>
                  <a:tcPr/>
                </a:tc>
                <a:tc>
                  <a:txBody>
                    <a:bodyPr/>
                    <a:lstStyle/>
                    <a:p>
                      <a:pPr algn="ctr"/>
                      <a:endParaRPr lang="en-GB" sz="1800" dirty="0">
                        <a:solidFill>
                          <a:schemeClr val="accent1">
                            <a:lumMod val="50000"/>
                          </a:schemeClr>
                        </a:solidFill>
                      </a:endParaRPr>
                    </a:p>
                  </a:txBody>
                  <a:tcPr/>
                </a:tc>
                <a:extLst>
                  <a:ext uri="{0D108BD9-81ED-4DB2-BD59-A6C34878D82A}">
                    <a16:rowId xmlns:a16="http://schemas.microsoft.com/office/drawing/2014/main" val="1710994155"/>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dirty="0">
                          <a:solidFill>
                            <a:schemeClr val="accent1">
                              <a:lumMod val="50000"/>
                            </a:schemeClr>
                          </a:solidFill>
                        </a:rPr>
                        <a:t>headmaster</a:t>
                      </a:r>
                    </a:p>
                  </a:txBody>
                  <a:tcPr/>
                </a:tc>
                <a:tc>
                  <a:txBody>
                    <a:bodyPr/>
                    <a:lstStyle/>
                    <a:p>
                      <a:endParaRPr lang="en-GB"/>
                    </a:p>
                  </a:txBody>
                  <a:tcPr/>
                </a:tc>
                <a:tc>
                  <a:txBody>
                    <a:bodyPr/>
                    <a:lstStyle/>
                    <a:p>
                      <a:pPr algn="ctr"/>
                      <a:r>
                        <a:rPr lang="en-GB" sz="1800" dirty="0">
                          <a:solidFill>
                            <a:schemeClr val="accent1">
                              <a:lumMod val="50000"/>
                            </a:schemeClr>
                          </a:solidFill>
                        </a:rPr>
                        <a:t>x</a:t>
                      </a:r>
                    </a:p>
                  </a:txBody>
                  <a:tcPr/>
                </a:tc>
                <a:extLst>
                  <a:ext uri="{0D108BD9-81ED-4DB2-BD59-A6C34878D82A}">
                    <a16:rowId xmlns:a16="http://schemas.microsoft.com/office/drawing/2014/main" val="2521822185"/>
                  </a:ext>
                </a:extLst>
              </a:tr>
              <a:tr h="253077">
                <a:tc>
                  <a:txBody>
                    <a:bodyPr/>
                    <a:lstStyle/>
                    <a:p>
                      <a:pPr algn="ctr"/>
                      <a:endParaRPr lang="en-GB" sz="1800">
                        <a:solidFill>
                          <a:schemeClr val="accent1">
                            <a:lumMod val="50000"/>
                          </a:schemeClr>
                        </a:solidFill>
                      </a:endParaRPr>
                    </a:p>
                  </a:txBody>
                  <a:tcPr/>
                </a:tc>
                <a:tc>
                  <a:txBody>
                    <a:bodyPr/>
                    <a:lstStyle/>
                    <a:p>
                      <a:pPr algn="ctr"/>
                      <a:r>
                        <a:rPr lang="en-GB" sz="1800" dirty="0">
                          <a:solidFill>
                            <a:schemeClr val="accent1">
                              <a:lumMod val="50000"/>
                            </a:schemeClr>
                          </a:solidFill>
                        </a:rPr>
                        <a:t>secretary</a:t>
                      </a:r>
                    </a:p>
                  </a:txBody>
                  <a:tcPr/>
                </a:tc>
                <a:tc>
                  <a:txBody>
                    <a:bodyPr/>
                    <a:lstStyle/>
                    <a:p>
                      <a:pPr algn="ctr"/>
                      <a:r>
                        <a:rPr lang="en-GB" sz="1800" dirty="0">
                          <a:solidFill>
                            <a:schemeClr val="accent1">
                              <a:lumMod val="50000"/>
                            </a:schemeClr>
                          </a:solidFill>
                        </a:rPr>
                        <a:t>x</a:t>
                      </a:r>
                    </a:p>
                  </a:txBody>
                  <a:tcPr/>
                </a:tc>
                <a:tc>
                  <a:txBody>
                    <a:bodyPr/>
                    <a:lstStyle/>
                    <a:p>
                      <a:endParaRPr lang="en-GB"/>
                    </a:p>
                  </a:txBody>
                  <a:tcPr/>
                </a:tc>
                <a:extLst>
                  <a:ext uri="{0D108BD9-81ED-4DB2-BD59-A6C34878D82A}">
                    <a16:rowId xmlns:a16="http://schemas.microsoft.com/office/drawing/2014/main" val="1057246917"/>
                  </a:ext>
                </a:extLst>
              </a:tr>
              <a:tr h="253077">
                <a:tc>
                  <a:txBody>
                    <a:bodyPr/>
                    <a:lstStyle/>
                    <a:p>
                      <a:pPr algn="ctr"/>
                      <a:endParaRPr lang="en-GB" sz="1800">
                        <a:solidFill>
                          <a:schemeClr val="accent1">
                            <a:lumMod val="50000"/>
                          </a:schemeClr>
                        </a:solidFill>
                      </a:endParaRPr>
                    </a:p>
                  </a:txBody>
                  <a:tcPr/>
                </a:tc>
                <a:tc>
                  <a:txBody>
                    <a:bodyPr/>
                    <a:lstStyle/>
                    <a:p>
                      <a:pPr algn="ctr"/>
                      <a:r>
                        <a:rPr lang="en-GB" sz="1800" dirty="0">
                          <a:solidFill>
                            <a:schemeClr val="accent1">
                              <a:lumMod val="50000"/>
                            </a:schemeClr>
                          </a:solidFill>
                        </a:rPr>
                        <a:t>waiter/waitress</a:t>
                      </a:r>
                    </a:p>
                  </a:txBody>
                  <a:tcPr/>
                </a:tc>
                <a:tc>
                  <a:txBody>
                    <a:bodyPr/>
                    <a:lstStyle/>
                    <a:p>
                      <a:pPr algn="ctr"/>
                      <a:r>
                        <a:rPr lang="en-GB" sz="1800" dirty="0">
                          <a:solidFill>
                            <a:schemeClr val="accent1">
                              <a:lumMod val="50000"/>
                            </a:schemeClr>
                          </a:solidFill>
                        </a:rPr>
                        <a:t>x</a:t>
                      </a:r>
                    </a:p>
                  </a:txBody>
                  <a:tcPr/>
                </a:tc>
                <a:tc>
                  <a:txBody>
                    <a:bodyPr/>
                    <a:lstStyle/>
                    <a:p>
                      <a:endParaRPr lang="en-GB"/>
                    </a:p>
                  </a:txBody>
                  <a:tcPr/>
                </a:tc>
                <a:extLst>
                  <a:ext uri="{0D108BD9-81ED-4DB2-BD59-A6C34878D82A}">
                    <a16:rowId xmlns:a16="http://schemas.microsoft.com/office/drawing/2014/main" val="1833476446"/>
                  </a:ext>
                </a:extLst>
              </a:tr>
              <a:tr h="253077">
                <a:tc>
                  <a:txBody>
                    <a:bodyPr/>
                    <a:lstStyle/>
                    <a:p>
                      <a:pPr algn="ctr"/>
                      <a:endParaRPr lang="en-GB" sz="1800">
                        <a:solidFill>
                          <a:schemeClr val="accent1">
                            <a:lumMod val="50000"/>
                          </a:schemeClr>
                        </a:solidFill>
                      </a:endParaRPr>
                    </a:p>
                  </a:txBody>
                  <a:tcPr/>
                </a:tc>
                <a:tc>
                  <a:txBody>
                    <a:bodyPr/>
                    <a:lstStyle/>
                    <a:p>
                      <a:pPr algn="ctr"/>
                      <a:r>
                        <a:rPr lang="en-GB" sz="1800" dirty="0">
                          <a:solidFill>
                            <a:schemeClr val="accent1">
                              <a:lumMod val="50000"/>
                            </a:schemeClr>
                          </a:solidFill>
                        </a:rPr>
                        <a:t>teacher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chemeClr val="accent1">
                              <a:lumMod val="50000"/>
                            </a:schemeClr>
                          </a:solidFill>
                        </a:rPr>
                        <a:t>x</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a:solidFill>
                          <a:schemeClr val="accent1">
                            <a:lumMod val="50000"/>
                          </a:schemeClr>
                        </a:solidFill>
                      </a:endParaRPr>
                    </a:p>
                  </a:txBody>
                  <a:tcPr/>
                </a:tc>
                <a:extLst>
                  <a:ext uri="{0D108BD9-81ED-4DB2-BD59-A6C34878D82A}">
                    <a16:rowId xmlns:a16="http://schemas.microsoft.com/office/drawing/2014/main" val="461069139"/>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a:solidFill>
                            <a:schemeClr val="accent1">
                              <a:lumMod val="50000"/>
                            </a:schemeClr>
                          </a:solidFill>
                        </a:rPr>
                        <a:t>doctor</a:t>
                      </a:r>
                      <a:endParaRPr lang="en-GB" sz="18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chemeClr val="accent1">
                              <a:lumMod val="50000"/>
                            </a:schemeClr>
                          </a:solidFill>
                        </a:rPr>
                        <a:t>x</a:t>
                      </a:r>
                    </a:p>
                  </a:txBody>
                  <a:tcPr/>
                </a:tc>
                <a:extLst>
                  <a:ext uri="{0D108BD9-81ED-4DB2-BD59-A6C34878D82A}">
                    <a16:rowId xmlns:a16="http://schemas.microsoft.com/office/drawing/2014/main" val="637516805"/>
                  </a:ext>
                </a:extLst>
              </a:tr>
            </a:tbl>
          </a:graphicData>
        </a:graphic>
      </p:graphicFrame>
      <p:pic>
        <p:nvPicPr>
          <p:cNvPr id="23" name="Picture 22">
            <a:extLst>
              <a:ext uri="{FF2B5EF4-FFF2-40B4-BE49-F238E27FC236}">
                <a16:creationId xmlns:a16="http://schemas.microsoft.com/office/drawing/2014/main" id="{1E7E34E2-FB4F-4B25-9D72-840D30198D7B}"/>
              </a:ext>
            </a:extLst>
          </p:cNvPr>
          <p:cNvPicPr>
            <a:picLocks noChangeAspect="1"/>
          </p:cNvPicPr>
          <p:nvPr/>
        </p:nvPicPr>
        <p:blipFill>
          <a:blip r:embed="rId3"/>
          <a:stretch>
            <a:fillRect/>
          </a:stretch>
        </p:blipFill>
        <p:spPr>
          <a:xfrm>
            <a:off x="1530141" y="921458"/>
            <a:ext cx="152082" cy="317367"/>
          </a:xfrm>
          <a:prstGeom prst="rect">
            <a:avLst/>
          </a:prstGeom>
        </p:spPr>
      </p:pic>
      <p:pic>
        <p:nvPicPr>
          <p:cNvPr id="24" name="Picture 23">
            <a:extLst>
              <a:ext uri="{FF2B5EF4-FFF2-40B4-BE49-F238E27FC236}">
                <a16:creationId xmlns:a16="http://schemas.microsoft.com/office/drawing/2014/main" id="{4356A85E-E4B4-45E5-AA10-137E9054667D}"/>
              </a:ext>
            </a:extLst>
          </p:cNvPr>
          <p:cNvPicPr>
            <a:picLocks noChangeAspect="1"/>
          </p:cNvPicPr>
          <p:nvPr/>
        </p:nvPicPr>
        <p:blipFill>
          <a:blip r:embed="rId4"/>
          <a:stretch>
            <a:fillRect/>
          </a:stretch>
        </p:blipFill>
        <p:spPr>
          <a:xfrm>
            <a:off x="1410069" y="1293756"/>
            <a:ext cx="417714" cy="312109"/>
          </a:xfrm>
          <a:prstGeom prst="rect">
            <a:avLst/>
          </a:prstGeom>
        </p:spPr>
      </p:pic>
      <p:pic>
        <p:nvPicPr>
          <p:cNvPr id="25" name="Picture 24">
            <a:extLst>
              <a:ext uri="{FF2B5EF4-FFF2-40B4-BE49-F238E27FC236}">
                <a16:creationId xmlns:a16="http://schemas.microsoft.com/office/drawing/2014/main" id="{AC573559-02B8-4DC7-89E1-0B1ECD2192BF}"/>
              </a:ext>
            </a:extLst>
          </p:cNvPr>
          <p:cNvPicPr>
            <a:picLocks noChangeAspect="1"/>
          </p:cNvPicPr>
          <p:nvPr/>
        </p:nvPicPr>
        <p:blipFill>
          <a:blip r:embed="rId5"/>
          <a:stretch>
            <a:fillRect/>
          </a:stretch>
        </p:blipFill>
        <p:spPr>
          <a:xfrm>
            <a:off x="1394409" y="1657288"/>
            <a:ext cx="449034" cy="325667"/>
          </a:xfrm>
          <a:prstGeom prst="rect">
            <a:avLst/>
          </a:prstGeom>
        </p:spPr>
      </p:pic>
      <p:pic>
        <p:nvPicPr>
          <p:cNvPr id="26" name="Picture 25">
            <a:extLst>
              <a:ext uri="{FF2B5EF4-FFF2-40B4-BE49-F238E27FC236}">
                <a16:creationId xmlns:a16="http://schemas.microsoft.com/office/drawing/2014/main" id="{936B0B17-3F36-42BD-86B9-62BA785C80B8}"/>
              </a:ext>
            </a:extLst>
          </p:cNvPr>
          <p:cNvPicPr>
            <a:picLocks noChangeAspect="1"/>
          </p:cNvPicPr>
          <p:nvPr/>
        </p:nvPicPr>
        <p:blipFill>
          <a:blip r:embed="rId6"/>
          <a:stretch>
            <a:fillRect/>
          </a:stretch>
        </p:blipFill>
        <p:spPr>
          <a:xfrm>
            <a:off x="1433767" y="2015619"/>
            <a:ext cx="361883" cy="317526"/>
          </a:xfrm>
          <a:prstGeom prst="rect">
            <a:avLst/>
          </a:prstGeom>
        </p:spPr>
      </p:pic>
      <p:pic>
        <p:nvPicPr>
          <p:cNvPr id="27" name="Picture 26">
            <a:extLst>
              <a:ext uri="{FF2B5EF4-FFF2-40B4-BE49-F238E27FC236}">
                <a16:creationId xmlns:a16="http://schemas.microsoft.com/office/drawing/2014/main" id="{1A63161E-1A8F-48C6-ACEE-82443E809B2E}"/>
              </a:ext>
            </a:extLst>
          </p:cNvPr>
          <p:cNvPicPr>
            <a:picLocks noChangeAspect="1"/>
          </p:cNvPicPr>
          <p:nvPr/>
        </p:nvPicPr>
        <p:blipFill>
          <a:blip r:embed="rId7"/>
          <a:stretch>
            <a:fillRect/>
          </a:stretch>
        </p:blipFill>
        <p:spPr>
          <a:xfrm>
            <a:off x="1394409" y="2379778"/>
            <a:ext cx="397301" cy="317526"/>
          </a:xfrm>
          <a:prstGeom prst="rect">
            <a:avLst/>
          </a:prstGeom>
        </p:spPr>
      </p:pic>
      <p:pic>
        <p:nvPicPr>
          <p:cNvPr id="28" name="Picture 27">
            <a:extLst>
              <a:ext uri="{FF2B5EF4-FFF2-40B4-BE49-F238E27FC236}">
                <a16:creationId xmlns:a16="http://schemas.microsoft.com/office/drawing/2014/main" id="{90122F81-6EF8-4776-9F74-8B55DAB5733F}"/>
              </a:ext>
            </a:extLst>
          </p:cNvPr>
          <p:cNvPicPr>
            <a:picLocks noChangeAspect="1"/>
          </p:cNvPicPr>
          <p:nvPr/>
        </p:nvPicPr>
        <p:blipFill>
          <a:blip r:embed="rId8"/>
          <a:stretch>
            <a:fillRect/>
          </a:stretch>
        </p:blipFill>
        <p:spPr>
          <a:xfrm>
            <a:off x="1410069" y="2757100"/>
            <a:ext cx="371907" cy="312072"/>
          </a:xfrm>
          <a:prstGeom prst="rect">
            <a:avLst/>
          </a:prstGeom>
        </p:spPr>
      </p:pic>
      <p:graphicFrame>
        <p:nvGraphicFramePr>
          <p:cNvPr id="35" name="Table 8">
            <a:extLst>
              <a:ext uri="{FF2B5EF4-FFF2-40B4-BE49-F238E27FC236}">
                <a16:creationId xmlns:a16="http://schemas.microsoft.com/office/drawing/2014/main" id="{7BB5ABD9-CFFF-418A-81C1-04D10578AC2C}"/>
              </a:ext>
            </a:extLst>
          </p:cNvPr>
          <p:cNvGraphicFramePr>
            <a:graphicFrameLocks noGrp="1"/>
          </p:cNvGraphicFramePr>
          <p:nvPr/>
        </p:nvGraphicFramePr>
        <p:xfrm>
          <a:off x="6211588" y="112345"/>
          <a:ext cx="4754392" cy="2987040"/>
        </p:xfrm>
        <a:graphic>
          <a:graphicData uri="http://schemas.openxmlformats.org/drawingml/2006/table">
            <a:tbl>
              <a:tblPr firstRow="1" bandRow="1">
                <a:tableStyleId>{5940675A-B579-460E-94D1-54222C63F5DA}</a:tableStyleId>
              </a:tblPr>
              <a:tblGrid>
                <a:gridCol w="679671">
                  <a:extLst>
                    <a:ext uri="{9D8B030D-6E8A-4147-A177-3AD203B41FA5}">
                      <a16:colId xmlns:a16="http://schemas.microsoft.com/office/drawing/2014/main" val="1414294236"/>
                    </a:ext>
                  </a:extLst>
                </a:gridCol>
                <a:gridCol w="1882363">
                  <a:extLst>
                    <a:ext uri="{9D8B030D-6E8A-4147-A177-3AD203B41FA5}">
                      <a16:colId xmlns:a16="http://schemas.microsoft.com/office/drawing/2014/main" val="1070157998"/>
                    </a:ext>
                  </a:extLst>
                </a:gridCol>
                <a:gridCol w="1096179">
                  <a:extLst>
                    <a:ext uri="{9D8B030D-6E8A-4147-A177-3AD203B41FA5}">
                      <a16:colId xmlns:a16="http://schemas.microsoft.com/office/drawing/2014/main" val="234911277"/>
                    </a:ext>
                  </a:extLst>
                </a:gridCol>
                <a:gridCol w="1096179">
                  <a:extLst>
                    <a:ext uri="{9D8B030D-6E8A-4147-A177-3AD203B41FA5}">
                      <a16:colId xmlns:a16="http://schemas.microsoft.com/office/drawing/2014/main" val="3624924527"/>
                    </a:ext>
                  </a:extLst>
                </a:gridCol>
              </a:tblGrid>
              <a:tr h="253077">
                <a:tc gridSpan="4">
                  <a:txBody>
                    <a:bodyPr/>
                    <a:lstStyle/>
                    <a:p>
                      <a:pPr algn="ctr"/>
                      <a:r>
                        <a:rPr lang="en-GB" sz="2000" dirty="0">
                          <a:solidFill>
                            <a:schemeClr val="accent1">
                              <a:lumMod val="50000"/>
                            </a:schemeClr>
                          </a:solidFill>
                        </a:rPr>
                        <a:t>Partner A</a:t>
                      </a: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1489259115"/>
                  </a:ext>
                </a:extLst>
              </a:tr>
              <a:tr h="25307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having</a:t>
                      </a:r>
                    </a:p>
                  </a:txBody>
                  <a:tcPr/>
                </a:tc>
                <a:tc>
                  <a:txBody>
                    <a:bodyPr/>
                    <a:lstStyle/>
                    <a:p>
                      <a:pPr algn="ctr"/>
                      <a:r>
                        <a:rPr lang="en-GB" sz="2000" dirty="0">
                          <a:solidFill>
                            <a:schemeClr val="accent1">
                              <a:lumMod val="50000"/>
                            </a:schemeClr>
                          </a:solidFill>
                        </a:rPr>
                        <a:t>being</a:t>
                      </a:r>
                    </a:p>
                  </a:txBody>
                  <a:tcPr/>
                </a:tc>
                <a:extLst>
                  <a:ext uri="{0D108BD9-81ED-4DB2-BD59-A6C34878D82A}">
                    <a16:rowId xmlns:a16="http://schemas.microsoft.com/office/drawing/2014/main" val="2718183983"/>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dirty="0">
                          <a:solidFill>
                            <a:schemeClr val="accent1">
                              <a:lumMod val="50000"/>
                            </a:schemeClr>
                          </a:solidFill>
                        </a:rPr>
                        <a:t>lawyer</a:t>
                      </a:r>
                    </a:p>
                  </a:txBody>
                  <a:tcPr/>
                </a:tc>
                <a:tc>
                  <a:txBody>
                    <a:bodyPr/>
                    <a:lstStyle/>
                    <a:p>
                      <a:endParaRPr lang="en-GB"/>
                    </a:p>
                  </a:txBody>
                  <a:tcPr/>
                </a:tc>
                <a:tc>
                  <a:txBody>
                    <a:bodyPr/>
                    <a:lstStyle/>
                    <a:p>
                      <a:pPr algn="ctr"/>
                      <a:r>
                        <a:rPr lang="en-GB" sz="1800" dirty="0">
                          <a:solidFill>
                            <a:schemeClr val="accent1">
                              <a:lumMod val="50000"/>
                            </a:schemeClr>
                          </a:solidFill>
                        </a:rPr>
                        <a:t>x</a:t>
                      </a:r>
                    </a:p>
                  </a:txBody>
                  <a:tcPr/>
                </a:tc>
                <a:extLst>
                  <a:ext uri="{0D108BD9-81ED-4DB2-BD59-A6C34878D82A}">
                    <a16:rowId xmlns:a16="http://schemas.microsoft.com/office/drawing/2014/main" val="1710994155"/>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dirty="0">
                          <a:solidFill>
                            <a:schemeClr val="accent1">
                              <a:lumMod val="50000"/>
                            </a:schemeClr>
                          </a:solidFill>
                        </a:rPr>
                        <a:t>headmaster</a:t>
                      </a:r>
                    </a:p>
                  </a:txBody>
                  <a:tcPr/>
                </a:tc>
                <a:tc>
                  <a:txBody>
                    <a:bodyPr/>
                    <a:lstStyle/>
                    <a:p>
                      <a:pPr algn="ctr"/>
                      <a:r>
                        <a:rPr lang="en-GB"/>
                        <a:t>x</a:t>
                      </a:r>
                    </a:p>
                  </a:txBody>
                  <a:tcPr/>
                </a:tc>
                <a:tc>
                  <a:txBody>
                    <a:bodyPr/>
                    <a:lstStyle/>
                    <a:p>
                      <a:pPr algn="ctr"/>
                      <a:endParaRPr lang="en-GB" sz="1800" dirty="0">
                        <a:solidFill>
                          <a:schemeClr val="accent1">
                            <a:lumMod val="50000"/>
                          </a:schemeClr>
                        </a:solidFill>
                      </a:endParaRPr>
                    </a:p>
                  </a:txBody>
                  <a:tcPr/>
                </a:tc>
                <a:extLst>
                  <a:ext uri="{0D108BD9-81ED-4DB2-BD59-A6C34878D82A}">
                    <a16:rowId xmlns:a16="http://schemas.microsoft.com/office/drawing/2014/main" val="2521822185"/>
                  </a:ext>
                </a:extLst>
              </a:tr>
              <a:tr h="253077">
                <a:tc>
                  <a:txBody>
                    <a:bodyPr/>
                    <a:lstStyle/>
                    <a:p>
                      <a:pPr algn="ctr"/>
                      <a:endParaRPr lang="en-GB" sz="1800">
                        <a:solidFill>
                          <a:schemeClr val="accent1">
                            <a:lumMod val="50000"/>
                          </a:schemeClr>
                        </a:solidFill>
                      </a:endParaRPr>
                    </a:p>
                  </a:txBody>
                  <a:tcPr/>
                </a:tc>
                <a:tc>
                  <a:txBody>
                    <a:bodyPr/>
                    <a:lstStyle/>
                    <a:p>
                      <a:pPr algn="ctr"/>
                      <a:r>
                        <a:rPr lang="en-GB" sz="1800" dirty="0">
                          <a:solidFill>
                            <a:schemeClr val="accent1">
                              <a:lumMod val="50000"/>
                            </a:schemeClr>
                          </a:solidFill>
                        </a:rPr>
                        <a:t>secretary</a:t>
                      </a:r>
                    </a:p>
                  </a:txBody>
                  <a:tcPr/>
                </a:tc>
                <a:tc>
                  <a:txBody>
                    <a:bodyPr/>
                    <a:lstStyle/>
                    <a:p>
                      <a:pPr algn="ctr"/>
                      <a:r>
                        <a:rPr lang="en-GB" sz="1800" dirty="0">
                          <a:solidFill>
                            <a:schemeClr val="accent1">
                              <a:lumMod val="50000"/>
                            </a:schemeClr>
                          </a:solidFill>
                        </a:rPr>
                        <a:t>x</a:t>
                      </a:r>
                    </a:p>
                  </a:txBody>
                  <a:tcPr/>
                </a:tc>
                <a:tc>
                  <a:txBody>
                    <a:bodyPr/>
                    <a:lstStyle/>
                    <a:p>
                      <a:endParaRPr lang="en-GB"/>
                    </a:p>
                  </a:txBody>
                  <a:tcPr/>
                </a:tc>
                <a:extLst>
                  <a:ext uri="{0D108BD9-81ED-4DB2-BD59-A6C34878D82A}">
                    <a16:rowId xmlns:a16="http://schemas.microsoft.com/office/drawing/2014/main" val="1057246917"/>
                  </a:ext>
                </a:extLst>
              </a:tr>
              <a:tr h="253077">
                <a:tc>
                  <a:txBody>
                    <a:bodyPr/>
                    <a:lstStyle/>
                    <a:p>
                      <a:pPr algn="ctr"/>
                      <a:endParaRPr lang="en-GB" sz="1800">
                        <a:solidFill>
                          <a:schemeClr val="accent1">
                            <a:lumMod val="50000"/>
                          </a:schemeClr>
                        </a:solidFill>
                      </a:endParaRPr>
                    </a:p>
                  </a:txBody>
                  <a:tcPr/>
                </a:tc>
                <a:tc>
                  <a:txBody>
                    <a:bodyPr/>
                    <a:lstStyle/>
                    <a:p>
                      <a:pPr algn="ctr"/>
                      <a:r>
                        <a:rPr lang="en-GB" sz="1800" dirty="0">
                          <a:solidFill>
                            <a:schemeClr val="accent1">
                              <a:lumMod val="50000"/>
                            </a:schemeClr>
                          </a:solidFill>
                        </a:rPr>
                        <a:t>waiter/waitress</a:t>
                      </a:r>
                    </a:p>
                  </a:txBody>
                  <a:tcPr/>
                </a:tc>
                <a:tc>
                  <a:txBody>
                    <a:bodyPr/>
                    <a:lstStyle/>
                    <a:p>
                      <a:pPr algn="ctr"/>
                      <a:endParaRPr lang="en-GB" sz="18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chemeClr val="accent1">
                              <a:lumMod val="50000"/>
                            </a:schemeClr>
                          </a:solidFill>
                        </a:rPr>
                        <a:t>x</a:t>
                      </a:r>
                    </a:p>
                  </a:txBody>
                  <a:tcPr/>
                </a:tc>
                <a:extLst>
                  <a:ext uri="{0D108BD9-81ED-4DB2-BD59-A6C34878D82A}">
                    <a16:rowId xmlns:a16="http://schemas.microsoft.com/office/drawing/2014/main" val="1833476446"/>
                  </a:ext>
                </a:extLst>
              </a:tr>
              <a:tr h="253077">
                <a:tc>
                  <a:txBody>
                    <a:bodyPr/>
                    <a:lstStyle/>
                    <a:p>
                      <a:pPr algn="ctr"/>
                      <a:endParaRPr lang="en-GB" sz="1800">
                        <a:solidFill>
                          <a:schemeClr val="accent1">
                            <a:lumMod val="50000"/>
                          </a:schemeClr>
                        </a:solidFill>
                      </a:endParaRPr>
                    </a:p>
                  </a:txBody>
                  <a:tcPr/>
                </a:tc>
                <a:tc>
                  <a:txBody>
                    <a:bodyPr/>
                    <a:lstStyle/>
                    <a:p>
                      <a:pPr algn="ctr"/>
                      <a:r>
                        <a:rPr lang="en-GB" sz="1800" dirty="0">
                          <a:solidFill>
                            <a:schemeClr val="accent1">
                              <a:lumMod val="50000"/>
                            </a:schemeClr>
                          </a:solidFill>
                        </a:rPr>
                        <a:t>teacher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chemeClr val="accent1">
                              <a:lumMod val="50000"/>
                            </a:schemeClr>
                          </a:solidFill>
                        </a:rPr>
                        <a:t>x</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a:solidFill>
                          <a:schemeClr val="accent1">
                            <a:lumMod val="50000"/>
                          </a:schemeClr>
                        </a:solidFill>
                      </a:endParaRPr>
                    </a:p>
                  </a:txBody>
                  <a:tcPr/>
                </a:tc>
                <a:extLst>
                  <a:ext uri="{0D108BD9-81ED-4DB2-BD59-A6C34878D82A}">
                    <a16:rowId xmlns:a16="http://schemas.microsoft.com/office/drawing/2014/main" val="461069139"/>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a:solidFill>
                            <a:schemeClr val="accent1">
                              <a:lumMod val="50000"/>
                            </a:schemeClr>
                          </a:solidFill>
                        </a:rPr>
                        <a:t>doctor</a:t>
                      </a:r>
                      <a:endParaRPr lang="en-GB" sz="18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80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chemeClr val="accent1">
                              <a:lumMod val="50000"/>
                            </a:schemeClr>
                          </a:solidFill>
                        </a:rPr>
                        <a:t>x</a:t>
                      </a:r>
                    </a:p>
                  </a:txBody>
                  <a:tcPr/>
                </a:tc>
                <a:extLst>
                  <a:ext uri="{0D108BD9-81ED-4DB2-BD59-A6C34878D82A}">
                    <a16:rowId xmlns:a16="http://schemas.microsoft.com/office/drawing/2014/main" val="637516805"/>
                  </a:ext>
                </a:extLst>
              </a:tr>
            </a:tbl>
          </a:graphicData>
        </a:graphic>
      </p:graphicFrame>
      <p:pic>
        <p:nvPicPr>
          <p:cNvPr id="36" name="Picture 35">
            <a:extLst>
              <a:ext uri="{FF2B5EF4-FFF2-40B4-BE49-F238E27FC236}">
                <a16:creationId xmlns:a16="http://schemas.microsoft.com/office/drawing/2014/main" id="{FD02F13B-C169-416E-8649-AC8171DF38D9}"/>
              </a:ext>
            </a:extLst>
          </p:cNvPr>
          <p:cNvPicPr>
            <a:picLocks noChangeAspect="1"/>
          </p:cNvPicPr>
          <p:nvPr/>
        </p:nvPicPr>
        <p:blipFill>
          <a:blip r:embed="rId3"/>
          <a:stretch>
            <a:fillRect/>
          </a:stretch>
        </p:blipFill>
        <p:spPr>
          <a:xfrm>
            <a:off x="6480910" y="921458"/>
            <a:ext cx="152082" cy="317367"/>
          </a:xfrm>
          <a:prstGeom prst="rect">
            <a:avLst/>
          </a:prstGeom>
        </p:spPr>
      </p:pic>
      <p:pic>
        <p:nvPicPr>
          <p:cNvPr id="37" name="Picture 36">
            <a:extLst>
              <a:ext uri="{FF2B5EF4-FFF2-40B4-BE49-F238E27FC236}">
                <a16:creationId xmlns:a16="http://schemas.microsoft.com/office/drawing/2014/main" id="{0093EA36-D3EA-4C92-A21B-FB3B5ED0DF8B}"/>
              </a:ext>
            </a:extLst>
          </p:cNvPr>
          <p:cNvPicPr>
            <a:picLocks noChangeAspect="1"/>
          </p:cNvPicPr>
          <p:nvPr/>
        </p:nvPicPr>
        <p:blipFill>
          <a:blip r:embed="rId4"/>
          <a:stretch>
            <a:fillRect/>
          </a:stretch>
        </p:blipFill>
        <p:spPr>
          <a:xfrm>
            <a:off x="6360838" y="1293756"/>
            <a:ext cx="417714" cy="312109"/>
          </a:xfrm>
          <a:prstGeom prst="rect">
            <a:avLst/>
          </a:prstGeom>
        </p:spPr>
      </p:pic>
      <p:pic>
        <p:nvPicPr>
          <p:cNvPr id="38" name="Picture 37">
            <a:extLst>
              <a:ext uri="{FF2B5EF4-FFF2-40B4-BE49-F238E27FC236}">
                <a16:creationId xmlns:a16="http://schemas.microsoft.com/office/drawing/2014/main" id="{07F90A04-FDE3-4459-B23E-E32167BCF174}"/>
              </a:ext>
            </a:extLst>
          </p:cNvPr>
          <p:cNvPicPr>
            <a:picLocks noChangeAspect="1"/>
          </p:cNvPicPr>
          <p:nvPr/>
        </p:nvPicPr>
        <p:blipFill>
          <a:blip r:embed="rId5"/>
          <a:stretch>
            <a:fillRect/>
          </a:stretch>
        </p:blipFill>
        <p:spPr>
          <a:xfrm>
            <a:off x="6345178" y="1657288"/>
            <a:ext cx="449034" cy="325667"/>
          </a:xfrm>
          <a:prstGeom prst="rect">
            <a:avLst/>
          </a:prstGeom>
        </p:spPr>
      </p:pic>
      <p:pic>
        <p:nvPicPr>
          <p:cNvPr id="39" name="Picture 38">
            <a:extLst>
              <a:ext uri="{FF2B5EF4-FFF2-40B4-BE49-F238E27FC236}">
                <a16:creationId xmlns:a16="http://schemas.microsoft.com/office/drawing/2014/main" id="{11028F17-D377-4EF7-8C4C-1B4415178689}"/>
              </a:ext>
            </a:extLst>
          </p:cNvPr>
          <p:cNvPicPr>
            <a:picLocks noChangeAspect="1"/>
          </p:cNvPicPr>
          <p:nvPr/>
        </p:nvPicPr>
        <p:blipFill>
          <a:blip r:embed="rId6"/>
          <a:stretch>
            <a:fillRect/>
          </a:stretch>
        </p:blipFill>
        <p:spPr>
          <a:xfrm>
            <a:off x="6384536" y="2027617"/>
            <a:ext cx="348209" cy="305528"/>
          </a:xfrm>
          <a:prstGeom prst="rect">
            <a:avLst/>
          </a:prstGeom>
        </p:spPr>
      </p:pic>
      <p:pic>
        <p:nvPicPr>
          <p:cNvPr id="40" name="Picture 39">
            <a:extLst>
              <a:ext uri="{FF2B5EF4-FFF2-40B4-BE49-F238E27FC236}">
                <a16:creationId xmlns:a16="http://schemas.microsoft.com/office/drawing/2014/main" id="{204845A2-C129-46F3-857C-14688E95ABB7}"/>
              </a:ext>
            </a:extLst>
          </p:cNvPr>
          <p:cNvPicPr>
            <a:picLocks noChangeAspect="1"/>
          </p:cNvPicPr>
          <p:nvPr/>
        </p:nvPicPr>
        <p:blipFill>
          <a:blip r:embed="rId7"/>
          <a:stretch>
            <a:fillRect/>
          </a:stretch>
        </p:blipFill>
        <p:spPr>
          <a:xfrm>
            <a:off x="6345178" y="2379778"/>
            <a:ext cx="397301" cy="317526"/>
          </a:xfrm>
          <a:prstGeom prst="rect">
            <a:avLst/>
          </a:prstGeom>
        </p:spPr>
      </p:pic>
      <p:pic>
        <p:nvPicPr>
          <p:cNvPr id="41" name="Picture 40">
            <a:extLst>
              <a:ext uri="{FF2B5EF4-FFF2-40B4-BE49-F238E27FC236}">
                <a16:creationId xmlns:a16="http://schemas.microsoft.com/office/drawing/2014/main" id="{4162C91D-BB01-4660-BECC-AA9E359A5524}"/>
              </a:ext>
            </a:extLst>
          </p:cNvPr>
          <p:cNvPicPr>
            <a:picLocks noChangeAspect="1"/>
          </p:cNvPicPr>
          <p:nvPr/>
        </p:nvPicPr>
        <p:blipFill>
          <a:blip r:embed="rId8"/>
          <a:stretch>
            <a:fillRect/>
          </a:stretch>
        </p:blipFill>
        <p:spPr>
          <a:xfrm>
            <a:off x="6360838" y="2757100"/>
            <a:ext cx="371907" cy="312072"/>
          </a:xfrm>
          <a:prstGeom prst="rect">
            <a:avLst/>
          </a:prstGeom>
        </p:spPr>
      </p:pic>
      <p:pic>
        <p:nvPicPr>
          <p:cNvPr id="42" name="Picture 41">
            <a:extLst>
              <a:ext uri="{FF2B5EF4-FFF2-40B4-BE49-F238E27FC236}">
                <a16:creationId xmlns:a16="http://schemas.microsoft.com/office/drawing/2014/main" id="{259E3F21-E27F-4432-BBCD-4E282E7C84D0}"/>
              </a:ext>
            </a:extLst>
          </p:cNvPr>
          <p:cNvPicPr>
            <a:picLocks noChangeAspect="1"/>
          </p:cNvPicPr>
          <p:nvPr/>
        </p:nvPicPr>
        <p:blipFill>
          <a:blip r:embed="rId3"/>
          <a:stretch>
            <a:fillRect/>
          </a:stretch>
        </p:blipFill>
        <p:spPr>
          <a:xfrm>
            <a:off x="1530141" y="4064525"/>
            <a:ext cx="152082" cy="317367"/>
          </a:xfrm>
          <a:prstGeom prst="rect">
            <a:avLst/>
          </a:prstGeom>
        </p:spPr>
      </p:pic>
      <p:pic>
        <p:nvPicPr>
          <p:cNvPr id="43" name="Picture 42">
            <a:extLst>
              <a:ext uri="{FF2B5EF4-FFF2-40B4-BE49-F238E27FC236}">
                <a16:creationId xmlns:a16="http://schemas.microsoft.com/office/drawing/2014/main" id="{1A52D5EF-EF2A-488B-BCD0-8271AF89D7B3}"/>
              </a:ext>
            </a:extLst>
          </p:cNvPr>
          <p:cNvPicPr>
            <a:picLocks noChangeAspect="1"/>
          </p:cNvPicPr>
          <p:nvPr/>
        </p:nvPicPr>
        <p:blipFill>
          <a:blip r:embed="rId4"/>
          <a:stretch>
            <a:fillRect/>
          </a:stretch>
        </p:blipFill>
        <p:spPr>
          <a:xfrm>
            <a:off x="1410069" y="4436823"/>
            <a:ext cx="417714" cy="312109"/>
          </a:xfrm>
          <a:prstGeom prst="rect">
            <a:avLst/>
          </a:prstGeom>
        </p:spPr>
      </p:pic>
      <p:pic>
        <p:nvPicPr>
          <p:cNvPr id="44" name="Picture 43">
            <a:extLst>
              <a:ext uri="{FF2B5EF4-FFF2-40B4-BE49-F238E27FC236}">
                <a16:creationId xmlns:a16="http://schemas.microsoft.com/office/drawing/2014/main" id="{56B4CF56-B8CA-4D1E-B95E-6E19925EE26F}"/>
              </a:ext>
            </a:extLst>
          </p:cNvPr>
          <p:cNvPicPr>
            <a:picLocks noChangeAspect="1"/>
          </p:cNvPicPr>
          <p:nvPr/>
        </p:nvPicPr>
        <p:blipFill>
          <a:blip r:embed="rId5"/>
          <a:stretch>
            <a:fillRect/>
          </a:stretch>
        </p:blipFill>
        <p:spPr>
          <a:xfrm>
            <a:off x="1394409" y="4800355"/>
            <a:ext cx="449034" cy="325667"/>
          </a:xfrm>
          <a:prstGeom prst="rect">
            <a:avLst/>
          </a:prstGeom>
        </p:spPr>
      </p:pic>
      <p:pic>
        <p:nvPicPr>
          <p:cNvPr id="45" name="Picture 44">
            <a:extLst>
              <a:ext uri="{FF2B5EF4-FFF2-40B4-BE49-F238E27FC236}">
                <a16:creationId xmlns:a16="http://schemas.microsoft.com/office/drawing/2014/main" id="{C07FE5B7-6F72-42E1-9CF1-B82A78705E43}"/>
              </a:ext>
            </a:extLst>
          </p:cNvPr>
          <p:cNvPicPr>
            <a:picLocks noChangeAspect="1"/>
          </p:cNvPicPr>
          <p:nvPr/>
        </p:nvPicPr>
        <p:blipFill>
          <a:blip r:embed="rId6"/>
          <a:stretch>
            <a:fillRect/>
          </a:stretch>
        </p:blipFill>
        <p:spPr>
          <a:xfrm>
            <a:off x="1433767" y="5150545"/>
            <a:ext cx="371161" cy="325667"/>
          </a:xfrm>
          <a:prstGeom prst="rect">
            <a:avLst/>
          </a:prstGeom>
        </p:spPr>
      </p:pic>
      <p:pic>
        <p:nvPicPr>
          <p:cNvPr id="46" name="Picture 45">
            <a:extLst>
              <a:ext uri="{FF2B5EF4-FFF2-40B4-BE49-F238E27FC236}">
                <a16:creationId xmlns:a16="http://schemas.microsoft.com/office/drawing/2014/main" id="{E9970FCC-7575-42A9-8D5D-864DA938D3D6}"/>
              </a:ext>
            </a:extLst>
          </p:cNvPr>
          <p:cNvPicPr>
            <a:picLocks noChangeAspect="1"/>
          </p:cNvPicPr>
          <p:nvPr/>
        </p:nvPicPr>
        <p:blipFill>
          <a:blip r:embed="rId7"/>
          <a:stretch>
            <a:fillRect/>
          </a:stretch>
        </p:blipFill>
        <p:spPr>
          <a:xfrm>
            <a:off x="1394409" y="5522845"/>
            <a:ext cx="397301" cy="317526"/>
          </a:xfrm>
          <a:prstGeom prst="rect">
            <a:avLst/>
          </a:prstGeom>
        </p:spPr>
      </p:pic>
      <p:pic>
        <p:nvPicPr>
          <p:cNvPr id="47" name="Picture 46">
            <a:extLst>
              <a:ext uri="{FF2B5EF4-FFF2-40B4-BE49-F238E27FC236}">
                <a16:creationId xmlns:a16="http://schemas.microsoft.com/office/drawing/2014/main" id="{8AD9CB12-8C95-49EA-A969-F1E145116111}"/>
              </a:ext>
            </a:extLst>
          </p:cNvPr>
          <p:cNvPicPr>
            <a:picLocks noChangeAspect="1"/>
          </p:cNvPicPr>
          <p:nvPr/>
        </p:nvPicPr>
        <p:blipFill>
          <a:blip r:embed="rId8"/>
          <a:stretch>
            <a:fillRect/>
          </a:stretch>
        </p:blipFill>
        <p:spPr>
          <a:xfrm>
            <a:off x="1410069" y="5900167"/>
            <a:ext cx="371907" cy="312072"/>
          </a:xfrm>
          <a:prstGeom prst="rect">
            <a:avLst/>
          </a:prstGeom>
        </p:spPr>
      </p:pic>
      <p:graphicFrame>
        <p:nvGraphicFramePr>
          <p:cNvPr id="54" name="Table 8">
            <a:extLst>
              <a:ext uri="{FF2B5EF4-FFF2-40B4-BE49-F238E27FC236}">
                <a16:creationId xmlns:a16="http://schemas.microsoft.com/office/drawing/2014/main" id="{406108CD-F5EA-4E02-978E-3A672D778BBF}"/>
              </a:ext>
            </a:extLst>
          </p:cNvPr>
          <p:cNvGraphicFramePr>
            <a:graphicFrameLocks noGrp="1"/>
          </p:cNvGraphicFramePr>
          <p:nvPr/>
        </p:nvGraphicFramePr>
        <p:xfrm>
          <a:off x="6212977" y="3250316"/>
          <a:ext cx="4754392" cy="2987040"/>
        </p:xfrm>
        <a:graphic>
          <a:graphicData uri="http://schemas.openxmlformats.org/drawingml/2006/table">
            <a:tbl>
              <a:tblPr firstRow="1" bandRow="1">
                <a:tableStyleId>{5940675A-B579-460E-94D1-54222C63F5DA}</a:tableStyleId>
              </a:tblPr>
              <a:tblGrid>
                <a:gridCol w="679671">
                  <a:extLst>
                    <a:ext uri="{9D8B030D-6E8A-4147-A177-3AD203B41FA5}">
                      <a16:colId xmlns:a16="http://schemas.microsoft.com/office/drawing/2014/main" val="1414294236"/>
                    </a:ext>
                  </a:extLst>
                </a:gridCol>
                <a:gridCol w="1882363">
                  <a:extLst>
                    <a:ext uri="{9D8B030D-6E8A-4147-A177-3AD203B41FA5}">
                      <a16:colId xmlns:a16="http://schemas.microsoft.com/office/drawing/2014/main" val="1070157998"/>
                    </a:ext>
                  </a:extLst>
                </a:gridCol>
                <a:gridCol w="1096179">
                  <a:extLst>
                    <a:ext uri="{9D8B030D-6E8A-4147-A177-3AD203B41FA5}">
                      <a16:colId xmlns:a16="http://schemas.microsoft.com/office/drawing/2014/main" val="234911277"/>
                    </a:ext>
                  </a:extLst>
                </a:gridCol>
                <a:gridCol w="1096179">
                  <a:extLst>
                    <a:ext uri="{9D8B030D-6E8A-4147-A177-3AD203B41FA5}">
                      <a16:colId xmlns:a16="http://schemas.microsoft.com/office/drawing/2014/main" val="3624924527"/>
                    </a:ext>
                  </a:extLst>
                </a:gridCol>
              </a:tblGrid>
              <a:tr h="253077">
                <a:tc gridSpan="4">
                  <a:txBody>
                    <a:bodyPr/>
                    <a:lstStyle/>
                    <a:p>
                      <a:pPr algn="ctr"/>
                      <a:r>
                        <a:rPr lang="en-GB" sz="2000" dirty="0">
                          <a:solidFill>
                            <a:schemeClr val="accent1">
                              <a:lumMod val="50000"/>
                            </a:schemeClr>
                          </a:solidFill>
                        </a:rPr>
                        <a:t>Partner B</a:t>
                      </a: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tc hMerge="1">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1489259115"/>
                  </a:ext>
                </a:extLst>
              </a:tr>
              <a:tr h="253077">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having</a:t>
                      </a:r>
                    </a:p>
                  </a:txBody>
                  <a:tcPr/>
                </a:tc>
                <a:tc>
                  <a:txBody>
                    <a:bodyPr/>
                    <a:lstStyle/>
                    <a:p>
                      <a:pPr algn="ctr"/>
                      <a:r>
                        <a:rPr lang="en-GB" sz="2000" dirty="0">
                          <a:solidFill>
                            <a:schemeClr val="accent1">
                              <a:lumMod val="50000"/>
                            </a:schemeClr>
                          </a:solidFill>
                        </a:rPr>
                        <a:t>being</a:t>
                      </a:r>
                    </a:p>
                  </a:txBody>
                  <a:tcPr/>
                </a:tc>
                <a:extLst>
                  <a:ext uri="{0D108BD9-81ED-4DB2-BD59-A6C34878D82A}">
                    <a16:rowId xmlns:a16="http://schemas.microsoft.com/office/drawing/2014/main" val="2718183983"/>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dirty="0">
                          <a:solidFill>
                            <a:schemeClr val="accent1">
                              <a:lumMod val="50000"/>
                            </a:schemeClr>
                          </a:solidFill>
                        </a:rPr>
                        <a:t>lawyer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chemeClr val="accent1">
                              <a:lumMod val="50000"/>
                            </a:schemeClr>
                          </a:solidFill>
                        </a:rPr>
                        <a:t>x</a:t>
                      </a:r>
                    </a:p>
                  </a:txBody>
                  <a:tcPr/>
                </a:tc>
                <a:tc>
                  <a:txBody>
                    <a:bodyPr/>
                    <a:lstStyle/>
                    <a:p>
                      <a:pPr algn="ctr"/>
                      <a:endParaRPr lang="en-GB" sz="1800" dirty="0">
                        <a:solidFill>
                          <a:schemeClr val="accent1">
                            <a:lumMod val="50000"/>
                          </a:schemeClr>
                        </a:solidFill>
                      </a:endParaRPr>
                    </a:p>
                  </a:txBody>
                  <a:tcPr/>
                </a:tc>
                <a:extLst>
                  <a:ext uri="{0D108BD9-81ED-4DB2-BD59-A6C34878D82A}">
                    <a16:rowId xmlns:a16="http://schemas.microsoft.com/office/drawing/2014/main" val="1710994155"/>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dirty="0">
                          <a:solidFill>
                            <a:schemeClr val="accent1">
                              <a:lumMod val="50000"/>
                            </a:schemeClr>
                          </a:solidFill>
                        </a:rPr>
                        <a:t>headmaster</a:t>
                      </a:r>
                    </a:p>
                  </a:txBody>
                  <a:tcPr/>
                </a:tc>
                <a:tc>
                  <a:txBody>
                    <a:bodyPr/>
                    <a:lstStyle/>
                    <a:p>
                      <a:pPr algn="ctr"/>
                      <a:r>
                        <a:rPr lang="en-GB" sz="1800">
                          <a:solidFill>
                            <a:schemeClr val="accent1">
                              <a:lumMod val="50000"/>
                            </a:schemeClr>
                          </a:solidFill>
                        </a:rPr>
                        <a:t>x</a:t>
                      </a:r>
                      <a:endParaRPr lang="en-GB" sz="1800" dirty="0">
                        <a:solidFill>
                          <a:schemeClr val="accent1">
                            <a:lumMod val="50000"/>
                          </a:schemeClr>
                        </a:solidFill>
                      </a:endParaRPr>
                    </a:p>
                  </a:txBody>
                  <a:tcPr/>
                </a:tc>
                <a:tc>
                  <a:txBody>
                    <a:bodyPr/>
                    <a:lstStyle/>
                    <a:p>
                      <a:pPr algn="ctr"/>
                      <a:endParaRPr lang="en-GB" sz="1800" dirty="0">
                        <a:solidFill>
                          <a:schemeClr val="accent1">
                            <a:lumMod val="50000"/>
                          </a:schemeClr>
                        </a:solidFill>
                      </a:endParaRPr>
                    </a:p>
                  </a:txBody>
                  <a:tcPr/>
                </a:tc>
                <a:extLst>
                  <a:ext uri="{0D108BD9-81ED-4DB2-BD59-A6C34878D82A}">
                    <a16:rowId xmlns:a16="http://schemas.microsoft.com/office/drawing/2014/main" val="2521822185"/>
                  </a:ext>
                </a:extLst>
              </a:tr>
              <a:tr h="253077">
                <a:tc>
                  <a:txBody>
                    <a:bodyPr/>
                    <a:lstStyle/>
                    <a:p>
                      <a:pPr algn="ctr"/>
                      <a:endParaRPr lang="en-GB" sz="1800">
                        <a:solidFill>
                          <a:schemeClr val="accent1">
                            <a:lumMod val="50000"/>
                          </a:schemeClr>
                        </a:solidFill>
                      </a:endParaRPr>
                    </a:p>
                  </a:txBody>
                  <a:tcPr/>
                </a:tc>
                <a:tc>
                  <a:txBody>
                    <a:bodyPr/>
                    <a:lstStyle/>
                    <a:p>
                      <a:pPr algn="ctr"/>
                      <a:r>
                        <a:rPr lang="en-GB" sz="1800" dirty="0">
                          <a:solidFill>
                            <a:schemeClr val="accent1">
                              <a:lumMod val="50000"/>
                            </a:schemeClr>
                          </a:solidFill>
                        </a:rPr>
                        <a:t>secretary</a:t>
                      </a:r>
                    </a:p>
                  </a:txBody>
                  <a:tcPr/>
                </a:tc>
                <a:tc>
                  <a:txBody>
                    <a:bodyPr/>
                    <a:lstStyle/>
                    <a:p>
                      <a:pPr algn="ctr"/>
                      <a:endParaRPr lang="en-GB" sz="1800">
                        <a:solidFill>
                          <a:schemeClr val="accent1">
                            <a:lumMod val="50000"/>
                          </a:schemeClr>
                        </a:solidFill>
                      </a:endParaRPr>
                    </a:p>
                  </a:txBody>
                  <a:tcPr/>
                </a:tc>
                <a:tc>
                  <a:txBody>
                    <a:bodyPr/>
                    <a:lstStyle/>
                    <a:p>
                      <a:pPr algn="ctr"/>
                      <a:r>
                        <a:rPr lang="en-GB" sz="1800">
                          <a:solidFill>
                            <a:schemeClr val="accent1">
                              <a:lumMod val="50000"/>
                            </a:schemeClr>
                          </a:solidFill>
                        </a:rPr>
                        <a:t>x</a:t>
                      </a:r>
                      <a:endParaRPr lang="en-GB" sz="1800" dirty="0">
                        <a:solidFill>
                          <a:schemeClr val="accent1">
                            <a:lumMod val="50000"/>
                          </a:schemeClr>
                        </a:solidFill>
                      </a:endParaRPr>
                    </a:p>
                  </a:txBody>
                  <a:tcPr/>
                </a:tc>
                <a:extLst>
                  <a:ext uri="{0D108BD9-81ED-4DB2-BD59-A6C34878D82A}">
                    <a16:rowId xmlns:a16="http://schemas.microsoft.com/office/drawing/2014/main" val="1057246917"/>
                  </a:ext>
                </a:extLst>
              </a:tr>
              <a:tr h="253077">
                <a:tc>
                  <a:txBody>
                    <a:bodyPr/>
                    <a:lstStyle/>
                    <a:p>
                      <a:pPr algn="ctr"/>
                      <a:endParaRPr lang="en-GB" sz="1800">
                        <a:solidFill>
                          <a:schemeClr val="accent1">
                            <a:lumMod val="50000"/>
                          </a:schemeClr>
                        </a:solidFill>
                      </a:endParaRPr>
                    </a:p>
                  </a:txBody>
                  <a:tcPr/>
                </a:tc>
                <a:tc>
                  <a:txBody>
                    <a:bodyPr/>
                    <a:lstStyle/>
                    <a:p>
                      <a:pPr algn="ctr"/>
                      <a:r>
                        <a:rPr lang="en-GB" sz="1800" dirty="0">
                          <a:solidFill>
                            <a:schemeClr val="accent1">
                              <a:lumMod val="50000"/>
                            </a:schemeClr>
                          </a:solidFill>
                        </a:rPr>
                        <a:t>waiter/waitress</a:t>
                      </a:r>
                    </a:p>
                  </a:txBody>
                  <a:tcPr/>
                </a:tc>
                <a:tc>
                  <a:txBody>
                    <a:bodyPr/>
                    <a:lstStyle/>
                    <a:p>
                      <a:pPr algn="ctr"/>
                      <a:r>
                        <a:rPr lang="en-GB" sz="1800">
                          <a:solidFill>
                            <a:schemeClr val="accent1">
                              <a:lumMod val="50000"/>
                            </a:schemeClr>
                          </a:solidFill>
                        </a:rPr>
                        <a:t>x</a:t>
                      </a:r>
                      <a:endParaRPr lang="en-GB" sz="1800" dirty="0">
                        <a:solidFill>
                          <a:schemeClr val="accent1">
                            <a:lumMod val="50000"/>
                          </a:schemeClr>
                        </a:solidFill>
                      </a:endParaRPr>
                    </a:p>
                  </a:txBody>
                  <a:tcPr/>
                </a:tc>
                <a:tc>
                  <a:txBody>
                    <a:bodyPr/>
                    <a:lstStyle/>
                    <a:p>
                      <a:pPr algn="ctr"/>
                      <a:endParaRPr lang="en-GB" sz="1800" dirty="0">
                        <a:solidFill>
                          <a:schemeClr val="accent1">
                            <a:lumMod val="50000"/>
                          </a:schemeClr>
                        </a:solidFill>
                      </a:endParaRPr>
                    </a:p>
                  </a:txBody>
                  <a:tcPr/>
                </a:tc>
                <a:extLst>
                  <a:ext uri="{0D108BD9-81ED-4DB2-BD59-A6C34878D82A}">
                    <a16:rowId xmlns:a16="http://schemas.microsoft.com/office/drawing/2014/main" val="1833476446"/>
                  </a:ext>
                </a:extLst>
              </a:tr>
              <a:tr h="253077">
                <a:tc>
                  <a:txBody>
                    <a:bodyPr/>
                    <a:lstStyle/>
                    <a:p>
                      <a:pPr algn="ctr"/>
                      <a:endParaRPr lang="en-GB" sz="1800">
                        <a:solidFill>
                          <a:schemeClr val="accent1">
                            <a:lumMod val="50000"/>
                          </a:schemeClr>
                        </a:solidFill>
                      </a:endParaRPr>
                    </a:p>
                  </a:txBody>
                  <a:tcPr/>
                </a:tc>
                <a:tc>
                  <a:txBody>
                    <a:bodyPr/>
                    <a:lstStyle/>
                    <a:p>
                      <a:pPr algn="ctr"/>
                      <a:r>
                        <a:rPr lang="en-GB" sz="1800" dirty="0">
                          <a:solidFill>
                            <a:schemeClr val="accent1">
                              <a:lumMod val="50000"/>
                            </a:schemeClr>
                          </a:solidFill>
                        </a:rPr>
                        <a:t>teacher</a:t>
                      </a:r>
                    </a:p>
                  </a:txBody>
                  <a:tcPr/>
                </a:tc>
                <a:tc>
                  <a:txBody>
                    <a:bodyPr/>
                    <a:lstStyle/>
                    <a:p>
                      <a:pPr algn="ctr"/>
                      <a:endParaRPr lang="en-GB" sz="1800" dirty="0">
                        <a:solidFill>
                          <a:schemeClr val="accent1">
                            <a:lumMod val="50000"/>
                          </a:schemeClr>
                        </a:solidFill>
                      </a:endParaRPr>
                    </a:p>
                  </a:txBody>
                  <a:tcPr/>
                </a:tc>
                <a:tc>
                  <a:txBody>
                    <a:bodyPr/>
                    <a:lstStyle/>
                    <a:p>
                      <a:pPr algn="ctr"/>
                      <a:r>
                        <a:rPr lang="en-GB" sz="1800">
                          <a:solidFill>
                            <a:schemeClr val="accent1">
                              <a:lumMod val="50000"/>
                            </a:schemeClr>
                          </a:solidFill>
                        </a:rPr>
                        <a:t>x</a:t>
                      </a:r>
                      <a:endParaRPr lang="en-GB" sz="1800" dirty="0">
                        <a:solidFill>
                          <a:schemeClr val="accent1">
                            <a:lumMod val="50000"/>
                          </a:schemeClr>
                        </a:solidFill>
                      </a:endParaRPr>
                    </a:p>
                  </a:txBody>
                  <a:tcPr/>
                </a:tc>
                <a:extLst>
                  <a:ext uri="{0D108BD9-81ED-4DB2-BD59-A6C34878D82A}">
                    <a16:rowId xmlns:a16="http://schemas.microsoft.com/office/drawing/2014/main" val="461069139"/>
                  </a:ext>
                </a:extLst>
              </a:tr>
              <a:tr h="253077">
                <a:tc>
                  <a:txBody>
                    <a:bodyPr/>
                    <a:lstStyle/>
                    <a:p>
                      <a:pPr algn="ctr"/>
                      <a:endParaRPr lang="en-GB" sz="1800" dirty="0">
                        <a:solidFill>
                          <a:schemeClr val="accent1">
                            <a:lumMod val="50000"/>
                          </a:schemeClr>
                        </a:solidFill>
                      </a:endParaRPr>
                    </a:p>
                  </a:txBody>
                  <a:tcPr/>
                </a:tc>
                <a:tc>
                  <a:txBody>
                    <a:bodyPr/>
                    <a:lstStyle/>
                    <a:p>
                      <a:pPr algn="ctr"/>
                      <a:r>
                        <a:rPr lang="en-GB" sz="1800">
                          <a:solidFill>
                            <a:schemeClr val="accent1">
                              <a:lumMod val="50000"/>
                            </a:schemeClr>
                          </a:solidFill>
                        </a:rPr>
                        <a:t>doctor</a:t>
                      </a:r>
                      <a:endParaRPr lang="en-GB" sz="1800" dirty="0">
                        <a:solidFill>
                          <a:schemeClr val="accent1">
                            <a:lumMod val="50000"/>
                          </a:schemeClr>
                        </a:solidFill>
                      </a:endParaRPr>
                    </a:p>
                  </a:txBody>
                  <a:tcPr/>
                </a:tc>
                <a:tc>
                  <a:txBody>
                    <a:bodyPr/>
                    <a:lstStyle/>
                    <a:p>
                      <a:pPr algn="ctr"/>
                      <a:r>
                        <a:rPr lang="en-GB" sz="1800">
                          <a:solidFill>
                            <a:schemeClr val="accent1">
                              <a:lumMod val="50000"/>
                            </a:schemeClr>
                          </a:solidFill>
                        </a:rPr>
                        <a:t>x</a:t>
                      </a:r>
                      <a:endParaRPr lang="en-GB" sz="1800" dirty="0">
                        <a:solidFill>
                          <a:schemeClr val="accent1">
                            <a:lumMod val="50000"/>
                          </a:schemeClr>
                        </a:solidFill>
                      </a:endParaRPr>
                    </a:p>
                  </a:txBody>
                  <a:tcPr/>
                </a:tc>
                <a:tc>
                  <a:txBody>
                    <a:bodyPr/>
                    <a:lstStyle/>
                    <a:p>
                      <a:pPr algn="ctr"/>
                      <a:endParaRPr lang="en-GB" sz="1800" dirty="0">
                        <a:solidFill>
                          <a:schemeClr val="accent1">
                            <a:lumMod val="50000"/>
                          </a:schemeClr>
                        </a:solidFill>
                      </a:endParaRPr>
                    </a:p>
                  </a:txBody>
                  <a:tcPr/>
                </a:tc>
                <a:extLst>
                  <a:ext uri="{0D108BD9-81ED-4DB2-BD59-A6C34878D82A}">
                    <a16:rowId xmlns:a16="http://schemas.microsoft.com/office/drawing/2014/main" val="637516805"/>
                  </a:ext>
                </a:extLst>
              </a:tr>
            </a:tbl>
          </a:graphicData>
        </a:graphic>
      </p:graphicFrame>
      <p:pic>
        <p:nvPicPr>
          <p:cNvPr id="55" name="Picture 54">
            <a:extLst>
              <a:ext uri="{FF2B5EF4-FFF2-40B4-BE49-F238E27FC236}">
                <a16:creationId xmlns:a16="http://schemas.microsoft.com/office/drawing/2014/main" id="{C5623C95-FC2C-416F-8B1A-9C14E0CF4455}"/>
              </a:ext>
            </a:extLst>
          </p:cNvPr>
          <p:cNvPicPr>
            <a:picLocks noChangeAspect="1"/>
          </p:cNvPicPr>
          <p:nvPr/>
        </p:nvPicPr>
        <p:blipFill>
          <a:blip r:embed="rId3"/>
          <a:stretch>
            <a:fillRect/>
          </a:stretch>
        </p:blipFill>
        <p:spPr>
          <a:xfrm>
            <a:off x="6482299" y="4064525"/>
            <a:ext cx="152082" cy="317367"/>
          </a:xfrm>
          <a:prstGeom prst="rect">
            <a:avLst/>
          </a:prstGeom>
        </p:spPr>
      </p:pic>
      <p:pic>
        <p:nvPicPr>
          <p:cNvPr id="56" name="Picture 55">
            <a:extLst>
              <a:ext uri="{FF2B5EF4-FFF2-40B4-BE49-F238E27FC236}">
                <a16:creationId xmlns:a16="http://schemas.microsoft.com/office/drawing/2014/main" id="{CF2DBFCD-1D5B-49A1-9018-B170D286279E}"/>
              </a:ext>
            </a:extLst>
          </p:cNvPr>
          <p:cNvPicPr>
            <a:picLocks noChangeAspect="1"/>
          </p:cNvPicPr>
          <p:nvPr/>
        </p:nvPicPr>
        <p:blipFill>
          <a:blip r:embed="rId4"/>
          <a:stretch>
            <a:fillRect/>
          </a:stretch>
        </p:blipFill>
        <p:spPr>
          <a:xfrm>
            <a:off x="6362227" y="4436823"/>
            <a:ext cx="417714" cy="312109"/>
          </a:xfrm>
          <a:prstGeom prst="rect">
            <a:avLst/>
          </a:prstGeom>
        </p:spPr>
      </p:pic>
      <p:pic>
        <p:nvPicPr>
          <p:cNvPr id="57" name="Picture 56">
            <a:extLst>
              <a:ext uri="{FF2B5EF4-FFF2-40B4-BE49-F238E27FC236}">
                <a16:creationId xmlns:a16="http://schemas.microsoft.com/office/drawing/2014/main" id="{C7ED6939-8500-48B2-9F6F-8F320C5C8AE9}"/>
              </a:ext>
            </a:extLst>
          </p:cNvPr>
          <p:cNvPicPr>
            <a:picLocks noChangeAspect="1"/>
          </p:cNvPicPr>
          <p:nvPr/>
        </p:nvPicPr>
        <p:blipFill>
          <a:blip r:embed="rId5"/>
          <a:stretch>
            <a:fillRect/>
          </a:stretch>
        </p:blipFill>
        <p:spPr>
          <a:xfrm>
            <a:off x="6346567" y="4800355"/>
            <a:ext cx="449034" cy="325667"/>
          </a:xfrm>
          <a:prstGeom prst="rect">
            <a:avLst/>
          </a:prstGeom>
        </p:spPr>
      </p:pic>
      <p:pic>
        <p:nvPicPr>
          <p:cNvPr id="58" name="Picture 57">
            <a:extLst>
              <a:ext uri="{FF2B5EF4-FFF2-40B4-BE49-F238E27FC236}">
                <a16:creationId xmlns:a16="http://schemas.microsoft.com/office/drawing/2014/main" id="{E996279F-E48E-4A43-8588-DB89BF96F2ED}"/>
              </a:ext>
            </a:extLst>
          </p:cNvPr>
          <p:cNvPicPr>
            <a:picLocks noChangeAspect="1"/>
          </p:cNvPicPr>
          <p:nvPr/>
        </p:nvPicPr>
        <p:blipFill>
          <a:blip r:embed="rId6"/>
          <a:stretch>
            <a:fillRect/>
          </a:stretch>
        </p:blipFill>
        <p:spPr>
          <a:xfrm>
            <a:off x="6385925" y="5150545"/>
            <a:ext cx="371161" cy="325667"/>
          </a:xfrm>
          <a:prstGeom prst="rect">
            <a:avLst/>
          </a:prstGeom>
        </p:spPr>
      </p:pic>
      <p:pic>
        <p:nvPicPr>
          <p:cNvPr id="59" name="Picture 58">
            <a:extLst>
              <a:ext uri="{FF2B5EF4-FFF2-40B4-BE49-F238E27FC236}">
                <a16:creationId xmlns:a16="http://schemas.microsoft.com/office/drawing/2014/main" id="{3896B242-CE40-49D4-A08A-AA86EDB4B26B}"/>
              </a:ext>
            </a:extLst>
          </p:cNvPr>
          <p:cNvPicPr>
            <a:picLocks noChangeAspect="1"/>
          </p:cNvPicPr>
          <p:nvPr/>
        </p:nvPicPr>
        <p:blipFill>
          <a:blip r:embed="rId7"/>
          <a:stretch>
            <a:fillRect/>
          </a:stretch>
        </p:blipFill>
        <p:spPr>
          <a:xfrm>
            <a:off x="6346567" y="5522845"/>
            <a:ext cx="397301" cy="317526"/>
          </a:xfrm>
          <a:prstGeom prst="rect">
            <a:avLst/>
          </a:prstGeom>
        </p:spPr>
      </p:pic>
      <p:pic>
        <p:nvPicPr>
          <p:cNvPr id="60" name="Picture 59">
            <a:extLst>
              <a:ext uri="{FF2B5EF4-FFF2-40B4-BE49-F238E27FC236}">
                <a16:creationId xmlns:a16="http://schemas.microsoft.com/office/drawing/2014/main" id="{6125117C-BDD9-4140-9820-5AF3D144373A}"/>
              </a:ext>
            </a:extLst>
          </p:cNvPr>
          <p:cNvPicPr>
            <a:picLocks noChangeAspect="1"/>
          </p:cNvPicPr>
          <p:nvPr/>
        </p:nvPicPr>
        <p:blipFill>
          <a:blip r:embed="rId8"/>
          <a:stretch>
            <a:fillRect/>
          </a:stretch>
        </p:blipFill>
        <p:spPr>
          <a:xfrm>
            <a:off x="6362227" y="5900167"/>
            <a:ext cx="371907" cy="312072"/>
          </a:xfrm>
          <a:prstGeom prst="rect">
            <a:avLst/>
          </a:prstGeom>
        </p:spPr>
      </p:pic>
    </p:spTree>
    <p:extLst>
      <p:ext uri="{BB962C8B-B14F-4D97-AF65-F5344CB8AC3E}">
        <p14:creationId xmlns:p14="http://schemas.microsoft.com/office/powerpoint/2010/main" val="1156191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a:solidFill>
                  <a:schemeClr val="bg1"/>
                </a:solidFill>
              </a:rPr>
              <a:t>Devoirs</a:t>
            </a: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12318124"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b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b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Continue to practise vocabulary from last week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2)</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Y7 Term 3.2 Week 5</a:t>
            </a:r>
            <a:b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Y7 Term 3.1 Week 4</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12119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98542"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7660628" y="3148146"/>
            <a:ext cx="13028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[quite]</a:t>
            </a:r>
          </a:p>
        </p:txBody>
      </p:sp>
      <p:pic>
        <p:nvPicPr>
          <p:cNvPr id="1026" name="Picture 2" descr="Background, Calendar, Business, Computer">
            <a:extLst>
              <a:ext uri="{FF2B5EF4-FFF2-40B4-BE49-F238E27FC236}">
                <a16:creationId xmlns:a16="http://schemas.microsoft.com/office/drawing/2014/main" id="{82CDFEF2-9F43-4858-A892-19F5A6039D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46" t="11308" r="5054" b="10560"/>
          <a:stretch/>
        </p:blipFill>
        <p:spPr bwMode="auto">
          <a:xfrm>
            <a:off x="6440938" y="4677490"/>
            <a:ext cx="1286455" cy="11435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ceptionist, Office, Lady, Secretary">
            <a:extLst>
              <a:ext uri="{FF2B5EF4-FFF2-40B4-BE49-F238E27FC236}">
                <a16:creationId xmlns:a16="http://schemas.microsoft.com/office/drawing/2014/main" id="{2DABCB0E-503B-492A-8C6E-25C9D714A7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578" y="4682913"/>
            <a:ext cx="1214051" cy="10503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ales, Balance, Symbol, Justice, Court">
            <a:extLst>
              <a:ext uri="{FF2B5EF4-FFF2-40B4-BE49-F238E27FC236}">
                <a16:creationId xmlns:a16="http://schemas.microsoft.com/office/drawing/2014/main" id="{C91F62CF-760B-49B7-A427-4F096DB3F3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6690" y="2397191"/>
            <a:ext cx="1059560" cy="10595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stman, Mailman, Carrier, Fast, Fun">
            <a:extLst>
              <a:ext uri="{FF2B5EF4-FFF2-40B4-BE49-F238E27FC236}">
                <a16:creationId xmlns:a16="http://schemas.microsoft.com/office/drawing/2014/main" id="{CE2B73F8-C005-4990-A00D-87D9260550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772"/>
          <a:stretch/>
        </p:blipFill>
        <p:spPr bwMode="auto">
          <a:xfrm>
            <a:off x="8748499" y="4278471"/>
            <a:ext cx="857850" cy="152760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DB52C01-8B49-47C6-9236-98B7FAA5CE6E}"/>
              </a:ext>
            </a:extLst>
          </p:cNvPr>
          <p:cNvGrpSpPr/>
          <p:nvPr/>
        </p:nvGrpSpPr>
        <p:grpSpPr>
          <a:xfrm>
            <a:off x="9604843" y="2385016"/>
            <a:ext cx="1715465" cy="1216629"/>
            <a:chOff x="8502101" y="1463763"/>
            <a:chExt cx="2648329" cy="1878228"/>
          </a:xfrm>
        </p:grpSpPr>
        <p:pic>
          <p:nvPicPr>
            <p:cNvPr id="1036" name="Picture 12" descr="Thinking, Thoughts, Overthinking, Mind">
              <a:extLst>
                <a:ext uri="{FF2B5EF4-FFF2-40B4-BE49-F238E27FC236}">
                  <a16:creationId xmlns:a16="http://schemas.microsoft.com/office/drawing/2014/main" id="{20CDF508-50D2-4629-A258-CA137D05529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08371" y="1463763"/>
              <a:ext cx="2585326" cy="187822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anknotes, Bankroll, Bill, Money, Notes">
              <a:extLst>
                <a:ext uri="{FF2B5EF4-FFF2-40B4-BE49-F238E27FC236}">
                  <a16:creationId xmlns:a16="http://schemas.microsoft.com/office/drawing/2014/main" id="{0BED9113-CDBA-477E-A102-0FCB94F5CC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15792" y="2287067"/>
              <a:ext cx="734638" cy="51079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ouse, Clip, Art, Mansion, Rich, Floor">
              <a:extLst>
                <a:ext uri="{FF2B5EF4-FFF2-40B4-BE49-F238E27FC236}">
                  <a16:creationId xmlns:a16="http://schemas.microsoft.com/office/drawing/2014/main" id="{BED3D3B0-8E4D-4028-9164-D318EBEF491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13099" y="1463934"/>
              <a:ext cx="452691" cy="58746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uxury Car, Expensive, Lamborghini">
              <a:extLst>
                <a:ext uri="{FF2B5EF4-FFF2-40B4-BE49-F238E27FC236}">
                  <a16:creationId xmlns:a16="http://schemas.microsoft.com/office/drawing/2014/main" id="{6BC7A9E3-B8B8-48C5-8F5E-978F80ED351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94619" y="1610542"/>
              <a:ext cx="588492" cy="2942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Banknotes, Bankroll, Bill, Money, Notes">
              <a:extLst>
                <a:ext uri="{FF2B5EF4-FFF2-40B4-BE49-F238E27FC236}">
                  <a16:creationId xmlns:a16="http://schemas.microsoft.com/office/drawing/2014/main" id="{3BCC1185-A832-43E5-AECB-BBB9E6B37B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66965" y="1463763"/>
              <a:ext cx="734638" cy="5107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Banknotes, Bankroll, Bill, Money, Notes">
              <a:extLst>
                <a:ext uri="{FF2B5EF4-FFF2-40B4-BE49-F238E27FC236}">
                  <a16:creationId xmlns:a16="http://schemas.microsoft.com/office/drawing/2014/main" id="{6B2FA5ED-AC3E-4FF0-9145-1FA390DEF3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02101" y="2173694"/>
              <a:ext cx="734638" cy="510791"/>
            </a:xfrm>
            <a:prstGeom prst="rect">
              <a:avLst/>
            </a:prstGeom>
            <a:noFill/>
            <a:extLst>
              <a:ext uri="{909E8E84-426E-40DD-AFC4-6F175D3DCCD1}">
                <a14:hiddenFill xmlns:a14="http://schemas.microsoft.com/office/drawing/2010/main">
                  <a:solidFill>
                    <a:srgbClr val="FFFFFF"/>
                  </a:solidFill>
                </a14:hiddenFill>
              </a:ext>
            </a:extLst>
          </p:spPr>
        </p:pic>
      </p:grpSp>
      <p:pic>
        <p:nvPicPr>
          <p:cNvPr id="1046" name="Picture 22" descr="Woman, Equality, Rosie, Riveter, Women">
            <a:extLst>
              <a:ext uri="{FF2B5EF4-FFF2-40B4-BE49-F238E27FC236}">
                <a16:creationId xmlns:a16="http://schemas.microsoft.com/office/drawing/2014/main" id="{1DDE0FEF-478E-49FA-84A8-44B8C60B0AE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44928" y="4265396"/>
            <a:ext cx="1128614" cy="132320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un, Go To Work, Man, Manager, Run, Run">
            <a:extLst>
              <a:ext uri="{FF2B5EF4-FFF2-40B4-BE49-F238E27FC236}">
                <a16:creationId xmlns:a16="http://schemas.microsoft.com/office/drawing/2014/main" id="{5C23982C-928C-4F35-B4AF-9309C852B2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20443" y="4445084"/>
            <a:ext cx="1066160" cy="114351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Sign, Caution, Warning, Danger, Safety">
            <a:extLst>
              <a:ext uri="{FF2B5EF4-FFF2-40B4-BE49-F238E27FC236}">
                <a16:creationId xmlns:a16="http://schemas.microsoft.com/office/drawing/2014/main" id="{1C0476DF-9434-41BD-BC70-EC50D1BCE92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17773" y="4538274"/>
            <a:ext cx="1189339" cy="10503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5F0AE1C-A674-427E-93D0-93AEA5D78E12}"/>
              </a:ext>
            </a:extLst>
          </p:cNvPr>
          <p:cNvSpPr txBox="1"/>
          <p:nvPr/>
        </p:nvSpPr>
        <p:spPr>
          <a:xfrm>
            <a:off x="4461037" y="5533182"/>
            <a:ext cx="13028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[careful]</a:t>
            </a:r>
          </a:p>
        </p:txBody>
      </p:sp>
      <p:sp>
        <p:nvSpPr>
          <p:cNvPr id="27" name="TextBox 26">
            <a:extLst>
              <a:ext uri="{FF2B5EF4-FFF2-40B4-BE49-F238E27FC236}">
                <a16:creationId xmlns:a16="http://schemas.microsoft.com/office/drawing/2014/main" id="{E1D752C9-B38A-4F65-B85A-EFF8E65DC5CA}"/>
              </a:ext>
            </a:extLst>
          </p:cNvPr>
          <p:cNvSpPr txBox="1"/>
          <p:nvPr/>
        </p:nvSpPr>
        <p:spPr>
          <a:xfrm>
            <a:off x="1821104" y="5548571"/>
            <a:ext cx="25199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working (m)]</a:t>
            </a:r>
          </a:p>
        </p:txBody>
      </p:sp>
      <p:sp>
        <p:nvSpPr>
          <p:cNvPr id="28" name="TextBox 27">
            <a:extLst>
              <a:ext uri="{FF2B5EF4-FFF2-40B4-BE49-F238E27FC236}">
                <a16:creationId xmlns:a16="http://schemas.microsoft.com/office/drawing/2014/main" id="{4548311A-8117-49F9-9E51-3283FC25B6D5}"/>
              </a:ext>
            </a:extLst>
          </p:cNvPr>
          <p:cNvSpPr txBox="1"/>
          <p:nvPr/>
        </p:nvSpPr>
        <p:spPr>
          <a:xfrm>
            <a:off x="9833703" y="5548571"/>
            <a:ext cx="25199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working (f)]</a:t>
            </a:r>
          </a:p>
        </p:txBody>
      </p:sp>
      <p:pic>
        <p:nvPicPr>
          <p:cNvPr id="1056" name="Picture 32" descr="Job, Work, Businessman, Time, Clock">
            <a:extLst>
              <a:ext uri="{FF2B5EF4-FFF2-40B4-BE49-F238E27FC236}">
                <a16:creationId xmlns:a16="http://schemas.microsoft.com/office/drawing/2014/main" id="{517232DC-E469-4B60-8985-DCF8891FE82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8347" y="2811469"/>
            <a:ext cx="2113389" cy="70377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omputer Icon, Education, Studying">
            <a:extLst>
              <a:ext uri="{FF2B5EF4-FFF2-40B4-BE49-F238E27FC236}">
                <a16:creationId xmlns:a16="http://schemas.microsoft.com/office/drawing/2014/main" id="{057977FF-AF10-45E7-A56C-3E82B16593D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19674" y="2216003"/>
            <a:ext cx="1352651" cy="135265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53FDDB1-EF37-4CA4-B17C-9FD38C12F935}"/>
              </a:ext>
            </a:extLst>
          </p:cNvPr>
          <p:cNvSpPr txBox="1"/>
          <p:nvPr/>
        </p:nvSpPr>
        <p:spPr>
          <a:xfrm>
            <a:off x="5190004" y="3454964"/>
            <a:ext cx="18941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[headteacher]</a:t>
            </a:r>
          </a:p>
        </p:txBody>
      </p:sp>
      <p:sp>
        <p:nvSpPr>
          <p:cNvPr id="32" name="TextBox 31">
            <a:extLst>
              <a:ext uri="{FF2B5EF4-FFF2-40B4-BE49-F238E27FC236}">
                <a16:creationId xmlns:a16="http://schemas.microsoft.com/office/drawing/2014/main" id="{F17FF9CF-41A0-487A-9FCC-25EBCACFA524}"/>
              </a:ext>
            </a:extLst>
          </p:cNvPr>
          <p:cNvSpPr txBox="1"/>
          <p:nvPr/>
        </p:nvSpPr>
        <p:spPr>
          <a:xfrm>
            <a:off x="3080436" y="3478139"/>
            <a:ext cx="18941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[lawyer]</a:t>
            </a:r>
          </a:p>
        </p:txBody>
      </p:sp>
      <p:sp>
        <p:nvSpPr>
          <p:cNvPr id="5" name="Rectangle 4">
            <a:hlinkClick r:id="" action="ppaction://noaction">
              <a:snd r:embed="rId16" name="1 le bureau.wav"/>
            </a:hlinkClick>
            <a:extLst>
              <a:ext uri="{FF2B5EF4-FFF2-40B4-BE49-F238E27FC236}">
                <a16:creationId xmlns:a16="http://schemas.microsoft.com/office/drawing/2014/main" id="{400AD19D-6674-4789-AE56-7D3D9B3C6407}"/>
              </a:ext>
            </a:extLst>
          </p:cNvPr>
          <p:cNvSpPr/>
          <p:nvPr/>
        </p:nvSpPr>
        <p:spPr>
          <a:xfrm>
            <a:off x="613384" y="1477961"/>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34" name="Rectangle 33">
            <a:hlinkClick r:id="" action="ppaction://noaction">
              <a:snd r:embed="rId17" name="2 le secretaire.wav"/>
            </a:hlinkClick>
            <a:extLst>
              <a:ext uri="{FF2B5EF4-FFF2-40B4-BE49-F238E27FC236}">
                <a16:creationId xmlns:a16="http://schemas.microsoft.com/office/drawing/2014/main" id="{08482E8C-E39F-4BC8-AD90-D17474569EC9}"/>
              </a:ext>
            </a:extLst>
          </p:cNvPr>
          <p:cNvSpPr/>
          <p:nvPr/>
        </p:nvSpPr>
        <p:spPr>
          <a:xfrm>
            <a:off x="1197770" y="1477961"/>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35" name="Rectangle 34">
            <a:hlinkClick r:id="" action="ppaction://noaction">
              <a:snd r:embed="rId18" name="3 assez.wav"/>
            </a:hlinkClick>
            <a:extLst>
              <a:ext uri="{FF2B5EF4-FFF2-40B4-BE49-F238E27FC236}">
                <a16:creationId xmlns:a16="http://schemas.microsoft.com/office/drawing/2014/main" id="{864282AA-A6D8-456F-82BA-A6F625F487DC}"/>
              </a:ext>
            </a:extLst>
          </p:cNvPr>
          <p:cNvSpPr/>
          <p:nvPr/>
        </p:nvSpPr>
        <p:spPr>
          <a:xfrm>
            <a:off x="1782156" y="1477961"/>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36" name="Rectangle 35">
            <a:hlinkClick r:id="" action="ppaction://noaction">
              <a:snd r:embed="rId19" name="4 travailleuse.wav"/>
            </a:hlinkClick>
            <a:extLst>
              <a:ext uri="{FF2B5EF4-FFF2-40B4-BE49-F238E27FC236}">
                <a16:creationId xmlns:a16="http://schemas.microsoft.com/office/drawing/2014/main" id="{CEE31B75-0993-4E90-A8DE-061B80350FE1}"/>
              </a:ext>
            </a:extLst>
          </p:cNvPr>
          <p:cNvSpPr/>
          <p:nvPr/>
        </p:nvSpPr>
        <p:spPr>
          <a:xfrm>
            <a:off x="2366542" y="1477961"/>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37" name="Rectangle 36">
            <a:hlinkClick r:id="" action="ppaction://noaction">
              <a:snd r:embed="rId20" name="5 l'emploi.wav"/>
            </a:hlinkClick>
            <a:extLst>
              <a:ext uri="{FF2B5EF4-FFF2-40B4-BE49-F238E27FC236}">
                <a16:creationId xmlns:a16="http://schemas.microsoft.com/office/drawing/2014/main" id="{0D144317-384D-47F0-9624-7ECF3158DF67}"/>
              </a:ext>
            </a:extLst>
          </p:cNvPr>
          <p:cNvSpPr/>
          <p:nvPr/>
        </p:nvSpPr>
        <p:spPr>
          <a:xfrm>
            <a:off x="2950928" y="1477961"/>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38" name="Rectangle 37">
            <a:hlinkClick r:id="" action="ppaction://noaction">
              <a:snd r:embed="rId21" name="6 l'avocat.wav"/>
            </a:hlinkClick>
            <a:extLst>
              <a:ext uri="{FF2B5EF4-FFF2-40B4-BE49-F238E27FC236}">
                <a16:creationId xmlns:a16="http://schemas.microsoft.com/office/drawing/2014/main" id="{50F372D7-D5DE-4709-A9BA-BEFD69BE47E2}"/>
              </a:ext>
            </a:extLst>
          </p:cNvPr>
          <p:cNvSpPr/>
          <p:nvPr/>
        </p:nvSpPr>
        <p:spPr>
          <a:xfrm>
            <a:off x="3535314" y="1477961"/>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39" name="Rectangle 38">
            <a:hlinkClick r:id="" action="ppaction://noaction">
              <a:snd r:embed="rId22" name="7 prudent.wav"/>
            </a:hlinkClick>
            <a:extLst>
              <a:ext uri="{FF2B5EF4-FFF2-40B4-BE49-F238E27FC236}">
                <a16:creationId xmlns:a16="http://schemas.microsoft.com/office/drawing/2014/main" id="{BA97625E-3288-4C98-8804-87C8BA3640E9}"/>
              </a:ext>
            </a:extLst>
          </p:cNvPr>
          <p:cNvSpPr/>
          <p:nvPr/>
        </p:nvSpPr>
        <p:spPr>
          <a:xfrm>
            <a:off x="4119700" y="1477961"/>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7</a:t>
            </a:r>
          </a:p>
        </p:txBody>
      </p:sp>
      <p:sp>
        <p:nvSpPr>
          <p:cNvPr id="40" name="Rectangle 39">
            <a:hlinkClick r:id="" action="ppaction://noaction">
              <a:snd r:embed="rId23" name="8 le facteur.wav"/>
            </a:hlinkClick>
            <a:extLst>
              <a:ext uri="{FF2B5EF4-FFF2-40B4-BE49-F238E27FC236}">
                <a16:creationId xmlns:a16="http://schemas.microsoft.com/office/drawing/2014/main" id="{943A60F1-2F90-44EF-BB50-F6E09D892BAF}"/>
              </a:ext>
            </a:extLst>
          </p:cNvPr>
          <p:cNvSpPr/>
          <p:nvPr/>
        </p:nvSpPr>
        <p:spPr>
          <a:xfrm>
            <a:off x="4704086" y="1477961"/>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8</a:t>
            </a:r>
          </a:p>
        </p:txBody>
      </p:sp>
      <p:sp>
        <p:nvSpPr>
          <p:cNvPr id="41" name="Rectangle 40">
            <a:hlinkClick r:id="" action="ppaction://noaction">
              <a:snd r:embed="rId24" name="9 travailleur.wav"/>
            </a:hlinkClick>
            <a:extLst>
              <a:ext uri="{FF2B5EF4-FFF2-40B4-BE49-F238E27FC236}">
                <a16:creationId xmlns:a16="http://schemas.microsoft.com/office/drawing/2014/main" id="{A9E23479-B7A8-4710-9425-CD842A36A3F6}"/>
              </a:ext>
            </a:extLst>
          </p:cNvPr>
          <p:cNvSpPr/>
          <p:nvPr/>
        </p:nvSpPr>
        <p:spPr>
          <a:xfrm>
            <a:off x="5288472" y="1477961"/>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9</a:t>
            </a:r>
          </a:p>
        </p:txBody>
      </p:sp>
      <p:sp>
        <p:nvSpPr>
          <p:cNvPr id="42" name="Rectangle 41">
            <a:hlinkClick r:id="" action="ppaction://noaction">
              <a:snd r:embed="rId25" name="10 le directeur.wav"/>
            </a:hlinkClick>
            <a:extLst>
              <a:ext uri="{FF2B5EF4-FFF2-40B4-BE49-F238E27FC236}">
                <a16:creationId xmlns:a16="http://schemas.microsoft.com/office/drawing/2014/main" id="{2B62549C-C093-49C4-8C32-2556929B435E}"/>
              </a:ext>
            </a:extLst>
          </p:cNvPr>
          <p:cNvSpPr/>
          <p:nvPr/>
        </p:nvSpPr>
        <p:spPr>
          <a:xfrm>
            <a:off x="5872858" y="1477961"/>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t>10</a:t>
            </a:r>
          </a:p>
        </p:txBody>
      </p:sp>
      <p:sp>
        <p:nvSpPr>
          <p:cNvPr id="43" name="Rectangle 42">
            <a:hlinkClick r:id="" action="ppaction://noaction">
              <a:snd r:embed="rId26" name="11 ambitieux.wav"/>
            </a:hlinkClick>
            <a:extLst>
              <a:ext uri="{FF2B5EF4-FFF2-40B4-BE49-F238E27FC236}">
                <a16:creationId xmlns:a16="http://schemas.microsoft.com/office/drawing/2014/main" id="{0B5F77FC-72F1-4285-B9CE-D6E66E20887F}"/>
              </a:ext>
            </a:extLst>
          </p:cNvPr>
          <p:cNvSpPr/>
          <p:nvPr/>
        </p:nvSpPr>
        <p:spPr>
          <a:xfrm>
            <a:off x="6457245" y="1477961"/>
            <a:ext cx="432000" cy="432000"/>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t>11</a:t>
            </a:r>
          </a:p>
        </p:txBody>
      </p:sp>
      <p:sp>
        <p:nvSpPr>
          <p:cNvPr id="10" name="TextBox 9">
            <a:extLst>
              <a:ext uri="{FF2B5EF4-FFF2-40B4-BE49-F238E27FC236}">
                <a16:creationId xmlns:a16="http://schemas.microsoft.com/office/drawing/2014/main" id="{50CADABD-7296-4694-AE7C-07B28D176C87}"/>
              </a:ext>
            </a:extLst>
          </p:cNvPr>
          <p:cNvSpPr txBox="1"/>
          <p:nvPr/>
        </p:nvSpPr>
        <p:spPr>
          <a:xfrm>
            <a:off x="6019232" y="5794653"/>
            <a:ext cx="2155414" cy="461665"/>
          </a:xfrm>
          <a:prstGeom prst="rect">
            <a:avLst/>
          </a:prstGeom>
          <a:noFill/>
        </p:spPr>
        <p:txBody>
          <a:bodyPr wrap="square" rtlCol="0">
            <a:spAutoFit/>
          </a:bodyPr>
          <a:lstStyle/>
          <a:p>
            <a:pPr algn="ctr"/>
            <a:r>
              <a:rPr lang="fr-FR" sz="2400" b="1" dirty="0">
                <a:solidFill>
                  <a:srgbClr val="EE6000"/>
                </a:solidFill>
              </a:rPr>
              <a:t>le bureau</a:t>
            </a:r>
          </a:p>
        </p:txBody>
      </p:sp>
      <p:sp>
        <p:nvSpPr>
          <p:cNvPr id="46" name="TextBox 45">
            <a:extLst>
              <a:ext uri="{FF2B5EF4-FFF2-40B4-BE49-F238E27FC236}">
                <a16:creationId xmlns:a16="http://schemas.microsoft.com/office/drawing/2014/main" id="{564BD4AE-E913-47CE-B7E5-97300BEE7AD4}"/>
              </a:ext>
            </a:extLst>
          </p:cNvPr>
          <p:cNvSpPr txBox="1"/>
          <p:nvPr/>
        </p:nvSpPr>
        <p:spPr>
          <a:xfrm>
            <a:off x="-32323" y="5794653"/>
            <a:ext cx="2155414" cy="461665"/>
          </a:xfrm>
          <a:prstGeom prst="rect">
            <a:avLst/>
          </a:prstGeom>
          <a:noFill/>
        </p:spPr>
        <p:txBody>
          <a:bodyPr wrap="square" rtlCol="0">
            <a:spAutoFit/>
          </a:bodyPr>
          <a:lstStyle/>
          <a:p>
            <a:pPr algn="ctr"/>
            <a:r>
              <a:rPr lang="fr-FR" sz="2400" b="1" dirty="0">
                <a:solidFill>
                  <a:srgbClr val="EE6000"/>
                </a:solidFill>
              </a:rPr>
              <a:t>le secrétaire</a:t>
            </a:r>
          </a:p>
        </p:txBody>
      </p:sp>
      <p:sp>
        <p:nvSpPr>
          <p:cNvPr id="47" name="TextBox 46">
            <a:extLst>
              <a:ext uri="{FF2B5EF4-FFF2-40B4-BE49-F238E27FC236}">
                <a16:creationId xmlns:a16="http://schemas.microsoft.com/office/drawing/2014/main" id="{4C0EFF03-89EA-49EC-B2D5-4911F1EF8FF3}"/>
              </a:ext>
            </a:extLst>
          </p:cNvPr>
          <p:cNvSpPr txBox="1"/>
          <p:nvPr/>
        </p:nvSpPr>
        <p:spPr>
          <a:xfrm>
            <a:off x="7222794" y="3710605"/>
            <a:ext cx="2155414" cy="461665"/>
          </a:xfrm>
          <a:prstGeom prst="rect">
            <a:avLst/>
          </a:prstGeom>
          <a:noFill/>
        </p:spPr>
        <p:txBody>
          <a:bodyPr wrap="square" rtlCol="0">
            <a:spAutoFit/>
          </a:bodyPr>
          <a:lstStyle/>
          <a:p>
            <a:pPr algn="ctr"/>
            <a:r>
              <a:rPr lang="fr-FR" sz="2400" b="1" dirty="0">
                <a:solidFill>
                  <a:srgbClr val="EE6000"/>
                </a:solidFill>
              </a:rPr>
              <a:t>assez</a:t>
            </a:r>
          </a:p>
        </p:txBody>
      </p:sp>
      <p:sp>
        <p:nvSpPr>
          <p:cNvPr id="48" name="TextBox 47">
            <a:extLst>
              <a:ext uri="{FF2B5EF4-FFF2-40B4-BE49-F238E27FC236}">
                <a16:creationId xmlns:a16="http://schemas.microsoft.com/office/drawing/2014/main" id="{2CAD3C59-AE91-49EA-82CE-CE15DDD10DA4}"/>
              </a:ext>
            </a:extLst>
          </p:cNvPr>
          <p:cNvSpPr txBox="1"/>
          <p:nvPr/>
        </p:nvSpPr>
        <p:spPr>
          <a:xfrm>
            <a:off x="10053604" y="5794653"/>
            <a:ext cx="2155414" cy="461665"/>
          </a:xfrm>
          <a:prstGeom prst="rect">
            <a:avLst/>
          </a:prstGeom>
          <a:noFill/>
        </p:spPr>
        <p:txBody>
          <a:bodyPr wrap="square" rtlCol="0">
            <a:spAutoFit/>
          </a:bodyPr>
          <a:lstStyle/>
          <a:p>
            <a:pPr algn="ctr"/>
            <a:r>
              <a:rPr lang="fr-FR" sz="2400" b="1" dirty="0">
                <a:solidFill>
                  <a:srgbClr val="EE6000"/>
                </a:solidFill>
              </a:rPr>
              <a:t>travailleuse</a:t>
            </a:r>
          </a:p>
        </p:txBody>
      </p:sp>
      <p:sp>
        <p:nvSpPr>
          <p:cNvPr id="49" name="TextBox 48">
            <a:extLst>
              <a:ext uri="{FF2B5EF4-FFF2-40B4-BE49-F238E27FC236}">
                <a16:creationId xmlns:a16="http://schemas.microsoft.com/office/drawing/2014/main" id="{AD2555C8-DA2A-4721-B2C6-A2B3AF84A93C}"/>
              </a:ext>
            </a:extLst>
          </p:cNvPr>
          <p:cNvSpPr txBox="1"/>
          <p:nvPr/>
        </p:nvSpPr>
        <p:spPr>
          <a:xfrm>
            <a:off x="736572" y="3710605"/>
            <a:ext cx="2155414" cy="461665"/>
          </a:xfrm>
          <a:prstGeom prst="rect">
            <a:avLst/>
          </a:prstGeom>
          <a:noFill/>
        </p:spPr>
        <p:txBody>
          <a:bodyPr wrap="square" rtlCol="0">
            <a:spAutoFit/>
          </a:bodyPr>
          <a:lstStyle/>
          <a:p>
            <a:pPr algn="ctr"/>
            <a:r>
              <a:rPr lang="fr-FR" sz="2400" b="1" dirty="0">
                <a:solidFill>
                  <a:srgbClr val="EE6000"/>
                </a:solidFill>
              </a:rPr>
              <a:t>l’emploi</a:t>
            </a:r>
          </a:p>
        </p:txBody>
      </p:sp>
      <p:sp>
        <p:nvSpPr>
          <p:cNvPr id="50" name="TextBox 49">
            <a:extLst>
              <a:ext uri="{FF2B5EF4-FFF2-40B4-BE49-F238E27FC236}">
                <a16:creationId xmlns:a16="http://schemas.microsoft.com/office/drawing/2014/main" id="{6B92713A-B25A-41A1-8799-283DFE805EED}"/>
              </a:ext>
            </a:extLst>
          </p:cNvPr>
          <p:cNvSpPr txBox="1"/>
          <p:nvPr/>
        </p:nvSpPr>
        <p:spPr>
          <a:xfrm>
            <a:off x="2898646" y="3710605"/>
            <a:ext cx="2155414" cy="461665"/>
          </a:xfrm>
          <a:prstGeom prst="rect">
            <a:avLst/>
          </a:prstGeom>
          <a:noFill/>
        </p:spPr>
        <p:txBody>
          <a:bodyPr wrap="square" rtlCol="0">
            <a:spAutoFit/>
          </a:bodyPr>
          <a:lstStyle/>
          <a:p>
            <a:pPr algn="ctr"/>
            <a:r>
              <a:rPr lang="fr-FR" sz="2400" b="1" dirty="0">
                <a:solidFill>
                  <a:srgbClr val="EE6000"/>
                </a:solidFill>
              </a:rPr>
              <a:t>l’avocat</a:t>
            </a:r>
          </a:p>
        </p:txBody>
      </p:sp>
      <p:sp>
        <p:nvSpPr>
          <p:cNvPr id="51" name="TextBox 50">
            <a:extLst>
              <a:ext uri="{FF2B5EF4-FFF2-40B4-BE49-F238E27FC236}">
                <a16:creationId xmlns:a16="http://schemas.microsoft.com/office/drawing/2014/main" id="{D66812E2-6B3E-484C-AF0C-1CAD0D015630}"/>
              </a:ext>
            </a:extLst>
          </p:cNvPr>
          <p:cNvSpPr txBox="1"/>
          <p:nvPr/>
        </p:nvSpPr>
        <p:spPr>
          <a:xfrm>
            <a:off x="4002047" y="5794653"/>
            <a:ext cx="2155414" cy="461665"/>
          </a:xfrm>
          <a:prstGeom prst="rect">
            <a:avLst/>
          </a:prstGeom>
          <a:noFill/>
        </p:spPr>
        <p:txBody>
          <a:bodyPr wrap="square" rtlCol="0">
            <a:spAutoFit/>
          </a:bodyPr>
          <a:lstStyle/>
          <a:p>
            <a:pPr algn="ctr"/>
            <a:r>
              <a:rPr lang="fr-FR" sz="2400" b="1" dirty="0">
                <a:solidFill>
                  <a:srgbClr val="EE6000"/>
                </a:solidFill>
              </a:rPr>
              <a:t>prudent</a:t>
            </a:r>
          </a:p>
        </p:txBody>
      </p:sp>
      <p:sp>
        <p:nvSpPr>
          <p:cNvPr id="52" name="TextBox 51">
            <a:extLst>
              <a:ext uri="{FF2B5EF4-FFF2-40B4-BE49-F238E27FC236}">
                <a16:creationId xmlns:a16="http://schemas.microsoft.com/office/drawing/2014/main" id="{5E6A74CF-5248-4B66-B29B-0351336126DE}"/>
              </a:ext>
            </a:extLst>
          </p:cNvPr>
          <p:cNvSpPr txBox="1"/>
          <p:nvPr/>
        </p:nvSpPr>
        <p:spPr>
          <a:xfrm>
            <a:off x="8036417" y="5790041"/>
            <a:ext cx="2155414" cy="461665"/>
          </a:xfrm>
          <a:prstGeom prst="rect">
            <a:avLst/>
          </a:prstGeom>
          <a:noFill/>
        </p:spPr>
        <p:txBody>
          <a:bodyPr wrap="square" rtlCol="0">
            <a:spAutoFit/>
          </a:bodyPr>
          <a:lstStyle/>
          <a:p>
            <a:pPr algn="ctr"/>
            <a:r>
              <a:rPr lang="fr-FR" sz="2400" b="1" dirty="0">
                <a:solidFill>
                  <a:srgbClr val="EE6000"/>
                </a:solidFill>
              </a:rPr>
              <a:t>le facteur</a:t>
            </a:r>
          </a:p>
        </p:txBody>
      </p:sp>
      <p:sp>
        <p:nvSpPr>
          <p:cNvPr id="53" name="TextBox 52">
            <a:extLst>
              <a:ext uri="{FF2B5EF4-FFF2-40B4-BE49-F238E27FC236}">
                <a16:creationId xmlns:a16="http://schemas.microsoft.com/office/drawing/2014/main" id="{0F42ACB0-5616-45FB-A20C-D66B8A25AD54}"/>
              </a:ext>
            </a:extLst>
          </p:cNvPr>
          <p:cNvSpPr txBox="1"/>
          <p:nvPr/>
        </p:nvSpPr>
        <p:spPr>
          <a:xfrm>
            <a:off x="1984862" y="5794653"/>
            <a:ext cx="2155414" cy="461665"/>
          </a:xfrm>
          <a:prstGeom prst="rect">
            <a:avLst/>
          </a:prstGeom>
          <a:noFill/>
        </p:spPr>
        <p:txBody>
          <a:bodyPr wrap="square" rtlCol="0">
            <a:spAutoFit/>
          </a:bodyPr>
          <a:lstStyle/>
          <a:p>
            <a:pPr algn="ctr"/>
            <a:r>
              <a:rPr lang="fr-FR" sz="2400" b="1" dirty="0">
                <a:solidFill>
                  <a:srgbClr val="EE6000"/>
                </a:solidFill>
              </a:rPr>
              <a:t>travailleur</a:t>
            </a:r>
          </a:p>
        </p:txBody>
      </p:sp>
      <p:sp>
        <p:nvSpPr>
          <p:cNvPr id="54" name="TextBox 53">
            <a:extLst>
              <a:ext uri="{FF2B5EF4-FFF2-40B4-BE49-F238E27FC236}">
                <a16:creationId xmlns:a16="http://schemas.microsoft.com/office/drawing/2014/main" id="{9C7119AA-105B-4B44-B2A2-733E5410B021}"/>
              </a:ext>
            </a:extLst>
          </p:cNvPr>
          <p:cNvSpPr txBox="1"/>
          <p:nvPr/>
        </p:nvSpPr>
        <p:spPr>
          <a:xfrm>
            <a:off x="5060720" y="3710605"/>
            <a:ext cx="2155414" cy="461665"/>
          </a:xfrm>
          <a:prstGeom prst="rect">
            <a:avLst/>
          </a:prstGeom>
          <a:noFill/>
        </p:spPr>
        <p:txBody>
          <a:bodyPr wrap="square" rtlCol="0">
            <a:spAutoFit/>
          </a:bodyPr>
          <a:lstStyle/>
          <a:p>
            <a:pPr algn="ctr"/>
            <a:r>
              <a:rPr lang="fr-FR" sz="2400" b="1" dirty="0">
                <a:solidFill>
                  <a:srgbClr val="EE6000"/>
                </a:solidFill>
              </a:rPr>
              <a:t>le directeur</a:t>
            </a:r>
          </a:p>
        </p:txBody>
      </p:sp>
      <p:sp>
        <p:nvSpPr>
          <p:cNvPr id="55" name="TextBox 54">
            <a:extLst>
              <a:ext uri="{FF2B5EF4-FFF2-40B4-BE49-F238E27FC236}">
                <a16:creationId xmlns:a16="http://schemas.microsoft.com/office/drawing/2014/main" id="{A5915966-73D9-4662-A28F-1C03E1ED591E}"/>
              </a:ext>
            </a:extLst>
          </p:cNvPr>
          <p:cNvSpPr txBox="1"/>
          <p:nvPr/>
        </p:nvSpPr>
        <p:spPr>
          <a:xfrm>
            <a:off x="9384869" y="3710510"/>
            <a:ext cx="2155414" cy="461665"/>
          </a:xfrm>
          <a:prstGeom prst="rect">
            <a:avLst/>
          </a:prstGeom>
          <a:noFill/>
        </p:spPr>
        <p:txBody>
          <a:bodyPr wrap="square" rtlCol="0">
            <a:spAutoFit/>
          </a:bodyPr>
          <a:lstStyle/>
          <a:p>
            <a:pPr algn="ctr"/>
            <a:r>
              <a:rPr lang="fr-FR" sz="2400" b="1" dirty="0">
                <a:solidFill>
                  <a:srgbClr val="EE6000"/>
                </a:solidFill>
              </a:rPr>
              <a:t>ambitieux</a:t>
            </a: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6" grpId="0"/>
      <p:bldP spid="47" grpId="0"/>
      <p:bldP spid="48" grpId="0"/>
      <p:bldP spid="49" grpId="0"/>
      <p:bldP spid="50" grpId="0"/>
      <p:bldP spid="51" grpId="0"/>
      <p:bldP spid="52" grpId="0"/>
      <p:bldP spid="53" grpId="0"/>
      <p:bldP spid="54" grpId="0"/>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10724"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333633" y="1387894"/>
            <a:ext cx="11497870" cy="2238113"/>
          </a:xfrm>
          <a:prstGeom prst="rect">
            <a:avLst/>
          </a:prstGeom>
          <a:noFill/>
        </p:spPr>
        <p:txBody>
          <a:bodyPr wrap="square" rtlCol="0">
            <a:spAutoFit/>
          </a:bodyPr>
          <a:lstStyle/>
          <a:p>
            <a:pPr lvl="0">
              <a:lnSpc>
                <a:spcPct val="150000"/>
              </a:lnSpc>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Le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directeur</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 g</a:t>
            </a:r>
            <a:r>
              <a:rPr lang="en-US" sz="2400" dirty="0" err="1">
                <a:solidFill>
                  <a:srgbClr val="002060"/>
                </a:solidFill>
              </a:rPr>
              <a:t>ère</a:t>
            </a:r>
            <a:r>
              <a:rPr lang="en-US" sz="2400" dirty="0">
                <a:solidFill>
                  <a:srgbClr val="002060"/>
                </a:solidFill>
              </a:rPr>
              <a:t>* </a:t>
            </a:r>
            <a:r>
              <a:rPr lang="en-US" sz="2400" dirty="0" err="1">
                <a:solidFill>
                  <a:srgbClr val="002060"/>
                </a:solidFill>
              </a:rPr>
              <a:t>l’école</a:t>
            </a:r>
            <a:r>
              <a:rPr kumimoji="0" lang="en-US" sz="2400" b="0" i="0" u="none" strike="noStrike" kern="1200" cap="none" spc="0" normalizeH="0" noProof="0" dirty="0">
                <a:ln>
                  <a:noFill/>
                </a:ln>
                <a:solidFill>
                  <a:srgbClr val="002060"/>
                </a:solidFill>
                <a:effectLst/>
                <a:uLnTx/>
                <a:uFillTx/>
                <a:latin typeface="Century Gothic" panose="020F0302020204030204"/>
                <a:ea typeface="+mn-ea"/>
                <a:cs typeface="+mn-cs"/>
              </a:rPr>
              <a:t>.</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C’est</a:t>
            </a:r>
            <a:r>
              <a:rPr lang="en-US" sz="2400" dirty="0">
                <a:solidFill>
                  <a:srgbClr val="002060"/>
                </a:solidFill>
                <a:latin typeface="Century Gothic" panose="020F0302020204030204"/>
              </a:rPr>
              <a:t> un </a:t>
            </a:r>
            <a:r>
              <a:rPr lang="en-US" sz="2400" dirty="0" err="1">
                <a:solidFill>
                  <a:srgbClr val="002060"/>
                </a:solidFill>
                <a:latin typeface="Century Gothic" panose="020F0302020204030204"/>
              </a:rPr>
              <a:t>emploi</a:t>
            </a:r>
            <a:r>
              <a:rPr lang="en-US" sz="2400" dirty="0">
                <a:solidFill>
                  <a:srgbClr val="002060"/>
                </a:solidFill>
                <a:latin typeface="Century Gothic" panose="020F0302020204030204"/>
              </a:rPr>
              <a:t> difficile.</a:t>
            </a:r>
          </a:p>
          <a:p>
            <a:pPr lvl="0">
              <a:lnSpc>
                <a:spcPct val="150000"/>
              </a:lnSpc>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Le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facteur</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doit </a:t>
            </a:r>
            <a:r>
              <a:rPr lang="fr-FR" sz="2400" dirty="0">
                <a:solidFill>
                  <a:srgbClr val="002060"/>
                </a:solidFill>
              </a:rPr>
              <a:t>livrer* les lettres à la bonne adresse. Il doit être </a:t>
            </a:r>
            <a:r>
              <a:rPr lang="en-US" sz="2400" dirty="0" err="1">
                <a:solidFill>
                  <a:srgbClr val="002060"/>
                </a:solidFill>
              </a:rPr>
              <a:t>très</a:t>
            </a:r>
            <a:r>
              <a:rPr lang="fr-FR" sz="2400" dirty="0">
                <a:solidFill>
                  <a:srgbClr val="002060"/>
                </a:solidFill>
              </a:rPr>
              <a:t> prudent.</a:t>
            </a:r>
          </a:p>
          <a:p>
            <a:pPr lvl="0">
              <a:lnSpc>
                <a:spcPct val="150000"/>
              </a:lnSpc>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L’avocat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travaille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dans un bureau. Il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ambitieux</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et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travailleur</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lvl="0">
              <a:lnSpc>
                <a:spcPct val="150000"/>
              </a:lnSpc>
              <a:defRPr/>
            </a:pPr>
            <a:r>
              <a:rPr lang="en-US" sz="2400" dirty="0">
                <a:solidFill>
                  <a:srgbClr val="002060"/>
                </a:solidFill>
                <a:latin typeface="Century Gothic" panose="020F0302020204030204"/>
              </a:rPr>
              <a:t>La </a:t>
            </a:r>
            <a:r>
              <a:rPr lang="en-US" sz="2400" dirty="0" err="1">
                <a:solidFill>
                  <a:srgbClr val="002060"/>
                </a:solidFill>
                <a:latin typeface="Century Gothic" panose="020F0302020204030204"/>
              </a:rPr>
              <a:t>secrétaire</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est</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travailleuse</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mais</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assez</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stricte</a:t>
            </a:r>
            <a:r>
              <a:rPr lang="en-US" sz="2400" dirty="0">
                <a:solidFill>
                  <a:srgbClr val="002060"/>
                </a:solidFill>
                <a:latin typeface="Century Gothic" panose="020F0302020204030204"/>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22E818E8-1E67-48E3-8B16-813D6103F8CC}"/>
              </a:ext>
            </a:extLst>
          </p:cNvPr>
          <p:cNvSpPr txBox="1"/>
          <p:nvPr/>
        </p:nvSpPr>
        <p:spPr>
          <a:xfrm>
            <a:off x="7319000" y="4995426"/>
            <a:ext cx="1753216" cy="576120"/>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err="1">
                <a:ln>
                  <a:noFill/>
                </a:ln>
                <a:solidFill>
                  <a:srgbClr val="EF4135"/>
                </a:solidFill>
                <a:effectLst/>
                <a:uLnTx/>
                <a:uFillTx/>
                <a:latin typeface="Century Gothic" panose="020F0302020204030204"/>
                <a:ea typeface="+mn-ea"/>
                <a:cs typeface="+mn-cs"/>
              </a:rPr>
              <a:t>directeur</a:t>
            </a:r>
            <a:endParaRPr kumimoji="0" lang="en-US" sz="2400" b="0" i="0" u="none" strike="noStrike" kern="1200" cap="none" spc="0" normalizeH="0" baseline="0" noProof="0" dirty="0">
              <a:ln>
                <a:noFill/>
              </a:ln>
              <a:solidFill>
                <a:srgbClr val="EF4135"/>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E2A3967D-E93D-4041-A9DF-ED41CB45780E}"/>
              </a:ext>
            </a:extLst>
          </p:cNvPr>
          <p:cNvSpPr txBox="1"/>
          <p:nvPr/>
        </p:nvSpPr>
        <p:spPr>
          <a:xfrm>
            <a:off x="5039853" y="5562000"/>
            <a:ext cx="1113329" cy="576120"/>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err="1">
                <a:ln>
                  <a:noFill/>
                </a:ln>
                <a:solidFill>
                  <a:srgbClr val="EF4135"/>
                </a:solidFill>
                <a:effectLst/>
                <a:uLnTx/>
                <a:uFillTx/>
                <a:latin typeface="Century Gothic" panose="020F0302020204030204"/>
                <a:ea typeface="+mn-ea"/>
                <a:cs typeface="+mn-cs"/>
              </a:rPr>
              <a:t>assez</a:t>
            </a:r>
            <a:endParaRPr kumimoji="0" lang="en-US" sz="2400" b="0" i="0" u="none" strike="noStrike" kern="1200" cap="none" spc="0" normalizeH="0" baseline="0" noProof="0" dirty="0">
              <a:ln>
                <a:noFill/>
              </a:ln>
              <a:solidFill>
                <a:srgbClr val="EF4135"/>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F0099022-F4B3-4FFD-ADEA-593D67643FA8}"/>
              </a:ext>
            </a:extLst>
          </p:cNvPr>
          <p:cNvSpPr txBox="1"/>
          <p:nvPr/>
        </p:nvSpPr>
        <p:spPr>
          <a:xfrm>
            <a:off x="7740350" y="4394791"/>
            <a:ext cx="1331866" cy="576120"/>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err="1">
                <a:ln>
                  <a:noFill/>
                </a:ln>
                <a:solidFill>
                  <a:srgbClr val="EF4135"/>
                </a:solidFill>
                <a:effectLst/>
                <a:uLnTx/>
                <a:uFillTx/>
                <a:latin typeface="Century Gothic" panose="020F0302020204030204"/>
                <a:ea typeface="+mn-ea"/>
                <a:cs typeface="+mn-cs"/>
              </a:rPr>
              <a:t>facteur</a:t>
            </a:r>
            <a:endParaRPr kumimoji="0" lang="en-US" sz="2400" b="0" i="0" u="none" strike="noStrike" kern="1200" cap="none" spc="0" normalizeH="0" baseline="0" noProof="0" dirty="0">
              <a:ln>
                <a:noFill/>
              </a:ln>
              <a:solidFill>
                <a:srgbClr val="EF4135"/>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F4BE66AD-5EA8-453E-9BAB-49678E60FA7A}"/>
              </a:ext>
            </a:extLst>
          </p:cNvPr>
          <p:cNvSpPr txBox="1"/>
          <p:nvPr/>
        </p:nvSpPr>
        <p:spPr>
          <a:xfrm>
            <a:off x="5786598" y="4995426"/>
            <a:ext cx="1483312" cy="576120"/>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EF4135"/>
                </a:solidFill>
                <a:effectLst/>
                <a:uLnTx/>
                <a:uFillTx/>
                <a:latin typeface="Century Gothic" panose="020F0302020204030204"/>
                <a:ea typeface="+mn-ea"/>
                <a:cs typeface="+mn-cs"/>
              </a:rPr>
              <a:t>prudent</a:t>
            </a:r>
          </a:p>
        </p:txBody>
      </p:sp>
      <p:sp>
        <p:nvSpPr>
          <p:cNvPr id="21" name="TextBox 20">
            <a:extLst>
              <a:ext uri="{FF2B5EF4-FFF2-40B4-BE49-F238E27FC236}">
                <a16:creationId xmlns:a16="http://schemas.microsoft.com/office/drawing/2014/main" id="{71C39BEC-CDC0-4FD4-AD95-B9A206EEA203}"/>
              </a:ext>
            </a:extLst>
          </p:cNvPr>
          <p:cNvSpPr txBox="1"/>
          <p:nvPr/>
        </p:nvSpPr>
        <p:spPr>
          <a:xfrm>
            <a:off x="2603338" y="4995426"/>
            <a:ext cx="1331866" cy="576120"/>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EF4135"/>
                </a:solidFill>
                <a:effectLst/>
                <a:uLnTx/>
                <a:uFillTx/>
                <a:latin typeface="Century Gothic" panose="020F0302020204030204"/>
                <a:ea typeface="+mn-ea"/>
                <a:cs typeface="+mn-cs"/>
              </a:rPr>
              <a:t>avocat</a:t>
            </a:r>
          </a:p>
        </p:txBody>
      </p:sp>
      <p:sp>
        <p:nvSpPr>
          <p:cNvPr id="22" name="TextBox 21">
            <a:extLst>
              <a:ext uri="{FF2B5EF4-FFF2-40B4-BE49-F238E27FC236}">
                <a16:creationId xmlns:a16="http://schemas.microsoft.com/office/drawing/2014/main" id="{4AE1346C-3EEA-4A63-BF69-B67BAB2FC8B4}"/>
              </a:ext>
            </a:extLst>
          </p:cNvPr>
          <p:cNvSpPr txBox="1"/>
          <p:nvPr/>
        </p:nvSpPr>
        <p:spPr>
          <a:xfrm>
            <a:off x="6078411" y="4394791"/>
            <a:ext cx="1331866" cy="576120"/>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lang="en-US" sz="2400" dirty="0">
                <a:solidFill>
                  <a:srgbClr val="EF4135"/>
                </a:solidFill>
                <a:latin typeface="Century Gothic" panose="020F0302020204030204"/>
              </a:rPr>
              <a:t>bureau</a:t>
            </a:r>
            <a:endParaRPr kumimoji="0" lang="en-US" sz="2400" b="0" i="0" u="none" strike="noStrike" kern="1200" cap="none" spc="0" normalizeH="0" baseline="0" noProof="0" dirty="0">
              <a:ln>
                <a:noFill/>
              </a:ln>
              <a:solidFill>
                <a:srgbClr val="EF4135"/>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35C63F79-EBCC-4DC4-A6DC-B133AF4CCE11}"/>
              </a:ext>
            </a:extLst>
          </p:cNvPr>
          <p:cNvSpPr txBox="1"/>
          <p:nvPr/>
        </p:nvSpPr>
        <p:spPr>
          <a:xfrm>
            <a:off x="3984293" y="4995426"/>
            <a:ext cx="1753216" cy="576120"/>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err="1">
                <a:ln>
                  <a:noFill/>
                </a:ln>
                <a:solidFill>
                  <a:srgbClr val="EF4135"/>
                </a:solidFill>
                <a:effectLst/>
                <a:uLnTx/>
                <a:uFillTx/>
                <a:latin typeface="Century Gothic" panose="020F0302020204030204"/>
                <a:ea typeface="+mn-ea"/>
                <a:cs typeface="+mn-cs"/>
              </a:rPr>
              <a:t>ambitieux</a:t>
            </a:r>
            <a:endParaRPr kumimoji="0" lang="en-US" sz="2400" b="0" i="0" u="none" strike="noStrike" kern="1200" cap="none" spc="0" normalizeH="0" baseline="0" noProof="0" dirty="0">
              <a:ln>
                <a:noFill/>
              </a:ln>
              <a:solidFill>
                <a:srgbClr val="EF4135"/>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517AF713-10AC-41CE-97FB-80D81FC24854}"/>
              </a:ext>
            </a:extLst>
          </p:cNvPr>
          <p:cNvSpPr txBox="1"/>
          <p:nvPr/>
        </p:nvSpPr>
        <p:spPr>
          <a:xfrm>
            <a:off x="2710724" y="5562000"/>
            <a:ext cx="1753216" cy="576120"/>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err="1">
                <a:ln>
                  <a:noFill/>
                </a:ln>
                <a:solidFill>
                  <a:srgbClr val="EF4135"/>
                </a:solidFill>
                <a:effectLst/>
                <a:uLnTx/>
                <a:uFillTx/>
                <a:latin typeface="Century Gothic" panose="020F0302020204030204"/>
                <a:ea typeface="+mn-ea"/>
                <a:cs typeface="+mn-cs"/>
              </a:rPr>
              <a:t>travailleur</a:t>
            </a:r>
            <a:endParaRPr kumimoji="0" lang="en-US" sz="2400" b="0" i="0" u="none" strike="noStrike" kern="1200" cap="none" spc="0" normalizeH="0" baseline="0" noProof="0" dirty="0">
              <a:ln>
                <a:noFill/>
              </a:ln>
              <a:solidFill>
                <a:srgbClr val="EF4135"/>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967ED20D-11F9-4BF0-94DF-EE53942C0494}"/>
              </a:ext>
            </a:extLst>
          </p:cNvPr>
          <p:cNvSpPr txBox="1"/>
          <p:nvPr/>
        </p:nvSpPr>
        <p:spPr>
          <a:xfrm>
            <a:off x="6729095" y="5562000"/>
            <a:ext cx="1926129" cy="576120"/>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err="1">
                <a:ln>
                  <a:noFill/>
                </a:ln>
                <a:solidFill>
                  <a:srgbClr val="EF4135"/>
                </a:solidFill>
                <a:effectLst/>
                <a:uLnTx/>
                <a:uFillTx/>
                <a:latin typeface="Century Gothic" panose="020F0302020204030204"/>
                <a:ea typeface="+mn-ea"/>
                <a:cs typeface="+mn-cs"/>
              </a:rPr>
              <a:t>travailleuse</a:t>
            </a:r>
            <a:endParaRPr kumimoji="0" lang="en-US" sz="2400" b="0" i="0" u="none" strike="noStrike" kern="1200" cap="none" spc="0" normalizeH="0" baseline="0" noProof="0" dirty="0">
              <a:ln>
                <a:noFill/>
              </a:ln>
              <a:solidFill>
                <a:srgbClr val="EF4135"/>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1F2276D8-A1DB-4E8D-BCD1-E188B83C8386}"/>
              </a:ext>
            </a:extLst>
          </p:cNvPr>
          <p:cNvSpPr txBox="1"/>
          <p:nvPr/>
        </p:nvSpPr>
        <p:spPr>
          <a:xfrm>
            <a:off x="4416471" y="4394791"/>
            <a:ext cx="1331867" cy="576120"/>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err="1">
                <a:ln>
                  <a:noFill/>
                </a:ln>
                <a:solidFill>
                  <a:srgbClr val="EF4135"/>
                </a:solidFill>
                <a:effectLst/>
                <a:uLnTx/>
                <a:uFillTx/>
                <a:latin typeface="Century Gothic" panose="020F0302020204030204"/>
                <a:ea typeface="+mn-ea"/>
                <a:cs typeface="+mn-cs"/>
              </a:rPr>
              <a:t>emploi</a:t>
            </a:r>
            <a:endParaRPr kumimoji="0" lang="en-US" sz="2400" b="0" i="0" u="none" strike="noStrike" kern="1200" cap="none" spc="0" normalizeH="0" baseline="0" noProof="0" dirty="0">
              <a:ln>
                <a:noFill/>
              </a:ln>
              <a:solidFill>
                <a:srgbClr val="EF4135"/>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79A9DA70-BCED-48F1-824E-9EF662EB8E61}"/>
              </a:ext>
            </a:extLst>
          </p:cNvPr>
          <p:cNvSpPr/>
          <p:nvPr/>
        </p:nvSpPr>
        <p:spPr>
          <a:xfrm>
            <a:off x="811911" y="1534974"/>
            <a:ext cx="1421027" cy="47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__________</a:t>
            </a:r>
          </a:p>
        </p:txBody>
      </p:sp>
      <p:sp>
        <p:nvSpPr>
          <p:cNvPr id="28" name="Rectangle 27">
            <a:extLst>
              <a:ext uri="{FF2B5EF4-FFF2-40B4-BE49-F238E27FC236}">
                <a16:creationId xmlns:a16="http://schemas.microsoft.com/office/drawing/2014/main" id="{E65C7FF2-051E-48D4-B66B-A96946024337}"/>
              </a:ext>
            </a:extLst>
          </p:cNvPr>
          <p:cNvSpPr/>
          <p:nvPr/>
        </p:nvSpPr>
        <p:spPr>
          <a:xfrm>
            <a:off x="5631002" y="1471494"/>
            <a:ext cx="1085305" cy="47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a:t>
            </a:r>
          </a:p>
        </p:txBody>
      </p:sp>
      <p:sp>
        <p:nvSpPr>
          <p:cNvPr id="29" name="Rectangle 28">
            <a:extLst>
              <a:ext uri="{FF2B5EF4-FFF2-40B4-BE49-F238E27FC236}">
                <a16:creationId xmlns:a16="http://schemas.microsoft.com/office/drawing/2014/main" id="{9186E3B8-2F8E-4A71-B61A-14A459B91620}"/>
              </a:ext>
            </a:extLst>
          </p:cNvPr>
          <p:cNvSpPr/>
          <p:nvPr/>
        </p:nvSpPr>
        <p:spPr>
          <a:xfrm>
            <a:off x="811911" y="2089501"/>
            <a:ext cx="1136821" cy="47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________</a:t>
            </a:r>
          </a:p>
        </p:txBody>
      </p:sp>
      <p:sp>
        <p:nvSpPr>
          <p:cNvPr id="30" name="Rectangle 29">
            <a:extLst>
              <a:ext uri="{FF2B5EF4-FFF2-40B4-BE49-F238E27FC236}">
                <a16:creationId xmlns:a16="http://schemas.microsoft.com/office/drawing/2014/main" id="{EBD80A8C-DDCA-44F1-9C24-640B39037D41}"/>
              </a:ext>
            </a:extLst>
          </p:cNvPr>
          <p:cNvSpPr/>
          <p:nvPr/>
        </p:nvSpPr>
        <p:spPr>
          <a:xfrm>
            <a:off x="10082586" y="2040003"/>
            <a:ext cx="1243528" cy="47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_________</a:t>
            </a:r>
          </a:p>
        </p:txBody>
      </p:sp>
      <p:sp>
        <p:nvSpPr>
          <p:cNvPr id="32" name="Rectangle 31">
            <a:extLst>
              <a:ext uri="{FF2B5EF4-FFF2-40B4-BE49-F238E27FC236}">
                <a16:creationId xmlns:a16="http://schemas.microsoft.com/office/drawing/2014/main" id="{E5159777-D80A-4E2C-B10D-B8E3E91A6E5C}"/>
              </a:ext>
            </a:extLst>
          </p:cNvPr>
          <p:cNvSpPr/>
          <p:nvPr/>
        </p:nvSpPr>
        <p:spPr>
          <a:xfrm>
            <a:off x="630678" y="2640625"/>
            <a:ext cx="1136821" cy="47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________</a:t>
            </a:r>
          </a:p>
        </p:txBody>
      </p:sp>
      <p:sp>
        <p:nvSpPr>
          <p:cNvPr id="33" name="Rectangle 32">
            <a:extLst>
              <a:ext uri="{FF2B5EF4-FFF2-40B4-BE49-F238E27FC236}">
                <a16:creationId xmlns:a16="http://schemas.microsoft.com/office/drawing/2014/main" id="{3EFBD008-B4A9-4AC2-A772-9F7B4FE3E7E7}"/>
              </a:ext>
            </a:extLst>
          </p:cNvPr>
          <p:cNvSpPr/>
          <p:nvPr/>
        </p:nvSpPr>
        <p:spPr>
          <a:xfrm>
            <a:off x="4292910" y="2535305"/>
            <a:ext cx="1136821" cy="47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________</a:t>
            </a:r>
          </a:p>
        </p:txBody>
      </p:sp>
      <p:sp>
        <p:nvSpPr>
          <p:cNvPr id="34" name="Rectangle 33">
            <a:extLst>
              <a:ext uri="{FF2B5EF4-FFF2-40B4-BE49-F238E27FC236}">
                <a16:creationId xmlns:a16="http://schemas.microsoft.com/office/drawing/2014/main" id="{7A7A5E88-797B-414C-BA48-25FB6FA90339}"/>
              </a:ext>
            </a:extLst>
          </p:cNvPr>
          <p:cNvSpPr/>
          <p:nvPr/>
        </p:nvSpPr>
        <p:spPr>
          <a:xfrm>
            <a:off x="8190920" y="2535305"/>
            <a:ext cx="1497593" cy="47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___________</a:t>
            </a:r>
          </a:p>
        </p:txBody>
      </p:sp>
      <p:sp>
        <p:nvSpPr>
          <p:cNvPr id="35" name="Rectangle 34">
            <a:extLst>
              <a:ext uri="{FF2B5EF4-FFF2-40B4-BE49-F238E27FC236}">
                <a16:creationId xmlns:a16="http://schemas.microsoft.com/office/drawing/2014/main" id="{CB918BBC-F881-4244-9F8E-450C77A47BDD}"/>
              </a:ext>
            </a:extLst>
          </p:cNvPr>
          <p:cNvSpPr/>
          <p:nvPr/>
        </p:nvSpPr>
        <p:spPr>
          <a:xfrm>
            <a:off x="6270555" y="2535305"/>
            <a:ext cx="1534008" cy="47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___________</a:t>
            </a:r>
          </a:p>
        </p:txBody>
      </p:sp>
      <p:sp>
        <p:nvSpPr>
          <p:cNvPr id="36" name="Rectangle 35">
            <a:extLst>
              <a:ext uri="{FF2B5EF4-FFF2-40B4-BE49-F238E27FC236}">
                <a16:creationId xmlns:a16="http://schemas.microsoft.com/office/drawing/2014/main" id="{0C256AAE-1720-4347-A2D1-016AF3242833}"/>
              </a:ext>
            </a:extLst>
          </p:cNvPr>
          <p:cNvSpPr/>
          <p:nvPr/>
        </p:nvSpPr>
        <p:spPr>
          <a:xfrm>
            <a:off x="811911" y="3178498"/>
            <a:ext cx="1534008" cy="47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___________</a:t>
            </a:r>
          </a:p>
        </p:txBody>
      </p:sp>
      <p:sp>
        <p:nvSpPr>
          <p:cNvPr id="37" name="TextBox 36">
            <a:extLst>
              <a:ext uri="{FF2B5EF4-FFF2-40B4-BE49-F238E27FC236}">
                <a16:creationId xmlns:a16="http://schemas.microsoft.com/office/drawing/2014/main" id="{98E96802-F68F-47F6-A0B9-2B7665EBB98C}"/>
              </a:ext>
            </a:extLst>
          </p:cNvPr>
          <p:cNvSpPr txBox="1"/>
          <p:nvPr/>
        </p:nvSpPr>
        <p:spPr>
          <a:xfrm>
            <a:off x="2333182" y="4395397"/>
            <a:ext cx="1753216" cy="576120"/>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err="1">
                <a:ln>
                  <a:noFill/>
                </a:ln>
                <a:solidFill>
                  <a:srgbClr val="EF4135"/>
                </a:solidFill>
                <a:effectLst/>
                <a:uLnTx/>
                <a:uFillTx/>
                <a:latin typeface="Century Gothic" panose="020F0302020204030204"/>
                <a:ea typeface="+mn-ea"/>
                <a:cs typeface="+mn-cs"/>
              </a:rPr>
              <a:t>secrétaire</a:t>
            </a:r>
            <a:endParaRPr kumimoji="0" lang="en-US" sz="2400" b="0" i="0" u="none" strike="noStrike" kern="1200" cap="none" spc="0" normalizeH="0" baseline="0" noProof="0" dirty="0">
              <a:ln>
                <a:noFill/>
              </a:ln>
              <a:solidFill>
                <a:srgbClr val="EF4135"/>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7178499F-3BFD-4CF4-ACC8-7042EBC99737}"/>
              </a:ext>
            </a:extLst>
          </p:cNvPr>
          <p:cNvSpPr/>
          <p:nvPr/>
        </p:nvSpPr>
        <p:spPr>
          <a:xfrm>
            <a:off x="2879197" y="3181670"/>
            <a:ext cx="1753215" cy="47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_____________</a:t>
            </a:r>
          </a:p>
        </p:txBody>
      </p:sp>
      <p:sp>
        <p:nvSpPr>
          <p:cNvPr id="39" name="Rectangle 38">
            <a:extLst>
              <a:ext uri="{FF2B5EF4-FFF2-40B4-BE49-F238E27FC236}">
                <a16:creationId xmlns:a16="http://schemas.microsoft.com/office/drawing/2014/main" id="{A2CD94D4-A3E6-4350-A489-03559317CA87}"/>
              </a:ext>
            </a:extLst>
          </p:cNvPr>
          <p:cNvSpPr/>
          <p:nvPr/>
        </p:nvSpPr>
        <p:spPr>
          <a:xfrm>
            <a:off x="5373198" y="3155907"/>
            <a:ext cx="826799" cy="47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EE6000"/>
                </a:solidFill>
              </a:rPr>
              <a:t>_____</a:t>
            </a:r>
          </a:p>
        </p:txBody>
      </p:sp>
      <p:pic>
        <p:nvPicPr>
          <p:cNvPr id="9218" name="Picture 2" descr="Contract, Signing, Meeting">
            <a:extLst>
              <a:ext uri="{FF2B5EF4-FFF2-40B4-BE49-F238E27FC236}">
                <a16:creationId xmlns:a16="http://schemas.microsoft.com/office/drawing/2014/main" id="{87997A87-A9E6-43FE-BE76-AEDE1ABC5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7924" y="4261566"/>
            <a:ext cx="3234076" cy="204384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nvelope, Mail, Postage, Post Office">
            <a:extLst>
              <a:ext uri="{FF2B5EF4-FFF2-40B4-BE49-F238E27FC236}">
                <a16:creationId xmlns:a16="http://schemas.microsoft.com/office/drawing/2014/main" id="{A140F19A-7341-4371-BE20-9EC66F9D8C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497" y="3939329"/>
            <a:ext cx="1341254" cy="123250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Rounded Corners 39">
            <a:extLst>
              <a:ext uri="{FF2B5EF4-FFF2-40B4-BE49-F238E27FC236}">
                <a16:creationId xmlns:a16="http://schemas.microsoft.com/office/drawing/2014/main" id="{105E33A6-0CC7-4023-9D62-89256F042E65}"/>
              </a:ext>
            </a:extLst>
          </p:cNvPr>
          <p:cNvSpPr/>
          <p:nvPr/>
        </p:nvSpPr>
        <p:spPr>
          <a:xfrm>
            <a:off x="7125137" y="250672"/>
            <a:ext cx="2913333" cy="706863"/>
          </a:xfrm>
          <a:prstGeom prst="roundRect">
            <a:avLst/>
          </a:prstGeom>
          <a:solidFill>
            <a:srgbClr val="0055A5"/>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*gérer = to manage</a:t>
            </a:r>
          </a:p>
          <a:p>
            <a:pPr algn="ctr"/>
            <a:r>
              <a:rPr lang="fr-FR" sz="2000" dirty="0"/>
              <a:t>*livrer = to </a:t>
            </a:r>
            <a:r>
              <a:rPr lang="fr-FR" sz="2000" dirty="0" err="1"/>
              <a:t>deliver</a:t>
            </a:r>
            <a:endParaRPr lang="fr-FR" sz="2000" dirty="0"/>
          </a:p>
        </p:txBody>
      </p:sp>
    </p:spTree>
    <p:extLst>
      <p:ext uri="{BB962C8B-B14F-4D97-AF65-F5344CB8AC3E}">
        <p14:creationId xmlns:p14="http://schemas.microsoft.com/office/powerpoint/2010/main" val="334950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8"/>
                                        </p:tgtEl>
                                      </p:cBhvr>
                                    </p:animEffect>
                                    <p:set>
                                      <p:cBhvr>
                                        <p:cTn id="14" dur="1" fill="hold">
                                          <p:stCondLst>
                                            <p:cond delay="499"/>
                                          </p:stCondLst>
                                        </p:cTn>
                                        <p:tgtEl>
                                          <p:spTgt spid="28"/>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32"/>
                                        </p:tgtEl>
                                      </p:cBhvr>
                                    </p:animEffect>
                                    <p:set>
                                      <p:cBhvr>
                                        <p:cTn id="38" dur="1" fill="hold">
                                          <p:stCondLst>
                                            <p:cond delay="499"/>
                                          </p:stCondLst>
                                        </p:cTn>
                                        <p:tgtEl>
                                          <p:spTgt spid="32"/>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33"/>
                                        </p:tgtEl>
                                      </p:cBhvr>
                                    </p:animEffect>
                                    <p:set>
                                      <p:cBhvr>
                                        <p:cTn id="46" dur="1" fill="hold">
                                          <p:stCondLst>
                                            <p:cond delay="499"/>
                                          </p:stCondLst>
                                        </p:cTn>
                                        <p:tgtEl>
                                          <p:spTgt spid="33"/>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35"/>
                                        </p:tgtEl>
                                      </p:cBhvr>
                                    </p:animEffect>
                                    <p:set>
                                      <p:cBhvr>
                                        <p:cTn id="54" dur="1" fill="hold">
                                          <p:stCondLst>
                                            <p:cond delay="499"/>
                                          </p:stCondLst>
                                        </p:cTn>
                                        <p:tgtEl>
                                          <p:spTgt spid="35"/>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36"/>
                                        </p:tgtEl>
                                      </p:cBhvr>
                                    </p:animEffect>
                                    <p:set>
                                      <p:cBhvr>
                                        <p:cTn id="70" dur="1" fill="hold">
                                          <p:stCondLst>
                                            <p:cond delay="499"/>
                                          </p:stCondLst>
                                        </p:cTn>
                                        <p:tgtEl>
                                          <p:spTgt spid="36"/>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37"/>
                                        </p:tgtEl>
                                      </p:cBhvr>
                                    </p:animEffect>
                                    <p:set>
                                      <p:cBhvr>
                                        <p:cTn id="73" dur="1" fill="hold">
                                          <p:stCondLst>
                                            <p:cond delay="499"/>
                                          </p:stCondLst>
                                        </p:cTn>
                                        <p:tgtEl>
                                          <p:spTgt spid="37"/>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38"/>
                                        </p:tgtEl>
                                      </p:cBhvr>
                                    </p:animEffect>
                                    <p:set>
                                      <p:cBhvr>
                                        <p:cTn id="78" dur="1" fill="hold">
                                          <p:stCondLst>
                                            <p:cond delay="499"/>
                                          </p:stCondLst>
                                        </p:cTn>
                                        <p:tgtEl>
                                          <p:spTgt spid="38"/>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25"/>
                                        </p:tgtEl>
                                      </p:cBhvr>
                                    </p:animEffect>
                                    <p:set>
                                      <p:cBhvr>
                                        <p:cTn id="81" dur="1" fill="hold">
                                          <p:stCondLst>
                                            <p:cond delay="499"/>
                                          </p:stCondLst>
                                        </p:cTn>
                                        <p:tgtEl>
                                          <p:spTgt spid="2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animBg="1"/>
      <p:bldP spid="28" grpId="0" animBg="1"/>
      <p:bldP spid="29" grpId="0" animBg="1"/>
      <p:bldP spid="30" grpId="0" animBg="1"/>
      <p:bldP spid="32" grpId="0" animBg="1"/>
      <p:bldP spid="33" grpId="0" animBg="1"/>
      <p:bldP spid="34" grpId="0" animBg="1"/>
      <p:bldP spid="35" grpId="0" animBg="1"/>
      <p:bldP spid="36" grpId="0" animBg="1"/>
      <p:bldP spid="37" grpId="0"/>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790F468B-1C0C-4C09-A147-EA7CB5958AF9}"/>
              </a:ext>
            </a:extLst>
          </p:cNvPr>
          <p:cNvSpPr/>
          <p:nvPr/>
        </p:nvSpPr>
        <p:spPr>
          <a:xfrm>
            <a:off x="2295486" y="4864804"/>
            <a:ext cx="7601027" cy="1183898"/>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0" y="213557"/>
            <a:ext cx="2716464" cy="647577"/>
          </a:xfrm>
        </p:spPr>
        <p:txBody>
          <a:bodyPr>
            <a:normAutofit/>
          </a:bodyPr>
          <a:lstStyle/>
          <a:p>
            <a:r>
              <a:rPr lang="en-GB" sz="2800" b="1" dirty="0" err="1">
                <a:solidFill>
                  <a:schemeClr val="bg1"/>
                </a:solidFill>
              </a:rPr>
              <a:t>Être</a:t>
            </a:r>
            <a:r>
              <a:rPr lang="en-GB" sz="2800" b="1" dirty="0">
                <a:solidFill>
                  <a:schemeClr val="bg1"/>
                </a:solidFill>
              </a:rPr>
              <a:t> et </a:t>
            </a:r>
            <a:r>
              <a:rPr lang="en-GB" sz="2800" b="1" dirty="0" err="1">
                <a:solidFill>
                  <a:schemeClr val="bg1"/>
                </a:solidFill>
              </a:rPr>
              <a:t>avoir</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p:cNvSpPr/>
          <p:nvPr/>
        </p:nvSpPr>
        <p:spPr>
          <a:xfrm>
            <a:off x="266860" y="921558"/>
            <a:ext cx="11658277" cy="430887"/>
          </a:xfrm>
          <a:prstGeom prst="rect">
            <a:avLst/>
          </a:prstGeom>
        </p:spPr>
        <p:txBody>
          <a:bodyPr wrap="square">
            <a:spAutoFit/>
          </a:bodyPr>
          <a:lstStyle/>
          <a:p>
            <a:pPr lvl="0"/>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lang="en-US" sz="2200" dirty="0">
                <a:solidFill>
                  <a:srgbClr val="002060"/>
                </a:solidFill>
              </a:rPr>
              <a:t> </a:t>
            </a:r>
            <a:r>
              <a:rPr lang="en-US" sz="2200" dirty="0" err="1">
                <a:solidFill>
                  <a:srgbClr val="002060"/>
                </a:solidFill>
              </a:rPr>
              <a:t>être</a:t>
            </a:r>
            <a:r>
              <a:rPr lang="en-US" sz="2200" dirty="0">
                <a:solidFill>
                  <a:srgbClr val="002060"/>
                </a:solidFill>
              </a:rPr>
              <a:t> </a:t>
            </a:r>
            <a:r>
              <a:rPr lang="en-US" sz="2200" dirty="0" err="1">
                <a:solidFill>
                  <a:srgbClr val="002060"/>
                </a:solidFill>
              </a:rPr>
              <a:t>ou</a:t>
            </a:r>
            <a:r>
              <a:rPr lang="en-US" sz="2200" dirty="0">
                <a:solidFill>
                  <a:srgbClr val="002060"/>
                </a:solidFill>
              </a:rPr>
              <a:t> </a:t>
            </a:r>
            <a:r>
              <a:rPr lang="en-US" sz="2200" dirty="0" err="1">
                <a:solidFill>
                  <a:srgbClr val="002060"/>
                </a:solidFill>
              </a:rPr>
              <a:t>avoir</a:t>
            </a:r>
            <a:r>
              <a:rPr lang="en-US" sz="2200" dirty="0">
                <a:solidFill>
                  <a:srgbClr val="002060"/>
                </a:solidFill>
              </a:rPr>
              <a:t> ? </a:t>
            </a:r>
            <a:r>
              <a:rPr lang="en-US" sz="2200" dirty="0" err="1">
                <a:solidFill>
                  <a:srgbClr val="002060"/>
                </a:solidFill>
              </a:rPr>
              <a:t>C’est</a:t>
            </a:r>
            <a:r>
              <a:rPr lang="en-US" sz="2200" dirty="0">
                <a:solidFill>
                  <a:srgbClr val="002060"/>
                </a:solidFill>
              </a:rPr>
              <a:t> qui ? </a:t>
            </a:r>
            <a:r>
              <a:rPr lang="en-US" sz="2200" dirty="0" err="1">
                <a:solidFill>
                  <a:srgbClr val="002060"/>
                </a:solidFill>
              </a:rPr>
              <a:t>Complète</a:t>
            </a:r>
            <a:r>
              <a:rPr lang="en-US" sz="2200" dirty="0">
                <a:solidFill>
                  <a:srgbClr val="002060"/>
                </a:solidFill>
              </a:rPr>
              <a:t> et </a:t>
            </a:r>
            <a:r>
              <a:rPr lang="en-US" sz="2200" dirty="0" err="1">
                <a:solidFill>
                  <a:srgbClr val="002060"/>
                </a:solidFill>
              </a:rPr>
              <a:t>organise</a:t>
            </a:r>
            <a:r>
              <a:rPr lang="en-US" sz="2200" dirty="0">
                <a:solidFill>
                  <a:srgbClr val="002060"/>
                </a:solidFill>
              </a:rPr>
              <a:t> les mots !   </a:t>
            </a:r>
            <a:endPar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26" name="Table 26">
            <a:extLst>
              <a:ext uri="{FF2B5EF4-FFF2-40B4-BE49-F238E27FC236}">
                <a16:creationId xmlns:a16="http://schemas.microsoft.com/office/drawing/2014/main" id="{796687AE-AE81-4AC1-BA39-5D0BB4B0546D}"/>
              </a:ext>
            </a:extLst>
          </p:cNvPr>
          <p:cNvGraphicFramePr>
            <a:graphicFrameLocks noGrp="1"/>
          </p:cNvGraphicFramePr>
          <p:nvPr>
            <p:extLst>
              <p:ext uri="{D42A27DB-BD31-4B8C-83A1-F6EECF244321}">
                <p14:modId xmlns:p14="http://schemas.microsoft.com/office/powerpoint/2010/main" val="419283782"/>
              </p:ext>
            </p:extLst>
          </p:nvPr>
        </p:nvGraphicFramePr>
        <p:xfrm>
          <a:off x="1940133" y="2139265"/>
          <a:ext cx="3823970" cy="2350280"/>
        </p:xfrm>
        <a:graphic>
          <a:graphicData uri="http://schemas.openxmlformats.org/drawingml/2006/table">
            <a:tbl>
              <a:tblPr firstRow="1" bandRow="1">
                <a:tableStyleId>{93296810-A885-4BE3-A3E7-6D5BEEA58F35}</a:tableStyleId>
              </a:tblPr>
              <a:tblGrid>
                <a:gridCol w="1911985">
                  <a:extLst>
                    <a:ext uri="{9D8B030D-6E8A-4147-A177-3AD203B41FA5}">
                      <a16:colId xmlns:a16="http://schemas.microsoft.com/office/drawing/2014/main" val="2459567889"/>
                    </a:ext>
                  </a:extLst>
                </a:gridCol>
                <a:gridCol w="1911985">
                  <a:extLst>
                    <a:ext uri="{9D8B030D-6E8A-4147-A177-3AD203B41FA5}">
                      <a16:colId xmlns:a16="http://schemas.microsoft.com/office/drawing/2014/main" val="1908518783"/>
                    </a:ext>
                  </a:extLst>
                </a:gridCol>
              </a:tblGrid>
              <a:tr h="58757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mj-lt"/>
                        </a:rPr>
                        <a:t>être</a:t>
                      </a:r>
                      <a:endParaRPr lang="en-GB" sz="2800" b="1" dirty="0">
                        <a:solidFill>
                          <a:srgbClr val="002060"/>
                        </a:solidFill>
                        <a:latin typeface="+mj-lt"/>
                      </a:endParaRPr>
                    </a:p>
                  </a:txBody>
                  <a:tcPr anchor="ctr">
                    <a:solidFill>
                      <a:schemeClr val="bg1"/>
                    </a:solidFill>
                  </a:tcPr>
                </a:tc>
                <a:tc hMerge="1">
                  <a:txBody>
                    <a:bodyPr/>
                    <a:lstStyle/>
                    <a:p>
                      <a:endParaRPr lang="en-GB" dirty="0"/>
                    </a:p>
                  </a:txBody>
                  <a:tcPr/>
                </a:tc>
                <a:extLst>
                  <a:ext uri="{0D108BD9-81ED-4DB2-BD59-A6C34878D82A}">
                    <a16:rowId xmlns:a16="http://schemas.microsoft.com/office/drawing/2014/main" val="3568648467"/>
                  </a:ext>
                </a:extLst>
              </a:tr>
              <a:tr h="587570">
                <a:tc>
                  <a:txBody>
                    <a:bodyPr/>
                    <a:lstStyle/>
                    <a:p>
                      <a:pPr algn="ctr"/>
                      <a:r>
                        <a:rPr lang="en-GB" sz="2800" b="1" dirty="0">
                          <a:solidFill>
                            <a:srgbClr val="002060"/>
                          </a:solidFill>
                          <a:latin typeface="+mj-lt"/>
                        </a:rPr>
                        <a:t>je</a:t>
                      </a:r>
                      <a:r>
                        <a:rPr lang="en-GB" sz="2800" dirty="0">
                          <a:solidFill>
                            <a:srgbClr val="002060"/>
                          </a:solidFill>
                          <a:latin typeface="+mj-lt"/>
                        </a:rPr>
                        <a:t> </a:t>
                      </a:r>
                      <a:r>
                        <a:rPr lang="en-GB" sz="2800" b="1" dirty="0" err="1">
                          <a:solidFill>
                            <a:srgbClr val="002060"/>
                          </a:solidFill>
                          <a:latin typeface="+mj-lt"/>
                        </a:rPr>
                        <a:t>suis</a:t>
                      </a:r>
                      <a:endParaRPr lang="en-GB" sz="2800" dirty="0">
                        <a:solidFill>
                          <a:srgbClr val="002060"/>
                        </a:solidFill>
                        <a:latin typeface="+mj-lt"/>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F4135"/>
                          </a:solidFill>
                          <a:latin typeface="+mj-lt"/>
                        </a:rPr>
                        <a:t>I</a:t>
                      </a:r>
                      <a:r>
                        <a:rPr lang="en-GB" sz="2800" b="1" dirty="0">
                          <a:solidFill>
                            <a:srgbClr val="002060"/>
                          </a:solidFill>
                          <a:latin typeface="+mj-lt"/>
                        </a:rPr>
                        <a:t> am</a:t>
                      </a:r>
                    </a:p>
                  </a:txBody>
                  <a:tcPr anchor="ctr">
                    <a:solidFill>
                      <a:schemeClr val="bg1"/>
                    </a:solidFill>
                  </a:tcPr>
                </a:tc>
                <a:extLst>
                  <a:ext uri="{0D108BD9-81ED-4DB2-BD59-A6C34878D82A}">
                    <a16:rowId xmlns:a16="http://schemas.microsoft.com/office/drawing/2014/main" val="946542912"/>
                  </a:ext>
                </a:extLst>
              </a:tr>
              <a:tr h="587570">
                <a:tc>
                  <a:txBody>
                    <a:bodyPr/>
                    <a:lstStyle/>
                    <a:p>
                      <a:pPr algn="ctr"/>
                      <a:r>
                        <a:rPr lang="en-GB" sz="2800" b="1" dirty="0" err="1">
                          <a:solidFill>
                            <a:srgbClr val="002060"/>
                          </a:solidFill>
                          <a:latin typeface="+mj-lt"/>
                        </a:rPr>
                        <a:t>tu</a:t>
                      </a:r>
                      <a:r>
                        <a:rPr lang="en-GB" sz="2800" dirty="0">
                          <a:solidFill>
                            <a:srgbClr val="002060"/>
                          </a:solidFill>
                          <a:latin typeface="+mj-lt"/>
                        </a:rPr>
                        <a:t> </a:t>
                      </a:r>
                      <a:r>
                        <a:rPr lang="en-GB" sz="2800" b="1" dirty="0">
                          <a:solidFill>
                            <a:srgbClr val="002060"/>
                          </a:solidFill>
                          <a:latin typeface="+mj-lt"/>
                        </a:rPr>
                        <a:t>es</a:t>
                      </a:r>
                      <a:endParaRPr lang="en-GB" sz="2800" dirty="0">
                        <a:solidFill>
                          <a:srgbClr val="002060"/>
                        </a:solidFill>
                        <a:latin typeface="+mj-lt"/>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F4135"/>
                          </a:solidFill>
                          <a:latin typeface="+mj-lt"/>
                        </a:rPr>
                        <a:t>you</a:t>
                      </a:r>
                      <a:r>
                        <a:rPr lang="en-GB" sz="2800" b="1" dirty="0">
                          <a:solidFill>
                            <a:srgbClr val="002060"/>
                          </a:solidFill>
                          <a:latin typeface="+mj-lt"/>
                        </a:rPr>
                        <a:t> are</a:t>
                      </a:r>
                    </a:p>
                  </a:txBody>
                  <a:tcPr anchor="ctr">
                    <a:solidFill>
                      <a:schemeClr val="bg1"/>
                    </a:solidFill>
                  </a:tcPr>
                </a:tc>
                <a:extLst>
                  <a:ext uri="{0D108BD9-81ED-4DB2-BD59-A6C34878D82A}">
                    <a16:rowId xmlns:a16="http://schemas.microsoft.com/office/drawing/2014/main" val="3023027159"/>
                  </a:ext>
                </a:extLst>
              </a:tr>
              <a:tr h="587570">
                <a:tc>
                  <a:txBody>
                    <a:bodyPr/>
                    <a:lstStyle/>
                    <a:p>
                      <a:pPr algn="ctr"/>
                      <a:r>
                        <a:rPr lang="en-GB" sz="2800" b="1" dirty="0" err="1">
                          <a:solidFill>
                            <a:srgbClr val="002060"/>
                          </a:solidFill>
                          <a:latin typeface="+mj-lt"/>
                        </a:rPr>
                        <a:t>il</a:t>
                      </a:r>
                      <a:r>
                        <a:rPr lang="en-GB" sz="2800" b="1" dirty="0">
                          <a:solidFill>
                            <a:srgbClr val="002060"/>
                          </a:solidFill>
                          <a:latin typeface="+mj-lt"/>
                        </a:rPr>
                        <a:t>/</a:t>
                      </a:r>
                      <a:r>
                        <a:rPr lang="en-GB" sz="2800" b="1" dirty="0" err="1">
                          <a:solidFill>
                            <a:srgbClr val="002060"/>
                          </a:solidFill>
                          <a:latin typeface="+mj-lt"/>
                        </a:rPr>
                        <a:t>elle</a:t>
                      </a:r>
                      <a:r>
                        <a:rPr lang="en-GB" sz="2800" dirty="0">
                          <a:solidFill>
                            <a:srgbClr val="002060"/>
                          </a:solidFill>
                          <a:latin typeface="+mj-lt"/>
                        </a:rPr>
                        <a:t> </a:t>
                      </a:r>
                      <a:r>
                        <a:rPr lang="en-GB" sz="2800" b="1" dirty="0" err="1">
                          <a:solidFill>
                            <a:srgbClr val="002060"/>
                          </a:solidFill>
                          <a:latin typeface="+mj-lt"/>
                        </a:rPr>
                        <a:t>est</a:t>
                      </a:r>
                      <a:endParaRPr lang="en-GB" sz="2800" dirty="0">
                        <a:solidFill>
                          <a:srgbClr val="002060"/>
                        </a:solidFill>
                        <a:latin typeface="+mj-lt"/>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F4135"/>
                          </a:solidFill>
                          <a:latin typeface="+mj-lt"/>
                        </a:rPr>
                        <a:t>he/she </a:t>
                      </a:r>
                      <a:r>
                        <a:rPr lang="en-GB" sz="2800" b="1" dirty="0">
                          <a:solidFill>
                            <a:srgbClr val="002060"/>
                          </a:solidFill>
                          <a:latin typeface="+mj-lt"/>
                        </a:rPr>
                        <a:t>is</a:t>
                      </a:r>
                    </a:p>
                  </a:txBody>
                  <a:tcPr anchor="ctr">
                    <a:solidFill>
                      <a:schemeClr val="bg1"/>
                    </a:solidFill>
                  </a:tcPr>
                </a:tc>
                <a:extLst>
                  <a:ext uri="{0D108BD9-81ED-4DB2-BD59-A6C34878D82A}">
                    <a16:rowId xmlns:a16="http://schemas.microsoft.com/office/drawing/2014/main" val="764440992"/>
                  </a:ext>
                </a:extLst>
              </a:tr>
            </a:tbl>
          </a:graphicData>
        </a:graphic>
      </p:graphicFrame>
      <p:graphicFrame>
        <p:nvGraphicFramePr>
          <p:cNvPr id="28" name="Table 26">
            <a:extLst>
              <a:ext uri="{FF2B5EF4-FFF2-40B4-BE49-F238E27FC236}">
                <a16:creationId xmlns:a16="http://schemas.microsoft.com/office/drawing/2014/main" id="{ACABF8BC-D79C-4DB7-B581-0CE872BC7F3B}"/>
              </a:ext>
            </a:extLst>
          </p:cNvPr>
          <p:cNvGraphicFramePr>
            <a:graphicFrameLocks noGrp="1"/>
          </p:cNvGraphicFramePr>
          <p:nvPr>
            <p:extLst>
              <p:ext uri="{D42A27DB-BD31-4B8C-83A1-F6EECF244321}">
                <p14:modId xmlns:p14="http://schemas.microsoft.com/office/powerpoint/2010/main" val="4068973814"/>
              </p:ext>
            </p:extLst>
          </p:nvPr>
        </p:nvGraphicFramePr>
        <p:xfrm>
          <a:off x="5857284" y="2139265"/>
          <a:ext cx="4282874" cy="2350280"/>
        </p:xfrm>
        <a:graphic>
          <a:graphicData uri="http://schemas.openxmlformats.org/drawingml/2006/table">
            <a:tbl>
              <a:tblPr firstRow="1" bandRow="1">
                <a:tableStyleId>{93296810-A885-4BE3-A3E7-6D5BEEA58F35}</a:tableStyleId>
              </a:tblPr>
              <a:tblGrid>
                <a:gridCol w="2141437">
                  <a:extLst>
                    <a:ext uri="{9D8B030D-6E8A-4147-A177-3AD203B41FA5}">
                      <a16:colId xmlns:a16="http://schemas.microsoft.com/office/drawing/2014/main" val="2459567889"/>
                    </a:ext>
                  </a:extLst>
                </a:gridCol>
                <a:gridCol w="2141437">
                  <a:extLst>
                    <a:ext uri="{9D8B030D-6E8A-4147-A177-3AD203B41FA5}">
                      <a16:colId xmlns:a16="http://schemas.microsoft.com/office/drawing/2014/main" val="1908518783"/>
                    </a:ext>
                  </a:extLst>
                </a:gridCol>
              </a:tblGrid>
              <a:tr h="58757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mj-lt"/>
                        </a:rPr>
                        <a:t>avoir</a:t>
                      </a:r>
                      <a:endParaRPr lang="en-GB" sz="2800" b="1" dirty="0">
                        <a:solidFill>
                          <a:srgbClr val="002060"/>
                        </a:solidFill>
                        <a:latin typeface="+mj-lt"/>
                      </a:endParaRPr>
                    </a:p>
                  </a:txBody>
                  <a:tcPr anchor="ctr">
                    <a:solidFill>
                      <a:schemeClr val="bg1"/>
                    </a:solidFill>
                  </a:tcPr>
                </a:tc>
                <a:tc hMerge="1">
                  <a:txBody>
                    <a:bodyPr/>
                    <a:lstStyle/>
                    <a:p>
                      <a:endParaRPr lang="en-GB" dirty="0"/>
                    </a:p>
                  </a:txBody>
                  <a:tcPr/>
                </a:tc>
                <a:extLst>
                  <a:ext uri="{0D108BD9-81ED-4DB2-BD59-A6C34878D82A}">
                    <a16:rowId xmlns:a16="http://schemas.microsoft.com/office/drawing/2014/main" val="3568648467"/>
                  </a:ext>
                </a:extLst>
              </a:tr>
              <a:tr h="587570">
                <a:tc>
                  <a:txBody>
                    <a:bodyPr/>
                    <a:lstStyle/>
                    <a:p>
                      <a:pPr algn="ctr"/>
                      <a:r>
                        <a:rPr lang="en-GB" sz="2800" b="1" dirty="0" err="1">
                          <a:solidFill>
                            <a:srgbClr val="002060"/>
                          </a:solidFill>
                          <a:latin typeface="+mj-lt"/>
                        </a:rPr>
                        <a:t>j’ai</a:t>
                      </a:r>
                      <a:endParaRPr lang="en-GB" sz="2800" dirty="0">
                        <a:solidFill>
                          <a:srgbClr val="002060"/>
                        </a:solidFill>
                        <a:latin typeface="+mj-lt"/>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F4135"/>
                          </a:solidFill>
                          <a:latin typeface="+mj-lt"/>
                        </a:rPr>
                        <a:t>I</a:t>
                      </a:r>
                      <a:r>
                        <a:rPr lang="en-GB" sz="2800" b="1" dirty="0">
                          <a:solidFill>
                            <a:srgbClr val="002060"/>
                          </a:solidFill>
                          <a:latin typeface="+mj-lt"/>
                        </a:rPr>
                        <a:t> have</a:t>
                      </a:r>
                    </a:p>
                  </a:txBody>
                  <a:tcPr anchor="ctr">
                    <a:solidFill>
                      <a:schemeClr val="bg1"/>
                    </a:solidFill>
                  </a:tcPr>
                </a:tc>
                <a:extLst>
                  <a:ext uri="{0D108BD9-81ED-4DB2-BD59-A6C34878D82A}">
                    <a16:rowId xmlns:a16="http://schemas.microsoft.com/office/drawing/2014/main" val="946542912"/>
                  </a:ext>
                </a:extLst>
              </a:tr>
              <a:tr h="587570">
                <a:tc>
                  <a:txBody>
                    <a:bodyPr/>
                    <a:lstStyle/>
                    <a:p>
                      <a:pPr algn="ctr"/>
                      <a:r>
                        <a:rPr lang="en-GB" sz="2800" b="1" dirty="0" err="1">
                          <a:solidFill>
                            <a:srgbClr val="002060"/>
                          </a:solidFill>
                          <a:latin typeface="+mj-lt"/>
                        </a:rPr>
                        <a:t>tu</a:t>
                      </a:r>
                      <a:r>
                        <a:rPr lang="en-GB" sz="2800" dirty="0">
                          <a:solidFill>
                            <a:srgbClr val="002060"/>
                          </a:solidFill>
                          <a:latin typeface="+mj-lt"/>
                        </a:rPr>
                        <a:t> </a:t>
                      </a:r>
                      <a:r>
                        <a:rPr lang="en-GB" sz="2800" b="1" dirty="0">
                          <a:solidFill>
                            <a:srgbClr val="002060"/>
                          </a:solidFill>
                          <a:latin typeface="+mj-lt"/>
                        </a:rPr>
                        <a:t>as</a:t>
                      </a:r>
                      <a:endParaRPr lang="en-GB" sz="2800" dirty="0">
                        <a:solidFill>
                          <a:srgbClr val="002060"/>
                        </a:solidFill>
                        <a:latin typeface="+mj-lt"/>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F4135"/>
                          </a:solidFill>
                          <a:latin typeface="+mj-lt"/>
                        </a:rPr>
                        <a:t>you</a:t>
                      </a:r>
                      <a:r>
                        <a:rPr lang="en-GB" sz="2800" b="1" dirty="0">
                          <a:solidFill>
                            <a:srgbClr val="002060"/>
                          </a:solidFill>
                          <a:latin typeface="+mj-lt"/>
                        </a:rPr>
                        <a:t> have</a:t>
                      </a:r>
                    </a:p>
                  </a:txBody>
                  <a:tcPr anchor="ctr">
                    <a:solidFill>
                      <a:schemeClr val="bg1"/>
                    </a:solidFill>
                  </a:tcPr>
                </a:tc>
                <a:extLst>
                  <a:ext uri="{0D108BD9-81ED-4DB2-BD59-A6C34878D82A}">
                    <a16:rowId xmlns:a16="http://schemas.microsoft.com/office/drawing/2014/main" val="3023027159"/>
                  </a:ext>
                </a:extLst>
              </a:tr>
              <a:tr h="587570">
                <a:tc>
                  <a:txBody>
                    <a:bodyPr/>
                    <a:lstStyle/>
                    <a:p>
                      <a:pPr algn="ctr"/>
                      <a:r>
                        <a:rPr lang="en-GB" sz="2800" b="1" dirty="0" err="1">
                          <a:solidFill>
                            <a:srgbClr val="002060"/>
                          </a:solidFill>
                          <a:latin typeface="+mj-lt"/>
                        </a:rPr>
                        <a:t>il</a:t>
                      </a:r>
                      <a:r>
                        <a:rPr lang="en-GB" sz="2800" b="1" dirty="0">
                          <a:solidFill>
                            <a:srgbClr val="002060"/>
                          </a:solidFill>
                          <a:latin typeface="+mj-lt"/>
                        </a:rPr>
                        <a:t>/</a:t>
                      </a:r>
                      <a:r>
                        <a:rPr lang="en-GB" sz="2800" b="1" dirty="0" err="1">
                          <a:solidFill>
                            <a:srgbClr val="002060"/>
                          </a:solidFill>
                          <a:latin typeface="+mj-lt"/>
                        </a:rPr>
                        <a:t>elle</a:t>
                      </a:r>
                      <a:r>
                        <a:rPr lang="en-GB" sz="2800" dirty="0">
                          <a:solidFill>
                            <a:srgbClr val="002060"/>
                          </a:solidFill>
                          <a:latin typeface="+mj-lt"/>
                        </a:rPr>
                        <a:t> </a:t>
                      </a:r>
                      <a:r>
                        <a:rPr lang="en-GB" sz="2800" b="1" dirty="0">
                          <a:solidFill>
                            <a:srgbClr val="002060"/>
                          </a:solidFill>
                          <a:latin typeface="+mj-lt"/>
                        </a:rPr>
                        <a:t>a</a:t>
                      </a:r>
                      <a:endParaRPr lang="en-GB" sz="2800" dirty="0">
                        <a:solidFill>
                          <a:srgbClr val="002060"/>
                        </a:solidFill>
                        <a:latin typeface="+mj-lt"/>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EF4135"/>
                          </a:solidFill>
                          <a:latin typeface="+mj-lt"/>
                        </a:rPr>
                        <a:t>he/she </a:t>
                      </a:r>
                      <a:r>
                        <a:rPr lang="en-GB" sz="2800" b="1" dirty="0">
                          <a:solidFill>
                            <a:srgbClr val="002060"/>
                          </a:solidFill>
                          <a:latin typeface="+mj-lt"/>
                        </a:rPr>
                        <a:t>has</a:t>
                      </a:r>
                    </a:p>
                  </a:txBody>
                  <a:tcPr anchor="ctr">
                    <a:solidFill>
                      <a:schemeClr val="bg1"/>
                    </a:solidFill>
                  </a:tcPr>
                </a:tc>
                <a:extLst>
                  <a:ext uri="{0D108BD9-81ED-4DB2-BD59-A6C34878D82A}">
                    <a16:rowId xmlns:a16="http://schemas.microsoft.com/office/drawing/2014/main" val="764440992"/>
                  </a:ext>
                </a:extLst>
              </a:tr>
            </a:tbl>
          </a:graphicData>
        </a:graphic>
      </p:graphicFrame>
      <p:sp>
        <p:nvSpPr>
          <p:cNvPr id="30" name="TextBox 29">
            <a:extLst>
              <a:ext uri="{FF2B5EF4-FFF2-40B4-BE49-F238E27FC236}">
                <a16:creationId xmlns:a16="http://schemas.microsoft.com/office/drawing/2014/main" id="{2AABF364-762B-4516-965A-CB81249E2A51}"/>
              </a:ext>
            </a:extLst>
          </p:cNvPr>
          <p:cNvSpPr txBox="1"/>
          <p:nvPr/>
        </p:nvSpPr>
        <p:spPr>
          <a:xfrm>
            <a:off x="2716464" y="4995088"/>
            <a:ext cx="1090376" cy="523220"/>
          </a:xfrm>
          <a:prstGeom prst="rect">
            <a:avLst/>
          </a:prstGeom>
          <a:noFill/>
        </p:spPr>
        <p:txBody>
          <a:bodyPr wrap="square" rtlCol="0">
            <a:spAutoFit/>
          </a:bodyPr>
          <a:lstStyle/>
          <a:p>
            <a:pPr algn="l"/>
            <a:r>
              <a:rPr lang="en-GB" sz="2800" b="1" dirty="0">
                <a:solidFill>
                  <a:schemeClr val="accent1">
                    <a:lumMod val="50000"/>
                  </a:schemeClr>
                </a:solidFill>
              </a:rPr>
              <a:t>__ as</a:t>
            </a:r>
          </a:p>
        </p:txBody>
      </p:sp>
      <p:sp>
        <p:nvSpPr>
          <p:cNvPr id="31" name="TextBox 30">
            <a:extLst>
              <a:ext uri="{FF2B5EF4-FFF2-40B4-BE49-F238E27FC236}">
                <a16:creationId xmlns:a16="http://schemas.microsoft.com/office/drawing/2014/main" id="{BF05541E-E4B2-425C-BC36-FEA51F8E05A8}"/>
              </a:ext>
            </a:extLst>
          </p:cNvPr>
          <p:cNvSpPr txBox="1"/>
          <p:nvPr/>
        </p:nvSpPr>
        <p:spPr>
          <a:xfrm>
            <a:off x="6152598" y="5452645"/>
            <a:ext cx="1204726" cy="523220"/>
          </a:xfrm>
          <a:prstGeom prst="rect">
            <a:avLst/>
          </a:prstGeom>
          <a:noFill/>
        </p:spPr>
        <p:txBody>
          <a:bodyPr wrap="square" rtlCol="0">
            <a:spAutoFit/>
          </a:bodyPr>
          <a:lstStyle/>
          <a:p>
            <a:r>
              <a:rPr lang="en-GB" sz="2800" b="1" dirty="0">
                <a:solidFill>
                  <a:schemeClr val="accent1">
                    <a:lumMod val="50000"/>
                  </a:schemeClr>
                </a:solidFill>
              </a:rPr>
              <a:t>__ ai</a:t>
            </a:r>
          </a:p>
        </p:txBody>
      </p:sp>
      <p:sp>
        <p:nvSpPr>
          <p:cNvPr id="33" name="TextBox 32">
            <a:extLst>
              <a:ext uri="{FF2B5EF4-FFF2-40B4-BE49-F238E27FC236}">
                <a16:creationId xmlns:a16="http://schemas.microsoft.com/office/drawing/2014/main" id="{B1BCADF1-20E3-441D-88FC-9E1C65870E41}"/>
              </a:ext>
            </a:extLst>
          </p:cNvPr>
          <p:cNvSpPr txBox="1"/>
          <p:nvPr/>
        </p:nvSpPr>
        <p:spPr>
          <a:xfrm>
            <a:off x="3762492" y="5386982"/>
            <a:ext cx="1204726" cy="523220"/>
          </a:xfrm>
          <a:prstGeom prst="rect">
            <a:avLst/>
          </a:prstGeom>
          <a:noFill/>
        </p:spPr>
        <p:txBody>
          <a:bodyPr wrap="square" rtlCol="0">
            <a:spAutoFit/>
          </a:bodyPr>
          <a:lstStyle/>
          <a:p>
            <a:r>
              <a:rPr lang="en-GB" sz="2800" b="1" dirty="0">
                <a:solidFill>
                  <a:schemeClr val="accent1">
                    <a:lumMod val="50000"/>
                  </a:schemeClr>
                </a:solidFill>
              </a:rPr>
              <a:t>__ </a:t>
            </a:r>
            <a:r>
              <a:rPr lang="en-GB" sz="2800" b="1" dirty="0" err="1">
                <a:solidFill>
                  <a:schemeClr val="accent1">
                    <a:lumMod val="50000"/>
                  </a:schemeClr>
                </a:solidFill>
              </a:rPr>
              <a:t>est</a:t>
            </a:r>
            <a:endParaRPr lang="en-GB" sz="2800" b="1" dirty="0">
              <a:solidFill>
                <a:schemeClr val="accent1">
                  <a:lumMod val="50000"/>
                </a:schemeClr>
              </a:solidFill>
            </a:endParaRPr>
          </a:p>
        </p:txBody>
      </p:sp>
      <p:sp>
        <p:nvSpPr>
          <p:cNvPr id="38" name="TextBox 37">
            <a:extLst>
              <a:ext uri="{FF2B5EF4-FFF2-40B4-BE49-F238E27FC236}">
                <a16:creationId xmlns:a16="http://schemas.microsoft.com/office/drawing/2014/main" id="{BFFCF064-7A14-45CD-B86D-64D0F8464215}"/>
              </a:ext>
            </a:extLst>
          </p:cNvPr>
          <p:cNvSpPr txBox="1"/>
          <p:nvPr/>
        </p:nvSpPr>
        <p:spPr>
          <a:xfrm>
            <a:off x="8340728" y="5452645"/>
            <a:ext cx="1204726" cy="523220"/>
          </a:xfrm>
          <a:prstGeom prst="rect">
            <a:avLst/>
          </a:prstGeom>
          <a:noFill/>
        </p:spPr>
        <p:txBody>
          <a:bodyPr wrap="square" rtlCol="0">
            <a:spAutoFit/>
          </a:bodyPr>
          <a:lstStyle/>
          <a:p>
            <a:r>
              <a:rPr lang="en-GB" sz="2800" b="1" dirty="0">
                <a:solidFill>
                  <a:schemeClr val="accent1">
                    <a:lumMod val="50000"/>
                  </a:schemeClr>
                </a:solidFill>
              </a:rPr>
              <a:t>__ es</a:t>
            </a:r>
          </a:p>
        </p:txBody>
      </p:sp>
      <p:sp>
        <p:nvSpPr>
          <p:cNvPr id="39" name="TextBox 38">
            <a:extLst>
              <a:ext uri="{FF2B5EF4-FFF2-40B4-BE49-F238E27FC236}">
                <a16:creationId xmlns:a16="http://schemas.microsoft.com/office/drawing/2014/main" id="{E34DE0A7-AC01-4F78-9DFF-EC505BDF069B}"/>
              </a:ext>
            </a:extLst>
          </p:cNvPr>
          <p:cNvSpPr txBox="1"/>
          <p:nvPr/>
        </p:nvSpPr>
        <p:spPr>
          <a:xfrm>
            <a:off x="7303838" y="5001661"/>
            <a:ext cx="1090376" cy="523220"/>
          </a:xfrm>
          <a:prstGeom prst="rect">
            <a:avLst/>
          </a:prstGeom>
          <a:noFill/>
        </p:spPr>
        <p:txBody>
          <a:bodyPr wrap="square" rtlCol="0">
            <a:spAutoFit/>
          </a:bodyPr>
          <a:lstStyle/>
          <a:p>
            <a:r>
              <a:rPr lang="en-GB" sz="2800" dirty="0">
                <a:solidFill>
                  <a:schemeClr val="accent1">
                    <a:lumMod val="50000"/>
                  </a:schemeClr>
                </a:solidFill>
              </a:rPr>
              <a:t>__</a:t>
            </a:r>
            <a:r>
              <a:rPr lang="en-GB" sz="2800" b="1" dirty="0">
                <a:solidFill>
                  <a:schemeClr val="accent1">
                    <a:lumMod val="50000"/>
                  </a:schemeClr>
                </a:solidFill>
              </a:rPr>
              <a:t> a</a:t>
            </a:r>
          </a:p>
        </p:txBody>
      </p:sp>
      <p:sp>
        <p:nvSpPr>
          <p:cNvPr id="59" name="TextBox 58">
            <a:extLst>
              <a:ext uri="{FF2B5EF4-FFF2-40B4-BE49-F238E27FC236}">
                <a16:creationId xmlns:a16="http://schemas.microsoft.com/office/drawing/2014/main" id="{EFEC60A6-F8AD-4E3C-9C1D-79B9DB8E2EBC}"/>
              </a:ext>
            </a:extLst>
          </p:cNvPr>
          <p:cNvSpPr txBox="1"/>
          <p:nvPr/>
        </p:nvSpPr>
        <p:spPr>
          <a:xfrm>
            <a:off x="4942689" y="4995088"/>
            <a:ext cx="1288453" cy="523220"/>
          </a:xfrm>
          <a:prstGeom prst="rect">
            <a:avLst/>
          </a:prstGeom>
          <a:noFill/>
        </p:spPr>
        <p:txBody>
          <a:bodyPr wrap="square" rtlCol="0">
            <a:spAutoFit/>
          </a:bodyPr>
          <a:lstStyle/>
          <a:p>
            <a:r>
              <a:rPr lang="en-GB" sz="2800" b="1" dirty="0">
                <a:solidFill>
                  <a:schemeClr val="accent1">
                    <a:lumMod val="50000"/>
                  </a:schemeClr>
                </a:solidFill>
              </a:rPr>
              <a:t>__ </a:t>
            </a:r>
            <a:r>
              <a:rPr lang="en-GB" sz="2800" b="1" dirty="0" err="1">
                <a:solidFill>
                  <a:schemeClr val="accent1">
                    <a:lumMod val="50000"/>
                  </a:schemeClr>
                </a:solidFill>
              </a:rPr>
              <a:t>suis</a:t>
            </a:r>
            <a:endParaRPr lang="en-GB" sz="2800" b="1" dirty="0">
              <a:solidFill>
                <a:schemeClr val="accent1">
                  <a:lumMod val="50000"/>
                </a:schemeClr>
              </a:solidFill>
            </a:endParaRPr>
          </a:p>
        </p:txBody>
      </p:sp>
      <p:sp>
        <p:nvSpPr>
          <p:cNvPr id="68" name="TextBox 67">
            <a:extLst>
              <a:ext uri="{FF2B5EF4-FFF2-40B4-BE49-F238E27FC236}">
                <a16:creationId xmlns:a16="http://schemas.microsoft.com/office/drawing/2014/main" id="{D5B5AEA5-AB5F-4367-AED7-ED251A3BD194}"/>
              </a:ext>
            </a:extLst>
          </p:cNvPr>
          <p:cNvSpPr txBox="1"/>
          <p:nvPr/>
        </p:nvSpPr>
        <p:spPr>
          <a:xfrm>
            <a:off x="1940132" y="3986841"/>
            <a:ext cx="1982105" cy="400110"/>
          </a:xfrm>
          <a:prstGeom prst="rect">
            <a:avLst/>
          </a:prstGeom>
          <a:solidFill>
            <a:schemeClr val="bg1"/>
          </a:solidFill>
        </p:spPr>
        <p:txBody>
          <a:bodyPr wrap="square" rtlCol="0">
            <a:spAutoFit/>
          </a:bodyPr>
          <a:lstStyle/>
          <a:p>
            <a:pPr algn="ctr"/>
            <a:r>
              <a:rPr lang="en-GB" sz="2000" dirty="0">
                <a:solidFill>
                  <a:schemeClr val="accent1">
                    <a:lumMod val="50000"/>
                  </a:schemeClr>
                </a:solidFill>
              </a:rPr>
              <a:t>__________</a:t>
            </a:r>
          </a:p>
        </p:txBody>
      </p:sp>
      <p:sp>
        <p:nvSpPr>
          <p:cNvPr id="70" name="TextBox 69">
            <a:extLst>
              <a:ext uri="{FF2B5EF4-FFF2-40B4-BE49-F238E27FC236}">
                <a16:creationId xmlns:a16="http://schemas.microsoft.com/office/drawing/2014/main" id="{297AC694-D391-4D6D-8E9F-5409BF70BD80}"/>
              </a:ext>
            </a:extLst>
          </p:cNvPr>
          <p:cNvSpPr txBox="1"/>
          <p:nvPr/>
        </p:nvSpPr>
        <p:spPr>
          <a:xfrm>
            <a:off x="1945570" y="3423286"/>
            <a:ext cx="1982105" cy="400110"/>
          </a:xfrm>
          <a:prstGeom prst="rect">
            <a:avLst/>
          </a:prstGeom>
          <a:solidFill>
            <a:schemeClr val="bg1"/>
          </a:solidFill>
        </p:spPr>
        <p:txBody>
          <a:bodyPr wrap="square" rtlCol="0">
            <a:spAutoFit/>
          </a:bodyPr>
          <a:lstStyle/>
          <a:p>
            <a:pPr algn="ctr"/>
            <a:r>
              <a:rPr lang="en-GB" sz="2000" dirty="0">
                <a:solidFill>
                  <a:schemeClr val="accent1">
                    <a:lumMod val="50000"/>
                  </a:schemeClr>
                </a:solidFill>
              </a:rPr>
              <a:t>__________</a:t>
            </a:r>
          </a:p>
        </p:txBody>
      </p:sp>
      <p:sp>
        <p:nvSpPr>
          <p:cNvPr id="72" name="TextBox 71">
            <a:extLst>
              <a:ext uri="{FF2B5EF4-FFF2-40B4-BE49-F238E27FC236}">
                <a16:creationId xmlns:a16="http://schemas.microsoft.com/office/drawing/2014/main" id="{714CCD41-2130-470E-AE4A-40B72E35AF25}"/>
              </a:ext>
            </a:extLst>
          </p:cNvPr>
          <p:cNvSpPr txBox="1"/>
          <p:nvPr/>
        </p:nvSpPr>
        <p:spPr>
          <a:xfrm>
            <a:off x="1940132" y="2859731"/>
            <a:ext cx="1982105" cy="400110"/>
          </a:xfrm>
          <a:prstGeom prst="rect">
            <a:avLst/>
          </a:prstGeom>
          <a:solidFill>
            <a:schemeClr val="bg1"/>
          </a:solidFill>
        </p:spPr>
        <p:txBody>
          <a:bodyPr wrap="square" rtlCol="0">
            <a:spAutoFit/>
          </a:bodyPr>
          <a:lstStyle/>
          <a:p>
            <a:pPr algn="ctr"/>
            <a:r>
              <a:rPr lang="en-GB" sz="2000" dirty="0">
                <a:solidFill>
                  <a:schemeClr val="accent1">
                    <a:lumMod val="50000"/>
                  </a:schemeClr>
                </a:solidFill>
              </a:rPr>
              <a:t>__________</a:t>
            </a:r>
          </a:p>
        </p:txBody>
      </p:sp>
      <p:sp>
        <p:nvSpPr>
          <p:cNvPr id="80" name="TextBox 79">
            <a:extLst>
              <a:ext uri="{FF2B5EF4-FFF2-40B4-BE49-F238E27FC236}">
                <a16:creationId xmlns:a16="http://schemas.microsoft.com/office/drawing/2014/main" id="{20F23843-65FC-4DFF-8137-5169D8BF2E41}"/>
              </a:ext>
            </a:extLst>
          </p:cNvPr>
          <p:cNvSpPr txBox="1"/>
          <p:nvPr/>
        </p:nvSpPr>
        <p:spPr>
          <a:xfrm>
            <a:off x="6016569" y="4029664"/>
            <a:ext cx="1982105" cy="400110"/>
          </a:xfrm>
          <a:prstGeom prst="rect">
            <a:avLst/>
          </a:prstGeom>
          <a:solidFill>
            <a:schemeClr val="bg1"/>
          </a:solidFill>
        </p:spPr>
        <p:txBody>
          <a:bodyPr wrap="square" rtlCol="0">
            <a:spAutoFit/>
          </a:bodyPr>
          <a:lstStyle/>
          <a:p>
            <a:pPr algn="ctr"/>
            <a:r>
              <a:rPr lang="en-GB" sz="2000" dirty="0">
                <a:solidFill>
                  <a:schemeClr val="accent1">
                    <a:lumMod val="50000"/>
                  </a:schemeClr>
                </a:solidFill>
              </a:rPr>
              <a:t>__________</a:t>
            </a:r>
          </a:p>
        </p:txBody>
      </p:sp>
      <p:sp>
        <p:nvSpPr>
          <p:cNvPr id="82" name="TextBox 81">
            <a:extLst>
              <a:ext uri="{FF2B5EF4-FFF2-40B4-BE49-F238E27FC236}">
                <a16:creationId xmlns:a16="http://schemas.microsoft.com/office/drawing/2014/main" id="{EF1CD650-4C5B-4DE6-B81D-E7E0441CED7C}"/>
              </a:ext>
            </a:extLst>
          </p:cNvPr>
          <p:cNvSpPr txBox="1"/>
          <p:nvPr/>
        </p:nvSpPr>
        <p:spPr>
          <a:xfrm>
            <a:off x="6022007" y="3444697"/>
            <a:ext cx="1982105" cy="400110"/>
          </a:xfrm>
          <a:prstGeom prst="rect">
            <a:avLst/>
          </a:prstGeom>
          <a:solidFill>
            <a:schemeClr val="bg1"/>
          </a:solidFill>
        </p:spPr>
        <p:txBody>
          <a:bodyPr wrap="square" rtlCol="0">
            <a:spAutoFit/>
          </a:bodyPr>
          <a:lstStyle/>
          <a:p>
            <a:pPr algn="ctr"/>
            <a:r>
              <a:rPr lang="en-GB" sz="2000" dirty="0">
                <a:solidFill>
                  <a:schemeClr val="accent1">
                    <a:lumMod val="50000"/>
                  </a:schemeClr>
                </a:solidFill>
              </a:rPr>
              <a:t>__________</a:t>
            </a:r>
          </a:p>
        </p:txBody>
      </p:sp>
      <p:sp>
        <p:nvSpPr>
          <p:cNvPr id="84" name="TextBox 83">
            <a:extLst>
              <a:ext uri="{FF2B5EF4-FFF2-40B4-BE49-F238E27FC236}">
                <a16:creationId xmlns:a16="http://schemas.microsoft.com/office/drawing/2014/main" id="{C7A0B2D4-C719-4418-879D-5A717E06DCEA}"/>
              </a:ext>
            </a:extLst>
          </p:cNvPr>
          <p:cNvSpPr txBox="1"/>
          <p:nvPr/>
        </p:nvSpPr>
        <p:spPr>
          <a:xfrm>
            <a:off x="6016569" y="2859731"/>
            <a:ext cx="1982105" cy="400110"/>
          </a:xfrm>
          <a:prstGeom prst="rect">
            <a:avLst/>
          </a:prstGeom>
          <a:solidFill>
            <a:schemeClr val="bg1"/>
          </a:solidFill>
        </p:spPr>
        <p:txBody>
          <a:bodyPr wrap="square" rtlCol="0">
            <a:spAutoFit/>
          </a:bodyPr>
          <a:lstStyle/>
          <a:p>
            <a:pPr algn="ctr"/>
            <a:r>
              <a:rPr lang="en-GB" sz="2000" dirty="0">
                <a:solidFill>
                  <a:schemeClr val="accent1">
                    <a:lumMod val="50000"/>
                  </a:schemeClr>
                </a:solidFill>
              </a:rPr>
              <a:t>__________</a:t>
            </a:r>
          </a:p>
        </p:txBody>
      </p:sp>
    </p:spTree>
    <p:extLst>
      <p:ext uri="{BB962C8B-B14F-4D97-AF65-F5344CB8AC3E}">
        <p14:creationId xmlns:p14="http://schemas.microsoft.com/office/powerpoint/2010/main" val="96744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8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80"/>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P spid="38" grpId="0"/>
      <p:bldP spid="39" grpId="0"/>
      <p:bldP spid="59" grpId="0"/>
      <p:bldP spid="68" grpId="0" animBg="1"/>
      <p:bldP spid="70" grpId="0" animBg="1"/>
      <p:bldP spid="72" grpId="0" animBg="1"/>
      <p:bldP spid="80" grpId="0" animBg="1"/>
      <p:bldP spid="82" grpId="0" animBg="1"/>
      <p:bldP spid="8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74428" cy="647577"/>
          </a:xfrm>
        </p:spPr>
        <p:txBody>
          <a:bodyPr>
            <a:normAutofit/>
          </a:bodyPr>
          <a:lstStyle/>
          <a:p>
            <a:r>
              <a:rPr lang="en-GB" sz="2800" b="1" dirty="0" err="1">
                <a:solidFill>
                  <a:schemeClr val="bg1"/>
                </a:solidFill>
              </a:rPr>
              <a:t>Être</a:t>
            </a:r>
            <a:r>
              <a:rPr lang="en-GB" sz="2800" b="1" dirty="0">
                <a:solidFill>
                  <a:schemeClr val="bg1"/>
                </a:solidFill>
              </a:rPr>
              <a:t> </a:t>
            </a:r>
            <a:r>
              <a:rPr lang="en-GB" sz="2800" b="1" dirty="0" err="1">
                <a:solidFill>
                  <a:schemeClr val="bg1"/>
                </a:solidFill>
              </a:rPr>
              <a:t>ou</a:t>
            </a:r>
            <a:r>
              <a:rPr lang="en-GB" sz="2800" b="1" dirty="0">
                <a:solidFill>
                  <a:schemeClr val="bg1"/>
                </a:solidFill>
              </a:rPr>
              <a:t> </a:t>
            </a:r>
            <a:r>
              <a:rPr lang="en-GB" sz="2800" b="1" dirty="0" err="1">
                <a:solidFill>
                  <a:schemeClr val="bg1"/>
                </a:solidFill>
              </a:rPr>
              <a:t>avoir</a:t>
            </a:r>
            <a:r>
              <a:rPr lang="en-GB" sz="28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p:cNvSpPr/>
          <p:nvPr/>
        </p:nvSpPr>
        <p:spPr>
          <a:xfrm>
            <a:off x="287915" y="1392102"/>
            <a:ext cx="2353529" cy="400110"/>
          </a:xfrm>
          <a:prstGeom prst="rect">
            <a:avLst/>
          </a:prstGeom>
        </p:spPr>
        <p:txBody>
          <a:bodyPr wrap="none">
            <a:spAutoFit/>
          </a:bodyPr>
          <a:lstStyle/>
          <a:p>
            <a:r>
              <a:rPr lang="en-US" sz="2000" dirty="0">
                <a:solidFill>
                  <a:srgbClr val="002060"/>
                </a:solidFill>
              </a:rPr>
              <a:t>Pierre </a:t>
            </a:r>
            <a:r>
              <a:rPr lang="en-US" sz="2000" b="1" dirty="0" err="1">
                <a:solidFill>
                  <a:srgbClr val="002060"/>
                </a:solidFill>
              </a:rPr>
              <a:t>est</a:t>
            </a:r>
            <a:r>
              <a:rPr lang="en-US" sz="2000" dirty="0">
                <a:solidFill>
                  <a:srgbClr val="002060"/>
                </a:solidFill>
              </a:rPr>
              <a:t> avocat.</a:t>
            </a:r>
            <a:endParaRPr lang="en-GB" sz="2000" dirty="0">
              <a:solidFill>
                <a:srgbClr val="002060"/>
              </a:solidFill>
            </a:endParaRPr>
          </a:p>
        </p:txBody>
      </p:sp>
      <p:sp>
        <p:nvSpPr>
          <p:cNvPr id="5" name="Rectangle 4"/>
          <p:cNvSpPr/>
          <p:nvPr/>
        </p:nvSpPr>
        <p:spPr>
          <a:xfrm>
            <a:off x="287915" y="2142395"/>
            <a:ext cx="3618298" cy="400110"/>
          </a:xfrm>
          <a:prstGeom prst="rect">
            <a:avLst/>
          </a:prstGeom>
        </p:spPr>
        <p:txBody>
          <a:bodyPr wrap="none">
            <a:spAutoFit/>
          </a:bodyPr>
          <a:lstStyle/>
          <a:p>
            <a:pPr lvl="0"/>
            <a:r>
              <a:rPr lang="en-US" sz="2000" dirty="0">
                <a:solidFill>
                  <a:srgbClr val="002060"/>
                </a:solidFill>
              </a:rPr>
              <a:t>Pierre </a:t>
            </a:r>
            <a:r>
              <a:rPr lang="en-US" sz="2000" b="1" dirty="0">
                <a:solidFill>
                  <a:srgbClr val="002060"/>
                </a:solidFill>
              </a:rPr>
              <a:t>a</a:t>
            </a:r>
            <a:r>
              <a:rPr lang="en-US" sz="2000" dirty="0">
                <a:solidFill>
                  <a:srgbClr val="002060"/>
                </a:solidFill>
              </a:rPr>
              <a:t> un avocat prudent.</a:t>
            </a:r>
          </a:p>
        </p:txBody>
      </p:sp>
      <p:sp>
        <p:nvSpPr>
          <p:cNvPr id="9" name="Rectangle 8"/>
          <p:cNvSpPr/>
          <p:nvPr/>
        </p:nvSpPr>
        <p:spPr>
          <a:xfrm>
            <a:off x="287915" y="2977878"/>
            <a:ext cx="3969356" cy="400110"/>
          </a:xfrm>
          <a:prstGeom prst="rect">
            <a:avLst/>
          </a:prstGeom>
        </p:spPr>
        <p:txBody>
          <a:bodyPr wrap="none">
            <a:spAutoFit/>
          </a:bodyPr>
          <a:lstStyle/>
          <a:p>
            <a:r>
              <a:rPr lang="en-US" sz="2000" dirty="0" err="1">
                <a:solidFill>
                  <a:srgbClr val="002060"/>
                </a:solidFill>
              </a:rPr>
              <a:t>J’</a:t>
            </a:r>
            <a:r>
              <a:rPr lang="en-US" sz="2000" b="1" dirty="0" err="1">
                <a:solidFill>
                  <a:srgbClr val="002060"/>
                </a:solidFill>
              </a:rPr>
              <a:t>ai</a:t>
            </a:r>
            <a:r>
              <a:rPr lang="en-US" sz="2000" dirty="0">
                <a:solidFill>
                  <a:srgbClr val="002060"/>
                </a:solidFill>
              </a:rPr>
              <a:t> </a:t>
            </a:r>
            <a:r>
              <a:rPr lang="en-US" sz="2000" dirty="0" err="1">
                <a:solidFill>
                  <a:srgbClr val="002060"/>
                </a:solidFill>
              </a:rPr>
              <a:t>une</a:t>
            </a:r>
            <a:r>
              <a:rPr lang="en-US" sz="2000" dirty="0">
                <a:solidFill>
                  <a:srgbClr val="002060"/>
                </a:solidFill>
              </a:rPr>
              <a:t> </a:t>
            </a:r>
            <a:r>
              <a:rPr lang="en-US" sz="2000" dirty="0" err="1">
                <a:solidFill>
                  <a:srgbClr val="002060"/>
                </a:solidFill>
              </a:rPr>
              <a:t>directrice</a:t>
            </a:r>
            <a:r>
              <a:rPr lang="en-US" sz="2000" dirty="0">
                <a:solidFill>
                  <a:srgbClr val="002060"/>
                </a:solidFill>
              </a:rPr>
              <a:t> </a:t>
            </a:r>
            <a:r>
              <a:rPr lang="en-US" sz="2000" dirty="0" err="1">
                <a:solidFill>
                  <a:srgbClr val="002060"/>
                </a:solidFill>
              </a:rPr>
              <a:t>travailleuse</a:t>
            </a:r>
            <a:r>
              <a:rPr lang="en-US" sz="2000" dirty="0">
                <a:solidFill>
                  <a:srgbClr val="002060"/>
                </a:solidFill>
              </a:rPr>
              <a:t>.</a:t>
            </a:r>
          </a:p>
        </p:txBody>
      </p:sp>
      <p:sp>
        <p:nvSpPr>
          <p:cNvPr id="10" name="Rectangle 9"/>
          <p:cNvSpPr/>
          <p:nvPr/>
        </p:nvSpPr>
        <p:spPr>
          <a:xfrm>
            <a:off x="287915" y="3836458"/>
            <a:ext cx="2311851" cy="400110"/>
          </a:xfrm>
          <a:prstGeom prst="rect">
            <a:avLst/>
          </a:prstGeom>
        </p:spPr>
        <p:txBody>
          <a:bodyPr wrap="none">
            <a:spAutoFit/>
          </a:bodyPr>
          <a:lstStyle/>
          <a:p>
            <a:r>
              <a:rPr lang="en-US" sz="2000" dirty="0">
                <a:solidFill>
                  <a:srgbClr val="002060"/>
                </a:solidFill>
              </a:rPr>
              <a:t>Je </a:t>
            </a:r>
            <a:r>
              <a:rPr lang="en-US" sz="2000" b="1" dirty="0" err="1">
                <a:solidFill>
                  <a:srgbClr val="002060"/>
                </a:solidFill>
              </a:rPr>
              <a:t>suis</a:t>
            </a:r>
            <a:r>
              <a:rPr lang="en-US" sz="2000" dirty="0">
                <a:solidFill>
                  <a:srgbClr val="002060"/>
                </a:solidFill>
              </a:rPr>
              <a:t> </a:t>
            </a:r>
            <a:r>
              <a:rPr lang="en-US" sz="2000" dirty="0" err="1">
                <a:solidFill>
                  <a:srgbClr val="002060"/>
                </a:solidFill>
              </a:rPr>
              <a:t>directrice</a:t>
            </a:r>
            <a:r>
              <a:rPr lang="en-US" sz="2000" dirty="0">
                <a:solidFill>
                  <a:srgbClr val="002060"/>
                </a:solidFill>
              </a:rPr>
              <a:t>.</a:t>
            </a:r>
          </a:p>
        </p:txBody>
      </p:sp>
      <p:sp>
        <p:nvSpPr>
          <p:cNvPr id="13" name="Rectangle 12"/>
          <p:cNvSpPr/>
          <p:nvPr/>
        </p:nvSpPr>
        <p:spPr>
          <a:xfrm>
            <a:off x="287915" y="4657099"/>
            <a:ext cx="2247731" cy="400110"/>
          </a:xfrm>
          <a:prstGeom prst="rect">
            <a:avLst/>
          </a:prstGeom>
        </p:spPr>
        <p:txBody>
          <a:bodyPr wrap="none">
            <a:spAutoFit/>
          </a:bodyPr>
          <a:lstStyle/>
          <a:p>
            <a:r>
              <a:rPr lang="en-US" sz="2000" dirty="0">
                <a:solidFill>
                  <a:srgbClr val="002060"/>
                </a:solidFill>
              </a:rPr>
              <a:t>Tu </a:t>
            </a:r>
            <a:r>
              <a:rPr lang="en-US" sz="2000" b="1" dirty="0">
                <a:solidFill>
                  <a:srgbClr val="002060"/>
                </a:solidFill>
              </a:rPr>
              <a:t>es </a:t>
            </a:r>
            <a:r>
              <a:rPr lang="en-US" sz="2000" dirty="0" err="1">
                <a:solidFill>
                  <a:srgbClr val="002060"/>
                </a:solidFill>
              </a:rPr>
              <a:t>secrétaire</a:t>
            </a:r>
            <a:r>
              <a:rPr lang="en-US" sz="2000" dirty="0">
                <a:solidFill>
                  <a:srgbClr val="002060"/>
                </a:solidFill>
              </a:rPr>
              <a:t>.</a:t>
            </a:r>
          </a:p>
        </p:txBody>
      </p:sp>
      <p:sp>
        <p:nvSpPr>
          <p:cNvPr id="14" name="Rectangle 13"/>
          <p:cNvSpPr/>
          <p:nvPr/>
        </p:nvSpPr>
        <p:spPr>
          <a:xfrm>
            <a:off x="287915" y="5491567"/>
            <a:ext cx="3855543" cy="400110"/>
          </a:xfrm>
          <a:prstGeom prst="rect">
            <a:avLst/>
          </a:prstGeom>
        </p:spPr>
        <p:txBody>
          <a:bodyPr wrap="none">
            <a:spAutoFit/>
          </a:bodyPr>
          <a:lstStyle/>
          <a:p>
            <a:r>
              <a:rPr lang="en-US" sz="2000" dirty="0">
                <a:solidFill>
                  <a:srgbClr val="002060"/>
                </a:solidFill>
              </a:rPr>
              <a:t>Tu </a:t>
            </a:r>
            <a:r>
              <a:rPr lang="en-US" sz="2000" b="1" dirty="0">
                <a:solidFill>
                  <a:srgbClr val="002060"/>
                </a:solidFill>
              </a:rPr>
              <a:t>as </a:t>
            </a:r>
            <a:r>
              <a:rPr lang="en-US" sz="2000" dirty="0">
                <a:solidFill>
                  <a:srgbClr val="002060"/>
                </a:solidFill>
              </a:rPr>
              <a:t>un </a:t>
            </a:r>
            <a:r>
              <a:rPr lang="en-US" sz="2000" dirty="0" err="1">
                <a:solidFill>
                  <a:srgbClr val="002060"/>
                </a:solidFill>
              </a:rPr>
              <a:t>secrétaire</a:t>
            </a:r>
            <a:r>
              <a:rPr lang="en-US" sz="2000" dirty="0">
                <a:solidFill>
                  <a:srgbClr val="002060"/>
                </a:solidFill>
              </a:rPr>
              <a:t> </a:t>
            </a:r>
            <a:r>
              <a:rPr lang="en-US" sz="2000" dirty="0" err="1">
                <a:solidFill>
                  <a:srgbClr val="002060"/>
                </a:solidFill>
              </a:rPr>
              <a:t>ambitieux</a:t>
            </a:r>
            <a:r>
              <a:rPr lang="en-US" sz="2000" dirty="0">
                <a:solidFill>
                  <a:srgbClr val="002060"/>
                </a:solidFill>
              </a:rPr>
              <a:t>.</a:t>
            </a:r>
          </a:p>
        </p:txBody>
      </p:sp>
      <p:sp>
        <p:nvSpPr>
          <p:cNvPr id="15" name="Rectangle 14"/>
          <p:cNvSpPr/>
          <p:nvPr/>
        </p:nvSpPr>
        <p:spPr>
          <a:xfrm>
            <a:off x="5443647" y="1392102"/>
            <a:ext cx="2326278" cy="400110"/>
          </a:xfrm>
          <a:prstGeom prst="rect">
            <a:avLst/>
          </a:prstGeom>
        </p:spPr>
        <p:txBody>
          <a:bodyPr wrap="none">
            <a:spAutoFit/>
          </a:bodyPr>
          <a:lstStyle/>
          <a:p>
            <a:r>
              <a:rPr lang="en-US" sz="2000" dirty="0">
                <a:solidFill>
                  <a:srgbClr val="002060"/>
                </a:solidFill>
              </a:rPr>
              <a:t>Pierre </a:t>
            </a:r>
            <a:r>
              <a:rPr lang="en-US" sz="2000" b="1" dirty="0">
                <a:solidFill>
                  <a:srgbClr val="002060"/>
                </a:solidFill>
              </a:rPr>
              <a:t>is</a:t>
            </a:r>
            <a:r>
              <a:rPr lang="en-US" sz="2000" dirty="0">
                <a:solidFill>
                  <a:srgbClr val="002060"/>
                </a:solidFill>
              </a:rPr>
              <a:t> a lawyer.</a:t>
            </a:r>
            <a:endParaRPr lang="en-GB" sz="2000" dirty="0">
              <a:solidFill>
                <a:srgbClr val="002060"/>
              </a:solidFill>
            </a:endParaRPr>
          </a:p>
        </p:txBody>
      </p:sp>
      <p:sp>
        <p:nvSpPr>
          <p:cNvPr id="16" name="Rectangle 15"/>
          <p:cNvSpPr/>
          <p:nvPr/>
        </p:nvSpPr>
        <p:spPr>
          <a:xfrm>
            <a:off x="5443647" y="2158894"/>
            <a:ext cx="3533340" cy="400110"/>
          </a:xfrm>
          <a:prstGeom prst="rect">
            <a:avLst/>
          </a:prstGeom>
        </p:spPr>
        <p:txBody>
          <a:bodyPr wrap="none">
            <a:spAutoFit/>
          </a:bodyPr>
          <a:lstStyle/>
          <a:p>
            <a:pPr lvl="0"/>
            <a:r>
              <a:rPr lang="en-US" sz="2000" dirty="0">
                <a:solidFill>
                  <a:srgbClr val="002060"/>
                </a:solidFill>
              </a:rPr>
              <a:t>Pierre </a:t>
            </a:r>
            <a:r>
              <a:rPr lang="en-US" sz="2000" b="1" dirty="0">
                <a:solidFill>
                  <a:srgbClr val="002060"/>
                </a:solidFill>
              </a:rPr>
              <a:t>has </a:t>
            </a:r>
            <a:r>
              <a:rPr lang="en-US" sz="2000" dirty="0">
                <a:solidFill>
                  <a:srgbClr val="002060"/>
                </a:solidFill>
              </a:rPr>
              <a:t>a careful lawyer.</a:t>
            </a:r>
          </a:p>
        </p:txBody>
      </p:sp>
      <p:sp>
        <p:nvSpPr>
          <p:cNvPr id="17" name="Rectangle 16"/>
          <p:cNvSpPr/>
          <p:nvPr/>
        </p:nvSpPr>
        <p:spPr>
          <a:xfrm>
            <a:off x="5443647" y="3019638"/>
            <a:ext cx="4711546" cy="400110"/>
          </a:xfrm>
          <a:prstGeom prst="rect">
            <a:avLst/>
          </a:prstGeom>
        </p:spPr>
        <p:txBody>
          <a:bodyPr wrap="none">
            <a:spAutoFit/>
          </a:bodyPr>
          <a:lstStyle/>
          <a:p>
            <a:r>
              <a:rPr lang="en-US" sz="2000" dirty="0">
                <a:solidFill>
                  <a:srgbClr val="002060"/>
                </a:solidFill>
              </a:rPr>
              <a:t>I </a:t>
            </a:r>
            <a:r>
              <a:rPr lang="en-US" sz="2000" b="1" dirty="0">
                <a:solidFill>
                  <a:srgbClr val="002060"/>
                </a:solidFill>
              </a:rPr>
              <a:t>have </a:t>
            </a:r>
            <a:r>
              <a:rPr lang="en-US" sz="2000" dirty="0">
                <a:solidFill>
                  <a:srgbClr val="002060"/>
                </a:solidFill>
              </a:rPr>
              <a:t>a hard-working headteacher.</a:t>
            </a:r>
          </a:p>
        </p:txBody>
      </p:sp>
      <p:sp>
        <p:nvSpPr>
          <p:cNvPr id="18" name="Rectangle 17"/>
          <p:cNvSpPr/>
          <p:nvPr/>
        </p:nvSpPr>
        <p:spPr>
          <a:xfrm>
            <a:off x="5443647" y="3861161"/>
            <a:ext cx="2781531" cy="400110"/>
          </a:xfrm>
          <a:prstGeom prst="rect">
            <a:avLst/>
          </a:prstGeom>
        </p:spPr>
        <p:txBody>
          <a:bodyPr wrap="none">
            <a:spAutoFit/>
          </a:bodyPr>
          <a:lstStyle/>
          <a:p>
            <a:r>
              <a:rPr lang="en-US" sz="2000" dirty="0">
                <a:solidFill>
                  <a:srgbClr val="002060"/>
                </a:solidFill>
              </a:rPr>
              <a:t>I </a:t>
            </a:r>
            <a:r>
              <a:rPr lang="en-US" sz="2000" b="1" dirty="0">
                <a:solidFill>
                  <a:srgbClr val="002060"/>
                </a:solidFill>
              </a:rPr>
              <a:t>am </a:t>
            </a:r>
            <a:r>
              <a:rPr lang="en-US" sz="2000" dirty="0">
                <a:solidFill>
                  <a:srgbClr val="002060"/>
                </a:solidFill>
              </a:rPr>
              <a:t>a headteacher.</a:t>
            </a:r>
          </a:p>
        </p:txBody>
      </p:sp>
      <p:sp>
        <p:nvSpPr>
          <p:cNvPr id="21" name="Rectangle 20"/>
          <p:cNvSpPr/>
          <p:nvPr/>
        </p:nvSpPr>
        <p:spPr>
          <a:xfrm>
            <a:off x="5443647" y="4676364"/>
            <a:ext cx="2685351" cy="400110"/>
          </a:xfrm>
          <a:prstGeom prst="rect">
            <a:avLst/>
          </a:prstGeom>
        </p:spPr>
        <p:txBody>
          <a:bodyPr wrap="none">
            <a:spAutoFit/>
          </a:bodyPr>
          <a:lstStyle/>
          <a:p>
            <a:r>
              <a:rPr lang="en-US" sz="2000" dirty="0">
                <a:solidFill>
                  <a:srgbClr val="002060"/>
                </a:solidFill>
              </a:rPr>
              <a:t>You </a:t>
            </a:r>
            <a:r>
              <a:rPr lang="en-US" sz="2000" b="1" dirty="0">
                <a:solidFill>
                  <a:srgbClr val="002060"/>
                </a:solidFill>
              </a:rPr>
              <a:t>are</a:t>
            </a:r>
            <a:r>
              <a:rPr lang="en-US" sz="2000" dirty="0">
                <a:solidFill>
                  <a:srgbClr val="002060"/>
                </a:solidFill>
              </a:rPr>
              <a:t> a secretary.</a:t>
            </a:r>
          </a:p>
        </p:txBody>
      </p:sp>
      <p:sp>
        <p:nvSpPr>
          <p:cNvPr id="22" name="Rectangle 21"/>
          <p:cNvSpPr/>
          <p:nvPr/>
        </p:nvSpPr>
        <p:spPr>
          <a:xfrm>
            <a:off x="5443647" y="5495496"/>
            <a:ext cx="4331635" cy="400110"/>
          </a:xfrm>
          <a:prstGeom prst="rect">
            <a:avLst/>
          </a:prstGeom>
        </p:spPr>
        <p:txBody>
          <a:bodyPr wrap="none">
            <a:spAutoFit/>
          </a:bodyPr>
          <a:lstStyle/>
          <a:p>
            <a:r>
              <a:rPr lang="en-US" sz="2000" dirty="0">
                <a:solidFill>
                  <a:srgbClr val="002060"/>
                </a:solidFill>
              </a:rPr>
              <a:t>You </a:t>
            </a:r>
            <a:r>
              <a:rPr lang="en-US" sz="2000" b="1" dirty="0">
                <a:solidFill>
                  <a:srgbClr val="002060"/>
                </a:solidFill>
              </a:rPr>
              <a:t>have</a:t>
            </a:r>
            <a:r>
              <a:rPr lang="en-US" sz="2000" dirty="0">
                <a:solidFill>
                  <a:srgbClr val="002060"/>
                </a:solidFill>
              </a:rPr>
              <a:t> an ambitious secretary.</a:t>
            </a: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4790" y="976996"/>
            <a:ext cx="902559" cy="1061834"/>
          </a:xfrm>
          <a:prstGeom prst="rect">
            <a:avLst/>
          </a:prstGeom>
        </p:spPr>
      </p:pic>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2316" y="1883477"/>
            <a:ext cx="824034" cy="1368813"/>
          </a:xfrm>
          <a:prstGeom prst="rect">
            <a:avLst/>
          </a:prstGeom>
        </p:spPr>
      </p:pic>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5902" y="3808396"/>
            <a:ext cx="1098183" cy="1148727"/>
          </a:xfrm>
          <a:prstGeom prst="rect">
            <a:avLst/>
          </a:prstGeom>
        </p:spPr>
      </p:pic>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5541" y="5197756"/>
            <a:ext cx="1733550" cy="1064895"/>
          </a:xfrm>
          <a:prstGeom prst="rect">
            <a:avLst/>
          </a:prstGeom>
        </p:spPr>
      </p:pic>
      <p:sp>
        <p:nvSpPr>
          <p:cNvPr id="26" name="TextBox 25">
            <a:extLst>
              <a:ext uri="{FF2B5EF4-FFF2-40B4-BE49-F238E27FC236}">
                <a16:creationId xmlns:a16="http://schemas.microsoft.com/office/drawing/2014/main" id="{B5C5255D-EEF0-4885-A149-C98BAF9E3DEA}"/>
              </a:ext>
            </a:extLst>
          </p:cNvPr>
          <p:cNvSpPr txBox="1"/>
          <p:nvPr/>
        </p:nvSpPr>
        <p:spPr>
          <a:xfrm>
            <a:off x="1099335" y="1372809"/>
            <a:ext cx="405316" cy="369332"/>
          </a:xfrm>
          <a:prstGeom prst="rect">
            <a:avLst/>
          </a:prstGeom>
          <a:solidFill>
            <a:schemeClr val="bg1"/>
          </a:solidFill>
        </p:spPr>
        <p:txBody>
          <a:bodyPr wrap="square" tIns="0" bIns="0" rtlCol="0">
            <a:spAutoFit/>
          </a:bodyPr>
          <a:lstStyle/>
          <a:p>
            <a:pPr algn="ctr"/>
            <a:r>
              <a:rPr lang="en-GB" sz="2400" dirty="0">
                <a:solidFill>
                  <a:srgbClr val="002060"/>
                </a:solidFill>
              </a:rPr>
              <a:t>_</a:t>
            </a:r>
          </a:p>
        </p:txBody>
      </p:sp>
      <p:sp>
        <p:nvSpPr>
          <p:cNvPr id="35" name="TextBox 34">
            <a:extLst>
              <a:ext uri="{FF2B5EF4-FFF2-40B4-BE49-F238E27FC236}">
                <a16:creationId xmlns:a16="http://schemas.microsoft.com/office/drawing/2014/main" id="{0D04146F-4131-4AEE-85A9-80D4734C2B65}"/>
              </a:ext>
            </a:extLst>
          </p:cNvPr>
          <p:cNvSpPr txBox="1"/>
          <p:nvPr/>
        </p:nvSpPr>
        <p:spPr>
          <a:xfrm>
            <a:off x="1099335" y="2132848"/>
            <a:ext cx="252916" cy="369332"/>
          </a:xfrm>
          <a:prstGeom prst="rect">
            <a:avLst/>
          </a:prstGeom>
          <a:solidFill>
            <a:schemeClr val="bg1"/>
          </a:solidFill>
        </p:spPr>
        <p:txBody>
          <a:bodyPr wrap="square" tIns="0" bIns="0" rtlCol="0">
            <a:spAutoFit/>
          </a:bodyPr>
          <a:lstStyle/>
          <a:p>
            <a:pPr algn="ctr"/>
            <a:r>
              <a:rPr lang="en-GB" sz="2400" dirty="0">
                <a:solidFill>
                  <a:srgbClr val="002060"/>
                </a:solidFill>
              </a:rPr>
              <a:t>_</a:t>
            </a:r>
          </a:p>
        </p:txBody>
      </p:sp>
      <p:sp>
        <p:nvSpPr>
          <p:cNvPr id="36" name="TextBox 35">
            <a:extLst>
              <a:ext uri="{FF2B5EF4-FFF2-40B4-BE49-F238E27FC236}">
                <a16:creationId xmlns:a16="http://schemas.microsoft.com/office/drawing/2014/main" id="{BAFDDA06-AB25-418C-987B-EB6E49AF0A09}"/>
              </a:ext>
            </a:extLst>
          </p:cNvPr>
          <p:cNvSpPr txBox="1"/>
          <p:nvPr/>
        </p:nvSpPr>
        <p:spPr>
          <a:xfrm>
            <a:off x="592587" y="2986839"/>
            <a:ext cx="252916" cy="369332"/>
          </a:xfrm>
          <a:prstGeom prst="rect">
            <a:avLst/>
          </a:prstGeom>
          <a:solidFill>
            <a:schemeClr val="bg1"/>
          </a:solidFill>
        </p:spPr>
        <p:txBody>
          <a:bodyPr wrap="square" tIns="0" bIns="0" rtlCol="0">
            <a:spAutoFit/>
          </a:bodyPr>
          <a:lstStyle/>
          <a:p>
            <a:pPr algn="ctr"/>
            <a:r>
              <a:rPr lang="en-GB" sz="2400" dirty="0">
                <a:solidFill>
                  <a:srgbClr val="002060"/>
                </a:solidFill>
              </a:rPr>
              <a:t>_</a:t>
            </a:r>
          </a:p>
        </p:txBody>
      </p:sp>
      <p:sp>
        <p:nvSpPr>
          <p:cNvPr id="37" name="TextBox 36">
            <a:extLst>
              <a:ext uri="{FF2B5EF4-FFF2-40B4-BE49-F238E27FC236}">
                <a16:creationId xmlns:a16="http://schemas.microsoft.com/office/drawing/2014/main" id="{7BFE6649-EBCF-4DF6-97ED-4DF3B341A65B}"/>
              </a:ext>
            </a:extLst>
          </p:cNvPr>
          <p:cNvSpPr txBox="1"/>
          <p:nvPr/>
        </p:nvSpPr>
        <p:spPr>
          <a:xfrm>
            <a:off x="678790" y="3821609"/>
            <a:ext cx="497783" cy="369332"/>
          </a:xfrm>
          <a:prstGeom prst="rect">
            <a:avLst/>
          </a:prstGeom>
          <a:solidFill>
            <a:schemeClr val="bg1"/>
          </a:solidFill>
        </p:spPr>
        <p:txBody>
          <a:bodyPr wrap="square" tIns="0" bIns="0" rtlCol="0">
            <a:spAutoFit/>
          </a:bodyPr>
          <a:lstStyle/>
          <a:p>
            <a:pPr algn="ctr"/>
            <a:r>
              <a:rPr lang="en-GB" sz="2400" dirty="0">
                <a:solidFill>
                  <a:srgbClr val="002060"/>
                </a:solidFill>
              </a:rPr>
              <a:t>_</a:t>
            </a:r>
          </a:p>
        </p:txBody>
      </p:sp>
      <p:sp>
        <p:nvSpPr>
          <p:cNvPr id="43" name="TextBox 42">
            <a:extLst>
              <a:ext uri="{FF2B5EF4-FFF2-40B4-BE49-F238E27FC236}">
                <a16:creationId xmlns:a16="http://schemas.microsoft.com/office/drawing/2014/main" id="{2AA454B6-4F2C-4DE3-98E9-1254470823A1}"/>
              </a:ext>
            </a:extLst>
          </p:cNvPr>
          <p:cNvSpPr txBox="1"/>
          <p:nvPr/>
        </p:nvSpPr>
        <p:spPr>
          <a:xfrm>
            <a:off x="614909" y="4644726"/>
            <a:ext cx="375519" cy="369332"/>
          </a:xfrm>
          <a:prstGeom prst="rect">
            <a:avLst/>
          </a:prstGeom>
          <a:solidFill>
            <a:schemeClr val="bg1"/>
          </a:solidFill>
        </p:spPr>
        <p:txBody>
          <a:bodyPr wrap="square" tIns="0" bIns="0" rtlCol="0">
            <a:spAutoFit/>
          </a:bodyPr>
          <a:lstStyle/>
          <a:p>
            <a:pPr algn="ctr"/>
            <a:r>
              <a:rPr lang="en-GB" sz="2400" dirty="0">
                <a:solidFill>
                  <a:srgbClr val="002060"/>
                </a:solidFill>
              </a:rPr>
              <a:t>_</a:t>
            </a:r>
          </a:p>
        </p:txBody>
      </p:sp>
      <p:sp>
        <p:nvSpPr>
          <p:cNvPr id="44" name="TextBox 43">
            <a:extLst>
              <a:ext uri="{FF2B5EF4-FFF2-40B4-BE49-F238E27FC236}">
                <a16:creationId xmlns:a16="http://schemas.microsoft.com/office/drawing/2014/main" id="{D50B1C5A-4E47-45FD-94ED-E1CB8756F790}"/>
              </a:ext>
            </a:extLst>
          </p:cNvPr>
          <p:cNvSpPr txBox="1"/>
          <p:nvPr/>
        </p:nvSpPr>
        <p:spPr>
          <a:xfrm>
            <a:off x="701190" y="5502024"/>
            <a:ext cx="282882" cy="369332"/>
          </a:xfrm>
          <a:prstGeom prst="rect">
            <a:avLst/>
          </a:prstGeom>
          <a:solidFill>
            <a:schemeClr val="bg1"/>
          </a:solidFill>
        </p:spPr>
        <p:txBody>
          <a:bodyPr wrap="square" tIns="0" bIns="0" rtlCol="0">
            <a:spAutoFit/>
          </a:bodyPr>
          <a:lstStyle/>
          <a:p>
            <a:pPr algn="ctr"/>
            <a:r>
              <a:rPr lang="en-GB" sz="2400" dirty="0">
                <a:solidFill>
                  <a:srgbClr val="002060"/>
                </a:solidFill>
              </a:rPr>
              <a:t>_</a:t>
            </a:r>
          </a:p>
        </p:txBody>
      </p:sp>
      <p:sp>
        <p:nvSpPr>
          <p:cNvPr id="27" name="Speech Bubble: Rectangle with Corners Rounded 26">
            <a:extLst>
              <a:ext uri="{FF2B5EF4-FFF2-40B4-BE49-F238E27FC236}">
                <a16:creationId xmlns:a16="http://schemas.microsoft.com/office/drawing/2014/main" id="{C57761B7-6560-4144-9B00-CCC72F0D6D22}"/>
              </a:ext>
            </a:extLst>
          </p:cNvPr>
          <p:cNvSpPr/>
          <p:nvPr/>
        </p:nvSpPr>
        <p:spPr>
          <a:xfrm>
            <a:off x="8796539" y="249870"/>
            <a:ext cx="3194460" cy="1867721"/>
          </a:xfrm>
          <a:prstGeom prst="wedgeRoundRectCallout">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What do you notice about the articles in the French sentences with </a:t>
            </a:r>
            <a:r>
              <a:rPr lang="en-GB" sz="2000" i="1" dirty="0" err="1"/>
              <a:t>être</a:t>
            </a:r>
            <a:r>
              <a:rPr lang="en-GB" sz="2000" i="1" dirty="0"/>
              <a:t> </a:t>
            </a:r>
            <a:r>
              <a:rPr lang="en-GB" sz="2000" dirty="0"/>
              <a:t>compared to English?</a:t>
            </a:r>
            <a:endParaRPr lang="en-GB" sz="2000" i="1" dirty="0"/>
          </a:p>
        </p:txBody>
      </p:sp>
    </p:spTree>
    <p:extLst>
      <p:ext uri="{BB962C8B-B14F-4D97-AF65-F5344CB8AC3E}">
        <p14:creationId xmlns:p14="http://schemas.microsoft.com/office/powerpoint/2010/main" val="379059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5" grpId="0" animBg="1"/>
      <p:bldP spid="36" grpId="0" animBg="1"/>
      <p:bldP spid="37" grpId="0" animBg="1"/>
      <p:bldP spid="43" grpId="0" animBg="1"/>
      <p:bldP spid="44"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fr-FR" sz="2000" b="1" dirty="0">
                <a:solidFill>
                  <a:schemeClr val="bg1"/>
                </a:solidFill>
              </a:rPr>
              <a:t>Comment poser une question ?</a:t>
            </a:r>
            <a:endParaRPr lang="en-GB" sz="20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259788" y="895803"/>
            <a:ext cx="115678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 you know, you can change a statement into 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question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raising the pitch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voice at the end of the sentence (rising intonation):</a:t>
            </a:r>
          </a:p>
        </p:txBody>
      </p:sp>
      <p:sp>
        <p:nvSpPr>
          <p:cNvPr id="10" name="Rectangle 9"/>
          <p:cNvSpPr/>
          <p:nvPr/>
        </p:nvSpPr>
        <p:spPr>
          <a:xfrm>
            <a:off x="1907376" y="2192665"/>
            <a:ext cx="6281945"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Elle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est</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malade</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t>
            </a:r>
          </a:p>
        </p:txBody>
      </p:sp>
      <p:sp>
        <p:nvSpPr>
          <p:cNvPr id="11" name="TextBox 10"/>
          <p:cNvSpPr txBox="1"/>
          <p:nvPr/>
        </p:nvSpPr>
        <p:spPr>
          <a:xfrm>
            <a:off x="6895912" y="2182050"/>
            <a:ext cx="3073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is ill.</a:t>
            </a:r>
          </a:p>
        </p:txBody>
      </p:sp>
      <p:sp>
        <p:nvSpPr>
          <p:cNvPr id="12" name="Rectangle 11"/>
          <p:cNvSpPr/>
          <p:nvPr/>
        </p:nvSpPr>
        <p:spPr>
          <a:xfrm>
            <a:off x="2103104" y="2782361"/>
            <a:ext cx="6041314"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Elle </a:t>
            </a:r>
            <a:r>
              <a:rPr kumimoji="0" lang="en-US" sz="2800" b="1" i="0" u="none" strike="noStrike" kern="1200" cap="none" spc="0" normalizeH="0" baseline="0" noProof="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est</a:t>
            </a:r>
            <a:r>
              <a:rPr kumimoji="0" lang="en-US"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malade ?</a:t>
            </a: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6895912" y="2799042"/>
            <a:ext cx="3073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she ill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 name="TextBox 13"/>
          <p:cNvSpPr txBox="1"/>
          <p:nvPr/>
        </p:nvSpPr>
        <p:spPr>
          <a:xfrm>
            <a:off x="347915" y="2203280"/>
            <a:ext cx="2425749" cy="523220"/>
          </a:xfrm>
          <a:prstGeom prst="rect">
            <a:avLst/>
          </a:prstGeom>
          <a:solidFill>
            <a:srgbClr val="0055A5"/>
          </a:solidFill>
          <a:ln w="28575">
            <a:solidFill>
              <a:srgbClr val="EF403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Statement</a:t>
            </a:r>
          </a:p>
        </p:txBody>
      </p:sp>
      <p:sp>
        <p:nvSpPr>
          <p:cNvPr id="15" name="TextBox 14"/>
          <p:cNvSpPr txBox="1"/>
          <p:nvPr/>
        </p:nvSpPr>
        <p:spPr>
          <a:xfrm>
            <a:off x="347915" y="2859476"/>
            <a:ext cx="2425749" cy="523220"/>
          </a:xfrm>
          <a:prstGeom prst="rect">
            <a:avLst/>
          </a:prstGeom>
          <a:solidFill>
            <a:srgbClr val="0055A5"/>
          </a:solidFill>
          <a:ln w="28575">
            <a:solidFill>
              <a:srgbClr val="EF403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a:t>
            </a:r>
          </a:p>
        </p:txBody>
      </p:sp>
      <p:cxnSp>
        <p:nvCxnSpPr>
          <p:cNvPr id="3" name="Straight Arrow Connector 2"/>
          <p:cNvCxnSpPr/>
          <p:nvPr/>
        </p:nvCxnSpPr>
        <p:spPr>
          <a:xfrm flipV="1">
            <a:off x="5589839" y="3251891"/>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048348" y="3509351"/>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048348" y="2742319"/>
            <a:ext cx="1194528" cy="23361"/>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ular Callout 21"/>
          <p:cNvSpPr/>
          <p:nvPr/>
        </p:nvSpPr>
        <p:spPr>
          <a:xfrm>
            <a:off x="8959901" y="2147381"/>
            <a:ext cx="2867693" cy="1300894"/>
          </a:xfrm>
          <a:prstGeom prst="wedgeRoundRectCallout">
            <a:avLst>
              <a:gd name="adj1" fmla="val -59097"/>
              <a:gd name="adj2" fmla="val 24343"/>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to leave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space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question mark in French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cxnSp>
        <p:nvCxnSpPr>
          <p:cNvPr id="23" name="Straight Arrow Connector 22"/>
          <p:cNvCxnSpPr/>
          <p:nvPr/>
        </p:nvCxnSpPr>
        <p:spPr>
          <a:xfrm flipV="1">
            <a:off x="4606799" y="5271631"/>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74618" y="3785842"/>
            <a:ext cx="107419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emphasise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that a question is being asked, we often add the phrase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it that...?’) at the beginning of the sentence:</a:t>
            </a:r>
          </a:p>
        </p:txBody>
      </p:sp>
      <p:sp>
        <p:nvSpPr>
          <p:cNvPr id="25" name="Rectangle 24"/>
          <p:cNvSpPr/>
          <p:nvPr/>
        </p:nvSpPr>
        <p:spPr>
          <a:xfrm>
            <a:off x="898429" y="4802505"/>
            <a:ext cx="489589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115076"/>
                </a:solidFill>
                <a:effectLst/>
                <a:uLnTx/>
                <a:uFillTx/>
                <a:latin typeface="Century Gothic" panose="020B0502020202020204" pitchFamily="34" charset="0"/>
                <a:ea typeface="+mn-ea"/>
                <a:cs typeface="+mn-cs"/>
              </a:rPr>
              <a:t>Est-</a:t>
            </a:r>
            <a:r>
              <a:rPr kumimoji="0" lang="en-US" sz="2800" b="1" i="0" u="none" strike="noStrike" kern="1200" cap="none" spc="0" normalizeH="0" baseline="0" noProof="0" dirty="0" err="1">
                <a:ln w="22225">
                  <a:solidFill>
                    <a:srgbClr val="ED7D31"/>
                  </a:solidFill>
                  <a:prstDash val="solid"/>
                </a:ln>
                <a:solidFill>
                  <a:srgbClr val="115076"/>
                </a:solidFill>
                <a:effectLst/>
                <a:uLnTx/>
                <a:uFillTx/>
                <a:latin typeface="Century Gothic" panose="020B0502020202020204" pitchFamily="34" charset="0"/>
                <a:ea typeface="+mn-ea"/>
                <a:cs typeface="+mn-cs"/>
              </a:rPr>
              <a:t>ce</a:t>
            </a:r>
            <a:r>
              <a:rPr kumimoji="0" lang="en-US" sz="2800" b="1" i="0" u="none" strike="noStrike" kern="1200" cap="none" spc="0" normalizeH="0" baseline="0" noProof="0" dirty="0">
                <a:ln w="22225">
                  <a:solidFill>
                    <a:srgbClr val="ED7D31"/>
                  </a:solidFill>
                  <a:prstDash val="solid"/>
                </a:ln>
                <a:solidFill>
                  <a:srgbClr val="115076"/>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115076"/>
                </a:solidFill>
                <a:effectLst/>
                <a:uLnTx/>
                <a:uFillTx/>
                <a:latin typeface="Century Gothic" panose="020B0502020202020204" pitchFamily="34" charset="0"/>
                <a:ea typeface="+mn-ea"/>
                <a:cs typeface="+mn-cs"/>
              </a:rPr>
              <a:t>qu’</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elle</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est</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malade</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p>
        </p:txBody>
      </p:sp>
      <p:sp>
        <p:nvSpPr>
          <p:cNvPr id="26" name="TextBox 25"/>
          <p:cNvSpPr txBox="1"/>
          <p:nvPr/>
        </p:nvSpPr>
        <p:spPr>
          <a:xfrm>
            <a:off x="6628355" y="4795027"/>
            <a:ext cx="3073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she ill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7" name="TextBox 26"/>
          <p:cNvSpPr txBox="1"/>
          <p:nvPr/>
        </p:nvSpPr>
        <p:spPr>
          <a:xfrm>
            <a:off x="211663" y="5676181"/>
            <a:ext cx="11768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works like a spoken question mark! The intonation still rises at the end.</a:t>
            </a:r>
          </a:p>
        </p:txBody>
      </p:sp>
      <p:sp>
        <p:nvSpPr>
          <p:cNvPr id="28" name="Rounded Rectangular Callout 27"/>
          <p:cNvSpPr/>
          <p:nvPr/>
        </p:nvSpPr>
        <p:spPr>
          <a:xfrm>
            <a:off x="8959901" y="4441912"/>
            <a:ext cx="2867692" cy="1300894"/>
          </a:xfrm>
          <a:prstGeom prst="wedgeRoundRectCallout">
            <a:avLst>
              <a:gd name="adj1" fmla="val -59552"/>
              <a:gd name="adj2" fmla="val 21330"/>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Est-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ce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que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changes to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est-ce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qu</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a vowel.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29" name="Straight Connector 28"/>
          <p:cNvCxnSpPr/>
          <p:nvPr/>
        </p:nvCxnSpPr>
        <p:spPr>
          <a:xfrm flipV="1">
            <a:off x="4066083" y="5524550"/>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7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P spid="15" grpId="0" animBg="1"/>
      <p:bldP spid="22" grpId="0" animBg="1"/>
      <p:bldP spid="24" grpId="0"/>
      <p:bldP spid="25" grpId="0"/>
      <p:bldP spid="26" grpId="0"/>
      <p:bldP spid="27"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fr-FR" sz="2000" b="1" dirty="0">
                <a:solidFill>
                  <a:schemeClr val="bg1"/>
                </a:solidFill>
              </a:rPr>
              <a:t>Comment poser une question ?</a:t>
            </a:r>
            <a:endParaRPr lang="en-GB" sz="20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p:cNvSpPr/>
          <p:nvPr/>
        </p:nvSpPr>
        <p:spPr>
          <a:xfrm>
            <a:off x="2238846" y="2272675"/>
            <a:ext cx="6281945"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Elle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est</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malade</a:t>
            </a:r>
            <a:r>
              <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a:t>
            </a:r>
          </a:p>
        </p:txBody>
      </p:sp>
      <p:sp>
        <p:nvSpPr>
          <p:cNvPr id="11" name="TextBox 10"/>
          <p:cNvSpPr txBox="1"/>
          <p:nvPr/>
        </p:nvSpPr>
        <p:spPr>
          <a:xfrm>
            <a:off x="7227382" y="2262060"/>
            <a:ext cx="3073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is ill.</a:t>
            </a:r>
          </a:p>
        </p:txBody>
      </p:sp>
      <p:sp>
        <p:nvSpPr>
          <p:cNvPr id="12" name="Rectangle 11"/>
          <p:cNvSpPr/>
          <p:nvPr/>
        </p:nvSpPr>
        <p:spPr>
          <a:xfrm>
            <a:off x="2434574" y="2862371"/>
            <a:ext cx="6041314"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rPr>
              <a:t>Est-elle malade ?</a:t>
            </a:r>
            <a:endParaRPr kumimoji="0" 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7227382" y="2879052"/>
            <a:ext cx="30738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she ill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4" name="TextBox 13"/>
          <p:cNvSpPr txBox="1"/>
          <p:nvPr/>
        </p:nvSpPr>
        <p:spPr>
          <a:xfrm>
            <a:off x="679385" y="2283290"/>
            <a:ext cx="2425749" cy="523220"/>
          </a:xfrm>
          <a:prstGeom prst="rect">
            <a:avLst/>
          </a:prstGeom>
          <a:solidFill>
            <a:srgbClr val="0055A5"/>
          </a:solidFill>
          <a:ln w="28575">
            <a:solidFill>
              <a:srgbClr val="EF403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Statement</a:t>
            </a:r>
          </a:p>
        </p:txBody>
      </p:sp>
      <p:sp>
        <p:nvSpPr>
          <p:cNvPr id="15" name="TextBox 14"/>
          <p:cNvSpPr txBox="1"/>
          <p:nvPr/>
        </p:nvSpPr>
        <p:spPr>
          <a:xfrm>
            <a:off x="679385" y="2939486"/>
            <a:ext cx="2425749" cy="523220"/>
          </a:xfrm>
          <a:prstGeom prst="rect">
            <a:avLst/>
          </a:prstGeom>
          <a:solidFill>
            <a:srgbClr val="0055A5"/>
          </a:solidFill>
          <a:ln w="28575">
            <a:solidFill>
              <a:srgbClr val="EF403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a:t>
            </a:r>
          </a:p>
        </p:txBody>
      </p:sp>
      <p:cxnSp>
        <p:nvCxnSpPr>
          <p:cNvPr id="3" name="Straight Arrow Connector 2"/>
          <p:cNvCxnSpPr/>
          <p:nvPr/>
        </p:nvCxnSpPr>
        <p:spPr>
          <a:xfrm flipV="1">
            <a:off x="5921309" y="3331901"/>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379818" y="3589361"/>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379818" y="2822329"/>
            <a:ext cx="1194528" cy="23361"/>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ular Callout 21"/>
          <p:cNvSpPr/>
          <p:nvPr/>
        </p:nvSpPr>
        <p:spPr>
          <a:xfrm>
            <a:off x="9289551" y="2119091"/>
            <a:ext cx="2620370" cy="1251767"/>
          </a:xfrm>
          <a:prstGeom prst="wedgeRoundRectCallout">
            <a:avLst/>
          </a:prstGeom>
          <a:solidFill>
            <a:srgbClr val="0055A5"/>
          </a:solidFill>
          <a:ln>
            <a:solidFill>
              <a:srgbClr val="EF4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intonation still rises at the end of the question!</a:t>
            </a:r>
          </a:p>
        </p:txBody>
      </p:sp>
      <p:sp>
        <p:nvSpPr>
          <p:cNvPr id="24" name="TextBox 23"/>
          <p:cNvSpPr txBox="1"/>
          <p:nvPr/>
        </p:nvSpPr>
        <p:spPr>
          <a:xfrm>
            <a:off x="259787" y="3794396"/>
            <a:ext cx="11567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 hyphen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between verb and subject when you do this. </a:t>
            </a:r>
          </a:p>
        </p:txBody>
      </p:sp>
      <p:sp>
        <p:nvSpPr>
          <p:cNvPr id="28" name="Rounded Rectangular Callout 27"/>
          <p:cNvSpPr/>
          <p:nvPr/>
        </p:nvSpPr>
        <p:spPr>
          <a:xfrm>
            <a:off x="557934" y="4592012"/>
            <a:ext cx="10971510" cy="1067723"/>
          </a:xfrm>
          <a:prstGeom prst="wedgeRoundRectCallout">
            <a:avLst>
              <a:gd name="adj1" fmla="val -21296"/>
              <a:gd name="adj2" fmla="val 27609"/>
              <a:gd name="adj3" fmla="val 16667"/>
            </a:avLst>
          </a:prstGeom>
          <a:solidFill>
            <a:srgbClr val="0055A5"/>
          </a:solidFill>
          <a:ln>
            <a:solidFill>
              <a:srgbClr val="EF40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Inversion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questions are used in more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formal</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situations, especially in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writing</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Est-</a:t>
            </a:r>
            <a:r>
              <a:rPr kumimoji="0" lang="en-GB" sz="2200" b="1" i="0" u="none" strike="noStrike" kern="1200" cap="none" spc="0" normalizeH="0" baseline="0" noProof="0" dirty="0" err="1">
                <a:ln>
                  <a:noFill/>
                </a:ln>
                <a:solidFill>
                  <a:prstClr val="white"/>
                </a:solidFill>
                <a:effectLst/>
                <a:uLnTx/>
                <a:uFillTx/>
                <a:latin typeface="Century Gothic" panose="020F0302020204030204"/>
                <a:ea typeface="+mn-ea"/>
                <a:cs typeface="+mn-cs"/>
              </a:rPr>
              <a:t>ce</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 que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questions are used in more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casual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situations, especially in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speaking</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Oval 29"/>
          <p:cNvSpPr/>
          <p:nvPr/>
        </p:nvSpPr>
        <p:spPr>
          <a:xfrm>
            <a:off x="4347438" y="2986855"/>
            <a:ext cx="331567" cy="345046"/>
          </a:xfrm>
          <a:prstGeom prst="ellipse">
            <a:avLst/>
          </a:prstGeom>
          <a:noFill/>
          <a:ln w="28575">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60D46FA8-89FC-439D-AD23-00CAE7BA2593}"/>
              </a:ext>
            </a:extLst>
          </p:cNvPr>
          <p:cNvSpPr txBox="1"/>
          <p:nvPr/>
        </p:nvSpPr>
        <p:spPr>
          <a:xfrm>
            <a:off x="259787" y="1273426"/>
            <a:ext cx="115678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can also form a question by swapping round (inverting) the subject and verb:</a:t>
            </a:r>
          </a:p>
        </p:txBody>
      </p:sp>
    </p:spTree>
    <p:extLst>
      <p:ext uri="{BB962C8B-B14F-4D97-AF65-F5344CB8AC3E}">
        <p14:creationId xmlns:p14="http://schemas.microsoft.com/office/powerpoint/2010/main" val="80938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53"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P spid="22" grpId="0" animBg="1"/>
      <p:bldP spid="24" grpId="0"/>
      <p:bldP spid="28" grpId="0" animBg="1"/>
      <p:bldP spid="30" grpId="0" animBg="1"/>
      <p:bldP spid="20" grpId="0"/>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5888</Words>
  <Application>Microsoft Office PowerPoint</Application>
  <PresentationFormat>Widescreen</PresentationFormat>
  <Paragraphs>841</Paragraphs>
  <Slides>31</Slides>
  <Notes>31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8" baseType="lpstr">
      <vt:lpstr>Arial</vt:lpstr>
      <vt:lpstr>Calibri</vt:lpstr>
      <vt:lpstr>Century Gothic</vt:lpstr>
      <vt:lpstr>Segoe UI</vt:lpstr>
      <vt:lpstr>Tw Cen MT</vt:lpstr>
      <vt:lpstr>NCELP_German_2022</vt:lpstr>
      <vt:lpstr>Bitmap Image</vt:lpstr>
      <vt:lpstr>PowerPoint Presentation</vt:lpstr>
      <vt:lpstr>Syllables and stress  </vt:lpstr>
      <vt:lpstr>Syllables and stress  </vt:lpstr>
      <vt:lpstr>Vocabulaire</vt:lpstr>
      <vt:lpstr>Vocabulaire</vt:lpstr>
      <vt:lpstr>Être et avoir</vt:lpstr>
      <vt:lpstr>Être ou avoir?</vt:lpstr>
      <vt:lpstr>Comment poser une question ?</vt:lpstr>
      <vt:lpstr>Comment poser une question ?</vt:lpstr>
      <vt:lpstr>Une détective travailleuse !</vt:lpstr>
      <vt:lpstr>C’est qui ?</vt:lpstr>
      <vt:lpstr>Speaking prompt slide</vt:lpstr>
      <vt:lpstr>PowerPoint Presentation</vt:lpstr>
      <vt:lpstr>Syllable and stress  </vt:lpstr>
      <vt:lpstr>C’est quel mot ?</vt:lpstr>
      <vt:lpstr>C’est quel mot ? </vt:lpstr>
      <vt:lpstr>Talking about professions</vt:lpstr>
      <vt:lpstr>Job titles and articles</vt:lpstr>
      <vt:lpstr>Être et avoir</vt:lpstr>
      <vt:lpstr>Amir écrit à Léa</vt:lpstr>
      <vt:lpstr>Amir écrit à Léa</vt:lpstr>
      <vt:lpstr>Saying what people have</vt:lpstr>
      <vt:lpstr>Saying what people have</vt:lpstr>
      <vt:lpstr>Saying what people have</vt:lpstr>
      <vt:lpstr>Saying who people are</vt:lpstr>
      <vt:lpstr>Saying who people are</vt:lpstr>
      <vt:lpstr>Saying who people are</vt:lpstr>
      <vt:lpstr>C’est ‘sont’ ou ‘ont’ ?</vt:lpstr>
      <vt:lpstr>Avoir ou être ?</vt:lpstr>
      <vt:lpstr>PowerPoint Presentation</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24</cp:revision>
  <dcterms:created xsi:type="dcterms:W3CDTF">2023-08-21T09:30:27Z</dcterms:created>
  <dcterms:modified xsi:type="dcterms:W3CDTF">2023-09-06T17:11:55Z</dcterms:modified>
</cp:coreProperties>
</file>