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316" r:id="rId3"/>
    <p:sldId id="318" r:id="rId4"/>
    <p:sldId id="319" r:id="rId5"/>
    <p:sldId id="320" r:id="rId6"/>
    <p:sldId id="321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36536-3D21-43F8-A9EA-543A463F23E8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87EC9-1ED2-4A27-B755-E84A0AB17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4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</a:t>
            </a:r>
            <a:r>
              <a:rPr lang="en-GB" baseline="0" dirty="0"/>
              <a:t> introduce three new vocabulary items (</a:t>
            </a:r>
            <a:r>
              <a:rPr lang="en-GB" baseline="0" dirty="0" err="1"/>
              <a:t>dónde</a:t>
            </a:r>
            <a:r>
              <a:rPr lang="en-GB" baseline="0" dirty="0"/>
              <a:t>, está and hola) and identify new students/classmates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dirty="0"/>
              <a:t>Model ‘</a:t>
            </a:r>
            <a:r>
              <a:rPr lang="en-GB" dirty="0" err="1"/>
              <a:t>dónde</a:t>
            </a:r>
            <a:r>
              <a:rPr lang="en-GB" dirty="0"/>
              <a:t>‘ (with gesture/supported by picture, as preferred) and ‘está’ and the response of raising a hand.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Use “¿Dónde está + name of student?” to identify the new students in the Y7</a:t>
            </a:r>
            <a:r>
              <a:rPr lang="en-GB" baseline="0" dirty="0"/>
              <a:t> group.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/>
              <a:t>Say ‘hola’ and wave.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Then, having</a:t>
            </a:r>
            <a:r>
              <a:rPr lang="en-GB" baseline="0" dirty="0"/>
              <a:t> </a:t>
            </a:r>
            <a:r>
              <a:rPr lang="en-GB" dirty="0"/>
              <a:t>done the register,</a:t>
            </a:r>
            <a:r>
              <a:rPr lang="en-GB" baseline="0" dirty="0"/>
              <a:t> the teacher can continue </a:t>
            </a:r>
            <a:r>
              <a:rPr lang="en-GB" dirty="0"/>
              <a:t>with the next slide, having primed them thoroughly with 'está‘.</a:t>
            </a:r>
          </a:p>
          <a:p>
            <a:endParaRPr lang="en-GB" dirty="0"/>
          </a:p>
          <a:p>
            <a:r>
              <a:rPr lang="en-GB" b="1" dirty="0"/>
              <a:t>Notes:</a:t>
            </a:r>
          </a:p>
          <a:p>
            <a:pPr marL="228600" indent="-228600">
              <a:buAutoNum type="arabicPeriod"/>
            </a:pPr>
            <a:r>
              <a:rPr lang="en-GB" dirty="0"/>
              <a:t>We</a:t>
            </a:r>
            <a:r>
              <a:rPr lang="en-GB" baseline="0" dirty="0"/>
              <a:t> envisage that this is the first lesson with a new Y7 class, and that the teacher doesn’t know the students, and the students will likely not all know each other, either.</a:t>
            </a:r>
          </a:p>
          <a:p>
            <a:pPr marL="228600" indent="-228600">
              <a:buAutoNum type="arabicPeriod"/>
            </a:pPr>
            <a:r>
              <a:rPr lang="en-GB" dirty="0"/>
              <a:t>Teachers may choose to do this after they have got underway with the lesson material OR alternatively they may use this situation to introduce it.  </a:t>
            </a:r>
          </a:p>
          <a:p>
            <a:pPr marL="228600" indent="-228600">
              <a:buAutoNum type="arabicPeriod"/>
            </a:pPr>
            <a:r>
              <a:rPr lang="en-GB" dirty="0"/>
              <a:t>This</a:t>
            </a:r>
            <a:r>
              <a:rPr lang="en-GB" baseline="0" dirty="0"/>
              <a:t> is an </a:t>
            </a:r>
            <a:r>
              <a:rPr lang="en-GB" dirty="0"/>
              <a:t>opportunity to use the L2 clearly and successfully for a communicative</a:t>
            </a:r>
            <a:r>
              <a:rPr lang="en-GB" baseline="0" dirty="0"/>
              <a:t> </a:t>
            </a:r>
            <a:r>
              <a:rPr lang="en-GB" dirty="0"/>
              <a:t>purpose. 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54384" y="5979824"/>
            <a:ext cx="1337616" cy="947465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7437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73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486051-81AD-43B6-AD4C-7A61DE5F9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04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2330301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9994A4A-D944-41F2-8DEA-F17F60432A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246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BE1EE79E-FB38-4A37-BA9B-631DCFF801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401" y="1327778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A3CECB09-ECFC-4213-8BBB-5E3A94F6E4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72836" y="2374699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599634D-BD6D-4834-A7C9-980C8B48934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66210" y="3481256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46DC617B-6FDE-4A8F-B7D5-282D64FD78F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79462" y="4697143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1A456C8A-BE46-4D0F-8213-46E52C20CD6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598993" y="1341030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5766683-7AC3-4E4F-A9A7-9EDC76C39CE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82428" y="2387951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465416C-6A60-4818-972A-2F8D549106C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75802" y="3494508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B48A780-5959-4411-94B3-5C6A479C2B6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89054" y="4710395"/>
            <a:ext cx="452582" cy="435679"/>
          </a:xfrm>
          <a:prstGeom prst="roundRect">
            <a:avLst/>
          </a:prstGeom>
          <a:solidFill>
            <a:srgbClr val="0055A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8586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5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06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477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B5626083-07F5-422B-BAF9-8C03F4F10D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08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2BAD87-395B-431E-B3EE-E8110C1FE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45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9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1C96604B-D187-48EB-B216-EF8EB1032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84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49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75DCF8-1088-417D-A2D4-5DAC15A25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82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6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F1845DD9-7927-41B5-B99B-A5818AE95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58360"/>
              </p:ext>
            </p:extLst>
          </p:nvPr>
        </p:nvGraphicFramePr>
        <p:xfrm>
          <a:off x="194733" y="365872"/>
          <a:ext cx="11802533" cy="5868456"/>
        </p:xfrm>
        <a:graphic>
          <a:graphicData uri="http://schemas.openxmlformats.org/drawingml/2006/table">
            <a:tbl>
              <a:tblPr firstRow="1"/>
              <a:tblGrid>
                <a:gridCol w="108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9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4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01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Jobs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1-6)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how to say and write new French words </a:t>
                      </a:r>
                      <a:r>
                        <a:rPr 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(places in francophone countries)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jobs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 and being (people and jobs)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ÊTRE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(t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 be, being),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AVOIR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(to have, having)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articles (definite, indefinite), gender, number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(s)/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elle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(s) meaning 'it'/'they'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intonation, inversion, and </a:t>
                      </a: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est-ce que</a:t>
                      </a:r>
                      <a:r>
                        <a:rPr lang="fr-FR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questions (single-verb structures)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article use with </a:t>
                      </a: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être</a:t>
                      </a:r>
                      <a:r>
                        <a:rPr lang="fr-FR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+ profession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feminine adjective agreement rules  -x ➜ -se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feminine noun formation rule 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eur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➜ -rice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Y7 SSC revisited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S-liaison 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revsited</a:t>
                      </a: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Stress syllabification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[h]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liaison with [h]</a:t>
                      </a:r>
                    </a:p>
                    <a:p>
                      <a:pPr marL="8731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High-frequency vocabulary relevant to given context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larger vocabulary sets from Y7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Explicitly focus on some common word patterns between French and English. The words are high-frequency and often cognates or semi-cognates with English 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Georgia" panose="02040502050405020303" pitchFamily="18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Develop learners’ knowledge of word families (i.e., parts of speech connected by a common, semantically-related stem)</a:t>
                      </a:r>
                      <a:b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</a:b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essential verbs in new contexts (ÊTRE, AVOIR)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Number construction 13-31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Prompts to personalise vocabulary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04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Celebrations &amp; festivals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7-12)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</a:t>
                      </a:r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key months and numbers in France</a:t>
                      </a: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</a:t>
                      </a:r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special dates in francophone countries</a:t>
                      </a: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</a:t>
                      </a:r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Le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Carnaval de Nice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La Fête de la Musique </a:t>
                      </a: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</a:t>
                      </a:r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La Fête </a:t>
                      </a:r>
                      <a:r>
                        <a:rPr lang="en-GB" sz="1050" b="1" u="none" strike="noStrike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Nationale</a:t>
                      </a:r>
                      <a:endParaRPr lang="en-GB" sz="1050" b="1" i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birthdays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Asking WH-questions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‘you’ in general (‘on’)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all persons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) + infinitive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go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ALLER 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be able do, can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POUVOIR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have to, must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DEVOIR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want (to)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VOULOIR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it is necessary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il faut/il ne faut pas</a:t>
                      </a:r>
                      <a:endParaRPr lang="en-GB" sz="1050" b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Intonation questions (+ WH- words)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Est-</a:t>
                      </a:r>
                      <a:r>
                        <a:rPr lang="en-GB" sz="105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que questions 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(+WH- words)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Negation (two-verb structures)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son, </a:t>
                      </a:r>
                      <a:r>
                        <a:rPr lang="en-GB" sz="105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ses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/am], revisit [e], [a],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/an]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[(a)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im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], revisit [e], [i], [(a)in]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[om], revisit [on]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Everyday activities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13-14)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everyday activities</a:t>
                      </a:r>
                      <a:endParaRPr lang="en-GB" sz="105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 people do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-ER verbs (all persons)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intonation, inversion, and </a:t>
                      </a:r>
                      <a:r>
                        <a:rPr lang="fr-FR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est-ce que</a:t>
                      </a:r>
                      <a:r>
                        <a:rPr lang="fr-FR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questions (single-verb structures) revisited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ne…pas 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negation revisited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contraction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à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au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revisited</a:t>
                      </a:r>
                      <a:endParaRPr lang="en-GB" sz="100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[um/un]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28996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B3AEC84-8AC8-443D-8849-72144558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8" y="103279"/>
            <a:ext cx="10515600" cy="245064"/>
          </a:xfrm>
        </p:spPr>
        <p:txBody>
          <a:bodyPr>
            <a:no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Y8 scheme of work overview: Term 1.1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8902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Y8 scheme of work overview: Term 1.2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53692"/>
              </p:ext>
            </p:extLst>
          </p:nvPr>
        </p:nvGraphicFramePr>
        <p:xfrm>
          <a:off x="125064" y="446592"/>
          <a:ext cx="11802533" cy="5898704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7532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2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Past activities </a:t>
                      </a:r>
                      <a:r>
                        <a:rPr lang="en-GB" sz="105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(Lessons 15 – 24)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everyday routines (today vs yesterday)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Asking and answering questions about holidays (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Belgium</a:t>
                      </a: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Switzerland</a:t>
                      </a: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(</a:t>
                      </a:r>
                      <a:r>
                        <a:rPr lang="fr-FR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Au réveillon de Noël sur l’ISS, la gastronomie française au menu</a:t>
                      </a:r>
                      <a:r>
                        <a:rPr lang="fr-FR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28600" algn="l"/>
                        </a:tabLst>
                      </a:pPr>
                      <a:r>
                        <a:rPr lang="en-GB" sz="10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Talking about past and present actions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 vs perfect (with past simple equivalent in English)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past participle formation: </a:t>
                      </a:r>
                      <a:r>
                        <a:rPr lang="en-GB" sz="10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FAIRE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10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DIRE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, -ER verbs (taking </a:t>
                      </a:r>
                      <a:r>
                        <a:rPr lang="en-GB" sz="10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AVOIR</a:t>
                      </a: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ce, cet, cette, ces</a:t>
                      </a: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il y a 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vs </a:t>
                      </a:r>
                      <a:r>
                        <a:rPr lang="en-GB" sz="10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il y </a:t>
                      </a:r>
                      <a:r>
                        <a:rPr lang="en-GB" sz="10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avait</a:t>
                      </a:r>
                      <a:endParaRPr lang="en-GB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intonation questions with question words and </a:t>
                      </a:r>
                      <a:r>
                        <a:rPr lang="fr-FR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est-ce que </a:t>
                      </a:r>
                      <a:r>
                        <a:rPr lang="fr-FR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questions (present vs perfect) (</a:t>
                      </a:r>
                      <a:r>
                        <a:rPr lang="fr-FR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je, tu, il/elle</a:t>
                      </a:r>
                      <a:r>
                        <a:rPr lang="fr-FR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ne…pas de </a:t>
                      </a:r>
                      <a:r>
                        <a:rPr lang="en-GB" sz="100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negation (present vs perfect)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gn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[r]</a:t>
                      </a:r>
                    </a:p>
                    <a:p>
                      <a:pPr marL="258762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open [(o)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closed [o/ô]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[(e)au]</a:t>
                      </a:r>
                    </a:p>
                    <a:p>
                      <a:pPr marL="258762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open [o]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Building the verb lexicon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Regular revisiting of Y7 vocabulary for consolidation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Words with multiple meanings are taught cumulatively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Text exploitation to extend vocabulary, aid recognition of cognates, and learners’ knowledge of word families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Consolidation of question words and question formation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Free time activities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(Lessons 25 – 28)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do and where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shopping for food and other activities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‘de’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prepositions taking ‘</a:t>
                      </a: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de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contraction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à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au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revisited,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de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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du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verbs with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à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before nouns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il y a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vs </a:t>
                      </a: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il y </a:t>
                      </a:r>
                      <a:r>
                        <a:rPr lang="en-GB" sz="105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avait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intonation, inversion and </a:t>
                      </a:r>
                      <a:r>
                        <a:rPr lang="fr-FR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est-ce que 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questions (present vs perfect) in single-verb structures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partitive article ‘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’ for parts and wholes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partitive article ‘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’ after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FAIRE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with sports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en-GB" sz="1050" b="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quel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, quelle, </a:t>
                      </a:r>
                      <a:r>
                        <a:rPr lang="en-GB" sz="1050" b="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quels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quelles</a:t>
                      </a:r>
                      <a:endParaRPr lang="en-GB" sz="1050" b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[-s-]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th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5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F1845DD9-7927-41B5-B99B-A5818AE95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087904"/>
              </p:ext>
            </p:extLst>
          </p:nvPr>
        </p:nvGraphicFramePr>
        <p:xfrm>
          <a:off x="194733" y="365872"/>
          <a:ext cx="11802533" cy="5759673"/>
        </p:xfrm>
        <a:graphic>
          <a:graphicData uri="http://schemas.openxmlformats.org/drawingml/2006/table">
            <a:tbl>
              <a:tblPr firstRow="1"/>
              <a:tblGrid>
                <a:gridCol w="108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6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01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6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Everyday life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29 - 34)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eating and drinking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and when, where and how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 typical day (last week or in general)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Using ‘de’</a:t>
                      </a:r>
                      <a:b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when, where and how (using adverbs)</a:t>
                      </a:r>
                      <a:b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past and present actions (revisited)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du, de la, des, de l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’) for uncountable nouns and unspecified quantities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de/d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 the negative and with expressions of quantity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(singular):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BOIRE; PRENDRE; SORTIR;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VENIR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adverb positioning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adjective agreement and placement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grammar from 7.3.2, 8.1.1, 8.1.2, 8.2.1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[-ill|-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ille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  <a:b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[i]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[-ail|-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aill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  <a:b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[a]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Y8 SSCs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Building the verb lexicon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Regular revisiting of Y7 vocabulary for consolidation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Prompts to personalise vocabulary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90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7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 school exchange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35 - 38)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 groups of people do</a:t>
                      </a: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in formal and informal situations</a:t>
                      </a:r>
                      <a:endParaRPr lang="en-GB" sz="1050" b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Saying ‘you’ in formal and informal situations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plural persons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) like: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go out, going out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SORTIR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come, coming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VENIR</a:t>
                      </a: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sans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+ infinitive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vous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meaning formal ‘you’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lvl="1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meaning ‘people, you, one’ and new meaning ‘we’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|-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eill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euil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|-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euill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ueil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|-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ueill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], 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œil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| 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œill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ouil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|-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ouill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è|ê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],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ou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], open [(o)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[oy]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[oi]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B3AEC84-8AC8-443D-8849-72144558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8" y="103279"/>
            <a:ext cx="10515600" cy="245064"/>
          </a:xfrm>
        </p:spPr>
        <p:txBody>
          <a:bodyPr>
            <a:no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Y8 scheme of work overview: Term 2.1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7068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F1845DD9-7927-41B5-B99B-A5818AE95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88085"/>
              </p:ext>
            </p:extLst>
          </p:nvPr>
        </p:nvGraphicFramePr>
        <p:xfrm>
          <a:off x="194733" y="365872"/>
          <a:ext cx="11802533" cy="6058433"/>
        </p:xfrm>
        <a:graphic>
          <a:graphicData uri="http://schemas.openxmlformats.org/drawingml/2006/table">
            <a:tbl>
              <a:tblPr firstRow="1"/>
              <a:tblGrid>
                <a:gridCol w="108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6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01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School life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39 - 42)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 you and others do at school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 you are doing this week and what you do every week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present actions (with –IR verbs like </a:t>
                      </a:r>
                      <a:r>
                        <a:rPr lang="en-GB" sz="105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choisir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(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all persons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) like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CHOISIR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intonation, inversion and </a:t>
                      </a:r>
                      <a:r>
                        <a:rPr lang="fr-FR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est-ce que </a:t>
                      </a: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questions (in single-verb structures)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 with future meaning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use of definite article with days of the week for habitual actions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[y]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[h] revisited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liaison/elision with [h]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Building the verb lexicon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Mixed word class sets of vocabulary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Regular revisiting of Y7 vocabulary for consolidation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Prompts to personalise vocabulary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05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9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 the news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43 - 46)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 day in the life of a journalist</a:t>
                      </a: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things, people and events</a:t>
                      </a: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 photo</a:t>
                      </a:r>
                      <a:endParaRPr lang="en-GB" sz="1050" b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more than one thing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plural noun formation rules -au/-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➜ -aux/-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eux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and  -al ➜ -aux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plural adjective formation rules no change with -s or -x and -al ➜ -aux</a:t>
                      </a:r>
                      <a:endParaRPr lang="fr-FR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même(s), autre(s), plusieurs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positioning of multiple adjectives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stress syllabification [2]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em|am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[e] [a]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en|an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em|am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and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en|an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before a vowel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9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10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Planning a trip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47-48)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Talking about a visit to a country or city (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Paris</a:t>
                      </a: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en-GB" sz="1050" b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intending, wanting, having and being able to do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(revisiting)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(singular persons)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go, going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ALLER + infinitive</a:t>
                      </a:r>
                      <a:endParaRPr lang="en-GB" sz="1000" b="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444500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want (to) – </a:t>
                      </a:r>
                      <a:r>
                        <a:rPr lang="en-GB" sz="105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VOULOIR</a:t>
                      </a:r>
                      <a:endParaRPr lang="en-GB" sz="1050" b="0" u="none" strike="noStrike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4500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be able to, can - </a:t>
                      </a:r>
                      <a:r>
                        <a:rPr lang="en-GB" sz="105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POUVOIR </a:t>
                      </a:r>
                    </a:p>
                    <a:p>
                      <a:pPr marL="444500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have to, must – </a:t>
                      </a:r>
                      <a:r>
                        <a:rPr lang="en-GB" sz="105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DEVOIR</a:t>
                      </a:r>
                    </a:p>
                    <a:p>
                      <a:pPr marL="444500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know (how to) – </a:t>
                      </a:r>
                      <a:r>
                        <a:rPr lang="en-GB" sz="105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SAVOIR</a:t>
                      </a:r>
                    </a:p>
                    <a:p>
                      <a:pPr marL="182563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adverb placement, intonation and inversion questions, and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ne...pas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negation with 2-verb structures</a:t>
                      </a:r>
                    </a:p>
                    <a:p>
                      <a:pPr marL="444500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5725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[(a)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im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[(a)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im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and [(a)in] before a vowel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[ai] [i] [(a)in]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3286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B3AEC84-8AC8-443D-8849-72144558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8" y="103279"/>
            <a:ext cx="10515600" cy="245064"/>
          </a:xfrm>
        </p:spPr>
        <p:txBody>
          <a:bodyPr>
            <a:no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Y8 scheme of work overview: Term 2.2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3565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F1845DD9-7927-41B5-B99B-A5818AE95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37523"/>
              </p:ext>
            </p:extLst>
          </p:nvPr>
        </p:nvGraphicFramePr>
        <p:xfrm>
          <a:off x="194733" y="365872"/>
          <a:ext cx="11802533" cy="5246126"/>
        </p:xfrm>
        <a:graphic>
          <a:graphicData uri="http://schemas.openxmlformats.org/drawingml/2006/table">
            <a:tbl>
              <a:tblPr firstRow="1"/>
              <a:tblGrid>
                <a:gridCol w="1137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6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181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11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Comparing things and experiences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49 - 54)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 out with family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family life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pen friends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Comparing with adjectives and adverbs</a:t>
                      </a:r>
                      <a:b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Using –RE verbs like prendre for present actions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feminine adjective agreement rules  -l ➜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lle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 and -n ➜ -</a:t>
                      </a:r>
                      <a:r>
                        <a:rPr lang="en-GB" sz="105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nne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comparative forms of adjectives and adverbs</a:t>
                      </a:r>
                    </a:p>
                    <a:p>
                      <a:pPr marL="171450" lvl="0" indent="-841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using comparative structures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plural persons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) like: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take, taking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PRENDRE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[om]</a:t>
                      </a:r>
                      <a:b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[on]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[om] and [on] before a vowel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um|un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  <a:b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[u]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um|un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before a vowel</a:t>
                      </a:r>
                      <a:b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[r] revisited</a:t>
                      </a:r>
                      <a:b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Regular revisiting of Y7 vocabulary for consolidation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Y8 vocabulary revisited throughout in different contexts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Developing the verb lexicon – highly frequent (irregular verbs) in present and perfect, with verbs reused in different contexts.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Prompts to personalise vocabulary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90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12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Communicating in other languages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55 - 60)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cont’d in Term 3.2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 visit to a pen friend in Spain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 school trip to Italy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Using –RE verbs for present actions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singular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) like: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understand, understanding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ENTENDRE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read, reading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LIRE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write, writing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ÉCRIRE</a:t>
                      </a:r>
                    </a:p>
                    <a:p>
                      <a:pPr marL="184150" marR="0" lvl="1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tout, toute, tous, toutes</a:t>
                      </a:r>
                    </a:p>
                    <a:p>
                      <a:pPr marL="184150" lvl="2" indent="-968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4150" lvl="0" indent="-96838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intonation questions with and without question words</a:t>
                      </a:r>
                      <a:endParaRPr lang="fr-FR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open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eu|œu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eu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[-il|-ill] revisited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ien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ueil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|-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ueill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], 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œil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| 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œill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ouil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|-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ouill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</a:p>
                    <a:p>
                      <a:pPr marL="87312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B3AEC84-8AC8-443D-8849-72144558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8" y="103279"/>
            <a:ext cx="10515600" cy="245064"/>
          </a:xfrm>
        </p:spPr>
        <p:txBody>
          <a:bodyPr>
            <a:no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Y8 scheme of work overview: Term 3.1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5785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F1845DD9-7927-41B5-B99B-A5818AE95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08275"/>
              </p:ext>
            </p:extLst>
          </p:nvPr>
        </p:nvGraphicFramePr>
        <p:xfrm>
          <a:off x="194733" y="365872"/>
          <a:ext cx="11802533" cy="5668539"/>
        </p:xfrm>
        <a:graphic>
          <a:graphicData uri="http://schemas.openxmlformats.org/drawingml/2006/table">
            <a:tbl>
              <a:tblPr firstRow="1"/>
              <a:tblGrid>
                <a:gridCol w="114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6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356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12 cont’d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Communicating in other languages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61 - 62)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endParaRPr lang="en-GB" sz="105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language learning experiences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Using –RE verbs for present actions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plural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) like: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read, reading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LIRE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 write, writing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ÉCRIRE</a:t>
                      </a:r>
                    </a:p>
                    <a:p>
                      <a:pPr marL="182563" lvl="2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FAIRE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with weather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Inversion questions with and without question words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[y] revisited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[oy] revisited</a:t>
                      </a: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Extended reading to develop vocabulary depth, aid recognition of cognates, and learners’ knowledge of word families 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Prompts to personalise vocabulary</a:t>
                      </a: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13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13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the environment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63 - 64)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 groups of people do</a:t>
                      </a: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in formal and informal situations</a:t>
                      </a:r>
                      <a:endParaRPr lang="en-GB" sz="1050" b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Using –RE and –IR verbs for present actions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like: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ENTENDRE, PRENDRE, LIRE, ÉCRIRE, CHOISIR, SORTIR, VENIR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(revisited)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Adjective agreement and placement (revisited)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Comparative structures with adjectives and adverbs (revisited)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Y7 and Y8 SSCs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9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14</a:t>
                      </a:r>
                      <a:b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Past events</a:t>
                      </a:r>
                      <a:endParaRPr lang="en-GB" sz="105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65 – 72)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</a:t>
                      </a:r>
                      <a:r>
                        <a:rPr lang="en-US" sz="1050" b="1" u="none" strike="noStrike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Astérix</a:t>
                      </a:r>
                      <a:r>
                        <a:rPr 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 et </a:t>
                      </a:r>
                      <a:r>
                        <a:rPr lang="en-US" sz="1050" b="1" u="none" strike="noStrike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Obélix</a:t>
                      </a:r>
                      <a:endParaRPr lang="en-US" sz="1050" b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 work experience placement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the school holidays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an accident</a:t>
                      </a:r>
                    </a:p>
                    <a:p>
                      <a:pPr marL="255588" lvl="0" indent="-1682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Asking inversion questions in the past (perfect) tense</a:t>
                      </a:r>
                    </a:p>
                    <a:p>
                      <a:pPr marL="85725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and asking about what you did and have done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present vs perfect (with past simple and present perfect equivalent in English)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intonation, inversion and est-ce que questions (perfect) (did? vs have/has done?)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specified vs unspecified times in the past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adverb placement (present vs perfect)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Georgia" panose="02040502050405020303" pitchFamily="18" charset="0"/>
                          <a:cs typeface="Calibri" panose="020F0502020204030204" pitchFamily="34" charset="0"/>
                        </a:rPr>
                        <a:t>past participle formation: verbs like prendre, dit, fait, bu, eu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[-s-]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ç|soft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tion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ch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[-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gn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j|soft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g]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closed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o|ô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open [o] [(e)au] revisited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78343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B3AEC84-8AC8-443D-8849-72144558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8" y="103279"/>
            <a:ext cx="10515600" cy="245064"/>
          </a:xfrm>
        </p:spPr>
        <p:txBody>
          <a:bodyPr>
            <a:no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French Y8 scheme of work overview: Term 3.2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7340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2DEF20-60BE-4C6C-961E-D2593C3C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" y="0"/>
            <a:ext cx="10515600" cy="360947"/>
          </a:xfrm>
        </p:spPr>
        <p:txBody>
          <a:bodyPr>
            <a:normAutofit/>
          </a:bodyPr>
          <a:lstStyle/>
          <a:p>
            <a:r>
              <a:rPr kumimoji="0" lang="en-GB" altLang="zh-CN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KS3 Languages National Curriculum and Knowledge strands matrix</a:t>
            </a:r>
            <a:endParaRPr lang="en-GB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AA597-E7DB-4B04-B126-EA1438C8A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803144"/>
              </p:ext>
            </p:extLst>
          </p:nvPr>
        </p:nvGraphicFramePr>
        <p:xfrm>
          <a:off x="264844" y="480580"/>
          <a:ext cx="11799639" cy="5766347"/>
        </p:xfrm>
        <a:graphic>
          <a:graphicData uri="http://schemas.openxmlformats.org/drawingml/2006/table">
            <a:tbl>
              <a:tblPr firstRow="1" firstCol="1" bandRow="1"/>
              <a:tblGrid>
                <a:gridCol w="921006">
                  <a:extLst>
                    <a:ext uri="{9D8B030D-6E8A-4147-A177-3AD203B41FA5}">
                      <a16:colId xmlns:a16="http://schemas.microsoft.com/office/drawing/2014/main" val="1487117743"/>
                    </a:ext>
                  </a:extLst>
                </a:gridCol>
                <a:gridCol w="1361407">
                  <a:extLst>
                    <a:ext uri="{9D8B030D-6E8A-4147-A177-3AD203B41FA5}">
                      <a16:colId xmlns:a16="http://schemas.microsoft.com/office/drawing/2014/main" val="3925930936"/>
                    </a:ext>
                  </a:extLst>
                </a:gridCol>
                <a:gridCol w="9152160">
                  <a:extLst>
                    <a:ext uri="{9D8B030D-6E8A-4147-A177-3AD203B41FA5}">
                      <a16:colId xmlns:a16="http://schemas.microsoft.com/office/drawing/2014/main" val="2683211165"/>
                    </a:ext>
                  </a:extLst>
                </a:gridCol>
                <a:gridCol w="365066">
                  <a:extLst>
                    <a:ext uri="{9D8B030D-6E8A-4147-A177-3AD203B41FA5}">
                      <a16:colId xmlns:a16="http://schemas.microsoft.com/office/drawing/2014/main" val="3408956694"/>
                    </a:ext>
                  </a:extLst>
                </a:gridCol>
              </a:tblGrid>
              <a:tr h="363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Knowledge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Strands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Listening, Reading, Speaking,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 Curriculum objectives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Pupils should be taught to: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NC no.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324346"/>
                  </a:ext>
                </a:extLst>
              </a:tr>
              <a:tr h="69955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Phonics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(Sound to print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 &amp; W)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transcribe words and short sentences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they hear with increasing accuracy.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58696"/>
                  </a:ext>
                </a:extLst>
              </a:tr>
              <a:tr h="699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(Print to sound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 &amp; 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speak coherently and confidently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with increasingly accurate pronunciation and intonation.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72383"/>
                  </a:ext>
                </a:extLst>
              </a:tr>
              <a:tr h="10782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 to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forms of spoken language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to obtain information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respond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and show comprehension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original and adapted materials from a range of different sources, understanding the purpose, important ideas and details,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provide an accurate English translation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short, suitable material.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literary texts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in the language [such as stories, songs, poems and letters], to stimulate ideas, develop creative expression and expand understanding of the language and culture.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16306"/>
                  </a:ext>
                </a:extLst>
              </a:tr>
              <a:tr h="706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initiate and develop conversations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coping with unfamiliar language and unexpected responses, making use of important social conventions such as formal modes of address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develop and use a wide-ranging and deepening vocabulary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goes beyond their immediate needs and interests, allowing them to give and justify opinions and take part in discussion about wider issues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48528"/>
                  </a:ext>
                </a:extLst>
              </a:tr>
              <a:tr h="59090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Grammar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use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manipulate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7380"/>
                  </a:ext>
                </a:extLst>
              </a:tr>
              <a:tr h="1591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and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manipulate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express and develop ideas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clearly and with increasing accuracy, both orally and in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accurate grammar, spelling and punctuation.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prose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using an increasingly wide range of grammar and vocabulary,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creatively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to express their own ideas and opinions,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translate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short written text accurately into the foreign language.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15 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0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6079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French">
      <a:dk1>
        <a:srgbClr val="525050"/>
      </a:dk1>
      <a:lt1>
        <a:srgbClr val="FFFFFF"/>
      </a:lt1>
      <a:dk2>
        <a:srgbClr val="0055A4"/>
      </a:dk2>
      <a:lt2>
        <a:srgbClr val="FFFFFF"/>
      </a:lt2>
      <a:accent1>
        <a:srgbClr val="0060B8"/>
      </a:accent1>
      <a:accent2>
        <a:srgbClr val="EF4135"/>
      </a:accent2>
      <a:accent3>
        <a:srgbClr val="979595"/>
      </a:accent3>
      <a:accent4>
        <a:srgbClr val="2F9AFF"/>
      </a:accent4>
      <a:accent5>
        <a:srgbClr val="F7A59F"/>
      </a:accent5>
      <a:accent6>
        <a:srgbClr val="CCE7FE"/>
      </a:accent6>
      <a:hlink>
        <a:srgbClr val="00B0F0"/>
      </a:hlink>
      <a:folHlink>
        <a:srgbClr val="B87999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A8DF4FE-C177-42F6-AAC1-1275032E0A1E}" vid="{4930E79D-0927-4688-8080-95CF1F63D9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8010</TotalTime>
  <Words>3042</Words>
  <Application>Microsoft Office PowerPoint</Application>
  <PresentationFormat>Widescreen</PresentationFormat>
  <Paragraphs>401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NCELP_German_2022</vt:lpstr>
      <vt:lpstr>French Y8 scheme of work overview: Term 1.1</vt:lpstr>
      <vt:lpstr>French Y8 scheme of work overview: Term 1.2</vt:lpstr>
      <vt:lpstr>French Y8 scheme of work overview: Term 2.1</vt:lpstr>
      <vt:lpstr>French Y8 scheme of work overview: Term 2.2</vt:lpstr>
      <vt:lpstr>French Y8 scheme of work overview: Term 3.1</vt:lpstr>
      <vt:lpstr>French Y8 scheme of work overview: Term 3.2</vt:lpstr>
      <vt:lpstr>KS3 Languages National Curriculum and Knowledge strands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57</cp:revision>
  <dcterms:created xsi:type="dcterms:W3CDTF">2023-09-05T14:24:48Z</dcterms:created>
  <dcterms:modified xsi:type="dcterms:W3CDTF">2023-10-16T15:57:19Z</dcterms:modified>
</cp:coreProperties>
</file>