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57"/>
  </p:notesMasterIdLst>
  <p:sldIdLst>
    <p:sldId id="266" r:id="rId3"/>
    <p:sldId id="866" r:id="rId4"/>
    <p:sldId id="260" r:id="rId5"/>
    <p:sldId id="259" r:id="rId6"/>
    <p:sldId id="380" r:id="rId7"/>
    <p:sldId id="867" r:id="rId8"/>
    <p:sldId id="868" r:id="rId9"/>
    <p:sldId id="869" r:id="rId10"/>
    <p:sldId id="871" r:id="rId11"/>
    <p:sldId id="405" r:id="rId12"/>
    <p:sldId id="406" r:id="rId13"/>
    <p:sldId id="407" r:id="rId14"/>
    <p:sldId id="408" r:id="rId15"/>
    <p:sldId id="409" r:id="rId16"/>
    <p:sldId id="410" r:id="rId17"/>
    <p:sldId id="283" r:id="rId18"/>
    <p:sldId id="287" r:id="rId19"/>
    <p:sldId id="290" r:id="rId20"/>
    <p:sldId id="292" r:id="rId21"/>
    <p:sldId id="286" r:id="rId22"/>
    <p:sldId id="872" r:id="rId23"/>
    <p:sldId id="873" r:id="rId24"/>
    <p:sldId id="878" r:id="rId25"/>
    <p:sldId id="879" r:id="rId26"/>
    <p:sldId id="880" r:id="rId27"/>
    <p:sldId id="881" r:id="rId28"/>
    <p:sldId id="882" r:id="rId29"/>
    <p:sldId id="302" r:id="rId30"/>
    <p:sldId id="385" r:id="rId31"/>
    <p:sldId id="395" r:id="rId32"/>
    <p:sldId id="396" r:id="rId33"/>
    <p:sldId id="397" r:id="rId34"/>
    <p:sldId id="398" r:id="rId35"/>
    <p:sldId id="399" r:id="rId36"/>
    <p:sldId id="400" r:id="rId37"/>
    <p:sldId id="401" r:id="rId38"/>
    <p:sldId id="402" r:id="rId39"/>
    <p:sldId id="403" r:id="rId40"/>
    <p:sldId id="404" r:id="rId41"/>
    <p:sldId id="884" r:id="rId42"/>
    <p:sldId id="885" r:id="rId43"/>
    <p:sldId id="371" r:id="rId44"/>
    <p:sldId id="413" r:id="rId45"/>
    <p:sldId id="359" r:id="rId46"/>
    <p:sldId id="886" r:id="rId47"/>
    <p:sldId id="374" r:id="rId48"/>
    <p:sldId id="375" r:id="rId49"/>
    <p:sldId id="887" r:id="rId50"/>
    <p:sldId id="888" r:id="rId51"/>
    <p:sldId id="418" r:id="rId52"/>
    <p:sldId id="874" r:id="rId53"/>
    <p:sldId id="875" r:id="rId54"/>
    <p:sldId id="876" r:id="rId55"/>
    <p:sldId id="87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D00"/>
    <a:srgbClr val="3A5EAC"/>
    <a:srgbClr val="F6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89" autoAdjust="0"/>
    <p:restoredTop sz="53702" autoAdjust="0"/>
  </p:normalViewPr>
  <p:slideViewPr>
    <p:cSldViewPr snapToGrid="0">
      <p:cViewPr>
        <p:scale>
          <a:sx n="60" d="100"/>
          <a:sy n="60" d="100"/>
        </p:scale>
        <p:origin x="1974" y="90"/>
      </p:cViewPr>
      <p:guideLst/>
    </p:cSldViewPr>
  </p:slideViewPr>
  <p:notesTextViewPr>
    <p:cViewPr>
      <p:scale>
        <a:sx n="3" d="2"/>
        <a:sy n="3" d="2"/>
      </p:scale>
      <p:origin x="0" y="0"/>
    </p:cViewPr>
  </p:notesTextViewPr>
  <p:sorterViewPr>
    <p:cViewPr>
      <p:scale>
        <a:sx n="100" d="100"/>
        <a:sy n="100" d="100"/>
      </p:scale>
      <p:origin x="0" y="-52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6A97E-9A45-4521-AE11-4D27E7D7C57B}" type="datetimeFigureOut">
              <a:rPr lang="en-GB" smtClean="0"/>
              <a:t>16/04/2024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CB3D0-F05A-45BA-86D3-2AFB9637DE3A}" type="slidenum">
              <a:rPr lang="en-GB" smtClean="0"/>
              <a:t>‹#›</a:t>
            </a:fld>
            <a:endParaRPr lang="en-GB"/>
          </a:p>
        </p:txBody>
      </p:sp>
    </p:spTree>
    <p:extLst>
      <p:ext uri="{BB962C8B-B14F-4D97-AF65-F5344CB8AC3E}">
        <p14:creationId xmlns:p14="http://schemas.microsoft.com/office/powerpoint/2010/main" val="3064758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u="sng" dirty="0">
                <a:solidFill>
                  <a:srgbClr val="FF0000"/>
                </a:solidFill>
              </a:rPr>
              <a:t>material</a:t>
            </a:r>
            <a:br>
              <a:rPr lang="en-GB" b="1" dirty="0">
                <a:solidFill>
                  <a:srgbClr val="FF0000"/>
                </a:solidFill>
              </a:rPr>
            </a:br>
            <a:br>
              <a:rPr lang="en-GB" b="1" u="sng"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Consolidation of </a:t>
            </a:r>
            <a:r>
              <a:rPr lang="en-GB" b="0" baseline="0" dirty="0"/>
              <a:t>SSC [u] </a:t>
            </a:r>
          </a:p>
          <a:p>
            <a:pPr marL="0" indent="0">
              <a:buFontTx/>
              <a:buNone/>
            </a:pPr>
            <a:r>
              <a:rPr lang="en-GB" b="0" baseline="0" dirty="0"/>
              <a:t>Introduction of PODER in singular persons (</a:t>
            </a:r>
            <a:r>
              <a:rPr lang="en-GB" b="0" baseline="0" dirty="0" err="1"/>
              <a:t>puedo</a:t>
            </a:r>
            <a:r>
              <a:rPr lang="en-GB" b="0" baseline="0" dirty="0"/>
              <a:t>, </a:t>
            </a:r>
            <a:r>
              <a:rPr lang="en-GB" b="0" baseline="0" dirty="0" err="1"/>
              <a:t>puedes</a:t>
            </a:r>
            <a:r>
              <a:rPr lang="en-GB" b="0" baseline="0" dirty="0"/>
              <a:t>, </a:t>
            </a:r>
            <a:r>
              <a:rPr lang="en-GB" b="0" baseline="0" dirty="0" err="1"/>
              <a:t>puede</a:t>
            </a:r>
            <a:r>
              <a:rPr lang="en-GB" b="0" baseline="0" dirty="0"/>
              <a:t>) and its use in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7.2.2.2 (introduce) </a:t>
            </a:r>
            <a:r>
              <a:rPr lang="es-ES" sz="1200" b="0" i="0" u="none" strike="noStrike" kern="1200" dirty="0">
                <a:solidFill>
                  <a:schemeClr val="tx1"/>
                </a:solidFill>
                <a:effectLst/>
                <a:latin typeface="+mn-lt"/>
                <a:ea typeface="+mn-ea"/>
                <a:cs typeface="+mn-cs"/>
              </a:rPr>
              <a:t>poder [32]; puedo; puedes; puede; jugar [356]; participar [593]; preguntar [220]; pedir [218], material [690]; cambiar [256]; favor [517]; </a:t>
            </a:r>
            <a:r>
              <a:rPr lang="en-GB" dirty="0" err="1"/>
              <a:t>compañero</a:t>
            </a:r>
            <a:r>
              <a:rPr lang="en-GB" dirty="0"/>
              <a:t>/a</a:t>
            </a:r>
            <a:r>
              <a:rPr lang="en-GB"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[551];  ¿puedo ir a los servicios?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a:solidFill>
                  <a:schemeClr val="tx1"/>
                </a:solidFill>
                <a:effectLst/>
                <a:latin typeface="+mn-lt"/>
                <a:ea typeface="+mn-ea"/>
                <a:cs typeface="+mn-cs"/>
              </a:rPr>
              <a:t>7.2.1.4 (revisit)</a:t>
            </a:r>
            <a:r>
              <a:rPr lang="en-GB" b="0" baseline="0" dirty="0"/>
              <a:t> </a:t>
            </a:r>
            <a:r>
              <a:rPr lang="es-ES" b="0" baseline="0" dirty="0"/>
              <a:t>¿cuándo? [57]; ¿cuánto? [580]; ¿cuál? [445]; hacer [26]; hago; haces; hace; deporte [1489]; deberes [2187]; actividad [344]; dibujo [1726]; noche [164]; tarde [392]; mañana [402]; para [16]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7.1.2.6 (revisit)</a:t>
            </a:r>
            <a:r>
              <a:rPr lang="es-ES" b="0" baseline="0" dirty="0"/>
              <a:t> pueblo [244]; equipo [373]; trabajo [152]; edificio [857]; plato [1808]; familia [233]; película [543]; vista [408]; isla [810]; grande [66]; interesante [616]; de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Note: teachers may wish to omit these slides if students a) have done the pre-learning and b) responded confidently to the previous slide.</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[1/6]</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word ‘</a:t>
            </a:r>
            <a:r>
              <a:rPr lang="en-GB" sz="1200" kern="1200" dirty="0" err="1">
                <a:solidFill>
                  <a:schemeClr val="tx1"/>
                </a:solidFill>
                <a:effectLst/>
                <a:latin typeface="+mn-lt"/>
                <a:ea typeface="+mn-ea"/>
                <a:cs typeface="+mn-cs"/>
              </a:rPr>
              <a:t>poder</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err="1">
                <a:solidFill>
                  <a:schemeClr val="tx1"/>
                </a:solidFill>
                <a:effectLst/>
                <a:latin typeface="+mn-lt"/>
                <a:ea typeface="+mn-ea"/>
                <a:cs typeface="+mn-cs"/>
              </a:rPr>
              <a:t>puede</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meanings from the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is one of the NCELP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are introduced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10</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538191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[2/6]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poder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Teacher and students 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11</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41837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[3/6]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dirty="0"/>
              <a:t>the short form in a sentence. </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short form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12</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75695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[4/6]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dirty="0"/>
              <a:t>the long form in a sentence. </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long form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13</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911576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[5/6]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dirty="0"/>
              <a:t>the short form in a sentence. </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sentence without the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short form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4019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[6/6]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dirty="0"/>
              <a:t>the long form in a sentence. </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sentence without the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long form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576359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7 minutes</a:t>
            </a:r>
          </a:p>
          <a:p>
            <a:endParaRPr lang="en-GB" baseline="0" dirty="0"/>
          </a:p>
          <a:p>
            <a:r>
              <a:rPr lang="en-GB" b="1" baseline="0" dirty="0"/>
              <a:t>Aim: </a:t>
            </a:r>
            <a:r>
              <a:rPr lang="en-GB" dirty="0"/>
              <a:t>to</a:t>
            </a:r>
            <a:r>
              <a:rPr lang="en-GB" baseline="0" dirty="0"/>
              <a:t> help learners understand the difference in meaning between ‘</a:t>
            </a:r>
            <a:r>
              <a:rPr lang="en-GB" baseline="0" dirty="0" err="1"/>
              <a:t>puede</a:t>
            </a:r>
            <a:r>
              <a:rPr lang="en-GB" baseline="0" dirty="0"/>
              <a:t>’ and ‘</a:t>
            </a:r>
            <a:r>
              <a:rPr lang="en-GB" baseline="0" dirty="0" err="1"/>
              <a:t>poder</a:t>
            </a:r>
            <a:r>
              <a:rPr lang="en-GB" baseline="0" dirty="0"/>
              <a:t>’, to provide students with the </a:t>
            </a:r>
            <a:r>
              <a:rPr lang="en-GB" sz="1200" b="0" i="0" kern="1200" baseline="0" dirty="0">
                <a:solidFill>
                  <a:schemeClr val="tx1"/>
                </a:solidFill>
                <a:effectLst/>
                <a:latin typeface="+mn-lt"/>
                <a:ea typeface="+mn-ea"/>
                <a:cs typeface="+mn-cs"/>
              </a:rPr>
              <a:t>o</a:t>
            </a:r>
            <a:r>
              <a:rPr lang="en-GB" sz="1200" b="0" i="0" kern="1200" dirty="0">
                <a:solidFill>
                  <a:schemeClr val="tx1"/>
                </a:solidFill>
                <a:effectLst/>
                <a:latin typeface="+mn-lt"/>
                <a:ea typeface="+mn-ea"/>
                <a:cs typeface="+mn-cs"/>
              </a:rPr>
              <a:t>pportunity to re-visit many high-frequency verb infinitives.</a:t>
            </a:r>
            <a:br>
              <a:rPr lang="en-GB" dirty="0"/>
            </a:br>
            <a:endParaRPr lang="en-GB" b="1" baseline="0" dirty="0"/>
          </a:p>
          <a:p>
            <a:r>
              <a:rPr lang="en-GB" b="1" baseline="0" dirty="0"/>
              <a:t>Procedure</a:t>
            </a:r>
            <a:r>
              <a:rPr lang="en-GB" baseline="0" dirty="0"/>
              <a:t>:</a:t>
            </a:r>
          </a:p>
          <a:p>
            <a:pPr marL="228600" indent="-228600">
              <a:buAutoNum type="arabicPeriod"/>
            </a:pPr>
            <a:r>
              <a:rPr lang="en-GB" baseline="0" dirty="0"/>
              <a:t>Students read the sentences and tick the correct column depending on the meaning of the verb.</a:t>
            </a:r>
          </a:p>
          <a:p>
            <a:pPr marL="228600" indent="-228600">
              <a:buAutoNum type="arabicPeriod"/>
            </a:pPr>
            <a:r>
              <a:rPr lang="en-GB" baseline="0" dirty="0"/>
              <a:t>Students write the action in English.</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have seen ‘</a:t>
            </a:r>
            <a:r>
              <a:rPr lang="en-GB" baseline="0" dirty="0" err="1"/>
              <a:t>ayuda</a:t>
            </a:r>
            <a:r>
              <a:rPr lang="en-GB" baseline="0" dirty="0"/>
              <a:t>’ but not ‘</a:t>
            </a:r>
            <a:r>
              <a:rPr lang="en-GB" baseline="0" dirty="0" err="1"/>
              <a:t>ayudar</a:t>
            </a:r>
            <a:r>
              <a:rPr lang="en-GB" baseline="0" dirty="0"/>
              <a:t>’ in the scheme of work. We included ‘</a:t>
            </a:r>
            <a:r>
              <a:rPr lang="en-GB" baseline="0" dirty="0" err="1"/>
              <a:t>ayudar</a:t>
            </a:r>
            <a:r>
              <a:rPr lang="en-GB" baseline="0" dirty="0"/>
              <a:t>’ given its similarity in form and meaning to ‘</a:t>
            </a:r>
            <a:r>
              <a:rPr lang="en-GB" baseline="0" dirty="0" err="1"/>
              <a:t>ayuda</a:t>
            </a:r>
            <a:r>
              <a:rPr lang="en-GB" baseline="0" dirty="0"/>
              <a:t>’.</a:t>
            </a:r>
          </a:p>
          <a:p>
            <a:endParaRPr lang="en-GB" baseline="0" dirty="0"/>
          </a:p>
        </p:txBody>
      </p:sp>
      <p:sp>
        <p:nvSpPr>
          <p:cNvPr id="4" name="Slide Number Placeholder 3"/>
          <p:cNvSpPr>
            <a:spLocks noGrp="1"/>
          </p:cNvSpPr>
          <p:nvPr>
            <p:ph type="sldNum" sz="quarter" idx="10"/>
          </p:nvPr>
        </p:nvSpPr>
        <p:spPr/>
        <p:txBody>
          <a:bodyPr/>
          <a:lstStyle/>
          <a:p>
            <a:fld id="{AFB90784-656C-4BA6-90F8-11FF7804BF12}" type="slidenum">
              <a:rPr lang="en-GB" smtClean="0"/>
              <a:t>16</a:t>
            </a:fld>
            <a:endParaRPr lang="en-GB"/>
          </a:p>
        </p:txBody>
      </p:sp>
    </p:spTree>
    <p:extLst>
      <p:ext uri="{BB962C8B-B14F-4D97-AF65-F5344CB8AC3E}">
        <p14:creationId xmlns:p14="http://schemas.microsoft.com/office/powerpoint/2010/main" val="391889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(could be given as extension to some students on a handout)</a:t>
            </a:r>
          </a:p>
          <a:p>
            <a:r>
              <a:rPr lang="en-GB" b="1" baseline="0" dirty="0"/>
              <a:t>Timing</a:t>
            </a:r>
            <a:r>
              <a:rPr lang="en-GB" b="0" baseline="0" dirty="0"/>
              <a:t>: 5 minutes</a:t>
            </a:r>
          </a:p>
          <a:p>
            <a:endParaRPr lang="en-GB" b="0" baseline="0" dirty="0"/>
          </a:p>
          <a:p>
            <a:r>
              <a:rPr lang="en-GB" b="1" baseline="0" dirty="0"/>
              <a:t>Aim</a:t>
            </a:r>
            <a:r>
              <a:rPr lang="en-GB" b="0" baseline="0" dirty="0"/>
              <a:t>: to improve students’ awareness of the compatibility of ‘poder’ and ‘</a:t>
            </a:r>
            <a:r>
              <a:rPr lang="en-GB" b="0" baseline="0" dirty="0" err="1"/>
              <a:t>puede</a:t>
            </a:r>
            <a:r>
              <a:rPr lang="en-GB" b="0" baseline="0" dirty="0"/>
              <a:t>’ with other elements in a sentence.</a:t>
            </a:r>
          </a:p>
          <a:p>
            <a:endParaRPr lang="en-GB" b="0" baseline="0" dirty="0"/>
          </a:p>
          <a:p>
            <a:r>
              <a:rPr lang="en-GB" b="1" baseline="0" dirty="0"/>
              <a:t>Procedure</a:t>
            </a:r>
            <a:r>
              <a:rPr lang="en-GB" b="0" baseline="0" dirty="0"/>
              <a:t>:</a:t>
            </a:r>
          </a:p>
          <a:p>
            <a:pPr marL="228600" indent="-228600">
              <a:buAutoNum type="arabicPeriod"/>
            </a:pPr>
            <a:r>
              <a:rPr lang="en-GB" b="0" dirty="0"/>
              <a:t>Students read the 12 sentence fragments and try to write grammatical combinations by matching fragments from A and B.</a:t>
            </a:r>
          </a:p>
          <a:p>
            <a:pPr marL="228600" indent="-228600">
              <a:buAutoNum type="arabicPeriod"/>
            </a:pPr>
            <a:r>
              <a:rPr lang="en-GB" b="0" dirty="0"/>
              <a:t>Teacher asks students about the meaning of the sentences and asks them which sentence combinations seem most and least likely.</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1959874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[1/2]</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1 minute</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revisit </a:t>
            </a:r>
            <a:r>
              <a:rPr lang="en-GB" sz="1200" kern="1200" baseline="0" dirty="0">
                <a:solidFill>
                  <a:schemeClr val="tx1"/>
                </a:solidFill>
                <a:effectLst/>
                <a:latin typeface="+mn-lt"/>
                <a:ea typeface="+mn-ea"/>
                <a:cs typeface="+mn-cs"/>
              </a:rPr>
              <a:t>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singular of ‘</a:t>
            </a:r>
            <a:r>
              <a:rPr lang="en-GB" sz="1200" kern="1200" baseline="0" dirty="0" err="1">
                <a:solidFill>
                  <a:schemeClr val="tx1"/>
                </a:solidFill>
                <a:effectLst/>
                <a:latin typeface="+mn-lt"/>
                <a:ea typeface="+mn-ea"/>
                <a:cs typeface="+mn-cs"/>
              </a:rPr>
              <a:t>poder</a:t>
            </a:r>
            <a:r>
              <a:rPr lang="en-GB" sz="1200" kern="1200" baseline="0" dirty="0">
                <a:solidFill>
                  <a:schemeClr val="tx1"/>
                </a:solidFill>
                <a:effectLst/>
                <a:latin typeface="+mn-lt"/>
                <a:ea typeface="+mn-ea"/>
                <a:cs typeface="+mn-cs"/>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Teacher and students cycle through the 1</a:t>
            </a:r>
            <a:r>
              <a:rPr lang="en-GB" baseline="30000" dirty="0"/>
              <a:t>st</a:t>
            </a:r>
            <a:r>
              <a:rPr lang="en-GB" dirty="0"/>
              <a:t> of ‘</a:t>
            </a:r>
            <a:r>
              <a:rPr lang="en-GB" dirty="0" err="1"/>
              <a:t>poder</a:t>
            </a:r>
            <a:r>
              <a:rPr lang="en-GB" dirty="0"/>
              <a:t>’.</a:t>
            </a:r>
          </a:p>
        </p:txBody>
      </p:sp>
      <p:sp>
        <p:nvSpPr>
          <p:cNvPr id="4" name="Slide Number Placeholder 3"/>
          <p:cNvSpPr>
            <a:spLocks noGrp="1"/>
          </p:cNvSpPr>
          <p:nvPr>
            <p:ph type="sldNum" sz="quarter" idx="10"/>
          </p:nvPr>
        </p:nvSpPr>
        <p:spPr/>
        <p:txBody>
          <a:bodyPr/>
          <a:lstStyle/>
          <a:p>
            <a:fld id="{AFB90784-656C-4BA6-90F8-11FF7804BF12}" type="slidenum">
              <a:rPr lang="en-GB" smtClean="0"/>
              <a:t>18</a:t>
            </a:fld>
            <a:endParaRPr lang="en-GB"/>
          </a:p>
        </p:txBody>
      </p:sp>
    </p:spTree>
    <p:extLst>
      <p:ext uri="{BB962C8B-B14F-4D97-AF65-F5344CB8AC3E}">
        <p14:creationId xmlns:p14="http://schemas.microsoft.com/office/powerpoint/2010/main" val="205348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[2/2]</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1 minute</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sz="1200" kern="1200" baseline="0" dirty="0">
                <a:solidFill>
                  <a:schemeClr val="tx1"/>
                </a:solidFill>
                <a:effectLst/>
                <a:latin typeface="+mn-lt"/>
                <a:ea typeface="+mn-ea"/>
                <a:cs typeface="+mn-cs"/>
              </a:rPr>
              <a:t>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singular of ‘</a:t>
            </a:r>
            <a:r>
              <a:rPr lang="en-GB" sz="1200" kern="1200" baseline="0" dirty="0" err="1">
                <a:solidFill>
                  <a:schemeClr val="tx1"/>
                </a:solidFill>
                <a:effectLst/>
                <a:latin typeface="+mn-lt"/>
                <a:ea typeface="+mn-ea"/>
                <a:cs typeface="+mn-cs"/>
              </a:rPr>
              <a:t>poder</a:t>
            </a:r>
            <a:r>
              <a:rPr lang="en-GB" sz="1200" kern="1200" baseline="0" dirty="0">
                <a:solidFill>
                  <a:schemeClr val="tx1"/>
                </a:solidFill>
                <a:effectLst/>
                <a:latin typeface="+mn-lt"/>
                <a:ea typeface="+mn-ea"/>
                <a:cs typeface="+mn-cs"/>
              </a:rPr>
              <a:t>’ in a sentence.</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1</a:t>
            </a:r>
            <a:r>
              <a:rPr lang="en-GB" baseline="30000" dirty="0"/>
              <a:t>st</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19</a:t>
            </a:fld>
            <a:endParaRPr lang="en-GB"/>
          </a:p>
        </p:txBody>
      </p:sp>
    </p:spTree>
    <p:extLst>
      <p:ext uri="{BB962C8B-B14F-4D97-AF65-F5344CB8AC3E}">
        <p14:creationId xmlns:p14="http://schemas.microsoft.com/office/powerpoint/2010/main" val="394599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activity to settle students on arrival.</a:t>
            </a:r>
            <a:br>
              <a:rPr lang="en-GB" dirty="0"/>
            </a:br>
            <a:br>
              <a:rPr lang="en-GB" dirty="0"/>
            </a:b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a:t>
            </a:r>
          </a:p>
          <a:p>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practise recognition of new and revisited vocabulary for this week.</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indent="-228600">
              <a:buAutoNum type="arabicPeriod"/>
            </a:pPr>
            <a:r>
              <a:rPr lang="en-GB" dirty="0"/>
              <a:t>Students say the words in alphabetical order.</a:t>
            </a:r>
          </a:p>
          <a:p>
            <a:pPr marL="228600" indent="-228600">
              <a:buAutoNum type="arabicPeriod"/>
            </a:pPr>
            <a:r>
              <a:rPr lang="en-GB" dirty="0"/>
              <a:t>They work out the meaning of each word in English. (If students have not done any pre-learning some words will be new, but several are cognates.  For any words students don’t know, the teacher provides the English meanings during feedback.  Students will practise these words during this lesson.)</a:t>
            </a:r>
          </a:p>
          <a:p>
            <a:pPr marL="228600" indent="-228600">
              <a:buAutoNum type="arabicPeriod"/>
            </a:pPr>
            <a:endParaRPr lang="en-GB" dirty="0"/>
          </a:p>
          <a:p>
            <a:pPr marL="0" indent="0">
              <a:buNone/>
            </a:pPr>
            <a:r>
              <a:rPr lang="en-GB" b="1" dirty="0"/>
              <a:t>Note</a:t>
            </a:r>
            <a:r>
              <a:rPr lang="en-GB" dirty="0"/>
              <a:t>: teachers set the conditions for the activity – e.g., pairs/solo, say or write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36E-E363-47C2-BBA4-E6427CA0CC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384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8 minutes</a:t>
            </a:r>
          </a:p>
          <a:p>
            <a:endParaRPr lang="en-GB" b="1" baseline="0" dirty="0"/>
          </a:p>
          <a:p>
            <a:r>
              <a:rPr lang="en-GB" b="1" baseline="0" dirty="0"/>
              <a:t>Aim: </a:t>
            </a:r>
            <a:r>
              <a:rPr lang="en-GB" b="0" baseline="0" dirty="0"/>
              <a:t>to understand the difference in meaning between ‘</a:t>
            </a:r>
            <a:r>
              <a:rPr lang="en-GB" b="0" baseline="0" dirty="0" err="1"/>
              <a:t>puedo</a:t>
            </a:r>
            <a:r>
              <a:rPr lang="en-GB" b="0" baseline="0" dirty="0"/>
              <a:t>’ and ‘</a:t>
            </a:r>
            <a:r>
              <a:rPr lang="en-GB" b="0" baseline="0" dirty="0" err="1"/>
              <a:t>puede</a:t>
            </a:r>
            <a:r>
              <a:rPr lang="en-GB" b="0" baseline="0" dirty="0"/>
              <a:t>’.</a:t>
            </a:r>
          </a:p>
          <a:p>
            <a:endParaRPr lang="en-GB" b="1" baseline="0" dirty="0"/>
          </a:p>
          <a:p>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to each sentence and </a:t>
            </a:r>
            <a:r>
              <a:rPr lang="en-GB" baseline="0" dirty="0"/>
              <a:t>tick the first column, ‘I can’, if they hear ‘</a:t>
            </a:r>
            <a:r>
              <a:rPr lang="en-GB" baseline="0" dirty="0" err="1"/>
              <a:t>puedo</a:t>
            </a:r>
            <a:r>
              <a:rPr lang="en-GB" baseline="0" dirty="0"/>
              <a:t>’ and the second column, ‘he can’, if they hear ‘</a:t>
            </a:r>
            <a:r>
              <a:rPr lang="en-GB" baseline="0" dirty="0" err="1"/>
              <a:t>puede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again and complete the table in English, highlighting the difference between the first and the third person.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r>
              <a:rPr lang="es-CO" sz="1200" b="1" kern="1200" dirty="0">
                <a:solidFill>
                  <a:schemeClr val="tx1"/>
                </a:solidFill>
                <a:effectLst/>
                <a:latin typeface="+mn-lt"/>
                <a:ea typeface="+mn-ea"/>
                <a:cs typeface="+mn-cs"/>
              </a:rPr>
              <a:t>Transcript</a:t>
            </a:r>
            <a:endParaRPr lang="en-GB" sz="1200" b="1"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1) Puedo preguntar en clase.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2) Puede hablar con amigos en clase.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3) Puedo compartir los materiales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4) Puede llevar revistas.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5) Puede pedir ayuda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6) Puede llegar tarde.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7) Puedo pedir favores.</a:t>
            </a:r>
            <a:endParaRPr lang="en-GB" sz="1200" kern="1200" dirty="0">
              <a:solidFill>
                <a:schemeClr val="tx1"/>
              </a:solidFill>
              <a:effectLst/>
              <a:latin typeface="+mn-lt"/>
              <a:ea typeface="+mn-ea"/>
              <a:cs typeface="+mn-cs"/>
            </a:endParaRPr>
          </a:p>
          <a:p>
            <a:endParaRPr lang="en-GB" b="0" baseline="0" dirty="0"/>
          </a:p>
        </p:txBody>
      </p:sp>
      <p:sp>
        <p:nvSpPr>
          <p:cNvPr id="4" name="Slide Number Placeholder 3"/>
          <p:cNvSpPr>
            <a:spLocks noGrp="1"/>
          </p:cNvSpPr>
          <p:nvPr>
            <p:ph type="sldNum" sz="quarter" idx="10"/>
          </p:nvPr>
        </p:nvSpPr>
        <p:spPr/>
        <p:txBody>
          <a:bodyPr/>
          <a:lstStyle/>
          <a:p>
            <a:fld id="{AFB90784-656C-4BA6-90F8-11FF7804BF12}" type="slidenum">
              <a:rPr lang="en-GB" smtClean="0"/>
              <a:t>20</a:t>
            </a:fld>
            <a:endParaRPr lang="en-GB"/>
          </a:p>
        </p:txBody>
      </p:sp>
    </p:spTree>
    <p:extLst>
      <p:ext uri="{BB962C8B-B14F-4D97-AF65-F5344CB8AC3E}">
        <p14:creationId xmlns:p14="http://schemas.microsoft.com/office/powerpoint/2010/main" val="2885739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8 minutes</a:t>
            </a:r>
          </a:p>
          <a:p>
            <a:endParaRPr lang="en-GB" b="1" baseline="0" dirty="0"/>
          </a:p>
          <a:p>
            <a:r>
              <a:rPr lang="en-GB" b="1" baseline="0" dirty="0"/>
              <a:t>Aim: </a:t>
            </a:r>
            <a:r>
              <a:rPr lang="en-GB" b="0" baseline="0" dirty="0"/>
              <a:t>to understand the difference in meaning between ‘</a:t>
            </a:r>
            <a:r>
              <a:rPr lang="en-GB" b="0" baseline="0" dirty="0" err="1"/>
              <a:t>puedo</a:t>
            </a:r>
            <a:r>
              <a:rPr lang="en-GB" b="0" baseline="0" dirty="0"/>
              <a:t>’ and ‘</a:t>
            </a:r>
            <a:r>
              <a:rPr lang="en-GB" b="0" baseline="0" dirty="0" err="1"/>
              <a:t>puede</a:t>
            </a:r>
            <a:r>
              <a:rPr lang="en-GB" b="0" baseline="0" dirty="0"/>
              <a:t>’.</a:t>
            </a:r>
          </a:p>
          <a:p>
            <a:endParaRPr lang="en-GB" b="1" baseline="0" dirty="0"/>
          </a:p>
          <a:p>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to each sentence and </a:t>
            </a:r>
            <a:r>
              <a:rPr lang="en-GB" baseline="0" dirty="0"/>
              <a:t>tick the first column, ‘I can’, if they hear ‘</a:t>
            </a:r>
            <a:r>
              <a:rPr lang="en-GB" baseline="0" dirty="0" err="1"/>
              <a:t>puedo</a:t>
            </a:r>
            <a:r>
              <a:rPr lang="en-GB" baseline="0" dirty="0"/>
              <a:t>’ and the second column, ‘he can’, if they hear ‘</a:t>
            </a:r>
            <a:r>
              <a:rPr lang="en-GB" baseline="0" dirty="0" err="1"/>
              <a:t>puede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again and complete the table in English, highlighting the difference between the first and the third person.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r>
              <a:rPr lang="es-CO" sz="1200" b="1" kern="1200" dirty="0">
                <a:solidFill>
                  <a:schemeClr val="tx1"/>
                </a:solidFill>
                <a:effectLst/>
                <a:latin typeface="+mn-lt"/>
                <a:ea typeface="+mn-ea"/>
                <a:cs typeface="+mn-cs"/>
              </a:rPr>
              <a:t>Transcript</a:t>
            </a:r>
            <a:endParaRPr lang="en-GB" sz="1200" b="1"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1) Puedo preguntar en clase.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2) Puedo compartir los materiales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3) Puede llevar revistas.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4) Puede pedir ayuda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5) Puede llegar tarde.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6) Puedo pedir favores.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21</a:t>
            </a:fld>
            <a:endParaRPr lang="en-GB"/>
          </a:p>
        </p:txBody>
      </p:sp>
    </p:spTree>
    <p:extLst>
      <p:ext uri="{BB962C8B-B14F-4D97-AF65-F5344CB8AC3E}">
        <p14:creationId xmlns:p14="http://schemas.microsoft.com/office/powerpoint/2010/main" val="3385507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baseline="0" dirty="0"/>
              <a:t>Timing: </a:t>
            </a:r>
            <a:r>
              <a:rPr lang="en-GB" b="0" baseline="0" dirty="0"/>
              <a:t>12 minutes</a:t>
            </a:r>
          </a:p>
          <a:p>
            <a:pPr marL="0" indent="0">
              <a:buFontTx/>
              <a:buNone/>
            </a:pPr>
            <a:endParaRPr lang="en-GB" b="0" baseline="0" dirty="0"/>
          </a:p>
          <a:p>
            <a:pPr marL="0" indent="0">
              <a:buFontTx/>
              <a:buNone/>
            </a:pPr>
            <a:r>
              <a:rPr lang="en-GB" b="1" baseline="0" dirty="0"/>
              <a:t>Aim:</a:t>
            </a:r>
            <a:r>
              <a:rPr lang="en-GB" b="0" baseline="0" dirty="0"/>
              <a:t> to practise the use of </a:t>
            </a:r>
            <a:r>
              <a:rPr lang="en-GB" b="0" baseline="0" dirty="0" err="1"/>
              <a:t>puede</a:t>
            </a:r>
            <a:r>
              <a:rPr lang="en-GB" b="0" baseline="0" dirty="0"/>
              <a:t> + verb infinitives and negative ‘no’; to revisit vocabulary drawn from previous weeks.</a:t>
            </a:r>
          </a:p>
          <a:p>
            <a:pPr marL="0" indent="0">
              <a:buFontTx/>
              <a:buNone/>
            </a:pPr>
            <a:endParaRPr lang="en-GB" b="0" baseline="0" dirty="0"/>
          </a:p>
          <a:p>
            <a:pPr marL="0" indent="0">
              <a:buFontTx/>
              <a:buNone/>
            </a:pPr>
            <a:r>
              <a:rPr lang="en-GB" b="1" baseline="0" dirty="0"/>
              <a:t>Procedure:</a:t>
            </a:r>
          </a:p>
          <a:p>
            <a:pPr marL="228600" indent="-228600">
              <a:buFontTx/>
              <a:buAutoNum type="arabicPeriod"/>
            </a:pPr>
            <a:r>
              <a:rPr lang="en-GB" baseline="0" dirty="0"/>
              <a:t>Student A asks questions with the information in English on the slide (or their card, if they are doing the handout version – see slides at the end of this presentation)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B answers ‘</a:t>
            </a:r>
            <a:r>
              <a:rPr lang="en-GB" baseline="0" dirty="0" err="1"/>
              <a:t>sí</a:t>
            </a:r>
            <a:r>
              <a:rPr lang="en-GB" baseline="0" dirty="0"/>
              <a:t> </a:t>
            </a:r>
            <a:r>
              <a:rPr lang="en-GB" baseline="0" dirty="0" err="1"/>
              <a:t>puede</a:t>
            </a:r>
            <a:r>
              <a:rPr lang="en-GB" baseline="0" dirty="0"/>
              <a:t>’ if their friend (preferably a friend in a different school) can do what is asked, and no </a:t>
            </a:r>
            <a:r>
              <a:rPr lang="en-GB" baseline="0" dirty="0" err="1"/>
              <a:t>puede</a:t>
            </a:r>
            <a:r>
              <a:rPr lang="en-GB" baseline="0" dirty="0"/>
              <a:t> if they can’t.  Or (for the role card version) student answers ‘</a:t>
            </a:r>
            <a:r>
              <a:rPr lang="en-GB" baseline="0" dirty="0" err="1"/>
              <a:t>sí</a:t>
            </a:r>
            <a:r>
              <a:rPr lang="en-GB" baseline="0" dirty="0"/>
              <a:t> </a:t>
            </a:r>
            <a:r>
              <a:rPr lang="en-GB" baseline="0" dirty="0" err="1"/>
              <a:t>puede</a:t>
            </a:r>
            <a:r>
              <a:rPr lang="en-GB" baseline="0" dirty="0"/>
              <a:t>’ if the question is represented in their card and ‘no </a:t>
            </a:r>
            <a:r>
              <a:rPr lang="en-GB" baseline="0" dirty="0" err="1"/>
              <a:t>puede</a:t>
            </a:r>
            <a:r>
              <a:rPr lang="en-GB" baseline="0" dirty="0"/>
              <a:t>’ if on their card there is no reference to what’s being asked. </a:t>
            </a:r>
          </a:p>
          <a:p>
            <a:pPr marL="228600" indent="-228600">
              <a:buFontTx/>
              <a:buAutoNum type="arabicPeriod"/>
            </a:pPr>
            <a:r>
              <a:rPr lang="en-GB" baseline="0" dirty="0"/>
              <a:t>Student A writes a tick if the answer is positive or a cross if it’s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22</a:t>
            </a:fld>
            <a:endParaRPr lang="en-GB"/>
          </a:p>
        </p:txBody>
      </p:sp>
    </p:spTree>
    <p:extLst>
      <p:ext uri="{BB962C8B-B14F-4D97-AF65-F5344CB8AC3E}">
        <p14:creationId xmlns:p14="http://schemas.microsoft.com/office/powerpoint/2010/main" val="1830717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 can ask in any order.</a:t>
            </a:r>
            <a:br>
              <a:rPr lang="en-GB" dirty="0"/>
            </a:br>
            <a:r>
              <a:rPr lang="en-GB" dirty="0"/>
              <a:t>B chooses how to answer.</a:t>
            </a:r>
            <a:br>
              <a:rPr lang="en-GB" dirty="0"/>
            </a:br>
            <a:r>
              <a:rPr lang="en-GB" dirty="0"/>
              <a:t>A writes ‘yes/no’ next to each activity – i.e., makes notes.</a:t>
            </a:r>
            <a:br>
              <a:rPr lang="en-GB" dirty="0"/>
            </a:br>
            <a:br>
              <a:rPr lang="en-GB" dirty="0"/>
            </a:br>
            <a:r>
              <a:rPr lang="en-GB" dirty="0"/>
              <a:t>walks? no.</a:t>
            </a:r>
            <a:br>
              <a:rPr lang="en-GB" dirty="0"/>
            </a:br>
            <a:r>
              <a:rPr lang="en-GB" dirty="0"/>
              <a:t>has animals a home? yes </a:t>
            </a:r>
          </a:p>
          <a:p>
            <a:r>
              <a:rPr lang="en-GB" dirty="0"/>
              <a:t>etc…</a:t>
            </a:r>
          </a:p>
          <a:p>
            <a:endParaRPr lang="en-GB" dirty="0"/>
          </a:p>
          <a:p>
            <a:r>
              <a:rPr lang="en-GB" b="1" dirty="0"/>
              <a:t>DO NOT DISPLAY</a:t>
            </a:r>
          </a:p>
          <a:p>
            <a:endParaRPr lang="en-GB" b="0" baseline="0" dirty="0"/>
          </a:p>
          <a:p>
            <a:r>
              <a:rPr lang="en-GB" b="0" baseline="0" dirty="0"/>
              <a:t>Answers:</a:t>
            </a:r>
          </a:p>
          <a:p>
            <a:endParaRPr lang="en-GB" b="0" baseline="0" dirty="0"/>
          </a:p>
          <a:p>
            <a:pPr marL="228600" indent="-228600">
              <a:buAutoNum type="arabicParenR"/>
            </a:pPr>
            <a:r>
              <a:rPr lang="en-GB" b="0" baseline="0" dirty="0" err="1"/>
              <a:t>caminar</a:t>
            </a:r>
            <a:r>
              <a:rPr lang="en-GB" b="0" baseline="0" dirty="0"/>
              <a:t> a la </a:t>
            </a:r>
            <a:r>
              <a:rPr lang="en-GB" b="0" baseline="0" dirty="0" err="1"/>
              <a:t>escuela</a:t>
            </a:r>
            <a:endParaRPr lang="en-GB" b="0" baseline="0" dirty="0"/>
          </a:p>
          <a:p>
            <a:pPr marL="228600" indent="-228600">
              <a:buAutoNum type="arabicParenR"/>
            </a:pPr>
            <a:r>
              <a:rPr lang="en-GB" b="0" baseline="0" dirty="0" err="1"/>
              <a:t>tener</a:t>
            </a:r>
            <a:r>
              <a:rPr lang="en-GB" b="0" baseline="0" dirty="0"/>
              <a:t> </a:t>
            </a:r>
            <a:r>
              <a:rPr lang="en-GB" b="0" baseline="0" dirty="0" err="1"/>
              <a:t>animales</a:t>
            </a:r>
            <a:r>
              <a:rPr lang="en-GB" b="0" baseline="0" dirty="0"/>
              <a:t> </a:t>
            </a:r>
            <a:r>
              <a:rPr lang="en-GB" b="0" baseline="0" dirty="0" err="1"/>
              <a:t>en</a:t>
            </a:r>
            <a:r>
              <a:rPr lang="en-GB" b="0" baseline="0" dirty="0"/>
              <a:t> casa</a:t>
            </a:r>
          </a:p>
          <a:p>
            <a:pPr marL="228600" indent="-228600">
              <a:buAutoNum type="arabicParenR"/>
            </a:pPr>
            <a:r>
              <a:rPr lang="en-GB" b="0" baseline="0" dirty="0" err="1"/>
              <a:t>estudiar</a:t>
            </a:r>
            <a:r>
              <a:rPr lang="en-GB" b="0" baseline="0" dirty="0"/>
              <a:t> chino</a:t>
            </a:r>
          </a:p>
          <a:p>
            <a:pPr marL="228600" indent="-228600">
              <a:buAutoNum type="arabicParenR"/>
            </a:pPr>
            <a:r>
              <a:rPr lang="en-GB" b="0" baseline="0" dirty="0" err="1"/>
              <a:t>trabajar</a:t>
            </a:r>
            <a:r>
              <a:rPr lang="en-GB" b="0" baseline="0" dirty="0"/>
              <a:t> con </a:t>
            </a:r>
            <a:r>
              <a:rPr lang="en-GB" b="0" baseline="0" dirty="0" err="1"/>
              <a:t>animales</a:t>
            </a:r>
            <a:endParaRPr lang="en-GB" b="0" baseline="0" dirty="0"/>
          </a:p>
          <a:p>
            <a:pPr marL="228600" indent="-228600">
              <a:buAutoNum type="arabicParenR"/>
            </a:pPr>
            <a:r>
              <a:rPr lang="en-GB" b="0" baseline="0" dirty="0"/>
              <a:t>usar </a:t>
            </a:r>
            <a:r>
              <a:rPr lang="en-GB" b="0" baseline="0" dirty="0" err="1"/>
              <a:t>el</a:t>
            </a:r>
            <a:r>
              <a:rPr lang="en-GB" b="0" baseline="0" dirty="0"/>
              <a:t> </a:t>
            </a:r>
            <a:r>
              <a:rPr lang="en-GB" b="0" baseline="0" dirty="0" err="1"/>
              <a:t>teléfono</a:t>
            </a:r>
            <a:r>
              <a:rPr lang="en-GB" b="0" baseline="0" dirty="0"/>
              <a:t> </a:t>
            </a:r>
            <a:r>
              <a:rPr lang="en-GB" b="0" baseline="0" dirty="0" err="1"/>
              <a:t>en</a:t>
            </a:r>
            <a:r>
              <a:rPr lang="en-GB" b="0" baseline="0" dirty="0"/>
              <a:t> la </a:t>
            </a:r>
            <a:r>
              <a:rPr lang="en-GB" b="0" baseline="0" dirty="0" err="1"/>
              <a:t>escuela</a:t>
            </a:r>
            <a:endParaRPr lang="en-GB" b="0" baseline="0" dirty="0"/>
          </a:p>
          <a:p>
            <a:pPr marL="228600" indent="-228600">
              <a:buAutoNum type="arabicParenR"/>
            </a:pPr>
            <a:r>
              <a:rPr lang="en-GB" b="0" baseline="0" dirty="0" err="1"/>
              <a:t>participar</a:t>
            </a:r>
            <a:r>
              <a:rPr lang="en-GB" b="0" baseline="0" dirty="0"/>
              <a:t> </a:t>
            </a:r>
            <a:r>
              <a:rPr lang="en-GB" b="0" baseline="0" dirty="0" err="1"/>
              <a:t>en</a:t>
            </a:r>
            <a:r>
              <a:rPr lang="en-GB" b="0" baseline="0" dirty="0"/>
              <a:t> </a:t>
            </a:r>
            <a:r>
              <a:rPr lang="en-GB" b="0" baseline="0" dirty="0" err="1"/>
              <a:t>el</a:t>
            </a:r>
            <a:r>
              <a:rPr lang="en-GB" b="0" baseline="0" dirty="0"/>
              <a:t> </a:t>
            </a:r>
            <a:r>
              <a:rPr lang="en-GB" b="0" baseline="0" dirty="0" err="1"/>
              <a:t>teatro</a:t>
            </a:r>
            <a:endParaRPr lang="en-GB" b="0" baseline="0" dirty="0"/>
          </a:p>
          <a:p>
            <a:pPr marL="0" indent="0">
              <a:buNone/>
            </a:pPr>
            <a:endParaRPr lang="en-GB" b="0" baseline="0" dirty="0"/>
          </a:p>
          <a:p>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23</a:t>
            </a:fld>
            <a:endParaRPr lang="en-GB"/>
          </a:p>
        </p:txBody>
      </p:sp>
    </p:spTree>
    <p:extLst>
      <p:ext uri="{BB962C8B-B14F-4D97-AF65-F5344CB8AC3E}">
        <p14:creationId xmlns:p14="http://schemas.microsoft.com/office/powerpoint/2010/main" val="19430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B can ask in any order.</a:t>
            </a:r>
            <a:br>
              <a:rPr lang="en-GB" dirty="0"/>
            </a:br>
            <a:r>
              <a:rPr lang="en-GB" dirty="0"/>
              <a:t>A chooses how to answer.</a:t>
            </a:r>
            <a:br>
              <a:rPr lang="en-GB" dirty="0"/>
            </a:br>
            <a:r>
              <a:rPr lang="en-GB" dirty="0"/>
              <a:t>B writes ‘yes/no’ next to each activity – i.e., makes notes.</a:t>
            </a:r>
            <a:br>
              <a:rPr lang="en-GB" dirty="0"/>
            </a:br>
            <a:br>
              <a:rPr lang="en-GB" dirty="0"/>
            </a:br>
            <a:r>
              <a:rPr lang="en-GB" dirty="0"/>
              <a:t>walks? no.</a:t>
            </a:r>
            <a:br>
              <a:rPr lang="en-GB" dirty="0"/>
            </a:br>
            <a:r>
              <a:rPr lang="en-GB" dirty="0"/>
              <a:t>has animals a home? yes </a:t>
            </a:r>
          </a:p>
          <a:p>
            <a:r>
              <a:rPr lang="en-GB" dirty="0"/>
              <a:t>etc…</a:t>
            </a:r>
          </a:p>
          <a:p>
            <a:endParaRPr lang="en-GB" dirty="0"/>
          </a:p>
          <a:p>
            <a:r>
              <a:rPr lang="en-GB" b="1" dirty="0"/>
              <a:t>DO NOT DISPLAY</a:t>
            </a:r>
          </a:p>
          <a:p>
            <a:endParaRPr lang="en-GB" b="0" baseline="0" dirty="0"/>
          </a:p>
          <a:p>
            <a:r>
              <a:rPr lang="en-GB" b="0" baseline="0" dirty="0"/>
              <a:t>Answers:</a:t>
            </a:r>
          </a:p>
          <a:p>
            <a:endParaRPr lang="en-GB" b="0" baseline="0" dirty="0"/>
          </a:p>
          <a:p>
            <a:pPr marL="228600" indent="-228600">
              <a:buAutoNum type="arabicParenR"/>
            </a:pPr>
            <a:r>
              <a:rPr lang="en-GB" b="0" baseline="0" dirty="0" err="1"/>
              <a:t>estudiar</a:t>
            </a:r>
            <a:r>
              <a:rPr lang="en-GB" b="0" baseline="0" dirty="0"/>
              <a:t> </a:t>
            </a:r>
            <a:r>
              <a:rPr lang="en-GB" b="0" baseline="0" dirty="0" err="1"/>
              <a:t>dibujo</a:t>
            </a:r>
            <a:endParaRPr lang="en-GB" b="0" baseline="0" dirty="0"/>
          </a:p>
          <a:p>
            <a:pPr marL="228600" indent="-228600">
              <a:buAutoNum type="arabicParenR"/>
            </a:pPr>
            <a:r>
              <a:rPr lang="en-GB" b="0" baseline="0" dirty="0" err="1"/>
              <a:t>hacer</a:t>
            </a:r>
            <a:r>
              <a:rPr lang="en-GB" b="0" baseline="0" dirty="0"/>
              <a:t> </a:t>
            </a:r>
            <a:r>
              <a:rPr lang="en-GB" b="0" baseline="0" dirty="0" err="1"/>
              <a:t>deporte</a:t>
            </a:r>
            <a:endParaRPr lang="en-GB" b="0" baseline="0" dirty="0"/>
          </a:p>
          <a:p>
            <a:pPr marL="228600" indent="-228600">
              <a:buAutoNum type="arabicParenR"/>
            </a:pPr>
            <a:r>
              <a:rPr lang="en-GB" b="0" baseline="0" dirty="0" err="1"/>
              <a:t>pedir</a:t>
            </a:r>
            <a:r>
              <a:rPr lang="en-GB" b="0" baseline="0" dirty="0"/>
              <a:t> </a:t>
            </a:r>
            <a:r>
              <a:rPr lang="en-GB" b="0" baseline="0" dirty="0" err="1"/>
              <a:t>materiales</a:t>
            </a:r>
            <a:r>
              <a:rPr lang="en-GB" b="0" baseline="0" dirty="0"/>
              <a:t> </a:t>
            </a:r>
            <a:r>
              <a:rPr lang="en-GB" b="0" baseline="0" dirty="0" err="1"/>
              <a:t>en</a:t>
            </a:r>
            <a:r>
              <a:rPr lang="en-GB" b="0" baseline="0" dirty="0"/>
              <a:t> </a:t>
            </a:r>
            <a:r>
              <a:rPr lang="en-GB" b="0" baseline="0" dirty="0" err="1"/>
              <a:t>clase</a:t>
            </a:r>
            <a:endParaRPr lang="en-GB" b="0" baseline="0" dirty="0"/>
          </a:p>
          <a:p>
            <a:pPr marL="228600" indent="-228600">
              <a:buAutoNum type="arabicParenR"/>
            </a:pPr>
            <a:r>
              <a:rPr lang="en-GB" b="0" baseline="0" dirty="0" err="1"/>
              <a:t>jugar</a:t>
            </a:r>
            <a:r>
              <a:rPr lang="en-GB" b="0" baseline="0" dirty="0"/>
              <a:t> con </a:t>
            </a:r>
            <a:r>
              <a:rPr lang="en-GB" b="0" baseline="0" dirty="0" err="1"/>
              <a:t>compañeros</a:t>
            </a:r>
            <a:endParaRPr lang="en-GB" b="0" baseline="0" dirty="0"/>
          </a:p>
          <a:p>
            <a:pPr marL="228600" indent="-228600">
              <a:buAutoNum type="arabicParenR"/>
            </a:pPr>
            <a:r>
              <a:rPr lang="en-GB" b="0" baseline="0" dirty="0" err="1"/>
              <a:t>trabajar</a:t>
            </a:r>
            <a:r>
              <a:rPr lang="en-GB" b="0" baseline="0" dirty="0"/>
              <a:t> </a:t>
            </a:r>
            <a:r>
              <a:rPr lang="en-GB" b="0" baseline="0" dirty="0" err="1"/>
              <a:t>en</a:t>
            </a:r>
            <a:r>
              <a:rPr lang="en-GB" b="0" baseline="0" dirty="0"/>
              <a:t> (un) equipo</a:t>
            </a:r>
          </a:p>
          <a:p>
            <a:pPr marL="228600" indent="-228600">
              <a:buAutoNum type="arabicParenR"/>
            </a:pPr>
            <a:r>
              <a:rPr lang="en-GB" b="0" baseline="0" dirty="0" err="1"/>
              <a:t>ver</a:t>
            </a:r>
            <a:r>
              <a:rPr lang="en-GB" b="0" baseline="0" dirty="0"/>
              <a:t> </a:t>
            </a:r>
            <a:r>
              <a:rPr lang="en-GB" b="0" baseline="0" dirty="0" err="1"/>
              <a:t>películas</a:t>
            </a:r>
            <a:r>
              <a:rPr lang="en-GB" b="0" baseline="0" dirty="0"/>
              <a:t> </a:t>
            </a:r>
            <a:r>
              <a:rPr lang="en-GB" b="0" baseline="0" dirty="0" err="1"/>
              <a:t>en</a:t>
            </a:r>
            <a:r>
              <a:rPr lang="en-GB" b="0" baseline="0" dirty="0"/>
              <a:t> </a:t>
            </a:r>
            <a:r>
              <a:rPr lang="en-GB" b="0" baseline="0" dirty="0" err="1"/>
              <a:t>clase</a:t>
            </a:r>
            <a:endParaRPr lang="en-GB" b="0" baseline="0" dirty="0"/>
          </a:p>
          <a:p>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24</a:t>
            </a:fld>
            <a:endParaRPr lang="en-GB"/>
          </a:p>
        </p:txBody>
      </p:sp>
    </p:spTree>
    <p:extLst>
      <p:ext uri="{BB962C8B-B14F-4D97-AF65-F5344CB8AC3E}">
        <p14:creationId xmlns:p14="http://schemas.microsoft.com/office/powerpoint/2010/main" val="4226461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u="sng" dirty="0">
                <a:solidFill>
                  <a:srgbClr val="FF0000"/>
                </a:solidFill>
              </a:rPr>
              <a:t>material</a:t>
            </a:r>
            <a:br>
              <a:rPr lang="en-GB" b="1" dirty="0">
                <a:solidFill>
                  <a:srgbClr val="FF0000"/>
                </a:solidFill>
              </a:rPr>
            </a:br>
            <a:br>
              <a:rPr lang="en-GB" b="1" u="sng"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Consolidation of </a:t>
            </a:r>
            <a:r>
              <a:rPr lang="en-GB" b="0" baseline="0" dirty="0"/>
              <a:t>SSC [u] </a:t>
            </a:r>
          </a:p>
          <a:p>
            <a:pPr marL="0" indent="0">
              <a:buFontTx/>
              <a:buNone/>
            </a:pPr>
            <a:r>
              <a:rPr lang="en-GB" b="0" baseline="0" dirty="0"/>
              <a:t>Introduction of PODER in singular persons (</a:t>
            </a:r>
            <a:r>
              <a:rPr lang="en-GB" b="0" baseline="0" dirty="0" err="1"/>
              <a:t>puedo</a:t>
            </a:r>
            <a:r>
              <a:rPr lang="en-GB" b="0" baseline="0" dirty="0"/>
              <a:t>, </a:t>
            </a:r>
            <a:r>
              <a:rPr lang="en-GB" b="0" baseline="0" dirty="0" err="1"/>
              <a:t>puedes</a:t>
            </a:r>
            <a:r>
              <a:rPr lang="en-GB" b="0" baseline="0" dirty="0"/>
              <a:t>, </a:t>
            </a:r>
            <a:r>
              <a:rPr lang="en-GB" b="0" baseline="0" dirty="0" err="1"/>
              <a:t>puede</a:t>
            </a:r>
            <a:r>
              <a:rPr lang="en-GB" b="0" baseline="0" dirty="0"/>
              <a:t>) and its use in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7.2.2.2 (introduce) </a:t>
            </a:r>
            <a:r>
              <a:rPr lang="es-ES" sz="1200" b="0" i="0" u="none" strike="noStrike" kern="1200" dirty="0">
                <a:solidFill>
                  <a:schemeClr val="tx1"/>
                </a:solidFill>
                <a:effectLst/>
                <a:latin typeface="+mn-lt"/>
                <a:ea typeface="+mn-ea"/>
                <a:cs typeface="+mn-cs"/>
              </a:rPr>
              <a:t>poder [32]; puedo; puedes; puede; jugar [356]; participar [593]; preguntar [220]; pedir [218], material [690]; cambiar [256]; favor [517]; </a:t>
            </a:r>
            <a:r>
              <a:rPr lang="en-GB" dirty="0" err="1"/>
              <a:t>compañero</a:t>
            </a:r>
            <a:r>
              <a:rPr lang="en-GB" dirty="0"/>
              <a:t>/a</a:t>
            </a:r>
            <a:r>
              <a:rPr lang="en-GB"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[551];  ¿puedo ir a los servicios?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a:solidFill>
                  <a:schemeClr val="tx1"/>
                </a:solidFill>
                <a:effectLst/>
                <a:latin typeface="+mn-lt"/>
                <a:ea typeface="+mn-ea"/>
                <a:cs typeface="+mn-cs"/>
              </a:rPr>
              <a:t>7.2.1.4 (revisit)</a:t>
            </a:r>
            <a:r>
              <a:rPr lang="en-GB" b="0" baseline="0" dirty="0"/>
              <a:t> </a:t>
            </a:r>
            <a:r>
              <a:rPr lang="es-ES" b="0" baseline="0" dirty="0"/>
              <a:t>¿cuándo? [57]; ¿cuánto? [580]; ¿cuál? [445]; hacer [26]; hago; haces; hace; deporte [1489]; deberes [2187]; actividad [344]; dibujo [1726]; noche [164]; tarde [392]; mañana [402]; para [16]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7.1.2.6 (revisit)</a:t>
            </a:r>
            <a:r>
              <a:rPr lang="es-ES" b="0" baseline="0" dirty="0"/>
              <a:t> pueblo [244]; equipo [373]; trabajo [152]; edificio [857]; plato [1808]; familia [233]; película [543]; vista [408]; isla [810]; grande [66]; interesante [616]; de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904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Starter activity to settle students on arrival.</a:t>
            </a:r>
            <a:br>
              <a:rPr lang="en-GB" dirty="0"/>
            </a:br>
            <a:br>
              <a:rPr lang="en-GB" dirty="0"/>
            </a:br>
            <a:r>
              <a:rPr lang="en-GB" b="1" dirty="0"/>
              <a:t>Timing: </a:t>
            </a:r>
            <a:r>
              <a:rPr lang="en-GB" b="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vocabulary introduced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a:t>
            </a:r>
            <a:r>
              <a:rPr lang="en-GB" baseline="0" dirty="0"/>
              <a:t> either work by themselves or in pairs, reading out the words and recapping their English meaning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English meanings are removed and they try to recall them, looking at the Spanish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Spanish meanings are removed and they to recall them, looking at the English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Further rounds of learning can be facilitated by one student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Note</a:t>
            </a:r>
            <a:r>
              <a:rPr lang="es-ES" b="0" baseline="0" dirty="0"/>
              <a:t>: This lesson will also present</a:t>
            </a:r>
            <a:r>
              <a:rPr lang="es-ES" sz="1200" b="0" i="0" u="none" strike="noStrike" kern="1200" dirty="0">
                <a:solidFill>
                  <a:schemeClr val="tx1"/>
                </a:solidFill>
                <a:effectLst/>
                <a:latin typeface="+mn-lt"/>
                <a:ea typeface="+mn-ea"/>
                <a:cs typeface="+mn-cs"/>
              </a:rPr>
              <a:t>; </a:t>
            </a:r>
            <a:r>
              <a:rPr lang="en-GB" dirty="0" err="1"/>
              <a:t>compañero</a:t>
            </a:r>
            <a:r>
              <a:rPr lang="en-GB"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[551];  ¿puedo ir a los servicios?</a:t>
            </a:r>
          </a:p>
          <a:p>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26</a:t>
            </a:fld>
            <a:endParaRPr lang="en-GB"/>
          </a:p>
        </p:txBody>
      </p:sp>
    </p:spTree>
    <p:extLst>
      <p:ext uri="{BB962C8B-B14F-4D97-AF65-F5344CB8AC3E}">
        <p14:creationId xmlns:p14="http://schemas.microsoft.com/office/powerpoint/2010/main" val="2412515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HANDOUT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760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 [e], [</a:t>
            </a:r>
            <a:r>
              <a:rPr lang="en-US" dirty="0" err="1"/>
              <a:t>i</a:t>
            </a:r>
            <a:r>
              <a:rPr lang="en-US" dirty="0"/>
              <a:t>], [o], [u].</a:t>
            </a:r>
          </a:p>
          <a:p>
            <a:endParaRPr lang="en-US" dirty="0"/>
          </a:p>
          <a:p>
            <a:r>
              <a:rPr lang="en-US" b="1" dirty="0"/>
              <a:t>Procedure:</a:t>
            </a:r>
          </a:p>
          <a:p>
            <a:pPr marL="228600" indent="-228600">
              <a:buAutoNum type="arabicPeriod"/>
            </a:pPr>
            <a:r>
              <a:rPr lang="en-US" b="0" dirty="0"/>
              <a:t>Student A reads out the text to their partner .</a:t>
            </a:r>
          </a:p>
          <a:p>
            <a:pPr marL="228600" indent="-228600">
              <a:buAutoNum type="arabicPeriod"/>
            </a:pPr>
            <a:r>
              <a:rPr lang="en-GB" b="0" dirty="0"/>
              <a:t>Students B listens out for the missing vowels and fills in the gaps.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a:t>
            </a:r>
            <a:r>
              <a:rPr lang="en-GB" sz="1200" kern="1200" dirty="0">
                <a:solidFill>
                  <a:schemeClr val="tx1"/>
                </a:solidFill>
                <a:effectLst/>
                <a:latin typeface="+mn-lt"/>
                <a:ea typeface="+mn-ea"/>
                <a:cs typeface="+mn-cs"/>
              </a:rPr>
              <a:t>:</a:t>
            </a:r>
          </a:p>
          <a:p>
            <a:pPr marL="228600" indent="-228600">
              <a:buAutoNum type="arabicPeriod"/>
            </a:pPr>
            <a:r>
              <a:rPr lang="en-GB" baseline="0" dirty="0"/>
              <a:t>Some students might be able to complete some of the words on their own (i.e. from memory of how the word is spelled, and using the context), but most will need the input from their partner reading the full text aloud to be able to complete all the words. </a:t>
            </a:r>
          </a:p>
          <a:p>
            <a:pPr marL="228600" indent="-228600">
              <a:buAutoNum type="arabicPeriod"/>
            </a:pPr>
            <a:r>
              <a:rPr lang="en-GB" baseline="0" dirty="0"/>
              <a:t>More vowels can be deleted to make it more challenging, depending on the level of the group.</a:t>
            </a:r>
          </a:p>
          <a:p>
            <a:pPr marL="228600" indent="-228600">
              <a:buAutoNum type="arabicPeriod"/>
            </a:pPr>
            <a:r>
              <a:rPr lang="en-GB" baseline="0" dirty="0"/>
              <a:t>All the vocabulary used here has been seen in previously taught vocabulary sets or phonics practice, and words have also been included from the sets of words to be revisited during this week. Also, the form “</a:t>
            </a:r>
            <a:r>
              <a:rPr lang="en-GB" baseline="0" dirty="0" err="1"/>
              <a:t>puedo</a:t>
            </a:r>
            <a:r>
              <a:rPr lang="en-GB" baseline="0" dirty="0"/>
              <a:t>” has been purposely used to allow an opportunity for teachers to focus students on this verb, which was taught in lesson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2774760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 – OMIT THIS ACTIVITY IF NECESSARY TO ENSURE YOU HAVE TIME FOR THE SPEAKING.</a:t>
            </a:r>
            <a:br>
              <a:rPr lang="en-GB" b="1" baseline="0" dirty="0"/>
            </a:br>
            <a:r>
              <a:rPr lang="en-GB" b="1" baseline="0" dirty="0"/>
              <a:t>Timing</a:t>
            </a:r>
            <a:r>
              <a:rPr lang="en-GB"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revise vocabulary from one of this week’s revisited sets (2.1.4)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elicits the vocabulary from students by asking questions. Suggested routine: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baseline="0" dirty="0"/>
              <a:t>Teacher: ¿</a:t>
            </a:r>
            <a:r>
              <a:rPr lang="en-GB" baseline="0" dirty="0" err="1"/>
              <a:t>Qué</a:t>
            </a:r>
            <a:r>
              <a:rPr lang="en-GB" baseline="0" dirty="0"/>
              <a:t> es ‘K’?</a:t>
            </a:r>
            <a:br>
              <a:rPr lang="en-GB" baseline="0" dirty="0"/>
            </a:br>
            <a:r>
              <a:rPr lang="en-GB" baseline="0" dirty="0"/>
              <a:t>Students: el </a:t>
            </a:r>
            <a:r>
              <a:rPr lang="en-GB" baseline="0" dirty="0" err="1"/>
              <a:t>dibujo</a:t>
            </a:r>
            <a:br>
              <a:rPr lang="en-GB" baseline="0" dirty="0"/>
            </a:br>
            <a:r>
              <a:rPr lang="en-GB" baseline="0" dirty="0"/>
              <a:t>Teacher: ¿</a:t>
            </a:r>
            <a:r>
              <a:rPr lang="en-GB" baseline="0" dirty="0" err="1"/>
              <a:t>Qué</a:t>
            </a:r>
            <a:r>
              <a:rPr lang="en-GB" baseline="0" dirty="0"/>
              <a:t> es ‘M’?</a:t>
            </a:r>
            <a:br>
              <a:rPr lang="en-GB" baseline="0" dirty="0"/>
            </a:br>
            <a:r>
              <a:rPr lang="en-GB" baseline="0" dirty="0"/>
              <a:t>Students: </a:t>
            </a:r>
            <a:r>
              <a:rPr lang="en-GB" sz="1200" dirty="0">
                <a:solidFill>
                  <a:srgbClr val="115076"/>
                </a:solidFill>
                <a:latin typeface="Century Gothic" panose="020B0502020202020204" pitchFamily="34" charset="0"/>
              </a:rPr>
              <a:t>¿</a:t>
            </a:r>
            <a:r>
              <a:rPr lang="en-GB" sz="1200" dirty="0" err="1">
                <a:solidFill>
                  <a:srgbClr val="115076"/>
                </a:solidFill>
                <a:latin typeface="Century Gothic" panose="020B0502020202020204" pitchFamily="34" charset="0"/>
              </a:rPr>
              <a:t>cuándo</a:t>
            </a:r>
            <a:r>
              <a:rPr lang="en-GB" sz="1200" dirty="0">
                <a:solidFill>
                  <a:srgbClr val="11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115076"/>
                </a:solidFill>
                <a:latin typeface="Century Gothic" panose="020B0502020202020204" pitchFamily="34" charset="0"/>
              </a:rPr>
              <a:t>2. Teacher clicks on the letter to trigger the lines to connect the word to the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rgbClr val="115076"/>
                </a:solidFill>
                <a:latin typeface="Century Gothic" panose="020B0502020202020204" pitchFamily="34" charset="0"/>
              </a:rPr>
              <a:t>Notes</a:t>
            </a:r>
            <a:r>
              <a:rPr lang="en-GB" sz="1200" baseline="0" dirty="0">
                <a:solidFill>
                  <a:srgbClr val="115076"/>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This means that students are practising their understanding of another set of alphabet letters at the same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teacher chooses which order to ask the letters in – clearly, it would be easy to ask in alphabetical order, but this would be what students would naturally expect, so it reduces the need for them to listen attentively to them.</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36645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‘U’ </a:t>
            </a:r>
            <a:r>
              <a:rPr lang="en-GB" baseline="0" dirty="0"/>
              <a:t>and then present and practise the pronunciation of the </a:t>
            </a:r>
            <a:r>
              <a:rPr lang="en-GB" b="1" baseline="0" dirty="0"/>
              <a:t>source word ‘</a:t>
            </a:r>
            <a:r>
              <a:rPr lang="en-GB" b="1" baseline="0" dirty="0" err="1"/>
              <a:t>universo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 extend your arms over your head and then out to the sides in a single motion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983974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[1/10]</a:t>
            </a:r>
          </a:p>
          <a:p>
            <a:r>
              <a:rPr lang="en-GB" b="1" baseline="0" dirty="0"/>
              <a:t>Timing</a:t>
            </a:r>
            <a:r>
              <a:rPr lang="en-GB" baseline="0" dirty="0"/>
              <a:t>: 5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a:t>
            </a:r>
            <a:r>
              <a:rPr lang="en-GB" dirty="0"/>
              <a:t>recap of vocabulary seen last lesson; to introduce a new word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Procedure</a:t>
            </a:r>
            <a:r>
              <a:rPr lang="en-GB" baseline="0" dirty="0"/>
              <a:t>:</a:t>
            </a:r>
          </a:p>
          <a:p>
            <a:r>
              <a:rPr lang="en-GB" baseline="0" dirty="0"/>
              <a:t>1. Students read the word in English in the centre of the slide and say the equivalent word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new word </a:t>
            </a:r>
            <a:r>
              <a:rPr lang="en-GB" dirty="0" err="1"/>
              <a:t>compañero</a:t>
            </a:r>
            <a:r>
              <a:rPr lang="en-GB"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[551] </a:t>
            </a:r>
            <a:r>
              <a:rPr lang="es-ES" sz="1200" b="0" i="0" u="none" strike="noStrike" kern="1200" dirty="0" err="1">
                <a:solidFill>
                  <a:schemeClr val="tx1"/>
                </a:solidFill>
                <a:effectLst/>
                <a:latin typeface="+mn-lt"/>
                <a:ea typeface="+mn-ea"/>
                <a:cs typeface="+mn-cs"/>
              </a:rPr>
              <a:t>will</a:t>
            </a:r>
            <a:r>
              <a:rPr lang="es-ES" sz="1200" b="0" i="0" u="none" strike="noStrike" kern="1200" dirty="0">
                <a:solidFill>
                  <a:schemeClr val="tx1"/>
                </a:solidFill>
                <a:effectLst/>
                <a:latin typeface="+mn-lt"/>
                <a:ea typeface="+mn-ea"/>
                <a:cs typeface="+mn-cs"/>
              </a:rPr>
              <a:t> be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last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one</a:t>
            </a:r>
            <a:r>
              <a:rPr lang="es-ES" sz="1200" b="0" i="0" u="none" strike="noStrike" kern="1200" dirty="0">
                <a:solidFill>
                  <a:schemeClr val="tx1"/>
                </a:solidFill>
                <a:effectLst/>
                <a:latin typeface="+mn-lt"/>
                <a:ea typeface="+mn-ea"/>
                <a:cs typeface="+mn-cs"/>
              </a:rPr>
              <a:t> to 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Each word is crossed out every time it has been said in order to facilitate introduction of the new word at the end of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i="0" u="none" strike="noStrike" kern="120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385367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[2/10]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959594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[3/10]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512054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[4/10]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543178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[5/10]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966870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[6/10]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605999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[7/10]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348174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[8/10]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768282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[9/10]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507362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[10/10]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42552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2619242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it’s important for students to try to produce the words in writing as well as speaking, and also for them to try to produce them from memory, even if this is a challenge.  High challenge, low risk – teachers need to tell students that trying to write words from memory is a learning (not a testing) activity - it’s like training the memory like a muscle, through repeated practice -  and that it’s fine not to be able to produce them all at this stage in their learning.</a:t>
            </a:r>
            <a:br>
              <a:rPr lang="en-GB" b="1" baseline="0" dirty="0"/>
            </a:br>
            <a:br>
              <a:rPr lang="en-GB" b="1" baseline="0" dirty="0"/>
            </a:br>
            <a:r>
              <a:rPr lang="en-GB" b="1" dirty="0"/>
              <a:t>Timing: </a:t>
            </a:r>
            <a:r>
              <a:rPr lang="en-GB" b="0" dirty="0"/>
              <a:t>5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vocabulary introduced this week.</a:t>
            </a:r>
          </a:p>
          <a:p>
            <a:endParaRPr lang="en-GB" dirty="0"/>
          </a:p>
          <a:p>
            <a:r>
              <a:rPr lang="en-GB" b="1" dirty="0"/>
              <a:t>Procedure:</a:t>
            </a:r>
            <a:br>
              <a:rPr lang="en-GB" dirty="0"/>
            </a:br>
            <a:r>
              <a:rPr lang="en-GB" dirty="0"/>
              <a:t>1. Students write the 6 words.</a:t>
            </a:r>
            <a:br>
              <a:rPr lang="en-GB" dirty="0"/>
            </a:br>
            <a:r>
              <a:rPr lang="en-GB" dirty="0"/>
              <a:t>2. Teachers elicit answers and click to reveal.</a:t>
            </a:r>
          </a:p>
        </p:txBody>
      </p:sp>
      <p:sp>
        <p:nvSpPr>
          <p:cNvPr id="4" name="Slide Number Placeholder 3"/>
          <p:cNvSpPr>
            <a:spLocks noGrp="1"/>
          </p:cNvSpPr>
          <p:nvPr>
            <p:ph type="sldNum" sz="quarter" idx="5"/>
          </p:nvPr>
        </p:nvSpPr>
        <p:spPr/>
        <p:txBody>
          <a:bodyPr/>
          <a:lstStyle/>
          <a:p>
            <a:fld id="{B2BCB3D0-F05A-45BA-86D3-2AFB9637DE3A}" type="slidenum">
              <a:rPr lang="en-GB" smtClean="0"/>
              <a:t>40</a:t>
            </a:fld>
            <a:endParaRPr lang="en-GB"/>
          </a:p>
        </p:txBody>
      </p:sp>
    </p:spTree>
    <p:extLst>
      <p:ext uri="{BB962C8B-B14F-4D97-AF65-F5344CB8AC3E}">
        <p14:creationId xmlns:p14="http://schemas.microsoft.com/office/powerpoint/2010/main" val="687668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Note that the infinitive ‘</a:t>
            </a:r>
            <a:r>
              <a:rPr lang="en-GB" b="1" dirty="0" err="1"/>
              <a:t>poder</a:t>
            </a:r>
            <a:r>
              <a:rPr lang="en-GB" b="1" dirty="0"/>
              <a:t>’ is repeated (deliberately), here.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41</a:t>
            </a:fld>
            <a:endParaRPr lang="en-GB"/>
          </a:p>
        </p:txBody>
      </p:sp>
    </p:spTree>
    <p:extLst>
      <p:ext uri="{BB962C8B-B14F-4D97-AF65-F5344CB8AC3E}">
        <p14:creationId xmlns:p14="http://schemas.microsoft.com/office/powerpoint/2010/main" val="3983788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r</a:t>
            </a:r>
            <a:r>
              <a:rPr lang="en-GB" dirty="0"/>
              <a:t>ecap of the verb ‘</a:t>
            </a:r>
            <a:r>
              <a:rPr lang="en-GB" dirty="0" err="1"/>
              <a:t>poder</a:t>
            </a:r>
            <a:r>
              <a:rPr lang="en-GB" dirty="0"/>
              <a:t>’; to contrast the forms ‘</a:t>
            </a:r>
            <a:r>
              <a:rPr lang="en-GB" dirty="0" err="1"/>
              <a:t>puedes</a:t>
            </a:r>
            <a:r>
              <a:rPr lang="en-GB" dirty="0"/>
              <a:t>’ and ‘</a:t>
            </a:r>
            <a:r>
              <a:rPr lang="en-GB" dirty="0" err="1"/>
              <a:t>puedo</a:t>
            </a:r>
            <a:r>
              <a:rPr lang="en-GB" dirty="0"/>
              <a:t>’, pointing out the use of these forms for requests and for asking permission. </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7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a:t>
            </a:r>
            <a:r>
              <a:rPr lang="en-GB" baseline="0" dirty="0"/>
              <a:t> differentiate between ‘puedes’ and ‘puede’ in requests (</a:t>
            </a:r>
            <a:r>
              <a:rPr lang="es-ES" sz="1200" b="0" i="0" kern="1200" dirty="0">
                <a:solidFill>
                  <a:schemeClr val="tx1"/>
                </a:solidFill>
                <a:effectLst/>
                <a:latin typeface="+mn-lt"/>
                <a:ea typeface="+mn-ea"/>
                <a:cs typeface="+mn-cs"/>
              </a:rPr>
              <a:t>'Can you...?’ and 'Can s/he...?’)</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r>
              <a:rPr lang="en-GB" baseline="0" dirty="0"/>
              <a:t>:</a:t>
            </a:r>
          </a:p>
          <a:p>
            <a:pPr marL="228600" indent="-228600">
              <a:buAutoNum type="arabicPeriod"/>
            </a:pPr>
            <a:r>
              <a:rPr lang="en-GB" baseline="0" dirty="0"/>
              <a:t>Students read the speech bubbles. </a:t>
            </a:r>
          </a:p>
          <a:p>
            <a:pPr marL="228600" indent="-228600">
              <a:buAutoNum type="arabicPeriod"/>
            </a:pPr>
            <a:r>
              <a:rPr lang="en-GB" baseline="0" dirty="0"/>
              <a:t>Students read the sentences in English and decide whether they are true or false.</a:t>
            </a:r>
          </a:p>
          <a:p>
            <a:pPr marL="228600" indent="-228600">
              <a:buAutoNum type="arabicPeriod"/>
            </a:pPr>
            <a:r>
              <a:rPr lang="en-GB" baseline="0" dirty="0"/>
              <a:t>During feedback, the teacher can elicit the form of the verb needed if </a:t>
            </a:r>
            <a:r>
              <a:rPr lang="en-GB" baseline="0"/>
              <a:t>the English statement </a:t>
            </a:r>
            <a:r>
              <a:rPr lang="en-GB" baseline="0" dirty="0"/>
              <a:t>is false. This will reinforce the connection between the verb ending and the person referred to.</a:t>
            </a:r>
          </a:p>
          <a:p>
            <a:pPr marL="228600" indent="-228600">
              <a:buAutoNum type="arabicPeriod"/>
            </a:pPr>
            <a:endParaRPr lang="en-GB" baseline="0" dirty="0"/>
          </a:p>
          <a:p>
            <a:pPr marL="0" indent="0">
              <a:buNone/>
            </a:pPr>
            <a:r>
              <a:rPr lang="en-GB" b="1" baseline="0" dirty="0"/>
              <a:t>Note: </a:t>
            </a:r>
          </a:p>
          <a:p>
            <a:pPr marL="228600" indent="-228600">
              <a:buAutoNum type="arabicPeriod"/>
            </a:pPr>
            <a:r>
              <a:rPr lang="en-GB" baseline="0" dirty="0"/>
              <a:t>Students need to focus on the verb ending, which is the only element that could make the question true or false.</a:t>
            </a:r>
          </a:p>
          <a:p>
            <a:pPr marL="228600" indent="-228600">
              <a:buAutoNum type="arabicPeriod"/>
            </a:pPr>
            <a:r>
              <a:rPr lang="en-GB" baseline="0" dirty="0"/>
              <a:t>The teacher can remove all the item numbers and change the order of the questions in the chart to make it more challenging. This way, students first have to search for the speech bubble with the vocabulary mentioned in the question.</a:t>
            </a:r>
          </a:p>
        </p:txBody>
      </p:sp>
      <p:sp>
        <p:nvSpPr>
          <p:cNvPr id="4" name="Slide Number Placeholder 3"/>
          <p:cNvSpPr>
            <a:spLocks noGrp="1"/>
          </p:cNvSpPr>
          <p:nvPr>
            <p:ph type="sldNum" sz="quarter" idx="10"/>
          </p:nvPr>
        </p:nvSpPr>
        <p:spPr/>
        <p:txBody>
          <a:bodyPr/>
          <a:lstStyle/>
          <a:p>
            <a:fld id="{AFB90784-656C-4BA6-90F8-11FF7804BF12}" type="slidenum">
              <a:rPr lang="en-GB" smtClean="0"/>
              <a:t>43</a:t>
            </a:fld>
            <a:endParaRPr lang="en-GB"/>
          </a:p>
        </p:txBody>
      </p:sp>
    </p:spTree>
    <p:extLst>
      <p:ext uri="{BB962C8B-B14F-4D97-AF65-F5344CB8AC3E}">
        <p14:creationId xmlns:p14="http://schemas.microsoft.com/office/powerpoint/2010/main" val="33654528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a:t>
            </a:r>
            <a:r>
              <a:rPr lang="en-GB" sz="1200" kern="1200" noProof="0" dirty="0">
                <a:solidFill>
                  <a:schemeClr val="tx1"/>
                </a:solidFill>
                <a:effectLst/>
                <a:latin typeface="+mn-lt"/>
                <a:ea typeface="+mn-ea"/>
                <a:cs typeface="+mn-cs"/>
              </a:rPr>
              <a:t>: 8 minutes</a:t>
            </a:r>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Aim</a:t>
            </a:r>
            <a:r>
              <a:rPr lang="en-GB" sz="1200" kern="1200" noProof="0" dirty="0">
                <a:solidFill>
                  <a:schemeClr val="tx1"/>
                </a:solidFill>
                <a:effectLst/>
                <a:latin typeface="+mn-lt"/>
                <a:ea typeface="+mn-ea"/>
                <a:cs typeface="+mn-cs"/>
              </a:rPr>
              <a:t>: to </a:t>
            </a:r>
            <a:r>
              <a:rPr lang="en-GB" baseline="0" noProof="0" dirty="0"/>
              <a:t>understand the difference in meaning between ‘</a:t>
            </a:r>
            <a:r>
              <a:rPr lang="en-GB" baseline="0" noProof="0" dirty="0" err="1"/>
              <a:t>puedo</a:t>
            </a:r>
            <a:r>
              <a:rPr lang="en-GB" baseline="0" noProof="0" dirty="0"/>
              <a:t>’ and ‘puedes’, as used in an oral request</a:t>
            </a:r>
            <a:endParaRPr lang="en-GB" noProof="0" dirty="0"/>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Procedure</a:t>
            </a:r>
            <a:r>
              <a:rPr lang="en-GB" sz="1200" kern="1200" noProof="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noProof="0" dirty="0">
                <a:solidFill>
                  <a:schemeClr val="tx1"/>
                </a:solidFill>
                <a:effectLst/>
                <a:latin typeface="+mn-lt"/>
                <a:ea typeface="+mn-ea"/>
                <a:cs typeface="+mn-cs"/>
              </a:rPr>
              <a:t>Students listen to the requests and tick the first column </a:t>
            </a:r>
            <a:r>
              <a:rPr lang="en-GB" baseline="0" noProof="0" dirty="0"/>
              <a:t>‘Can you’, if they hear ‘puedes’ and the second column, ‘Can I’, if they hear ‘</a:t>
            </a:r>
            <a:r>
              <a:rPr lang="en-GB" baseline="0" noProof="0" dirty="0" err="1"/>
              <a:t>puedo</a:t>
            </a:r>
            <a:r>
              <a:rPr lang="en-GB" baseline="0"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noProof="0" dirty="0"/>
              <a:t>Students listen again and complete the table in English. They will need to write the rest of the sentence in English in the correct column.</a:t>
            </a:r>
          </a:p>
          <a:p>
            <a:endParaRPr lang="en-GB" baseline="0" dirty="0"/>
          </a:p>
          <a:p>
            <a:r>
              <a:rPr lang="es-CO" sz="1200" b="1" kern="1200" dirty="0">
                <a:solidFill>
                  <a:schemeClr val="tx1"/>
                </a:solidFill>
                <a:effectLst/>
                <a:latin typeface="+mn-lt"/>
                <a:ea typeface="+mn-ea"/>
                <a:cs typeface="+mn-cs"/>
              </a:rPr>
              <a:t>Transcript</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1) </a:t>
            </a:r>
            <a:r>
              <a:rPr lang="es-ES" sz="1200" kern="1200" dirty="0">
                <a:solidFill>
                  <a:schemeClr val="tx1"/>
                </a:solidFill>
                <a:effectLst/>
                <a:latin typeface="+mn-lt"/>
                <a:ea typeface="+mn-ea"/>
                <a:cs typeface="+mn-cs"/>
              </a:rPr>
              <a:t>¿Puedes hablar con el director?</a:t>
            </a:r>
          </a:p>
          <a:p>
            <a:r>
              <a:rPr lang="es-CO" sz="1200" kern="1200" dirty="0">
                <a:solidFill>
                  <a:schemeClr val="tx1"/>
                </a:solidFill>
                <a:effectLst/>
                <a:latin typeface="+mn-lt"/>
                <a:ea typeface="+mn-ea"/>
                <a:cs typeface="+mn-cs"/>
              </a:rPr>
              <a:t>2) </a:t>
            </a:r>
            <a:r>
              <a:rPr lang="es-ES" sz="1200" kern="1200" dirty="0">
                <a:solidFill>
                  <a:schemeClr val="tx1"/>
                </a:solidFill>
                <a:effectLst/>
                <a:latin typeface="+mn-lt"/>
                <a:ea typeface="+mn-ea"/>
                <a:cs typeface="+mn-cs"/>
              </a:rPr>
              <a:t>¿Puedes cambiar la palabra?</a:t>
            </a:r>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3) ¿Puedo usar un diccionario?</a:t>
            </a:r>
          </a:p>
          <a:p>
            <a:r>
              <a:rPr lang="es-CO" sz="1200" kern="1200" dirty="0">
                <a:solidFill>
                  <a:schemeClr val="tx1"/>
                </a:solidFill>
                <a:effectLst/>
                <a:latin typeface="+mn-lt"/>
                <a:ea typeface="+mn-ea"/>
                <a:cs typeface="+mn-cs"/>
              </a:rPr>
              <a:t>4) </a:t>
            </a:r>
            <a:r>
              <a:rPr lang="es-ES" sz="1200" kern="1200" dirty="0">
                <a:solidFill>
                  <a:schemeClr val="tx1"/>
                </a:solidFill>
                <a:effectLst/>
                <a:latin typeface="+mn-lt"/>
                <a:ea typeface="+mn-ea"/>
                <a:cs typeface="+mn-cs"/>
              </a:rPr>
              <a:t>¿Puedes llevar el libro a la clase?</a:t>
            </a:r>
          </a:p>
          <a:p>
            <a:r>
              <a:rPr lang="es-CO" sz="1200" kern="1200" dirty="0">
                <a:solidFill>
                  <a:schemeClr val="tx1"/>
                </a:solidFill>
                <a:effectLst/>
                <a:latin typeface="+mn-lt"/>
                <a:ea typeface="+mn-ea"/>
                <a:cs typeface="+mn-cs"/>
              </a:rPr>
              <a:t>5) </a:t>
            </a:r>
            <a:r>
              <a:rPr lang="es-ES" sz="1200" kern="1200" dirty="0">
                <a:solidFill>
                  <a:schemeClr val="tx1"/>
                </a:solidFill>
                <a:effectLst/>
                <a:latin typeface="+mn-lt"/>
                <a:ea typeface="+mn-ea"/>
                <a:cs typeface="+mn-cs"/>
              </a:rPr>
              <a:t>¿Puedo hacer los deberes con un compañero?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6) </a:t>
            </a:r>
            <a:r>
              <a:rPr lang="es-ES" sz="1200" kern="1200" dirty="0">
                <a:solidFill>
                  <a:schemeClr val="tx1"/>
                </a:solidFill>
                <a:effectLst/>
                <a:latin typeface="+mn-lt"/>
                <a:ea typeface="+mn-ea"/>
                <a:cs typeface="+mn-cs"/>
              </a:rPr>
              <a:t>¿Puedo ir a los servicios?</a:t>
            </a:r>
            <a:endParaRPr lang="es-C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B90784-656C-4BA6-90F8-11FF7804BF12}" type="slidenum">
              <a:rPr lang="en-GB" smtClean="0"/>
              <a:t>44</a:t>
            </a:fld>
            <a:endParaRPr lang="en-GB"/>
          </a:p>
        </p:txBody>
      </p:sp>
    </p:spTree>
    <p:extLst>
      <p:ext uri="{BB962C8B-B14F-4D97-AF65-F5344CB8AC3E}">
        <p14:creationId xmlns:p14="http://schemas.microsoft.com/office/powerpoint/2010/main" val="1658384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br>
              <a:rPr lang="en-GB" b="1" dirty="0"/>
            </a:br>
            <a:r>
              <a:rPr lang="en-GB" b="1" dirty="0"/>
              <a:t>TO AVOID PRINTING, PARTNER B TURNS AWAY FROM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a:t>
            </a:r>
            <a:r>
              <a:rPr lang="en-GB" b="0" baseline="0" dirty="0"/>
              <a:t> speaking </a:t>
            </a:r>
            <a:r>
              <a:rPr lang="en-GB" b="0" dirty="0"/>
              <a:t>cards/listening grid</a:t>
            </a:r>
            <a:endParaRPr lang="en-GB" b="1" dirty="0"/>
          </a:p>
          <a:p>
            <a:endParaRPr lang="en-GB"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Puedes</a:t>
            </a:r>
            <a:r>
              <a:rPr lang="en-GB" dirty="0"/>
              <a:t> </a:t>
            </a:r>
            <a:r>
              <a:rPr lang="en-GB" dirty="0" err="1"/>
              <a:t>jugar</a:t>
            </a:r>
            <a:r>
              <a:rPr lang="en-GB" dirty="0"/>
              <a:t> con </a:t>
            </a:r>
            <a:r>
              <a:rPr lang="en-GB" dirty="0" err="1"/>
              <a:t>el</a:t>
            </a:r>
            <a:r>
              <a:rPr lang="en-GB" dirty="0"/>
              <a:t> caballo.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p>
          <a:p>
            <a:endParaRPr lang="en-GB" dirty="0"/>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46</a:t>
            </a:fld>
            <a:endParaRPr lang="en-GB"/>
          </a:p>
        </p:txBody>
      </p:sp>
    </p:spTree>
    <p:extLst>
      <p:ext uri="{BB962C8B-B14F-4D97-AF65-F5344CB8AC3E}">
        <p14:creationId xmlns:p14="http://schemas.microsoft.com/office/powerpoint/2010/main" val="2942097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TO AVOID PRINTING, PARTNER A TURNS AWAY FROM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a:t>
            </a:r>
            <a:r>
              <a:rPr lang="en-GB" b="0" baseline="0" dirty="0"/>
              <a:t> speaking </a:t>
            </a:r>
            <a:r>
              <a:rPr lang="en-GB" b="0" dirty="0"/>
              <a:t>cards/listening grid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dirty="0"/>
              <a:t>Student B:</a:t>
            </a:r>
          </a:p>
          <a:p>
            <a:pPr marL="228600" indent="-228600">
              <a:buFont typeface="+mj-lt"/>
              <a:buAutoNum type="arabicPeriod"/>
            </a:pPr>
            <a:r>
              <a:rPr lang="en-GB" dirty="0" err="1"/>
              <a:t>Puede</a:t>
            </a:r>
            <a:r>
              <a:rPr lang="en-GB" dirty="0"/>
              <a:t>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a:t>
            </a:r>
            <a:r>
              <a:rPr lang="en-GB" dirty="0" err="1"/>
              <a:t>preguntar</a:t>
            </a:r>
            <a:r>
              <a:rPr lang="en-GB" dirty="0"/>
              <a:t> </a:t>
            </a:r>
            <a:r>
              <a:rPr lang="en-GB" dirty="0" err="1"/>
              <a:t>dónde</a:t>
            </a:r>
            <a:r>
              <a:rPr lang="en-GB" dirty="0"/>
              <a:t> </a:t>
            </a:r>
            <a:r>
              <a:rPr lang="en-GB" dirty="0" err="1"/>
              <a:t>está</a:t>
            </a:r>
            <a:r>
              <a:rPr lang="en-GB" dirty="0"/>
              <a:t> </a:t>
            </a:r>
            <a:r>
              <a:rPr lang="en-GB" dirty="0" err="1"/>
              <a:t>el</a:t>
            </a:r>
            <a:r>
              <a:rPr lang="en-GB" dirty="0"/>
              <a:t> </a:t>
            </a:r>
            <a:r>
              <a:rPr lang="en-GB" dirty="0" err="1"/>
              <a:t>norte</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47</a:t>
            </a:fld>
            <a:endParaRPr lang="en-GB"/>
          </a:p>
        </p:txBody>
      </p:sp>
    </p:spTree>
    <p:extLst>
      <p:ext uri="{BB962C8B-B14F-4D97-AF65-F5344CB8AC3E}">
        <p14:creationId xmlns:p14="http://schemas.microsoft.com/office/powerpoint/2010/main" val="678246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 Not animated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B’s answers</a:t>
            </a:r>
            <a:endParaRPr lang="en-GB" b="1" dirty="0"/>
          </a:p>
          <a:p>
            <a:endParaRPr lang="en-GB"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Puedes</a:t>
            </a:r>
            <a:r>
              <a:rPr lang="en-GB" dirty="0"/>
              <a:t> </a:t>
            </a:r>
            <a:r>
              <a:rPr lang="en-GB" dirty="0" err="1"/>
              <a:t>jugar</a:t>
            </a:r>
            <a:r>
              <a:rPr lang="en-GB" dirty="0"/>
              <a:t> con </a:t>
            </a:r>
            <a:r>
              <a:rPr lang="en-GB" dirty="0" err="1"/>
              <a:t>el</a:t>
            </a:r>
            <a:r>
              <a:rPr lang="en-GB" dirty="0"/>
              <a:t> caballo.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p>
          <a:p>
            <a:endParaRPr lang="en-GB" dirty="0"/>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237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 Not animated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A’s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dirty="0"/>
              <a:t>Student B:</a:t>
            </a:r>
          </a:p>
          <a:p>
            <a:pPr marL="228600" indent="-228600">
              <a:buFont typeface="+mj-lt"/>
              <a:buAutoNum type="arabicPeriod"/>
            </a:pPr>
            <a:r>
              <a:rPr lang="en-GB" dirty="0" err="1"/>
              <a:t>Puede</a:t>
            </a:r>
            <a:r>
              <a:rPr lang="en-GB" dirty="0"/>
              <a:t>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a:t>
            </a:r>
            <a:r>
              <a:rPr lang="en-GB" dirty="0" err="1"/>
              <a:t>preguntar</a:t>
            </a:r>
            <a:r>
              <a:rPr lang="en-GB" dirty="0"/>
              <a:t> </a:t>
            </a:r>
            <a:r>
              <a:rPr lang="en-GB" dirty="0" err="1"/>
              <a:t>dónde</a:t>
            </a:r>
            <a:r>
              <a:rPr lang="en-GB" dirty="0"/>
              <a:t> </a:t>
            </a:r>
            <a:r>
              <a:rPr lang="en-GB" dirty="0" err="1"/>
              <a:t>está</a:t>
            </a:r>
            <a:r>
              <a:rPr lang="en-GB" dirty="0"/>
              <a:t> </a:t>
            </a:r>
            <a:r>
              <a:rPr lang="en-GB" dirty="0" err="1"/>
              <a:t>el</a:t>
            </a:r>
            <a:r>
              <a:rPr lang="en-GB" dirty="0"/>
              <a:t> </a:t>
            </a:r>
            <a:r>
              <a:rPr lang="en-GB" dirty="0" err="1"/>
              <a:t>norte</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580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(present): 1</a:t>
            </a:r>
            <a:r>
              <a:rPr kumimoji="0" lang="en-GB" sz="12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singular/plural in the ‘</a:t>
            </a:r>
            <a:r>
              <a:rPr lang="en-GB" sz="1200" dirty="0">
                <a:solidFill>
                  <a:srgbClr val="002060"/>
                </a:solidFill>
                <a:latin typeface="Century Gothic" panose="020B0502020202020204" pitchFamily="34" charset="0"/>
                <a:cs typeface="Arial"/>
                <a:sym typeface="Arial"/>
                <a:hlinkClick r:id="rId3"/>
              </a:rPr>
              <a:t>Verb agreement (present)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menu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dirty="0"/>
              <a:t>Timing</a:t>
            </a:r>
            <a:r>
              <a:rPr lang="en-GB" dirty="0"/>
              <a:t>: 7 minutes</a:t>
            </a:r>
          </a:p>
          <a:p>
            <a:pPr marL="0" indent="0">
              <a:buNone/>
            </a:pPr>
            <a:endParaRPr lang="en-GB" dirty="0"/>
          </a:p>
          <a:p>
            <a:pPr marL="0" indent="0">
              <a:buNone/>
            </a:pPr>
            <a:r>
              <a:rPr lang="en-GB" b="1" dirty="0"/>
              <a:t>Aim</a:t>
            </a:r>
            <a:r>
              <a:rPr lang="en-GB" dirty="0"/>
              <a:t>: to raise awareness of the SSC [u]</a:t>
            </a:r>
            <a:r>
              <a:rPr lang="en-GB" baseline="0" dirty="0"/>
              <a:t> in different words</a:t>
            </a:r>
            <a:endParaRPr lang="en-GB" dirty="0"/>
          </a:p>
          <a:p>
            <a:pPr marL="0" indent="0">
              <a:buNone/>
            </a:pPr>
            <a:endParaRPr lang="en-GB" dirty="0"/>
          </a:p>
          <a:p>
            <a:pPr marL="0" indent="0">
              <a:buNone/>
            </a:pPr>
            <a:r>
              <a:rPr lang="en-GB" b="1" dirty="0"/>
              <a:t>Procedure</a:t>
            </a:r>
            <a:r>
              <a:rPr lang="en-GB" dirty="0"/>
              <a:t>:</a:t>
            </a:r>
          </a:p>
          <a:p>
            <a:pPr marL="228600" indent="-228600">
              <a:buAutoNum type="arabicPeriod"/>
            </a:pPr>
            <a:r>
              <a:rPr lang="en-GB" dirty="0"/>
              <a:t>Students listen </a:t>
            </a:r>
            <a:r>
              <a:rPr lang="en-GB" baseline="0" dirty="0"/>
              <a:t>out for how many times they can listen to the sound ‘u’, 1, 2 or 3 times. </a:t>
            </a:r>
          </a:p>
          <a:p>
            <a:pPr marL="228600" indent="-228600">
              <a:buAutoNum type="arabicPeriod"/>
            </a:pPr>
            <a:r>
              <a:rPr lang="en-GB" baseline="0" dirty="0"/>
              <a:t>Students listen again and write the whole sentence.</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All words in this activity have been previously taught (except for </a:t>
            </a:r>
            <a:r>
              <a:rPr lang="en-GB" baseline="0" dirty="0" err="1"/>
              <a:t>fantástico</a:t>
            </a:r>
            <a:r>
              <a:rPr lang="en-GB" baseline="0" dirty="0"/>
              <a:t>, which is introduced later). Students can therefore be prompted to give English meanings to deepen vocabulary knowledge.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Omit the 2</a:t>
            </a:r>
            <a:r>
              <a:rPr lang="en-GB" baseline="30000" dirty="0"/>
              <a:t>nd</a:t>
            </a:r>
            <a:r>
              <a:rPr lang="en-GB" baseline="0" dirty="0"/>
              <a:t> time of listening, if preferred, according to the level of the class.  Higher-achieving groups may be able to write the whole sentence the first time they listen. Writing the sentence will help students to check their initial decision about how many times ‘u’ appears.</a:t>
            </a:r>
            <a:endParaRPr lang="en-GB"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There is some phonological variation in the SSC ‘u’ in several of these</a:t>
            </a:r>
            <a:r>
              <a:rPr lang="en-GB" sz="1200" kern="1200" baseline="0" dirty="0">
                <a:solidFill>
                  <a:schemeClr val="tx1"/>
                </a:solidFill>
                <a:effectLst/>
                <a:latin typeface="+mn-lt"/>
                <a:ea typeface="+mn-ea"/>
                <a:cs typeface="+mn-cs"/>
              </a:rPr>
              <a:t> words</a:t>
            </a:r>
            <a:r>
              <a:rPr lang="en-GB" sz="1200" kern="1200" dirty="0">
                <a:solidFill>
                  <a:schemeClr val="tx1"/>
                </a:solidFill>
                <a:effectLst/>
                <a:latin typeface="+mn-lt"/>
                <a:ea typeface="+mn-ea"/>
                <a:cs typeface="+mn-cs"/>
              </a:rPr>
              <a:t>. It can be useful to make students aware that ‘u’ can vary in sound, depending on the letters that come before or after it. (For example, it</a:t>
            </a:r>
            <a:r>
              <a:rPr lang="en-GB" sz="1200" kern="1200" baseline="0" dirty="0">
                <a:solidFill>
                  <a:schemeClr val="tx1"/>
                </a:solidFill>
                <a:effectLst/>
                <a:latin typeface="+mn-lt"/>
                <a:ea typeface="+mn-ea"/>
                <a:cs typeface="+mn-cs"/>
              </a:rPr>
              <a:t> is followed by a vowel in </a:t>
            </a:r>
            <a:r>
              <a:rPr lang="en-GB" sz="1200" kern="1200" baseline="0" dirty="0" err="1">
                <a:solidFill>
                  <a:schemeClr val="tx1"/>
                </a:solidFill>
                <a:effectLst/>
                <a:latin typeface="+mn-lt"/>
                <a:ea typeface="+mn-ea"/>
                <a:cs typeface="+mn-cs"/>
              </a:rPr>
              <a:t>respuesta</a:t>
            </a:r>
            <a:r>
              <a:rPr lang="en-GB" sz="1200" kern="1200" baseline="0" dirty="0">
                <a:solidFill>
                  <a:schemeClr val="tx1"/>
                </a:solidFill>
                <a:effectLst/>
                <a:latin typeface="+mn-lt"/>
                <a:ea typeface="+mn-ea"/>
                <a:cs typeface="+mn-cs"/>
              </a:rPr>
              <a:t>, pueblo and </a:t>
            </a:r>
            <a:r>
              <a:rPr lang="en-GB" sz="1200" kern="1200" baseline="0" dirty="0" err="1">
                <a:solidFill>
                  <a:schemeClr val="tx1"/>
                </a:solidFill>
                <a:effectLst/>
                <a:latin typeface="+mn-lt"/>
                <a:ea typeface="+mn-ea"/>
                <a:cs typeface="+mn-cs"/>
              </a:rPr>
              <a:t>antiguo</a:t>
            </a:r>
            <a:r>
              <a:rPr lang="en-GB" sz="1200" kern="1200" baseline="0" dirty="0">
                <a:solidFill>
                  <a:schemeClr val="tx1"/>
                </a:solidFill>
                <a:effectLst/>
                <a:latin typeface="+mn-lt"/>
                <a:ea typeface="+mn-ea"/>
                <a:cs typeface="+mn-cs"/>
              </a:rPr>
              <a:t> and so sounds different.)  </a:t>
            </a:r>
            <a:r>
              <a:rPr lang="en-GB" sz="1200" kern="1200" dirty="0">
                <a:solidFill>
                  <a:schemeClr val="tx1"/>
                </a:solidFill>
                <a:effectLst/>
                <a:latin typeface="+mn-lt"/>
                <a:ea typeface="+mn-ea"/>
                <a:cs typeface="+mn-cs"/>
              </a:rPr>
              <a:t>Students may recognise other previously taught SSCs, e.g. ‘cu’ in </a:t>
            </a:r>
            <a:r>
              <a:rPr lang="en-GB" sz="1200" kern="1200" dirty="0" err="1">
                <a:solidFill>
                  <a:schemeClr val="tx1"/>
                </a:solidFill>
                <a:effectLst/>
                <a:latin typeface="+mn-lt"/>
                <a:ea typeface="+mn-ea"/>
                <a:cs typeface="+mn-cs"/>
              </a:rPr>
              <a:t>escuchar</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have already met </a:t>
            </a:r>
            <a:r>
              <a:rPr lang="en-GB" sz="1200" kern="1200" dirty="0" err="1">
                <a:solidFill>
                  <a:schemeClr val="tx1"/>
                </a:solidFill>
                <a:effectLst/>
                <a:latin typeface="+mn-lt"/>
                <a:ea typeface="+mn-ea"/>
                <a:cs typeface="+mn-cs"/>
              </a:rPr>
              <a:t>cuánto</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cuantos</a:t>
            </a:r>
            <a:r>
              <a:rPr lang="en-GB" sz="1200" kern="1200" dirty="0">
                <a:solidFill>
                  <a:schemeClr val="tx1"/>
                </a:solidFill>
                <a:effectLst/>
                <a:latin typeface="+mn-lt"/>
                <a:ea typeface="+mn-ea"/>
                <a:cs typeface="+mn-cs"/>
              </a:rPr>
              <a:t> in lesson 2.1.4, but have not seen its feminine form or ‘</a:t>
            </a:r>
            <a:r>
              <a:rPr lang="en-GB" sz="1200" kern="1200" dirty="0" err="1">
                <a:solidFill>
                  <a:schemeClr val="tx1"/>
                </a:solidFill>
                <a:effectLst/>
                <a:latin typeface="+mn-lt"/>
                <a:ea typeface="+mn-ea"/>
                <a:cs typeface="+mn-cs"/>
              </a:rPr>
              <a:t>vez</a:t>
            </a:r>
            <a:r>
              <a:rPr lang="en-GB" sz="1200" kern="1200" dirty="0">
                <a:solidFill>
                  <a:schemeClr val="tx1"/>
                </a:solidFill>
                <a:effectLst/>
                <a:latin typeface="+mn-lt"/>
                <a:ea typeface="+mn-ea"/>
                <a:cs typeface="+mn-cs"/>
              </a:rPr>
              <a:t>’, yet. Ensure that the meaning of this word is clear to them when giving task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a:t>
            </a:r>
            <a:r>
              <a:rPr lang="en-GB" b="1" dirty="0"/>
              <a:t>u</a:t>
            </a:r>
            <a:r>
              <a:rPr lang="en-GB" dirty="0"/>
              <a:t>n mercado.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Esc</a:t>
            </a:r>
            <a:r>
              <a:rPr lang="en-GB" b="1" dirty="0" err="1"/>
              <a:t>u</a:t>
            </a:r>
            <a:r>
              <a:rPr lang="en-GB" dirty="0" err="1"/>
              <a:t>char</a:t>
            </a:r>
            <a:r>
              <a:rPr lang="en-GB" dirty="0"/>
              <a:t> </a:t>
            </a:r>
            <a:r>
              <a:rPr lang="en-GB" dirty="0" err="1"/>
              <a:t>m</a:t>
            </a:r>
            <a:r>
              <a:rPr lang="en-GB" b="1" dirty="0" err="1"/>
              <a:t>ú</a:t>
            </a:r>
            <a:r>
              <a:rPr lang="en-GB" dirty="0" err="1"/>
              <a:t>sica</a:t>
            </a:r>
            <a:r>
              <a:rPr lang="en-GB" dirty="0"/>
              <a:t> es </a:t>
            </a:r>
            <a:r>
              <a:rPr lang="en-GB" dirty="0" err="1"/>
              <a:t>fantástico</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Est</a:t>
            </a:r>
            <a:r>
              <a:rPr lang="en-GB" b="1" dirty="0" err="1"/>
              <a:t>u</a:t>
            </a:r>
            <a:r>
              <a:rPr lang="en-GB" dirty="0" err="1"/>
              <a:t>dia</a:t>
            </a:r>
            <a:r>
              <a:rPr lang="en-GB" dirty="0"/>
              <a:t> </a:t>
            </a:r>
            <a:r>
              <a:rPr lang="en-GB" dirty="0" err="1"/>
              <a:t>m</a:t>
            </a:r>
            <a:r>
              <a:rPr lang="en-GB" b="1" dirty="0" err="1"/>
              <a:t>u</a:t>
            </a:r>
            <a:r>
              <a:rPr lang="en-GB" dirty="0" err="1"/>
              <a:t>cho</a:t>
            </a:r>
            <a:r>
              <a:rPr lang="en-GB" dirty="0"/>
              <a:t> </a:t>
            </a:r>
            <a:r>
              <a:rPr lang="en-GB" dirty="0" err="1"/>
              <a:t>en</a:t>
            </a:r>
            <a:r>
              <a:rPr lang="en-GB" dirty="0"/>
              <a:t> la </a:t>
            </a:r>
            <a:r>
              <a:rPr lang="en-GB" dirty="0" err="1"/>
              <a:t>esc</a:t>
            </a:r>
            <a:r>
              <a:rPr lang="en-GB" b="1" dirty="0" err="1"/>
              <a:t>u</a:t>
            </a:r>
            <a:r>
              <a:rPr lang="en-GB" dirty="0" err="1"/>
              <a:t>ela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a:t>
            </a:r>
            <a:r>
              <a:rPr lang="en-GB" dirty="0" err="1"/>
              <a:t>l</a:t>
            </a:r>
            <a:r>
              <a:rPr lang="en-GB" b="1" dirty="0" err="1"/>
              <a:t>u</a:t>
            </a:r>
            <a:r>
              <a:rPr lang="en-GB" dirty="0" err="1"/>
              <a:t>gar</a:t>
            </a:r>
            <a:r>
              <a:rPr lang="en-GB" dirty="0"/>
              <a:t> </a:t>
            </a:r>
            <a:r>
              <a:rPr lang="en-GB" dirty="0" err="1"/>
              <a:t>está</a:t>
            </a:r>
            <a:r>
              <a:rPr lang="en-GB" dirty="0"/>
              <a:t> </a:t>
            </a:r>
            <a:r>
              <a:rPr lang="en-GB" dirty="0" err="1"/>
              <a:t>cerca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p</a:t>
            </a:r>
            <a:r>
              <a:rPr lang="en-GB" b="1" dirty="0"/>
              <a:t>u</a:t>
            </a:r>
            <a:r>
              <a:rPr lang="en-GB" dirty="0"/>
              <a:t>eblo </a:t>
            </a:r>
            <a:r>
              <a:rPr lang="en-GB" dirty="0" err="1"/>
              <a:t>antig</a:t>
            </a:r>
            <a:r>
              <a:rPr lang="en-GB" b="1" dirty="0" err="1"/>
              <a:t>u</a:t>
            </a:r>
            <a:r>
              <a:rPr lang="en-GB" dirty="0" err="1"/>
              <a:t>o</a:t>
            </a:r>
            <a:r>
              <a:rPr lang="en-GB" dirty="0"/>
              <a:t> </a:t>
            </a:r>
            <a:r>
              <a:rPr lang="en-GB" dirty="0" err="1"/>
              <a:t>está</a:t>
            </a:r>
            <a:r>
              <a:rPr lang="en-GB" dirty="0"/>
              <a:t> </a:t>
            </a:r>
            <a:r>
              <a:rPr lang="en-GB" dirty="0" err="1"/>
              <a:t>lejos</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Century Gothic" panose="020B0502020202020204" pitchFamily="34" charset="0"/>
              </a:rPr>
              <a:t>Hay </a:t>
            </a:r>
            <a:r>
              <a:rPr lang="en-GB" b="1" dirty="0"/>
              <a:t>u</a:t>
            </a:r>
            <a:r>
              <a:rPr lang="en-GB" sz="1200" b="0" dirty="0">
                <a:solidFill>
                  <a:srgbClr val="002060"/>
                </a:solidFill>
                <a:latin typeface="Century Gothic" panose="020B0502020202020204" pitchFamily="34" charset="0"/>
              </a:rPr>
              <a:t>n </a:t>
            </a:r>
            <a:r>
              <a:rPr lang="en-GB" sz="1200" b="0" dirty="0" err="1">
                <a:solidFill>
                  <a:srgbClr val="002060"/>
                </a:solidFill>
                <a:latin typeface="Century Gothic" panose="020B0502020202020204" pitchFamily="34" charset="0"/>
              </a:rPr>
              <a:t>m</a:t>
            </a:r>
            <a:r>
              <a:rPr lang="en-GB" sz="1200" b="1" dirty="0" err="1">
                <a:solidFill>
                  <a:srgbClr val="002060"/>
                </a:solidFill>
                <a:latin typeface="Century Gothic" panose="020B0502020202020204" pitchFamily="34" charset="0"/>
              </a:rPr>
              <a:t>u</a:t>
            </a:r>
            <a:r>
              <a:rPr lang="en-GB" sz="1200" b="0" dirty="0" err="1">
                <a:solidFill>
                  <a:srgbClr val="002060"/>
                </a:solidFill>
                <a:latin typeface="Century Gothic" panose="020B0502020202020204" pitchFamily="34" charset="0"/>
              </a:rPr>
              <a:t>seo</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en</a:t>
            </a:r>
            <a:r>
              <a:rPr lang="en-GB" sz="1200" b="0" dirty="0">
                <a:solidFill>
                  <a:srgbClr val="002060"/>
                </a:solidFill>
                <a:latin typeface="Century Gothic" panose="020B0502020202020204" pitchFamily="34" charset="0"/>
              </a:rPr>
              <a:t> la ci</a:t>
            </a:r>
            <a:r>
              <a:rPr lang="en-GB" sz="1200" b="1" dirty="0">
                <a:solidFill>
                  <a:srgbClr val="002060"/>
                </a:solidFill>
                <a:latin typeface="Century Gothic" panose="020B0502020202020204" pitchFamily="34" charset="0"/>
              </a:rPr>
              <a:t>u</a:t>
            </a:r>
            <a:r>
              <a:rPr lang="en-GB" sz="1200" b="0" dirty="0">
                <a:solidFill>
                  <a:srgbClr val="002060"/>
                </a:solidFill>
                <a:latin typeface="Century Gothic" panose="020B0502020202020204" pitchFamily="34" charset="0"/>
              </a:rPr>
              <a:t>dad.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57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ACTIVITY FROM LESSON1 – WITH PRESCRIBED ANSWERS (REQUIRES PRINTING)</a:t>
            </a:r>
          </a:p>
          <a:p>
            <a:endParaRPr lang="en-GB" b="1" dirty="0"/>
          </a:p>
          <a:p>
            <a:r>
              <a:rPr lang="en-GB" b="1" dirty="0"/>
              <a:t>DO NOT DISPLAY</a:t>
            </a:r>
          </a:p>
          <a:p>
            <a:endParaRPr lang="en-GB" b="0" baseline="0" dirty="0"/>
          </a:p>
          <a:p>
            <a:r>
              <a:rPr lang="en-GB" b="0" baseline="0" dirty="0"/>
              <a:t>Answers:</a:t>
            </a:r>
          </a:p>
          <a:p>
            <a:endParaRPr lang="en-GB" b="0" baseline="0" dirty="0"/>
          </a:p>
          <a:p>
            <a:pPr marL="228600" indent="-228600">
              <a:buAutoNum type="arabicParenR"/>
            </a:pPr>
            <a:r>
              <a:rPr lang="en-GB" b="0" baseline="0" dirty="0" err="1"/>
              <a:t>caminar</a:t>
            </a:r>
            <a:r>
              <a:rPr lang="en-GB" b="0" baseline="0" dirty="0"/>
              <a:t> a la </a:t>
            </a:r>
            <a:r>
              <a:rPr lang="en-GB" b="0" baseline="0" dirty="0" err="1"/>
              <a:t>escuela</a:t>
            </a:r>
            <a:endParaRPr lang="en-GB" b="0" baseline="0" dirty="0"/>
          </a:p>
          <a:p>
            <a:pPr marL="228600" indent="-228600">
              <a:buAutoNum type="arabicParenR"/>
            </a:pPr>
            <a:r>
              <a:rPr lang="en-GB" b="0" baseline="0" dirty="0" err="1"/>
              <a:t>tener</a:t>
            </a:r>
            <a:r>
              <a:rPr lang="en-GB" b="0" baseline="0" dirty="0"/>
              <a:t> </a:t>
            </a:r>
            <a:r>
              <a:rPr lang="en-GB" b="0" baseline="0" dirty="0" err="1"/>
              <a:t>animales</a:t>
            </a:r>
            <a:r>
              <a:rPr lang="en-GB" b="0" baseline="0" dirty="0"/>
              <a:t> </a:t>
            </a:r>
            <a:r>
              <a:rPr lang="en-GB" b="0" baseline="0" dirty="0" err="1"/>
              <a:t>en</a:t>
            </a:r>
            <a:r>
              <a:rPr lang="en-GB" b="0" baseline="0" dirty="0"/>
              <a:t> casa</a:t>
            </a:r>
          </a:p>
          <a:p>
            <a:pPr marL="228600" indent="-228600">
              <a:buAutoNum type="arabicParenR"/>
            </a:pPr>
            <a:r>
              <a:rPr lang="en-GB" b="0" baseline="0" dirty="0" err="1"/>
              <a:t>estudiar</a:t>
            </a:r>
            <a:r>
              <a:rPr lang="en-GB" b="0" baseline="0" dirty="0"/>
              <a:t> inglés</a:t>
            </a:r>
          </a:p>
          <a:p>
            <a:pPr marL="228600" indent="-228600">
              <a:buAutoNum type="arabicParenR"/>
            </a:pPr>
            <a:r>
              <a:rPr lang="en-GB" b="0" baseline="0" dirty="0" err="1"/>
              <a:t>trabajar</a:t>
            </a:r>
            <a:r>
              <a:rPr lang="en-GB" b="0" baseline="0" dirty="0"/>
              <a:t> con </a:t>
            </a:r>
            <a:r>
              <a:rPr lang="en-GB" b="0" baseline="0" dirty="0" err="1"/>
              <a:t>animales</a:t>
            </a:r>
            <a:endParaRPr lang="en-GB" b="0" baseline="0" dirty="0"/>
          </a:p>
          <a:p>
            <a:pPr marL="228600" indent="-228600">
              <a:buAutoNum type="arabicParenR"/>
            </a:pPr>
            <a:r>
              <a:rPr lang="en-GB" b="0" baseline="0" dirty="0" err="1"/>
              <a:t>usar</a:t>
            </a:r>
            <a:r>
              <a:rPr lang="en-GB" b="0" baseline="0" dirty="0"/>
              <a:t> el </a:t>
            </a:r>
            <a:r>
              <a:rPr lang="en-GB" b="0" baseline="0" dirty="0" err="1"/>
              <a:t>teléfono</a:t>
            </a:r>
            <a:r>
              <a:rPr lang="en-GB" b="0" baseline="0" dirty="0"/>
              <a:t> </a:t>
            </a:r>
            <a:r>
              <a:rPr lang="en-GB" b="0" baseline="0" dirty="0" err="1"/>
              <a:t>en</a:t>
            </a:r>
            <a:r>
              <a:rPr lang="en-GB" b="0" baseline="0" dirty="0"/>
              <a:t> la </a:t>
            </a:r>
            <a:r>
              <a:rPr lang="en-GB" b="0" baseline="0" dirty="0" err="1"/>
              <a:t>escuela</a:t>
            </a:r>
            <a:endParaRPr lang="en-GB" b="0" baseline="0" dirty="0"/>
          </a:p>
          <a:p>
            <a:pPr marL="228600" indent="-228600">
              <a:buAutoNum type="arabicParenR"/>
            </a:pPr>
            <a:r>
              <a:rPr lang="en-GB" b="0" baseline="0" dirty="0" err="1"/>
              <a:t>participar</a:t>
            </a:r>
            <a:r>
              <a:rPr lang="en-GB" b="0" baseline="0" dirty="0"/>
              <a:t> </a:t>
            </a:r>
            <a:r>
              <a:rPr lang="en-GB" b="0" baseline="0" dirty="0" err="1"/>
              <a:t>en</a:t>
            </a:r>
            <a:r>
              <a:rPr lang="en-GB" b="0" baseline="0" dirty="0"/>
              <a:t> el </a:t>
            </a:r>
            <a:r>
              <a:rPr lang="en-GB" b="0" baseline="0" dirty="0" err="1"/>
              <a:t>teatro</a:t>
            </a:r>
            <a:endParaRPr lang="en-GB" b="0" baseline="0" dirty="0"/>
          </a:p>
          <a:p>
            <a:pPr marL="0" indent="0">
              <a:buNone/>
            </a:pPr>
            <a:endParaRPr lang="en-GB" b="0" baseline="0" dirty="0"/>
          </a:p>
          <a:p>
            <a:pPr marL="228600" indent="-228600">
              <a:buAutoNum type="arabicParenR"/>
            </a:pPr>
            <a:r>
              <a:rPr lang="en-GB" b="0" baseline="0" dirty="0" err="1"/>
              <a:t>estudiar</a:t>
            </a:r>
            <a:r>
              <a:rPr lang="en-GB" b="0" baseline="0" dirty="0"/>
              <a:t> </a:t>
            </a:r>
            <a:r>
              <a:rPr lang="en-GB" b="0" baseline="0" dirty="0" err="1"/>
              <a:t>ciencias</a:t>
            </a:r>
            <a:endParaRPr lang="en-GB" b="0" baseline="0" dirty="0"/>
          </a:p>
          <a:p>
            <a:pPr marL="228600" indent="-228600">
              <a:buAutoNum type="arabicParenR"/>
            </a:pPr>
            <a:r>
              <a:rPr lang="en-GB" b="0" baseline="0" dirty="0" err="1"/>
              <a:t>caminar</a:t>
            </a:r>
            <a:r>
              <a:rPr lang="en-GB" b="0" baseline="0" dirty="0"/>
              <a:t> a la ciudad</a:t>
            </a:r>
          </a:p>
          <a:p>
            <a:pPr marL="228600" indent="-228600">
              <a:buAutoNum type="arabicParenR"/>
            </a:pPr>
            <a:r>
              <a:rPr lang="en-GB" b="0" baseline="0" dirty="0" err="1"/>
              <a:t>hablar</a:t>
            </a:r>
            <a:r>
              <a:rPr lang="en-GB" b="0" baseline="0" dirty="0"/>
              <a:t> </a:t>
            </a:r>
            <a:r>
              <a:rPr lang="en-GB" b="0" baseline="0" dirty="0" err="1"/>
              <a:t>en</a:t>
            </a:r>
            <a:r>
              <a:rPr lang="en-GB" b="0" baseline="0" dirty="0"/>
              <a:t> inglés con amigos</a:t>
            </a:r>
          </a:p>
          <a:p>
            <a:pPr marL="228600" indent="-228600">
              <a:buAutoNum type="arabicParenR"/>
            </a:pPr>
            <a:r>
              <a:rPr lang="en-GB" b="0" baseline="0" dirty="0" err="1"/>
              <a:t>jugar</a:t>
            </a:r>
            <a:r>
              <a:rPr lang="en-GB" b="0" baseline="0" dirty="0"/>
              <a:t> </a:t>
            </a:r>
            <a:r>
              <a:rPr lang="en-GB" b="0" baseline="0" dirty="0" err="1"/>
              <a:t>en</a:t>
            </a:r>
            <a:r>
              <a:rPr lang="en-GB" b="0" baseline="0" dirty="0"/>
              <a:t> la plaza</a:t>
            </a:r>
          </a:p>
          <a:p>
            <a:pPr marL="228600" indent="-228600">
              <a:buAutoNum type="arabicParenR"/>
            </a:pPr>
            <a:r>
              <a:rPr lang="en-GB" b="0" baseline="0" dirty="0" err="1"/>
              <a:t>comprar</a:t>
            </a:r>
            <a:r>
              <a:rPr lang="en-GB" b="0" baseline="0" dirty="0"/>
              <a:t> </a:t>
            </a:r>
            <a:r>
              <a:rPr lang="en-GB" b="0" baseline="0" dirty="0" err="1"/>
              <a:t>productos</a:t>
            </a:r>
            <a:r>
              <a:rPr lang="en-GB" b="0" baseline="0" dirty="0"/>
              <a:t> </a:t>
            </a:r>
            <a:r>
              <a:rPr lang="en-GB" b="0" baseline="0" dirty="0" err="1"/>
              <a:t>caros</a:t>
            </a:r>
            <a:endParaRPr lang="en-GB" b="0" baseline="0" dirty="0"/>
          </a:p>
          <a:p>
            <a:pPr marL="228600" indent="-228600">
              <a:buAutoNum type="arabicParenR"/>
            </a:pPr>
            <a:r>
              <a:rPr lang="en-GB" b="0" baseline="0" dirty="0" err="1"/>
              <a:t>llegar</a:t>
            </a:r>
            <a:r>
              <a:rPr lang="en-GB" b="0" baseline="0" dirty="0"/>
              <a:t> </a:t>
            </a:r>
            <a:r>
              <a:rPr lang="en-GB" b="0" baseline="0" dirty="0" err="1"/>
              <a:t>tarde</a:t>
            </a:r>
            <a:r>
              <a:rPr lang="en-GB" b="0" baseline="0" dirty="0"/>
              <a:t> a casa / </a:t>
            </a:r>
            <a:r>
              <a:rPr lang="en-GB" b="0" baseline="0" dirty="0" err="1"/>
              <a:t>llegar</a:t>
            </a:r>
            <a:r>
              <a:rPr lang="en-GB" b="0" baseline="0" dirty="0"/>
              <a:t> </a:t>
            </a:r>
            <a:r>
              <a:rPr lang="en-GB" b="0" baseline="0" dirty="0" err="1"/>
              <a:t>tarde</a:t>
            </a:r>
            <a:r>
              <a:rPr lang="en-GB" b="0" baseline="0" dirty="0"/>
              <a:t> a casa</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1598536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p>
          <a:p>
            <a:endParaRPr lang="en-GB" b="0" baseline="0" dirty="0"/>
          </a:p>
          <a:p>
            <a:r>
              <a:rPr lang="en-GB" b="0" baseline="0" dirty="0"/>
              <a:t>Answers:</a:t>
            </a:r>
          </a:p>
          <a:p>
            <a:endParaRPr lang="en-GB" b="0" baseline="0" dirty="0"/>
          </a:p>
          <a:p>
            <a:pPr marL="228600" indent="-228600">
              <a:buAutoNum type="arabicParenR"/>
            </a:pPr>
            <a:r>
              <a:rPr lang="en-GB" b="0" baseline="0" dirty="0" err="1"/>
              <a:t>estudiar</a:t>
            </a:r>
            <a:r>
              <a:rPr lang="en-GB" b="0" baseline="0" dirty="0"/>
              <a:t> </a:t>
            </a:r>
            <a:r>
              <a:rPr lang="en-GB" b="0" baseline="0" dirty="0" err="1"/>
              <a:t>ciencias</a:t>
            </a:r>
            <a:endParaRPr lang="en-GB" b="0" baseline="0" dirty="0"/>
          </a:p>
          <a:p>
            <a:pPr marL="228600" indent="-228600">
              <a:buAutoNum type="arabicParenR"/>
            </a:pPr>
            <a:r>
              <a:rPr lang="en-GB" b="0" baseline="0" dirty="0" err="1"/>
              <a:t>caminar</a:t>
            </a:r>
            <a:r>
              <a:rPr lang="en-GB" b="0" baseline="0" dirty="0"/>
              <a:t> a la ciudad</a:t>
            </a:r>
          </a:p>
          <a:p>
            <a:pPr marL="228600" indent="-228600">
              <a:buAutoNum type="arabicParenR"/>
            </a:pPr>
            <a:r>
              <a:rPr lang="en-GB" b="0" baseline="0" dirty="0" err="1"/>
              <a:t>hablar</a:t>
            </a:r>
            <a:r>
              <a:rPr lang="en-GB" b="0" baseline="0" dirty="0"/>
              <a:t> </a:t>
            </a:r>
            <a:r>
              <a:rPr lang="en-GB" b="0" baseline="0" dirty="0" err="1"/>
              <a:t>en</a:t>
            </a:r>
            <a:r>
              <a:rPr lang="en-GB" b="0" baseline="0" dirty="0"/>
              <a:t> inglés con amigos</a:t>
            </a:r>
          </a:p>
          <a:p>
            <a:pPr marL="228600" indent="-228600">
              <a:buAutoNum type="arabicParenR"/>
            </a:pPr>
            <a:r>
              <a:rPr lang="en-GB" b="0" baseline="0" dirty="0" err="1"/>
              <a:t>jugar</a:t>
            </a:r>
            <a:r>
              <a:rPr lang="en-GB" b="0" baseline="0" dirty="0"/>
              <a:t> </a:t>
            </a:r>
            <a:r>
              <a:rPr lang="en-GB" b="0" baseline="0" dirty="0" err="1"/>
              <a:t>en</a:t>
            </a:r>
            <a:r>
              <a:rPr lang="en-GB" b="0" baseline="0" dirty="0"/>
              <a:t> la plaza</a:t>
            </a:r>
          </a:p>
          <a:p>
            <a:pPr marL="228600" indent="-228600">
              <a:buAutoNum type="arabicParenR"/>
            </a:pPr>
            <a:r>
              <a:rPr lang="en-GB" b="0" baseline="0" dirty="0" err="1"/>
              <a:t>Comprar</a:t>
            </a:r>
            <a:r>
              <a:rPr lang="en-GB" b="0" baseline="0" dirty="0"/>
              <a:t> </a:t>
            </a:r>
            <a:r>
              <a:rPr lang="en-GB" b="0" baseline="0" dirty="0" err="1"/>
              <a:t>productos</a:t>
            </a:r>
            <a:r>
              <a:rPr lang="en-GB" b="0" baseline="0" dirty="0"/>
              <a:t> </a:t>
            </a:r>
            <a:r>
              <a:rPr lang="en-GB" b="0" baseline="0" dirty="0" err="1"/>
              <a:t>caros</a:t>
            </a:r>
            <a:endParaRPr lang="en-GB" b="0" baseline="0" dirty="0"/>
          </a:p>
          <a:p>
            <a:pPr marL="228600" indent="-228600">
              <a:buAutoNum type="arabicParenR"/>
            </a:pPr>
            <a:r>
              <a:rPr lang="en-GB" b="0" baseline="0" dirty="0" err="1"/>
              <a:t>llegar</a:t>
            </a:r>
            <a:r>
              <a:rPr lang="en-GB" b="0" baseline="0" dirty="0"/>
              <a:t> </a:t>
            </a:r>
            <a:r>
              <a:rPr lang="en-GB" b="0" baseline="0" dirty="0" err="1"/>
              <a:t>tarde</a:t>
            </a:r>
            <a:r>
              <a:rPr lang="en-GB" b="0" baseline="0" dirty="0"/>
              <a:t> a casa / </a:t>
            </a:r>
            <a:r>
              <a:rPr lang="en-GB" b="0" baseline="0" dirty="0" err="1"/>
              <a:t>llegar</a:t>
            </a:r>
            <a:r>
              <a:rPr lang="en-GB" b="0" baseline="0" dirty="0"/>
              <a:t> </a:t>
            </a:r>
            <a:r>
              <a:rPr lang="en-GB" b="0" baseline="0" dirty="0" err="1"/>
              <a:t>tarde</a:t>
            </a:r>
            <a:r>
              <a:rPr lang="en-GB" b="0" baseline="0" dirty="0"/>
              <a:t> a casa</a:t>
            </a:r>
          </a:p>
          <a:p>
            <a:endParaRPr lang="en-GB" b="0" baseline="0" dirty="0"/>
          </a:p>
          <a:p>
            <a:pPr marL="228600" indent="-228600">
              <a:buAutoNum type="arabicParenR"/>
            </a:pPr>
            <a:r>
              <a:rPr lang="en-GB" b="0" baseline="0" dirty="0" err="1"/>
              <a:t>participar</a:t>
            </a:r>
            <a:r>
              <a:rPr lang="en-GB" b="0" baseline="0" dirty="0"/>
              <a:t> </a:t>
            </a:r>
            <a:r>
              <a:rPr lang="en-GB" b="0" baseline="0" dirty="0" err="1"/>
              <a:t>en</a:t>
            </a:r>
            <a:r>
              <a:rPr lang="en-GB" b="0" baseline="0" dirty="0"/>
              <a:t> el </a:t>
            </a:r>
            <a:r>
              <a:rPr lang="en-GB" b="0" baseline="0" dirty="0" err="1"/>
              <a:t>teatro</a:t>
            </a:r>
            <a:endParaRPr lang="en-GB" b="0" baseline="0" dirty="0"/>
          </a:p>
          <a:p>
            <a:pPr marL="228600" indent="-228600">
              <a:buAutoNum type="arabicParenR"/>
            </a:pPr>
            <a:r>
              <a:rPr lang="en-GB" b="0" baseline="0" dirty="0" err="1"/>
              <a:t>usar</a:t>
            </a:r>
            <a:r>
              <a:rPr lang="en-GB" b="0" baseline="0" dirty="0"/>
              <a:t> el </a:t>
            </a:r>
            <a:r>
              <a:rPr lang="en-GB" b="0" baseline="0" dirty="0" err="1"/>
              <a:t>telefóno</a:t>
            </a:r>
            <a:r>
              <a:rPr lang="en-GB" b="0" baseline="0" dirty="0"/>
              <a:t> </a:t>
            </a:r>
            <a:r>
              <a:rPr lang="en-GB" b="0" baseline="0" dirty="0" err="1"/>
              <a:t>en</a:t>
            </a:r>
            <a:r>
              <a:rPr lang="en-GB" b="0" baseline="0" dirty="0"/>
              <a:t> la </a:t>
            </a:r>
            <a:r>
              <a:rPr lang="en-GB" b="0" baseline="0" dirty="0" err="1"/>
              <a:t>escuela</a:t>
            </a:r>
            <a:endParaRPr lang="en-GB" b="0" baseline="0" dirty="0"/>
          </a:p>
          <a:p>
            <a:pPr marL="228600" indent="-228600">
              <a:buAutoNum type="arabicParenR"/>
            </a:pPr>
            <a:r>
              <a:rPr lang="en-GB" b="0" baseline="0" dirty="0" err="1"/>
              <a:t>estudiar</a:t>
            </a:r>
            <a:r>
              <a:rPr lang="en-GB" b="0" baseline="0" dirty="0"/>
              <a:t> inglés</a:t>
            </a:r>
          </a:p>
          <a:p>
            <a:pPr marL="228600" indent="-228600">
              <a:buAutoNum type="arabicParenR"/>
            </a:pPr>
            <a:r>
              <a:rPr lang="en-GB" b="0" baseline="0" dirty="0" err="1"/>
              <a:t>caminar</a:t>
            </a:r>
            <a:r>
              <a:rPr lang="en-GB" b="0" baseline="0" dirty="0"/>
              <a:t> a la </a:t>
            </a:r>
            <a:r>
              <a:rPr lang="en-GB" b="0" baseline="0" dirty="0" err="1"/>
              <a:t>escuela</a:t>
            </a:r>
            <a:endParaRPr lang="en-GB" b="0" baseline="0" dirty="0"/>
          </a:p>
          <a:p>
            <a:pPr marL="228600" indent="-228600">
              <a:buAutoNum type="arabicParenR"/>
            </a:pPr>
            <a:r>
              <a:rPr lang="en-GB" b="0" baseline="0" dirty="0" err="1"/>
              <a:t>trabajar</a:t>
            </a:r>
            <a:r>
              <a:rPr lang="en-GB" b="0" baseline="0" dirty="0"/>
              <a:t> con </a:t>
            </a:r>
            <a:r>
              <a:rPr lang="en-GB" b="0" baseline="0" dirty="0" err="1"/>
              <a:t>animales</a:t>
            </a:r>
            <a:endParaRPr lang="en-GB" b="0" baseline="0" dirty="0"/>
          </a:p>
          <a:p>
            <a:pPr marL="228600" indent="-228600">
              <a:buAutoNum type="arabicParenR"/>
            </a:pPr>
            <a:r>
              <a:rPr lang="en-GB" b="0" baseline="0" dirty="0" err="1"/>
              <a:t>Tener</a:t>
            </a:r>
            <a:r>
              <a:rPr lang="en-GB" b="0" baseline="0" dirty="0"/>
              <a:t> </a:t>
            </a:r>
            <a:r>
              <a:rPr lang="en-GB" b="0" baseline="0" dirty="0" err="1"/>
              <a:t>animales</a:t>
            </a:r>
            <a:r>
              <a:rPr lang="en-GB" b="0" baseline="0" dirty="0"/>
              <a:t> </a:t>
            </a:r>
            <a:r>
              <a:rPr lang="en-GB" b="0" baseline="0" dirty="0" err="1"/>
              <a:t>en</a:t>
            </a:r>
            <a:r>
              <a:rPr lang="en-GB" b="0" baseline="0" dirty="0"/>
              <a:t> casa</a:t>
            </a:r>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06750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KEY - DO NOT DISPLAY DURING ACTIVITY</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38480963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KEY - DO NOT DISPLAY DURING ACTIVITY</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149169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a:t>Timing</a:t>
            </a:r>
            <a:r>
              <a:rPr lang="en-GB" i="0" baseline="0" dirty="0"/>
              <a:t>: 5 minutes (two slides)</a:t>
            </a:r>
          </a:p>
          <a:p>
            <a:endParaRPr lang="en-GB" i="0" baseline="0" dirty="0"/>
          </a:p>
          <a:p>
            <a:r>
              <a:rPr lang="en-GB" b="1" i="0" baseline="0" dirty="0"/>
              <a:t>Aim</a:t>
            </a:r>
            <a:r>
              <a:rPr lang="en-GB" i="0" baseline="0" dirty="0"/>
              <a:t>: to recap this week’s revisited vocabulary.</a:t>
            </a:r>
          </a:p>
          <a:p>
            <a:endParaRPr lang="en-GB" i="0" baseline="0" dirty="0"/>
          </a:p>
          <a:p>
            <a:r>
              <a:rPr lang="en-GB" b="1" i="0" baseline="0" dirty="0"/>
              <a:t>Procedure</a:t>
            </a:r>
            <a:r>
              <a:rPr lang="en-GB" i="0" baseline="0" dirty="0"/>
              <a:t>:</a:t>
            </a:r>
          </a:p>
          <a:p>
            <a:pPr marL="228600" indent="-228600">
              <a:buAutoNum type="arabicPeriod"/>
            </a:pPr>
            <a:r>
              <a:rPr lang="en-GB" i="0" baseline="0" dirty="0"/>
              <a:t>The teacher clicks to bring up the English word. </a:t>
            </a:r>
          </a:p>
          <a:p>
            <a:pPr marL="228600" indent="-228600">
              <a:buAutoNum type="arabicPeriod"/>
            </a:pPr>
            <a:r>
              <a:rPr lang="en-GB" i="0" baseline="0" dirty="0"/>
              <a:t>Students say the word in Spanish out loud.</a:t>
            </a:r>
          </a:p>
          <a:p>
            <a:pPr marL="228600" indent="-228600">
              <a:buAutoNum type="arabicPeriod"/>
            </a:pPr>
            <a:r>
              <a:rPr lang="en-GB" i="0" baseline="0" dirty="0"/>
              <a:t>The teacher clicks again to make the correct Spanish word move next to it. </a:t>
            </a:r>
          </a:p>
          <a:p>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6</a:t>
            </a:fld>
            <a:endParaRPr lang="en-GB"/>
          </a:p>
        </p:txBody>
      </p:sp>
    </p:spTree>
    <p:extLst>
      <p:ext uri="{BB962C8B-B14F-4D97-AF65-F5344CB8AC3E}">
        <p14:creationId xmlns:p14="http://schemas.microsoft.com/office/powerpoint/2010/main" val="54910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a:t>[2/2]</a:t>
            </a:r>
            <a:endParaRPr lang="en-GB" i="0" baseline="0" dirty="0"/>
          </a:p>
          <a:p>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7</a:t>
            </a:fld>
            <a:endParaRPr lang="en-GB"/>
          </a:p>
        </p:txBody>
      </p:sp>
    </p:spTree>
    <p:extLst>
      <p:ext uri="{BB962C8B-B14F-4D97-AF65-F5344CB8AC3E}">
        <p14:creationId xmlns:p14="http://schemas.microsoft.com/office/powerpoint/2010/main" val="2252499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teachers may wish to omit these slides if students a) have done the pre-learning thoroughly.</a:t>
            </a:r>
            <a:br>
              <a:rPr lang="en-GB" b="1" baseline="0" dirty="0"/>
            </a:br>
            <a:br>
              <a:rPr lang="en-GB" b="1" baseline="0" dirty="0"/>
            </a:br>
            <a:r>
              <a:rPr lang="en-GB" b="1" dirty="0"/>
              <a:t>Timing: </a:t>
            </a:r>
            <a:r>
              <a:rPr lang="en-GB" b="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vocabulary introduced this week.</a:t>
            </a:r>
          </a:p>
          <a:p>
            <a:endParaRPr lang="en-GB" dirty="0"/>
          </a:p>
          <a:p>
            <a:r>
              <a:rPr lang="en-GB" b="1" dirty="0"/>
              <a:t>Procedure:</a:t>
            </a:r>
            <a:br>
              <a:rPr lang="en-GB" dirty="0"/>
            </a:br>
            <a:r>
              <a:rPr lang="en-GB" dirty="0"/>
              <a:t>1. Click to present the new words for this week.</a:t>
            </a:r>
            <a:br>
              <a:rPr lang="en-GB" dirty="0"/>
            </a:br>
            <a:r>
              <a:rPr lang="en-GB" dirty="0"/>
              <a:t>2. Students repeat.</a:t>
            </a:r>
          </a:p>
        </p:txBody>
      </p:sp>
      <p:sp>
        <p:nvSpPr>
          <p:cNvPr id="4" name="Slide Number Placeholder 3"/>
          <p:cNvSpPr>
            <a:spLocks noGrp="1"/>
          </p:cNvSpPr>
          <p:nvPr>
            <p:ph type="sldNum" sz="quarter" idx="5"/>
          </p:nvPr>
        </p:nvSpPr>
        <p:spPr/>
        <p:txBody>
          <a:bodyPr/>
          <a:lstStyle/>
          <a:p>
            <a:fld id="{B2BCB3D0-F05A-45BA-86D3-2AFB9637DE3A}" type="slidenum">
              <a:rPr lang="en-GB" smtClean="0"/>
              <a:t>8</a:t>
            </a:fld>
            <a:endParaRPr lang="en-GB"/>
          </a:p>
        </p:txBody>
      </p:sp>
    </p:spTree>
    <p:extLst>
      <p:ext uri="{BB962C8B-B14F-4D97-AF65-F5344CB8AC3E}">
        <p14:creationId xmlns:p14="http://schemas.microsoft.com/office/powerpoint/2010/main" val="2816396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that the infinitive ‘</a:t>
            </a:r>
            <a:r>
              <a:rPr lang="en-GB" b="1" dirty="0" err="1"/>
              <a:t>poder</a:t>
            </a:r>
            <a:r>
              <a:rPr lang="en-GB" b="1" dirty="0"/>
              <a:t>’ is repeated (deliberately), here.</a:t>
            </a:r>
            <a:endParaRPr lang="en-GB" dirty="0"/>
          </a:p>
        </p:txBody>
      </p:sp>
      <p:sp>
        <p:nvSpPr>
          <p:cNvPr id="4" name="Slide Number Placeholder 3"/>
          <p:cNvSpPr>
            <a:spLocks noGrp="1"/>
          </p:cNvSpPr>
          <p:nvPr>
            <p:ph type="sldNum" sz="quarter" idx="5"/>
          </p:nvPr>
        </p:nvSpPr>
        <p:spPr/>
        <p:txBody>
          <a:bodyPr/>
          <a:lstStyle/>
          <a:p>
            <a:fld id="{B2BCB3D0-F05A-45BA-86D3-2AFB9637DE3A}" type="slidenum">
              <a:rPr lang="en-GB" smtClean="0"/>
              <a:t>9</a:t>
            </a:fld>
            <a:endParaRPr lang="en-GB"/>
          </a:p>
        </p:txBody>
      </p:sp>
    </p:spTree>
    <p:extLst>
      <p:ext uri="{BB962C8B-B14F-4D97-AF65-F5344CB8AC3E}">
        <p14:creationId xmlns:p14="http://schemas.microsoft.com/office/powerpoint/2010/main" val="2651673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06338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051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4748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008581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16601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939882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318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7586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92E8-60C7-4C26-ABF9-74B2E242C5E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E26CE87-AA86-4148-9924-EB975BF47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761E461-846D-4E01-9C17-76834E0CE1E9}"/>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5" name="Footer Placeholder 4">
            <a:extLst>
              <a:ext uri="{FF2B5EF4-FFF2-40B4-BE49-F238E27FC236}">
                <a16:creationId xmlns:a16="http://schemas.microsoft.com/office/drawing/2014/main" id="{CD56001A-2BD5-4A33-8DB5-2844CAA218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7E1895-CF03-49D4-B734-29F6FA6D55FE}"/>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2966631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C856-9BD9-44F5-9105-96AED2FD1ED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4FA309-BE4E-4585-A1F1-0EE8A2457A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E089C6E-951E-4FD2-9522-DABDB80E86C5}"/>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5" name="Footer Placeholder 4">
            <a:extLst>
              <a:ext uri="{FF2B5EF4-FFF2-40B4-BE49-F238E27FC236}">
                <a16:creationId xmlns:a16="http://schemas.microsoft.com/office/drawing/2014/main" id="{ECB2E70F-2AD3-49EE-89A0-C0B1FDE4A0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19FB0-3233-4B18-8D09-644C4F1C5873}"/>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1643594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7E6D-B9BB-473C-9986-792809F925B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DD19FBD-7A8D-4EAD-993E-B405187A4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2EE13AD-6473-4B0C-A41F-F4835B2FCC12}"/>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5" name="Footer Placeholder 4">
            <a:extLst>
              <a:ext uri="{FF2B5EF4-FFF2-40B4-BE49-F238E27FC236}">
                <a16:creationId xmlns:a16="http://schemas.microsoft.com/office/drawing/2014/main" id="{A3A53F01-E937-4A68-8B30-33342E4295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6A0958-972B-421F-BAC7-E7329550CD0F}"/>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205497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78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9249-40DB-474A-955E-EFF804AEBC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C7BA2C9-0A74-424D-9CD7-32F7425366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6C32DFD-7A2A-47A9-81DA-68DDB96A8DE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55877D9-C59B-416C-BC76-976D8952B8B4}"/>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6" name="Footer Placeholder 5">
            <a:extLst>
              <a:ext uri="{FF2B5EF4-FFF2-40B4-BE49-F238E27FC236}">
                <a16:creationId xmlns:a16="http://schemas.microsoft.com/office/drawing/2014/main" id="{D70B6448-267D-4FBC-9E1F-6CD7ECF87B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2ED770-F723-46B6-97B0-54479B782C8B}"/>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3717964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4CB4-9EDA-4404-982C-AEA6D709CCE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016CED9-25B2-440D-9AD3-CCBC56579D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524D7D-BC20-4D1C-B34A-BB94F0A18A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2A64716-5A4F-4B3C-8018-04F89B7A8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704882-67C1-421E-AC37-1DD22721586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D553917-A17C-48C1-82A0-C8FC06EEFF54}"/>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8" name="Footer Placeholder 7">
            <a:extLst>
              <a:ext uri="{FF2B5EF4-FFF2-40B4-BE49-F238E27FC236}">
                <a16:creationId xmlns:a16="http://schemas.microsoft.com/office/drawing/2014/main" id="{285B4B4A-C808-40AE-89F7-733EFC9535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CA5443-90B0-4671-BEC2-EDFB223F1B0C}"/>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659576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6D61-EF1D-4B73-8B02-13DAFEB33B5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DF8F351-96B8-46C5-A86C-0CF1CFD3027E}"/>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4" name="Footer Placeholder 3">
            <a:extLst>
              <a:ext uri="{FF2B5EF4-FFF2-40B4-BE49-F238E27FC236}">
                <a16:creationId xmlns:a16="http://schemas.microsoft.com/office/drawing/2014/main" id="{883877AA-53D5-47F5-891B-7C5FA4A218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2349EBD-23D4-406B-94BA-F35E88D31176}"/>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2066839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4649E-9706-4ACE-BBE6-65A96F686F66}"/>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3" name="Footer Placeholder 2">
            <a:extLst>
              <a:ext uri="{FF2B5EF4-FFF2-40B4-BE49-F238E27FC236}">
                <a16:creationId xmlns:a16="http://schemas.microsoft.com/office/drawing/2014/main" id="{59A9244C-65D4-41A5-96E8-D9FF03931A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085FC9-E422-422C-8841-F27B86360EF7}"/>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1686411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74C7-86DF-455D-814B-F11500DC03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6236E76-D28B-4D8B-BC37-5A02661896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434C63A-D5A4-4CF1-A4B7-BBD66086F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57EC44-7D0C-4E5C-8D40-E2DE5F8F799C}"/>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6" name="Footer Placeholder 5">
            <a:extLst>
              <a:ext uri="{FF2B5EF4-FFF2-40B4-BE49-F238E27FC236}">
                <a16:creationId xmlns:a16="http://schemas.microsoft.com/office/drawing/2014/main" id="{D9D5CD08-4299-4E23-8B1C-09253C034F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AAFE50-E31F-4DED-BE84-6E510E090FAA}"/>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3673712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0E9A-2F9C-4A02-AC95-B93085C800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6871FE6-EC70-4838-B03E-1B97958439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DBB4D5-C72E-40AD-94B0-FB755EC73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D88955F-6C91-4731-A308-CE029A2620EB}"/>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6" name="Footer Placeholder 5">
            <a:extLst>
              <a:ext uri="{FF2B5EF4-FFF2-40B4-BE49-F238E27FC236}">
                <a16:creationId xmlns:a16="http://schemas.microsoft.com/office/drawing/2014/main" id="{FFF35363-A3DA-49A6-B25F-F6FEDC17CB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D400D9-C6A4-4558-933E-9F48E9F8392F}"/>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3699766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200C-1B4B-49A5-8D8F-28FF84C32E1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4EFD66-09E7-4BA6-88EF-57FA632BDA8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956284-CC5F-4725-8312-D0C6D3E78D43}"/>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5" name="Footer Placeholder 4">
            <a:extLst>
              <a:ext uri="{FF2B5EF4-FFF2-40B4-BE49-F238E27FC236}">
                <a16:creationId xmlns:a16="http://schemas.microsoft.com/office/drawing/2014/main" id="{BDFF57C9-7763-4A4E-877E-927A8783BA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F4BEA2-457D-4F7D-B525-657C8038E1DC}"/>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3637012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B93C47-0D42-489A-AC4D-2739E9B0301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6451BE3-A11F-4A8E-839A-FA2AC2ADDA1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30969BB-5D9B-49DF-9483-8A5C39F8B285}"/>
              </a:ext>
            </a:extLst>
          </p:cNvPr>
          <p:cNvSpPr>
            <a:spLocks noGrp="1"/>
          </p:cNvSpPr>
          <p:nvPr>
            <p:ph type="dt" sz="half" idx="10"/>
          </p:nvPr>
        </p:nvSpPr>
        <p:spPr/>
        <p:txBody>
          <a:bodyPr/>
          <a:lstStyle/>
          <a:p>
            <a:fld id="{2D94A81C-7E5F-4A61-AA66-2C9990F68A6F}" type="datetimeFigureOut">
              <a:rPr lang="en-GB" smtClean="0"/>
              <a:t>16/04/2024</a:t>
            </a:fld>
            <a:endParaRPr lang="en-GB"/>
          </a:p>
        </p:txBody>
      </p:sp>
      <p:sp>
        <p:nvSpPr>
          <p:cNvPr id="5" name="Footer Placeholder 4">
            <a:extLst>
              <a:ext uri="{FF2B5EF4-FFF2-40B4-BE49-F238E27FC236}">
                <a16:creationId xmlns:a16="http://schemas.microsoft.com/office/drawing/2014/main" id="{D76161FC-D287-493E-A429-BD638EB945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212153-D1A6-4BDE-8819-831D08BD3247}"/>
              </a:ext>
            </a:extLst>
          </p:cNvPr>
          <p:cNvSpPr>
            <a:spLocks noGrp="1"/>
          </p:cNvSpPr>
          <p:nvPr>
            <p:ph type="sldNum" sz="quarter" idx="12"/>
          </p:nvPr>
        </p:nvSpPr>
        <p:spPr/>
        <p:txBody>
          <a:bodyPr/>
          <a:lstStyle/>
          <a:p>
            <a:fld id="{948D453E-83B2-4D29-B401-7044073C0A3A}" type="slidenum">
              <a:rPr lang="en-GB" smtClean="0"/>
              <a:t>‹#›</a:t>
            </a:fld>
            <a:endParaRPr lang="en-GB"/>
          </a:p>
        </p:txBody>
      </p:sp>
    </p:spTree>
    <p:extLst>
      <p:ext uri="{BB962C8B-B14F-4D97-AF65-F5344CB8AC3E}">
        <p14:creationId xmlns:p14="http://schemas.microsoft.com/office/powerpoint/2010/main" val="474312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1122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9578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0515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1586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5959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8425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6806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0152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3350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38535-5F8E-4DBB-8877-8645841DD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AA1B012-8357-437E-AA2F-09F9054B40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F8F2DA-1C87-4EFB-9BBE-AF11B2307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4A81C-7E5F-4A61-AA66-2C9990F68A6F}" type="datetimeFigureOut">
              <a:rPr lang="en-GB" smtClean="0"/>
              <a:t>16/04/2024</a:t>
            </a:fld>
            <a:endParaRPr lang="en-GB"/>
          </a:p>
        </p:txBody>
      </p:sp>
      <p:sp>
        <p:nvSpPr>
          <p:cNvPr id="5" name="Footer Placeholder 4">
            <a:extLst>
              <a:ext uri="{FF2B5EF4-FFF2-40B4-BE49-F238E27FC236}">
                <a16:creationId xmlns:a16="http://schemas.microsoft.com/office/drawing/2014/main" id="{1316440F-E539-41B0-A384-F1482EE398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B9F034-8DE5-44D9-B3E3-9C5DCBB5FD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D453E-83B2-4D29-B401-7044073C0A3A}" type="slidenum">
              <a:rPr lang="en-GB" smtClean="0"/>
              <a:t>‹#›</a:t>
            </a:fld>
            <a:endParaRPr lang="en-GB"/>
          </a:p>
        </p:txBody>
      </p:sp>
    </p:spTree>
    <p:extLst>
      <p:ext uri="{BB962C8B-B14F-4D97-AF65-F5344CB8AC3E}">
        <p14:creationId xmlns:p14="http://schemas.microsoft.com/office/powerpoint/2010/main" val="1427296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audio" Target="../media/audio15.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audio" Target="../media/audio16.wav"/></Relationships>
</file>

<file path=ppt/slides/_rels/slide1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audio" Target="../media/audio17.wav"/></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audio" Target="../media/audio7.wav"/></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3.wav"/></Relationships>
</file>

<file path=ppt/slides/_rels/slide50.xml.rels><?xml version="1.0" encoding="UTF-8" standalone="yes"?>
<Relationships xmlns="http://schemas.openxmlformats.org/package/2006/relationships"><Relationship Id="rId3" Type="http://schemas.openxmlformats.org/officeDocument/2006/relationships/hyperlink" Target="https://www.rachelhawkes.com/LDPresources/Yr7Spanish/Spanish_Y7_Term2ii_Wk3_audio.html"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www.rachelhawkes.com/LDPresources/Yr7Spanish/Spanish_Y7_Term2ii_Wk3_audio_HW_sheet.doc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2 - Lesson 41</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Amanda Izquierdo / Nick Avery</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16.04.24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275867" cy="1484251"/>
          </a:xfrm>
        </p:spPr>
        <p:txBody>
          <a:bodyPr>
            <a:normAutofit/>
          </a:bodyPr>
          <a:lstStyle/>
          <a:p>
            <a:r>
              <a:rPr lang="en-GB" b="1" dirty="0">
                <a:solidFill>
                  <a:prstClr val="white"/>
                </a:solidFill>
              </a:rPr>
              <a:t>Talking about what people can do</a:t>
            </a:r>
            <a:br>
              <a:rPr lang="en-GB" dirty="0">
                <a:solidFill>
                  <a:prstClr val="white"/>
                </a:solidFill>
              </a:rPr>
            </a:br>
            <a:r>
              <a:rPr lang="en-GB" dirty="0">
                <a:solidFill>
                  <a:prstClr val="white"/>
                </a:solidFill>
              </a:rPr>
              <a:t>Using modal verb ‘</a:t>
            </a:r>
            <a:r>
              <a:rPr lang="en-GB" dirty="0" err="1">
                <a:solidFill>
                  <a:prstClr val="white"/>
                </a:solidFill>
              </a:rPr>
              <a:t>poder</a:t>
            </a:r>
            <a:r>
              <a:rPr lang="en-GB" dirty="0">
                <a:solidFill>
                  <a:prstClr val="white"/>
                </a:solidFill>
              </a:rPr>
              <a:t>’</a:t>
            </a:r>
          </a:p>
          <a:p>
            <a:pPr algn="l"/>
            <a:r>
              <a:rPr lang="en-GB" dirty="0">
                <a:solidFill>
                  <a:prstClr val="white"/>
                </a:solidFill>
              </a:rPr>
              <a:t>SSC [u]</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06273" y="1694551"/>
            <a:ext cx="8360585" cy="844550"/>
          </a:xfrm>
        </p:spPr>
        <p:txBody>
          <a:bodyPr>
            <a:normAutofit fontScale="77500" lnSpcReduction="20000"/>
          </a:bodyPr>
          <a:lstStyle/>
          <a:p>
            <a:r>
              <a:rPr lang="en-GB" sz="4800" dirty="0" err="1">
                <a:solidFill>
                  <a:prstClr val="white"/>
                </a:solidFill>
              </a:rPr>
              <a:t>Actividades</a:t>
            </a:r>
            <a:r>
              <a:rPr lang="en-GB" sz="4800" dirty="0">
                <a:solidFill>
                  <a:prstClr val="white"/>
                </a:solidFill>
              </a:rPr>
              <a:t> con amigos </a:t>
            </a:r>
            <a:r>
              <a:rPr lang="en-GB" sz="4800" dirty="0" err="1">
                <a:solidFill>
                  <a:prstClr val="white"/>
                </a:solidFill>
              </a:rPr>
              <a:t>en</a:t>
            </a:r>
            <a:r>
              <a:rPr lang="en-GB" sz="4800" dirty="0">
                <a:solidFill>
                  <a:prstClr val="white"/>
                </a:solidFill>
              </a:rPr>
              <a:t> </a:t>
            </a:r>
            <a:r>
              <a:rPr lang="en-GB" sz="4800" dirty="0" err="1">
                <a:solidFill>
                  <a:prstClr val="white"/>
                </a:solidFill>
              </a:rPr>
              <a:t>clase</a:t>
            </a:r>
            <a:endParaRPr lang="en-GB" sz="4800" dirty="0"/>
          </a:p>
        </p:txBody>
      </p:sp>
      <p:pic>
        <p:nvPicPr>
          <p:cNvPr id="11" name="Picture 10" descr="A circular object with a person juggling with bowling pins and a ball&#10;&#10;Description automatically generated">
            <a:extLst>
              <a:ext uri="{FF2B5EF4-FFF2-40B4-BE49-F238E27FC236}">
                <a16:creationId xmlns:a16="http://schemas.microsoft.com/office/drawing/2014/main" id="{8954C044-E3C7-40CC-8EC5-DD07F42A9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390" y="3423086"/>
            <a:ext cx="1524015" cy="1479680"/>
          </a:xfrm>
          <a:prstGeom prst="rect">
            <a:avLst/>
          </a:prstGeom>
        </p:spPr>
      </p:pic>
      <p:pic>
        <p:nvPicPr>
          <p:cNvPr id="13" name="Picture 12">
            <a:extLst>
              <a:ext uri="{FF2B5EF4-FFF2-40B4-BE49-F238E27FC236}">
                <a16:creationId xmlns:a16="http://schemas.microsoft.com/office/drawing/2014/main" id="{DF9F8B3F-5708-4E76-8395-6A322077045C}"/>
              </a:ext>
            </a:extLst>
          </p:cNvPr>
          <p:cNvPicPr>
            <a:picLocks noChangeAspect="1"/>
          </p:cNvPicPr>
          <p:nvPr/>
        </p:nvPicPr>
        <p:blipFill>
          <a:blip r:embed="rId4"/>
          <a:stretch>
            <a:fillRect/>
          </a:stretch>
        </p:blipFill>
        <p:spPr>
          <a:xfrm>
            <a:off x="6395398" y="4953000"/>
            <a:ext cx="1555052" cy="1479680"/>
          </a:xfrm>
          <a:prstGeom prst="rect">
            <a:avLst/>
          </a:prstGeom>
        </p:spPr>
      </p:pic>
      <p:pic>
        <p:nvPicPr>
          <p:cNvPr id="14" name="Picture 13">
            <a:extLst>
              <a:ext uri="{FF2B5EF4-FFF2-40B4-BE49-F238E27FC236}">
                <a16:creationId xmlns:a16="http://schemas.microsoft.com/office/drawing/2014/main" id="{AA04F5BD-5FB3-4F90-8843-07F7590CC449}"/>
              </a:ext>
            </a:extLst>
          </p:cNvPr>
          <p:cNvPicPr>
            <a:picLocks noChangeAspect="1"/>
          </p:cNvPicPr>
          <p:nvPr/>
        </p:nvPicPr>
        <p:blipFill>
          <a:blip r:embed="rId5"/>
          <a:stretch>
            <a:fillRect/>
          </a:stretch>
        </p:blipFill>
        <p:spPr>
          <a:xfrm>
            <a:off x="9761557" y="1903832"/>
            <a:ext cx="1524016" cy="1519254"/>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chemeClr val="tx1"/>
                </a:solidFill>
              </a:rPr>
              <a:t>poder</a:t>
            </a:r>
            <a:endParaRPr sz="3959" dirty="0">
              <a:solidFill>
                <a:schemeClr val="tx1"/>
              </a:solidFill>
            </a:endParaRPr>
          </a:p>
        </p:txBody>
      </p:sp>
      <p:sp>
        <p:nvSpPr>
          <p:cNvPr id="57" name="Google Shape;57;p13"/>
          <p:cNvSpPr txBox="1"/>
          <p:nvPr/>
        </p:nvSpPr>
        <p:spPr>
          <a:xfrm>
            <a:off x="0" y="2189979"/>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[can | to be able to]</a:t>
            </a:r>
            <a:endParaRPr sz="1400" kern="0" dirty="0">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a:latin typeface="Century Gothic"/>
                <a:ea typeface="Century Gothic"/>
                <a:cs typeface="Century Gothic"/>
                <a:sym typeface="Century Gothic"/>
              </a:rPr>
              <a:t>puede</a:t>
            </a:r>
            <a:endParaRPr sz="1400" kern="0" dirty="0">
              <a:cs typeface="Arial"/>
              <a:sym typeface="Arial"/>
            </a:endParaRPr>
          </a:p>
        </p:txBody>
      </p:sp>
      <p:sp>
        <p:nvSpPr>
          <p:cNvPr id="59" name="Google Shape;59;p13"/>
          <p:cNvSpPr txBox="1"/>
          <p:nvPr/>
        </p:nvSpPr>
        <p:spPr>
          <a:xfrm>
            <a:off x="-1" y="5032800"/>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[s/he can | is able to]</a:t>
            </a:r>
            <a:endParaRPr sz="1400" kern="0" dirty="0">
              <a:cs typeface="Arial"/>
              <a:sym typeface="Arial"/>
            </a:endParaRPr>
          </a:p>
        </p:txBody>
      </p:sp>
    </p:spTree>
    <p:extLst>
      <p:ext uri="{BB962C8B-B14F-4D97-AF65-F5344CB8AC3E}">
        <p14:creationId xmlns:p14="http://schemas.microsoft.com/office/powerpoint/2010/main" val="9218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a:hlinkClick r:id="" action="ppaction://noaction">
              <a:snd r:embed="rId3" name="Poder.wav"/>
            </a:hlinkClick>
          </p:cNvPr>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tx1"/>
                </a:solidFill>
              </a:rPr>
              <a:t>poder</a:t>
            </a:r>
            <a:endParaRPr sz="3959" dirty="0">
              <a:solidFill>
                <a:schemeClr val="tx1"/>
              </a:solidFill>
            </a:endParaRPr>
          </a:p>
        </p:txBody>
      </p:sp>
      <p:sp>
        <p:nvSpPr>
          <p:cNvPr id="68" name="Google Shape;68;p14"/>
          <p:cNvSpPr txBox="1"/>
          <p:nvPr/>
        </p:nvSpPr>
        <p:spPr>
          <a:xfrm>
            <a:off x="2014778" y="2188800"/>
            <a:ext cx="8167607"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[can | to be able to]</a:t>
            </a:r>
            <a:endParaRPr sz="1400" kern="0" dirty="0">
              <a:cs typeface="Arial"/>
              <a:sym typeface="Arial"/>
            </a:endParaRPr>
          </a:p>
        </p:txBody>
      </p:sp>
      <p:sp>
        <p:nvSpPr>
          <p:cNvPr id="69" name="Google Shape;69;p14" descr="question mark action button">
            <a:hlinkClick r:id="" action="ppaction://noaction">
              <a:snd r:embed="rId4" name="Puede.wav"/>
            </a:hlinkClick>
          </p:cNvPr>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a:latin typeface="Century Gothic"/>
                <a:ea typeface="Century Gothic"/>
                <a:cs typeface="Century Gothic"/>
                <a:sym typeface="Century Gothic"/>
              </a:rPr>
              <a:t>puede</a:t>
            </a:r>
            <a:endParaRPr sz="1400" kern="0" dirty="0">
              <a:cs typeface="Arial"/>
              <a:sym typeface="Arial"/>
            </a:endParaRPr>
          </a:p>
        </p:txBody>
      </p:sp>
      <p:sp>
        <p:nvSpPr>
          <p:cNvPr id="71" name="Google Shape;71;p14"/>
          <p:cNvSpPr txBox="1"/>
          <p:nvPr/>
        </p:nvSpPr>
        <p:spPr>
          <a:xfrm>
            <a:off x="2014778" y="5033064"/>
            <a:ext cx="8167607"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[s/he can | is able to]</a:t>
            </a:r>
            <a:endParaRPr sz="1400" kern="0" dirty="0">
              <a:cs typeface="Arial"/>
              <a:sym typeface="Arial"/>
            </a:endParaRPr>
          </a:p>
        </p:txBody>
      </p:sp>
    </p:spTree>
    <p:extLst>
      <p:ext uri="{BB962C8B-B14F-4D97-AF65-F5344CB8AC3E}">
        <p14:creationId xmlns:p14="http://schemas.microsoft.com/office/powerpoint/2010/main" val="419141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tx1"/>
                </a:solidFill>
              </a:rPr>
              <a:t>puede</a:t>
            </a:r>
            <a:endParaRPr sz="11500" dirty="0">
              <a:solidFill>
                <a:schemeClr val="tx1"/>
              </a:solidFill>
            </a:endParaRPr>
          </a:p>
        </p:txBody>
      </p:sp>
      <p:sp>
        <p:nvSpPr>
          <p:cNvPr id="78" name="Google Shape;78;p15"/>
          <p:cNvSpPr txBox="1"/>
          <p:nvPr/>
        </p:nvSpPr>
        <p:spPr>
          <a:xfrm>
            <a:off x="0" y="2177384"/>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[s/he can | is able to]</a:t>
            </a:r>
            <a:endParaRPr sz="1400" kern="0" dirty="0">
              <a:cs typeface="Arial"/>
              <a:sym typeface="Arial"/>
            </a:endParaRPr>
          </a:p>
        </p:txBody>
      </p:sp>
      <p:sp>
        <p:nvSpPr>
          <p:cNvPr id="79" name="Google Shape;79;p15"/>
          <p:cNvSpPr txBox="1"/>
          <p:nvPr/>
        </p:nvSpPr>
        <p:spPr>
          <a:xfrm>
            <a:off x="0" y="4062107"/>
            <a:ext cx="12191999" cy="1015663"/>
          </a:xfrm>
          <a:prstGeom prst="rect">
            <a:avLst/>
          </a:prstGeom>
          <a:no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4400" kern="0" dirty="0">
                <a:latin typeface="Century Gothic"/>
                <a:ea typeface="Century Gothic"/>
                <a:cs typeface="Century Gothic"/>
                <a:sym typeface="Century Gothic"/>
              </a:rPr>
              <a:t>La </a:t>
            </a:r>
            <a:r>
              <a:rPr lang="en-GB" sz="4400" kern="0" dirty="0" err="1">
                <a:latin typeface="Century Gothic"/>
                <a:ea typeface="Century Gothic"/>
                <a:cs typeface="Century Gothic"/>
                <a:sym typeface="Century Gothic"/>
              </a:rPr>
              <a:t>profesora</a:t>
            </a:r>
            <a:r>
              <a:rPr lang="en-GB" sz="4400" kern="0" dirty="0">
                <a:latin typeface="Century Gothic"/>
                <a:ea typeface="Century Gothic"/>
                <a:cs typeface="Century Gothic"/>
                <a:sym typeface="Century Gothic"/>
              </a:rPr>
              <a:t> </a:t>
            </a:r>
            <a:r>
              <a:rPr lang="en-GB" sz="4400" b="1" kern="0" dirty="0">
                <a:solidFill>
                  <a:srgbClr val="F66400"/>
                </a:solidFill>
                <a:latin typeface="Century Gothic"/>
                <a:ea typeface="Century Gothic"/>
                <a:cs typeface="Century Gothic"/>
                <a:sym typeface="Century Gothic"/>
              </a:rPr>
              <a:t>puede</a:t>
            </a:r>
            <a:r>
              <a:rPr lang="en-GB" sz="4400" b="1" kern="0" dirty="0">
                <a:solidFill>
                  <a:srgbClr val="1E4E79"/>
                </a:solidFill>
                <a:latin typeface="Century Gothic"/>
                <a:ea typeface="Century Gothic"/>
                <a:cs typeface="Century Gothic"/>
                <a:sym typeface="Century Gothic"/>
              </a:rPr>
              <a:t> </a:t>
            </a:r>
            <a:r>
              <a:rPr lang="en-GB" sz="4400" kern="0" dirty="0" err="1">
                <a:latin typeface="Century Gothic"/>
                <a:ea typeface="Century Gothic"/>
                <a:cs typeface="Century Gothic"/>
                <a:sym typeface="Century Gothic"/>
              </a:rPr>
              <a:t>cambiar</a:t>
            </a:r>
            <a:r>
              <a:rPr lang="en-GB" sz="4400" kern="0" dirty="0">
                <a:latin typeface="Century Gothic"/>
                <a:ea typeface="Century Gothic"/>
                <a:cs typeface="Century Gothic"/>
                <a:sym typeface="Century Gothic"/>
              </a:rPr>
              <a:t> los </a:t>
            </a:r>
            <a:r>
              <a:rPr lang="en-GB" sz="4400" kern="0" dirty="0" err="1">
                <a:latin typeface="Century Gothic"/>
                <a:ea typeface="Century Gothic"/>
                <a:cs typeface="Century Gothic"/>
                <a:sym typeface="Century Gothic"/>
              </a:rPr>
              <a:t>deberes</a:t>
            </a:r>
            <a:r>
              <a:rPr lang="en-GB" sz="4400" kern="0" dirty="0">
                <a:latin typeface="Century Gothic"/>
                <a:ea typeface="Century Gothic"/>
                <a:cs typeface="Century Gothic"/>
                <a:sym typeface="Century Gothic"/>
              </a:rPr>
              <a:t>.</a:t>
            </a:r>
            <a:endParaRPr sz="4400" kern="0" dirty="0">
              <a:latin typeface="Century Gothic"/>
              <a:ea typeface="Century Gothic"/>
              <a:cs typeface="Century Gothic"/>
              <a:sym typeface="Century Gothic"/>
            </a:endParaRPr>
          </a:p>
        </p:txBody>
      </p:sp>
      <p:sp>
        <p:nvSpPr>
          <p:cNvPr id="80" name="Google Shape;80;p15"/>
          <p:cNvSpPr txBox="1"/>
          <p:nvPr/>
        </p:nvSpPr>
        <p:spPr>
          <a:xfrm>
            <a:off x="0" y="5032800"/>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[The teacher </a:t>
            </a:r>
            <a:r>
              <a:rPr lang="en-GB" sz="3200" b="1" kern="0" dirty="0">
                <a:solidFill>
                  <a:srgbClr val="F66400"/>
                </a:solidFill>
                <a:latin typeface="Century Gothic"/>
                <a:ea typeface="Century Gothic"/>
                <a:cs typeface="Century Gothic"/>
                <a:sym typeface="Century Gothic"/>
              </a:rPr>
              <a:t>can</a:t>
            </a:r>
            <a:r>
              <a:rPr lang="en-GB" sz="3200" kern="0" dirty="0">
                <a:solidFill>
                  <a:srgbClr val="1E4E79"/>
                </a:solidFill>
                <a:latin typeface="Century Gothic"/>
                <a:ea typeface="Century Gothic"/>
                <a:cs typeface="Century Gothic"/>
                <a:sym typeface="Century Gothic"/>
              </a:rPr>
              <a:t> </a:t>
            </a:r>
            <a:r>
              <a:rPr lang="en-GB" sz="3200" kern="0" dirty="0">
                <a:latin typeface="Century Gothic"/>
                <a:ea typeface="Century Gothic"/>
                <a:cs typeface="Century Gothic"/>
                <a:sym typeface="Century Gothic"/>
              </a:rPr>
              <a:t>change the homework.]</a:t>
            </a:r>
            <a:endParaRPr sz="1400" kern="0" dirty="0">
              <a:cs typeface="Arial"/>
              <a:sym typeface="Arial"/>
            </a:endParaRPr>
          </a:p>
        </p:txBody>
      </p:sp>
    </p:spTree>
    <p:extLst>
      <p:ext uri="{BB962C8B-B14F-4D97-AF65-F5344CB8AC3E}">
        <p14:creationId xmlns:p14="http://schemas.microsoft.com/office/powerpoint/2010/main" val="33579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tx1"/>
                </a:solidFill>
              </a:rPr>
              <a:t>poder</a:t>
            </a:r>
            <a:endParaRPr sz="3959" dirty="0">
              <a:solidFill>
                <a:schemeClr val="tx1"/>
              </a:solidFill>
            </a:endParaRPr>
          </a:p>
        </p:txBody>
      </p:sp>
      <p:sp>
        <p:nvSpPr>
          <p:cNvPr id="87" name="Google Shape;87;p16"/>
          <p:cNvSpPr txBox="1"/>
          <p:nvPr/>
        </p:nvSpPr>
        <p:spPr>
          <a:xfrm>
            <a:off x="0" y="2176662"/>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[can | to be able to]</a:t>
            </a:r>
            <a:endParaRPr sz="1400" kern="0" dirty="0">
              <a:cs typeface="Arial"/>
              <a:sym typeface="Arial"/>
            </a:endParaRPr>
          </a:p>
        </p:txBody>
      </p:sp>
      <p:sp>
        <p:nvSpPr>
          <p:cNvPr id="88" name="Google Shape;88;p16"/>
          <p:cNvSpPr txBox="1"/>
          <p:nvPr/>
        </p:nvSpPr>
        <p:spPr>
          <a:xfrm>
            <a:off x="0" y="4017600"/>
            <a:ext cx="12192000" cy="1015663"/>
          </a:xfrm>
          <a:prstGeom prst="rect">
            <a:avLst/>
          </a:prstGeom>
          <a:no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4800" b="1" kern="0" dirty="0">
                <a:solidFill>
                  <a:srgbClr val="F66400"/>
                </a:solidFill>
                <a:latin typeface="Century Gothic"/>
                <a:ea typeface="Century Gothic"/>
                <a:cs typeface="Century Gothic"/>
                <a:sym typeface="Century Gothic"/>
              </a:rPr>
              <a:t>Poder</a:t>
            </a:r>
            <a:r>
              <a:rPr lang="en-GB" sz="4800" kern="0" dirty="0">
                <a:latin typeface="Century Gothic"/>
                <a:ea typeface="Century Gothic"/>
                <a:cs typeface="Century Gothic"/>
                <a:sym typeface="Century Gothic"/>
              </a:rPr>
              <a:t> </a:t>
            </a:r>
            <a:r>
              <a:rPr lang="en-GB" sz="4800" kern="0" dirty="0" err="1">
                <a:latin typeface="Century Gothic"/>
                <a:ea typeface="Century Gothic"/>
                <a:cs typeface="Century Gothic"/>
                <a:sym typeface="Century Gothic"/>
              </a:rPr>
              <a:t>preguntar</a:t>
            </a:r>
            <a:r>
              <a:rPr lang="en-GB" sz="4800" kern="0" dirty="0">
                <a:latin typeface="Century Gothic"/>
                <a:ea typeface="Century Gothic"/>
                <a:cs typeface="Century Gothic"/>
                <a:sym typeface="Century Gothic"/>
              </a:rPr>
              <a:t> en </a:t>
            </a:r>
            <a:r>
              <a:rPr lang="en-GB" sz="4800" kern="0" dirty="0" err="1">
                <a:latin typeface="Century Gothic"/>
                <a:ea typeface="Century Gothic"/>
                <a:cs typeface="Century Gothic"/>
                <a:sym typeface="Century Gothic"/>
              </a:rPr>
              <a:t>clase</a:t>
            </a:r>
            <a:r>
              <a:rPr lang="en-GB" sz="4800" kern="0" dirty="0">
                <a:latin typeface="Century Gothic"/>
                <a:ea typeface="Century Gothic"/>
                <a:cs typeface="Century Gothic"/>
                <a:sym typeface="Century Gothic"/>
              </a:rPr>
              <a:t> es normal.</a:t>
            </a:r>
            <a:endParaRPr sz="4800" kern="0" dirty="0">
              <a:latin typeface="Century Gothic"/>
              <a:ea typeface="Century Gothic"/>
              <a:cs typeface="Century Gothic"/>
              <a:sym typeface="Century Gothic"/>
            </a:endParaRPr>
          </a:p>
        </p:txBody>
      </p:sp>
      <p:sp>
        <p:nvSpPr>
          <p:cNvPr id="89" name="Google Shape;89;p16"/>
          <p:cNvSpPr txBox="1"/>
          <p:nvPr/>
        </p:nvSpPr>
        <p:spPr>
          <a:xfrm>
            <a:off x="0" y="5032800"/>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a:t>
            </a:r>
            <a:r>
              <a:rPr lang="en-GB" sz="3200" b="1" kern="0" dirty="0">
                <a:solidFill>
                  <a:srgbClr val="F66400"/>
                </a:solidFill>
                <a:latin typeface="Century Gothic"/>
                <a:ea typeface="Century Gothic"/>
                <a:cs typeface="Century Gothic"/>
                <a:sym typeface="Century Gothic"/>
              </a:rPr>
              <a:t>To be able to</a:t>
            </a:r>
            <a:r>
              <a:rPr lang="en-GB" sz="3200" kern="0" dirty="0">
                <a:solidFill>
                  <a:srgbClr val="F66400"/>
                </a:solidFill>
                <a:latin typeface="Century Gothic"/>
                <a:ea typeface="Century Gothic"/>
                <a:cs typeface="Century Gothic"/>
                <a:sym typeface="Century Gothic"/>
              </a:rPr>
              <a:t> </a:t>
            </a:r>
            <a:r>
              <a:rPr lang="en-GB" sz="3200" kern="0" dirty="0">
                <a:latin typeface="Century Gothic"/>
                <a:ea typeface="Century Gothic"/>
                <a:cs typeface="Century Gothic"/>
                <a:sym typeface="Century Gothic"/>
              </a:rPr>
              <a:t>ask in class is normal.]</a:t>
            </a:r>
            <a:endParaRPr sz="1400" kern="0" dirty="0">
              <a:cs typeface="Arial"/>
              <a:sym typeface="Arial"/>
            </a:endParaRPr>
          </a:p>
        </p:txBody>
      </p:sp>
    </p:spTree>
    <p:extLst>
      <p:ext uri="{BB962C8B-B14F-4D97-AF65-F5344CB8AC3E}">
        <p14:creationId xmlns:p14="http://schemas.microsoft.com/office/powerpoint/2010/main" val="34362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tx1"/>
                </a:solidFill>
              </a:rPr>
              <a:t>puede</a:t>
            </a:r>
            <a:endParaRPr sz="11500" dirty="0">
              <a:solidFill>
                <a:schemeClr val="tx1"/>
              </a:solidFill>
            </a:endParaRPr>
          </a:p>
        </p:txBody>
      </p:sp>
      <p:sp>
        <p:nvSpPr>
          <p:cNvPr id="78" name="Google Shape;78;p15"/>
          <p:cNvSpPr txBox="1"/>
          <p:nvPr/>
        </p:nvSpPr>
        <p:spPr>
          <a:xfrm>
            <a:off x="0" y="2177384"/>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[s/he can | is able to]</a:t>
            </a:r>
            <a:endParaRPr sz="1400" kern="0" dirty="0">
              <a:cs typeface="Arial"/>
              <a:sym typeface="Arial"/>
            </a:endParaRPr>
          </a:p>
        </p:txBody>
      </p:sp>
      <p:sp>
        <p:nvSpPr>
          <p:cNvPr id="79" name="Google Shape;79;p15"/>
          <p:cNvSpPr txBox="1"/>
          <p:nvPr/>
        </p:nvSpPr>
        <p:spPr>
          <a:xfrm>
            <a:off x="0" y="4062107"/>
            <a:ext cx="12191999" cy="1015663"/>
          </a:xfrm>
          <a:prstGeom prst="rect">
            <a:avLst/>
          </a:prstGeom>
          <a:no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4400" kern="0" dirty="0">
                <a:latin typeface="Century Gothic"/>
                <a:ea typeface="Century Gothic"/>
                <a:cs typeface="Century Gothic"/>
                <a:sym typeface="Century Gothic"/>
              </a:rPr>
              <a:t>La </a:t>
            </a:r>
            <a:r>
              <a:rPr lang="en-GB" sz="4400" kern="0" dirty="0" err="1">
                <a:latin typeface="Century Gothic"/>
                <a:ea typeface="Century Gothic"/>
                <a:cs typeface="Century Gothic"/>
                <a:sym typeface="Century Gothic"/>
              </a:rPr>
              <a:t>profesora</a:t>
            </a:r>
            <a:r>
              <a:rPr lang="en-GB" sz="4400" kern="0" dirty="0">
                <a:latin typeface="Century Gothic"/>
                <a:ea typeface="Century Gothic"/>
                <a:cs typeface="Century Gothic"/>
                <a:sym typeface="Century Gothic"/>
              </a:rPr>
              <a:t> </a:t>
            </a:r>
            <a:r>
              <a:rPr lang="en-GB" sz="4400" b="1" kern="0" dirty="0">
                <a:solidFill>
                  <a:srgbClr val="F66400"/>
                </a:solidFill>
                <a:latin typeface="Century Gothic"/>
                <a:ea typeface="Century Gothic"/>
                <a:cs typeface="Century Gothic"/>
                <a:sym typeface="Century Gothic"/>
              </a:rPr>
              <a:t>puede</a:t>
            </a:r>
            <a:r>
              <a:rPr lang="en-GB" sz="4400" b="1" kern="0" dirty="0">
                <a:latin typeface="Century Gothic"/>
                <a:ea typeface="Century Gothic"/>
                <a:cs typeface="Century Gothic"/>
                <a:sym typeface="Century Gothic"/>
              </a:rPr>
              <a:t> </a:t>
            </a:r>
            <a:r>
              <a:rPr lang="en-GB" sz="4400" kern="0" dirty="0" err="1">
                <a:latin typeface="Century Gothic"/>
                <a:ea typeface="Century Gothic"/>
                <a:cs typeface="Century Gothic"/>
                <a:sym typeface="Century Gothic"/>
              </a:rPr>
              <a:t>cambiar</a:t>
            </a:r>
            <a:r>
              <a:rPr lang="en-GB" sz="4400" kern="0" dirty="0">
                <a:latin typeface="Century Gothic"/>
                <a:ea typeface="Century Gothic"/>
                <a:cs typeface="Century Gothic"/>
                <a:sym typeface="Century Gothic"/>
              </a:rPr>
              <a:t> los </a:t>
            </a:r>
            <a:r>
              <a:rPr lang="en-GB" sz="4400" kern="0" dirty="0" err="1">
                <a:latin typeface="Century Gothic"/>
                <a:ea typeface="Century Gothic"/>
                <a:cs typeface="Century Gothic"/>
                <a:sym typeface="Century Gothic"/>
              </a:rPr>
              <a:t>deberes</a:t>
            </a:r>
            <a:r>
              <a:rPr lang="en-GB" sz="4400" kern="0" dirty="0">
                <a:latin typeface="Century Gothic"/>
                <a:ea typeface="Century Gothic"/>
                <a:cs typeface="Century Gothic"/>
                <a:sym typeface="Century Gothic"/>
              </a:rPr>
              <a:t>.</a:t>
            </a:r>
            <a:endParaRPr sz="4400" kern="0" dirty="0">
              <a:latin typeface="Century Gothic"/>
              <a:ea typeface="Century Gothic"/>
              <a:cs typeface="Century Gothic"/>
              <a:sym typeface="Century Gothic"/>
            </a:endParaRPr>
          </a:p>
        </p:txBody>
      </p:sp>
      <p:sp>
        <p:nvSpPr>
          <p:cNvPr id="80" name="Google Shape;80;p15"/>
          <p:cNvSpPr txBox="1"/>
          <p:nvPr/>
        </p:nvSpPr>
        <p:spPr>
          <a:xfrm>
            <a:off x="0" y="5032800"/>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[The teacher </a:t>
            </a:r>
            <a:r>
              <a:rPr lang="en-GB" sz="3200" b="1" kern="0" dirty="0">
                <a:solidFill>
                  <a:srgbClr val="F66400"/>
                </a:solidFill>
                <a:latin typeface="Century Gothic"/>
                <a:ea typeface="Century Gothic"/>
                <a:cs typeface="Century Gothic"/>
                <a:sym typeface="Century Gothic"/>
              </a:rPr>
              <a:t>can</a:t>
            </a:r>
            <a:r>
              <a:rPr lang="en-GB" sz="3200" kern="0" dirty="0">
                <a:solidFill>
                  <a:srgbClr val="F66400"/>
                </a:solidFill>
                <a:latin typeface="Century Gothic"/>
                <a:ea typeface="Century Gothic"/>
                <a:cs typeface="Century Gothic"/>
                <a:sym typeface="Century Gothic"/>
              </a:rPr>
              <a:t> </a:t>
            </a:r>
            <a:r>
              <a:rPr lang="en-GB" sz="3200" kern="0" dirty="0">
                <a:latin typeface="Century Gothic"/>
                <a:ea typeface="Century Gothic"/>
                <a:cs typeface="Century Gothic"/>
                <a:sym typeface="Century Gothic"/>
              </a:rPr>
              <a:t>change the homework.]</a:t>
            </a:r>
            <a:endParaRPr sz="1400" kern="0" dirty="0">
              <a:cs typeface="Arial"/>
              <a:sym typeface="Arial"/>
            </a:endParaRPr>
          </a:p>
        </p:txBody>
      </p:sp>
      <p:sp>
        <p:nvSpPr>
          <p:cNvPr id="6" name="Google Shape;95;p17" descr="question mark action button">
            <a:hlinkClick r:id="" action="ppaction://noaction">
              <a:snd r:embed="rId3" name="Puede.wav"/>
            </a:hlinkClick>
          </p:cNvPr>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7" name="Google Shape;98;p17" descr="question mark action button">
            <a:hlinkClick r:id="" action="ppaction://noaction">
              <a:snd r:embed="rId4" name="la profesora puede cambiar los deberes.wav"/>
            </a:hlinkClick>
          </p:cNvPr>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grpSp>
        <p:nvGrpSpPr>
          <p:cNvPr id="4" name="Group 3"/>
          <p:cNvGrpSpPr/>
          <p:nvPr/>
        </p:nvGrpSpPr>
        <p:grpSpPr>
          <a:xfrm>
            <a:off x="3888212" y="4014089"/>
            <a:ext cx="2047741" cy="863956"/>
            <a:chOff x="4031087" y="3976662"/>
            <a:chExt cx="2047741" cy="863956"/>
          </a:xfrm>
        </p:grpSpPr>
        <p:sp>
          <p:nvSpPr>
            <p:cNvPr id="2" name="Rectangle 1"/>
            <p:cNvSpPr/>
            <p:nvPr/>
          </p:nvSpPr>
          <p:spPr>
            <a:xfrm>
              <a:off x="4031087" y="3976662"/>
              <a:ext cx="2047741" cy="86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Rectangle 2"/>
            <p:cNvSpPr/>
            <p:nvPr/>
          </p:nvSpPr>
          <p:spPr>
            <a:xfrm>
              <a:off x="4140578" y="4664254"/>
              <a:ext cx="1800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Tree>
    <p:extLst>
      <p:ext uri="{BB962C8B-B14F-4D97-AF65-F5344CB8AC3E}">
        <p14:creationId xmlns:p14="http://schemas.microsoft.com/office/powerpoint/2010/main" val="14135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30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tx1"/>
                </a:solidFill>
              </a:rPr>
              <a:t>poder</a:t>
            </a:r>
            <a:endParaRPr sz="3959" dirty="0">
              <a:solidFill>
                <a:schemeClr val="tx1"/>
              </a:solidFill>
            </a:endParaRPr>
          </a:p>
        </p:txBody>
      </p:sp>
      <p:sp>
        <p:nvSpPr>
          <p:cNvPr id="87" name="Google Shape;87;p16"/>
          <p:cNvSpPr txBox="1"/>
          <p:nvPr/>
        </p:nvSpPr>
        <p:spPr>
          <a:xfrm>
            <a:off x="0" y="2176662"/>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[can | to be able to]</a:t>
            </a:r>
            <a:endParaRPr sz="1400" kern="0" dirty="0">
              <a:cs typeface="Arial"/>
              <a:sym typeface="Arial"/>
            </a:endParaRPr>
          </a:p>
        </p:txBody>
      </p:sp>
      <p:sp>
        <p:nvSpPr>
          <p:cNvPr id="88" name="Google Shape;88;p16"/>
          <p:cNvSpPr txBox="1"/>
          <p:nvPr/>
        </p:nvSpPr>
        <p:spPr>
          <a:xfrm>
            <a:off x="0" y="4017600"/>
            <a:ext cx="12192000" cy="1015663"/>
          </a:xfrm>
          <a:prstGeom prst="rect">
            <a:avLst/>
          </a:prstGeom>
          <a:no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4800" b="1" kern="0" dirty="0">
                <a:solidFill>
                  <a:srgbClr val="F66400"/>
                </a:solidFill>
                <a:latin typeface="Century Gothic"/>
                <a:ea typeface="Century Gothic"/>
                <a:cs typeface="Century Gothic"/>
                <a:sym typeface="Century Gothic"/>
              </a:rPr>
              <a:t>Poder</a:t>
            </a:r>
            <a:r>
              <a:rPr lang="en-GB" sz="4800" kern="0" dirty="0">
                <a:solidFill>
                  <a:srgbClr val="1E4E79"/>
                </a:solidFill>
                <a:latin typeface="Century Gothic"/>
                <a:ea typeface="Century Gothic"/>
                <a:cs typeface="Century Gothic"/>
                <a:sym typeface="Century Gothic"/>
              </a:rPr>
              <a:t> </a:t>
            </a:r>
            <a:r>
              <a:rPr lang="en-GB" sz="4800" kern="0" dirty="0" err="1">
                <a:latin typeface="Century Gothic"/>
                <a:ea typeface="Century Gothic"/>
                <a:cs typeface="Century Gothic"/>
                <a:sym typeface="Century Gothic"/>
              </a:rPr>
              <a:t>preguntar</a:t>
            </a:r>
            <a:r>
              <a:rPr lang="en-GB" sz="4800" kern="0" dirty="0">
                <a:latin typeface="Century Gothic"/>
                <a:ea typeface="Century Gothic"/>
                <a:cs typeface="Century Gothic"/>
                <a:sym typeface="Century Gothic"/>
              </a:rPr>
              <a:t> en </a:t>
            </a:r>
            <a:r>
              <a:rPr lang="en-GB" sz="4800" kern="0" dirty="0" err="1">
                <a:latin typeface="Century Gothic"/>
                <a:ea typeface="Century Gothic"/>
                <a:cs typeface="Century Gothic"/>
                <a:sym typeface="Century Gothic"/>
              </a:rPr>
              <a:t>clase</a:t>
            </a:r>
            <a:r>
              <a:rPr lang="en-GB" sz="4800" kern="0" dirty="0">
                <a:latin typeface="Century Gothic"/>
                <a:ea typeface="Century Gothic"/>
                <a:cs typeface="Century Gothic"/>
                <a:sym typeface="Century Gothic"/>
              </a:rPr>
              <a:t> es normal.</a:t>
            </a:r>
            <a:endParaRPr sz="4800" kern="0" dirty="0">
              <a:latin typeface="Century Gothic"/>
              <a:ea typeface="Century Gothic"/>
              <a:cs typeface="Century Gothic"/>
              <a:sym typeface="Century Gothic"/>
            </a:endParaRPr>
          </a:p>
        </p:txBody>
      </p:sp>
      <p:sp>
        <p:nvSpPr>
          <p:cNvPr id="89" name="Google Shape;89;p16"/>
          <p:cNvSpPr txBox="1"/>
          <p:nvPr/>
        </p:nvSpPr>
        <p:spPr>
          <a:xfrm>
            <a:off x="0" y="5032800"/>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latin typeface="Century Gothic"/>
                <a:ea typeface="Century Gothic"/>
                <a:cs typeface="Century Gothic"/>
                <a:sym typeface="Century Gothic"/>
              </a:rPr>
              <a:t>[</a:t>
            </a:r>
            <a:r>
              <a:rPr lang="en-GB" sz="3200" b="1" kern="0" dirty="0">
                <a:solidFill>
                  <a:srgbClr val="F66400"/>
                </a:solidFill>
                <a:latin typeface="Century Gothic"/>
                <a:ea typeface="Century Gothic"/>
                <a:cs typeface="Century Gothic"/>
                <a:sym typeface="Century Gothic"/>
              </a:rPr>
              <a:t>To be able to</a:t>
            </a:r>
            <a:r>
              <a:rPr lang="en-GB" sz="3200" kern="0" dirty="0">
                <a:solidFill>
                  <a:srgbClr val="F66400"/>
                </a:solidFill>
                <a:latin typeface="Century Gothic"/>
                <a:ea typeface="Century Gothic"/>
                <a:cs typeface="Century Gothic"/>
                <a:sym typeface="Century Gothic"/>
              </a:rPr>
              <a:t> </a:t>
            </a:r>
            <a:r>
              <a:rPr lang="en-GB" sz="3200" kern="0" dirty="0">
                <a:latin typeface="Century Gothic"/>
                <a:ea typeface="Century Gothic"/>
                <a:cs typeface="Century Gothic"/>
                <a:sym typeface="Century Gothic"/>
              </a:rPr>
              <a:t>ask in class is normal.]</a:t>
            </a:r>
            <a:endParaRPr sz="1400" kern="0" dirty="0">
              <a:cs typeface="Arial"/>
              <a:sym typeface="Arial"/>
            </a:endParaRPr>
          </a:p>
        </p:txBody>
      </p:sp>
      <p:sp>
        <p:nvSpPr>
          <p:cNvPr id="6" name="Google Shape;107;p18" descr="question mark action button">
            <a:hlinkClick r:id="" action="ppaction://noaction">
              <a:snd r:embed="rId3" name="Poder.wav"/>
            </a:hlinkClick>
          </p:cNvPr>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7" name="Google Shape;110;p18" descr="question mark action button">
            <a:hlinkClick r:id="" action="ppaction://noaction">
              <a:snd r:embed="rId4" name="Poder preguntar en clase es normal.wav"/>
            </a:hlinkClick>
          </p:cNvPr>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grpSp>
        <p:nvGrpSpPr>
          <p:cNvPr id="8" name="Group 7"/>
          <p:cNvGrpSpPr/>
          <p:nvPr/>
        </p:nvGrpSpPr>
        <p:grpSpPr>
          <a:xfrm>
            <a:off x="556327" y="3993265"/>
            <a:ext cx="2047741" cy="863956"/>
            <a:chOff x="4031087" y="3976662"/>
            <a:chExt cx="2047741" cy="863956"/>
          </a:xfrm>
        </p:grpSpPr>
        <p:sp>
          <p:nvSpPr>
            <p:cNvPr id="9" name="Rectangle 8"/>
            <p:cNvSpPr/>
            <p:nvPr/>
          </p:nvSpPr>
          <p:spPr>
            <a:xfrm>
              <a:off x="4031087" y="3976662"/>
              <a:ext cx="2047741" cy="86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Rectangle 9"/>
            <p:cNvSpPr/>
            <p:nvPr/>
          </p:nvSpPr>
          <p:spPr>
            <a:xfrm>
              <a:off x="4140578" y="4664254"/>
              <a:ext cx="1800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Tree>
    <p:extLst>
      <p:ext uri="{BB962C8B-B14F-4D97-AF65-F5344CB8AC3E}">
        <p14:creationId xmlns:p14="http://schemas.microsoft.com/office/powerpoint/2010/main" val="119670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30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74741" y="2257765"/>
            <a:ext cx="2780960" cy="473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129" y="2219419"/>
            <a:ext cx="34706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B0502020202020204" pitchFamily="34" charset="0"/>
              </a:rPr>
              <a:t>poder </a:t>
            </a:r>
            <a:r>
              <a:rPr lang="en-GB" sz="2200" dirty="0" err="1">
                <a:latin typeface="Century Gothic" panose="020B0502020202020204" pitchFamily="34" charset="0"/>
              </a:rPr>
              <a:t>preguntar</a:t>
            </a:r>
            <a:endParaRPr kumimoji="0" lang="en-GB" sz="2200" b="0" i="0" u="none" strike="noStrike" kern="1200" cap="none" spc="0" normalizeH="0" baseline="0" noProof="0" dirty="0">
              <a:ln>
                <a:noFill/>
              </a:ln>
              <a:effectLst/>
              <a:uLnTx/>
              <a:uFillTx/>
              <a:latin typeface="Century Gothic" panose="020B0502020202020204" pitchFamily="34" charset="0"/>
            </a:endParaRPr>
          </a:p>
        </p:txBody>
      </p:sp>
      <p:pic>
        <p:nvPicPr>
          <p:cNvPr id="5"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22464" y="2824137"/>
            <a:ext cx="2814981" cy="4518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8129" y="2779333"/>
            <a:ext cx="34706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rPr>
              <a:t>poder </a:t>
            </a:r>
            <a:r>
              <a:rPr kumimoji="0" lang="en-GB" sz="2200" b="0" i="0" u="none" strike="noStrike" kern="1200" cap="none" spc="0" normalizeH="0" baseline="0" noProof="0" dirty="0" err="1">
                <a:ln>
                  <a:noFill/>
                </a:ln>
                <a:effectLst/>
                <a:uLnTx/>
                <a:uFillTx/>
                <a:latin typeface="Century Gothic" panose="020B0502020202020204" pitchFamily="34" charset="0"/>
              </a:rPr>
              <a:t>participar</a:t>
            </a:r>
            <a:endParaRPr kumimoji="0" lang="en-GB" sz="2200" b="0" i="0" u="none" strike="noStrike" kern="1200" cap="none" spc="0" normalizeH="0" baseline="0" noProof="0" dirty="0">
              <a:ln>
                <a:noFill/>
              </a:ln>
              <a:effectLst/>
              <a:uLnTx/>
              <a:uFillTx/>
              <a:latin typeface="Century Gothic" panose="020B0502020202020204" pitchFamily="34" charset="0"/>
            </a:endParaRPr>
          </a:p>
        </p:txBody>
      </p:sp>
      <p:pic>
        <p:nvPicPr>
          <p:cNvPr id="7"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06887" y="3328307"/>
            <a:ext cx="2631500" cy="4744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2474" y="3342612"/>
            <a:ext cx="30562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B0502020202020204" pitchFamily="34" charset="0"/>
              </a:rPr>
              <a:t>puede </a:t>
            </a:r>
            <a:r>
              <a:rPr lang="en-GB" sz="2200" dirty="0" err="1">
                <a:latin typeface="Century Gothic" panose="020B0502020202020204" pitchFamily="34" charset="0"/>
              </a:rPr>
              <a:t>cambiar</a:t>
            </a:r>
            <a:endParaRPr kumimoji="0" lang="en-GB" sz="2200" b="0" i="0" u="none" strike="noStrike" kern="1200" cap="none" spc="0" normalizeH="0" baseline="0" noProof="0" dirty="0">
              <a:ln>
                <a:noFill/>
              </a:ln>
              <a:effectLst/>
              <a:uLnTx/>
              <a:uFillTx/>
              <a:latin typeface="Century Gothic" panose="020B0502020202020204" pitchFamily="34" charset="0"/>
            </a:endParaRPr>
          </a:p>
        </p:txBody>
      </p:sp>
      <p:pic>
        <p:nvPicPr>
          <p:cNvPr id="9"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37466" y="3876514"/>
            <a:ext cx="2241179" cy="4999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73876" y="3863847"/>
            <a:ext cx="32578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B0502020202020204" pitchFamily="34" charset="0"/>
              </a:rPr>
              <a:t>p</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oder</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ayudar</a:t>
            </a:r>
            <a:endParaRPr kumimoji="0" lang="en-GB"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Action Button: Custom 10">
            <a:hlinkClick r:id="" action="ppaction://noaction" highlightClick="1"/>
          </p:cNvPr>
          <p:cNvSpPr/>
          <p:nvPr/>
        </p:nvSpPr>
        <p:spPr>
          <a:xfrm>
            <a:off x="195081" y="2329882"/>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2" name="Action Button: Custom 11">
            <a:hlinkClick r:id="" action="ppaction://noaction" highlightClick="1"/>
          </p:cNvPr>
          <p:cNvSpPr/>
          <p:nvPr/>
        </p:nvSpPr>
        <p:spPr>
          <a:xfrm>
            <a:off x="195081" y="283663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3" name="Action Button: Custom 12">
            <a:hlinkClick r:id="" action="ppaction://noaction" highlightClick="1"/>
          </p:cNvPr>
          <p:cNvSpPr/>
          <p:nvPr/>
        </p:nvSpPr>
        <p:spPr>
          <a:xfrm>
            <a:off x="197050" y="3410088"/>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4" name="Action Button: Custom 13">
            <a:hlinkClick r:id="" action="ppaction://noaction" highlightClick="1"/>
          </p:cNvPr>
          <p:cNvSpPr/>
          <p:nvPr/>
        </p:nvSpPr>
        <p:spPr>
          <a:xfrm>
            <a:off x="201990" y="396844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pic>
        <p:nvPicPr>
          <p:cNvPr id="15"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09483" y="4413775"/>
            <a:ext cx="1850371" cy="4605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02155" y="4408787"/>
            <a:ext cx="1850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rPr>
              <a:t>puede </a:t>
            </a:r>
            <a:r>
              <a:rPr kumimoji="0" lang="en-GB" sz="2200" b="0" i="0" u="none" strike="noStrike" kern="1200" cap="none" spc="0" normalizeH="0" baseline="0" noProof="0" dirty="0" err="1">
                <a:ln>
                  <a:noFill/>
                </a:ln>
                <a:effectLst/>
                <a:uLnTx/>
                <a:uFillTx/>
                <a:latin typeface="Century Gothic" panose="020B0502020202020204" pitchFamily="34" charset="0"/>
              </a:rPr>
              <a:t>dar</a:t>
            </a:r>
            <a:endParaRPr kumimoji="0" lang="en-GB" sz="2200" b="0" i="0" u="none" strike="noStrike" kern="1200" cap="none" spc="0" normalizeH="0" baseline="0" noProof="0" dirty="0">
              <a:ln>
                <a:noFill/>
              </a:ln>
              <a:effectLst/>
              <a:uLnTx/>
              <a:uFillTx/>
              <a:latin typeface="Century Gothic" panose="020B0502020202020204" pitchFamily="34" charset="0"/>
            </a:endParaRPr>
          </a:p>
        </p:txBody>
      </p:sp>
      <p:sp>
        <p:nvSpPr>
          <p:cNvPr id="17" name="Action Button: Custom 16">
            <a:hlinkClick r:id="" action="ppaction://noaction" highlightClick="1"/>
          </p:cNvPr>
          <p:cNvSpPr/>
          <p:nvPr/>
        </p:nvSpPr>
        <p:spPr>
          <a:xfrm>
            <a:off x="195081" y="4464371"/>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8" name="Action Button: Custom 17">
            <a:hlinkClick r:id="" action="ppaction://noaction" highlightClick="1"/>
          </p:cNvPr>
          <p:cNvSpPr/>
          <p:nvPr/>
        </p:nvSpPr>
        <p:spPr>
          <a:xfrm>
            <a:off x="207605" y="500771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19"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64883" y="4966855"/>
            <a:ext cx="2473504" cy="50474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89870" y="4955549"/>
            <a:ext cx="23664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puede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estudiar</a:t>
            </a:r>
            <a:endParaRPr kumimoji="0" lang="en-GB"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34" name="Table 33"/>
          <p:cNvGraphicFramePr>
            <a:graphicFrameLocks noGrp="1"/>
          </p:cNvGraphicFramePr>
          <p:nvPr>
            <p:extLst>
              <p:ext uri="{D42A27DB-BD31-4B8C-83A1-F6EECF244321}">
                <p14:modId xmlns:p14="http://schemas.microsoft.com/office/powerpoint/2010/main" val="723293683"/>
              </p:ext>
            </p:extLst>
          </p:nvPr>
        </p:nvGraphicFramePr>
        <p:xfrm>
          <a:off x="3173236" y="1608602"/>
          <a:ext cx="5569859" cy="3861678"/>
        </p:xfrm>
        <a:graphic>
          <a:graphicData uri="http://schemas.openxmlformats.org/drawingml/2006/table">
            <a:tbl>
              <a:tblPr firstRow="1" bandRow="1">
                <a:tableStyleId>{8A107856-5554-42FB-B03E-39F5DBC370BA}</a:tableStyleId>
              </a:tblPr>
              <a:tblGrid>
                <a:gridCol w="3292001">
                  <a:extLst>
                    <a:ext uri="{9D8B030D-6E8A-4147-A177-3AD203B41FA5}">
                      <a16:colId xmlns:a16="http://schemas.microsoft.com/office/drawing/2014/main" val="2928869905"/>
                    </a:ext>
                  </a:extLst>
                </a:gridCol>
                <a:gridCol w="2277858">
                  <a:extLst>
                    <a:ext uri="{9D8B030D-6E8A-4147-A177-3AD203B41FA5}">
                      <a16:colId xmlns:a16="http://schemas.microsoft.com/office/drawing/2014/main" val="2415405571"/>
                    </a:ext>
                  </a:extLst>
                </a:gridCol>
              </a:tblGrid>
              <a:tr h="697347">
                <a:tc>
                  <a:txBody>
                    <a:bodyPr/>
                    <a:lstStyle/>
                    <a:p>
                      <a:pPr algn="ctr"/>
                      <a:r>
                        <a:rPr lang="en-GB" sz="2000" b="1" baseline="0" dirty="0">
                          <a:solidFill>
                            <a:schemeClr val="tx1"/>
                          </a:solidFill>
                          <a:latin typeface="Century Gothic" panose="020B0502020202020204" pitchFamily="34" charset="0"/>
                        </a:rPr>
                        <a:t>‘can’, ‘to be able to’ </a:t>
                      </a:r>
                    </a:p>
                    <a:p>
                      <a:pPr algn="ctr"/>
                      <a:r>
                        <a:rPr lang="en-GB" sz="2000" b="0" i="0" baseline="0" dirty="0">
                          <a:solidFill>
                            <a:schemeClr val="tx1"/>
                          </a:solidFill>
                          <a:latin typeface="Century Gothic" panose="020B0502020202020204" pitchFamily="34" charset="0"/>
                        </a:rPr>
                        <a:t>(the action in general</a:t>
                      </a:r>
                      <a:r>
                        <a:rPr lang="en-GB" sz="2000" b="0" i="0" baseline="0" dirty="0">
                          <a:solidFill>
                            <a:schemeClr val="accent1">
                              <a:lumMod val="50000"/>
                            </a:schemeClr>
                          </a:solidFill>
                          <a:latin typeface="Century Gothic" panose="020B0502020202020204" pitchFamily="34" charset="0"/>
                        </a:rPr>
                        <a:t>)</a:t>
                      </a:r>
                      <a:endParaRPr lang="en-GB" sz="2000" b="0" i="0" dirty="0">
                        <a:solidFill>
                          <a:schemeClr val="accent1">
                            <a:lumMod val="50000"/>
                          </a:schemeClr>
                        </a:solidFill>
                        <a:latin typeface="Century Gothic" panose="020B0502020202020204" pitchFamily="34" charset="0"/>
                      </a:endParaRPr>
                    </a:p>
                  </a:txBody>
                  <a:tcPr anchor="ctr">
                    <a:noFill/>
                  </a:tcPr>
                </a:tc>
                <a:tc>
                  <a:txBody>
                    <a:bodyPr/>
                    <a:lstStyle/>
                    <a:p>
                      <a:pPr algn="ctr"/>
                      <a:r>
                        <a:rPr lang="en-GB" sz="2000" b="1" baseline="0" dirty="0">
                          <a:solidFill>
                            <a:schemeClr val="tx1"/>
                          </a:solidFill>
                          <a:latin typeface="Century Gothic" panose="020B0502020202020204" pitchFamily="34" charset="0"/>
                        </a:rPr>
                        <a:t>someone can / is able to</a:t>
                      </a:r>
                      <a:endParaRPr lang="en-GB" sz="2000" b="1" dirty="0">
                        <a:solidFill>
                          <a:schemeClr val="tx1"/>
                        </a:solidFill>
                        <a:latin typeface="Century Gothic" panose="020B0502020202020204" pitchFamily="34" charset="0"/>
                      </a:endParaRPr>
                    </a:p>
                  </a:txBody>
                  <a:tcPr anchor="ctr">
                    <a:noFill/>
                  </a:tcPr>
                </a:tc>
                <a:extLst>
                  <a:ext uri="{0D108BD9-81ED-4DB2-BD59-A6C34878D82A}">
                    <a16:rowId xmlns:a16="http://schemas.microsoft.com/office/drawing/2014/main" val="924415809"/>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00476975"/>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848763795"/>
                  </a:ext>
                </a:extLst>
              </a:tr>
              <a:tr h="526773">
                <a:tc>
                  <a:txBody>
                    <a:bodyPr/>
                    <a:lstStyle/>
                    <a:p>
                      <a:endParaRPr lang="en-GB">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107030061"/>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067270774"/>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255301201"/>
                  </a:ext>
                </a:extLst>
              </a:tr>
              <a:tr h="526773">
                <a:tc>
                  <a:txBody>
                    <a:bodyPr/>
                    <a:lstStyle/>
                    <a:p>
                      <a:endParaRPr lang="en-GB">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623565507"/>
                  </a:ext>
                </a:extLst>
              </a:tr>
            </a:tbl>
          </a:graphicData>
        </a:graphic>
      </p:graphicFrame>
      <p:pic>
        <p:nvPicPr>
          <p:cNvPr id="35"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618" y="234431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618" y="288617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6268" y="339406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618" y="393637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6268" y="44606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3665" y="498032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17430" y="419122"/>
            <a:ext cx="146213" cy="60115"/>
          </a:xfrm>
        </p:spPr>
        <p:txBody>
          <a:bodyPr>
            <a:normAutofit fontScale="90000"/>
          </a:bodyPr>
          <a:lstStyle/>
          <a:p>
            <a:r>
              <a:rPr lang="en-GB" sz="100" b="1" dirty="0">
                <a:solidFill>
                  <a:schemeClr val="bg1"/>
                </a:solidFill>
                <a:latin typeface="Century Gothic" panose="020B0502020202020204" pitchFamily="34" charset="0"/>
              </a:rPr>
              <a:t>leer</a:t>
            </a:r>
          </a:p>
        </p:txBody>
      </p:sp>
      <p:sp>
        <p:nvSpPr>
          <p:cNvPr id="46" name="TextBox 45"/>
          <p:cNvSpPr txBox="1"/>
          <p:nvPr/>
        </p:nvSpPr>
        <p:spPr>
          <a:xfrm>
            <a:off x="1315059" y="92938"/>
            <a:ext cx="9780531" cy="400110"/>
          </a:xfrm>
          <a:prstGeom prst="rect">
            <a:avLst/>
          </a:prstGeom>
          <a:noFill/>
        </p:spPr>
        <p:txBody>
          <a:bodyPr wrap="square" rtlCol="0">
            <a:spAutoFit/>
          </a:bodyPr>
          <a:lstStyle/>
          <a:p>
            <a:r>
              <a:rPr lang="en-GB" sz="2000" b="1" dirty="0">
                <a:latin typeface="Century Gothic" panose="020B0502020202020204" pitchFamily="34" charset="0"/>
              </a:rPr>
              <a:t>Oh no! Someone put your Spanish homework through the shredder.</a:t>
            </a:r>
            <a:endParaRPr lang="en-GB" sz="2000" b="1" dirty="0"/>
          </a:p>
        </p:txBody>
      </p:sp>
      <p:sp>
        <p:nvSpPr>
          <p:cNvPr id="47" name="TextBox 46"/>
          <p:cNvSpPr txBox="1"/>
          <p:nvPr/>
        </p:nvSpPr>
        <p:spPr>
          <a:xfrm>
            <a:off x="1292570" y="485113"/>
            <a:ext cx="7316554" cy="400110"/>
          </a:xfrm>
          <a:prstGeom prst="rect">
            <a:avLst/>
          </a:prstGeom>
          <a:noFill/>
        </p:spPr>
        <p:txBody>
          <a:bodyPr wrap="square" rtlCol="0">
            <a:spAutoFit/>
          </a:bodyPr>
          <a:lstStyle/>
          <a:p>
            <a:r>
              <a:rPr lang="en-GB" sz="2000" b="1" dirty="0">
                <a:latin typeface="Century Gothic" panose="020B0502020202020204" pitchFamily="34" charset="0"/>
              </a:rPr>
              <a:t>¿</a:t>
            </a:r>
            <a:r>
              <a:rPr lang="en-GB" sz="2000" b="1" dirty="0" err="1">
                <a:latin typeface="Century Gothic" panose="020B0502020202020204" pitchFamily="34" charset="0"/>
              </a:rPr>
              <a:t>Qué</a:t>
            </a:r>
            <a:r>
              <a:rPr lang="en-GB" sz="2000" b="1" dirty="0">
                <a:latin typeface="Century Gothic" panose="020B0502020202020204" pitchFamily="34" charset="0"/>
              </a:rPr>
              <a:t> </a:t>
            </a:r>
            <a:r>
              <a:rPr lang="en-GB" sz="2000" b="1" dirty="0" err="1">
                <a:latin typeface="Century Gothic" panose="020B0502020202020204" pitchFamily="34" charset="0"/>
              </a:rPr>
              <a:t>significa</a:t>
            </a:r>
            <a:r>
              <a:rPr lang="en-GB" sz="2000" b="1" dirty="0">
                <a:latin typeface="Century Gothic" panose="020B0502020202020204" pitchFamily="34" charset="0"/>
              </a:rPr>
              <a:t>?</a:t>
            </a:r>
            <a:endParaRPr lang="en-GB" sz="2000" b="1" dirty="0"/>
          </a:p>
        </p:txBody>
      </p:sp>
      <p:sp>
        <p:nvSpPr>
          <p:cNvPr id="48" name="Rectangle 47"/>
          <p:cNvSpPr/>
          <p:nvPr/>
        </p:nvSpPr>
        <p:spPr>
          <a:xfrm>
            <a:off x="3276599" y="489065"/>
            <a:ext cx="9067779" cy="400110"/>
          </a:xfrm>
          <a:prstGeom prst="rect">
            <a:avLst/>
          </a:prstGeom>
        </p:spPr>
        <p:txBody>
          <a:bodyPr wrap="square">
            <a:spAutoFit/>
          </a:bodyPr>
          <a:lstStyle/>
          <a:p>
            <a:r>
              <a:rPr lang="en-GB" sz="2000" b="1" dirty="0">
                <a:latin typeface="Century Gothic" panose="020B0502020202020204" pitchFamily="34" charset="0"/>
              </a:rPr>
              <a:t>Marca la opción </a:t>
            </a:r>
            <a:r>
              <a:rPr lang="en-GB" sz="2000" b="1" dirty="0" err="1">
                <a:latin typeface="Century Gothic" panose="020B0502020202020204" pitchFamily="34" charset="0"/>
              </a:rPr>
              <a:t>correcta</a:t>
            </a:r>
            <a:r>
              <a:rPr lang="en-GB" sz="2000" b="1" dirty="0">
                <a:latin typeface="Century Gothic" panose="020B0502020202020204" pitchFamily="34" charset="0"/>
              </a:rPr>
              <a:t>. </a:t>
            </a:r>
            <a:r>
              <a:rPr lang="en-GB" sz="2000" b="1" dirty="0" err="1">
                <a:latin typeface="Century Gothic" panose="020B0502020202020204" pitchFamily="34" charset="0"/>
              </a:rPr>
              <a:t>Luego</a:t>
            </a:r>
            <a:r>
              <a:rPr lang="en-GB" sz="2000" b="1" dirty="0">
                <a:latin typeface="Century Gothic" panose="020B0502020202020204" pitchFamily="34" charset="0"/>
              </a:rPr>
              <a:t>, escribe la </a:t>
            </a:r>
            <a:r>
              <a:rPr lang="en-GB" sz="2000" b="1" dirty="0" err="1">
                <a:latin typeface="Century Gothic" panose="020B0502020202020204" pitchFamily="34" charset="0"/>
              </a:rPr>
              <a:t>acción</a:t>
            </a:r>
            <a:r>
              <a:rPr lang="en-GB" sz="2000" b="1" dirty="0">
                <a:latin typeface="Century Gothic" panose="020B0502020202020204" pitchFamily="34" charset="0"/>
              </a:rPr>
              <a:t> </a:t>
            </a:r>
            <a:r>
              <a:rPr lang="en-GB" sz="2000" b="1" dirty="0" err="1">
                <a:latin typeface="Century Gothic" panose="020B0502020202020204" pitchFamily="34" charset="0"/>
              </a:rPr>
              <a:t>en</a:t>
            </a:r>
            <a:r>
              <a:rPr lang="en-GB" sz="2000" b="1" dirty="0">
                <a:latin typeface="Century Gothic" panose="020B0502020202020204" pitchFamily="34" charset="0"/>
              </a:rPr>
              <a:t> inglés. </a:t>
            </a:r>
            <a:endParaRPr lang="en-GB" sz="2000" b="1" dirty="0"/>
          </a:p>
        </p:txBody>
      </p:sp>
      <p:graphicFrame>
        <p:nvGraphicFramePr>
          <p:cNvPr id="54" name="Table 53"/>
          <p:cNvGraphicFramePr>
            <a:graphicFrameLocks noGrp="1"/>
          </p:cNvGraphicFramePr>
          <p:nvPr>
            <p:extLst>
              <p:ext uri="{D42A27DB-BD31-4B8C-83A1-F6EECF244321}">
                <p14:modId xmlns:p14="http://schemas.microsoft.com/office/powerpoint/2010/main" val="3468420177"/>
              </p:ext>
            </p:extLst>
          </p:nvPr>
        </p:nvGraphicFramePr>
        <p:xfrm>
          <a:off x="8888688" y="1608602"/>
          <a:ext cx="3214179" cy="3842724"/>
        </p:xfrm>
        <a:graphic>
          <a:graphicData uri="http://schemas.openxmlformats.org/drawingml/2006/table">
            <a:tbl>
              <a:tblPr firstRow="1" bandRow="1">
                <a:tableStyleId>{8A107856-5554-42FB-B03E-39F5DBC370BA}</a:tableStyleId>
              </a:tblPr>
              <a:tblGrid>
                <a:gridCol w="3214179">
                  <a:extLst>
                    <a:ext uri="{9D8B030D-6E8A-4147-A177-3AD203B41FA5}">
                      <a16:colId xmlns:a16="http://schemas.microsoft.com/office/drawing/2014/main" val="2415405571"/>
                    </a:ext>
                  </a:extLst>
                </a:gridCol>
              </a:tblGrid>
              <a:tr h="636306">
                <a:tc>
                  <a:txBody>
                    <a:bodyPr/>
                    <a:lstStyle/>
                    <a:p>
                      <a:endParaRPr lang="en-GB" b="1" dirty="0">
                        <a:solidFill>
                          <a:schemeClr val="tx1"/>
                        </a:solidFill>
                      </a:endParaRPr>
                    </a:p>
                  </a:txBody>
                  <a:tcPr anchor="ctr">
                    <a:noFill/>
                  </a:tcPr>
                </a:tc>
                <a:extLst>
                  <a:ext uri="{0D108BD9-81ED-4DB2-BD59-A6C34878D82A}">
                    <a16:rowId xmlns:a16="http://schemas.microsoft.com/office/drawing/2014/main" val="924415809"/>
                  </a:ext>
                </a:extLst>
              </a:tr>
              <a:tr h="534403">
                <a:tc>
                  <a:txBody>
                    <a:bodyPr/>
                    <a:lstStyle/>
                    <a:p>
                      <a:pPr algn="ctr"/>
                      <a:r>
                        <a:rPr lang="en-GB" sz="2000" b="0" dirty="0">
                          <a:solidFill>
                            <a:schemeClr val="tx1"/>
                          </a:solidFill>
                          <a:latin typeface="Century Gothic" panose="020B0502020202020204" pitchFamily="34" charset="0"/>
                        </a:rPr>
                        <a:t>ask</a:t>
                      </a:r>
                    </a:p>
                  </a:txBody>
                  <a:tcPr anchor="ctr">
                    <a:noFill/>
                  </a:tcPr>
                </a:tc>
                <a:extLst>
                  <a:ext uri="{0D108BD9-81ED-4DB2-BD59-A6C34878D82A}">
                    <a16:rowId xmlns:a16="http://schemas.microsoft.com/office/drawing/2014/main" val="3100476975"/>
                  </a:ext>
                </a:extLst>
              </a:tr>
              <a:tr h="534403">
                <a:tc>
                  <a:txBody>
                    <a:bodyPr/>
                    <a:lstStyle/>
                    <a:p>
                      <a:pPr algn="ctr"/>
                      <a:r>
                        <a:rPr lang="en-GB" sz="2000" b="0" dirty="0">
                          <a:solidFill>
                            <a:schemeClr val="tx1"/>
                          </a:solidFill>
                          <a:latin typeface="Century Gothic" panose="020B0502020202020204" pitchFamily="34" charset="0"/>
                        </a:rPr>
                        <a:t>participate</a:t>
                      </a:r>
                    </a:p>
                  </a:txBody>
                  <a:tcPr anchor="ctr">
                    <a:noFill/>
                  </a:tcPr>
                </a:tc>
                <a:extLst>
                  <a:ext uri="{0D108BD9-81ED-4DB2-BD59-A6C34878D82A}">
                    <a16:rowId xmlns:a16="http://schemas.microsoft.com/office/drawing/2014/main" val="3848763795"/>
                  </a:ext>
                </a:extLst>
              </a:tr>
              <a:tr h="534403">
                <a:tc>
                  <a:txBody>
                    <a:bodyPr/>
                    <a:lstStyle/>
                    <a:p>
                      <a:pPr algn="ctr"/>
                      <a:r>
                        <a:rPr lang="en-GB" sz="2000" b="0" dirty="0">
                          <a:solidFill>
                            <a:schemeClr val="tx1"/>
                          </a:solidFill>
                          <a:latin typeface="Century Gothic" panose="020B0502020202020204" pitchFamily="34" charset="0"/>
                        </a:rPr>
                        <a:t>change</a:t>
                      </a:r>
                    </a:p>
                  </a:txBody>
                  <a:tcPr anchor="ctr">
                    <a:noFill/>
                  </a:tcPr>
                </a:tc>
                <a:extLst>
                  <a:ext uri="{0D108BD9-81ED-4DB2-BD59-A6C34878D82A}">
                    <a16:rowId xmlns:a16="http://schemas.microsoft.com/office/drawing/2014/main" val="4107030061"/>
                  </a:ext>
                </a:extLst>
              </a:tr>
              <a:tr h="534403">
                <a:tc>
                  <a:txBody>
                    <a:bodyPr/>
                    <a:lstStyle/>
                    <a:p>
                      <a:pPr algn="ctr"/>
                      <a:r>
                        <a:rPr lang="en-GB" sz="2000" b="0" dirty="0">
                          <a:solidFill>
                            <a:schemeClr val="tx1"/>
                          </a:solidFill>
                          <a:latin typeface="Century Gothic" panose="020B0502020202020204" pitchFamily="34" charset="0"/>
                        </a:rPr>
                        <a:t>help</a:t>
                      </a:r>
                    </a:p>
                  </a:txBody>
                  <a:tcPr anchor="ctr">
                    <a:noFill/>
                  </a:tcPr>
                </a:tc>
                <a:extLst>
                  <a:ext uri="{0D108BD9-81ED-4DB2-BD59-A6C34878D82A}">
                    <a16:rowId xmlns:a16="http://schemas.microsoft.com/office/drawing/2014/main" val="3067270774"/>
                  </a:ext>
                </a:extLst>
              </a:tr>
              <a:tr h="534403">
                <a:tc>
                  <a:txBody>
                    <a:bodyPr/>
                    <a:lstStyle/>
                    <a:p>
                      <a:pPr algn="ctr"/>
                      <a:r>
                        <a:rPr lang="en-GB" sz="2000" b="0" dirty="0">
                          <a:solidFill>
                            <a:schemeClr val="tx1"/>
                          </a:solidFill>
                          <a:latin typeface="Century Gothic" panose="020B0502020202020204" pitchFamily="34" charset="0"/>
                        </a:rPr>
                        <a:t>give</a:t>
                      </a:r>
                    </a:p>
                  </a:txBody>
                  <a:tcPr anchor="ctr">
                    <a:noFill/>
                  </a:tcPr>
                </a:tc>
                <a:extLst>
                  <a:ext uri="{0D108BD9-81ED-4DB2-BD59-A6C34878D82A}">
                    <a16:rowId xmlns:a16="http://schemas.microsoft.com/office/drawing/2014/main" val="4255301201"/>
                  </a:ext>
                </a:extLst>
              </a:tr>
              <a:tr h="534403">
                <a:tc>
                  <a:txBody>
                    <a:bodyPr/>
                    <a:lstStyle/>
                    <a:p>
                      <a:pPr algn="ctr"/>
                      <a:r>
                        <a:rPr lang="en-GB" sz="2000" b="0" dirty="0">
                          <a:solidFill>
                            <a:schemeClr val="tx1"/>
                          </a:solidFill>
                          <a:latin typeface="Century Gothic" panose="020B0502020202020204" pitchFamily="34" charset="0"/>
                        </a:rPr>
                        <a:t>study</a:t>
                      </a:r>
                    </a:p>
                  </a:txBody>
                  <a:tcPr anchor="ctr">
                    <a:noFill/>
                  </a:tcPr>
                </a:tc>
                <a:extLst>
                  <a:ext uri="{0D108BD9-81ED-4DB2-BD59-A6C34878D82A}">
                    <a16:rowId xmlns:a16="http://schemas.microsoft.com/office/drawing/2014/main" val="3623565507"/>
                  </a:ext>
                </a:extLst>
              </a:tr>
            </a:tbl>
          </a:graphicData>
        </a:graphic>
      </p:graphicFrame>
      <p:sp>
        <p:nvSpPr>
          <p:cNvPr id="56" name="Rectangle 55"/>
          <p:cNvSpPr/>
          <p:nvPr/>
        </p:nvSpPr>
        <p:spPr>
          <a:xfrm>
            <a:off x="8873756" y="1730990"/>
            <a:ext cx="3470622" cy="400110"/>
          </a:xfrm>
          <a:prstGeom prst="rect">
            <a:avLst/>
          </a:prstGeom>
        </p:spPr>
        <p:txBody>
          <a:bodyPr wrap="square">
            <a:spAutoFit/>
          </a:bodyPr>
          <a:lstStyle/>
          <a:p>
            <a:r>
              <a:rPr lang="en-GB" sz="2000" b="1" dirty="0">
                <a:latin typeface="Century Gothic" panose="020B0502020202020204" pitchFamily="34" charset="0"/>
              </a:rPr>
              <a:t>¿</a:t>
            </a:r>
            <a:r>
              <a:rPr lang="en-GB" sz="2000" b="1" dirty="0" err="1">
                <a:latin typeface="Century Gothic" panose="020B0502020202020204" pitchFamily="34" charset="0"/>
              </a:rPr>
              <a:t>Qué</a:t>
            </a:r>
            <a:r>
              <a:rPr lang="en-GB" sz="2000" b="1" dirty="0">
                <a:latin typeface="Century Gothic" panose="020B0502020202020204" pitchFamily="34" charset="0"/>
              </a:rPr>
              <a:t> </a:t>
            </a:r>
            <a:r>
              <a:rPr lang="en-GB" sz="2000" b="1" dirty="0" err="1">
                <a:latin typeface="Century Gothic" panose="020B0502020202020204" pitchFamily="34" charset="0"/>
              </a:rPr>
              <a:t>acción</a:t>
            </a:r>
            <a:r>
              <a:rPr lang="en-GB" sz="2000" b="1" dirty="0">
                <a:latin typeface="Century Gothic" panose="020B0502020202020204" pitchFamily="34" charset="0"/>
              </a:rPr>
              <a:t>? (en inglés)</a:t>
            </a:r>
            <a:endParaRPr lang="en-GB" sz="2000" b="1" dirty="0"/>
          </a:p>
        </p:txBody>
      </p:sp>
      <p:pic>
        <p:nvPicPr>
          <p:cNvPr id="51" name="Picture 2" descr="http://www.clker.com/cliparts/c/2/c/d/11949976311043301361shredder.svg.med.png">
            <a:extLst>
              <a:ext uri="{FF2B5EF4-FFF2-40B4-BE49-F238E27FC236}">
                <a16:creationId xmlns:a16="http://schemas.microsoft.com/office/drawing/2014/main" id="{727CC3BF-4457-4D8F-AAA4-04C4331144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36" y="108681"/>
            <a:ext cx="1115180" cy="110774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898950" y="2292591"/>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8888156" y="2848797"/>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8898950" y="3357585"/>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8888156" y="3913791"/>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8902149" y="4432164"/>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8891355" y="4988370"/>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ounded Rectangle 11">
            <a:extLst>
              <a:ext uri="{FF2B5EF4-FFF2-40B4-BE49-F238E27FC236}">
                <a16:creationId xmlns:a16="http://schemas.microsoft.com/office/drawing/2014/main" id="{A316DD52-7894-4A75-969C-CA0645DA2978}"/>
              </a:ext>
            </a:extLst>
          </p:cNvPr>
          <p:cNvSpPr/>
          <p:nvPr/>
        </p:nvSpPr>
        <p:spPr>
          <a:xfrm>
            <a:off x="11226333" y="258166"/>
            <a:ext cx="701810" cy="400919"/>
          </a:xfrm>
          <a:prstGeom prst="round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7059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2" grpId="0" animBg="1"/>
      <p:bldP spid="63" grpId="0" animBg="1"/>
      <p:bldP spid="64" grpId="0" animBg="1"/>
      <p:bldP spid="65"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7" y="98082"/>
            <a:ext cx="9116459" cy="461665"/>
          </a:xfrm>
          <a:prstGeom prst="rect">
            <a:avLst/>
          </a:prstGeom>
          <a:noFill/>
        </p:spPr>
        <p:txBody>
          <a:bodyPr wrap="square" rtlCol="0">
            <a:spAutoFit/>
          </a:bodyPr>
          <a:lstStyle/>
          <a:p>
            <a:r>
              <a:rPr lang="en-GB" sz="2400" b="1" dirty="0">
                <a:latin typeface="Century Gothic" panose="020B0502020202020204" pitchFamily="34" charset="0"/>
              </a:rPr>
              <a:t>You find six more pieces in the shredder! </a:t>
            </a:r>
          </a:p>
        </p:txBody>
      </p:sp>
      <p:sp>
        <p:nvSpPr>
          <p:cNvPr id="39" name="TextBox 38"/>
          <p:cNvSpPr txBox="1"/>
          <p:nvPr/>
        </p:nvSpPr>
        <p:spPr>
          <a:xfrm>
            <a:off x="129527" y="642011"/>
            <a:ext cx="7825729" cy="461665"/>
          </a:xfrm>
          <a:prstGeom prst="rect">
            <a:avLst/>
          </a:prstGeom>
          <a:noFill/>
        </p:spPr>
        <p:txBody>
          <a:bodyPr wrap="square" rtlCol="0">
            <a:spAutoFit/>
          </a:bodyPr>
          <a:lstStyle/>
          <a:p>
            <a:r>
              <a:rPr lang="en-GB" sz="2400" b="1" dirty="0">
                <a:latin typeface="Century Gothic" panose="020B0502020202020204" pitchFamily="34" charset="0"/>
              </a:rPr>
              <a:t>Escribe seis frases completas en español. </a:t>
            </a:r>
          </a:p>
        </p:txBody>
      </p:sp>
      <p:pic>
        <p:nvPicPr>
          <p:cNvPr id="4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088729" y="3047358"/>
            <a:ext cx="4118581" cy="6102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8548667" y="3128338"/>
            <a:ext cx="3520546" cy="461665"/>
          </a:xfrm>
          <a:prstGeom prst="rect">
            <a:avLst/>
          </a:prstGeom>
          <a:noFill/>
        </p:spPr>
        <p:txBody>
          <a:bodyPr wrap="square" rtlCol="0">
            <a:spAutoFit/>
          </a:bodyPr>
          <a:lstStyle/>
          <a:p>
            <a:r>
              <a:rPr lang="en-GB" sz="2400" dirty="0">
                <a:latin typeface="Century Gothic" panose="020B0502020202020204" pitchFamily="34" charset="0"/>
              </a:rPr>
              <a:t>puede </a:t>
            </a:r>
            <a:r>
              <a:rPr lang="en-GB" sz="2400" dirty="0" err="1">
                <a:latin typeface="Century Gothic" panose="020B0502020202020204" pitchFamily="34" charset="0"/>
              </a:rPr>
              <a:t>pedir</a:t>
            </a:r>
            <a:r>
              <a:rPr lang="en-GB" sz="2400" dirty="0">
                <a:latin typeface="Century Gothic" panose="020B0502020202020204" pitchFamily="34" charset="0"/>
              </a:rPr>
              <a:t> </a:t>
            </a:r>
            <a:r>
              <a:rPr lang="en-GB" sz="2400" dirty="0" err="1">
                <a:latin typeface="Century Gothic" panose="020B0502020202020204" pitchFamily="34" charset="0"/>
              </a:rPr>
              <a:t>silencio</a:t>
            </a:r>
            <a:endParaRPr lang="en-GB" sz="2400" dirty="0">
              <a:latin typeface="Century Gothic" panose="020B0502020202020204" pitchFamily="34" charset="0"/>
            </a:endParaRPr>
          </a:p>
        </p:txBody>
      </p:sp>
      <p:sp>
        <p:nvSpPr>
          <p:cNvPr id="80" name="TextBox 79"/>
          <p:cNvSpPr txBox="1"/>
          <p:nvPr/>
        </p:nvSpPr>
        <p:spPr>
          <a:xfrm>
            <a:off x="277099" y="4651756"/>
            <a:ext cx="6775905" cy="461665"/>
          </a:xfrm>
          <a:prstGeom prst="rect">
            <a:avLst/>
          </a:prstGeom>
          <a:noFill/>
        </p:spPr>
        <p:txBody>
          <a:bodyPr wrap="square" rtlCol="0">
            <a:spAutoFit/>
          </a:bodyPr>
          <a:lstStyle/>
          <a:p>
            <a:r>
              <a:rPr lang="en-GB" sz="2400" b="1" dirty="0">
                <a:latin typeface="Century Gothic" panose="020B0502020202020204" pitchFamily="34" charset="0"/>
              </a:rPr>
              <a:t>Escribe las frases en inglés.</a:t>
            </a:r>
          </a:p>
        </p:txBody>
      </p:sp>
      <p:pic>
        <p:nvPicPr>
          <p:cNvPr id="67"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499721" y="2303247"/>
            <a:ext cx="4692278" cy="6102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088729" y="1570769"/>
            <a:ext cx="3999815" cy="6102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756269" y="4476041"/>
            <a:ext cx="4435732" cy="610200"/>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7955256" y="2358272"/>
            <a:ext cx="4149999" cy="461665"/>
          </a:xfrm>
          <a:prstGeom prst="rect">
            <a:avLst/>
          </a:prstGeom>
          <a:noFill/>
        </p:spPr>
        <p:txBody>
          <a:bodyPr wrap="square" rtlCol="0">
            <a:spAutoFit/>
          </a:bodyPr>
          <a:lstStyle/>
          <a:p>
            <a:r>
              <a:rPr lang="en-GB" sz="2400" dirty="0">
                <a:latin typeface="Century Gothic" panose="020B0502020202020204" pitchFamily="34" charset="0"/>
              </a:rPr>
              <a:t>poder </a:t>
            </a:r>
            <a:r>
              <a:rPr lang="en-GB" sz="2400" dirty="0" err="1">
                <a:latin typeface="Century Gothic" panose="020B0502020202020204" pitchFamily="34" charset="0"/>
              </a:rPr>
              <a:t>preguntar</a:t>
            </a:r>
            <a:r>
              <a:rPr lang="en-GB" sz="2400" dirty="0">
                <a:latin typeface="Century Gothic" panose="020B0502020202020204" pitchFamily="34" charset="0"/>
              </a:rPr>
              <a:t> en </a:t>
            </a:r>
            <a:r>
              <a:rPr lang="en-GB" sz="2400" dirty="0" err="1">
                <a:latin typeface="Century Gothic" panose="020B0502020202020204" pitchFamily="34" charset="0"/>
              </a:rPr>
              <a:t>clase</a:t>
            </a:r>
            <a:endParaRPr lang="en-GB" sz="2400" dirty="0">
              <a:latin typeface="Century Gothic" panose="020B0502020202020204" pitchFamily="34" charset="0"/>
            </a:endParaRPr>
          </a:p>
        </p:txBody>
      </p:sp>
      <p:sp>
        <p:nvSpPr>
          <p:cNvPr id="100" name="TextBox 99"/>
          <p:cNvSpPr txBox="1"/>
          <p:nvPr/>
        </p:nvSpPr>
        <p:spPr>
          <a:xfrm>
            <a:off x="8791199" y="1609146"/>
            <a:ext cx="3297345" cy="461665"/>
          </a:xfrm>
          <a:prstGeom prst="rect">
            <a:avLst/>
          </a:prstGeom>
          <a:noFill/>
        </p:spPr>
        <p:txBody>
          <a:bodyPr wrap="square" rtlCol="0">
            <a:spAutoFit/>
          </a:bodyPr>
          <a:lstStyle/>
          <a:p>
            <a:r>
              <a:rPr lang="en-GB" sz="2400" dirty="0">
                <a:latin typeface="Century Gothic" panose="020B0502020202020204" pitchFamily="34" charset="0"/>
              </a:rPr>
              <a:t>poder </a:t>
            </a:r>
            <a:r>
              <a:rPr lang="en-GB" sz="2400" dirty="0" err="1">
                <a:latin typeface="Century Gothic" panose="020B0502020202020204" pitchFamily="34" charset="0"/>
              </a:rPr>
              <a:t>pedir</a:t>
            </a:r>
            <a:r>
              <a:rPr lang="en-GB" sz="2400" dirty="0">
                <a:latin typeface="Century Gothic" panose="020B0502020202020204" pitchFamily="34" charset="0"/>
              </a:rPr>
              <a:t> </a:t>
            </a:r>
            <a:r>
              <a:rPr lang="en-GB" sz="2400" dirty="0" err="1">
                <a:latin typeface="Century Gothic" panose="020B0502020202020204" pitchFamily="34" charset="0"/>
              </a:rPr>
              <a:t>ayuda</a:t>
            </a:r>
            <a:endParaRPr lang="en-GB" sz="2400" dirty="0">
              <a:latin typeface="Century Gothic" panose="020B0502020202020204" pitchFamily="34" charset="0"/>
            </a:endParaRPr>
          </a:p>
        </p:txBody>
      </p:sp>
      <p:sp>
        <p:nvSpPr>
          <p:cNvPr id="101" name="TextBox 100"/>
          <p:cNvSpPr txBox="1"/>
          <p:nvPr/>
        </p:nvSpPr>
        <p:spPr>
          <a:xfrm>
            <a:off x="8324850" y="4507480"/>
            <a:ext cx="3767531" cy="461665"/>
          </a:xfrm>
          <a:prstGeom prst="rect">
            <a:avLst/>
          </a:prstGeom>
          <a:noFill/>
        </p:spPr>
        <p:txBody>
          <a:bodyPr wrap="square" rtlCol="0">
            <a:spAutoFit/>
          </a:bodyPr>
          <a:lstStyle/>
          <a:p>
            <a:r>
              <a:rPr lang="en-GB" sz="2400" dirty="0">
                <a:latin typeface="Century Gothic" panose="020B0502020202020204" pitchFamily="34" charset="0"/>
              </a:rPr>
              <a:t>poder </a:t>
            </a:r>
            <a:r>
              <a:rPr lang="en-GB" sz="2400" dirty="0" err="1">
                <a:latin typeface="Century Gothic" panose="020B0502020202020204" pitchFamily="34" charset="0"/>
              </a:rPr>
              <a:t>hablar</a:t>
            </a:r>
            <a:r>
              <a:rPr lang="en-GB" sz="2400" dirty="0">
                <a:latin typeface="Century Gothic" panose="020B0502020202020204" pitchFamily="34" charset="0"/>
              </a:rPr>
              <a:t> español</a:t>
            </a:r>
          </a:p>
        </p:txBody>
      </p:sp>
      <p:pic>
        <p:nvPicPr>
          <p:cNvPr id="106" name="Picture 2" descr="http://www.clker.com/cliparts/c/2/c/d/11949976311043301361shredder.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1088" y="127243"/>
            <a:ext cx="1115180" cy="1107746"/>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p:cNvSpPr txBox="1"/>
          <p:nvPr/>
        </p:nvSpPr>
        <p:spPr>
          <a:xfrm>
            <a:off x="259782" y="5625318"/>
            <a:ext cx="6775905" cy="461665"/>
          </a:xfrm>
          <a:prstGeom prst="rect">
            <a:avLst/>
          </a:prstGeom>
          <a:noFill/>
        </p:spPr>
        <p:txBody>
          <a:bodyPr wrap="square" rtlCol="0">
            <a:spAutoFit/>
          </a:bodyPr>
          <a:lstStyle/>
          <a:p>
            <a:r>
              <a:rPr lang="en-GB" sz="2400" dirty="0">
                <a:latin typeface="Century Gothic" panose="020B0502020202020204" pitchFamily="34" charset="0"/>
              </a:rPr>
              <a:t>“It’s important to participate in class.”</a:t>
            </a:r>
          </a:p>
        </p:txBody>
      </p:sp>
      <p:sp>
        <p:nvSpPr>
          <p:cNvPr id="2" name="Rectangle 1"/>
          <p:cNvSpPr/>
          <p:nvPr/>
        </p:nvSpPr>
        <p:spPr>
          <a:xfrm>
            <a:off x="146515" y="1181273"/>
            <a:ext cx="5900974" cy="461665"/>
          </a:xfrm>
          <a:prstGeom prst="rect">
            <a:avLst/>
          </a:prstGeom>
        </p:spPr>
        <p:txBody>
          <a:bodyPr wrap="none">
            <a:spAutoFit/>
          </a:bodyPr>
          <a:lstStyle/>
          <a:p>
            <a:r>
              <a:rPr lang="en-GB" sz="2400" b="1" dirty="0">
                <a:latin typeface="Century Gothic" panose="020B0502020202020204" pitchFamily="34" charset="0"/>
              </a:rPr>
              <a:t>Usa una frase de ‘A’ y una frase de ‘B’.</a:t>
            </a:r>
          </a:p>
        </p:txBody>
      </p:sp>
      <p:pic>
        <p:nvPicPr>
          <p:cNvPr id="11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756269" y="3743150"/>
            <a:ext cx="4435732" cy="61020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p:cNvSpPr txBox="1"/>
          <p:nvPr/>
        </p:nvSpPr>
        <p:spPr>
          <a:xfrm>
            <a:off x="8088729" y="3781527"/>
            <a:ext cx="4103271" cy="461665"/>
          </a:xfrm>
          <a:prstGeom prst="rect">
            <a:avLst/>
          </a:prstGeom>
          <a:noFill/>
        </p:spPr>
        <p:txBody>
          <a:bodyPr wrap="square" rtlCol="0">
            <a:spAutoFit/>
          </a:bodyPr>
          <a:lstStyle/>
          <a:p>
            <a:r>
              <a:rPr lang="en-GB" sz="2400" dirty="0">
                <a:latin typeface="Century Gothic" panose="020B0502020202020204" pitchFamily="34" charset="0"/>
              </a:rPr>
              <a:t>puede </a:t>
            </a:r>
            <a:r>
              <a:rPr lang="en-GB" sz="2400" dirty="0" err="1">
                <a:latin typeface="Century Gothic" panose="020B0502020202020204" pitchFamily="34" charset="0"/>
              </a:rPr>
              <a:t>comprar</a:t>
            </a:r>
            <a:r>
              <a:rPr lang="en-GB" sz="2400" dirty="0">
                <a:latin typeface="Century Gothic" panose="020B0502020202020204" pitchFamily="34" charset="0"/>
              </a:rPr>
              <a:t> material</a:t>
            </a:r>
          </a:p>
        </p:txBody>
      </p:sp>
      <p:pic>
        <p:nvPicPr>
          <p:cNvPr id="115"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035687" y="5156584"/>
            <a:ext cx="5069570" cy="610200"/>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7452673" y="5194961"/>
            <a:ext cx="4652584" cy="461665"/>
          </a:xfrm>
          <a:prstGeom prst="rect">
            <a:avLst/>
          </a:prstGeom>
          <a:noFill/>
        </p:spPr>
        <p:txBody>
          <a:bodyPr wrap="square" rtlCol="0">
            <a:spAutoFit/>
          </a:bodyPr>
          <a:lstStyle/>
          <a:p>
            <a:r>
              <a:rPr lang="en-GB" sz="2400" dirty="0">
                <a:latin typeface="Century Gothic" panose="020B0502020202020204" pitchFamily="34" charset="0"/>
              </a:rPr>
              <a:t>puede </a:t>
            </a:r>
            <a:r>
              <a:rPr lang="en-GB" sz="2400" dirty="0" err="1">
                <a:latin typeface="Century Gothic" panose="020B0502020202020204" pitchFamily="34" charset="0"/>
              </a:rPr>
              <a:t>cambiar</a:t>
            </a:r>
            <a:r>
              <a:rPr lang="en-GB" sz="2400" dirty="0">
                <a:latin typeface="Century Gothic" panose="020B0502020202020204" pitchFamily="34" charset="0"/>
              </a:rPr>
              <a:t> la </a:t>
            </a:r>
            <a:r>
              <a:rPr lang="en-GB" sz="2400" dirty="0" err="1">
                <a:latin typeface="Century Gothic" panose="020B0502020202020204" pitchFamily="34" charset="0"/>
              </a:rPr>
              <a:t>respuesta</a:t>
            </a:r>
            <a:r>
              <a:rPr lang="en-GB" sz="2400" dirty="0">
                <a:latin typeface="Century Gothic" panose="020B0502020202020204" pitchFamily="34" charset="0"/>
              </a:rPr>
              <a:t> </a:t>
            </a:r>
          </a:p>
        </p:txBody>
      </p:sp>
      <p:sp>
        <p:nvSpPr>
          <p:cNvPr id="117" name="TextBox 116"/>
          <p:cNvSpPr txBox="1"/>
          <p:nvPr/>
        </p:nvSpPr>
        <p:spPr>
          <a:xfrm>
            <a:off x="299475" y="5150620"/>
            <a:ext cx="6775905" cy="461665"/>
          </a:xfrm>
          <a:prstGeom prst="rect">
            <a:avLst/>
          </a:prstGeom>
          <a:noFill/>
        </p:spPr>
        <p:txBody>
          <a:bodyPr wrap="square" rtlCol="0">
            <a:spAutoFit/>
          </a:bodyPr>
          <a:lstStyle/>
          <a:p>
            <a:r>
              <a:rPr lang="en-GB" sz="2400" b="1" dirty="0">
                <a:latin typeface="Century Gothic" panose="020B0502020202020204" pitchFamily="34" charset="0"/>
              </a:rPr>
              <a:t>Un ejemplo:</a:t>
            </a:r>
          </a:p>
        </p:txBody>
      </p:sp>
      <p:sp>
        <p:nvSpPr>
          <p:cNvPr id="3" name="Rectangle 2"/>
          <p:cNvSpPr/>
          <p:nvPr/>
        </p:nvSpPr>
        <p:spPr>
          <a:xfrm>
            <a:off x="59771" y="1785781"/>
            <a:ext cx="6656219" cy="2690260"/>
          </a:xfrm>
          <a:prstGeom prst="rect">
            <a:avLst/>
          </a:prstGeom>
          <a:noFill/>
          <a:ln w="57150">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8"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29527" y="2207718"/>
            <a:ext cx="3634959" cy="634510"/>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p:cNvSpPr txBox="1"/>
          <p:nvPr/>
        </p:nvSpPr>
        <p:spPr>
          <a:xfrm>
            <a:off x="1070592" y="2282796"/>
            <a:ext cx="2350898" cy="461665"/>
          </a:xfrm>
          <a:prstGeom prst="rect">
            <a:avLst/>
          </a:prstGeom>
          <a:noFill/>
        </p:spPr>
        <p:txBody>
          <a:bodyPr wrap="square" rtlCol="0">
            <a:spAutoFit/>
          </a:bodyPr>
          <a:lstStyle/>
          <a:p>
            <a:r>
              <a:rPr lang="en-GB" sz="2400" dirty="0">
                <a:latin typeface="Century Gothic" panose="020B0502020202020204" pitchFamily="34" charset="0"/>
              </a:rPr>
              <a:t>es importante</a:t>
            </a:r>
          </a:p>
        </p:txBody>
      </p:sp>
      <p:pic>
        <p:nvPicPr>
          <p:cNvPr id="12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01141" y="2952339"/>
            <a:ext cx="2865909" cy="55220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05300" y="2185392"/>
            <a:ext cx="2269876" cy="567542"/>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4362555" y="2213875"/>
            <a:ext cx="1890481" cy="461665"/>
          </a:xfrm>
          <a:prstGeom prst="rect">
            <a:avLst/>
          </a:prstGeom>
          <a:noFill/>
        </p:spPr>
        <p:txBody>
          <a:bodyPr wrap="square" rtlCol="0">
            <a:spAutoFit/>
          </a:bodyPr>
          <a:lstStyle/>
          <a:p>
            <a:r>
              <a:rPr lang="en-GB" sz="2400" dirty="0">
                <a:latin typeface="Century Gothic" panose="020B0502020202020204" pitchFamily="34" charset="0"/>
              </a:rPr>
              <a:t>el </a:t>
            </a:r>
            <a:r>
              <a:rPr lang="en-GB" sz="2400" dirty="0" err="1">
                <a:latin typeface="Century Gothic" panose="020B0502020202020204" pitchFamily="34" charset="0"/>
              </a:rPr>
              <a:t>profesor</a:t>
            </a:r>
            <a:endParaRPr lang="en-GB" sz="2400" dirty="0">
              <a:latin typeface="Century Gothic" panose="020B0502020202020204" pitchFamily="34" charset="0"/>
            </a:endParaRPr>
          </a:p>
        </p:txBody>
      </p:sp>
      <p:pic>
        <p:nvPicPr>
          <p:cNvPr id="12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34468" y="2943888"/>
            <a:ext cx="1949997" cy="550068"/>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p:cNvSpPr txBox="1"/>
          <p:nvPr/>
        </p:nvSpPr>
        <p:spPr>
          <a:xfrm>
            <a:off x="4342619" y="2992196"/>
            <a:ext cx="1872628" cy="461665"/>
          </a:xfrm>
          <a:prstGeom prst="rect">
            <a:avLst/>
          </a:prstGeom>
          <a:noFill/>
        </p:spPr>
        <p:txBody>
          <a:bodyPr wrap="square" rtlCol="0">
            <a:spAutoFit/>
          </a:bodyPr>
          <a:lstStyle/>
          <a:p>
            <a:r>
              <a:rPr lang="en-GB" sz="2400" dirty="0">
                <a:latin typeface="Century Gothic" panose="020B0502020202020204" pitchFamily="34" charset="0"/>
              </a:rPr>
              <a:t>es normal</a:t>
            </a:r>
          </a:p>
        </p:txBody>
      </p:sp>
      <p:sp>
        <p:nvSpPr>
          <p:cNvPr id="125" name="TextBox 124"/>
          <p:cNvSpPr txBox="1"/>
          <p:nvPr/>
        </p:nvSpPr>
        <p:spPr>
          <a:xfrm>
            <a:off x="1038044" y="2983359"/>
            <a:ext cx="1563179" cy="461665"/>
          </a:xfrm>
          <a:prstGeom prst="rect">
            <a:avLst/>
          </a:prstGeom>
          <a:noFill/>
        </p:spPr>
        <p:txBody>
          <a:bodyPr wrap="square" rtlCol="0">
            <a:spAutoFit/>
          </a:bodyPr>
          <a:lstStyle/>
          <a:p>
            <a:r>
              <a:rPr lang="en-GB" sz="2400" dirty="0">
                <a:latin typeface="Century Gothic" panose="020B0502020202020204" pitchFamily="34" charset="0"/>
              </a:rPr>
              <a:t>es </a:t>
            </a:r>
            <a:r>
              <a:rPr lang="en-GB" sz="2400" dirty="0" err="1">
                <a:latin typeface="Century Gothic" panose="020B0502020202020204" pitchFamily="34" charset="0"/>
              </a:rPr>
              <a:t>bueno</a:t>
            </a:r>
            <a:endParaRPr lang="en-GB" sz="2400" dirty="0">
              <a:latin typeface="Century Gothic" panose="020B0502020202020204" pitchFamily="34" charset="0"/>
            </a:endParaRPr>
          </a:p>
        </p:txBody>
      </p:sp>
      <p:pic>
        <p:nvPicPr>
          <p:cNvPr id="126"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99475" y="3701078"/>
            <a:ext cx="1891275" cy="550068"/>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a:off x="873326" y="3711938"/>
            <a:ext cx="1126924" cy="461665"/>
          </a:xfrm>
          <a:prstGeom prst="rect">
            <a:avLst/>
          </a:prstGeom>
          <a:noFill/>
        </p:spPr>
        <p:txBody>
          <a:bodyPr wrap="square" rtlCol="0">
            <a:spAutoFit/>
          </a:bodyPr>
          <a:lstStyle/>
          <a:p>
            <a:r>
              <a:rPr lang="en-GB" sz="2400" dirty="0">
                <a:latin typeface="Century Gothic" panose="020B0502020202020204" pitchFamily="34" charset="0"/>
              </a:rPr>
              <a:t>Hugo</a:t>
            </a:r>
          </a:p>
        </p:txBody>
      </p:sp>
      <p:pic>
        <p:nvPicPr>
          <p:cNvPr id="128"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82692" y="3693124"/>
            <a:ext cx="2192483" cy="550068"/>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p:cNvSpPr txBox="1"/>
          <p:nvPr/>
        </p:nvSpPr>
        <p:spPr>
          <a:xfrm>
            <a:off x="4499299" y="3748794"/>
            <a:ext cx="1700256" cy="461665"/>
          </a:xfrm>
          <a:prstGeom prst="rect">
            <a:avLst/>
          </a:prstGeom>
          <a:noFill/>
        </p:spPr>
        <p:txBody>
          <a:bodyPr wrap="square" rtlCol="0">
            <a:spAutoFit/>
          </a:bodyPr>
          <a:lstStyle/>
          <a:p>
            <a:r>
              <a:rPr lang="en-GB" sz="2400" dirty="0">
                <a:latin typeface="Century Gothic" panose="020B0502020202020204" pitchFamily="34" charset="0"/>
              </a:rPr>
              <a:t>la </a:t>
            </a:r>
            <a:r>
              <a:rPr lang="en-GB" sz="2400" dirty="0" err="1">
                <a:latin typeface="Century Gothic" panose="020B0502020202020204" pitchFamily="34" charset="0"/>
              </a:rPr>
              <a:t>chica</a:t>
            </a:r>
            <a:endParaRPr lang="en-GB" sz="2400" dirty="0">
              <a:latin typeface="Century Gothic" panose="020B0502020202020204" pitchFamily="34" charset="0"/>
            </a:endParaRPr>
          </a:p>
        </p:txBody>
      </p:sp>
      <p:sp>
        <p:nvSpPr>
          <p:cNvPr id="130" name="Rectangle 129"/>
          <p:cNvSpPr/>
          <p:nvPr/>
        </p:nvSpPr>
        <p:spPr>
          <a:xfrm>
            <a:off x="6833784" y="1392056"/>
            <a:ext cx="5271472" cy="4537860"/>
          </a:xfrm>
          <a:prstGeom prst="rect">
            <a:avLst/>
          </a:prstGeom>
          <a:noFill/>
          <a:ln w="57150">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1" name="Action Button: Custom 130">
            <a:hlinkClick r:id="" action="ppaction://noaction" highlightClick="1"/>
          </p:cNvPr>
          <p:cNvSpPr/>
          <p:nvPr/>
        </p:nvSpPr>
        <p:spPr>
          <a:xfrm>
            <a:off x="100485" y="1826621"/>
            <a:ext cx="418632" cy="451603"/>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a:t>
            </a:r>
          </a:p>
        </p:txBody>
      </p:sp>
      <p:sp>
        <p:nvSpPr>
          <p:cNvPr id="132" name="Action Button: Custom 131">
            <a:hlinkClick r:id="" action="ppaction://noaction" highlightClick="1"/>
          </p:cNvPr>
          <p:cNvSpPr/>
          <p:nvPr/>
        </p:nvSpPr>
        <p:spPr>
          <a:xfrm>
            <a:off x="6883802" y="1438385"/>
            <a:ext cx="418632" cy="451603"/>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B</a:t>
            </a:r>
          </a:p>
        </p:txBody>
      </p:sp>
      <p:sp>
        <p:nvSpPr>
          <p:cNvPr id="5" name="Title 4"/>
          <p:cNvSpPr>
            <a:spLocks noGrp="1"/>
          </p:cNvSpPr>
          <p:nvPr>
            <p:ph type="title"/>
          </p:nvPr>
        </p:nvSpPr>
        <p:spPr>
          <a:xfrm>
            <a:off x="10446096" y="448837"/>
            <a:ext cx="204534" cy="164892"/>
          </a:xfrm>
          <a:solidFill>
            <a:srgbClr val="C00000"/>
          </a:solidFill>
          <a:ln>
            <a:solidFill>
              <a:srgbClr val="C00000"/>
            </a:solidFill>
          </a:ln>
        </p:spPr>
        <p:txBody>
          <a:bodyPr>
            <a:normAutofit fontScale="90000"/>
          </a:bodyPr>
          <a:lstStyle/>
          <a:p>
            <a:r>
              <a:rPr lang="en-GB" sz="100" b="1" dirty="0">
                <a:solidFill>
                  <a:schemeClr val="bg1"/>
                </a:solidFill>
                <a:latin typeface="Century Gothic" panose="020B0502020202020204" pitchFamily="34" charset="0"/>
              </a:rPr>
              <a:t>leer / </a:t>
            </a:r>
            <a:r>
              <a:rPr lang="en-GB" sz="100" b="1" dirty="0" err="1">
                <a:solidFill>
                  <a:schemeClr val="bg1"/>
                </a:solidFill>
                <a:latin typeface="Century Gothic" panose="020B0502020202020204" pitchFamily="34" charset="0"/>
              </a:rPr>
              <a:t>escribir</a:t>
            </a:r>
            <a:br>
              <a:rPr lang="en-GB" sz="100" b="1" dirty="0">
                <a:solidFill>
                  <a:schemeClr val="bg1"/>
                </a:solidFill>
                <a:latin typeface="Century Gothic" panose="020B0502020202020204" pitchFamily="34" charset="0"/>
              </a:rPr>
            </a:br>
            <a:endParaRPr lang="en-GB" sz="100" dirty="0"/>
          </a:p>
        </p:txBody>
      </p:sp>
      <p:sp>
        <p:nvSpPr>
          <p:cNvPr id="43" name="Rounded Rectangle 11">
            <a:extLst>
              <a:ext uri="{FF2B5EF4-FFF2-40B4-BE49-F238E27FC236}">
                <a16:creationId xmlns:a16="http://schemas.microsoft.com/office/drawing/2014/main" id="{A316DD52-7894-4A75-969C-CA0645DA2978}"/>
              </a:ext>
            </a:extLst>
          </p:cNvPr>
          <p:cNvSpPr/>
          <p:nvPr/>
        </p:nvSpPr>
        <p:spPr>
          <a:xfrm>
            <a:off x="10086535" y="258166"/>
            <a:ext cx="1841608" cy="400919"/>
          </a:xfrm>
          <a:prstGeom prst="round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66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0" grpId="0"/>
      <p:bldP spid="108" grpId="0"/>
      <p:bldP spid="2" grpId="0"/>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52720" y="3336924"/>
            <a:ext cx="9347804"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[I can / I am able to]</a:t>
            </a:r>
          </a:p>
        </p:txBody>
      </p:sp>
      <p:sp>
        <p:nvSpPr>
          <p:cNvPr id="2" name="Title 1">
            <a:extLst>
              <a:ext uri="{FF2B5EF4-FFF2-40B4-BE49-F238E27FC236}">
                <a16:creationId xmlns:a16="http://schemas.microsoft.com/office/drawing/2014/main" id="{DA725A7B-CFC0-FE4B-967B-1723082EA695}"/>
              </a:ext>
            </a:extLst>
          </p:cNvPr>
          <p:cNvSpPr>
            <a:spLocks noGrp="1"/>
          </p:cNvSpPr>
          <p:nvPr>
            <p:ph type="title"/>
          </p:nvPr>
        </p:nvSpPr>
        <p:spPr>
          <a:xfrm>
            <a:off x="868822" y="2011361"/>
            <a:ext cx="10515600" cy="1325563"/>
          </a:xfrm>
        </p:spPr>
        <p:txBody>
          <a:bodyPr>
            <a:noAutofit/>
          </a:bodyPr>
          <a:lstStyle/>
          <a:p>
            <a:pPr algn="ctr"/>
            <a:r>
              <a:rPr lang="en-GB" sz="11500" b="1" dirty="0" err="1">
                <a:solidFill>
                  <a:schemeClr val="tx1"/>
                </a:solidFill>
              </a:rPr>
              <a:t>puedo</a:t>
            </a:r>
            <a:endParaRPr lang="en-US" sz="11500" dirty="0">
              <a:solidFill>
                <a:schemeClr val="tx1"/>
              </a:solidFill>
            </a:endParaRPr>
          </a:p>
        </p:txBody>
      </p:sp>
    </p:spTree>
    <p:extLst>
      <p:ext uri="{BB962C8B-B14F-4D97-AF65-F5344CB8AC3E}">
        <p14:creationId xmlns:p14="http://schemas.microsoft.com/office/powerpoint/2010/main" val="31384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[I can / I am able to]</a:t>
            </a:r>
          </a:p>
        </p:txBody>
      </p:sp>
      <p:sp>
        <p:nvSpPr>
          <p:cNvPr id="9" name="TextBox 8"/>
          <p:cNvSpPr txBox="1"/>
          <p:nvPr/>
        </p:nvSpPr>
        <p:spPr>
          <a:xfrm>
            <a:off x="0" y="4039432"/>
            <a:ext cx="12192000" cy="1938992"/>
          </a:xfrm>
          <a:prstGeom prst="rect">
            <a:avLst/>
          </a:prstGeom>
          <a:solidFill>
            <a:schemeClr val="bg1"/>
          </a:solidFill>
        </p:spPr>
        <p:txBody>
          <a:bodyPr wrap="square" rtlCol="0">
            <a:spAutoFit/>
          </a:bodyPr>
          <a:lstStyle/>
          <a:p>
            <a:pPr algn="ctr"/>
            <a:r>
              <a:rPr lang="en-GB" sz="6000" b="1" dirty="0" err="1">
                <a:solidFill>
                  <a:srgbClr val="F66400"/>
                </a:solidFill>
                <a:latin typeface="Century Gothic" panose="020B0502020202020204" pitchFamily="34" charset="0"/>
                <a:cs typeface="Calibri" panose="020F0502020204030204" pitchFamily="34" charset="0"/>
              </a:rPr>
              <a:t>Puedo</a:t>
            </a:r>
            <a:r>
              <a:rPr lang="en-GB" sz="6000" dirty="0">
                <a:latin typeface="Century Gothic" panose="020B0502020202020204" pitchFamily="34" charset="0"/>
              </a:rPr>
              <a:t> </a:t>
            </a:r>
            <a:r>
              <a:rPr lang="en-GB" sz="6000" dirty="0" err="1">
                <a:latin typeface="Century Gothic" panose="020B0502020202020204" pitchFamily="34" charset="0"/>
              </a:rPr>
              <a:t>pedir</a:t>
            </a:r>
            <a:r>
              <a:rPr lang="en-GB" sz="6000" dirty="0">
                <a:latin typeface="Century Gothic" panose="020B0502020202020204" pitchFamily="34" charset="0"/>
              </a:rPr>
              <a:t> material.</a:t>
            </a:r>
          </a:p>
          <a:p>
            <a:pPr algn="ctr"/>
            <a:endParaRPr lang="fr-FR" sz="6000" dirty="0">
              <a:latin typeface="Century Gothic" panose="020B0502020202020204" pitchFamily="34" charset="0"/>
              <a:cs typeface="Calibri" panose="020F0502020204030204" pitchFamily="34" charset="0"/>
            </a:endParaRPr>
          </a:p>
        </p:txBody>
      </p:sp>
      <p:sp>
        <p:nvSpPr>
          <p:cNvPr id="10" name="TextBox 9"/>
          <p:cNvSpPr txBox="1"/>
          <p:nvPr/>
        </p:nvSpPr>
        <p:spPr>
          <a:xfrm>
            <a:off x="-414867" y="5026100"/>
            <a:ext cx="12021312"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rPr>
              <a:t>I</a:t>
            </a:r>
            <a:r>
              <a:rPr lang="en-HK" sz="3200" dirty="0">
                <a:solidFill>
                  <a:srgbClr val="F66400"/>
                </a:solidFill>
                <a:latin typeface="Century Gothic" panose="020B0502020202020204" pitchFamily="34" charset="0"/>
              </a:rPr>
              <a:t> </a:t>
            </a:r>
            <a:r>
              <a:rPr lang="en-HK" sz="3200" b="1" dirty="0">
                <a:solidFill>
                  <a:srgbClr val="F66400"/>
                </a:solidFill>
                <a:latin typeface="Century Gothic" panose="020B0502020202020204" pitchFamily="34" charset="0"/>
              </a:rPr>
              <a:t>can</a:t>
            </a:r>
            <a:r>
              <a:rPr lang="en-HK" sz="3200" b="1" dirty="0">
                <a:solidFill>
                  <a:srgbClr val="F66400"/>
                </a:solidFill>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ask for material</a:t>
            </a:r>
            <a:r>
              <a:rPr lang="en-GB" sz="3200" dirty="0">
                <a:latin typeface="Century Gothic" panose="020B0502020202020204" pitchFamily="34" charset="0"/>
              </a:rPr>
              <a:t>.]</a:t>
            </a:r>
          </a:p>
        </p:txBody>
      </p:sp>
      <p:sp>
        <p:nvSpPr>
          <p:cNvPr id="2" name="Title 1">
            <a:extLst>
              <a:ext uri="{FF2B5EF4-FFF2-40B4-BE49-F238E27FC236}">
                <a16:creationId xmlns:a16="http://schemas.microsoft.com/office/drawing/2014/main" id="{4C57B6E5-E1C3-C944-B54D-352B6002DE3D}"/>
              </a:ext>
            </a:extLst>
          </p:cNvPr>
          <p:cNvSpPr>
            <a:spLocks noGrp="1"/>
          </p:cNvSpPr>
          <p:nvPr>
            <p:ph type="title"/>
          </p:nvPr>
        </p:nvSpPr>
        <p:spPr>
          <a:xfrm>
            <a:off x="487822" y="851821"/>
            <a:ext cx="10515600" cy="1325563"/>
          </a:xfrm>
        </p:spPr>
        <p:txBody>
          <a:bodyPr>
            <a:noAutofit/>
          </a:bodyPr>
          <a:lstStyle/>
          <a:p>
            <a:pPr algn="ctr"/>
            <a:r>
              <a:rPr lang="en-GB" sz="11500" b="1" dirty="0">
                <a:solidFill>
                  <a:schemeClr val="tx1"/>
                </a:solidFill>
              </a:rPr>
              <a:t>I can</a:t>
            </a:r>
            <a:endParaRPr lang="en-US" sz="11500" dirty="0">
              <a:solidFill>
                <a:schemeClr val="tx1"/>
              </a:solidFill>
            </a:endParaRPr>
          </a:p>
        </p:txBody>
      </p:sp>
    </p:spTree>
    <p:extLst>
      <p:ext uri="{BB962C8B-B14F-4D97-AF65-F5344CB8AC3E}">
        <p14:creationId xmlns:p14="http://schemas.microsoft.com/office/powerpoint/2010/main" val="1930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Puedo pedir materia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A2E3DBD-E0AC-4229-A476-9FFA94117E88}"/>
              </a:ext>
            </a:extLst>
          </p:cNvPr>
          <p:cNvSpPr>
            <a:spLocks noGrp="1"/>
          </p:cNvSpPr>
          <p:nvPr>
            <p:ph type="title"/>
          </p:nvPr>
        </p:nvSpPr>
        <p:spPr>
          <a:xfrm>
            <a:off x="0" y="213557"/>
            <a:ext cx="1299411" cy="647577"/>
          </a:xfrm>
        </p:spPr>
        <p:txBody>
          <a:bodyPr>
            <a:normAutofit/>
          </a:bodyPr>
          <a:lstStyle/>
          <a:p>
            <a:r>
              <a:rPr lang="en-GB" sz="2800" dirty="0" err="1"/>
              <a:t>Inicio</a:t>
            </a:r>
            <a:endParaRPr lang="en-GB" sz="2800" dirty="0"/>
          </a:p>
        </p:txBody>
      </p:sp>
      <p:sp>
        <p:nvSpPr>
          <p:cNvPr id="19" name="Rounded Rectangle 11">
            <a:extLst>
              <a:ext uri="{FF2B5EF4-FFF2-40B4-BE49-F238E27FC236}">
                <a16:creationId xmlns:a16="http://schemas.microsoft.com/office/drawing/2014/main" id="{2641AFFF-E9D2-4AA0-938F-CEAE8357B7CA}"/>
              </a:ext>
            </a:extLst>
          </p:cNvPr>
          <p:cNvSpPr/>
          <p:nvPr/>
        </p:nvSpPr>
        <p:spPr>
          <a:xfrm>
            <a:off x="10130589" y="258167"/>
            <a:ext cx="1797554" cy="370484"/>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Google Shape;119;p5">
            <a:extLst>
              <a:ext uri="{FF2B5EF4-FFF2-40B4-BE49-F238E27FC236}">
                <a16:creationId xmlns:a16="http://schemas.microsoft.com/office/drawing/2014/main" id="{1E2017AB-3A7A-459C-AAD3-76FA6121A1A3}"/>
              </a:ext>
            </a:extLst>
          </p:cNvPr>
          <p:cNvSpPr txBox="1">
            <a:spLocks/>
          </p:cNvSpPr>
          <p:nvPr/>
        </p:nvSpPr>
        <p:spPr>
          <a:xfrm>
            <a:off x="1299411" y="119620"/>
            <a:ext cx="8382000" cy="647577"/>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a:lnSpc>
                <a:spcPct val="100000"/>
              </a:lnSpc>
              <a:spcBef>
                <a:spcPts val="0"/>
              </a:spcBef>
            </a:pPr>
            <a:r>
              <a:rPr lang="es-ES" sz="2400" dirty="0">
                <a:solidFill>
                  <a:schemeClr val="tx1"/>
                </a:solidFill>
                <a:ea typeface="Century Gothic"/>
                <a:cs typeface="Century Gothic"/>
                <a:sym typeface="Century Gothic"/>
              </a:rPr>
              <a:t>Pronuncia las palabras en orden alfabético.</a:t>
            </a:r>
            <a:endParaRPr lang="es-ES" sz="2400" dirty="0">
              <a:solidFill>
                <a:schemeClr val="tx1"/>
              </a:solidFill>
            </a:endParaRPr>
          </a:p>
        </p:txBody>
      </p:sp>
      <p:sp>
        <p:nvSpPr>
          <p:cNvPr id="21" name="Google Shape;119;p5">
            <a:extLst>
              <a:ext uri="{FF2B5EF4-FFF2-40B4-BE49-F238E27FC236}">
                <a16:creationId xmlns:a16="http://schemas.microsoft.com/office/drawing/2014/main" id="{0E507F74-178C-4217-A681-1D5C617E24B4}"/>
              </a:ext>
            </a:extLst>
          </p:cNvPr>
          <p:cNvSpPr txBox="1">
            <a:spLocks/>
          </p:cNvSpPr>
          <p:nvPr/>
        </p:nvSpPr>
        <p:spPr>
          <a:xfrm>
            <a:off x="1299411" y="537345"/>
            <a:ext cx="8382000" cy="647577"/>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a:lnSpc>
                <a:spcPct val="100000"/>
              </a:lnSpc>
              <a:spcBef>
                <a:spcPts val="0"/>
              </a:spcBef>
            </a:pPr>
            <a:r>
              <a:rPr lang="es-ES" sz="2400" dirty="0">
                <a:solidFill>
                  <a:schemeClr val="tx1"/>
                </a:solidFill>
                <a:ea typeface="Century Gothic"/>
                <a:cs typeface="Century Gothic"/>
                <a:sym typeface="Century Gothic"/>
              </a:rPr>
              <a:t>¿Qué significan en inglés?</a:t>
            </a:r>
            <a:endParaRPr lang="es-ES" sz="2400" dirty="0">
              <a:solidFill>
                <a:schemeClr val="tx1"/>
              </a:solidFill>
            </a:endParaRPr>
          </a:p>
        </p:txBody>
      </p:sp>
      <p:graphicFrame>
        <p:nvGraphicFramePr>
          <p:cNvPr id="22" name="Table 22">
            <a:extLst>
              <a:ext uri="{FF2B5EF4-FFF2-40B4-BE49-F238E27FC236}">
                <a16:creationId xmlns:a16="http://schemas.microsoft.com/office/drawing/2014/main" id="{AA6D6DCF-D441-4CB0-A97D-0C6810CBB408}"/>
              </a:ext>
            </a:extLst>
          </p:cNvPr>
          <p:cNvGraphicFramePr>
            <a:graphicFrameLocks noGrp="1"/>
          </p:cNvGraphicFramePr>
          <p:nvPr>
            <p:extLst>
              <p:ext uri="{D42A27DB-BD31-4B8C-83A1-F6EECF244321}">
                <p14:modId xmlns:p14="http://schemas.microsoft.com/office/powerpoint/2010/main" val="2452401813"/>
              </p:ext>
            </p:extLst>
          </p:nvPr>
        </p:nvGraphicFramePr>
        <p:xfrm>
          <a:off x="167104" y="1368908"/>
          <a:ext cx="11628692" cy="3654075"/>
        </p:xfrm>
        <a:graphic>
          <a:graphicData uri="http://schemas.openxmlformats.org/drawingml/2006/table">
            <a:tbl>
              <a:tblPr firstRow="1" bandRow="1">
                <a:tableStyleId>{5C22544A-7EE6-4342-B048-85BDC9FD1C3A}</a:tableStyleId>
              </a:tblPr>
              <a:tblGrid>
                <a:gridCol w="2907173">
                  <a:extLst>
                    <a:ext uri="{9D8B030D-6E8A-4147-A177-3AD203B41FA5}">
                      <a16:colId xmlns:a16="http://schemas.microsoft.com/office/drawing/2014/main" val="3253540114"/>
                    </a:ext>
                  </a:extLst>
                </a:gridCol>
                <a:gridCol w="2907173">
                  <a:extLst>
                    <a:ext uri="{9D8B030D-6E8A-4147-A177-3AD203B41FA5}">
                      <a16:colId xmlns:a16="http://schemas.microsoft.com/office/drawing/2014/main" val="1697690384"/>
                    </a:ext>
                  </a:extLst>
                </a:gridCol>
                <a:gridCol w="2907173">
                  <a:extLst>
                    <a:ext uri="{9D8B030D-6E8A-4147-A177-3AD203B41FA5}">
                      <a16:colId xmlns:a16="http://schemas.microsoft.com/office/drawing/2014/main" val="4182469109"/>
                    </a:ext>
                  </a:extLst>
                </a:gridCol>
                <a:gridCol w="2907173">
                  <a:extLst>
                    <a:ext uri="{9D8B030D-6E8A-4147-A177-3AD203B41FA5}">
                      <a16:colId xmlns:a16="http://schemas.microsoft.com/office/drawing/2014/main" val="3388140116"/>
                    </a:ext>
                  </a:extLst>
                </a:gridCol>
              </a:tblGrid>
              <a:tr h="1218025">
                <a:tc>
                  <a:txBody>
                    <a:bodyPr/>
                    <a:lstStyle/>
                    <a:p>
                      <a:pPr algn="ctr"/>
                      <a:r>
                        <a:rPr lang="en-GB" sz="2400" b="0" dirty="0" err="1">
                          <a:solidFill>
                            <a:srgbClr val="3A5EAC"/>
                          </a:solidFill>
                        </a:rPr>
                        <a:t>jugar</a:t>
                      </a: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algn="ctr"/>
                      <a:r>
                        <a:rPr lang="en-GB" sz="2400" b="0" dirty="0">
                          <a:solidFill>
                            <a:srgbClr val="3A5EAC"/>
                          </a:solidFill>
                        </a:rPr>
                        <a:t>para</a:t>
                      </a: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algn="ctr"/>
                      <a:r>
                        <a:rPr lang="en-GB" sz="2400" b="0" dirty="0">
                          <a:solidFill>
                            <a:srgbClr val="3A5EAC"/>
                          </a:solidFill>
                        </a:rPr>
                        <a:t>(los) </a:t>
                      </a:r>
                      <a:r>
                        <a:rPr lang="en-GB" sz="2400" b="0" dirty="0" err="1">
                          <a:solidFill>
                            <a:srgbClr val="3A5EAC"/>
                          </a:solidFill>
                        </a:rPr>
                        <a:t>deberes</a:t>
                      </a: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algn="ctr"/>
                      <a:r>
                        <a:rPr lang="en-GB" sz="2400" b="0" dirty="0">
                          <a:solidFill>
                            <a:srgbClr val="3A5EAC"/>
                          </a:solidFill>
                        </a:rPr>
                        <a:t>(</a:t>
                      </a:r>
                      <a:r>
                        <a:rPr lang="en-GB" sz="2400" b="0" dirty="0" err="1">
                          <a:solidFill>
                            <a:srgbClr val="3A5EAC"/>
                          </a:solidFill>
                        </a:rPr>
                        <a:t>el</a:t>
                      </a:r>
                      <a:r>
                        <a:rPr lang="en-GB" sz="2400" b="0" dirty="0">
                          <a:solidFill>
                            <a:srgbClr val="3A5EAC"/>
                          </a:solidFill>
                        </a:rPr>
                        <a:t>) </a:t>
                      </a:r>
                      <a:r>
                        <a:rPr lang="en-GB" sz="2400" b="0" dirty="0" err="1">
                          <a:solidFill>
                            <a:srgbClr val="3A5EAC"/>
                          </a:solidFill>
                        </a:rPr>
                        <a:t>dibujo</a:t>
                      </a: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923295465"/>
                  </a:ext>
                </a:extLst>
              </a:tr>
              <a:tr h="1218025">
                <a:tc>
                  <a:txBody>
                    <a:bodyPr/>
                    <a:lstStyle/>
                    <a:p>
                      <a:pPr algn="ctr"/>
                      <a:r>
                        <a:rPr lang="en-GB" sz="2400" b="0" dirty="0" err="1">
                          <a:solidFill>
                            <a:srgbClr val="3A5EAC"/>
                          </a:solidFill>
                        </a:rPr>
                        <a:t>participar</a:t>
                      </a: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algn="ctr"/>
                      <a:r>
                        <a:rPr lang="en-GB" sz="2400" b="0" dirty="0">
                          <a:solidFill>
                            <a:srgbClr val="3A5EAC"/>
                          </a:solidFill>
                        </a:rPr>
                        <a:t>(la) </a:t>
                      </a:r>
                      <a:r>
                        <a:rPr lang="en-GB" sz="2400" b="0" dirty="0" err="1">
                          <a:solidFill>
                            <a:srgbClr val="3A5EAC"/>
                          </a:solidFill>
                        </a:rPr>
                        <a:t>actividad</a:t>
                      </a: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3A5EAC"/>
                          </a:solidFill>
                        </a:rPr>
                        <a:t>(</a:t>
                      </a:r>
                      <a:r>
                        <a:rPr lang="en-GB" sz="2400" b="0" dirty="0" err="1">
                          <a:solidFill>
                            <a:srgbClr val="3A5EAC"/>
                          </a:solidFill>
                        </a:rPr>
                        <a:t>el</a:t>
                      </a:r>
                      <a:r>
                        <a:rPr lang="en-GB" sz="2400" b="0" dirty="0">
                          <a:solidFill>
                            <a:srgbClr val="3A5EAC"/>
                          </a:solidFill>
                        </a:rPr>
                        <a:t>) </a:t>
                      </a:r>
                      <a:r>
                        <a:rPr lang="en-GB" sz="2400" b="0" dirty="0" err="1">
                          <a:solidFill>
                            <a:srgbClr val="3A5EAC"/>
                          </a:solidFill>
                        </a:rPr>
                        <a:t>deporte</a:t>
                      </a:r>
                      <a:endParaRPr lang="en-GB" sz="2400" b="0" dirty="0">
                        <a:solidFill>
                          <a:srgbClr val="3A5EAC"/>
                        </a:solidFill>
                      </a:endParaRPr>
                    </a:p>
                    <a:p>
                      <a:pPr algn="ct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algn="ctr"/>
                      <a:r>
                        <a:rPr lang="en-GB" sz="2400" b="0" dirty="0">
                          <a:solidFill>
                            <a:srgbClr val="3A5EAC"/>
                          </a:solidFill>
                        </a:rPr>
                        <a:t>(</a:t>
                      </a:r>
                      <a:r>
                        <a:rPr lang="en-GB" sz="2400" b="0" dirty="0" err="1">
                          <a:solidFill>
                            <a:srgbClr val="3A5EAC"/>
                          </a:solidFill>
                        </a:rPr>
                        <a:t>el</a:t>
                      </a:r>
                      <a:r>
                        <a:rPr lang="en-GB" sz="2400" b="0" dirty="0">
                          <a:solidFill>
                            <a:srgbClr val="3A5EAC"/>
                          </a:solidFill>
                        </a:rPr>
                        <a:t>) material</a:t>
                      </a: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364439574"/>
                  </a:ext>
                </a:extLst>
              </a:tr>
              <a:tr h="1218025">
                <a:tc>
                  <a:txBody>
                    <a:bodyPr/>
                    <a:lstStyle/>
                    <a:p>
                      <a:pPr algn="ctr"/>
                      <a:r>
                        <a:rPr lang="en-GB" sz="2400" b="0" dirty="0">
                          <a:solidFill>
                            <a:srgbClr val="3A5EAC"/>
                          </a:solidFill>
                        </a:rPr>
                        <a:t>(la) </a:t>
                      </a:r>
                      <a:r>
                        <a:rPr lang="en-GB" sz="2400" b="0" dirty="0" err="1">
                          <a:solidFill>
                            <a:srgbClr val="3A5EAC"/>
                          </a:solidFill>
                        </a:rPr>
                        <a:t>familia</a:t>
                      </a: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rgbClr val="3A5EAC"/>
                          </a:solidFill>
                        </a:rPr>
                        <a:t>poder</a:t>
                      </a:r>
                      <a:endParaRPr lang="en-GB" sz="2400" b="0" dirty="0">
                        <a:solidFill>
                          <a:srgbClr val="3A5EAC"/>
                        </a:solidFill>
                      </a:endParaRPr>
                    </a:p>
                    <a:p>
                      <a:pPr algn="ct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algn="ctr"/>
                      <a:r>
                        <a:rPr lang="en-GB" sz="2400" b="0" dirty="0">
                          <a:solidFill>
                            <a:srgbClr val="3A5EAC"/>
                          </a:solidFill>
                        </a:rPr>
                        <a:t>(</a:t>
                      </a:r>
                      <a:r>
                        <a:rPr lang="en-GB" sz="2400" b="0" dirty="0" err="1">
                          <a:solidFill>
                            <a:srgbClr val="3A5EAC"/>
                          </a:solidFill>
                        </a:rPr>
                        <a:t>el</a:t>
                      </a:r>
                      <a:r>
                        <a:rPr lang="en-GB" sz="2400" b="0" dirty="0">
                          <a:solidFill>
                            <a:srgbClr val="3A5EAC"/>
                          </a:solidFill>
                        </a:rPr>
                        <a:t>) </a:t>
                      </a:r>
                      <a:r>
                        <a:rPr lang="en-GB" sz="2400" b="0" dirty="0" err="1">
                          <a:solidFill>
                            <a:srgbClr val="3A5EAC"/>
                          </a:solidFill>
                        </a:rPr>
                        <a:t>favor</a:t>
                      </a:r>
                      <a:endParaRPr lang="en-GB" sz="2400" b="0" dirty="0">
                        <a:solidFill>
                          <a:srgbClr val="3A5EAC"/>
                        </a:solidFill>
                      </a:endParaRP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tc>
                  <a:txBody>
                    <a:bodyPr/>
                    <a:lstStyle/>
                    <a:p>
                      <a:pPr algn="ctr"/>
                      <a:r>
                        <a:rPr lang="en-GB" sz="2400" b="0" dirty="0">
                          <a:solidFill>
                            <a:srgbClr val="3A5EAC"/>
                          </a:solidFill>
                        </a:rPr>
                        <a:t>(</a:t>
                      </a:r>
                      <a:r>
                        <a:rPr lang="en-GB" sz="2400" b="0" dirty="0" err="1">
                          <a:solidFill>
                            <a:srgbClr val="3A5EAC"/>
                          </a:solidFill>
                        </a:rPr>
                        <a:t>el</a:t>
                      </a:r>
                      <a:r>
                        <a:rPr lang="en-GB" sz="2400" b="0" dirty="0">
                          <a:solidFill>
                            <a:srgbClr val="3A5EAC"/>
                          </a:solidFill>
                        </a:rPr>
                        <a:t>/la) </a:t>
                      </a:r>
                      <a:r>
                        <a:rPr lang="en-GB" sz="2400" b="0" dirty="0" err="1">
                          <a:solidFill>
                            <a:srgbClr val="3A5EAC"/>
                          </a:solidFill>
                        </a:rPr>
                        <a:t>compañero</a:t>
                      </a:r>
                      <a:r>
                        <a:rPr lang="en-GB" sz="2400" b="0" dirty="0">
                          <a:solidFill>
                            <a:srgbClr val="3A5EAC"/>
                          </a:solidFill>
                        </a:rPr>
                        <a:t>/a</a:t>
                      </a:r>
                    </a:p>
                  </a:txBody>
                  <a:tcP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48930260"/>
                  </a:ext>
                </a:extLst>
              </a:tr>
            </a:tbl>
          </a:graphicData>
        </a:graphic>
      </p:graphicFrame>
      <p:sp>
        <p:nvSpPr>
          <p:cNvPr id="25" name="TextBox 24">
            <a:extLst>
              <a:ext uri="{FF2B5EF4-FFF2-40B4-BE49-F238E27FC236}">
                <a16:creationId xmlns:a16="http://schemas.microsoft.com/office/drawing/2014/main" id="{288675F4-404A-4EA4-A817-32ECF3DFDCB5}"/>
              </a:ext>
            </a:extLst>
          </p:cNvPr>
          <p:cNvSpPr txBox="1"/>
          <p:nvPr/>
        </p:nvSpPr>
        <p:spPr>
          <a:xfrm>
            <a:off x="0" y="5384314"/>
            <a:ext cx="12192000" cy="378926"/>
          </a:xfrm>
          <a:prstGeom prst="rect">
            <a:avLst/>
          </a:prstGeom>
          <a:noFill/>
        </p:spPr>
        <p:txBody>
          <a:bodyPr wrap="square" rtlCol="0">
            <a:spAutoFit/>
          </a:bodyPr>
          <a:lstStyle/>
          <a:p>
            <a:pPr algn="ctr"/>
            <a:r>
              <a:rPr lang="en-GB" dirty="0" err="1"/>
              <a:t>actividad</a:t>
            </a:r>
            <a:r>
              <a:rPr lang="en-GB" dirty="0"/>
              <a:t>, </a:t>
            </a:r>
            <a:r>
              <a:rPr lang="en-GB" dirty="0" err="1"/>
              <a:t>compañero</a:t>
            </a:r>
            <a:r>
              <a:rPr lang="en-GB" dirty="0"/>
              <a:t>/a, </a:t>
            </a:r>
            <a:r>
              <a:rPr lang="en-GB" dirty="0" err="1"/>
              <a:t>deberes</a:t>
            </a:r>
            <a:r>
              <a:rPr lang="en-GB" dirty="0"/>
              <a:t>, </a:t>
            </a:r>
            <a:r>
              <a:rPr lang="en-GB" dirty="0" err="1"/>
              <a:t>deporte</a:t>
            </a:r>
            <a:r>
              <a:rPr lang="en-GB" dirty="0"/>
              <a:t>, </a:t>
            </a:r>
            <a:r>
              <a:rPr lang="en-GB" dirty="0" err="1"/>
              <a:t>dibujo</a:t>
            </a:r>
            <a:r>
              <a:rPr lang="en-GB" dirty="0"/>
              <a:t>, </a:t>
            </a:r>
            <a:r>
              <a:rPr lang="en-GB" dirty="0" err="1"/>
              <a:t>familia</a:t>
            </a:r>
            <a:r>
              <a:rPr lang="en-GB" dirty="0"/>
              <a:t>, </a:t>
            </a:r>
            <a:r>
              <a:rPr lang="en-GB" dirty="0" err="1"/>
              <a:t>favor</a:t>
            </a:r>
            <a:r>
              <a:rPr lang="en-GB" dirty="0"/>
              <a:t>, </a:t>
            </a:r>
            <a:r>
              <a:rPr lang="en-GB" dirty="0" err="1"/>
              <a:t>jugar</a:t>
            </a:r>
            <a:r>
              <a:rPr lang="en-GB" dirty="0"/>
              <a:t>, material, para, </a:t>
            </a:r>
            <a:r>
              <a:rPr lang="en-GB" dirty="0" err="1"/>
              <a:t>participar</a:t>
            </a:r>
            <a:r>
              <a:rPr lang="en-GB" dirty="0"/>
              <a:t>, </a:t>
            </a:r>
            <a:r>
              <a:rPr lang="en-GB" dirty="0" err="1"/>
              <a:t>poder</a:t>
            </a:r>
            <a:endParaRPr lang="en-GB" dirty="0"/>
          </a:p>
        </p:txBody>
      </p:sp>
    </p:spTree>
    <p:extLst>
      <p:ext uri="{BB962C8B-B14F-4D97-AF65-F5344CB8AC3E}">
        <p14:creationId xmlns:p14="http://schemas.microsoft.com/office/powerpoint/2010/main" val="26066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93DEE5-6A36-4B91-990C-A4D71CB29BE6}"/>
              </a:ext>
            </a:extLst>
          </p:cNvPr>
          <p:cNvGraphicFramePr>
            <a:graphicFrameLocks noGrp="1"/>
          </p:cNvGraphicFramePr>
          <p:nvPr>
            <p:extLst>
              <p:ext uri="{D42A27DB-BD31-4B8C-83A1-F6EECF244321}">
                <p14:modId xmlns:p14="http://schemas.microsoft.com/office/powerpoint/2010/main" val="3474601086"/>
              </p:ext>
            </p:extLst>
          </p:nvPr>
        </p:nvGraphicFramePr>
        <p:xfrm>
          <a:off x="305069" y="1633278"/>
          <a:ext cx="5218042" cy="4050334"/>
        </p:xfrm>
        <a:graphic>
          <a:graphicData uri="http://schemas.openxmlformats.org/drawingml/2006/table">
            <a:tbl>
              <a:tblPr firstRow="1" bandRow="1">
                <a:tableStyleId>{5C22544A-7EE6-4342-B048-85BDC9FD1C3A}</a:tableStyleId>
              </a:tblPr>
              <a:tblGrid>
                <a:gridCol w="1008378">
                  <a:extLst>
                    <a:ext uri="{9D8B030D-6E8A-4147-A177-3AD203B41FA5}">
                      <a16:colId xmlns:a16="http://schemas.microsoft.com/office/drawing/2014/main" val="1239121860"/>
                    </a:ext>
                  </a:extLst>
                </a:gridCol>
                <a:gridCol w="2104832">
                  <a:extLst>
                    <a:ext uri="{9D8B030D-6E8A-4147-A177-3AD203B41FA5}">
                      <a16:colId xmlns:a16="http://schemas.microsoft.com/office/drawing/2014/main" val="2344615213"/>
                    </a:ext>
                  </a:extLst>
                </a:gridCol>
                <a:gridCol w="2104832">
                  <a:extLst>
                    <a:ext uri="{9D8B030D-6E8A-4147-A177-3AD203B41FA5}">
                      <a16:colId xmlns:a16="http://schemas.microsoft.com/office/drawing/2014/main" val="1177779583"/>
                    </a:ext>
                  </a:extLst>
                </a:gridCol>
              </a:tblGrid>
              <a:tr h="429808">
                <a:tc>
                  <a:txBody>
                    <a:bodyPr/>
                    <a:lstStyle/>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i="0" dirty="0">
                          <a:solidFill>
                            <a:srgbClr val="3A5EAC"/>
                          </a:solidFill>
                          <a:latin typeface="Century Gothic"/>
                          <a:sym typeface="Century Gothic"/>
                        </a:rPr>
                        <a:t>I can</a:t>
                      </a:r>
                      <a:endParaRPr lang="en-GB" sz="2000" i="0" dirty="0">
                        <a:solidFill>
                          <a:srgbClr val="3A5EA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i="0" dirty="0">
                          <a:solidFill>
                            <a:srgbClr val="3A5EAC"/>
                          </a:solidFill>
                          <a:latin typeface="Century Gothic"/>
                          <a:sym typeface="Century Gothic"/>
                        </a:rPr>
                        <a:t>He can</a:t>
                      </a:r>
                      <a:endParaRPr lang="en-GB" sz="2000" i="0" dirty="0">
                        <a:solidFill>
                          <a:srgbClr val="3A5EA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9851335"/>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8225732"/>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4334332"/>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98096"/>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057705"/>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7025460"/>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0442093"/>
                  </a:ext>
                </a:extLst>
              </a:tr>
            </a:tbl>
          </a:graphicData>
        </a:graphic>
      </p:graphicFrame>
      <p:sp>
        <p:nvSpPr>
          <p:cNvPr id="30" name="Google Shape;119;p5"/>
          <p:cNvSpPr txBox="1">
            <a:spLocks noGrp="1"/>
          </p:cNvSpPr>
          <p:nvPr>
            <p:ph type="title"/>
          </p:nvPr>
        </p:nvSpPr>
        <p:spPr>
          <a:xfrm>
            <a:off x="263857" y="629272"/>
            <a:ext cx="9756847" cy="48105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F3864"/>
              </a:buClr>
              <a:buSzPts val="2160"/>
              <a:buFont typeface="Century Gothic"/>
              <a:buNone/>
            </a:pPr>
            <a:r>
              <a:rPr lang="en-GB" sz="2200" b="1" dirty="0" err="1">
                <a:solidFill>
                  <a:schemeClr val="tx1"/>
                </a:solidFill>
                <a:latin typeface="Century Gothic"/>
                <a:sym typeface="Century Gothic"/>
              </a:rPr>
              <a:t>Tienes</a:t>
            </a:r>
            <a:r>
              <a:rPr lang="en-GB" sz="2200" b="1" dirty="0">
                <a:solidFill>
                  <a:schemeClr val="tx1"/>
                </a:solidFill>
                <a:latin typeface="Century Gothic"/>
                <a:sym typeface="Century Gothic"/>
              </a:rPr>
              <a:t> un amigo </a:t>
            </a:r>
            <a:r>
              <a:rPr lang="en-GB" sz="2200" b="1" dirty="0" err="1">
                <a:solidFill>
                  <a:schemeClr val="tx1"/>
                </a:solidFill>
                <a:latin typeface="Century Gothic"/>
                <a:sym typeface="Century Gothic"/>
              </a:rPr>
              <a:t>en</a:t>
            </a:r>
            <a:r>
              <a:rPr lang="en-GB" sz="2200" b="1" dirty="0">
                <a:solidFill>
                  <a:schemeClr val="tx1"/>
                </a:solidFill>
                <a:latin typeface="Century Gothic"/>
                <a:sym typeface="Century Gothic"/>
              </a:rPr>
              <a:t> una </a:t>
            </a:r>
            <a:r>
              <a:rPr lang="en-GB" sz="2200" b="1" dirty="0" err="1">
                <a:solidFill>
                  <a:schemeClr val="tx1"/>
                </a:solidFill>
                <a:latin typeface="Century Gothic"/>
                <a:sym typeface="Century Gothic"/>
              </a:rPr>
              <a:t>escuela</a:t>
            </a:r>
            <a:r>
              <a:rPr lang="en-GB" sz="2200" b="1" dirty="0">
                <a:solidFill>
                  <a:schemeClr val="tx1"/>
                </a:solidFill>
                <a:latin typeface="Century Gothic"/>
                <a:sym typeface="Century Gothic"/>
              </a:rPr>
              <a:t> </a:t>
            </a:r>
            <a:r>
              <a:rPr lang="en-GB" sz="2200" b="1" dirty="0" err="1">
                <a:solidFill>
                  <a:schemeClr val="tx1"/>
                </a:solidFill>
                <a:latin typeface="Century Gothic"/>
                <a:sym typeface="Century Gothic"/>
              </a:rPr>
              <a:t>diferente</a:t>
            </a:r>
            <a:r>
              <a:rPr lang="en-GB" sz="2200" b="1" dirty="0">
                <a:solidFill>
                  <a:schemeClr val="tx1"/>
                </a:solidFill>
                <a:latin typeface="Century Gothic"/>
                <a:sym typeface="Century Gothic"/>
              </a:rPr>
              <a:t>. </a:t>
            </a:r>
            <a:br>
              <a:rPr lang="en-GB" sz="2200" b="1" dirty="0">
                <a:solidFill>
                  <a:schemeClr val="tx1"/>
                </a:solidFill>
                <a:latin typeface="Century Gothic"/>
                <a:sym typeface="Century Gothic"/>
              </a:rPr>
            </a:br>
            <a:endParaRPr sz="2200" b="1" dirty="0">
              <a:solidFill>
                <a:schemeClr val="tx1"/>
              </a:solidFill>
            </a:endParaRPr>
          </a:p>
        </p:txBody>
      </p:sp>
      <p:graphicFrame>
        <p:nvGraphicFramePr>
          <p:cNvPr id="32" name="Google Shape;92;p5" descr="Table for exercises"/>
          <p:cNvGraphicFramePr/>
          <p:nvPr>
            <p:extLst>
              <p:ext uri="{D42A27DB-BD31-4B8C-83A1-F6EECF244321}">
                <p14:modId xmlns:p14="http://schemas.microsoft.com/office/powerpoint/2010/main" val="3050744628"/>
              </p:ext>
            </p:extLst>
          </p:nvPr>
        </p:nvGraphicFramePr>
        <p:xfrm>
          <a:off x="6156321" y="2377982"/>
          <a:ext cx="5671769" cy="2822136"/>
        </p:xfrm>
        <a:graphic>
          <a:graphicData uri="http://schemas.openxmlformats.org/drawingml/2006/table">
            <a:tbl>
              <a:tblPr firstRow="1" bandRow="1">
                <a:noFill/>
              </a:tblPr>
              <a:tblGrid>
                <a:gridCol w="2749559">
                  <a:extLst>
                    <a:ext uri="{9D8B030D-6E8A-4147-A177-3AD203B41FA5}">
                      <a16:colId xmlns:a16="http://schemas.microsoft.com/office/drawing/2014/main" val="20000"/>
                    </a:ext>
                  </a:extLst>
                </a:gridCol>
                <a:gridCol w="2922210">
                  <a:extLst>
                    <a:ext uri="{9D8B030D-6E8A-4147-A177-3AD203B41FA5}">
                      <a16:colId xmlns:a16="http://schemas.microsoft.com/office/drawing/2014/main" val="20002"/>
                    </a:ext>
                  </a:extLst>
                </a:gridCol>
              </a:tblGrid>
              <a:tr h="940712">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4" name="Google Shape;94;p5"/>
          <p:cNvSpPr txBox="1"/>
          <p:nvPr/>
        </p:nvSpPr>
        <p:spPr>
          <a:xfrm>
            <a:off x="6689103" y="2005061"/>
            <a:ext cx="19750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latin typeface="Century Gothic"/>
                <a:ea typeface="Century Gothic"/>
                <a:cs typeface="Century Gothic"/>
                <a:sym typeface="Century Gothic"/>
              </a:rPr>
              <a:t> Yo </a:t>
            </a:r>
            <a:r>
              <a:rPr lang="en-GB" sz="2000" dirty="0">
                <a:latin typeface="Century Gothic"/>
                <a:ea typeface="Century Gothic"/>
                <a:cs typeface="Century Gothic"/>
                <a:sym typeface="Century Gothic"/>
              </a:rPr>
              <a:t>(“I can”)</a:t>
            </a:r>
            <a:endParaRPr sz="2000" dirty="0">
              <a:latin typeface="Century Gothic"/>
              <a:ea typeface="Century Gothic"/>
              <a:cs typeface="Century Gothic"/>
              <a:sym typeface="Century Gothic"/>
            </a:endParaRPr>
          </a:p>
        </p:txBody>
      </p:sp>
      <p:sp>
        <p:nvSpPr>
          <p:cNvPr id="60" name="Google Shape;94;p5"/>
          <p:cNvSpPr txBox="1"/>
          <p:nvPr/>
        </p:nvSpPr>
        <p:spPr>
          <a:xfrm>
            <a:off x="9040256" y="1948336"/>
            <a:ext cx="360227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latin typeface="Century Gothic"/>
                <a:ea typeface="Century Gothic"/>
                <a:cs typeface="Century Gothic"/>
                <a:sym typeface="Century Gothic"/>
              </a:rPr>
              <a:t>Mi amigo </a:t>
            </a:r>
            <a:r>
              <a:rPr lang="en-GB" sz="2000" dirty="0">
                <a:latin typeface="Century Gothic"/>
                <a:ea typeface="Century Gothic"/>
                <a:cs typeface="Century Gothic"/>
                <a:sym typeface="Century Gothic"/>
              </a:rPr>
              <a:t>(“he can”)</a:t>
            </a:r>
            <a:endParaRPr sz="2000" dirty="0">
              <a:latin typeface="Century Gothic"/>
              <a:ea typeface="Century Gothic"/>
              <a:cs typeface="Century Gothic"/>
              <a:sym typeface="Century Gothic"/>
            </a:endParaRPr>
          </a:p>
        </p:txBody>
      </p:sp>
      <p:sp>
        <p:nvSpPr>
          <p:cNvPr id="66" name="TextBox 65"/>
          <p:cNvSpPr txBox="1"/>
          <p:nvPr/>
        </p:nvSpPr>
        <p:spPr>
          <a:xfrm>
            <a:off x="6393880" y="2594628"/>
            <a:ext cx="2270253" cy="523220"/>
          </a:xfrm>
          <a:prstGeom prst="rect">
            <a:avLst/>
          </a:prstGeom>
          <a:noFill/>
        </p:spPr>
        <p:txBody>
          <a:bodyPr wrap="square" rtlCol="0">
            <a:spAutoFit/>
          </a:bodyPr>
          <a:lstStyle/>
          <a:p>
            <a:r>
              <a:rPr lang="en-GB" sz="2800" dirty="0">
                <a:latin typeface="Century Gothic" panose="020B0502020202020204" pitchFamily="34" charset="0"/>
              </a:rPr>
              <a:t>ask in class</a:t>
            </a:r>
          </a:p>
        </p:txBody>
      </p:sp>
      <p:sp>
        <p:nvSpPr>
          <p:cNvPr id="70" name="TextBox 69"/>
          <p:cNvSpPr txBox="1"/>
          <p:nvPr/>
        </p:nvSpPr>
        <p:spPr>
          <a:xfrm>
            <a:off x="8942134" y="2593577"/>
            <a:ext cx="3131193" cy="523220"/>
          </a:xfrm>
          <a:prstGeom prst="rect">
            <a:avLst/>
          </a:prstGeom>
          <a:noFill/>
        </p:spPr>
        <p:txBody>
          <a:bodyPr wrap="square" rtlCol="0">
            <a:spAutoFit/>
          </a:bodyPr>
          <a:lstStyle/>
          <a:p>
            <a:r>
              <a:rPr lang="en-GB" sz="2800" dirty="0">
                <a:latin typeface="Century Gothic" panose="020B0502020202020204" pitchFamily="34" charset="0"/>
              </a:rPr>
              <a:t>take magazines</a:t>
            </a:r>
          </a:p>
        </p:txBody>
      </p:sp>
      <p:sp>
        <p:nvSpPr>
          <p:cNvPr id="71" name="TextBox 70"/>
          <p:cNvSpPr txBox="1"/>
          <p:nvPr/>
        </p:nvSpPr>
        <p:spPr>
          <a:xfrm>
            <a:off x="9040256" y="3536253"/>
            <a:ext cx="2348642" cy="523220"/>
          </a:xfrm>
          <a:prstGeom prst="rect">
            <a:avLst/>
          </a:prstGeom>
          <a:noFill/>
        </p:spPr>
        <p:txBody>
          <a:bodyPr wrap="square" rtlCol="0">
            <a:spAutoFit/>
          </a:bodyPr>
          <a:lstStyle/>
          <a:p>
            <a:r>
              <a:rPr lang="en-GB" sz="2800" dirty="0">
                <a:latin typeface="Century Gothic" panose="020B0502020202020204" pitchFamily="34" charset="0"/>
              </a:rPr>
              <a:t>ask for help</a:t>
            </a:r>
          </a:p>
        </p:txBody>
      </p:sp>
      <p:sp>
        <p:nvSpPr>
          <p:cNvPr id="72" name="TextBox 71"/>
          <p:cNvSpPr txBox="1"/>
          <p:nvPr/>
        </p:nvSpPr>
        <p:spPr>
          <a:xfrm>
            <a:off x="6154684" y="3536253"/>
            <a:ext cx="2987193" cy="523220"/>
          </a:xfrm>
          <a:prstGeom prst="rect">
            <a:avLst/>
          </a:prstGeom>
          <a:noFill/>
        </p:spPr>
        <p:txBody>
          <a:bodyPr wrap="square" rtlCol="0">
            <a:spAutoFit/>
          </a:bodyPr>
          <a:lstStyle/>
          <a:p>
            <a:r>
              <a:rPr lang="en-GB" sz="2800" dirty="0">
                <a:latin typeface="Century Gothic" panose="020B0502020202020204" pitchFamily="34" charset="0"/>
              </a:rPr>
              <a:t>share materials</a:t>
            </a:r>
          </a:p>
        </p:txBody>
      </p:sp>
      <p:sp>
        <p:nvSpPr>
          <p:cNvPr id="73" name="TextBox 72"/>
          <p:cNvSpPr txBox="1"/>
          <p:nvPr/>
        </p:nvSpPr>
        <p:spPr>
          <a:xfrm>
            <a:off x="6214644" y="4395243"/>
            <a:ext cx="2902325" cy="523220"/>
          </a:xfrm>
          <a:prstGeom prst="rect">
            <a:avLst/>
          </a:prstGeom>
          <a:noFill/>
        </p:spPr>
        <p:txBody>
          <a:bodyPr wrap="square" rtlCol="0">
            <a:spAutoFit/>
          </a:bodyPr>
          <a:lstStyle/>
          <a:p>
            <a:r>
              <a:rPr lang="en-GB" sz="2800" dirty="0">
                <a:latin typeface="Century Gothic" panose="020B0502020202020204" pitchFamily="34" charset="0"/>
              </a:rPr>
              <a:t>ask for favours</a:t>
            </a:r>
          </a:p>
        </p:txBody>
      </p:sp>
      <p:sp>
        <p:nvSpPr>
          <p:cNvPr id="74" name="TextBox 73"/>
          <p:cNvSpPr txBox="1"/>
          <p:nvPr/>
        </p:nvSpPr>
        <p:spPr>
          <a:xfrm>
            <a:off x="9063255" y="4425223"/>
            <a:ext cx="2806261" cy="523220"/>
          </a:xfrm>
          <a:prstGeom prst="rect">
            <a:avLst/>
          </a:prstGeom>
          <a:noFill/>
        </p:spPr>
        <p:txBody>
          <a:bodyPr wrap="square" rtlCol="0">
            <a:spAutoFit/>
          </a:bodyPr>
          <a:lstStyle/>
          <a:p>
            <a:r>
              <a:rPr lang="en-GB" sz="2800" dirty="0">
                <a:latin typeface="Century Gothic" panose="020B0502020202020204" pitchFamily="34" charset="0"/>
              </a:rPr>
              <a:t>arrive late</a:t>
            </a:r>
          </a:p>
        </p:txBody>
      </p:sp>
      <p:sp>
        <p:nvSpPr>
          <p:cNvPr id="78" name="Google Shape;119;p5"/>
          <p:cNvSpPr txBox="1">
            <a:spLocks/>
          </p:cNvSpPr>
          <p:nvPr/>
        </p:nvSpPr>
        <p:spPr>
          <a:xfrm>
            <a:off x="6976578" y="1494742"/>
            <a:ext cx="4573737"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buFont typeface="Century Gothic"/>
              <a:buNone/>
            </a:pPr>
            <a:r>
              <a:rPr lang="en-GB" sz="2400" b="1" dirty="0">
                <a:solidFill>
                  <a:schemeClr val="tx1"/>
                </a:solidFill>
                <a:latin typeface="Century Gothic"/>
                <a:sym typeface="Century Gothic"/>
              </a:rPr>
              <a:t>Completa la tabla en inglés. </a:t>
            </a:r>
            <a:endParaRPr lang="en-GB" sz="2400" b="1" dirty="0">
              <a:solidFill>
                <a:schemeClr val="tx1"/>
              </a:solidFill>
            </a:endParaRPr>
          </a:p>
        </p:txBody>
      </p:sp>
      <p:sp>
        <p:nvSpPr>
          <p:cNvPr id="20" name="Action Button: Custom 77" descr="number 1">
            <a:hlinkClick r:id="" action="ppaction://noaction" highlightClick="1">
              <a:snd r:embed="rId3" name="Puedo preguntar en clase.wav"/>
            </a:hlinkClick>
            <a:extLst>
              <a:ext uri="{FF2B5EF4-FFF2-40B4-BE49-F238E27FC236}">
                <a16:creationId xmlns:a16="http://schemas.microsoft.com/office/drawing/2014/main" id="{9E470609-380F-4BF7-BC27-CA69C56D0C12}"/>
              </a:ext>
            </a:extLst>
          </p:cNvPr>
          <p:cNvSpPr/>
          <p:nvPr/>
        </p:nvSpPr>
        <p:spPr>
          <a:xfrm>
            <a:off x="561327" y="2126514"/>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2" name="Action Button: Custom 79" descr="number 3">
            <a:hlinkClick r:id="" action="ppaction://noaction" highlightClick="1">
              <a:snd r:embed="rId4" name="Puedo compartir los materiales.wav"/>
            </a:hlinkClick>
            <a:extLst>
              <a:ext uri="{FF2B5EF4-FFF2-40B4-BE49-F238E27FC236}">
                <a16:creationId xmlns:a16="http://schemas.microsoft.com/office/drawing/2014/main" id="{F90A77DE-257F-4C31-AC1A-D71C7BCA6BC8}"/>
              </a:ext>
            </a:extLst>
          </p:cNvPr>
          <p:cNvSpPr/>
          <p:nvPr/>
        </p:nvSpPr>
        <p:spPr>
          <a:xfrm>
            <a:off x="562352" y="2748094"/>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3" name="Action Button: Custom 80" descr="number 4">
            <a:hlinkClick r:id="" action="ppaction://noaction" highlightClick="1">
              <a:snd r:embed="rId5" name="Puede llevar revistas.wav"/>
            </a:hlinkClick>
            <a:extLst>
              <a:ext uri="{FF2B5EF4-FFF2-40B4-BE49-F238E27FC236}">
                <a16:creationId xmlns:a16="http://schemas.microsoft.com/office/drawing/2014/main" id="{83798A27-3315-481B-9FC4-C9279E7DBDBA}"/>
              </a:ext>
            </a:extLst>
          </p:cNvPr>
          <p:cNvSpPr/>
          <p:nvPr/>
        </p:nvSpPr>
        <p:spPr>
          <a:xfrm>
            <a:off x="559586" y="3347213"/>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4" name="Action Button: Custom 81" descr="number 5">
            <a:hlinkClick r:id="" action="ppaction://noaction" highlightClick="1">
              <a:snd r:embed="rId6" name="Puede pedir ayuda.wav"/>
            </a:hlinkClick>
            <a:extLst>
              <a:ext uri="{FF2B5EF4-FFF2-40B4-BE49-F238E27FC236}">
                <a16:creationId xmlns:a16="http://schemas.microsoft.com/office/drawing/2014/main" id="{5C7FA8BB-C981-4201-A3E2-ADD1BF9AB689}"/>
              </a:ext>
            </a:extLst>
          </p:cNvPr>
          <p:cNvSpPr/>
          <p:nvPr/>
        </p:nvSpPr>
        <p:spPr>
          <a:xfrm>
            <a:off x="559586" y="3949930"/>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5" name="Action Button: Custom 82" descr="number 6">
            <a:hlinkClick r:id="" action="ppaction://noaction" highlightClick="1">
              <a:snd r:embed="rId7" name="Puede llegar tarde.wav"/>
            </a:hlinkClick>
            <a:extLst>
              <a:ext uri="{FF2B5EF4-FFF2-40B4-BE49-F238E27FC236}">
                <a16:creationId xmlns:a16="http://schemas.microsoft.com/office/drawing/2014/main" id="{3B6740FA-BF4E-49DC-BC7D-5AA849D7F91B}"/>
              </a:ext>
            </a:extLst>
          </p:cNvPr>
          <p:cNvSpPr/>
          <p:nvPr/>
        </p:nvSpPr>
        <p:spPr>
          <a:xfrm>
            <a:off x="561327" y="4546676"/>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6" name="Action Button: Custom 82" descr="number 6">
            <a:hlinkClick r:id="" action="ppaction://noaction" highlightClick="1">
              <a:snd r:embed="rId8" name="Puedo pedir favores.wav"/>
            </a:hlinkClick>
            <a:extLst>
              <a:ext uri="{FF2B5EF4-FFF2-40B4-BE49-F238E27FC236}">
                <a16:creationId xmlns:a16="http://schemas.microsoft.com/office/drawing/2014/main" id="{472AA4AA-4DB1-4973-998C-65613FDDBE54}"/>
              </a:ext>
            </a:extLst>
          </p:cNvPr>
          <p:cNvSpPr/>
          <p:nvPr/>
        </p:nvSpPr>
        <p:spPr>
          <a:xfrm>
            <a:off x="559586" y="5160958"/>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pic>
        <p:nvPicPr>
          <p:cNvPr id="28" name="Picture 2" descr="http://www.clker.com/cliparts/j/p/l/D/8/K/green-tick-md.png">
            <a:extLst>
              <a:ext uri="{FF2B5EF4-FFF2-40B4-BE49-F238E27FC236}">
                <a16:creationId xmlns:a16="http://schemas.microsoft.com/office/drawing/2014/main" id="{5D40C8D1-4855-4BCF-93D0-31F26F3175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6815" y="207750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77CBA039-7F42-4CB1-9204-CBD67B87B4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1606" y="26818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0BBC717B-CB8D-42D6-ACAB-2E2C16A9B8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15434" y="329360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7287907F-14B1-4CFD-A34D-2481670341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6617" y="393424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3D23DAA8-1AD3-43FB-96FC-678621828B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6617" y="452957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A495D989-73BF-41A5-B964-31837D3308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7790" y="513146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11">
            <a:extLst>
              <a:ext uri="{FF2B5EF4-FFF2-40B4-BE49-F238E27FC236}">
                <a16:creationId xmlns:a16="http://schemas.microsoft.com/office/drawing/2014/main" id="{A316DD52-7894-4A75-969C-CA0645DA2978}"/>
              </a:ext>
            </a:extLst>
          </p:cNvPr>
          <p:cNvSpPr/>
          <p:nvPr/>
        </p:nvSpPr>
        <p:spPr>
          <a:xfrm>
            <a:off x="10522634" y="258166"/>
            <a:ext cx="1405509" cy="400919"/>
          </a:xfrm>
          <a:prstGeom prst="round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5A2457A0-25A2-4957-A4B0-723C286177E2}"/>
              </a:ext>
            </a:extLst>
          </p:cNvPr>
          <p:cNvSpPr txBox="1"/>
          <p:nvPr/>
        </p:nvSpPr>
        <p:spPr>
          <a:xfrm>
            <a:off x="-3728720" y="1103726"/>
            <a:ext cx="6322594" cy="769441"/>
          </a:xfrm>
          <a:prstGeom prst="rect">
            <a:avLst/>
          </a:prstGeom>
          <a:noFill/>
        </p:spPr>
        <p:txBody>
          <a:bodyPr wrap="square">
            <a:spAutoFit/>
          </a:bodyPr>
          <a:lstStyle/>
          <a:p>
            <a:r>
              <a:rPr kumimoji="0" lang="en-GB" sz="2200" b="1" i="0" u="none" strike="noStrike" kern="1200" cap="none" spc="0" normalizeH="0" baseline="0" noProof="0" dirty="0">
                <a:ln>
                  <a:noFill/>
                </a:ln>
                <a:effectLst/>
                <a:uLnTx/>
                <a:uFillTx/>
                <a:latin typeface="Century Gothic"/>
                <a:ea typeface="+mj-ea"/>
                <a:cs typeface="+mj-cs"/>
                <a:sym typeface="Century Gothic"/>
              </a:rPr>
              <a:t>You tell the teacher what you can do in your school and what he can do in his school.</a:t>
            </a:r>
            <a:endParaRPr lang="en-GB" dirty="0"/>
          </a:p>
        </p:txBody>
      </p:sp>
    </p:spTree>
    <p:extLst>
      <p:ext uri="{BB962C8B-B14F-4D97-AF65-F5344CB8AC3E}">
        <p14:creationId xmlns:p14="http://schemas.microsoft.com/office/powerpoint/2010/main" val="20156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0" grpId="0"/>
      <p:bldP spid="66" grpId="0"/>
      <p:bldP spid="70" grpId="0"/>
      <p:bldP spid="71" grpId="0"/>
      <p:bldP spid="72" grpId="0"/>
      <p:bldP spid="73" grpId="0"/>
      <p:bldP spid="74" grpId="0"/>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9BE0A-F123-4139-851F-EB983E09DCC6}"/>
              </a:ext>
            </a:extLst>
          </p:cNvPr>
          <p:cNvSpPr>
            <a:spLocks noGrp="1"/>
          </p:cNvSpPr>
          <p:nvPr>
            <p:ph type="title"/>
          </p:nvPr>
        </p:nvSpPr>
        <p:spPr>
          <a:xfrm>
            <a:off x="0" y="213557"/>
            <a:ext cx="6096000" cy="524457"/>
          </a:xfrm>
        </p:spPr>
        <p:txBody>
          <a:bodyPr>
            <a:noAutofit/>
          </a:bodyPr>
          <a:lstStyle/>
          <a:p>
            <a:r>
              <a:rPr lang="es-ES" sz="2400" dirty="0">
                <a:latin typeface="Century Gothic"/>
                <a:sym typeface="Century Gothic"/>
              </a:rPr>
              <a:t>Un amigo en una escuela diferente</a:t>
            </a:r>
            <a:br>
              <a:rPr lang="es-ES" sz="2400" dirty="0">
                <a:latin typeface="Century Gothic"/>
                <a:sym typeface="Century Gothic"/>
              </a:rPr>
            </a:br>
            <a:br>
              <a:rPr lang="es-ES" sz="2400" dirty="0"/>
            </a:br>
            <a:endParaRPr lang="en-GB" sz="2400" dirty="0"/>
          </a:p>
        </p:txBody>
      </p:sp>
      <p:graphicFrame>
        <p:nvGraphicFramePr>
          <p:cNvPr id="5" name="Table 4">
            <a:extLst>
              <a:ext uri="{FF2B5EF4-FFF2-40B4-BE49-F238E27FC236}">
                <a16:creationId xmlns:a16="http://schemas.microsoft.com/office/drawing/2014/main" id="{9CA98573-76F2-4CD6-A30F-BA397EC82BF6}"/>
              </a:ext>
            </a:extLst>
          </p:cNvPr>
          <p:cNvGraphicFramePr>
            <a:graphicFrameLocks noGrp="1"/>
          </p:cNvGraphicFramePr>
          <p:nvPr>
            <p:extLst>
              <p:ext uri="{D42A27DB-BD31-4B8C-83A1-F6EECF244321}">
                <p14:modId xmlns:p14="http://schemas.microsoft.com/office/powerpoint/2010/main" val="4006576692"/>
              </p:ext>
            </p:extLst>
          </p:nvPr>
        </p:nvGraphicFramePr>
        <p:xfrm>
          <a:off x="284856" y="1991139"/>
          <a:ext cx="5218042" cy="4050334"/>
        </p:xfrm>
        <a:graphic>
          <a:graphicData uri="http://schemas.openxmlformats.org/drawingml/2006/table">
            <a:tbl>
              <a:tblPr firstRow="1" bandRow="1">
                <a:tableStyleId>{5C22544A-7EE6-4342-B048-85BDC9FD1C3A}</a:tableStyleId>
              </a:tblPr>
              <a:tblGrid>
                <a:gridCol w="1008378">
                  <a:extLst>
                    <a:ext uri="{9D8B030D-6E8A-4147-A177-3AD203B41FA5}">
                      <a16:colId xmlns:a16="http://schemas.microsoft.com/office/drawing/2014/main" val="1239121860"/>
                    </a:ext>
                  </a:extLst>
                </a:gridCol>
                <a:gridCol w="2104832">
                  <a:extLst>
                    <a:ext uri="{9D8B030D-6E8A-4147-A177-3AD203B41FA5}">
                      <a16:colId xmlns:a16="http://schemas.microsoft.com/office/drawing/2014/main" val="2344615213"/>
                    </a:ext>
                  </a:extLst>
                </a:gridCol>
                <a:gridCol w="2104832">
                  <a:extLst>
                    <a:ext uri="{9D8B030D-6E8A-4147-A177-3AD203B41FA5}">
                      <a16:colId xmlns:a16="http://schemas.microsoft.com/office/drawing/2014/main" val="1177779583"/>
                    </a:ext>
                  </a:extLst>
                </a:gridCol>
              </a:tblGrid>
              <a:tr h="429808">
                <a:tc>
                  <a:txBody>
                    <a:bodyPr/>
                    <a:lstStyle/>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i="0" dirty="0">
                          <a:solidFill>
                            <a:srgbClr val="3A5EAC"/>
                          </a:solidFill>
                          <a:latin typeface="Century Gothic"/>
                          <a:sym typeface="Century Gothic"/>
                        </a:rPr>
                        <a:t>I can</a:t>
                      </a:r>
                      <a:endParaRPr lang="en-GB" sz="2000" i="0" dirty="0">
                        <a:solidFill>
                          <a:srgbClr val="3A5EA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i="0" dirty="0">
                          <a:solidFill>
                            <a:srgbClr val="3A5EAC"/>
                          </a:solidFill>
                          <a:latin typeface="Century Gothic"/>
                          <a:sym typeface="Century Gothic"/>
                        </a:rPr>
                        <a:t>He can</a:t>
                      </a:r>
                      <a:endParaRPr lang="en-GB" sz="2000" i="0" dirty="0">
                        <a:solidFill>
                          <a:srgbClr val="3A5EA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9851335"/>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8225732"/>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4334332"/>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98096"/>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057705"/>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7025460"/>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0442093"/>
                  </a:ext>
                </a:extLst>
              </a:tr>
            </a:tbl>
          </a:graphicData>
        </a:graphic>
      </p:graphicFrame>
      <p:graphicFrame>
        <p:nvGraphicFramePr>
          <p:cNvPr id="7" name="Google Shape;92;p5" descr="Table for exercises">
            <a:extLst>
              <a:ext uri="{FF2B5EF4-FFF2-40B4-BE49-F238E27FC236}">
                <a16:creationId xmlns:a16="http://schemas.microsoft.com/office/drawing/2014/main" id="{641663DF-F2F8-4928-8058-3FEB46D1D1F8}"/>
              </a:ext>
            </a:extLst>
          </p:cNvPr>
          <p:cNvGraphicFramePr/>
          <p:nvPr>
            <p:extLst>
              <p:ext uri="{D42A27DB-BD31-4B8C-83A1-F6EECF244321}">
                <p14:modId xmlns:p14="http://schemas.microsoft.com/office/powerpoint/2010/main" val="3361024828"/>
              </p:ext>
            </p:extLst>
          </p:nvPr>
        </p:nvGraphicFramePr>
        <p:xfrm>
          <a:off x="6097637" y="2702460"/>
          <a:ext cx="5671769" cy="2822136"/>
        </p:xfrm>
        <a:graphic>
          <a:graphicData uri="http://schemas.openxmlformats.org/drawingml/2006/table">
            <a:tbl>
              <a:tblPr firstRow="1" bandRow="1">
                <a:noFill/>
              </a:tblPr>
              <a:tblGrid>
                <a:gridCol w="2749559">
                  <a:extLst>
                    <a:ext uri="{9D8B030D-6E8A-4147-A177-3AD203B41FA5}">
                      <a16:colId xmlns:a16="http://schemas.microsoft.com/office/drawing/2014/main" val="20000"/>
                    </a:ext>
                  </a:extLst>
                </a:gridCol>
                <a:gridCol w="2922210">
                  <a:extLst>
                    <a:ext uri="{9D8B030D-6E8A-4147-A177-3AD203B41FA5}">
                      <a16:colId xmlns:a16="http://schemas.microsoft.com/office/drawing/2014/main" val="20002"/>
                    </a:ext>
                  </a:extLst>
                </a:gridCol>
              </a:tblGrid>
              <a:tr h="940712">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 name="Google Shape;94;p5">
            <a:extLst>
              <a:ext uri="{FF2B5EF4-FFF2-40B4-BE49-F238E27FC236}">
                <a16:creationId xmlns:a16="http://schemas.microsoft.com/office/drawing/2014/main" id="{F137043A-23ED-4BE9-A34F-BB0C87413E3F}"/>
              </a:ext>
            </a:extLst>
          </p:cNvPr>
          <p:cNvSpPr txBox="1"/>
          <p:nvPr/>
        </p:nvSpPr>
        <p:spPr>
          <a:xfrm>
            <a:off x="6630419" y="2329539"/>
            <a:ext cx="19750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latin typeface="Century Gothic"/>
                <a:ea typeface="Century Gothic"/>
                <a:cs typeface="Century Gothic"/>
                <a:sym typeface="Century Gothic"/>
              </a:rPr>
              <a:t> Yo </a:t>
            </a:r>
            <a:r>
              <a:rPr lang="en-GB" sz="2000" dirty="0">
                <a:latin typeface="Century Gothic"/>
                <a:ea typeface="Century Gothic"/>
                <a:cs typeface="Century Gothic"/>
                <a:sym typeface="Century Gothic"/>
              </a:rPr>
              <a:t>(“I can”)</a:t>
            </a:r>
            <a:endParaRPr sz="2000" dirty="0">
              <a:latin typeface="Century Gothic"/>
              <a:ea typeface="Century Gothic"/>
              <a:cs typeface="Century Gothic"/>
              <a:sym typeface="Century Gothic"/>
            </a:endParaRPr>
          </a:p>
        </p:txBody>
      </p:sp>
      <p:sp>
        <p:nvSpPr>
          <p:cNvPr id="9" name="Google Shape;94;p5">
            <a:extLst>
              <a:ext uri="{FF2B5EF4-FFF2-40B4-BE49-F238E27FC236}">
                <a16:creationId xmlns:a16="http://schemas.microsoft.com/office/drawing/2014/main" id="{472A1CBB-6313-41ED-BB17-23E6E121512B}"/>
              </a:ext>
            </a:extLst>
          </p:cNvPr>
          <p:cNvSpPr txBox="1"/>
          <p:nvPr/>
        </p:nvSpPr>
        <p:spPr>
          <a:xfrm>
            <a:off x="8981572" y="2272814"/>
            <a:ext cx="360227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latin typeface="Century Gothic"/>
                <a:ea typeface="Century Gothic"/>
                <a:cs typeface="Century Gothic"/>
                <a:sym typeface="Century Gothic"/>
              </a:rPr>
              <a:t>Mi amigo </a:t>
            </a:r>
            <a:r>
              <a:rPr lang="en-GB" sz="2000" dirty="0">
                <a:latin typeface="Century Gothic"/>
                <a:ea typeface="Century Gothic"/>
                <a:cs typeface="Century Gothic"/>
                <a:sym typeface="Century Gothic"/>
              </a:rPr>
              <a:t>(“he can”)</a:t>
            </a:r>
            <a:endParaRPr sz="2000" dirty="0">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A96FC99-A51B-4462-B91B-B0D927105BAE}"/>
              </a:ext>
            </a:extLst>
          </p:cNvPr>
          <p:cNvSpPr txBox="1"/>
          <p:nvPr/>
        </p:nvSpPr>
        <p:spPr>
          <a:xfrm>
            <a:off x="6335196" y="2919106"/>
            <a:ext cx="2270253" cy="523220"/>
          </a:xfrm>
          <a:prstGeom prst="rect">
            <a:avLst/>
          </a:prstGeom>
          <a:noFill/>
        </p:spPr>
        <p:txBody>
          <a:bodyPr wrap="square" rtlCol="0">
            <a:spAutoFit/>
          </a:bodyPr>
          <a:lstStyle/>
          <a:p>
            <a:r>
              <a:rPr lang="en-GB" sz="2800" dirty="0">
                <a:latin typeface="Century Gothic" panose="020B0502020202020204" pitchFamily="34" charset="0"/>
              </a:rPr>
              <a:t>ask in class</a:t>
            </a:r>
          </a:p>
        </p:txBody>
      </p:sp>
      <p:sp>
        <p:nvSpPr>
          <p:cNvPr id="11" name="TextBox 10">
            <a:extLst>
              <a:ext uri="{FF2B5EF4-FFF2-40B4-BE49-F238E27FC236}">
                <a16:creationId xmlns:a16="http://schemas.microsoft.com/office/drawing/2014/main" id="{5CEAC1B6-35B4-4EFD-B5E6-1D7817510B50}"/>
              </a:ext>
            </a:extLst>
          </p:cNvPr>
          <p:cNvSpPr txBox="1"/>
          <p:nvPr/>
        </p:nvSpPr>
        <p:spPr>
          <a:xfrm>
            <a:off x="8883450" y="2918055"/>
            <a:ext cx="3131193" cy="523220"/>
          </a:xfrm>
          <a:prstGeom prst="rect">
            <a:avLst/>
          </a:prstGeom>
          <a:noFill/>
        </p:spPr>
        <p:txBody>
          <a:bodyPr wrap="square" rtlCol="0">
            <a:spAutoFit/>
          </a:bodyPr>
          <a:lstStyle/>
          <a:p>
            <a:r>
              <a:rPr lang="en-GB" sz="2800" dirty="0">
                <a:latin typeface="Century Gothic" panose="020B0502020202020204" pitchFamily="34" charset="0"/>
              </a:rPr>
              <a:t>take magazines</a:t>
            </a:r>
          </a:p>
        </p:txBody>
      </p:sp>
      <p:sp>
        <p:nvSpPr>
          <p:cNvPr id="12" name="TextBox 11">
            <a:extLst>
              <a:ext uri="{FF2B5EF4-FFF2-40B4-BE49-F238E27FC236}">
                <a16:creationId xmlns:a16="http://schemas.microsoft.com/office/drawing/2014/main" id="{DC38074E-AC75-4CC9-8813-3F5F076761C8}"/>
              </a:ext>
            </a:extLst>
          </p:cNvPr>
          <p:cNvSpPr txBox="1"/>
          <p:nvPr/>
        </p:nvSpPr>
        <p:spPr>
          <a:xfrm>
            <a:off x="8981572" y="3860731"/>
            <a:ext cx="2348642" cy="523220"/>
          </a:xfrm>
          <a:prstGeom prst="rect">
            <a:avLst/>
          </a:prstGeom>
          <a:noFill/>
        </p:spPr>
        <p:txBody>
          <a:bodyPr wrap="square" rtlCol="0">
            <a:spAutoFit/>
          </a:bodyPr>
          <a:lstStyle/>
          <a:p>
            <a:r>
              <a:rPr lang="en-GB" sz="2800" dirty="0">
                <a:latin typeface="Century Gothic" panose="020B0502020202020204" pitchFamily="34" charset="0"/>
              </a:rPr>
              <a:t>ask for help</a:t>
            </a:r>
          </a:p>
        </p:txBody>
      </p:sp>
      <p:sp>
        <p:nvSpPr>
          <p:cNvPr id="13" name="TextBox 12">
            <a:extLst>
              <a:ext uri="{FF2B5EF4-FFF2-40B4-BE49-F238E27FC236}">
                <a16:creationId xmlns:a16="http://schemas.microsoft.com/office/drawing/2014/main" id="{69ADA9B6-C35B-4CEF-8AF1-0252F21A1EE3}"/>
              </a:ext>
            </a:extLst>
          </p:cNvPr>
          <p:cNvSpPr txBox="1"/>
          <p:nvPr/>
        </p:nvSpPr>
        <p:spPr>
          <a:xfrm>
            <a:off x="6096000" y="3860731"/>
            <a:ext cx="2987193" cy="523220"/>
          </a:xfrm>
          <a:prstGeom prst="rect">
            <a:avLst/>
          </a:prstGeom>
          <a:noFill/>
        </p:spPr>
        <p:txBody>
          <a:bodyPr wrap="square" rtlCol="0">
            <a:spAutoFit/>
          </a:bodyPr>
          <a:lstStyle/>
          <a:p>
            <a:r>
              <a:rPr lang="en-GB" sz="2800" dirty="0">
                <a:latin typeface="Century Gothic" panose="020B0502020202020204" pitchFamily="34" charset="0"/>
              </a:rPr>
              <a:t>share materials</a:t>
            </a:r>
          </a:p>
        </p:txBody>
      </p:sp>
      <p:sp>
        <p:nvSpPr>
          <p:cNvPr id="14" name="TextBox 13">
            <a:extLst>
              <a:ext uri="{FF2B5EF4-FFF2-40B4-BE49-F238E27FC236}">
                <a16:creationId xmlns:a16="http://schemas.microsoft.com/office/drawing/2014/main" id="{AE924D63-3509-4B8E-8874-1EBC18470028}"/>
              </a:ext>
            </a:extLst>
          </p:cNvPr>
          <p:cNvSpPr txBox="1"/>
          <p:nvPr/>
        </p:nvSpPr>
        <p:spPr>
          <a:xfrm>
            <a:off x="6155960" y="4719721"/>
            <a:ext cx="2902325" cy="523220"/>
          </a:xfrm>
          <a:prstGeom prst="rect">
            <a:avLst/>
          </a:prstGeom>
          <a:noFill/>
        </p:spPr>
        <p:txBody>
          <a:bodyPr wrap="square" rtlCol="0">
            <a:spAutoFit/>
          </a:bodyPr>
          <a:lstStyle/>
          <a:p>
            <a:r>
              <a:rPr lang="en-GB" sz="2800" dirty="0">
                <a:latin typeface="Century Gothic" panose="020B0502020202020204" pitchFamily="34" charset="0"/>
              </a:rPr>
              <a:t>ask for favours</a:t>
            </a:r>
          </a:p>
        </p:txBody>
      </p:sp>
      <p:sp>
        <p:nvSpPr>
          <p:cNvPr id="15" name="TextBox 14">
            <a:extLst>
              <a:ext uri="{FF2B5EF4-FFF2-40B4-BE49-F238E27FC236}">
                <a16:creationId xmlns:a16="http://schemas.microsoft.com/office/drawing/2014/main" id="{A60D250F-9B96-4EC8-86AE-1A9F49A6C51B}"/>
              </a:ext>
            </a:extLst>
          </p:cNvPr>
          <p:cNvSpPr txBox="1"/>
          <p:nvPr/>
        </p:nvSpPr>
        <p:spPr>
          <a:xfrm>
            <a:off x="9004571" y="4749701"/>
            <a:ext cx="2806261" cy="523220"/>
          </a:xfrm>
          <a:prstGeom prst="rect">
            <a:avLst/>
          </a:prstGeom>
          <a:noFill/>
        </p:spPr>
        <p:txBody>
          <a:bodyPr wrap="square" rtlCol="0">
            <a:spAutoFit/>
          </a:bodyPr>
          <a:lstStyle/>
          <a:p>
            <a:r>
              <a:rPr lang="en-GB" sz="2800" dirty="0">
                <a:latin typeface="Century Gothic" panose="020B0502020202020204" pitchFamily="34" charset="0"/>
              </a:rPr>
              <a:t>arrive late</a:t>
            </a:r>
          </a:p>
        </p:txBody>
      </p:sp>
      <p:sp>
        <p:nvSpPr>
          <p:cNvPr id="16" name="Google Shape;119;p5">
            <a:extLst>
              <a:ext uri="{FF2B5EF4-FFF2-40B4-BE49-F238E27FC236}">
                <a16:creationId xmlns:a16="http://schemas.microsoft.com/office/drawing/2014/main" id="{EF1A9B35-5D95-43B6-BACC-945B066D109D}"/>
              </a:ext>
            </a:extLst>
          </p:cNvPr>
          <p:cNvSpPr txBox="1">
            <a:spLocks/>
          </p:cNvSpPr>
          <p:nvPr/>
        </p:nvSpPr>
        <p:spPr>
          <a:xfrm>
            <a:off x="6917894" y="1819220"/>
            <a:ext cx="4573737"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buFont typeface="Century Gothic"/>
              <a:buNone/>
            </a:pPr>
            <a:r>
              <a:rPr lang="en-GB" sz="2400" b="1" dirty="0">
                <a:solidFill>
                  <a:schemeClr val="tx1"/>
                </a:solidFill>
                <a:latin typeface="Century Gothic"/>
                <a:sym typeface="Century Gothic"/>
              </a:rPr>
              <a:t>Completa la tabla en inglés. </a:t>
            </a:r>
            <a:endParaRPr lang="en-GB" sz="2400" b="1" dirty="0">
              <a:solidFill>
                <a:schemeClr val="tx1"/>
              </a:solidFill>
            </a:endParaRPr>
          </a:p>
        </p:txBody>
      </p:sp>
      <p:sp>
        <p:nvSpPr>
          <p:cNvPr id="17" name="Action Button: Custom 77" descr="number 1">
            <a:hlinkClick r:id="" action="ppaction://noaction" highlightClick="1">
              <a:snd r:embed="rId3" name="Puedo preguntar en clase.wav"/>
            </a:hlinkClick>
            <a:extLst>
              <a:ext uri="{FF2B5EF4-FFF2-40B4-BE49-F238E27FC236}">
                <a16:creationId xmlns:a16="http://schemas.microsoft.com/office/drawing/2014/main" id="{C5719CC5-74E0-4CFE-BA18-C7332F6A304F}"/>
              </a:ext>
            </a:extLst>
          </p:cNvPr>
          <p:cNvSpPr/>
          <p:nvPr/>
        </p:nvSpPr>
        <p:spPr>
          <a:xfrm>
            <a:off x="541114" y="2484375"/>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8" name="Action Button: Custom 79" descr="number 3">
            <a:hlinkClick r:id="" action="ppaction://noaction" highlightClick="1">
              <a:snd r:embed="rId4" name="Puedo compartir los materiales.wav"/>
            </a:hlinkClick>
            <a:extLst>
              <a:ext uri="{FF2B5EF4-FFF2-40B4-BE49-F238E27FC236}">
                <a16:creationId xmlns:a16="http://schemas.microsoft.com/office/drawing/2014/main" id="{04EEED40-B11E-4AF4-8468-E2C342563E5A}"/>
              </a:ext>
            </a:extLst>
          </p:cNvPr>
          <p:cNvSpPr/>
          <p:nvPr/>
        </p:nvSpPr>
        <p:spPr>
          <a:xfrm>
            <a:off x="542139" y="3105955"/>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9" name="Action Button: Custom 80" descr="number 4">
            <a:hlinkClick r:id="" action="ppaction://noaction" highlightClick="1">
              <a:snd r:embed="rId5" name="Puede llevar revistas.wav"/>
            </a:hlinkClick>
            <a:extLst>
              <a:ext uri="{FF2B5EF4-FFF2-40B4-BE49-F238E27FC236}">
                <a16:creationId xmlns:a16="http://schemas.microsoft.com/office/drawing/2014/main" id="{B2F89B44-B38F-4B20-AB3A-0A81FEC37BA7}"/>
              </a:ext>
            </a:extLst>
          </p:cNvPr>
          <p:cNvSpPr/>
          <p:nvPr/>
        </p:nvSpPr>
        <p:spPr>
          <a:xfrm>
            <a:off x="539373" y="3705074"/>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0" name="Action Button: Custom 81" descr="number 5">
            <a:hlinkClick r:id="" action="ppaction://noaction" highlightClick="1">
              <a:snd r:embed="rId6" name="Puede pedir ayuda.wav"/>
            </a:hlinkClick>
            <a:extLst>
              <a:ext uri="{FF2B5EF4-FFF2-40B4-BE49-F238E27FC236}">
                <a16:creationId xmlns:a16="http://schemas.microsoft.com/office/drawing/2014/main" id="{A48B4EE8-C2AD-4154-A8C9-DE68A82B4EB9}"/>
              </a:ext>
            </a:extLst>
          </p:cNvPr>
          <p:cNvSpPr/>
          <p:nvPr/>
        </p:nvSpPr>
        <p:spPr>
          <a:xfrm>
            <a:off x="539373" y="4307791"/>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1" name="Action Button: Custom 82" descr="number 6">
            <a:hlinkClick r:id="" action="ppaction://noaction" highlightClick="1">
              <a:snd r:embed="rId7" name="Puede llegar tarde.wav"/>
            </a:hlinkClick>
            <a:extLst>
              <a:ext uri="{FF2B5EF4-FFF2-40B4-BE49-F238E27FC236}">
                <a16:creationId xmlns:a16="http://schemas.microsoft.com/office/drawing/2014/main" id="{F70BEE0B-0D29-41BA-BBC0-140653FDAC7E}"/>
              </a:ext>
            </a:extLst>
          </p:cNvPr>
          <p:cNvSpPr/>
          <p:nvPr/>
        </p:nvSpPr>
        <p:spPr>
          <a:xfrm>
            <a:off x="541114" y="4904537"/>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2" name="Action Button: Custom 82" descr="number 6">
            <a:hlinkClick r:id="" action="ppaction://noaction" highlightClick="1">
              <a:snd r:embed="rId8" name="Puedo pedir favores.wav"/>
            </a:hlinkClick>
            <a:extLst>
              <a:ext uri="{FF2B5EF4-FFF2-40B4-BE49-F238E27FC236}">
                <a16:creationId xmlns:a16="http://schemas.microsoft.com/office/drawing/2014/main" id="{6507B156-4FD3-4C5E-8C2C-0DD1E2529796}"/>
              </a:ext>
            </a:extLst>
          </p:cNvPr>
          <p:cNvSpPr/>
          <p:nvPr/>
        </p:nvSpPr>
        <p:spPr>
          <a:xfrm>
            <a:off x="539373" y="5518819"/>
            <a:ext cx="468000" cy="432000"/>
          </a:xfrm>
          <a:prstGeom prst="actionButtonBlank">
            <a:avLst/>
          </a:prstGeom>
          <a:solidFill>
            <a:srgbClr val="3A5EAC"/>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pic>
        <p:nvPicPr>
          <p:cNvPr id="23" name="Picture 2" descr="http://www.clker.com/cliparts/j/p/l/D/8/K/green-tick-md.png">
            <a:extLst>
              <a:ext uri="{FF2B5EF4-FFF2-40B4-BE49-F238E27FC236}">
                <a16:creationId xmlns:a16="http://schemas.microsoft.com/office/drawing/2014/main" id="{C9309CA0-7A68-4201-AA64-38630D8849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6602" y="243536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91C139B0-DB38-481A-9F5F-37BF8343E1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1393" y="303969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2B8C9440-5F55-4564-92E2-200C82473E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5221" y="365146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A217675E-3170-489F-8AE8-289F3CA3A9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56404" y="429210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5D508510-D667-49B8-9329-5A480433D10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56404" y="488743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07C448B3-3C57-407B-880F-5D5A7DD91F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7577" y="5489324"/>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11">
            <a:extLst>
              <a:ext uri="{FF2B5EF4-FFF2-40B4-BE49-F238E27FC236}">
                <a16:creationId xmlns:a16="http://schemas.microsoft.com/office/drawing/2014/main" id="{1AEAA962-8214-49E2-AAC4-70FFCD35ADB0}"/>
              </a:ext>
            </a:extLst>
          </p:cNvPr>
          <p:cNvSpPr/>
          <p:nvPr/>
        </p:nvSpPr>
        <p:spPr>
          <a:xfrm>
            <a:off x="10522634" y="258166"/>
            <a:ext cx="1405509" cy="400919"/>
          </a:xfrm>
          <a:prstGeom prst="round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61FCB1FF-D389-41BA-BDAD-F5470DCEBF0F}"/>
              </a:ext>
            </a:extLst>
          </p:cNvPr>
          <p:cNvSpPr txBox="1"/>
          <p:nvPr/>
        </p:nvSpPr>
        <p:spPr>
          <a:xfrm>
            <a:off x="71286" y="882410"/>
            <a:ext cx="12120714" cy="430887"/>
          </a:xfrm>
          <a:prstGeom prst="rect">
            <a:avLst/>
          </a:prstGeom>
          <a:noFill/>
        </p:spPr>
        <p:txBody>
          <a:bodyPr wrap="square">
            <a:spAutoFit/>
          </a:bodyPr>
          <a:lstStyle/>
          <a:p>
            <a:r>
              <a:rPr kumimoji="0" lang="en-GB" sz="2200" b="1" i="0" u="none" strike="noStrike" kern="1200" cap="none" spc="0" normalizeH="0" baseline="0" noProof="0" dirty="0">
                <a:ln>
                  <a:noFill/>
                </a:ln>
                <a:effectLst/>
                <a:uLnTx/>
                <a:uFillTx/>
                <a:latin typeface="Century Gothic"/>
                <a:ea typeface="+mj-ea"/>
                <a:cs typeface="+mj-cs"/>
                <a:sym typeface="Century Gothic"/>
              </a:rPr>
              <a:t>You tell the teacher what you can do in your school and what he can do in his school.</a:t>
            </a:r>
            <a:endParaRPr lang="en-GB" dirty="0"/>
          </a:p>
        </p:txBody>
      </p:sp>
    </p:spTree>
    <p:extLst>
      <p:ext uri="{BB962C8B-B14F-4D97-AF65-F5344CB8AC3E}">
        <p14:creationId xmlns:p14="http://schemas.microsoft.com/office/powerpoint/2010/main" val="170758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244C59-9022-4A9D-95E8-CF7C486A0F09}"/>
              </a:ext>
            </a:extLst>
          </p:cNvPr>
          <p:cNvSpPr>
            <a:spLocks noGrp="1"/>
          </p:cNvSpPr>
          <p:nvPr>
            <p:ph type="body" sz="quarter" idx="10"/>
          </p:nvPr>
        </p:nvSpPr>
        <p:spPr>
          <a:xfrm>
            <a:off x="143388" y="1036611"/>
            <a:ext cx="11514137" cy="859840"/>
          </a:xfrm>
        </p:spPr>
        <p:txBody>
          <a:bodyPr/>
          <a:lstStyle/>
          <a:p>
            <a:r>
              <a:rPr lang="en-GB" dirty="0"/>
              <a:t>Ask your </a:t>
            </a:r>
            <a:r>
              <a:rPr lang="en-GB" b="1" dirty="0" err="1"/>
              <a:t>compañero</a:t>
            </a:r>
            <a:r>
              <a:rPr lang="en-GB" b="1" dirty="0"/>
              <a:t> / </a:t>
            </a:r>
            <a:r>
              <a:rPr lang="en-GB" b="1" dirty="0" err="1"/>
              <a:t>compañera</a:t>
            </a:r>
            <a:r>
              <a:rPr lang="en-GB" b="1" dirty="0"/>
              <a:t> </a:t>
            </a:r>
            <a:r>
              <a:rPr lang="en-GB" dirty="0"/>
              <a:t>about what their friend can do.</a:t>
            </a:r>
            <a:br>
              <a:rPr lang="en-GB" dirty="0"/>
            </a:br>
            <a:r>
              <a:rPr lang="en-GB" dirty="0"/>
              <a:t>Answer their questions about your friend.</a:t>
            </a:r>
          </a:p>
        </p:txBody>
      </p:sp>
      <p:sp>
        <p:nvSpPr>
          <p:cNvPr id="3" name="Title 2">
            <a:extLst>
              <a:ext uri="{FF2B5EF4-FFF2-40B4-BE49-F238E27FC236}">
                <a16:creationId xmlns:a16="http://schemas.microsoft.com/office/drawing/2014/main" id="{9A3C1A01-E007-4034-A5FC-13FC0FB58746}"/>
              </a:ext>
            </a:extLst>
          </p:cNvPr>
          <p:cNvSpPr>
            <a:spLocks noGrp="1"/>
          </p:cNvSpPr>
          <p:nvPr>
            <p:ph type="title"/>
          </p:nvPr>
        </p:nvSpPr>
        <p:spPr>
          <a:xfrm>
            <a:off x="0" y="213557"/>
            <a:ext cx="3930316" cy="647577"/>
          </a:xfrm>
        </p:spPr>
        <p:txBody>
          <a:bodyPr>
            <a:normAutofit/>
          </a:bodyPr>
          <a:lstStyle/>
          <a:p>
            <a:r>
              <a:rPr lang="en-GB" sz="2800" dirty="0"/>
              <a:t>Tu amigo/</a:t>
            </a:r>
            <a:r>
              <a:rPr lang="en-GB" sz="2800" dirty="0" err="1"/>
              <a:t>tu</a:t>
            </a:r>
            <a:r>
              <a:rPr lang="en-GB" sz="2800" dirty="0"/>
              <a:t> amiga</a:t>
            </a:r>
          </a:p>
        </p:txBody>
      </p:sp>
      <p:sp>
        <p:nvSpPr>
          <p:cNvPr id="4" name="Rounded Rectangle 11">
            <a:extLst>
              <a:ext uri="{FF2B5EF4-FFF2-40B4-BE49-F238E27FC236}">
                <a16:creationId xmlns:a16="http://schemas.microsoft.com/office/drawing/2014/main" id="{3E4DF0CA-205B-4D58-ACD2-671F306BB555}"/>
              </a:ext>
            </a:extLst>
          </p:cNvPr>
          <p:cNvSpPr/>
          <p:nvPr/>
        </p:nvSpPr>
        <p:spPr>
          <a:xfrm>
            <a:off x="9495692" y="258166"/>
            <a:ext cx="243245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 name="TextBox 4">
            <a:extLst>
              <a:ext uri="{FF2B5EF4-FFF2-40B4-BE49-F238E27FC236}">
                <a16:creationId xmlns:a16="http://schemas.microsoft.com/office/drawing/2014/main" id="{D83DA42A-DCAD-40CB-9EB0-91518160CE08}"/>
              </a:ext>
            </a:extLst>
          </p:cNvPr>
          <p:cNvSpPr txBox="1"/>
          <p:nvPr/>
        </p:nvSpPr>
        <p:spPr>
          <a:xfrm>
            <a:off x="176462" y="2042775"/>
            <a:ext cx="5974010" cy="461665"/>
          </a:xfrm>
          <a:prstGeom prst="rect">
            <a:avLst/>
          </a:prstGeom>
          <a:noFill/>
        </p:spPr>
        <p:txBody>
          <a:bodyPr wrap="square" rtlCol="0">
            <a:spAutoFit/>
          </a:bodyPr>
          <a:lstStyle/>
          <a:p>
            <a:r>
              <a:rPr lang="en-GB" sz="2400" dirty="0" err="1">
                <a:latin typeface="Century Gothic" panose="020B0502020202020204" pitchFamily="34" charset="0"/>
              </a:rPr>
              <a:t>Ejemplo</a:t>
            </a:r>
            <a:r>
              <a:rPr lang="en-GB" sz="2400" dirty="0">
                <a:latin typeface="Century Gothic" panose="020B0502020202020204" pitchFamily="34" charset="0"/>
              </a:rPr>
              <a:t>:</a:t>
            </a:r>
          </a:p>
        </p:txBody>
      </p:sp>
      <p:sp>
        <p:nvSpPr>
          <p:cNvPr id="6" name="Oval Callout 45">
            <a:extLst>
              <a:ext uri="{FF2B5EF4-FFF2-40B4-BE49-F238E27FC236}">
                <a16:creationId xmlns:a16="http://schemas.microsoft.com/office/drawing/2014/main" id="{122DFEE9-17DB-45C6-B579-114A5D5908C4}"/>
              </a:ext>
            </a:extLst>
          </p:cNvPr>
          <p:cNvSpPr/>
          <p:nvPr/>
        </p:nvSpPr>
        <p:spPr>
          <a:xfrm>
            <a:off x="2261741" y="2081353"/>
            <a:ext cx="5034267" cy="868942"/>
          </a:xfrm>
          <a:prstGeom prst="wedgeEllipseCallout">
            <a:avLst>
              <a:gd name="adj1" fmla="val -49826"/>
              <a:gd name="adj2" fmla="val 69004"/>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3A5EAC"/>
                </a:solidFill>
                <a:latin typeface="Century Gothic" panose="020B0502020202020204" pitchFamily="34" charset="0"/>
              </a:rPr>
              <a:t>¿</a:t>
            </a:r>
            <a:r>
              <a:rPr lang="en-GB" sz="2400" b="1" dirty="0" err="1">
                <a:solidFill>
                  <a:srgbClr val="3A5EAC"/>
                </a:solidFill>
                <a:latin typeface="Century Gothic" panose="020B0502020202020204" pitchFamily="34" charset="0"/>
              </a:rPr>
              <a:t>Puede</a:t>
            </a:r>
            <a:r>
              <a:rPr lang="en-GB" sz="2400" b="1" dirty="0">
                <a:solidFill>
                  <a:srgbClr val="3A5EAC"/>
                </a:solidFill>
                <a:latin typeface="Century Gothic" panose="020B0502020202020204" pitchFamily="34" charset="0"/>
              </a:rPr>
              <a:t> </a:t>
            </a:r>
            <a:r>
              <a:rPr lang="en-GB" sz="2400" b="1" dirty="0" err="1">
                <a:solidFill>
                  <a:srgbClr val="3A5EAC"/>
                </a:solidFill>
                <a:latin typeface="Century Gothic" panose="020B0502020202020204" pitchFamily="34" charset="0"/>
              </a:rPr>
              <a:t>caminar</a:t>
            </a:r>
            <a:r>
              <a:rPr lang="en-GB" sz="2400" b="1" dirty="0">
                <a:solidFill>
                  <a:srgbClr val="3A5EAC"/>
                </a:solidFill>
                <a:latin typeface="Century Gothic" panose="020B0502020202020204" pitchFamily="34" charset="0"/>
              </a:rPr>
              <a:t> a la </a:t>
            </a:r>
            <a:r>
              <a:rPr lang="en-GB" sz="2400" b="1" dirty="0" err="1">
                <a:solidFill>
                  <a:srgbClr val="3A5EAC"/>
                </a:solidFill>
                <a:latin typeface="Century Gothic" panose="020B0502020202020204" pitchFamily="34" charset="0"/>
              </a:rPr>
              <a:t>escuela</a:t>
            </a:r>
            <a:endParaRPr lang="en-GB" sz="2400" b="1" dirty="0">
              <a:solidFill>
                <a:srgbClr val="3A5EAC"/>
              </a:solidFill>
              <a:latin typeface="Century Gothic" panose="020B0502020202020204" pitchFamily="34" charset="0"/>
            </a:endParaRPr>
          </a:p>
        </p:txBody>
      </p:sp>
      <p:sp>
        <p:nvSpPr>
          <p:cNvPr id="7" name="TextBox 6">
            <a:extLst>
              <a:ext uri="{FF2B5EF4-FFF2-40B4-BE49-F238E27FC236}">
                <a16:creationId xmlns:a16="http://schemas.microsoft.com/office/drawing/2014/main" id="{AD7D80B2-2B92-4ABF-9BFE-60E590035E0C}"/>
              </a:ext>
            </a:extLst>
          </p:cNvPr>
          <p:cNvSpPr txBox="1"/>
          <p:nvPr/>
        </p:nvSpPr>
        <p:spPr>
          <a:xfrm>
            <a:off x="176462" y="2509218"/>
            <a:ext cx="2777139" cy="769441"/>
          </a:xfrm>
          <a:prstGeom prst="rect">
            <a:avLst/>
          </a:prstGeom>
          <a:noFill/>
        </p:spPr>
        <p:txBody>
          <a:bodyPr wrap="square" rtlCol="0">
            <a:spAutoFit/>
          </a:bodyPr>
          <a:lstStyle/>
          <a:p>
            <a:r>
              <a:rPr lang="en-GB" sz="2200" dirty="0">
                <a:latin typeface="Century Gothic" panose="020B0502020202020204" pitchFamily="34" charset="0"/>
              </a:rPr>
              <a:t>Persona A (pregunta):</a:t>
            </a:r>
          </a:p>
        </p:txBody>
      </p:sp>
      <p:sp>
        <p:nvSpPr>
          <p:cNvPr id="8" name="TextBox 7">
            <a:extLst>
              <a:ext uri="{FF2B5EF4-FFF2-40B4-BE49-F238E27FC236}">
                <a16:creationId xmlns:a16="http://schemas.microsoft.com/office/drawing/2014/main" id="{D8B8CCC2-A1D7-43F3-8332-58931893B0EB}"/>
              </a:ext>
            </a:extLst>
          </p:cNvPr>
          <p:cNvSpPr txBox="1"/>
          <p:nvPr/>
        </p:nvSpPr>
        <p:spPr>
          <a:xfrm>
            <a:off x="10058428" y="3286473"/>
            <a:ext cx="1845952" cy="769441"/>
          </a:xfrm>
          <a:prstGeom prst="rect">
            <a:avLst/>
          </a:prstGeom>
          <a:noFill/>
        </p:spPr>
        <p:txBody>
          <a:bodyPr wrap="square" rtlCol="0">
            <a:spAutoFit/>
          </a:bodyPr>
          <a:lstStyle/>
          <a:p>
            <a:r>
              <a:rPr lang="en-GB" sz="2200" dirty="0">
                <a:latin typeface="Century Gothic" panose="020B0502020202020204" pitchFamily="34" charset="0"/>
              </a:rPr>
              <a:t>Persona B (contesta):</a:t>
            </a:r>
          </a:p>
        </p:txBody>
      </p:sp>
      <p:sp>
        <p:nvSpPr>
          <p:cNvPr id="9" name="Oval Callout 48">
            <a:extLst>
              <a:ext uri="{FF2B5EF4-FFF2-40B4-BE49-F238E27FC236}">
                <a16:creationId xmlns:a16="http://schemas.microsoft.com/office/drawing/2014/main" id="{D16A2C33-254C-4468-A371-A49FFAECA44C}"/>
              </a:ext>
            </a:extLst>
          </p:cNvPr>
          <p:cNvSpPr/>
          <p:nvPr/>
        </p:nvSpPr>
        <p:spPr>
          <a:xfrm>
            <a:off x="7013034" y="2964359"/>
            <a:ext cx="2482658" cy="748165"/>
          </a:xfrm>
          <a:prstGeom prst="wedgeEllipseCallout">
            <a:avLst>
              <a:gd name="adj1" fmla="val 70770"/>
              <a:gd name="adj2" fmla="val 47512"/>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3A5EAC"/>
                </a:solidFill>
                <a:latin typeface="Century Gothic" panose="020B0502020202020204" pitchFamily="34" charset="0"/>
              </a:rPr>
              <a:t>Sí puede.</a:t>
            </a:r>
          </a:p>
        </p:txBody>
      </p:sp>
      <p:sp>
        <p:nvSpPr>
          <p:cNvPr id="10" name="Rectangle 9">
            <a:extLst>
              <a:ext uri="{FF2B5EF4-FFF2-40B4-BE49-F238E27FC236}">
                <a16:creationId xmlns:a16="http://schemas.microsoft.com/office/drawing/2014/main" id="{028AC45C-300C-44A0-B9E1-59E3C7478A80}"/>
              </a:ext>
            </a:extLst>
          </p:cNvPr>
          <p:cNvSpPr/>
          <p:nvPr/>
        </p:nvSpPr>
        <p:spPr>
          <a:xfrm>
            <a:off x="245087" y="3579341"/>
            <a:ext cx="3834718" cy="171108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endParaRPr>
          </a:p>
        </p:txBody>
      </p:sp>
      <p:sp>
        <p:nvSpPr>
          <p:cNvPr id="12" name="Rectangle 11">
            <a:extLst>
              <a:ext uri="{FF2B5EF4-FFF2-40B4-BE49-F238E27FC236}">
                <a16:creationId xmlns:a16="http://schemas.microsoft.com/office/drawing/2014/main" id="{40EC191D-029F-4848-AEB8-CD79438F8CF8}"/>
              </a:ext>
            </a:extLst>
          </p:cNvPr>
          <p:cNvSpPr/>
          <p:nvPr/>
        </p:nvSpPr>
        <p:spPr>
          <a:xfrm>
            <a:off x="8095804" y="4105159"/>
            <a:ext cx="3905696" cy="17162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endParaRPr>
          </a:p>
        </p:txBody>
      </p:sp>
      <p:sp>
        <p:nvSpPr>
          <p:cNvPr id="13" name="Title 2">
            <a:extLst>
              <a:ext uri="{FF2B5EF4-FFF2-40B4-BE49-F238E27FC236}">
                <a16:creationId xmlns:a16="http://schemas.microsoft.com/office/drawing/2014/main" id="{358D9A4F-3A4B-4F36-A308-A0FDC1FE47F3}"/>
              </a:ext>
            </a:extLst>
          </p:cNvPr>
          <p:cNvSpPr txBox="1">
            <a:spLocks/>
          </p:cNvSpPr>
          <p:nvPr/>
        </p:nvSpPr>
        <p:spPr>
          <a:xfrm>
            <a:off x="8144198" y="4198605"/>
            <a:ext cx="4054000" cy="14053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Persona B </a:t>
            </a:r>
          </a:p>
          <a:p>
            <a:pPr>
              <a:lnSpc>
                <a:spcPct val="120000"/>
              </a:lnSpc>
            </a:pPr>
            <a:r>
              <a:rPr lang="en-GB" sz="2000" b="1" dirty="0">
                <a:solidFill>
                  <a:schemeClr val="tx1"/>
                </a:solidFill>
              </a:rPr>
              <a:t>Answer in Spanish:</a:t>
            </a:r>
            <a:br>
              <a:rPr lang="en-GB" sz="2000" b="1" dirty="0">
                <a:solidFill>
                  <a:schemeClr val="tx1"/>
                </a:solidFill>
              </a:rPr>
            </a:br>
            <a:r>
              <a:rPr lang="en-GB" sz="2000" b="1" dirty="0">
                <a:solidFill>
                  <a:schemeClr val="tx1"/>
                </a:solidFill>
              </a:rPr>
              <a:t>Yes, she/he can. </a:t>
            </a:r>
            <a:br>
              <a:rPr lang="en-GB" sz="2000" b="1" dirty="0">
                <a:solidFill>
                  <a:schemeClr val="tx1"/>
                </a:solidFill>
              </a:rPr>
            </a:br>
            <a:r>
              <a:rPr lang="en-GB" sz="2000" b="1" dirty="0">
                <a:solidFill>
                  <a:schemeClr val="tx1"/>
                </a:solidFill>
              </a:rPr>
              <a:t>She/he can’t.</a:t>
            </a:r>
            <a:endParaRPr lang="en-US" sz="2000" dirty="0">
              <a:solidFill>
                <a:schemeClr val="tx1"/>
              </a:solidFill>
            </a:endParaRPr>
          </a:p>
        </p:txBody>
      </p:sp>
      <p:sp>
        <p:nvSpPr>
          <p:cNvPr id="17" name="Title 2">
            <a:extLst>
              <a:ext uri="{FF2B5EF4-FFF2-40B4-BE49-F238E27FC236}">
                <a16:creationId xmlns:a16="http://schemas.microsoft.com/office/drawing/2014/main" id="{8A7C9EB8-0E40-49D7-B47B-5DF817941AF0}"/>
              </a:ext>
            </a:extLst>
          </p:cNvPr>
          <p:cNvSpPr txBox="1">
            <a:spLocks/>
          </p:cNvSpPr>
          <p:nvPr/>
        </p:nvSpPr>
        <p:spPr>
          <a:xfrm>
            <a:off x="258527" y="3425874"/>
            <a:ext cx="4054000" cy="20449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n-GB" sz="2000" b="1" dirty="0">
                <a:solidFill>
                  <a:schemeClr val="tx1"/>
                </a:solidFill>
              </a:rPr>
              <a:t>Ask in Spanish: </a:t>
            </a:r>
            <a:br>
              <a:rPr lang="en-GB" sz="2000" b="1" dirty="0">
                <a:solidFill>
                  <a:schemeClr val="tx1"/>
                </a:solidFill>
              </a:rPr>
            </a:br>
            <a:r>
              <a:rPr lang="en-GB" sz="2000" b="1" dirty="0">
                <a:solidFill>
                  <a:schemeClr val="tx1"/>
                </a:solidFill>
              </a:rPr>
              <a:t>Can your friend..? </a:t>
            </a:r>
            <a:r>
              <a:rPr lang="en-GB" sz="2000" b="1" dirty="0">
                <a:solidFill>
                  <a:srgbClr val="3A5EAC"/>
                </a:solidFill>
                <a:sym typeface="Wingdings" panose="05000000000000000000" pitchFamily="2" charset="2"/>
              </a:rPr>
              <a:t> </a:t>
            </a:r>
            <a:r>
              <a:rPr lang="en-GB" sz="2000" b="1" dirty="0" err="1">
                <a:solidFill>
                  <a:srgbClr val="3A5EAC"/>
                </a:solidFill>
                <a:sym typeface="Wingdings" panose="05000000000000000000" pitchFamily="2" charset="2"/>
              </a:rPr>
              <a:t>Puede</a:t>
            </a:r>
            <a:endParaRPr lang="en-GB" sz="2000" b="1" dirty="0">
              <a:solidFill>
                <a:srgbClr val="3A5EAC"/>
              </a:solidFill>
            </a:endParaRPr>
          </a:p>
          <a:p>
            <a:pPr>
              <a:lnSpc>
                <a:spcPct val="100000"/>
              </a:lnSpc>
            </a:pPr>
            <a:endParaRPr lang="en-GB" sz="2000" b="1" dirty="0">
              <a:solidFill>
                <a:srgbClr val="3A5EAC"/>
              </a:solidFill>
            </a:endParaRPr>
          </a:p>
          <a:p>
            <a:pPr>
              <a:lnSpc>
                <a:spcPct val="100000"/>
              </a:lnSpc>
            </a:pPr>
            <a:br>
              <a:rPr lang="en-GB" sz="2000" b="1" dirty="0">
                <a:solidFill>
                  <a:schemeClr val="tx1"/>
                </a:solidFill>
              </a:rPr>
            </a:br>
            <a:endParaRPr lang="en-US" sz="2000" dirty="0">
              <a:solidFill>
                <a:schemeClr val="tx1"/>
              </a:solidFill>
            </a:endParaRPr>
          </a:p>
        </p:txBody>
      </p:sp>
      <p:sp>
        <p:nvSpPr>
          <p:cNvPr id="11" name="TextBox 10">
            <a:extLst>
              <a:ext uri="{FF2B5EF4-FFF2-40B4-BE49-F238E27FC236}">
                <a16:creationId xmlns:a16="http://schemas.microsoft.com/office/drawing/2014/main" id="{BD0F2561-FD0E-432E-8CDC-BE3E9D67BE3C}"/>
              </a:ext>
            </a:extLst>
          </p:cNvPr>
          <p:cNvSpPr txBox="1"/>
          <p:nvPr/>
        </p:nvSpPr>
        <p:spPr>
          <a:xfrm>
            <a:off x="475736" y="4248308"/>
            <a:ext cx="2978843" cy="400110"/>
          </a:xfrm>
          <a:prstGeom prst="rect">
            <a:avLst/>
          </a:prstGeom>
          <a:noFill/>
        </p:spPr>
        <p:txBody>
          <a:bodyPr wrap="square" rtlCol="0">
            <a:spAutoFit/>
          </a:bodyPr>
          <a:lstStyle/>
          <a:p>
            <a:r>
              <a:rPr lang="en-GB" sz="2000" b="1" dirty="0">
                <a:latin typeface="Century Gothic" panose="020B0502020202020204" pitchFamily="34" charset="0"/>
              </a:rPr>
              <a:t>[</a:t>
            </a:r>
            <a:r>
              <a:rPr lang="en-GB" sz="2000" b="1" dirty="0">
                <a:solidFill>
                  <a:srgbClr val="3A5EAC"/>
                </a:solidFill>
                <a:latin typeface="Century Gothic" panose="020B0502020202020204" pitchFamily="34" charset="0"/>
              </a:rPr>
              <a:t>walk to school</a:t>
            </a:r>
            <a:r>
              <a:rPr lang="en-GB" sz="2000" b="1" dirty="0">
                <a:latin typeface="Century Gothic" panose="020B0502020202020204" pitchFamily="34" charset="0"/>
              </a:rPr>
              <a:t>]</a:t>
            </a:r>
          </a:p>
        </p:txBody>
      </p:sp>
      <p:sp>
        <p:nvSpPr>
          <p:cNvPr id="18" name="TextBox 17">
            <a:extLst>
              <a:ext uri="{FF2B5EF4-FFF2-40B4-BE49-F238E27FC236}">
                <a16:creationId xmlns:a16="http://schemas.microsoft.com/office/drawing/2014/main" id="{7CCC4033-5A8A-47A3-8605-6DF0278FF924}"/>
              </a:ext>
            </a:extLst>
          </p:cNvPr>
          <p:cNvSpPr txBox="1"/>
          <p:nvPr/>
        </p:nvSpPr>
        <p:spPr>
          <a:xfrm>
            <a:off x="9868907" y="5228351"/>
            <a:ext cx="1686019" cy="400110"/>
          </a:xfrm>
          <a:prstGeom prst="rect">
            <a:avLst/>
          </a:prstGeom>
          <a:noFill/>
        </p:spPr>
        <p:txBody>
          <a:bodyPr wrap="square" rtlCol="0">
            <a:spAutoFit/>
          </a:bodyPr>
          <a:lstStyle/>
          <a:p>
            <a:r>
              <a:rPr lang="en-GB" sz="2000" b="1" dirty="0">
                <a:latin typeface="Century Gothic" panose="020B0502020202020204" pitchFamily="34" charset="0"/>
              </a:rPr>
              <a:t>[</a:t>
            </a:r>
            <a:r>
              <a:rPr lang="en-GB" sz="2000" b="1" dirty="0">
                <a:solidFill>
                  <a:srgbClr val="3A5EAC"/>
                </a:solidFill>
                <a:latin typeface="Century Gothic" panose="020B0502020202020204" pitchFamily="34" charset="0"/>
              </a:rPr>
              <a:t>No </a:t>
            </a:r>
            <a:r>
              <a:rPr lang="en-GB" sz="2000" b="1" dirty="0" err="1">
                <a:solidFill>
                  <a:srgbClr val="3A5EAC"/>
                </a:solidFill>
                <a:latin typeface="Century Gothic" panose="020B0502020202020204" pitchFamily="34" charset="0"/>
              </a:rPr>
              <a:t>puede</a:t>
            </a:r>
            <a:r>
              <a:rPr lang="en-GB" sz="2000" b="1" dirty="0">
                <a:latin typeface="Century Gothic" panose="020B0502020202020204" pitchFamily="34" charset="0"/>
              </a:rPr>
              <a:t>]</a:t>
            </a:r>
          </a:p>
        </p:txBody>
      </p:sp>
      <p:sp>
        <p:nvSpPr>
          <p:cNvPr id="19" name="TextBox 18">
            <a:extLst>
              <a:ext uri="{FF2B5EF4-FFF2-40B4-BE49-F238E27FC236}">
                <a16:creationId xmlns:a16="http://schemas.microsoft.com/office/drawing/2014/main" id="{22D2B4E2-E27F-4981-B95E-4C834675CC43}"/>
              </a:ext>
            </a:extLst>
          </p:cNvPr>
          <p:cNvSpPr txBox="1"/>
          <p:nvPr/>
        </p:nvSpPr>
        <p:spPr>
          <a:xfrm>
            <a:off x="10282850" y="4890312"/>
            <a:ext cx="1686019" cy="400110"/>
          </a:xfrm>
          <a:prstGeom prst="rect">
            <a:avLst/>
          </a:prstGeom>
          <a:noFill/>
        </p:spPr>
        <p:txBody>
          <a:bodyPr wrap="square" rtlCol="0">
            <a:spAutoFit/>
          </a:bodyPr>
          <a:lstStyle/>
          <a:p>
            <a:r>
              <a:rPr lang="en-GB" sz="2000" b="1" dirty="0">
                <a:latin typeface="Century Gothic" panose="020B0502020202020204" pitchFamily="34" charset="0"/>
              </a:rPr>
              <a:t>[</a:t>
            </a:r>
            <a:r>
              <a:rPr lang="en-GB" sz="2000" b="1" dirty="0" err="1">
                <a:solidFill>
                  <a:srgbClr val="3A5EAC"/>
                </a:solidFill>
                <a:latin typeface="Century Gothic" panose="020B0502020202020204" pitchFamily="34" charset="0"/>
              </a:rPr>
              <a:t>Sí</a:t>
            </a:r>
            <a:r>
              <a:rPr lang="en-GB" sz="2000" b="1" dirty="0">
                <a:solidFill>
                  <a:srgbClr val="3A5EAC"/>
                </a:solidFill>
                <a:latin typeface="Century Gothic" panose="020B0502020202020204" pitchFamily="34" charset="0"/>
              </a:rPr>
              <a:t> </a:t>
            </a:r>
            <a:r>
              <a:rPr lang="en-GB" sz="2000" b="1" dirty="0" err="1">
                <a:solidFill>
                  <a:srgbClr val="3A5EAC"/>
                </a:solidFill>
                <a:latin typeface="Century Gothic" panose="020B0502020202020204" pitchFamily="34" charset="0"/>
              </a:rPr>
              <a:t>puede</a:t>
            </a:r>
            <a:r>
              <a:rPr lang="en-GB" sz="2000" b="1" dirty="0">
                <a:latin typeface="Century Gothic" panose="020B0502020202020204" pitchFamily="34" charset="0"/>
              </a:rPr>
              <a:t>]</a:t>
            </a:r>
          </a:p>
        </p:txBody>
      </p:sp>
      <p:sp>
        <p:nvSpPr>
          <p:cNvPr id="22" name="TextBox 21">
            <a:extLst>
              <a:ext uri="{FF2B5EF4-FFF2-40B4-BE49-F238E27FC236}">
                <a16:creationId xmlns:a16="http://schemas.microsoft.com/office/drawing/2014/main" id="{41C77142-D7D2-41E9-8379-16A64624672C}"/>
              </a:ext>
            </a:extLst>
          </p:cNvPr>
          <p:cNvSpPr txBox="1"/>
          <p:nvPr/>
        </p:nvSpPr>
        <p:spPr>
          <a:xfrm>
            <a:off x="292733" y="4828241"/>
            <a:ext cx="3821278"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3A3838"/>
                </a:solidFill>
                <a:effectLst/>
                <a:uLnTx/>
                <a:uFillTx/>
                <a:latin typeface="Century Gothic"/>
                <a:ea typeface="+mn-ea"/>
                <a:cs typeface="+mn-cs"/>
              </a:rPr>
              <a:t>Tick for yes, cross for no.</a:t>
            </a:r>
            <a:endParaRPr lang="en-GB" dirty="0"/>
          </a:p>
        </p:txBody>
      </p:sp>
      <p:pic>
        <p:nvPicPr>
          <p:cNvPr id="24" name="Picture 23" descr="A yellow and blue oval shaped objects&#10;&#10;Description automatically generated with medium confidence">
            <a:extLst>
              <a:ext uri="{FF2B5EF4-FFF2-40B4-BE49-F238E27FC236}">
                <a16:creationId xmlns:a16="http://schemas.microsoft.com/office/drawing/2014/main" id="{E78265C6-D973-4CCB-9D50-A7E81ED33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660" y="823563"/>
            <a:ext cx="1864840" cy="1219212"/>
          </a:xfrm>
          <a:prstGeom prst="rect">
            <a:avLst/>
          </a:prstGeom>
        </p:spPr>
      </p:pic>
    </p:spTree>
    <p:extLst>
      <p:ext uri="{BB962C8B-B14F-4D97-AF65-F5344CB8AC3E}">
        <p14:creationId xmlns:p14="http://schemas.microsoft.com/office/powerpoint/2010/main" val="9307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animBg="1"/>
      <p:bldP spid="12" grpId="0" animBg="1"/>
      <p:bldP spid="13" grpId="0"/>
      <p:bldP spid="17" grpId="0"/>
      <p:bldP spid="11" grpId="0"/>
      <p:bldP spid="18" grpId="0"/>
      <p:bldP spid="19"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60134-8C86-4239-A91E-2774A6785AFF}"/>
              </a:ext>
            </a:extLst>
          </p:cNvPr>
          <p:cNvSpPr>
            <a:spLocks noGrp="1"/>
          </p:cNvSpPr>
          <p:nvPr>
            <p:ph type="title"/>
          </p:nvPr>
        </p:nvSpPr>
        <p:spPr>
          <a:xfrm>
            <a:off x="0" y="213557"/>
            <a:ext cx="2181726" cy="647577"/>
          </a:xfrm>
        </p:spPr>
        <p:txBody>
          <a:bodyPr/>
          <a:lstStyle/>
          <a:p>
            <a:r>
              <a:rPr lang="en-GB" dirty="0"/>
              <a:t>Round 1</a:t>
            </a:r>
          </a:p>
        </p:txBody>
      </p:sp>
      <p:sp>
        <p:nvSpPr>
          <p:cNvPr id="6" name="TextBox 5">
            <a:extLst>
              <a:ext uri="{FF2B5EF4-FFF2-40B4-BE49-F238E27FC236}">
                <a16:creationId xmlns:a16="http://schemas.microsoft.com/office/drawing/2014/main" id="{3192DCBC-8AE1-4D93-A0D9-27B22BC5A711}"/>
              </a:ext>
            </a:extLst>
          </p:cNvPr>
          <p:cNvSpPr txBox="1"/>
          <p:nvPr/>
        </p:nvSpPr>
        <p:spPr>
          <a:xfrm>
            <a:off x="2181726" y="270676"/>
            <a:ext cx="1892968" cy="461665"/>
          </a:xfrm>
          <a:prstGeom prst="rect">
            <a:avLst/>
          </a:prstGeom>
          <a:noFill/>
        </p:spPr>
        <p:txBody>
          <a:bodyPr wrap="square" rtlCol="0">
            <a:spAutoFit/>
          </a:bodyPr>
          <a:lstStyle/>
          <a:p>
            <a:r>
              <a:rPr lang="en-GB" sz="2400" b="1" dirty="0"/>
              <a:t>Persona A</a:t>
            </a:r>
          </a:p>
        </p:txBody>
      </p:sp>
      <p:sp>
        <p:nvSpPr>
          <p:cNvPr id="7" name="Rectangle 6">
            <a:extLst>
              <a:ext uri="{FF2B5EF4-FFF2-40B4-BE49-F238E27FC236}">
                <a16:creationId xmlns:a16="http://schemas.microsoft.com/office/drawing/2014/main" id="{5D14A7B5-9E84-4740-99D3-3D24FE912F0D}"/>
              </a:ext>
            </a:extLst>
          </p:cNvPr>
          <p:cNvSpPr/>
          <p:nvPr/>
        </p:nvSpPr>
        <p:spPr>
          <a:xfrm>
            <a:off x="309934" y="1187885"/>
            <a:ext cx="4949952" cy="4874637"/>
          </a:xfrm>
          <a:prstGeom prst="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54EB5E08-A289-4150-8C42-EBBA641B1334}"/>
              </a:ext>
            </a:extLst>
          </p:cNvPr>
          <p:cNvSpPr txBox="1"/>
          <p:nvPr/>
        </p:nvSpPr>
        <p:spPr>
          <a:xfrm>
            <a:off x="309934" y="2368606"/>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9" name="TextBox 8">
            <a:extLst>
              <a:ext uri="{FF2B5EF4-FFF2-40B4-BE49-F238E27FC236}">
                <a16:creationId xmlns:a16="http://schemas.microsoft.com/office/drawing/2014/main" id="{0887A047-DFEA-4D29-B7F8-ACE40CB58B3C}"/>
              </a:ext>
            </a:extLst>
          </p:cNvPr>
          <p:cNvSpPr txBox="1"/>
          <p:nvPr/>
        </p:nvSpPr>
        <p:spPr>
          <a:xfrm>
            <a:off x="1964078" y="2373636"/>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sp>
        <p:nvSpPr>
          <p:cNvPr id="10" name="TextBox 9">
            <a:extLst>
              <a:ext uri="{FF2B5EF4-FFF2-40B4-BE49-F238E27FC236}">
                <a16:creationId xmlns:a16="http://schemas.microsoft.com/office/drawing/2014/main" id="{7B25F1F1-E69C-4083-99AB-C4184862D1C0}"/>
              </a:ext>
            </a:extLst>
          </p:cNvPr>
          <p:cNvSpPr txBox="1"/>
          <p:nvPr/>
        </p:nvSpPr>
        <p:spPr>
          <a:xfrm>
            <a:off x="4010377" y="2276581"/>
            <a:ext cx="1377291"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Chinese]</a:t>
            </a:r>
          </a:p>
        </p:txBody>
      </p:sp>
      <p:sp>
        <p:nvSpPr>
          <p:cNvPr id="11" name="TextBox 10">
            <a:extLst>
              <a:ext uri="{FF2B5EF4-FFF2-40B4-BE49-F238E27FC236}">
                <a16:creationId xmlns:a16="http://schemas.microsoft.com/office/drawing/2014/main" id="{26BE52ED-42C6-41A5-A2D8-FB92FD23AC24}"/>
              </a:ext>
            </a:extLst>
          </p:cNvPr>
          <p:cNvSpPr txBox="1"/>
          <p:nvPr/>
        </p:nvSpPr>
        <p:spPr>
          <a:xfrm>
            <a:off x="350299" y="4081234"/>
            <a:ext cx="143477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12" name="TextBox 11">
            <a:extLst>
              <a:ext uri="{FF2B5EF4-FFF2-40B4-BE49-F238E27FC236}">
                <a16:creationId xmlns:a16="http://schemas.microsoft.com/office/drawing/2014/main" id="{6C4CAD81-15DC-4DE7-BA42-7ABE80BD22DF}"/>
              </a:ext>
            </a:extLst>
          </p:cNvPr>
          <p:cNvSpPr txBox="1"/>
          <p:nvPr/>
        </p:nvSpPr>
        <p:spPr>
          <a:xfrm>
            <a:off x="3612559" y="4073163"/>
            <a:ext cx="1647132"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13" name="TextBox 12">
            <a:extLst>
              <a:ext uri="{FF2B5EF4-FFF2-40B4-BE49-F238E27FC236}">
                <a16:creationId xmlns:a16="http://schemas.microsoft.com/office/drawing/2014/main" id="{F28F3905-6138-43E9-88F3-291B4883D822}"/>
              </a:ext>
            </a:extLst>
          </p:cNvPr>
          <p:cNvSpPr txBox="1"/>
          <p:nvPr/>
        </p:nvSpPr>
        <p:spPr>
          <a:xfrm>
            <a:off x="2084255" y="4067523"/>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the phone in school]</a:t>
            </a:r>
          </a:p>
        </p:txBody>
      </p:sp>
      <p:sp>
        <p:nvSpPr>
          <p:cNvPr id="14" name="TextBox 13">
            <a:extLst>
              <a:ext uri="{FF2B5EF4-FFF2-40B4-BE49-F238E27FC236}">
                <a16:creationId xmlns:a16="http://schemas.microsoft.com/office/drawing/2014/main" id="{AA0E4358-E16D-43CD-AE99-5AFA4151C483}"/>
              </a:ext>
            </a:extLst>
          </p:cNvPr>
          <p:cNvSpPr txBox="1"/>
          <p:nvPr/>
        </p:nvSpPr>
        <p:spPr>
          <a:xfrm>
            <a:off x="7483642" y="306512"/>
            <a:ext cx="1892968" cy="461665"/>
          </a:xfrm>
          <a:prstGeom prst="rect">
            <a:avLst/>
          </a:prstGeom>
          <a:noFill/>
        </p:spPr>
        <p:txBody>
          <a:bodyPr wrap="square" rtlCol="0">
            <a:spAutoFit/>
          </a:bodyPr>
          <a:lstStyle/>
          <a:p>
            <a:r>
              <a:rPr lang="en-GB" sz="2400" b="1" dirty="0"/>
              <a:t>Persona B</a:t>
            </a:r>
          </a:p>
        </p:txBody>
      </p:sp>
      <p:sp>
        <p:nvSpPr>
          <p:cNvPr id="15" name="TextBox 14">
            <a:extLst>
              <a:ext uri="{FF2B5EF4-FFF2-40B4-BE49-F238E27FC236}">
                <a16:creationId xmlns:a16="http://schemas.microsoft.com/office/drawing/2014/main" id="{A1496DBB-698B-462A-AD74-AA92446D3BC2}"/>
              </a:ext>
            </a:extLst>
          </p:cNvPr>
          <p:cNvSpPr txBox="1"/>
          <p:nvPr/>
        </p:nvSpPr>
        <p:spPr>
          <a:xfrm>
            <a:off x="6017355" y="861134"/>
            <a:ext cx="5697835" cy="1938992"/>
          </a:xfrm>
          <a:prstGeom prst="rect">
            <a:avLst/>
          </a:prstGeom>
          <a:noFill/>
        </p:spPr>
        <p:txBody>
          <a:bodyPr wrap="square" rtlCol="0">
            <a:spAutoFit/>
          </a:bodyPr>
          <a:lstStyle/>
          <a:p>
            <a:r>
              <a:rPr lang="en-GB" sz="2400" dirty="0"/>
              <a:t>Answer your partner’s questions about your friend.</a:t>
            </a:r>
            <a:br>
              <a:rPr lang="en-GB" sz="2400" dirty="0"/>
            </a:br>
            <a:br>
              <a:rPr lang="en-GB" sz="2400" dirty="0"/>
            </a:br>
            <a:r>
              <a:rPr lang="en-GB" sz="2400" dirty="0"/>
              <a:t>The questions may not be asked in order.</a:t>
            </a:r>
          </a:p>
        </p:txBody>
      </p:sp>
    </p:spTree>
    <p:extLst>
      <p:ext uri="{BB962C8B-B14F-4D97-AF65-F5344CB8AC3E}">
        <p14:creationId xmlns:p14="http://schemas.microsoft.com/office/powerpoint/2010/main" val="1693411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60134-8C86-4239-A91E-2774A6785AFF}"/>
              </a:ext>
            </a:extLst>
          </p:cNvPr>
          <p:cNvSpPr>
            <a:spLocks noGrp="1"/>
          </p:cNvSpPr>
          <p:nvPr>
            <p:ph type="title"/>
          </p:nvPr>
        </p:nvSpPr>
        <p:spPr>
          <a:xfrm>
            <a:off x="0" y="213557"/>
            <a:ext cx="2181726" cy="647577"/>
          </a:xfrm>
        </p:spPr>
        <p:txBody>
          <a:bodyPr/>
          <a:lstStyle/>
          <a:p>
            <a:r>
              <a:rPr lang="en-GB" dirty="0"/>
              <a:t>Round 2</a:t>
            </a:r>
          </a:p>
        </p:txBody>
      </p:sp>
      <p:sp>
        <p:nvSpPr>
          <p:cNvPr id="6" name="TextBox 5">
            <a:extLst>
              <a:ext uri="{FF2B5EF4-FFF2-40B4-BE49-F238E27FC236}">
                <a16:creationId xmlns:a16="http://schemas.microsoft.com/office/drawing/2014/main" id="{3192DCBC-8AE1-4D93-A0D9-27B22BC5A711}"/>
              </a:ext>
            </a:extLst>
          </p:cNvPr>
          <p:cNvSpPr txBox="1"/>
          <p:nvPr/>
        </p:nvSpPr>
        <p:spPr>
          <a:xfrm>
            <a:off x="2181726" y="270676"/>
            <a:ext cx="1892968" cy="461665"/>
          </a:xfrm>
          <a:prstGeom prst="rect">
            <a:avLst/>
          </a:prstGeom>
          <a:noFill/>
        </p:spPr>
        <p:txBody>
          <a:bodyPr wrap="square" rtlCol="0">
            <a:spAutoFit/>
          </a:bodyPr>
          <a:lstStyle/>
          <a:p>
            <a:r>
              <a:rPr lang="en-GB" sz="2400" b="1" dirty="0"/>
              <a:t>Persona B</a:t>
            </a:r>
          </a:p>
        </p:txBody>
      </p:sp>
      <p:sp>
        <p:nvSpPr>
          <p:cNvPr id="7" name="Rectangle 6">
            <a:extLst>
              <a:ext uri="{FF2B5EF4-FFF2-40B4-BE49-F238E27FC236}">
                <a16:creationId xmlns:a16="http://schemas.microsoft.com/office/drawing/2014/main" id="{5D14A7B5-9E84-4740-99D3-3D24FE912F0D}"/>
              </a:ext>
            </a:extLst>
          </p:cNvPr>
          <p:cNvSpPr/>
          <p:nvPr/>
        </p:nvSpPr>
        <p:spPr>
          <a:xfrm>
            <a:off x="6678650" y="991681"/>
            <a:ext cx="4949952" cy="4874637"/>
          </a:xfrm>
          <a:prstGeom prst="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AA0E4358-E16D-43CD-AE99-5AFA4151C483}"/>
              </a:ext>
            </a:extLst>
          </p:cNvPr>
          <p:cNvSpPr txBox="1"/>
          <p:nvPr/>
        </p:nvSpPr>
        <p:spPr>
          <a:xfrm>
            <a:off x="7483642" y="306512"/>
            <a:ext cx="1892968" cy="461665"/>
          </a:xfrm>
          <a:prstGeom prst="rect">
            <a:avLst/>
          </a:prstGeom>
          <a:noFill/>
        </p:spPr>
        <p:txBody>
          <a:bodyPr wrap="square" rtlCol="0">
            <a:spAutoFit/>
          </a:bodyPr>
          <a:lstStyle/>
          <a:p>
            <a:r>
              <a:rPr lang="en-GB" sz="2400" b="1" dirty="0"/>
              <a:t>Persona A</a:t>
            </a:r>
          </a:p>
        </p:txBody>
      </p:sp>
      <p:sp>
        <p:nvSpPr>
          <p:cNvPr id="15" name="TextBox 14">
            <a:extLst>
              <a:ext uri="{FF2B5EF4-FFF2-40B4-BE49-F238E27FC236}">
                <a16:creationId xmlns:a16="http://schemas.microsoft.com/office/drawing/2014/main" id="{A1496DBB-698B-462A-AD74-AA92446D3BC2}"/>
              </a:ext>
            </a:extLst>
          </p:cNvPr>
          <p:cNvSpPr txBox="1"/>
          <p:nvPr/>
        </p:nvSpPr>
        <p:spPr>
          <a:xfrm>
            <a:off x="300430" y="991681"/>
            <a:ext cx="5697835" cy="1938992"/>
          </a:xfrm>
          <a:prstGeom prst="rect">
            <a:avLst/>
          </a:prstGeom>
          <a:noFill/>
        </p:spPr>
        <p:txBody>
          <a:bodyPr wrap="square" rtlCol="0">
            <a:spAutoFit/>
          </a:bodyPr>
          <a:lstStyle/>
          <a:p>
            <a:r>
              <a:rPr lang="en-GB" sz="2400" dirty="0"/>
              <a:t>Answer your partner’s questions about your friend.</a:t>
            </a:r>
            <a:br>
              <a:rPr lang="en-GB" sz="2400" dirty="0"/>
            </a:br>
            <a:br>
              <a:rPr lang="en-GB" sz="2400" dirty="0"/>
            </a:br>
            <a:r>
              <a:rPr lang="en-GB" sz="2400" dirty="0"/>
              <a:t>The questions may not be asked in order.</a:t>
            </a:r>
          </a:p>
        </p:txBody>
      </p:sp>
      <p:sp>
        <p:nvSpPr>
          <p:cNvPr id="16" name="TextBox 15">
            <a:extLst>
              <a:ext uri="{FF2B5EF4-FFF2-40B4-BE49-F238E27FC236}">
                <a16:creationId xmlns:a16="http://schemas.microsoft.com/office/drawing/2014/main" id="{6721869B-7AD4-487C-8DA8-77F369459592}"/>
              </a:ext>
            </a:extLst>
          </p:cNvPr>
          <p:cNvSpPr txBox="1"/>
          <p:nvPr/>
        </p:nvSpPr>
        <p:spPr>
          <a:xfrm>
            <a:off x="6687540" y="2148527"/>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drawing]</a:t>
            </a:r>
          </a:p>
        </p:txBody>
      </p:sp>
      <p:sp>
        <p:nvSpPr>
          <p:cNvPr id="17" name="TextBox 16">
            <a:extLst>
              <a:ext uri="{FF2B5EF4-FFF2-40B4-BE49-F238E27FC236}">
                <a16:creationId xmlns:a16="http://schemas.microsoft.com/office/drawing/2014/main" id="{CA3D05A7-F1A2-4D7A-B88C-6BFF69D29C4B}"/>
              </a:ext>
            </a:extLst>
          </p:cNvPr>
          <p:cNvSpPr txBox="1"/>
          <p:nvPr/>
        </p:nvSpPr>
        <p:spPr>
          <a:xfrm>
            <a:off x="8341684" y="2153557"/>
            <a:ext cx="2046299" cy="400110"/>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[do sport]</a:t>
            </a:r>
          </a:p>
        </p:txBody>
      </p:sp>
      <p:sp>
        <p:nvSpPr>
          <p:cNvPr id="18" name="TextBox 17">
            <a:extLst>
              <a:ext uri="{FF2B5EF4-FFF2-40B4-BE49-F238E27FC236}">
                <a16:creationId xmlns:a16="http://schemas.microsoft.com/office/drawing/2014/main" id="{FF172425-CD1B-412F-BF91-F5EBC95F99BA}"/>
              </a:ext>
            </a:extLst>
          </p:cNvPr>
          <p:cNvSpPr txBox="1"/>
          <p:nvPr/>
        </p:nvSpPr>
        <p:spPr>
          <a:xfrm>
            <a:off x="10096491" y="2123037"/>
            <a:ext cx="1633850"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[ask for materials in class]</a:t>
            </a:r>
          </a:p>
        </p:txBody>
      </p:sp>
      <p:sp>
        <p:nvSpPr>
          <p:cNvPr id="19" name="TextBox 18">
            <a:extLst>
              <a:ext uri="{FF2B5EF4-FFF2-40B4-BE49-F238E27FC236}">
                <a16:creationId xmlns:a16="http://schemas.microsoft.com/office/drawing/2014/main" id="{EA0EA450-691D-45DA-8BA1-7AA2FF4FDF71}"/>
              </a:ext>
            </a:extLst>
          </p:cNvPr>
          <p:cNvSpPr txBox="1"/>
          <p:nvPr/>
        </p:nvSpPr>
        <p:spPr>
          <a:xfrm>
            <a:off x="6727905" y="3861155"/>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with classmates]</a:t>
            </a:r>
          </a:p>
        </p:txBody>
      </p:sp>
      <p:sp>
        <p:nvSpPr>
          <p:cNvPr id="20" name="TextBox 19">
            <a:extLst>
              <a:ext uri="{FF2B5EF4-FFF2-40B4-BE49-F238E27FC236}">
                <a16:creationId xmlns:a16="http://schemas.microsoft.com/office/drawing/2014/main" id="{899550CE-4659-4F2C-81A7-92E9A88D2FD7}"/>
              </a:ext>
            </a:extLst>
          </p:cNvPr>
          <p:cNvSpPr txBox="1"/>
          <p:nvPr/>
        </p:nvSpPr>
        <p:spPr>
          <a:xfrm>
            <a:off x="10139020" y="3853084"/>
            <a:ext cx="1647132"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[watch films in school]</a:t>
            </a:r>
          </a:p>
        </p:txBody>
      </p:sp>
      <p:sp>
        <p:nvSpPr>
          <p:cNvPr id="21" name="TextBox 20">
            <a:extLst>
              <a:ext uri="{FF2B5EF4-FFF2-40B4-BE49-F238E27FC236}">
                <a16:creationId xmlns:a16="http://schemas.microsoft.com/office/drawing/2014/main" id="{C7C14DA4-A580-4356-9ED6-3F8336DCE84F}"/>
              </a:ext>
            </a:extLst>
          </p:cNvPr>
          <p:cNvSpPr txBox="1"/>
          <p:nvPr/>
        </p:nvSpPr>
        <p:spPr>
          <a:xfrm>
            <a:off x="8461861" y="3847444"/>
            <a:ext cx="182949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in a team]</a:t>
            </a:r>
          </a:p>
        </p:txBody>
      </p:sp>
    </p:spTree>
    <p:extLst>
      <p:ext uri="{BB962C8B-B14F-4D97-AF65-F5344CB8AC3E}">
        <p14:creationId xmlns:p14="http://schemas.microsoft.com/office/powerpoint/2010/main" val="452062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2 - Lesson 42</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Amanda Izquierdo / Nick Avery</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16.04.24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275867" cy="1484251"/>
          </a:xfrm>
        </p:spPr>
        <p:txBody>
          <a:bodyPr>
            <a:normAutofit/>
          </a:bodyPr>
          <a:lstStyle/>
          <a:p>
            <a:r>
              <a:rPr lang="en-GB" b="1" dirty="0">
                <a:solidFill>
                  <a:prstClr val="white"/>
                </a:solidFill>
              </a:rPr>
              <a:t>Talking about what people can do</a:t>
            </a:r>
            <a:br>
              <a:rPr lang="en-GB" dirty="0">
                <a:solidFill>
                  <a:prstClr val="white"/>
                </a:solidFill>
              </a:rPr>
            </a:br>
            <a:r>
              <a:rPr lang="en-GB" dirty="0">
                <a:solidFill>
                  <a:prstClr val="white"/>
                </a:solidFill>
              </a:rPr>
              <a:t>Using modal verb ‘</a:t>
            </a:r>
            <a:r>
              <a:rPr lang="en-GB" dirty="0" err="1">
                <a:solidFill>
                  <a:prstClr val="white"/>
                </a:solidFill>
              </a:rPr>
              <a:t>poder</a:t>
            </a:r>
            <a:r>
              <a:rPr lang="en-GB" dirty="0">
                <a:solidFill>
                  <a:prstClr val="white"/>
                </a:solidFill>
              </a:rPr>
              <a:t>’</a:t>
            </a:r>
          </a:p>
          <a:p>
            <a:pPr algn="l"/>
            <a:r>
              <a:rPr lang="en-GB" dirty="0">
                <a:solidFill>
                  <a:prstClr val="white"/>
                </a:solidFill>
              </a:rPr>
              <a:t>SSC [u]</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154532" y="1854972"/>
            <a:ext cx="8565011" cy="844550"/>
          </a:xfrm>
        </p:spPr>
        <p:txBody>
          <a:bodyPr>
            <a:normAutofit fontScale="70000" lnSpcReduction="20000"/>
          </a:bodyPr>
          <a:lstStyle/>
          <a:p>
            <a:r>
              <a:rPr lang="en-GB" sz="4800" dirty="0" err="1">
                <a:solidFill>
                  <a:prstClr val="white"/>
                </a:solidFill>
              </a:rPr>
              <a:t>Actividades</a:t>
            </a:r>
            <a:r>
              <a:rPr lang="en-GB" sz="4800" dirty="0">
                <a:solidFill>
                  <a:prstClr val="white"/>
                </a:solidFill>
              </a:rPr>
              <a:t> con </a:t>
            </a:r>
            <a:r>
              <a:rPr lang="en-GB" sz="4800" dirty="0" err="1">
                <a:solidFill>
                  <a:prstClr val="white"/>
                </a:solidFill>
              </a:rPr>
              <a:t>compañeros</a:t>
            </a:r>
            <a:r>
              <a:rPr lang="en-GB" sz="4800" dirty="0">
                <a:solidFill>
                  <a:prstClr val="white"/>
                </a:solidFill>
              </a:rPr>
              <a:t> de </a:t>
            </a:r>
            <a:r>
              <a:rPr lang="en-GB" sz="4800" dirty="0" err="1">
                <a:solidFill>
                  <a:prstClr val="white"/>
                </a:solidFill>
              </a:rPr>
              <a:t>clase</a:t>
            </a:r>
            <a:endParaRPr lang="en-GB" sz="4800" dirty="0"/>
          </a:p>
        </p:txBody>
      </p:sp>
      <p:pic>
        <p:nvPicPr>
          <p:cNvPr id="6" name="Picture 5" descr="A cartoon character in a field&#10;&#10;Description automatically generated">
            <a:extLst>
              <a:ext uri="{FF2B5EF4-FFF2-40B4-BE49-F238E27FC236}">
                <a16:creationId xmlns:a16="http://schemas.microsoft.com/office/drawing/2014/main" id="{7DFE6150-EA43-4CBC-8D4C-75DAA45E6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401" y="2325688"/>
            <a:ext cx="4192599" cy="2358337"/>
          </a:xfrm>
          <a:prstGeom prst="roundRect">
            <a:avLst/>
          </a:prstGeom>
        </p:spPr>
      </p:pic>
      <p:pic>
        <p:nvPicPr>
          <p:cNvPr id="8" name="Picture 7" descr="A school building with a lawn&#10;&#10;Description automatically generated">
            <a:extLst>
              <a:ext uri="{FF2B5EF4-FFF2-40B4-BE49-F238E27FC236}">
                <a16:creationId xmlns:a16="http://schemas.microsoft.com/office/drawing/2014/main" id="{75F49118-16CA-4995-BA77-820953FCA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494" y="4310191"/>
            <a:ext cx="4506157" cy="2534714"/>
          </a:xfrm>
          <a:prstGeom prst="roundRect">
            <a:avLst/>
          </a:prstGeom>
        </p:spPr>
      </p:pic>
    </p:spTree>
    <p:extLst>
      <p:ext uri="{BB962C8B-B14F-4D97-AF65-F5344CB8AC3E}">
        <p14:creationId xmlns:p14="http://schemas.microsoft.com/office/powerpoint/2010/main" val="804692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4A56-4312-4055-BA18-D0478FB4BDF5}"/>
              </a:ext>
            </a:extLst>
          </p:cNvPr>
          <p:cNvSpPr>
            <a:spLocks noGrp="1"/>
          </p:cNvSpPr>
          <p:nvPr>
            <p:ph type="title"/>
          </p:nvPr>
        </p:nvSpPr>
        <p:spPr>
          <a:xfrm>
            <a:off x="0" y="213557"/>
            <a:ext cx="1333406" cy="647577"/>
          </a:xfrm>
        </p:spPr>
        <p:txBody>
          <a:bodyPr>
            <a:normAutofit/>
          </a:bodyPr>
          <a:lstStyle/>
          <a:p>
            <a:r>
              <a:rPr lang="en-GB" sz="2800" dirty="0" err="1"/>
              <a:t>Inicio</a:t>
            </a:r>
            <a:endParaRPr lang="en-GB" sz="2800" dirty="0"/>
          </a:p>
        </p:txBody>
      </p:sp>
      <p:sp>
        <p:nvSpPr>
          <p:cNvPr id="4" name="Rounded Rectangle 11">
            <a:extLst>
              <a:ext uri="{FF2B5EF4-FFF2-40B4-BE49-F238E27FC236}">
                <a16:creationId xmlns:a16="http://schemas.microsoft.com/office/drawing/2014/main" id="{F5F35978-0875-4B27-B8A7-3898CECC53F6}"/>
              </a:ext>
            </a:extLst>
          </p:cNvPr>
          <p:cNvSpPr/>
          <p:nvPr/>
        </p:nvSpPr>
        <p:spPr>
          <a:xfrm>
            <a:off x="9495692" y="258166"/>
            <a:ext cx="243245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B05C70E2-B647-43E0-905C-CBF517ED40FA}"/>
              </a:ext>
            </a:extLst>
          </p:cNvPr>
          <p:cNvGraphicFramePr>
            <a:graphicFrameLocks noGrp="1"/>
          </p:cNvGraphicFramePr>
          <p:nvPr>
            <p:extLst>
              <p:ext uri="{D42A27DB-BD31-4B8C-83A1-F6EECF244321}">
                <p14:modId xmlns:p14="http://schemas.microsoft.com/office/powerpoint/2010/main" val="2120198527"/>
              </p:ext>
            </p:extLst>
          </p:nvPr>
        </p:nvGraphicFramePr>
        <p:xfrm>
          <a:off x="5049120" y="861134"/>
          <a:ext cx="6846939" cy="5189820"/>
        </p:xfrm>
        <a:graphic>
          <a:graphicData uri="http://schemas.openxmlformats.org/drawingml/2006/table">
            <a:tbl>
              <a:tblPr firstRow="1" firstCol="1" bandRow="1">
                <a:tableStyleId>{5940675A-B579-460E-94D1-54222C63F5DA}</a:tableStyleId>
              </a:tblPr>
              <a:tblGrid>
                <a:gridCol w="583544">
                  <a:extLst>
                    <a:ext uri="{9D8B030D-6E8A-4147-A177-3AD203B41FA5}">
                      <a16:colId xmlns:a16="http://schemas.microsoft.com/office/drawing/2014/main" val="20000"/>
                    </a:ext>
                  </a:extLst>
                </a:gridCol>
                <a:gridCol w="2403980">
                  <a:extLst>
                    <a:ext uri="{9D8B030D-6E8A-4147-A177-3AD203B41FA5}">
                      <a16:colId xmlns:a16="http://schemas.microsoft.com/office/drawing/2014/main" val="20001"/>
                    </a:ext>
                  </a:extLst>
                </a:gridCol>
                <a:gridCol w="385941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Español</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Inglés</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algn="ctr" defTabSz="914400" rtl="0" eaLnBrk="1" latinLnBrk="0" hangingPunct="1">
                        <a:lnSpc>
                          <a:spcPct val="107000"/>
                        </a:lnSpc>
                        <a:spcAft>
                          <a:spcPts val="0"/>
                        </a:spcAft>
                      </a:pPr>
                      <a:r>
                        <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poder</a:t>
                      </a:r>
                    </a:p>
                  </a:txBody>
                  <a:tcPr marL="68580" marR="68580" marT="0" marB="0" anchor="ctr"/>
                </a:tc>
                <a:tc>
                  <a:txBody>
                    <a:bodyPr/>
                    <a:lstStyle/>
                    <a:p>
                      <a:pPr marL="0" algn="ctr" defTabSz="914400" rtl="0" eaLnBrk="1" latinLnBrk="0" hangingPunct="1">
                        <a:lnSpc>
                          <a:spcPct val="107000"/>
                        </a:lnSpc>
                        <a:spcAft>
                          <a:spcPts val="0"/>
                        </a:spcAft>
                      </a:pPr>
                      <a:r>
                        <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can, to be able to</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puedo</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can, I am able to</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puedes</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you can, you are able to</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puede</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s/he can, s/he is able to</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participar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participate, participating</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preguntar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ask, asking</a:t>
                      </a:r>
                    </a:p>
                  </a:txBody>
                  <a:tcPr marL="68580" marR="68580" marT="0" marB="0" anchor="ctr"/>
                </a:tc>
                <a:extLst>
                  <a:ext uri="{0D108BD9-81ED-4DB2-BD59-A6C34878D82A}">
                    <a16:rowId xmlns:a16="http://schemas.microsoft.com/office/drawing/2014/main" val="1642564653"/>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i="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pedir</a:t>
                      </a:r>
                      <a:endPar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ask for, asking for</a:t>
                      </a:r>
                    </a:p>
                  </a:txBody>
                  <a:tcPr marL="68580" marR="68580" marT="0" marB="0" anchor="ct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i="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jugar</a:t>
                      </a:r>
                      <a:endPar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play (e.g. a game), playing</a:t>
                      </a:r>
                    </a:p>
                  </a:txBody>
                  <a:tcPr marL="68580" marR="68580" marT="0" marB="0" anchor="ctr"/>
                </a:tc>
                <a:extLst>
                  <a:ext uri="{0D108BD9-81ED-4DB2-BD59-A6C34878D82A}">
                    <a16:rowId xmlns:a16="http://schemas.microsoft.com/office/drawing/2014/main" val="3706842155"/>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material</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material</a:t>
                      </a:r>
                    </a:p>
                  </a:txBody>
                  <a:tcPr marL="68580" marR="68580" marT="0" marB="0" anchor="ctr"/>
                </a:tc>
                <a:extLst>
                  <a:ext uri="{0D108BD9-81ED-4DB2-BD59-A6C34878D82A}">
                    <a16:rowId xmlns:a16="http://schemas.microsoft.com/office/drawing/2014/main" val="114897808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i="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cambiar</a:t>
                      </a:r>
                      <a:endPar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change, changing</a:t>
                      </a:r>
                    </a:p>
                  </a:txBody>
                  <a:tcPr marL="68580" marR="68580" marT="0" marB="0" anchor="ctr"/>
                </a:tc>
                <a:extLst>
                  <a:ext uri="{0D108BD9-81ED-4DB2-BD59-A6C34878D82A}">
                    <a16:rowId xmlns:a16="http://schemas.microsoft.com/office/drawing/2014/main" val="78507864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i="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favor</a:t>
                      </a:r>
                      <a:endPar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favour</a:t>
                      </a:r>
                    </a:p>
                  </a:txBody>
                  <a:tcPr marL="68580" marR="68580" marT="0" marB="0" anchor="ctr"/>
                </a:tc>
                <a:extLst>
                  <a:ext uri="{0D108BD9-81ED-4DB2-BD59-A6C34878D82A}">
                    <a16:rowId xmlns:a16="http://schemas.microsoft.com/office/drawing/2014/main" val="1379641804"/>
                  </a:ext>
                </a:extLst>
              </a:tr>
            </a:tbl>
          </a:graphicData>
        </a:graphic>
      </p:graphicFrame>
      <p:grpSp>
        <p:nvGrpSpPr>
          <p:cNvPr id="6" name="Group 5">
            <a:extLst>
              <a:ext uri="{FF2B5EF4-FFF2-40B4-BE49-F238E27FC236}">
                <a16:creationId xmlns:a16="http://schemas.microsoft.com/office/drawing/2014/main" id="{61A6B8AB-E8E4-4527-AD61-3822B8741255}"/>
              </a:ext>
            </a:extLst>
          </p:cNvPr>
          <p:cNvGrpSpPr/>
          <p:nvPr/>
        </p:nvGrpSpPr>
        <p:grpSpPr>
          <a:xfrm>
            <a:off x="8047999" y="1360622"/>
            <a:ext cx="3848060" cy="4655032"/>
            <a:chOff x="12784212" y="1566777"/>
            <a:chExt cx="2213433" cy="4655032"/>
          </a:xfrm>
        </p:grpSpPr>
        <p:sp>
          <p:nvSpPr>
            <p:cNvPr id="7" name="Rectangle 6">
              <a:extLst>
                <a:ext uri="{FF2B5EF4-FFF2-40B4-BE49-F238E27FC236}">
                  <a16:creationId xmlns:a16="http://schemas.microsoft.com/office/drawing/2014/main" id="{1C095FBD-06A5-4156-8AAA-23F62DBC4D83}"/>
                </a:ext>
              </a:extLst>
            </p:cNvPr>
            <p:cNvSpPr/>
            <p:nvPr/>
          </p:nvSpPr>
          <p:spPr>
            <a:xfrm>
              <a:off x="12784214" y="1566777"/>
              <a:ext cx="2213430"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EB670653-02AB-4984-9CB1-8A7DEEB35B08}"/>
                </a:ext>
              </a:extLst>
            </p:cNvPr>
            <p:cNvSpPr/>
            <p:nvPr/>
          </p:nvSpPr>
          <p:spPr>
            <a:xfrm>
              <a:off x="12784215" y="1999008"/>
              <a:ext cx="2213430"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115E3BC3-BC04-4782-9575-B74A5953DD5D}"/>
                </a:ext>
              </a:extLst>
            </p:cNvPr>
            <p:cNvSpPr/>
            <p:nvPr/>
          </p:nvSpPr>
          <p:spPr>
            <a:xfrm>
              <a:off x="12784212" y="2427663"/>
              <a:ext cx="2213430"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0B93F93D-FDF5-439E-83C2-06001BAE6849}"/>
                </a:ext>
              </a:extLst>
            </p:cNvPr>
            <p:cNvSpPr/>
            <p:nvPr/>
          </p:nvSpPr>
          <p:spPr>
            <a:xfrm>
              <a:off x="12784215" y="2869878"/>
              <a:ext cx="2213430"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1" name="Rectangle 10">
              <a:extLst>
                <a:ext uri="{FF2B5EF4-FFF2-40B4-BE49-F238E27FC236}">
                  <a16:creationId xmlns:a16="http://schemas.microsoft.com/office/drawing/2014/main" id="{39E48EB6-FBB6-4C05-87FA-3FDE55B6FE7B}"/>
                </a:ext>
              </a:extLst>
            </p:cNvPr>
            <p:cNvSpPr/>
            <p:nvPr/>
          </p:nvSpPr>
          <p:spPr>
            <a:xfrm>
              <a:off x="12784212" y="3257584"/>
              <a:ext cx="2213430" cy="35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2" name="Rectangle 11">
              <a:extLst>
                <a:ext uri="{FF2B5EF4-FFF2-40B4-BE49-F238E27FC236}">
                  <a16:creationId xmlns:a16="http://schemas.microsoft.com/office/drawing/2014/main" id="{FC006FFA-1627-44F8-B8F5-839767E149F4}"/>
                </a:ext>
              </a:extLst>
            </p:cNvPr>
            <p:cNvSpPr/>
            <p:nvPr/>
          </p:nvSpPr>
          <p:spPr>
            <a:xfrm>
              <a:off x="12784215" y="3686433"/>
              <a:ext cx="2213430"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3" name="Rectangle 12">
              <a:extLst>
                <a:ext uri="{FF2B5EF4-FFF2-40B4-BE49-F238E27FC236}">
                  <a16:creationId xmlns:a16="http://schemas.microsoft.com/office/drawing/2014/main" id="{B01EBF41-689D-4B26-9502-CE04C78275EB}"/>
                </a:ext>
              </a:extLst>
            </p:cNvPr>
            <p:cNvSpPr/>
            <p:nvPr/>
          </p:nvSpPr>
          <p:spPr>
            <a:xfrm>
              <a:off x="12784215" y="4121825"/>
              <a:ext cx="2213430"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58A48DC1-AADE-4BE9-BCD3-7CD461A391B6}"/>
                </a:ext>
              </a:extLst>
            </p:cNvPr>
            <p:cNvSpPr/>
            <p:nvPr/>
          </p:nvSpPr>
          <p:spPr>
            <a:xfrm>
              <a:off x="12784214" y="4552095"/>
              <a:ext cx="2213430" cy="395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5" name="Rectangle 14">
              <a:extLst>
                <a:ext uri="{FF2B5EF4-FFF2-40B4-BE49-F238E27FC236}">
                  <a16:creationId xmlns:a16="http://schemas.microsoft.com/office/drawing/2014/main" id="{7122C486-B1F9-4E10-A04B-A0988DF49119}"/>
                </a:ext>
              </a:extLst>
            </p:cNvPr>
            <p:cNvSpPr/>
            <p:nvPr/>
          </p:nvSpPr>
          <p:spPr>
            <a:xfrm>
              <a:off x="12784215" y="5040255"/>
              <a:ext cx="2213430" cy="2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6" name="Rectangle 15">
              <a:extLst>
                <a:ext uri="{FF2B5EF4-FFF2-40B4-BE49-F238E27FC236}">
                  <a16:creationId xmlns:a16="http://schemas.microsoft.com/office/drawing/2014/main" id="{C7FCBA6D-D85A-4FE4-88BF-58D64D48EB5E}"/>
                </a:ext>
              </a:extLst>
            </p:cNvPr>
            <p:cNvSpPr/>
            <p:nvPr/>
          </p:nvSpPr>
          <p:spPr>
            <a:xfrm>
              <a:off x="12784212" y="5424296"/>
              <a:ext cx="2213430"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7" name="Rectangle 16">
              <a:extLst>
                <a:ext uri="{FF2B5EF4-FFF2-40B4-BE49-F238E27FC236}">
                  <a16:creationId xmlns:a16="http://schemas.microsoft.com/office/drawing/2014/main" id="{596EDA14-AC49-45B2-B5EF-F4E07AD8F504}"/>
                </a:ext>
              </a:extLst>
            </p:cNvPr>
            <p:cNvSpPr/>
            <p:nvPr/>
          </p:nvSpPr>
          <p:spPr>
            <a:xfrm>
              <a:off x="12784212" y="5869173"/>
              <a:ext cx="2213430"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grpSp>
      <p:grpSp>
        <p:nvGrpSpPr>
          <p:cNvPr id="18" name="Group 17">
            <a:extLst>
              <a:ext uri="{FF2B5EF4-FFF2-40B4-BE49-F238E27FC236}">
                <a16:creationId xmlns:a16="http://schemas.microsoft.com/office/drawing/2014/main" id="{01268925-F88B-4F18-AC60-404C3266C583}"/>
              </a:ext>
            </a:extLst>
          </p:cNvPr>
          <p:cNvGrpSpPr/>
          <p:nvPr/>
        </p:nvGrpSpPr>
        <p:grpSpPr>
          <a:xfrm>
            <a:off x="5652671" y="1369956"/>
            <a:ext cx="2337114" cy="4666935"/>
            <a:chOff x="-2722678" y="1260393"/>
            <a:chExt cx="1836887" cy="4621743"/>
          </a:xfrm>
        </p:grpSpPr>
        <p:sp>
          <p:nvSpPr>
            <p:cNvPr id="19" name="Rectangle 18">
              <a:extLst>
                <a:ext uri="{FF2B5EF4-FFF2-40B4-BE49-F238E27FC236}">
                  <a16:creationId xmlns:a16="http://schemas.microsoft.com/office/drawing/2014/main" id="{5D714B1A-3283-41B0-B45A-B7CF712772A4}"/>
                </a:ext>
              </a:extLst>
            </p:cNvPr>
            <p:cNvSpPr/>
            <p:nvPr/>
          </p:nvSpPr>
          <p:spPr>
            <a:xfrm>
              <a:off x="-2722676" y="1260393"/>
              <a:ext cx="1836884"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2C59CE9F-9A5A-413E-BDCF-BA8F868880A9}"/>
                </a:ext>
              </a:extLst>
            </p:cNvPr>
            <p:cNvSpPr/>
            <p:nvPr/>
          </p:nvSpPr>
          <p:spPr>
            <a:xfrm>
              <a:off x="-2722675" y="1692624"/>
              <a:ext cx="1836884"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1" name="Rectangle 20">
              <a:extLst>
                <a:ext uri="{FF2B5EF4-FFF2-40B4-BE49-F238E27FC236}">
                  <a16:creationId xmlns:a16="http://schemas.microsoft.com/office/drawing/2014/main" id="{14169770-8753-43F1-BB03-A2B7CF7DFB2B}"/>
                </a:ext>
              </a:extLst>
            </p:cNvPr>
            <p:cNvSpPr/>
            <p:nvPr/>
          </p:nvSpPr>
          <p:spPr>
            <a:xfrm>
              <a:off x="-2722678" y="2121279"/>
              <a:ext cx="1836884" cy="326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2" name="Rectangle 21">
              <a:extLst>
                <a:ext uri="{FF2B5EF4-FFF2-40B4-BE49-F238E27FC236}">
                  <a16:creationId xmlns:a16="http://schemas.microsoft.com/office/drawing/2014/main" id="{64A47731-E0D3-45BF-9C72-1A2FCD6D7175}"/>
                </a:ext>
              </a:extLst>
            </p:cNvPr>
            <p:cNvSpPr/>
            <p:nvPr/>
          </p:nvSpPr>
          <p:spPr>
            <a:xfrm>
              <a:off x="-2722675" y="2563494"/>
              <a:ext cx="1836884" cy="3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3" name="Rectangle 22">
              <a:extLst>
                <a:ext uri="{FF2B5EF4-FFF2-40B4-BE49-F238E27FC236}">
                  <a16:creationId xmlns:a16="http://schemas.microsoft.com/office/drawing/2014/main" id="{E4597838-44E1-43A5-9AC9-0B2564722581}"/>
                </a:ext>
              </a:extLst>
            </p:cNvPr>
            <p:cNvSpPr/>
            <p:nvPr/>
          </p:nvSpPr>
          <p:spPr>
            <a:xfrm>
              <a:off x="-2722678" y="2951200"/>
              <a:ext cx="1836884"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4" name="Rectangle 23">
              <a:extLst>
                <a:ext uri="{FF2B5EF4-FFF2-40B4-BE49-F238E27FC236}">
                  <a16:creationId xmlns:a16="http://schemas.microsoft.com/office/drawing/2014/main" id="{69CD1E5D-51BC-4F21-BCEE-145DD67F8644}"/>
                </a:ext>
              </a:extLst>
            </p:cNvPr>
            <p:cNvSpPr/>
            <p:nvPr/>
          </p:nvSpPr>
          <p:spPr>
            <a:xfrm>
              <a:off x="-2722675" y="3380049"/>
              <a:ext cx="1836884"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5" name="Rectangle 24">
              <a:extLst>
                <a:ext uri="{FF2B5EF4-FFF2-40B4-BE49-F238E27FC236}">
                  <a16:creationId xmlns:a16="http://schemas.microsoft.com/office/drawing/2014/main" id="{A7CEF08B-1167-4357-A91E-00CE68025705}"/>
                </a:ext>
              </a:extLst>
            </p:cNvPr>
            <p:cNvSpPr/>
            <p:nvPr/>
          </p:nvSpPr>
          <p:spPr>
            <a:xfrm>
              <a:off x="-2722675" y="3815441"/>
              <a:ext cx="1836884"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6" name="Rectangle 25">
              <a:extLst>
                <a:ext uri="{FF2B5EF4-FFF2-40B4-BE49-F238E27FC236}">
                  <a16:creationId xmlns:a16="http://schemas.microsoft.com/office/drawing/2014/main" id="{3D100AA6-CC95-428F-B178-7DE281DF907B}"/>
                </a:ext>
              </a:extLst>
            </p:cNvPr>
            <p:cNvSpPr/>
            <p:nvPr/>
          </p:nvSpPr>
          <p:spPr>
            <a:xfrm>
              <a:off x="-2722676" y="4245711"/>
              <a:ext cx="1836884"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7" name="Rectangle 26">
              <a:extLst>
                <a:ext uri="{FF2B5EF4-FFF2-40B4-BE49-F238E27FC236}">
                  <a16:creationId xmlns:a16="http://schemas.microsoft.com/office/drawing/2014/main" id="{11519C95-4CBC-4916-9FFC-5C9BE1A078A9}"/>
                </a:ext>
              </a:extLst>
            </p:cNvPr>
            <p:cNvSpPr/>
            <p:nvPr/>
          </p:nvSpPr>
          <p:spPr>
            <a:xfrm>
              <a:off x="-2722675" y="4673035"/>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8" name="Rectangle 27">
              <a:extLst>
                <a:ext uri="{FF2B5EF4-FFF2-40B4-BE49-F238E27FC236}">
                  <a16:creationId xmlns:a16="http://schemas.microsoft.com/office/drawing/2014/main" id="{6F35D116-D159-44A2-8090-4F1A092E39AB}"/>
                </a:ext>
              </a:extLst>
            </p:cNvPr>
            <p:cNvSpPr/>
            <p:nvPr/>
          </p:nvSpPr>
          <p:spPr>
            <a:xfrm>
              <a:off x="-2722678" y="5108397"/>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9" name="Rectangle 28">
              <a:extLst>
                <a:ext uri="{FF2B5EF4-FFF2-40B4-BE49-F238E27FC236}">
                  <a16:creationId xmlns:a16="http://schemas.microsoft.com/office/drawing/2014/main" id="{31449ADF-8C09-48BB-85E7-5CDC7D3ACBB7}"/>
                </a:ext>
              </a:extLst>
            </p:cNvPr>
            <p:cNvSpPr/>
            <p:nvPr/>
          </p:nvSpPr>
          <p:spPr>
            <a:xfrm>
              <a:off x="-2722678" y="5529500"/>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grpSp>
      <p:sp>
        <p:nvSpPr>
          <p:cNvPr id="30" name="Speech Bubble: Rectangle with Corners Rounded 29">
            <a:extLst>
              <a:ext uri="{FF2B5EF4-FFF2-40B4-BE49-F238E27FC236}">
                <a16:creationId xmlns:a16="http://schemas.microsoft.com/office/drawing/2014/main" id="{C54D68D8-C9FA-4EFA-9743-E44FB4C8CE26}"/>
              </a:ext>
            </a:extLst>
          </p:cNvPr>
          <p:cNvSpPr/>
          <p:nvPr/>
        </p:nvSpPr>
        <p:spPr>
          <a:xfrm>
            <a:off x="2724145" y="2737250"/>
            <a:ext cx="2014107" cy="1219474"/>
          </a:xfrm>
          <a:prstGeom prst="wedgeRoundRectCallout">
            <a:avLst>
              <a:gd name="adj1" fmla="val 63753"/>
              <a:gd name="adj2" fmla="val 32904"/>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Asking a question? Use “</a:t>
            </a:r>
            <a:r>
              <a:rPr lang="en-GB" sz="2000" b="1" dirty="0" err="1">
                <a:solidFill>
                  <a:schemeClr val="tx1"/>
                </a:solidFill>
                <a:latin typeface="Century Gothic" panose="020B0502020202020204" pitchFamily="34" charset="0"/>
              </a:rPr>
              <a:t>preguntar</a:t>
            </a:r>
            <a:r>
              <a:rPr lang="en-GB" sz="2000" b="1" dirty="0">
                <a:solidFill>
                  <a:schemeClr val="tx1"/>
                </a:solidFill>
                <a:latin typeface="Century Gothic" panose="020B0502020202020204" pitchFamily="34" charset="0"/>
              </a:rPr>
              <a:t>”</a:t>
            </a:r>
          </a:p>
        </p:txBody>
      </p:sp>
      <p:sp>
        <p:nvSpPr>
          <p:cNvPr id="31" name="Speech Bubble: Rectangle with Corners Rounded 30">
            <a:extLst>
              <a:ext uri="{FF2B5EF4-FFF2-40B4-BE49-F238E27FC236}">
                <a16:creationId xmlns:a16="http://schemas.microsoft.com/office/drawing/2014/main" id="{70E5ABFD-D1E3-4C59-90BB-A9503B7506E8}"/>
              </a:ext>
            </a:extLst>
          </p:cNvPr>
          <p:cNvSpPr/>
          <p:nvPr/>
        </p:nvSpPr>
        <p:spPr>
          <a:xfrm>
            <a:off x="2848116" y="4106746"/>
            <a:ext cx="2014107" cy="1270225"/>
          </a:xfrm>
          <a:prstGeom prst="wedgeRoundRectCallout">
            <a:avLst>
              <a:gd name="adj1" fmla="val 56492"/>
              <a:gd name="adj2" fmla="val -43802"/>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Asking </a:t>
            </a:r>
            <a:r>
              <a:rPr lang="en-GB" sz="2000" b="1" i="1" dirty="0">
                <a:solidFill>
                  <a:schemeClr val="tx1"/>
                </a:solidFill>
                <a:latin typeface="Century Gothic" panose="020B0502020202020204" pitchFamily="34" charset="0"/>
              </a:rPr>
              <a:t>for something</a:t>
            </a:r>
            <a:r>
              <a:rPr lang="en-GB" sz="2000" b="1" dirty="0">
                <a:solidFill>
                  <a:schemeClr val="tx1"/>
                </a:solidFill>
                <a:latin typeface="Century Gothic" panose="020B0502020202020204" pitchFamily="34" charset="0"/>
              </a:rPr>
              <a:t>? Use “</a:t>
            </a:r>
            <a:r>
              <a:rPr lang="en-GB" sz="2000" b="1" dirty="0" err="1">
                <a:solidFill>
                  <a:schemeClr val="tx1"/>
                </a:solidFill>
                <a:latin typeface="Century Gothic" panose="020B0502020202020204" pitchFamily="34" charset="0"/>
              </a:rPr>
              <a:t>pedir</a:t>
            </a:r>
            <a:r>
              <a:rPr lang="en-GB" sz="2000" b="1" dirty="0">
                <a:solidFill>
                  <a:schemeClr val="tx1"/>
                </a:solidFill>
                <a:latin typeface="Century Gothic" panose="020B0502020202020204" pitchFamily="34" charset="0"/>
              </a:rPr>
              <a:t>”</a:t>
            </a:r>
          </a:p>
        </p:txBody>
      </p:sp>
      <p:sp>
        <p:nvSpPr>
          <p:cNvPr id="32" name="Rectangle 2" descr="rectangle that moves down the slide to show the 60 second timer">
            <a:extLst>
              <a:ext uri="{FF2B5EF4-FFF2-40B4-BE49-F238E27FC236}">
                <a16:creationId xmlns:a16="http://schemas.microsoft.com/office/drawing/2014/main" id="{F8985D4C-22AE-4FE1-943F-74A3BE1055BD}"/>
              </a:ext>
            </a:extLst>
          </p:cNvPr>
          <p:cNvSpPr>
            <a:spLocks noChangeArrowheads="1"/>
          </p:cNvSpPr>
          <p:nvPr/>
        </p:nvSpPr>
        <p:spPr bwMode="auto">
          <a:xfrm>
            <a:off x="554228" y="14223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3" name="Rectangle 3" descr="rectnagle for the timer ">
            <a:extLst>
              <a:ext uri="{FF2B5EF4-FFF2-40B4-BE49-F238E27FC236}">
                <a16:creationId xmlns:a16="http://schemas.microsoft.com/office/drawing/2014/main" id="{1378187E-DF00-4133-AD3E-60B3B2A7D1A5}"/>
              </a:ext>
            </a:extLst>
          </p:cNvPr>
          <p:cNvSpPr>
            <a:spLocks noChangeArrowheads="1"/>
          </p:cNvSpPr>
          <p:nvPr/>
        </p:nvSpPr>
        <p:spPr bwMode="auto">
          <a:xfrm>
            <a:off x="549993" y="142238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A1FDD12C-9DBB-4A3E-BCAF-1E7CE062D3CA}"/>
              </a:ext>
            </a:extLst>
          </p:cNvPr>
          <p:cNvSpPr/>
          <p:nvPr/>
        </p:nvSpPr>
        <p:spPr>
          <a:xfrm>
            <a:off x="1234342" y="140382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5" name="Text Box 12">
            <a:extLst>
              <a:ext uri="{FF2B5EF4-FFF2-40B4-BE49-F238E27FC236}">
                <a16:creationId xmlns:a16="http://schemas.microsoft.com/office/drawing/2014/main" id="{438D89BC-4FE9-438D-A2EC-162A72918DE7}"/>
              </a:ext>
            </a:extLst>
          </p:cNvPr>
          <p:cNvSpPr txBox="1">
            <a:spLocks noChangeArrowheads="1"/>
          </p:cNvSpPr>
          <p:nvPr/>
        </p:nvSpPr>
        <p:spPr bwMode="auto">
          <a:xfrm>
            <a:off x="1479080" y="12531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6" name="Text Box 14">
            <a:extLst>
              <a:ext uri="{FF2B5EF4-FFF2-40B4-BE49-F238E27FC236}">
                <a16:creationId xmlns:a16="http://schemas.microsoft.com/office/drawing/2014/main" id="{76B32A99-8762-4D3F-992E-59AB6E7F43AC}"/>
              </a:ext>
            </a:extLst>
          </p:cNvPr>
          <p:cNvSpPr txBox="1">
            <a:spLocks noChangeArrowheads="1"/>
          </p:cNvSpPr>
          <p:nvPr/>
        </p:nvSpPr>
        <p:spPr bwMode="auto">
          <a:xfrm>
            <a:off x="1454392" y="53866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7" name="Rectangle 36" descr="box to hide timer as it goes off the page">
            <a:extLst>
              <a:ext uri="{FF2B5EF4-FFF2-40B4-BE49-F238E27FC236}">
                <a16:creationId xmlns:a16="http://schemas.microsoft.com/office/drawing/2014/main" id="{1B52A7CA-DCA4-4E53-BB92-CF5B84A70EB3}"/>
              </a:ext>
            </a:extLst>
          </p:cNvPr>
          <p:cNvSpPr/>
          <p:nvPr/>
        </p:nvSpPr>
        <p:spPr>
          <a:xfrm>
            <a:off x="400634" y="56096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ectangle 37">
            <a:extLst>
              <a:ext uri="{FF2B5EF4-FFF2-40B4-BE49-F238E27FC236}">
                <a16:creationId xmlns:a16="http://schemas.microsoft.com/office/drawing/2014/main" id="{E159F31D-A7C6-4EB0-901F-A94E3BE7C3A3}"/>
              </a:ext>
            </a:extLst>
          </p:cNvPr>
          <p:cNvSpPr/>
          <p:nvPr/>
        </p:nvSpPr>
        <p:spPr>
          <a:xfrm>
            <a:off x="424416" y="55833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8D9E8AF0-21C8-496F-B522-0D498F943524}"/>
              </a:ext>
            </a:extLst>
          </p:cNvPr>
          <p:cNvCxnSpPr/>
          <p:nvPr/>
        </p:nvCxnSpPr>
        <p:spPr>
          <a:xfrm>
            <a:off x="545944" y="557864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A732E700-CA24-4D46-BE05-9D899FF0EEAC}"/>
              </a:ext>
            </a:extLst>
          </p:cNvPr>
          <p:cNvSpPr/>
          <p:nvPr/>
        </p:nvSpPr>
        <p:spPr>
          <a:xfrm>
            <a:off x="1255491" y="14267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utoShape 11">
            <a:hlinkClick r:id="" action="ppaction://noaction" highlightClick="1"/>
            <a:extLst>
              <a:ext uri="{FF2B5EF4-FFF2-40B4-BE49-F238E27FC236}">
                <a16:creationId xmlns:a16="http://schemas.microsoft.com/office/drawing/2014/main" id="{67CE1DFA-74A3-4756-B66F-1E9080D6A09A}"/>
              </a:ext>
            </a:extLst>
          </p:cNvPr>
          <p:cNvSpPr>
            <a:spLocks noChangeArrowheads="1"/>
          </p:cNvSpPr>
          <p:nvPr/>
        </p:nvSpPr>
        <p:spPr bwMode="auto">
          <a:xfrm>
            <a:off x="274674" y="578667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42" name="Text Box 10">
            <a:extLst>
              <a:ext uri="{FF2B5EF4-FFF2-40B4-BE49-F238E27FC236}">
                <a16:creationId xmlns:a16="http://schemas.microsoft.com/office/drawing/2014/main" id="{8DFC1FC0-C414-41F3-9D40-CC8B14D8A623}"/>
              </a:ext>
            </a:extLst>
          </p:cNvPr>
          <p:cNvSpPr txBox="1">
            <a:spLocks noChangeArrowheads="1"/>
          </p:cNvSpPr>
          <p:nvPr/>
        </p:nvSpPr>
        <p:spPr bwMode="auto">
          <a:xfrm>
            <a:off x="1276560" y="357518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51095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nodeType="afterEffect">
                                  <p:stCondLst>
                                    <p:cond delay="0"/>
                                  </p:stCondLst>
                                  <p:childTnLst>
                                    <p:animEffect transition="out" filter="slide(fromBottom)">
                                      <p:cBhvr>
                                        <p:cTn id="33" dur="59000"/>
                                        <p:tgtEl>
                                          <p:spTgt spid="33"/>
                                        </p:tgtEl>
                                      </p:cBhvr>
                                    </p:animEffect>
                                    <p:set>
                                      <p:cBhvr>
                                        <p:cTn id="34" dur="1" fill="hold">
                                          <p:stCondLst>
                                            <p:cond delay="58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500173-7AE1-4980-9C52-2DFAE38768EA}"/>
              </a:ext>
            </a:extLst>
          </p:cNvPr>
          <p:cNvSpPr txBox="1"/>
          <p:nvPr/>
        </p:nvSpPr>
        <p:spPr>
          <a:xfrm>
            <a:off x="-149569" y="62803"/>
            <a:ext cx="1703162" cy="369332"/>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6947600" y="32025"/>
            <a:ext cx="1672290" cy="40011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778262" y="117819"/>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226552" y="3226991"/>
            <a:ext cx="58290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75000"/>
                  </a:prstClr>
                </a:solidFill>
                <a:effectLst/>
                <a:uLnTx/>
                <a:uFillTx/>
                <a:latin typeface="Tw Cen MT" panose="020B0602020104020603"/>
                <a:ea typeface="+mn-ea"/>
                <a:cs typeface="+mn-cs"/>
              </a:rPr>
              <a:t>- - - - - - - - - - - - - - - - - - - - - - - - - - - - - - -</a:t>
            </a: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3996523657"/>
              </p:ext>
            </p:extLst>
          </p:nvPr>
        </p:nvGraphicFramePr>
        <p:xfrm>
          <a:off x="6947600" y="432135"/>
          <a:ext cx="4883481" cy="2529840"/>
        </p:xfrm>
        <a:graphic>
          <a:graphicData uri="http://schemas.openxmlformats.org/drawingml/2006/table">
            <a:tbl>
              <a:tblPr firstRow="1" bandRow="1">
                <a:tableStyleId>{8A107856-5554-42FB-B03E-39F5DBC370BA}</a:tableStyleId>
              </a:tblPr>
              <a:tblGrid>
                <a:gridCol w="4883481">
                  <a:extLst>
                    <a:ext uri="{9D8B030D-6E8A-4147-A177-3AD203B41FA5}">
                      <a16:colId xmlns:a16="http://schemas.microsoft.com/office/drawing/2014/main" val="3887794188"/>
                    </a:ext>
                  </a:extLst>
                </a:gridCol>
              </a:tblGrid>
              <a:tr h="2055979">
                <a:tc>
                  <a:txBody>
                    <a:bodyPr/>
                    <a:lstStyle/>
                    <a:p>
                      <a:r>
                        <a:rPr lang="en-GB" sz="1800" b="0" kern="1200" dirty="0">
                          <a:solidFill>
                            <a:schemeClr val="accent1">
                              <a:lumMod val="50000"/>
                            </a:schemeClr>
                          </a:solidFill>
                          <a:effectLst/>
                          <a:latin typeface="Century Gothic" panose="020B0502020202020204" pitchFamily="34" charset="0"/>
                          <a:ea typeface="+mn-ea"/>
                          <a:cs typeface="+mn-cs"/>
                        </a:rPr>
                        <a:t>M_ c_ _dad es </a:t>
                      </a:r>
                      <a:r>
                        <a:rPr lang="en-GB" sz="1800" b="0" kern="1200" dirty="0" err="1">
                          <a:solidFill>
                            <a:schemeClr val="accent1">
                              <a:lumMod val="50000"/>
                            </a:schemeClr>
                          </a:solidFill>
                          <a:effectLst/>
                          <a:latin typeface="Century Gothic" panose="020B0502020202020204" pitchFamily="34" charset="0"/>
                          <a:ea typeface="+mn-ea"/>
                          <a:cs typeface="+mn-cs"/>
                        </a:rPr>
                        <a:t>int_resant</a:t>
                      </a:r>
                      <a:r>
                        <a:rPr lang="en-GB" sz="1800" b="0" kern="1200" dirty="0">
                          <a:solidFill>
                            <a:schemeClr val="accent1">
                              <a:lumMod val="50000"/>
                            </a:schemeClr>
                          </a:solidFill>
                          <a:effectLst/>
                          <a:latin typeface="Century Gothic" panose="020B0502020202020204" pitchFamily="34" charset="0"/>
                          <a:ea typeface="+mn-ea"/>
                          <a:cs typeface="+mn-cs"/>
                        </a:rPr>
                        <a:t>_ y </a:t>
                      </a:r>
                      <a:r>
                        <a:rPr lang="en-GB" sz="1800" b="0" kern="1200" dirty="0" err="1">
                          <a:solidFill>
                            <a:schemeClr val="accent1">
                              <a:lumMod val="50000"/>
                            </a:schemeClr>
                          </a:solidFill>
                          <a:effectLst/>
                          <a:latin typeface="Century Gothic" panose="020B0502020202020204" pitchFamily="34" charset="0"/>
                          <a:ea typeface="+mn-ea"/>
                          <a:cs typeface="+mn-cs"/>
                        </a:rPr>
                        <a:t>b_nit</a:t>
                      </a:r>
                      <a:r>
                        <a:rPr lang="en-GB" sz="1800" b="0" kern="1200" dirty="0">
                          <a:solidFill>
                            <a:schemeClr val="accent1">
                              <a:lumMod val="50000"/>
                            </a:schemeClr>
                          </a:solidFill>
                          <a:effectLst/>
                          <a:latin typeface="Century Gothic" panose="020B0502020202020204" pitchFamily="34" charset="0"/>
                          <a:ea typeface="+mn-ea"/>
                          <a:cs typeface="+mn-cs"/>
                        </a:rPr>
                        <a:t>_. </a:t>
                      </a:r>
                      <a:r>
                        <a:rPr lang="en-GB" sz="1800" b="0" kern="1200" dirty="0" err="1">
                          <a:solidFill>
                            <a:schemeClr val="accent1">
                              <a:lumMod val="50000"/>
                            </a:schemeClr>
                          </a:solidFill>
                          <a:effectLst/>
                          <a:latin typeface="Century Gothic" panose="020B0502020202020204" pitchFamily="34" charset="0"/>
                          <a:ea typeface="+mn-ea"/>
                          <a:cs typeface="+mn-cs"/>
                        </a:rPr>
                        <a:t>H_y</a:t>
                      </a:r>
                      <a:r>
                        <a:rPr lang="en-GB" sz="1800" b="0" kern="1200" dirty="0">
                          <a:solidFill>
                            <a:schemeClr val="accent1">
                              <a:lumMod val="50000"/>
                            </a:schemeClr>
                          </a:solidFill>
                          <a:effectLst/>
                          <a:latin typeface="Century Gothic" panose="020B0502020202020204" pitchFamily="34" charset="0"/>
                          <a:ea typeface="+mn-ea"/>
                          <a:cs typeface="+mn-cs"/>
                        </a:rPr>
                        <a:t> t_ _</a:t>
                      </a:r>
                      <a:r>
                        <a:rPr lang="en-GB" sz="1800" b="0" kern="1200" dirty="0" err="1">
                          <a:solidFill>
                            <a:schemeClr val="accent1">
                              <a:lumMod val="50000"/>
                            </a:schemeClr>
                          </a:solidFill>
                          <a:effectLst/>
                          <a:latin typeface="Century Gothic" panose="020B0502020202020204" pitchFamily="34" charset="0"/>
                          <a:ea typeface="+mn-ea"/>
                          <a:cs typeface="+mn-cs"/>
                        </a:rPr>
                        <a:t>ndas</a:t>
                      </a:r>
                      <a:r>
                        <a:rPr lang="en-GB" sz="1800" b="0" kern="1200" dirty="0">
                          <a:solidFill>
                            <a:schemeClr val="accent1">
                              <a:lumMod val="50000"/>
                            </a:schemeClr>
                          </a:solidFill>
                          <a:effectLst/>
                          <a:latin typeface="Century Gothic" panose="020B0502020202020204" pitchFamily="34" charset="0"/>
                          <a:ea typeface="+mn-ea"/>
                          <a:cs typeface="+mn-cs"/>
                        </a:rPr>
                        <a:t>, un </a:t>
                      </a:r>
                      <a:r>
                        <a:rPr lang="en-GB" sz="1800" b="0" kern="1200" dirty="0" err="1">
                          <a:solidFill>
                            <a:schemeClr val="accent1">
                              <a:lumMod val="50000"/>
                            </a:schemeClr>
                          </a:solidFill>
                          <a:effectLst/>
                          <a:latin typeface="Century Gothic" panose="020B0502020202020204" pitchFamily="34" charset="0"/>
                          <a:ea typeface="+mn-ea"/>
                          <a:cs typeface="+mn-cs"/>
                        </a:rPr>
                        <a:t>m_rc_d</a:t>
                      </a:r>
                      <a:r>
                        <a:rPr lang="en-GB" sz="1800" b="0" kern="1200" dirty="0">
                          <a:solidFill>
                            <a:schemeClr val="accent1">
                              <a:lumMod val="50000"/>
                            </a:schemeClr>
                          </a:solidFill>
                          <a:effectLst/>
                          <a:latin typeface="Century Gothic" panose="020B0502020202020204" pitchFamily="34" charset="0"/>
                          <a:ea typeface="+mn-ea"/>
                          <a:cs typeface="+mn-cs"/>
                        </a:rPr>
                        <a:t>_, un </a:t>
                      </a:r>
                      <a:r>
                        <a:rPr lang="en-GB" sz="1800" b="0" kern="1200" dirty="0" err="1">
                          <a:solidFill>
                            <a:schemeClr val="accent1">
                              <a:lumMod val="50000"/>
                            </a:schemeClr>
                          </a:solidFill>
                          <a:effectLst/>
                          <a:latin typeface="Century Gothic" panose="020B0502020202020204" pitchFamily="34" charset="0"/>
                          <a:ea typeface="+mn-ea"/>
                          <a:cs typeface="+mn-cs"/>
                        </a:rPr>
                        <a:t>m_s</a:t>
                      </a:r>
                      <a:r>
                        <a:rPr lang="en-GB" sz="1800" b="0" kern="1200" dirty="0">
                          <a:solidFill>
                            <a:schemeClr val="accent1">
                              <a:lumMod val="50000"/>
                            </a:schemeClr>
                          </a:solidFill>
                          <a:effectLst/>
                          <a:latin typeface="Century Gothic" panose="020B0502020202020204" pitchFamily="34" charset="0"/>
                          <a:ea typeface="+mn-ea"/>
                          <a:cs typeface="+mn-cs"/>
                        </a:rPr>
                        <a:t>_ _, una </a:t>
                      </a:r>
                      <a:r>
                        <a:rPr lang="en-GB" sz="1800" b="0" kern="1200" dirty="0" err="1">
                          <a:solidFill>
                            <a:schemeClr val="accent1">
                              <a:lumMod val="50000"/>
                            </a:schemeClr>
                          </a:solidFill>
                          <a:effectLst/>
                          <a:latin typeface="Century Gothic" panose="020B0502020202020204" pitchFamily="34" charset="0"/>
                          <a:ea typeface="+mn-ea"/>
                          <a:cs typeface="+mn-cs"/>
                        </a:rPr>
                        <a:t>igl_s</a:t>
                      </a:r>
                      <a:r>
                        <a:rPr lang="en-GB" sz="1800" b="0" kern="1200" dirty="0">
                          <a:solidFill>
                            <a:schemeClr val="accent1">
                              <a:lumMod val="50000"/>
                            </a:schemeClr>
                          </a:solidFill>
                          <a:effectLst/>
                          <a:latin typeface="Century Gothic" panose="020B0502020202020204" pitchFamily="34" charset="0"/>
                          <a:ea typeface="+mn-ea"/>
                          <a:cs typeface="+mn-cs"/>
                        </a:rPr>
                        <a:t>_ _ y dos </a:t>
                      </a:r>
                      <a:r>
                        <a:rPr lang="en-GB" sz="1800" b="0" kern="1200" dirty="0" err="1">
                          <a:solidFill>
                            <a:schemeClr val="accent1">
                              <a:lumMod val="50000"/>
                            </a:schemeClr>
                          </a:solidFill>
                          <a:effectLst/>
                          <a:latin typeface="Century Gothic" panose="020B0502020202020204" pitchFamily="34" charset="0"/>
                          <a:ea typeface="+mn-ea"/>
                          <a:cs typeface="+mn-cs"/>
                        </a:rPr>
                        <a:t>b_nc_s</a:t>
                      </a:r>
                      <a:r>
                        <a:rPr lang="en-GB" sz="1800" b="0" kern="1200" dirty="0">
                          <a:solidFill>
                            <a:schemeClr val="accent1">
                              <a:lumMod val="50000"/>
                            </a:schemeClr>
                          </a:solidFill>
                          <a:effectLst/>
                          <a:latin typeface="Century Gothic" panose="020B0502020202020204" pitchFamily="34" charset="0"/>
                          <a:ea typeface="+mn-ea"/>
                          <a:cs typeface="+mn-cs"/>
                        </a:rPr>
                        <a:t>. </a:t>
                      </a:r>
                      <a:r>
                        <a:rPr lang="en-GB" sz="1800" b="0" kern="1200" dirty="0" err="1">
                          <a:solidFill>
                            <a:schemeClr val="accent1">
                              <a:lumMod val="50000"/>
                            </a:schemeClr>
                          </a:solidFill>
                          <a:effectLst/>
                          <a:latin typeface="Century Gothic" panose="020B0502020202020204" pitchFamily="34" charset="0"/>
                          <a:ea typeface="+mn-ea"/>
                          <a:cs typeface="+mn-cs"/>
                        </a:rPr>
                        <a:t>T_mb_én</a:t>
                      </a:r>
                      <a:br>
                        <a:rPr lang="en-GB" sz="1800" b="0" kern="1200" dirty="0">
                          <a:solidFill>
                            <a:schemeClr val="accent1">
                              <a:lumMod val="50000"/>
                            </a:schemeClr>
                          </a:solidFill>
                          <a:effectLst/>
                          <a:latin typeface="Century Gothic" panose="020B0502020202020204" pitchFamily="34" charset="0"/>
                          <a:ea typeface="+mn-ea"/>
                          <a:cs typeface="+mn-cs"/>
                        </a:rPr>
                      </a:br>
                      <a:r>
                        <a:rPr lang="en-GB" sz="1800" b="0" kern="1200" dirty="0">
                          <a:solidFill>
                            <a:schemeClr val="accent1">
                              <a:lumMod val="50000"/>
                            </a:schemeClr>
                          </a:solidFill>
                          <a:effectLst/>
                          <a:latin typeface="Century Gothic" panose="020B0502020202020204" pitchFamily="34" charset="0"/>
                          <a:ea typeface="+mn-ea"/>
                          <a:cs typeface="+mn-cs"/>
                        </a:rPr>
                        <a:t>t_ _n_  </a:t>
                      </a:r>
                      <a:r>
                        <a:rPr lang="en-GB" sz="1800" b="0" kern="1200" dirty="0" err="1">
                          <a:solidFill>
                            <a:schemeClr val="accent1">
                              <a:lumMod val="50000"/>
                            </a:schemeClr>
                          </a:solidFill>
                          <a:effectLst/>
                          <a:latin typeface="Century Gothic" panose="020B0502020202020204" pitchFamily="34" charset="0"/>
                          <a:ea typeface="+mn-ea"/>
                          <a:cs typeface="+mn-cs"/>
                        </a:rPr>
                        <a:t>n_t_ral_za</a:t>
                      </a:r>
                      <a:r>
                        <a:rPr lang="en-GB" sz="1800" b="0" kern="1200" dirty="0">
                          <a:solidFill>
                            <a:schemeClr val="accent1">
                              <a:lumMod val="50000"/>
                            </a:schemeClr>
                          </a:solidFill>
                          <a:effectLst/>
                          <a:latin typeface="Century Gothic" panose="020B0502020202020204" pitchFamily="34" charset="0"/>
                          <a:ea typeface="+mn-ea"/>
                          <a:cs typeface="+mn-cs"/>
                        </a:rPr>
                        <a:t>: hay un </a:t>
                      </a:r>
                      <a:r>
                        <a:rPr lang="en-GB" sz="1800" b="0" kern="1200" dirty="0" err="1">
                          <a:solidFill>
                            <a:schemeClr val="accent1">
                              <a:lumMod val="50000"/>
                            </a:schemeClr>
                          </a:solidFill>
                          <a:effectLst/>
                          <a:latin typeface="Century Gothic" panose="020B0502020202020204" pitchFamily="34" charset="0"/>
                          <a:ea typeface="+mn-ea"/>
                          <a:cs typeface="+mn-cs"/>
                        </a:rPr>
                        <a:t>rí</a:t>
                      </a:r>
                      <a:r>
                        <a:rPr lang="en-GB" sz="1800" b="0" kern="1200" dirty="0">
                          <a:solidFill>
                            <a:schemeClr val="accent1">
                              <a:lumMod val="50000"/>
                            </a:schemeClr>
                          </a:solidFill>
                          <a:effectLst/>
                          <a:latin typeface="Century Gothic" panose="020B0502020202020204" pitchFamily="34" charset="0"/>
                          <a:ea typeface="+mn-ea"/>
                          <a:cs typeface="+mn-cs"/>
                        </a:rPr>
                        <a:t>_ _</a:t>
                      </a:r>
                      <a:r>
                        <a:rPr lang="en-GB" sz="1800" b="0" kern="1200" dirty="0" err="1">
                          <a:solidFill>
                            <a:schemeClr val="accent1">
                              <a:lumMod val="50000"/>
                            </a:schemeClr>
                          </a:solidFill>
                          <a:effectLst/>
                          <a:latin typeface="Century Gothic" panose="020B0502020202020204" pitchFamily="34" charset="0"/>
                          <a:ea typeface="+mn-ea"/>
                          <a:cs typeface="+mn-cs"/>
                        </a:rPr>
                        <a:t>ntr</a:t>
                      </a:r>
                      <a:r>
                        <a:rPr lang="en-GB" sz="1800" b="0" kern="1200" dirty="0">
                          <a:solidFill>
                            <a:schemeClr val="accent1">
                              <a:lumMod val="50000"/>
                            </a:schemeClr>
                          </a:solidFill>
                          <a:effectLst/>
                          <a:latin typeface="Century Gothic" panose="020B0502020202020204" pitchFamily="34" charset="0"/>
                          <a:ea typeface="+mn-ea"/>
                          <a:cs typeface="+mn-cs"/>
                        </a:rPr>
                        <a:t>_ </a:t>
                      </a:r>
                      <a:r>
                        <a:rPr lang="en-GB" sz="1800" b="0" kern="1200" dirty="0" err="1">
                          <a:solidFill>
                            <a:schemeClr val="accent1">
                              <a:lumMod val="50000"/>
                            </a:schemeClr>
                          </a:solidFill>
                          <a:effectLst/>
                          <a:latin typeface="Century Gothic" panose="020B0502020202020204" pitchFamily="34" charset="0"/>
                          <a:ea typeface="+mn-ea"/>
                          <a:cs typeface="+mn-cs"/>
                        </a:rPr>
                        <a:t>árb_l_s</a:t>
                      </a:r>
                      <a:r>
                        <a:rPr lang="en-GB" sz="1800" b="0" kern="1200" dirty="0">
                          <a:solidFill>
                            <a:schemeClr val="accent1">
                              <a:lumMod val="50000"/>
                            </a:schemeClr>
                          </a:solidFill>
                          <a:effectLst/>
                          <a:latin typeface="Century Gothic" panose="020B0502020202020204" pitchFamily="34" charset="0"/>
                          <a:ea typeface="+mn-ea"/>
                          <a:cs typeface="+mn-cs"/>
                        </a:rPr>
                        <a:t> </a:t>
                      </a:r>
                      <a:r>
                        <a:rPr lang="en-GB" sz="1800" b="0" kern="1200" dirty="0" err="1">
                          <a:solidFill>
                            <a:schemeClr val="accent1">
                              <a:lumMod val="50000"/>
                            </a:schemeClr>
                          </a:solidFill>
                          <a:effectLst/>
                          <a:latin typeface="Century Gothic" panose="020B0502020202020204" pitchFamily="34" charset="0"/>
                          <a:ea typeface="+mn-ea"/>
                          <a:cs typeface="+mn-cs"/>
                        </a:rPr>
                        <a:t>m_y</a:t>
                      </a:r>
                      <a:r>
                        <a:rPr lang="en-GB" sz="1800" b="0" kern="1200" dirty="0">
                          <a:solidFill>
                            <a:schemeClr val="accent1">
                              <a:lumMod val="50000"/>
                            </a:schemeClr>
                          </a:solidFill>
                          <a:effectLst/>
                          <a:latin typeface="Century Gothic" panose="020B0502020202020204" pitchFamily="34" charset="0"/>
                          <a:ea typeface="+mn-ea"/>
                          <a:cs typeface="+mn-cs"/>
                        </a:rPr>
                        <a:t> </a:t>
                      </a:r>
                      <a:r>
                        <a:rPr lang="en-GB" sz="1800" b="0" kern="1200" dirty="0" err="1">
                          <a:solidFill>
                            <a:schemeClr val="accent1">
                              <a:lumMod val="50000"/>
                            </a:schemeClr>
                          </a:solidFill>
                          <a:effectLst/>
                          <a:latin typeface="Century Gothic" panose="020B0502020202020204" pitchFamily="34" charset="0"/>
                          <a:ea typeface="+mn-ea"/>
                          <a:cs typeface="+mn-cs"/>
                        </a:rPr>
                        <a:t>v_rd_s</a:t>
                      </a:r>
                      <a:r>
                        <a:rPr lang="en-GB" sz="1800" b="0" kern="1200" dirty="0">
                          <a:solidFill>
                            <a:schemeClr val="accent1">
                              <a:lumMod val="50000"/>
                            </a:schemeClr>
                          </a:solidFill>
                          <a:effectLst/>
                          <a:latin typeface="Century Gothic" panose="020B0502020202020204" pitchFamily="34" charset="0"/>
                          <a:ea typeface="+mn-ea"/>
                          <a:cs typeface="+mn-cs"/>
                        </a:rPr>
                        <a:t>.</a:t>
                      </a:r>
                    </a:p>
                    <a:p>
                      <a:endParaRPr lang="en-GB" sz="1400" b="0" kern="1200" dirty="0">
                        <a:solidFill>
                          <a:schemeClr val="accent1">
                            <a:lumMod val="50000"/>
                          </a:schemeClr>
                        </a:solidFill>
                        <a:effectLst/>
                        <a:latin typeface="Century Gothic" panose="020B0502020202020204" pitchFamily="34" charset="0"/>
                        <a:ea typeface="+mn-ea"/>
                        <a:cs typeface="+mn-cs"/>
                      </a:endParaRPr>
                    </a:p>
                    <a:p>
                      <a:r>
                        <a:rPr lang="en-GB" sz="1400" b="0" kern="1200" dirty="0">
                          <a:solidFill>
                            <a:schemeClr val="accent1">
                              <a:lumMod val="50000"/>
                            </a:schemeClr>
                          </a:solidFill>
                          <a:effectLst/>
                          <a:latin typeface="Century Gothic" panose="020B0502020202020204" pitchFamily="34" charset="0"/>
                          <a:ea typeface="+mn-ea"/>
                          <a:cs typeface="+mn-cs"/>
                        </a:rPr>
                        <a:t>Mi </a:t>
                      </a:r>
                      <a:r>
                        <a:rPr lang="en-GB" sz="1400" b="0" kern="1200" dirty="0" err="1">
                          <a:solidFill>
                            <a:schemeClr val="accent1">
                              <a:lumMod val="50000"/>
                            </a:schemeClr>
                          </a:solidFill>
                          <a:effectLst/>
                          <a:latin typeface="Century Gothic" panose="020B0502020202020204" pitchFamily="34" charset="0"/>
                          <a:ea typeface="+mn-ea"/>
                          <a:cs typeface="+mn-cs"/>
                        </a:rPr>
                        <a:t>escuela</a:t>
                      </a:r>
                      <a:r>
                        <a:rPr lang="en-GB" sz="1400" b="0" kern="1200" dirty="0">
                          <a:solidFill>
                            <a:schemeClr val="accent1">
                              <a:lumMod val="50000"/>
                            </a:schemeClr>
                          </a:solidFill>
                          <a:effectLst/>
                          <a:latin typeface="Century Gothic" panose="020B0502020202020204" pitchFamily="34" charset="0"/>
                          <a:ea typeface="+mn-ea"/>
                          <a:cs typeface="+mn-cs"/>
                        </a:rPr>
                        <a:t> es </a:t>
                      </a:r>
                      <a:r>
                        <a:rPr lang="en-GB" sz="1400" b="0" kern="1200" dirty="0" err="1">
                          <a:solidFill>
                            <a:schemeClr val="accent1">
                              <a:lumMod val="50000"/>
                            </a:schemeClr>
                          </a:solidFill>
                          <a:effectLst/>
                          <a:latin typeface="Century Gothic" panose="020B0502020202020204" pitchFamily="34" charset="0"/>
                          <a:ea typeface="+mn-ea"/>
                          <a:cs typeface="+mn-cs"/>
                        </a:rPr>
                        <a:t>muy</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buena</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puedo</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participar</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en</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deportes</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en</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grupo</a:t>
                      </a:r>
                      <a:r>
                        <a:rPr lang="en-GB" sz="1400" b="0" kern="1200" dirty="0">
                          <a:solidFill>
                            <a:schemeClr val="accent1">
                              <a:lumMod val="50000"/>
                            </a:schemeClr>
                          </a:solidFill>
                          <a:effectLst/>
                          <a:latin typeface="Century Gothic" panose="020B0502020202020204" pitchFamily="34" charset="0"/>
                          <a:ea typeface="+mn-ea"/>
                          <a:cs typeface="+mn-cs"/>
                        </a:rPr>
                        <a:t> y </a:t>
                      </a:r>
                      <a:r>
                        <a:rPr lang="en-GB" sz="1400" b="0" kern="1200" dirty="0" err="1">
                          <a:solidFill>
                            <a:schemeClr val="accent1">
                              <a:lumMod val="50000"/>
                            </a:schemeClr>
                          </a:solidFill>
                          <a:effectLst/>
                          <a:latin typeface="Century Gothic" panose="020B0502020202020204" pitchFamily="34" charset="0"/>
                          <a:ea typeface="+mn-ea"/>
                          <a:cs typeface="+mn-cs"/>
                        </a:rPr>
                        <a:t>también</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puedo</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estudiar</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ciencia</a:t>
                      </a:r>
                      <a:r>
                        <a:rPr lang="en-GB" sz="1400" b="0" kern="1200" dirty="0">
                          <a:solidFill>
                            <a:schemeClr val="accent1">
                              <a:lumMod val="50000"/>
                            </a:schemeClr>
                          </a:solidFill>
                          <a:effectLst/>
                          <a:latin typeface="Century Gothic" panose="020B0502020202020204" pitchFamily="34" charset="0"/>
                          <a:ea typeface="+mn-ea"/>
                          <a:cs typeface="+mn-cs"/>
                        </a:rPr>
                        <a:t> y </a:t>
                      </a:r>
                      <a:r>
                        <a:rPr lang="en-GB" sz="1400" b="0" kern="1200" dirty="0" err="1">
                          <a:solidFill>
                            <a:schemeClr val="accent1">
                              <a:lumMod val="50000"/>
                            </a:schemeClr>
                          </a:solidFill>
                          <a:effectLst/>
                          <a:latin typeface="Century Gothic" panose="020B0502020202020204" pitchFamily="34" charset="0"/>
                          <a:ea typeface="+mn-ea"/>
                          <a:cs typeface="+mn-cs"/>
                        </a:rPr>
                        <a:t>arte</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Puedo</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caminar</a:t>
                      </a:r>
                      <a:r>
                        <a:rPr lang="en-GB" sz="1400" b="0" kern="1200" dirty="0">
                          <a:solidFill>
                            <a:schemeClr val="accent1">
                              <a:lumMod val="50000"/>
                            </a:schemeClr>
                          </a:solidFill>
                          <a:effectLst/>
                          <a:latin typeface="Century Gothic" panose="020B0502020202020204" pitchFamily="34" charset="0"/>
                          <a:ea typeface="+mn-ea"/>
                          <a:cs typeface="+mn-cs"/>
                        </a:rPr>
                        <a:t> a la </a:t>
                      </a:r>
                      <a:r>
                        <a:rPr lang="en-GB" sz="1400" b="0" kern="1200" dirty="0" err="1">
                          <a:solidFill>
                            <a:schemeClr val="accent1">
                              <a:lumMod val="50000"/>
                            </a:schemeClr>
                          </a:solidFill>
                          <a:effectLst/>
                          <a:latin typeface="Century Gothic" panose="020B0502020202020204" pitchFamily="34" charset="0"/>
                          <a:ea typeface="+mn-ea"/>
                          <a:cs typeface="+mn-cs"/>
                        </a:rPr>
                        <a:t>escuela</a:t>
                      </a:r>
                      <a:r>
                        <a:rPr lang="en-GB" sz="1400" b="0" kern="1200" dirty="0">
                          <a:solidFill>
                            <a:schemeClr val="accent1">
                              <a:lumMod val="50000"/>
                            </a:schemeClr>
                          </a:solidFill>
                          <a:effectLst/>
                          <a:latin typeface="Century Gothic" panose="020B0502020202020204" pitchFamily="34" charset="0"/>
                          <a:ea typeface="+mn-ea"/>
                          <a:cs typeface="+mn-cs"/>
                        </a:rPr>
                        <a:t> o </a:t>
                      </a:r>
                      <a:r>
                        <a:rPr lang="en-GB" sz="1400" b="0" kern="1200" dirty="0" err="1">
                          <a:solidFill>
                            <a:schemeClr val="accent1">
                              <a:lumMod val="50000"/>
                            </a:schemeClr>
                          </a:solidFill>
                          <a:effectLst/>
                          <a:latin typeface="Century Gothic" panose="020B0502020202020204" pitchFamily="34" charset="0"/>
                          <a:ea typeface="+mn-ea"/>
                          <a:cs typeface="+mn-cs"/>
                        </a:rPr>
                        <a:t>ir</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en</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bicicleta</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porque</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está</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cerca</a:t>
                      </a:r>
                      <a:r>
                        <a:rPr lang="en-GB" sz="1400" b="0" kern="1200" dirty="0">
                          <a:solidFill>
                            <a:schemeClr val="accent1">
                              <a:lumMod val="50000"/>
                            </a:schemeClr>
                          </a:solidFill>
                          <a:effectLst/>
                          <a:latin typeface="Century Gothic" panose="020B0502020202020204" pitchFamily="34" charset="0"/>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2219787775"/>
              </p:ext>
            </p:extLst>
          </p:nvPr>
        </p:nvGraphicFramePr>
        <p:xfrm>
          <a:off x="161149" y="432135"/>
          <a:ext cx="4883481" cy="2529840"/>
        </p:xfrm>
        <a:graphic>
          <a:graphicData uri="http://schemas.openxmlformats.org/drawingml/2006/table">
            <a:tbl>
              <a:tblPr firstRow="1" bandRow="1">
                <a:tableStyleId>{8A107856-5554-42FB-B03E-39F5DBC370BA}</a:tableStyleId>
              </a:tblPr>
              <a:tblGrid>
                <a:gridCol w="4883481">
                  <a:extLst>
                    <a:ext uri="{9D8B030D-6E8A-4147-A177-3AD203B41FA5}">
                      <a16:colId xmlns:a16="http://schemas.microsoft.com/office/drawing/2014/main" val="3887794188"/>
                    </a:ext>
                  </a:extLst>
                </a:gridCol>
              </a:tblGrid>
              <a:tr h="2071368">
                <a:tc>
                  <a:txBody>
                    <a:bodyPr/>
                    <a:lstStyle/>
                    <a:p>
                      <a:r>
                        <a:rPr lang="en-GB" sz="1400" b="0" kern="1200" dirty="0">
                          <a:solidFill>
                            <a:schemeClr val="tx1"/>
                          </a:solidFill>
                          <a:effectLst/>
                          <a:latin typeface="Century Gothic" panose="020B0502020202020204" pitchFamily="34" charset="0"/>
                          <a:ea typeface="+mn-ea"/>
                          <a:cs typeface="+mn-cs"/>
                        </a:rPr>
                        <a:t>Mi ciudad es </a:t>
                      </a:r>
                      <a:r>
                        <a:rPr lang="en-GB" sz="1400" b="0" kern="1200" dirty="0" err="1">
                          <a:solidFill>
                            <a:schemeClr val="tx1"/>
                          </a:solidFill>
                          <a:effectLst/>
                          <a:latin typeface="Century Gothic" panose="020B0502020202020204" pitchFamily="34" charset="0"/>
                          <a:ea typeface="+mn-ea"/>
                          <a:cs typeface="+mn-cs"/>
                        </a:rPr>
                        <a:t>interesante</a:t>
                      </a:r>
                      <a:r>
                        <a:rPr lang="en-GB" sz="1400" b="0" kern="1200" dirty="0">
                          <a:solidFill>
                            <a:schemeClr val="tx1"/>
                          </a:solidFill>
                          <a:effectLst/>
                          <a:latin typeface="Century Gothic" panose="020B0502020202020204" pitchFamily="34" charset="0"/>
                          <a:ea typeface="+mn-ea"/>
                          <a:cs typeface="+mn-cs"/>
                        </a:rPr>
                        <a:t> y </a:t>
                      </a:r>
                      <a:r>
                        <a:rPr lang="en-GB" sz="1400" b="0" kern="1200" dirty="0" err="1">
                          <a:solidFill>
                            <a:schemeClr val="tx1"/>
                          </a:solidFill>
                          <a:effectLst/>
                          <a:latin typeface="Century Gothic" panose="020B0502020202020204" pitchFamily="34" charset="0"/>
                          <a:ea typeface="+mn-ea"/>
                          <a:cs typeface="+mn-cs"/>
                        </a:rPr>
                        <a:t>bonita</a:t>
                      </a:r>
                      <a:r>
                        <a:rPr lang="en-GB" sz="1400" b="0" kern="1200" dirty="0">
                          <a:solidFill>
                            <a:schemeClr val="tx1"/>
                          </a:solidFill>
                          <a:effectLst/>
                          <a:latin typeface="Century Gothic" panose="020B0502020202020204" pitchFamily="34" charset="0"/>
                          <a:ea typeface="+mn-ea"/>
                          <a:cs typeface="+mn-cs"/>
                        </a:rPr>
                        <a:t>. Hay tiendas, un </a:t>
                      </a:r>
                      <a:r>
                        <a:rPr lang="en-GB" sz="1400" b="0" kern="1200" dirty="0" err="1">
                          <a:solidFill>
                            <a:schemeClr val="tx1"/>
                          </a:solidFill>
                          <a:effectLst/>
                          <a:latin typeface="Century Gothic" panose="020B0502020202020204" pitchFamily="34" charset="0"/>
                          <a:ea typeface="+mn-ea"/>
                          <a:cs typeface="+mn-cs"/>
                        </a:rPr>
                        <a:t>mercado</a:t>
                      </a:r>
                      <a:r>
                        <a:rPr lang="en-GB" sz="1400" b="0" kern="1200" dirty="0">
                          <a:solidFill>
                            <a:schemeClr val="tx1"/>
                          </a:solidFill>
                          <a:effectLst/>
                          <a:latin typeface="Century Gothic" panose="020B0502020202020204" pitchFamily="34" charset="0"/>
                          <a:ea typeface="+mn-ea"/>
                          <a:cs typeface="+mn-cs"/>
                        </a:rPr>
                        <a:t>, un </a:t>
                      </a:r>
                      <a:r>
                        <a:rPr lang="en-GB" sz="1400" b="0" kern="1200" dirty="0" err="1">
                          <a:solidFill>
                            <a:schemeClr val="tx1"/>
                          </a:solidFill>
                          <a:effectLst/>
                          <a:latin typeface="Century Gothic" panose="020B0502020202020204" pitchFamily="34" charset="0"/>
                          <a:ea typeface="+mn-ea"/>
                          <a:cs typeface="+mn-cs"/>
                        </a:rPr>
                        <a:t>museo</a:t>
                      </a:r>
                      <a:r>
                        <a:rPr lang="en-GB" sz="1400" b="0" kern="1200" dirty="0">
                          <a:solidFill>
                            <a:schemeClr val="tx1"/>
                          </a:solidFill>
                          <a:effectLst/>
                          <a:latin typeface="Century Gothic" panose="020B0502020202020204" pitchFamily="34" charset="0"/>
                          <a:ea typeface="+mn-ea"/>
                          <a:cs typeface="+mn-cs"/>
                        </a:rPr>
                        <a:t>, una </a:t>
                      </a:r>
                      <a:r>
                        <a:rPr lang="en-GB" sz="1400" b="0" kern="1200" dirty="0" err="1">
                          <a:solidFill>
                            <a:schemeClr val="tx1"/>
                          </a:solidFill>
                          <a:effectLst/>
                          <a:latin typeface="Century Gothic" panose="020B0502020202020204" pitchFamily="34" charset="0"/>
                          <a:ea typeface="+mn-ea"/>
                          <a:cs typeface="+mn-cs"/>
                        </a:rPr>
                        <a:t>iglesia</a:t>
                      </a:r>
                      <a:r>
                        <a:rPr lang="en-GB" sz="1400" b="0" kern="1200" dirty="0">
                          <a:solidFill>
                            <a:schemeClr val="tx1"/>
                          </a:solidFill>
                          <a:effectLst/>
                          <a:latin typeface="Century Gothic" panose="020B0502020202020204" pitchFamily="34" charset="0"/>
                          <a:ea typeface="+mn-ea"/>
                          <a:cs typeface="+mn-cs"/>
                        </a:rPr>
                        <a:t> y dos </a:t>
                      </a:r>
                      <a:r>
                        <a:rPr lang="en-GB" sz="1400" b="0" kern="1200" dirty="0" err="1">
                          <a:solidFill>
                            <a:schemeClr val="tx1"/>
                          </a:solidFill>
                          <a:effectLst/>
                          <a:latin typeface="Century Gothic" panose="020B0502020202020204" pitchFamily="34" charset="0"/>
                          <a:ea typeface="+mn-ea"/>
                          <a:cs typeface="+mn-cs"/>
                        </a:rPr>
                        <a:t>bancos</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También</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tiene</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naturaleza</a:t>
                      </a:r>
                      <a:r>
                        <a:rPr lang="en-GB" sz="1400" b="0" kern="1200" dirty="0">
                          <a:solidFill>
                            <a:schemeClr val="tx1"/>
                          </a:solidFill>
                          <a:effectLst/>
                          <a:latin typeface="Century Gothic" panose="020B0502020202020204" pitchFamily="34" charset="0"/>
                          <a:ea typeface="+mn-ea"/>
                          <a:cs typeface="+mn-cs"/>
                        </a:rPr>
                        <a:t>: hay un </a:t>
                      </a:r>
                      <a:r>
                        <a:rPr lang="en-GB" sz="1400" b="0" kern="1200" dirty="0" err="1">
                          <a:solidFill>
                            <a:schemeClr val="tx1"/>
                          </a:solidFill>
                          <a:effectLst/>
                          <a:latin typeface="Century Gothic" panose="020B0502020202020204" pitchFamily="34" charset="0"/>
                          <a:ea typeface="+mn-ea"/>
                          <a:cs typeface="+mn-cs"/>
                        </a:rPr>
                        <a:t>río</a:t>
                      </a:r>
                      <a:r>
                        <a:rPr lang="en-GB" sz="1400" b="0" kern="1200" dirty="0">
                          <a:solidFill>
                            <a:schemeClr val="tx1"/>
                          </a:solidFill>
                          <a:effectLst/>
                          <a:latin typeface="Century Gothic" panose="020B0502020202020204" pitchFamily="34" charset="0"/>
                          <a:ea typeface="+mn-ea"/>
                          <a:cs typeface="+mn-cs"/>
                        </a:rPr>
                        <a:t> entre </a:t>
                      </a:r>
                      <a:r>
                        <a:rPr lang="en-GB" sz="1400" b="0" kern="1200" dirty="0" err="1">
                          <a:solidFill>
                            <a:schemeClr val="tx1"/>
                          </a:solidFill>
                          <a:effectLst/>
                          <a:latin typeface="Century Gothic" panose="020B0502020202020204" pitchFamily="34" charset="0"/>
                          <a:ea typeface="+mn-ea"/>
                          <a:cs typeface="+mn-cs"/>
                        </a:rPr>
                        <a:t>árboles</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muy</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verdes</a:t>
                      </a:r>
                      <a:r>
                        <a:rPr lang="en-GB" sz="1400" b="0" kern="1200" dirty="0">
                          <a:solidFill>
                            <a:schemeClr val="tx1"/>
                          </a:solidFill>
                          <a:effectLst/>
                          <a:latin typeface="Century Gothic" panose="020B0502020202020204" pitchFamily="34" charset="0"/>
                          <a:ea typeface="+mn-ea"/>
                          <a:cs typeface="+mn-cs"/>
                        </a:rPr>
                        <a:t>.</a:t>
                      </a:r>
                    </a:p>
                    <a:p>
                      <a:endParaRPr lang="en-GB" sz="1400" b="0" kern="1200" dirty="0">
                        <a:solidFill>
                          <a:schemeClr val="tx1"/>
                        </a:solidFill>
                        <a:effectLst/>
                        <a:latin typeface="Century Gothic" panose="020B0502020202020204" pitchFamily="34" charset="0"/>
                        <a:ea typeface="+mn-ea"/>
                        <a:cs typeface="+mn-cs"/>
                      </a:endParaRPr>
                    </a:p>
                    <a:p>
                      <a:r>
                        <a:rPr lang="en-GB" sz="1800" b="0" kern="1200" dirty="0">
                          <a:solidFill>
                            <a:schemeClr val="tx1"/>
                          </a:solidFill>
                          <a:effectLst/>
                          <a:latin typeface="Century Gothic" panose="020B0502020202020204" pitchFamily="34" charset="0"/>
                          <a:ea typeface="+mn-ea"/>
                          <a:cs typeface="+mn-cs"/>
                        </a:rPr>
                        <a:t>Mi _</a:t>
                      </a:r>
                      <a:r>
                        <a:rPr lang="en-GB" sz="1800" b="0" kern="1200" dirty="0" err="1">
                          <a:solidFill>
                            <a:schemeClr val="tx1"/>
                          </a:solidFill>
                          <a:effectLst/>
                          <a:latin typeface="Century Gothic" panose="020B0502020202020204" pitchFamily="34" charset="0"/>
                          <a:ea typeface="+mn-ea"/>
                          <a:cs typeface="+mn-cs"/>
                        </a:rPr>
                        <a:t>sc</a:t>
                      </a:r>
                      <a:r>
                        <a:rPr lang="en-GB" sz="1800" b="0" kern="1200" dirty="0">
                          <a:solidFill>
                            <a:schemeClr val="tx1"/>
                          </a:solidFill>
                          <a:effectLst/>
                          <a:latin typeface="Century Gothic" panose="020B0502020202020204" pitchFamily="34" charset="0"/>
                          <a:ea typeface="+mn-ea"/>
                          <a:cs typeface="+mn-cs"/>
                        </a:rPr>
                        <a:t>_ _la es </a:t>
                      </a:r>
                      <a:r>
                        <a:rPr lang="en-GB" sz="1800" b="0" kern="1200" dirty="0" err="1">
                          <a:solidFill>
                            <a:schemeClr val="tx1"/>
                          </a:solidFill>
                          <a:effectLst/>
                          <a:latin typeface="Century Gothic" panose="020B0502020202020204" pitchFamily="34" charset="0"/>
                          <a:ea typeface="+mn-ea"/>
                          <a:cs typeface="+mn-cs"/>
                        </a:rPr>
                        <a:t>m_y</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b_en</a:t>
                      </a:r>
                      <a:r>
                        <a:rPr lang="en-GB" sz="1800" b="0" kern="1200" dirty="0">
                          <a:solidFill>
                            <a:schemeClr val="tx1"/>
                          </a:solidFill>
                          <a:effectLst/>
                          <a:latin typeface="Century Gothic" panose="020B0502020202020204" pitchFamily="34" charset="0"/>
                          <a:ea typeface="+mn-ea"/>
                          <a:cs typeface="+mn-cs"/>
                        </a:rPr>
                        <a:t>_, </a:t>
                      </a:r>
                      <a:r>
                        <a:rPr lang="en-GB" sz="1800" b="0" kern="1200" dirty="0" err="1">
                          <a:solidFill>
                            <a:schemeClr val="tx1"/>
                          </a:solidFill>
                          <a:effectLst/>
                          <a:latin typeface="Century Gothic" panose="020B0502020202020204" pitchFamily="34" charset="0"/>
                          <a:ea typeface="+mn-ea"/>
                          <a:cs typeface="+mn-cs"/>
                        </a:rPr>
                        <a:t>p_ed</a:t>
                      </a:r>
                      <a:r>
                        <a:rPr lang="en-GB" sz="1800" b="0" kern="1200" dirty="0">
                          <a:solidFill>
                            <a:schemeClr val="tx1"/>
                          </a:solidFill>
                          <a:effectLst/>
                          <a:latin typeface="Century Gothic" panose="020B0502020202020204" pitchFamily="34" charset="0"/>
                          <a:ea typeface="+mn-ea"/>
                          <a:cs typeface="+mn-cs"/>
                        </a:rPr>
                        <a:t>_ </a:t>
                      </a:r>
                      <a:r>
                        <a:rPr lang="en-GB" sz="1800" b="0" kern="1200" dirty="0" err="1">
                          <a:solidFill>
                            <a:schemeClr val="tx1"/>
                          </a:solidFill>
                          <a:effectLst/>
                          <a:latin typeface="Century Gothic" panose="020B0502020202020204" pitchFamily="34" charset="0"/>
                          <a:ea typeface="+mn-ea"/>
                          <a:cs typeface="+mn-cs"/>
                        </a:rPr>
                        <a:t>p_rtic_par</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en</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d_p_rt_s</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en</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gr_p</a:t>
                      </a:r>
                      <a:r>
                        <a:rPr lang="en-GB" sz="1800" b="0" kern="1200" dirty="0">
                          <a:solidFill>
                            <a:schemeClr val="tx1"/>
                          </a:solidFill>
                          <a:effectLst/>
                          <a:latin typeface="Century Gothic" panose="020B0502020202020204" pitchFamily="34" charset="0"/>
                          <a:ea typeface="+mn-ea"/>
                          <a:cs typeface="+mn-cs"/>
                        </a:rPr>
                        <a:t>_ y </a:t>
                      </a:r>
                      <a:r>
                        <a:rPr lang="en-GB" sz="1800" b="0" kern="1200" dirty="0" err="1">
                          <a:solidFill>
                            <a:schemeClr val="tx1"/>
                          </a:solidFill>
                          <a:effectLst/>
                          <a:latin typeface="Century Gothic" panose="020B0502020202020204" pitchFamily="34" charset="0"/>
                          <a:ea typeface="+mn-ea"/>
                          <a:cs typeface="+mn-cs"/>
                        </a:rPr>
                        <a:t>t_mbién</a:t>
                      </a:r>
                      <a:r>
                        <a:rPr lang="en-GB" sz="1800" b="0" kern="1200" dirty="0">
                          <a:solidFill>
                            <a:schemeClr val="tx1"/>
                          </a:solidFill>
                          <a:effectLst/>
                          <a:latin typeface="Century Gothic" panose="020B0502020202020204" pitchFamily="34" charset="0"/>
                          <a:ea typeface="+mn-ea"/>
                          <a:cs typeface="+mn-cs"/>
                        </a:rPr>
                        <a:t> p_ _d_ _</a:t>
                      </a:r>
                      <a:r>
                        <a:rPr lang="en-GB" sz="1800" b="0" kern="1200" dirty="0" err="1">
                          <a:solidFill>
                            <a:schemeClr val="tx1"/>
                          </a:solidFill>
                          <a:effectLst/>
                          <a:latin typeface="Century Gothic" panose="020B0502020202020204" pitchFamily="34" charset="0"/>
                          <a:ea typeface="+mn-ea"/>
                          <a:cs typeface="+mn-cs"/>
                        </a:rPr>
                        <a:t>st_diar</a:t>
                      </a:r>
                      <a:r>
                        <a:rPr lang="en-GB" sz="1800" b="0" kern="1200" dirty="0">
                          <a:solidFill>
                            <a:schemeClr val="tx1"/>
                          </a:solidFill>
                          <a:effectLst/>
                          <a:latin typeface="Century Gothic" panose="020B0502020202020204" pitchFamily="34" charset="0"/>
                          <a:ea typeface="+mn-ea"/>
                          <a:cs typeface="+mn-cs"/>
                        </a:rPr>
                        <a:t> c_ _</a:t>
                      </a:r>
                      <a:r>
                        <a:rPr lang="en-GB" sz="1800" b="0" kern="1200" dirty="0" err="1">
                          <a:solidFill>
                            <a:schemeClr val="tx1"/>
                          </a:solidFill>
                          <a:effectLst/>
                          <a:latin typeface="Century Gothic" panose="020B0502020202020204" pitchFamily="34" charset="0"/>
                          <a:ea typeface="+mn-ea"/>
                          <a:cs typeface="+mn-cs"/>
                        </a:rPr>
                        <a:t>nc_a</a:t>
                      </a:r>
                      <a:r>
                        <a:rPr lang="en-GB" sz="1800" b="0" kern="1200" dirty="0">
                          <a:solidFill>
                            <a:schemeClr val="tx1"/>
                          </a:solidFill>
                          <a:effectLst/>
                          <a:latin typeface="Century Gothic" panose="020B0502020202020204" pitchFamily="34" charset="0"/>
                          <a:ea typeface="+mn-ea"/>
                          <a:cs typeface="+mn-cs"/>
                        </a:rPr>
                        <a:t> y _rt_. P_ _d_ </a:t>
                      </a:r>
                      <a:r>
                        <a:rPr lang="en-GB" sz="1800" b="0" kern="1200" dirty="0" err="1">
                          <a:solidFill>
                            <a:schemeClr val="tx1"/>
                          </a:solidFill>
                          <a:effectLst/>
                          <a:latin typeface="Century Gothic" panose="020B0502020202020204" pitchFamily="34" charset="0"/>
                          <a:ea typeface="+mn-ea"/>
                          <a:cs typeface="+mn-cs"/>
                        </a:rPr>
                        <a:t>camin_r</a:t>
                      </a:r>
                      <a:r>
                        <a:rPr lang="en-GB" sz="1800" b="0" kern="1200" dirty="0">
                          <a:solidFill>
                            <a:schemeClr val="tx1"/>
                          </a:solidFill>
                          <a:effectLst/>
                          <a:latin typeface="Century Gothic" panose="020B0502020202020204" pitchFamily="34" charset="0"/>
                          <a:ea typeface="+mn-ea"/>
                          <a:cs typeface="+mn-cs"/>
                        </a:rPr>
                        <a:t> a l_ _</a:t>
                      </a:r>
                      <a:r>
                        <a:rPr lang="en-GB" sz="1800" b="0" kern="1200" dirty="0" err="1">
                          <a:solidFill>
                            <a:schemeClr val="tx1"/>
                          </a:solidFill>
                          <a:effectLst/>
                          <a:latin typeface="Century Gothic" panose="020B0502020202020204" pitchFamily="34" charset="0"/>
                          <a:ea typeface="+mn-ea"/>
                          <a:cs typeface="+mn-cs"/>
                        </a:rPr>
                        <a:t>sc_el</a:t>
                      </a:r>
                      <a:r>
                        <a:rPr lang="en-GB" sz="1800" b="0" kern="1200" dirty="0">
                          <a:solidFill>
                            <a:schemeClr val="tx1"/>
                          </a:solidFill>
                          <a:effectLst/>
                          <a:latin typeface="Century Gothic" panose="020B0502020202020204" pitchFamily="34" charset="0"/>
                          <a:ea typeface="+mn-ea"/>
                          <a:cs typeface="+mn-cs"/>
                        </a:rPr>
                        <a:t>_ o </a:t>
                      </a:r>
                      <a:r>
                        <a:rPr lang="en-GB" sz="1800" b="0" kern="1200" dirty="0" err="1">
                          <a:solidFill>
                            <a:schemeClr val="tx1"/>
                          </a:solidFill>
                          <a:effectLst/>
                          <a:latin typeface="Century Gothic" panose="020B0502020202020204" pitchFamily="34" charset="0"/>
                          <a:ea typeface="+mn-ea"/>
                          <a:cs typeface="+mn-cs"/>
                        </a:rPr>
                        <a:t>ir</a:t>
                      </a:r>
                      <a:r>
                        <a:rPr lang="en-GB" sz="1800" b="0" kern="1200" dirty="0">
                          <a:solidFill>
                            <a:schemeClr val="tx1"/>
                          </a:solidFill>
                          <a:effectLst/>
                          <a:latin typeface="Century Gothic" panose="020B0502020202020204" pitchFamily="34" charset="0"/>
                          <a:ea typeface="+mn-ea"/>
                          <a:cs typeface="+mn-cs"/>
                        </a:rPr>
                        <a:t> _n </a:t>
                      </a:r>
                      <a:r>
                        <a:rPr lang="en-GB" sz="1800" b="0" kern="1200" dirty="0" err="1">
                          <a:solidFill>
                            <a:schemeClr val="tx1"/>
                          </a:solidFill>
                          <a:effectLst/>
                          <a:latin typeface="Century Gothic" panose="020B0502020202020204" pitchFamily="34" charset="0"/>
                          <a:ea typeface="+mn-ea"/>
                          <a:cs typeface="+mn-cs"/>
                        </a:rPr>
                        <a:t>b_c_clet</a:t>
                      </a:r>
                      <a:r>
                        <a:rPr lang="en-GB" sz="1800" b="0" kern="1200" dirty="0">
                          <a:solidFill>
                            <a:schemeClr val="tx1"/>
                          </a:solidFill>
                          <a:effectLst/>
                          <a:latin typeface="Century Gothic" panose="020B0502020202020204" pitchFamily="34" charset="0"/>
                          <a:ea typeface="+mn-ea"/>
                          <a:cs typeface="+mn-cs"/>
                        </a:rPr>
                        <a:t>_ </a:t>
                      </a:r>
                      <a:r>
                        <a:rPr lang="en-GB" sz="1800" b="0" kern="1200" dirty="0" err="1">
                          <a:solidFill>
                            <a:schemeClr val="tx1"/>
                          </a:solidFill>
                          <a:effectLst/>
                          <a:latin typeface="Century Gothic" panose="020B0502020202020204" pitchFamily="34" charset="0"/>
                          <a:ea typeface="+mn-ea"/>
                          <a:cs typeface="+mn-cs"/>
                        </a:rPr>
                        <a:t>p_rqu</a:t>
                      </a:r>
                      <a:r>
                        <a:rPr lang="en-GB" sz="1800" b="0" kern="1200" dirty="0">
                          <a:solidFill>
                            <a:schemeClr val="tx1"/>
                          </a:solidFill>
                          <a:effectLst/>
                          <a:latin typeface="Century Gothic" panose="020B0502020202020204" pitchFamily="34" charset="0"/>
                          <a:ea typeface="+mn-ea"/>
                          <a:cs typeface="+mn-cs"/>
                        </a:rPr>
                        <a:t>_ _</a:t>
                      </a:r>
                      <a:r>
                        <a:rPr lang="en-GB" sz="1800" b="0" kern="1200" dirty="0" err="1">
                          <a:solidFill>
                            <a:schemeClr val="tx1"/>
                          </a:solidFill>
                          <a:effectLst/>
                          <a:latin typeface="Century Gothic" panose="020B0502020202020204" pitchFamily="34" charset="0"/>
                          <a:ea typeface="+mn-ea"/>
                          <a:cs typeface="+mn-cs"/>
                        </a:rPr>
                        <a:t>stá</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c_rca</a:t>
                      </a:r>
                      <a:r>
                        <a:rPr lang="en-GB" sz="1800" b="0" kern="1200" dirty="0">
                          <a:solidFill>
                            <a:schemeClr val="tx1"/>
                          </a:solidFill>
                          <a:effectLst/>
                          <a:latin typeface="Century Gothic" panose="020B0502020202020204" pitchFamily="34" charset="0"/>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3" name="TextBox 12">
            <a:extLst>
              <a:ext uri="{FF2B5EF4-FFF2-40B4-BE49-F238E27FC236}">
                <a16:creationId xmlns:a16="http://schemas.microsoft.com/office/drawing/2014/main" id="{749E77EE-72B3-4C6A-A0B3-8DFBE5011BD2}"/>
              </a:ext>
            </a:extLst>
          </p:cNvPr>
          <p:cNvSpPr txBox="1"/>
          <p:nvPr/>
        </p:nvSpPr>
        <p:spPr>
          <a:xfrm>
            <a:off x="-149569" y="3885459"/>
            <a:ext cx="1703162" cy="369332"/>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Persona A</a:t>
            </a:r>
          </a:p>
        </p:txBody>
      </p:sp>
      <p:graphicFrame>
        <p:nvGraphicFramePr>
          <p:cNvPr id="15" name="Table 2">
            <a:extLst>
              <a:ext uri="{FF2B5EF4-FFF2-40B4-BE49-F238E27FC236}">
                <a16:creationId xmlns:a16="http://schemas.microsoft.com/office/drawing/2014/main" id="{2CAE9AD9-ACB4-463B-8FAD-CD6EC42E964A}"/>
              </a:ext>
            </a:extLst>
          </p:cNvPr>
          <p:cNvGraphicFramePr>
            <a:graphicFrameLocks noGrp="1"/>
          </p:cNvGraphicFramePr>
          <p:nvPr>
            <p:extLst>
              <p:ext uri="{D42A27DB-BD31-4B8C-83A1-F6EECF244321}">
                <p14:modId xmlns:p14="http://schemas.microsoft.com/office/powerpoint/2010/main" val="3386040076"/>
              </p:ext>
            </p:extLst>
          </p:nvPr>
        </p:nvGraphicFramePr>
        <p:xfrm>
          <a:off x="161149" y="4254791"/>
          <a:ext cx="4883481" cy="2529840"/>
        </p:xfrm>
        <a:graphic>
          <a:graphicData uri="http://schemas.openxmlformats.org/drawingml/2006/table">
            <a:tbl>
              <a:tblPr firstRow="1" bandRow="1">
                <a:tableStyleId>{8A107856-5554-42FB-B03E-39F5DBC370BA}</a:tableStyleId>
              </a:tblPr>
              <a:tblGrid>
                <a:gridCol w="4883481">
                  <a:extLst>
                    <a:ext uri="{9D8B030D-6E8A-4147-A177-3AD203B41FA5}">
                      <a16:colId xmlns:a16="http://schemas.microsoft.com/office/drawing/2014/main" val="3887794188"/>
                    </a:ext>
                  </a:extLst>
                </a:gridCol>
              </a:tblGrid>
              <a:tr h="2071368">
                <a:tc>
                  <a:txBody>
                    <a:bodyPr/>
                    <a:lstStyle/>
                    <a:p>
                      <a:r>
                        <a:rPr lang="en-GB" sz="1400" b="0" kern="1200" dirty="0">
                          <a:solidFill>
                            <a:schemeClr val="tx1"/>
                          </a:solidFill>
                          <a:effectLst/>
                          <a:latin typeface="Century Gothic" panose="020B0502020202020204" pitchFamily="34" charset="0"/>
                          <a:ea typeface="+mn-ea"/>
                          <a:cs typeface="+mn-cs"/>
                        </a:rPr>
                        <a:t>Mi ciudad es </a:t>
                      </a:r>
                      <a:r>
                        <a:rPr lang="en-GB" sz="1400" b="0" kern="1200" dirty="0" err="1">
                          <a:solidFill>
                            <a:schemeClr val="tx1"/>
                          </a:solidFill>
                          <a:effectLst/>
                          <a:latin typeface="Century Gothic" panose="020B0502020202020204" pitchFamily="34" charset="0"/>
                          <a:ea typeface="+mn-ea"/>
                          <a:cs typeface="+mn-cs"/>
                        </a:rPr>
                        <a:t>interesante</a:t>
                      </a:r>
                      <a:r>
                        <a:rPr lang="en-GB" sz="1400" b="0" kern="1200" dirty="0">
                          <a:solidFill>
                            <a:schemeClr val="tx1"/>
                          </a:solidFill>
                          <a:effectLst/>
                          <a:latin typeface="Century Gothic" panose="020B0502020202020204" pitchFamily="34" charset="0"/>
                          <a:ea typeface="+mn-ea"/>
                          <a:cs typeface="+mn-cs"/>
                        </a:rPr>
                        <a:t> y </a:t>
                      </a:r>
                      <a:r>
                        <a:rPr lang="en-GB" sz="1400" b="0" kern="1200" dirty="0" err="1">
                          <a:solidFill>
                            <a:schemeClr val="tx1"/>
                          </a:solidFill>
                          <a:effectLst/>
                          <a:latin typeface="Century Gothic" panose="020B0502020202020204" pitchFamily="34" charset="0"/>
                          <a:ea typeface="+mn-ea"/>
                          <a:cs typeface="+mn-cs"/>
                        </a:rPr>
                        <a:t>bonita</a:t>
                      </a:r>
                      <a:r>
                        <a:rPr lang="en-GB" sz="1400" b="0" kern="1200" dirty="0">
                          <a:solidFill>
                            <a:schemeClr val="tx1"/>
                          </a:solidFill>
                          <a:effectLst/>
                          <a:latin typeface="Century Gothic" panose="020B0502020202020204" pitchFamily="34" charset="0"/>
                          <a:ea typeface="+mn-ea"/>
                          <a:cs typeface="+mn-cs"/>
                        </a:rPr>
                        <a:t>. Hay tiendas, un </a:t>
                      </a:r>
                      <a:r>
                        <a:rPr lang="en-GB" sz="1400" b="0" kern="1200" dirty="0" err="1">
                          <a:solidFill>
                            <a:schemeClr val="tx1"/>
                          </a:solidFill>
                          <a:effectLst/>
                          <a:latin typeface="Century Gothic" panose="020B0502020202020204" pitchFamily="34" charset="0"/>
                          <a:ea typeface="+mn-ea"/>
                          <a:cs typeface="+mn-cs"/>
                        </a:rPr>
                        <a:t>mercado</a:t>
                      </a:r>
                      <a:r>
                        <a:rPr lang="en-GB" sz="1400" b="0" kern="1200" dirty="0">
                          <a:solidFill>
                            <a:schemeClr val="tx1"/>
                          </a:solidFill>
                          <a:effectLst/>
                          <a:latin typeface="Century Gothic" panose="020B0502020202020204" pitchFamily="34" charset="0"/>
                          <a:ea typeface="+mn-ea"/>
                          <a:cs typeface="+mn-cs"/>
                        </a:rPr>
                        <a:t>, un </a:t>
                      </a:r>
                      <a:r>
                        <a:rPr lang="en-GB" sz="1400" b="0" kern="1200" dirty="0" err="1">
                          <a:solidFill>
                            <a:schemeClr val="tx1"/>
                          </a:solidFill>
                          <a:effectLst/>
                          <a:latin typeface="Century Gothic" panose="020B0502020202020204" pitchFamily="34" charset="0"/>
                          <a:ea typeface="+mn-ea"/>
                          <a:cs typeface="+mn-cs"/>
                        </a:rPr>
                        <a:t>museo</a:t>
                      </a:r>
                      <a:r>
                        <a:rPr lang="en-GB" sz="1400" b="0" kern="1200" dirty="0">
                          <a:solidFill>
                            <a:schemeClr val="tx1"/>
                          </a:solidFill>
                          <a:effectLst/>
                          <a:latin typeface="Century Gothic" panose="020B0502020202020204" pitchFamily="34" charset="0"/>
                          <a:ea typeface="+mn-ea"/>
                          <a:cs typeface="+mn-cs"/>
                        </a:rPr>
                        <a:t>, una </a:t>
                      </a:r>
                      <a:r>
                        <a:rPr lang="en-GB" sz="1400" b="0" kern="1200" dirty="0" err="1">
                          <a:solidFill>
                            <a:schemeClr val="tx1"/>
                          </a:solidFill>
                          <a:effectLst/>
                          <a:latin typeface="Century Gothic" panose="020B0502020202020204" pitchFamily="34" charset="0"/>
                          <a:ea typeface="+mn-ea"/>
                          <a:cs typeface="+mn-cs"/>
                        </a:rPr>
                        <a:t>iglesia</a:t>
                      </a:r>
                      <a:r>
                        <a:rPr lang="en-GB" sz="1400" b="0" kern="1200" dirty="0">
                          <a:solidFill>
                            <a:schemeClr val="tx1"/>
                          </a:solidFill>
                          <a:effectLst/>
                          <a:latin typeface="Century Gothic" panose="020B0502020202020204" pitchFamily="34" charset="0"/>
                          <a:ea typeface="+mn-ea"/>
                          <a:cs typeface="+mn-cs"/>
                        </a:rPr>
                        <a:t> y dos </a:t>
                      </a:r>
                      <a:r>
                        <a:rPr lang="en-GB" sz="1400" b="0" kern="1200" dirty="0" err="1">
                          <a:solidFill>
                            <a:schemeClr val="tx1"/>
                          </a:solidFill>
                          <a:effectLst/>
                          <a:latin typeface="Century Gothic" panose="020B0502020202020204" pitchFamily="34" charset="0"/>
                          <a:ea typeface="+mn-ea"/>
                          <a:cs typeface="+mn-cs"/>
                        </a:rPr>
                        <a:t>bancos</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También</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tiene</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naturaleza</a:t>
                      </a:r>
                      <a:r>
                        <a:rPr lang="en-GB" sz="1400" b="0" kern="1200" dirty="0">
                          <a:solidFill>
                            <a:schemeClr val="tx1"/>
                          </a:solidFill>
                          <a:effectLst/>
                          <a:latin typeface="Century Gothic" panose="020B0502020202020204" pitchFamily="34" charset="0"/>
                          <a:ea typeface="+mn-ea"/>
                          <a:cs typeface="+mn-cs"/>
                        </a:rPr>
                        <a:t>: hay un </a:t>
                      </a:r>
                      <a:r>
                        <a:rPr lang="en-GB" sz="1400" b="0" kern="1200" dirty="0" err="1">
                          <a:solidFill>
                            <a:schemeClr val="tx1"/>
                          </a:solidFill>
                          <a:effectLst/>
                          <a:latin typeface="Century Gothic" panose="020B0502020202020204" pitchFamily="34" charset="0"/>
                          <a:ea typeface="+mn-ea"/>
                          <a:cs typeface="+mn-cs"/>
                        </a:rPr>
                        <a:t>río</a:t>
                      </a:r>
                      <a:r>
                        <a:rPr lang="en-GB" sz="1400" b="0" kern="1200" dirty="0">
                          <a:solidFill>
                            <a:schemeClr val="tx1"/>
                          </a:solidFill>
                          <a:effectLst/>
                          <a:latin typeface="Century Gothic" panose="020B0502020202020204" pitchFamily="34" charset="0"/>
                          <a:ea typeface="+mn-ea"/>
                          <a:cs typeface="+mn-cs"/>
                        </a:rPr>
                        <a:t> entre </a:t>
                      </a:r>
                      <a:r>
                        <a:rPr lang="en-GB" sz="1400" b="0" kern="1200" dirty="0" err="1">
                          <a:solidFill>
                            <a:schemeClr val="tx1"/>
                          </a:solidFill>
                          <a:effectLst/>
                          <a:latin typeface="Century Gothic" panose="020B0502020202020204" pitchFamily="34" charset="0"/>
                          <a:ea typeface="+mn-ea"/>
                          <a:cs typeface="+mn-cs"/>
                        </a:rPr>
                        <a:t>árboles</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muy</a:t>
                      </a:r>
                      <a:r>
                        <a:rPr lang="en-GB" sz="1400" b="0" kern="1200" dirty="0">
                          <a:solidFill>
                            <a:schemeClr val="tx1"/>
                          </a:solidFill>
                          <a:effectLst/>
                          <a:latin typeface="Century Gothic" panose="020B0502020202020204" pitchFamily="34" charset="0"/>
                          <a:ea typeface="+mn-ea"/>
                          <a:cs typeface="+mn-cs"/>
                        </a:rPr>
                        <a:t> </a:t>
                      </a:r>
                      <a:r>
                        <a:rPr lang="en-GB" sz="1400" b="0" kern="1200" dirty="0" err="1">
                          <a:solidFill>
                            <a:schemeClr val="tx1"/>
                          </a:solidFill>
                          <a:effectLst/>
                          <a:latin typeface="Century Gothic" panose="020B0502020202020204" pitchFamily="34" charset="0"/>
                          <a:ea typeface="+mn-ea"/>
                          <a:cs typeface="+mn-cs"/>
                        </a:rPr>
                        <a:t>verdes</a:t>
                      </a:r>
                      <a:r>
                        <a:rPr lang="en-GB" sz="1400" b="0" kern="1200" dirty="0">
                          <a:solidFill>
                            <a:schemeClr val="tx1"/>
                          </a:solidFill>
                          <a:effectLst/>
                          <a:latin typeface="Century Gothic" panose="020B0502020202020204" pitchFamily="34" charset="0"/>
                          <a:ea typeface="+mn-ea"/>
                          <a:cs typeface="+mn-cs"/>
                        </a:rPr>
                        <a:t>.</a:t>
                      </a:r>
                    </a:p>
                    <a:p>
                      <a:endParaRPr lang="en-GB" sz="1400" b="0" kern="1200" dirty="0">
                        <a:solidFill>
                          <a:schemeClr val="tx1"/>
                        </a:solidFill>
                        <a:effectLst/>
                        <a:latin typeface="Century Gothic" panose="020B0502020202020204" pitchFamily="34" charset="0"/>
                        <a:ea typeface="+mn-ea"/>
                        <a:cs typeface="+mn-cs"/>
                      </a:endParaRPr>
                    </a:p>
                    <a:p>
                      <a:r>
                        <a:rPr lang="en-GB" sz="1800" b="0" kern="1200" dirty="0">
                          <a:solidFill>
                            <a:schemeClr val="tx1"/>
                          </a:solidFill>
                          <a:effectLst/>
                          <a:latin typeface="Century Gothic" panose="020B0502020202020204" pitchFamily="34" charset="0"/>
                          <a:ea typeface="+mn-ea"/>
                          <a:cs typeface="+mn-cs"/>
                        </a:rPr>
                        <a:t>Mi _</a:t>
                      </a:r>
                      <a:r>
                        <a:rPr lang="en-GB" sz="1800" b="0" kern="1200" dirty="0" err="1">
                          <a:solidFill>
                            <a:schemeClr val="tx1"/>
                          </a:solidFill>
                          <a:effectLst/>
                          <a:latin typeface="Century Gothic" panose="020B0502020202020204" pitchFamily="34" charset="0"/>
                          <a:ea typeface="+mn-ea"/>
                          <a:cs typeface="+mn-cs"/>
                        </a:rPr>
                        <a:t>sc</a:t>
                      </a:r>
                      <a:r>
                        <a:rPr lang="en-GB" sz="1800" b="0" kern="1200" dirty="0">
                          <a:solidFill>
                            <a:schemeClr val="tx1"/>
                          </a:solidFill>
                          <a:effectLst/>
                          <a:latin typeface="Century Gothic" panose="020B0502020202020204" pitchFamily="34" charset="0"/>
                          <a:ea typeface="+mn-ea"/>
                          <a:cs typeface="+mn-cs"/>
                        </a:rPr>
                        <a:t>_ _la es </a:t>
                      </a:r>
                      <a:r>
                        <a:rPr lang="en-GB" sz="1800" b="0" kern="1200" dirty="0" err="1">
                          <a:solidFill>
                            <a:schemeClr val="tx1"/>
                          </a:solidFill>
                          <a:effectLst/>
                          <a:latin typeface="Century Gothic" panose="020B0502020202020204" pitchFamily="34" charset="0"/>
                          <a:ea typeface="+mn-ea"/>
                          <a:cs typeface="+mn-cs"/>
                        </a:rPr>
                        <a:t>m_y</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b_en</a:t>
                      </a:r>
                      <a:r>
                        <a:rPr lang="en-GB" sz="1800" b="0" kern="1200" dirty="0">
                          <a:solidFill>
                            <a:schemeClr val="tx1"/>
                          </a:solidFill>
                          <a:effectLst/>
                          <a:latin typeface="Century Gothic" panose="020B0502020202020204" pitchFamily="34" charset="0"/>
                          <a:ea typeface="+mn-ea"/>
                          <a:cs typeface="+mn-cs"/>
                        </a:rPr>
                        <a:t>_, </a:t>
                      </a:r>
                      <a:r>
                        <a:rPr lang="en-GB" sz="1800" b="0" kern="1200" dirty="0" err="1">
                          <a:solidFill>
                            <a:schemeClr val="tx1"/>
                          </a:solidFill>
                          <a:effectLst/>
                          <a:latin typeface="Century Gothic" panose="020B0502020202020204" pitchFamily="34" charset="0"/>
                          <a:ea typeface="+mn-ea"/>
                          <a:cs typeface="+mn-cs"/>
                        </a:rPr>
                        <a:t>p_ed</a:t>
                      </a:r>
                      <a:r>
                        <a:rPr lang="en-GB" sz="1800" b="0" kern="1200" dirty="0">
                          <a:solidFill>
                            <a:schemeClr val="tx1"/>
                          </a:solidFill>
                          <a:effectLst/>
                          <a:latin typeface="Century Gothic" panose="020B0502020202020204" pitchFamily="34" charset="0"/>
                          <a:ea typeface="+mn-ea"/>
                          <a:cs typeface="+mn-cs"/>
                        </a:rPr>
                        <a:t>_ </a:t>
                      </a:r>
                      <a:r>
                        <a:rPr lang="en-GB" sz="1800" b="0" kern="1200" dirty="0" err="1">
                          <a:solidFill>
                            <a:schemeClr val="tx1"/>
                          </a:solidFill>
                          <a:effectLst/>
                          <a:latin typeface="Century Gothic" panose="020B0502020202020204" pitchFamily="34" charset="0"/>
                          <a:ea typeface="+mn-ea"/>
                          <a:cs typeface="+mn-cs"/>
                        </a:rPr>
                        <a:t>p_rtic_par</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en</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d_p_rt_s</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en</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gr_p</a:t>
                      </a:r>
                      <a:r>
                        <a:rPr lang="en-GB" sz="1800" b="0" kern="1200" dirty="0">
                          <a:solidFill>
                            <a:schemeClr val="tx1"/>
                          </a:solidFill>
                          <a:effectLst/>
                          <a:latin typeface="Century Gothic" panose="020B0502020202020204" pitchFamily="34" charset="0"/>
                          <a:ea typeface="+mn-ea"/>
                          <a:cs typeface="+mn-cs"/>
                        </a:rPr>
                        <a:t>_ y </a:t>
                      </a:r>
                      <a:r>
                        <a:rPr lang="en-GB" sz="1800" b="0" kern="1200" dirty="0" err="1">
                          <a:solidFill>
                            <a:schemeClr val="tx1"/>
                          </a:solidFill>
                          <a:effectLst/>
                          <a:latin typeface="Century Gothic" panose="020B0502020202020204" pitchFamily="34" charset="0"/>
                          <a:ea typeface="+mn-ea"/>
                          <a:cs typeface="+mn-cs"/>
                        </a:rPr>
                        <a:t>t_mbién</a:t>
                      </a:r>
                      <a:r>
                        <a:rPr lang="en-GB" sz="1800" b="0" kern="1200" dirty="0">
                          <a:solidFill>
                            <a:schemeClr val="tx1"/>
                          </a:solidFill>
                          <a:effectLst/>
                          <a:latin typeface="Century Gothic" panose="020B0502020202020204" pitchFamily="34" charset="0"/>
                          <a:ea typeface="+mn-ea"/>
                          <a:cs typeface="+mn-cs"/>
                        </a:rPr>
                        <a:t> p_ _d_ _</a:t>
                      </a:r>
                      <a:r>
                        <a:rPr lang="en-GB" sz="1800" b="0" kern="1200" dirty="0" err="1">
                          <a:solidFill>
                            <a:schemeClr val="tx1"/>
                          </a:solidFill>
                          <a:effectLst/>
                          <a:latin typeface="Century Gothic" panose="020B0502020202020204" pitchFamily="34" charset="0"/>
                          <a:ea typeface="+mn-ea"/>
                          <a:cs typeface="+mn-cs"/>
                        </a:rPr>
                        <a:t>st_diar</a:t>
                      </a:r>
                      <a:r>
                        <a:rPr lang="en-GB" sz="1800" b="0" kern="1200" dirty="0">
                          <a:solidFill>
                            <a:schemeClr val="tx1"/>
                          </a:solidFill>
                          <a:effectLst/>
                          <a:latin typeface="Century Gothic" panose="020B0502020202020204" pitchFamily="34" charset="0"/>
                          <a:ea typeface="+mn-ea"/>
                          <a:cs typeface="+mn-cs"/>
                        </a:rPr>
                        <a:t> c_ _</a:t>
                      </a:r>
                      <a:r>
                        <a:rPr lang="en-GB" sz="1800" b="0" kern="1200" dirty="0" err="1">
                          <a:solidFill>
                            <a:schemeClr val="tx1"/>
                          </a:solidFill>
                          <a:effectLst/>
                          <a:latin typeface="Century Gothic" panose="020B0502020202020204" pitchFamily="34" charset="0"/>
                          <a:ea typeface="+mn-ea"/>
                          <a:cs typeface="+mn-cs"/>
                        </a:rPr>
                        <a:t>nc_a</a:t>
                      </a:r>
                      <a:r>
                        <a:rPr lang="en-GB" sz="1800" b="0" kern="1200" dirty="0">
                          <a:solidFill>
                            <a:schemeClr val="tx1"/>
                          </a:solidFill>
                          <a:effectLst/>
                          <a:latin typeface="Century Gothic" panose="020B0502020202020204" pitchFamily="34" charset="0"/>
                          <a:ea typeface="+mn-ea"/>
                          <a:cs typeface="+mn-cs"/>
                        </a:rPr>
                        <a:t> y _rt_. P_ _d_ </a:t>
                      </a:r>
                      <a:r>
                        <a:rPr lang="en-GB" sz="1800" b="0" kern="1200" dirty="0" err="1">
                          <a:solidFill>
                            <a:schemeClr val="tx1"/>
                          </a:solidFill>
                          <a:effectLst/>
                          <a:latin typeface="Century Gothic" panose="020B0502020202020204" pitchFamily="34" charset="0"/>
                          <a:ea typeface="+mn-ea"/>
                          <a:cs typeface="+mn-cs"/>
                        </a:rPr>
                        <a:t>camin_r</a:t>
                      </a:r>
                      <a:r>
                        <a:rPr lang="en-GB" sz="1800" b="0" kern="1200" dirty="0">
                          <a:solidFill>
                            <a:schemeClr val="tx1"/>
                          </a:solidFill>
                          <a:effectLst/>
                          <a:latin typeface="Century Gothic" panose="020B0502020202020204" pitchFamily="34" charset="0"/>
                          <a:ea typeface="+mn-ea"/>
                          <a:cs typeface="+mn-cs"/>
                        </a:rPr>
                        <a:t> a l_ _</a:t>
                      </a:r>
                      <a:r>
                        <a:rPr lang="en-GB" sz="1800" b="0" kern="1200" dirty="0" err="1">
                          <a:solidFill>
                            <a:schemeClr val="tx1"/>
                          </a:solidFill>
                          <a:effectLst/>
                          <a:latin typeface="Century Gothic" panose="020B0502020202020204" pitchFamily="34" charset="0"/>
                          <a:ea typeface="+mn-ea"/>
                          <a:cs typeface="+mn-cs"/>
                        </a:rPr>
                        <a:t>sc_el</a:t>
                      </a:r>
                      <a:r>
                        <a:rPr lang="en-GB" sz="1800" b="0" kern="1200" dirty="0">
                          <a:solidFill>
                            <a:schemeClr val="tx1"/>
                          </a:solidFill>
                          <a:effectLst/>
                          <a:latin typeface="Century Gothic" panose="020B0502020202020204" pitchFamily="34" charset="0"/>
                          <a:ea typeface="+mn-ea"/>
                          <a:cs typeface="+mn-cs"/>
                        </a:rPr>
                        <a:t>_ o </a:t>
                      </a:r>
                      <a:r>
                        <a:rPr lang="en-GB" sz="1800" b="0" kern="1200" dirty="0" err="1">
                          <a:solidFill>
                            <a:schemeClr val="tx1"/>
                          </a:solidFill>
                          <a:effectLst/>
                          <a:latin typeface="Century Gothic" panose="020B0502020202020204" pitchFamily="34" charset="0"/>
                          <a:ea typeface="+mn-ea"/>
                          <a:cs typeface="+mn-cs"/>
                        </a:rPr>
                        <a:t>ir</a:t>
                      </a:r>
                      <a:r>
                        <a:rPr lang="en-GB" sz="1800" b="0" kern="1200" dirty="0">
                          <a:solidFill>
                            <a:schemeClr val="tx1"/>
                          </a:solidFill>
                          <a:effectLst/>
                          <a:latin typeface="Century Gothic" panose="020B0502020202020204" pitchFamily="34" charset="0"/>
                          <a:ea typeface="+mn-ea"/>
                          <a:cs typeface="+mn-cs"/>
                        </a:rPr>
                        <a:t> _n </a:t>
                      </a:r>
                      <a:r>
                        <a:rPr lang="en-GB" sz="1800" b="0" kern="1200" dirty="0" err="1">
                          <a:solidFill>
                            <a:schemeClr val="tx1"/>
                          </a:solidFill>
                          <a:effectLst/>
                          <a:latin typeface="Century Gothic" panose="020B0502020202020204" pitchFamily="34" charset="0"/>
                          <a:ea typeface="+mn-ea"/>
                          <a:cs typeface="+mn-cs"/>
                        </a:rPr>
                        <a:t>b_c_clet</a:t>
                      </a:r>
                      <a:r>
                        <a:rPr lang="en-GB" sz="1800" b="0" kern="1200" dirty="0">
                          <a:solidFill>
                            <a:schemeClr val="tx1"/>
                          </a:solidFill>
                          <a:effectLst/>
                          <a:latin typeface="Century Gothic" panose="020B0502020202020204" pitchFamily="34" charset="0"/>
                          <a:ea typeface="+mn-ea"/>
                          <a:cs typeface="+mn-cs"/>
                        </a:rPr>
                        <a:t>_ </a:t>
                      </a:r>
                      <a:r>
                        <a:rPr lang="en-GB" sz="1800" b="0" kern="1200" dirty="0" err="1">
                          <a:solidFill>
                            <a:schemeClr val="tx1"/>
                          </a:solidFill>
                          <a:effectLst/>
                          <a:latin typeface="Century Gothic" panose="020B0502020202020204" pitchFamily="34" charset="0"/>
                          <a:ea typeface="+mn-ea"/>
                          <a:cs typeface="+mn-cs"/>
                        </a:rPr>
                        <a:t>p_rqu</a:t>
                      </a:r>
                      <a:r>
                        <a:rPr lang="en-GB" sz="1800" b="0" kern="1200" dirty="0">
                          <a:solidFill>
                            <a:schemeClr val="tx1"/>
                          </a:solidFill>
                          <a:effectLst/>
                          <a:latin typeface="Century Gothic" panose="020B0502020202020204" pitchFamily="34" charset="0"/>
                          <a:ea typeface="+mn-ea"/>
                          <a:cs typeface="+mn-cs"/>
                        </a:rPr>
                        <a:t>_ _</a:t>
                      </a:r>
                      <a:r>
                        <a:rPr lang="en-GB" sz="1800" b="0" kern="1200" dirty="0" err="1">
                          <a:solidFill>
                            <a:schemeClr val="tx1"/>
                          </a:solidFill>
                          <a:effectLst/>
                          <a:latin typeface="Century Gothic" panose="020B0502020202020204" pitchFamily="34" charset="0"/>
                          <a:ea typeface="+mn-ea"/>
                          <a:cs typeface="+mn-cs"/>
                        </a:rPr>
                        <a:t>stá</a:t>
                      </a:r>
                      <a:r>
                        <a:rPr lang="en-GB" sz="1800" b="0" kern="1200" dirty="0">
                          <a:solidFill>
                            <a:schemeClr val="tx1"/>
                          </a:solidFill>
                          <a:effectLst/>
                          <a:latin typeface="Century Gothic" panose="020B0502020202020204" pitchFamily="34" charset="0"/>
                          <a:ea typeface="+mn-ea"/>
                          <a:cs typeface="+mn-cs"/>
                        </a:rPr>
                        <a:t> </a:t>
                      </a:r>
                      <a:r>
                        <a:rPr lang="en-GB" sz="1800" b="0" kern="1200" dirty="0" err="1">
                          <a:solidFill>
                            <a:schemeClr val="tx1"/>
                          </a:solidFill>
                          <a:effectLst/>
                          <a:latin typeface="Century Gothic" panose="020B0502020202020204" pitchFamily="34" charset="0"/>
                          <a:ea typeface="+mn-ea"/>
                          <a:cs typeface="+mn-cs"/>
                        </a:rPr>
                        <a:t>c_rca</a:t>
                      </a:r>
                      <a:r>
                        <a:rPr lang="en-GB" sz="1800" b="0" kern="1200" dirty="0">
                          <a:solidFill>
                            <a:schemeClr val="tx1"/>
                          </a:solidFill>
                          <a:effectLst/>
                          <a:latin typeface="Century Gothic" panose="020B0502020202020204" pitchFamily="34" charset="0"/>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6" name="TextBox 15">
            <a:extLst>
              <a:ext uri="{FF2B5EF4-FFF2-40B4-BE49-F238E27FC236}">
                <a16:creationId xmlns:a16="http://schemas.microsoft.com/office/drawing/2014/main" id="{9A02CC19-217E-455C-8D74-FD799FFEDF28}"/>
              </a:ext>
            </a:extLst>
          </p:cNvPr>
          <p:cNvSpPr txBox="1"/>
          <p:nvPr/>
        </p:nvSpPr>
        <p:spPr>
          <a:xfrm>
            <a:off x="6940530" y="3854681"/>
            <a:ext cx="1672290" cy="40011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Persona B</a:t>
            </a:r>
          </a:p>
        </p:txBody>
      </p:sp>
      <p:graphicFrame>
        <p:nvGraphicFramePr>
          <p:cNvPr id="17" name="Table 2">
            <a:extLst>
              <a:ext uri="{FF2B5EF4-FFF2-40B4-BE49-F238E27FC236}">
                <a16:creationId xmlns:a16="http://schemas.microsoft.com/office/drawing/2014/main" id="{49634100-D611-43F8-AEF4-0DBF4646588C}"/>
              </a:ext>
            </a:extLst>
          </p:cNvPr>
          <p:cNvGraphicFramePr>
            <a:graphicFrameLocks noGrp="1"/>
          </p:cNvGraphicFramePr>
          <p:nvPr>
            <p:extLst>
              <p:ext uri="{D42A27DB-BD31-4B8C-83A1-F6EECF244321}">
                <p14:modId xmlns:p14="http://schemas.microsoft.com/office/powerpoint/2010/main" val="4051479685"/>
              </p:ext>
            </p:extLst>
          </p:nvPr>
        </p:nvGraphicFramePr>
        <p:xfrm>
          <a:off x="6940530" y="4254791"/>
          <a:ext cx="4883481" cy="2529840"/>
        </p:xfrm>
        <a:graphic>
          <a:graphicData uri="http://schemas.openxmlformats.org/drawingml/2006/table">
            <a:tbl>
              <a:tblPr firstRow="1" bandRow="1">
                <a:tableStyleId>{8A107856-5554-42FB-B03E-39F5DBC370BA}</a:tableStyleId>
              </a:tblPr>
              <a:tblGrid>
                <a:gridCol w="4883481">
                  <a:extLst>
                    <a:ext uri="{9D8B030D-6E8A-4147-A177-3AD203B41FA5}">
                      <a16:colId xmlns:a16="http://schemas.microsoft.com/office/drawing/2014/main" val="3887794188"/>
                    </a:ext>
                  </a:extLst>
                </a:gridCol>
              </a:tblGrid>
              <a:tr h="2055979">
                <a:tc>
                  <a:txBody>
                    <a:bodyPr/>
                    <a:lstStyle/>
                    <a:p>
                      <a:r>
                        <a:rPr lang="en-GB" sz="1800" b="0" kern="1200" dirty="0">
                          <a:solidFill>
                            <a:schemeClr val="accent1">
                              <a:lumMod val="50000"/>
                            </a:schemeClr>
                          </a:solidFill>
                          <a:effectLst/>
                          <a:latin typeface="Century Gothic" panose="020B0502020202020204" pitchFamily="34" charset="0"/>
                          <a:ea typeface="+mn-ea"/>
                          <a:cs typeface="+mn-cs"/>
                        </a:rPr>
                        <a:t>M_ c_ _dad es </a:t>
                      </a:r>
                      <a:r>
                        <a:rPr lang="en-GB" sz="1800" b="0" kern="1200" dirty="0" err="1">
                          <a:solidFill>
                            <a:schemeClr val="accent1">
                              <a:lumMod val="50000"/>
                            </a:schemeClr>
                          </a:solidFill>
                          <a:effectLst/>
                          <a:latin typeface="Century Gothic" panose="020B0502020202020204" pitchFamily="34" charset="0"/>
                          <a:ea typeface="+mn-ea"/>
                          <a:cs typeface="+mn-cs"/>
                        </a:rPr>
                        <a:t>int_resant</a:t>
                      </a:r>
                      <a:r>
                        <a:rPr lang="en-GB" sz="1800" b="0" kern="1200" dirty="0">
                          <a:solidFill>
                            <a:schemeClr val="accent1">
                              <a:lumMod val="50000"/>
                            </a:schemeClr>
                          </a:solidFill>
                          <a:effectLst/>
                          <a:latin typeface="Century Gothic" panose="020B0502020202020204" pitchFamily="34" charset="0"/>
                          <a:ea typeface="+mn-ea"/>
                          <a:cs typeface="+mn-cs"/>
                        </a:rPr>
                        <a:t>_ y </a:t>
                      </a:r>
                      <a:r>
                        <a:rPr lang="en-GB" sz="1800" b="0" kern="1200" dirty="0" err="1">
                          <a:solidFill>
                            <a:schemeClr val="accent1">
                              <a:lumMod val="50000"/>
                            </a:schemeClr>
                          </a:solidFill>
                          <a:effectLst/>
                          <a:latin typeface="Century Gothic" panose="020B0502020202020204" pitchFamily="34" charset="0"/>
                          <a:ea typeface="+mn-ea"/>
                          <a:cs typeface="+mn-cs"/>
                        </a:rPr>
                        <a:t>b_nit</a:t>
                      </a:r>
                      <a:r>
                        <a:rPr lang="en-GB" sz="1800" b="0" kern="1200" dirty="0">
                          <a:solidFill>
                            <a:schemeClr val="accent1">
                              <a:lumMod val="50000"/>
                            </a:schemeClr>
                          </a:solidFill>
                          <a:effectLst/>
                          <a:latin typeface="Century Gothic" panose="020B0502020202020204" pitchFamily="34" charset="0"/>
                          <a:ea typeface="+mn-ea"/>
                          <a:cs typeface="+mn-cs"/>
                        </a:rPr>
                        <a:t>_. </a:t>
                      </a:r>
                      <a:r>
                        <a:rPr lang="en-GB" sz="1800" b="0" kern="1200" dirty="0" err="1">
                          <a:solidFill>
                            <a:schemeClr val="accent1">
                              <a:lumMod val="50000"/>
                            </a:schemeClr>
                          </a:solidFill>
                          <a:effectLst/>
                          <a:latin typeface="Century Gothic" panose="020B0502020202020204" pitchFamily="34" charset="0"/>
                          <a:ea typeface="+mn-ea"/>
                          <a:cs typeface="+mn-cs"/>
                        </a:rPr>
                        <a:t>H_y</a:t>
                      </a:r>
                      <a:r>
                        <a:rPr lang="en-GB" sz="1800" b="0" kern="1200" dirty="0">
                          <a:solidFill>
                            <a:schemeClr val="accent1">
                              <a:lumMod val="50000"/>
                            </a:schemeClr>
                          </a:solidFill>
                          <a:effectLst/>
                          <a:latin typeface="Century Gothic" panose="020B0502020202020204" pitchFamily="34" charset="0"/>
                          <a:ea typeface="+mn-ea"/>
                          <a:cs typeface="+mn-cs"/>
                        </a:rPr>
                        <a:t> t_ _</a:t>
                      </a:r>
                      <a:r>
                        <a:rPr lang="en-GB" sz="1800" b="0" kern="1200" dirty="0" err="1">
                          <a:solidFill>
                            <a:schemeClr val="accent1">
                              <a:lumMod val="50000"/>
                            </a:schemeClr>
                          </a:solidFill>
                          <a:effectLst/>
                          <a:latin typeface="Century Gothic" panose="020B0502020202020204" pitchFamily="34" charset="0"/>
                          <a:ea typeface="+mn-ea"/>
                          <a:cs typeface="+mn-cs"/>
                        </a:rPr>
                        <a:t>ndas</a:t>
                      </a:r>
                      <a:r>
                        <a:rPr lang="en-GB" sz="1800" b="0" kern="1200" dirty="0">
                          <a:solidFill>
                            <a:schemeClr val="accent1">
                              <a:lumMod val="50000"/>
                            </a:schemeClr>
                          </a:solidFill>
                          <a:effectLst/>
                          <a:latin typeface="Century Gothic" panose="020B0502020202020204" pitchFamily="34" charset="0"/>
                          <a:ea typeface="+mn-ea"/>
                          <a:cs typeface="+mn-cs"/>
                        </a:rPr>
                        <a:t>, un </a:t>
                      </a:r>
                      <a:r>
                        <a:rPr lang="en-GB" sz="1800" b="0" kern="1200" dirty="0" err="1">
                          <a:solidFill>
                            <a:schemeClr val="accent1">
                              <a:lumMod val="50000"/>
                            </a:schemeClr>
                          </a:solidFill>
                          <a:effectLst/>
                          <a:latin typeface="Century Gothic" panose="020B0502020202020204" pitchFamily="34" charset="0"/>
                          <a:ea typeface="+mn-ea"/>
                          <a:cs typeface="+mn-cs"/>
                        </a:rPr>
                        <a:t>m_rc_d</a:t>
                      </a:r>
                      <a:r>
                        <a:rPr lang="en-GB" sz="1800" b="0" kern="1200" dirty="0">
                          <a:solidFill>
                            <a:schemeClr val="accent1">
                              <a:lumMod val="50000"/>
                            </a:schemeClr>
                          </a:solidFill>
                          <a:effectLst/>
                          <a:latin typeface="Century Gothic" panose="020B0502020202020204" pitchFamily="34" charset="0"/>
                          <a:ea typeface="+mn-ea"/>
                          <a:cs typeface="+mn-cs"/>
                        </a:rPr>
                        <a:t>_, un </a:t>
                      </a:r>
                      <a:r>
                        <a:rPr lang="en-GB" sz="1800" b="0" kern="1200" dirty="0" err="1">
                          <a:solidFill>
                            <a:schemeClr val="accent1">
                              <a:lumMod val="50000"/>
                            </a:schemeClr>
                          </a:solidFill>
                          <a:effectLst/>
                          <a:latin typeface="Century Gothic" panose="020B0502020202020204" pitchFamily="34" charset="0"/>
                          <a:ea typeface="+mn-ea"/>
                          <a:cs typeface="+mn-cs"/>
                        </a:rPr>
                        <a:t>m_s</a:t>
                      </a:r>
                      <a:r>
                        <a:rPr lang="en-GB" sz="1800" b="0" kern="1200" dirty="0">
                          <a:solidFill>
                            <a:schemeClr val="accent1">
                              <a:lumMod val="50000"/>
                            </a:schemeClr>
                          </a:solidFill>
                          <a:effectLst/>
                          <a:latin typeface="Century Gothic" panose="020B0502020202020204" pitchFamily="34" charset="0"/>
                          <a:ea typeface="+mn-ea"/>
                          <a:cs typeface="+mn-cs"/>
                        </a:rPr>
                        <a:t>_ _, una </a:t>
                      </a:r>
                      <a:r>
                        <a:rPr lang="en-GB" sz="1800" b="0" kern="1200" dirty="0" err="1">
                          <a:solidFill>
                            <a:schemeClr val="accent1">
                              <a:lumMod val="50000"/>
                            </a:schemeClr>
                          </a:solidFill>
                          <a:effectLst/>
                          <a:latin typeface="Century Gothic" panose="020B0502020202020204" pitchFamily="34" charset="0"/>
                          <a:ea typeface="+mn-ea"/>
                          <a:cs typeface="+mn-cs"/>
                        </a:rPr>
                        <a:t>igl_s</a:t>
                      </a:r>
                      <a:r>
                        <a:rPr lang="en-GB" sz="1800" b="0" kern="1200" dirty="0">
                          <a:solidFill>
                            <a:schemeClr val="accent1">
                              <a:lumMod val="50000"/>
                            </a:schemeClr>
                          </a:solidFill>
                          <a:effectLst/>
                          <a:latin typeface="Century Gothic" panose="020B0502020202020204" pitchFamily="34" charset="0"/>
                          <a:ea typeface="+mn-ea"/>
                          <a:cs typeface="+mn-cs"/>
                        </a:rPr>
                        <a:t>_ _ y dos </a:t>
                      </a:r>
                      <a:r>
                        <a:rPr lang="en-GB" sz="1800" b="0" kern="1200" dirty="0" err="1">
                          <a:solidFill>
                            <a:schemeClr val="accent1">
                              <a:lumMod val="50000"/>
                            </a:schemeClr>
                          </a:solidFill>
                          <a:effectLst/>
                          <a:latin typeface="Century Gothic" panose="020B0502020202020204" pitchFamily="34" charset="0"/>
                          <a:ea typeface="+mn-ea"/>
                          <a:cs typeface="+mn-cs"/>
                        </a:rPr>
                        <a:t>b_nc_s</a:t>
                      </a:r>
                      <a:r>
                        <a:rPr lang="en-GB" sz="1800" b="0" kern="1200" dirty="0">
                          <a:solidFill>
                            <a:schemeClr val="accent1">
                              <a:lumMod val="50000"/>
                            </a:schemeClr>
                          </a:solidFill>
                          <a:effectLst/>
                          <a:latin typeface="Century Gothic" panose="020B0502020202020204" pitchFamily="34" charset="0"/>
                          <a:ea typeface="+mn-ea"/>
                          <a:cs typeface="+mn-cs"/>
                        </a:rPr>
                        <a:t>. </a:t>
                      </a:r>
                      <a:r>
                        <a:rPr lang="en-GB" sz="1800" b="0" kern="1200" dirty="0" err="1">
                          <a:solidFill>
                            <a:schemeClr val="accent1">
                              <a:lumMod val="50000"/>
                            </a:schemeClr>
                          </a:solidFill>
                          <a:effectLst/>
                          <a:latin typeface="Century Gothic" panose="020B0502020202020204" pitchFamily="34" charset="0"/>
                          <a:ea typeface="+mn-ea"/>
                          <a:cs typeface="+mn-cs"/>
                        </a:rPr>
                        <a:t>T_mb_én</a:t>
                      </a:r>
                      <a:br>
                        <a:rPr lang="en-GB" sz="1800" b="0" kern="1200" dirty="0">
                          <a:solidFill>
                            <a:schemeClr val="accent1">
                              <a:lumMod val="50000"/>
                            </a:schemeClr>
                          </a:solidFill>
                          <a:effectLst/>
                          <a:latin typeface="Century Gothic" panose="020B0502020202020204" pitchFamily="34" charset="0"/>
                          <a:ea typeface="+mn-ea"/>
                          <a:cs typeface="+mn-cs"/>
                        </a:rPr>
                      </a:br>
                      <a:r>
                        <a:rPr lang="en-GB" sz="1800" b="0" kern="1200" dirty="0">
                          <a:solidFill>
                            <a:schemeClr val="accent1">
                              <a:lumMod val="50000"/>
                            </a:schemeClr>
                          </a:solidFill>
                          <a:effectLst/>
                          <a:latin typeface="Century Gothic" panose="020B0502020202020204" pitchFamily="34" charset="0"/>
                          <a:ea typeface="+mn-ea"/>
                          <a:cs typeface="+mn-cs"/>
                        </a:rPr>
                        <a:t>t_ _n_  </a:t>
                      </a:r>
                      <a:r>
                        <a:rPr lang="en-GB" sz="1800" b="0" kern="1200" dirty="0" err="1">
                          <a:solidFill>
                            <a:schemeClr val="accent1">
                              <a:lumMod val="50000"/>
                            </a:schemeClr>
                          </a:solidFill>
                          <a:effectLst/>
                          <a:latin typeface="Century Gothic" panose="020B0502020202020204" pitchFamily="34" charset="0"/>
                          <a:ea typeface="+mn-ea"/>
                          <a:cs typeface="+mn-cs"/>
                        </a:rPr>
                        <a:t>n_t_ral_za</a:t>
                      </a:r>
                      <a:r>
                        <a:rPr lang="en-GB" sz="1800" b="0" kern="1200" dirty="0">
                          <a:solidFill>
                            <a:schemeClr val="accent1">
                              <a:lumMod val="50000"/>
                            </a:schemeClr>
                          </a:solidFill>
                          <a:effectLst/>
                          <a:latin typeface="Century Gothic" panose="020B0502020202020204" pitchFamily="34" charset="0"/>
                          <a:ea typeface="+mn-ea"/>
                          <a:cs typeface="+mn-cs"/>
                        </a:rPr>
                        <a:t>: hay un </a:t>
                      </a:r>
                      <a:r>
                        <a:rPr lang="en-GB" sz="1800" b="0" kern="1200" dirty="0" err="1">
                          <a:solidFill>
                            <a:schemeClr val="accent1">
                              <a:lumMod val="50000"/>
                            </a:schemeClr>
                          </a:solidFill>
                          <a:effectLst/>
                          <a:latin typeface="Century Gothic" panose="020B0502020202020204" pitchFamily="34" charset="0"/>
                          <a:ea typeface="+mn-ea"/>
                          <a:cs typeface="+mn-cs"/>
                        </a:rPr>
                        <a:t>rí</a:t>
                      </a:r>
                      <a:r>
                        <a:rPr lang="en-GB" sz="1800" b="0" kern="1200" dirty="0">
                          <a:solidFill>
                            <a:schemeClr val="accent1">
                              <a:lumMod val="50000"/>
                            </a:schemeClr>
                          </a:solidFill>
                          <a:effectLst/>
                          <a:latin typeface="Century Gothic" panose="020B0502020202020204" pitchFamily="34" charset="0"/>
                          <a:ea typeface="+mn-ea"/>
                          <a:cs typeface="+mn-cs"/>
                        </a:rPr>
                        <a:t>_ _</a:t>
                      </a:r>
                      <a:r>
                        <a:rPr lang="en-GB" sz="1800" b="0" kern="1200" dirty="0" err="1">
                          <a:solidFill>
                            <a:schemeClr val="accent1">
                              <a:lumMod val="50000"/>
                            </a:schemeClr>
                          </a:solidFill>
                          <a:effectLst/>
                          <a:latin typeface="Century Gothic" panose="020B0502020202020204" pitchFamily="34" charset="0"/>
                          <a:ea typeface="+mn-ea"/>
                          <a:cs typeface="+mn-cs"/>
                        </a:rPr>
                        <a:t>ntr</a:t>
                      </a:r>
                      <a:r>
                        <a:rPr lang="en-GB" sz="1800" b="0" kern="1200" dirty="0">
                          <a:solidFill>
                            <a:schemeClr val="accent1">
                              <a:lumMod val="50000"/>
                            </a:schemeClr>
                          </a:solidFill>
                          <a:effectLst/>
                          <a:latin typeface="Century Gothic" panose="020B0502020202020204" pitchFamily="34" charset="0"/>
                          <a:ea typeface="+mn-ea"/>
                          <a:cs typeface="+mn-cs"/>
                        </a:rPr>
                        <a:t>_ </a:t>
                      </a:r>
                      <a:r>
                        <a:rPr lang="en-GB" sz="1800" b="0" kern="1200" dirty="0" err="1">
                          <a:solidFill>
                            <a:schemeClr val="accent1">
                              <a:lumMod val="50000"/>
                            </a:schemeClr>
                          </a:solidFill>
                          <a:effectLst/>
                          <a:latin typeface="Century Gothic" panose="020B0502020202020204" pitchFamily="34" charset="0"/>
                          <a:ea typeface="+mn-ea"/>
                          <a:cs typeface="+mn-cs"/>
                        </a:rPr>
                        <a:t>árb_l_s</a:t>
                      </a:r>
                      <a:r>
                        <a:rPr lang="en-GB" sz="1800" b="0" kern="1200" dirty="0">
                          <a:solidFill>
                            <a:schemeClr val="accent1">
                              <a:lumMod val="50000"/>
                            </a:schemeClr>
                          </a:solidFill>
                          <a:effectLst/>
                          <a:latin typeface="Century Gothic" panose="020B0502020202020204" pitchFamily="34" charset="0"/>
                          <a:ea typeface="+mn-ea"/>
                          <a:cs typeface="+mn-cs"/>
                        </a:rPr>
                        <a:t> </a:t>
                      </a:r>
                      <a:r>
                        <a:rPr lang="en-GB" sz="1800" b="0" kern="1200" dirty="0" err="1">
                          <a:solidFill>
                            <a:schemeClr val="accent1">
                              <a:lumMod val="50000"/>
                            </a:schemeClr>
                          </a:solidFill>
                          <a:effectLst/>
                          <a:latin typeface="Century Gothic" panose="020B0502020202020204" pitchFamily="34" charset="0"/>
                          <a:ea typeface="+mn-ea"/>
                          <a:cs typeface="+mn-cs"/>
                        </a:rPr>
                        <a:t>m_y</a:t>
                      </a:r>
                      <a:r>
                        <a:rPr lang="en-GB" sz="1800" b="0" kern="1200" dirty="0">
                          <a:solidFill>
                            <a:schemeClr val="accent1">
                              <a:lumMod val="50000"/>
                            </a:schemeClr>
                          </a:solidFill>
                          <a:effectLst/>
                          <a:latin typeface="Century Gothic" panose="020B0502020202020204" pitchFamily="34" charset="0"/>
                          <a:ea typeface="+mn-ea"/>
                          <a:cs typeface="+mn-cs"/>
                        </a:rPr>
                        <a:t> </a:t>
                      </a:r>
                      <a:r>
                        <a:rPr lang="en-GB" sz="1800" b="0" kern="1200" dirty="0" err="1">
                          <a:solidFill>
                            <a:schemeClr val="accent1">
                              <a:lumMod val="50000"/>
                            </a:schemeClr>
                          </a:solidFill>
                          <a:effectLst/>
                          <a:latin typeface="Century Gothic" panose="020B0502020202020204" pitchFamily="34" charset="0"/>
                          <a:ea typeface="+mn-ea"/>
                          <a:cs typeface="+mn-cs"/>
                        </a:rPr>
                        <a:t>v_rd_s</a:t>
                      </a:r>
                      <a:r>
                        <a:rPr lang="en-GB" sz="1800" b="0" kern="1200" dirty="0">
                          <a:solidFill>
                            <a:schemeClr val="accent1">
                              <a:lumMod val="50000"/>
                            </a:schemeClr>
                          </a:solidFill>
                          <a:effectLst/>
                          <a:latin typeface="Century Gothic" panose="020B0502020202020204" pitchFamily="34" charset="0"/>
                          <a:ea typeface="+mn-ea"/>
                          <a:cs typeface="+mn-cs"/>
                        </a:rPr>
                        <a:t>.</a:t>
                      </a:r>
                    </a:p>
                    <a:p>
                      <a:endParaRPr lang="en-GB" sz="1400" b="0" kern="1200" dirty="0">
                        <a:solidFill>
                          <a:schemeClr val="accent1">
                            <a:lumMod val="50000"/>
                          </a:schemeClr>
                        </a:solidFill>
                        <a:effectLst/>
                        <a:latin typeface="Century Gothic" panose="020B0502020202020204" pitchFamily="34" charset="0"/>
                        <a:ea typeface="+mn-ea"/>
                        <a:cs typeface="+mn-cs"/>
                      </a:endParaRPr>
                    </a:p>
                    <a:p>
                      <a:r>
                        <a:rPr lang="en-GB" sz="1400" b="0" kern="1200" dirty="0">
                          <a:solidFill>
                            <a:schemeClr val="accent1">
                              <a:lumMod val="50000"/>
                            </a:schemeClr>
                          </a:solidFill>
                          <a:effectLst/>
                          <a:latin typeface="Century Gothic" panose="020B0502020202020204" pitchFamily="34" charset="0"/>
                          <a:ea typeface="+mn-ea"/>
                          <a:cs typeface="+mn-cs"/>
                        </a:rPr>
                        <a:t>Mi </a:t>
                      </a:r>
                      <a:r>
                        <a:rPr lang="en-GB" sz="1400" b="0" kern="1200" dirty="0" err="1">
                          <a:solidFill>
                            <a:schemeClr val="accent1">
                              <a:lumMod val="50000"/>
                            </a:schemeClr>
                          </a:solidFill>
                          <a:effectLst/>
                          <a:latin typeface="Century Gothic" panose="020B0502020202020204" pitchFamily="34" charset="0"/>
                          <a:ea typeface="+mn-ea"/>
                          <a:cs typeface="+mn-cs"/>
                        </a:rPr>
                        <a:t>escuela</a:t>
                      </a:r>
                      <a:r>
                        <a:rPr lang="en-GB" sz="1400" b="0" kern="1200" dirty="0">
                          <a:solidFill>
                            <a:schemeClr val="accent1">
                              <a:lumMod val="50000"/>
                            </a:schemeClr>
                          </a:solidFill>
                          <a:effectLst/>
                          <a:latin typeface="Century Gothic" panose="020B0502020202020204" pitchFamily="34" charset="0"/>
                          <a:ea typeface="+mn-ea"/>
                          <a:cs typeface="+mn-cs"/>
                        </a:rPr>
                        <a:t> es </a:t>
                      </a:r>
                      <a:r>
                        <a:rPr lang="en-GB" sz="1400" b="0" kern="1200" dirty="0" err="1">
                          <a:solidFill>
                            <a:schemeClr val="accent1">
                              <a:lumMod val="50000"/>
                            </a:schemeClr>
                          </a:solidFill>
                          <a:effectLst/>
                          <a:latin typeface="Century Gothic" panose="020B0502020202020204" pitchFamily="34" charset="0"/>
                          <a:ea typeface="+mn-ea"/>
                          <a:cs typeface="+mn-cs"/>
                        </a:rPr>
                        <a:t>muy</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buena</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puedo</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participar</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en</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deportes</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en</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grupo</a:t>
                      </a:r>
                      <a:r>
                        <a:rPr lang="en-GB" sz="1400" b="0" kern="1200" dirty="0">
                          <a:solidFill>
                            <a:schemeClr val="accent1">
                              <a:lumMod val="50000"/>
                            </a:schemeClr>
                          </a:solidFill>
                          <a:effectLst/>
                          <a:latin typeface="Century Gothic" panose="020B0502020202020204" pitchFamily="34" charset="0"/>
                          <a:ea typeface="+mn-ea"/>
                          <a:cs typeface="+mn-cs"/>
                        </a:rPr>
                        <a:t> y </a:t>
                      </a:r>
                      <a:r>
                        <a:rPr lang="en-GB" sz="1400" b="0" kern="1200" dirty="0" err="1">
                          <a:solidFill>
                            <a:schemeClr val="accent1">
                              <a:lumMod val="50000"/>
                            </a:schemeClr>
                          </a:solidFill>
                          <a:effectLst/>
                          <a:latin typeface="Century Gothic" panose="020B0502020202020204" pitchFamily="34" charset="0"/>
                          <a:ea typeface="+mn-ea"/>
                          <a:cs typeface="+mn-cs"/>
                        </a:rPr>
                        <a:t>también</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puedo</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estudiar</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ciencia</a:t>
                      </a:r>
                      <a:r>
                        <a:rPr lang="en-GB" sz="1400" b="0" kern="1200" dirty="0">
                          <a:solidFill>
                            <a:schemeClr val="accent1">
                              <a:lumMod val="50000"/>
                            </a:schemeClr>
                          </a:solidFill>
                          <a:effectLst/>
                          <a:latin typeface="Century Gothic" panose="020B0502020202020204" pitchFamily="34" charset="0"/>
                          <a:ea typeface="+mn-ea"/>
                          <a:cs typeface="+mn-cs"/>
                        </a:rPr>
                        <a:t> y </a:t>
                      </a:r>
                      <a:r>
                        <a:rPr lang="en-GB" sz="1400" b="0" kern="1200" dirty="0" err="1">
                          <a:solidFill>
                            <a:schemeClr val="accent1">
                              <a:lumMod val="50000"/>
                            </a:schemeClr>
                          </a:solidFill>
                          <a:effectLst/>
                          <a:latin typeface="Century Gothic" panose="020B0502020202020204" pitchFamily="34" charset="0"/>
                          <a:ea typeface="+mn-ea"/>
                          <a:cs typeface="+mn-cs"/>
                        </a:rPr>
                        <a:t>arte</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Puedo</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caminar</a:t>
                      </a:r>
                      <a:r>
                        <a:rPr lang="en-GB" sz="1400" b="0" kern="1200" dirty="0">
                          <a:solidFill>
                            <a:schemeClr val="accent1">
                              <a:lumMod val="50000"/>
                            </a:schemeClr>
                          </a:solidFill>
                          <a:effectLst/>
                          <a:latin typeface="Century Gothic" panose="020B0502020202020204" pitchFamily="34" charset="0"/>
                          <a:ea typeface="+mn-ea"/>
                          <a:cs typeface="+mn-cs"/>
                        </a:rPr>
                        <a:t> a la </a:t>
                      </a:r>
                      <a:r>
                        <a:rPr lang="en-GB" sz="1400" b="0" kern="1200" dirty="0" err="1">
                          <a:solidFill>
                            <a:schemeClr val="accent1">
                              <a:lumMod val="50000"/>
                            </a:schemeClr>
                          </a:solidFill>
                          <a:effectLst/>
                          <a:latin typeface="Century Gothic" panose="020B0502020202020204" pitchFamily="34" charset="0"/>
                          <a:ea typeface="+mn-ea"/>
                          <a:cs typeface="+mn-cs"/>
                        </a:rPr>
                        <a:t>escuela</a:t>
                      </a:r>
                      <a:r>
                        <a:rPr lang="en-GB" sz="1400" b="0" kern="1200" dirty="0">
                          <a:solidFill>
                            <a:schemeClr val="accent1">
                              <a:lumMod val="50000"/>
                            </a:schemeClr>
                          </a:solidFill>
                          <a:effectLst/>
                          <a:latin typeface="Century Gothic" panose="020B0502020202020204" pitchFamily="34" charset="0"/>
                          <a:ea typeface="+mn-ea"/>
                          <a:cs typeface="+mn-cs"/>
                        </a:rPr>
                        <a:t> o </a:t>
                      </a:r>
                      <a:r>
                        <a:rPr lang="en-GB" sz="1400" b="0" kern="1200" dirty="0" err="1">
                          <a:solidFill>
                            <a:schemeClr val="accent1">
                              <a:lumMod val="50000"/>
                            </a:schemeClr>
                          </a:solidFill>
                          <a:effectLst/>
                          <a:latin typeface="Century Gothic" panose="020B0502020202020204" pitchFamily="34" charset="0"/>
                          <a:ea typeface="+mn-ea"/>
                          <a:cs typeface="+mn-cs"/>
                        </a:rPr>
                        <a:t>ir</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en</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bicicleta</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porque</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está</a:t>
                      </a:r>
                      <a:r>
                        <a:rPr lang="en-GB" sz="1400" b="0" kern="1200" dirty="0">
                          <a:solidFill>
                            <a:schemeClr val="accent1">
                              <a:lumMod val="50000"/>
                            </a:schemeClr>
                          </a:solidFill>
                          <a:effectLst/>
                          <a:latin typeface="Century Gothic" panose="020B0502020202020204" pitchFamily="34" charset="0"/>
                          <a:ea typeface="+mn-ea"/>
                          <a:cs typeface="+mn-cs"/>
                        </a:rPr>
                        <a:t> </a:t>
                      </a:r>
                      <a:r>
                        <a:rPr lang="en-GB" sz="1400" b="0" kern="1200" dirty="0" err="1">
                          <a:solidFill>
                            <a:schemeClr val="accent1">
                              <a:lumMod val="50000"/>
                            </a:schemeClr>
                          </a:solidFill>
                          <a:effectLst/>
                          <a:latin typeface="Century Gothic" panose="020B0502020202020204" pitchFamily="34" charset="0"/>
                          <a:ea typeface="+mn-ea"/>
                          <a:cs typeface="+mn-cs"/>
                        </a:rPr>
                        <a:t>cerca</a:t>
                      </a:r>
                      <a:r>
                        <a:rPr lang="en-GB" sz="1400" b="0" kern="1200" dirty="0">
                          <a:solidFill>
                            <a:schemeClr val="accent1">
                              <a:lumMod val="50000"/>
                            </a:schemeClr>
                          </a:solidFill>
                          <a:effectLst/>
                          <a:latin typeface="Century Gothic" panose="020B0502020202020204" pitchFamily="34" charset="0"/>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8" name="TextBox 17">
            <a:extLst>
              <a:ext uri="{FF2B5EF4-FFF2-40B4-BE49-F238E27FC236}">
                <a16:creationId xmlns:a16="http://schemas.microsoft.com/office/drawing/2014/main" id="{8B169685-52AF-4F88-85FB-E57010EAF476}"/>
              </a:ext>
            </a:extLst>
          </p:cNvPr>
          <p:cNvSpPr txBox="1"/>
          <p:nvPr/>
        </p:nvSpPr>
        <p:spPr>
          <a:xfrm>
            <a:off x="161149" y="3194481"/>
            <a:ext cx="11669932"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75000"/>
                  </a:prstClr>
                </a:solidFill>
                <a:effectLst/>
                <a:uLnTx/>
                <a:uFillTx/>
                <a:latin typeface="Tw Cen MT" panose="020B0602020104020603"/>
                <a:ea typeface="+mn-ea"/>
                <a:cs typeface="+mn-cs"/>
              </a:rPr>
              <a:t>- - - - - - - - - - - - - - - - - - - - - - - - - - - - - - - - - - - - - - - - - - - - - - - - - - - - - - - - - - - - - - - - - - - - - - - - - - - - - - - - - -  </a:t>
            </a:r>
          </a:p>
        </p:txBody>
      </p:sp>
    </p:spTree>
    <p:extLst>
      <p:ext uri="{BB962C8B-B14F-4D97-AF65-F5344CB8AC3E}">
        <p14:creationId xmlns:p14="http://schemas.microsoft.com/office/powerpoint/2010/main" val="652923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2791326" cy="647577"/>
          </a:xfrm>
        </p:spPr>
        <p:txBody>
          <a:bodyPr>
            <a:normAutofit/>
          </a:bodyPr>
          <a:lstStyle/>
          <a:p>
            <a:r>
              <a:rPr lang="en-GB" sz="2800" b="1" dirty="0">
                <a:solidFill>
                  <a:schemeClr val="bg1"/>
                </a:solidFill>
                <a:latin typeface="Century Gothic" panose="020B0502020202020204" pitchFamily="34" charset="0"/>
              </a:rPr>
              <a:t>¿A, e, </a:t>
            </a:r>
            <a:r>
              <a:rPr lang="en-GB" sz="2800" b="1" dirty="0" err="1">
                <a:solidFill>
                  <a:schemeClr val="bg1"/>
                </a:solidFill>
                <a:latin typeface="Century Gothic" panose="020B0502020202020204" pitchFamily="34" charset="0"/>
              </a:rPr>
              <a:t>i</a:t>
            </a:r>
            <a:r>
              <a:rPr lang="en-GB" sz="2800" b="1" dirty="0">
                <a:solidFill>
                  <a:schemeClr val="bg1"/>
                </a:solidFill>
                <a:latin typeface="Century Gothic" panose="020B0502020202020204" pitchFamily="34" charset="0"/>
              </a:rPr>
              <a:t>, o, u?</a:t>
            </a:r>
            <a:endParaRPr lang="en-GB" sz="28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4011" y="1287922"/>
            <a:ext cx="4142918" cy="646331"/>
          </a:xfrm>
          <a:prstGeom prst="rect">
            <a:avLst/>
          </a:prstGeom>
          <a:noFill/>
        </p:spPr>
        <p:txBody>
          <a:bodyPr wrap="square" rtlCol="0">
            <a:spAutoFit/>
          </a:bodyPr>
          <a:lstStyle/>
          <a:p>
            <a:pPr algn="ctr" hangingPunct="0">
              <a:defRPr/>
            </a:pPr>
            <a:r>
              <a:rPr lang="en-US" sz="3600" b="1" dirty="0">
                <a:solidFill>
                  <a:schemeClr val="accent1">
                    <a:lumMod val="50000"/>
                  </a:schemeClr>
                </a:solidFill>
                <a:latin typeface="Century Gothic" panose="020B0502020202020204" pitchFamily="34" charset="0"/>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18949" y="1227700"/>
            <a:ext cx="4142918" cy="646331"/>
          </a:xfrm>
          <a:prstGeom prst="rect">
            <a:avLst/>
          </a:prstGeom>
          <a:noFill/>
        </p:spPr>
        <p:txBody>
          <a:bodyPr wrap="square" rtlCol="0">
            <a:spAutoFit/>
          </a:bodyPr>
          <a:lstStyle/>
          <a:p>
            <a:pPr algn="ctr" hangingPunct="0">
              <a:defRPr/>
            </a:pPr>
            <a:r>
              <a:rPr lang="en-US" sz="3600" b="1" dirty="0">
                <a:solidFill>
                  <a:schemeClr val="accent1">
                    <a:lumMod val="50000"/>
                  </a:schemeClr>
                </a:solidFill>
                <a:latin typeface="Century Gothic" panose="020B0502020202020204" pitchFamily="34" charset="0"/>
              </a:rPr>
              <a:t>Persona B</a:t>
            </a:r>
          </a:p>
        </p:txBody>
      </p:sp>
      <p:sp>
        <p:nvSpPr>
          <p:cNvPr id="31" name="Rectangle 30"/>
          <p:cNvSpPr/>
          <p:nvPr/>
        </p:nvSpPr>
        <p:spPr>
          <a:xfrm rot="5400000">
            <a:off x="5777343" y="1345538"/>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891564" y="3892002"/>
            <a:ext cx="449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a:t>
            </a: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nvGraphicFramePr>
        <p:xfrm>
          <a:off x="6801649" y="2007544"/>
          <a:ext cx="4883481" cy="3872019"/>
        </p:xfrm>
        <a:graphic>
          <a:graphicData uri="http://schemas.openxmlformats.org/drawingml/2006/table">
            <a:tbl>
              <a:tblPr firstRow="1" bandRow="1">
                <a:tableStyleId>{8A107856-5554-42FB-B03E-39F5DBC370BA}</a:tableStyleId>
              </a:tblPr>
              <a:tblGrid>
                <a:gridCol w="4883481">
                  <a:extLst>
                    <a:ext uri="{9D8B030D-6E8A-4147-A177-3AD203B41FA5}">
                      <a16:colId xmlns:a16="http://schemas.microsoft.com/office/drawing/2014/main" val="3887794188"/>
                    </a:ext>
                  </a:extLst>
                </a:gridCol>
              </a:tblGrid>
              <a:tr h="3872019">
                <a:tc>
                  <a:txBody>
                    <a:bodyPr/>
                    <a:lstStyle/>
                    <a:p>
                      <a:r>
                        <a:rPr lang="en-GB" sz="2000" b="0" kern="1200" dirty="0">
                          <a:solidFill>
                            <a:schemeClr val="accent1">
                              <a:lumMod val="50000"/>
                            </a:schemeClr>
                          </a:solidFill>
                          <a:effectLst/>
                          <a:latin typeface="Century Gothic" panose="020B0502020202020204" pitchFamily="34" charset="0"/>
                          <a:ea typeface="+mn-ea"/>
                          <a:cs typeface="+mn-cs"/>
                        </a:rPr>
                        <a:t>M_ c_ _dad es </a:t>
                      </a:r>
                      <a:r>
                        <a:rPr lang="en-GB" sz="2000" b="0" kern="1200" dirty="0" err="1">
                          <a:solidFill>
                            <a:schemeClr val="accent1">
                              <a:lumMod val="50000"/>
                            </a:schemeClr>
                          </a:solidFill>
                          <a:effectLst/>
                          <a:latin typeface="Century Gothic" panose="020B0502020202020204" pitchFamily="34" charset="0"/>
                          <a:ea typeface="+mn-ea"/>
                          <a:cs typeface="+mn-cs"/>
                        </a:rPr>
                        <a:t>int_resant</a:t>
                      </a:r>
                      <a:r>
                        <a:rPr lang="en-GB" sz="2000" b="0" kern="1200" dirty="0">
                          <a:solidFill>
                            <a:schemeClr val="accent1">
                              <a:lumMod val="50000"/>
                            </a:schemeClr>
                          </a:solidFill>
                          <a:effectLst/>
                          <a:latin typeface="Century Gothic" panose="020B0502020202020204" pitchFamily="34" charset="0"/>
                          <a:ea typeface="+mn-ea"/>
                          <a:cs typeface="+mn-cs"/>
                        </a:rPr>
                        <a:t>_ y </a:t>
                      </a:r>
                      <a:r>
                        <a:rPr lang="en-GB" sz="2000" b="0" kern="1200" dirty="0" err="1">
                          <a:solidFill>
                            <a:schemeClr val="accent1">
                              <a:lumMod val="50000"/>
                            </a:schemeClr>
                          </a:solidFill>
                          <a:effectLst/>
                          <a:latin typeface="Century Gothic" panose="020B0502020202020204" pitchFamily="34" charset="0"/>
                          <a:ea typeface="+mn-ea"/>
                          <a:cs typeface="+mn-cs"/>
                        </a:rPr>
                        <a:t>b_nit</a:t>
                      </a:r>
                      <a:r>
                        <a:rPr lang="en-GB" sz="2000" b="0" kern="1200" dirty="0">
                          <a:solidFill>
                            <a:schemeClr val="accent1">
                              <a:lumMod val="50000"/>
                            </a:schemeClr>
                          </a:solidFill>
                          <a:effectLst/>
                          <a:latin typeface="Century Gothic" panose="020B0502020202020204" pitchFamily="34" charset="0"/>
                          <a:ea typeface="+mn-ea"/>
                          <a:cs typeface="+mn-cs"/>
                        </a:rPr>
                        <a:t>_. </a:t>
                      </a:r>
                      <a:r>
                        <a:rPr lang="en-GB" sz="2000" b="0" kern="1200" dirty="0" err="1">
                          <a:solidFill>
                            <a:schemeClr val="accent1">
                              <a:lumMod val="50000"/>
                            </a:schemeClr>
                          </a:solidFill>
                          <a:effectLst/>
                          <a:latin typeface="Century Gothic" panose="020B0502020202020204" pitchFamily="34" charset="0"/>
                          <a:ea typeface="+mn-ea"/>
                          <a:cs typeface="+mn-cs"/>
                        </a:rPr>
                        <a:t>H_y</a:t>
                      </a:r>
                      <a:r>
                        <a:rPr lang="en-GB" sz="2000" b="0" kern="1200" dirty="0">
                          <a:solidFill>
                            <a:schemeClr val="accent1">
                              <a:lumMod val="50000"/>
                            </a:schemeClr>
                          </a:solidFill>
                          <a:effectLst/>
                          <a:latin typeface="Century Gothic" panose="020B0502020202020204" pitchFamily="34" charset="0"/>
                          <a:ea typeface="+mn-ea"/>
                          <a:cs typeface="+mn-cs"/>
                        </a:rPr>
                        <a:t> t_ _</a:t>
                      </a:r>
                      <a:r>
                        <a:rPr lang="en-GB" sz="2000" b="0" kern="1200" dirty="0" err="1">
                          <a:solidFill>
                            <a:schemeClr val="accent1">
                              <a:lumMod val="50000"/>
                            </a:schemeClr>
                          </a:solidFill>
                          <a:effectLst/>
                          <a:latin typeface="Century Gothic" panose="020B0502020202020204" pitchFamily="34" charset="0"/>
                          <a:ea typeface="+mn-ea"/>
                          <a:cs typeface="+mn-cs"/>
                        </a:rPr>
                        <a:t>ndas</a:t>
                      </a:r>
                      <a:r>
                        <a:rPr lang="en-GB" sz="2000" b="0" kern="1200" dirty="0">
                          <a:solidFill>
                            <a:schemeClr val="accent1">
                              <a:lumMod val="50000"/>
                            </a:schemeClr>
                          </a:solidFill>
                          <a:effectLst/>
                          <a:latin typeface="Century Gothic" panose="020B0502020202020204" pitchFamily="34" charset="0"/>
                          <a:ea typeface="+mn-ea"/>
                          <a:cs typeface="+mn-cs"/>
                        </a:rPr>
                        <a:t>, un </a:t>
                      </a:r>
                      <a:r>
                        <a:rPr lang="en-GB" sz="2000" b="0" kern="1200" dirty="0" err="1">
                          <a:solidFill>
                            <a:schemeClr val="accent1">
                              <a:lumMod val="50000"/>
                            </a:schemeClr>
                          </a:solidFill>
                          <a:effectLst/>
                          <a:latin typeface="Century Gothic" panose="020B0502020202020204" pitchFamily="34" charset="0"/>
                          <a:ea typeface="+mn-ea"/>
                          <a:cs typeface="+mn-cs"/>
                        </a:rPr>
                        <a:t>m_rc_d</a:t>
                      </a:r>
                      <a:r>
                        <a:rPr lang="en-GB" sz="2000" b="0" kern="1200" dirty="0">
                          <a:solidFill>
                            <a:schemeClr val="accent1">
                              <a:lumMod val="50000"/>
                            </a:schemeClr>
                          </a:solidFill>
                          <a:effectLst/>
                          <a:latin typeface="Century Gothic" panose="020B0502020202020204" pitchFamily="34" charset="0"/>
                          <a:ea typeface="+mn-ea"/>
                          <a:cs typeface="+mn-cs"/>
                        </a:rPr>
                        <a:t>_, un </a:t>
                      </a:r>
                      <a:r>
                        <a:rPr lang="en-GB" sz="2000" b="0" kern="1200" dirty="0" err="1">
                          <a:solidFill>
                            <a:schemeClr val="accent1">
                              <a:lumMod val="50000"/>
                            </a:schemeClr>
                          </a:solidFill>
                          <a:effectLst/>
                          <a:latin typeface="Century Gothic" panose="020B0502020202020204" pitchFamily="34" charset="0"/>
                          <a:ea typeface="+mn-ea"/>
                          <a:cs typeface="+mn-cs"/>
                        </a:rPr>
                        <a:t>m_s</a:t>
                      </a:r>
                      <a:r>
                        <a:rPr lang="en-GB" sz="2000" b="0" kern="1200" dirty="0">
                          <a:solidFill>
                            <a:schemeClr val="accent1">
                              <a:lumMod val="50000"/>
                            </a:schemeClr>
                          </a:solidFill>
                          <a:effectLst/>
                          <a:latin typeface="Century Gothic" panose="020B0502020202020204" pitchFamily="34" charset="0"/>
                          <a:ea typeface="+mn-ea"/>
                          <a:cs typeface="+mn-cs"/>
                        </a:rPr>
                        <a:t>_ _, una </a:t>
                      </a:r>
                      <a:r>
                        <a:rPr lang="en-GB" sz="2000" b="0" kern="1200" dirty="0" err="1">
                          <a:solidFill>
                            <a:schemeClr val="accent1">
                              <a:lumMod val="50000"/>
                            </a:schemeClr>
                          </a:solidFill>
                          <a:effectLst/>
                          <a:latin typeface="Century Gothic" panose="020B0502020202020204" pitchFamily="34" charset="0"/>
                          <a:ea typeface="+mn-ea"/>
                          <a:cs typeface="+mn-cs"/>
                        </a:rPr>
                        <a:t>igl_s</a:t>
                      </a:r>
                      <a:r>
                        <a:rPr lang="en-GB" sz="2000" b="0" kern="1200" dirty="0">
                          <a:solidFill>
                            <a:schemeClr val="accent1">
                              <a:lumMod val="50000"/>
                            </a:schemeClr>
                          </a:solidFill>
                          <a:effectLst/>
                          <a:latin typeface="Century Gothic" panose="020B0502020202020204" pitchFamily="34" charset="0"/>
                          <a:ea typeface="+mn-ea"/>
                          <a:cs typeface="+mn-cs"/>
                        </a:rPr>
                        <a:t>_ _ y dos </a:t>
                      </a:r>
                      <a:r>
                        <a:rPr lang="en-GB" sz="2000" b="0" kern="1200" dirty="0" err="1">
                          <a:solidFill>
                            <a:schemeClr val="accent1">
                              <a:lumMod val="50000"/>
                            </a:schemeClr>
                          </a:solidFill>
                          <a:effectLst/>
                          <a:latin typeface="Century Gothic" panose="020B0502020202020204" pitchFamily="34" charset="0"/>
                          <a:ea typeface="+mn-ea"/>
                          <a:cs typeface="+mn-cs"/>
                        </a:rPr>
                        <a:t>b_nc_s</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T_mb_én</a:t>
                      </a:r>
                      <a:br>
                        <a:rPr lang="en-GB" sz="2000" b="0" kern="1200" dirty="0">
                          <a:solidFill>
                            <a:schemeClr val="accent1">
                              <a:lumMod val="50000"/>
                            </a:schemeClr>
                          </a:solidFill>
                          <a:effectLst/>
                          <a:latin typeface="Century Gothic" panose="020B0502020202020204" pitchFamily="34" charset="0"/>
                          <a:ea typeface="+mn-ea"/>
                          <a:cs typeface="+mn-cs"/>
                        </a:rPr>
                      </a:br>
                      <a:r>
                        <a:rPr lang="en-GB" sz="2000" b="0" kern="1200" dirty="0">
                          <a:solidFill>
                            <a:schemeClr val="accent1">
                              <a:lumMod val="50000"/>
                            </a:schemeClr>
                          </a:solidFill>
                          <a:effectLst/>
                          <a:latin typeface="Century Gothic" panose="020B0502020202020204" pitchFamily="34" charset="0"/>
                          <a:ea typeface="+mn-ea"/>
                          <a:cs typeface="+mn-cs"/>
                        </a:rPr>
                        <a:t>t_ _n_  </a:t>
                      </a:r>
                      <a:r>
                        <a:rPr lang="en-GB" sz="2000" b="0" kern="1200" dirty="0" err="1">
                          <a:solidFill>
                            <a:schemeClr val="accent1">
                              <a:lumMod val="50000"/>
                            </a:schemeClr>
                          </a:solidFill>
                          <a:effectLst/>
                          <a:latin typeface="Century Gothic" panose="020B0502020202020204" pitchFamily="34" charset="0"/>
                          <a:ea typeface="+mn-ea"/>
                          <a:cs typeface="+mn-cs"/>
                        </a:rPr>
                        <a:t>n_t_ral_za</a:t>
                      </a:r>
                      <a:r>
                        <a:rPr lang="en-GB" sz="2000" b="0" kern="1200" dirty="0">
                          <a:solidFill>
                            <a:schemeClr val="accent1">
                              <a:lumMod val="50000"/>
                            </a:schemeClr>
                          </a:solidFill>
                          <a:effectLst/>
                          <a:latin typeface="Century Gothic" panose="020B0502020202020204" pitchFamily="34" charset="0"/>
                          <a:ea typeface="+mn-ea"/>
                          <a:cs typeface="+mn-cs"/>
                        </a:rPr>
                        <a:t>: hay un </a:t>
                      </a:r>
                      <a:r>
                        <a:rPr lang="en-GB" sz="2000" b="0" kern="1200" dirty="0" err="1">
                          <a:solidFill>
                            <a:schemeClr val="accent1">
                              <a:lumMod val="50000"/>
                            </a:schemeClr>
                          </a:solidFill>
                          <a:effectLst/>
                          <a:latin typeface="Century Gothic" panose="020B0502020202020204" pitchFamily="34" charset="0"/>
                          <a:ea typeface="+mn-ea"/>
                          <a:cs typeface="+mn-cs"/>
                        </a:rPr>
                        <a:t>rí</a:t>
                      </a:r>
                      <a:r>
                        <a:rPr lang="en-GB" sz="2000" b="0" kern="1200" dirty="0">
                          <a:solidFill>
                            <a:schemeClr val="accent1">
                              <a:lumMod val="50000"/>
                            </a:schemeClr>
                          </a:solidFill>
                          <a:effectLst/>
                          <a:latin typeface="Century Gothic" panose="020B0502020202020204" pitchFamily="34" charset="0"/>
                          <a:ea typeface="+mn-ea"/>
                          <a:cs typeface="+mn-cs"/>
                        </a:rPr>
                        <a:t>_ _</a:t>
                      </a:r>
                      <a:r>
                        <a:rPr lang="en-GB" sz="2000" b="0" kern="1200" dirty="0" err="1">
                          <a:solidFill>
                            <a:schemeClr val="accent1">
                              <a:lumMod val="50000"/>
                            </a:schemeClr>
                          </a:solidFill>
                          <a:effectLst/>
                          <a:latin typeface="Century Gothic" panose="020B0502020202020204" pitchFamily="34" charset="0"/>
                          <a:ea typeface="+mn-ea"/>
                          <a:cs typeface="+mn-cs"/>
                        </a:rPr>
                        <a:t>ntr</a:t>
                      </a:r>
                      <a:r>
                        <a:rPr lang="en-GB" sz="2000" b="0" kern="1200" dirty="0">
                          <a:solidFill>
                            <a:schemeClr val="accent1">
                              <a:lumMod val="50000"/>
                            </a:schemeClr>
                          </a:solidFill>
                          <a:effectLst/>
                          <a:latin typeface="Century Gothic" panose="020B0502020202020204" pitchFamily="34" charset="0"/>
                          <a:ea typeface="+mn-ea"/>
                          <a:cs typeface="+mn-cs"/>
                        </a:rPr>
                        <a:t>_ </a:t>
                      </a:r>
                      <a:r>
                        <a:rPr lang="en-GB" sz="2000" b="0" kern="1200" dirty="0" err="1">
                          <a:solidFill>
                            <a:schemeClr val="accent1">
                              <a:lumMod val="50000"/>
                            </a:schemeClr>
                          </a:solidFill>
                          <a:effectLst/>
                          <a:latin typeface="Century Gothic" panose="020B0502020202020204" pitchFamily="34" charset="0"/>
                          <a:ea typeface="+mn-ea"/>
                          <a:cs typeface="+mn-cs"/>
                        </a:rPr>
                        <a:t>árb_l_s</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m_y</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v_rd_s</a:t>
                      </a:r>
                      <a:r>
                        <a:rPr lang="en-GB" sz="2000" b="0" kern="1200" dirty="0">
                          <a:solidFill>
                            <a:schemeClr val="accent1">
                              <a:lumMod val="50000"/>
                            </a:schemeClr>
                          </a:solidFill>
                          <a:effectLst/>
                          <a:latin typeface="Century Gothic" panose="020B0502020202020204" pitchFamily="34" charset="0"/>
                          <a:ea typeface="+mn-ea"/>
                          <a:cs typeface="+mn-cs"/>
                        </a:rPr>
                        <a:t>.</a:t>
                      </a:r>
                    </a:p>
                    <a:p>
                      <a:endParaRPr lang="en-GB" sz="2000" b="0" kern="1200" dirty="0">
                        <a:solidFill>
                          <a:schemeClr val="accent1">
                            <a:lumMod val="50000"/>
                          </a:schemeClr>
                        </a:solidFill>
                        <a:effectLst/>
                        <a:latin typeface="Century Gothic" panose="020B0502020202020204" pitchFamily="34" charset="0"/>
                        <a:ea typeface="+mn-ea"/>
                        <a:cs typeface="+mn-cs"/>
                      </a:endParaRPr>
                    </a:p>
                    <a:p>
                      <a:r>
                        <a:rPr lang="en-GB" sz="2000" b="0" kern="1200" dirty="0">
                          <a:solidFill>
                            <a:schemeClr val="accent1">
                              <a:lumMod val="50000"/>
                            </a:schemeClr>
                          </a:solidFill>
                          <a:effectLst/>
                          <a:latin typeface="Century Gothic" panose="020B0502020202020204" pitchFamily="34" charset="0"/>
                          <a:ea typeface="+mn-ea"/>
                          <a:cs typeface="+mn-cs"/>
                        </a:rPr>
                        <a:t>Mi </a:t>
                      </a:r>
                      <a:r>
                        <a:rPr lang="en-GB" sz="2000" b="0" kern="1200" dirty="0" err="1">
                          <a:solidFill>
                            <a:schemeClr val="accent1">
                              <a:lumMod val="50000"/>
                            </a:schemeClr>
                          </a:solidFill>
                          <a:effectLst/>
                          <a:latin typeface="Century Gothic" panose="020B0502020202020204" pitchFamily="34" charset="0"/>
                          <a:ea typeface="+mn-ea"/>
                          <a:cs typeface="+mn-cs"/>
                        </a:rPr>
                        <a:t>escuela</a:t>
                      </a:r>
                      <a:r>
                        <a:rPr lang="en-GB" sz="2000" b="0" kern="1200" dirty="0">
                          <a:solidFill>
                            <a:schemeClr val="accent1">
                              <a:lumMod val="50000"/>
                            </a:schemeClr>
                          </a:solidFill>
                          <a:effectLst/>
                          <a:latin typeface="Century Gothic" panose="020B0502020202020204" pitchFamily="34" charset="0"/>
                          <a:ea typeface="+mn-ea"/>
                          <a:cs typeface="+mn-cs"/>
                        </a:rPr>
                        <a:t> es </a:t>
                      </a:r>
                      <a:r>
                        <a:rPr lang="en-GB" sz="2000" b="0" kern="1200" dirty="0" err="1">
                          <a:solidFill>
                            <a:schemeClr val="accent1">
                              <a:lumMod val="50000"/>
                            </a:schemeClr>
                          </a:solidFill>
                          <a:effectLst/>
                          <a:latin typeface="Century Gothic" panose="020B0502020202020204" pitchFamily="34" charset="0"/>
                          <a:ea typeface="+mn-ea"/>
                          <a:cs typeface="+mn-cs"/>
                        </a:rPr>
                        <a:t>muy</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buena</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puedo</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participar</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en</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deportes</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en</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grupo</a:t>
                      </a:r>
                      <a:r>
                        <a:rPr lang="en-GB" sz="2000" b="0" kern="1200" dirty="0">
                          <a:solidFill>
                            <a:schemeClr val="accent1">
                              <a:lumMod val="50000"/>
                            </a:schemeClr>
                          </a:solidFill>
                          <a:effectLst/>
                          <a:latin typeface="Century Gothic" panose="020B0502020202020204" pitchFamily="34" charset="0"/>
                          <a:ea typeface="+mn-ea"/>
                          <a:cs typeface="+mn-cs"/>
                        </a:rPr>
                        <a:t> y </a:t>
                      </a:r>
                      <a:r>
                        <a:rPr lang="en-GB" sz="2000" b="0" kern="1200" dirty="0" err="1">
                          <a:solidFill>
                            <a:schemeClr val="accent1">
                              <a:lumMod val="50000"/>
                            </a:schemeClr>
                          </a:solidFill>
                          <a:effectLst/>
                          <a:latin typeface="Century Gothic" panose="020B0502020202020204" pitchFamily="34" charset="0"/>
                          <a:ea typeface="+mn-ea"/>
                          <a:cs typeface="+mn-cs"/>
                        </a:rPr>
                        <a:t>también</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puedo</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estudiar</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ciencia</a:t>
                      </a:r>
                      <a:r>
                        <a:rPr lang="en-GB" sz="2000" b="0" kern="1200" dirty="0">
                          <a:solidFill>
                            <a:schemeClr val="accent1">
                              <a:lumMod val="50000"/>
                            </a:schemeClr>
                          </a:solidFill>
                          <a:effectLst/>
                          <a:latin typeface="Century Gothic" panose="020B0502020202020204" pitchFamily="34" charset="0"/>
                          <a:ea typeface="+mn-ea"/>
                          <a:cs typeface="+mn-cs"/>
                        </a:rPr>
                        <a:t> y </a:t>
                      </a:r>
                      <a:r>
                        <a:rPr lang="en-GB" sz="2000" b="0" kern="1200" dirty="0" err="1">
                          <a:solidFill>
                            <a:schemeClr val="accent1">
                              <a:lumMod val="50000"/>
                            </a:schemeClr>
                          </a:solidFill>
                          <a:effectLst/>
                          <a:latin typeface="Century Gothic" panose="020B0502020202020204" pitchFamily="34" charset="0"/>
                          <a:ea typeface="+mn-ea"/>
                          <a:cs typeface="+mn-cs"/>
                        </a:rPr>
                        <a:t>arte</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Puedo</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caminar</a:t>
                      </a:r>
                      <a:r>
                        <a:rPr lang="en-GB" sz="2000" b="0" kern="1200" dirty="0">
                          <a:solidFill>
                            <a:schemeClr val="accent1">
                              <a:lumMod val="50000"/>
                            </a:schemeClr>
                          </a:solidFill>
                          <a:effectLst/>
                          <a:latin typeface="Century Gothic" panose="020B0502020202020204" pitchFamily="34" charset="0"/>
                          <a:ea typeface="+mn-ea"/>
                          <a:cs typeface="+mn-cs"/>
                        </a:rPr>
                        <a:t> a la </a:t>
                      </a:r>
                      <a:r>
                        <a:rPr lang="en-GB" sz="2000" b="0" kern="1200" dirty="0" err="1">
                          <a:solidFill>
                            <a:schemeClr val="accent1">
                              <a:lumMod val="50000"/>
                            </a:schemeClr>
                          </a:solidFill>
                          <a:effectLst/>
                          <a:latin typeface="Century Gothic" panose="020B0502020202020204" pitchFamily="34" charset="0"/>
                          <a:ea typeface="+mn-ea"/>
                          <a:cs typeface="+mn-cs"/>
                        </a:rPr>
                        <a:t>escuela</a:t>
                      </a:r>
                      <a:r>
                        <a:rPr lang="en-GB" sz="2000" b="0" kern="1200" dirty="0">
                          <a:solidFill>
                            <a:schemeClr val="accent1">
                              <a:lumMod val="50000"/>
                            </a:schemeClr>
                          </a:solidFill>
                          <a:effectLst/>
                          <a:latin typeface="Century Gothic" panose="020B0502020202020204" pitchFamily="34" charset="0"/>
                          <a:ea typeface="+mn-ea"/>
                          <a:cs typeface="+mn-cs"/>
                        </a:rPr>
                        <a:t> o </a:t>
                      </a:r>
                      <a:r>
                        <a:rPr lang="en-GB" sz="2000" b="0" kern="1200" dirty="0" err="1">
                          <a:solidFill>
                            <a:schemeClr val="accent1">
                              <a:lumMod val="50000"/>
                            </a:schemeClr>
                          </a:solidFill>
                          <a:effectLst/>
                          <a:latin typeface="Century Gothic" panose="020B0502020202020204" pitchFamily="34" charset="0"/>
                          <a:ea typeface="+mn-ea"/>
                          <a:cs typeface="+mn-cs"/>
                        </a:rPr>
                        <a:t>ir</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en</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bicicleta</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porque</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está</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cerca</a:t>
                      </a:r>
                      <a:r>
                        <a:rPr lang="en-GB" sz="2000" b="0" kern="1200" dirty="0">
                          <a:solidFill>
                            <a:schemeClr val="accent1">
                              <a:lumMod val="50000"/>
                            </a:schemeClr>
                          </a:solidFill>
                          <a:effectLst/>
                          <a:latin typeface="Century Gothic" panose="020B0502020202020204" pitchFamily="34" charset="0"/>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4118815977"/>
              </p:ext>
            </p:extLst>
          </p:nvPr>
        </p:nvGraphicFramePr>
        <p:xfrm>
          <a:off x="534011" y="2032776"/>
          <a:ext cx="4883481" cy="3872018"/>
        </p:xfrm>
        <a:graphic>
          <a:graphicData uri="http://schemas.openxmlformats.org/drawingml/2006/table">
            <a:tbl>
              <a:tblPr firstRow="1" bandRow="1">
                <a:tableStyleId>{8A107856-5554-42FB-B03E-39F5DBC370BA}</a:tableStyleId>
              </a:tblPr>
              <a:tblGrid>
                <a:gridCol w="4883481">
                  <a:extLst>
                    <a:ext uri="{9D8B030D-6E8A-4147-A177-3AD203B41FA5}">
                      <a16:colId xmlns:a16="http://schemas.microsoft.com/office/drawing/2014/main" val="3887794188"/>
                    </a:ext>
                  </a:extLst>
                </a:gridCol>
              </a:tblGrid>
              <a:tr h="3872018">
                <a:tc>
                  <a:txBody>
                    <a:bodyPr/>
                    <a:lstStyle/>
                    <a:p>
                      <a:r>
                        <a:rPr lang="en-GB" sz="2000" b="0" kern="1200" dirty="0">
                          <a:solidFill>
                            <a:schemeClr val="tx1"/>
                          </a:solidFill>
                          <a:effectLst/>
                          <a:latin typeface="Century Gothic" panose="020B0502020202020204" pitchFamily="34" charset="0"/>
                          <a:ea typeface="+mn-ea"/>
                          <a:cs typeface="+mn-cs"/>
                        </a:rPr>
                        <a:t>Mi ciudad es </a:t>
                      </a:r>
                      <a:r>
                        <a:rPr lang="en-GB" sz="2000" b="0" kern="1200" dirty="0" err="1">
                          <a:solidFill>
                            <a:schemeClr val="tx1"/>
                          </a:solidFill>
                          <a:effectLst/>
                          <a:latin typeface="Century Gothic" panose="020B0502020202020204" pitchFamily="34" charset="0"/>
                          <a:ea typeface="+mn-ea"/>
                          <a:cs typeface="+mn-cs"/>
                        </a:rPr>
                        <a:t>interesante</a:t>
                      </a:r>
                      <a:r>
                        <a:rPr lang="en-GB" sz="2000" b="0" kern="1200" dirty="0">
                          <a:solidFill>
                            <a:schemeClr val="tx1"/>
                          </a:solidFill>
                          <a:effectLst/>
                          <a:latin typeface="Century Gothic" panose="020B0502020202020204" pitchFamily="34" charset="0"/>
                          <a:ea typeface="+mn-ea"/>
                          <a:cs typeface="+mn-cs"/>
                        </a:rPr>
                        <a:t> y </a:t>
                      </a:r>
                      <a:r>
                        <a:rPr lang="en-GB" sz="2000" b="0" kern="1200" dirty="0" err="1">
                          <a:solidFill>
                            <a:schemeClr val="tx1"/>
                          </a:solidFill>
                          <a:effectLst/>
                          <a:latin typeface="Century Gothic" panose="020B0502020202020204" pitchFamily="34" charset="0"/>
                          <a:ea typeface="+mn-ea"/>
                          <a:cs typeface="+mn-cs"/>
                        </a:rPr>
                        <a:t>bonita</a:t>
                      </a:r>
                      <a:r>
                        <a:rPr lang="en-GB" sz="2000" b="0" kern="1200" dirty="0">
                          <a:solidFill>
                            <a:schemeClr val="tx1"/>
                          </a:solidFill>
                          <a:effectLst/>
                          <a:latin typeface="Century Gothic" panose="020B0502020202020204" pitchFamily="34" charset="0"/>
                          <a:ea typeface="+mn-ea"/>
                          <a:cs typeface="+mn-cs"/>
                        </a:rPr>
                        <a:t>. Hay tiendas, un </a:t>
                      </a:r>
                      <a:r>
                        <a:rPr lang="en-GB" sz="2000" b="0" kern="1200" dirty="0" err="1">
                          <a:solidFill>
                            <a:schemeClr val="tx1"/>
                          </a:solidFill>
                          <a:effectLst/>
                          <a:latin typeface="Century Gothic" panose="020B0502020202020204" pitchFamily="34" charset="0"/>
                          <a:ea typeface="+mn-ea"/>
                          <a:cs typeface="+mn-cs"/>
                        </a:rPr>
                        <a:t>mercado</a:t>
                      </a:r>
                      <a:r>
                        <a:rPr lang="en-GB" sz="2000" b="0" kern="1200" dirty="0">
                          <a:solidFill>
                            <a:schemeClr val="tx1"/>
                          </a:solidFill>
                          <a:effectLst/>
                          <a:latin typeface="Century Gothic" panose="020B0502020202020204" pitchFamily="34" charset="0"/>
                          <a:ea typeface="+mn-ea"/>
                          <a:cs typeface="+mn-cs"/>
                        </a:rPr>
                        <a:t>, un </a:t>
                      </a:r>
                      <a:r>
                        <a:rPr lang="en-GB" sz="2000" b="0" kern="1200" dirty="0" err="1">
                          <a:solidFill>
                            <a:schemeClr val="tx1"/>
                          </a:solidFill>
                          <a:effectLst/>
                          <a:latin typeface="Century Gothic" panose="020B0502020202020204" pitchFamily="34" charset="0"/>
                          <a:ea typeface="+mn-ea"/>
                          <a:cs typeface="+mn-cs"/>
                        </a:rPr>
                        <a:t>museo</a:t>
                      </a:r>
                      <a:r>
                        <a:rPr lang="en-GB" sz="2000" b="0" kern="1200" dirty="0">
                          <a:solidFill>
                            <a:schemeClr val="tx1"/>
                          </a:solidFill>
                          <a:effectLst/>
                          <a:latin typeface="Century Gothic" panose="020B0502020202020204" pitchFamily="34" charset="0"/>
                          <a:ea typeface="+mn-ea"/>
                          <a:cs typeface="+mn-cs"/>
                        </a:rPr>
                        <a:t>, una </a:t>
                      </a:r>
                      <a:r>
                        <a:rPr lang="en-GB" sz="2000" b="0" kern="1200" dirty="0" err="1">
                          <a:solidFill>
                            <a:schemeClr val="tx1"/>
                          </a:solidFill>
                          <a:effectLst/>
                          <a:latin typeface="Century Gothic" panose="020B0502020202020204" pitchFamily="34" charset="0"/>
                          <a:ea typeface="+mn-ea"/>
                          <a:cs typeface="+mn-cs"/>
                        </a:rPr>
                        <a:t>iglesia</a:t>
                      </a:r>
                      <a:r>
                        <a:rPr lang="en-GB" sz="2000" b="0" kern="1200" dirty="0">
                          <a:solidFill>
                            <a:schemeClr val="tx1"/>
                          </a:solidFill>
                          <a:effectLst/>
                          <a:latin typeface="Century Gothic" panose="020B0502020202020204" pitchFamily="34" charset="0"/>
                          <a:ea typeface="+mn-ea"/>
                          <a:cs typeface="+mn-cs"/>
                        </a:rPr>
                        <a:t> y dos </a:t>
                      </a:r>
                      <a:r>
                        <a:rPr lang="en-GB" sz="2000" b="0" kern="1200" dirty="0" err="1">
                          <a:solidFill>
                            <a:schemeClr val="tx1"/>
                          </a:solidFill>
                          <a:effectLst/>
                          <a:latin typeface="Century Gothic" panose="020B0502020202020204" pitchFamily="34" charset="0"/>
                          <a:ea typeface="+mn-ea"/>
                          <a:cs typeface="+mn-cs"/>
                        </a:rPr>
                        <a:t>bancos</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También</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tiene</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naturaleza</a:t>
                      </a:r>
                      <a:r>
                        <a:rPr lang="en-GB" sz="2000" b="0" kern="1200" dirty="0">
                          <a:solidFill>
                            <a:schemeClr val="tx1"/>
                          </a:solidFill>
                          <a:effectLst/>
                          <a:latin typeface="Century Gothic" panose="020B0502020202020204" pitchFamily="34" charset="0"/>
                          <a:ea typeface="+mn-ea"/>
                          <a:cs typeface="+mn-cs"/>
                        </a:rPr>
                        <a:t>: hay un </a:t>
                      </a:r>
                      <a:r>
                        <a:rPr lang="en-GB" sz="2000" b="0" kern="1200" dirty="0" err="1">
                          <a:solidFill>
                            <a:schemeClr val="tx1"/>
                          </a:solidFill>
                          <a:effectLst/>
                          <a:latin typeface="Century Gothic" panose="020B0502020202020204" pitchFamily="34" charset="0"/>
                          <a:ea typeface="+mn-ea"/>
                          <a:cs typeface="+mn-cs"/>
                        </a:rPr>
                        <a:t>río</a:t>
                      </a:r>
                      <a:r>
                        <a:rPr lang="en-GB" sz="2000" b="0" kern="1200" dirty="0">
                          <a:solidFill>
                            <a:schemeClr val="tx1"/>
                          </a:solidFill>
                          <a:effectLst/>
                          <a:latin typeface="Century Gothic" panose="020B0502020202020204" pitchFamily="34" charset="0"/>
                          <a:ea typeface="+mn-ea"/>
                          <a:cs typeface="+mn-cs"/>
                        </a:rPr>
                        <a:t> entre </a:t>
                      </a:r>
                      <a:r>
                        <a:rPr lang="en-GB" sz="2000" b="0" kern="1200" dirty="0" err="1">
                          <a:solidFill>
                            <a:schemeClr val="tx1"/>
                          </a:solidFill>
                          <a:effectLst/>
                          <a:latin typeface="Century Gothic" panose="020B0502020202020204" pitchFamily="34" charset="0"/>
                          <a:ea typeface="+mn-ea"/>
                          <a:cs typeface="+mn-cs"/>
                        </a:rPr>
                        <a:t>árboles</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muy</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verdes</a:t>
                      </a:r>
                      <a:r>
                        <a:rPr lang="en-GB" sz="2000" b="0" kern="1200" dirty="0">
                          <a:solidFill>
                            <a:schemeClr val="tx1"/>
                          </a:solidFill>
                          <a:effectLst/>
                          <a:latin typeface="Century Gothic" panose="020B0502020202020204" pitchFamily="34" charset="0"/>
                          <a:ea typeface="+mn-ea"/>
                          <a:cs typeface="+mn-cs"/>
                        </a:rPr>
                        <a:t>.</a:t>
                      </a:r>
                    </a:p>
                    <a:p>
                      <a:endParaRPr lang="en-GB" sz="2000" b="0" kern="1200" dirty="0">
                        <a:solidFill>
                          <a:schemeClr val="tx1"/>
                        </a:solidFill>
                        <a:effectLst/>
                        <a:latin typeface="Century Gothic" panose="020B0502020202020204" pitchFamily="34" charset="0"/>
                        <a:ea typeface="+mn-ea"/>
                        <a:cs typeface="+mn-cs"/>
                      </a:endParaRPr>
                    </a:p>
                    <a:p>
                      <a:r>
                        <a:rPr lang="en-GB" sz="2000" b="0" kern="1200" dirty="0">
                          <a:solidFill>
                            <a:schemeClr val="tx1"/>
                          </a:solidFill>
                          <a:effectLst/>
                          <a:latin typeface="Century Gothic" panose="020B0502020202020204" pitchFamily="34" charset="0"/>
                          <a:ea typeface="+mn-ea"/>
                          <a:cs typeface="+mn-cs"/>
                        </a:rPr>
                        <a:t>Mi _</a:t>
                      </a:r>
                      <a:r>
                        <a:rPr lang="en-GB" sz="2000" b="0" kern="1200" dirty="0" err="1">
                          <a:solidFill>
                            <a:schemeClr val="tx1"/>
                          </a:solidFill>
                          <a:effectLst/>
                          <a:latin typeface="Century Gothic" panose="020B0502020202020204" pitchFamily="34" charset="0"/>
                          <a:ea typeface="+mn-ea"/>
                          <a:cs typeface="+mn-cs"/>
                        </a:rPr>
                        <a:t>sc</a:t>
                      </a:r>
                      <a:r>
                        <a:rPr lang="en-GB" sz="2000" b="0" kern="1200" dirty="0">
                          <a:solidFill>
                            <a:schemeClr val="tx1"/>
                          </a:solidFill>
                          <a:effectLst/>
                          <a:latin typeface="Century Gothic" panose="020B0502020202020204" pitchFamily="34" charset="0"/>
                          <a:ea typeface="+mn-ea"/>
                          <a:cs typeface="+mn-cs"/>
                        </a:rPr>
                        <a:t>_ _la es </a:t>
                      </a:r>
                      <a:r>
                        <a:rPr lang="en-GB" sz="2000" b="0" kern="1200" dirty="0" err="1">
                          <a:solidFill>
                            <a:schemeClr val="tx1"/>
                          </a:solidFill>
                          <a:effectLst/>
                          <a:latin typeface="Century Gothic" panose="020B0502020202020204" pitchFamily="34" charset="0"/>
                          <a:ea typeface="+mn-ea"/>
                          <a:cs typeface="+mn-cs"/>
                        </a:rPr>
                        <a:t>m_y</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b_en</a:t>
                      </a:r>
                      <a:r>
                        <a:rPr lang="en-GB" sz="2000" b="0" kern="1200" dirty="0">
                          <a:solidFill>
                            <a:schemeClr val="tx1"/>
                          </a:solidFill>
                          <a:effectLst/>
                          <a:latin typeface="Century Gothic" panose="020B0502020202020204" pitchFamily="34" charset="0"/>
                          <a:ea typeface="+mn-ea"/>
                          <a:cs typeface="+mn-cs"/>
                        </a:rPr>
                        <a:t>_, </a:t>
                      </a:r>
                      <a:r>
                        <a:rPr lang="en-GB" sz="2000" b="0" kern="1200" dirty="0" err="1">
                          <a:solidFill>
                            <a:schemeClr val="tx1"/>
                          </a:solidFill>
                          <a:effectLst/>
                          <a:latin typeface="Century Gothic" panose="020B0502020202020204" pitchFamily="34" charset="0"/>
                          <a:ea typeface="+mn-ea"/>
                          <a:cs typeface="+mn-cs"/>
                        </a:rPr>
                        <a:t>p_ed</a:t>
                      </a:r>
                      <a:r>
                        <a:rPr lang="en-GB" sz="2000" b="0" kern="1200" dirty="0">
                          <a:solidFill>
                            <a:schemeClr val="tx1"/>
                          </a:solidFill>
                          <a:effectLst/>
                          <a:latin typeface="Century Gothic" panose="020B0502020202020204" pitchFamily="34" charset="0"/>
                          <a:ea typeface="+mn-ea"/>
                          <a:cs typeface="+mn-cs"/>
                        </a:rPr>
                        <a:t>_ </a:t>
                      </a:r>
                      <a:r>
                        <a:rPr lang="en-GB" sz="2000" b="0" kern="1200" dirty="0" err="1">
                          <a:solidFill>
                            <a:schemeClr val="tx1"/>
                          </a:solidFill>
                          <a:effectLst/>
                          <a:latin typeface="Century Gothic" panose="020B0502020202020204" pitchFamily="34" charset="0"/>
                          <a:ea typeface="+mn-ea"/>
                          <a:cs typeface="+mn-cs"/>
                        </a:rPr>
                        <a:t>p_rtic_par</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en</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d_p_rt_s</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en</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gr_p</a:t>
                      </a:r>
                      <a:r>
                        <a:rPr lang="en-GB" sz="2000" b="0" kern="1200" dirty="0">
                          <a:solidFill>
                            <a:schemeClr val="tx1"/>
                          </a:solidFill>
                          <a:effectLst/>
                          <a:latin typeface="Century Gothic" panose="020B0502020202020204" pitchFamily="34" charset="0"/>
                          <a:ea typeface="+mn-ea"/>
                          <a:cs typeface="+mn-cs"/>
                        </a:rPr>
                        <a:t>_ y </a:t>
                      </a:r>
                      <a:r>
                        <a:rPr lang="en-GB" sz="2000" b="0" kern="1200" dirty="0" err="1">
                          <a:solidFill>
                            <a:schemeClr val="tx1"/>
                          </a:solidFill>
                          <a:effectLst/>
                          <a:latin typeface="Century Gothic" panose="020B0502020202020204" pitchFamily="34" charset="0"/>
                          <a:ea typeface="+mn-ea"/>
                          <a:cs typeface="+mn-cs"/>
                        </a:rPr>
                        <a:t>t_mbién</a:t>
                      </a:r>
                      <a:r>
                        <a:rPr lang="en-GB" sz="2000" b="0" kern="1200" dirty="0">
                          <a:solidFill>
                            <a:schemeClr val="tx1"/>
                          </a:solidFill>
                          <a:effectLst/>
                          <a:latin typeface="Century Gothic" panose="020B0502020202020204" pitchFamily="34" charset="0"/>
                          <a:ea typeface="+mn-ea"/>
                          <a:cs typeface="+mn-cs"/>
                        </a:rPr>
                        <a:t> p_ _d_ _</a:t>
                      </a:r>
                      <a:r>
                        <a:rPr lang="en-GB" sz="2000" b="0" kern="1200" dirty="0" err="1">
                          <a:solidFill>
                            <a:schemeClr val="tx1"/>
                          </a:solidFill>
                          <a:effectLst/>
                          <a:latin typeface="Century Gothic" panose="020B0502020202020204" pitchFamily="34" charset="0"/>
                          <a:ea typeface="+mn-ea"/>
                          <a:cs typeface="+mn-cs"/>
                        </a:rPr>
                        <a:t>st_diar</a:t>
                      </a:r>
                      <a:r>
                        <a:rPr lang="en-GB" sz="2000" b="0" kern="1200" dirty="0">
                          <a:solidFill>
                            <a:schemeClr val="tx1"/>
                          </a:solidFill>
                          <a:effectLst/>
                          <a:latin typeface="Century Gothic" panose="020B0502020202020204" pitchFamily="34" charset="0"/>
                          <a:ea typeface="+mn-ea"/>
                          <a:cs typeface="+mn-cs"/>
                        </a:rPr>
                        <a:t> c_ _</a:t>
                      </a:r>
                      <a:r>
                        <a:rPr lang="en-GB" sz="2000" b="0" kern="1200" dirty="0" err="1">
                          <a:solidFill>
                            <a:schemeClr val="tx1"/>
                          </a:solidFill>
                          <a:effectLst/>
                          <a:latin typeface="Century Gothic" panose="020B0502020202020204" pitchFamily="34" charset="0"/>
                          <a:ea typeface="+mn-ea"/>
                          <a:cs typeface="+mn-cs"/>
                        </a:rPr>
                        <a:t>nc_a</a:t>
                      </a:r>
                      <a:r>
                        <a:rPr lang="en-GB" sz="2000" b="0" kern="1200" dirty="0">
                          <a:solidFill>
                            <a:schemeClr val="tx1"/>
                          </a:solidFill>
                          <a:effectLst/>
                          <a:latin typeface="Century Gothic" panose="020B0502020202020204" pitchFamily="34" charset="0"/>
                          <a:ea typeface="+mn-ea"/>
                          <a:cs typeface="+mn-cs"/>
                        </a:rPr>
                        <a:t> y _rt_. P_ _d_ </a:t>
                      </a:r>
                      <a:r>
                        <a:rPr lang="en-GB" sz="2000" b="0" kern="1200" dirty="0" err="1">
                          <a:solidFill>
                            <a:schemeClr val="tx1"/>
                          </a:solidFill>
                          <a:effectLst/>
                          <a:latin typeface="Century Gothic" panose="020B0502020202020204" pitchFamily="34" charset="0"/>
                          <a:ea typeface="+mn-ea"/>
                          <a:cs typeface="+mn-cs"/>
                        </a:rPr>
                        <a:t>camin_r</a:t>
                      </a:r>
                      <a:r>
                        <a:rPr lang="en-GB" sz="2000" b="0" kern="1200" dirty="0">
                          <a:solidFill>
                            <a:schemeClr val="tx1"/>
                          </a:solidFill>
                          <a:effectLst/>
                          <a:latin typeface="Century Gothic" panose="020B0502020202020204" pitchFamily="34" charset="0"/>
                          <a:ea typeface="+mn-ea"/>
                          <a:cs typeface="+mn-cs"/>
                        </a:rPr>
                        <a:t> a l_ _</a:t>
                      </a:r>
                      <a:r>
                        <a:rPr lang="en-GB" sz="2000" b="0" kern="1200" dirty="0" err="1">
                          <a:solidFill>
                            <a:schemeClr val="tx1"/>
                          </a:solidFill>
                          <a:effectLst/>
                          <a:latin typeface="Century Gothic" panose="020B0502020202020204" pitchFamily="34" charset="0"/>
                          <a:ea typeface="+mn-ea"/>
                          <a:cs typeface="+mn-cs"/>
                        </a:rPr>
                        <a:t>sc_el</a:t>
                      </a:r>
                      <a:r>
                        <a:rPr lang="en-GB" sz="2000" b="0" kern="1200" dirty="0">
                          <a:solidFill>
                            <a:schemeClr val="tx1"/>
                          </a:solidFill>
                          <a:effectLst/>
                          <a:latin typeface="Century Gothic" panose="020B0502020202020204" pitchFamily="34" charset="0"/>
                          <a:ea typeface="+mn-ea"/>
                          <a:cs typeface="+mn-cs"/>
                        </a:rPr>
                        <a:t>_ o </a:t>
                      </a:r>
                      <a:r>
                        <a:rPr lang="en-GB" sz="2000" b="0" kern="1200" dirty="0" err="1">
                          <a:solidFill>
                            <a:schemeClr val="tx1"/>
                          </a:solidFill>
                          <a:effectLst/>
                          <a:latin typeface="Century Gothic" panose="020B0502020202020204" pitchFamily="34" charset="0"/>
                          <a:ea typeface="+mn-ea"/>
                          <a:cs typeface="+mn-cs"/>
                        </a:rPr>
                        <a:t>ir</a:t>
                      </a:r>
                      <a:r>
                        <a:rPr lang="en-GB" sz="2000" b="0" kern="1200" dirty="0">
                          <a:solidFill>
                            <a:schemeClr val="tx1"/>
                          </a:solidFill>
                          <a:effectLst/>
                          <a:latin typeface="Century Gothic" panose="020B0502020202020204" pitchFamily="34" charset="0"/>
                          <a:ea typeface="+mn-ea"/>
                          <a:cs typeface="+mn-cs"/>
                        </a:rPr>
                        <a:t> _n </a:t>
                      </a:r>
                      <a:r>
                        <a:rPr lang="en-GB" sz="2000" b="0" kern="1200" dirty="0" err="1">
                          <a:solidFill>
                            <a:schemeClr val="tx1"/>
                          </a:solidFill>
                          <a:effectLst/>
                          <a:latin typeface="Century Gothic" panose="020B0502020202020204" pitchFamily="34" charset="0"/>
                          <a:ea typeface="+mn-ea"/>
                          <a:cs typeface="+mn-cs"/>
                        </a:rPr>
                        <a:t>b_c_clet</a:t>
                      </a:r>
                      <a:r>
                        <a:rPr lang="en-GB" sz="2000" b="0" kern="1200" dirty="0">
                          <a:solidFill>
                            <a:schemeClr val="tx1"/>
                          </a:solidFill>
                          <a:effectLst/>
                          <a:latin typeface="Century Gothic" panose="020B0502020202020204" pitchFamily="34" charset="0"/>
                          <a:ea typeface="+mn-ea"/>
                          <a:cs typeface="+mn-cs"/>
                        </a:rPr>
                        <a:t>_ </a:t>
                      </a:r>
                      <a:r>
                        <a:rPr lang="en-GB" sz="2000" b="0" kern="1200" dirty="0" err="1">
                          <a:solidFill>
                            <a:schemeClr val="tx1"/>
                          </a:solidFill>
                          <a:effectLst/>
                          <a:latin typeface="Century Gothic" panose="020B0502020202020204" pitchFamily="34" charset="0"/>
                          <a:ea typeface="+mn-ea"/>
                          <a:cs typeface="+mn-cs"/>
                        </a:rPr>
                        <a:t>p_rqu</a:t>
                      </a:r>
                      <a:r>
                        <a:rPr lang="en-GB" sz="2000" b="0" kern="1200" dirty="0">
                          <a:solidFill>
                            <a:schemeClr val="tx1"/>
                          </a:solidFill>
                          <a:effectLst/>
                          <a:latin typeface="Century Gothic" panose="020B0502020202020204" pitchFamily="34" charset="0"/>
                          <a:ea typeface="+mn-ea"/>
                          <a:cs typeface="+mn-cs"/>
                        </a:rPr>
                        <a:t>_ _</a:t>
                      </a:r>
                      <a:r>
                        <a:rPr lang="en-GB" sz="2000" b="0" kern="1200" dirty="0" err="1">
                          <a:solidFill>
                            <a:schemeClr val="tx1"/>
                          </a:solidFill>
                          <a:effectLst/>
                          <a:latin typeface="Century Gothic" panose="020B0502020202020204" pitchFamily="34" charset="0"/>
                          <a:ea typeface="+mn-ea"/>
                          <a:cs typeface="+mn-cs"/>
                        </a:rPr>
                        <a:t>stá</a:t>
                      </a:r>
                      <a:r>
                        <a:rPr lang="en-GB" sz="2000" b="0" kern="1200" dirty="0">
                          <a:solidFill>
                            <a:schemeClr val="tx1"/>
                          </a:solidFill>
                          <a:effectLst/>
                          <a:latin typeface="Century Gothic" panose="020B0502020202020204" pitchFamily="34" charset="0"/>
                          <a:ea typeface="+mn-ea"/>
                          <a:cs typeface="+mn-cs"/>
                        </a:rPr>
                        <a:t> </a:t>
                      </a:r>
                      <a:r>
                        <a:rPr lang="en-GB" sz="2000" b="0" kern="1200" dirty="0" err="1">
                          <a:solidFill>
                            <a:schemeClr val="tx1"/>
                          </a:solidFill>
                          <a:effectLst/>
                          <a:latin typeface="Century Gothic" panose="020B0502020202020204" pitchFamily="34" charset="0"/>
                          <a:ea typeface="+mn-ea"/>
                          <a:cs typeface="+mn-cs"/>
                        </a:rPr>
                        <a:t>c_rca</a:t>
                      </a:r>
                      <a:r>
                        <a:rPr lang="en-GB" sz="2000" b="0" kern="1200" dirty="0">
                          <a:solidFill>
                            <a:schemeClr val="tx1"/>
                          </a:solidFill>
                          <a:effectLst/>
                          <a:latin typeface="Century Gothic" panose="020B0502020202020204" pitchFamily="34" charset="0"/>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4" name="Rounded Rectangle 11">
            <a:extLst>
              <a:ext uri="{FF2B5EF4-FFF2-40B4-BE49-F238E27FC236}">
                <a16:creationId xmlns:a16="http://schemas.microsoft.com/office/drawing/2014/main" id="{A316DD52-7894-4A75-969C-CA0645DA2978}"/>
              </a:ext>
            </a:extLst>
          </p:cNvPr>
          <p:cNvSpPr/>
          <p:nvPr/>
        </p:nvSpPr>
        <p:spPr>
          <a:xfrm>
            <a:off x="8342142" y="258166"/>
            <a:ext cx="358600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22539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B96A20-00A5-964F-885C-C165257CFC48}"/>
              </a:ext>
            </a:extLst>
          </p:cNvPr>
          <p:cNvSpPr txBox="1"/>
          <p:nvPr/>
        </p:nvSpPr>
        <p:spPr>
          <a:xfrm>
            <a:off x="1501421" y="123260"/>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cuál</a:t>
            </a:r>
            <a:r>
              <a:rPr lang="en-GB" sz="2400" b="1" dirty="0">
                <a:solidFill>
                  <a:schemeClr val="accent1">
                    <a:lumMod val="50000"/>
                  </a:scheme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C0438FBB-20C6-3E42-B716-8A878A628A10}"/>
              </a:ext>
            </a:extLst>
          </p:cNvPr>
          <p:cNvSpPr txBox="1"/>
          <p:nvPr/>
        </p:nvSpPr>
        <p:spPr>
          <a:xfrm>
            <a:off x="2572980" y="956221"/>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cuánto</a:t>
            </a:r>
            <a:r>
              <a:rPr lang="en-GB" sz="2400" b="1" dirty="0">
                <a:solidFill>
                  <a:schemeClr val="accent1">
                    <a:lumMod val="5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04A9B460-5B60-CB46-8749-5EBC17551F12}"/>
              </a:ext>
            </a:extLst>
          </p:cNvPr>
          <p:cNvSpPr txBox="1"/>
          <p:nvPr/>
        </p:nvSpPr>
        <p:spPr>
          <a:xfrm>
            <a:off x="4236890" y="342634"/>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dibujo</a:t>
            </a:r>
            <a:endParaRPr lang="en-GB" sz="2400" b="1" dirty="0">
              <a:solidFill>
                <a:schemeClr val="accent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F2FBC167-1F65-FD4A-A280-00090C3DC4D8}"/>
              </a:ext>
            </a:extLst>
          </p:cNvPr>
          <p:cNvSpPr txBox="1"/>
          <p:nvPr/>
        </p:nvSpPr>
        <p:spPr>
          <a:xfrm>
            <a:off x="5853527" y="954633"/>
            <a:ext cx="2132901" cy="461665"/>
          </a:xfrm>
          <a:prstGeom prst="rect">
            <a:avLst/>
          </a:prstGeom>
          <a:noFill/>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los</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deberes</a:t>
            </a:r>
            <a:endParaRPr lang="en-GB" sz="2400" b="1"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EFCD5847-8EDE-BE49-93AA-37E24BB16B8E}"/>
              </a:ext>
            </a:extLst>
          </p:cNvPr>
          <p:cNvSpPr txBox="1"/>
          <p:nvPr/>
        </p:nvSpPr>
        <p:spPr>
          <a:xfrm>
            <a:off x="7397243" y="256120"/>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deporte</a:t>
            </a:r>
            <a:endParaRPr lang="en-GB" sz="2400" b="1" dirty="0">
              <a:solidFill>
                <a:schemeClr val="accent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5ED26FA-94A4-1144-96A1-85AEBB6344BB}"/>
              </a:ext>
            </a:extLst>
          </p:cNvPr>
          <p:cNvSpPr txBox="1"/>
          <p:nvPr/>
        </p:nvSpPr>
        <p:spPr>
          <a:xfrm>
            <a:off x="33272" y="1060537"/>
            <a:ext cx="1929831" cy="461665"/>
          </a:xfrm>
          <a:prstGeom prst="rect">
            <a:avLst/>
          </a:prstGeom>
          <a:noFill/>
          <a:ln>
            <a:noFill/>
          </a:ln>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cuándo</a:t>
            </a:r>
            <a:r>
              <a:rPr lang="en-GB" sz="2400" b="1" dirty="0">
                <a:solidFill>
                  <a:schemeClr val="accent1">
                    <a:lumMod val="50000"/>
                  </a:schemeClr>
                </a:solidFill>
                <a:latin typeface="Century Gothic" panose="020B0502020202020204" pitchFamily="34" charset="0"/>
              </a:rPr>
              <a:t>?</a:t>
            </a:r>
          </a:p>
        </p:txBody>
      </p:sp>
      <p:cxnSp>
        <p:nvCxnSpPr>
          <p:cNvPr id="3" name="Curved Connector 2">
            <a:extLst>
              <a:ext uri="{FF2B5EF4-FFF2-40B4-BE49-F238E27FC236}">
                <a16:creationId xmlns:a16="http://schemas.microsoft.com/office/drawing/2014/main" id="{2D189693-15C1-364F-B2F3-BC37F146A556}"/>
              </a:ext>
            </a:extLst>
          </p:cNvPr>
          <p:cNvCxnSpPr>
            <a:cxnSpLocks/>
            <a:stCxn id="19" idx="4"/>
            <a:endCxn id="35" idx="1"/>
          </p:cNvCxnSpPr>
          <p:nvPr/>
        </p:nvCxnSpPr>
        <p:spPr>
          <a:xfrm rot="16200000" flipH="1">
            <a:off x="1460926" y="1152953"/>
            <a:ext cx="3250196" cy="4174072"/>
          </a:xfrm>
          <a:prstGeom prst="curvedConnector2">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54668BA-02FA-0749-8371-17457C328F3B}"/>
              </a:ext>
            </a:extLst>
          </p:cNvPr>
          <p:cNvSpPr/>
          <p:nvPr/>
        </p:nvSpPr>
        <p:spPr>
          <a:xfrm>
            <a:off x="7095" y="951825"/>
            <a:ext cx="1983786" cy="663066"/>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grpSp>
        <p:nvGrpSpPr>
          <p:cNvPr id="18" name="Group 17"/>
          <p:cNvGrpSpPr/>
          <p:nvPr/>
        </p:nvGrpSpPr>
        <p:grpSpPr>
          <a:xfrm>
            <a:off x="2603434" y="824456"/>
            <a:ext cx="5346283" cy="1757895"/>
            <a:chOff x="4676442" y="1090956"/>
            <a:chExt cx="5346283" cy="1757895"/>
          </a:xfrm>
        </p:grpSpPr>
        <p:sp>
          <p:nvSpPr>
            <p:cNvPr id="24" name="Oval 23">
              <a:extLst>
                <a:ext uri="{FF2B5EF4-FFF2-40B4-BE49-F238E27FC236}">
                  <a16:creationId xmlns:a16="http://schemas.microsoft.com/office/drawing/2014/main" id="{F0089B9A-3F8B-E845-BB0F-88C8B3E7723D}"/>
                </a:ext>
              </a:extLst>
            </p:cNvPr>
            <p:cNvSpPr/>
            <p:nvPr/>
          </p:nvSpPr>
          <p:spPr>
            <a:xfrm>
              <a:off x="7926535" y="1090956"/>
              <a:ext cx="2096190" cy="815210"/>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cxnSp>
          <p:nvCxnSpPr>
            <p:cNvPr id="27" name="Curved Connector 26">
              <a:extLst>
                <a:ext uri="{FF2B5EF4-FFF2-40B4-BE49-F238E27FC236}">
                  <a16:creationId xmlns:a16="http://schemas.microsoft.com/office/drawing/2014/main" id="{754E8CA8-9CF5-A94D-83A1-569E102A30ED}"/>
                </a:ext>
              </a:extLst>
            </p:cNvPr>
            <p:cNvCxnSpPr>
              <a:cxnSpLocks/>
              <a:stCxn id="24" idx="4"/>
              <a:endCxn id="32" idx="0"/>
            </p:cNvCxnSpPr>
            <p:nvPr/>
          </p:nvCxnSpPr>
          <p:spPr>
            <a:xfrm rot="5400000">
              <a:off x="6354194" y="228414"/>
              <a:ext cx="942685" cy="4298189"/>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703605" y="206690"/>
            <a:ext cx="3484177" cy="4721265"/>
            <a:chOff x="4327450" y="272203"/>
            <a:chExt cx="3484177" cy="4721265"/>
          </a:xfrm>
        </p:grpSpPr>
        <p:sp>
          <p:nvSpPr>
            <p:cNvPr id="23" name="Oval 22">
              <a:extLst>
                <a:ext uri="{FF2B5EF4-FFF2-40B4-BE49-F238E27FC236}">
                  <a16:creationId xmlns:a16="http://schemas.microsoft.com/office/drawing/2014/main" id="{6CF16436-24E9-F442-BAEC-530973D91B23}"/>
                </a:ext>
              </a:extLst>
            </p:cNvPr>
            <p:cNvSpPr/>
            <p:nvPr/>
          </p:nvSpPr>
          <p:spPr>
            <a:xfrm>
              <a:off x="5969689" y="272203"/>
              <a:ext cx="1841938" cy="767720"/>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cxnSp>
          <p:nvCxnSpPr>
            <p:cNvPr id="28" name="Curved Connector 27">
              <a:extLst>
                <a:ext uri="{FF2B5EF4-FFF2-40B4-BE49-F238E27FC236}">
                  <a16:creationId xmlns:a16="http://schemas.microsoft.com/office/drawing/2014/main" id="{9DD75FF5-2D08-F045-8A9C-B6337DE03D7A}"/>
                </a:ext>
              </a:extLst>
            </p:cNvPr>
            <p:cNvCxnSpPr>
              <a:cxnSpLocks/>
              <a:endCxn id="45" idx="0"/>
            </p:cNvCxnSpPr>
            <p:nvPr/>
          </p:nvCxnSpPr>
          <p:spPr>
            <a:xfrm rot="5400000">
              <a:off x="3625934" y="1741439"/>
              <a:ext cx="3953545" cy="2550513"/>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sp>
        <p:nvSpPr>
          <p:cNvPr id="22" name="Oval 21">
            <a:extLst>
              <a:ext uri="{FF2B5EF4-FFF2-40B4-BE49-F238E27FC236}">
                <a16:creationId xmlns:a16="http://schemas.microsoft.com/office/drawing/2014/main" id="{971079BC-1024-3D4A-8073-D55DBE7B800D}"/>
              </a:ext>
            </a:extLst>
          </p:cNvPr>
          <p:cNvSpPr/>
          <p:nvPr/>
        </p:nvSpPr>
        <p:spPr>
          <a:xfrm>
            <a:off x="2622556" y="873108"/>
            <a:ext cx="2033280" cy="663066"/>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cxnSp>
        <p:nvCxnSpPr>
          <p:cNvPr id="29" name="Curved Connector 28">
            <a:extLst>
              <a:ext uri="{FF2B5EF4-FFF2-40B4-BE49-F238E27FC236}">
                <a16:creationId xmlns:a16="http://schemas.microsoft.com/office/drawing/2014/main" id="{86DEAEA1-8E17-C548-89D0-B61004BE34AA}"/>
              </a:ext>
            </a:extLst>
          </p:cNvPr>
          <p:cNvCxnSpPr>
            <a:cxnSpLocks/>
            <a:stCxn id="22" idx="4"/>
            <a:endCxn id="36" idx="0"/>
          </p:cNvCxnSpPr>
          <p:nvPr/>
        </p:nvCxnSpPr>
        <p:spPr>
          <a:xfrm rot="16200000" flipH="1">
            <a:off x="6782232" y="-1606862"/>
            <a:ext cx="1267745" cy="7553816"/>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67982" y="60989"/>
            <a:ext cx="2621081" cy="4228987"/>
            <a:chOff x="1071814" y="272203"/>
            <a:chExt cx="2621081" cy="4228987"/>
          </a:xfrm>
        </p:grpSpPr>
        <p:sp>
          <p:nvSpPr>
            <p:cNvPr id="21" name="Oval 20">
              <a:extLst>
                <a:ext uri="{FF2B5EF4-FFF2-40B4-BE49-F238E27FC236}">
                  <a16:creationId xmlns:a16="http://schemas.microsoft.com/office/drawing/2014/main" id="{D6078E0E-23D8-DC4D-B478-1D595C3C1365}"/>
                </a:ext>
              </a:extLst>
            </p:cNvPr>
            <p:cNvSpPr/>
            <p:nvPr/>
          </p:nvSpPr>
          <p:spPr>
            <a:xfrm>
              <a:off x="2068541" y="272203"/>
              <a:ext cx="1624354" cy="663066"/>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cxnSp>
          <p:nvCxnSpPr>
            <p:cNvPr id="30" name="Curved Connector 29">
              <a:extLst>
                <a:ext uri="{FF2B5EF4-FFF2-40B4-BE49-F238E27FC236}">
                  <a16:creationId xmlns:a16="http://schemas.microsoft.com/office/drawing/2014/main" id="{106BC026-344A-CB4D-ABAF-CFB238D3DC6A}"/>
                </a:ext>
              </a:extLst>
            </p:cNvPr>
            <p:cNvCxnSpPr>
              <a:cxnSpLocks/>
              <a:endCxn id="41" idx="0"/>
            </p:cNvCxnSpPr>
            <p:nvPr/>
          </p:nvCxnSpPr>
          <p:spPr>
            <a:xfrm rot="5400000">
              <a:off x="545460" y="2161325"/>
              <a:ext cx="2866219" cy="1813512"/>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304388" y="181033"/>
            <a:ext cx="4093053" cy="3039926"/>
            <a:chOff x="7557664" y="214337"/>
            <a:chExt cx="4093053" cy="3039926"/>
          </a:xfrm>
        </p:grpSpPr>
        <p:sp>
          <p:nvSpPr>
            <p:cNvPr id="25" name="Oval 24">
              <a:extLst>
                <a:ext uri="{FF2B5EF4-FFF2-40B4-BE49-F238E27FC236}">
                  <a16:creationId xmlns:a16="http://schemas.microsoft.com/office/drawing/2014/main" id="{FDD86F9A-6B90-144A-B328-2205E31028E0}"/>
                </a:ext>
              </a:extLst>
            </p:cNvPr>
            <p:cNvSpPr/>
            <p:nvPr/>
          </p:nvSpPr>
          <p:spPr>
            <a:xfrm>
              <a:off x="9820758" y="214337"/>
              <a:ext cx="1829959" cy="672195"/>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cxnSp>
          <p:nvCxnSpPr>
            <p:cNvPr id="31" name="Curved Connector 30">
              <a:extLst>
                <a:ext uri="{FF2B5EF4-FFF2-40B4-BE49-F238E27FC236}">
                  <a16:creationId xmlns:a16="http://schemas.microsoft.com/office/drawing/2014/main" id="{81EE5008-000B-044B-8DB2-4DE5919E17C4}"/>
                </a:ext>
              </a:extLst>
            </p:cNvPr>
            <p:cNvCxnSpPr>
              <a:cxnSpLocks/>
              <a:stCxn id="34" idx="0"/>
              <a:endCxn id="25" idx="4"/>
            </p:cNvCxnSpPr>
            <p:nvPr/>
          </p:nvCxnSpPr>
          <p:spPr>
            <a:xfrm rot="5400000" flipH="1" flipV="1">
              <a:off x="7962836" y="481361"/>
              <a:ext cx="2367730" cy="3178073"/>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2374833" y="2582351"/>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rgbClr val="3A5EAC"/>
                </a:solidFill>
                <a:latin typeface="Century Gothic" panose="020B0502020202020204" pitchFamily="34" charset="0"/>
              </a:rPr>
              <a:t>J</a:t>
            </a:r>
          </a:p>
        </p:txBody>
      </p:sp>
      <p:sp>
        <p:nvSpPr>
          <p:cNvPr id="33" name="TextBox 32"/>
          <p:cNvSpPr txBox="1"/>
          <p:nvPr/>
        </p:nvSpPr>
        <p:spPr>
          <a:xfrm>
            <a:off x="2517993" y="5342887"/>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rgbClr val="3A5EAC"/>
                </a:solidFill>
                <a:latin typeface="Century Gothic" panose="020B0502020202020204" pitchFamily="34" charset="0"/>
              </a:rPr>
              <a:t>K</a:t>
            </a:r>
          </a:p>
        </p:txBody>
      </p:sp>
      <p:sp>
        <p:nvSpPr>
          <p:cNvPr id="34" name="TextBox 33"/>
          <p:cNvSpPr txBox="1"/>
          <p:nvPr/>
        </p:nvSpPr>
        <p:spPr>
          <a:xfrm>
            <a:off x="5075789" y="3220958"/>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rgbClr val="3A5EAC"/>
                </a:solidFill>
                <a:latin typeface="Century Gothic" panose="020B0502020202020204" pitchFamily="34" charset="0"/>
              </a:rPr>
              <a:t>L</a:t>
            </a:r>
          </a:p>
        </p:txBody>
      </p:sp>
      <p:sp>
        <p:nvSpPr>
          <p:cNvPr id="35" name="TextBox 34"/>
          <p:cNvSpPr txBox="1"/>
          <p:nvPr/>
        </p:nvSpPr>
        <p:spPr>
          <a:xfrm>
            <a:off x="5173060" y="4541921"/>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rgbClr val="3A5EAC"/>
                </a:solidFill>
                <a:latin typeface="Century Gothic" panose="020B0502020202020204" pitchFamily="34" charset="0"/>
              </a:rPr>
              <a:t>M</a:t>
            </a:r>
          </a:p>
        </p:txBody>
      </p:sp>
      <p:sp>
        <p:nvSpPr>
          <p:cNvPr id="36" name="TextBox 35"/>
          <p:cNvSpPr txBox="1"/>
          <p:nvPr/>
        </p:nvSpPr>
        <p:spPr>
          <a:xfrm>
            <a:off x="10964412" y="2803919"/>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rgbClr val="3A5EAC"/>
                </a:solidFill>
                <a:latin typeface="Century Gothic" panose="020B0502020202020204" pitchFamily="34" charset="0"/>
              </a:rPr>
              <a:t>N</a:t>
            </a:r>
          </a:p>
        </p:txBody>
      </p:sp>
      <p:sp>
        <p:nvSpPr>
          <p:cNvPr id="40" name="TextBox 39">
            <a:extLst>
              <a:ext uri="{FF2B5EF4-FFF2-40B4-BE49-F238E27FC236}">
                <a16:creationId xmlns:a16="http://schemas.microsoft.com/office/drawing/2014/main" id="{05ED26FA-94A4-1144-96A1-85AEBB6344BB}"/>
              </a:ext>
            </a:extLst>
          </p:cNvPr>
          <p:cNvSpPr txBox="1"/>
          <p:nvPr/>
        </p:nvSpPr>
        <p:spPr>
          <a:xfrm>
            <a:off x="4451117" y="5125899"/>
            <a:ext cx="1929831" cy="461665"/>
          </a:xfrm>
          <a:prstGeom prst="rect">
            <a:avLst/>
          </a:prstGeom>
          <a:noFill/>
          <a:ln>
            <a:noFill/>
          </a:ln>
        </p:spPr>
        <p:txBody>
          <a:bodyPr wrap="square" rtlCol="0">
            <a:spAutoFit/>
          </a:bodyPr>
          <a:lstStyle/>
          <a:p>
            <a:pPr algn="ctr"/>
            <a:r>
              <a:rPr lang="en-GB" sz="2400" dirty="0">
                <a:solidFill>
                  <a:srgbClr val="3A5EAC"/>
                </a:solidFill>
                <a:latin typeface="Century Gothic" panose="020B0502020202020204" pitchFamily="34" charset="0"/>
              </a:rPr>
              <a:t>When?</a:t>
            </a:r>
          </a:p>
        </p:txBody>
      </p:sp>
      <p:sp>
        <p:nvSpPr>
          <p:cNvPr id="41" name="TextBox 40">
            <a:extLst>
              <a:ext uri="{FF2B5EF4-FFF2-40B4-BE49-F238E27FC236}">
                <a16:creationId xmlns:a16="http://schemas.microsoft.com/office/drawing/2014/main" id="{05ED26FA-94A4-1144-96A1-85AEBB6344BB}"/>
              </a:ext>
            </a:extLst>
          </p:cNvPr>
          <p:cNvSpPr txBox="1"/>
          <p:nvPr/>
        </p:nvSpPr>
        <p:spPr>
          <a:xfrm>
            <a:off x="-196935" y="4289977"/>
            <a:ext cx="1929831" cy="461665"/>
          </a:xfrm>
          <a:prstGeom prst="rect">
            <a:avLst/>
          </a:prstGeom>
          <a:noFill/>
          <a:ln>
            <a:noFill/>
          </a:ln>
        </p:spPr>
        <p:txBody>
          <a:bodyPr wrap="square" rtlCol="0">
            <a:spAutoFit/>
          </a:bodyPr>
          <a:lstStyle/>
          <a:p>
            <a:pPr algn="ctr"/>
            <a:r>
              <a:rPr lang="en-GB" sz="2400" dirty="0">
                <a:solidFill>
                  <a:srgbClr val="3A5EAC"/>
                </a:solidFill>
                <a:latin typeface="Century Gothic" panose="020B0502020202020204" pitchFamily="34" charset="0"/>
              </a:rPr>
              <a:t>Which?</a:t>
            </a:r>
          </a:p>
        </p:txBody>
      </p:sp>
      <p:sp>
        <p:nvSpPr>
          <p:cNvPr id="42" name="TextBox 41">
            <a:extLst>
              <a:ext uri="{FF2B5EF4-FFF2-40B4-BE49-F238E27FC236}">
                <a16:creationId xmlns:a16="http://schemas.microsoft.com/office/drawing/2014/main" id="{05ED26FA-94A4-1144-96A1-85AEBB6344BB}"/>
              </a:ext>
            </a:extLst>
          </p:cNvPr>
          <p:cNvSpPr txBox="1"/>
          <p:nvPr/>
        </p:nvSpPr>
        <p:spPr>
          <a:xfrm>
            <a:off x="1640063" y="3135210"/>
            <a:ext cx="1929831" cy="461665"/>
          </a:xfrm>
          <a:prstGeom prst="rect">
            <a:avLst/>
          </a:prstGeom>
          <a:noFill/>
          <a:ln>
            <a:noFill/>
          </a:ln>
        </p:spPr>
        <p:txBody>
          <a:bodyPr wrap="square" rtlCol="0">
            <a:spAutoFit/>
          </a:bodyPr>
          <a:lstStyle/>
          <a:p>
            <a:pPr algn="ctr"/>
            <a:r>
              <a:rPr lang="en-GB" sz="2400" dirty="0">
                <a:solidFill>
                  <a:srgbClr val="3A5EAC"/>
                </a:solidFill>
                <a:latin typeface="Century Gothic" panose="020B0502020202020204" pitchFamily="34" charset="0"/>
              </a:rPr>
              <a:t>homework</a:t>
            </a:r>
          </a:p>
        </p:txBody>
      </p:sp>
      <p:sp>
        <p:nvSpPr>
          <p:cNvPr id="44" name="TextBox 43">
            <a:extLst>
              <a:ext uri="{FF2B5EF4-FFF2-40B4-BE49-F238E27FC236}">
                <a16:creationId xmlns:a16="http://schemas.microsoft.com/office/drawing/2014/main" id="{05ED26FA-94A4-1144-96A1-85AEBB6344BB}"/>
              </a:ext>
            </a:extLst>
          </p:cNvPr>
          <p:cNvSpPr txBox="1"/>
          <p:nvPr/>
        </p:nvSpPr>
        <p:spPr>
          <a:xfrm>
            <a:off x="10090587" y="3366847"/>
            <a:ext cx="2258831" cy="830997"/>
          </a:xfrm>
          <a:prstGeom prst="rect">
            <a:avLst/>
          </a:prstGeom>
          <a:noFill/>
          <a:ln>
            <a:noFill/>
          </a:ln>
        </p:spPr>
        <p:txBody>
          <a:bodyPr wrap="square" rtlCol="0">
            <a:spAutoFit/>
          </a:bodyPr>
          <a:lstStyle/>
          <a:p>
            <a:pPr algn="ctr"/>
            <a:r>
              <a:rPr lang="en-GB" sz="2400" dirty="0">
                <a:solidFill>
                  <a:srgbClr val="3A5EAC"/>
                </a:solidFill>
                <a:latin typeface="Century Gothic" panose="020B0502020202020204" pitchFamily="34" charset="0"/>
              </a:rPr>
              <a:t>How much? How many?</a:t>
            </a:r>
          </a:p>
        </p:txBody>
      </p:sp>
      <p:sp>
        <p:nvSpPr>
          <p:cNvPr id="45" name="TextBox 44">
            <a:extLst>
              <a:ext uri="{FF2B5EF4-FFF2-40B4-BE49-F238E27FC236}">
                <a16:creationId xmlns:a16="http://schemas.microsoft.com/office/drawing/2014/main" id="{05ED26FA-94A4-1144-96A1-85AEBB6344BB}"/>
              </a:ext>
            </a:extLst>
          </p:cNvPr>
          <p:cNvSpPr txBox="1"/>
          <p:nvPr/>
        </p:nvSpPr>
        <p:spPr>
          <a:xfrm>
            <a:off x="1738688" y="4927955"/>
            <a:ext cx="1929831" cy="461665"/>
          </a:xfrm>
          <a:prstGeom prst="rect">
            <a:avLst/>
          </a:prstGeom>
          <a:noFill/>
          <a:ln>
            <a:noFill/>
          </a:ln>
        </p:spPr>
        <p:txBody>
          <a:bodyPr wrap="square" rtlCol="0">
            <a:spAutoFit/>
          </a:bodyPr>
          <a:lstStyle/>
          <a:p>
            <a:pPr algn="ctr"/>
            <a:r>
              <a:rPr lang="en-GB" sz="2400" dirty="0">
                <a:solidFill>
                  <a:srgbClr val="3A5EAC"/>
                </a:solidFill>
                <a:latin typeface="Century Gothic" panose="020B0502020202020204" pitchFamily="34" charset="0"/>
              </a:rPr>
              <a:t>drawing</a:t>
            </a:r>
          </a:p>
        </p:txBody>
      </p:sp>
      <p:sp>
        <p:nvSpPr>
          <p:cNvPr id="47" name="TextBox 46">
            <a:extLst>
              <a:ext uri="{FF2B5EF4-FFF2-40B4-BE49-F238E27FC236}">
                <a16:creationId xmlns:a16="http://schemas.microsoft.com/office/drawing/2014/main" id="{05ED26FA-94A4-1144-96A1-85AEBB6344BB}"/>
              </a:ext>
            </a:extLst>
          </p:cNvPr>
          <p:cNvSpPr txBox="1"/>
          <p:nvPr/>
        </p:nvSpPr>
        <p:spPr>
          <a:xfrm>
            <a:off x="4739075" y="3781685"/>
            <a:ext cx="1089848" cy="461665"/>
          </a:xfrm>
          <a:prstGeom prst="rect">
            <a:avLst/>
          </a:prstGeom>
          <a:noFill/>
          <a:ln>
            <a:noFill/>
          </a:ln>
        </p:spPr>
        <p:txBody>
          <a:bodyPr wrap="square" rtlCol="0">
            <a:spAutoFit/>
          </a:bodyPr>
          <a:lstStyle/>
          <a:p>
            <a:pPr algn="ctr"/>
            <a:r>
              <a:rPr lang="en-GB" sz="2400" dirty="0">
                <a:solidFill>
                  <a:srgbClr val="3A5EAC"/>
                </a:solidFill>
                <a:latin typeface="Century Gothic" panose="020B0502020202020204" pitchFamily="34" charset="0"/>
              </a:rPr>
              <a:t>sport</a:t>
            </a:r>
          </a:p>
        </p:txBody>
      </p:sp>
      <p:sp>
        <p:nvSpPr>
          <p:cNvPr id="59" name="TextBox 58">
            <a:extLst>
              <a:ext uri="{FF2B5EF4-FFF2-40B4-BE49-F238E27FC236}">
                <a16:creationId xmlns:a16="http://schemas.microsoft.com/office/drawing/2014/main" id="{04A9B460-5B60-CB46-8749-5EBC17551F12}"/>
              </a:ext>
            </a:extLst>
          </p:cNvPr>
          <p:cNvSpPr txBox="1"/>
          <p:nvPr/>
        </p:nvSpPr>
        <p:spPr>
          <a:xfrm>
            <a:off x="8599517" y="943206"/>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la </a:t>
            </a:r>
            <a:r>
              <a:rPr lang="en-GB" sz="2400" b="1" dirty="0" err="1">
                <a:solidFill>
                  <a:schemeClr val="accent1">
                    <a:lumMod val="50000"/>
                  </a:schemeClr>
                </a:solidFill>
                <a:latin typeface="Century Gothic" panose="020B0502020202020204" pitchFamily="34" charset="0"/>
              </a:rPr>
              <a:t>tarde</a:t>
            </a:r>
            <a:endParaRPr lang="en-GB" sz="2400" b="1" dirty="0">
              <a:solidFill>
                <a:schemeClr val="accent1">
                  <a:lumMod val="50000"/>
                </a:schemeClr>
              </a:solidFill>
              <a:latin typeface="Century Gothic" panose="020B0502020202020204" pitchFamily="34" charset="0"/>
            </a:endParaRPr>
          </a:p>
        </p:txBody>
      </p:sp>
      <p:grpSp>
        <p:nvGrpSpPr>
          <p:cNvPr id="60" name="Group 59"/>
          <p:cNvGrpSpPr/>
          <p:nvPr/>
        </p:nvGrpSpPr>
        <p:grpSpPr>
          <a:xfrm>
            <a:off x="8413537" y="792872"/>
            <a:ext cx="2042325" cy="4136785"/>
            <a:chOff x="5507155" y="272203"/>
            <a:chExt cx="2042325" cy="4136785"/>
          </a:xfrm>
        </p:grpSpPr>
        <p:sp>
          <p:nvSpPr>
            <p:cNvPr id="61" name="Oval 60">
              <a:extLst>
                <a:ext uri="{FF2B5EF4-FFF2-40B4-BE49-F238E27FC236}">
                  <a16:creationId xmlns:a16="http://schemas.microsoft.com/office/drawing/2014/main" id="{6CF16436-24E9-F442-BAEC-530973D91B23}"/>
                </a:ext>
              </a:extLst>
            </p:cNvPr>
            <p:cNvSpPr/>
            <p:nvPr/>
          </p:nvSpPr>
          <p:spPr>
            <a:xfrm>
              <a:off x="5969689" y="272203"/>
              <a:ext cx="1579791" cy="767720"/>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cxnSp>
          <p:nvCxnSpPr>
            <p:cNvPr id="62" name="Curved Connector 61">
              <a:extLst>
                <a:ext uri="{FF2B5EF4-FFF2-40B4-BE49-F238E27FC236}">
                  <a16:creationId xmlns:a16="http://schemas.microsoft.com/office/drawing/2014/main" id="{9DD75FF5-2D08-F045-8A9C-B6337DE03D7A}"/>
                </a:ext>
              </a:extLst>
            </p:cNvPr>
            <p:cNvCxnSpPr>
              <a:cxnSpLocks/>
              <a:stCxn id="61" idx="4"/>
              <a:endCxn id="63" idx="0"/>
            </p:cNvCxnSpPr>
            <p:nvPr/>
          </p:nvCxnSpPr>
          <p:spPr>
            <a:xfrm rot="5400000">
              <a:off x="4448838" y="2098240"/>
              <a:ext cx="3369065" cy="1252431"/>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8184936" y="4929657"/>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rgbClr val="3A5EAC"/>
                </a:solidFill>
                <a:latin typeface="Century Gothic" panose="020B0502020202020204" pitchFamily="34" charset="0"/>
              </a:rPr>
              <a:t>P</a:t>
            </a:r>
          </a:p>
        </p:txBody>
      </p:sp>
      <p:sp>
        <p:nvSpPr>
          <p:cNvPr id="64" name="TextBox 63">
            <a:extLst>
              <a:ext uri="{FF2B5EF4-FFF2-40B4-BE49-F238E27FC236}">
                <a16:creationId xmlns:a16="http://schemas.microsoft.com/office/drawing/2014/main" id="{05ED26FA-94A4-1144-96A1-85AEBB6344BB}"/>
              </a:ext>
            </a:extLst>
          </p:cNvPr>
          <p:cNvSpPr txBox="1"/>
          <p:nvPr/>
        </p:nvSpPr>
        <p:spPr>
          <a:xfrm>
            <a:off x="7414069" y="5535619"/>
            <a:ext cx="1929831" cy="830997"/>
          </a:xfrm>
          <a:prstGeom prst="rect">
            <a:avLst/>
          </a:prstGeom>
          <a:noFill/>
          <a:ln>
            <a:noFill/>
          </a:ln>
        </p:spPr>
        <p:txBody>
          <a:bodyPr wrap="square" rtlCol="0">
            <a:spAutoFit/>
          </a:bodyPr>
          <a:lstStyle/>
          <a:p>
            <a:pPr algn="ctr"/>
            <a:r>
              <a:rPr lang="en-GB" sz="2400" dirty="0">
                <a:solidFill>
                  <a:srgbClr val="3A5EAC"/>
                </a:solidFill>
                <a:latin typeface="Century Gothic" panose="020B0502020202020204" pitchFamily="34" charset="0"/>
              </a:rPr>
              <a:t>afternoon/evening</a:t>
            </a:r>
          </a:p>
        </p:txBody>
      </p:sp>
      <p:sp>
        <p:nvSpPr>
          <p:cNvPr id="74" name="TextBox 73">
            <a:extLst>
              <a:ext uri="{FF2B5EF4-FFF2-40B4-BE49-F238E27FC236}">
                <a16:creationId xmlns:a16="http://schemas.microsoft.com/office/drawing/2014/main" id="{04A9B460-5B60-CB46-8749-5EBC17551F12}"/>
              </a:ext>
            </a:extLst>
          </p:cNvPr>
          <p:cNvSpPr txBox="1"/>
          <p:nvPr/>
        </p:nvSpPr>
        <p:spPr>
          <a:xfrm>
            <a:off x="10014842" y="314923"/>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para</a:t>
            </a:r>
          </a:p>
        </p:txBody>
      </p:sp>
      <p:sp>
        <p:nvSpPr>
          <p:cNvPr id="76" name="Oval 75">
            <a:extLst>
              <a:ext uri="{FF2B5EF4-FFF2-40B4-BE49-F238E27FC236}">
                <a16:creationId xmlns:a16="http://schemas.microsoft.com/office/drawing/2014/main" id="{6CF16436-24E9-F442-BAEC-530973D91B23}"/>
              </a:ext>
            </a:extLst>
          </p:cNvPr>
          <p:cNvSpPr/>
          <p:nvPr/>
        </p:nvSpPr>
        <p:spPr>
          <a:xfrm>
            <a:off x="10291396" y="164589"/>
            <a:ext cx="1579791" cy="767720"/>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cxnSp>
        <p:nvCxnSpPr>
          <p:cNvPr id="77" name="Curved Connector 76">
            <a:extLst>
              <a:ext uri="{FF2B5EF4-FFF2-40B4-BE49-F238E27FC236}">
                <a16:creationId xmlns:a16="http://schemas.microsoft.com/office/drawing/2014/main" id="{9DD75FF5-2D08-F045-8A9C-B6337DE03D7A}"/>
              </a:ext>
            </a:extLst>
          </p:cNvPr>
          <p:cNvCxnSpPr>
            <a:cxnSpLocks/>
            <a:stCxn id="76" idx="4"/>
            <a:endCxn id="78" idx="0"/>
          </p:cNvCxnSpPr>
          <p:nvPr/>
        </p:nvCxnSpPr>
        <p:spPr>
          <a:xfrm rot="5400000">
            <a:off x="7603324" y="424391"/>
            <a:ext cx="2970050" cy="3985887"/>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866805" y="3902359"/>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rgbClr val="3A5EAC"/>
                </a:solidFill>
                <a:latin typeface="Century Gothic" panose="020B0502020202020204" pitchFamily="34" charset="0"/>
              </a:rPr>
              <a:t>Q</a:t>
            </a:r>
          </a:p>
        </p:txBody>
      </p:sp>
      <p:sp>
        <p:nvSpPr>
          <p:cNvPr id="79" name="TextBox 78">
            <a:extLst>
              <a:ext uri="{FF2B5EF4-FFF2-40B4-BE49-F238E27FC236}">
                <a16:creationId xmlns:a16="http://schemas.microsoft.com/office/drawing/2014/main" id="{05ED26FA-94A4-1144-96A1-85AEBB6344BB}"/>
              </a:ext>
            </a:extLst>
          </p:cNvPr>
          <p:cNvSpPr txBox="1"/>
          <p:nvPr/>
        </p:nvSpPr>
        <p:spPr>
          <a:xfrm>
            <a:off x="6117999" y="4480177"/>
            <a:ext cx="1929831" cy="461665"/>
          </a:xfrm>
          <a:prstGeom prst="rect">
            <a:avLst/>
          </a:prstGeom>
          <a:noFill/>
          <a:ln>
            <a:noFill/>
          </a:ln>
        </p:spPr>
        <p:txBody>
          <a:bodyPr wrap="square" rtlCol="0">
            <a:spAutoFit/>
          </a:bodyPr>
          <a:lstStyle/>
          <a:p>
            <a:pPr algn="ctr"/>
            <a:r>
              <a:rPr lang="en-GB" sz="2400" dirty="0">
                <a:solidFill>
                  <a:srgbClr val="3A5EAC"/>
                </a:solidFill>
                <a:latin typeface="Century Gothic" panose="020B0502020202020204" pitchFamily="34" charset="0"/>
              </a:rPr>
              <a:t>for</a:t>
            </a:r>
          </a:p>
        </p:txBody>
      </p:sp>
      <p:sp>
        <p:nvSpPr>
          <p:cNvPr id="37" name="Title 36"/>
          <p:cNvSpPr>
            <a:spLocks noGrp="1"/>
          </p:cNvSpPr>
          <p:nvPr>
            <p:ph type="title" idx="4294967295"/>
          </p:nvPr>
        </p:nvSpPr>
        <p:spPr>
          <a:xfrm>
            <a:off x="665852" y="4950826"/>
            <a:ext cx="157141" cy="110142"/>
          </a:xfrm>
        </p:spPr>
        <p:txBody>
          <a:bodyPr>
            <a:noAutofit/>
          </a:bodyPr>
          <a:lstStyle/>
          <a:p>
            <a:r>
              <a:rPr lang="en-GB" sz="100" b="1" dirty="0" err="1">
                <a:solidFill>
                  <a:srgbClr val="3A5EAC"/>
                </a:solidFill>
                <a:latin typeface="Century Gothic" panose="020B0502020202020204" pitchFamily="34" charset="0"/>
              </a:rPr>
              <a:t>Vocabulario</a:t>
            </a:r>
            <a:endParaRPr lang="en-GB" sz="100" b="1" dirty="0">
              <a:solidFill>
                <a:srgbClr val="3A5EAC"/>
              </a:solidFill>
              <a:latin typeface="Century Gothic" panose="020B0502020202020204" pitchFamily="34" charset="0"/>
            </a:endParaRPr>
          </a:p>
        </p:txBody>
      </p:sp>
      <p:sp>
        <p:nvSpPr>
          <p:cNvPr id="2" name="TextBox 1"/>
          <p:cNvSpPr txBox="1"/>
          <p:nvPr/>
        </p:nvSpPr>
        <p:spPr>
          <a:xfrm>
            <a:off x="513981" y="4737803"/>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rgbClr val="3A5EAC"/>
                </a:solidFill>
                <a:latin typeface="Century Gothic" panose="020B0502020202020204" pitchFamily="34" charset="0"/>
              </a:rPr>
              <a:t>A</a:t>
            </a:r>
          </a:p>
        </p:txBody>
      </p:sp>
    </p:spTree>
    <p:extLst>
      <p:ext uri="{BB962C8B-B14F-4D97-AF65-F5344CB8AC3E}">
        <p14:creationId xmlns:p14="http://schemas.microsoft.com/office/powerpoint/2010/main" val="3581986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6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childTnLst>
                    </p:cTn>
                  </p:par>
                </p:childTnLst>
              </p:cTn>
              <p:nextCondLst>
                <p:cond evt="onClick" delay="0">
                  <p:tgtEl>
                    <p:spTgt spid="63"/>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7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500"/>
                                        <p:tgtEl>
                                          <p:spTgt spid="76"/>
                                        </p:tgtEl>
                                      </p:cBhvr>
                                    </p:animEffec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childTnLst>
                                </p:cTn>
                              </p:par>
                            </p:childTnLst>
                          </p:cTn>
                        </p:par>
                      </p:childTnLst>
                    </p:cTn>
                  </p:par>
                </p:childTnLst>
              </p:cTn>
              <p:nextCondLst>
                <p:cond evt="onClick" delay="0">
                  <p:tgtEl>
                    <p:spTgt spid="78"/>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nextCondLst>
                <p:cond evt="onClick" delay="0">
                  <p:tgtEl>
                    <p:spTgt spid="36"/>
                  </p:tgtEl>
                </p:cond>
              </p:nextCondLst>
            </p:seq>
          </p:childTnLst>
        </p:cTn>
      </p:par>
    </p:tnLst>
    <p:bldLst>
      <p:bldP spid="19" grpId="0" animBg="1"/>
      <p:bldP spid="22" grpId="0" animBg="1"/>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69532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5" name="Picture 4" descr="unive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256" y="542511"/>
            <a:ext cx="4029487" cy="40294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951549" y="4275273"/>
            <a:ext cx="6288901" cy="1938992"/>
          </a:xfrm>
          <a:prstGeom prst="rect">
            <a:avLst/>
          </a:prstGeom>
        </p:spPr>
        <p:txBody>
          <a:bodyPr wrap="none">
            <a:spAutoFit/>
          </a:bodyPr>
          <a:lstStyle/>
          <a:p>
            <a:pPr algn="ctr"/>
            <a:r>
              <a:rPr lang="en-GB" sz="12000" dirty="0">
                <a:solidFill>
                  <a:srgbClr val="E87D1E"/>
                </a:solidFill>
                <a:latin typeface="Century Gothic" panose="020B0502020202020204" pitchFamily="34" charset="0"/>
                <a:cs typeface="Calibri" panose="020F0502020204030204" pitchFamily="34" charset="0"/>
              </a:rPr>
              <a:t>u</a:t>
            </a:r>
            <a:r>
              <a:rPr lang="en-GB" sz="12000" dirty="0">
                <a:solidFill>
                  <a:srgbClr val="115076"/>
                </a:solidFill>
                <a:latin typeface="Century Gothic" panose="020B0502020202020204" pitchFamily="34" charset="0"/>
                <a:cs typeface="Calibri" panose="020F0502020204030204" pitchFamily="34" charset="0"/>
              </a:rPr>
              <a:t>niverso</a:t>
            </a:r>
          </a:p>
        </p:txBody>
      </p:sp>
    </p:spTree>
    <p:extLst>
      <p:ext uri="{BB962C8B-B14F-4D97-AF65-F5344CB8AC3E}">
        <p14:creationId xmlns:p14="http://schemas.microsoft.com/office/powerpoint/2010/main" val="13612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u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6472726" y="2935718"/>
            <a:ext cx="45719" cy="73180"/>
          </a:xfrm>
        </p:spPr>
        <p:txBody>
          <a:bodyPr>
            <a:normAutofit fontScale="90000"/>
          </a:bodyPr>
          <a:lstStyle/>
          <a:p>
            <a:r>
              <a:rPr lang="en-GB" sz="100" dirty="0" err="1">
                <a:solidFill>
                  <a:srgbClr val="3A5EAC"/>
                </a:solidFill>
                <a:latin typeface="Century Gothic" panose="020B0502020202020204" pitchFamily="34" charset="0"/>
              </a:rPr>
              <a:t>Vocabulario</a:t>
            </a:r>
            <a:endParaRPr lang="en-GB" sz="100" dirty="0">
              <a:solidFill>
                <a:srgbClr val="3A5EAC"/>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377520">
            <a:off x="262369" y="3385214"/>
            <a:ext cx="3300266" cy="140488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A5EAC"/>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5013415" y="3112882"/>
            <a:ext cx="1866906" cy="707886"/>
          </a:xfrm>
          <a:prstGeom prst="rect">
            <a:avLst/>
          </a:prstGeom>
          <a:noFill/>
        </p:spPr>
        <p:txBody>
          <a:bodyPr wrap="square" rtlCol="0">
            <a:spAutoFit/>
          </a:bodyPr>
          <a:lstStyle/>
          <a:p>
            <a:r>
              <a:rPr lang="en-GB" sz="4000" b="1" dirty="0">
                <a:solidFill>
                  <a:srgbClr val="C00000"/>
                </a:solidFill>
                <a:latin typeface="Century Gothic" panose="020B0502020202020204" pitchFamily="34" charset="0"/>
                <a:cs typeface="Calibri" panose="020F0502020204030204" pitchFamily="34" charset="0"/>
              </a:rPr>
              <a:t>favour</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42737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868" y="3049499"/>
            <a:ext cx="90268" cy="49890"/>
          </a:xfrm>
        </p:spPr>
        <p:txBody>
          <a:bodyPr>
            <a:normAutofit fontScale="90000"/>
          </a:bodyPr>
          <a:lstStyle/>
          <a:p>
            <a:r>
              <a:rPr lang="en-GB" sz="100" dirty="0" err="1">
                <a:solidFill>
                  <a:schemeClr val="bg1"/>
                </a:solidFill>
                <a:latin typeface="Century Gothic" panose="020B0502020202020204" pitchFamily="34" charset="0"/>
              </a:rPr>
              <a:t>Vocabulario</a:t>
            </a:r>
            <a:endParaRPr lang="en-GB" sz="100" dirty="0">
              <a:solidFill>
                <a:schemeClr val="bg1"/>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material</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21210751">
            <a:off x="8701326" y="953768"/>
            <a:ext cx="330026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
        <p:nvSpPr>
          <p:cNvPr id="27" name="TextBox 26">
            <a:extLst>
              <a:ext uri="{FF2B5EF4-FFF2-40B4-BE49-F238E27FC236}">
                <a16:creationId xmlns:a16="http://schemas.microsoft.com/office/drawing/2014/main" id="{FD1833C4-36CE-41BB-A9AE-A5A6E0151574}"/>
              </a:ext>
            </a:extLst>
          </p:cNvPr>
          <p:cNvSpPr txBox="1"/>
          <p:nvPr/>
        </p:nvSpPr>
        <p:spPr>
          <a:xfrm rot="21288482">
            <a:off x="4737770" y="2805105"/>
            <a:ext cx="2211070" cy="1323439"/>
          </a:xfrm>
          <a:prstGeom prst="rect">
            <a:avLst/>
          </a:prstGeom>
          <a:noFill/>
        </p:spPr>
        <p:txBody>
          <a:bodyPr wrap="square" rtlCol="0">
            <a:spAutoFit/>
          </a:bodyPr>
          <a:lstStyle/>
          <a:p>
            <a:pPr algn="ctr"/>
            <a:r>
              <a:rPr lang="en-GB" sz="4000" b="1" dirty="0">
                <a:solidFill>
                  <a:srgbClr val="C00000"/>
                </a:solidFill>
                <a:latin typeface="Century Gothic" panose="020B0502020202020204" pitchFamily="34" charset="0"/>
                <a:cs typeface="Calibri" panose="020F0502020204030204" pitchFamily="34" charset="0"/>
              </a:rPr>
              <a:t>to change</a:t>
            </a:r>
          </a:p>
        </p:txBody>
      </p:sp>
    </p:spTree>
    <p:extLst>
      <p:ext uri="{BB962C8B-B14F-4D97-AF65-F5344CB8AC3E}">
        <p14:creationId xmlns:p14="http://schemas.microsoft.com/office/powerpoint/2010/main" val="349891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101" y="2897700"/>
            <a:ext cx="45719" cy="49890"/>
          </a:xfrm>
        </p:spPr>
        <p:txBody>
          <a:bodyPr>
            <a:normAutofit fontScale="90000"/>
          </a:bodyPr>
          <a:lstStyle/>
          <a:p>
            <a:r>
              <a:rPr lang="en-GB" sz="100" dirty="0" err="1">
                <a:solidFill>
                  <a:srgbClr val="3A5EAC"/>
                </a:solidFill>
                <a:latin typeface="Century Gothic" panose="020B0502020202020204" pitchFamily="34" charset="0"/>
              </a:rPr>
              <a:t>Vocabulario</a:t>
            </a:r>
            <a:endParaRPr lang="en-GB" sz="100" dirty="0">
              <a:solidFill>
                <a:srgbClr val="3A5EAC"/>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369704">
            <a:off x="5233118" y="281716"/>
            <a:ext cx="330026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A5EAC"/>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5013047" y="3104763"/>
            <a:ext cx="2046344" cy="707886"/>
          </a:xfrm>
          <a:prstGeom prst="rect">
            <a:avLst/>
          </a:prstGeom>
          <a:noFill/>
        </p:spPr>
        <p:txBody>
          <a:bodyPr wrap="square" rtlCol="0">
            <a:spAutoFit/>
          </a:bodyPr>
          <a:lstStyle/>
          <a:p>
            <a:r>
              <a:rPr lang="en-GB" sz="4000" b="1" dirty="0">
                <a:solidFill>
                  <a:srgbClr val="C00000"/>
                </a:solidFill>
                <a:latin typeface="Century Gothic" panose="020B0502020202020204" pitchFamily="34" charset="0"/>
                <a:cs typeface="Calibri" panose="020F0502020204030204" pitchFamily="34" charset="0"/>
              </a:rPr>
              <a:t>to play</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37571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9338" y="3113352"/>
            <a:ext cx="189507" cy="49890"/>
          </a:xfrm>
        </p:spPr>
        <p:txBody>
          <a:bodyPr>
            <a:normAutofit fontScale="90000"/>
          </a:bodyPr>
          <a:lstStyle/>
          <a:p>
            <a:r>
              <a:rPr lang="en-GB" sz="100" dirty="0" err="1">
                <a:solidFill>
                  <a:srgbClr val="3A5EAC"/>
                </a:solidFill>
                <a:latin typeface="Century Gothic" panose="020B0502020202020204" pitchFamily="34" charset="0"/>
              </a:rPr>
              <a:t>Vocabulario</a:t>
            </a:r>
            <a:endParaRPr lang="en-GB" sz="100" dirty="0">
              <a:solidFill>
                <a:srgbClr val="3A5EAC"/>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20993023">
            <a:off x="4531118" y="4901120"/>
            <a:ext cx="330026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909919" y="3095693"/>
            <a:ext cx="2018839" cy="707886"/>
          </a:xfrm>
          <a:prstGeom prst="rect">
            <a:avLst/>
          </a:prstGeom>
          <a:noFill/>
        </p:spPr>
        <p:txBody>
          <a:bodyPr wrap="square" rtlCol="0">
            <a:spAutoFit/>
          </a:bodyPr>
          <a:lstStyle/>
          <a:p>
            <a:r>
              <a:rPr lang="en-GB" sz="4000" b="1" dirty="0">
                <a:solidFill>
                  <a:srgbClr val="C00000"/>
                </a:solidFill>
                <a:latin typeface="Century Gothic" panose="020B0502020202020204" pitchFamily="34" charset="0"/>
                <a:cs typeface="Calibri" panose="020F0502020204030204" pitchFamily="34" charset="0"/>
              </a:rPr>
              <a:t>in class</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333802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5924008" y="2843331"/>
            <a:ext cx="45719" cy="177439"/>
          </a:xfrm>
        </p:spPr>
        <p:txBody>
          <a:bodyPr>
            <a:normAutofit fontScale="90000"/>
          </a:bodyPr>
          <a:lstStyle/>
          <a:p>
            <a:r>
              <a:rPr lang="en-GB" sz="100" dirty="0" err="1">
                <a:solidFill>
                  <a:srgbClr val="3A5EAC"/>
                </a:solidFill>
                <a:latin typeface="Century Gothic" panose="020B0502020202020204" pitchFamily="34" charset="0"/>
              </a:rPr>
              <a:t>Vocabulario</a:t>
            </a:r>
            <a:endParaRPr lang="en-GB" sz="100" dirty="0">
              <a:solidFill>
                <a:srgbClr val="3A5EAC"/>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20883975">
            <a:off x="207363" y="529206"/>
            <a:ext cx="330026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A5EAC"/>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5013415" y="3112882"/>
            <a:ext cx="1866906" cy="707886"/>
          </a:xfrm>
          <a:prstGeom prst="rect">
            <a:avLst/>
          </a:prstGeom>
          <a:noFill/>
        </p:spPr>
        <p:txBody>
          <a:bodyPr wrap="square" rtlCol="0">
            <a:spAutoFit/>
          </a:bodyPr>
          <a:lstStyle/>
          <a:p>
            <a:r>
              <a:rPr lang="en-GB" sz="4000" b="1" dirty="0">
                <a:solidFill>
                  <a:srgbClr val="C00000"/>
                </a:solidFill>
                <a:latin typeface="Century Gothic" panose="020B0502020202020204" pitchFamily="34" charset="0"/>
                <a:cs typeface="Calibri" panose="020F0502020204030204" pitchFamily="34" charset="0"/>
              </a:rPr>
              <a:t>to ask</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383083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001" y="2866616"/>
            <a:ext cx="76200" cy="226881"/>
          </a:xfrm>
        </p:spPr>
        <p:txBody>
          <a:bodyPr>
            <a:normAutofit fontScale="90000"/>
          </a:bodyPr>
          <a:lstStyle/>
          <a:p>
            <a:r>
              <a:rPr lang="en-GB" sz="100" dirty="0" err="1">
                <a:solidFill>
                  <a:srgbClr val="3A5EAC"/>
                </a:solidFill>
                <a:latin typeface="Century Gothic" panose="020B0502020202020204" pitchFamily="34" charset="0"/>
              </a:rPr>
              <a:t>Vocabulario</a:t>
            </a:r>
            <a:endParaRPr lang="en-GB" sz="100" dirty="0">
              <a:solidFill>
                <a:srgbClr val="3A5EAC"/>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20736881">
            <a:off x="271894" y="2038712"/>
            <a:ext cx="330026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A5EAC"/>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716224" y="3076407"/>
            <a:ext cx="2488649" cy="707886"/>
          </a:xfrm>
          <a:prstGeom prst="rect">
            <a:avLst/>
          </a:prstGeom>
          <a:noFill/>
        </p:spPr>
        <p:txBody>
          <a:bodyPr wrap="square" rtlCol="0">
            <a:spAutoFit/>
          </a:bodyPr>
          <a:lstStyle/>
          <a:p>
            <a:r>
              <a:rPr lang="en-GB" sz="4000" b="1" dirty="0">
                <a:solidFill>
                  <a:srgbClr val="C00000"/>
                </a:solidFill>
                <a:latin typeface="Century Gothic" panose="020B0502020202020204" pitchFamily="34" charset="0"/>
                <a:cs typeface="Calibri" panose="020F0502020204030204" pitchFamily="34" charset="0"/>
              </a:rPr>
              <a:t>to ask for</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15249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868" y="2926429"/>
            <a:ext cx="189507" cy="49890"/>
          </a:xfrm>
        </p:spPr>
        <p:txBody>
          <a:bodyPr>
            <a:normAutofit fontScale="90000"/>
          </a:bodyPr>
          <a:lstStyle/>
          <a:p>
            <a:r>
              <a:rPr lang="en-GB" sz="100" dirty="0" err="1">
                <a:solidFill>
                  <a:srgbClr val="3A5EAC"/>
                </a:solidFill>
              </a:rPr>
              <a:t>Vocabulario</a:t>
            </a:r>
            <a:endParaRPr lang="en-GB" sz="100" dirty="0">
              <a:solidFill>
                <a:srgbClr val="3A5EAC"/>
              </a:solidFill>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588946">
            <a:off x="210193" y="4697567"/>
            <a:ext cx="330026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A5EAC"/>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811142" y="3082164"/>
            <a:ext cx="2251645" cy="707886"/>
          </a:xfrm>
          <a:prstGeom prst="rect">
            <a:avLst/>
          </a:prstGeom>
          <a:noFill/>
        </p:spPr>
        <p:txBody>
          <a:bodyPr wrap="square" rtlCol="0">
            <a:spAutoFit/>
          </a:bodyPr>
          <a:lstStyle/>
          <a:p>
            <a:r>
              <a:rPr lang="en-GB" sz="4000" b="1" dirty="0">
                <a:solidFill>
                  <a:srgbClr val="C00000"/>
                </a:solidFill>
                <a:latin typeface="Century Gothic" panose="020B0502020202020204" pitchFamily="34" charset="0"/>
                <a:cs typeface="Calibri" panose="020F0502020204030204" pitchFamily="34" charset="0"/>
              </a:rPr>
              <a:t>material</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28088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5731419" y="2989728"/>
            <a:ext cx="45719" cy="156435"/>
          </a:xfrm>
        </p:spPr>
        <p:txBody>
          <a:bodyPr>
            <a:normAutofit fontScale="90000"/>
          </a:bodyPr>
          <a:lstStyle/>
          <a:p>
            <a:r>
              <a:rPr lang="en-GB" sz="100" dirty="0" err="1">
                <a:solidFill>
                  <a:srgbClr val="3A5EAC"/>
                </a:solidFill>
              </a:rPr>
              <a:t>Vocabulario</a:t>
            </a:r>
            <a:endParaRPr lang="en-GB" sz="100" dirty="0">
              <a:solidFill>
                <a:srgbClr val="3A5EAC"/>
              </a:solidFill>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841274">
            <a:off x="3491249" y="941547"/>
            <a:ext cx="330026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A5EAC"/>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365387" y="2828835"/>
            <a:ext cx="3088731" cy="1200329"/>
          </a:xfrm>
          <a:prstGeom prst="rect">
            <a:avLst/>
          </a:prstGeom>
          <a:noFill/>
        </p:spPr>
        <p:txBody>
          <a:bodyPr wrap="square" rtlCol="0">
            <a:spAutoFit/>
          </a:bodyPr>
          <a:lstStyle/>
          <a:p>
            <a:pPr algn="ctr"/>
            <a:r>
              <a:rPr lang="en-GB" sz="3600" b="1" dirty="0">
                <a:solidFill>
                  <a:srgbClr val="C00000"/>
                </a:solidFill>
                <a:latin typeface="Century Gothic" panose="020B0502020202020204" pitchFamily="34" charset="0"/>
                <a:cs typeface="Calibri" panose="020F0502020204030204" pitchFamily="34" charset="0"/>
              </a:rPr>
              <a:t>to participate</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1156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190" y="3020770"/>
            <a:ext cx="92127" cy="142472"/>
          </a:xfrm>
        </p:spPr>
        <p:txBody>
          <a:bodyPr>
            <a:normAutofit fontScale="90000"/>
          </a:bodyPr>
          <a:lstStyle/>
          <a:p>
            <a:r>
              <a:rPr lang="en-GB" sz="100" dirty="0" err="1">
                <a:solidFill>
                  <a:srgbClr val="3A5EAC"/>
                </a:solidFill>
                <a:latin typeface="Century Gothic" panose="020B0502020202020204" pitchFamily="34" charset="0"/>
              </a:rPr>
              <a:t>Vocabulario</a:t>
            </a:r>
            <a:endParaRPr lang="en-GB" sz="100" dirty="0">
              <a:solidFill>
                <a:srgbClr val="3A5EAC"/>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440781">
            <a:off x="8417059" y="2728795"/>
            <a:ext cx="330026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A5EAC"/>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753664" y="3031269"/>
            <a:ext cx="2481516" cy="707886"/>
          </a:xfrm>
          <a:prstGeom prst="rect">
            <a:avLst/>
          </a:prstGeom>
          <a:noFill/>
        </p:spPr>
        <p:txBody>
          <a:bodyPr wrap="square" rtlCol="0">
            <a:spAutoFit/>
          </a:bodyPr>
          <a:lstStyle/>
          <a:p>
            <a:r>
              <a:rPr lang="en-GB" sz="4000" b="1" dirty="0">
                <a:solidFill>
                  <a:srgbClr val="C00000"/>
                </a:solidFill>
                <a:latin typeface="Century Gothic" panose="020B0502020202020204" pitchFamily="34" charset="0"/>
                <a:cs typeface="Calibri" panose="020F0502020204030204" pitchFamily="34" charset="0"/>
              </a:rPr>
              <a:t>s/he can</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392631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218" y="2957883"/>
            <a:ext cx="97883" cy="79703"/>
          </a:xfrm>
        </p:spPr>
        <p:txBody>
          <a:bodyPr>
            <a:normAutofit fontScale="90000"/>
          </a:bodyPr>
          <a:lstStyle/>
          <a:p>
            <a:r>
              <a:rPr lang="en-GB" sz="100" dirty="0" err="1">
                <a:solidFill>
                  <a:srgbClr val="3A5EAC"/>
                </a:solidFill>
              </a:rPr>
              <a:t>Vocabulario</a:t>
            </a:r>
            <a:endParaRPr lang="en-GB" sz="100" dirty="0">
              <a:solidFill>
                <a:srgbClr val="3A5EAC"/>
              </a:solidFill>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3A5EAC"/>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strike="sngStrike" dirty="0">
                <a:solidFill>
                  <a:srgbClr val="3A5EAC"/>
                </a:solidFill>
                <a:latin typeface="Century Gothic" panose="020B0502020202020204" pitchFamily="34" charset="0"/>
                <a:cs typeface="Calibri" panose="020F0502020204030204" pitchFamily="34" charset="0"/>
              </a:rPr>
              <a:t>puede</a:t>
            </a:r>
          </a:p>
        </p:txBody>
      </p:sp>
      <p:sp>
        <p:nvSpPr>
          <p:cNvPr id="24" name="Oval 23"/>
          <p:cNvSpPr/>
          <p:nvPr/>
        </p:nvSpPr>
        <p:spPr>
          <a:xfrm rot="377520">
            <a:off x="7534525" y="4167502"/>
            <a:ext cx="4351256" cy="14048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A5EAC"/>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626724" y="3114394"/>
            <a:ext cx="2990873" cy="707886"/>
          </a:xfrm>
          <a:prstGeom prst="rect">
            <a:avLst/>
          </a:prstGeom>
          <a:noFill/>
        </p:spPr>
        <p:txBody>
          <a:bodyPr wrap="square" rtlCol="0">
            <a:spAutoFit/>
          </a:bodyPr>
          <a:lstStyle/>
          <a:p>
            <a:r>
              <a:rPr lang="en-GB" sz="3900" b="1" dirty="0">
                <a:solidFill>
                  <a:srgbClr val="C00000"/>
                </a:solidFill>
                <a:latin typeface="Century Gothic" panose="020B0502020202020204" pitchFamily="34" charset="0"/>
                <a:cs typeface="Calibri" panose="020F0502020204030204" pitchFamily="34" charset="0"/>
              </a:rPr>
              <a:t>classmate</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3A5EAC"/>
                </a:solidFill>
                <a:latin typeface="Century Gothic" panose="020B0502020202020204" pitchFamily="34" charset="0"/>
                <a:cs typeface="Calibri" panose="020F0502020204030204" pitchFamily="34" charset="0"/>
              </a:rPr>
              <a:t>el compañero</a:t>
            </a:r>
          </a:p>
        </p:txBody>
      </p:sp>
      <p:sp>
        <p:nvSpPr>
          <p:cNvPr id="15" name="Oval Callout 14"/>
          <p:cNvSpPr/>
          <p:nvPr/>
        </p:nvSpPr>
        <p:spPr>
          <a:xfrm>
            <a:off x="7610920" y="243694"/>
            <a:ext cx="4325024" cy="1873296"/>
          </a:xfrm>
          <a:prstGeom prst="wedgeEllipseCallout">
            <a:avLst>
              <a:gd name="adj1" fmla="val -2400"/>
              <a:gd name="adj2" fmla="val 153566"/>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sz="2000" b="1" i="1" dirty="0">
              <a:solidFill>
                <a:schemeClr val="tx1"/>
              </a:solidFill>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F8354B0-9F10-4BB7-B044-6677D21D708F}"/>
              </a:ext>
            </a:extLst>
          </p:cNvPr>
          <p:cNvSpPr txBox="1"/>
          <p:nvPr/>
        </p:nvSpPr>
        <p:spPr>
          <a:xfrm>
            <a:off x="7681860" y="820942"/>
            <a:ext cx="428955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el</a:t>
            </a:r>
            <a:r>
              <a:rPr kumimoji="0" lang="en-GB" sz="20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r>
              <a:rPr kumimoji="0" lang="es-CO" sz="20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Calibri" panose="020F0502020204030204" pitchFamily="34" charset="0"/>
              </a:rPr>
              <a:t>compañero = classmate (boy)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Calibri" panose="020F0502020204030204" pitchFamily="34" charset="0"/>
              </a:rPr>
              <a:t>la compañera = classmate (girl)</a:t>
            </a:r>
          </a:p>
        </p:txBody>
      </p:sp>
    </p:spTree>
    <p:extLst>
      <p:ext uri="{BB962C8B-B14F-4D97-AF65-F5344CB8AC3E}">
        <p14:creationId xmlns:p14="http://schemas.microsoft.com/office/powerpoint/2010/main" val="30382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362B5-98FD-8B40-BA7F-8B98D091784F}"/>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u</a:t>
            </a:r>
            <a:endParaRPr lang="en-US" sz="12000" b="0" dirty="0"/>
          </a:p>
        </p:txBody>
      </p:sp>
      <p:sp>
        <p:nvSpPr>
          <p:cNvPr id="4" name="Rounded Rectangle 3" descr="the universe"/>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univers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3625" y="1949284"/>
            <a:ext cx="1951002" cy="19510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pic>
        <p:nvPicPr>
          <p:cNvPr id="1030" name="Picture 6" descr="the glob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4718" y="1276389"/>
            <a:ext cx="1670672" cy="1648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21" name="TextBox 20"/>
          <p:cNvSpPr txBox="1"/>
          <p:nvPr/>
        </p:nvSpPr>
        <p:spPr>
          <a:xfrm>
            <a:off x="1168524" y="4227228"/>
            <a:ext cx="1792310"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[a; an]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16" name="TextBox 15"/>
          <p:cNvSpPr txBox="1"/>
          <p:nvPr/>
        </p:nvSpPr>
        <p:spPr>
          <a:xfrm>
            <a:off x="5152402" y="5656221"/>
            <a:ext cx="1862977"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[never]</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grpSp>
        <p:nvGrpSpPr>
          <p:cNvPr id="2" name="Group 1" descr="lots of money in stacks"/>
          <p:cNvGrpSpPr/>
          <p:nvPr/>
        </p:nvGrpSpPr>
        <p:grpSpPr>
          <a:xfrm>
            <a:off x="8826945" y="1172268"/>
            <a:ext cx="2461148" cy="1752517"/>
            <a:chOff x="6696349" y="31690"/>
            <a:chExt cx="3029004" cy="2156872"/>
          </a:xfrm>
        </p:grpSpPr>
        <p:pic>
          <p:nvPicPr>
            <p:cNvPr id="17"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38585">
              <a:off x="6696349" y="675225"/>
              <a:ext cx="2178620" cy="1513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739796">
              <a:off x="7355459" y="31690"/>
              <a:ext cx="2178620" cy="15133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24225">
              <a:off x="7546733" y="633900"/>
              <a:ext cx="2178620" cy="151333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
        <p:nvSpPr>
          <p:cNvPr id="23" name="TextBox 22"/>
          <p:cNvSpPr txBox="1"/>
          <p:nvPr/>
        </p:nvSpPr>
        <p:spPr>
          <a:xfrm>
            <a:off x="9206949" y="4341261"/>
            <a:ext cx="186057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[place]</a:t>
            </a:r>
          </a:p>
        </p:txBody>
      </p:sp>
    </p:spTree>
    <p:extLst>
      <p:ext uri="{BB962C8B-B14F-4D97-AF65-F5344CB8AC3E}">
        <p14:creationId xmlns:p14="http://schemas.microsoft.com/office/powerpoint/2010/main" val="158559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u_m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subTnLst>
                                    <p:audio>
                                      <p:cMediaNode>
                                        <p:cTn display="0" masterRel="sameClick">
                                          <p:stCondLst>
                                            <p:cond evt="begin" delay="0">
                                              <p:tn val="26"/>
                                            </p:cond>
                                          </p:stCondLst>
                                          <p:endCondLst>
                                            <p:cond evt="onStopAudio" delay="0">
                                              <p:tgtEl>
                                                <p:sldTgt/>
                                              </p:tgtEl>
                                            </p:cond>
                                          </p:endCondLst>
                                        </p:cTn>
                                        <p:tgtEl>
                                          <p:sndTgt r:embed="rId5" name="u_mund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u_much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u_much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u_u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u_u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u_nunc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u_nunc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u_luga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9" name="u_lug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p:bldP spid="8" grpId="0"/>
      <p:bldP spid="21" grpId="0"/>
      <p:bldP spid="9" grpId="0"/>
      <p:bldP spid="16" grpId="0"/>
      <p:bldP spid="7" grpId="0"/>
      <p:bldP spid="6"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0E306-0790-4E1B-866D-FB8ED6BBDB61}"/>
              </a:ext>
            </a:extLst>
          </p:cNvPr>
          <p:cNvSpPr>
            <a:spLocks noGrp="1"/>
          </p:cNvSpPr>
          <p:nvPr>
            <p:ph type="title"/>
          </p:nvPr>
        </p:nvSpPr>
        <p:spPr>
          <a:xfrm>
            <a:off x="0" y="213557"/>
            <a:ext cx="3693695" cy="647577"/>
          </a:xfrm>
        </p:spPr>
        <p:txBody>
          <a:bodyPr>
            <a:normAutofit/>
          </a:bodyPr>
          <a:lstStyle/>
          <a:p>
            <a:r>
              <a:rPr lang="en-GB" sz="2800" dirty="0" err="1"/>
              <a:t>Vocabulario</a:t>
            </a:r>
            <a:r>
              <a:rPr lang="en-GB" sz="2800" dirty="0"/>
              <a:t> (1/2)</a:t>
            </a:r>
          </a:p>
        </p:txBody>
      </p:sp>
      <p:sp>
        <p:nvSpPr>
          <p:cNvPr id="4" name="Rounded Rectangle 11">
            <a:extLst>
              <a:ext uri="{FF2B5EF4-FFF2-40B4-BE49-F238E27FC236}">
                <a16:creationId xmlns:a16="http://schemas.microsoft.com/office/drawing/2014/main" id="{233354B9-F32A-466A-9E63-80A241F23BDC}"/>
              </a:ext>
            </a:extLst>
          </p:cNvPr>
          <p:cNvSpPr/>
          <p:nvPr/>
        </p:nvSpPr>
        <p:spPr>
          <a:xfrm>
            <a:off x="10082151" y="258167"/>
            <a:ext cx="1845992" cy="370484"/>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ircular object with a person juggling with bowling pins and a ball&#10;&#10;Description automatically generated">
            <a:extLst>
              <a:ext uri="{FF2B5EF4-FFF2-40B4-BE49-F238E27FC236}">
                <a16:creationId xmlns:a16="http://schemas.microsoft.com/office/drawing/2014/main" id="{5971BCBB-230A-4FC5-85AB-F3BD840DC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739" y="4478605"/>
            <a:ext cx="1524015" cy="1479680"/>
          </a:xfrm>
          <a:prstGeom prst="rect">
            <a:avLst/>
          </a:prstGeom>
        </p:spPr>
      </p:pic>
      <p:pic>
        <p:nvPicPr>
          <p:cNvPr id="7" name="Picture 6">
            <a:extLst>
              <a:ext uri="{FF2B5EF4-FFF2-40B4-BE49-F238E27FC236}">
                <a16:creationId xmlns:a16="http://schemas.microsoft.com/office/drawing/2014/main" id="{AE473F42-4061-41D8-9706-B42C822A2113}"/>
              </a:ext>
            </a:extLst>
          </p:cNvPr>
          <p:cNvPicPr>
            <a:picLocks noChangeAspect="1"/>
          </p:cNvPicPr>
          <p:nvPr/>
        </p:nvPicPr>
        <p:blipFill>
          <a:blip r:embed="rId4"/>
          <a:stretch>
            <a:fillRect/>
          </a:stretch>
        </p:blipFill>
        <p:spPr>
          <a:xfrm>
            <a:off x="5361220" y="1358494"/>
            <a:ext cx="1555052" cy="1479680"/>
          </a:xfrm>
          <a:prstGeom prst="rect">
            <a:avLst/>
          </a:prstGeom>
        </p:spPr>
      </p:pic>
      <p:pic>
        <p:nvPicPr>
          <p:cNvPr id="8" name="Picture 7">
            <a:extLst>
              <a:ext uri="{FF2B5EF4-FFF2-40B4-BE49-F238E27FC236}">
                <a16:creationId xmlns:a16="http://schemas.microsoft.com/office/drawing/2014/main" id="{1D1E4652-150B-4CC8-8697-422A77C7FBDB}"/>
              </a:ext>
            </a:extLst>
          </p:cNvPr>
          <p:cNvPicPr>
            <a:picLocks noChangeAspect="1"/>
          </p:cNvPicPr>
          <p:nvPr/>
        </p:nvPicPr>
        <p:blipFill>
          <a:blip r:embed="rId5"/>
          <a:stretch>
            <a:fillRect/>
          </a:stretch>
        </p:blipFill>
        <p:spPr>
          <a:xfrm>
            <a:off x="1460441" y="1403381"/>
            <a:ext cx="1524016" cy="1519254"/>
          </a:xfrm>
          <a:prstGeom prst="rect">
            <a:avLst/>
          </a:prstGeom>
        </p:spPr>
      </p:pic>
      <p:pic>
        <p:nvPicPr>
          <p:cNvPr id="15" name="Picture 14">
            <a:extLst>
              <a:ext uri="{FF2B5EF4-FFF2-40B4-BE49-F238E27FC236}">
                <a16:creationId xmlns:a16="http://schemas.microsoft.com/office/drawing/2014/main" id="{0E446BB1-040B-4885-86B3-2AB5878C626D}"/>
              </a:ext>
            </a:extLst>
          </p:cNvPr>
          <p:cNvPicPr>
            <a:picLocks noChangeAspect="1"/>
          </p:cNvPicPr>
          <p:nvPr/>
        </p:nvPicPr>
        <p:blipFill>
          <a:blip r:embed="rId6"/>
          <a:stretch>
            <a:fillRect/>
          </a:stretch>
        </p:blipFill>
        <p:spPr>
          <a:xfrm>
            <a:off x="1287280" y="4496135"/>
            <a:ext cx="1696051" cy="1524046"/>
          </a:xfrm>
          <a:prstGeom prst="rect">
            <a:avLst/>
          </a:prstGeom>
        </p:spPr>
      </p:pic>
      <p:pic>
        <p:nvPicPr>
          <p:cNvPr id="16" name="Picture 15">
            <a:extLst>
              <a:ext uri="{FF2B5EF4-FFF2-40B4-BE49-F238E27FC236}">
                <a16:creationId xmlns:a16="http://schemas.microsoft.com/office/drawing/2014/main" id="{24371AEF-E3D1-40EE-8FC0-9573E54A3A68}"/>
              </a:ext>
            </a:extLst>
          </p:cNvPr>
          <p:cNvPicPr>
            <a:picLocks noChangeAspect="1"/>
          </p:cNvPicPr>
          <p:nvPr/>
        </p:nvPicPr>
        <p:blipFill>
          <a:blip r:embed="rId7"/>
          <a:stretch>
            <a:fillRect/>
          </a:stretch>
        </p:blipFill>
        <p:spPr>
          <a:xfrm>
            <a:off x="9317960" y="1366353"/>
            <a:ext cx="1533631" cy="1524046"/>
          </a:xfrm>
          <a:prstGeom prst="rect">
            <a:avLst/>
          </a:prstGeom>
        </p:spPr>
      </p:pic>
      <p:pic>
        <p:nvPicPr>
          <p:cNvPr id="17" name="Picture 16">
            <a:extLst>
              <a:ext uri="{FF2B5EF4-FFF2-40B4-BE49-F238E27FC236}">
                <a16:creationId xmlns:a16="http://schemas.microsoft.com/office/drawing/2014/main" id="{2808EDB0-ECD9-4F19-A3D4-3F770037E634}"/>
              </a:ext>
            </a:extLst>
          </p:cNvPr>
          <p:cNvPicPr>
            <a:picLocks noChangeAspect="1"/>
          </p:cNvPicPr>
          <p:nvPr/>
        </p:nvPicPr>
        <p:blipFill>
          <a:blip r:embed="rId8"/>
          <a:stretch>
            <a:fillRect/>
          </a:stretch>
        </p:blipFill>
        <p:spPr>
          <a:xfrm>
            <a:off x="9176269" y="4417353"/>
            <a:ext cx="1566924" cy="1494973"/>
          </a:xfrm>
          <a:prstGeom prst="rect">
            <a:avLst/>
          </a:prstGeom>
        </p:spPr>
      </p:pic>
      <p:sp>
        <p:nvSpPr>
          <p:cNvPr id="18" name="TextBox 17">
            <a:extLst>
              <a:ext uri="{FF2B5EF4-FFF2-40B4-BE49-F238E27FC236}">
                <a16:creationId xmlns:a16="http://schemas.microsoft.com/office/drawing/2014/main" id="{13976BA1-704E-4426-A7C6-90ABE01F8720}"/>
              </a:ext>
            </a:extLst>
          </p:cNvPr>
          <p:cNvSpPr txBox="1"/>
          <p:nvPr/>
        </p:nvSpPr>
        <p:spPr>
          <a:xfrm>
            <a:off x="1092437" y="2886238"/>
            <a:ext cx="2260023" cy="400110"/>
          </a:xfrm>
          <a:prstGeom prst="rect">
            <a:avLst/>
          </a:prstGeom>
          <a:noFill/>
        </p:spPr>
        <p:txBody>
          <a:bodyPr wrap="square" rtlCol="0">
            <a:spAutoFit/>
          </a:bodyPr>
          <a:lstStyle/>
          <a:p>
            <a:pPr algn="ctr"/>
            <a:r>
              <a:rPr lang="en-GB" sz="2000" dirty="0"/>
              <a:t>to participate</a:t>
            </a:r>
          </a:p>
        </p:txBody>
      </p:sp>
      <p:sp>
        <p:nvSpPr>
          <p:cNvPr id="20" name="TextBox 19">
            <a:extLst>
              <a:ext uri="{FF2B5EF4-FFF2-40B4-BE49-F238E27FC236}">
                <a16:creationId xmlns:a16="http://schemas.microsoft.com/office/drawing/2014/main" id="{20B63B86-8D38-4138-9469-755D68D2456C}"/>
              </a:ext>
            </a:extLst>
          </p:cNvPr>
          <p:cNvSpPr txBox="1"/>
          <p:nvPr/>
        </p:nvSpPr>
        <p:spPr>
          <a:xfrm>
            <a:off x="8102644" y="2886238"/>
            <a:ext cx="3755098" cy="400110"/>
          </a:xfrm>
          <a:prstGeom prst="rect">
            <a:avLst/>
          </a:prstGeom>
          <a:noFill/>
        </p:spPr>
        <p:txBody>
          <a:bodyPr wrap="square" rtlCol="0">
            <a:spAutoFit/>
          </a:bodyPr>
          <a:lstStyle/>
          <a:p>
            <a:pPr algn="ctr"/>
            <a:r>
              <a:rPr lang="en-GB" sz="2000" dirty="0"/>
              <a:t>to ask for</a:t>
            </a:r>
          </a:p>
        </p:txBody>
      </p:sp>
      <p:sp>
        <p:nvSpPr>
          <p:cNvPr id="21" name="TextBox 20">
            <a:extLst>
              <a:ext uri="{FF2B5EF4-FFF2-40B4-BE49-F238E27FC236}">
                <a16:creationId xmlns:a16="http://schemas.microsoft.com/office/drawing/2014/main" id="{1C118473-0B84-4863-BDD4-E0F6109E3CA7}"/>
              </a:ext>
            </a:extLst>
          </p:cNvPr>
          <p:cNvSpPr txBox="1"/>
          <p:nvPr/>
        </p:nvSpPr>
        <p:spPr>
          <a:xfrm>
            <a:off x="4344587" y="2893571"/>
            <a:ext cx="3755098" cy="400110"/>
          </a:xfrm>
          <a:prstGeom prst="rect">
            <a:avLst/>
          </a:prstGeom>
          <a:noFill/>
        </p:spPr>
        <p:txBody>
          <a:bodyPr wrap="square" rtlCol="0">
            <a:spAutoFit/>
          </a:bodyPr>
          <a:lstStyle/>
          <a:p>
            <a:pPr algn="ctr"/>
            <a:r>
              <a:rPr lang="en-GB" sz="2000" dirty="0"/>
              <a:t>to ask</a:t>
            </a:r>
          </a:p>
        </p:txBody>
      </p:sp>
      <p:sp>
        <p:nvSpPr>
          <p:cNvPr id="22" name="TextBox 21">
            <a:extLst>
              <a:ext uri="{FF2B5EF4-FFF2-40B4-BE49-F238E27FC236}">
                <a16:creationId xmlns:a16="http://schemas.microsoft.com/office/drawing/2014/main" id="{ED0EEA00-B584-4BD5-8B8F-67CB674C92B7}"/>
              </a:ext>
            </a:extLst>
          </p:cNvPr>
          <p:cNvSpPr txBox="1"/>
          <p:nvPr/>
        </p:nvSpPr>
        <p:spPr>
          <a:xfrm>
            <a:off x="1038167" y="5955157"/>
            <a:ext cx="2260023" cy="400110"/>
          </a:xfrm>
          <a:prstGeom prst="rect">
            <a:avLst/>
          </a:prstGeom>
          <a:noFill/>
        </p:spPr>
        <p:txBody>
          <a:bodyPr wrap="square" rtlCol="0">
            <a:spAutoFit/>
          </a:bodyPr>
          <a:lstStyle/>
          <a:p>
            <a:pPr algn="ctr"/>
            <a:r>
              <a:rPr lang="en-GB" sz="2000" dirty="0"/>
              <a:t>to change</a:t>
            </a:r>
          </a:p>
        </p:txBody>
      </p:sp>
      <p:sp>
        <p:nvSpPr>
          <p:cNvPr id="23" name="TextBox 22">
            <a:extLst>
              <a:ext uri="{FF2B5EF4-FFF2-40B4-BE49-F238E27FC236}">
                <a16:creationId xmlns:a16="http://schemas.microsoft.com/office/drawing/2014/main" id="{342A38F1-2AEA-42CA-B146-E676FCF75A1D}"/>
              </a:ext>
            </a:extLst>
          </p:cNvPr>
          <p:cNvSpPr txBox="1"/>
          <p:nvPr/>
        </p:nvSpPr>
        <p:spPr>
          <a:xfrm>
            <a:off x="5008733" y="5948758"/>
            <a:ext cx="2260023" cy="400110"/>
          </a:xfrm>
          <a:prstGeom prst="rect">
            <a:avLst/>
          </a:prstGeom>
          <a:noFill/>
        </p:spPr>
        <p:txBody>
          <a:bodyPr wrap="square" rtlCol="0">
            <a:spAutoFit/>
          </a:bodyPr>
          <a:lstStyle/>
          <a:p>
            <a:pPr algn="ctr"/>
            <a:r>
              <a:rPr lang="en-GB" sz="2000" dirty="0"/>
              <a:t>to play</a:t>
            </a:r>
          </a:p>
        </p:txBody>
      </p:sp>
      <p:sp>
        <p:nvSpPr>
          <p:cNvPr id="24" name="TextBox 23">
            <a:extLst>
              <a:ext uri="{FF2B5EF4-FFF2-40B4-BE49-F238E27FC236}">
                <a16:creationId xmlns:a16="http://schemas.microsoft.com/office/drawing/2014/main" id="{C7AA7B56-2521-4570-8CFD-77FACFC79E10}"/>
              </a:ext>
            </a:extLst>
          </p:cNvPr>
          <p:cNvSpPr txBox="1"/>
          <p:nvPr/>
        </p:nvSpPr>
        <p:spPr>
          <a:xfrm>
            <a:off x="8596825" y="5948758"/>
            <a:ext cx="2756279" cy="400110"/>
          </a:xfrm>
          <a:prstGeom prst="rect">
            <a:avLst/>
          </a:prstGeom>
          <a:noFill/>
        </p:spPr>
        <p:txBody>
          <a:bodyPr wrap="square" rtlCol="0">
            <a:spAutoFit/>
          </a:bodyPr>
          <a:lstStyle/>
          <a:p>
            <a:pPr algn="ctr"/>
            <a:r>
              <a:rPr lang="en-GB" sz="2000" dirty="0"/>
              <a:t>to be able to, can</a:t>
            </a:r>
          </a:p>
        </p:txBody>
      </p:sp>
      <p:cxnSp>
        <p:nvCxnSpPr>
          <p:cNvPr id="19" name="Straight Connector 18">
            <a:extLst>
              <a:ext uri="{FF2B5EF4-FFF2-40B4-BE49-F238E27FC236}">
                <a16:creationId xmlns:a16="http://schemas.microsoft.com/office/drawing/2014/main" id="{1A734F59-61E1-4233-A106-A51660BDA2CC}"/>
              </a:ext>
            </a:extLst>
          </p:cNvPr>
          <p:cNvCxnSpPr/>
          <p:nvPr/>
        </p:nvCxnSpPr>
        <p:spPr>
          <a:xfrm flipV="1">
            <a:off x="1257438" y="1293746"/>
            <a:ext cx="1853263" cy="1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315D43-1486-4094-BD36-0BCD4061B4B8}"/>
              </a:ext>
            </a:extLst>
          </p:cNvPr>
          <p:cNvCxnSpPr/>
          <p:nvPr/>
        </p:nvCxnSpPr>
        <p:spPr>
          <a:xfrm flipV="1">
            <a:off x="5180179" y="1285422"/>
            <a:ext cx="1853263" cy="1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491020D-31C9-40CE-89D1-78451AC690DF}"/>
              </a:ext>
            </a:extLst>
          </p:cNvPr>
          <p:cNvCxnSpPr/>
          <p:nvPr/>
        </p:nvCxnSpPr>
        <p:spPr>
          <a:xfrm flipV="1">
            <a:off x="9177782" y="1285422"/>
            <a:ext cx="1853263" cy="1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6EFED5-6FDF-45D5-8718-9AE67F826D32}"/>
              </a:ext>
            </a:extLst>
          </p:cNvPr>
          <p:cNvCxnSpPr/>
          <p:nvPr/>
        </p:nvCxnSpPr>
        <p:spPr>
          <a:xfrm flipV="1">
            <a:off x="1257438" y="4381657"/>
            <a:ext cx="1853263" cy="1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E597AF7-EE33-4422-B1DB-BD381ABD1821}"/>
              </a:ext>
            </a:extLst>
          </p:cNvPr>
          <p:cNvCxnSpPr/>
          <p:nvPr/>
        </p:nvCxnSpPr>
        <p:spPr>
          <a:xfrm flipV="1">
            <a:off x="5212112" y="4381657"/>
            <a:ext cx="1853263" cy="1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5E75C9-5B24-4A4D-9714-DE632F4B5B1A}"/>
              </a:ext>
            </a:extLst>
          </p:cNvPr>
          <p:cNvCxnSpPr/>
          <p:nvPr/>
        </p:nvCxnSpPr>
        <p:spPr>
          <a:xfrm flipV="1">
            <a:off x="9155519" y="4370590"/>
            <a:ext cx="1853263" cy="1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ABA4C7C-FB71-4426-865F-CCF28C3E7082}"/>
              </a:ext>
            </a:extLst>
          </p:cNvPr>
          <p:cNvSpPr txBox="1"/>
          <p:nvPr/>
        </p:nvSpPr>
        <p:spPr>
          <a:xfrm>
            <a:off x="9065481" y="864165"/>
            <a:ext cx="2033337" cy="461665"/>
          </a:xfrm>
          <a:prstGeom prst="rect">
            <a:avLst/>
          </a:prstGeom>
          <a:solidFill>
            <a:schemeClr val="bg1"/>
          </a:solidFill>
        </p:spPr>
        <p:txBody>
          <a:bodyPr wrap="square" rtlCol="0">
            <a:spAutoFit/>
          </a:bodyPr>
          <a:lstStyle/>
          <a:p>
            <a:pPr algn="ctr"/>
            <a:r>
              <a:rPr lang="en-GB" sz="2400" b="1" dirty="0" err="1"/>
              <a:t>pedir</a:t>
            </a:r>
            <a:endParaRPr lang="en-GB" sz="2400" b="1" dirty="0"/>
          </a:p>
        </p:txBody>
      </p:sp>
      <p:sp>
        <p:nvSpPr>
          <p:cNvPr id="9" name="TextBox 8">
            <a:extLst>
              <a:ext uri="{FF2B5EF4-FFF2-40B4-BE49-F238E27FC236}">
                <a16:creationId xmlns:a16="http://schemas.microsoft.com/office/drawing/2014/main" id="{74381327-DA6F-4863-A554-05CBA0DA48C5}"/>
              </a:ext>
            </a:extLst>
          </p:cNvPr>
          <p:cNvSpPr txBox="1"/>
          <p:nvPr/>
        </p:nvSpPr>
        <p:spPr>
          <a:xfrm>
            <a:off x="5071423" y="869130"/>
            <a:ext cx="2033337" cy="461665"/>
          </a:xfrm>
          <a:prstGeom prst="rect">
            <a:avLst/>
          </a:prstGeom>
          <a:solidFill>
            <a:schemeClr val="bg1"/>
          </a:solidFill>
        </p:spPr>
        <p:txBody>
          <a:bodyPr wrap="square" rtlCol="0">
            <a:spAutoFit/>
          </a:bodyPr>
          <a:lstStyle/>
          <a:p>
            <a:pPr algn="ctr"/>
            <a:r>
              <a:rPr lang="en-GB" sz="2400" b="1" dirty="0" err="1"/>
              <a:t>preguntar</a:t>
            </a:r>
            <a:endParaRPr lang="en-GB" sz="2400" b="1" dirty="0"/>
          </a:p>
        </p:txBody>
      </p:sp>
      <p:sp>
        <p:nvSpPr>
          <p:cNvPr id="11" name="TextBox 10">
            <a:extLst>
              <a:ext uri="{FF2B5EF4-FFF2-40B4-BE49-F238E27FC236}">
                <a16:creationId xmlns:a16="http://schemas.microsoft.com/office/drawing/2014/main" id="{68DD99DE-A8D4-4C0C-9532-0E67A417FBFD}"/>
              </a:ext>
            </a:extLst>
          </p:cNvPr>
          <p:cNvSpPr txBox="1"/>
          <p:nvPr/>
        </p:nvSpPr>
        <p:spPr>
          <a:xfrm>
            <a:off x="1169479" y="896829"/>
            <a:ext cx="2033337" cy="461665"/>
          </a:xfrm>
          <a:prstGeom prst="rect">
            <a:avLst/>
          </a:prstGeom>
          <a:solidFill>
            <a:schemeClr val="bg1"/>
          </a:solidFill>
        </p:spPr>
        <p:txBody>
          <a:bodyPr wrap="square" rtlCol="0">
            <a:spAutoFit/>
          </a:bodyPr>
          <a:lstStyle/>
          <a:p>
            <a:pPr algn="ctr"/>
            <a:r>
              <a:rPr lang="en-GB" sz="2400" b="1" dirty="0" err="1"/>
              <a:t>participar</a:t>
            </a:r>
            <a:endParaRPr lang="en-GB" sz="2400" b="1" dirty="0"/>
          </a:p>
        </p:txBody>
      </p:sp>
      <p:sp>
        <p:nvSpPr>
          <p:cNvPr id="13" name="TextBox 12">
            <a:extLst>
              <a:ext uri="{FF2B5EF4-FFF2-40B4-BE49-F238E27FC236}">
                <a16:creationId xmlns:a16="http://schemas.microsoft.com/office/drawing/2014/main" id="{D43566B0-1757-421B-93C8-58754AE41A55}"/>
              </a:ext>
            </a:extLst>
          </p:cNvPr>
          <p:cNvSpPr txBox="1"/>
          <p:nvPr/>
        </p:nvSpPr>
        <p:spPr>
          <a:xfrm>
            <a:off x="1151509" y="4015456"/>
            <a:ext cx="2033337" cy="461665"/>
          </a:xfrm>
          <a:prstGeom prst="rect">
            <a:avLst/>
          </a:prstGeom>
          <a:solidFill>
            <a:schemeClr val="bg1"/>
          </a:solidFill>
        </p:spPr>
        <p:txBody>
          <a:bodyPr wrap="square" rtlCol="0">
            <a:spAutoFit/>
          </a:bodyPr>
          <a:lstStyle/>
          <a:p>
            <a:pPr algn="ctr"/>
            <a:r>
              <a:rPr lang="en-GB" sz="2400" b="1" dirty="0" err="1"/>
              <a:t>cambiar</a:t>
            </a:r>
            <a:endParaRPr lang="en-GB" sz="2400" b="1" dirty="0"/>
          </a:p>
        </p:txBody>
      </p:sp>
      <p:sp>
        <p:nvSpPr>
          <p:cNvPr id="10" name="TextBox 9">
            <a:extLst>
              <a:ext uri="{FF2B5EF4-FFF2-40B4-BE49-F238E27FC236}">
                <a16:creationId xmlns:a16="http://schemas.microsoft.com/office/drawing/2014/main" id="{6515ECB6-38F7-48FF-B929-4EF0DBC9F443}"/>
              </a:ext>
            </a:extLst>
          </p:cNvPr>
          <p:cNvSpPr txBox="1"/>
          <p:nvPr/>
        </p:nvSpPr>
        <p:spPr>
          <a:xfrm>
            <a:off x="5143139" y="3973631"/>
            <a:ext cx="2033337" cy="461665"/>
          </a:xfrm>
          <a:prstGeom prst="rect">
            <a:avLst/>
          </a:prstGeom>
          <a:solidFill>
            <a:schemeClr val="bg1"/>
          </a:solidFill>
        </p:spPr>
        <p:txBody>
          <a:bodyPr wrap="square" rtlCol="0">
            <a:spAutoFit/>
          </a:bodyPr>
          <a:lstStyle/>
          <a:p>
            <a:pPr algn="ctr"/>
            <a:r>
              <a:rPr lang="en-GB" sz="2400" b="1" dirty="0" err="1"/>
              <a:t>jugar</a:t>
            </a:r>
            <a:endParaRPr lang="en-GB" sz="2400" b="1" dirty="0"/>
          </a:p>
        </p:txBody>
      </p:sp>
      <p:sp>
        <p:nvSpPr>
          <p:cNvPr id="14" name="TextBox 13">
            <a:extLst>
              <a:ext uri="{FF2B5EF4-FFF2-40B4-BE49-F238E27FC236}">
                <a16:creationId xmlns:a16="http://schemas.microsoft.com/office/drawing/2014/main" id="{CF190493-3834-4373-9937-0E967DDDB94F}"/>
              </a:ext>
            </a:extLst>
          </p:cNvPr>
          <p:cNvSpPr txBox="1"/>
          <p:nvPr/>
        </p:nvSpPr>
        <p:spPr>
          <a:xfrm>
            <a:off x="8991188" y="3943333"/>
            <a:ext cx="2033337" cy="461665"/>
          </a:xfrm>
          <a:prstGeom prst="rect">
            <a:avLst/>
          </a:prstGeom>
          <a:solidFill>
            <a:schemeClr val="bg1"/>
          </a:solidFill>
        </p:spPr>
        <p:txBody>
          <a:bodyPr wrap="square" rtlCol="0">
            <a:spAutoFit/>
          </a:bodyPr>
          <a:lstStyle/>
          <a:p>
            <a:pPr algn="ctr"/>
            <a:r>
              <a:rPr lang="en-GB" sz="2400" b="1" dirty="0" err="1"/>
              <a:t>poder</a:t>
            </a:r>
            <a:endParaRPr lang="en-GB" sz="2400" b="1" dirty="0"/>
          </a:p>
        </p:txBody>
      </p:sp>
    </p:spTree>
    <p:extLst>
      <p:ext uri="{BB962C8B-B14F-4D97-AF65-F5344CB8AC3E}">
        <p14:creationId xmlns:p14="http://schemas.microsoft.com/office/powerpoint/2010/main" val="159395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1" grpId="0" animBg="1"/>
      <p:bldP spid="13" grpId="0" animBg="1"/>
      <p:bldP spid="10"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0E306-0790-4E1B-866D-FB8ED6BBDB61}"/>
              </a:ext>
            </a:extLst>
          </p:cNvPr>
          <p:cNvSpPr>
            <a:spLocks noGrp="1"/>
          </p:cNvSpPr>
          <p:nvPr>
            <p:ph type="title"/>
          </p:nvPr>
        </p:nvSpPr>
        <p:spPr>
          <a:xfrm>
            <a:off x="0" y="213557"/>
            <a:ext cx="3693695" cy="647577"/>
          </a:xfrm>
        </p:spPr>
        <p:txBody>
          <a:bodyPr>
            <a:normAutofit/>
          </a:bodyPr>
          <a:lstStyle/>
          <a:p>
            <a:r>
              <a:rPr lang="en-GB" sz="2800" dirty="0" err="1"/>
              <a:t>Vocabulario</a:t>
            </a:r>
            <a:r>
              <a:rPr lang="en-GB" sz="2800" dirty="0"/>
              <a:t> (2/2)</a:t>
            </a:r>
          </a:p>
        </p:txBody>
      </p:sp>
      <p:sp>
        <p:nvSpPr>
          <p:cNvPr id="4" name="Rounded Rectangle 11">
            <a:extLst>
              <a:ext uri="{FF2B5EF4-FFF2-40B4-BE49-F238E27FC236}">
                <a16:creationId xmlns:a16="http://schemas.microsoft.com/office/drawing/2014/main" id="{233354B9-F32A-466A-9E63-80A241F23BDC}"/>
              </a:ext>
            </a:extLst>
          </p:cNvPr>
          <p:cNvSpPr/>
          <p:nvPr/>
        </p:nvSpPr>
        <p:spPr>
          <a:xfrm>
            <a:off x="10082151" y="258167"/>
            <a:ext cx="1845992" cy="370484"/>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28E9D4FC-CEFD-42CD-A69B-E216F491FD42}"/>
              </a:ext>
            </a:extLst>
          </p:cNvPr>
          <p:cNvSpPr txBox="1"/>
          <p:nvPr/>
        </p:nvSpPr>
        <p:spPr>
          <a:xfrm>
            <a:off x="1081980" y="2834286"/>
            <a:ext cx="2601258" cy="400110"/>
          </a:xfrm>
          <a:prstGeom prst="rect">
            <a:avLst/>
          </a:prstGeom>
          <a:noFill/>
        </p:spPr>
        <p:txBody>
          <a:bodyPr wrap="square" rtlCol="0">
            <a:spAutoFit/>
          </a:bodyPr>
          <a:lstStyle/>
          <a:p>
            <a:pPr algn="ctr"/>
            <a:r>
              <a:rPr lang="en-GB" sz="2000" dirty="0"/>
              <a:t>to be able to, can</a:t>
            </a:r>
          </a:p>
        </p:txBody>
      </p:sp>
      <p:pic>
        <p:nvPicPr>
          <p:cNvPr id="21" name="Picture 20">
            <a:extLst>
              <a:ext uri="{FF2B5EF4-FFF2-40B4-BE49-F238E27FC236}">
                <a16:creationId xmlns:a16="http://schemas.microsoft.com/office/drawing/2014/main" id="{2F099E7E-440D-425C-B4F8-337AB9B20710}"/>
              </a:ext>
            </a:extLst>
          </p:cNvPr>
          <p:cNvPicPr>
            <a:picLocks noChangeAspect="1"/>
          </p:cNvPicPr>
          <p:nvPr/>
        </p:nvPicPr>
        <p:blipFill>
          <a:blip r:embed="rId3"/>
          <a:stretch>
            <a:fillRect/>
          </a:stretch>
        </p:blipFill>
        <p:spPr>
          <a:xfrm>
            <a:off x="1513727" y="1335503"/>
            <a:ext cx="1566924" cy="1494973"/>
          </a:xfrm>
          <a:prstGeom prst="rect">
            <a:avLst/>
          </a:prstGeom>
        </p:spPr>
      </p:pic>
      <p:pic>
        <p:nvPicPr>
          <p:cNvPr id="5" name="Picture 4" descr="A cartoon of a child&#10;&#10;Description automatically generated">
            <a:extLst>
              <a:ext uri="{FF2B5EF4-FFF2-40B4-BE49-F238E27FC236}">
                <a16:creationId xmlns:a16="http://schemas.microsoft.com/office/drawing/2014/main" id="{60BEC925-F30C-4125-915D-64099B061F3B}"/>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35353" t="4163" r="27724" b="8384"/>
          <a:stretch/>
        </p:blipFill>
        <p:spPr>
          <a:xfrm>
            <a:off x="5378375" y="1390912"/>
            <a:ext cx="717625" cy="1198494"/>
          </a:xfrm>
          <a:prstGeom prst="rect">
            <a:avLst/>
          </a:prstGeom>
        </p:spPr>
      </p:pic>
      <p:pic>
        <p:nvPicPr>
          <p:cNvPr id="26" name="Picture 25" descr="A group of kids holding hands&#10;&#10;Description automatically generated">
            <a:extLst>
              <a:ext uri="{FF2B5EF4-FFF2-40B4-BE49-F238E27FC236}">
                <a16:creationId xmlns:a16="http://schemas.microsoft.com/office/drawing/2014/main" id="{97689A6E-D314-4840-A870-E1CC3A694EF5}"/>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63585" y="5151183"/>
            <a:ext cx="1125042" cy="787314"/>
          </a:xfrm>
          <a:prstGeom prst="rect">
            <a:avLst/>
          </a:prstGeom>
        </p:spPr>
      </p:pic>
      <p:pic>
        <p:nvPicPr>
          <p:cNvPr id="28" name="Picture 27" descr="A group of kids holding hands&#10;&#10;Description automatically generated">
            <a:extLst>
              <a:ext uri="{FF2B5EF4-FFF2-40B4-BE49-F238E27FC236}">
                <a16:creationId xmlns:a16="http://schemas.microsoft.com/office/drawing/2014/main" id="{E1EFCFEF-2800-4FF0-B1DA-67E5E06CC13C}"/>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63585" y="4525251"/>
            <a:ext cx="1100284" cy="770833"/>
          </a:xfrm>
          <a:prstGeom prst="rect">
            <a:avLst/>
          </a:prstGeom>
        </p:spPr>
      </p:pic>
      <p:pic>
        <p:nvPicPr>
          <p:cNvPr id="30" name="Picture 29" descr="A cartoon of a child pointing at a child&#10;&#10;Description automatically generated">
            <a:extLst>
              <a:ext uri="{FF2B5EF4-FFF2-40B4-BE49-F238E27FC236}">
                <a16:creationId xmlns:a16="http://schemas.microsoft.com/office/drawing/2014/main" id="{6C61CBAD-5689-42B1-A33D-335DE25147E0}"/>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386001" y="1277317"/>
            <a:ext cx="1868639" cy="1313386"/>
          </a:xfrm>
          <a:prstGeom prst="rect">
            <a:avLst/>
          </a:prstGeom>
        </p:spPr>
      </p:pic>
      <p:pic>
        <p:nvPicPr>
          <p:cNvPr id="31" name="Picture 30">
            <a:extLst>
              <a:ext uri="{FF2B5EF4-FFF2-40B4-BE49-F238E27FC236}">
                <a16:creationId xmlns:a16="http://schemas.microsoft.com/office/drawing/2014/main" id="{45CB73F3-1EFA-4CCB-B1E5-9E83D48A1E2B}"/>
              </a:ext>
            </a:extLst>
          </p:cNvPr>
          <p:cNvPicPr>
            <a:picLocks noChangeAspect="1"/>
          </p:cNvPicPr>
          <p:nvPr/>
        </p:nvPicPr>
        <p:blipFill>
          <a:blip r:embed="rId3"/>
          <a:stretch>
            <a:fillRect/>
          </a:stretch>
        </p:blipFill>
        <p:spPr>
          <a:xfrm>
            <a:off x="5975041" y="1634531"/>
            <a:ext cx="1000832" cy="954875"/>
          </a:xfrm>
          <a:prstGeom prst="rect">
            <a:avLst/>
          </a:prstGeom>
        </p:spPr>
      </p:pic>
      <p:sp>
        <p:nvSpPr>
          <p:cNvPr id="32" name="TextBox 31">
            <a:extLst>
              <a:ext uri="{FF2B5EF4-FFF2-40B4-BE49-F238E27FC236}">
                <a16:creationId xmlns:a16="http://schemas.microsoft.com/office/drawing/2014/main" id="{1BB38AB4-A954-4D72-956F-D7993A3CBADB}"/>
              </a:ext>
            </a:extLst>
          </p:cNvPr>
          <p:cNvSpPr txBox="1"/>
          <p:nvPr/>
        </p:nvSpPr>
        <p:spPr>
          <a:xfrm>
            <a:off x="4756867" y="2830125"/>
            <a:ext cx="2601258" cy="400110"/>
          </a:xfrm>
          <a:prstGeom prst="rect">
            <a:avLst/>
          </a:prstGeom>
          <a:noFill/>
        </p:spPr>
        <p:txBody>
          <a:bodyPr wrap="square" rtlCol="0">
            <a:spAutoFit/>
          </a:bodyPr>
          <a:lstStyle/>
          <a:p>
            <a:pPr algn="ctr"/>
            <a:r>
              <a:rPr lang="en-GB" sz="2000" dirty="0"/>
              <a:t>I can</a:t>
            </a:r>
          </a:p>
        </p:txBody>
      </p:sp>
      <p:pic>
        <p:nvPicPr>
          <p:cNvPr id="33" name="Picture 32">
            <a:extLst>
              <a:ext uri="{FF2B5EF4-FFF2-40B4-BE49-F238E27FC236}">
                <a16:creationId xmlns:a16="http://schemas.microsoft.com/office/drawing/2014/main" id="{707E17FC-8FFE-469C-A60B-D1A2F269FDF2}"/>
              </a:ext>
            </a:extLst>
          </p:cNvPr>
          <p:cNvPicPr>
            <a:picLocks noChangeAspect="1"/>
          </p:cNvPicPr>
          <p:nvPr/>
        </p:nvPicPr>
        <p:blipFill>
          <a:blip r:embed="rId3"/>
          <a:stretch>
            <a:fillRect/>
          </a:stretch>
        </p:blipFill>
        <p:spPr>
          <a:xfrm>
            <a:off x="9850474" y="1594979"/>
            <a:ext cx="1000832" cy="954875"/>
          </a:xfrm>
          <a:prstGeom prst="rect">
            <a:avLst/>
          </a:prstGeom>
        </p:spPr>
      </p:pic>
      <p:sp>
        <p:nvSpPr>
          <p:cNvPr id="34" name="TextBox 33">
            <a:extLst>
              <a:ext uri="{FF2B5EF4-FFF2-40B4-BE49-F238E27FC236}">
                <a16:creationId xmlns:a16="http://schemas.microsoft.com/office/drawing/2014/main" id="{040A8F12-D3D0-46AE-9FF6-FDFD391310A6}"/>
              </a:ext>
            </a:extLst>
          </p:cNvPr>
          <p:cNvSpPr txBox="1"/>
          <p:nvPr/>
        </p:nvSpPr>
        <p:spPr>
          <a:xfrm>
            <a:off x="8658463" y="2823823"/>
            <a:ext cx="2601258" cy="400110"/>
          </a:xfrm>
          <a:prstGeom prst="rect">
            <a:avLst/>
          </a:prstGeom>
          <a:noFill/>
        </p:spPr>
        <p:txBody>
          <a:bodyPr wrap="square" rtlCol="0">
            <a:spAutoFit/>
          </a:bodyPr>
          <a:lstStyle/>
          <a:p>
            <a:pPr algn="ctr"/>
            <a:r>
              <a:rPr lang="en-GB" sz="2000" dirty="0"/>
              <a:t>you can</a:t>
            </a:r>
          </a:p>
        </p:txBody>
      </p:sp>
      <p:sp>
        <p:nvSpPr>
          <p:cNvPr id="35" name="TextBox 34">
            <a:extLst>
              <a:ext uri="{FF2B5EF4-FFF2-40B4-BE49-F238E27FC236}">
                <a16:creationId xmlns:a16="http://schemas.microsoft.com/office/drawing/2014/main" id="{CCB72BD5-F281-4CD2-93AA-397D81C86B90}"/>
              </a:ext>
            </a:extLst>
          </p:cNvPr>
          <p:cNvSpPr txBox="1"/>
          <p:nvPr/>
        </p:nvSpPr>
        <p:spPr>
          <a:xfrm>
            <a:off x="911362" y="5852397"/>
            <a:ext cx="2601258" cy="400110"/>
          </a:xfrm>
          <a:prstGeom prst="rect">
            <a:avLst/>
          </a:prstGeom>
          <a:noFill/>
        </p:spPr>
        <p:txBody>
          <a:bodyPr wrap="square" rtlCol="0">
            <a:spAutoFit/>
          </a:bodyPr>
          <a:lstStyle/>
          <a:p>
            <a:pPr algn="ctr"/>
            <a:r>
              <a:rPr lang="en-GB" sz="2000" dirty="0"/>
              <a:t>she/he can</a:t>
            </a:r>
          </a:p>
        </p:txBody>
      </p:sp>
      <p:pic>
        <p:nvPicPr>
          <p:cNvPr id="36" name="Picture 35">
            <a:extLst>
              <a:ext uri="{FF2B5EF4-FFF2-40B4-BE49-F238E27FC236}">
                <a16:creationId xmlns:a16="http://schemas.microsoft.com/office/drawing/2014/main" id="{F08B091C-CE61-4BB2-BE0C-1CE49AAB6190}"/>
              </a:ext>
            </a:extLst>
          </p:cNvPr>
          <p:cNvPicPr>
            <a:picLocks noChangeAspect="1"/>
          </p:cNvPicPr>
          <p:nvPr/>
        </p:nvPicPr>
        <p:blipFill>
          <a:blip r:embed="rId3"/>
          <a:stretch>
            <a:fillRect/>
          </a:stretch>
        </p:blipFill>
        <p:spPr>
          <a:xfrm>
            <a:off x="2178923" y="4765185"/>
            <a:ext cx="1000832" cy="954875"/>
          </a:xfrm>
          <a:prstGeom prst="rect">
            <a:avLst/>
          </a:prstGeom>
        </p:spPr>
      </p:pic>
      <p:pic>
        <p:nvPicPr>
          <p:cNvPr id="40" name="Picture 12" descr="algebra 2 clipart - Clip Art Library">
            <a:extLst>
              <a:ext uri="{FF2B5EF4-FFF2-40B4-BE49-F238E27FC236}">
                <a16:creationId xmlns:a16="http://schemas.microsoft.com/office/drawing/2014/main" id="{FE7FF67E-D480-42A0-941A-54ACC7280FD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1489" y="4765185"/>
            <a:ext cx="1870722" cy="13423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black background with a black square&#10;&#10;Description automatically generated with medium confidence">
            <a:extLst>
              <a:ext uri="{FF2B5EF4-FFF2-40B4-BE49-F238E27FC236}">
                <a16:creationId xmlns:a16="http://schemas.microsoft.com/office/drawing/2014/main" id="{C97EDF2C-F4B4-4F17-A178-03BB2D1A2BFA}"/>
              </a:ext>
            </a:extLst>
          </p:cNvPr>
          <p:cNvPicPr>
            <a:picLocks noChangeAspect="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b="51239"/>
          <a:stretch/>
        </p:blipFill>
        <p:spPr>
          <a:xfrm rot="2715250">
            <a:off x="9213189" y="4508039"/>
            <a:ext cx="1470892" cy="1434452"/>
          </a:xfrm>
          <a:prstGeom prst="ellipse">
            <a:avLst/>
          </a:prstGeom>
        </p:spPr>
      </p:pic>
      <p:cxnSp>
        <p:nvCxnSpPr>
          <p:cNvPr id="6" name="Straight Connector 5">
            <a:extLst>
              <a:ext uri="{FF2B5EF4-FFF2-40B4-BE49-F238E27FC236}">
                <a16:creationId xmlns:a16="http://schemas.microsoft.com/office/drawing/2014/main" id="{75106055-8669-48C7-B3C8-C7BDB8EEEAF2}"/>
              </a:ext>
            </a:extLst>
          </p:cNvPr>
          <p:cNvCxnSpPr/>
          <p:nvPr/>
        </p:nvCxnSpPr>
        <p:spPr>
          <a:xfrm>
            <a:off x="1526106" y="1168838"/>
            <a:ext cx="17025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9681B06-9212-43C8-A936-15D24F4BCDF7}"/>
              </a:ext>
            </a:extLst>
          </p:cNvPr>
          <p:cNvSpPr txBox="1"/>
          <p:nvPr/>
        </p:nvSpPr>
        <p:spPr>
          <a:xfrm>
            <a:off x="1280520" y="871933"/>
            <a:ext cx="2033337" cy="461665"/>
          </a:xfrm>
          <a:prstGeom prst="rect">
            <a:avLst/>
          </a:prstGeom>
          <a:solidFill>
            <a:schemeClr val="bg1"/>
          </a:solidFill>
        </p:spPr>
        <p:txBody>
          <a:bodyPr wrap="square" rtlCol="0">
            <a:spAutoFit/>
          </a:bodyPr>
          <a:lstStyle/>
          <a:p>
            <a:pPr algn="ctr"/>
            <a:r>
              <a:rPr lang="en-GB" sz="2400" b="1" dirty="0" err="1"/>
              <a:t>poder</a:t>
            </a:r>
            <a:endParaRPr lang="en-GB" sz="2400" b="1" dirty="0"/>
          </a:p>
        </p:txBody>
      </p:sp>
      <p:cxnSp>
        <p:nvCxnSpPr>
          <p:cNvPr id="27" name="Straight Connector 26">
            <a:extLst>
              <a:ext uri="{FF2B5EF4-FFF2-40B4-BE49-F238E27FC236}">
                <a16:creationId xmlns:a16="http://schemas.microsoft.com/office/drawing/2014/main" id="{5DF3B988-56A6-4862-BAA2-EEBA7079324B}"/>
              </a:ext>
            </a:extLst>
          </p:cNvPr>
          <p:cNvCxnSpPr/>
          <p:nvPr/>
        </p:nvCxnSpPr>
        <p:spPr>
          <a:xfrm>
            <a:off x="5480964" y="1168838"/>
            <a:ext cx="17025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CD9408D-080B-4F13-BEBD-544E82FEAEE1}"/>
              </a:ext>
            </a:extLst>
          </p:cNvPr>
          <p:cNvCxnSpPr/>
          <p:nvPr/>
        </p:nvCxnSpPr>
        <p:spPr>
          <a:xfrm>
            <a:off x="9369517" y="1168838"/>
            <a:ext cx="17025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B9BBA9-C075-47BE-A70D-D87F181EB132}"/>
              </a:ext>
            </a:extLst>
          </p:cNvPr>
          <p:cNvCxnSpPr/>
          <p:nvPr/>
        </p:nvCxnSpPr>
        <p:spPr>
          <a:xfrm>
            <a:off x="1526106" y="4270332"/>
            <a:ext cx="17025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4B48C02-D0BE-4153-B32E-6CB5D5B03260}"/>
              </a:ext>
            </a:extLst>
          </p:cNvPr>
          <p:cNvCxnSpPr/>
          <p:nvPr/>
        </p:nvCxnSpPr>
        <p:spPr>
          <a:xfrm>
            <a:off x="5458889" y="4286375"/>
            <a:ext cx="17025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29FB7A-F64B-48E4-904E-61C7B018DF04}"/>
              </a:ext>
            </a:extLst>
          </p:cNvPr>
          <p:cNvCxnSpPr/>
          <p:nvPr/>
        </p:nvCxnSpPr>
        <p:spPr>
          <a:xfrm>
            <a:off x="9302593" y="4260076"/>
            <a:ext cx="17025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B3514D8-9769-48F7-8C7E-759DF3D29E11}"/>
              </a:ext>
            </a:extLst>
          </p:cNvPr>
          <p:cNvSpPr txBox="1"/>
          <p:nvPr/>
        </p:nvSpPr>
        <p:spPr>
          <a:xfrm>
            <a:off x="5315572" y="880816"/>
            <a:ext cx="2033337" cy="461665"/>
          </a:xfrm>
          <a:prstGeom prst="rect">
            <a:avLst/>
          </a:prstGeom>
          <a:solidFill>
            <a:schemeClr val="bg1"/>
          </a:solidFill>
        </p:spPr>
        <p:txBody>
          <a:bodyPr wrap="square" rtlCol="0">
            <a:spAutoFit/>
          </a:bodyPr>
          <a:lstStyle/>
          <a:p>
            <a:pPr algn="ctr"/>
            <a:r>
              <a:rPr lang="en-GB" sz="2400" b="1" dirty="0" err="1"/>
              <a:t>puedo</a:t>
            </a:r>
            <a:endParaRPr lang="en-GB" sz="2400" b="1" dirty="0"/>
          </a:p>
        </p:txBody>
      </p:sp>
      <p:sp>
        <p:nvSpPr>
          <p:cNvPr id="23" name="TextBox 22">
            <a:extLst>
              <a:ext uri="{FF2B5EF4-FFF2-40B4-BE49-F238E27FC236}">
                <a16:creationId xmlns:a16="http://schemas.microsoft.com/office/drawing/2014/main" id="{4D779F13-28BA-4B8E-B3AC-8B2FF0E7E807}"/>
              </a:ext>
            </a:extLst>
          </p:cNvPr>
          <p:cNvSpPr txBox="1"/>
          <p:nvPr/>
        </p:nvSpPr>
        <p:spPr>
          <a:xfrm>
            <a:off x="9137201" y="837987"/>
            <a:ext cx="2033337" cy="461665"/>
          </a:xfrm>
          <a:prstGeom prst="rect">
            <a:avLst/>
          </a:prstGeom>
          <a:solidFill>
            <a:schemeClr val="bg1"/>
          </a:solidFill>
        </p:spPr>
        <p:txBody>
          <a:bodyPr wrap="square" rtlCol="0">
            <a:spAutoFit/>
          </a:bodyPr>
          <a:lstStyle/>
          <a:p>
            <a:pPr algn="ctr"/>
            <a:r>
              <a:rPr lang="en-GB" sz="2400" b="1" dirty="0" err="1"/>
              <a:t>puedes</a:t>
            </a:r>
            <a:endParaRPr lang="en-GB" sz="2400" b="1" dirty="0"/>
          </a:p>
        </p:txBody>
      </p:sp>
      <p:sp>
        <p:nvSpPr>
          <p:cNvPr id="24" name="TextBox 23">
            <a:extLst>
              <a:ext uri="{FF2B5EF4-FFF2-40B4-BE49-F238E27FC236}">
                <a16:creationId xmlns:a16="http://schemas.microsoft.com/office/drawing/2014/main" id="{44E3E699-D7C8-4009-A9FB-5E42CD490960}"/>
              </a:ext>
            </a:extLst>
          </p:cNvPr>
          <p:cNvSpPr txBox="1"/>
          <p:nvPr/>
        </p:nvSpPr>
        <p:spPr>
          <a:xfrm>
            <a:off x="1280520" y="3963743"/>
            <a:ext cx="2033337" cy="461665"/>
          </a:xfrm>
          <a:prstGeom prst="rect">
            <a:avLst/>
          </a:prstGeom>
          <a:solidFill>
            <a:schemeClr val="bg1"/>
          </a:solidFill>
        </p:spPr>
        <p:txBody>
          <a:bodyPr wrap="square" rtlCol="0">
            <a:spAutoFit/>
          </a:bodyPr>
          <a:lstStyle/>
          <a:p>
            <a:pPr algn="ctr"/>
            <a:r>
              <a:rPr lang="en-GB" sz="2400" b="1" dirty="0" err="1"/>
              <a:t>puede</a:t>
            </a:r>
            <a:endParaRPr lang="en-GB" sz="2400" b="1" dirty="0"/>
          </a:p>
        </p:txBody>
      </p:sp>
      <p:sp>
        <p:nvSpPr>
          <p:cNvPr id="37" name="TextBox 36">
            <a:extLst>
              <a:ext uri="{FF2B5EF4-FFF2-40B4-BE49-F238E27FC236}">
                <a16:creationId xmlns:a16="http://schemas.microsoft.com/office/drawing/2014/main" id="{084E835E-3ECF-4170-94BF-5958CB363524}"/>
              </a:ext>
            </a:extLst>
          </p:cNvPr>
          <p:cNvSpPr txBox="1"/>
          <p:nvPr/>
        </p:nvSpPr>
        <p:spPr>
          <a:xfrm>
            <a:off x="5231489" y="3938152"/>
            <a:ext cx="2033337" cy="461665"/>
          </a:xfrm>
          <a:prstGeom prst="rect">
            <a:avLst/>
          </a:prstGeom>
          <a:solidFill>
            <a:schemeClr val="bg1"/>
          </a:solidFill>
        </p:spPr>
        <p:txBody>
          <a:bodyPr wrap="square" rtlCol="0">
            <a:spAutoFit/>
          </a:bodyPr>
          <a:lstStyle/>
          <a:p>
            <a:pPr algn="ctr"/>
            <a:r>
              <a:rPr lang="en-GB" sz="2400" b="1" dirty="0" err="1"/>
              <a:t>el</a:t>
            </a:r>
            <a:r>
              <a:rPr lang="en-GB" sz="2400" b="1" dirty="0"/>
              <a:t> material</a:t>
            </a:r>
          </a:p>
        </p:txBody>
      </p:sp>
      <p:sp>
        <p:nvSpPr>
          <p:cNvPr id="39" name="TextBox 38">
            <a:extLst>
              <a:ext uri="{FF2B5EF4-FFF2-40B4-BE49-F238E27FC236}">
                <a16:creationId xmlns:a16="http://schemas.microsoft.com/office/drawing/2014/main" id="{A9A94068-56E2-42B9-99E7-4432A09CE788}"/>
              </a:ext>
            </a:extLst>
          </p:cNvPr>
          <p:cNvSpPr txBox="1"/>
          <p:nvPr/>
        </p:nvSpPr>
        <p:spPr>
          <a:xfrm>
            <a:off x="9084123" y="3938151"/>
            <a:ext cx="2033337" cy="461665"/>
          </a:xfrm>
          <a:prstGeom prst="rect">
            <a:avLst/>
          </a:prstGeom>
          <a:solidFill>
            <a:schemeClr val="bg1"/>
          </a:solidFill>
        </p:spPr>
        <p:txBody>
          <a:bodyPr wrap="square" rtlCol="0">
            <a:spAutoFit/>
          </a:bodyPr>
          <a:lstStyle/>
          <a:p>
            <a:pPr algn="ctr"/>
            <a:r>
              <a:rPr lang="en-GB" sz="2400" b="1" dirty="0" err="1"/>
              <a:t>el</a:t>
            </a:r>
            <a:r>
              <a:rPr lang="en-GB" sz="2400" b="1" dirty="0"/>
              <a:t> </a:t>
            </a:r>
            <a:r>
              <a:rPr lang="en-GB" sz="2400" b="1" dirty="0" err="1"/>
              <a:t>favor</a:t>
            </a:r>
            <a:endParaRPr lang="en-GB" sz="2400" b="1" dirty="0"/>
          </a:p>
        </p:txBody>
      </p:sp>
    </p:spTree>
    <p:extLst>
      <p:ext uri="{BB962C8B-B14F-4D97-AF65-F5344CB8AC3E}">
        <p14:creationId xmlns:p14="http://schemas.microsoft.com/office/powerpoint/2010/main" val="330314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P spid="37" grpId="0" animBg="1"/>
      <p:bldP spid="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550568" cy="647577"/>
          </a:xfrm>
        </p:spPr>
        <p:txBody>
          <a:bodyPr>
            <a:noAutofit/>
          </a:bodyPr>
          <a:lstStyle/>
          <a:p>
            <a:r>
              <a:rPr lang="en-GB" sz="2800" dirty="0"/>
              <a:t>‘</a:t>
            </a:r>
            <a:r>
              <a:rPr lang="en-GB" sz="2800" b="1" dirty="0" err="1">
                <a:solidFill>
                  <a:schemeClr val="bg1"/>
                </a:solidFill>
                <a:latin typeface="Century Gothic" panose="020B0502020202020204" pitchFamily="34" charset="0"/>
              </a:rPr>
              <a:t>Poder</a:t>
            </a:r>
            <a:r>
              <a:rPr lang="en-GB" sz="2800" dirty="0"/>
              <a:t>’</a:t>
            </a:r>
            <a:r>
              <a:rPr lang="en-GB" sz="2800" b="1" dirty="0">
                <a:solidFill>
                  <a:schemeClr val="bg1"/>
                </a:solidFill>
                <a:latin typeface="Century Gothic" panose="020B0502020202020204" pitchFamily="34" charset="0"/>
              </a:rPr>
              <a:t> used for requests</a:t>
            </a:r>
          </a:p>
        </p:txBody>
      </p:sp>
      <p:sp>
        <p:nvSpPr>
          <p:cNvPr id="6" name="TextBox 5"/>
          <p:cNvSpPr txBox="1"/>
          <p:nvPr/>
        </p:nvSpPr>
        <p:spPr>
          <a:xfrm>
            <a:off x="353449" y="1570020"/>
            <a:ext cx="10572376" cy="461665"/>
          </a:xfrm>
          <a:prstGeom prst="rect">
            <a:avLst/>
          </a:prstGeom>
          <a:noFill/>
        </p:spPr>
        <p:txBody>
          <a:bodyPr wrap="square" rtlCol="0">
            <a:spAutoFit/>
          </a:bodyPr>
          <a:lstStyle/>
          <a:p>
            <a:r>
              <a:rPr lang="en-GB" sz="2400" dirty="0">
                <a:latin typeface="Century Gothic" panose="020B0502020202020204" pitchFamily="34" charset="0"/>
              </a:rPr>
              <a:t>Use </a:t>
            </a:r>
            <a:r>
              <a:rPr lang="en-GB" sz="2400" b="1" dirty="0" err="1">
                <a:latin typeface="Century Gothic" panose="020B0502020202020204" pitchFamily="34" charset="0"/>
              </a:rPr>
              <a:t>poder</a:t>
            </a:r>
            <a:r>
              <a:rPr lang="en-GB" sz="2400" b="1" dirty="0">
                <a:latin typeface="Century Gothic" panose="020B0502020202020204" pitchFamily="34" charset="0"/>
              </a:rPr>
              <a:t> </a:t>
            </a:r>
            <a:r>
              <a:rPr lang="en-GB" sz="2400" dirty="0">
                <a:latin typeface="Century Gothic" panose="020B0502020202020204" pitchFamily="34" charset="0"/>
              </a:rPr>
              <a:t>for making requests and asking permission:</a:t>
            </a:r>
          </a:p>
        </p:txBody>
      </p:sp>
      <p:sp>
        <p:nvSpPr>
          <p:cNvPr id="8" name="TextBox 7"/>
          <p:cNvSpPr txBox="1"/>
          <p:nvPr/>
        </p:nvSpPr>
        <p:spPr>
          <a:xfrm>
            <a:off x="353449" y="4098796"/>
            <a:ext cx="4121414" cy="461665"/>
          </a:xfrm>
          <a:prstGeom prst="rect">
            <a:avLst/>
          </a:prstGeom>
          <a:noFill/>
        </p:spPr>
        <p:txBody>
          <a:bodyPr wrap="square" rtlCol="0">
            <a:spAutoFit/>
          </a:bodyPr>
          <a:lstStyle/>
          <a:p>
            <a:r>
              <a:rPr lang="en-GB" sz="2400" dirty="0">
                <a:latin typeface="Century Gothic" panose="020B0502020202020204" pitchFamily="34" charset="0"/>
              </a:rPr>
              <a:t>¿</a:t>
            </a:r>
            <a:r>
              <a:rPr lang="en-GB" sz="2400" b="1" dirty="0" err="1">
                <a:latin typeface="Century Gothic" panose="020B0502020202020204" pitchFamily="34" charset="0"/>
              </a:rPr>
              <a:t>Puedo</a:t>
            </a:r>
            <a:r>
              <a:rPr lang="en-GB" sz="2400" dirty="0">
                <a:latin typeface="Century Gothic" panose="020B0502020202020204" pitchFamily="34" charset="0"/>
              </a:rPr>
              <a:t> </a:t>
            </a:r>
            <a:r>
              <a:rPr lang="en-GB" sz="2400" dirty="0" err="1">
                <a:latin typeface="Century Gothic" panose="020B0502020202020204" pitchFamily="34" charset="0"/>
              </a:rPr>
              <a:t>usar</a:t>
            </a:r>
            <a:r>
              <a:rPr lang="en-GB" sz="2400" dirty="0">
                <a:latin typeface="Century Gothic" panose="020B0502020202020204" pitchFamily="34" charset="0"/>
              </a:rPr>
              <a:t> el </a:t>
            </a:r>
            <a:r>
              <a:rPr lang="en-GB" sz="2400" dirty="0" err="1">
                <a:latin typeface="Century Gothic" panose="020B0502020202020204" pitchFamily="34" charset="0"/>
              </a:rPr>
              <a:t>teléfono</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9" name="TextBox 8"/>
          <p:cNvSpPr txBox="1"/>
          <p:nvPr/>
        </p:nvSpPr>
        <p:spPr>
          <a:xfrm>
            <a:off x="6166613" y="4826315"/>
            <a:ext cx="4121414" cy="461665"/>
          </a:xfrm>
          <a:prstGeom prst="rect">
            <a:avLst/>
          </a:prstGeom>
          <a:noFill/>
        </p:spPr>
        <p:txBody>
          <a:bodyPr wrap="square" rtlCol="0">
            <a:spAutoFit/>
          </a:bodyPr>
          <a:lstStyle/>
          <a:p>
            <a:r>
              <a:rPr lang="en-GB" sz="2400" b="1" dirty="0">
                <a:latin typeface="Century Gothic" panose="020B0502020202020204" pitchFamily="34" charset="0"/>
              </a:rPr>
              <a:t>Can I </a:t>
            </a:r>
            <a:r>
              <a:rPr lang="en-GB" sz="2400" dirty="0">
                <a:latin typeface="Century Gothic" panose="020B0502020202020204" pitchFamily="34" charset="0"/>
              </a:rPr>
              <a:t>go to the toilet?</a:t>
            </a:r>
            <a:endParaRPr lang="en-GB" sz="2400" b="1" dirty="0">
              <a:latin typeface="Century Gothic" panose="020B0502020202020204" pitchFamily="34" charset="0"/>
            </a:endParaRPr>
          </a:p>
        </p:txBody>
      </p:sp>
      <p:sp>
        <p:nvSpPr>
          <p:cNvPr id="10" name="TextBox 9"/>
          <p:cNvSpPr txBox="1"/>
          <p:nvPr/>
        </p:nvSpPr>
        <p:spPr>
          <a:xfrm>
            <a:off x="353449" y="3372355"/>
            <a:ext cx="5742552" cy="461665"/>
          </a:xfrm>
          <a:prstGeom prst="rect">
            <a:avLst/>
          </a:prstGeom>
          <a:noFill/>
        </p:spPr>
        <p:txBody>
          <a:bodyPr wrap="square" rtlCol="0">
            <a:spAutoFit/>
          </a:bodyPr>
          <a:lstStyle/>
          <a:p>
            <a:r>
              <a:rPr lang="es-ES" sz="2400" dirty="0">
                <a:latin typeface="Century Gothic" panose="020B0502020202020204" pitchFamily="34" charset="0"/>
              </a:rPr>
              <a:t>¿</a:t>
            </a:r>
            <a:r>
              <a:rPr lang="es-ES" sz="2400" b="1" dirty="0">
                <a:latin typeface="Century Gothic" panose="020B0502020202020204" pitchFamily="34" charset="0"/>
              </a:rPr>
              <a:t>Puedes</a:t>
            </a:r>
            <a:r>
              <a:rPr lang="es-ES" sz="2400" dirty="0">
                <a:latin typeface="Century Gothic" panose="020B0502020202020204" pitchFamily="34" charset="0"/>
              </a:rPr>
              <a:t> comprar el periódico?</a:t>
            </a:r>
          </a:p>
        </p:txBody>
      </p:sp>
      <p:sp>
        <p:nvSpPr>
          <p:cNvPr id="11" name="TextBox 10"/>
          <p:cNvSpPr txBox="1"/>
          <p:nvPr/>
        </p:nvSpPr>
        <p:spPr>
          <a:xfrm>
            <a:off x="6166613" y="3369054"/>
            <a:ext cx="6225822" cy="461665"/>
          </a:xfrm>
          <a:prstGeom prst="rect">
            <a:avLst/>
          </a:prstGeom>
          <a:noFill/>
        </p:spPr>
        <p:txBody>
          <a:bodyPr wrap="square" rtlCol="0">
            <a:spAutoFit/>
          </a:bodyPr>
          <a:lstStyle/>
          <a:p>
            <a:r>
              <a:rPr lang="en-GB" sz="2400" b="1" dirty="0">
                <a:latin typeface="Century Gothic" panose="020B0502020202020204" pitchFamily="34" charset="0"/>
              </a:rPr>
              <a:t>Can you </a:t>
            </a:r>
            <a:r>
              <a:rPr lang="en-GB" sz="2400" dirty="0">
                <a:latin typeface="Century Gothic" panose="020B0502020202020204" pitchFamily="34" charset="0"/>
              </a:rPr>
              <a:t>buy the newspaper?</a:t>
            </a:r>
            <a:endParaRPr lang="en-GB" sz="2400" b="1" dirty="0">
              <a:latin typeface="Century Gothic" panose="020B0502020202020204" pitchFamily="34" charset="0"/>
            </a:endParaRPr>
          </a:p>
        </p:txBody>
      </p:sp>
      <p:sp>
        <p:nvSpPr>
          <p:cNvPr id="12" name="TextBox 11"/>
          <p:cNvSpPr txBox="1"/>
          <p:nvPr/>
        </p:nvSpPr>
        <p:spPr>
          <a:xfrm>
            <a:off x="365125" y="4826315"/>
            <a:ext cx="3887561" cy="461665"/>
          </a:xfrm>
          <a:prstGeom prst="rect">
            <a:avLst/>
          </a:prstGeom>
          <a:noFill/>
        </p:spPr>
        <p:txBody>
          <a:bodyPr wrap="square" rtlCol="0">
            <a:spAutoFit/>
          </a:bodyPr>
          <a:lstStyle/>
          <a:p>
            <a:r>
              <a:rPr lang="en-GB" sz="2400" dirty="0">
                <a:latin typeface="Century Gothic" panose="020B0502020202020204" pitchFamily="34" charset="0"/>
              </a:rPr>
              <a:t>¿</a:t>
            </a:r>
            <a:r>
              <a:rPr lang="en-GB" sz="2400" b="1" dirty="0" err="1">
                <a:latin typeface="Century Gothic" panose="020B0502020202020204" pitchFamily="34" charset="0"/>
              </a:rPr>
              <a:t>Puedo</a:t>
            </a:r>
            <a:r>
              <a:rPr lang="en-GB" sz="2400" dirty="0">
                <a:latin typeface="Century Gothic" panose="020B0502020202020204" pitchFamily="34" charset="0"/>
              </a:rPr>
              <a:t> </a:t>
            </a:r>
            <a:r>
              <a:rPr lang="en-GB" sz="2400" dirty="0" err="1">
                <a:latin typeface="Century Gothic" panose="020B0502020202020204" pitchFamily="34" charset="0"/>
              </a:rPr>
              <a:t>ir</a:t>
            </a:r>
            <a:r>
              <a:rPr lang="en-GB" sz="2400" dirty="0">
                <a:latin typeface="Century Gothic" panose="020B0502020202020204" pitchFamily="34" charset="0"/>
              </a:rPr>
              <a:t> a los </a:t>
            </a:r>
            <a:r>
              <a:rPr lang="en-GB" sz="2400" dirty="0" err="1">
                <a:latin typeface="Century Gothic" panose="020B0502020202020204" pitchFamily="34" charset="0"/>
              </a:rPr>
              <a:t>servicios</a:t>
            </a:r>
            <a:r>
              <a:rPr lang="en-GB" sz="2400" dirty="0">
                <a:latin typeface="Century Gothic" panose="020B0502020202020204" pitchFamily="34" charset="0"/>
              </a:rPr>
              <a:t>?</a:t>
            </a:r>
          </a:p>
        </p:txBody>
      </p:sp>
      <p:sp>
        <p:nvSpPr>
          <p:cNvPr id="13" name="TextBox 12"/>
          <p:cNvSpPr txBox="1"/>
          <p:nvPr/>
        </p:nvSpPr>
        <p:spPr>
          <a:xfrm>
            <a:off x="6166613" y="4098796"/>
            <a:ext cx="4737099" cy="461665"/>
          </a:xfrm>
          <a:prstGeom prst="rect">
            <a:avLst/>
          </a:prstGeom>
          <a:noFill/>
        </p:spPr>
        <p:txBody>
          <a:bodyPr wrap="square" rtlCol="0">
            <a:spAutoFit/>
          </a:bodyPr>
          <a:lstStyle/>
          <a:p>
            <a:r>
              <a:rPr lang="en-GB" sz="2400" b="1" dirty="0">
                <a:latin typeface="Century Gothic" panose="020B0502020202020204" pitchFamily="34" charset="0"/>
              </a:rPr>
              <a:t>Can I </a:t>
            </a:r>
            <a:r>
              <a:rPr lang="en-GB" sz="2400" dirty="0">
                <a:latin typeface="Century Gothic" panose="020B0502020202020204" pitchFamily="34" charset="0"/>
              </a:rPr>
              <a:t>use the phone?</a:t>
            </a:r>
            <a:endParaRPr lang="en-GB" sz="2400" b="1" dirty="0">
              <a:latin typeface="Century Gothic" panose="020B0502020202020204" pitchFamily="34" charset="0"/>
            </a:endParaRPr>
          </a:p>
        </p:txBody>
      </p:sp>
      <p:sp>
        <p:nvSpPr>
          <p:cNvPr id="15" name="TextBox 14"/>
          <p:cNvSpPr txBox="1"/>
          <p:nvPr/>
        </p:nvSpPr>
        <p:spPr>
          <a:xfrm>
            <a:off x="353449" y="2645914"/>
            <a:ext cx="5742551" cy="461665"/>
          </a:xfrm>
          <a:prstGeom prst="rect">
            <a:avLst/>
          </a:prstGeom>
          <a:noFill/>
        </p:spPr>
        <p:txBody>
          <a:bodyPr wrap="square" rtlCol="0">
            <a:spAutoFit/>
          </a:bodyPr>
          <a:lstStyle/>
          <a:p>
            <a:r>
              <a:rPr lang="en-GB" sz="2400" dirty="0">
                <a:latin typeface="Century Gothic" panose="020B0502020202020204" pitchFamily="34" charset="0"/>
              </a:rPr>
              <a:t>¿</a:t>
            </a:r>
            <a:r>
              <a:rPr lang="en-GB" sz="2400" b="1" dirty="0">
                <a:latin typeface="Century Gothic" panose="020B0502020202020204" pitchFamily="34" charset="0"/>
              </a:rPr>
              <a:t>Puedes</a:t>
            </a:r>
            <a:r>
              <a:rPr lang="en-GB" sz="2400" dirty="0">
                <a:latin typeface="Century Gothic" panose="020B0502020202020204" pitchFamily="34" charset="0"/>
              </a:rPr>
              <a:t> </a:t>
            </a:r>
            <a:r>
              <a:rPr lang="en-GB" sz="2400" dirty="0" err="1">
                <a:latin typeface="Century Gothic" panose="020B0502020202020204" pitchFamily="34" charset="0"/>
              </a:rPr>
              <a:t>llevar</a:t>
            </a:r>
            <a:r>
              <a:rPr lang="en-GB" sz="2400" dirty="0">
                <a:latin typeface="Century Gothic" panose="020B0502020202020204" pitchFamily="34" charset="0"/>
              </a:rPr>
              <a:t> el regalo a la </a:t>
            </a:r>
            <a:r>
              <a:rPr lang="en-GB" sz="2400" dirty="0" err="1">
                <a:latin typeface="Century Gothic" panose="020B0502020202020204" pitchFamily="34" charset="0"/>
              </a:rPr>
              <a:t>chica</a:t>
            </a:r>
            <a:r>
              <a:rPr lang="en-GB" sz="2400" dirty="0">
                <a:latin typeface="Century Gothic" panose="020B0502020202020204" pitchFamily="34" charset="0"/>
              </a:rPr>
              <a:t>?</a:t>
            </a:r>
          </a:p>
        </p:txBody>
      </p:sp>
      <p:sp>
        <p:nvSpPr>
          <p:cNvPr id="16" name="TextBox 15"/>
          <p:cNvSpPr txBox="1"/>
          <p:nvPr/>
        </p:nvSpPr>
        <p:spPr>
          <a:xfrm>
            <a:off x="6166613" y="2645913"/>
            <a:ext cx="5212358" cy="461665"/>
          </a:xfrm>
          <a:prstGeom prst="rect">
            <a:avLst/>
          </a:prstGeom>
          <a:noFill/>
        </p:spPr>
        <p:txBody>
          <a:bodyPr wrap="square" rtlCol="0">
            <a:spAutoFit/>
          </a:bodyPr>
          <a:lstStyle/>
          <a:p>
            <a:r>
              <a:rPr lang="en-GB" sz="2400" b="1" dirty="0">
                <a:latin typeface="Century Gothic" panose="020B0502020202020204" pitchFamily="34" charset="0"/>
              </a:rPr>
              <a:t>Can you </a:t>
            </a:r>
            <a:r>
              <a:rPr lang="en-GB" sz="2400" dirty="0">
                <a:latin typeface="Century Gothic" panose="020B0502020202020204" pitchFamily="34" charset="0"/>
              </a:rPr>
              <a:t>take the gift to the girl?</a:t>
            </a:r>
            <a:endParaRPr lang="en-GB" sz="2400" b="1" dirty="0">
              <a:latin typeface="Century Gothic" panose="020B0502020202020204" pitchFamily="34" charset="0"/>
            </a:endParaRPr>
          </a:p>
        </p:txBody>
      </p:sp>
      <p:sp>
        <p:nvSpPr>
          <p:cNvPr id="18" name="Rounded Rectangle 11">
            <a:extLst>
              <a:ext uri="{FF2B5EF4-FFF2-40B4-BE49-F238E27FC236}">
                <a16:creationId xmlns:a16="http://schemas.microsoft.com/office/drawing/2014/main" id="{C635F8F5-B9A1-4FDD-8DE0-A1F77AD9049B}"/>
              </a:ext>
            </a:extLst>
          </p:cNvPr>
          <p:cNvSpPr/>
          <p:nvPr/>
        </p:nvSpPr>
        <p:spPr>
          <a:xfrm>
            <a:off x="10058400" y="171225"/>
            <a:ext cx="1928487"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8" y="26078"/>
            <a:ext cx="10515600" cy="738316"/>
          </a:xfrm>
        </p:spPr>
        <p:txBody>
          <a:bodyPr>
            <a:normAutofit/>
          </a:bodyPr>
          <a:lstStyle/>
          <a:p>
            <a:r>
              <a:rPr lang="es-GB" sz="2200" b="1" dirty="0">
                <a:solidFill>
                  <a:schemeClr val="tx1"/>
                </a:solidFill>
                <a:latin typeface="Century Gothic" panose="020B0502020202020204" pitchFamily="34" charset="0"/>
              </a:rPr>
              <a:t>La profesora pregunta en clase. Lee y marca la opción correcta.</a:t>
            </a:r>
            <a:br>
              <a:rPr lang="en-GB" sz="2200" b="1" dirty="0">
                <a:solidFill>
                  <a:schemeClr val="tx1"/>
                </a:solidFill>
                <a:latin typeface="Century Gothic" panose="020B0502020202020204" pitchFamily="34" charset="0"/>
              </a:rPr>
            </a:br>
            <a:r>
              <a:rPr lang="es-GB" sz="2200" b="1" dirty="0">
                <a:solidFill>
                  <a:schemeClr val="tx1"/>
                </a:solidFill>
                <a:latin typeface="Century Gothic" panose="020B0502020202020204" pitchFamily="34" charset="0"/>
              </a:rPr>
              <a:t>¿Las frases son verdaderas o falsas?</a:t>
            </a:r>
            <a:endParaRPr lang="en-GB" sz="2200" dirty="0">
              <a:solidFill>
                <a:schemeClr val="tx1"/>
              </a:solidFill>
            </a:endParaRPr>
          </a:p>
        </p:txBody>
      </p:sp>
      <p:sp>
        <p:nvSpPr>
          <p:cNvPr id="3" name="Rounded Rectangle 11">
            <a:extLst>
              <a:ext uri="{FF2B5EF4-FFF2-40B4-BE49-F238E27FC236}">
                <a16:creationId xmlns:a16="http://schemas.microsoft.com/office/drawing/2014/main" id="{F3BF64F6-42C0-CC40-A007-5C3186B769D8}"/>
              </a:ext>
            </a:extLst>
          </p:cNvPr>
          <p:cNvSpPr/>
          <p:nvPr/>
        </p:nvSpPr>
        <p:spPr>
          <a:xfrm>
            <a:off x="10720712" y="185624"/>
            <a:ext cx="1266176"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4" name="Title 12">
            <a:extLst>
              <a:ext uri="{FF2B5EF4-FFF2-40B4-BE49-F238E27FC236}">
                <a16:creationId xmlns:a16="http://schemas.microsoft.com/office/drawing/2014/main" id="{24605FE5-D94A-8343-8808-6DBB73205EF1}"/>
              </a:ext>
            </a:extLst>
          </p:cNvPr>
          <p:cNvSpPr txBox="1">
            <a:spLocks/>
          </p:cNvSpPr>
          <p:nvPr/>
        </p:nvSpPr>
        <p:spPr>
          <a:xfrm>
            <a:off x="10720712" y="110018"/>
            <a:ext cx="1266176" cy="5521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gn="ctr"/>
            <a:r>
              <a:rPr lang="en-GB" sz="2000" b="1" dirty="0">
                <a:solidFill>
                  <a:prstClr val="white"/>
                </a:solidFill>
                <a:latin typeface="Century Gothic" panose="020B0502020202020204" pitchFamily="34" charset="0"/>
              </a:rPr>
              <a:t>leer</a:t>
            </a:r>
            <a:endParaRPr lang="en-US" sz="2000" dirty="0"/>
          </a:p>
        </p:txBody>
      </p:sp>
      <p:sp>
        <p:nvSpPr>
          <p:cNvPr id="5" name="Llamada ovalada 5">
            <a:extLst>
              <a:ext uri="{FF2B5EF4-FFF2-40B4-BE49-F238E27FC236}">
                <a16:creationId xmlns:a16="http://schemas.microsoft.com/office/drawing/2014/main" id="{2B6EB187-DD44-AC4E-84FB-BA8F0BB02F08}"/>
              </a:ext>
            </a:extLst>
          </p:cNvPr>
          <p:cNvSpPr/>
          <p:nvPr/>
        </p:nvSpPr>
        <p:spPr>
          <a:xfrm>
            <a:off x="185057" y="872474"/>
            <a:ext cx="2775857" cy="1513114"/>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latin typeface="Century Gothic" panose="020B0502020202020204" pitchFamily="34" charset="0"/>
              </a:rPr>
              <a:t>¿Puedes cambiar la actividad? </a:t>
            </a:r>
          </a:p>
        </p:txBody>
      </p:sp>
      <p:sp>
        <p:nvSpPr>
          <p:cNvPr id="6" name="Llamada ovalada 6">
            <a:extLst>
              <a:ext uri="{FF2B5EF4-FFF2-40B4-BE49-F238E27FC236}">
                <a16:creationId xmlns:a16="http://schemas.microsoft.com/office/drawing/2014/main" id="{8CBDD7D4-7F18-5344-A5FF-9D9190B61455}"/>
              </a:ext>
            </a:extLst>
          </p:cNvPr>
          <p:cNvSpPr/>
          <p:nvPr/>
        </p:nvSpPr>
        <p:spPr>
          <a:xfrm>
            <a:off x="3243943" y="981884"/>
            <a:ext cx="3374572" cy="1513114"/>
          </a:xfrm>
          <a:prstGeom prst="wedgeEllipseCallout">
            <a:avLst>
              <a:gd name="adj1" fmla="val 47014"/>
              <a:gd name="adj2" fmla="val -5476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latin typeface="Century Gothic" panose="020B0502020202020204" pitchFamily="34" charset="0"/>
              </a:rPr>
              <a:t>¿Puede preguntar dónde está el material? </a:t>
            </a:r>
          </a:p>
        </p:txBody>
      </p:sp>
      <p:sp>
        <p:nvSpPr>
          <p:cNvPr id="7" name="Llamada ovalada 7">
            <a:extLst>
              <a:ext uri="{FF2B5EF4-FFF2-40B4-BE49-F238E27FC236}">
                <a16:creationId xmlns:a16="http://schemas.microsoft.com/office/drawing/2014/main" id="{E18B0C06-DCDA-3F42-99A0-BBDBA463A337}"/>
              </a:ext>
            </a:extLst>
          </p:cNvPr>
          <p:cNvSpPr/>
          <p:nvPr/>
        </p:nvSpPr>
        <p:spPr>
          <a:xfrm>
            <a:off x="642259" y="2672443"/>
            <a:ext cx="2960914" cy="1513114"/>
          </a:xfrm>
          <a:prstGeom prst="wedgeEllipseCallout">
            <a:avLst>
              <a:gd name="adj1" fmla="val -48353"/>
              <a:gd name="adj2" fmla="val -468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latin typeface="Century Gothic" panose="020B0502020202020204" pitchFamily="34" charset="0"/>
              </a:rPr>
              <a:t>¿Puedes pedir un dibujo? </a:t>
            </a:r>
          </a:p>
        </p:txBody>
      </p:sp>
      <p:sp>
        <p:nvSpPr>
          <p:cNvPr id="8" name="Llamada ovalada 8">
            <a:extLst>
              <a:ext uri="{FF2B5EF4-FFF2-40B4-BE49-F238E27FC236}">
                <a16:creationId xmlns:a16="http://schemas.microsoft.com/office/drawing/2014/main" id="{E2593E01-692C-BC44-9795-12A9B1FCC939}"/>
              </a:ext>
            </a:extLst>
          </p:cNvPr>
          <p:cNvSpPr/>
          <p:nvPr/>
        </p:nvSpPr>
        <p:spPr>
          <a:xfrm>
            <a:off x="3744685" y="2727148"/>
            <a:ext cx="3059727" cy="1513114"/>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latin typeface="Century Gothic" panose="020B0502020202020204" pitchFamily="34" charset="0"/>
              </a:rPr>
              <a:t>¿Puede hacer los deberes por la mañana? </a:t>
            </a:r>
          </a:p>
        </p:txBody>
      </p:sp>
      <p:sp>
        <p:nvSpPr>
          <p:cNvPr id="9" name="Llamada ovalada 9">
            <a:extLst>
              <a:ext uri="{FF2B5EF4-FFF2-40B4-BE49-F238E27FC236}">
                <a16:creationId xmlns:a16="http://schemas.microsoft.com/office/drawing/2014/main" id="{1BA9BEB3-807C-9C4C-8439-C36C1FEC0D6C}"/>
              </a:ext>
            </a:extLst>
          </p:cNvPr>
          <p:cNvSpPr/>
          <p:nvPr/>
        </p:nvSpPr>
        <p:spPr>
          <a:xfrm>
            <a:off x="185058" y="4472412"/>
            <a:ext cx="2961754" cy="1513114"/>
          </a:xfrm>
          <a:prstGeom prst="wedgeEllipseCallout">
            <a:avLst>
              <a:gd name="adj1" fmla="val 46521"/>
              <a:gd name="adj2" fmla="val 50989"/>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latin typeface="Century Gothic" panose="020B0502020202020204" pitchFamily="34" charset="0"/>
              </a:rPr>
              <a:t>¿Puede participar con los compañeros? </a:t>
            </a:r>
          </a:p>
        </p:txBody>
      </p:sp>
      <p:sp>
        <p:nvSpPr>
          <p:cNvPr id="10" name="Llamada ovalada 10">
            <a:extLst>
              <a:ext uri="{FF2B5EF4-FFF2-40B4-BE49-F238E27FC236}">
                <a16:creationId xmlns:a16="http://schemas.microsoft.com/office/drawing/2014/main" id="{AF6C1E3A-D71D-804C-9108-F436A1FBA5C0}"/>
              </a:ext>
            </a:extLst>
          </p:cNvPr>
          <p:cNvSpPr/>
          <p:nvPr/>
        </p:nvSpPr>
        <p:spPr>
          <a:xfrm>
            <a:off x="3243943" y="4472412"/>
            <a:ext cx="3376289" cy="1513114"/>
          </a:xfrm>
          <a:prstGeom prst="wedgeEllipse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latin typeface="Century Gothic" panose="020B0502020202020204" pitchFamily="34" charset="0"/>
              </a:rPr>
              <a:t>¿Puedes trabajar en un equipo? </a:t>
            </a:r>
          </a:p>
        </p:txBody>
      </p:sp>
      <p:graphicFrame>
        <p:nvGraphicFramePr>
          <p:cNvPr id="11" name="Tabla 12">
            <a:extLst>
              <a:ext uri="{FF2B5EF4-FFF2-40B4-BE49-F238E27FC236}">
                <a16:creationId xmlns:a16="http://schemas.microsoft.com/office/drawing/2014/main" id="{D3C9126A-C039-AB48-AE4B-1B57B5CDF850}"/>
              </a:ext>
            </a:extLst>
          </p:cNvPr>
          <p:cNvGraphicFramePr>
            <a:graphicFrameLocks noGrp="1"/>
          </p:cNvGraphicFramePr>
          <p:nvPr>
            <p:extLst>
              <p:ext uri="{D42A27DB-BD31-4B8C-83A1-F6EECF244321}">
                <p14:modId xmlns:p14="http://schemas.microsoft.com/office/powerpoint/2010/main" val="1357449568"/>
              </p:ext>
            </p:extLst>
          </p:nvPr>
        </p:nvGraphicFramePr>
        <p:xfrm>
          <a:off x="6901544" y="723357"/>
          <a:ext cx="5085347" cy="5492389"/>
        </p:xfrm>
        <a:graphic>
          <a:graphicData uri="http://schemas.openxmlformats.org/drawingml/2006/table">
            <a:tbl>
              <a:tblPr firstRow="1" bandRow="1">
                <a:tableStyleId>{5DA37D80-6434-44D0-A028-1B22A696006F}</a:tableStyleId>
              </a:tblPr>
              <a:tblGrid>
                <a:gridCol w="263488">
                  <a:extLst>
                    <a:ext uri="{9D8B030D-6E8A-4147-A177-3AD203B41FA5}">
                      <a16:colId xmlns:a16="http://schemas.microsoft.com/office/drawing/2014/main" val="1699929540"/>
                    </a:ext>
                  </a:extLst>
                </a:gridCol>
                <a:gridCol w="3536587">
                  <a:extLst>
                    <a:ext uri="{9D8B030D-6E8A-4147-A177-3AD203B41FA5}">
                      <a16:colId xmlns:a16="http://schemas.microsoft.com/office/drawing/2014/main" val="4251840413"/>
                    </a:ext>
                  </a:extLst>
                </a:gridCol>
                <a:gridCol w="642636">
                  <a:extLst>
                    <a:ext uri="{9D8B030D-6E8A-4147-A177-3AD203B41FA5}">
                      <a16:colId xmlns:a16="http://schemas.microsoft.com/office/drawing/2014/main" val="3682593899"/>
                    </a:ext>
                  </a:extLst>
                </a:gridCol>
                <a:gridCol w="642636">
                  <a:extLst>
                    <a:ext uri="{9D8B030D-6E8A-4147-A177-3AD203B41FA5}">
                      <a16:colId xmlns:a16="http://schemas.microsoft.com/office/drawing/2014/main" val="3020115260"/>
                    </a:ext>
                  </a:extLst>
                </a:gridCol>
              </a:tblGrid>
              <a:tr h="784627">
                <a:tc>
                  <a:txBody>
                    <a:bodyPr/>
                    <a:lstStyle/>
                    <a:p>
                      <a:endParaRPr lang="es-GB" sz="2000" dirty="0">
                        <a:solidFill>
                          <a:schemeClr val="tx1"/>
                        </a:solidFill>
                        <a:latin typeface="Century Gothic" panose="020B0502020202020204" pitchFamily="34" charset="0"/>
                      </a:endParaRPr>
                    </a:p>
                  </a:txBody>
                  <a:tcPr/>
                </a:tc>
                <a:tc>
                  <a:txBody>
                    <a:bodyPr/>
                    <a:lstStyle/>
                    <a:p>
                      <a:pPr algn="ctr"/>
                      <a:r>
                        <a:rPr lang="en-GB" sz="2000" dirty="0">
                          <a:solidFill>
                            <a:schemeClr val="tx1"/>
                          </a:solidFill>
                          <a:latin typeface="Century Gothic" panose="020B0502020202020204" pitchFamily="34" charset="0"/>
                        </a:rPr>
                        <a:t>T</a:t>
                      </a:r>
                      <a:r>
                        <a:rPr lang="es-GB" sz="2000" dirty="0">
                          <a:solidFill>
                            <a:schemeClr val="tx1"/>
                          </a:solidFill>
                          <a:latin typeface="Century Gothic" panose="020B0502020202020204" pitchFamily="34" charset="0"/>
                        </a:rPr>
                        <a:t>he teacher ask</a:t>
                      </a:r>
                      <a:r>
                        <a:rPr lang="en-GB" sz="2000" dirty="0">
                          <a:solidFill>
                            <a:schemeClr val="tx1"/>
                          </a:solidFill>
                          <a:latin typeface="Century Gothic" panose="020B0502020202020204" pitchFamily="34" charset="0"/>
                        </a:rPr>
                        <a:t>s</a:t>
                      </a:r>
                      <a:r>
                        <a:rPr lang="es-GB" sz="2000" dirty="0">
                          <a:solidFill>
                            <a:schemeClr val="tx1"/>
                          </a:solidFill>
                          <a:latin typeface="Century Gothic" panose="020B0502020202020204" pitchFamily="34" charset="0"/>
                        </a:rPr>
                        <a:t>...</a:t>
                      </a:r>
                    </a:p>
                  </a:txBody>
                  <a:tcPr anchor="ctr"/>
                </a:tc>
                <a:tc>
                  <a:txBody>
                    <a:bodyPr/>
                    <a:lstStyle/>
                    <a:p>
                      <a:pPr algn="ctr"/>
                      <a:r>
                        <a:rPr lang="en-GB" sz="2000" dirty="0">
                          <a:solidFill>
                            <a:schemeClr val="tx1"/>
                          </a:solidFill>
                          <a:latin typeface="Century Gothic" panose="020B0502020202020204" pitchFamily="34" charset="0"/>
                        </a:rPr>
                        <a:t>V</a:t>
                      </a:r>
                      <a:endParaRPr lang="es-GB" sz="2000" dirty="0">
                        <a:solidFill>
                          <a:schemeClr val="tx1"/>
                        </a:solidFill>
                        <a:latin typeface="Century Gothic" panose="020B0502020202020204" pitchFamily="34" charset="0"/>
                      </a:endParaRPr>
                    </a:p>
                  </a:txBody>
                  <a:tcPr anchor="ctr"/>
                </a:tc>
                <a:tc>
                  <a:txBody>
                    <a:bodyPr/>
                    <a:lstStyle/>
                    <a:p>
                      <a:pPr algn="ctr"/>
                      <a:r>
                        <a:rPr lang="en-GB" sz="2000" dirty="0">
                          <a:solidFill>
                            <a:schemeClr val="tx1"/>
                          </a:solidFill>
                          <a:latin typeface="Century Gothic" panose="020B0502020202020204" pitchFamily="34" charset="0"/>
                        </a:rPr>
                        <a:t>F</a:t>
                      </a:r>
                      <a:endParaRPr lang="es-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580492942"/>
                  </a:ext>
                </a:extLst>
              </a:tr>
              <a:tr h="784627">
                <a:tc>
                  <a:txBody>
                    <a:bodyPr/>
                    <a:lstStyle/>
                    <a:p>
                      <a:pPr algn="ctr"/>
                      <a:r>
                        <a:rPr lang="es-GB" sz="2000" b="1" dirty="0">
                          <a:solidFill>
                            <a:schemeClr val="tx1"/>
                          </a:solidFill>
                          <a:latin typeface="Century Gothic" panose="020B0502020202020204" pitchFamily="34" charset="0"/>
                        </a:rPr>
                        <a:t>1</a:t>
                      </a:r>
                    </a:p>
                  </a:txBody>
                  <a:tcPr anchor="ctr"/>
                </a:tc>
                <a:tc>
                  <a:txBody>
                    <a:bodyPr/>
                    <a:lstStyle/>
                    <a:p>
                      <a:pPr algn="l"/>
                      <a:r>
                        <a:rPr lang="es-GB" sz="2000" dirty="0">
                          <a:solidFill>
                            <a:schemeClr val="tx1"/>
                          </a:solidFill>
                          <a:latin typeface="Century Gothic" panose="020B0502020202020204" pitchFamily="34" charset="0"/>
                        </a:rPr>
                        <a:t>Can you change the activity?</a:t>
                      </a:r>
                    </a:p>
                  </a:txBody>
                  <a:tcPr anchor="ctr"/>
                </a:tc>
                <a:tc>
                  <a:txBody>
                    <a:bodyPr/>
                    <a:lstStyle/>
                    <a:p>
                      <a:pPr algn="ctr"/>
                      <a:endParaRPr lang="es-GB" sz="2000" dirty="0">
                        <a:solidFill>
                          <a:schemeClr val="tx1"/>
                        </a:solidFill>
                        <a:latin typeface="Century Gothic" panose="020B0502020202020204" pitchFamily="34" charset="0"/>
                      </a:endParaRPr>
                    </a:p>
                  </a:txBody>
                  <a:tcPr anchor="ctr"/>
                </a:tc>
                <a:tc>
                  <a:txBody>
                    <a:bodyPr/>
                    <a:lstStyle/>
                    <a:p>
                      <a:pPr algn="ctr"/>
                      <a:endParaRPr lang="es-GB" sz="200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897388805"/>
                  </a:ext>
                </a:extLst>
              </a:tr>
              <a:tr h="784627">
                <a:tc>
                  <a:txBody>
                    <a:bodyPr/>
                    <a:lstStyle/>
                    <a:p>
                      <a:pPr algn="ctr"/>
                      <a:r>
                        <a:rPr lang="es-GB" sz="2000" b="1" dirty="0">
                          <a:solidFill>
                            <a:schemeClr val="tx1"/>
                          </a:solidFill>
                          <a:latin typeface="Century Gothic" panose="020B0502020202020204" pitchFamily="34" charset="0"/>
                        </a:rPr>
                        <a:t>2</a:t>
                      </a:r>
                    </a:p>
                  </a:txBody>
                  <a:tcPr anchor="ctr"/>
                </a:tc>
                <a:tc>
                  <a:txBody>
                    <a:bodyPr/>
                    <a:lstStyle/>
                    <a:p>
                      <a:pPr algn="l"/>
                      <a:r>
                        <a:rPr lang="es-GB" sz="2000" dirty="0">
                          <a:solidFill>
                            <a:schemeClr val="tx1"/>
                          </a:solidFill>
                          <a:latin typeface="Century Gothic" panose="020B0502020202020204" pitchFamily="34" charset="0"/>
                        </a:rPr>
                        <a:t>Can you ask where the material is?</a:t>
                      </a:r>
                    </a:p>
                  </a:txBody>
                  <a:tcPr anchor="ctr"/>
                </a:tc>
                <a:tc>
                  <a:txBody>
                    <a:bodyPr/>
                    <a:lstStyle/>
                    <a:p>
                      <a:pPr algn="ctr"/>
                      <a:endParaRPr lang="es-GB" sz="2000">
                        <a:solidFill>
                          <a:schemeClr val="tx1"/>
                        </a:solidFill>
                        <a:latin typeface="Century Gothic" panose="020B0502020202020204" pitchFamily="34" charset="0"/>
                      </a:endParaRPr>
                    </a:p>
                  </a:txBody>
                  <a:tcPr anchor="ctr"/>
                </a:tc>
                <a:tc>
                  <a:txBody>
                    <a:bodyPr/>
                    <a:lstStyle/>
                    <a:p>
                      <a:pPr algn="ctr"/>
                      <a:endParaRPr lang="es-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359273249"/>
                  </a:ext>
                </a:extLst>
              </a:tr>
              <a:tr h="784627">
                <a:tc>
                  <a:txBody>
                    <a:bodyPr/>
                    <a:lstStyle/>
                    <a:p>
                      <a:pPr algn="ctr"/>
                      <a:r>
                        <a:rPr lang="es-GB" sz="2000" b="1" dirty="0">
                          <a:solidFill>
                            <a:schemeClr val="tx1"/>
                          </a:solidFill>
                          <a:latin typeface="Century Gothic" panose="020B0502020202020204" pitchFamily="34" charset="0"/>
                        </a:rPr>
                        <a:t>3</a:t>
                      </a:r>
                    </a:p>
                  </a:txBody>
                  <a:tcPr anchor="ctr"/>
                </a:tc>
                <a:tc>
                  <a:txBody>
                    <a:bodyPr/>
                    <a:lstStyle/>
                    <a:p>
                      <a:pPr algn="l"/>
                      <a:r>
                        <a:rPr lang="es-GB" sz="2000" dirty="0">
                          <a:solidFill>
                            <a:schemeClr val="tx1"/>
                          </a:solidFill>
                          <a:latin typeface="Century Gothic" panose="020B0502020202020204" pitchFamily="34" charset="0"/>
                        </a:rPr>
                        <a:t>Can s/he ask for a drawing?</a:t>
                      </a:r>
                    </a:p>
                  </a:txBody>
                  <a:tcPr anchor="ctr"/>
                </a:tc>
                <a:tc>
                  <a:txBody>
                    <a:bodyPr/>
                    <a:lstStyle/>
                    <a:p>
                      <a:pPr algn="ctr"/>
                      <a:endParaRPr lang="es-GB" sz="2000">
                        <a:solidFill>
                          <a:schemeClr val="tx1"/>
                        </a:solidFill>
                        <a:latin typeface="Century Gothic" panose="020B0502020202020204" pitchFamily="34" charset="0"/>
                      </a:endParaRPr>
                    </a:p>
                  </a:txBody>
                  <a:tcPr anchor="ctr"/>
                </a:tc>
                <a:tc>
                  <a:txBody>
                    <a:bodyPr/>
                    <a:lstStyle/>
                    <a:p>
                      <a:pPr algn="ctr"/>
                      <a:endParaRPr lang="es-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63020397"/>
                  </a:ext>
                </a:extLst>
              </a:tr>
              <a:tr h="784627">
                <a:tc>
                  <a:txBody>
                    <a:bodyPr/>
                    <a:lstStyle/>
                    <a:p>
                      <a:pPr algn="ctr"/>
                      <a:r>
                        <a:rPr lang="es-GB" sz="2000" b="1" dirty="0">
                          <a:solidFill>
                            <a:schemeClr val="tx1"/>
                          </a:solidFill>
                          <a:latin typeface="Century Gothic" panose="020B0502020202020204" pitchFamily="34" charset="0"/>
                        </a:rPr>
                        <a:t>4</a:t>
                      </a:r>
                    </a:p>
                  </a:txBody>
                  <a:tcPr anchor="ctr"/>
                </a:tc>
                <a:tc>
                  <a:txBody>
                    <a:bodyPr/>
                    <a:lstStyle/>
                    <a:p>
                      <a:pPr algn="l"/>
                      <a:r>
                        <a:rPr lang="es-GB" sz="2000" dirty="0">
                          <a:solidFill>
                            <a:schemeClr val="tx1"/>
                          </a:solidFill>
                          <a:latin typeface="Century Gothic" panose="020B0502020202020204" pitchFamily="34" charset="0"/>
                        </a:rPr>
                        <a:t>Can s/he do the homework in the morning?</a:t>
                      </a:r>
                    </a:p>
                  </a:txBody>
                  <a:tcPr anchor="ctr"/>
                </a:tc>
                <a:tc>
                  <a:txBody>
                    <a:bodyPr/>
                    <a:lstStyle/>
                    <a:p>
                      <a:pPr algn="ctr"/>
                      <a:endParaRPr lang="es-GB" sz="2000">
                        <a:solidFill>
                          <a:schemeClr val="tx1"/>
                        </a:solidFill>
                        <a:latin typeface="Century Gothic" panose="020B0502020202020204" pitchFamily="34" charset="0"/>
                      </a:endParaRPr>
                    </a:p>
                  </a:txBody>
                  <a:tcPr anchor="ctr"/>
                </a:tc>
                <a:tc>
                  <a:txBody>
                    <a:bodyPr/>
                    <a:lstStyle/>
                    <a:p>
                      <a:pPr algn="ctr"/>
                      <a:endParaRPr lang="es-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924538093"/>
                  </a:ext>
                </a:extLst>
              </a:tr>
              <a:tr h="784627">
                <a:tc>
                  <a:txBody>
                    <a:bodyPr/>
                    <a:lstStyle/>
                    <a:p>
                      <a:pPr algn="ctr"/>
                      <a:r>
                        <a:rPr lang="es-GB" sz="2000" b="1" dirty="0">
                          <a:solidFill>
                            <a:schemeClr val="tx1"/>
                          </a:solidFill>
                          <a:latin typeface="Century Gothic" panose="020B0502020202020204" pitchFamily="34" charset="0"/>
                        </a:rPr>
                        <a:t>5</a:t>
                      </a:r>
                    </a:p>
                  </a:txBody>
                  <a:tcPr anchor="ctr"/>
                </a:tc>
                <a:tc>
                  <a:txBody>
                    <a:bodyPr/>
                    <a:lstStyle/>
                    <a:p>
                      <a:pPr algn="l"/>
                      <a:r>
                        <a:rPr lang="es-GB" sz="2000" dirty="0">
                          <a:solidFill>
                            <a:schemeClr val="tx1"/>
                          </a:solidFill>
                          <a:latin typeface="Century Gothic" panose="020B0502020202020204" pitchFamily="34" charset="0"/>
                        </a:rPr>
                        <a:t>Can you participate with the classmates?</a:t>
                      </a:r>
                    </a:p>
                  </a:txBody>
                  <a:tcPr anchor="ctr"/>
                </a:tc>
                <a:tc>
                  <a:txBody>
                    <a:bodyPr/>
                    <a:lstStyle/>
                    <a:p>
                      <a:pPr algn="ctr"/>
                      <a:endParaRPr lang="es-GB" sz="2000">
                        <a:solidFill>
                          <a:schemeClr val="tx1"/>
                        </a:solidFill>
                        <a:latin typeface="Century Gothic" panose="020B0502020202020204" pitchFamily="34" charset="0"/>
                      </a:endParaRPr>
                    </a:p>
                  </a:txBody>
                  <a:tcPr anchor="ctr"/>
                </a:tc>
                <a:tc>
                  <a:txBody>
                    <a:bodyPr/>
                    <a:lstStyle/>
                    <a:p>
                      <a:pPr algn="ctr"/>
                      <a:endParaRPr lang="es-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445651778"/>
                  </a:ext>
                </a:extLst>
              </a:tr>
              <a:tr h="784627">
                <a:tc>
                  <a:txBody>
                    <a:bodyPr/>
                    <a:lstStyle/>
                    <a:p>
                      <a:pPr algn="ctr"/>
                      <a:r>
                        <a:rPr lang="es-GB" sz="2000" b="1" dirty="0">
                          <a:solidFill>
                            <a:schemeClr val="tx1"/>
                          </a:solidFill>
                          <a:latin typeface="Century Gothic" panose="020B0502020202020204" pitchFamily="34" charset="0"/>
                        </a:rPr>
                        <a:t>6</a:t>
                      </a:r>
                    </a:p>
                  </a:txBody>
                  <a:tcPr anchor="ctr"/>
                </a:tc>
                <a:tc>
                  <a:txBody>
                    <a:bodyPr/>
                    <a:lstStyle/>
                    <a:p>
                      <a:pPr algn="l"/>
                      <a:r>
                        <a:rPr lang="es-GB" sz="2000" dirty="0">
                          <a:solidFill>
                            <a:schemeClr val="tx1"/>
                          </a:solidFill>
                          <a:latin typeface="Century Gothic" panose="020B0502020202020204" pitchFamily="34" charset="0"/>
                        </a:rPr>
                        <a:t>Can you work in a team?</a:t>
                      </a:r>
                    </a:p>
                  </a:txBody>
                  <a:tcPr anchor="ctr"/>
                </a:tc>
                <a:tc>
                  <a:txBody>
                    <a:bodyPr/>
                    <a:lstStyle/>
                    <a:p>
                      <a:pPr algn="ctr"/>
                      <a:endParaRPr lang="es-GB" sz="2000">
                        <a:solidFill>
                          <a:schemeClr val="tx1"/>
                        </a:solidFill>
                        <a:latin typeface="Century Gothic" panose="020B0502020202020204" pitchFamily="34" charset="0"/>
                      </a:endParaRPr>
                    </a:p>
                  </a:txBody>
                  <a:tcPr anchor="ctr"/>
                </a:tc>
                <a:tc>
                  <a:txBody>
                    <a:bodyPr/>
                    <a:lstStyle/>
                    <a:p>
                      <a:pPr algn="ctr"/>
                      <a:endParaRPr lang="es-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585346221"/>
                  </a:ext>
                </a:extLst>
              </a:tr>
            </a:tbl>
          </a:graphicData>
        </a:graphic>
      </p:graphicFrame>
      <p:pic>
        <p:nvPicPr>
          <p:cNvPr id="12" name="Picture 2" descr="http://www.clker.com/cliparts/j/p/l/D/8/K/green-tick-md.png">
            <a:extLst>
              <a:ext uri="{FF2B5EF4-FFF2-40B4-BE49-F238E27FC236}">
                <a16:creationId xmlns:a16="http://schemas.microsoft.com/office/drawing/2014/main" id="{CBBC320E-C17C-C644-8E15-E64292296C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5235" y="162903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D347B69F-E2E6-A04D-A04B-E0D4971C8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7492" y="24949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215A9DC7-18EE-3444-A317-A1E821557F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7492" y="324952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71D35942-508F-BA40-A62A-9F1F235540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5235" y="403236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19DE064C-131D-E847-96AB-070F41A8DA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7492" y="477456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C07B9111-4D8E-5E49-BD40-2E61053DE6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5235" y="554547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6891" y="1402504"/>
            <a:ext cx="293878" cy="461665"/>
          </a:xfrm>
          <a:prstGeom prst="rect">
            <a:avLst/>
          </a:prstGeom>
          <a:noFill/>
        </p:spPr>
        <p:txBody>
          <a:bodyPr wrap="square" rtlCol="0">
            <a:spAutoFit/>
          </a:bodyPr>
          <a:lstStyle/>
          <a:p>
            <a:r>
              <a:rPr lang="en-GB" sz="2400" b="1" dirty="0">
                <a:latin typeface="Century Gothic" panose="020B0502020202020204" pitchFamily="34" charset="0"/>
              </a:rPr>
              <a:t>1</a:t>
            </a:r>
          </a:p>
        </p:txBody>
      </p:sp>
      <p:sp>
        <p:nvSpPr>
          <p:cNvPr id="19" name="TextBox 18"/>
          <p:cNvSpPr txBox="1"/>
          <p:nvPr/>
        </p:nvSpPr>
        <p:spPr>
          <a:xfrm>
            <a:off x="3417279" y="1449040"/>
            <a:ext cx="293878" cy="461665"/>
          </a:xfrm>
          <a:prstGeom prst="rect">
            <a:avLst/>
          </a:prstGeom>
          <a:noFill/>
        </p:spPr>
        <p:txBody>
          <a:bodyPr wrap="square" rtlCol="0">
            <a:spAutoFit/>
          </a:bodyPr>
          <a:lstStyle/>
          <a:p>
            <a:r>
              <a:rPr lang="en-GB" sz="2400" b="1" dirty="0">
                <a:latin typeface="Century Gothic" panose="020B0502020202020204" pitchFamily="34" charset="0"/>
              </a:rPr>
              <a:t>2</a:t>
            </a:r>
          </a:p>
        </p:txBody>
      </p:sp>
      <p:sp>
        <p:nvSpPr>
          <p:cNvPr id="20" name="TextBox 19"/>
          <p:cNvSpPr txBox="1"/>
          <p:nvPr/>
        </p:nvSpPr>
        <p:spPr>
          <a:xfrm>
            <a:off x="642259" y="3249527"/>
            <a:ext cx="293878" cy="461665"/>
          </a:xfrm>
          <a:prstGeom prst="rect">
            <a:avLst/>
          </a:prstGeom>
          <a:noFill/>
        </p:spPr>
        <p:txBody>
          <a:bodyPr wrap="square" rtlCol="0">
            <a:spAutoFit/>
          </a:bodyPr>
          <a:lstStyle/>
          <a:p>
            <a:r>
              <a:rPr lang="en-GB" sz="2400" b="1" dirty="0">
                <a:latin typeface="Century Gothic" panose="020B0502020202020204" pitchFamily="34" charset="0"/>
              </a:rPr>
              <a:t>3</a:t>
            </a:r>
          </a:p>
        </p:txBody>
      </p:sp>
      <p:sp>
        <p:nvSpPr>
          <p:cNvPr id="21" name="TextBox 20"/>
          <p:cNvSpPr txBox="1"/>
          <p:nvPr/>
        </p:nvSpPr>
        <p:spPr>
          <a:xfrm>
            <a:off x="3750150" y="3227909"/>
            <a:ext cx="293878" cy="461665"/>
          </a:xfrm>
          <a:prstGeom prst="rect">
            <a:avLst/>
          </a:prstGeom>
          <a:noFill/>
        </p:spPr>
        <p:txBody>
          <a:bodyPr wrap="square" rtlCol="0">
            <a:spAutoFit/>
          </a:bodyPr>
          <a:lstStyle/>
          <a:p>
            <a:r>
              <a:rPr lang="en-GB" sz="2400" b="1" dirty="0">
                <a:latin typeface="Century Gothic" panose="020B0502020202020204" pitchFamily="34" charset="0"/>
              </a:rPr>
              <a:t>4</a:t>
            </a:r>
          </a:p>
        </p:txBody>
      </p:sp>
      <p:sp>
        <p:nvSpPr>
          <p:cNvPr id="22" name="TextBox 21"/>
          <p:cNvSpPr txBox="1"/>
          <p:nvPr/>
        </p:nvSpPr>
        <p:spPr>
          <a:xfrm>
            <a:off x="226891" y="4998136"/>
            <a:ext cx="293878" cy="461665"/>
          </a:xfrm>
          <a:prstGeom prst="rect">
            <a:avLst/>
          </a:prstGeom>
          <a:noFill/>
        </p:spPr>
        <p:txBody>
          <a:bodyPr wrap="square" rtlCol="0">
            <a:spAutoFit/>
          </a:bodyPr>
          <a:lstStyle/>
          <a:p>
            <a:r>
              <a:rPr lang="en-GB" sz="2400" b="1" dirty="0">
                <a:latin typeface="Century Gothic" panose="020B0502020202020204" pitchFamily="34" charset="0"/>
              </a:rPr>
              <a:t>5</a:t>
            </a:r>
          </a:p>
        </p:txBody>
      </p:sp>
      <p:sp>
        <p:nvSpPr>
          <p:cNvPr id="23" name="TextBox 22"/>
          <p:cNvSpPr txBox="1"/>
          <p:nvPr/>
        </p:nvSpPr>
        <p:spPr>
          <a:xfrm>
            <a:off x="3365542" y="4968395"/>
            <a:ext cx="293878" cy="461665"/>
          </a:xfrm>
          <a:prstGeom prst="rect">
            <a:avLst/>
          </a:prstGeom>
          <a:noFill/>
        </p:spPr>
        <p:txBody>
          <a:bodyPr wrap="square" rtlCol="0">
            <a:spAutoFit/>
          </a:bodyPr>
          <a:lstStyle/>
          <a:p>
            <a:r>
              <a:rPr lang="en-GB" sz="2400" b="1" dirty="0">
                <a:latin typeface="Century Gothic" panose="020B0502020202020204" pitchFamily="34" charset="0"/>
              </a:rPr>
              <a:t>6</a:t>
            </a:r>
          </a:p>
        </p:txBody>
      </p:sp>
    </p:spTree>
    <p:extLst>
      <p:ext uri="{BB962C8B-B14F-4D97-AF65-F5344CB8AC3E}">
        <p14:creationId xmlns:p14="http://schemas.microsoft.com/office/powerpoint/2010/main" val="10653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78F53A7-48AE-4DF0-8E12-AEB93EB983E7}"/>
              </a:ext>
            </a:extLst>
          </p:cNvPr>
          <p:cNvGraphicFramePr>
            <a:graphicFrameLocks noGrp="1"/>
          </p:cNvGraphicFramePr>
          <p:nvPr>
            <p:extLst>
              <p:ext uri="{D42A27DB-BD31-4B8C-83A1-F6EECF244321}">
                <p14:modId xmlns:p14="http://schemas.microsoft.com/office/powerpoint/2010/main" val="2796204596"/>
              </p:ext>
            </p:extLst>
          </p:nvPr>
        </p:nvGraphicFramePr>
        <p:xfrm>
          <a:off x="200764" y="1895176"/>
          <a:ext cx="5272194" cy="4209744"/>
        </p:xfrm>
        <a:graphic>
          <a:graphicData uri="http://schemas.openxmlformats.org/drawingml/2006/table">
            <a:tbl>
              <a:tblPr firstRow="1" bandRow="1">
                <a:tableStyleId>{5C22544A-7EE6-4342-B048-85BDC9FD1C3A}</a:tableStyleId>
              </a:tblPr>
              <a:tblGrid>
                <a:gridCol w="856958">
                  <a:extLst>
                    <a:ext uri="{9D8B030D-6E8A-4147-A177-3AD203B41FA5}">
                      <a16:colId xmlns:a16="http://schemas.microsoft.com/office/drawing/2014/main" val="1239121860"/>
                    </a:ext>
                  </a:extLst>
                </a:gridCol>
                <a:gridCol w="2207618">
                  <a:extLst>
                    <a:ext uri="{9D8B030D-6E8A-4147-A177-3AD203B41FA5}">
                      <a16:colId xmlns:a16="http://schemas.microsoft.com/office/drawing/2014/main" val="2344615213"/>
                    </a:ext>
                  </a:extLst>
                </a:gridCol>
                <a:gridCol w="2207618">
                  <a:extLst>
                    <a:ext uri="{9D8B030D-6E8A-4147-A177-3AD203B41FA5}">
                      <a16:colId xmlns:a16="http://schemas.microsoft.com/office/drawing/2014/main" val="1177779583"/>
                    </a:ext>
                  </a:extLst>
                </a:gridCol>
              </a:tblGrid>
              <a:tr h="630889">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dirty="0">
                          <a:solidFill>
                            <a:schemeClr val="tx1"/>
                          </a:solidFill>
                          <a:latin typeface="Century Gothic"/>
                          <a:sym typeface="Century Gothic"/>
                        </a:rPr>
                        <a:t>The teacher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dirty="0">
                          <a:solidFill>
                            <a:schemeClr val="tx1"/>
                          </a:solidFill>
                          <a:latin typeface="Century Gothic"/>
                          <a:sym typeface="Century Gothic"/>
                        </a:rPr>
                        <a:t>“Can you…?”</a:t>
                      </a:r>
                      <a:endParaRPr lang="en-GB" sz="200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dirty="0">
                          <a:solidFill>
                            <a:schemeClr val="tx1"/>
                          </a:solidFill>
                          <a:latin typeface="Century Gothic"/>
                          <a:sym typeface="Century Gothic"/>
                        </a:rPr>
                        <a:t>The student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dirty="0">
                          <a:solidFill>
                            <a:schemeClr val="tx1"/>
                          </a:solidFill>
                          <a:latin typeface="Century Gothic"/>
                          <a:sym typeface="Century Gothic"/>
                        </a:rPr>
                        <a:t>“Can I…?”</a:t>
                      </a:r>
                      <a:endParaRPr lang="en-GB" sz="200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9851335"/>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8225732"/>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4334332"/>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98096"/>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057705"/>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7025460"/>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0442093"/>
                  </a:ext>
                </a:extLst>
              </a:tr>
            </a:tbl>
          </a:graphicData>
        </a:graphic>
      </p:graphicFrame>
      <p:sp>
        <p:nvSpPr>
          <p:cNvPr id="5" name="Google Shape;95;p5">
            <a:hlinkClick r:id="" action="ppaction://noaction">
              <a:snd r:embed="rId3" name="puedes hablar con el director.wav"/>
            </a:hlinkClick>
            <a:extLst>
              <a:ext uri="{FF2B5EF4-FFF2-40B4-BE49-F238E27FC236}">
                <a16:creationId xmlns:a16="http://schemas.microsoft.com/office/drawing/2014/main" id="{1A285A24-6694-46AD-92AA-F9E43A1B28EB}"/>
              </a:ext>
            </a:extLst>
          </p:cNvPr>
          <p:cNvSpPr/>
          <p:nvPr/>
        </p:nvSpPr>
        <p:spPr>
          <a:xfrm>
            <a:off x="389806" y="2667201"/>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6" name="Google Shape;95;p5">
            <a:hlinkClick r:id="" action="ppaction://noaction">
              <a:snd r:embed="rId4" name="puedes cambiar la palabra.wav"/>
            </a:hlinkClick>
            <a:extLst>
              <a:ext uri="{FF2B5EF4-FFF2-40B4-BE49-F238E27FC236}">
                <a16:creationId xmlns:a16="http://schemas.microsoft.com/office/drawing/2014/main" id="{C434D713-9174-40D6-9A57-A04D75AD12EE}"/>
              </a:ext>
            </a:extLst>
          </p:cNvPr>
          <p:cNvSpPr/>
          <p:nvPr/>
        </p:nvSpPr>
        <p:spPr>
          <a:xfrm>
            <a:off x="389806" y="3254584"/>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2</a:t>
            </a:r>
            <a:endParaRPr dirty="0"/>
          </a:p>
        </p:txBody>
      </p:sp>
      <p:sp>
        <p:nvSpPr>
          <p:cNvPr id="7" name="Google Shape;95;p5">
            <a:hlinkClick r:id="" action="ppaction://noaction">
              <a:snd r:embed="rId5" name="puedo usar un diccionario.wav"/>
            </a:hlinkClick>
            <a:extLst>
              <a:ext uri="{FF2B5EF4-FFF2-40B4-BE49-F238E27FC236}">
                <a16:creationId xmlns:a16="http://schemas.microsoft.com/office/drawing/2014/main" id="{2B5FCA91-2C3E-41D5-9617-274C2D9A1740}"/>
              </a:ext>
            </a:extLst>
          </p:cNvPr>
          <p:cNvSpPr/>
          <p:nvPr/>
        </p:nvSpPr>
        <p:spPr>
          <a:xfrm>
            <a:off x="389806" y="3841967"/>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3</a:t>
            </a:r>
            <a:endParaRPr dirty="0"/>
          </a:p>
        </p:txBody>
      </p:sp>
      <p:sp>
        <p:nvSpPr>
          <p:cNvPr id="9" name="Google Shape;95;p5">
            <a:hlinkClick r:id="" action="ppaction://noaction">
              <a:snd r:embed="rId6" name="puedes llevar el libro a la clase.wav"/>
            </a:hlinkClick>
            <a:extLst>
              <a:ext uri="{FF2B5EF4-FFF2-40B4-BE49-F238E27FC236}">
                <a16:creationId xmlns:a16="http://schemas.microsoft.com/office/drawing/2014/main" id="{B3B17CEC-6394-4C51-A237-9EFDEB1BBA69}"/>
              </a:ext>
            </a:extLst>
          </p:cNvPr>
          <p:cNvSpPr/>
          <p:nvPr/>
        </p:nvSpPr>
        <p:spPr>
          <a:xfrm>
            <a:off x="389806" y="4429350"/>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4</a:t>
            </a:r>
            <a:endParaRPr dirty="0"/>
          </a:p>
        </p:txBody>
      </p:sp>
      <p:sp>
        <p:nvSpPr>
          <p:cNvPr id="10" name="Google Shape;95;p5">
            <a:hlinkClick r:id="" action="ppaction://noaction">
              <a:snd r:embed="rId7" name="puedo hacer los deberes con un companero.wav"/>
            </a:hlinkClick>
            <a:extLst>
              <a:ext uri="{FF2B5EF4-FFF2-40B4-BE49-F238E27FC236}">
                <a16:creationId xmlns:a16="http://schemas.microsoft.com/office/drawing/2014/main" id="{6BB82CF7-84FE-4538-BD17-821DB2B49D39}"/>
              </a:ext>
            </a:extLst>
          </p:cNvPr>
          <p:cNvSpPr/>
          <p:nvPr/>
        </p:nvSpPr>
        <p:spPr>
          <a:xfrm>
            <a:off x="389806" y="5016733"/>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5</a:t>
            </a:r>
            <a:endParaRPr dirty="0"/>
          </a:p>
        </p:txBody>
      </p:sp>
      <p:sp>
        <p:nvSpPr>
          <p:cNvPr id="11" name="Google Shape;95;p5">
            <a:hlinkClick r:id="" action="ppaction://noaction">
              <a:snd r:embed="rId8" name="puedo ir a los servicios.wav"/>
            </a:hlinkClick>
            <a:extLst>
              <a:ext uri="{FF2B5EF4-FFF2-40B4-BE49-F238E27FC236}">
                <a16:creationId xmlns:a16="http://schemas.microsoft.com/office/drawing/2014/main" id="{8FFFCA82-394C-4485-AFAB-165D5D1D224A}"/>
              </a:ext>
            </a:extLst>
          </p:cNvPr>
          <p:cNvSpPr/>
          <p:nvPr/>
        </p:nvSpPr>
        <p:spPr>
          <a:xfrm>
            <a:off x="389806" y="5604116"/>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6</a:t>
            </a:r>
            <a:endParaRPr dirty="0"/>
          </a:p>
        </p:txBody>
      </p:sp>
      <p:graphicFrame>
        <p:nvGraphicFramePr>
          <p:cNvPr id="25" name="Google Shape;92;p5" descr="Table for exercises">
            <a:extLst>
              <a:ext uri="{FF2B5EF4-FFF2-40B4-BE49-F238E27FC236}">
                <a16:creationId xmlns:a16="http://schemas.microsoft.com/office/drawing/2014/main" id="{17E95A9D-0360-479A-80BE-A0B595D4A82D}"/>
              </a:ext>
            </a:extLst>
          </p:cNvPr>
          <p:cNvGraphicFramePr/>
          <p:nvPr>
            <p:extLst>
              <p:ext uri="{D42A27DB-BD31-4B8C-83A1-F6EECF244321}">
                <p14:modId xmlns:p14="http://schemas.microsoft.com/office/powerpoint/2010/main" val="4099213772"/>
              </p:ext>
            </p:extLst>
          </p:nvPr>
        </p:nvGraphicFramePr>
        <p:xfrm>
          <a:off x="5719438" y="2748764"/>
          <a:ext cx="6374966" cy="2822136"/>
        </p:xfrm>
        <a:graphic>
          <a:graphicData uri="http://schemas.openxmlformats.org/drawingml/2006/table">
            <a:tbl>
              <a:tblPr firstRow="1" bandRow="1">
                <a:noFill/>
              </a:tblPr>
              <a:tblGrid>
                <a:gridCol w="3187483">
                  <a:extLst>
                    <a:ext uri="{9D8B030D-6E8A-4147-A177-3AD203B41FA5}">
                      <a16:colId xmlns:a16="http://schemas.microsoft.com/office/drawing/2014/main" val="20000"/>
                    </a:ext>
                  </a:extLst>
                </a:gridCol>
                <a:gridCol w="3187483">
                  <a:extLst>
                    <a:ext uri="{9D8B030D-6E8A-4147-A177-3AD203B41FA5}">
                      <a16:colId xmlns:a16="http://schemas.microsoft.com/office/drawing/2014/main" val="20002"/>
                    </a:ext>
                  </a:extLst>
                </a:gridCol>
              </a:tblGrid>
              <a:tr h="940712">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6" name="Google Shape;94;p5">
            <a:extLst>
              <a:ext uri="{FF2B5EF4-FFF2-40B4-BE49-F238E27FC236}">
                <a16:creationId xmlns:a16="http://schemas.microsoft.com/office/drawing/2014/main" id="{08B4E853-4AF6-4A78-A1E8-78096F6A9E78}"/>
              </a:ext>
            </a:extLst>
          </p:cNvPr>
          <p:cNvSpPr txBox="1"/>
          <p:nvPr/>
        </p:nvSpPr>
        <p:spPr>
          <a:xfrm>
            <a:off x="5686901" y="1968582"/>
            <a:ext cx="3055907"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latin typeface="Century Gothic"/>
                <a:ea typeface="Century Gothic"/>
                <a:cs typeface="Century Gothic"/>
                <a:sym typeface="Century Gothic"/>
              </a:rPr>
              <a:t> The teacher </a:t>
            </a:r>
          </a:p>
          <a:p>
            <a:pPr marL="0" marR="0" lvl="0" indent="0" algn="ctr" rtl="0">
              <a:spcBef>
                <a:spcPts val="0"/>
              </a:spcBef>
              <a:spcAft>
                <a:spcPts val="0"/>
              </a:spcAft>
              <a:buNone/>
            </a:pPr>
            <a:r>
              <a:rPr lang="en-GB" sz="2000" dirty="0">
                <a:latin typeface="Century Gothic"/>
                <a:ea typeface="Century Gothic"/>
                <a:cs typeface="Century Gothic"/>
                <a:sym typeface="Century Gothic"/>
              </a:rPr>
              <a:t>(“Can you… ?”)</a:t>
            </a:r>
            <a:endParaRPr sz="2000" dirty="0">
              <a:latin typeface="Century Gothic"/>
              <a:ea typeface="Century Gothic"/>
              <a:cs typeface="Century Gothic"/>
              <a:sym typeface="Century Gothic"/>
            </a:endParaRPr>
          </a:p>
        </p:txBody>
      </p:sp>
      <p:sp>
        <p:nvSpPr>
          <p:cNvPr id="27" name="Google Shape;94;p5">
            <a:extLst>
              <a:ext uri="{FF2B5EF4-FFF2-40B4-BE49-F238E27FC236}">
                <a16:creationId xmlns:a16="http://schemas.microsoft.com/office/drawing/2014/main" id="{F6E171BC-8DE2-4523-B651-43A3B6793F69}"/>
              </a:ext>
            </a:extLst>
          </p:cNvPr>
          <p:cNvSpPr txBox="1"/>
          <p:nvPr/>
        </p:nvSpPr>
        <p:spPr>
          <a:xfrm>
            <a:off x="8421106" y="1941825"/>
            <a:ext cx="3602271"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latin typeface="Century Gothic"/>
                <a:ea typeface="Century Gothic"/>
                <a:cs typeface="Century Gothic"/>
                <a:sym typeface="Century Gothic"/>
              </a:rPr>
              <a:t>The student </a:t>
            </a:r>
          </a:p>
          <a:p>
            <a:pPr marL="0" marR="0" lvl="0" indent="0" algn="ctr" rtl="0">
              <a:spcBef>
                <a:spcPts val="0"/>
              </a:spcBef>
              <a:spcAft>
                <a:spcPts val="0"/>
              </a:spcAft>
              <a:buNone/>
            </a:pPr>
            <a:r>
              <a:rPr lang="en-GB" sz="2000" dirty="0">
                <a:latin typeface="Century Gothic"/>
                <a:ea typeface="Century Gothic"/>
                <a:cs typeface="Century Gothic"/>
                <a:sym typeface="Century Gothic"/>
              </a:rPr>
              <a:t>(“Can I…?”)</a:t>
            </a:r>
            <a:endParaRPr sz="2000" dirty="0">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A21FA234-A574-4849-94BE-2FAE2593AC87}"/>
              </a:ext>
            </a:extLst>
          </p:cNvPr>
          <p:cNvSpPr txBox="1"/>
          <p:nvPr/>
        </p:nvSpPr>
        <p:spPr>
          <a:xfrm>
            <a:off x="5742282" y="2752734"/>
            <a:ext cx="2723089" cy="830997"/>
          </a:xfrm>
          <a:prstGeom prst="rect">
            <a:avLst/>
          </a:prstGeom>
          <a:noFill/>
        </p:spPr>
        <p:txBody>
          <a:bodyPr wrap="square" rtlCol="0">
            <a:spAutoFit/>
          </a:bodyPr>
          <a:lstStyle/>
          <a:p>
            <a:r>
              <a:rPr lang="en-GB" sz="2400" dirty="0">
                <a:latin typeface="Century Gothic" panose="020B0502020202020204" pitchFamily="34" charset="0"/>
              </a:rPr>
              <a:t>speak to the </a:t>
            </a:r>
            <a:r>
              <a:rPr lang="en-GB" sz="2400" dirty="0" err="1">
                <a:latin typeface="Century Gothic" panose="020B0502020202020204" pitchFamily="34" charset="0"/>
              </a:rPr>
              <a:t>headteacher</a:t>
            </a:r>
            <a:endParaRPr lang="en-GB" sz="2400" dirty="0">
              <a:latin typeface="Century Gothic" panose="020B0502020202020204" pitchFamily="34" charset="0"/>
            </a:endParaRPr>
          </a:p>
        </p:txBody>
      </p:sp>
      <p:sp>
        <p:nvSpPr>
          <p:cNvPr id="30" name="TextBox 29">
            <a:extLst>
              <a:ext uri="{FF2B5EF4-FFF2-40B4-BE49-F238E27FC236}">
                <a16:creationId xmlns:a16="http://schemas.microsoft.com/office/drawing/2014/main" id="{1DC5B1FD-BF1D-4BC2-9D6A-B2FF8DFF593B}"/>
              </a:ext>
            </a:extLst>
          </p:cNvPr>
          <p:cNvSpPr txBox="1"/>
          <p:nvPr/>
        </p:nvSpPr>
        <p:spPr>
          <a:xfrm>
            <a:off x="8977785" y="2749000"/>
            <a:ext cx="3131193" cy="461665"/>
          </a:xfrm>
          <a:prstGeom prst="rect">
            <a:avLst/>
          </a:prstGeom>
          <a:noFill/>
        </p:spPr>
        <p:txBody>
          <a:bodyPr wrap="square" rtlCol="0">
            <a:spAutoFit/>
          </a:bodyPr>
          <a:lstStyle/>
          <a:p>
            <a:r>
              <a:rPr lang="en-GB" sz="2400" dirty="0">
                <a:latin typeface="Century Gothic" panose="020B0502020202020204" pitchFamily="34" charset="0"/>
              </a:rPr>
              <a:t>use the dictionary</a:t>
            </a:r>
          </a:p>
        </p:txBody>
      </p:sp>
      <p:sp>
        <p:nvSpPr>
          <p:cNvPr id="31" name="TextBox 30">
            <a:extLst>
              <a:ext uri="{FF2B5EF4-FFF2-40B4-BE49-F238E27FC236}">
                <a16:creationId xmlns:a16="http://schemas.microsoft.com/office/drawing/2014/main" id="{35788E58-EB9E-49BF-AD36-78366A2A8A64}"/>
              </a:ext>
            </a:extLst>
          </p:cNvPr>
          <p:cNvSpPr txBox="1"/>
          <p:nvPr/>
        </p:nvSpPr>
        <p:spPr>
          <a:xfrm>
            <a:off x="8945067" y="3704591"/>
            <a:ext cx="3046169" cy="830997"/>
          </a:xfrm>
          <a:prstGeom prst="rect">
            <a:avLst/>
          </a:prstGeom>
          <a:noFill/>
        </p:spPr>
        <p:txBody>
          <a:bodyPr wrap="square" rtlCol="0">
            <a:spAutoFit/>
          </a:bodyPr>
          <a:lstStyle/>
          <a:p>
            <a:r>
              <a:rPr lang="en-GB" sz="2400" dirty="0">
                <a:latin typeface="Century Gothic" panose="020B0502020202020204" pitchFamily="34" charset="0"/>
              </a:rPr>
              <a:t>do the homework with a classmate</a:t>
            </a:r>
          </a:p>
        </p:txBody>
      </p:sp>
      <p:sp>
        <p:nvSpPr>
          <p:cNvPr id="32" name="TextBox 31">
            <a:extLst>
              <a:ext uri="{FF2B5EF4-FFF2-40B4-BE49-F238E27FC236}">
                <a16:creationId xmlns:a16="http://schemas.microsoft.com/office/drawing/2014/main" id="{8DEDCC6B-8964-4F5C-9127-008AE5D546BB}"/>
              </a:ext>
            </a:extLst>
          </p:cNvPr>
          <p:cNvSpPr txBox="1"/>
          <p:nvPr/>
        </p:nvSpPr>
        <p:spPr>
          <a:xfrm>
            <a:off x="5685902" y="3698167"/>
            <a:ext cx="2987193" cy="461665"/>
          </a:xfrm>
          <a:prstGeom prst="rect">
            <a:avLst/>
          </a:prstGeom>
          <a:noFill/>
        </p:spPr>
        <p:txBody>
          <a:bodyPr wrap="square" rtlCol="0">
            <a:spAutoFit/>
          </a:bodyPr>
          <a:lstStyle/>
          <a:p>
            <a:r>
              <a:rPr lang="en-GB" sz="2400" dirty="0">
                <a:latin typeface="Century Gothic" panose="020B0502020202020204" pitchFamily="34" charset="0"/>
              </a:rPr>
              <a:t>change the word</a:t>
            </a:r>
          </a:p>
        </p:txBody>
      </p:sp>
      <p:sp>
        <p:nvSpPr>
          <p:cNvPr id="33" name="TextBox 32">
            <a:extLst>
              <a:ext uri="{FF2B5EF4-FFF2-40B4-BE49-F238E27FC236}">
                <a16:creationId xmlns:a16="http://schemas.microsoft.com/office/drawing/2014/main" id="{A283D3BD-5D8C-486A-95ED-F89B2906DEDF}"/>
              </a:ext>
            </a:extLst>
          </p:cNvPr>
          <p:cNvSpPr txBox="1"/>
          <p:nvPr/>
        </p:nvSpPr>
        <p:spPr>
          <a:xfrm>
            <a:off x="5755615" y="4686083"/>
            <a:ext cx="3131193" cy="830997"/>
          </a:xfrm>
          <a:prstGeom prst="rect">
            <a:avLst/>
          </a:prstGeom>
          <a:noFill/>
        </p:spPr>
        <p:txBody>
          <a:bodyPr wrap="square" rtlCol="0">
            <a:spAutoFit/>
          </a:bodyPr>
          <a:lstStyle/>
          <a:p>
            <a:r>
              <a:rPr lang="en-GB" sz="2400" dirty="0">
                <a:latin typeface="Century Gothic" panose="020B0502020202020204" pitchFamily="34" charset="0"/>
              </a:rPr>
              <a:t>take the book </a:t>
            </a:r>
          </a:p>
          <a:p>
            <a:r>
              <a:rPr lang="en-GB" sz="2400" dirty="0">
                <a:latin typeface="Century Gothic" panose="020B0502020202020204" pitchFamily="34" charset="0"/>
              </a:rPr>
              <a:t>to the classroom</a:t>
            </a:r>
          </a:p>
        </p:txBody>
      </p:sp>
      <p:sp>
        <p:nvSpPr>
          <p:cNvPr id="34" name="TextBox 33">
            <a:extLst>
              <a:ext uri="{FF2B5EF4-FFF2-40B4-BE49-F238E27FC236}">
                <a16:creationId xmlns:a16="http://schemas.microsoft.com/office/drawing/2014/main" id="{693E66E0-E9EA-424D-8857-D347DF1F2E72}"/>
              </a:ext>
            </a:extLst>
          </p:cNvPr>
          <p:cNvSpPr txBox="1"/>
          <p:nvPr/>
        </p:nvSpPr>
        <p:spPr>
          <a:xfrm>
            <a:off x="8992458" y="4789082"/>
            <a:ext cx="2806261" cy="461665"/>
          </a:xfrm>
          <a:prstGeom prst="rect">
            <a:avLst/>
          </a:prstGeom>
          <a:noFill/>
        </p:spPr>
        <p:txBody>
          <a:bodyPr wrap="square" rtlCol="0">
            <a:spAutoFit/>
          </a:bodyPr>
          <a:lstStyle/>
          <a:p>
            <a:r>
              <a:rPr lang="en-GB" sz="2400" dirty="0">
                <a:latin typeface="Century Gothic" panose="020B0502020202020204" pitchFamily="34" charset="0"/>
              </a:rPr>
              <a:t>go to the toilet</a:t>
            </a:r>
          </a:p>
        </p:txBody>
      </p:sp>
      <p:sp>
        <p:nvSpPr>
          <p:cNvPr id="36" name="Google Shape;119;p5">
            <a:extLst>
              <a:ext uri="{FF2B5EF4-FFF2-40B4-BE49-F238E27FC236}">
                <a16:creationId xmlns:a16="http://schemas.microsoft.com/office/drawing/2014/main" id="{C6DD26DA-C289-4E43-B89C-D1DBE4A4404D}"/>
              </a:ext>
            </a:extLst>
          </p:cNvPr>
          <p:cNvSpPr txBox="1">
            <a:spLocks/>
          </p:cNvSpPr>
          <p:nvPr/>
        </p:nvSpPr>
        <p:spPr>
          <a:xfrm>
            <a:off x="6430700" y="1018909"/>
            <a:ext cx="4127354"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buFont typeface="Century Gothic"/>
              <a:buNone/>
            </a:pPr>
            <a:r>
              <a:rPr lang="en-GB" sz="2200" b="1" dirty="0">
                <a:solidFill>
                  <a:schemeClr val="tx1"/>
                </a:solidFill>
                <a:latin typeface="Century Gothic"/>
                <a:sym typeface="Century Gothic"/>
              </a:rPr>
              <a:t>Completa la tabla en inglés. </a:t>
            </a:r>
            <a:endParaRPr lang="en-GB" sz="2200" b="1" dirty="0">
              <a:solidFill>
                <a:schemeClr val="tx1"/>
              </a:solidFill>
            </a:endParaRPr>
          </a:p>
        </p:txBody>
      </p:sp>
      <p:pic>
        <p:nvPicPr>
          <p:cNvPr id="40" name="Picture 2" descr="http://www.clker.com/cliparts/j/p/l/D/8/K/green-tick-md.png">
            <a:extLst>
              <a:ext uri="{FF2B5EF4-FFF2-40B4-BE49-F238E27FC236}">
                <a16:creationId xmlns:a16="http://schemas.microsoft.com/office/drawing/2014/main" id="{993A339C-A552-4976-B3D4-B8C3E83119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4840" y="2653656"/>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A186346B-843F-4B36-BB73-662AE7C12A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4840" y="3241307"/>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ker.com/cliparts/j/p/l/D/8/K/green-tick-md.png">
            <a:extLst>
              <a:ext uri="{FF2B5EF4-FFF2-40B4-BE49-F238E27FC236}">
                <a16:creationId xmlns:a16="http://schemas.microsoft.com/office/drawing/2014/main" id="{594C6136-6B5E-42B2-991B-74F070321B7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2524" y="3830146"/>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FB3A3F37-35B0-45E2-870B-77B8F2C3F2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4840" y="4386078"/>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ker.com/cliparts/j/p/l/D/8/K/green-tick-md.png">
            <a:extLst>
              <a:ext uri="{FF2B5EF4-FFF2-40B4-BE49-F238E27FC236}">
                <a16:creationId xmlns:a16="http://schemas.microsoft.com/office/drawing/2014/main" id="{758CF013-4C82-4FBD-AC69-800012A803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2524" y="5005790"/>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j/p/l/D/8/K/green-tick-md.png">
            <a:extLst>
              <a:ext uri="{FF2B5EF4-FFF2-40B4-BE49-F238E27FC236}">
                <a16:creationId xmlns:a16="http://schemas.microsoft.com/office/drawing/2014/main" id="{A4F04C1D-65B3-4FA0-91F0-2496362793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2524" y="5584212"/>
            <a:ext cx="422268" cy="43372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921BE7EE-2834-A849-810F-C3BDABA45E79}"/>
              </a:ext>
            </a:extLst>
          </p:cNvPr>
          <p:cNvSpPr>
            <a:spLocks noGrp="1"/>
          </p:cNvSpPr>
          <p:nvPr>
            <p:ph type="title"/>
          </p:nvPr>
        </p:nvSpPr>
        <p:spPr/>
        <p:txBody>
          <a:bodyPr>
            <a:normAutofit/>
          </a:bodyPr>
          <a:lstStyle/>
          <a:p>
            <a:pPr algn="ctr"/>
            <a:r>
              <a:rPr lang="en-GB" sz="100" b="1" dirty="0" err="1">
                <a:solidFill>
                  <a:prstClr val="white"/>
                </a:solidFill>
                <a:latin typeface="Century Gothic" panose="020B0502020202020204" pitchFamily="34" charset="0"/>
              </a:rPr>
              <a:t>escuchar</a:t>
            </a:r>
            <a:endParaRPr lang="en-US" sz="100" dirty="0"/>
          </a:p>
        </p:txBody>
      </p:sp>
      <p:sp>
        <p:nvSpPr>
          <p:cNvPr id="37" name="Rounded Rectangle 11">
            <a:extLst>
              <a:ext uri="{FF2B5EF4-FFF2-40B4-BE49-F238E27FC236}">
                <a16:creationId xmlns:a16="http://schemas.microsoft.com/office/drawing/2014/main" id="{A316DD52-7894-4A75-969C-CA0645DA2978}"/>
              </a:ext>
            </a:extLst>
          </p:cNvPr>
          <p:cNvSpPr/>
          <p:nvPr/>
        </p:nvSpPr>
        <p:spPr>
          <a:xfrm>
            <a:off x="10477596" y="209438"/>
            <a:ext cx="139144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38" name="TextBox 37">
            <a:extLst>
              <a:ext uri="{FF2B5EF4-FFF2-40B4-BE49-F238E27FC236}">
                <a16:creationId xmlns:a16="http://schemas.microsoft.com/office/drawing/2014/main" id="{3EEE61D9-F123-4CCA-9D6D-0F967AC56448}"/>
              </a:ext>
            </a:extLst>
          </p:cNvPr>
          <p:cNvSpPr txBox="1"/>
          <p:nvPr/>
        </p:nvSpPr>
        <p:spPr>
          <a:xfrm>
            <a:off x="4340343" y="248931"/>
            <a:ext cx="633663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1F3864"/>
              </a:buClr>
              <a:buSzPts val="2160"/>
              <a:buFontTx/>
              <a:buNone/>
              <a:tabLst/>
              <a:defRPr/>
            </a:pPr>
            <a:r>
              <a:rPr kumimoji="0" lang="en-GB" sz="2200" b="1" i="0" u="none" strike="noStrike" kern="1200" cap="none" spc="0" normalizeH="0" baseline="0" noProof="0" dirty="0" err="1">
                <a:ln>
                  <a:noFill/>
                </a:ln>
                <a:solidFill>
                  <a:srgbClr val="AD1519">
                    <a:lumMod val="50000"/>
                  </a:srgbClr>
                </a:solidFill>
                <a:effectLst/>
                <a:uLnTx/>
                <a:uFillTx/>
                <a:latin typeface="Century Gothic"/>
                <a:ea typeface="+mn-ea"/>
                <a:cs typeface="+mn-cs"/>
                <a:sym typeface="Century Gothic"/>
              </a:rPr>
              <a:t>Escucha</a:t>
            </a:r>
            <a:r>
              <a:rPr kumimoji="0" lang="en-GB" sz="2200" b="1" i="0" u="none" strike="noStrike" kern="1200" cap="none" spc="0" normalizeH="0" baseline="0" noProof="0" dirty="0">
                <a:ln>
                  <a:noFill/>
                </a:ln>
                <a:solidFill>
                  <a:srgbClr val="AD1519">
                    <a:lumMod val="50000"/>
                  </a:srgbClr>
                </a:solidFill>
                <a:effectLst/>
                <a:uLnTx/>
                <a:uFillTx/>
                <a:latin typeface="Century Gothic"/>
                <a:ea typeface="+mn-ea"/>
                <a:cs typeface="+mn-cs"/>
                <a:sym typeface="Century Gothic"/>
              </a:rPr>
              <a:t> las </a:t>
            </a:r>
            <a:r>
              <a:rPr kumimoji="0" lang="en-GB" sz="2200" b="1" i="0" u="none" strike="noStrike" kern="1200" cap="none" spc="0" normalizeH="0" baseline="0" noProof="0" dirty="0" err="1">
                <a:ln>
                  <a:noFill/>
                </a:ln>
                <a:solidFill>
                  <a:srgbClr val="AD1519">
                    <a:lumMod val="50000"/>
                  </a:srgbClr>
                </a:solidFill>
                <a:effectLst/>
                <a:uLnTx/>
                <a:uFillTx/>
                <a:latin typeface="Century Gothic"/>
                <a:ea typeface="+mn-ea"/>
                <a:cs typeface="+mn-cs"/>
                <a:sym typeface="Century Gothic"/>
              </a:rPr>
              <a:t>preguntas</a:t>
            </a:r>
            <a:r>
              <a:rPr kumimoji="0" lang="en-GB" sz="2200" b="1" i="0" u="none" strike="noStrike" kern="1200" cap="none" spc="0" normalizeH="0" baseline="0" noProof="0" dirty="0">
                <a:ln>
                  <a:noFill/>
                </a:ln>
                <a:solidFill>
                  <a:srgbClr val="AD1519">
                    <a:lumMod val="50000"/>
                  </a:srgbClr>
                </a:solidFill>
                <a:effectLst/>
                <a:uLnTx/>
                <a:uFillTx/>
                <a:latin typeface="Century Gothic"/>
                <a:ea typeface="+mn-ea"/>
                <a:cs typeface="+mn-cs"/>
                <a:sym typeface="Century Gothic"/>
              </a:rPr>
              <a:t>. </a:t>
            </a:r>
          </a:p>
        </p:txBody>
      </p:sp>
      <p:sp>
        <p:nvSpPr>
          <p:cNvPr id="2" name="Google Shape;119;p5">
            <a:extLst>
              <a:ext uri="{FF2B5EF4-FFF2-40B4-BE49-F238E27FC236}">
                <a16:creationId xmlns:a16="http://schemas.microsoft.com/office/drawing/2014/main" id="{4F6B52E0-422B-410A-8002-7C42B2947278}"/>
              </a:ext>
            </a:extLst>
          </p:cNvPr>
          <p:cNvSpPr txBox="1">
            <a:spLocks/>
          </p:cNvSpPr>
          <p:nvPr/>
        </p:nvSpPr>
        <p:spPr>
          <a:xfrm>
            <a:off x="0" y="0"/>
            <a:ext cx="4315441" cy="953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pPr>
            <a:r>
              <a:rPr lang="en-GB" sz="2200" b="1" dirty="0">
                <a:solidFill>
                  <a:schemeClr val="bg1"/>
                </a:solidFill>
                <a:latin typeface="Century Gothic"/>
                <a:sym typeface="Century Gothic"/>
              </a:rPr>
              <a:t>La </a:t>
            </a:r>
            <a:r>
              <a:rPr lang="en-GB" sz="2200" b="1" dirty="0" err="1">
                <a:solidFill>
                  <a:schemeClr val="bg1"/>
                </a:solidFill>
                <a:latin typeface="Century Gothic"/>
                <a:sym typeface="Century Gothic"/>
              </a:rPr>
              <a:t>profesora</a:t>
            </a:r>
            <a:r>
              <a:rPr lang="en-GB" sz="2200" b="1" dirty="0">
                <a:solidFill>
                  <a:schemeClr val="bg1"/>
                </a:solidFill>
                <a:latin typeface="Century Gothic"/>
                <a:sym typeface="Century Gothic"/>
              </a:rPr>
              <a:t> </a:t>
            </a:r>
            <a:r>
              <a:rPr lang="en-GB" sz="2200" b="1" dirty="0" err="1">
                <a:solidFill>
                  <a:schemeClr val="bg1"/>
                </a:solidFill>
                <a:latin typeface="Century Gothic"/>
                <a:sym typeface="Century Gothic"/>
              </a:rPr>
              <a:t>está</a:t>
            </a:r>
            <a:r>
              <a:rPr lang="en-GB" sz="2200" b="1" dirty="0">
                <a:solidFill>
                  <a:schemeClr val="bg1"/>
                </a:solidFill>
                <a:latin typeface="Century Gothic"/>
                <a:sym typeface="Century Gothic"/>
              </a:rPr>
              <a:t> </a:t>
            </a:r>
            <a:r>
              <a:rPr lang="en-GB" sz="2200" b="1" dirty="0" err="1">
                <a:solidFill>
                  <a:schemeClr val="bg1"/>
                </a:solidFill>
                <a:latin typeface="Century Gothic"/>
                <a:sym typeface="Century Gothic"/>
              </a:rPr>
              <a:t>en</a:t>
            </a:r>
            <a:r>
              <a:rPr lang="en-GB" sz="2200" b="1" dirty="0">
                <a:solidFill>
                  <a:schemeClr val="bg1"/>
                </a:solidFill>
                <a:latin typeface="Century Gothic"/>
                <a:sym typeface="Century Gothic"/>
              </a:rPr>
              <a:t> </a:t>
            </a:r>
            <a:r>
              <a:rPr lang="en-GB" sz="2200" b="1" dirty="0" err="1">
                <a:solidFill>
                  <a:schemeClr val="bg1"/>
                </a:solidFill>
                <a:latin typeface="Century Gothic"/>
                <a:sym typeface="Century Gothic"/>
              </a:rPr>
              <a:t>clase</a:t>
            </a:r>
            <a:r>
              <a:rPr lang="en-GB" sz="2200" b="1" dirty="0">
                <a:solidFill>
                  <a:schemeClr val="bg1"/>
                </a:solidFill>
                <a:latin typeface="Century Gothic"/>
                <a:sym typeface="Century Gothic"/>
              </a:rPr>
              <a:t> </a:t>
            </a:r>
            <a:endParaRPr lang="en-GB" sz="2200" b="1" dirty="0">
              <a:solidFill>
                <a:schemeClr val="bg1"/>
              </a:solidFill>
            </a:endParaRPr>
          </a:p>
        </p:txBody>
      </p:sp>
      <p:sp>
        <p:nvSpPr>
          <p:cNvPr id="39" name="TextBox 38">
            <a:extLst>
              <a:ext uri="{FF2B5EF4-FFF2-40B4-BE49-F238E27FC236}">
                <a16:creationId xmlns:a16="http://schemas.microsoft.com/office/drawing/2014/main" id="{A7A5BAC1-02AB-4AE9-B6E3-1CBE4BCE1539}"/>
              </a:ext>
            </a:extLst>
          </p:cNvPr>
          <p:cNvSpPr txBox="1"/>
          <p:nvPr/>
        </p:nvSpPr>
        <p:spPr>
          <a:xfrm>
            <a:off x="4811" y="947142"/>
            <a:ext cx="63767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1F3864"/>
              </a:buClr>
              <a:buSzPts val="2160"/>
              <a:buFontTx/>
              <a:buNone/>
              <a:tabLst/>
              <a:defRPr/>
            </a:pPr>
            <a:r>
              <a:rPr kumimoji="0" lang="en-GB" sz="2200" b="1" i="0" u="none" strike="noStrike" kern="1200" cap="none" spc="0" normalizeH="0" baseline="0" noProof="0" dirty="0">
                <a:ln>
                  <a:noFill/>
                </a:ln>
                <a:effectLst/>
                <a:uLnTx/>
                <a:uFillTx/>
                <a:latin typeface="Century Gothic"/>
                <a:ea typeface="+mn-ea"/>
                <a:cs typeface="+mn-cs"/>
                <a:sym typeface="Century Gothic"/>
              </a:rPr>
              <a:t>Who is talking, the teacher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puedes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or the student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puedo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200" b="1" i="0" u="none" strike="noStrike" kern="1200" cap="none" spc="0" normalizeH="0" baseline="0" noProof="0" dirty="0">
                <a:ln>
                  <a:noFill/>
                </a:ln>
                <a:effectLst/>
                <a:uLnTx/>
                <a:uFillTx/>
                <a:latin typeface="Century Gothic"/>
                <a:ea typeface="+mn-ea"/>
                <a:cs typeface="+mn-cs"/>
                <a:sym typeface="Century Gothic"/>
              </a:rPr>
              <a:t> </a:t>
            </a:r>
            <a:endParaRPr kumimoji="0" lang="en-GB" sz="1800" b="0" i="0" u="none" strike="noStrike" kern="1200" cap="none" spc="0" normalizeH="0" baseline="0" noProof="0" dirty="0">
              <a:ln>
                <a:noFill/>
              </a:ln>
              <a:effectLst/>
              <a:uLnTx/>
              <a:uFillTx/>
              <a:latin typeface="Century Gothic"/>
              <a:ea typeface="+mn-ea"/>
              <a:cs typeface="+mn-cs"/>
            </a:endParaRPr>
          </a:p>
        </p:txBody>
      </p:sp>
    </p:spTree>
    <p:extLst>
      <p:ext uri="{BB962C8B-B14F-4D97-AF65-F5344CB8AC3E}">
        <p14:creationId xmlns:p14="http://schemas.microsoft.com/office/powerpoint/2010/main" val="284410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p:bldP spid="32" grpId="0"/>
      <p:bldP spid="33" grpId="0"/>
      <p:bldP spid="34" grpId="0"/>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F0A47-2CE7-4C31-AF07-10F395E6E80E}"/>
              </a:ext>
            </a:extLst>
          </p:cNvPr>
          <p:cNvSpPr>
            <a:spLocks noGrp="1"/>
          </p:cNvSpPr>
          <p:nvPr>
            <p:ph type="title"/>
          </p:nvPr>
        </p:nvSpPr>
        <p:spPr>
          <a:xfrm>
            <a:off x="-1" y="213557"/>
            <a:ext cx="4973053" cy="647577"/>
          </a:xfrm>
        </p:spPr>
        <p:txBody>
          <a:bodyPr>
            <a:normAutofit/>
          </a:bodyPr>
          <a:lstStyle/>
          <a:p>
            <a:r>
              <a:rPr lang="en-GB" sz="2800" dirty="0"/>
              <a:t>Una excursion al campo</a:t>
            </a:r>
          </a:p>
        </p:txBody>
      </p:sp>
      <p:sp>
        <p:nvSpPr>
          <p:cNvPr id="5" name="Rounded Rectangle 11">
            <a:extLst>
              <a:ext uri="{FF2B5EF4-FFF2-40B4-BE49-F238E27FC236}">
                <a16:creationId xmlns:a16="http://schemas.microsoft.com/office/drawing/2014/main" id="{7D2B551A-0794-4791-8A50-67563FD8C582}"/>
              </a:ext>
            </a:extLst>
          </p:cNvPr>
          <p:cNvSpPr/>
          <p:nvPr/>
        </p:nvSpPr>
        <p:spPr>
          <a:xfrm>
            <a:off x="9481625" y="258166"/>
            <a:ext cx="244651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0299CC59-A3B9-4078-B0F4-C5F0702171AC}"/>
              </a:ext>
            </a:extLst>
          </p:cNvPr>
          <p:cNvSpPr txBox="1"/>
          <p:nvPr/>
        </p:nvSpPr>
        <p:spPr>
          <a:xfrm>
            <a:off x="196600" y="1527696"/>
            <a:ext cx="7664032" cy="461665"/>
          </a:xfrm>
          <a:prstGeom prst="rect">
            <a:avLst/>
          </a:prstGeom>
          <a:noFill/>
        </p:spPr>
        <p:txBody>
          <a:bodyPr wrap="square">
            <a:spAutoFit/>
          </a:bodyPr>
          <a:lstStyle/>
          <a:p>
            <a:r>
              <a:rPr lang="en-GB" sz="2400" dirty="0">
                <a:latin typeface="Century Gothic"/>
                <a:sym typeface="Century Gothic"/>
              </a:rPr>
              <a:t>¿ Es “</a:t>
            </a:r>
            <a:r>
              <a:rPr lang="en-GB" sz="2400" dirty="0" err="1">
                <a:latin typeface="Century Gothic"/>
                <a:sym typeface="Century Gothic"/>
              </a:rPr>
              <a:t>puedes</a:t>
            </a:r>
            <a:r>
              <a:rPr lang="en-GB" sz="2400" dirty="0">
                <a:latin typeface="Century Gothic"/>
                <a:sym typeface="Century Gothic"/>
              </a:rPr>
              <a:t>” (you can) or “</a:t>
            </a:r>
            <a:r>
              <a:rPr lang="en-GB" sz="2400" dirty="0" err="1">
                <a:latin typeface="Century Gothic"/>
                <a:sym typeface="Century Gothic"/>
              </a:rPr>
              <a:t>puede</a:t>
            </a:r>
            <a:r>
              <a:rPr lang="en-GB" sz="2400" dirty="0">
                <a:latin typeface="Century Gothic"/>
                <a:sym typeface="Century Gothic"/>
              </a:rPr>
              <a:t>” (s/he can)?</a:t>
            </a:r>
            <a:endParaRPr lang="en-GB" sz="2400" dirty="0"/>
          </a:p>
        </p:txBody>
      </p:sp>
      <p:sp>
        <p:nvSpPr>
          <p:cNvPr id="8" name="TextBox 7">
            <a:extLst>
              <a:ext uri="{FF2B5EF4-FFF2-40B4-BE49-F238E27FC236}">
                <a16:creationId xmlns:a16="http://schemas.microsoft.com/office/drawing/2014/main" id="{3521A385-1765-477B-8EAA-850C2C7D22E9}"/>
              </a:ext>
            </a:extLst>
          </p:cNvPr>
          <p:cNvSpPr txBox="1"/>
          <p:nvPr/>
        </p:nvSpPr>
        <p:spPr>
          <a:xfrm>
            <a:off x="7624800" y="1527695"/>
            <a:ext cx="6160168" cy="461665"/>
          </a:xfrm>
          <a:prstGeom prst="rect">
            <a:avLst/>
          </a:prstGeom>
          <a:noFill/>
        </p:spPr>
        <p:txBody>
          <a:bodyPr wrap="square">
            <a:spAutoFit/>
          </a:bodyPr>
          <a:lstStyle/>
          <a:p>
            <a:r>
              <a:rPr lang="en-GB" sz="2400" dirty="0">
                <a:latin typeface="Century Gothic"/>
                <a:sym typeface="Century Gothic"/>
              </a:rPr>
              <a:t>Escribe la </a:t>
            </a:r>
            <a:r>
              <a:rPr lang="en-GB" sz="2400" dirty="0" err="1">
                <a:latin typeface="Century Gothic"/>
                <a:sym typeface="Century Gothic"/>
              </a:rPr>
              <a:t>actividad</a:t>
            </a:r>
            <a:r>
              <a:rPr lang="en-GB" sz="2400" dirty="0">
                <a:latin typeface="Century Gothic"/>
                <a:sym typeface="Century Gothic"/>
              </a:rPr>
              <a:t> </a:t>
            </a:r>
            <a:r>
              <a:rPr lang="en-GB" sz="2400" dirty="0" err="1">
                <a:latin typeface="Century Gothic"/>
                <a:sym typeface="Century Gothic"/>
              </a:rPr>
              <a:t>en</a:t>
            </a:r>
            <a:r>
              <a:rPr lang="en-GB" sz="2400" dirty="0">
                <a:latin typeface="Century Gothic"/>
                <a:sym typeface="Century Gothic"/>
              </a:rPr>
              <a:t> </a:t>
            </a:r>
            <a:r>
              <a:rPr lang="en-GB" sz="2400" dirty="0" err="1">
                <a:latin typeface="Century Gothic"/>
                <a:sym typeface="Century Gothic"/>
              </a:rPr>
              <a:t>inglés</a:t>
            </a:r>
            <a:r>
              <a:rPr lang="en-GB" sz="2400" dirty="0">
                <a:latin typeface="Century Gothic"/>
                <a:sym typeface="Century Gothic"/>
              </a:rPr>
              <a:t>.</a:t>
            </a:r>
            <a:endParaRPr lang="en-GB" sz="2400" dirty="0"/>
          </a:p>
        </p:txBody>
      </p:sp>
      <p:sp>
        <p:nvSpPr>
          <p:cNvPr id="10" name="TextBox 9">
            <a:extLst>
              <a:ext uri="{FF2B5EF4-FFF2-40B4-BE49-F238E27FC236}">
                <a16:creationId xmlns:a16="http://schemas.microsoft.com/office/drawing/2014/main" id="{CC6A9974-6DA1-4B89-B3D4-FC81FE6128ED}"/>
              </a:ext>
            </a:extLst>
          </p:cNvPr>
          <p:cNvSpPr txBox="1"/>
          <p:nvPr/>
        </p:nvSpPr>
        <p:spPr>
          <a:xfrm>
            <a:off x="196600" y="1040591"/>
            <a:ext cx="6200274"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compañero</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compañera</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graphicFrame>
        <p:nvGraphicFramePr>
          <p:cNvPr id="11" name="Table 2">
            <a:extLst>
              <a:ext uri="{FF2B5EF4-FFF2-40B4-BE49-F238E27FC236}">
                <a16:creationId xmlns:a16="http://schemas.microsoft.com/office/drawing/2014/main" id="{1B2253D9-8159-4E2B-8409-68AD8F42984D}"/>
              </a:ext>
            </a:extLst>
          </p:cNvPr>
          <p:cNvGraphicFramePr>
            <a:graphicFrameLocks noGrp="1"/>
          </p:cNvGraphicFramePr>
          <p:nvPr>
            <p:extLst>
              <p:ext uri="{D42A27DB-BD31-4B8C-83A1-F6EECF244321}">
                <p14:modId xmlns:p14="http://schemas.microsoft.com/office/powerpoint/2010/main" val="2425265429"/>
              </p:ext>
            </p:extLst>
          </p:nvPr>
        </p:nvGraphicFramePr>
        <p:xfrm>
          <a:off x="203628" y="4062121"/>
          <a:ext cx="3735753" cy="1854887"/>
        </p:xfrm>
        <a:graphic>
          <a:graphicData uri="http://schemas.openxmlformats.org/drawingml/2006/table">
            <a:tbl>
              <a:tblPr firstRow="1" bandRow="1">
                <a:tableStyleId>{5DA37D80-6434-44D0-A028-1B22A696006F}</a:tableStyleId>
              </a:tblPr>
              <a:tblGrid>
                <a:gridCol w="3735753">
                  <a:extLst>
                    <a:ext uri="{9D8B030D-6E8A-4147-A177-3AD203B41FA5}">
                      <a16:colId xmlns:a16="http://schemas.microsoft.com/office/drawing/2014/main" val="1992965773"/>
                    </a:ext>
                  </a:extLst>
                </a:gridCol>
              </a:tblGrid>
              <a:tr h="603949">
                <a:tc>
                  <a:txBody>
                    <a:bodyPr/>
                    <a:lstStyle/>
                    <a:p>
                      <a:pPr algn="l"/>
                      <a:r>
                        <a:rPr lang="en-GB" sz="2200" dirty="0">
                          <a:solidFill>
                            <a:schemeClr val="tx1"/>
                          </a:solidFill>
                          <a:latin typeface="Century Gothic" panose="020B0502020202020204" pitchFamily="34" charset="0"/>
                        </a:rPr>
                        <a:t>Lee la </a:t>
                      </a:r>
                      <a:r>
                        <a:rPr lang="en-GB" sz="2200" dirty="0" err="1">
                          <a:solidFill>
                            <a:schemeClr val="tx1"/>
                          </a:solidFill>
                          <a:latin typeface="Century Gothic" panose="020B0502020202020204" pitchFamily="34" charset="0"/>
                        </a:rPr>
                        <a:t>tarea</a:t>
                      </a:r>
                      <a:r>
                        <a:rPr lang="en-GB" sz="2200" dirty="0">
                          <a:solidFill>
                            <a:schemeClr val="tx1"/>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7316663"/>
                  </a:ext>
                </a:extLst>
              </a:tr>
              <a:tr h="1250938">
                <a:tc>
                  <a:txBody>
                    <a:bodyPr/>
                    <a:lstStyle/>
                    <a:p>
                      <a:endParaRPr lang="en-GB" sz="2200" dirty="0">
                        <a:solidFill>
                          <a:schemeClr val="tx1"/>
                        </a:solidFill>
                        <a:latin typeface="Century Gothic" panose="020B0502020202020204" pitchFamily="34" charset="0"/>
                      </a:endParaRPr>
                    </a:p>
                    <a:p>
                      <a:r>
                        <a:rPr lang="en-GB" sz="2200" dirty="0">
                          <a:solidFill>
                            <a:schemeClr val="tx1"/>
                          </a:solidFill>
                          <a:latin typeface="Century Gothic" panose="020B0502020202020204" pitchFamily="34" charset="0"/>
                        </a:rPr>
                        <a:t>1 -  Puedes </a:t>
                      </a:r>
                      <a:r>
                        <a:rPr lang="en-GB" sz="2200" dirty="0" err="1">
                          <a:solidFill>
                            <a:schemeClr val="tx1"/>
                          </a:solidFill>
                          <a:latin typeface="Century Gothic" panose="020B0502020202020204" pitchFamily="34" charset="0"/>
                        </a:rPr>
                        <a:t>llevar</a:t>
                      </a:r>
                      <a:r>
                        <a:rPr lang="en-GB" sz="2200" dirty="0">
                          <a:solidFill>
                            <a:schemeClr val="tx1"/>
                          </a:solidFill>
                          <a:latin typeface="Century Gothic" panose="020B0502020202020204" pitchFamily="34" charset="0"/>
                        </a:rPr>
                        <a:t> la </a:t>
                      </a:r>
                      <a:r>
                        <a:rPr lang="en-GB" sz="2200" dirty="0" err="1">
                          <a:solidFill>
                            <a:schemeClr val="tx1"/>
                          </a:solidFill>
                          <a:latin typeface="Century Gothic" panose="020B0502020202020204" pitchFamily="34" charset="0"/>
                        </a:rPr>
                        <a:t>cámara</a:t>
                      </a:r>
                      <a:r>
                        <a:rPr lang="en-GB" sz="2200" dirty="0">
                          <a:solidFill>
                            <a:schemeClr val="tx1"/>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2825859"/>
                  </a:ext>
                </a:extLst>
              </a:tr>
            </a:tbl>
          </a:graphicData>
        </a:graphic>
      </p:graphicFrame>
      <p:sp>
        <p:nvSpPr>
          <p:cNvPr id="12" name="TextBox 11">
            <a:extLst>
              <a:ext uri="{FF2B5EF4-FFF2-40B4-BE49-F238E27FC236}">
                <a16:creationId xmlns:a16="http://schemas.microsoft.com/office/drawing/2014/main" id="{00C4A853-B0D4-453C-A3FE-E75811DCE187}"/>
              </a:ext>
            </a:extLst>
          </p:cNvPr>
          <p:cNvSpPr txBox="1"/>
          <p:nvPr/>
        </p:nvSpPr>
        <p:spPr>
          <a:xfrm>
            <a:off x="51842" y="3023454"/>
            <a:ext cx="2777139" cy="430887"/>
          </a:xfrm>
          <a:prstGeom prst="rect">
            <a:avLst/>
          </a:prstGeom>
          <a:noFill/>
        </p:spPr>
        <p:txBody>
          <a:bodyPr wrap="square" rtlCol="0">
            <a:spAutoFit/>
          </a:bodyPr>
          <a:lstStyle/>
          <a:p>
            <a:r>
              <a:rPr lang="en-GB" sz="2200" b="1" dirty="0">
                <a:latin typeface="Century Gothic" panose="020B0502020202020204" pitchFamily="34" charset="0"/>
              </a:rPr>
              <a:t>Persona A (</a:t>
            </a:r>
            <a:r>
              <a:rPr lang="en-GB" sz="2200" b="1" dirty="0" err="1">
                <a:latin typeface="Century Gothic" panose="020B0502020202020204" pitchFamily="34" charset="0"/>
              </a:rPr>
              <a:t>habla</a:t>
            </a:r>
            <a:r>
              <a:rPr lang="en-GB" sz="2200" b="1" dirty="0">
                <a:latin typeface="Century Gothic" panose="020B0502020202020204" pitchFamily="34" charset="0"/>
              </a:rPr>
              <a:t>):</a:t>
            </a:r>
          </a:p>
        </p:txBody>
      </p:sp>
      <p:sp>
        <p:nvSpPr>
          <p:cNvPr id="13" name="TextBox 12">
            <a:extLst>
              <a:ext uri="{FF2B5EF4-FFF2-40B4-BE49-F238E27FC236}">
                <a16:creationId xmlns:a16="http://schemas.microsoft.com/office/drawing/2014/main" id="{746AC566-8270-4D1C-9ADA-D461C3C45D06}"/>
              </a:ext>
            </a:extLst>
          </p:cNvPr>
          <p:cNvSpPr txBox="1"/>
          <p:nvPr/>
        </p:nvSpPr>
        <p:spPr>
          <a:xfrm>
            <a:off x="51842" y="2588059"/>
            <a:ext cx="5974010" cy="461665"/>
          </a:xfrm>
          <a:prstGeom prst="rect">
            <a:avLst/>
          </a:prstGeom>
          <a:noFill/>
        </p:spPr>
        <p:txBody>
          <a:bodyPr wrap="square" rtlCol="0">
            <a:spAutoFit/>
          </a:bodyPr>
          <a:lstStyle/>
          <a:p>
            <a:r>
              <a:rPr lang="en-GB" sz="2400" b="1" dirty="0">
                <a:latin typeface="Century Gothic" panose="020B0502020202020204" pitchFamily="34" charset="0"/>
              </a:rPr>
              <a:t>Un ejemplo:</a:t>
            </a:r>
          </a:p>
        </p:txBody>
      </p:sp>
      <p:sp>
        <p:nvSpPr>
          <p:cNvPr id="14" name="Oval Callout 45">
            <a:extLst>
              <a:ext uri="{FF2B5EF4-FFF2-40B4-BE49-F238E27FC236}">
                <a16:creationId xmlns:a16="http://schemas.microsoft.com/office/drawing/2014/main" id="{793B4D02-4157-461A-9A03-8781CD714169}"/>
              </a:ext>
            </a:extLst>
          </p:cNvPr>
          <p:cNvSpPr/>
          <p:nvPr/>
        </p:nvSpPr>
        <p:spPr>
          <a:xfrm>
            <a:off x="3038848" y="2795879"/>
            <a:ext cx="3735754" cy="1080322"/>
          </a:xfrm>
          <a:prstGeom prst="wedgeEllipseCallout">
            <a:avLst>
              <a:gd name="adj1" fmla="val -45802"/>
              <a:gd name="adj2" fmla="val 148847"/>
            </a:avLst>
          </a:prstGeom>
          <a:solidFill>
            <a:schemeClr val="accent4">
              <a:lumMod val="20000"/>
              <a:lumOff val="80000"/>
            </a:schemeClr>
          </a:solidFill>
          <a:ln>
            <a:solidFill>
              <a:srgbClr val="FABD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Puedes </a:t>
            </a:r>
            <a:r>
              <a:rPr lang="en-GB" sz="2400" dirty="0" err="1">
                <a:solidFill>
                  <a:schemeClr val="tx1"/>
                </a:solidFill>
                <a:latin typeface="Century Gothic" panose="020B0502020202020204" pitchFamily="34" charset="0"/>
              </a:rPr>
              <a:t>llevar</a:t>
            </a:r>
            <a:r>
              <a:rPr lang="en-GB" sz="2400" dirty="0">
                <a:solidFill>
                  <a:schemeClr val="tx1"/>
                </a:solidFill>
                <a:latin typeface="Century Gothic" panose="020B0502020202020204" pitchFamily="34" charset="0"/>
              </a:rPr>
              <a:t> la </a:t>
            </a:r>
            <a:r>
              <a:rPr lang="en-GB" sz="2400" dirty="0" err="1">
                <a:solidFill>
                  <a:schemeClr val="tx1"/>
                </a:solidFill>
                <a:latin typeface="Century Gothic" panose="020B0502020202020204" pitchFamily="34" charset="0"/>
              </a:rPr>
              <a:t>cámara</a:t>
            </a:r>
            <a:r>
              <a:rPr lang="en-GB" sz="2400" dirty="0">
                <a:solidFill>
                  <a:schemeClr val="tx1"/>
                </a:solidFill>
                <a:latin typeface="Century Gothic" panose="020B0502020202020204" pitchFamily="34" charset="0"/>
              </a:rPr>
              <a:t>.</a:t>
            </a:r>
          </a:p>
        </p:txBody>
      </p:sp>
      <p:graphicFrame>
        <p:nvGraphicFramePr>
          <p:cNvPr id="15" name="Table 2">
            <a:extLst>
              <a:ext uri="{FF2B5EF4-FFF2-40B4-BE49-F238E27FC236}">
                <a16:creationId xmlns:a16="http://schemas.microsoft.com/office/drawing/2014/main" id="{043CD779-4955-416E-A19E-A8BABDE7A04F}"/>
              </a:ext>
            </a:extLst>
          </p:cNvPr>
          <p:cNvGraphicFramePr>
            <a:graphicFrameLocks noGrp="1"/>
          </p:cNvGraphicFramePr>
          <p:nvPr>
            <p:extLst>
              <p:ext uri="{D42A27DB-BD31-4B8C-83A1-F6EECF244321}">
                <p14:modId xmlns:p14="http://schemas.microsoft.com/office/powerpoint/2010/main" val="744064785"/>
              </p:ext>
            </p:extLst>
          </p:nvPr>
        </p:nvGraphicFramePr>
        <p:xfrm>
          <a:off x="5419571" y="4546108"/>
          <a:ext cx="6667760" cy="1624462"/>
        </p:xfrm>
        <a:graphic>
          <a:graphicData uri="http://schemas.openxmlformats.org/drawingml/2006/table">
            <a:tbl>
              <a:tblPr firstRow="1" bandRow="1">
                <a:tableStyleId>{7DF18680-E054-41AD-8BC1-D1AEF772440D}</a:tableStyleId>
              </a:tblPr>
              <a:tblGrid>
                <a:gridCol w="816753">
                  <a:extLst>
                    <a:ext uri="{9D8B030D-6E8A-4147-A177-3AD203B41FA5}">
                      <a16:colId xmlns:a16="http://schemas.microsoft.com/office/drawing/2014/main" val="1992965773"/>
                    </a:ext>
                  </a:extLst>
                </a:gridCol>
                <a:gridCol w="1375603">
                  <a:extLst>
                    <a:ext uri="{9D8B030D-6E8A-4147-A177-3AD203B41FA5}">
                      <a16:colId xmlns:a16="http://schemas.microsoft.com/office/drawing/2014/main" val="642112773"/>
                    </a:ext>
                  </a:extLst>
                </a:gridCol>
                <a:gridCol w="1619479">
                  <a:extLst>
                    <a:ext uri="{9D8B030D-6E8A-4147-A177-3AD203B41FA5}">
                      <a16:colId xmlns:a16="http://schemas.microsoft.com/office/drawing/2014/main" val="4131987683"/>
                    </a:ext>
                  </a:extLst>
                </a:gridCol>
                <a:gridCol w="2855925">
                  <a:extLst>
                    <a:ext uri="{9D8B030D-6E8A-4147-A177-3AD203B41FA5}">
                      <a16:colId xmlns:a16="http://schemas.microsoft.com/office/drawing/2014/main" val="4245577441"/>
                    </a:ext>
                  </a:extLst>
                </a:gridCol>
              </a:tblGrid>
              <a:tr h="587104">
                <a:tc>
                  <a:txBody>
                    <a:bodyPr/>
                    <a:lstStyle/>
                    <a:p>
                      <a:pPr algn="ctr"/>
                      <a:endParaRPr lang="en-GB" sz="2200" dirty="0"/>
                    </a:p>
                  </a:txBody>
                  <a:tcPr/>
                </a:tc>
                <a:tc>
                  <a:txBody>
                    <a:bodyPr/>
                    <a:lstStyle/>
                    <a:p>
                      <a:pPr algn="ctr"/>
                      <a:r>
                        <a:rPr lang="en-GB" sz="2200" dirty="0">
                          <a:solidFill>
                            <a:schemeClr val="tx1"/>
                          </a:solidFill>
                        </a:rPr>
                        <a:t>You can</a:t>
                      </a:r>
                      <a:endParaRPr lang="en-GB" sz="2200" dirty="0">
                        <a:solidFill>
                          <a:schemeClr val="tx1"/>
                        </a:solidFill>
                        <a:latin typeface="Century Gothic" panose="020B0502020202020204" pitchFamily="34" charset="0"/>
                      </a:endParaRPr>
                    </a:p>
                  </a:txBody>
                  <a:tcPr/>
                </a:tc>
                <a:tc>
                  <a:txBody>
                    <a:bodyPr/>
                    <a:lstStyle/>
                    <a:p>
                      <a:pPr algn="ctr"/>
                      <a:r>
                        <a:rPr lang="en-GB" sz="2200" dirty="0">
                          <a:solidFill>
                            <a:schemeClr val="tx1"/>
                          </a:solidFill>
                        </a:rPr>
                        <a:t>S/he can</a:t>
                      </a:r>
                      <a:endParaRPr lang="en-GB" sz="2200" dirty="0">
                        <a:solidFill>
                          <a:schemeClr val="tx1"/>
                        </a:solidFill>
                        <a:latin typeface="Century Gothic" panose="020B0502020202020204" pitchFamily="34" charset="0"/>
                      </a:endParaRPr>
                    </a:p>
                  </a:txBody>
                  <a:tcPr/>
                </a:tc>
                <a:tc>
                  <a:txBody>
                    <a:bodyPr/>
                    <a:lstStyle/>
                    <a:p>
                      <a:pPr algn="ctr"/>
                      <a:r>
                        <a:rPr lang="en-GB" sz="2200" dirty="0">
                          <a:solidFill>
                            <a:schemeClr val="tx1"/>
                          </a:solidFill>
                        </a:rPr>
                        <a:t>Escribe la </a:t>
                      </a:r>
                      <a:r>
                        <a:rPr lang="en-GB" sz="2200" dirty="0" err="1">
                          <a:solidFill>
                            <a:schemeClr val="tx1"/>
                          </a:solidFill>
                        </a:rPr>
                        <a:t>frase</a:t>
                      </a:r>
                      <a:r>
                        <a:rPr lang="en-GB" sz="2200" dirty="0">
                          <a:solidFill>
                            <a:schemeClr val="tx1"/>
                          </a:solidFill>
                        </a:rPr>
                        <a:t> </a:t>
                      </a:r>
                      <a:r>
                        <a:rPr lang="en-GB" sz="2200" dirty="0" err="1">
                          <a:solidFill>
                            <a:schemeClr val="tx1"/>
                          </a:solidFill>
                        </a:rPr>
                        <a:t>en</a:t>
                      </a:r>
                      <a:r>
                        <a:rPr lang="en-GB" sz="2200" dirty="0">
                          <a:solidFill>
                            <a:schemeClr val="tx1"/>
                          </a:solidFill>
                        </a:rPr>
                        <a:t> inglés.</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647316663"/>
                  </a:ext>
                </a:extLst>
              </a:tr>
              <a:tr h="862462">
                <a:tc>
                  <a:txBody>
                    <a:bodyPr/>
                    <a:lstStyle/>
                    <a:p>
                      <a:r>
                        <a:rPr lang="en-GB" sz="2200" dirty="0">
                          <a:solidFill>
                            <a:schemeClr val="tx1"/>
                          </a:solidFill>
                        </a:rPr>
                        <a:t>1 </a:t>
                      </a:r>
                    </a:p>
                  </a:txBody>
                  <a:tcPr/>
                </a:tc>
                <a:tc>
                  <a:txBody>
                    <a:bodyPr/>
                    <a:lstStyle/>
                    <a:p>
                      <a:endParaRPr lang="en-GB" sz="2200" dirty="0"/>
                    </a:p>
                  </a:txBody>
                  <a:tcPr/>
                </a:tc>
                <a:tc>
                  <a:txBody>
                    <a:bodyPr/>
                    <a:lstStyle/>
                    <a:p>
                      <a:endParaRPr lang="en-GB" sz="2200"/>
                    </a:p>
                  </a:txBody>
                  <a:tcPr/>
                </a:tc>
                <a:tc>
                  <a:txBody>
                    <a:bodyPr/>
                    <a:lstStyle/>
                    <a:p>
                      <a:r>
                        <a:rPr lang="en-GB" sz="2200" dirty="0">
                          <a:solidFill>
                            <a:schemeClr val="tx1"/>
                          </a:solidFill>
                        </a:rPr>
                        <a:t>You can carry/take the camera.</a:t>
                      </a:r>
                      <a:endParaRPr lang="en-GB" sz="2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472825859"/>
                  </a:ext>
                </a:extLst>
              </a:tr>
            </a:tbl>
          </a:graphicData>
        </a:graphic>
      </p:graphicFrame>
      <p:pic>
        <p:nvPicPr>
          <p:cNvPr id="16" name="Picture 2" descr="http://www.clker.com/cliparts/j/p/l/D/8/K/green-tick-md.png">
            <a:extLst>
              <a:ext uri="{FF2B5EF4-FFF2-40B4-BE49-F238E27FC236}">
                <a16:creationId xmlns:a16="http://schemas.microsoft.com/office/drawing/2014/main" id="{D7E7720E-FE2C-49D0-AEF9-D94CA0010A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4602" y="547696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F8B38A-35D3-4C04-B1EC-08F705744D3E}"/>
              </a:ext>
            </a:extLst>
          </p:cNvPr>
          <p:cNvSpPr txBox="1"/>
          <p:nvPr/>
        </p:nvSpPr>
        <p:spPr>
          <a:xfrm>
            <a:off x="5266610" y="4057623"/>
            <a:ext cx="4467229" cy="430887"/>
          </a:xfrm>
          <a:prstGeom prst="rect">
            <a:avLst/>
          </a:prstGeom>
          <a:noFill/>
        </p:spPr>
        <p:txBody>
          <a:bodyPr wrap="square" rtlCol="0">
            <a:spAutoFit/>
          </a:bodyPr>
          <a:lstStyle/>
          <a:p>
            <a:r>
              <a:rPr lang="en-GB" sz="2200" b="1" dirty="0">
                <a:latin typeface="Century Gothic" panose="020B0502020202020204" pitchFamily="34" charset="0"/>
              </a:rPr>
              <a:t>Persona B (</a:t>
            </a:r>
            <a:r>
              <a:rPr lang="en-GB" sz="2200" b="1" dirty="0" err="1">
                <a:latin typeface="Century Gothic" panose="020B0502020202020204" pitchFamily="34" charset="0"/>
              </a:rPr>
              <a:t>escucha</a:t>
            </a:r>
            <a:r>
              <a:rPr lang="en-GB" sz="2200" b="1" dirty="0">
                <a:latin typeface="Century Gothic" panose="020B0502020202020204" pitchFamily="34" charset="0"/>
              </a:rPr>
              <a:t>, escribe):</a:t>
            </a:r>
          </a:p>
        </p:txBody>
      </p:sp>
    </p:spTree>
    <p:extLst>
      <p:ext uri="{BB962C8B-B14F-4D97-AF65-F5344CB8AC3E}">
        <p14:creationId xmlns:p14="http://schemas.microsoft.com/office/powerpoint/2010/main" val="355401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extLst>
              <p:ext uri="{D42A27DB-BD31-4B8C-83A1-F6EECF244321}">
                <p14:modId xmlns:p14="http://schemas.microsoft.com/office/powerpoint/2010/main" val="3810633495"/>
              </p:ext>
            </p:extLst>
          </p:nvPr>
        </p:nvGraphicFramePr>
        <p:xfrm>
          <a:off x="328246" y="1691640"/>
          <a:ext cx="4208586" cy="256032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l"/>
                      <a:r>
                        <a:rPr lang="en-GB" sz="2400" dirty="0">
                          <a:solidFill>
                            <a:schemeClr val="tx1"/>
                          </a:solidFill>
                          <a:latin typeface="Century Gothic" panose="020B0502020202020204" pitchFamily="34" charset="0"/>
                        </a:rPr>
                        <a:t>Lee las </a:t>
                      </a:r>
                      <a:r>
                        <a:rPr lang="en-GB" sz="2400" dirty="0" err="1">
                          <a:solidFill>
                            <a:schemeClr val="tx1"/>
                          </a:solidFill>
                          <a:latin typeface="Century Gothic" panose="020B0502020202020204" pitchFamily="34" charset="0"/>
                        </a:rPr>
                        <a:t>tareas</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1009973073"/>
                  </a:ext>
                </a:extLst>
              </a:tr>
              <a:tr h="370840">
                <a:tc>
                  <a:txBody>
                    <a:bodyPr/>
                    <a:lstStyle/>
                    <a:p>
                      <a:r>
                        <a:rPr lang="en-GB" sz="2400" dirty="0">
                          <a:solidFill>
                            <a:schemeClr val="tx1"/>
                          </a:solidFill>
                          <a:latin typeface="Century Gothic" panose="020B0502020202020204" pitchFamily="34" charset="0"/>
                        </a:rPr>
                        <a:t>1 - Puedes </a:t>
                      </a:r>
                      <a:r>
                        <a:rPr lang="en-GB" sz="2400" dirty="0" err="1">
                          <a:solidFill>
                            <a:schemeClr val="tx1"/>
                          </a:solidFill>
                          <a:latin typeface="Century Gothic" panose="020B0502020202020204" pitchFamily="34" charset="0"/>
                        </a:rPr>
                        <a:t>preparar</a:t>
                      </a:r>
                      <a:r>
                        <a:rPr lang="en-GB" sz="2400" dirty="0">
                          <a:solidFill>
                            <a:schemeClr val="tx1"/>
                          </a:solidFill>
                          <a:latin typeface="Century Gothic" panose="020B0502020202020204" pitchFamily="34" charset="0"/>
                        </a:rPr>
                        <a:t> la comida.</a:t>
                      </a:r>
                    </a:p>
                  </a:txBody>
                  <a:tcPr/>
                </a:tc>
                <a:extLst>
                  <a:ext uri="{0D108BD9-81ED-4DB2-BD59-A6C34878D82A}">
                    <a16:rowId xmlns:a16="http://schemas.microsoft.com/office/drawing/2014/main" val="1824318023"/>
                  </a:ext>
                </a:extLst>
              </a:tr>
              <a:tr h="370840">
                <a:tc>
                  <a:txBody>
                    <a:bodyPr/>
                    <a:lstStyle/>
                    <a:p>
                      <a:r>
                        <a:rPr lang="en-GB" sz="2400" dirty="0">
                          <a:solidFill>
                            <a:schemeClr val="tx1"/>
                          </a:solidFill>
                          <a:latin typeface="Century Gothic" panose="020B0502020202020204" pitchFamily="34" charset="0"/>
                        </a:rPr>
                        <a:t>2 - Puede </a:t>
                      </a:r>
                      <a:r>
                        <a:rPr lang="en-GB" sz="2400" dirty="0" err="1">
                          <a:solidFill>
                            <a:schemeClr val="tx1"/>
                          </a:solidFill>
                          <a:latin typeface="Century Gothic" panose="020B0502020202020204" pitchFamily="34" charset="0"/>
                        </a:rPr>
                        <a:t>comprar</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cosas</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tx1"/>
                          </a:solidFill>
                          <a:latin typeface="Century Gothic" panose="020B0502020202020204" pitchFamily="34" charset="0"/>
                        </a:rPr>
                        <a:t>3 – </a:t>
                      </a:r>
                      <a:r>
                        <a:rPr lang="en-GB" sz="2400" dirty="0" err="1">
                          <a:solidFill>
                            <a:schemeClr val="tx1"/>
                          </a:solidFill>
                          <a:latin typeface="Century Gothic" panose="020B0502020202020204" pitchFamily="34" charset="0"/>
                        </a:rPr>
                        <a:t>Puedes</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jugar</a:t>
                      </a:r>
                      <a:r>
                        <a:rPr lang="en-GB" sz="2400" dirty="0">
                          <a:solidFill>
                            <a:schemeClr val="tx1"/>
                          </a:solidFill>
                          <a:latin typeface="Century Gothic" panose="020B0502020202020204" pitchFamily="34" charset="0"/>
                        </a:rPr>
                        <a:t> con </a:t>
                      </a:r>
                      <a:r>
                        <a:rPr lang="en-GB" sz="2400" dirty="0" err="1">
                          <a:solidFill>
                            <a:schemeClr val="tx1"/>
                          </a:solidFill>
                          <a:latin typeface="Century Gothic" panose="020B0502020202020204" pitchFamily="34" charset="0"/>
                        </a:rPr>
                        <a:t>el</a:t>
                      </a:r>
                      <a:r>
                        <a:rPr lang="en-GB" sz="2400" dirty="0">
                          <a:solidFill>
                            <a:schemeClr val="tx1"/>
                          </a:solidFill>
                          <a:latin typeface="Century Gothic" panose="020B0502020202020204" pitchFamily="34" charset="0"/>
                        </a:rPr>
                        <a:t> caballo.</a:t>
                      </a:r>
                    </a:p>
                  </a:txBody>
                  <a:tcPr/>
                </a:tc>
                <a:extLst>
                  <a:ext uri="{0D108BD9-81ED-4DB2-BD59-A6C34878D82A}">
                    <a16:rowId xmlns:a16="http://schemas.microsoft.com/office/drawing/2014/main" val="627256268"/>
                  </a:ext>
                </a:extLst>
              </a:tr>
            </a:tbl>
          </a:graphicData>
        </a:graphic>
      </p:graphicFrame>
      <p:graphicFrame>
        <p:nvGraphicFramePr>
          <p:cNvPr id="4" name="Table 2">
            <a:extLst>
              <a:ext uri="{FF2B5EF4-FFF2-40B4-BE49-F238E27FC236}">
                <a16:creationId xmlns:a16="http://schemas.microsoft.com/office/drawing/2014/main" id="{25E96BEB-26CA-4E00-AFCF-240A989EC2DE}"/>
              </a:ext>
            </a:extLst>
          </p:cNvPr>
          <p:cNvGraphicFramePr>
            <a:graphicFrameLocks noGrp="1"/>
          </p:cNvGraphicFramePr>
          <p:nvPr>
            <p:extLst>
              <p:ext uri="{D42A27DB-BD31-4B8C-83A1-F6EECF244321}">
                <p14:modId xmlns:p14="http://schemas.microsoft.com/office/powerpoint/2010/main" val="3604942445"/>
              </p:ext>
            </p:extLst>
          </p:nvPr>
        </p:nvGraphicFramePr>
        <p:xfrm>
          <a:off x="5427698" y="2768771"/>
          <a:ext cx="6500445" cy="3349386"/>
        </p:xfrm>
        <a:graphic>
          <a:graphicData uri="http://schemas.openxmlformats.org/drawingml/2006/table">
            <a:tbl>
              <a:tblPr firstRow="1" bandRow="1">
                <a:tableStyleId>{5DA37D80-6434-44D0-A028-1B22A696006F}</a:tableStyleId>
              </a:tblPr>
              <a:tblGrid>
                <a:gridCol w="709927">
                  <a:extLst>
                    <a:ext uri="{9D8B030D-6E8A-4147-A177-3AD203B41FA5}">
                      <a16:colId xmlns:a16="http://schemas.microsoft.com/office/drawing/2014/main" val="1992965773"/>
                    </a:ext>
                  </a:extLst>
                </a:gridCol>
                <a:gridCol w="990450">
                  <a:extLst>
                    <a:ext uri="{9D8B030D-6E8A-4147-A177-3AD203B41FA5}">
                      <a16:colId xmlns:a16="http://schemas.microsoft.com/office/drawing/2014/main" val="642112773"/>
                    </a:ext>
                  </a:extLst>
                </a:gridCol>
                <a:gridCol w="990450">
                  <a:extLst>
                    <a:ext uri="{9D8B030D-6E8A-4147-A177-3AD203B41FA5}">
                      <a16:colId xmlns:a16="http://schemas.microsoft.com/office/drawing/2014/main" val="4131987683"/>
                    </a:ext>
                  </a:extLst>
                </a:gridCol>
                <a:gridCol w="3809618">
                  <a:extLst>
                    <a:ext uri="{9D8B030D-6E8A-4147-A177-3AD203B41FA5}">
                      <a16:colId xmlns:a16="http://schemas.microsoft.com/office/drawing/2014/main" val="4245577441"/>
                    </a:ext>
                  </a:extLst>
                </a:gridCol>
              </a:tblGrid>
              <a:tr h="587104">
                <a:tc>
                  <a:txBody>
                    <a:bodyPr/>
                    <a:lstStyle/>
                    <a:p>
                      <a:pPr algn="ctr"/>
                      <a:endParaRPr lang="en-GB" sz="2200" dirty="0">
                        <a:solidFill>
                          <a:schemeClr val="tx1"/>
                        </a:solidFill>
                      </a:endParaRPr>
                    </a:p>
                  </a:txBody>
                  <a:tcPr/>
                </a:tc>
                <a:tc>
                  <a:txBody>
                    <a:bodyPr/>
                    <a:lstStyle/>
                    <a:p>
                      <a:pPr algn="ctr"/>
                      <a:r>
                        <a:rPr lang="en-GB" sz="2200" dirty="0">
                          <a:solidFill>
                            <a:schemeClr val="tx1"/>
                          </a:solidFill>
                          <a:latin typeface="Century Gothic" panose="020B0502020202020204" pitchFamily="34" charset="0"/>
                        </a:rPr>
                        <a:t>You can</a:t>
                      </a:r>
                    </a:p>
                  </a:txBody>
                  <a:tcPr/>
                </a:tc>
                <a:tc>
                  <a:txBody>
                    <a:bodyPr/>
                    <a:lstStyle/>
                    <a:p>
                      <a:pPr algn="ctr"/>
                      <a:r>
                        <a:rPr lang="en-GB" sz="2200" dirty="0">
                          <a:solidFill>
                            <a:schemeClr val="tx1"/>
                          </a:solidFill>
                          <a:latin typeface="Century Gothic" panose="020B0502020202020204" pitchFamily="34" charset="0"/>
                        </a:rPr>
                        <a:t>S/he can</a:t>
                      </a:r>
                    </a:p>
                  </a:txBody>
                  <a:tcPr/>
                </a:tc>
                <a:tc>
                  <a:txBody>
                    <a:bodyPr/>
                    <a:lstStyle/>
                    <a:p>
                      <a:pPr algn="ctr"/>
                      <a:r>
                        <a:rPr lang="en-GB" sz="2200" dirty="0">
                          <a:solidFill>
                            <a:schemeClr val="tx1"/>
                          </a:solidFill>
                          <a:latin typeface="Century Gothic" panose="020B0502020202020204" pitchFamily="34" charset="0"/>
                        </a:rPr>
                        <a:t>Escribe la </a:t>
                      </a:r>
                      <a:r>
                        <a:rPr lang="en-GB" sz="2200" dirty="0" err="1">
                          <a:solidFill>
                            <a:schemeClr val="tx1"/>
                          </a:solidFill>
                          <a:latin typeface="Century Gothic" panose="020B0502020202020204" pitchFamily="34" charset="0"/>
                        </a:rPr>
                        <a:t>frase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en</a:t>
                      </a:r>
                      <a:r>
                        <a:rPr lang="en-GB" sz="2200" dirty="0">
                          <a:solidFill>
                            <a:schemeClr val="tx1"/>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lvl="0" algn="ctr"/>
                      <a:r>
                        <a:rPr lang="en-GB" sz="2400" b="1" dirty="0">
                          <a:solidFill>
                            <a:schemeClr val="tx1"/>
                          </a:solidFill>
                          <a:latin typeface="Century Gothic" panose="020B0502020202020204" pitchFamily="34" charset="0"/>
                        </a:rPr>
                        <a:t>1</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tx1"/>
                          </a:solidFill>
                          <a:latin typeface="Century Gothic" panose="020B0502020202020204" pitchFamily="34" charset="0"/>
                        </a:rPr>
                        <a:t>2</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tx1"/>
                          </a:solidFill>
                          <a:latin typeface="Century Gothic" panose="020B0502020202020204" pitchFamily="34" charset="0"/>
                        </a:rPr>
                        <a:t>3</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2195662324"/>
                  </a:ext>
                </a:extLst>
              </a:tr>
            </a:tbl>
          </a:graphicData>
        </a:graphic>
      </p:graphicFrame>
      <p:sp>
        <p:nvSpPr>
          <p:cNvPr id="3" name="Title 2">
            <a:extLst>
              <a:ext uri="{FF2B5EF4-FFF2-40B4-BE49-F238E27FC236}">
                <a16:creationId xmlns:a16="http://schemas.microsoft.com/office/drawing/2014/main" id="{251C469C-A83D-534B-8EC7-D9BEEDB4CA5B}"/>
              </a:ext>
            </a:extLst>
          </p:cNvPr>
          <p:cNvSpPr>
            <a:spLocks noGrp="1"/>
          </p:cNvSpPr>
          <p:nvPr>
            <p:ph type="title"/>
          </p:nvPr>
        </p:nvSpPr>
        <p:spPr>
          <a:xfrm>
            <a:off x="328246" y="924886"/>
            <a:ext cx="2490216" cy="928527"/>
          </a:xfrm>
        </p:spPr>
        <p:txBody>
          <a:bodyPr>
            <a:normAutofit/>
          </a:bodyPr>
          <a:lstStyle/>
          <a:p>
            <a:r>
              <a:rPr lang="en-US" sz="3600" b="1" dirty="0">
                <a:ln w="22225">
                  <a:noFill/>
                  <a:prstDash val="solid"/>
                </a:ln>
                <a:solidFill>
                  <a:schemeClr val="tx1"/>
                </a:solidFill>
                <a:latin typeface="Century Gothic" panose="020B0502020202020204" pitchFamily="34" charset="0"/>
              </a:rPr>
              <a:t>Persona A</a:t>
            </a:r>
            <a:endParaRPr lang="en-US" sz="3600" dirty="0">
              <a:ln w="22225">
                <a:noFill/>
                <a:prstDash val="solid"/>
              </a:ln>
              <a:solidFill>
                <a:schemeClr val="tx1"/>
              </a:solidFill>
            </a:endParaRPr>
          </a:p>
        </p:txBody>
      </p:sp>
      <p:sp>
        <p:nvSpPr>
          <p:cNvPr id="5" name="Rounded Rectangle 11">
            <a:extLst>
              <a:ext uri="{FF2B5EF4-FFF2-40B4-BE49-F238E27FC236}">
                <a16:creationId xmlns:a16="http://schemas.microsoft.com/office/drawing/2014/main" id="{67B06206-35B5-46A0-8DDF-102A856ECA05}"/>
              </a:ext>
            </a:extLst>
          </p:cNvPr>
          <p:cNvSpPr/>
          <p:nvPr/>
        </p:nvSpPr>
        <p:spPr>
          <a:xfrm>
            <a:off x="9481625" y="258166"/>
            <a:ext cx="244651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itle 2">
            <a:extLst>
              <a:ext uri="{FF2B5EF4-FFF2-40B4-BE49-F238E27FC236}">
                <a16:creationId xmlns:a16="http://schemas.microsoft.com/office/drawing/2014/main" id="{D22A4CDF-DE89-4E80-9BBA-B49D03F9CD08}"/>
              </a:ext>
            </a:extLst>
          </p:cNvPr>
          <p:cNvSpPr txBox="1">
            <a:spLocks/>
          </p:cNvSpPr>
          <p:nvPr/>
        </p:nvSpPr>
        <p:spPr>
          <a:xfrm>
            <a:off x="5309320" y="1853413"/>
            <a:ext cx="2490216" cy="928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US" sz="3600" dirty="0">
                <a:ln w="22225">
                  <a:noFill/>
                  <a:prstDash val="solid"/>
                </a:ln>
                <a:solidFill>
                  <a:schemeClr val="tx1"/>
                </a:solidFill>
              </a:rPr>
              <a:t>Persona B</a:t>
            </a:r>
          </a:p>
        </p:txBody>
      </p:sp>
    </p:spTree>
    <p:extLst>
      <p:ext uri="{BB962C8B-B14F-4D97-AF65-F5344CB8AC3E}">
        <p14:creationId xmlns:p14="http://schemas.microsoft.com/office/powerpoint/2010/main" val="1394738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extLst>
              <p:ext uri="{D42A27DB-BD31-4B8C-83A1-F6EECF244321}">
                <p14:modId xmlns:p14="http://schemas.microsoft.com/office/powerpoint/2010/main" val="3665747106"/>
              </p:ext>
            </p:extLst>
          </p:nvPr>
        </p:nvGraphicFramePr>
        <p:xfrm>
          <a:off x="328246" y="1691640"/>
          <a:ext cx="4208586" cy="219456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l"/>
                      <a:r>
                        <a:rPr lang="en-GB" sz="2400" dirty="0">
                          <a:solidFill>
                            <a:schemeClr val="tx1"/>
                          </a:solidFill>
                          <a:latin typeface="Century Gothic" panose="020B0502020202020204" pitchFamily="34" charset="0"/>
                        </a:rPr>
                        <a:t>Lee las </a:t>
                      </a:r>
                      <a:r>
                        <a:rPr lang="en-GB" sz="2400" dirty="0" err="1">
                          <a:solidFill>
                            <a:schemeClr val="tx1"/>
                          </a:solidFill>
                          <a:latin typeface="Century Gothic" panose="020B0502020202020204" pitchFamily="34" charset="0"/>
                        </a:rPr>
                        <a:t>tareas</a:t>
                      </a:r>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1009973073"/>
                  </a:ext>
                </a:extLst>
              </a:tr>
              <a:tr h="370840">
                <a:tc>
                  <a:txBody>
                    <a:bodyPr/>
                    <a:lstStyle/>
                    <a:p>
                      <a:r>
                        <a:rPr lang="en-GB" sz="2400" dirty="0">
                          <a:solidFill>
                            <a:schemeClr val="tx1"/>
                          </a:solidFill>
                          <a:latin typeface="Century Gothic" panose="020B0502020202020204" pitchFamily="34" charset="0"/>
                        </a:rPr>
                        <a:t>1 – Puede hacer un plan.</a:t>
                      </a:r>
                    </a:p>
                  </a:txBody>
                  <a:tcPr/>
                </a:tc>
                <a:extLst>
                  <a:ext uri="{0D108BD9-81ED-4DB2-BD59-A6C34878D82A}">
                    <a16:rowId xmlns:a16="http://schemas.microsoft.com/office/drawing/2014/main" val="1824318023"/>
                  </a:ext>
                </a:extLst>
              </a:tr>
              <a:tr h="370840">
                <a:tc>
                  <a:txBody>
                    <a:bodyPr/>
                    <a:lstStyle/>
                    <a:p>
                      <a:r>
                        <a:rPr lang="en-GB" sz="2400" dirty="0">
                          <a:solidFill>
                            <a:schemeClr val="tx1"/>
                          </a:solidFill>
                          <a:latin typeface="Century Gothic" panose="020B0502020202020204" pitchFamily="34" charset="0"/>
                        </a:rPr>
                        <a:t>2 – Puede </a:t>
                      </a:r>
                      <a:r>
                        <a:rPr lang="en-GB" sz="2400" dirty="0" err="1">
                          <a:solidFill>
                            <a:schemeClr val="tx1"/>
                          </a:solidFill>
                          <a:latin typeface="Century Gothic" panose="020B0502020202020204" pitchFamily="34" charset="0"/>
                        </a:rPr>
                        <a:t>pedir</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ayuda</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tx1"/>
                          </a:solidFill>
                          <a:latin typeface="Century Gothic" panose="020B0502020202020204" pitchFamily="34" charset="0"/>
                        </a:rPr>
                        <a:t>3 - </a:t>
                      </a:r>
                      <a:r>
                        <a:rPr lang="en-GB" sz="2400" dirty="0" err="1">
                          <a:solidFill>
                            <a:schemeClr val="tx1"/>
                          </a:solidFill>
                          <a:latin typeface="Century Gothic" panose="020B0502020202020204" pitchFamily="34" charset="0"/>
                        </a:rPr>
                        <a:t>Puedes</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preguntar</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dónde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está</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el</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norte</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627256268"/>
                  </a:ext>
                </a:extLst>
              </a:tr>
            </a:tbl>
          </a:graphicData>
        </a:graphic>
      </p:graphicFrame>
      <p:sp>
        <p:nvSpPr>
          <p:cNvPr id="3" name="Title 2">
            <a:extLst>
              <a:ext uri="{FF2B5EF4-FFF2-40B4-BE49-F238E27FC236}">
                <a16:creationId xmlns:a16="http://schemas.microsoft.com/office/drawing/2014/main" id="{7DCB36FB-E3FA-674F-BEA4-D33AAA4EEF21}"/>
              </a:ext>
            </a:extLst>
          </p:cNvPr>
          <p:cNvSpPr>
            <a:spLocks noGrp="1"/>
          </p:cNvSpPr>
          <p:nvPr>
            <p:ph type="title"/>
          </p:nvPr>
        </p:nvSpPr>
        <p:spPr>
          <a:xfrm>
            <a:off x="328246" y="920055"/>
            <a:ext cx="2490216" cy="983391"/>
          </a:xfrm>
        </p:spPr>
        <p:txBody>
          <a:bodyPr>
            <a:normAutofit/>
          </a:bodyPr>
          <a:lstStyle/>
          <a:p>
            <a:r>
              <a:rPr lang="en-US" sz="3600" b="1" dirty="0">
                <a:ln w="22225">
                  <a:noFill/>
                  <a:prstDash val="solid"/>
                </a:ln>
                <a:solidFill>
                  <a:schemeClr val="tx1"/>
                </a:solidFill>
                <a:latin typeface="Century Gothic" panose="020B0502020202020204" pitchFamily="34" charset="0"/>
              </a:rPr>
              <a:t>Persona B</a:t>
            </a:r>
            <a:endParaRPr lang="en-US" sz="3600" dirty="0">
              <a:ln w="22225">
                <a:noFill/>
                <a:prstDash val="solid"/>
              </a:ln>
              <a:solidFill>
                <a:schemeClr val="tx1"/>
              </a:solidFill>
            </a:endParaRPr>
          </a:p>
        </p:txBody>
      </p:sp>
      <p:graphicFrame>
        <p:nvGraphicFramePr>
          <p:cNvPr id="5" name="Table 2">
            <a:extLst>
              <a:ext uri="{FF2B5EF4-FFF2-40B4-BE49-F238E27FC236}">
                <a16:creationId xmlns:a16="http://schemas.microsoft.com/office/drawing/2014/main" id="{27DE725A-0E38-4917-B189-236F38C84494}"/>
              </a:ext>
            </a:extLst>
          </p:cNvPr>
          <p:cNvGraphicFramePr>
            <a:graphicFrameLocks noGrp="1"/>
          </p:cNvGraphicFramePr>
          <p:nvPr>
            <p:extLst>
              <p:ext uri="{D42A27DB-BD31-4B8C-83A1-F6EECF244321}">
                <p14:modId xmlns:p14="http://schemas.microsoft.com/office/powerpoint/2010/main" val="303221143"/>
              </p:ext>
            </p:extLst>
          </p:nvPr>
        </p:nvGraphicFramePr>
        <p:xfrm>
          <a:off x="5427698" y="2768771"/>
          <a:ext cx="6500445" cy="3349386"/>
        </p:xfrm>
        <a:graphic>
          <a:graphicData uri="http://schemas.openxmlformats.org/drawingml/2006/table">
            <a:tbl>
              <a:tblPr firstRow="1" bandRow="1">
                <a:tableStyleId>{5DA37D80-6434-44D0-A028-1B22A696006F}</a:tableStyleId>
              </a:tblPr>
              <a:tblGrid>
                <a:gridCol w="709927">
                  <a:extLst>
                    <a:ext uri="{9D8B030D-6E8A-4147-A177-3AD203B41FA5}">
                      <a16:colId xmlns:a16="http://schemas.microsoft.com/office/drawing/2014/main" val="1992965773"/>
                    </a:ext>
                  </a:extLst>
                </a:gridCol>
                <a:gridCol w="990450">
                  <a:extLst>
                    <a:ext uri="{9D8B030D-6E8A-4147-A177-3AD203B41FA5}">
                      <a16:colId xmlns:a16="http://schemas.microsoft.com/office/drawing/2014/main" val="642112773"/>
                    </a:ext>
                  </a:extLst>
                </a:gridCol>
                <a:gridCol w="990450">
                  <a:extLst>
                    <a:ext uri="{9D8B030D-6E8A-4147-A177-3AD203B41FA5}">
                      <a16:colId xmlns:a16="http://schemas.microsoft.com/office/drawing/2014/main" val="4131987683"/>
                    </a:ext>
                  </a:extLst>
                </a:gridCol>
                <a:gridCol w="3809618">
                  <a:extLst>
                    <a:ext uri="{9D8B030D-6E8A-4147-A177-3AD203B41FA5}">
                      <a16:colId xmlns:a16="http://schemas.microsoft.com/office/drawing/2014/main" val="4245577441"/>
                    </a:ext>
                  </a:extLst>
                </a:gridCol>
              </a:tblGrid>
              <a:tr h="587104">
                <a:tc>
                  <a:txBody>
                    <a:bodyPr/>
                    <a:lstStyle/>
                    <a:p>
                      <a:pPr algn="ctr"/>
                      <a:endParaRPr lang="en-GB" sz="2200" dirty="0">
                        <a:solidFill>
                          <a:schemeClr val="tx1"/>
                        </a:solidFill>
                      </a:endParaRPr>
                    </a:p>
                  </a:txBody>
                  <a:tcPr/>
                </a:tc>
                <a:tc>
                  <a:txBody>
                    <a:bodyPr/>
                    <a:lstStyle/>
                    <a:p>
                      <a:pPr algn="ctr"/>
                      <a:r>
                        <a:rPr lang="en-GB" sz="2200" dirty="0">
                          <a:solidFill>
                            <a:schemeClr val="tx1"/>
                          </a:solidFill>
                          <a:latin typeface="Century Gothic" panose="020B0502020202020204" pitchFamily="34" charset="0"/>
                        </a:rPr>
                        <a:t>You can</a:t>
                      </a:r>
                    </a:p>
                  </a:txBody>
                  <a:tcPr/>
                </a:tc>
                <a:tc>
                  <a:txBody>
                    <a:bodyPr/>
                    <a:lstStyle/>
                    <a:p>
                      <a:pPr algn="ctr"/>
                      <a:r>
                        <a:rPr lang="en-GB" sz="2200" dirty="0">
                          <a:solidFill>
                            <a:schemeClr val="tx1"/>
                          </a:solidFill>
                          <a:latin typeface="Century Gothic" panose="020B0502020202020204" pitchFamily="34" charset="0"/>
                        </a:rPr>
                        <a:t>S/he can</a:t>
                      </a:r>
                    </a:p>
                  </a:txBody>
                  <a:tcPr/>
                </a:tc>
                <a:tc>
                  <a:txBody>
                    <a:bodyPr/>
                    <a:lstStyle/>
                    <a:p>
                      <a:pPr algn="ctr"/>
                      <a:r>
                        <a:rPr lang="en-GB" sz="2200" dirty="0">
                          <a:solidFill>
                            <a:schemeClr val="tx1"/>
                          </a:solidFill>
                          <a:latin typeface="Century Gothic" panose="020B0502020202020204" pitchFamily="34" charset="0"/>
                        </a:rPr>
                        <a:t>Escribe la </a:t>
                      </a:r>
                      <a:r>
                        <a:rPr lang="en-GB" sz="2200" dirty="0" err="1">
                          <a:solidFill>
                            <a:schemeClr val="tx1"/>
                          </a:solidFill>
                          <a:latin typeface="Century Gothic" panose="020B0502020202020204" pitchFamily="34" charset="0"/>
                        </a:rPr>
                        <a:t>frase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en</a:t>
                      </a:r>
                      <a:r>
                        <a:rPr lang="en-GB" sz="2200" dirty="0">
                          <a:solidFill>
                            <a:schemeClr val="tx1"/>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lvl="0" algn="ctr"/>
                      <a:r>
                        <a:rPr lang="en-GB" sz="2400" b="1" dirty="0">
                          <a:solidFill>
                            <a:schemeClr val="tx1"/>
                          </a:solidFill>
                          <a:latin typeface="Century Gothic" panose="020B0502020202020204" pitchFamily="34" charset="0"/>
                        </a:rPr>
                        <a:t>1</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tx1"/>
                          </a:solidFill>
                          <a:latin typeface="Century Gothic" panose="020B0502020202020204" pitchFamily="34" charset="0"/>
                        </a:rPr>
                        <a:t>2</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tx1"/>
                          </a:solidFill>
                          <a:latin typeface="Century Gothic" panose="020B0502020202020204" pitchFamily="34" charset="0"/>
                        </a:rPr>
                        <a:t>3</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2195662324"/>
                  </a:ext>
                </a:extLst>
              </a:tr>
            </a:tbl>
          </a:graphicData>
        </a:graphic>
      </p:graphicFrame>
      <p:sp>
        <p:nvSpPr>
          <p:cNvPr id="6" name="Title 2">
            <a:extLst>
              <a:ext uri="{FF2B5EF4-FFF2-40B4-BE49-F238E27FC236}">
                <a16:creationId xmlns:a16="http://schemas.microsoft.com/office/drawing/2014/main" id="{F0148E08-7D12-4171-A325-C1975EFCC24B}"/>
              </a:ext>
            </a:extLst>
          </p:cNvPr>
          <p:cNvSpPr txBox="1">
            <a:spLocks/>
          </p:cNvSpPr>
          <p:nvPr/>
        </p:nvSpPr>
        <p:spPr>
          <a:xfrm>
            <a:off x="5414729" y="1997792"/>
            <a:ext cx="2490216" cy="928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US" sz="3600" dirty="0">
                <a:ln w="22225">
                  <a:noFill/>
                  <a:prstDash val="solid"/>
                </a:ln>
                <a:solidFill>
                  <a:schemeClr val="tx1"/>
                </a:solidFill>
              </a:rPr>
              <a:t>Persona A</a:t>
            </a:r>
          </a:p>
        </p:txBody>
      </p:sp>
      <p:sp>
        <p:nvSpPr>
          <p:cNvPr id="7" name="Rounded Rectangle 11">
            <a:extLst>
              <a:ext uri="{FF2B5EF4-FFF2-40B4-BE49-F238E27FC236}">
                <a16:creationId xmlns:a16="http://schemas.microsoft.com/office/drawing/2014/main" id="{153A8F0E-2112-4978-AF20-3622D21B0F9F}"/>
              </a:ext>
            </a:extLst>
          </p:cNvPr>
          <p:cNvSpPr/>
          <p:nvPr/>
        </p:nvSpPr>
        <p:spPr>
          <a:xfrm>
            <a:off x="9481625" y="258166"/>
            <a:ext cx="244651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02945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nvGraphicFramePr>
        <p:xfrm>
          <a:off x="328246" y="1691640"/>
          <a:ext cx="4208586" cy="256032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l"/>
                      <a:r>
                        <a:rPr lang="en-GB" sz="2400" dirty="0">
                          <a:solidFill>
                            <a:schemeClr val="tx1"/>
                          </a:solidFill>
                          <a:latin typeface="Century Gothic" panose="020B0502020202020204" pitchFamily="34" charset="0"/>
                        </a:rPr>
                        <a:t>Lee las </a:t>
                      </a:r>
                      <a:r>
                        <a:rPr lang="en-GB" sz="2400" dirty="0" err="1">
                          <a:solidFill>
                            <a:schemeClr val="tx1"/>
                          </a:solidFill>
                          <a:latin typeface="Century Gothic" panose="020B0502020202020204" pitchFamily="34" charset="0"/>
                        </a:rPr>
                        <a:t>tareas</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1009973073"/>
                  </a:ext>
                </a:extLst>
              </a:tr>
              <a:tr h="370840">
                <a:tc>
                  <a:txBody>
                    <a:bodyPr/>
                    <a:lstStyle/>
                    <a:p>
                      <a:r>
                        <a:rPr lang="en-GB" sz="2400" dirty="0">
                          <a:solidFill>
                            <a:schemeClr val="tx1"/>
                          </a:solidFill>
                          <a:latin typeface="Century Gothic" panose="020B0502020202020204" pitchFamily="34" charset="0"/>
                        </a:rPr>
                        <a:t>1 - Puedes </a:t>
                      </a:r>
                      <a:r>
                        <a:rPr lang="en-GB" sz="2400" dirty="0" err="1">
                          <a:solidFill>
                            <a:schemeClr val="tx1"/>
                          </a:solidFill>
                          <a:latin typeface="Century Gothic" panose="020B0502020202020204" pitchFamily="34" charset="0"/>
                        </a:rPr>
                        <a:t>preparar</a:t>
                      </a:r>
                      <a:r>
                        <a:rPr lang="en-GB" sz="2400" dirty="0">
                          <a:solidFill>
                            <a:schemeClr val="tx1"/>
                          </a:solidFill>
                          <a:latin typeface="Century Gothic" panose="020B0502020202020204" pitchFamily="34" charset="0"/>
                        </a:rPr>
                        <a:t> la comida.</a:t>
                      </a:r>
                    </a:p>
                  </a:txBody>
                  <a:tcPr/>
                </a:tc>
                <a:extLst>
                  <a:ext uri="{0D108BD9-81ED-4DB2-BD59-A6C34878D82A}">
                    <a16:rowId xmlns:a16="http://schemas.microsoft.com/office/drawing/2014/main" val="1824318023"/>
                  </a:ext>
                </a:extLst>
              </a:tr>
              <a:tr h="370840">
                <a:tc>
                  <a:txBody>
                    <a:bodyPr/>
                    <a:lstStyle/>
                    <a:p>
                      <a:r>
                        <a:rPr lang="en-GB" sz="2400" dirty="0">
                          <a:solidFill>
                            <a:schemeClr val="tx1"/>
                          </a:solidFill>
                          <a:latin typeface="Century Gothic" panose="020B0502020202020204" pitchFamily="34" charset="0"/>
                        </a:rPr>
                        <a:t>2 - Puede </a:t>
                      </a:r>
                      <a:r>
                        <a:rPr lang="en-GB" sz="2400" dirty="0" err="1">
                          <a:solidFill>
                            <a:schemeClr val="tx1"/>
                          </a:solidFill>
                          <a:latin typeface="Century Gothic" panose="020B0502020202020204" pitchFamily="34" charset="0"/>
                        </a:rPr>
                        <a:t>comprar</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cosas</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tx1"/>
                          </a:solidFill>
                          <a:latin typeface="Century Gothic" panose="020B0502020202020204" pitchFamily="34" charset="0"/>
                        </a:rPr>
                        <a:t>3 – </a:t>
                      </a:r>
                      <a:r>
                        <a:rPr lang="en-GB" sz="2400" dirty="0" err="1">
                          <a:solidFill>
                            <a:schemeClr val="tx1"/>
                          </a:solidFill>
                          <a:latin typeface="Century Gothic" panose="020B0502020202020204" pitchFamily="34" charset="0"/>
                        </a:rPr>
                        <a:t>Puedes</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jugar</a:t>
                      </a:r>
                      <a:r>
                        <a:rPr lang="en-GB" sz="2400" dirty="0">
                          <a:solidFill>
                            <a:schemeClr val="tx1"/>
                          </a:solidFill>
                          <a:latin typeface="Century Gothic" panose="020B0502020202020204" pitchFamily="34" charset="0"/>
                        </a:rPr>
                        <a:t> con </a:t>
                      </a:r>
                      <a:r>
                        <a:rPr lang="en-GB" sz="2400" dirty="0" err="1">
                          <a:solidFill>
                            <a:schemeClr val="tx1"/>
                          </a:solidFill>
                          <a:latin typeface="Century Gothic" panose="020B0502020202020204" pitchFamily="34" charset="0"/>
                        </a:rPr>
                        <a:t>el</a:t>
                      </a:r>
                      <a:r>
                        <a:rPr lang="en-GB" sz="2400" dirty="0">
                          <a:solidFill>
                            <a:schemeClr val="tx1"/>
                          </a:solidFill>
                          <a:latin typeface="Century Gothic" panose="020B0502020202020204" pitchFamily="34" charset="0"/>
                        </a:rPr>
                        <a:t> caballo.</a:t>
                      </a:r>
                    </a:p>
                  </a:txBody>
                  <a:tcPr/>
                </a:tc>
                <a:extLst>
                  <a:ext uri="{0D108BD9-81ED-4DB2-BD59-A6C34878D82A}">
                    <a16:rowId xmlns:a16="http://schemas.microsoft.com/office/drawing/2014/main" val="627256268"/>
                  </a:ext>
                </a:extLst>
              </a:tr>
            </a:tbl>
          </a:graphicData>
        </a:graphic>
      </p:graphicFrame>
      <p:graphicFrame>
        <p:nvGraphicFramePr>
          <p:cNvPr id="4" name="Table 2">
            <a:extLst>
              <a:ext uri="{FF2B5EF4-FFF2-40B4-BE49-F238E27FC236}">
                <a16:creationId xmlns:a16="http://schemas.microsoft.com/office/drawing/2014/main" id="{25E96BEB-26CA-4E00-AFCF-240A989EC2DE}"/>
              </a:ext>
            </a:extLst>
          </p:cNvPr>
          <p:cNvGraphicFramePr>
            <a:graphicFrameLocks noGrp="1"/>
          </p:cNvGraphicFramePr>
          <p:nvPr>
            <p:extLst>
              <p:ext uri="{D42A27DB-BD31-4B8C-83A1-F6EECF244321}">
                <p14:modId xmlns:p14="http://schemas.microsoft.com/office/powerpoint/2010/main" val="3531834066"/>
              </p:ext>
            </p:extLst>
          </p:nvPr>
        </p:nvGraphicFramePr>
        <p:xfrm>
          <a:off x="5427698" y="2768771"/>
          <a:ext cx="6500445" cy="3349386"/>
        </p:xfrm>
        <a:graphic>
          <a:graphicData uri="http://schemas.openxmlformats.org/drawingml/2006/table">
            <a:tbl>
              <a:tblPr firstRow="1" bandRow="1">
                <a:tableStyleId>{5DA37D80-6434-44D0-A028-1B22A696006F}</a:tableStyleId>
              </a:tblPr>
              <a:tblGrid>
                <a:gridCol w="709927">
                  <a:extLst>
                    <a:ext uri="{9D8B030D-6E8A-4147-A177-3AD203B41FA5}">
                      <a16:colId xmlns:a16="http://schemas.microsoft.com/office/drawing/2014/main" val="1992965773"/>
                    </a:ext>
                  </a:extLst>
                </a:gridCol>
                <a:gridCol w="990450">
                  <a:extLst>
                    <a:ext uri="{9D8B030D-6E8A-4147-A177-3AD203B41FA5}">
                      <a16:colId xmlns:a16="http://schemas.microsoft.com/office/drawing/2014/main" val="642112773"/>
                    </a:ext>
                  </a:extLst>
                </a:gridCol>
                <a:gridCol w="990450">
                  <a:extLst>
                    <a:ext uri="{9D8B030D-6E8A-4147-A177-3AD203B41FA5}">
                      <a16:colId xmlns:a16="http://schemas.microsoft.com/office/drawing/2014/main" val="4131987683"/>
                    </a:ext>
                  </a:extLst>
                </a:gridCol>
                <a:gridCol w="3809618">
                  <a:extLst>
                    <a:ext uri="{9D8B030D-6E8A-4147-A177-3AD203B41FA5}">
                      <a16:colId xmlns:a16="http://schemas.microsoft.com/office/drawing/2014/main" val="4245577441"/>
                    </a:ext>
                  </a:extLst>
                </a:gridCol>
              </a:tblGrid>
              <a:tr h="587104">
                <a:tc>
                  <a:txBody>
                    <a:bodyPr/>
                    <a:lstStyle/>
                    <a:p>
                      <a:pPr algn="ctr"/>
                      <a:endParaRPr lang="en-GB" sz="2200" dirty="0">
                        <a:solidFill>
                          <a:schemeClr val="tx1"/>
                        </a:solidFill>
                      </a:endParaRPr>
                    </a:p>
                  </a:txBody>
                  <a:tcPr/>
                </a:tc>
                <a:tc>
                  <a:txBody>
                    <a:bodyPr/>
                    <a:lstStyle/>
                    <a:p>
                      <a:pPr algn="ctr"/>
                      <a:r>
                        <a:rPr lang="en-GB" sz="2200" dirty="0">
                          <a:solidFill>
                            <a:schemeClr val="tx1"/>
                          </a:solidFill>
                          <a:latin typeface="Century Gothic" panose="020B0502020202020204" pitchFamily="34" charset="0"/>
                        </a:rPr>
                        <a:t>You can</a:t>
                      </a:r>
                    </a:p>
                  </a:txBody>
                  <a:tcPr/>
                </a:tc>
                <a:tc>
                  <a:txBody>
                    <a:bodyPr/>
                    <a:lstStyle/>
                    <a:p>
                      <a:pPr algn="ctr"/>
                      <a:r>
                        <a:rPr lang="en-GB" sz="2200" dirty="0">
                          <a:solidFill>
                            <a:schemeClr val="tx1"/>
                          </a:solidFill>
                          <a:latin typeface="Century Gothic" panose="020B0502020202020204" pitchFamily="34" charset="0"/>
                        </a:rPr>
                        <a:t>S/he can</a:t>
                      </a:r>
                    </a:p>
                  </a:txBody>
                  <a:tcPr/>
                </a:tc>
                <a:tc>
                  <a:txBody>
                    <a:bodyPr/>
                    <a:lstStyle/>
                    <a:p>
                      <a:pPr algn="ctr"/>
                      <a:r>
                        <a:rPr lang="en-GB" sz="2200" dirty="0">
                          <a:solidFill>
                            <a:schemeClr val="tx1"/>
                          </a:solidFill>
                          <a:latin typeface="Century Gothic" panose="020B0502020202020204" pitchFamily="34" charset="0"/>
                        </a:rPr>
                        <a:t>Escribe la </a:t>
                      </a:r>
                      <a:r>
                        <a:rPr lang="en-GB" sz="2200" dirty="0" err="1">
                          <a:solidFill>
                            <a:schemeClr val="tx1"/>
                          </a:solidFill>
                          <a:latin typeface="Century Gothic" panose="020B0502020202020204" pitchFamily="34" charset="0"/>
                        </a:rPr>
                        <a:t>frase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en</a:t>
                      </a:r>
                      <a:r>
                        <a:rPr lang="en-GB" sz="2200" dirty="0">
                          <a:solidFill>
                            <a:schemeClr val="tx1"/>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lvl="0" algn="ctr"/>
                      <a:r>
                        <a:rPr lang="en-GB" sz="2400" b="1" dirty="0">
                          <a:solidFill>
                            <a:schemeClr val="tx1"/>
                          </a:solidFill>
                          <a:latin typeface="Century Gothic" panose="020B0502020202020204" pitchFamily="34" charset="0"/>
                        </a:rPr>
                        <a:t>1</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r>
                        <a:rPr lang="en-GB" sz="2200" dirty="0">
                          <a:solidFill>
                            <a:schemeClr val="tx1"/>
                          </a:solidFill>
                        </a:rPr>
                        <a:t>prepare the food</a:t>
                      </a: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tx1"/>
                          </a:solidFill>
                          <a:latin typeface="Century Gothic" panose="020B0502020202020204" pitchFamily="34" charset="0"/>
                        </a:rPr>
                        <a:t>2</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r>
                        <a:rPr lang="en-GB" sz="2200" dirty="0">
                          <a:solidFill>
                            <a:schemeClr val="tx1"/>
                          </a:solidFill>
                        </a:rPr>
                        <a:t>buy things</a:t>
                      </a: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tx1"/>
                          </a:solidFill>
                          <a:latin typeface="Century Gothic" panose="020B0502020202020204" pitchFamily="34" charset="0"/>
                        </a:rPr>
                        <a:t>3</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r>
                        <a:rPr lang="en-GB" sz="2200" dirty="0">
                          <a:solidFill>
                            <a:schemeClr val="tx1"/>
                          </a:solidFill>
                        </a:rPr>
                        <a:t>play with the horse</a:t>
                      </a:r>
                    </a:p>
                  </a:txBody>
                  <a:tcPr/>
                </a:tc>
                <a:extLst>
                  <a:ext uri="{0D108BD9-81ED-4DB2-BD59-A6C34878D82A}">
                    <a16:rowId xmlns:a16="http://schemas.microsoft.com/office/drawing/2014/main" val="2195662324"/>
                  </a:ext>
                </a:extLst>
              </a:tr>
            </a:tbl>
          </a:graphicData>
        </a:graphic>
      </p:graphicFrame>
      <p:sp>
        <p:nvSpPr>
          <p:cNvPr id="3" name="Title 2">
            <a:extLst>
              <a:ext uri="{FF2B5EF4-FFF2-40B4-BE49-F238E27FC236}">
                <a16:creationId xmlns:a16="http://schemas.microsoft.com/office/drawing/2014/main" id="{251C469C-A83D-534B-8EC7-D9BEEDB4CA5B}"/>
              </a:ext>
            </a:extLst>
          </p:cNvPr>
          <p:cNvSpPr>
            <a:spLocks noGrp="1"/>
          </p:cNvSpPr>
          <p:nvPr>
            <p:ph type="title"/>
          </p:nvPr>
        </p:nvSpPr>
        <p:spPr>
          <a:xfrm>
            <a:off x="0" y="213557"/>
            <a:ext cx="5427698" cy="647577"/>
          </a:xfrm>
        </p:spPr>
        <p:txBody>
          <a:bodyPr>
            <a:normAutofit/>
          </a:bodyPr>
          <a:lstStyle/>
          <a:p>
            <a:r>
              <a:rPr lang="en-US" sz="3600" b="1" dirty="0" err="1">
                <a:ln w="22225">
                  <a:noFill/>
                  <a:prstDash val="solid"/>
                </a:ln>
                <a:latin typeface="Century Gothic" panose="020B0502020202020204" pitchFamily="34" charset="0"/>
              </a:rPr>
              <a:t>Respuestas</a:t>
            </a:r>
            <a:endParaRPr lang="en-US" sz="3600" dirty="0">
              <a:ln w="22225">
                <a:noFill/>
                <a:prstDash val="solid"/>
              </a:ln>
            </a:endParaRPr>
          </a:p>
        </p:txBody>
      </p:sp>
      <p:sp>
        <p:nvSpPr>
          <p:cNvPr id="5" name="Rounded Rectangle 11">
            <a:extLst>
              <a:ext uri="{FF2B5EF4-FFF2-40B4-BE49-F238E27FC236}">
                <a16:creationId xmlns:a16="http://schemas.microsoft.com/office/drawing/2014/main" id="{67B06206-35B5-46A0-8DDF-102A856ECA05}"/>
              </a:ext>
            </a:extLst>
          </p:cNvPr>
          <p:cNvSpPr/>
          <p:nvPr/>
        </p:nvSpPr>
        <p:spPr>
          <a:xfrm>
            <a:off x="9481625" y="258166"/>
            <a:ext cx="244651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2">
            <a:extLst>
              <a:ext uri="{FF2B5EF4-FFF2-40B4-BE49-F238E27FC236}">
                <a16:creationId xmlns:a16="http://schemas.microsoft.com/office/drawing/2014/main" id="{D22A4CDF-DE89-4E80-9BBA-B49D03F9CD08}"/>
              </a:ext>
            </a:extLst>
          </p:cNvPr>
          <p:cNvSpPr txBox="1">
            <a:spLocks/>
          </p:cNvSpPr>
          <p:nvPr/>
        </p:nvSpPr>
        <p:spPr>
          <a:xfrm>
            <a:off x="5309320" y="1853413"/>
            <a:ext cx="2490216" cy="928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w="22225">
                  <a:noFill/>
                  <a:prstDash val="solid"/>
                </a:ln>
                <a:solidFill>
                  <a:srgbClr val="3A3838"/>
                </a:solidFill>
                <a:effectLst/>
                <a:uLnTx/>
                <a:uFillTx/>
                <a:latin typeface="Century Gothic" panose="020B0502020202020204" pitchFamily="34" charset="0"/>
                <a:ea typeface="+mj-ea"/>
                <a:cs typeface="+mj-cs"/>
              </a:rPr>
              <a:t>Persona B</a:t>
            </a:r>
          </a:p>
        </p:txBody>
      </p:sp>
      <p:pic>
        <p:nvPicPr>
          <p:cNvPr id="8" name="Picture 2" descr="http://www.clker.com/cliparts/j/p/l/D/8/K/green-tick-md.png">
            <a:extLst>
              <a:ext uri="{FF2B5EF4-FFF2-40B4-BE49-F238E27FC236}">
                <a16:creationId xmlns:a16="http://schemas.microsoft.com/office/drawing/2014/main" id="{967F1714-2E4A-4F10-B8BF-36B8A68D1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4428" y="377421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j/p/l/D/8/K/green-tick-md.png">
            <a:extLst>
              <a:ext uri="{FF2B5EF4-FFF2-40B4-BE49-F238E27FC236}">
                <a16:creationId xmlns:a16="http://schemas.microsoft.com/office/drawing/2014/main" id="{812A3903-AB8E-432F-9D95-265E1A4091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7732" y="467160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a:extLst>
              <a:ext uri="{FF2B5EF4-FFF2-40B4-BE49-F238E27FC236}">
                <a16:creationId xmlns:a16="http://schemas.microsoft.com/office/drawing/2014/main" id="{F696DFD3-1837-4ED1-A2E6-69E1875FF8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4428" y="5465686"/>
            <a:ext cx="422268" cy="44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393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nvGraphicFramePr>
        <p:xfrm>
          <a:off x="328246" y="1691640"/>
          <a:ext cx="4208586" cy="219456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l"/>
                      <a:r>
                        <a:rPr lang="en-GB" sz="2400" dirty="0">
                          <a:solidFill>
                            <a:schemeClr val="tx1"/>
                          </a:solidFill>
                          <a:latin typeface="Century Gothic" panose="020B0502020202020204" pitchFamily="34" charset="0"/>
                        </a:rPr>
                        <a:t>Lee las </a:t>
                      </a:r>
                      <a:r>
                        <a:rPr lang="en-GB" sz="2400" dirty="0" err="1">
                          <a:solidFill>
                            <a:schemeClr val="tx1"/>
                          </a:solidFill>
                          <a:latin typeface="Century Gothic" panose="020B0502020202020204" pitchFamily="34" charset="0"/>
                        </a:rPr>
                        <a:t>tareas</a:t>
                      </a:r>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1009973073"/>
                  </a:ext>
                </a:extLst>
              </a:tr>
              <a:tr h="370840">
                <a:tc>
                  <a:txBody>
                    <a:bodyPr/>
                    <a:lstStyle/>
                    <a:p>
                      <a:r>
                        <a:rPr lang="en-GB" sz="2400" dirty="0">
                          <a:solidFill>
                            <a:schemeClr val="tx1"/>
                          </a:solidFill>
                          <a:latin typeface="Century Gothic" panose="020B0502020202020204" pitchFamily="34" charset="0"/>
                        </a:rPr>
                        <a:t>1 – Puede hacer un plan.</a:t>
                      </a:r>
                    </a:p>
                  </a:txBody>
                  <a:tcPr/>
                </a:tc>
                <a:extLst>
                  <a:ext uri="{0D108BD9-81ED-4DB2-BD59-A6C34878D82A}">
                    <a16:rowId xmlns:a16="http://schemas.microsoft.com/office/drawing/2014/main" val="1824318023"/>
                  </a:ext>
                </a:extLst>
              </a:tr>
              <a:tr h="370840">
                <a:tc>
                  <a:txBody>
                    <a:bodyPr/>
                    <a:lstStyle/>
                    <a:p>
                      <a:r>
                        <a:rPr lang="en-GB" sz="2400" dirty="0">
                          <a:solidFill>
                            <a:schemeClr val="tx1"/>
                          </a:solidFill>
                          <a:latin typeface="Century Gothic" panose="020B0502020202020204" pitchFamily="34" charset="0"/>
                        </a:rPr>
                        <a:t>2 – Puede </a:t>
                      </a:r>
                      <a:r>
                        <a:rPr lang="en-GB" sz="2400" dirty="0" err="1">
                          <a:solidFill>
                            <a:schemeClr val="tx1"/>
                          </a:solidFill>
                          <a:latin typeface="Century Gothic" panose="020B0502020202020204" pitchFamily="34" charset="0"/>
                        </a:rPr>
                        <a:t>pedir</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ayuda</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tx1"/>
                          </a:solidFill>
                          <a:latin typeface="Century Gothic" panose="020B0502020202020204" pitchFamily="34" charset="0"/>
                        </a:rPr>
                        <a:t>3 - </a:t>
                      </a:r>
                      <a:r>
                        <a:rPr lang="en-GB" sz="2400" dirty="0" err="1">
                          <a:solidFill>
                            <a:schemeClr val="tx1"/>
                          </a:solidFill>
                          <a:latin typeface="Century Gothic" panose="020B0502020202020204" pitchFamily="34" charset="0"/>
                        </a:rPr>
                        <a:t>Puedes</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preguntar</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dónde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está</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el</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norte</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627256268"/>
                  </a:ext>
                </a:extLst>
              </a:tr>
            </a:tbl>
          </a:graphicData>
        </a:graphic>
      </p:graphicFrame>
      <p:sp>
        <p:nvSpPr>
          <p:cNvPr id="3" name="Title 2">
            <a:extLst>
              <a:ext uri="{FF2B5EF4-FFF2-40B4-BE49-F238E27FC236}">
                <a16:creationId xmlns:a16="http://schemas.microsoft.com/office/drawing/2014/main" id="{7DCB36FB-E3FA-674F-BEA4-D33AAA4EEF21}"/>
              </a:ext>
            </a:extLst>
          </p:cNvPr>
          <p:cNvSpPr>
            <a:spLocks noGrp="1"/>
          </p:cNvSpPr>
          <p:nvPr>
            <p:ph type="title"/>
          </p:nvPr>
        </p:nvSpPr>
        <p:spPr>
          <a:xfrm>
            <a:off x="328246" y="920055"/>
            <a:ext cx="2490216" cy="983391"/>
          </a:xfrm>
        </p:spPr>
        <p:txBody>
          <a:bodyPr>
            <a:normAutofit/>
          </a:bodyPr>
          <a:lstStyle/>
          <a:p>
            <a:r>
              <a:rPr lang="en-US" sz="3600" b="1" dirty="0">
                <a:ln w="22225">
                  <a:noFill/>
                  <a:prstDash val="solid"/>
                </a:ln>
                <a:solidFill>
                  <a:schemeClr val="tx1"/>
                </a:solidFill>
                <a:latin typeface="Century Gothic" panose="020B0502020202020204" pitchFamily="34" charset="0"/>
              </a:rPr>
              <a:t>Persona B</a:t>
            </a:r>
            <a:endParaRPr lang="en-US" sz="3600" dirty="0">
              <a:ln w="22225">
                <a:noFill/>
                <a:prstDash val="solid"/>
              </a:ln>
              <a:solidFill>
                <a:schemeClr val="tx1"/>
              </a:solidFill>
            </a:endParaRPr>
          </a:p>
        </p:txBody>
      </p:sp>
      <p:graphicFrame>
        <p:nvGraphicFramePr>
          <p:cNvPr id="5" name="Table 2">
            <a:extLst>
              <a:ext uri="{FF2B5EF4-FFF2-40B4-BE49-F238E27FC236}">
                <a16:creationId xmlns:a16="http://schemas.microsoft.com/office/drawing/2014/main" id="{27DE725A-0E38-4917-B189-236F38C84494}"/>
              </a:ext>
            </a:extLst>
          </p:cNvPr>
          <p:cNvGraphicFramePr>
            <a:graphicFrameLocks noGrp="1"/>
          </p:cNvGraphicFramePr>
          <p:nvPr>
            <p:extLst>
              <p:ext uri="{D42A27DB-BD31-4B8C-83A1-F6EECF244321}">
                <p14:modId xmlns:p14="http://schemas.microsoft.com/office/powerpoint/2010/main" val="1281307420"/>
              </p:ext>
            </p:extLst>
          </p:nvPr>
        </p:nvGraphicFramePr>
        <p:xfrm>
          <a:off x="5427698" y="2768771"/>
          <a:ext cx="6500445" cy="3349386"/>
        </p:xfrm>
        <a:graphic>
          <a:graphicData uri="http://schemas.openxmlformats.org/drawingml/2006/table">
            <a:tbl>
              <a:tblPr firstRow="1" bandRow="1">
                <a:tableStyleId>{5DA37D80-6434-44D0-A028-1B22A696006F}</a:tableStyleId>
              </a:tblPr>
              <a:tblGrid>
                <a:gridCol w="709927">
                  <a:extLst>
                    <a:ext uri="{9D8B030D-6E8A-4147-A177-3AD203B41FA5}">
                      <a16:colId xmlns:a16="http://schemas.microsoft.com/office/drawing/2014/main" val="1992965773"/>
                    </a:ext>
                  </a:extLst>
                </a:gridCol>
                <a:gridCol w="990450">
                  <a:extLst>
                    <a:ext uri="{9D8B030D-6E8A-4147-A177-3AD203B41FA5}">
                      <a16:colId xmlns:a16="http://schemas.microsoft.com/office/drawing/2014/main" val="642112773"/>
                    </a:ext>
                  </a:extLst>
                </a:gridCol>
                <a:gridCol w="990450">
                  <a:extLst>
                    <a:ext uri="{9D8B030D-6E8A-4147-A177-3AD203B41FA5}">
                      <a16:colId xmlns:a16="http://schemas.microsoft.com/office/drawing/2014/main" val="4131987683"/>
                    </a:ext>
                  </a:extLst>
                </a:gridCol>
                <a:gridCol w="3809618">
                  <a:extLst>
                    <a:ext uri="{9D8B030D-6E8A-4147-A177-3AD203B41FA5}">
                      <a16:colId xmlns:a16="http://schemas.microsoft.com/office/drawing/2014/main" val="4245577441"/>
                    </a:ext>
                  </a:extLst>
                </a:gridCol>
              </a:tblGrid>
              <a:tr h="587104">
                <a:tc>
                  <a:txBody>
                    <a:bodyPr/>
                    <a:lstStyle/>
                    <a:p>
                      <a:pPr algn="ctr"/>
                      <a:endParaRPr lang="en-GB" sz="2200" dirty="0">
                        <a:solidFill>
                          <a:schemeClr val="tx1"/>
                        </a:solidFill>
                      </a:endParaRPr>
                    </a:p>
                  </a:txBody>
                  <a:tcPr/>
                </a:tc>
                <a:tc>
                  <a:txBody>
                    <a:bodyPr/>
                    <a:lstStyle/>
                    <a:p>
                      <a:pPr algn="ctr"/>
                      <a:r>
                        <a:rPr lang="en-GB" sz="2200" dirty="0">
                          <a:solidFill>
                            <a:schemeClr val="tx1"/>
                          </a:solidFill>
                          <a:latin typeface="Century Gothic" panose="020B0502020202020204" pitchFamily="34" charset="0"/>
                        </a:rPr>
                        <a:t>You can</a:t>
                      </a:r>
                    </a:p>
                  </a:txBody>
                  <a:tcPr/>
                </a:tc>
                <a:tc>
                  <a:txBody>
                    <a:bodyPr/>
                    <a:lstStyle/>
                    <a:p>
                      <a:pPr algn="ctr"/>
                      <a:r>
                        <a:rPr lang="en-GB" sz="2200" dirty="0">
                          <a:solidFill>
                            <a:schemeClr val="tx1"/>
                          </a:solidFill>
                          <a:latin typeface="Century Gothic" panose="020B0502020202020204" pitchFamily="34" charset="0"/>
                        </a:rPr>
                        <a:t>S/he can</a:t>
                      </a:r>
                    </a:p>
                  </a:txBody>
                  <a:tcPr/>
                </a:tc>
                <a:tc>
                  <a:txBody>
                    <a:bodyPr/>
                    <a:lstStyle/>
                    <a:p>
                      <a:pPr algn="ctr"/>
                      <a:r>
                        <a:rPr lang="en-GB" sz="2200" dirty="0">
                          <a:solidFill>
                            <a:schemeClr val="tx1"/>
                          </a:solidFill>
                          <a:latin typeface="Century Gothic" panose="020B0502020202020204" pitchFamily="34" charset="0"/>
                        </a:rPr>
                        <a:t>Escribe la </a:t>
                      </a:r>
                      <a:r>
                        <a:rPr lang="en-GB" sz="2200" dirty="0" err="1">
                          <a:solidFill>
                            <a:schemeClr val="tx1"/>
                          </a:solidFill>
                          <a:latin typeface="Century Gothic" panose="020B0502020202020204" pitchFamily="34" charset="0"/>
                        </a:rPr>
                        <a:t>frase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en</a:t>
                      </a:r>
                      <a:r>
                        <a:rPr lang="en-GB" sz="2200" dirty="0">
                          <a:solidFill>
                            <a:schemeClr val="tx1"/>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lvl="0" algn="ctr"/>
                      <a:r>
                        <a:rPr lang="en-GB" sz="2400" b="1" dirty="0">
                          <a:solidFill>
                            <a:schemeClr val="tx1"/>
                          </a:solidFill>
                          <a:latin typeface="Century Gothic" panose="020B0502020202020204" pitchFamily="34" charset="0"/>
                        </a:rPr>
                        <a:t>1</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r>
                        <a:rPr lang="en-GB" sz="2200" dirty="0">
                          <a:solidFill>
                            <a:schemeClr val="tx1"/>
                          </a:solidFill>
                        </a:rPr>
                        <a:t>make a plan</a:t>
                      </a: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tx1"/>
                          </a:solidFill>
                          <a:latin typeface="Century Gothic" panose="020B0502020202020204" pitchFamily="34" charset="0"/>
                        </a:rPr>
                        <a:t>2</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r>
                        <a:rPr lang="en-GB" sz="2200" dirty="0">
                          <a:solidFill>
                            <a:schemeClr val="tx1"/>
                          </a:solidFill>
                        </a:rPr>
                        <a:t>ask for help</a:t>
                      </a: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tx1"/>
                          </a:solidFill>
                          <a:latin typeface="Century Gothic" panose="020B0502020202020204" pitchFamily="34" charset="0"/>
                        </a:rPr>
                        <a:t>3</a:t>
                      </a:r>
                    </a:p>
                  </a:txBody>
                  <a:tcPr anchor="ct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tc>
                  <a:txBody>
                    <a:bodyPr/>
                    <a:lstStyle/>
                    <a:p>
                      <a:r>
                        <a:rPr lang="en-GB" sz="2200" dirty="0">
                          <a:solidFill>
                            <a:schemeClr val="tx1"/>
                          </a:solidFill>
                        </a:rPr>
                        <a:t>ask where the north is</a:t>
                      </a:r>
                    </a:p>
                  </a:txBody>
                  <a:tcPr/>
                </a:tc>
                <a:extLst>
                  <a:ext uri="{0D108BD9-81ED-4DB2-BD59-A6C34878D82A}">
                    <a16:rowId xmlns:a16="http://schemas.microsoft.com/office/drawing/2014/main" val="2195662324"/>
                  </a:ext>
                </a:extLst>
              </a:tr>
            </a:tbl>
          </a:graphicData>
        </a:graphic>
      </p:graphicFrame>
      <p:sp>
        <p:nvSpPr>
          <p:cNvPr id="6" name="Title 2">
            <a:extLst>
              <a:ext uri="{FF2B5EF4-FFF2-40B4-BE49-F238E27FC236}">
                <a16:creationId xmlns:a16="http://schemas.microsoft.com/office/drawing/2014/main" id="{F0148E08-7D12-4171-A325-C1975EFCC24B}"/>
              </a:ext>
            </a:extLst>
          </p:cNvPr>
          <p:cNvSpPr txBox="1">
            <a:spLocks/>
          </p:cNvSpPr>
          <p:nvPr/>
        </p:nvSpPr>
        <p:spPr>
          <a:xfrm>
            <a:off x="5414729" y="1997792"/>
            <a:ext cx="2490216" cy="928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w="22225">
                  <a:noFill/>
                  <a:prstDash val="solid"/>
                </a:ln>
                <a:solidFill>
                  <a:srgbClr val="3A3838"/>
                </a:solidFill>
                <a:effectLst/>
                <a:uLnTx/>
                <a:uFillTx/>
                <a:latin typeface="Century Gothic" panose="020B0502020202020204" pitchFamily="34" charset="0"/>
                <a:ea typeface="+mj-ea"/>
                <a:cs typeface="+mj-cs"/>
              </a:rPr>
              <a:t>Persona A</a:t>
            </a:r>
          </a:p>
        </p:txBody>
      </p:sp>
      <p:sp>
        <p:nvSpPr>
          <p:cNvPr id="7" name="Rounded Rectangle 11">
            <a:extLst>
              <a:ext uri="{FF2B5EF4-FFF2-40B4-BE49-F238E27FC236}">
                <a16:creationId xmlns:a16="http://schemas.microsoft.com/office/drawing/2014/main" id="{153A8F0E-2112-4978-AF20-3622D21B0F9F}"/>
              </a:ext>
            </a:extLst>
          </p:cNvPr>
          <p:cNvSpPr/>
          <p:nvPr/>
        </p:nvSpPr>
        <p:spPr>
          <a:xfrm>
            <a:off x="9481625" y="258166"/>
            <a:ext cx="244651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2" descr="http://www.clker.com/cliparts/j/p/l/D/8/K/green-tick-md.png">
            <a:extLst>
              <a:ext uri="{FF2B5EF4-FFF2-40B4-BE49-F238E27FC236}">
                <a16:creationId xmlns:a16="http://schemas.microsoft.com/office/drawing/2014/main" id="{16EA5D89-6573-403D-A78F-3972A1758E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2677" y="366617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4B24A411-A3E6-4D1D-923F-F3673D847A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2677" y="459595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7FB3DDFD-CE00-42CA-AA3C-874E81E0D0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8703" y="5454870"/>
            <a:ext cx="422268" cy="44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48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2875"/>
            <a:ext cx="1181100" cy="647577"/>
          </a:xfrm>
        </p:spPr>
        <p:txBody>
          <a:bodyPr>
            <a:normAutofit/>
          </a:bodyPr>
          <a:lstStyle/>
          <a:p>
            <a:r>
              <a:rPr lang="en-GB" sz="3600" b="1" dirty="0">
                <a:solidFill>
                  <a:schemeClr val="bg1"/>
                </a:solidFill>
              </a:rPr>
              <a:t>[u]</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72600" y="258167"/>
            <a:ext cx="2555543" cy="370484"/>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Google Shape;92;p5" descr="Table for exercises">
            <a:extLst>
              <a:ext uri="{FF2B5EF4-FFF2-40B4-BE49-F238E27FC236}">
                <a16:creationId xmlns:a16="http://schemas.microsoft.com/office/drawing/2014/main" id="{7854D0BC-1E12-4838-92E9-94EAEC0360D1}"/>
              </a:ext>
            </a:extLst>
          </p:cNvPr>
          <p:cNvGraphicFramePr/>
          <p:nvPr>
            <p:extLst>
              <p:ext uri="{D42A27DB-BD31-4B8C-83A1-F6EECF244321}">
                <p14:modId xmlns:p14="http://schemas.microsoft.com/office/powerpoint/2010/main" val="2407920167"/>
              </p:ext>
            </p:extLst>
          </p:nvPr>
        </p:nvGraphicFramePr>
        <p:xfrm>
          <a:off x="772546" y="1088345"/>
          <a:ext cx="4525107" cy="5028793"/>
        </p:xfrm>
        <a:graphic>
          <a:graphicData uri="http://schemas.openxmlformats.org/drawingml/2006/table">
            <a:tbl>
              <a:tblPr firstRow="1" bandRow="1">
                <a:noFill/>
              </a:tblPr>
              <a:tblGrid>
                <a:gridCol w="817469">
                  <a:extLst>
                    <a:ext uri="{9D8B030D-6E8A-4147-A177-3AD203B41FA5}">
                      <a16:colId xmlns:a16="http://schemas.microsoft.com/office/drawing/2014/main" val="20000"/>
                    </a:ext>
                  </a:extLst>
                </a:gridCol>
                <a:gridCol w="1226506">
                  <a:extLst>
                    <a:ext uri="{9D8B030D-6E8A-4147-A177-3AD203B41FA5}">
                      <a16:colId xmlns:a16="http://schemas.microsoft.com/office/drawing/2014/main" val="20001"/>
                    </a:ext>
                  </a:extLst>
                </a:gridCol>
                <a:gridCol w="1240566">
                  <a:extLst>
                    <a:ext uri="{9D8B030D-6E8A-4147-A177-3AD203B41FA5}">
                      <a16:colId xmlns:a16="http://schemas.microsoft.com/office/drawing/2014/main" val="20002"/>
                    </a:ext>
                  </a:extLst>
                </a:gridCol>
                <a:gridCol w="1240566">
                  <a:extLst>
                    <a:ext uri="{9D8B030D-6E8A-4147-A177-3AD203B41FA5}">
                      <a16:colId xmlns:a16="http://schemas.microsoft.com/office/drawing/2014/main" val="1818084120"/>
                    </a:ext>
                  </a:extLst>
                </a:gridCol>
              </a:tblGrid>
              <a:tr h="718399">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800" b="1" dirty="0">
                          <a:solidFill>
                            <a:srgbClr val="3A5EAC"/>
                          </a:solidFill>
                        </a:rPr>
                        <a:t>1</a:t>
                      </a:r>
                      <a:endParaRPr sz="2800" b="1" dirty="0">
                        <a:solidFill>
                          <a:srgbClr val="3A5EAC"/>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800" b="1" dirty="0">
                          <a:solidFill>
                            <a:srgbClr val="3A5EAC"/>
                          </a:solidFill>
                        </a:rPr>
                        <a:t>2</a:t>
                      </a:r>
                      <a:endParaRPr sz="2800" b="1" dirty="0">
                        <a:solidFill>
                          <a:srgbClr val="3A5EAC"/>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800" b="1" dirty="0">
                          <a:solidFill>
                            <a:srgbClr val="3A5EAC"/>
                          </a:solidFill>
                        </a:rPr>
                        <a:t>3</a:t>
                      </a:r>
                      <a:endParaRPr sz="2800" b="1" dirty="0">
                        <a:solidFill>
                          <a:srgbClr val="3A5EAC"/>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718399">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71839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71839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71839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71839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71839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 name="Google Shape;95;p5">
            <a:hlinkClick r:id="" action="ppaction://noaction">
              <a:snd r:embed="rId3" name="Hay un mercado.wav"/>
            </a:hlinkClick>
            <a:extLst>
              <a:ext uri="{FF2B5EF4-FFF2-40B4-BE49-F238E27FC236}">
                <a16:creationId xmlns:a16="http://schemas.microsoft.com/office/drawing/2014/main" id="{D25196CA-8F5D-4888-8A10-6BEBA381F61F}"/>
              </a:ext>
            </a:extLst>
          </p:cNvPr>
          <p:cNvSpPr/>
          <p:nvPr/>
        </p:nvSpPr>
        <p:spPr>
          <a:xfrm>
            <a:off x="929101" y="1873896"/>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8" name="Google Shape;96;p5">
            <a:extLst>
              <a:ext uri="{FF2B5EF4-FFF2-40B4-BE49-F238E27FC236}">
                <a16:creationId xmlns:a16="http://schemas.microsoft.com/office/drawing/2014/main" id="{F0F306E3-37A2-4D36-8130-1E2CA2BF6E0A}"/>
              </a:ext>
            </a:extLst>
          </p:cNvPr>
          <p:cNvSpPr txBox="1"/>
          <p:nvPr/>
        </p:nvSpPr>
        <p:spPr>
          <a:xfrm>
            <a:off x="13745720" y="706826"/>
            <a:ext cx="1094154" cy="5148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 name="Google Shape;98;p5">
            <a:hlinkClick r:id="" action="ppaction://noaction">
              <a:snd r:embed="rId4" name="Escuchar música es fantástico.wav"/>
            </a:hlinkClick>
            <a:extLst>
              <a:ext uri="{FF2B5EF4-FFF2-40B4-BE49-F238E27FC236}">
                <a16:creationId xmlns:a16="http://schemas.microsoft.com/office/drawing/2014/main" id="{0294BE05-4332-4111-88BE-97EB7932DD43}"/>
              </a:ext>
            </a:extLst>
          </p:cNvPr>
          <p:cNvSpPr/>
          <p:nvPr/>
        </p:nvSpPr>
        <p:spPr>
          <a:xfrm>
            <a:off x="929101" y="2607328"/>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10" name="Google Shape;104;p5">
            <a:hlinkClick r:id="" action="ppaction://noaction">
              <a:snd r:embed="rId5" name="Estudia mucho en la escuela.wav"/>
            </a:hlinkClick>
            <a:extLst>
              <a:ext uri="{FF2B5EF4-FFF2-40B4-BE49-F238E27FC236}">
                <a16:creationId xmlns:a16="http://schemas.microsoft.com/office/drawing/2014/main" id="{A707D02F-07F1-4D34-AB17-585A3D8F9763}"/>
              </a:ext>
            </a:extLst>
          </p:cNvPr>
          <p:cNvSpPr/>
          <p:nvPr/>
        </p:nvSpPr>
        <p:spPr>
          <a:xfrm>
            <a:off x="929101" y="3340760"/>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3</a:t>
            </a:r>
            <a:endParaRPr dirty="0"/>
          </a:p>
        </p:txBody>
      </p:sp>
      <p:sp>
        <p:nvSpPr>
          <p:cNvPr id="11" name="Google Shape;107;p5">
            <a:hlinkClick r:id="" action="ppaction://noaction">
              <a:snd r:embed="rId6" name="El lugar está cerca.wav"/>
            </a:hlinkClick>
            <a:extLst>
              <a:ext uri="{FF2B5EF4-FFF2-40B4-BE49-F238E27FC236}">
                <a16:creationId xmlns:a16="http://schemas.microsoft.com/office/drawing/2014/main" id="{3883468C-C5F8-4399-96C9-B11045E66D53}"/>
              </a:ext>
            </a:extLst>
          </p:cNvPr>
          <p:cNvSpPr/>
          <p:nvPr/>
        </p:nvSpPr>
        <p:spPr>
          <a:xfrm>
            <a:off x="941782" y="4074192"/>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4</a:t>
            </a:r>
            <a:endParaRPr dirty="0"/>
          </a:p>
        </p:txBody>
      </p:sp>
      <p:sp>
        <p:nvSpPr>
          <p:cNvPr id="12" name="Google Shape;113;p5">
            <a:hlinkClick r:id="" action="ppaction://noaction">
              <a:snd r:embed="rId7" name="El pueblo antiguo está lejos.wav"/>
            </a:hlinkClick>
            <a:extLst>
              <a:ext uri="{FF2B5EF4-FFF2-40B4-BE49-F238E27FC236}">
                <a16:creationId xmlns:a16="http://schemas.microsoft.com/office/drawing/2014/main" id="{A04F3286-12FD-4B79-AA09-A15E34068D6F}"/>
              </a:ext>
            </a:extLst>
          </p:cNvPr>
          <p:cNvSpPr/>
          <p:nvPr/>
        </p:nvSpPr>
        <p:spPr>
          <a:xfrm>
            <a:off x="941782" y="4807624"/>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5</a:t>
            </a:r>
            <a:endParaRPr dirty="0"/>
          </a:p>
        </p:txBody>
      </p:sp>
      <p:pic>
        <p:nvPicPr>
          <p:cNvPr id="13" name="Picture 12">
            <a:extLst>
              <a:ext uri="{FF2B5EF4-FFF2-40B4-BE49-F238E27FC236}">
                <a16:creationId xmlns:a16="http://schemas.microsoft.com/office/drawing/2014/main" id="{8F39C6AA-2834-4F84-919E-19D2EE443E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8990" y="1769756"/>
            <a:ext cx="522871" cy="544657"/>
          </a:xfrm>
          <a:prstGeom prst="rect">
            <a:avLst/>
          </a:prstGeom>
        </p:spPr>
      </p:pic>
      <p:pic>
        <p:nvPicPr>
          <p:cNvPr id="14" name="Picture 13">
            <a:extLst>
              <a:ext uri="{FF2B5EF4-FFF2-40B4-BE49-F238E27FC236}">
                <a16:creationId xmlns:a16="http://schemas.microsoft.com/office/drawing/2014/main" id="{DE4F7F36-ADD6-4033-98A4-DCDD723ED2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5400" y="2489959"/>
            <a:ext cx="522871" cy="544657"/>
          </a:xfrm>
          <a:prstGeom prst="rect">
            <a:avLst/>
          </a:prstGeom>
        </p:spPr>
      </p:pic>
      <p:pic>
        <p:nvPicPr>
          <p:cNvPr id="15" name="Picture 14">
            <a:extLst>
              <a:ext uri="{FF2B5EF4-FFF2-40B4-BE49-F238E27FC236}">
                <a16:creationId xmlns:a16="http://schemas.microsoft.com/office/drawing/2014/main" id="{A9BCD93B-4B3D-405D-A24B-C9047DB116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6095" y="3232954"/>
            <a:ext cx="522871" cy="544657"/>
          </a:xfrm>
          <a:prstGeom prst="rect">
            <a:avLst/>
          </a:prstGeom>
        </p:spPr>
      </p:pic>
      <p:pic>
        <p:nvPicPr>
          <p:cNvPr id="16" name="Picture 15">
            <a:extLst>
              <a:ext uri="{FF2B5EF4-FFF2-40B4-BE49-F238E27FC236}">
                <a16:creationId xmlns:a16="http://schemas.microsoft.com/office/drawing/2014/main" id="{BC5C7109-4F58-4EC9-806F-A65BA55BB4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0962" y="3957903"/>
            <a:ext cx="522871" cy="544657"/>
          </a:xfrm>
          <a:prstGeom prst="rect">
            <a:avLst/>
          </a:prstGeom>
        </p:spPr>
      </p:pic>
      <p:pic>
        <p:nvPicPr>
          <p:cNvPr id="17" name="Picture 16">
            <a:extLst>
              <a:ext uri="{FF2B5EF4-FFF2-40B4-BE49-F238E27FC236}">
                <a16:creationId xmlns:a16="http://schemas.microsoft.com/office/drawing/2014/main" id="{94B94942-279E-4093-8C94-CBFDB49809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7586" y="4652620"/>
            <a:ext cx="522871" cy="544657"/>
          </a:xfrm>
          <a:prstGeom prst="rect">
            <a:avLst/>
          </a:prstGeom>
        </p:spPr>
      </p:pic>
      <p:sp>
        <p:nvSpPr>
          <p:cNvPr id="18" name="Google Shape;116;p5">
            <a:hlinkClick r:id="" action="ppaction://noaction">
              <a:snd r:embed="rId9" name="Hay un museo en la ciudad.wav"/>
            </a:hlinkClick>
            <a:extLst>
              <a:ext uri="{FF2B5EF4-FFF2-40B4-BE49-F238E27FC236}">
                <a16:creationId xmlns:a16="http://schemas.microsoft.com/office/drawing/2014/main" id="{C85B30BF-88E6-4403-8957-6F1D7257A341}"/>
              </a:ext>
            </a:extLst>
          </p:cNvPr>
          <p:cNvSpPr/>
          <p:nvPr/>
        </p:nvSpPr>
        <p:spPr>
          <a:xfrm>
            <a:off x="941782" y="5541055"/>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6</a:t>
            </a:r>
            <a:endParaRPr dirty="0"/>
          </a:p>
        </p:txBody>
      </p:sp>
      <p:pic>
        <p:nvPicPr>
          <p:cNvPr id="19" name="Picture 18">
            <a:extLst>
              <a:ext uri="{FF2B5EF4-FFF2-40B4-BE49-F238E27FC236}">
                <a16:creationId xmlns:a16="http://schemas.microsoft.com/office/drawing/2014/main" id="{2BF435FA-4263-43A3-8D06-6BEA3CC98C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0006" y="5416649"/>
            <a:ext cx="522871" cy="544657"/>
          </a:xfrm>
          <a:prstGeom prst="rect">
            <a:avLst/>
          </a:prstGeom>
        </p:spPr>
      </p:pic>
      <p:sp>
        <p:nvSpPr>
          <p:cNvPr id="20" name="Google Shape;119;p5">
            <a:extLst>
              <a:ext uri="{FF2B5EF4-FFF2-40B4-BE49-F238E27FC236}">
                <a16:creationId xmlns:a16="http://schemas.microsoft.com/office/drawing/2014/main" id="{0194F47D-9B3E-4B96-8CE4-8D36020B7BF1}"/>
              </a:ext>
            </a:extLst>
          </p:cNvPr>
          <p:cNvSpPr txBox="1">
            <a:spLocks/>
          </p:cNvSpPr>
          <p:nvPr/>
        </p:nvSpPr>
        <p:spPr>
          <a:xfrm>
            <a:off x="1181101" y="79732"/>
            <a:ext cx="8382000" cy="647577"/>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a:lnSpc>
                <a:spcPct val="100000"/>
              </a:lnSpc>
              <a:spcBef>
                <a:spcPts val="0"/>
              </a:spcBef>
            </a:pPr>
            <a:r>
              <a:rPr lang="es-ES" sz="2400" dirty="0">
                <a:solidFill>
                  <a:schemeClr val="tx1"/>
                </a:solidFill>
                <a:ea typeface="Century Gothic"/>
                <a:cs typeface="Century Gothic"/>
                <a:sym typeface="Century Gothic"/>
              </a:rPr>
              <a:t>Escucha. ¿Cuántas veces escuchas el sonido [u]?</a:t>
            </a:r>
            <a:endParaRPr lang="es-ES" sz="2400" dirty="0">
              <a:solidFill>
                <a:schemeClr val="tx1"/>
              </a:solidFill>
            </a:endParaRPr>
          </a:p>
        </p:txBody>
      </p:sp>
      <p:graphicFrame>
        <p:nvGraphicFramePr>
          <p:cNvPr id="21" name="Google Shape;92;p5" descr="Table for exercises">
            <a:extLst>
              <a:ext uri="{FF2B5EF4-FFF2-40B4-BE49-F238E27FC236}">
                <a16:creationId xmlns:a16="http://schemas.microsoft.com/office/drawing/2014/main" id="{F05DDE94-9F46-4CFC-9CC7-893E403138C8}"/>
              </a:ext>
            </a:extLst>
          </p:cNvPr>
          <p:cNvGraphicFramePr/>
          <p:nvPr>
            <p:extLst>
              <p:ext uri="{D42A27DB-BD31-4B8C-83A1-F6EECF244321}">
                <p14:modId xmlns:p14="http://schemas.microsoft.com/office/powerpoint/2010/main" val="4240329148"/>
              </p:ext>
            </p:extLst>
          </p:nvPr>
        </p:nvGraphicFramePr>
        <p:xfrm>
          <a:off x="5502188" y="1798668"/>
          <a:ext cx="5372807" cy="4318470"/>
        </p:xfrm>
        <a:graphic>
          <a:graphicData uri="http://schemas.openxmlformats.org/drawingml/2006/table">
            <a:tbl>
              <a:tblPr firstRow="1" bandRow="1">
                <a:noFill/>
              </a:tblPr>
              <a:tblGrid>
                <a:gridCol w="5372807">
                  <a:extLst>
                    <a:ext uri="{9D8B030D-6E8A-4147-A177-3AD203B41FA5}">
                      <a16:colId xmlns:a16="http://schemas.microsoft.com/office/drawing/2014/main" val="20000"/>
                    </a:ext>
                  </a:extLst>
                </a:gridCol>
              </a:tblGrid>
              <a:tr h="71974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71974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71974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71974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71974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71974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2" name="Google Shape;99;p5">
            <a:extLst>
              <a:ext uri="{FF2B5EF4-FFF2-40B4-BE49-F238E27FC236}">
                <a16:creationId xmlns:a16="http://schemas.microsoft.com/office/drawing/2014/main" id="{1F324A68-7D57-4141-91FF-A25F3604A7C6}"/>
              </a:ext>
            </a:extLst>
          </p:cNvPr>
          <p:cNvSpPr txBox="1"/>
          <p:nvPr/>
        </p:nvSpPr>
        <p:spPr>
          <a:xfrm>
            <a:off x="5603287" y="1920834"/>
            <a:ext cx="4783772" cy="461624"/>
          </a:xfrm>
          <a:prstGeom prst="rect">
            <a:avLst/>
          </a:prstGeom>
          <a:noFill/>
          <a:ln>
            <a:noFill/>
          </a:ln>
        </p:spPr>
        <p:txBody>
          <a:bodyPr spcFirstLastPara="1" wrap="square" lIns="91425" tIns="45700" rIns="91425" bIns="45700" anchor="t" anchorCtr="0">
            <a:spAutoFit/>
          </a:bodyPr>
          <a:lstStyle/>
          <a:p>
            <a:pPr lvl="0"/>
            <a:r>
              <a:rPr lang="en-GB" sz="2400" b="1" dirty="0">
                <a:latin typeface="Century Gothic"/>
                <a:ea typeface="Century Gothic"/>
                <a:cs typeface="Century Gothic"/>
                <a:sym typeface="Century Gothic"/>
              </a:rPr>
              <a:t>Hay </a:t>
            </a:r>
            <a:r>
              <a:rPr lang="en-GB" sz="2400" b="1" dirty="0">
                <a:solidFill>
                  <a:srgbClr val="F66400"/>
                </a:solidFill>
                <a:latin typeface="Century Gothic"/>
                <a:ea typeface="Century Gothic"/>
                <a:cs typeface="Century Gothic"/>
                <a:sym typeface="Century Gothic"/>
              </a:rPr>
              <a:t>u</a:t>
            </a:r>
            <a:r>
              <a:rPr lang="en-GB" sz="2400" b="1" dirty="0">
                <a:latin typeface="Century Gothic"/>
                <a:ea typeface="Century Gothic"/>
                <a:cs typeface="Century Gothic"/>
                <a:sym typeface="Century Gothic"/>
              </a:rPr>
              <a:t>n </a:t>
            </a:r>
            <a:r>
              <a:rPr lang="en-GB" sz="2400" b="1" dirty="0" err="1">
                <a:latin typeface="Century Gothic"/>
                <a:ea typeface="Century Gothic"/>
                <a:cs typeface="Century Gothic"/>
                <a:sym typeface="Century Gothic"/>
              </a:rPr>
              <a:t>mercado</a:t>
            </a:r>
            <a:r>
              <a:rPr lang="en-GB" sz="2400" b="1" dirty="0">
                <a:latin typeface="Century Gothic"/>
                <a:ea typeface="Century Gothic"/>
                <a:cs typeface="Century Gothic"/>
                <a:sym typeface="Century Gothic"/>
              </a:rPr>
              <a:t>.</a:t>
            </a:r>
            <a:endParaRPr sz="2400" b="1" dirty="0">
              <a:latin typeface="Century Gothic"/>
              <a:ea typeface="Century Gothic"/>
              <a:cs typeface="Century Gothic"/>
              <a:sym typeface="Century Gothic"/>
            </a:endParaRPr>
          </a:p>
        </p:txBody>
      </p:sp>
      <p:sp>
        <p:nvSpPr>
          <p:cNvPr id="23" name="Google Shape;99;p5">
            <a:extLst>
              <a:ext uri="{FF2B5EF4-FFF2-40B4-BE49-F238E27FC236}">
                <a16:creationId xmlns:a16="http://schemas.microsoft.com/office/drawing/2014/main" id="{AB47263B-5E9A-40D5-ACC4-81CE391290BA}"/>
              </a:ext>
            </a:extLst>
          </p:cNvPr>
          <p:cNvSpPr txBox="1"/>
          <p:nvPr/>
        </p:nvSpPr>
        <p:spPr>
          <a:xfrm>
            <a:off x="5603287" y="2628258"/>
            <a:ext cx="4986914" cy="461624"/>
          </a:xfrm>
          <a:prstGeom prst="rect">
            <a:avLst/>
          </a:prstGeom>
          <a:noFill/>
          <a:ln>
            <a:noFill/>
          </a:ln>
        </p:spPr>
        <p:txBody>
          <a:bodyPr spcFirstLastPara="1" wrap="square" lIns="91425" tIns="45700" rIns="91425" bIns="45700" anchor="t" anchorCtr="0">
            <a:spAutoFit/>
          </a:bodyPr>
          <a:lstStyle/>
          <a:p>
            <a:r>
              <a:rPr lang="en-GB" sz="2400" b="1" dirty="0" err="1">
                <a:latin typeface="Century Gothic" panose="020B0502020202020204" pitchFamily="34" charset="0"/>
              </a:rPr>
              <a:t>Esc</a:t>
            </a:r>
            <a:r>
              <a:rPr lang="en-GB" sz="2400" b="1" dirty="0" err="1">
                <a:solidFill>
                  <a:srgbClr val="F66400"/>
                </a:solidFill>
                <a:latin typeface="Century Gothic" panose="020B0502020202020204" pitchFamily="34" charset="0"/>
              </a:rPr>
              <a:t>u</a:t>
            </a:r>
            <a:r>
              <a:rPr lang="en-GB" sz="2400" b="1" dirty="0" err="1">
                <a:latin typeface="Century Gothic" panose="020B0502020202020204" pitchFamily="34" charset="0"/>
              </a:rPr>
              <a:t>char</a:t>
            </a:r>
            <a:r>
              <a:rPr lang="en-GB" sz="2400" b="1" dirty="0">
                <a:latin typeface="Century Gothic" panose="020B0502020202020204" pitchFamily="34" charset="0"/>
              </a:rPr>
              <a:t> </a:t>
            </a:r>
            <a:r>
              <a:rPr lang="en-GB" sz="2400" b="1" dirty="0" err="1">
                <a:latin typeface="Century Gothic" panose="020B0502020202020204" pitchFamily="34" charset="0"/>
              </a:rPr>
              <a:t>m</a:t>
            </a:r>
            <a:r>
              <a:rPr lang="en-GB" sz="2400" b="1" dirty="0" err="1">
                <a:solidFill>
                  <a:srgbClr val="F66400"/>
                </a:solidFill>
                <a:latin typeface="Century Gothic" panose="020B0502020202020204" pitchFamily="34" charset="0"/>
              </a:rPr>
              <a:t>ú</a:t>
            </a:r>
            <a:r>
              <a:rPr lang="en-GB" sz="2400" b="1" dirty="0" err="1">
                <a:latin typeface="Century Gothic" panose="020B0502020202020204" pitchFamily="34" charset="0"/>
              </a:rPr>
              <a:t>sica</a:t>
            </a:r>
            <a:r>
              <a:rPr lang="en-GB" sz="2400" b="1" dirty="0">
                <a:latin typeface="Century Gothic" panose="020B0502020202020204" pitchFamily="34" charset="0"/>
              </a:rPr>
              <a:t> es </a:t>
            </a:r>
            <a:r>
              <a:rPr lang="en-GB" sz="2400" b="1" dirty="0" err="1">
                <a:latin typeface="Century Gothic" panose="020B0502020202020204" pitchFamily="34" charset="0"/>
              </a:rPr>
              <a:t>fantástico</a:t>
            </a:r>
            <a:r>
              <a:rPr lang="en-GB" sz="2400" b="1" dirty="0">
                <a:latin typeface="Century Gothic" panose="020B0502020202020204" pitchFamily="34" charset="0"/>
              </a:rPr>
              <a:t>.</a:t>
            </a:r>
          </a:p>
        </p:txBody>
      </p:sp>
      <p:sp>
        <p:nvSpPr>
          <p:cNvPr id="24" name="Google Shape;99;p5">
            <a:extLst>
              <a:ext uri="{FF2B5EF4-FFF2-40B4-BE49-F238E27FC236}">
                <a16:creationId xmlns:a16="http://schemas.microsoft.com/office/drawing/2014/main" id="{65C337B6-F38D-4977-93FA-0ECE00016AB2}"/>
              </a:ext>
            </a:extLst>
          </p:cNvPr>
          <p:cNvSpPr txBox="1"/>
          <p:nvPr/>
        </p:nvSpPr>
        <p:spPr>
          <a:xfrm>
            <a:off x="5647209" y="3371929"/>
            <a:ext cx="4631372" cy="461624"/>
          </a:xfrm>
          <a:prstGeom prst="rect">
            <a:avLst/>
          </a:prstGeom>
          <a:noFill/>
          <a:ln>
            <a:noFill/>
          </a:ln>
        </p:spPr>
        <p:txBody>
          <a:bodyPr spcFirstLastPara="1" wrap="square" lIns="91425" tIns="45700" rIns="91425" bIns="45700" anchor="t" anchorCtr="0">
            <a:spAutoFit/>
          </a:bodyPr>
          <a:lstStyle/>
          <a:p>
            <a:r>
              <a:rPr lang="es-ES" sz="2400" b="1" dirty="0">
                <a:latin typeface="Century Gothic" panose="020B0502020202020204" pitchFamily="34" charset="0"/>
              </a:rPr>
              <a:t>Est</a:t>
            </a:r>
            <a:r>
              <a:rPr lang="es-ES" sz="2400" b="1" dirty="0">
                <a:solidFill>
                  <a:srgbClr val="F66400"/>
                </a:solidFill>
                <a:latin typeface="Century Gothic" panose="020B0502020202020204" pitchFamily="34" charset="0"/>
              </a:rPr>
              <a:t>u</a:t>
            </a:r>
            <a:r>
              <a:rPr lang="es-ES" sz="2400" b="1" dirty="0">
                <a:latin typeface="Century Gothic" panose="020B0502020202020204" pitchFamily="34" charset="0"/>
              </a:rPr>
              <a:t>dia m</a:t>
            </a:r>
            <a:r>
              <a:rPr lang="es-ES" sz="2400" b="1" dirty="0">
                <a:solidFill>
                  <a:srgbClr val="F66400"/>
                </a:solidFill>
                <a:latin typeface="Century Gothic" panose="020B0502020202020204" pitchFamily="34" charset="0"/>
              </a:rPr>
              <a:t>u</a:t>
            </a:r>
            <a:r>
              <a:rPr lang="es-ES" sz="2400" b="1" dirty="0">
                <a:latin typeface="Century Gothic" panose="020B0502020202020204" pitchFamily="34" charset="0"/>
              </a:rPr>
              <a:t>cho en la esc</a:t>
            </a:r>
            <a:r>
              <a:rPr lang="es-ES" sz="2400" b="1" dirty="0">
                <a:solidFill>
                  <a:srgbClr val="F66400"/>
                </a:solidFill>
                <a:latin typeface="Century Gothic" panose="020B0502020202020204" pitchFamily="34" charset="0"/>
              </a:rPr>
              <a:t>u</a:t>
            </a:r>
            <a:r>
              <a:rPr lang="es-ES" sz="2400" b="1" dirty="0">
                <a:latin typeface="Century Gothic" panose="020B0502020202020204" pitchFamily="34" charset="0"/>
              </a:rPr>
              <a:t>ela.</a:t>
            </a:r>
            <a:endParaRPr lang="en-GB" sz="2400" b="1" dirty="0">
              <a:latin typeface="Century Gothic" panose="020B0502020202020204" pitchFamily="34" charset="0"/>
            </a:endParaRPr>
          </a:p>
        </p:txBody>
      </p:sp>
      <p:sp>
        <p:nvSpPr>
          <p:cNvPr id="25" name="Google Shape;99;p5">
            <a:extLst>
              <a:ext uri="{FF2B5EF4-FFF2-40B4-BE49-F238E27FC236}">
                <a16:creationId xmlns:a16="http://schemas.microsoft.com/office/drawing/2014/main" id="{41E0F0A7-5021-489A-9E91-F663369B75CF}"/>
              </a:ext>
            </a:extLst>
          </p:cNvPr>
          <p:cNvSpPr txBox="1"/>
          <p:nvPr/>
        </p:nvSpPr>
        <p:spPr>
          <a:xfrm>
            <a:off x="5643752" y="4069288"/>
            <a:ext cx="4631372" cy="461624"/>
          </a:xfrm>
          <a:prstGeom prst="rect">
            <a:avLst/>
          </a:prstGeom>
          <a:noFill/>
          <a:ln>
            <a:noFill/>
          </a:ln>
        </p:spPr>
        <p:txBody>
          <a:bodyPr spcFirstLastPara="1" wrap="square" lIns="91425" tIns="45700" rIns="91425" bIns="45700" anchor="t" anchorCtr="0">
            <a:spAutoFit/>
          </a:bodyPr>
          <a:lstStyle/>
          <a:p>
            <a:r>
              <a:rPr lang="en-GB" sz="2400" b="1" dirty="0">
                <a:latin typeface="Century Gothic" panose="020B0502020202020204" pitchFamily="34" charset="0"/>
              </a:rPr>
              <a:t>El </a:t>
            </a:r>
            <a:r>
              <a:rPr lang="en-GB" sz="2400" b="1" dirty="0" err="1">
                <a:latin typeface="Century Gothic" panose="020B0502020202020204" pitchFamily="34" charset="0"/>
              </a:rPr>
              <a:t>l</a:t>
            </a:r>
            <a:r>
              <a:rPr lang="en-GB" sz="2400" b="1" dirty="0" err="1">
                <a:solidFill>
                  <a:srgbClr val="F66400"/>
                </a:solidFill>
                <a:latin typeface="Century Gothic" panose="020B0502020202020204" pitchFamily="34" charset="0"/>
              </a:rPr>
              <a:t>u</a:t>
            </a:r>
            <a:r>
              <a:rPr lang="en-GB" sz="2400" b="1" dirty="0" err="1">
                <a:latin typeface="Century Gothic" panose="020B0502020202020204" pitchFamily="34" charset="0"/>
              </a:rPr>
              <a:t>gar</a:t>
            </a:r>
            <a:r>
              <a:rPr lang="en-GB" sz="2400" b="1" dirty="0">
                <a:latin typeface="Century Gothic" panose="020B0502020202020204" pitchFamily="34" charset="0"/>
              </a:rPr>
              <a:t> </a:t>
            </a:r>
            <a:r>
              <a:rPr lang="en-GB" sz="2400" b="1" dirty="0" err="1">
                <a:latin typeface="Century Gothic" panose="020B0502020202020204" pitchFamily="34" charset="0"/>
              </a:rPr>
              <a:t>está</a:t>
            </a:r>
            <a:r>
              <a:rPr lang="en-GB" sz="2400" b="1" dirty="0">
                <a:latin typeface="Century Gothic" panose="020B0502020202020204" pitchFamily="34" charset="0"/>
              </a:rPr>
              <a:t> </a:t>
            </a:r>
            <a:r>
              <a:rPr lang="en-GB" sz="2400" b="1" dirty="0" err="1">
                <a:latin typeface="Century Gothic" panose="020B0502020202020204" pitchFamily="34" charset="0"/>
              </a:rPr>
              <a:t>cerca</a:t>
            </a:r>
            <a:r>
              <a:rPr lang="en-GB" sz="2400" b="1" dirty="0">
                <a:latin typeface="Century Gothic" panose="020B0502020202020204" pitchFamily="34" charset="0"/>
              </a:rPr>
              <a:t>.</a:t>
            </a:r>
          </a:p>
        </p:txBody>
      </p:sp>
      <p:sp>
        <p:nvSpPr>
          <p:cNvPr id="26" name="Google Shape;99;p5">
            <a:extLst>
              <a:ext uri="{FF2B5EF4-FFF2-40B4-BE49-F238E27FC236}">
                <a16:creationId xmlns:a16="http://schemas.microsoft.com/office/drawing/2014/main" id="{20D5561B-02D6-451F-97C4-C73FFF4BFF28}"/>
              </a:ext>
            </a:extLst>
          </p:cNvPr>
          <p:cNvSpPr txBox="1"/>
          <p:nvPr/>
        </p:nvSpPr>
        <p:spPr>
          <a:xfrm>
            <a:off x="5687769" y="5557027"/>
            <a:ext cx="4631372" cy="461624"/>
          </a:xfrm>
          <a:prstGeom prst="rect">
            <a:avLst/>
          </a:prstGeom>
          <a:noFill/>
          <a:ln>
            <a:noFill/>
          </a:ln>
        </p:spPr>
        <p:txBody>
          <a:bodyPr spcFirstLastPara="1" wrap="square" lIns="91425" tIns="45700" rIns="91425" bIns="45700" anchor="t" anchorCtr="0">
            <a:spAutoFit/>
          </a:bodyPr>
          <a:lstStyle/>
          <a:p>
            <a:r>
              <a:rPr lang="es-ES" sz="2400" b="1" dirty="0">
                <a:latin typeface="Century Gothic" panose="020B0502020202020204" pitchFamily="34" charset="0"/>
              </a:rPr>
              <a:t>El p</a:t>
            </a:r>
            <a:r>
              <a:rPr lang="es-ES" sz="2400" b="1" dirty="0">
                <a:solidFill>
                  <a:srgbClr val="F66400"/>
                </a:solidFill>
                <a:latin typeface="Century Gothic" panose="020B0502020202020204" pitchFamily="34" charset="0"/>
              </a:rPr>
              <a:t>u</a:t>
            </a:r>
            <a:r>
              <a:rPr lang="es-ES" sz="2400" b="1" dirty="0">
                <a:latin typeface="Century Gothic" panose="020B0502020202020204" pitchFamily="34" charset="0"/>
              </a:rPr>
              <a:t>eblo antig</a:t>
            </a:r>
            <a:r>
              <a:rPr lang="es-ES" sz="2400" b="1" dirty="0">
                <a:solidFill>
                  <a:srgbClr val="F66400"/>
                </a:solidFill>
                <a:latin typeface="Century Gothic" panose="020B0502020202020204" pitchFamily="34" charset="0"/>
              </a:rPr>
              <a:t>u</a:t>
            </a:r>
            <a:r>
              <a:rPr lang="es-ES" sz="2400" b="1" dirty="0">
                <a:latin typeface="Century Gothic" panose="020B0502020202020204" pitchFamily="34" charset="0"/>
              </a:rPr>
              <a:t>o está lejos.</a:t>
            </a:r>
            <a:endParaRPr lang="en-GB" sz="2400" b="1" dirty="0">
              <a:latin typeface="Century Gothic" panose="020B0502020202020204" pitchFamily="34" charset="0"/>
            </a:endParaRPr>
          </a:p>
        </p:txBody>
      </p:sp>
      <p:sp>
        <p:nvSpPr>
          <p:cNvPr id="27" name="Google Shape;99;p5">
            <a:extLst>
              <a:ext uri="{FF2B5EF4-FFF2-40B4-BE49-F238E27FC236}">
                <a16:creationId xmlns:a16="http://schemas.microsoft.com/office/drawing/2014/main" id="{877900F7-CFCB-4478-B620-EF95F7535AB0}"/>
              </a:ext>
            </a:extLst>
          </p:cNvPr>
          <p:cNvSpPr txBox="1"/>
          <p:nvPr/>
        </p:nvSpPr>
        <p:spPr>
          <a:xfrm>
            <a:off x="5643752" y="4838888"/>
            <a:ext cx="4631372" cy="461624"/>
          </a:xfrm>
          <a:prstGeom prst="rect">
            <a:avLst/>
          </a:prstGeom>
          <a:noFill/>
          <a:ln>
            <a:noFill/>
          </a:ln>
        </p:spPr>
        <p:txBody>
          <a:bodyPr spcFirstLastPara="1" wrap="square" lIns="91425" tIns="45700" rIns="91425" bIns="45700" anchor="t" anchorCtr="0">
            <a:spAutoFit/>
          </a:bodyPr>
          <a:lstStyle/>
          <a:p>
            <a:r>
              <a:rPr lang="es-ES" sz="2400" b="1" dirty="0">
                <a:latin typeface="Century Gothic" panose="020B0502020202020204" pitchFamily="34" charset="0"/>
              </a:rPr>
              <a:t>Hay </a:t>
            </a:r>
            <a:r>
              <a:rPr lang="es-ES" sz="2400" b="1" dirty="0">
                <a:solidFill>
                  <a:srgbClr val="F66400"/>
                </a:solidFill>
                <a:latin typeface="Century Gothic" panose="020B0502020202020204" pitchFamily="34" charset="0"/>
              </a:rPr>
              <a:t>u</a:t>
            </a:r>
            <a:r>
              <a:rPr lang="es-ES" sz="2400" b="1" dirty="0">
                <a:latin typeface="Century Gothic" panose="020B0502020202020204" pitchFamily="34" charset="0"/>
              </a:rPr>
              <a:t>n m</a:t>
            </a:r>
            <a:r>
              <a:rPr lang="es-ES" sz="2400" b="1" dirty="0">
                <a:solidFill>
                  <a:srgbClr val="F66400"/>
                </a:solidFill>
                <a:latin typeface="Century Gothic" panose="020B0502020202020204" pitchFamily="34" charset="0"/>
              </a:rPr>
              <a:t>u</a:t>
            </a:r>
            <a:r>
              <a:rPr lang="es-ES" sz="2400" b="1" dirty="0">
                <a:latin typeface="Century Gothic" panose="020B0502020202020204" pitchFamily="34" charset="0"/>
              </a:rPr>
              <a:t>seo en la ci</a:t>
            </a:r>
            <a:r>
              <a:rPr lang="es-ES" sz="2400" b="1" dirty="0">
                <a:solidFill>
                  <a:srgbClr val="F66400"/>
                </a:solidFill>
                <a:latin typeface="Century Gothic" panose="020B0502020202020204" pitchFamily="34" charset="0"/>
              </a:rPr>
              <a:t>u</a:t>
            </a:r>
            <a:r>
              <a:rPr lang="es-ES" sz="2400" b="1" dirty="0">
                <a:latin typeface="Century Gothic" panose="020B0502020202020204" pitchFamily="34" charset="0"/>
              </a:rPr>
              <a:t>dad.</a:t>
            </a:r>
            <a:endParaRPr lang="en-GB" sz="2400" b="1" dirty="0">
              <a:latin typeface="Century Gothic" panose="020B0502020202020204" pitchFamily="34" charset="0"/>
            </a:endParaRPr>
          </a:p>
        </p:txBody>
      </p:sp>
      <p:sp>
        <p:nvSpPr>
          <p:cNvPr id="28" name="Google Shape;119;p5">
            <a:extLst>
              <a:ext uri="{FF2B5EF4-FFF2-40B4-BE49-F238E27FC236}">
                <a16:creationId xmlns:a16="http://schemas.microsoft.com/office/drawing/2014/main" id="{7C034F90-4753-4521-B6CB-3B4DC27C07F2}"/>
              </a:ext>
            </a:extLst>
          </p:cNvPr>
          <p:cNvSpPr txBox="1">
            <a:spLocks/>
          </p:cNvSpPr>
          <p:nvPr/>
        </p:nvSpPr>
        <p:spPr>
          <a:xfrm>
            <a:off x="5502188" y="1107994"/>
            <a:ext cx="4772936"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pPr>
            <a:r>
              <a:rPr lang="pt-BR" sz="2400" b="1" dirty="0">
                <a:solidFill>
                  <a:schemeClr val="tx1"/>
                </a:solidFill>
                <a:latin typeface="Century Gothic" panose="020B0502020202020204" pitchFamily="34" charset="0"/>
                <a:ea typeface="Century Gothic"/>
                <a:cs typeface="Century Gothic"/>
                <a:sym typeface="Century Gothic"/>
              </a:rPr>
              <a:t>Escucha otra vez. </a:t>
            </a:r>
            <a:br>
              <a:rPr lang="pt-BR" sz="2400" b="1" dirty="0">
                <a:solidFill>
                  <a:schemeClr val="tx1"/>
                </a:solidFill>
                <a:latin typeface="Century Gothic" panose="020B0502020202020204" pitchFamily="34" charset="0"/>
                <a:ea typeface="Century Gothic"/>
                <a:cs typeface="Century Gothic"/>
                <a:sym typeface="Century Gothic"/>
              </a:rPr>
            </a:br>
            <a:r>
              <a:rPr lang="pt-BR" sz="2400" b="1" dirty="0">
                <a:solidFill>
                  <a:schemeClr val="tx1"/>
                </a:solidFill>
                <a:latin typeface="Century Gothic" panose="020B0502020202020204" pitchFamily="34" charset="0"/>
                <a:ea typeface="Century Gothic"/>
                <a:cs typeface="Century Gothic"/>
                <a:sym typeface="Century Gothic"/>
              </a:rPr>
              <a:t>Escribe las frases en español.</a:t>
            </a:r>
            <a:endParaRPr lang="pt-BR"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53553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431414"/>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Term 1.2.7</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7.2.2.3:</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E3DA9E5-1B7C-48FD-9AC4-1C0B50744D6A}"/>
              </a:ext>
            </a:extLst>
          </p:cNvPr>
          <p:cNvSpPr txBox="1"/>
          <p:nvPr/>
        </p:nvSpPr>
        <p:spPr>
          <a:xfrm>
            <a:off x="175149" y="2367969"/>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3"/>
              </a:rPr>
              <a:t>Audio file</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EAF9BE90-3100-47DF-BE87-9D519C1D8D8C}"/>
              </a:ext>
            </a:extLst>
          </p:cNvPr>
          <p:cNvSpPr txBox="1"/>
          <p:nvPr/>
        </p:nvSpPr>
        <p:spPr>
          <a:xfrm>
            <a:off x="175149" y="3839213"/>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4"/>
              </a:rPr>
              <a:t>Student worksheet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67043"/>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15734" y="123895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Ask your partner if his/her friend can…</a:t>
            </a:r>
            <a:endParaRPr lang="en-US" sz="2000" dirty="0">
              <a:solidFill>
                <a:srgbClr val="5B9BD5">
                  <a:lumMod val="50000"/>
                </a:srgbClr>
              </a:solidFill>
            </a:endParaRPr>
          </a:p>
        </p:txBody>
      </p:sp>
      <p:sp>
        <p:nvSpPr>
          <p:cNvPr id="6" name="TextBox 5"/>
          <p:cNvSpPr txBox="1"/>
          <p:nvPr/>
        </p:nvSpPr>
        <p:spPr>
          <a:xfrm>
            <a:off x="999939" y="3026333"/>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8" name="TextBox 7"/>
          <p:cNvSpPr txBox="1"/>
          <p:nvPr/>
        </p:nvSpPr>
        <p:spPr>
          <a:xfrm>
            <a:off x="2654083" y="3031363"/>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sp>
        <p:nvSpPr>
          <p:cNvPr id="10" name="TextBox 9"/>
          <p:cNvSpPr txBox="1"/>
          <p:nvPr/>
        </p:nvSpPr>
        <p:spPr>
          <a:xfrm>
            <a:off x="4835568" y="3000843"/>
            <a:ext cx="1377291"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English]</a:t>
            </a:r>
          </a:p>
        </p:txBody>
      </p:sp>
      <p:sp>
        <p:nvSpPr>
          <p:cNvPr id="11" name="TextBox 10"/>
          <p:cNvSpPr txBox="1"/>
          <p:nvPr/>
        </p:nvSpPr>
        <p:spPr>
          <a:xfrm>
            <a:off x="1040304" y="4738961"/>
            <a:ext cx="143477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12" name="TextBox 11"/>
          <p:cNvSpPr txBox="1"/>
          <p:nvPr/>
        </p:nvSpPr>
        <p:spPr>
          <a:xfrm>
            <a:off x="4302564" y="4730890"/>
            <a:ext cx="1647132"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15" name="TextBox 14"/>
          <p:cNvSpPr txBox="1"/>
          <p:nvPr/>
        </p:nvSpPr>
        <p:spPr>
          <a:xfrm>
            <a:off x="2774260" y="4725250"/>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the phone in school]</a:t>
            </a:r>
          </a:p>
        </p:txBody>
      </p:sp>
      <p:sp>
        <p:nvSpPr>
          <p:cNvPr id="17" name="Rectangle 16"/>
          <p:cNvSpPr/>
          <p:nvPr/>
        </p:nvSpPr>
        <p:spPr>
          <a:xfrm>
            <a:off x="6130320" y="871916"/>
            <a:ext cx="5537424"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30320" y="1034704"/>
            <a:ext cx="4835779"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A </a:t>
            </a:r>
          </a:p>
          <a:p>
            <a:pPr>
              <a:lnSpc>
                <a:spcPct val="120000"/>
              </a:lnSpc>
            </a:pPr>
            <a:r>
              <a:rPr lang="en-GB" sz="2000" b="1" dirty="0">
                <a:solidFill>
                  <a:srgbClr val="5B9BD5">
                    <a:lumMod val="50000"/>
                  </a:srgbClr>
                </a:solidFill>
              </a:rPr>
              <a:t>When asked, say your friend can (    ) or can’t (    )do the following:</a:t>
            </a:r>
            <a:endParaRPr lang="en-US" sz="2000" dirty="0">
              <a:solidFill>
                <a:srgbClr val="5B9BD5">
                  <a:lumMod val="50000"/>
                </a:srgb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713943"/>
            <a:ext cx="484372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(Tick the things s/he can do and cross out what s/he can’t do):</a:t>
            </a:r>
            <a:endParaRPr lang="en-US" sz="2000" dirty="0">
              <a:solidFill>
                <a:srgbClr val="5B9BD5">
                  <a:lumMod val="50000"/>
                </a:srgbClr>
              </a:solidFill>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A </a:t>
            </a:r>
            <a:endParaRPr lang="en-US" sz="2000" dirty="0">
              <a:solidFill>
                <a:srgbClr val="5B9BD5">
                  <a:lumMod val="50000"/>
                </a:srgbClr>
              </a:solidFill>
            </a:endParaRPr>
          </a:p>
        </p:txBody>
      </p:sp>
      <p:sp>
        <p:nvSpPr>
          <p:cNvPr id="22" name="TextBox 21"/>
          <p:cNvSpPr txBox="1"/>
          <p:nvPr/>
        </p:nvSpPr>
        <p:spPr>
          <a:xfrm>
            <a:off x="8231946" y="4746261"/>
            <a:ext cx="1302826"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science]</a:t>
            </a:r>
          </a:p>
        </p:txBody>
      </p:sp>
      <p:pic>
        <p:nvPicPr>
          <p:cNvPr id="42" name="Picture 2" descr="http://www.clker.com/cliparts/j/p/l/D/8/K/green-tick-md.png">
            <a:extLst>
              <a:ext uri="{FF2B5EF4-FFF2-40B4-BE49-F238E27FC236}">
                <a16:creationId xmlns:a16="http://schemas.microsoft.com/office/drawing/2014/main" id="{71335CA0-E6BD-4F4C-8B2C-0567E03321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7654" y="3934063"/>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117817" y="2861925"/>
            <a:ext cx="1531084"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[buy expensive products]</a:t>
            </a:r>
          </a:p>
        </p:txBody>
      </p:sp>
      <p:pic>
        <p:nvPicPr>
          <p:cNvPr id="43" name="Picture 2" descr="http://www.clker.com/cliparts/j/p/l/D/8/K/green-tick-md.png">
            <a:extLst>
              <a:ext uri="{FF2B5EF4-FFF2-40B4-BE49-F238E27FC236}">
                <a16:creationId xmlns:a16="http://schemas.microsoft.com/office/drawing/2014/main" id="{35A08C0A-21CC-4C42-95C1-ABC812A72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0048" y="2092884"/>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95118" y="4738128"/>
            <a:ext cx="1593655"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[speak in English with friends]</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5759" y="3927836"/>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912369" y="2930257"/>
            <a:ext cx="192509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the city]</a:t>
            </a:r>
          </a:p>
        </p:txBody>
      </p:sp>
      <p:pic>
        <p:nvPicPr>
          <p:cNvPr id="2" name="Picture 2" descr="Red X Cross Wrong Not Clip Art">
            <a:extLst>
              <a:ext uri="{FF2B5EF4-FFF2-40B4-BE49-F238E27FC236}">
                <a16:creationId xmlns:a16="http://schemas.microsoft.com/office/drawing/2014/main" id="{EF223D5C-7B11-4833-B6AA-D1564AE30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9550" y="2119380"/>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912369" y="4791930"/>
            <a:ext cx="171170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in the square]</a:t>
            </a:r>
          </a:p>
        </p:txBody>
      </p:sp>
      <p:pic>
        <p:nvPicPr>
          <p:cNvPr id="45" name="Picture 2" descr="Red X Cross Wrong Not Clip Art">
            <a:extLst>
              <a:ext uri="{FF2B5EF4-FFF2-40B4-BE49-F238E27FC236}">
                <a16:creationId xmlns:a16="http://schemas.microsoft.com/office/drawing/2014/main" id="{C2EC5CDA-6A5D-4EF1-A100-FFE3B2FD9F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9549" y="3949802"/>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163027" y="2861925"/>
            <a:ext cx="184173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[arrive home late]</a:t>
            </a:r>
          </a:p>
        </p:txBody>
      </p:sp>
      <p:pic>
        <p:nvPicPr>
          <p:cNvPr id="47" name="Picture 2" descr="Red X Cross Wrong Not Clip Art">
            <a:extLst>
              <a:ext uri="{FF2B5EF4-FFF2-40B4-BE49-F238E27FC236}">
                <a16:creationId xmlns:a16="http://schemas.microsoft.com/office/drawing/2014/main" id="{CF6F1390-4899-4F6E-AD7C-7993B059C9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0926" y="2119378"/>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9731" y="1299266"/>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7945" y="1699151"/>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ADCC4179-6B6A-B049-9CF8-49CD93D29018}"/>
              </a:ext>
            </a:extLst>
          </p:cNvPr>
          <p:cNvSpPr>
            <a:spLocks noGrp="1"/>
          </p:cNvSpPr>
          <p:nvPr>
            <p:ph type="title"/>
          </p:nvPr>
        </p:nvSpPr>
        <p:spPr>
          <a:xfrm>
            <a:off x="24677" y="60249"/>
            <a:ext cx="1800000" cy="468000"/>
          </a:xfrm>
        </p:spPr>
        <p:txBody>
          <a:bodyPr>
            <a:normAutofit/>
          </a:bodyPr>
          <a:lstStyle/>
          <a:p>
            <a:r>
              <a:rPr lang="en-GB" sz="2200" b="1" dirty="0">
                <a:solidFill>
                  <a:schemeClr val="accent1">
                    <a:lumMod val="50000"/>
                  </a:schemeClr>
                </a:solidFill>
                <a:latin typeface="Century Gothic" panose="020B0502020202020204" pitchFamily="34" charset="0"/>
              </a:rPr>
              <a:t>Persona A</a:t>
            </a:r>
            <a:endParaRPr lang="en-US" sz="2200" dirty="0">
              <a:solidFill>
                <a:schemeClr val="accent1">
                  <a:lumMod val="50000"/>
                </a:schemeClr>
              </a:solidFill>
            </a:endParaRPr>
          </a:p>
        </p:txBody>
      </p:sp>
    </p:spTree>
    <p:extLst>
      <p:ext uri="{BB962C8B-B14F-4D97-AF65-F5344CB8AC3E}">
        <p14:creationId xmlns:p14="http://schemas.microsoft.com/office/powerpoint/2010/main" val="826630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C59F-8E67-EB47-A007-F8F54AF3A80A}"/>
              </a:ext>
            </a:extLst>
          </p:cNvPr>
          <p:cNvSpPr>
            <a:spLocks noGrp="1"/>
          </p:cNvSpPr>
          <p:nvPr>
            <p:ph type="title"/>
          </p:nvPr>
        </p:nvSpPr>
        <p:spPr>
          <a:xfrm>
            <a:off x="25200" y="61200"/>
            <a:ext cx="1800000" cy="468000"/>
          </a:xfrm>
        </p:spPr>
        <p:txBody>
          <a:bodyPr>
            <a:normAutofit/>
          </a:bodyPr>
          <a:lstStyle/>
          <a:p>
            <a:r>
              <a:rPr lang="en-GB" sz="2200" b="1" dirty="0">
                <a:solidFill>
                  <a:schemeClr val="accent1">
                    <a:lumMod val="50000"/>
                  </a:schemeClr>
                </a:solidFill>
                <a:latin typeface="Century Gothic" panose="020B0502020202020204" pitchFamily="34" charset="0"/>
              </a:rPr>
              <a:t>Persona B</a:t>
            </a:r>
            <a:endParaRPr lang="en-US" sz="2200" dirty="0">
              <a:solidFill>
                <a:schemeClr val="accent1">
                  <a:lumMod val="50000"/>
                </a:schemeClr>
              </a:solidFill>
            </a:endParaRPr>
          </a:p>
        </p:txBody>
      </p:sp>
      <p:sp>
        <p:nvSpPr>
          <p:cNvPr id="33" name="Rectangle 32"/>
          <p:cNvSpPr/>
          <p:nvPr/>
        </p:nvSpPr>
        <p:spPr>
          <a:xfrm>
            <a:off x="999744" y="867043"/>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2" name="Title 2">
            <a:extLst>
              <a:ext uri="{FF2B5EF4-FFF2-40B4-BE49-F238E27FC236}">
                <a16:creationId xmlns:a16="http://schemas.microsoft.com/office/drawing/2014/main" id="{89A9CC99-6E6F-BA4F-8531-09C581FE85E7}"/>
              </a:ext>
            </a:extLst>
          </p:cNvPr>
          <p:cNvSpPr txBox="1">
            <a:spLocks/>
          </p:cNvSpPr>
          <p:nvPr/>
        </p:nvSpPr>
        <p:spPr>
          <a:xfrm>
            <a:off x="1015734" y="123895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Ask your partner if his/her friend can…</a:t>
            </a:r>
            <a:endParaRPr lang="en-US" sz="2000" dirty="0">
              <a:solidFill>
                <a:srgbClr val="5B9BD5">
                  <a:lumMod val="50000"/>
                </a:srgbClr>
              </a:solidFill>
            </a:endParaRPr>
          </a:p>
        </p:txBody>
      </p:sp>
      <p:sp>
        <p:nvSpPr>
          <p:cNvPr id="43" name="TextBox 42"/>
          <p:cNvSpPr txBox="1"/>
          <p:nvPr/>
        </p:nvSpPr>
        <p:spPr>
          <a:xfrm>
            <a:off x="999939" y="3026333"/>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science]</a:t>
            </a:r>
          </a:p>
        </p:txBody>
      </p:sp>
      <p:sp>
        <p:nvSpPr>
          <p:cNvPr id="44" name="TextBox 43"/>
          <p:cNvSpPr txBox="1"/>
          <p:nvPr/>
        </p:nvSpPr>
        <p:spPr>
          <a:xfrm>
            <a:off x="2654083" y="3031363"/>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the city]</a:t>
            </a:r>
          </a:p>
        </p:txBody>
      </p:sp>
      <p:sp>
        <p:nvSpPr>
          <p:cNvPr id="45" name="TextBox 44"/>
          <p:cNvSpPr txBox="1"/>
          <p:nvPr/>
        </p:nvSpPr>
        <p:spPr>
          <a:xfrm>
            <a:off x="4408890" y="3000843"/>
            <a:ext cx="1633850"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[speak in English with friends]</a:t>
            </a:r>
          </a:p>
        </p:txBody>
      </p:sp>
      <p:sp>
        <p:nvSpPr>
          <p:cNvPr id="46" name="TextBox 45"/>
          <p:cNvSpPr txBox="1"/>
          <p:nvPr/>
        </p:nvSpPr>
        <p:spPr>
          <a:xfrm>
            <a:off x="1040304" y="4738961"/>
            <a:ext cx="1434775"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in the square]</a:t>
            </a:r>
          </a:p>
        </p:txBody>
      </p:sp>
      <p:sp>
        <p:nvSpPr>
          <p:cNvPr id="47" name="TextBox 46"/>
          <p:cNvSpPr txBox="1"/>
          <p:nvPr/>
        </p:nvSpPr>
        <p:spPr>
          <a:xfrm>
            <a:off x="4451419" y="4730890"/>
            <a:ext cx="164713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[arrive home late]</a:t>
            </a:r>
          </a:p>
        </p:txBody>
      </p:sp>
      <p:sp>
        <p:nvSpPr>
          <p:cNvPr id="52" name="TextBox 51"/>
          <p:cNvSpPr txBox="1"/>
          <p:nvPr/>
        </p:nvSpPr>
        <p:spPr>
          <a:xfrm>
            <a:off x="2774260" y="4725250"/>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[buy expensive products]</a:t>
            </a:r>
          </a:p>
        </p:txBody>
      </p:sp>
      <p:sp>
        <p:nvSpPr>
          <p:cNvPr id="53" name="Rectangle 52"/>
          <p:cNvSpPr/>
          <p:nvPr/>
        </p:nvSpPr>
        <p:spPr>
          <a:xfrm>
            <a:off x="6130320" y="871916"/>
            <a:ext cx="5537424"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54" name="Title 2">
            <a:extLst>
              <a:ext uri="{FF2B5EF4-FFF2-40B4-BE49-F238E27FC236}">
                <a16:creationId xmlns:a16="http://schemas.microsoft.com/office/drawing/2014/main" id="{89A9CC99-6E6F-BA4F-8531-09C581FE85E7}"/>
              </a:ext>
            </a:extLst>
          </p:cNvPr>
          <p:cNvSpPr txBox="1">
            <a:spLocks/>
          </p:cNvSpPr>
          <p:nvPr/>
        </p:nvSpPr>
        <p:spPr>
          <a:xfrm>
            <a:off x="6130320" y="1034704"/>
            <a:ext cx="4835779"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B </a:t>
            </a:r>
          </a:p>
          <a:p>
            <a:pPr>
              <a:lnSpc>
                <a:spcPct val="120000"/>
              </a:lnSpc>
            </a:pPr>
            <a:r>
              <a:rPr lang="en-GB" sz="2000" b="1" dirty="0">
                <a:solidFill>
                  <a:srgbClr val="5B9BD5">
                    <a:lumMod val="50000"/>
                  </a:srgbClr>
                </a:solidFill>
              </a:rPr>
              <a:t>When asked, say your friend can (    ) or can’t (    )do the following:</a:t>
            </a:r>
            <a:endParaRPr lang="en-US" sz="2000" dirty="0">
              <a:solidFill>
                <a:srgbClr val="5B9BD5">
                  <a:lumMod val="50000"/>
                </a:srgbClr>
              </a:solidFill>
            </a:endParaRPr>
          </a:p>
        </p:txBody>
      </p:sp>
      <p:sp>
        <p:nvSpPr>
          <p:cNvPr id="55" name="Title 2">
            <a:extLst>
              <a:ext uri="{FF2B5EF4-FFF2-40B4-BE49-F238E27FC236}">
                <a16:creationId xmlns:a16="http://schemas.microsoft.com/office/drawing/2014/main" id="{89A9CC99-6E6F-BA4F-8531-09C581FE85E7}"/>
              </a:ext>
            </a:extLst>
          </p:cNvPr>
          <p:cNvSpPr txBox="1">
            <a:spLocks/>
          </p:cNvSpPr>
          <p:nvPr/>
        </p:nvSpPr>
        <p:spPr>
          <a:xfrm>
            <a:off x="999744" y="1713943"/>
            <a:ext cx="484372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(Tick the things s/he can do and cross out what s/he can’t do):</a:t>
            </a:r>
            <a:endParaRPr lang="en-US" sz="2000" dirty="0">
              <a:solidFill>
                <a:srgbClr val="5B9BD5">
                  <a:lumMod val="50000"/>
                </a:srgbClr>
              </a:solidFill>
            </a:endParaRPr>
          </a:p>
        </p:txBody>
      </p:sp>
      <p:sp>
        <p:nvSpPr>
          <p:cNvPr id="56"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B </a:t>
            </a:r>
            <a:endParaRPr lang="en-US" sz="2000" dirty="0">
              <a:solidFill>
                <a:srgbClr val="5B9BD5">
                  <a:lumMod val="50000"/>
                </a:srgbClr>
              </a:solidFill>
            </a:endParaRPr>
          </a:p>
        </p:txBody>
      </p:sp>
      <p:sp>
        <p:nvSpPr>
          <p:cNvPr id="57" name="TextBox 56"/>
          <p:cNvSpPr txBox="1"/>
          <p:nvPr/>
        </p:nvSpPr>
        <p:spPr>
          <a:xfrm>
            <a:off x="6183184" y="3000539"/>
            <a:ext cx="1827893"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58" name="TextBox 57"/>
          <p:cNvSpPr txBox="1"/>
          <p:nvPr/>
        </p:nvSpPr>
        <p:spPr>
          <a:xfrm>
            <a:off x="7927134" y="3075057"/>
            <a:ext cx="192509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a phone in school]</a:t>
            </a:r>
          </a:p>
        </p:txBody>
      </p:sp>
      <p:sp>
        <p:nvSpPr>
          <p:cNvPr id="59" name="TextBox 58"/>
          <p:cNvSpPr txBox="1"/>
          <p:nvPr/>
        </p:nvSpPr>
        <p:spPr>
          <a:xfrm>
            <a:off x="9938903" y="3015783"/>
            <a:ext cx="159365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English]</a:t>
            </a:r>
          </a:p>
        </p:txBody>
      </p:sp>
      <p:sp>
        <p:nvSpPr>
          <p:cNvPr id="60" name="TextBox 59"/>
          <p:cNvSpPr txBox="1"/>
          <p:nvPr/>
        </p:nvSpPr>
        <p:spPr>
          <a:xfrm>
            <a:off x="6185288" y="4738961"/>
            <a:ext cx="171170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61" name="TextBox 60"/>
          <p:cNvSpPr txBox="1"/>
          <p:nvPr/>
        </p:nvSpPr>
        <p:spPr>
          <a:xfrm>
            <a:off x="8011077" y="4725796"/>
            <a:ext cx="1531084"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62" name="TextBox 61"/>
          <p:cNvSpPr txBox="1"/>
          <p:nvPr/>
        </p:nvSpPr>
        <p:spPr>
          <a:xfrm>
            <a:off x="9631162" y="4725796"/>
            <a:ext cx="194758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pic>
        <p:nvPicPr>
          <p:cNvPr id="63" name="Picture 2" descr="http://www.clker.com/cliparts/j/p/l/D/8/K/green-tick-md.png">
            <a:extLst>
              <a:ext uri="{FF2B5EF4-FFF2-40B4-BE49-F238E27FC236}">
                <a16:creationId xmlns:a16="http://schemas.microsoft.com/office/drawing/2014/main" id="{71335CA0-E6BD-4F4C-8B2C-0567E03321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780" y="3953051"/>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www.clker.com/cliparts/j/p/l/D/8/K/green-tick-md.png">
            <a:extLst>
              <a:ext uri="{FF2B5EF4-FFF2-40B4-BE49-F238E27FC236}">
                <a16:creationId xmlns:a16="http://schemas.microsoft.com/office/drawing/2014/main" id="{35A08C0A-21CC-4C42-95C1-ABC812A72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9787" y="2132204"/>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7320" y="3960066"/>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Red X Cross Wrong Not Clip Art">
            <a:extLst>
              <a:ext uri="{FF2B5EF4-FFF2-40B4-BE49-F238E27FC236}">
                <a16:creationId xmlns:a16="http://schemas.microsoft.com/office/drawing/2014/main" id="{EF223D5C-7B11-4833-B6AA-D1564AE30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9537" y="3978369"/>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Red X Cross Wrong Not Clip Art">
            <a:extLst>
              <a:ext uri="{FF2B5EF4-FFF2-40B4-BE49-F238E27FC236}">
                <a16:creationId xmlns:a16="http://schemas.microsoft.com/office/drawing/2014/main" id="{C2EC5CDA-6A5D-4EF1-A100-FFE3B2FD9F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0091" y="2221818"/>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Red X Cross Wrong Not Clip Art">
            <a:extLst>
              <a:ext uri="{FF2B5EF4-FFF2-40B4-BE49-F238E27FC236}">
                <a16:creationId xmlns:a16="http://schemas.microsoft.com/office/drawing/2014/main" id="{CF6F1390-4899-4F6E-AD7C-7993B059C9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2743" y="2198200"/>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9731" y="1299266"/>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7945" y="1699151"/>
            <a:ext cx="233939" cy="23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48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A7089E-7C7C-974F-9F3C-DDB60A6720EA}"/>
              </a:ext>
            </a:extLst>
          </p:cNvPr>
          <p:cNvSpPr>
            <a:spLocks noGrp="1"/>
          </p:cNvSpPr>
          <p:nvPr>
            <p:ph type="title"/>
          </p:nvPr>
        </p:nvSpPr>
        <p:spPr>
          <a:xfrm>
            <a:off x="25200" y="61200"/>
            <a:ext cx="1800000" cy="468000"/>
          </a:xfrm>
        </p:spPr>
        <p:txBody>
          <a:bodyPr>
            <a:normAutofit/>
          </a:bodyPr>
          <a:lstStyle/>
          <a:p>
            <a:r>
              <a:rPr lang="en-GB" sz="2200" b="1" dirty="0">
                <a:solidFill>
                  <a:schemeClr val="accent1">
                    <a:lumMod val="50000"/>
                  </a:schemeClr>
                </a:solidFill>
                <a:latin typeface="Century Gothic" panose="020B0502020202020204" pitchFamily="34" charset="0"/>
              </a:rPr>
              <a:t>Persona A</a:t>
            </a:r>
            <a:endParaRPr lang="en-US" sz="2200" dirty="0">
              <a:solidFill>
                <a:schemeClr val="accent1">
                  <a:lumMod val="50000"/>
                </a:schemeClr>
              </a:solidFill>
            </a:endParaRPr>
          </a:p>
        </p:txBody>
      </p:sp>
      <p:sp>
        <p:nvSpPr>
          <p:cNvPr id="38" name="Rectangle 37"/>
          <p:cNvSpPr/>
          <p:nvPr/>
        </p:nvSpPr>
        <p:spPr>
          <a:xfrm>
            <a:off x="999744" y="867043"/>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39" name="Title 2">
            <a:extLst>
              <a:ext uri="{FF2B5EF4-FFF2-40B4-BE49-F238E27FC236}">
                <a16:creationId xmlns:a16="http://schemas.microsoft.com/office/drawing/2014/main" id="{89A9CC99-6E6F-BA4F-8531-09C581FE85E7}"/>
              </a:ext>
            </a:extLst>
          </p:cNvPr>
          <p:cNvSpPr txBox="1">
            <a:spLocks/>
          </p:cNvSpPr>
          <p:nvPr/>
        </p:nvSpPr>
        <p:spPr>
          <a:xfrm>
            <a:off x="1015734" y="123895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Ask your partner if his/her friend can…</a:t>
            </a:r>
            <a:endParaRPr lang="en-US" sz="2000" dirty="0">
              <a:solidFill>
                <a:srgbClr val="5B9BD5">
                  <a:lumMod val="50000"/>
                </a:srgbClr>
              </a:solidFill>
            </a:endParaRPr>
          </a:p>
        </p:txBody>
      </p:sp>
      <p:sp>
        <p:nvSpPr>
          <p:cNvPr id="40" name="TextBox 39"/>
          <p:cNvSpPr txBox="1"/>
          <p:nvPr/>
        </p:nvSpPr>
        <p:spPr>
          <a:xfrm>
            <a:off x="999939" y="3026333"/>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41" name="TextBox 40"/>
          <p:cNvSpPr txBox="1"/>
          <p:nvPr/>
        </p:nvSpPr>
        <p:spPr>
          <a:xfrm>
            <a:off x="2654083" y="3031363"/>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sp>
        <p:nvSpPr>
          <p:cNvPr id="46" name="TextBox 45"/>
          <p:cNvSpPr txBox="1"/>
          <p:nvPr/>
        </p:nvSpPr>
        <p:spPr>
          <a:xfrm>
            <a:off x="4835568" y="3000843"/>
            <a:ext cx="1377291"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English]</a:t>
            </a:r>
          </a:p>
        </p:txBody>
      </p:sp>
      <p:sp>
        <p:nvSpPr>
          <p:cNvPr id="50" name="TextBox 49"/>
          <p:cNvSpPr txBox="1"/>
          <p:nvPr/>
        </p:nvSpPr>
        <p:spPr>
          <a:xfrm>
            <a:off x="1040304" y="4738961"/>
            <a:ext cx="143477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51" name="TextBox 50"/>
          <p:cNvSpPr txBox="1"/>
          <p:nvPr/>
        </p:nvSpPr>
        <p:spPr>
          <a:xfrm>
            <a:off x="4302564" y="4730890"/>
            <a:ext cx="1647132"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52" name="TextBox 51"/>
          <p:cNvSpPr txBox="1"/>
          <p:nvPr/>
        </p:nvSpPr>
        <p:spPr>
          <a:xfrm>
            <a:off x="2774260" y="4725250"/>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the phone in school]</a:t>
            </a:r>
          </a:p>
        </p:txBody>
      </p:sp>
      <p:sp>
        <p:nvSpPr>
          <p:cNvPr id="55" name="Title 2">
            <a:extLst>
              <a:ext uri="{FF2B5EF4-FFF2-40B4-BE49-F238E27FC236}">
                <a16:creationId xmlns:a16="http://schemas.microsoft.com/office/drawing/2014/main" id="{89A9CC99-6E6F-BA4F-8531-09C581FE85E7}"/>
              </a:ext>
            </a:extLst>
          </p:cNvPr>
          <p:cNvSpPr txBox="1">
            <a:spLocks/>
          </p:cNvSpPr>
          <p:nvPr/>
        </p:nvSpPr>
        <p:spPr>
          <a:xfrm>
            <a:off x="999744" y="1713943"/>
            <a:ext cx="484372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(Tick the things s/he can do and cross out what s/he can’t do):</a:t>
            </a:r>
            <a:endParaRPr lang="en-US" sz="2000" dirty="0">
              <a:solidFill>
                <a:srgbClr val="5B9BD5">
                  <a:lumMod val="50000"/>
                </a:srgbClr>
              </a:solidFill>
            </a:endParaRPr>
          </a:p>
        </p:txBody>
      </p:sp>
      <p:sp>
        <p:nvSpPr>
          <p:cNvPr id="56"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A </a:t>
            </a:r>
            <a:endParaRPr lang="en-US" sz="2000" dirty="0">
              <a:solidFill>
                <a:srgbClr val="5B9BD5">
                  <a:lumMod val="50000"/>
                </a:srgbClr>
              </a:solidFill>
            </a:endParaRPr>
          </a:p>
        </p:txBody>
      </p:sp>
      <p:pic>
        <p:nvPicPr>
          <p:cNvPr id="71" name="Picture 2" descr="Red X Cross Wrong Not Clip Art">
            <a:extLst>
              <a:ext uri="{FF2B5EF4-FFF2-40B4-BE49-F238E27FC236}">
                <a16:creationId xmlns:a16="http://schemas.microsoft.com/office/drawing/2014/main" id="{E577FDD4-2BD4-4CF9-ABF0-F331D1E6ED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962" y="4034553"/>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clker.com/cliparts/j/p/l/D/8/K/green-tick-md.png">
            <a:extLst>
              <a:ext uri="{FF2B5EF4-FFF2-40B4-BE49-F238E27FC236}">
                <a16:creationId xmlns:a16="http://schemas.microsoft.com/office/drawing/2014/main" id="{6AB3598A-9212-42AE-B36A-447894636B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9787" y="4001160"/>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Red X Cross Wrong Not Clip Art">
            <a:extLst>
              <a:ext uri="{FF2B5EF4-FFF2-40B4-BE49-F238E27FC236}">
                <a16:creationId xmlns:a16="http://schemas.microsoft.com/office/drawing/2014/main" id="{5B7A2415-D75D-46BA-A99E-0D72318D59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962" y="2303746"/>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www.clker.com/cliparts/j/p/l/D/8/K/green-tick-md.png">
            <a:extLst>
              <a:ext uri="{FF2B5EF4-FFF2-40B4-BE49-F238E27FC236}">
                <a16:creationId xmlns:a16="http://schemas.microsoft.com/office/drawing/2014/main" id="{7F6E5C37-9D7F-4FB4-8261-D57916DB31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7346" y="2317053"/>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www.clker.com/cliparts/j/p/l/D/8/K/green-tick-md.png">
            <a:extLst>
              <a:ext uri="{FF2B5EF4-FFF2-40B4-BE49-F238E27FC236}">
                <a16:creationId xmlns:a16="http://schemas.microsoft.com/office/drawing/2014/main" id="{135D0599-BE90-4548-A46C-41394423B6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262" y="2303746"/>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Red X Cross Wrong Not Clip Art">
            <a:extLst>
              <a:ext uri="{FF2B5EF4-FFF2-40B4-BE49-F238E27FC236}">
                <a16:creationId xmlns:a16="http://schemas.microsoft.com/office/drawing/2014/main" id="{1D23BF00-0985-46ED-80EC-5252E2A14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973" y="4043567"/>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55C8199C-313E-43FC-B2CD-AB05487544D3}"/>
              </a:ext>
            </a:extLst>
          </p:cNvPr>
          <p:cNvSpPr/>
          <p:nvPr/>
        </p:nvSpPr>
        <p:spPr>
          <a:xfrm>
            <a:off x="6130320" y="871916"/>
            <a:ext cx="5537424"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36" name="Title 2">
            <a:extLst>
              <a:ext uri="{FF2B5EF4-FFF2-40B4-BE49-F238E27FC236}">
                <a16:creationId xmlns:a16="http://schemas.microsoft.com/office/drawing/2014/main" id="{5D1D13E4-F853-40B4-B8BE-C08AB3A4B80E}"/>
              </a:ext>
            </a:extLst>
          </p:cNvPr>
          <p:cNvSpPr txBox="1">
            <a:spLocks/>
          </p:cNvSpPr>
          <p:nvPr/>
        </p:nvSpPr>
        <p:spPr>
          <a:xfrm>
            <a:off x="6130320" y="1034704"/>
            <a:ext cx="4835779"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A </a:t>
            </a:r>
          </a:p>
          <a:p>
            <a:pPr>
              <a:lnSpc>
                <a:spcPct val="120000"/>
              </a:lnSpc>
            </a:pPr>
            <a:r>
              <a:rPr lang="en-GB" sz="2000" b="1" dirty="0">
                <a:solidFill>
                  <a:srgbClr val="5B9BD5">
                    <a:lumMod val="50000"/>
                  </a:srgbClr>
                </a:solidFill>
              </a:rPr>
              <a:t>When asked, say your friend can (    ) or can’t (    )do the following:</a:t>
            </a:r>
            <a:endParaRPr lang="en-US" sz="2000" dirty="0">
              <a:solidFill>
                <a:srgbClr val="5B9BD5">
                  <a:lumMod val="50000"/>
                </a:srgbClr>
              </a:solidFill>
            </a:endParaRPr>
          </a:p>
        </p:txBody>
      </p:sp>
      <p:sp>
        <p:nvSpPr>
          <p:cNvPr id="37" name="TextBox 36">
            <a:extLst>
              <a:ext uri="{FF2B5EF4-FFF2-40B4-BE49-F238E27FC236}">
                <a16:creationId xmlns:a16="http://schemas.microsoft.com/office/drawing/2014/main" id="{8620245C-D8C2-4C62-A817-AC5C53EE0CEC}"/>
              </a:ext>
            </a:extLst>
          </p:cNvPr>
          <p:cNvSpPr txBox="1"/>
          <p:nvPr/>
        </p:nvSpPr>
        <p:spPr>
          <a:xfrm>
            <a:off x="8231946" y="4746261"/>
            <a:ext cx="1302826"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science]</a:t>
            </a:r>
          </a:p>
        </p:txBody>
      </p:sp>
      <p:pic>
        <p:nvPicPr>
          <p:cNvPr id="42" name="Picture 2" descr="http://www.clker.com/cliparts/j/p/l/D/8/K/green-tick-md.png">
            <a:extLst>
              <a:ext uri="{FF2B5EF4-FFF2-40B4-BE49-F238E27FC236}">
                <a16:creationId xmlns:a16="http://schemas.microsoft.com/office/drawing/2014/main" id="{D925B8BC-FF20-4EC1-BC2B-AD19A310D9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7654" y="3934063"/>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7C45FF1-402B-4B09-AA0E-DB3A6716AEB3}"/>
              </a:ext>
            </a:extLst>
          </p:cNvPr>
          <p:cNvSpPr txBox="1"/>
          <p:nvPr/>
        </p:nvSpPr>
        <p:spPr>
          <a:xfrm>
            <a:off x="8117817" y="2861925"/>
            <a:ext cx="1531084"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[buy expensive products]</a:t>
            </a:r>
          </a:p>
        </p:txBody>
      </p:sp>
      <p:pic>
        <p:nvPicPr>
          <p:cNvPr id="44" name="Picture 2" descr="http://www.clker.com/cliparts/j/p/l/D/8/K/green-tick-md.png">
            <a:extLst>
              <a:ext uri="{FF2B5EF4-FFF2-40B4-BE49-F238E27FC236}">
                <a16:creationId xmlns:a16="http://schemas.microsoft.com/office/drawing/2014/main" id="{AEAEEF86-1258-4159-84A9-44DE21AA79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0048" y="2092884"/>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0F53E20-3005-4FFF-A713-819081F6BC45}"/>
              </a:ext>
            </a:extLst>
          </p:cNvPr>
          <p:cNvSpPr txBox="1"/>
          <p:nvPr/>
        </p:nvSpPr>
        <p:spPr>
          <a:xfrm>
            <a:off x="6195118" y="4738128"/>
            <a:ext cx="1593655"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[speak in English with friends]</a:t>
            </a:r>
          </a:p>
        </p:txBody>
      </p:sp>
      <p:pic>
        <p:nvPicPr>
          <p:cNvPr id="47" name="Picture 2" descr="http://www.clker.com/cliparts/j/p/l/D/8/K/green-tick-md.png">
            <a:extLst>
              <a:ext uri="{FF2B5EF4-FFF2-40B4-BE49-F238E27FC236}">
                <a16:creationId xmlns:a16="http://schemas.microsoft.com/office/drawing/2014/main" id="{DFA2FFB9-3660-43CD-9B69-220D309A40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5759" y="3927836"/>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E62A8A1F-7CED-4323-B174-77149707E8AB}"/>
              </a:ext>
            </a:extLst>
          </p:cNvPr>
          <p:cNvSpPr txBox="1"/>
          <p:nvPr/>
        </p:nvSpPr>
        <p:spPr>
          <a:xfrm>
            <a:off x="9912369" y="2930257"/>
            <a:ext cx="192509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the city]</a:t>
            </a:r>
          </a:p>
        </p:txBody>
      </p:sp>
      <p:pic>
        <p:nvPicPr>
          <p:cNvPr id="49" name="Picture 2" descr="Red X Cross Wrong Not Clip Art">
            <a:extLst>
              <a:ext uri="{FF2B5EF4-FFF2-40B4-BE49-F238E27FC236}">
                <a16:creationId xmlns:a16="http://schemas.microsoft.com/office/drawing/2014/main" id="{19A050B9-F608-433D-A351-72CBF03C9E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9550" y="2119380"/>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DE5DADB4-B043-46F4-A092-0E1DE40A9CDE}"/>
              </a:ext>
            </a:extLst>
          </p:cNvPr>
          <p:cNvSpPr txBox="1"/>
          <p:nvPr/>
        </p:nvSpPr>
        <p:spPr>
          <a:xfrm>
            <a:off x="9912369" y="4791930"/>
            <a:ext cx="171170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in the square]</a:t>
            </a:r>
          </a:p>
        </p:txBody>
      </p:sp>
      <p:pic>
        <p:nvPicPr>
          <p:cNvPr id="78" name="Picture 2" descr="Red X Cross Wrong Not Clip Art">
            <a:extLst>
              <a:ext uri="{FF2B5EF4-FFF2-40B4-BE49-F238E27FC236}">
                <a16:creationId xmlns:a16="http://schemas.microsoft.com/office/drawing/2014/main" id="{264AD1E1-09B5-40F1-9FAB-F916A4E239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9549" y="3949802"/>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5A7EFD65-54FF-4F38-B34B-260F6ECEC73A}"/>
              </a:ext>
            </a:extLst>
          </p:cNvPr>
          <p:cNvSpPr txBox="1"/>
          <p:nvPr/>
        </p:nvSpPr>
        <p:spPr>
          <a:xfrm>
            <a:off x="6163027" y="2861925"/>
            <a:ext cx="184173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[arrive home late]</a:t>
            </a:r>
          </a:p>
        </p:txBody>
      </p:sp>
      <p:pic>
        <p:nvPicPr>
          <p:cNvPr id="80" name="Picture 2" descr="Red X Cross Wrong Not Clip Art">
            <a:extLst>
              <a:ext uri="{FF2B5EF4-FFF2-40B4-BE49-F238E27FC236}">
                <a16:creationId xmlns:a16="http://schemas.microsoft.com/office/drawing/2014/main" id="{5AEADA62-96F7-4374-A434-950C1ED321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926" y="2119378"/>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http://www.clker.com/cliparts/j/p/l/D/8/K/green-tick-md.png">
            <a:extLst>
              <a:ext uri="{FF2B5EF4-FFF2-40B4-BE49-F238E27FC236}">
                <a16:creationId xmlns:a16="http://schemas.microsoft.com/office/drawing/2014/main" id="{D901BAA4-E108-4DA8-A99D-B253213336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9731" y="1299266"/>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Red X Cross Wrong Not Clip Art">
            <a:extLst>
              <a:ext uri="{FF2B5EF4-FFF2-40B4-BE49-F238E27FC236}">
                <a16:creationId xmlns:a16="http://schemas.microsoft.com/office/drawing/2014/main" id="{59E3EF00-A2C0-4BE1-BE1C-F4F11236F0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7945" y="1699151"/>
            <a:ext cx="233939" cy="23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65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999744" y="867043"/>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93053D55-72E1-564F-A6E1-5AE755D44916}"/>
              </a:ext>
            </a:extLst>
          </p:cNvPr>
          <p:cNvSpPr>
            <a:spLocks noGrp="1"/>
          </p:cNvSpPr>
          <p:nvPr>
            <p:ph type="title"/>
          </p:nvPr>
        </p:nvSpPr>
        <p:spPr>
          <a:xfrm>
            <a:off x="25200" y="61200"/>
            <a:ext cx="1800000" cy="468000"/>
          </a:xfrm>
        </p:spPr>
        <p:txBody>
          <a:bodyPr>
            <a:normAutofit/>
          </a:bodyPr>
          <a:lstStyle/>
          <a:p>
            <a:r>
              <a:rPr lang="en-GB" sz="2200" b="1" dirty="0">
                <a:solidFill>
                  <a:schemeClr val="accent1">
                    <a:lumMod val="50000"/>
                  </a:schemeClr>
                </a:solidFill>
                <a:latin typeface="Century Gothic" panose="020B0502020202020204" pitchFamily="34" charset="0"/>
              </a:rPr>
              <a:t>Persona B</a:t>
            </a:r>
            <a:endParaRPr lang="en-US" sz="2200" dirty="0">
              <a:solidFill>
                <a:schemeClr val="accent1">
                  <a:lumMod val="50000"/>
                </a:schemeClr>
              </a:solidFill>
            </a:endParaRPr>
          </a:p>
        </p:txBody>
      </p:sp>
      <p:sp>
        <p:nvSpPr>
          <p:cNvPr id="79" name="Title 2">
            <a:extLst>
              <a:ext uri="{FF2B5EF4-FFF2-40B4-BE49-F238E27FC236}">
                <a16:creationId xmlns:a16="http://schemas.microsoft.com/office/drawing/2014/main" id="{89A9CC99-6E6F-BA4F-8531-09C581FE85E7}"/>
              </a:ext>
            </a:extLst>
          </p:cNvPr>
          <p:cNvSpPr txBox="1">
            <a:spLocks/>
          </p:cNvSpPr>
          <p:nvPr/>
        </p:nvSpPr>
        <p:spPr>
          <a:xfrm>
            <a:off x="1015734" y="123895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Ask your partner if his/her friend can…</a:t>
            </a:r>
            <a:endParaRPr lang="en-US" sz="2000" dirty="0">
              <a:solidFill>
                <a:srgbClr val="5B9BD5">
                  <a:lumMod val="50000"/>
                </a:srgbClr>
              </a:solidFill>
            </a:endParaRPr>
          </a:p>
        </p:txBody>
      </p:sp>
      <p:sp>
        <p:nvSpPr>
          <p:cNvPr id="80" name="TextBox 79"/>
          <p:cNvSpPr txBox="1"/>
          <p:nvPr/>
        </p:nvSpPr>
        <p:spPr>
          <a:xfrm>
            <a:off x="999939" y="3026333"/>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science]</a:t>
            </a:r>
          </a:p>
        </p:txBody>
      </p:sp>
      <p:sp>
        <p:nvSpPr>
          <p:cNvPr id="81" name="TextBox 80"/>
          <p:cNvSpPr txBox="1"/>
          <p:nvPr/>
        </p:nvSpPr>
        <p:spPr>
          <a:xfrm>
            <a:off x="2654083" y="3031363"/>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the city]</a:t>
            </a:r>
          </a:p>
        </p:txBody>
      </p:sp>
      <p:sp>
        <p:nvSpPr>
          <p:cNvPr id="82" name="TextBox 81"/>
          <p:cNvSpPr txBox="1"/>
          <p:nvPr/>
        </p:nvSpPr>
        <p:spPr>
          <a:xfrm>
            <a:off x="4408890" y="3000843"/>
            <a:ext cx="1633850"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[speak in English with friends]</a:t>
            </a:r>
          </a:p>
        </p:txBody>
      </p:sp>
      <p:sp>
        <p:nvSpPr>
          <p:cNvPr id="83" name="TextBox 82"/>
          <p:cNvSpPr txBox="1"/>
          <p:nvPr/>
        </p:nvSpPr>
        <p:spPr>
          <a:xfrm>
            <a:off x="1040304" y="4738961"/>
            <a:ext cx="1434775"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in the square]</a:t>
            </a:r>
          </a:p>
        </p:txBody>
      </p:sp>
      <p:sp>
        <p:nvSpPr>
          <p:cNvPr id="84" name="TextBox 83"/>
          <p:cNvSpPr txBox="1"/>
          <p:nvPr/>
        </p:nvSpPr>
        <p:spPr>
          <a:xfrm>
            <a:off x="4451419" y="4730890"/>
            <a:ext cx="164713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[arrive home late]</a:t>
            </a:r>
          </a:p>
        </p:txBody>
      </p:sp>
      <p:sp>
        <p:nvSpPr>
          <p:cNvPr id="85" name="TextBox 84"/>
          <p:cNvSpPr txBox="1"/>
          <p:nvPr/>
        </p:nvSpPr>
        <p:spPr>
          <a:xfrm>
            <a:off x="2774260" y="4725250"/>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[buy expensive products]</a:t>
            </a:r>
          </a:p>
        </p:txBody>
      </p:sp>
      <p:sp>
        <p:nvSpPr>
          <p:cNvPr id="86" name="Rectangle 85"/>
          <p:cNvSpPr/>
          <p:nvPr/>
        </p:nvSpPr>
        <p:spPr>
          <a:xfrm>
            <a:off x="6130320" y="871916"/>
            <a:ext cx="5537424"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87" name="Title 2">
            <a:extLst>
              <a:ext uri="{FF2B5EF4-FFF2-40B4-BE49-F238E27FC236}">
                <a16:creationId xmlns:a16="http://schemas.microsoft.com/office/drawing/2014/main" id="{89A9CC99-6E6F-BA4F-8531-09C581FE85E7}"/>
              </a:ext>
            </a:extLst>
          </p:cNvPr>
          <p:cNvSpPr txBox="1">
            <a:spLocks/>
          </p:cNvSpPr>
          <p:nvPr/>
        </p:nvSpPr>
        <p:spPr>
          <a:xfrm>
            <a:off x="6130320" y="1034704"/>
            <a:ext cx="4835779"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B </a:t>
            </a:r>
          </a:p>
          <a:p>
            <a:pPr>
              <a:lnSpc>
                <a:spcPct val="120000"/>
              </a:lnSpc>
            </a:pPr>
            <a:r>
              <a:rPr lang="en-GB" sz="2000" b="1" dirty="0">
                <a:solidFill>
                  <a:srgbClr val="5B9BD5">
                    <a:lumMod val="50000"/>
                  </a:srgbClr>
                </a:solidFill>
              </a:rPr>
              <a:t>When asked, say your friend can (    ) or can’t (    )do the following:</a:t>
            </a:r>
            <a:endParaRPr lang="en-US" sz="2000" dirty="0">
              <a:solidFill>
                <a:srgbClr val="5B9BD5">
                  <a:lumMod val="50000"/>
                </a:srgbClr>
              </a:solidFill>
            </a:endParaRPr>
          </a:p>
        </p:txBody>
      </p:sp>
      <p:sp>
        <p:nvSpPr>
          <p:cNvPr id="88" name="Title 2">
            <a:extLst>
              <a:ext uri="{FF2B5EF4-FFF2-40B4-BE49-F238E27FC236}">
                <a16:creationId xmlns:a16="http://schemas.microsoft.com/office/drawing/2014/main" id="{89A9CC99-6E6F-BA4F-8531-09C581FE85E7}"/>
              </a:ext>
            </a:extLst>
          </p:cNvPr>
          <p:cNvSpPr txBox="1">
            <a:spLocks/>
          </p:cNvSpPr>
          <p:nvPr/>
        </p:nvSpPr>
        <p:spPr>
          <a:xfrm>
            <a:off x="999744" y="1713943"/>
            <a:ext cx="484372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(Tick the things s/he can do and cross out what s/he can’t do):</a:t>
            </a:r>
            <a:endParaRPr lang="en-US" sz="2000" dirty="0">
              <a:solidFill>
                <a:srgbClr val="5B9BD5">
                  <a:lumMod val="50000"/>
                </a:srgbClr>
              </a:solidFill>
            </a:endParaRPr>
          </a:p>
        </p:txBody>
      </p:sp>
      <p:sp>
        <p:nvSpPr>
          <p:cNvPr id="89"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B </a:t>
            </a:r>
            <a:endParaRPr lang="en-US" sz="2000" dirty="0">
              <a:solidFill>
                <a:srgbClr val="5B9BD5">
                  <a:lumMod val="50000"/>
                </a:srgbClr>
              </a:solidFill>
            </a:endParaRPr>
          </a:p>
        </p:txBody>
      </p:sp>
      <p:sp>
        <p:nvSpPr>
          <p:cNvPr id="90" name="TextBox 89"/>
          <p:cNvSpPr txBox="1"/>
          <p:nvPr/>
        </p:nvSpPr>
        <p:spPr>
          <a:xfrm>
            <a:off x="6183184" y="3000539"/>
            <a:ext cx="1827893"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91" name="TextBox 90"/>
          <p:cNvSpPr txBox="1"/>
          <p:nvPr/>
        </p:nvSpPr>
        <p:spPr>
          <a:xfrm>
            <a:off x="7927134" y="3075057"/>
            <a:ext cx="192509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a phone in school]</a:t>
            </a:r>
          </a:p>
        </p:txBody>
      </p:sp>
      <p:sp>
        <p:nvSpPr>
          <p:cNvPr id="92" name="TextBox 91"/>
          <p:cNvSpPr txBox="1"/>
          <p:nvPr/>
        </p:nvSpPr>
        <p:spPr>
          <a:xfrm>
            <a:off x="9938903" y="3015783"/>
            <a:ext cx="159365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English]</a:t>
            </a:r>
          </a:p>
        </p:txBody>
      </p:sp>
      <p:sp>
        <p:nvSpPr>
          <p:cNvPr id="93" name="TextBox 92"/>
          <p:cNvSpPr txBox="1"/>
          <p:nvPr/>
        </p:nvSpPr>
        <p:spPr>
          <a:xfrm>
            <a:off x="6185288" y="5059258"/>
            <a:ext cx="171170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94" name="TextBox 93"/>
          <p:cNvSpPr txBox="1"/>
          <p:nvPr/>
        </p:nvSpPr>
        <p:spPr>
          <a:xfrm>
            <a:off x="8011077" y="4768149"/>
            <a:ext cx="1531084"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95" name="TextBox 94"/>
          <p:cNvSpPr txBox="1"/>
          <p:nvPr/>
        </p:nvSpPr>
        <p:spPr>
          <a:xfrm>
            <a:off x="9656242" y="5046738"/>
            <a:ext cx="194758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pic>
        <p:nvPicPr>
          <p:cNvPr id="102"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9731" y="1299266"/>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945" y="1699151"/>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Red X Cross Wrong Not Clip Art">
            <a:extLst>
              <a:ext uri="{FF2B5EF4-FFF2-40B4-BE49-F238E27FC236}">
                <a16:creationId xmlns:a16="http://schemas.microsoft.com/office/drawing/2014/main" id="{E577FDD4-2BD4-4CF9-ABF0-F331D1E6ED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5962" y="4034553"/>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http://www.clker.com/cliparts/j/p/l/D/8/K/green-tick-md.png">
            <a:extLst>
              <a:ext uri="{FF2B5EF4-FFF2-40B4-BE49-F238E27FC236}">
                <a16:creationId xmlns:a16="http://schemas.microsoft.com/office/drawing/2014/main" id="{6AB3598A-9212-42AE-B36A-447894636B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9787" y="4001160"/>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www.clker.com/cliparts/j/p/l/D/8/K/green-tick-md.png">
            <a:extLst>
              <a:ext uri="{FF2B5EF4-FFF2-40B4-BE49-F238E27FC236}">
                <a16:creationId xmlns:a16="http://schemas.microsoft.com/office/drawing/2014/main" id="{71335CA0-E6BD-4F4C-8B2C-0567E03321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780" y="3953051"/>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http://www.clker.com/cliparts/j/p/l/D/8/K/green-tick-md.png">
            <a:extLst>
              <a:ext uri="{FF2B5EF4-FFF2-40B4-BE49-F238E27FC236}">
                <a16:creationId xmlns:a16="http://schemas.microsoft.com/office/drawing/2014/main" id="{35A08C0A-21CC-4C42-95C1-ABC812A72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9787" y="2132204"/>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7320" y="3960066"/>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Red X Cross Wrong Not Clip Art">
            <a:extLst>
              <a:ext uri="{FF2B5EF4-FFF2-40B4-BE49-F238E27FC236}">
                <a16:creationId xmlns:a16="http://schemas.microsoft.com/office/drawing/2014/main" id="{EF223D5C-7B11-4833-B6AA-D1564AE303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9537" y="3978369"/>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Red X Cross Wrong Not Clip Art">
            <a:extLst>
              <a:ext uri="{FF2B5EF4-FFF2-40B4-BE49-F238E27FC236}">
                <a16:creationId xmlns:a16="http://schemas.microsoft.com/office/drawing/2014/main" id="{C2EC5CDA-6A5D-4EF1-A100-FFE3B2FD9F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0091" y="2221818"/>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Red X Cross Wrong Not Clip Art">
            <a:extLst>
              <a:ext uri="{FF2B5EF4-FFF2-40B4-BE49-F238E27FC236}">
                <a16:creationId xmlns:a16="http://schemas.microsoft.com/office/drawing/2014/main" id="{CF6F1390-4899-4F6E-AD7C-7993B059C9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2743" y="2198200"/>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BAE2D765-6872-441E-8F5E-589D5B04A1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465" y="2286433"/>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ed X Cross Wrong Not Clip Art">
            <a:extLst>
              <a:ext uri="{FF2B5EF4-FFF2-40B4-BE49-F238E27FC236}">
                <a16:creationId xmlns:a16="http://schemas.microsoft.com/office/drawing/2014/main" id="{4441C981-06AF-457D-A0E2-0848D655B4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2445" y="2339502"/>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2D177277-4A3C-4A78-A5F9-18F6C984AA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829" y="2306018"/>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d X Cross Wrong Not Clip Art">
            <a:extLst>
              <a:ext uri="{FF2B5EF4-FFF2-40B4-BE49-F238E27FC236}">
                <a16:creationId xmlns:a16="http://schemas.microsoft.com/office/drawing/2014/main" id="{03A4F420-C8A4-4306-A956-B180404728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8709" y="4021470"/>
            <a:ext cx="742545" cy="74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48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6A02575-CF6A-466D-B056-60761C4E0833}"/>
              </a:ext>
            </a:extLst>
          </p:cNvPr>
          <p:cNvGraphicFramePr>
            <a:graphicFrameLocks noGrp="1"/>
          </p:cNvGraphicFramePr>
          <p:nvPr>
            <p:extLst>
              <p:ext uri="{D42A27DB-BD31-4B8C-83A1-F6EECF244321}">
                <p14:modId xmlns:p14="http://schemas.microsoft.com/office/powerpoint/2010/main" val="2759706903"/>
              </p:ext>
            </p:extLst>
          </p:nvPr>
        </p:nvGraphicFramePr>
        <p:xfrm>
          <a:off x="8891709" y="1749454"/>
          <a:ext cx="4054099" cy="3358288"/>
        </p:xfrm>
        <a:graphic>
          <a:graphicData uri="http://schemas.openxmlformats.org/drawingml/2006/table">
            <a:tbl>
              <a:tblPr firstRow="1" bandRow="1">
                <a:tableStyleId>{2D5ABB26-0587-4C30-8999-92F81FD0307C}</a:tableStyleId>
              </a:tblPr>
              <a:tblGrid>
                <a:gridCol w="4054099">
                  <a:extLst>
                    <a:ext uri="{9D8B030D-6E8A-4147-A177-3AD203B41FA5}">
                      <a16:colId xmlns:a16="http://schemas.microsoft.com/office/drawing/2014/main" val="20000"/>
                    </a:ext>
                  </a:extLst>
                </a:gridCol>
              </a:tblGrid>
              <a:tr h="419786">
                <a:tc>
                  <a:txBody>
                    <a:bodyPr/>
                    <a:lstStyle/>
                    <a:p>
                      <a:pPr algn="ctr"/>
                      <a:r>
                        <a:rPr lang="en-GB" sz="2000" b="1" dirty="0">
                          <a:solidFill>
                            <a:srgbClr val="3A5EAC"/>
                          </a:solidFill>
                          <a:latin typeface="Century Gothic" panose="020B0502020202020204" pitchFamily="34" charset="0"/>
                        </a:rPr>
                        <a:t>la mañana</a:t>
                      </a:r>
                    </a:p>
                  </a:txBody>
                  <a:tcPr/>
                </a:tc>
                <a:extLst>
                  <a:ext uri="{0D108BD9-81ED-4DB2-BD59-A6C34878D82A}">
                    <a16:rowId xmlns:a16="http://schemas.microsoft.com/office/drawing/2014/main" val="10002"/>
                  </a:ext>
                </a:extLst>
              </a:tr>
              <a:tr h="419786">
                <a:tc>
                  <a:txBody>
                    <a:bodyPr/>
                    <a:lstStyle/>
                    <a:p>
                      <a:pPr algn="ctr"/>
                      <a:r>
                        <a:rPr lang="en-GB" sz="2000" b="1" dirty="0" err="1">
                          <a:solidFill>
                            <a:srgbClr val="3A5EAC"/>
                          </a:solidFill>
                          <a:latin typeface="Century Gothic" panose="020B0502020202020204" pitchFamily="34" charset="0"/>
                        </a:rPr>
                        <a:t>interesante</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003"/>
                  </a:ext>
                </a:extLst>
              </a:tr>
              <a:tr h="419786">
                <a:tc>
                  <a:txBody>
                    <a:bodyPr/>
                    <a:lstStyle/>
                    <a:p>
                      <a:pPr algn="ctr"/>
                      <a:r>
                        <a:rPr lang="en-GB" sz="2000" b="1" dirty="0" err="1">
                          <a:solidFill>
                            <a:srgbClr val="3A5EAC"/>
                          </a:solidFill>
                          <a:latin typeface="Century Gothic" panose="020B0502020202020204" pitchFamily="34" charset="0"/>
                        </a:rPr>
                        <a:t>el</a:t>
                      </a:r>
                      <a:r>
                        <a:rPr lang="en-GB" sz="2000" b="1" dirty="0">
                          <a:solidFill>
                            <a:srgbClr val="3A5EAC"/>
                          </a:solidFill>
                          <a:latin typeface="Century Gothic" panose="020B0502020202020204" pitchFamily="34" charset="0"/>
                        </a:rPr>
                        <a:t> equipo</a:t>
                      </a:r>
                    </a:p>
                  </a:txBody>
                  <a:tcPr/>
                </a:tc>
                <a:extLst>
                  <a:ext uri="{0D108BD9-81ED-4DB2-BD59-A6C34878D82A}">
                    <a16:rowId xmlns:a16="http://schemas.microsoft.com/office/drawing/2014/main" val="10004"/>
                  </a:ext>
                </a:extLst>
              </a:tr>
              <a:tr h="419786">
                <a:tc>
                  <a:txBody>
                    <a:bodyPr/>
                    <a:lstStyle/>
                    <a:p>
                      <a:pPr algn="ctr"/>
                      <a:r>
                        <a:rPr lang="en-GB" sz="2000" b="1" dirty="0">
                          <a:solidFill>
                            <a:srgbClr val="3A5EAC"/>
                          </a:solidFill>
                          <a:latin typeface="Century Gothic" panose="020B0502020202020204" pitchFamily="34" charset="0"/>
                        </a:rPr>
                        <a:t>la </a:t>
                      </a:r>
                      <a:r>
                        <a:rPr lang="en-GB" sz="2000" b="1" dirty="0" err="1">
                          <a:solidFill>
                            <a:srgbClr val="3A5EAC"/>
                          </a:solidFill>
                          <a:latin typeface="Century Gothic" panose="020B0502020202020204" pitchFamily="34" charset="0"/>
                        </a:rPr>
                        <a:t>actividad</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005"/>
                  </a:ext>
                </a:extLst>
              </a:tr>
              <a:tr h="419786">
                <a:tc>
                  <a:txBody>
                    <a:bodyPr/>
                    <a:lstStyle/>
                    <a:p>
                      <a:pPr algn="ctr"/>
                      <a:r>
                        <a:rPr lang="en-GB" sz="2000" b="1" dirty="0" err="1">
                          <a:solidFill>
                            <a:srgbClr val="3A5EAC"/>
                          </a:solidFill>
                          <a:latin typeface="Century Gothic" panose="020B0502020202020204" pitchFamily="34" charset="0"/>
                        </a:rPr>
                        <a:t>hacer</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008"/>
                  </a:ext>
                </a:extLst>
              </a:tr>
              <a:tr h="419786">
                <a:tc>
                  <a:txBody>
                    <a:bodyPr/>
                    <a:lstStyle/>
                    <a:p>
                      <a:pPr algn="ctr"/>
                      <a:r>
                        <a:rPr lang="en-GB" sz="2000" b="1" dirty="0">
                          <a:solidFill>
                            <a:srgbClr val="3A5EAC"/>
                          </a:solidFill>
                          <a:latin typeface="Century Gothic" panose="020B0502020202020204" pitchFamily="34" charset="0"/>
                        </a:rPr>
                        <a:t>la</a:t>
                      </a:r>
                      <a:r>
                        <a:rPr lang="en-GB" sz="2000" b="1" baseline="0" dirty="0">
                          <a:solidFill>
                            <a:srgbClr val="3A5EAC"/>
                          </a:solidFill>
                          <a:latin typeface="Century Gothic" panose="020B0502020202020204" pitchFamily="34" charset="0"/>
                        </a:rPr>
                        <a:t> </a:t>
                      </a:r>
                      <a:r>
                        <a:rPr lang="en-GB" sz="2000" b="1" baseline="0" dirty="0" err="1">
                          <a:solidFill>
                            <a:srgbClr val="3A5EAC"/>
                          </a:solidFill>
                          <a:latin typeface="Century Gothic" panose="020B0502020202020204" pitchFamily="34" charset="0"/>
                        </a:rPr>
                        <a:t>noche</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009"/>
                  </a:ext>
                </a:extLst>
              </a:tr>
              <a:tr h="419786">
                <a:tc>
                  <a:txBody>
                    <a:bodyPr/>
                    <a:lstStyle/>
                    <a:p>
                      <a:pPr algn="ctr"/>
                      <a:r>
                        <a:rPr lang="en-GB" sz="2000" b="1" dirty="0" err="1">
                          <a:solidFill>
                            <a:srgbClr val="3A5EAC"/>
                          </a:solidFill>
                          <a:latin typeface="Century Gothic" panose="020B0502020202020204" pitchFamily="34" charset="0"/>
                        </a:rPr>
                        <a:t>grande</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010"/>
                  </a:ext>
                </a:extLst>
              </a:tr>
              <a:tr h="419786">
                <a:tc>
                  <a:txBody>
                    <a:bodyPr/>
                    <a:lstStyle/>
                    <a:p>
                      <a:pPr algn="ctr"/>
                      <a:r>
                        <a:rPr lang="en-GB" sz="2000" b="1" dirty="0">
                          <a:solidFill>
                            <a:srgbClr val="3A5EAC"/>
                          </a:solidFill>
                          <a:latin typeface="Century Gothic" panose="020B0502020202020204" pitchFamily="34" charset="0"/>
                        </a:rPr>
                        <a:t>el </a:t>
                      </a:r>
                      <a:r>
                        <a:rPr lang="en-GB" sz="2000" b="1" dirty="0" err="1">
                          <a:solidFill>
                            <a:srgbClr val="3A5EAC"/>
                          </a:solidFill>
                          <a:latin typeface="Century Gothic" panose="020B0502020202020204" pitchFamily="34" charset="0"/>
                        </a:rPr>
                        <a:t>trabajo</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014"/>
                  </a:ext>
                </a:extLst>
              </a:tr>
            </a:tbl>
          </a:graphicData>
        </a:graphic>
      </p:graphicFrame>
      <p:sp>
        <p:nvSpPr>
          <p:cNvPr id="3" name="Title 2">
            <a:extLst>
              <a:ext uri="{FF2B5EF4-FFF2-40B4-BE49-F238E27FC236}">
                <a16:creationId xmlns:a16="http://schemas.microsoft.com/office/drawing/2014/main" id="{339D2D6A-5492-4AB1-B3DC-E923B7DD6C22}"/>
              </a:ext>
            </a:extLst>
          </p:cNvPr>
          <p:cNvSpPr>
            <a:spLocks noGrp="1"/>
          </p:cNvSpPr>
          <p:nvPr>
            <p:ph type="title"/>
          </p:nvPr>
        </p:nvSpPr>
        <p:spPr>
          <a:xfrm>
            <a:off x="-1" y="213558"/>
            <a:ext cx="6697684" cy="534588"/>
          </a:xfrm>
        </p:spPr>
        <p:txBody>
          <a:bodyPr>
            <a:normAutofit/>
          </a:bodyPr>
          <a:lstStyle/>
          <a:p>
            <a:r>
              <a:rPr lang="en-GB" sz="2400" dirty="0"/>
              <a:t>¿</a:t>
            </a:r>
            <a:r>
              <a:rPr lang="en-GB" sz="2400" dirty="0" err="1"/>
              <a:t>Cuál</a:t>
            </a:r>
            <a:r>
              <a:rPr lang="en-GB" sz="2400" dirty="0"/>
              <a:t> es la palabra </a:t>
            </a:r>
            <a:r>
              <a:rPr lang="en-GB" sz="2400" dirty="0" err="1"/>
              <a:t>española</a:t>
            </a:r>
            <a:r>
              <a:rPr lang="en-GB" sz="2400" dirty="0"/>
              <a:t>? (1/2)</a:t>
            </a:r>
          </a:p>
        </p:txBody>
      </p:sp>
      <p:sp>
        <p:nvSpPr>
          <p:cNvPr id="4" name="Rounded Rectangle 11">
            <a:extLst>
              <a:ext uri="{FF2B5EF4-FFF2-40B4-BE49-F238E27FC236}">
                <a16:creationId xmlns:a16="http://schemas.microsoft.com/office/drawing/2014/main" id="{EE6AB0A3-9A36-4459-953B-AA17A7AF1550}"/>
              </a:ext>
            </a:extLst>
          </p:cNvPr>
          <p:cNvSpPr/>
          <p:nvPr/>
        </p:nvSpPr>
        <p:spPr>
          <a:xfrm>
            <a:off x="10082151" y="258167"/>
            <a:ext cx="1845992" cy="370484"/>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FC4932D3-FD81-4E0E-99DB-E5F040E90CE2}"/>
              </a:ext>
            </a:extLst>
          </p:cNvPr>
          <p:cNvGraphicFramePr>
            <a:graphicFrameLocks noGrp="1"/>
          </p:cNvGraphicFramePr>
          <p:nvPr>
            <p:extLst>
              <p:ext uri="{D42A27DB-BD31-4B8C-83A1-F6EECF244321}">
                <p14:modId xmlns:p14="http://schemas.microsoft.com/office/powerpoint/2010/main" val="41766107"/>
              </p:ext>
            </p:extLst>
          </p:nvPr>
        </p:nvGraphicFramePr>
        <p:xfrm>
          <a:off x="162422" y="1884992"/>
          <a:ext cx="2577228" cy="3358288"/>
        </p:xfrm>
        <a:graphic>
          <a:graphicData uri="http://schemas.openxmlformats.org/drawingml/2006/table">
            <a:tbl>
              <a:tblPr firstRow="1" bandRow="1">
                <a:tableStyleId>{5940675A-B579-460E-94D1-54222C63F5DA}</a:tableStyleId>
              </a:tblPr>
              <a:tblGrid>
                <a:gridCol w="2577228">
                  <a:extLst>
                    <a:ext uri="{9D8B030D-6E8A-4147-A177-3AD203B41FA5}">
                      <a16:colId xmlns:a16="http://schemas.microsoft.com/office/drawing/2014/main" val="2106117533"/>
                    </a:ext>
                  </a:extLst>
                </a:gridCol>
              </a:tblGrid>
              <a:tr h="419786">
                <a:tc>
                  <a:txBody>
                    <a:bodyPr/>
                    <a:lstStyle/>
                    <a:p>
                      <a:pPr algn="ctr"/>
                      <a:r>
                        <a:rPr lang="en-GB" sz="2000" b="1" dirty="0">
                          <a:solidFill>
                            <a:schemeClr val="tx1"/>
                          </a:solidFill>
                          <a:latin typeface="Century Gothic" panose="020B0502020202020204" pitchFamily="34" charset="0"/>
                        </a:rPr>
                        <a:t>activity</a:t>
                      </a:r>
                    </a:p>
                  </a:txBody>
                  <a:tcPr/>
                </a:tc>
                <a:extLst>
                  <a:ext uri="{0D108BD9-81ED-4DB2-BD59-A6C34878D82A}">
                    <a16:rowId xmlns:a16="http://schemas.microsoft.com/office/drawing/2014/main" val="3414606396"/>
                  </a:ext>
                </a:extLst>
              </a:tr>
              <a:tr h="419786">
                <a:tc>
                  <a:txBody>
                    <a:bodyPr/>
                    <a:lstStyle/>
                    <a:p>
                      <a:pPr algn="ctr"/>
                      <a:r>
                        <a:rPr lang="en-GB" sz="2000" b="1" dirty="0">
                          <a:solidFill>
                            <a:schemeClr val="tx1"/>
                          </a:solidFill>
                          <a:latin typeface="Century Gothic" panose="020B0502020202020204" pitchFamily="34" charset="0"/>
                        </a:rPr>
                        <a:t>night</a:t>
                      </a:r>
                    </a:p>
                  </a:txBody>
                  <a:tcPr/>
                </a:tc>
                <a:extLst>
                  <a:ext uri="{0D108BD9-81ED-4DB2-BD59-A6C34878D82A}">
                    <a16:rowId xmlns:a16="http://schemas.microsoft.com/office/drawing/2014/main" val="4037095183"/>
                  </a:ext>
                </a:extLst>
              </a:tr>
              <a:tr h="419786">
                <a:tc>
                  <a:txBody>
                    <a:bodyPr/>
                    <a:lstStyle/>
                    <a:p>
                      <a:pPr algn="ctr"/>
                      <a:r>
                        <a:rPr lang="en-GB" sz="2000" b="1" dirty="0">
                          <a:solidFill>
                            <a:schemeClr val="tx1"/>
                          </a:solidFill>
                          <a:latin typeface="Century Gothic" panose="020B0502020202020204" pitchFamily="34" charset="0"/>
                        </a:rPr>
                        <a:t>interesting</a:t>
                      </a:r>
                    </a:p>
                  </a:txBody>
                  <a:tcPr/>
                </a:tc>
                <a:extLst>
                  <a:ext uri="{0D108BD9-81ED-4DB2-BD59-A6C34878D82A}">
                    <a16:rowId xmlns:a16="http://schemas.microsoft.com/office/drawing/2014/main" val="3245075391"/>
                  </a:ext>
                </a:extLst>
              </a:tr>
              <a:tr h="419786">
                <a:tc>
                  <a:txBody>
                    <a:bodyPr/>
                    <a:lstStyle/>
                    <a:p>
                      <a:pPr algn="ctr"/>
                      <a:r>
                        <a:rPr lang="en-GB" sz="2000" b="1" dirty="0">
                          <a:solidFill>
                            <a:schemeClr val="tx1"/>
                          </a:solidFill>
                          <a:latin typeface="Century Gothic" panose="020B0502020202020204" pitchFamily="34" charset="0"/>
                        </a:rPr>
                        <a:t>to do, to make</a:t>
                      </a:r>
                    </a:p>
                  </a:txBody>
                  <a:tcPr/>
                </a:tc>
                <a:extLst>
                  <a:ext uri="{0D108BD9-81ED-4DB2-BD59-A6C34878D82A}">
                    <a16:rowId xmlns:a16="http://schemas.microsoft.com/office/drawing/2014/main" val="1035834559"/>
                  </a:ext>
                </a:extLst>
              </a:tr>
              <a:tr h="419786">
                <a:tc>
                  <a:txBody>
                    <a:bodyPr/>
                    <a:lstStyle/>
                    <a:p>
                      <a:pPr algn="ctr"/>
                      <a:r>
                        <a:rPr lang="en-GB" sz="2000" b="1" dirty="0">
                          <a:solidFill>
                            <a:schemeClr val="tx1"/>
                          </a:solidFill>
                          <a:latin typeface="Century Gothic" panose="020B0502020202020204" pitchFamily="34" charset="0"/>
                        </a:rPr>
                        <a:t>job, work</a:t>
                      </a:r>
                    </a:p>
                  </a:txBody>
                  <a:tcPr/>
                </a:tc>
                <a:extLst>
                  <a:ext uri="{0D108BD9-81ED-4DB2-BD59-A6C34878D82A}">
                    <a16:rowId xmlns:a16="http://schemas.microsoft.com/office/drawing/2014/main" val="157859985"/>
                  </a:ext>
                </a:extLst>
              </a:tr>
              <a:tr h="419786">
                <a:tc>
                  <a:txBody>
                    <a:bodyPr/>
                    <a:lstStyle/>
                    <a:p>
                      <a:pPr algn="ctr"/>
                      <a:r>
                        <a:rPr lang="en-GB" sz="2000" b="1" dirty="0">
                          <a:solidFill>
                            <a:schemeClr val="tx1"/>
                          </a:solidFill>
                          <a:latin typeface="Century Gothic" panose="020B0502020202020204" pitchFamily="34" charset="0"/>
                        </a:rPr>
                        <a:t>big</a:t>
                      </a:r>
                    </a:p>
                  </a:txBody>
                  <a:tcPr/>
                </a:tc>
                <a:extLst>
                  <a:ext uri="{0D108BD9-81ED-4DB2-BD59-A6C34878D82A}">
                    <a16:rowId xmlns:a16="http://schemas.microsoft.com/office/drawing/2014/main" val="3318383893"/>
                  </a:ext>
                </a:extLst>
              </a:tr>
              <a:tr h="419786">
                <a:tc>
                  <a:txBody>
                    <a:bodyPr/>
                    <a:lstStyle/>
                    <a:p>
                      <a:pPr algn="ctr"/>
                      <a:r>
                        <a:rPr lang="en-GB" sz="2000" b="1" dirty="0">
                          <a:solidFill>
                            <a:schemeClr val="tx1"/>
                          </a:solidFill>
                          <a:latin typeface="Century Gothic" panose="020B0502020202020204" pitchFamily="34" charset="0"/>
                        </a:rPr>
                        <a:t>team</a:t>
                      </a:r>
                    </a:p>
                  </a:txBody>
                  <a:tcPr/>
                </a:tc>
                <a:extLst>
                  <a:ext uri="{0D108BD9-81ED-4DB2-BD59-A6C34878D82A}">
                    <a16:rowId xmlns:a16="http://schemas.microsoft.com/office/drawing/2014/main" val="2143419925"/>
                  </a:ext>
                </a:extLst>
              </a:tr>
              <a:tr h="419786">
                <a:tc>
                  <a:txBody>
                    <a:bodyPr/>
                    <a:lstStyle/>
                    <a:p>
                      <a:pPr algn="ctr"/>
                      <a:r>
                        <a:rPr lang="en-GB" sz="2000" b="1" dirty="0">
                          <a:solidFill>
                            <a:schemeClr val="tx1"/>
                          </a:solidFill>
                          <a:latin typeface="Century Gothic" panose="020B0502020202020204" pitchFamily="34" charset="0"/>
                        </a:rPr>
                        <a:t>morning</a:t>
                      </a:r>
                    </a:p>
                  </a:txBody>
                  <a:tcPr/>
                </a:tc>
                <a:extLst>
                  <a:ext uri="{0D108BD9-81ED-4DB2-BD59-A6C34878D82A}">
                    <a16:rowId xmlns:a16="http://schemas.microsoft.com/office/drawing/2014/main" val="2953242643"/>
                  </a:ext>
                </a:extLst>
              </a:tr>
            </a:tbl>
          </a:graphicData>
        </a:graphic>
      </p:graphicFrame>
      <p:graphicFrame>
        <p:nvGraphicFramePr>
          <p:cNvPr id="6" name="Table 5">
            <a:extLst>
              <a:ext uri="{FF2B5EF4-FFF2-40B4-BE49-F238E27FC236}">
                <a16:creationId xmlns:a16="http://schemas.microsoft.com/office/drawing/2014/main" id="{4BCD2B4D-517F-4F79-97DB-E4BBF98AAF06}"/>
              </a:ext>
            </a:extLst>
          </p:cNvPr>
          <p:cNvGraphicFramePr>
            <a:graphicFrameLocks noGrp="1"/>
          </p:cNvGraphicFramePr>
          <p:nvPr>
            <p:extLst>
              <p:ext uri="{D42A27DB-BD31-4B8C-83A1-F6EECF244321}">
                <p14:modId xmlns:p14="http://schemas.microsoft.com/office/powerpoint/2010/main" val="4054115292"/>
              </p:ext>
            </p:extLst>
          </p:nvPr>
        </p:nvGraphicFramePr>
        <p:xfrm>
          <a:off x="2990020" y="1892478"/>
          <a:ext cx="2577600" cy="3358288"/>
        </p:xfrm>
        <a:graphic>
          <a:graphicData uri="http://schemas.openxmlformats.org/drawingml/2006/table">
            <a:tbl>
              <a:tblPr firstRow="1" bandRow="1">
                <a:tableStyleId>{5940675A-B579-460E-94D1-54222C63F5DA}</a:tableStyleId>
              </a:tblPr>
              <a:tblGrid>
                <a:gridCol w="2577600">
                  <a:extLst>
                    <a:ext uri="{9D8B030D-6E8A-4147-A177-3AD203B41FA5}">
                      <a16:colId xmlns:a16="http://schemas.microsoft.com/office/drawing/2014/main" val="2106117533"/>
                    </a:ext>
                  </a:extLst>
                </a:gridCol>
              </a:tblGrid>
              <a:tr h="419786">
                <a:tc>
                  <a:txBody>
                    <a:bodyPr/>
                    <a:lstStyle/>
                    <a:p>
                      <a:pPr algn="ctr"/>
                      <a:r>
                        <a:rPr lang="en-GB" sz="2000" b="1" dirty="0">
                          <a:solidFill>
                            <a:srgbClr val="3A5EAC"/>
                          </a:solidFill>
                          <a:latin typeface="Century Gothic" panose="020B0502020202020204" pitchFamily="34" charset="0"/>
                        </a:rPr>
                        <a:t>la </a:t>
                      </a:r>
                      <a:r>
                        <a:rPr lang="en-GB" sz="2000" b="1" dirty="0" err="1">
                          <a:solidFill>
                            <a:srgbClr val="3A5EAC"/>
                          </a:solidFill>
                          <a:latin typeface="Century Gothic" panose="020B0502020202020204" pitchFamily="34" charset="0"/>
                        </a:rPr>
                        <a:t>actividad</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3414606396"/>
                  </a:ext>
                </a:extLst>
              </a:tr>
              <a:tr h="419786">
                <a:tc>
                  <a:txBody>
                    <a:bodyPr/>
                    <a:lstStyle/>
                    <a:p>
                      <a:pPr algn="ctr"/>
                      <a:r>
                        <a:rPr lang="en-GB" sz="2000" b="1" dirty="0">
                          <a:solidFill>
                            <a:srgbClr val="3A5EAC"/>
                          </a:solidFill>
                          <a:latin typeface="Century Gothic" panose="020B0502020202020204" pitchFamily="34" charset="0"/>
                        </a:rPr>
                        <a:t>la </a:t>
                      </a:r>
                      <a:r>
                        <a:rPr lang="en-GB" sz="2000" b="1" dirty="0" err="1">
                          <a:solidFill>
                            <a:srgbClr val="3A5EAC"/>
                          </a:solidFill>
                          <a:latin typeface="Century Gothic" panose="020B0502020202020204" pitchFamily="34" charset="0"/>
                        </a:rPr>
                        <a:t>noche</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4037095183"/>
                  </a:ext>
                </a:extLst>
              </a:tr>
              <a:tr h="419786">
                <a:tc>
                  <a:txBody>
                    <a:bodyPr/>
                    <a:lstStyle/>
                    <a:p>
                      <a:pPr algn="ctr"/>
                      <a:r>
                        <a:rPr lang="en-GB" sz="2000" b="1" dirty="0" err="1">
                          <a:solidFill>
                            <a:srgbClr val="3A5EAC"/>
                          </a:solidFill>
                          <a:latin typeface="Century Gothic" panose="020B0502020202020204" pitchFamily="34" charset="0"/>
                        </a:rPr>
                        <a:t>interesante</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3245075391"/>
                  </a:ext>
                </a:extLst>
              </a:tr>
              <a:tr h="419786">
                <a:tc>
                  <a:txBody>
                    <a:bodyPr/>
                    <a:lstStyle/>
                    <a:p>
                      <a:pPr algn="ctr"/>
                      <a:r>
                        <a:rPr lang="en-GB" sz="2000" b="1" dirty="0" err="1">
                          <a:solidFill>
                            <a:srgbClr val="3A5EAC"/>
                          </a:solidFill>
                          <a:latin typeface="Century Gothic" panose="020B0502020202020204" pitchFamily="34" charset="0"/>
                        </a:rPr>
                        <a:t>hacer</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35834559"/>
                  </a:ext>
                </a:extLst>
              </a:tr>
              <a:tr h="419786">
                <a:tc>
                  <a:txBody>
                    <a:bodyPr/>
                    <a:lstStyle/>
                    <a:p>
                      <a:pPr algn="ctr"/>
                      <a:r>
                        <a:rPr lang="en-GB" sz="2000" b="1" dirty="0">
                          <a:solidFill>
                            <a:srgbClr val="3A5EAC"/>
                          </a:solidFill>
                          <a:latin typeface="Century Gothic" panose="020B0502020202020204" pitchFamily="34" charset="0"/>
                        </a:rPr>
                        <a:t>el </a:t>
                      </a:r>
                      <a:r>
                        <a:rPr lang="en-GB" sz="2000" b="1" dirty="0" err="1">
                          <a:solidFill>
                            <a:srgbClr val="3A5EAC"/>
                          </a:solidFill>
                          <a:latin typeface="Century Gothic" panose="020B0502020202020204" pitchFamily="34" charset="0"/>
                        </a:rPr>
                        <a:t>trabajo</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57859985"/>
                  </a:ext>
                </a:extLst>
              </a:tr>
              <a:tr h="419786">
                <a:tc>
                  <a:txBody>
                    <a:bodyPr/>
                    <a:lstStyle/>
                    <a:p>
                      <a:pPr algn="ctr"/>
                      <a:r>
                        <a:rPr lang="en-GB" sz="2000" b="1" dirty="0" err="1">
                          <a:solidFill>
                            <a:srgbClr val="3A5EAC"/>
                          </a:solidFill>
                          <a:latin typeface="Century Gothic" panose="020B0502020202020204" pitchFamily="34" charset="0"/>
                        </a:rPr>
                        <a:t>grande</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3318383893"/>
                  </a:ext>
                </a:extLst>
              </a:tr>
              <a:tr h="419786">
                <a:tc>
                  <a:txBody>
                    <a:bodyPr/>
                    <a:lstStyle/>
                    <a:p>
                      <a:pPr algn="ctr"/>
                      <a:r>
                        <a:rPr lang="en-GB" sz="2000" b="1" dirty="0">
                          <a:solidFill>
                            <a:srgbClr val="3A5EAC"/>
                          </a:solidFill>
                          <a:latin typeface="Century Gothic" panose="020B0502020202020204" pitchFamily="34" charset="0"/>
                        </a:rPr>
                        <a:t>el equipo</a:t>
                      </a:r>
                    </a:p>
                  </a:txBody>
                  <a:tcPr/>
                </a:tc>
                <a:extLst>
                  <a:ext uri="{0D108BD9-81ED-4DB2-BD59-A6C34878D82A}">
                    <a16:rowId xmlns:a16="http://schemas.microsoft.com/office/drawing/2014/main" val="2143419925"/>
                  </a:ext>
                </a:extLst>
              </a:tr>
              <a:tr h="419786">
                <a:tc>
                  <a:txBody>
                    <a:bodyPr/>
                    <a:lstStyle/>
                    <a:p>
                      <a:pPr algn="ctr"/>
                      <a:r>
                        <a:rPr lang="en-GB" sz="2000" b="1" dirty="0">
                          <a:solidFill>
                            <a:srgbClr val="3A5EAC"/>
                          </a:solidFill>
                          <a:latin typeface="Century Gothic" panose="020B0502020202020204" pitchFamily="34" charset="0"/>
                        </a:rPr>
                        <a:t>la mañana</a:t>
                      </a:r>
                    </a:p>
                  </a:txBody>
                  <a:tcPr/>
                </a:tc>
                <a:extLst>
                  <a:ext uri="{0D108BD9-81ED-4DB2-BD59-A6C34878D82A}">
                    <a16:rowId xmlns:a16="http://schemas.microsoft.com/office/drawing/2014/main" val="2953242643"/>
                  </a:ext>
                </a:extLst>
              </a:tr>
            </a:tbl>
          </a:graphicData>
        </a:graphic>
      </p:graphicFrame>
      <p:sp>
        <p:nvSpPr>
          <p:cNvPr id="7" name="Rectangle 6">
            <a:extLst>
              <a:ext uri="{FF2B5EF4-FFF2-40B4-BE49-F238E27FC236}">
                <a16:creationId xmlns:a16="http://schemas.microsoft.com/office/drawing/2014/main" id="{AA764D61-E56D-49E0-A394-C433A72E5568}"/>
              </a:ext>
            </a:extLst>
          </p:cNvPr>
          <p:cNvSpPr/>
          <p:nvPr/>
        </p:nvSpPr>
        <p:spPr>
          <a:xfrm>
            <a:off x="180887" y="193201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1F630616-5EB8-4A4B-B960-416BD85A4180}"/>
              </a:ext>
            </a:extLst>
          </p:cNvPr>
          <p:cNvSpPr/>
          <p:nvPr/>
        </p:nvSpPr>
        <p:spPr>
          <a:xfrm>
            <a:off x="3017640" y="193201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9" name="Rectangle 8">
            <a:extLst>
              <a:ext uri="{FF2B5EF4-FFF2-40B4-BE49-F238E27FC236}">
                <a16:creationId xmlns:a16="http://schemas.microsoft.com/office/drawing/2014/main" id="{3FC7F639-A841-4CD9-BC58-4FE002B12A53}"/>
              </a:ext>
            </a:extLst>
          </p:cNvPr>
          <p:cNvSpPr/>
          <p:nvPr/>
        </p:nvSpPr>
        <p:spPr>
          <a:xfrm>
            <a:off x="183387" y="235423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FBB2AEBA-D62D-4C63-9989-935943B65649}"/>
              </a:ext>
            </a:extLst>
          </p:cNvPr>
          <p:cNvSpPr/>
          <p:nvPr/>
        </p:nvSpPr>
        <p:spPr>
          <a:xfrm>
            <a:off x="3020140" y="235423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1" name="Rectangle 10">
            <a:extLst>
              <a:ext uri="{FF2B5EF4-FFF2-40B4-BE49-F238E27FC236}">
                <a16:creationId xmlns:a16="http://schemas.microsoft.com/office/drawing/2014/main" id="{A8E120E5-1266-4129-BDDD-3C1D0FA96BE2}"/>
              </a:ext>
            </a:extLst>
          </p:cNvPr>
          <p:cNvSpPr/>
          <p:nvPr/>
        </p:nvSpPr>
        <p:spPr>
          <a:xfrm>
            <a:off x="180887" y="277612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2" name="Rectangle 11">
            <a:extLst>
              <a:ext uri="{FF2B5EF4-FFF2-40B4-BE49-F238E27FC236}">
                <a16:creationId xmlns:a16="http://schemas.microsoft.com/office/drawing/2014/main" id="{57A9AF33-AB6D-46AB-9CF5-E283C458D203}"/>
              </a:ext>
            </a:extLst>
          </p:cNvPr>
          <p:cNvSpPr/>
          <p:nvPr/>
        </p:nvSpPr>
        <p:spPr>
          <a:xfrm>
            <a:off x="3017640" y="277612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3" name="Rectangle 12">
            <a:extLst>
              <a:ext uri="{FF2B5EF4-FFF2-40B4-BE49-F238E27FC236}">
                <a16:creationId xmlns:a16="http://schemas.microsoft.com/office/drawing/2014/main" id="{EDE2376F-65BA-42AA-8356-EAB8BAAE0441}"/>
              </a:ext>
            </a:extLst>
          </p:cNvPr>
          <p:cNvSpPr/>
          <p:nvPr/>
        </p:nvSpPr>
        <p:spPr>
          <a:xfrm>
            <a:off x="183247" y="319370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5930DB25-EE96-4C8C-A29E-FFA3BA54D9F9}"/>
              </a:ext>
            </a:extLst>
          </p:cNvPr>
          <p:cNvSpPr/>
          <p:nvPr/>
        </p:nvSpPr>
        <p:spPr>
          <a:xfrm>
            <a:off x="3020000" y="319370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5" name="Rectangle 14">
            <a:extLst>
              <a:ext uri="{FF2B5EF4-FFF2-40B4-BE49-F238E27FC236}">
                <a16:creationId xmlns:a16="http://schemas.microsoft.com/office/drawing/2014/main" id="{B9232CB2-CF85-4822-A706-402CA8D988E0}"/>
              </a:ext>
            </a:extLst>
          </p:cNvPr>
          <p:cNvSpPr/>
          <p:nvPr/>
        </p:nvSpPr>
        <p:spPr>
          <a:xfrm>
            <a:off x="180887" y="361261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6" name="Rectangle 15">
            <a:extLst>
              <a:ext uri="{FF2B5EF4-FFF2-40B4-BE49-F238E27FC236}">
                <a16:creationId xmlns:a16="http://schemas.microsoft.com/office/drawing/2014/main" id="{12348DE1-AA29-4786-B96A-1754930B6B8F}"/>
              </a:ext>
            </a:extLst>
          </p:cNvPr>
          <p:cNvSpPr/>
          <p:nvPr/>
        </p:nvSpPr>
        <p:spPr>
          <a:xfrm>
            <a:off x="3017640" y="361261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7" name="Rectangle 16">
            <a:extLst>
              <a:ext uri="{FF2B5EF4-FFF2-40B4-BE49-F238E27FC236}">
                <a16:creationId xmlns:a16="http://schemas.microsoft.com/office/drawing/2014/main" id="{A0FDC55E-0F51-4EAB-BD88-0B27EEDECFEA}"/>
              </a:ext>
            </a:extLst>
          </p:cNvPr>
          <p:cNvSpPr/>
          <p:nvPr/>
        </p:nvSpPr>
        <p:spPr>
          <a:xfrm>
            <a:off x="180887" y="403284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8" name="Rectangle 17">
            <a:extLst>
              <a:ext uri="{FF2B5EF4-FFF2-40B4-BE49-F238E27FC236}">
                <a16:creationId xmlns:a16="http://schemas.microsoft.com/office/drawing/2014/main" id="{EB2E9E4F-D343-42E9-B447-48AA698871AC}"/>
              </a:ext>
            </a:extLst>
          </p:cNvPr>
          <p:cNvSpPr/>
          <p:nvPr/>
        </p:nvSpPr>
        <p:spPr>
          <a:xfrm>
            <a:off x="3017640" y="403284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9" name="Rectangle 18">
            <a:extLst>
              <a:ext uri="{FF2B5EF4-FFF2-40B4-BE49-F238E27FC236}">
                <a16:creationId xmlns:a16="http://schemas.microsoft.com/office/drawing/2014/main" id="{E7DCA29F-D776-477D-A793-8B3F344C0E22}"/>
              </a:ext>
            </a:extLst>
          </p:cNvPr>
          <p:cNvSpPr/>
          <p:nvPr/>
        </p:nvSpPr>
        <p:spPr>
          <a:xfrm>
            <a:off x="183247" y="4437066"/>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BC5AFA21-9ADD-406C-8551-DCFE13868212}"/>
              </a:ext>
            </a:extLst>
          </p:cNvPr>
          <p:cNvSpPr/>
          <p:nvPr/>
        </p:nvSpPr>
        <p:spPr>
          <a:xfrm>
            <a:off x="3020000" y="4437066"/>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21" name="Rectangle 20">
            <a:extLst>
              <a:ext uri="{FF2B5EF4-FFF2-40B4-BE49-F238E27FC236}">
                <a16:creationId xmlns:a16="http://schemas.microsoft.com/office/drawing/2014/main" id="{ABF1FF26-2CF2-41EC-9F08-A5FDB0886480}"/>
              </a:ext>
            </a:extLst>
          </p:cNvPr>
          <p:cNvSpPr/>
          <p:nvPr/>
        </p:nvSpPr>
        <p:spPr>
          <a:xfrm>
            <a:off x="183247" y="4878147"/>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2" name="Rectangle 21">
            <a:extLst>
              <a:ext uri="{FF2B5EF4-FFF2-40B4-BE49-F238E27FC236}">
                <a16:creationId xmlns:a16="http://schemas.microsoft.com/office/drawing/2014/main" id="{90D65AFF-E09F-4794-A129-DD145EA0B38C}"/>
              </a:ext>
            </a:extLst>
          </p:cNvPr>
          <p:cNvSpPr/>
          <p:nvPr/>
        </p:nvSpPr>
        <p:spPr>
          <a:xfrm>
            <a:off x="3020000" y="4878147"/>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38" name="Rectangle 37">
            <a:extLst>
              <a:ext uri="{FF2B5EF4-FFF2-40B4-BE49-F238E27FC236}">
                <a16:creationId xmlns:a16="http://schemas.microsoft.com/office/drawing/2014/main" id="{ABAA3509-B77C-4A0D-A9E8-0B03975F8195}"/>
              </a:ext>
            </a:extLst>
          </p:cNvPr>
          <p:cNvSpPr/>
          <p:nvPr/>
        </p:nvSpPr>
        <p:spPr>
          <a:xfrm>
            <a:off x="10153692" y="2337249"/>
            <a:ext cx="1512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F41486D-F291-4075-A046-2DE3B97E9225}"/>
              </a:ext>
            </a:extLst>
          </p:cNvPr>
          <p:cNvSpPr/>
          <p:nvPr/>
        </p:nvSpPr>
        <p:spPr>
          <a:xfrm>
            <a:off x="10333572" y="4019983"/>
            <a:ext cx="1152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0CF65E07-EAED-4F86-AF49-CA52CDAABBB3}"/>
              </a:ext>
            </a:extLst>
          </p:cNvPr>
          <p:cNvSpPr/>
          <p:nvPr/>
        </p:nvSpPr>
        <p:spPr>
          <a:xfrm>
            <a:off x="10510150" y="3607612"/>
            <a:ext cx="756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37E21F27-90D7-42B7-961E-F7EFE49BF129}"/>
              </a:ext>
            </a:extLst>
          </p:cNvPr>
          <p:cNvSpPr/>
          <p:nvPr/>
        </p:nvSpPr>
        <p:spPr>
          <a:xfrm>
            <a:off x="10442548" y="4452937"/>
            <a:ext cx="900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2A61204-C138-4F57-9F88-2C296263E061}"/>
              </a:ext>
            </a:extLst>
          </p:cNvPr>
          <p:cNvSpPr/>
          <p:nvPr/>
        </p:nvSpPr>
        <p:spPr>
          <a:xfrm>
            <a:off x="10119390" y="3163410"/>
            <a:ext cx="1660932" cy="78478"/>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B78C295A-C270-4C4B-A33E-DE363B227100}"/>
              </a:ext>
            </a:extLst>
          </p:cNvPr>
          <p:cNvSpPr/>
          <p:nvPr/>
        </p:nvSpPr>
        <p:spPr>
          <a:xfrm>
            <a:off x="10153692" y="1924877"/>
            <a:ext cx="1512000" cy="78479"/>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4340DCC-3683-4A3A-92AD-20602C6833E3}"/>
              </a:ext>
            </a:extLst>
          </p:cNvPr>
          <p:cNvSpPr/>
          <p:nvPr/>
        </p:nvSpPr>
        <p:spPr>
          <a:xfrm>
            <a:off x="10300247" y="4864407"/>
            <a:ext cx="1224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11CBA263-9099-4BEC-842E-8CCC577D8EF4}"/>
              </a:ext>
            </a:extLst>
          </p:cNvPr>
          <p:cNvSpPr/>
          <p:nvPr/>
        </p:nvSpPr>
        <p:spPr>
          <a:xfrm>
            <a:off x="10300247" y="2762726"/>
            <a:ext cx="1224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ular Callout 4">
            <a:extLst>
              <a:ext uri="{FF2B5EF4-FFF2-40B4-BE49-F238E27FC236}">
                <a16:creationId xmlns:a16="http://schemas.microsoft.com/office/drawing/2014/main" id="{6A62882A-7067-4ADB-9FCA-0F43B97EAA51}"/>
              </a:ext>
            </a:extLst>
          </p:cNvPr>
          <p:cNvSpPr/>
          <p:nvPr/>
        </p:nvSpPr>
        <p:spPr>
          <a:xfrm>
            <a:off x="5817990" y="1077049"/>
            <a:ext cx="3805086" cy="1685677"/>
          </a:xfrm>
          <a:prstGeom prst="wedgeRectCallout">
            <a:avLst>
              <a:gd name="adj1" fmla="val -55441"/>
              <a:gd name="adj2" fmla="val 84384"/>
            </a:avLst>
          </a:prstGeom>
          <a:solidFill>
            <a:schemeClr val="accent4">
              <a:lumMod val="60000"/>
              <a:lumOff val="4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Century Gothic" panose="020B0502020202020204" pitchFamily="34" charset="0"/>
              </a:rPr>
              <a:t>¿</a:t>
            </a:r>
            <a:r>
              <a:rPr lang="en-GB" sz="2000" b="1" dirty="0" err="1">
                <a:solidFill>
                  <a:schemeClr val="tx1"/>
                </a:solidFill>
                <a:latin typeface="Century Gothic" panose="020B0502020202020204" pitchFamily="34" charset="0"/>
              </a:rPr>
              <a:t>Cómo</a:t>
            </a:r>
            <a:r>
              <a:rPr lang="en-GB" sz="2000" b="1" dirty="0">
                <a:solidFill>
                  <a:schemeClr val="tx1"/>
                </a:solidFill>
                <a:latin typeface="Century Gothic" panose="020B0502020202020204" pitchFamily="34" charset="0"/>
              </a:rPr>
              <a:t> se dice </a:t>
            </a:r>
            <a:r>
              <a:rPr lang="en-GB" sz="2000" b="1" dirty="0" err="1">
                <a:solidFill>
                  <a:schemeClr val="tx1"/>
                </a:solidFill>
                <a:latin typeface="Century Gothic" panose="020B0502020202020204" pitchFamily="34" charset="0"/>
              </a:rPr>
              <a:t>en</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español</a:t>
            </a:r>
            <a:r>
              <a:rPr lang="en-GB" sz="2000" b="1" dirty="0">
                <a:solidFill>
                  <a:schemeClr val="tx1"/>
                </a:solidFill>
                <a:latin typeface="Century Gothic" panose="020B0502020202020204" pitchFamily="34" charset="0"/>
              </a:rPr>
              <a:t>?</a:t>
            </a:r>
          </a:p>
          <a:p>
            <a:pPr marL="285750" indent="-285750">
              <a:buFont typeface="Arial" panose="020B0604020202020204" pitchFamily="34" charset="0"/>
              <a:buChar char="•"/>
            </a:pPr>
            <a:r>
              <a:rPr lang="en-GB" sz="2000" dirty="0">
                <a:solidFill>
                  <a:schemeClr val="tx1"/>
                </a:solidFill>
                <a:latin typeface="Century Gothic" panose="020B0502020202020204" pitchFamily="34" charset="0"/>
              </a:rPr>
              <a:t>I do, I make</a:t>
            </a:r>
          </a:p>
          <a:p>
            <a:pPr marL="285750" indent="-285750">
              <a:buFont typeface="Arial" panose="020B0604020202020204" pitchFamily="34" charset="0"/>
              <a:buChar char="•"/>
            </a:pPr>
            <a:r>
              <a:rPr lang="en-GB" sz="2000" dirty="0">
                <a:solidFill>
                  <a:schemeClr val="tx1"/>
                </a:solidFill>
                <a:latin typeface="Century Gothic" panose="020B0502020202020204" pitchFamily="34" charset="0"/>
              </a:rPr>
              <a:t>you do, you make</a:t>
            </a:r>
          </a:p>
          <a:p>
            <a:pPr marL="285750" indent="-285750">
              <a:buFont typeface="Arial" panose="020B0604020202020204" pitchFamily="34" charset="0"/>
              <a:buChar char="•"/>
            </a:pPr>
            <a:r>
              <a:rPr lang="en-GB" sz="2000" dirty="0">
                <a:solidFill>
                  <a:schemeClr val="tx1"/>
                </a:solidFill>
                <a:latin typeface="Century Gothic" panose="020B0502020202020204" pitchFamily="34" charset="0"/>
              </a:rPr>
              <a:t>s/he (or it) does, makes</a:t>
            </a:r>
          </a:p>
        </p:txBody>
      </p:sp>
    </p:spTree>
    <p:extLst>
      <p:ext uri="{BB962C8B-B14F-4D97-AF65-F5344CB8AC3E}">
        <p14:creationId xmlns:p14="http://schemas.microsoft.com/office/powerpoint/2010/main" val="334426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21"/>
                                        </p:tgtEl>
                                      </p:cBhvr>
                                    </p:animEffect>
                                    <p:set>
                                      <p:cBhvr>
                                        <p:cTn id="98" dur="1" fill="hold">
                                          <p:stCondLst>
                                            <p:cond delay="499"/>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38" grpId="0" animBg="1"/>
      <p:bldP spid="39" grpId="0" animBg="1"/>
      <p:bldP spid="41" grpId="0" animBg="1"/>
      <p:bldP spid="43" grpId="0" animBg="1"/>
      <p:bldP spid="48" grpId="0" animBg="1"/>
      <p:bldP spid="49" grpId="0" animBg="1"/>
      <p:bldP spid="51" grpId="0" animBg="1"/>
      <p:bldP spid="52"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6A02575-CF6A-466D-B056-60761C4E0833}"/>
              </a:ext>
            </a:extLst>
          </p:cNvPr>
          <p:cNvGraphicFramePr>
            <a:graphicFrameLocks noGrp="1"/>
          </p:cNvGraphicFramePr>
          <p:nvPr>
            <p:extLst>
              <p:ext uri="{D42A27DB-BD31-4B8C-83A1-F6EECF244321}">
                <p14:modId xmlns:p14="http://schemas.microsoft.com/office/powerpoint/2010/main" val="1426251826"/>
              </p:ext>
            </p:extLst>
          </p:nvPr>
        </p:nvGraphicFramePr>
        <p:xfrm>
          <a:off x="8891709" y="1749454"/>
          <a:ext cx="4054099" cy="3358288"/>
        </p:xfrm>
        <a:graphic>
          <a:graphicData uri="http://schemas.openxmlformats.org/drawingml/2006/table">
            <a:tbl>
              <a:tblPr firstRow="1" bandRow="1">
                <a:tableStyleId>{2D5ABB26-0587-4C30-8999-92F81FD0307C}</a:tableStyleId>
              </a:tblPr>
              <a:tblGrid>
                <a:gridCol w="4054099">
                  <a:extLst>
                    <a:ext uri="{9D8B030D-6E8A-4147-A177-3AD203B41FA5}">
                      <a16:colId xmlns:a16="http://schemas.microsoft.com/office/drawing/2014/main" val="20000"/>
                    </a:ext>
                  </a:extLst>
                </a:gridCol>
              </a:tblGrid>
              <a:tr h="419786">
                <a:tc>
                  <a:txBody>
                    <a:bodyPr/>
                    <a:lstStyle/>
                    <a:p>
                      <a:pPr algn="ctr"/>
                      <a:r>
                        <a:rPr lang="en-GB" sz="2000" b="1" dirty="0">
                          <a:solidFill>
                            <a:srgbClr val="3A5EAC"/>
                          </a:solidFill>
                          <a:latin typeface="Century Gothic" panose="020B0502020202020204" pitchFamily="34" charset="0"/>
                        </a:rPr>
                        <a:t>when?</a:t>
                      </a:r>
                    </a:p>
                  </a:txBody>
                  <a:tcPr/>
                </a:tc>
                <a:extLst>
                  <a:ext uri="{0D108BD9-81ED-4DB2-BD59-A6C34878D82A}">
                    <a16:rowId xmlns:a16="http://schemas.microsoft.com/office/drawing/2014/main" val="10002"/>
                  </a:ext>
                </a:extLst>
              </a:tr>
              <a:tr h="419786">
                <a:tc>
                  <a:txBody>
                    <a:bodyPr/>
                    <a:lstStyle/>
                    <a:p>
                      <a:pPr algn="ctr"/>
                      <a:r>
                        <a:rPr lang="en-GB" sz="2000" b="1" dirty="0">
                          <a:solidFill>
                            <a:srgbClr val="3A5EAC"/>
                          </a:solidFill>
                          <a:latin typeface="Century Gothic" panose="020B0502020202020204" pitchFamily="34" charset="0"/>
                        </a:rPr>
                        <a:t>de</a:t>
                      </a:r>
                    </a:p>
                  </a:txBody>
                  <a:tcPr/>
                </a:tc>
                <a:extLst>
                  <a:ext uri="{0D108BD9-81ED-4DB2-BD59-A6C34878D82A}">
                    <a16:rowId xmlns:a16="http://schemas.microsoft.com/office/drawing/2014/main" val="10003"/>
                  </a:ext>
                </a:extLst>
              </a:tr>
              <a:tr h="419786">
                <a:tc>
                  <a:txBody>
                    <a:bodyPr/>
                    <a:lstStyle/>
                    <a:p>
                      <a:pPr algn="ctr"/>
                      <a:r>
                        <a:rPr lang="en-GB" sz="2000" b="1" dirty="0">
                          <a:solidFill>
                            <a:srgbClr val="3A5EAC"/>
                          </a:solidFill>
                          <a:latin typeface="Century Gothic" panose="020B0502020202020204" pitchFamily="34" charset="0"/>
                        </a:rPr>
                        <a:t>la vista</a:t>
                      </a:r>
                    </a:p>
                  </a:txBody>
                  <a:tcPr/>
                </a:tc>
                <a:extLst>
                  <a:ext uri="{0D108BD9-81ED-4DB2-BD59-A6C34878D82A}">
                    <a16:rowId xmlns:a16="http://schemas.microsoft.com/office/drawing/2014/main" val="10004"/>
                  </a:ext>
                </a:extLst>
              </a:tr>
              <a:tr h="419786">
                <a:tc>
                  <a:txBody>
                    <a:bodyPr/>
                    <a:lstStyle/>
                    <a:p>
                      <a:pPr algn="ctr"/>
                      <a:r>
                        <a:rPr lang="en-GB" sz="2000" b="1" dirty="0">
                          <a:solidFill>
                            <a:srgbClr val="3A5EAC"/>
                          </a:solidFill>
                          <a:latin typeface="Century Gothic" panose="020B0502020202020204" pitchFamily="34" charset="0"/>
                        </a:rPr>
                        <a:t>la </a:t>
                      </a:r>
                      <a:r>
                        <a:rPr lang="en-GB" sz="2000" b="1" dirty="0" err="1">
                          <a:solidFill>
                            <a:srgbClr val="3A5EAC"/>
                          </a:solidFill>
                          <a:latin typeface="Century Gothic" panose="020B0502020202020204" pitchFamily="34" charset="0"/>
                        </a:rPr>
                        <a:t>tarde</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005"/>
                  </a:ext>
                </a:extLst>
              </a:tr>
              <a:tr h="419786">
                <a:tc>
                  <a:txBody>
                    <a:bodyPr/>
                    <a:lstStyle/>
                    <a:p>
                      <a:pPr algn="ctr"/>
                      <a:r>
                        <a:rPr lang="en-GB" sz="2000" b="1" dirty="0">
                          <a:solidFill>
                            <a:srgbClr val="3A5EAC"/>
                          </a:solidFill>
                          <a:latin typeface="Century Gothic" panose="020B0502020202020204" pitchFamily="34" charset="0"/>
                        </a:rPr>
                        <a:t>la vista</a:t>
                      </a:r>
                    </a:p>
                  </a:txBody>
                  <a:tcPr/>
                </a:tc>
                <a:extLst>
                  <a:ext uri="{0D108BD9-81ED-4DB2-BD59-A6C34878D82A}">
                    <a16:rowId xmlns:a16="http://schemas.microsoft.com/office/drawing/2014/main" val="10008"/>
                  </a:ext>
                </a:extLst>
              </a:tr>
              <a:tr h="419786">
                <a:tc>
                  <a:txBody>
                    <a:bodyPr/>
                    <a:lstStyle/>
                    <a:p>
                      <a:pPr algn="ctr"/>
                      <a:r>
                        <a:rPr lang="en-GB" sz="2000" b="1" dirty="0" err="1">
                          <a:solidFill>
                            <a:srgbClr val="3A5EAC"/>
                          </a:solidFill>
                          <a:latin typeface="Century Gothic" panose="020B0502020202020204" pitchFamily="34" charset="0"/>
                        </a:rPr>
                        <a:t>el</a:t>
                      </a:r>
                      <a:r>
                        <a:rPr lang="en-GB" sz="2000" b="1" dirty="0">
                          <a:solidFill>
                            <a:srgbClr val="3A5EAC"/>
                          </a:solidFill>
                          <a:latin typeface="Century Gothic" panose="020B0502020202020204" pitchFamily="34" charset="0"/>
                        </a:rPr>
                        <a:t> </a:t>
                      </a:r>
                      <a:r>
                        <a:rPr lang="en-GB" sz="2000" b="1" dirty="0" err="1">
                          <a:solidFill>
                            <a:srgbClr val="3A5EAC"/>
                          </a:solidFill>
                          <a:latin typeface="Century Gothic" panose="020B0502020202020204" pitchFamily="34" charset="0"/>
                        </a:rPr>
                        <a:t>plato</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10009"/>
                  </a:ext>
                </a:extLst>
              </a:tr>
              <a:tr h="419786">
                <a:tc>
                  <a:txBody>
                    <a:bodyPr/>
                    <a:lstStyle/>
                    <a:p>
                      <a:pPr algn="ctr"/>
                      <a:r>
                        <a:rPr lang="en-GB" sz="2000" b="1" dirty="0">
                          <a:solidFill>
                            <a:srgbClr val="3A5EAC"/>
                          </a:solidFill>
                          <a:latin typeface="Century Gothic" panose="020B0502020202020204" pitchFamily="34" charset="0"/>
                        </a:rPr>
                        <a:t>la isla</a:t>
                      </a:r>
                    </a:p>
                  </a:txBody>
                  <a:tcPr/>
                </a:tc>
                <a:extLst>
                  <a:ext uri="{0D108BD9-81ED-4DB2-BD59-A6C34878D82A}">
                    <a16:rowId xmlns:a16="http://schemas.microsoft.com/office/drawing/2014/main" val="10010"/>
                  </a:ext>
                </a:extLst>
              </a:tr>
              <a:tr h="419786">
                <a:tc>
                  <a:txBody>
                    <a:bodyPr/>
                    <a:lstStyle/>
                    <a:p>
                      <a:pPr algn="ctr"/>
                      <a:r>
                        <a:rPr lang="en-GB" sz="2000" b="1" dirty="0" err="1">
                          <a:solidFill>
                            <a:srgbClr val="3A5EAC"/>
                          </a:solidFill>
                          <a:latin typeface="Century Gothic" panose="020B0502020202020204" pitchFamily="34" charset="0"/>
                        </a:rPr>
                        <a:t>el</a:t>
                      </a:r>
                      <a:r>
                        <a:rPr lang="en-GB" sz="2000" b="1" dirty="0">
                          <a:solidFill>
                            <a:srgbClr val="3A5EAC"/>
                          </a:solidFill>
                          <a:latin typeface="Century Gothic" panose="020B0502020202020204" pitchFamily="34" charset="0"/>
                        </a:rPr>
                        <a:t> edificio</a:t>
                      </a:r>
                    </a:p>
                  </a:txBody>
                  <a:tcPr/>
                </a:tc>
                <a:extLst>
                  <a:ext uri="{0D108BD9-81ED-4DB2-BD59-A6C34878D82A}">
                    <a16:rowId xmlns:a16="http://schemas.microsoft.com/office/drawing/2014/main" val="10014"/>
                  </a:ext>
                </a:extLst>
              </a:tr>
            </a:tbl>
          </a:graphicData>
        </a:graphic>
      </p:graphicFrame>
      <p:sp>
        <p:nvSpPr>
          <p:cNvPr id="3" name="Title 2">
            <a:extLst>
              <a:ext uri="{FF2B5EF4-FFF2-40B4-BE49-F238E27FC236}">
                <a16:creationId xmlns:a16="http://schemas.microsoft.com/office/drawing/2014/main" id="{339D2D6A-5492-4AB1-B3DC-E923B7DD6C22}"/>
              </a:ext>
            </a:extLst>
          </p:cNvPr>
          <p:cNvSpPr>
            <a:spLocks noGrp="1"/>
          </p:cNvSpPr>
          <p:nvPr>
            <p:ph type="title"/>
          </p:nvPr>
        </p:nvSpPr>
        <p:spPr>
          <a:xfrm>
            <a:off x="-1" y="213558"/>
            <a:ext cx="6697684" cy="534588"/>
          </a:xfrm>
        </p:spPr>
        <p:txBody>
          <a:bodyPr>
            <a:normAutofit/>
          </a:bodyPr>
          <a:lstStyle/>
          <a:p>
            <a:r>
              <a:rPr lang="en-GB" sz="2400" dirty="0"/>
              <a:t>¿</a:t>
            </a:r>
            <a:r>
              <a:rPr lang="en-GB" sz="2400" dirty="0" err="1"/>
              <a:t>Cuál</a:t>
            </a:r>
            <a:r>
              <a:rPr lang="en-GB" sz="2400" dirty="0"/>
              <a:t> es la palabra </a:t>
            </a:r>
            <a:r>
              <a:rPr lang="en-GB" sz="2400" dirty="0" err="1"/>
              <a:t>española</a:t>
            </a:r>
            <a:r>
              <a:rPr lang="en-GB" sz="2400" dirty="0"/>
              <a:t>? (2/2)</a:t>
            </a:r>
          </a:p>
        </p:txBody>
      </p:sp>
      <p:sp>
        <p:nvSpPr>
          <p:cNvPr id="4" name="Rounded Rectangle 11">
            <a:extLst>
              <a:ext uri="{FF2B5EF4-FFF2-40B4-BE49-F238E27FC236}">
                <a16:creationId xmlns:a16="http://schemas.microsoft.com/office/drawing/2014/main" id="{EE6AB0A3-9A36-4459-953B-AA17A7AF1550}"/>
              </a:ext>
            </a:extLst>
          </p:cNvPr>
          <p:cNvSpPr/>
          <p:nvPr/>
        </p:nvSpPr>
        <p:spPr>
          <a:xfrm>
            <a:off x="10082151" y="258167"/>
            <a:ext cx="1845992" cy="370484"/>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FC4932D3-FD81-4E0E-99DB-E5F040E90CE2}"/>
              </a:ext>
            </a:extLst>
          </p:cNvPr>
          <p:cNvGraphicFramePr>
            <a:graphicFrameLocks noGrp="1"/>
          </p:cNvGraphicFramePr>
          <p:nvPr>
            <p:extLst>
              <p:ext uri="{D42A27DB-BD31-4B8C-83A1-F6EECF244321}">
                <p14:modId xmlns:p14="http://schemas.microsoft.com/office/powerpoint/2010/main" val="157194322"/>
              </p:ext>
            </p:extLst>
          </p:nvPr>
        </p:nvGraphicFramePr>
        <p:xfrm>
          <a:off x="239920" y="1922916"/>
          <a:ext cx="2577228" cy="3358288"/>
        </p:xfrm>
        <a:graphic>
          <a:graphicData uri="http://schemas.openxmlformats.org/drawingml/2006/table">
            <a:tbl>
              <a:tblPr firstRow="1" bandRow="1">
                <a:tableStyleId>{5940675A-B579-460E-94D1-54222C63F5DA}</a:tableStyleId>
              </a:tblPr>
              <a:tblGrid>
                <a:gridCol w="2577228">
                  <a:extLst>
                    <a:ext uri="{9D8B030D-6E8A-4147-A177-3AD203B41FA5}">
                      <a16:colId xmlns:a16="http://schemas.microsoft.com/office/drawing/2014/main" val="2106117533"/>
                    </a:ext>
                  </a:extLst>
                </a:gridCol>
              </a:tblGrid>
              <a:tr h="419786">
                <a:tc>
                  <a:txBody>
                    <a:bodyPr/>
                    <a:lstStyle/>
                    <a:p>
                      <a:pPr algn="ctr"/>
                      <a:r>
                        <a:rPr lang="en-GB" sz="2000" b="1" dirty="0">
                          <a:solidFill>
                            <a:schemeClr val="tx1"/>
                          </a:solidFill>
                          <a:latin typeface="Century Gothic" panose="020B0502020202020204" pitchFamily="34" charset="0"/>
                        </a:rPr>
                        <a:t>evening</a:t>
                      </a:r>
                    </a:p>
                  </a:txBody>
                  <a:tcPr/>
                </a:tc>
                <a:extLst>
                  <a:ext uri="{0D108BD9-81ED-4DB2-BD59-A6C34878D82A}">
                    <a16:rowId xmlns:a16="http://schemas.microsoft.com/office/drawing/2014/main" val="3414606396"/>
                  </a:ext>
                </a:extLst>
              </a:tr>
              <a:tr h="419786">
                <a:tc>
                  <a:txBody>
                    <a:bodyPr/>
                    <a:lstStyle/>
                    <a:p>
                      <a:pPr algn="ctr"/>
                      <a:r>
                        <a:rPr lang="en-GB" sz="2000" b="1" dirty="0">
                          <a:solidFill>
                            <a:schemeClr val="tx1"/>
                          </a:solidFill>
                          <a:latin typeface="Century Gothic" panose="020B0502020202020204" pitchFamily="34" charset="0"/>
                        </a:rPr>
                        <a:t>dish, plate</a:t>
                      </a:r>
                    </a:p>
                  </a:txBody>
                  <a:tcPr/>
                </a:tc>
                <a:extLst>
                  <a:ext uri="{0D108BD9-81ED-4DB2-BD59-A6C34878D82A}">
                    <a16:rowId xmlns:a16="http://schemas.microsoft.com/office/drawing/2014/main" val="4037095183"/>
                  </a:ext>
                </a:extLst>
              </a:tr>
              <a:tr h="419786">
                <a:tc>
                  <a:txBody>
                    <a:bodyPr/>
                    <a:lstStyle/>
                    <a:p>
                      <a:pPr algn="ctr"/>
                      <a:r>
                        <a:rPr lang="en-GB" sz="2000" b="1" dirty="0">
                          <a:solidFill>
                            <a:schemeClr val="tx1"/>
                          </a:solidFill>
                          <a:latin typeface="Century Gothic" panose="020B0502020202020204" pitchFamily="34" charset="0"/>
                        </a:rPr>
                        <a:t>from, of</a:t>
                      </a:r>
                    </a:p>
                  </a:txBody>
                  <a:tcPr/>
                </a:tc>
                <a:extLst>
                  <a:ext uri="{0D108BD9-81ED-4DB2-BD59-A6C34878D82A}">
                    <a16:rowId xmlns:a16="http://schemas.microsoft.com/office/drawing/2014/main" val="3245075391"/>
                  </a:ext>
                </a:extLst>
              </a:tr>
              <a:tr h="419786">
                <a:tc>
                  <a:txBody>
                    <a:bodyPr/>
                    <a:lstStyle/>
                    <a:p>
                      <a:pPr algn="ctr"/>
                      <a:r>
                        <a:rPr lang="en-GB" sz="2000" b="1" dirty="0">
                          <a:solidFill>
                            <a:schemeClr val="tx1"/>
                          </a:solidFill>
                          <a:latin typeface="Century Gothic" panose="020B0502020202020204" pitchFamily="34" charset="0"/>
                        </a:rPr>
                        <a:t>view</a:t>
                      </a:r>
                    </a:p>
                  </a:txBody>
                  <a:tcPr/>
                </a:tc>
                <a:extLst>
                  <a:ext uri="{0D108BD9-81ED-4DB2-BD59-A6C34878D82A}">
                    <a16:rowId xmlns:a16="http://schemas.microsoft.com/office/drawing/2014/main" val="1035834559"/>
                  </a:ext>
                </a:extLst>
              </a:tr>
              <a:tr h="419786">
                <a:tc>
                  <a:txBody>
                    <a:bodyPr/>
                    <a:lstStyle/>
                    <a:p>
                      <a:pPr algn="ctr"/>
                      <a:r>
                        <a:rPr lang="en-GB" sz="2000" b="1" dirty="0">
                          <a:solidFill>
                            <a:schemeClr val="tx1"/>
                          </a:solidFill>
                          <a:latin typeface="Century Gothic" panose="020B0502020202020204" pitchFamily="34" charset="0"/>
                        </a:rPr>
                        <a:t>building</a:t>
                      </a:r>
                    </a:p>
                  </a:txBody>
                  <a:tcPr/>
                </a:tc>
                <a:extLst>
                  <a:ext uri="{0D108BD9-81ED-4DB2-BD59-A6C34878D82A}">
                    <a16:rowId xmlns:a16="http://schemas.microsoft.com/office/drawing/2014/main" val="157859985"/>
                  </a:ext>
                </a:extLst>
              </a:tr>
              <a:tr h="419786">
                <a:tc>
                  <a:txBody>
                    <a:bodyPr/>
                    <a:lstStyle/>
                    <a:p>
                      <a:pPr algn="ctr"/>
                      <a:r>
                        <a:rPr lang="en-GB" sz="2000" b="1" dirty="0">
                          <a:solidFill>
                            <a:schemeClr val="tx1"/>
                          </a:solidFill>
                          <a:latin typeface="Century Gothic" panose="020B0502020202020204" pitchFamily="34" charset="0"/>
                        </a:rPr>
                        <a:t>island</a:t>
                      </a:r>
                    </a:p>
                  </a:txBody>
                  <a:tcPr/>
                </a:tc>
                <a:extLst>
                  <a:ext uri="{0D108BD9-81ED-4DB2-BD59-A6C34878D82A}">
                    <a16:rowId xmlns:a16="http://schemas.microsoft.com/office/drawing/2014/main" val="3318383893"/>
                  </a:ext>
                </a:extLst>
              </a:tr>
              <a:tr h="419786">
                <a:tc>
                  <a:txBody>
                    <a:bodyPr/>
                    <a:lstStyle/>
                    <a:p>
                      <a:pPr algn="ctr"/>
                      <a:r>
                        <a:rPr lang="en-GB" sz="2000" b="1" dirty="0">
                          <a:solidFill>
                            <a:schemeClr val="tx1"/>
                          </a:solidFill>
                          <a:latin typeface="Century Gothic" panose="020B0502020202020204" pitchFamily="34" charset="0"/>
                        </a:rPr>
                        <a:t>view</a:t>
                      </a:r>
                    </a:p>
                  </a:txBody>
                  <a:tcPr/>
                </a:tc>
                <a:extLst>
                  <a:ext uri="{0D108BD9-81ED-4DB2-BD59-A6C34878D82A}">
                    <a16:rowId xmlns:a16="http://schemas.microsoft.com/office/drawing/2014/main" val="2143419925"/>
                  </a:ext>
                </a:extLst>
              </a:tr>
              <a:tr h="419786">
                <a:tc>
                  <a:txBody>
                    <a:bodyPr/>
                    <a:lstStyle/>
                    <a:p>
                      <a:pPr algn="ctr"/>
                      <a:r>
                        <a:rPr lang="en-GB" sz="2000" b="1" dirty="0">
                          <a:solidFill>
                            <a:schemeClr val="tx1"/>
                          </a:solidFill>
                          <a:latin typeface="Century Gothic" panose="020B0502020202020204" pitchFamily="34" charset="0"/>
                        </a:rPr>
                        <a:t>when?</a:t>
                      </a:r>
                    </a:p>
                  </a:txBody>
                  <a:tcPr/>
                </a:tc>
                <a:extLst>
                  <a:ext uri="{0D108BD9-81ED-4DB2-BD59-A6C34878D82A}">
                    <a16:rowId xmlns:a16="http://schemas.microsoft.com/office/drawing/2014/main" val="3779323133"/>
                  </a:ext>
                </a:extLst>
              </a:tr>
            </a:tbl>
          </a:graphicData>
        </a:graphic>
      </p:graphicFrame>
      <p:graphicFrame>
        <p:nvGraphicFramePr>
          <p:cNvPr id="6" name="Table 5">
            <a:extLst>
              <a:ext uri="{FF2B5EF4-FFF2-40B4-BE49-F238E27FC236}">
                <a16:creationId xmlns:a16="http://schemas.microsoft.com/office/drawing/2014/main" id="{4BCD2B4D-517F-4F79-97DB-E4BBF98AAF06}"/>
              </a:ext>
            </a:extLst>
          </p:cNvPr>
          <p:cNvGraphicFramePr>
            <a:graphicFrameLocks noGrp="1"/>
          </p:cNvGraphicFramePr>
          <p:nvPr>
            <p:extLst>
              <p:ext uri="{D42A27DB-BD31-4B8C-83A1-F6EECF244321}">
                <p14:modId xmlns:p14="http://schemas.microsoft.com/office/powerpoint/2010/main" val="1599207805"/>
              </p:ext>
            </p:extLst>
          </p:nvPr>
        </p:nvGraphicFramePr>
        <p:xfrm>
          <a:off x="2988770" y="1922916"/>
          <a:ext cx="2577600" cy="3358288"/>
        </p:xfrm>
        <a:graphic>
          <a:graphicData uri="http://schemas.openxmlformats.org/drawingml/2006/table">
            <a:tbl>
              <a:tblPr firstRow="1" bandRow="1">
                <a:tableStyleId>{5940675A-B579-460E-94D1-54222C63F5DA}</a:tableStyleId>
              </a:tblPr>
              <a:tblGrid>
                <a:gridCol w="2577600">
                  <a:extLst>
                    <a:ext uri="{9D8B030D-6E8A-4147-A177-3AD203B41FA5}">
                      <a16:colId xmlns:a16="http://schemas.microsoft.com/office/drawing/2014/main" val="2106117533"/>
                    </a:ext>
                  </a:extLst>
                </a:gridCol>
              </a:tblGrid>
              <a:tr h="419786">
                <a:tc>
                  <a:txBody>
                    <a:bodyPr/>
                    <a:lstStyle/>
                    <a:p>
                      <a:pPr algn="ctr"/>
                      <a:r>
                        <a:rPr lang="en-GB" sz="2000" b="1" dirty="0">
                          <a:solidFill>
                            <a:srgbClr val="3A5EAC"/>
                          </a:solidFill>
                          <a:latin typeface="Century Gothic" panose="020B0502020202020204" pitchFamily="34" charset="0"/>
                        </a:rPr>
                        <a:t>la </a:t>
                      </a:r>
                      <a:r>
                        <a:rPr lang="en-GB" sz="2000" b="1" dirty="0" err="1">
                          <a:solidFill>
                            <a:srgbClr val="3A5EAC"/>
                          </a:solidFill>
                          <a:latin typeface="Century Gothic" panose="020B0502020202020204" pitchFamily="34" charset="0"/>
                        </a:rPr>
                        <a:t>tarde</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3414606396"/>
                  </a:ext>
                </a:extLst>
              </a:tr>
              <a:tr h="419786">
                <a:tc>
                  <a:txBody>
                    <a:bodyPr/>
                    <a:lstStyle/>
                    <a:p>
                      <a:pPr algn="ctr"/>
                      <a:r>
                        <a:rPr lang="en-GB" sz="2000" b="1" dirty="0" err="1">
                          <a:solidFill>
                            <a:srgbClr val="3A5EAC"/>
                          </a:solidFill>
                          <a:latin typeface="Century Gothic" panose="020B0502020202020204" pitchFamily="34" charset="0"/>
                        </a:rPr>
                        <a:t>el</a:t>
                      </a:r>
                      <a:r>
                        <a:rPr lang="en-GB" sz="2000" b="1" dirty="0">
                          <a:solidFill>
                            <a:srgbClr val="3A5EAC"/>
                          </a:solidFill>
                          <a:latin typeface="Century Gothic" panose="020B0502020202020204" pitchFamily="34" charset="0"/>
                        </a:rPr>
                        <a:t> </a:t>
                      </a:r>
                      <a:r>
                        <a:rPr lang="en-GB" sz="2000" b="1" dirty="0" err="1">
                          <a:solidFill>
                            <a:srgbClr val="3A5EAC"/>
                          </a:solidFill>
                          <a:latin typeface="Century Gothic" panose="020B0502020202020204" pitchFamily="34" charset="0"/>
                        </a:rPr>
                        <a:t>plato</a:t>
                      </a:r>
                      <a:endParaRPr lang="en-GB" sz="2000" b="1" dirty="0">
                        <a:solidFill>
                          <a:srgbClr val="3A5EAC"/>
                        </a:solidFill>
                        <a:latin typeface="Century Gothic" panose="020B0502020202020204" pitchFamily="34" charset="0"/>
                      </a:endParaRPr>
                    </a:p>
                  </a:txBody>
                  <a:tcPr/>
                </a:tc>
                <a:extLst>
                  <a:ext uri="{0D108BD9-81ED-4DB2-BD59-A6C34878D82A}">
                    <a16:rowId xmlns:a16="http://schemas.microsoft.com/office/drawing/2014/main" val="4037095183"/>
                  </a:ext>
                </a:extLst>
              </a:tr>
              <a:tr h="419786">
                <a:tc>
                  <a:txBody>
                    <a:bodyPr/>
                    <a:lstStyle/>
                    <a:p>
                      <a:pPr algn="ctr"/>
                      <a:r>
                        <a:rPr lang="en-GB" sz="2000" b="1" dirty="0">
                          <a:solidFill>
                            <a:srgbClr val="3A5EAC"/>
                          </a:solidFill>
                          <a:latin typeface="Century Gothic" panose="020B0502020202020204" pitchFamily="34" charset="0"/>
                        </a:rPr>
                        <a:t>de</a:t>
                      </a:r>
                    </a:p>
                  </a:txBody>
                  <a:tcPr/>
                </a:tc>
                <a:extLst>
                  <a:ext uri="{0D108BD9-81ED-4DB2-BD59-A6C34878D82A}">
                    <a16:rowId xmlns:a16="http://schemas.microsoft.com/office/drawing/2014/main" val="3245075391"/>
                  </a:ext>
                </a:extLst>
              </a:tr>
              <a:tr h="419786">
                <a:tc>
                  <a:txBody>
                    <a:bodyPr/>
                    <a:lstStyle/>
                    <a:p>
                      <a:pPr algn="ctr"/>
                      <a:r>
                        <a:rPr lang="en-GB" sz="2000" b="1" dirty="0">
                          <a:solidFill>
                            <a:srgbClr val="3A5EAC"/>
                          </a:solidFill>
                          <a:latin typeface="Century Gothic" panose="020B0502020202020204" pitchFamily="34" charset="0"/>
                        </a:rPr>
                        <a:t>la vista</a:t>
                      </a:r>
                    </a:p>
                  </a:txBody>
                  <a:tcPr/>
                </a:tc>
                <a:extLst>
                  <a:ext uri="{0D108BD9-81ED-4DB2-BD59-A6C34878D82A}">
                    <a16:rowId xmlns:a16="http://schemas.microsoft.com/office/drawing/2014/main" val="1035834559"/>
                  </a:ext>
                </a:extLst>
              </a:tr>
              <a:tr h="419786">
                <a:tc>
                  <a:txBody>
                    <a:bodyPr/>
                    <a:lstStyle/>
                    <a:p>
                      <a:pPr algn="ctr"/>
                      <a:r>
                        <a:rPr lang="en-GB" sz="2000" b="1" dirty="0" err="1">
                          <a:solidFill>
                            <a:srgbClr val="3A5EAC"/>
                          </a:solidFill>
                          <a:latin typeface="Century Gothic" panose="020B0502020202020204" pitchFamily="34" charset="0"/>
                        </a:rPr>
                        <a:t>el</a:t>
                      </a:r>
                      <a:r>
                        <a:rPr lang="en-GB" sz="2000" b="1" dirty="0">
                          <a:solidFill>
                            <a:srgbClr val="3A5EAC"/>
                          </a:solidFill>
                          <a:latin typeface="Century Gothic" panose="020B0502020202020204" pitchFamily="34" charset="0"/>
                        </a:rPr>
                        <a:t> edificio</a:t>
                      </a:r>
                    </a:p>
                  </a:txBody>
                  <a:tcPr/>
                </a:tc>
                <a:extLst>
                  <a:ext uri="{0D108BD9-81ED-4DB2-BD59-A6C34878D82A}">
                    <a16:rowId xmlns:a16="http://schemas.microsoft.com/office/drawing/2014/main" val="157859985"/>
                  </a:ext>
                </a:extLst>
              </a:tr>
              <a:tr h="419786">
                <a:tc>
                  <a:txBody>
                    <a:bodyPr/>
                    <a:lstStyle/>
                    <a:p>
                      <a:pPr algn="ctr"/>
                      <a:r>
                        <a:rPr lang="en-GB" sz="2000" b="1" dirty="0">
                          <a:solidFill>
                            <a:srgbClr val="3A5EAC"/>
                          </a:solidFill>
                          <a:latin typeface="Century Gothic" panose="020B0502020202020204" pitchFamily="34" charset="0"/>
                        </a:rPr>
                        <a:t>la isla</a:t>
                      </a:r>
                    </a:p>
                  </a:txBody>
                  <a:tcPr/>
                </a:tc>
                <a:extLst>
                  <a:ext uri="{0D108BD9-81ED-4DB2-BD59-A6C34878D82A}">
                    <a16:rowId xmlns:a16="http://schemas.microsoft.com/office/drawing/2014/main" val="3318383893"/>
                  </a:ext>
                </a:extLst>
              </a:tr>
              <a:tr h="419786">
                <a:tc>
                  <a:txBody>
                    <a:bodyPr/>
                    <a:lstStyle/>
                    <a:p>
                      <a:pPr algn="ctr"/>
                      <a:r>
                        <a:rPr lang="en-GB" sz="2000" b="1" dirty="0">
                          <a:solidFill>
                            <a:srgbClr val="3A5EAC"/>
                          </a:solidFill>
                          <a:latin typeface="Century Gothic" panose="020B0502020202020204" pitchFamily="34" charset="0"/>
                        </a:rPr>
                        <a:t>la vista</a:t>
                      </a:r>
                    </a:p>
                  </a:txBody>
                  <a:tcPr/>
                </a:tc>
                <a:extLst>
                  <a:ext uri="{0D108BD9-81ED-4DB2-BD59-A6C34878D82A}">
                    <a16:rowId xmlns:a16="http://schemas.microsoft.com/office/drawing/2014/main" val="2143419925"/>
                  </a:ext>
                </a:extLst>
              </a:tr>
              <a:tr h="419786">
                <a:tc>
                  <a:txBody>
                    <a:bodyPr/>
                    <a:lstStyle/>
                    <a:p>
                      <a:pPr algn="ctr"/>
                      <a:r>
                        <a:rPr lang="en-GB" sz="2000" b="1" dirty="0">
                          <a:solidFill>
                            <a:srgbClr val="3A5EAC"/>
                          </a:solidFill>
                          <a:latin typeface="Century Gothic" panose="020B0502020202020204" pitchFamily="34" charset="0"/>
                        </a:rPr>
                        <a:t>¿</a:t>
                      </a:r>
                      <a:r>
                        <a:rPr lang="en-GB" sz="2000" b="1" dirty="0" err="1">
                          <a:solidFill>
                            <a:srgbClr val="3A5EAC"/>
                          </a:solidFill>
                          <a:latin typeface="Century Gothic" panose="020B0502020202020204" pitchFamily="34" charset="0"/>
                        </a:rPr>
                        <a:t>cuándo</a:t>
                      </a:r>
                      <a:r>
                        <a:rPr lang="en-GB" sz="2000" b="1" dirty="0">
                          <a:solidFill>
                            <a:srgbClr val="3A5EAC"/>
                          </a:solidFill>
                          <a:latin typeface="Century Gothic" panose="020B0502020202020204" pitchFamily="34" charset="0"/>
                        </a:rPr>
                        <a:t>?</a:t>
                      </a:r>
                    </a:p>
                  </a:txBody>
                  <a:tcPr/>
                </a:tc>
                <a:extLst>
                  <a:ext uri="{0D108BD9-81ED-4DB2-BD59-A6C34878D82A}">
                    <a16:rowId xmlns:a16="http://schemas.microsoft.com/office/drawing/2014/main" val="2953242643"/>
                  </a:ext>
                </a:extLst>
              </a:tr>
            </a:tbl>
          </a:graphicData>
        </a:graphic>
      </p:graphicFrame>
      <p:sp>
        <p:nvSpPr>
          <p:cNvPr id="7" name="Rectangle 6">
            <a:extLst>
              <a:ext uri="{FF2B5EF4-FFF2-40B4-BE49-F238E27FC236}">
                <a16:creationId xmlns:a16="http://schemas.microsoft.com/office/drawing/2014/main" id="{AA764D61-E56D-49E0-A394-C433A72E5568}"/>
              </a:ext>
            </a:extLst>
          </p:cNvPr>
          <p:cNvSpPr/>
          <p:nvPr/>
        </p:nvSpPr>
        <p:spPr>
          <a:xfrm>
            <a:off x="268534" y="1944046"/>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1F630616-5EB8-4A4B-B960-416BD85A4180}"/>
              </a:ext>
            </a:extLst>
          </p:cNvPr>
          <p:cNvSpPr/>
          <p:nvPr/>
        </p:nvSpPr>
        <p:spPr>
          <a:xfrm>
            <a:off x="3017640" y="193201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9" name="Rectangle 8">
            <a:extLst>
              <a:ext uri="{FF2B5EF4-FFF2-40B4-BE49-F238E27FC236}">
                <a16:creationId xmlns:a16="http://schemas.microsoft.com/office/drawing/2014/main" id="{3FC7F639-A841-4CD9-BC58-4FE002B12A53}"/>
              </a:ext>
            </a:extLst>
          </p:cNvPr>
          <p:cNvSpPr/>
          <p:nvPr/>
        </p:nvSpPr>
        <p:spPr>
          <a:xfrm>
            <a:off x="271034" y="2366266"/>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FBB2AEBA-D62D-4C63-9989-935943B65649}"/>
              </a:ext>
            </a:extLst>
          </p:cNvPr>
          <p:cNvSpPr/>
          <p:nvPr/>
        </p:nvSpPr>
        <p:spPr>
          <a:xfrm>
            <a:off x="3020140" y="235423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1" name="Rectangle 10">
            <a:extLst>
              <a:ext uri="{FF2B5EF4-FFF2-40B4-BE49-F238E27FC236}">
                <a16:creationId xmlns:a16="http://schemas.microsoft.com/office/drawing/2014/main" id="{A8E120E5-1266-4129-BDDD-3C1D0FA96BE2}"/>
              </a:ext>
            </a:extLst>
          </p:cNvPr>
          <p:cNvSpPr/>
          <p:nvPr/>
        </p:nvSpPr>
        <p:spPr>
          <a:xfrm>
            <a:off x="268534" y="278816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2" name="Rectangle 11">
            <a:extLst>
              <a:ext uri="{FF2B5EF4-FFF2-40B4-BE49-F238E27FC236}">
                <a16:creationId xmlns:a16="http://schemas.microsoft.com/office/drawing/2014/main" id="{57A9AF33-AB6D-46AB-9CF5-E283C458D203}"/>
              </a:ext>
            </a:extLst>
          </p:cNvPr>
          <p:cNvSpPr/>
          <p:nvPr/>
        </p:nvSpPr>
        <p:spPr>
          <a:xfrm>
            <a:off x="3017640" y="277612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3" name="Rectangle 12">
            <a:extLst>
              <a:ext uri="{FF2B5EF4-FFF2-40B4-BE49-F238E27FC236}">
                <a16:creationId xmlns:a16="http://schemas.microsoft.com/office/drawing/2014/main" id="{EDE2376F-65BA-42AA-8356-EAB8BAAE0441}"/>
              </a:ext>
            </a:extLst>
          </p:cNvPr>
          <p:cNvSpPr/>
          <p:nvPr/>
        </p:nvSpPr>
        <p:spPr>
          <a:xfrm>
            <a:off x="270894" y="320574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5930DB25-EE96-4C8C-A29E-FFA3BA54D9F9}"/>
              </a:ext>
            </a:extLst>
          </p:cNvPr>
          <p:cNvSpPr/>
          <p:nvPr/>
        </p:nvSpPr>
        <p:spPr>
          <a:xfrm>
            <a:off x="3020000" y="319370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5" name="Rectangle 14">
            <a:extLst>
              <a:ext uri="{FF2B5EF4-FFF2-40B4-BE49-F238E27FC236}">
                <a16:creationId xmlns:a16="http://schemas.microsoft.com/office/drawing/2014/main" id="{B9232CB2-CF85-4822-A706-402CA8D988E0}"/>
              </a:ext>
            </a:extLst>
          </p:cNvPr>
          <p:cNvSpPr/>
          <p:nvPr/>
        </p:nvSpPr>
        <p:spPr>
          <a:xfrm>
            <a:off x="268534" y="362465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6" name="Rectangle 15">
            <a:extLst>
              <a:ext uri="{FF2B5EF4-FFF2-40B4-BE49-F238E27FC236}">
                <a16:creationId xmlns:a16="http://schemas.microsoft.com/office/drawing/2014/main" id="{12348DE1-AA29-4786-B96A-1754930B6B8F}"/>
              </a:ext>
            </a:extLst>
          </p:cNvPr>
          <p:cNvSpPr/>
          <p:nvPr/>
        </p:nvSpPr>
        <p:spPr>
          <a:xfrm>
            <a:off x="3017640" y="361261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7" name="Rectangle 16">
            <a:extLst>
              <a:ext uri="{FF2B5EF4-FFF2-40B4-BE49-F238E27FC236}">
                <a16:creationId xmlns:a16="http://schemas.microsoft.com/office/drawing/2014/main" id="{A0FDC55E-0F51-4EAB-BD88-0B27EEDECFEA}"/>
              </a:ext>
            </a:extLst>
          </p:cNvPr>
          <p:cNvSpPr/>
          <p:nvPr/>
        </p:nvSpPr>
        <p:spPr>
          <a:xfrm>
            <a:off x="268534" y="4044876"/>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8" name="Rectangle 17">
            <a:extLst>
              <a:ext uri="{FF2B5EF4-FFF2-40B4-BE49-F238E27FC236}">
                <a16:creationId xmlns:a16="http://schemas.microsoft.com/office/drawing/2014/main" id="{EB2E9E4F-D343-42E9-B447-48AA698871AC}"/>
              </a:ext>
            </a:extLst>
          </p:cNvPr>
          <p:cNvSpPr/>
          <p:nvPr/>
        </p:nvSpPr>
        <p:spPr>
          <a:xfrm>
            <a:off x="3017640" y="4044876"/>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19" name="Rectangle 18">
            <a:extLst>
              <a:ext uri="{FF2B5EF4-FFF2-40B4-BE49-F238E27FC236}">
                <a16:creationId xmlns:a16="http://schemas.microsoft.com/office/drawing/2014/main" id="{E7DCA29F-D776-477D-A793-8B3F344C0E22}"/>
              </a:ext>
            </a:extLst>
          </p:cNvPr>
          <p:cNvSpPr/>
          <p:nvPr/>
        </p:nvSpPr>
        <p:spPr>
          <a:xfrm>
            <a:off x="270894" y="4449098"/>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BC5AFA21-9ADD-406C-8551-DCFE13868212}"/>
              </a:ext>
            </a:extLst>
          </p:cNvPr>
          <p:cNvSpPr/>
          <p:nvPr/>
        </p:nvSpPr>
        <p:spPr>
          <a:xfrm>
            <a:off x="3020000" y="4473162"/>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21" name="Rectangle 20">
            <a:extLst>
              <a:ext uri="{FF2B5EF4-FFF2-40B4-BE49-F238E27FC236}">
                <a16:creationId xmlns:a16="http://schemas.microsoft.com/office/drawing/2014/main" id="{ABF1FF26-2CF2-41EC-9F08-A5FDB0886480}"/>
              </a:ext>
            </a:extLst>
          </p:cNvPr>
          <p:cNvSpPr/>
          <p:nvPr/>
        </p:nvSpPr>
        <p:spPr>
          <a:xfrm>
            <a:off x="270894" y="4890179"/>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2" name="Rectangle 21">
            <a:extLst>
              <a:ext uri="{FF2B5EF4-FFF2-40B4-BE49-F238E27FC236}">
                <a16:creationId xmlns:a16="http://schemas.microsoft.com/office/drawing/2014/main" id="{90D65AFF-E09F-4794-A129-DD145EA0B38C}"/>
              </a:ext>
            </a:extLst>
          </p:cNvPr>
          <p:cNvSpPr/>
          <p:nvPr/>
        </p:nvSpPr>
        <p:spPr>
          <a:xfrm>
            <a:off x="3020000" y="4878147"/>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A5EAC"/>
              </a:solidFill>
              <a:latin typeface="Century Gothic" panose="020B0502020202020204" pitchFamily="34" charset="0"/>
            </a:endParaRPr>
          </a:p>
        </p:txBody>
      </p:sp>
      <p:sp>
        <p:nvSpPr>
          <p:cNvPr id="38" name="Rectangle 37">
            <a:extLst>
              <a:ext uri="{FF2B5EF4-FFF2-40B4-BE49-F238E27FC236}">
                <a16:creationId xmlns:a16="http://schemas.microsoft.com/office/drawing/2014/main" id="{ABAA3509-B77C-4A0D-A9E8-0B03975F8195}"/>
              </a:ext>
            </a:extLst>
          </p:cNvPr>
          <p:cNvSpPr/>
          <p:nvPr/>
        </p:nvSpPr>
        <p:spPr>
          <a:xfrm>
            <a:off x="10153692" y="2337249"/>
            <a:ext cx="1512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F41486D-F291-4075-A046-2DE3B97E9225}"/>
              </a:ext>
            </a:extLst>
          </p:cNvPr>
          <p:cNvSpPr/>
          <p:nvPr/>
        </p:nvSpPr>
        <p:spPr>
          <a:xfrm>
            <a:off x="10333572" y="4019983"/>
            <a:ext cx="1152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0CF65E07-EAED-4F86-AF49-CA52CDAABBB3}"/>
              </a:ext>
            </a:extLst>
          </p:cNvPr>
          <p:cNvSpPr/>
          <p:nvPr/>
        </p:nvSpPr>
        <p:spPr>
          <a:xfrm>
            <a:off x="10510150" y="3607612"/>
            <a:ext cx="756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37E21F27-90D7-42B7-961E-F7EFE49BF129}"/>
              </a:ext>
            </a:extLst>
          </p:cNvPr>
          <p:cNvSpPr/>
          <p:nvPr/>
        </p:nvSpPr>
        <p:spPr>
          <a:xfrm>
            <a:off x="10442548" y="4452937"/>
            <a:ext cx="900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2A61204-C138-4F57-9F88-2C296263E061}"/>
              </a:ext>
            </a:extLst>
          </p:cNvPr>
          <p:cNvSpPr/>
          <p:nvPr/>
        </p:nvSpPr>
        <p:spPr>
          <a:xfrm>
            <a:off x="10119390" y="3163410"/>
            <a:ext cx="1660932" cy="78478"/>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B78C295A-C270-4C4B-A33E-DE363B227100}"/>
              </a:ext>
            </a:extLst>
          </p:cNvPr>
          <p:cNvSpPr/>
          <p:nvPr/>
        </p:nvSpPr>
        <p:spPr>
          <a:xfrm>
            <a:off x="10153692" y="1924877"/>
            <a:ext cx="1512000" cy="78479"/>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4340DCC-3683-4A3A-92AD-20602C6833E3}"/>
              </a:ext>
            </a:extLst>
          </p:cNvPr>
          <p:cNvSpPr/>
          <p:nvPr/>
        </p:nvSpPr>
        <p:spPr>
          <a:xfrm>
            <a:off x="10300247" y="4864407"/>
            <a:ext cx="1224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11CBA263-9099-4BEC-842E-8CCC577D8EF4}"/>
              </a:ext>
            </a:extLst>
          </p:cNvPr>
          <p:cNvSpPr/>
          <p:nvPr/>
        </p:nvSpPr>
        <p:spPr>
          <a:xfrm>
            <a:off x="10300247" y="2762726"/>
            <a:ext cx="1224000" cy="72000"/>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983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21"/>
                                        </p:tgtEl>
                                      </p:cBhvr>
                                    </p:animEffect>
                                    <p:set>
                                      <p:cBhvr>
                                        <p:cTn id="98" dur="1" fill="hold">
                                          <p:stCondLst>
                                            <p:cond delay="499"/>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38" grpId="0" animBg="1"/>
      <p:bldP spid="39" grpId="0" animBg="1"/>
      <p:bldP spid="41" grpId="0" animBg="1"/>
      <p:bldP spid="43" grpId="0" animBg="1"/>
      <p:bldP spid="48" grpId="0" animBg="1"/>
      <p:bldP spid="49"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0E306-0790-4E1B-866D-FB8ED6BBDB61}"/>
              </a:ext>
            </a:extLst>
          </p:cNvPr>
          <p:cNvSpPr>
            <a:spLocks noGrp="1"/>
          </p:cNvSpPr>
          <p:nvPr>
            <p:ph type="title"/>
          </p:nvPr>
        </p:nvSpPr>
        <p:spPr>
          <a:xfrm>
            <a:off x="0" y="213557"/>
            <a:ext cx="3693695" cy="647577"/>
          </a:xfrm>
        </p:spPr>
        <p:txBody>
          <a:bodyPr>
            <a:normAutofit/>
          </a:bodyPr>
          <a:lstStyle/>
          <a:p>
            <a:r>
              <a:rPr lang="en-GB" sz="2800" dirty="0" err="1"/>
              <a:t>Vocabulario</a:t>
            </a:r>
            <a:r>
              <a:rPr lang="en-GB" sz="2800" dirty="0"/>
              <a:t> (1/2)</a:t>
            </a:r>
          </a:p>
        </p:txBody>
      </p:sp>
      <p:sp>
        <p:nvSpPr>
          <p:cNvPr id="4" name="Rounded Rectangle 11">
            <a:extLst>
              <a:ext uri="{FF2B5EF4-FFF2-40B4-BE49-F238E27FC236}">
                <a16:creationId xmlns:a16="http://schemas.microsoft.com/office/drawing/2014/main" id="{233354B9-F32A-466A-9E63-80A241F23BDC}"/>
              </a:ext>
            </a:extLst>
          </p:cNvPr>
          <p:cNvSpPr/>
          <p:nvPr/>
        </p:nvSpPr>
        <p:spPr>
          <a:xfrm>
            <a:off x="10082151" y="258167"/>
            <a:ext cx="1845992" cy="370484"/>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ircular object with a person juggling with bowling pins and a ball&#10;&#10;Description automatically generated">
            <a:extLst>
              <a:ext uri="{FF2B5EF4-FFF2-40B4-BE49-F238E27FC236}">
                <a16:creationId xmlns:a16="http://schemas.microsoft.com/office/drawing/2014/main" id="{5971BCBB-230A-4FC5-85AB-F3BD840DC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739" y="4478605"/>
            <a:ext cx="1524015" cy="1479680"/>
          </a:xfrm>
          <a:prstGeom prst="rect">
            <a:avLst/>
          </a:prstGeom>
        </p:spPr>
      </p:pic>
      <p:pic>
        <p:nvPicPr>
          <p:cNvPr id="7" name="Picture 6">
            <a:extLst>
              <a:ext uri="{FF2B5EF4-FFF2-40B4-BE49-F238E27FC236}">
                <a16:creationId xmlns:a16="http://schemas.microsoft.com/office/drawing/2014/main" id="{AE473F42-4061-41D8-9706-B42C822A2113}"/>
              </a:ext>
            </a:extLst>
          </p:cNvPr>
          <p:cNvPicPr>
            <a:picLocks noChangeAspect="1"/>
          </p:cNvPicPr>
          <p:nvPr/>
        </p:nvPicPr>
        <p:blipFill>
          <a:blip r:embed="rId4"/>
          <a:stretch>
            <a:fillRect/>
          </a:stretch>
        </p:blipFill>
        <p:spPr>
          <a:xfrm>
            <a:off x="5361220" y="1358494"/>
            <a:ext cx="1555052" cy="1479680"/>
          </a:xfrm>
          <a:prstGeom prst="rect">
            <a:avLst/>
          </a:prstGeom>
        </p:spPr>
      </p:pic>
      <p:pic>
        <p:nvPicPr>
          <p:cNvPr id="8" name="Picture 7">
            <a:extLst>
              <a:ext uri="{FF2B5EF4-FFF2-40B4-BE49-F238E27FC236}">
                <a16:creationId xmlns:a16="http://schemas.microsoft.com/office/drawing/2014/main" id="{1D1E4652-150B-4CC8-8697-422A77C7FBDB}"/>
              </a:ext>
            </a:extLst>
          </p:cNvPr>
          <p:cNvPicPr>
            <a:picLocks noChangeAspect="1"/>
          </p:cNvPicPr>
          <p:nvPr/>
        </p:nvPicPr>
        <p:blipFill>
          <a:blip r:embed="rId5"/>
          <a:stretch>
            <a:fillRect/>
          </a:stretch>
        </p:blipFill>
        <p:spPr>
          <a:xfrm>
            <a:off x="1460441" y="1403381"/>
            <a:ext cx="1524016" cy="1519254"/>
          </a:xfrm>
          <a:prstGeom prst="rect">
            <a:avLst/>
          </a:prstGeom>
        </p:spPr>
      </p:pic>
      <p:sp>
        <p:nvSpPr>
          <p:cNvPr id="9" name="TextBox 8">
            <a:extLst>
              <a:ext uri="{FF2B5EF4-FFF2-40B4-BE49-F238E27FC236}">
                <a16:creationId xmlns:a16="http://schemas.microsoft.com/office/drawing/2014/main" id="{74381327-DA6F-4863-A554-05CBA0DA48C5}"/>
              </a:ext>
            </a:extLst>
          </p:cNvPr>
          <p:cNvSpPr txBox="1"/>
          <p:nvPr/>
        </p:nvSpPr>
        <p:spPr>
          <a:xfrm>
            <a:off x="5122077" y="862273"/>
            <a:ext cx="2033337" cy="461665"/>
          </a:xfrm>
          <a:prstGeom prst="rect">
            <a:avLst/>
          </a:prstGeom>
          <a:noFill/>
        </p:spPr>
        <p:txBody>
          <a:bodyPr wrap="square" rtlCol="0">
            <a:spAutoFit/>
          </a:bodyPr>
          <a:lstStyle/>
          <a:p>
            <a:pPr algn="ctr"/>
            <a:r>
              <a:rPr lang="en-GB" sz="2400" b="1" dirty="0" err="1"/>
              <a:t>preguntar</a:t>
            </a:r>
            <a:endParaRPr lang="en-GB" sz="2400" b="1" dirty="0"/>
          </a:p>
        </p:txBody>
      </p:sp>
      <p:sp>
        <p:nvSpPr>
          <p:cNvPr id="10" name="TextBox 9">
            <a:extLst>
              <a:ext uri="{FF2B5EF4-FFF2-40B4-BE49-F238E27FC236}">
                <a16:creationId xmlns:a16="http://schemas.microsoft.com/office/drawing/2014/main" id="{6515ECB6-38F7-48FF-B929-4EF0DBC9F443}"/>
              </a:ext>
            </a:extLst>
          </p:cNvPr>
          <p:cNvSpPr txBox="1"/>
          <p:nvPr/>
        </p:nvSpPr>
        <p:spPr>
          <a:xfrm>
            <a:off x="5122077" y="3978328"/>
            <a:ext cx="2033337" cy="461665"/>
          </a:xfrm>
          <a:prstGeom prst="rect">
            <a:avLst/>
          </a:prstGeom>
          <a:noFill/>
        </p:spPr>
        <p:txBody>
          <a:bodyPr wrap="square" rtlCol="0">
            <a:spAutoFit/>
          </a:bodyPr>
          <a:lstStyle/>
          <a:p>
            <a:pPr algn="ctr"/>
            <a:r>
              <a:rPr lang="en-GB" sz="2400" b="1" dirty="0" err="1"/>
              <a:t>jugar</a:t>
            </a:r>
            <a:endParaRPr lang="en-GB" sz="2400" b="1" dirty="0"/>
          </a:p>
        </p:txBody>
      </p:sp>
      <p:sp>
        <p:nvSpPr>
          <p:cNvPr id="11" name="TextBox 10">
            <a:extLst>
              <a:ext uri="{FF2B5EF4-FFF2-40B4-BE49-F238E27FC236}">
                <a16:creationId xmlns:a16="http://schemas.microsoft.com/office/drawing/2014/main" id="{68DD99DE-A8D4-4C0C-9532-0E67A417FBFD}"/>
              </a:ext>
            </a:extLst>
          </p:cNvPr>
          <p:cNvSpPr txBox="1"/>
          <p:nvPr/>
        </p:nvSpPr>
        <p:spPr>
          <a:xfrm>
            <a:off x="1205781" y="925790"/>
            <a:ext cx="2033337" cy="461665"/>
          </a:xfrm>
          <a:prstGeom prst="rect">
            <a:avLst/>
          </a:prstGeom>
          <a:noFill/>
        </p:spPr>
        <p:txBody>
          <a:bodyPr wrap="square" rtlCol="0">
            <a:spAutoFit/>
          </a:bodyPr>
          <a:lstStyle/>
          <a:p>
            <a:pPr algn="ctr"/>
            <a:r>
              <a:rPr lang="en-GB" sz="2400" b="1" dirty="0" err="1"/>
              <a:t>participar</a:t>
            </a:r>
            <a:endParaRPr lang="en-GB" sz="2400" b="1" dirty="0"/>
          </a:p>
        </p:txBody>
      </p:sp>
      <p:sp>
        <p:nvSpPr>
          <p:cNvPr id="12" name="TextBox 11">
            <a:extLst>
              <a:ext uri="{FF2B5EF4-FFF2-40B4-BE49-F238E27FC236}">
                <a16:creationId xmlns:a16="http://schemas.microsoft.com/office/drawing/2014/main" id="{8ABA4C7C-FB71-4426-865F-CCF28C3E7082}"/>
              </a:ext>
            </a:extLst>
          </p:cNvPr>
          <p:cNvSpPr txBox="1"/>
          <p:nvPr/>
        </p:nvSpPr>
        <p:spPr>
          <a:xfrm>
            <a:off x="8958132" y="872604"/>
            <a:ext cx="2033337" cy="461665"/>
          </a:xfrm>
          <a:prstGeom prst="rect">
            <a:avLst/>
          </a:prstGeom>
          <a:noFill/>
        </p:spPr>
        <p:txBody>
          <a:bodyPr wrap="square" rtlCol="0">
            <a:spAutoFit/>
          </a:bodyPr>
          <a:lstStyle/>
          <a:p>
            <a:pPr algn="ctr"/>
            <a:r>
              <a:rPr lang="en-GB" sz="2400" b="1" dirty="0" err="1"/>
              <a:t>pedir</a:t>
            </a:r>
            <a:endParaRPr lang="en-GB" sz="2400" b="1" dirty="0"/>
          </a:p>
        </p:txBody>
      </p:sp>
      <p:sp>
        <p:nvSpPr>
          <p:cNvPr id="13" name="TextBox 12">
            <a:extLst>
              <a:ext uri="{FF2B5EF4-FFF2-40B4-BE49-F238E27FC236}">
                <a16:creationId xmlns:a16="http://schemas.microsoft.com/office/drawing/2014/main" id="{D43566B0-1757-421B-93C8-58754AE41A55}"/>
              </a:ext>
            </a:extLst>
          </p:cNvPr>
          <p:cNvSpPr txBox="1"/>
          <p:nvPr/>
        </p:nvSpPr>
        <p:spPr>
          <a:xfrm>
            <a:off x="1130068" y="3994748"/>
            <a:ext cx="2033337" cy="461665"/>
          </a:xfrm>
          <a:prstGeom prst="rect">
            <a:avLst/>
          </a:prstGeom>
          <a:noFill/>
        </p:spPr>
        <p:txBody>
          <a:bodyPr wrap="square" rtlCol="0">
            <a:spAutoFit/>
          </a:bodyPr>
          <a:lstStyle/>
          <a:p>
            <a:pPr algn="ctr"/>
            <a:r>
              <a:rPr lang="en-GB" sz="2400" b="1" dirty="0" err="1"/>
              <a:t>cambiar</a:t>
            </a:r>
            <a:endParaRPr lang="en-GB" sz="2400" b="1" dirty="0"/>
          </a:p>
        </p:txBody>
      </p:sp>
      <p:sp>
        <p:nvSpPr>
          <p:cNvPr id="14" name="TextBox 13">
            <a:extLst>
              <a:ext uri="{FF2B5EF4-FFF2-40B4-BE49-F238E27FC236}">
                <a16:creationId xmlns:a16="http://schemas.microsoft.com/office/drawing/2014/main" id="{CF190493-3834-4373-9937-0E967DDDB94F}"/>
              </a:ext>
            </a:extLst>
          </p:cNvPr>
          <p:cNvSpPr txBox="1"/>
          <p:nvPr/>
        </p:nvSpPr>
        <p:spPr>
          <a:xfrm>
            <a:off x="8958297" y="3974776"/>
            <a:ext cx="2033337" cy="461665"/>
          </a:xfrm>
          <a:prstGeom prst="rect">
            <a:avLst/>
          </a:prstGeom>
          <a:noFill/>
        </p:spPr>
        <p:txBody>
          <a:bodyPr wrap="square" rtlCol="0">
            <a:spAutoFit/>
          </a:bodyPr>
          <a:lstStyle/>
          <a:p>
            <a:pPr algn="ctr"/>
            <a:r>
              <a:rPr lang="en-GB" sz="2400" b="1" dirty="0" err="1"/>
              <a:t>poder</a:t>
            </a:r>
            <a:endParaRPr lang="en-GB" sz="2400" b="1" dirty="0"/>
          </a:p>
        </p:txBody>
      </p:sp>
      <p:pic>
        <p:nvPicPr>
          <p:cNvPr id="15" name="Picture 14">
            <a:extLst>
              <a:ext uri="{FF2B5EF4-FFF2-40B4-BE49-F238E27FC236}">
                <a16:creationId xmlns:a16="http://schemas.microsoft.com/office/drawing/2014/main" id="{0E446BB1-040B-4885-86B3-2AB5878C626D}"/>
              </a:ext>
            </a:extLst>
          </p:cNvPr>
          <p:cNvPicPr>
            <a:picLocks noChangeAspect="1"/>
          </p:cNvPicPr>
          <p:nvPr/>
        </p:nvPicPr>
        <p:blipFill>
          <a:blip r:embed="rId6"/>
          <a:stretch>
            <a:fillRect/>
          </a:stretch>
        </p:blipFill>
        <p:spPr>
          <a:xfrm>
            <a:off x="1287280" y="4496135"/>
            <a:ext cx="1696051" cy="1524046"/>
          </a:xfrm>
          <a:prstGeom prst="rect">
            <a:avLst/>
          </a:prstGeom>
        </p:spPr>
      </p:pic>
      <p:pic>
        <p:nvPicPr>
          <p:cNvPr id="16" name="Picture 15">
            <a:extLst>
              <a:ext uri="{FF2B5EF4-FFF2-40B4-BE49-F238E27FC236}">
                <a16:creationId xmlns:a16="http://schemas.microsoft.com/office/drawing/2014/main" id="{24371AEF-E3D1-40EE-8FC0-9573E54A3A68}"/>
              </a:ext>
            </a:extLst>
          </p:cNvPr>
          <p:cNvPicPr>
            <a:picLocks noChangeAspect="1"/>
          </p:cNvPicPr>
          <p:nvPr/>
        </p:nvPicPr>
        <p:blipFill>
          <a:blip r:embed="rId7"/>
          <a:stretch>
            <a:fillRect/>
          </a:stretch>
        </p:blipFill>
        <p:spPr>
          <a:xfrm>
            <a:off x="9317960" y="1334269"/>
            <a:ext cx="1533631" cy="1524046"/>
          </a:xfrm>
          <a:prstGeom prst="rect">
            <a:avLst/>
          </a:prstGeom>
        </p:spPr>
      </p:pic>
      <p:pic>
        <p:nvPicPr>
          <p:cNvPr id="17" name="Picture 16">
            <a:extLst>
              <a:ext uri="{FF2B5EF4-FFF2-40B4-BE49-F238E27FC236}">
                <a16:creationId xmlns:a16="http://schemas.microsoft.com/office/drawing/2014/main" id="{2808EDB0-ECD9-4F19-A3D4-3F770037E634}"/>
              </a:ext>
            </a:extLst>
          </p:cNvPr>
          <p:cNvPicPr>
            <a:picLocks noChangeAspect="1"/>
          </p:cNvPicPr>
          <p:nvPr/>
        </p:nvPicPr>
        <p:blipFill>
          <a:blip r:embed="rId8"/>
          <a:stretch>
            <a:fillRect/>
          </a:stretch>
        </p:blipFill>
        <p:spPr>
          <a:xfrm>
            <a:off x="9176269" y="4417353"/>
            <a:ext cx="1566924" cy="1494973"/>
          </a:xfrm>
          <a:prstGeom prst="rect">
            <a:avLst/>
          </a:prstGeom>
        </p:spPr>
      </p:pic>
      <p:sp>
        <p:nvSpPr>
          <p:cNvPr id="18" name="TextBox 17">
            <a:extLst>
              <a:ext uri="{FF2B5EF4-FFF2-40B4-BE49-F238E27FC236}">
                <a16:creationId xmlns:a16="http://schemas.microsoft.com/office/drawing/2014/main" id="{13976BA1-704E-4426-A7C6-90ABE01F8720}"/>
              </a:ext>
            </a:extLst>
          </p:cNvPr>
          <p:cNvSpPr txBox="1"/>
          <p:nvPr/>
        </p:nvSpPr>
        <p:spPr>
          <a:xfrm>
            <a:off x="1092437" y="2886238"/>
            <a:ext cx="2260023" cy="400110"/>
          </a:xfrm>
          <a:prstGeom prst="rect">
            <a:avLst/>
          </a:prstGeom>
          <a:noFill/>
        </p:spPr>
        <p:txBody>
          <a:bodyPr wrap="square" rtlCol="0">
            <a:spAutoFit/>
          </a:bodyPr>
          <a:lstStyle/>
          <a:p>
            <a:pPr algn="ctr"/>
            <a:r>
              <a:rPr lang="en-GB" sz="2000" dirty="0"/>
              <a:t>to participate</a:t>
            </a:r>
          </a:p>
        </p:txBody>
      </p:sp>
      <p:sp>
        <p:nvSpPr>
          <p:cNvPr id="20" name="TextBox 19">
            <a:extLst>
              <a:ext uri="{FF2B5EF4-FFF2-40B4-BE49-F238E27FC236}">
                <a16:creationId xmlns:a16="http://schemas.microsoft.com/office/drawing/2014/main" id="{20B63B86-8D38-4138-9469-755D68D2456C}"/>
              </a:ext>
            </a:extLst>
          </p:cNvPr>
          <p:cNvSpPr txBox="1"/>
          <p:nvPr/>
        </p:nvSpPr>
        <p:spPr>
          <a:xfrm>
            <a:off x="8102644" y="2886238"/>
            <a:ext cx="3755098" cy="400110"/>
          </a:xfrm>
          <a:prstGeom prst="rect">
            <a:avLst/>
          </a:prstGeom>
          <a:noFill/>
        </p:spPr>
        <p:txBody>
          <a:bodyPr wrap="square" rtlCol="0">
            <a:spAutoFit/>
          </a:bodyPr>
          <a:lstStyle/>
          <a:p>
            <a:pPr algn="ctr"/>
            <a:r>
              <a:rPr lang="en-GB" sz="2000" dirty="0"/>
              <a:t>to ask for</a:t>
            </a:r>
          </a:p>
        </p:txBody>
      </p:sp>
      <p:sp>
        <p:nvSpPr>
          <p:cNvPr id="21" name="TextBox 20">
            <a:extLst>
              <a:ext uri="{FF2B5EF4-FFF2-40B4-BE49-F238E27FC236}">
                <a16:creationId xmlns:a16="http://schemas.microsoft.com/office/drawing/2014/main" id="{1C118473-0B84-4863-BDD4-E0F6109E3CA7}"/>
              </a:ext>
            </a:extLst>
          </p:cNvPr>
          <p:cNvSpPr txBox="1"/>
          <p:nvPr/>
        </p:nvSpPr>
        <p:spPr>
          <a:xfrm>
            <a:off x="4344587" y="2893571"/>
            <a:ext cx="3755098" cy="400110"/>
          </a:xfrm>
          <a:prstGeom prst="rect">
            <a:avLst/>
          </a:prstGeom>
          <a:noFill/>
        </p:spPr>
        <p:txBody>
          <a:bodyPr wrap="square" rtlCol="0">
            <a:spAutoFit/>
          </a:bodyPr>
          <a:lstStyle/>
          <a:p>
            <a:pPr algn="ctr"/>
            <a:r>
              <a:rPr lang="en-GB" sz="2000" dirty="0"/>
              <a:t>to ask</a:t>
            </a:r>
          </a:p>
        </p:txBody>
      </p:sp>
      <p:sp>
        <p:nvSpPr>
          <p:cNvPr id="22" name="TextBox 21">
            <a:extLst>
              <a:ext uri="{FF2B5EF4-FFF2-40B4-BE49-F238E27FC236}">
                <a16:creationId xmlns:a16="http://schemas.microsoft.com/office/drawing/2014/main" id="{ED0EEA00-B584-4BD5-8B8F-67CB674C92B7}"/>
              </a:ext>
            </a:extLst>
          </p:cNvPr>
          <p:cNvSpPr txBox="1"/>
          <p:nvPr/>
        </p:nvSpPr>
        <p:spPr>
          <a:xfrm>
            <a:off x="1038167" y="5955157"/>
            <a:ext cx="2260023" cy="400110"/>
          </a:xfrm>
          <a:prstGeom prst="rect">
            <a:avLst/>
          </a:prstGeom>
          <a:noFill/>
        </p:spPr>
        <p:txBody>
          <a:bodyPr wrap="square" rtlCol="0">
            <a:spAutoFit/>
          </a:bodyPr>
          <a:lstStyle/>
          <a:p>
            <a:pPr algn="ctr"/>
            <a:r>
              <a:rPr lang="en-GB" sz="2000" dirty="0"/>
              <a:t>to change</a:t>
            </a:r>
          </a:p>
        </p:txBody>
      </p:sp>
      <p:sp>
        <p:nvSpPr>
          <p:cNvPr id="23" name="TextBox 22">
            <a:extLst>
              <a:ext uri="{FF2B5EF4-FFF2-40B4-BE49-F238E27FC236}">
                <a16:creationId xmlns:a16="http://schemas.microsoft.com/office/drawing/2014/main" id="{342A38F1-2AEA-42CA-B146-E676FCF75A1D}"/>
              </a:ext>
            </a:extLst>
          </p:cNvPr>
          <p:cNvSpPr txBox="1"/>
          <p:nvPr/>
        </p:nvSpPr>
        <p:spPr>
          <a:xfrm>
            <a:off x="5008733" y="5948758"/>
            <a:ext cx="2260023" cy="400110"/>
          </a:xfrm>
          <a:prstGeom prst="rect">
            <a:avLst/>
          </a:prstGeom>
          <a:noFill/>
        </p:spPr>
        <p:txBody>
          <a:bodyPr wrap="square" rtlCol="0">
            <a:spAutoFit/>
          </a:bodyPr>
          <a:lstStyle/>
          <a:p>
            <a:pPr algn="ctr"/>
            <a:r>
              <a:rPr lang="en-GB" sz="2000" dirty="0"/>
              <a:t>to play</a:t>
            </a:r>
          </a:p>
        </p:txBody>
      </p:sp>
      <p:sp>
        <p:nvSpPr>
          <p:cNvPr id="24" name="TextBox 23">
            <a:extLst>
              <a:ext uri="{FF2B5EF4-FFF2-40B4-BE49-F238E27FC236}">
                <a16:creationId xmlns:a16="http://schemas.microsoft.com/office/drawing/2014/main" id="{C7AA7B56-2521-4570-8CFD-77FACFC79E10}"/>
              </a:ext>
            </a:extLst>
          </p:cNvPr>
          <p:cNvSpPr txBox="1"/>
          <p:nvPr/>
        </p:nvSpPr>
        <p:spPr>
          <a:xfrm>
            <a:off x="8596825" y="5948758"/>
            <a:ext cx="2756279" cy="400110"/>
          </a:xfrm>
          <a:prstGeom prst="rect">
            <a:avLst/>
          </a:prstGeom>
          <a:noFill/>
        </p:spPr>
        <p:txBody>
          <a:bodyPr wrap="square" rtlCol="0">
            <a:spAutoFit/>
          </a:bodyPr>
          <a:lstStyle/>
          <a:p>
            <a:pPr algn="ctr"/>
            <a:r>
              <a:rPr lang="en-GB" sz="2000" dirty="0"/>
              <a:t>to be able to, can</a:t>
            </a:r>
          </a:p>
        </p:txBody>
      </p:sp>
      <p:sp>
        <p:nvSpPr>
          <p:cNvPr id="25" name="Speech Bubble: Rectangle with Corners Rounded 24">
            <a:extLst>
              <a:ext uri="{FF2B5EF4-FFF2-40B4-BE49-F238E27FC236}">
                <a16:creationId xmlns:a16="http://schemas.microsoft.com/office/drawing/2014/main" id="{841CDDE4-7111-4E4C-8D93-35F67C0AB521}"/>
              </a:ext>
            </a:extLst>
          </p:cNvPr>
          <p:cNvSpPr/>
          <p:nvPr/>
        </p:nvSpPr>
        <p:spPr>
          <a:xfrm>
            <a:off x="3163405" y="1058778"/>
            <a:ext cx="2014107" cy="954339"/>
          </a:xfrm>
          <a:prstGeom prst="wedgeRoundRectCallout">
            <a:avLst>
              <a:gd name="adj1" fmla="val 58974"/>
              <a:gd name="adj2" fmla="val -33695"/>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Asking a question? Use ‘</a:t>
            </a:r>
            <a:r>
              <a:rPr lang="en-GB" sz="2000" b="1" dirty="0" err="1">
                <a:solidFill>
                  <a:schemeClr val="tx1"/>
                </a:solidFill>
                <a:latin typeface="Century Gothic" panose="020B0502020202020204" pitchFamily="34" charset="0"/>
              </a:rPr>
              <a:t>preguntar</a:t>
            </a:r>
            <a:r>
              <a:rPr lang="en-GB" sz="2000" b="1" dirty="0">
                <a:solidFill>
                  <a:schemeClr val="tx1"/>
                </a:solidFill>
                <a:latin typeface="Century Gothic" panose="020B0502020202020204" pitchFamily="34" charset="0"/>
              </a:rPr>
              <a:t>’.</a:t>
            </a:r>
          </a:p>
        </p:txBody>
      </p:sp>
      <p:sp>
        <p:nvSpPr>
          <p:cNvPr id="26" name="Speech Bubble: Rectangle with Corners Rounded 25">
            <a:extLst>
              <a:ext uri="{FF2B5EF4-FFF2-40B4-BE49-F238E27FC236}">
                <a16:creationId xmlns:a16="http://schemas.microsoft.com/office/drawing/2014/main" id="{81D31417-7D2A-403F-9D29-1F5C82CC24B2}"/>
              </a:ext>
            </a:extLst>
          </p:cNvPr>
          <p:cNvSpPr/>
          <p:nvPr/>
        </p:nvSpPr>
        <p:spPr>
          <a:xfrm>
            <a:off x="7296419" y="1058777"/>
            <a:ext cx="2014107" cy="954339"/>
          </a:xfrm>
          <a:prstGeom prst="wedgeRoundRectCallout">
            <a:avLst>
              <a:gd name="adj1" fmla="val 61363"/>
              <a:gd name="adj2" fmla="val -37477"/>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Asking for something?  Use ‘</a:t>
            </a:r>
            <a:r>
              <a:rPr lang="en-GB" sz="2000" b="1" dirty="0" err="1">
                <a:solidFill>
                  <a:schemeClr val="tx1"/>
                </a:solidFill>
                <a:latin typeface="Century Gothic" panose="020B0502020202020204" pitchFamily="34" charset="0"/>
              </a:rPr>
              <a:t>pedir</a:t>
            </a:r>
            <a:r>
              <a:rPr lang="en-GB" sz="2000" b="1" dirty="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103311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8" grpId="0"/>
      <p:bldP spid="20" grpId="0"/>
      <p:bldP spid="21" grpId="0"/>
      <p:bldP spid="22" grpId="0"/>
      <p:bldP spid="23" grpId="0"/>
      <p:bldP spid="24" grpId="0"/>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0E306-0790-4E1B-866D-FB8ED6BBDB61}"/>
              </a:ext>
            </a:extLst>
          </p:cNvPr>
          <p:cNvSpPr>
            <a:spLocks noGrp="1"/>
          </p:cNvSpPr>
          <p:nvPr>
            <p:ph type="title"/>
          </p:nvPr>
        </p:nvSpPr>
        <p:spPr>
          <a:xfrm>
            <a:off x="0" y="213557"/>
            <a:ext cx="3693695" cy="647577"/>
          </a:xfrm>
        </p:spPr>
        <p:txBody>
          <a:bodyPr>
            <a:normAutofit/>
          </a:bodyPr>
          <a:lstStyle/>
          <a:p>
            <a:r>
              <a:rPr lang="en-GB" sz="2800" dirty="0" err="1"/>
              <a:t>Vocabulario</a:t>
            </a:r>
            <a:r>
              <a:rPr lang="en-GB" sz="2800" dirty="0"/>
              <a:t> (2/2)</a:t>
            </a:r>
          </a:p>
        </p:txBody>
      </p:sp>
      <p:sp>
        <p:nvSpPr>
          <p:cNvPr id="4" name="Rounded Rectangle 11">
            <a:extLst>
              <a:ext uri="{FF2B5EF4-FFF2-40B4-BE49-F238E27FC236}">
                <a16:creationId xmlns:a16="http://schemas.microsoft.com/office/drawing/2014/main" id="{233354B9-F32A-466A-9E63-80A241F23BDC}"/>
              </a:ext>
            </a:extLst>
          </p:cNvPr>
          <p:cNvSpPr/>
          <p:nvPr/>
        </p:nvSpPr>
        <p:spPr>
          <a:xfrm>
            <a:off x="10082151" y="258167"/>
            <a:ext cx="1845992" cy="370484"/>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89681B06-9212-43C8-A936-15D24F4BCDF7}"/>
              </a:ext>
            </a:extLst>
          </p:cNvPr>
          <p:cNvSpPr txBox="1"/>
          <p:nvPr/>
        </p:nvSpPr>
        <p:spPr>
          <a:xfrm>
            <a:off x="1195324" y="873838"/>
            <a:ext cx="2033337" cy="461665"/>
          </a:xfrm>
          <a:prstGeom prst="rect">
            <a:avLst/>
          </a:prstGeom>
          <a:noFill/>
        </p:spPr>
        <p:txBody>
          <a:bodyPr wrap="square" rtlCol="0">
            <a:spAutoFit/>
          </a:bodyPr>
          <a:lstStyle/>
          <a:p>
            <a:pPr algn="ctr"/>
            <a:r>
              <a:rPr lang="en-GB" sz="2400" b="1" dirty="0" err="1"/>
              <a:t>poder</a:t>
            </a:r>
            <a:endParaRPr lang="en-GB" sz="2400" b="1" dirty="0"/>
          </a:p>
        </p:txBody>
      </p:sp>
      <p:sp>
        <p:nvSpPr>
          <p:cNvPr id="20" name="TextBox 19">
            <a:extLst>
              <a:ext uri="{FF2B5EF4-FFF2-40B4-BE49-F238E27FC236}">
                <a16:creationId xmlns:a16="http://schemas.microsoft.com/office/drawing/2014/main" id="{28E9D4FC-CEFD-42CD-A69B-E216F491FD42}"/>
              </a:ext>
            </a:extLst>
          </p:cNvPr>
          <p:cNvSpPr txBox="1"/>
          <p:nvPr/>
        </p:nvSpPr>
        <p:spPr>
          <a:xfrm>
            <a:off x="1081980" y="2834286"/>
            <a:ext cx="2601258" cy="400110"/>
          </a:xfrm>
          <a:prstGeom prst="rect">
            <a:avLst/>
          </a:prstGeom>
          <a:noFill/>
        </p:spPr>
        <p:txBody>
          <a:bodyPr wrap="square" rtlCol="0">
            <a:spAutoFit/>
          </a:bodyPr>
          <a:lstStyle/>
          <a:p>
            <a:pPr algn="ctr"/>
            <a:r>
              <a:rPr lang="en-GB" sz="2000" dirty="0"/>
              <a:t>to be able to, can</a:t>
            </a:r>
          </a:p>
        </p:txBody>
      </p:sp>
      <p:pic>
        <p:nvPicPr>
          <p:cNvPr id="21" name="Picture 20">
            <a:extLst>
              <a:ext uri="{FF2B5EF4-FFF2-40B4-BE49-F238E27FC236}">
                <a16:creationId xmlns:a16="http://schemas.microsoft.com/office/drawing/2014/main" id="{2F099E7E-440D-425C-B4F8-337AB9B20710}"/>
              </a:ext>
            </a:extLst>
          </p:cNvPr>
          <p:cNvPicPr>
            <a:picLocks noChangeAspect="1"/>
          </p:cNvPicPr>
          <p:nvPr/>
        </p:nvPicPr>
        <p:blipFill>
          <a:blip r:embed="rId3"/>
          <a:stretch>
            <a:fillRect/>
          </a:stretch>
        </p:blipFill>
        <p:spPr>
          <a:xfrm>
            <a:off x="1513727" y="1335503"/>
            <a:ext cx="1566924" cy="1494973"/>
          </a:xfrm>
          <a:prstGeom prst="rect">
            <a:avLst/>
          </a:prstGeom>
        </p:spPr>
      </p:pic>
      <p:sp>
        <p:nvSpPr>
          <p:cNvPr id="22" name="TextBox 21">
            <a:extLst>
              <a:ext uri="{FF2B5EF4-FFF2-40B4-BE49-F238E27FC236}">
                <a16:creationId xmlns:a16="http://schemas.microsoft.com/office/drawing/2014/main" id="{CB3514D8-9769-48F7-8C7E-759DF3D29E11}"/>
              </a:ext>
            </a:extLst>
          </p:cNvPr>
          <p:cNvSpPr txBox="1"/>
          <p:nvPr/>
        </p:nvSpPr>
        <p:spPr>
          <a:xfrm>
            <a:off x="5068874" y="873838"/>
            <a:ext cx="2033337" cy="461665"/>
          </a:xfrm>
          <a:prstGeom prst="rect">
            <a:avLst/>
          </a:prstGeom>
          <a:noFill/>
        </p:spPr>
        <p:txBody>
          <a:bodyPr wrap="square" rtlCol="0">
            <a:spAutoFit/>
          </a:bodyPr>
          <a:lstStyle/>
          <a:p>
            <a:pPr algn="ctr"/>
            <a:r>
              <a:rPr lang="en-GB" sz="2400" b="1" dirty="0" err="1"/>
              <a:t>puedo</a:t>
            </a:r>
            <a:endParaRPr lang="en-GB" sz="2400" b="1" dirty="0"/>
          </a:p>
        </p:txBody>
      </p:sp>
      <p:sp>
        <p:nvSpPr>
          <p:cNvPr id="23" name="TextBox 22">
            <a:extLst>
              <a:ext uri="{FF2B5EF4-FFF2-40B4-BE49-F238E27FC236}">
                <a16:creationId xmlns:a16="http://schemas.microsoft.com/office/drawing/2014/main" id="{4D779F13-28BA-4B8E-B3AC-8B2FF0E7E807}"/>
              </a:ext>
            </a:extLst>
          </p:cNvPr>
          <p:cNvSpPr txBox="1"/>
          <p:nvPr/>
        </p:nvSpPr>
        <p:spPr>
          <a:xfrm>
            <a:off x="8942424" y="872188"/>
            <a:ext cx="2033337" cy="461665"/>
          </a:xfrm>
          <a:prstGeom prst="rect">
            <a:avLst/>
          </a:prstGeom>
          <a:noFill/>
        </p:spPr>
        <p:txBody>
          <a:bodyPr wrap="square" rtlCol="0">
            <a:spAutoFit/>
          </a:bodyPr>
          <a:lstStyle/>
          <a:p>
            <a:pPr algn="ctr"/>
            <a:r>
              <a:rPr lang="en-GB" sz="2400" b="1" dirty="0" err="1"/>
              <a:t>puedes</a:t>
            </a:r>
            <a:endParaRPr lang="en-GB" sz="2400" b="1" dirty="0"/>
          </a:p>
        </p:txBody>
      </p:sp>
      <p:sp>
        <p:nvSpPr>
          <p:cNvPr id="24" name="TextBox 23">
            <a:extLst>
              <a:ext uri="{FF2B5EF4-FFF2-40B4-BE49-F238E27FC236}">
                <a16:creationId xmlns:a16="http://schemas.microsoft.com/office/drawing/2014/main" id="{44E3E699-D7C8-4009-A9FB-5E42CD490960}"/>
              </a:ext>
            </a:extLst>
          </p:cNvPr>
          <p:cNvSpPr txBox="1"/>
          <p:nvPr/>
        </p:nvSpPr>
        <p:spPr>
          <a:xfrm>
            <a:off x="1195323" y="4063586"/>
            <a:ext cx="2033337" cy="461665"/>
          </a:xfrm>
          <a:prstGeom prst="rect">
            <a:avLst/>
          </a:prstGeom>
          <a:noFill/>
        </p:spPr>
        <p:txBody>
          <a:bodyPr wrap="square" rtlCol="0">
            <a:spAutoFit/>
          </a:bodyPr>
          <a:lstStyle/>
          <a:p>
            <a:pPr algn="ctr"/>
            <a:r>
              <a:rPr lang="en-GB" sz="2400" b="1" dirty="0" err="1"/>
              <a:t>puede</a:t>
            </a:r>
            <a:endParaRPr lang="en-GB" sz="2400" b="1" dirty="0"/>
          </a:p>
        </p:txBody>
      </p:sp>
      <p:pic>
        <p:nvPicPr>
          <p:cNvPr id="5" name="Picture 4" descr="A cartoon of a child&#10;&#10;Description automatically generated">
            <a:extLst>
              <a:ext uri="{FF2B5EF4-FFF2-40B4-BE49-F238E27FC236}">
                <a16:creationId xmlns:a16="http://schemas.microsoft.com/office/drawing/2014/main" id="{60BEC925-F30C-4125-915D-64099B061F3B}"/>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35353" t="4163" r="27724" b="8384"/>
          <a:stretch/>
        </p:blipFill>
        <p:spPr>
          <a:xfrm>
            <a:off x="5378375" y="1390912"/>
            <a:ext cx="717625" cy="1198494"/>
          </a:xfrm>
          <a:prstGeom prst="rect">
            <a:avLst/>
          </a:prstGeom>
        </p:spPr>
      </p:pic>
      <p:pic>
        <p:nvPicPr>
          <p:cNvPr id="26" name="Picture 25" descr="A group of kids holding hands&#10;&#10;Description automatically generated">
            <a:extLst>
              <a:ext uri="{FF2B5EF4-FFF2-40B4-BE49-F238E27FC236}">
                <a16:creationId xmlns:a16="http://schemas.microsoft.com/office/drawing/2014/main" id="{97689A6E-D314-4840-A870-E1CC3A694EF5}"/>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63585" y="5151183"/>
            <a:ext cx="1125042" cy="787314"/>
          </a:xfrm>
          <a:prstGeom prst="rect">
            <a:avLst/>
          </a:prstGeom>
        </p:spPr>
      </p:pic>
      <p:pic>
        <p:nvPicPr>
          <p:cNvPr id="28" name="Picture 27" descr="A group of kids holding hands&#10;&#10;Description automatically generated">
            <a:extLst>
              <a:ext uri="{FF2B5EF4-FFF2-40B4-BE49-F238E27FC236}">
                <a16:creationId xmlns:a16="http://schemas.microsoft.com/office/drawing/2014/main" id="{E1EFCFEF-2800-4FF0-B1DA-67E5E06CC13C}"/>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63585" y="4525251"/>
            <a:ext cx="1100284" cy="770833"/>
          </a:xfrm>
          <a:prstGeom prst="rect">
            <a:avLst/>
          </a:prstGeom>
        </p:spPr>
      </p:pic>
      <p:pic>
        <p:nvPicPr>
          <p:cNvPr id="30" name="Picture 29" descr="A cartoon of a child pointing at a child&#10;&#10;Description automatically generated">
            <a:extLst>
              <a:ext uri="{FF2B5EF4-FFF2-40B4-BE49-F238E27FC236}">
                <a16:creationId xmlns:a16="http://schemas.microsoft.com/office/drawing/2014/main" id="{6C61CBAD-5689-42B1-A33D-335DE25147E0}"/>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386001" y="1277317"/>
            <a:ext cx="1868639" cy="1313386"/>
          </a:xfrm>
          <a:prstGeom prst="rect">
            <a:avLst/>
          </a:prstGeom>
        </p:spPr>
      </p:pic>
      <p:pic>
        <p:nvPicPr>
          <p:cNvPr id="31" name="Picture 30">
            <a:extLst>
              <a:ext uri="{FF2B5EF4-FFF2-40B4-BE49-F238E27FC236}">
                <a16:creationId xmlns:a16="http://schemas.microsoft.com/office/drawing/2014/main" id="{45CB73F3-1EFA-4CCB-B1E5-9E83D48A1E2B}"/>
              </a:ext>
            </a:extLst>
          </p:cNvPr>
          <p:cNvPicPr>
            <a:picLocks noChangeAspect="1"/>
          </p:cNvPicPr>
          <p:nvPr/>
        </p:nvPicPr>
        <p:blipFill>
          <a:blip r:embed="rId3"/>
          <a:stretch>
            <a:fillRect/>
          </a:stretch>
        </p:blipFill>
        <p:spPr>
          <a:xfrm>
            <a:off x="5975041" y="1634531"/>
            <a:ext cx="1000832" cy="954875"/>
          </a:xfrm>
          <a:prstGeom prst="rect">
            <a:avLst/>
          </a:prstGeom>
        </p:spPr>
      </p:pic>
      <p:sp>
        <p:nvSpPr>
          <p:cNvPr id="32" name="TextBox 31">
            <a:extLst>
              <a:ext uri="{FF2B5EF4-FFF2-40B4-BE49-F238E27FC236}">
                <a16:creationId xmlns:a16="http://schemas.microsoft.com/office/drawing/2014/main" id="{1BB38AB4-A954-4D72-956F-D7993A3CBADB}"/>
              </a:ext>
            </a:extLst>
          </p:cNvPr>
          <p:cNvSpPr txBox="1"/>
          <p:nvPr/>
        </p:nvSpPr>
        <p:spPr>
          <a:xfrm>
            <a:off x="4756867" y="2830125"/>
            <a:ext cx="2601258" cy="400110"/>
          </a:xfrm>
          <a:prstGeom prst="rect">
            <a:avLst/>
          </a:prstGeom>
          <a:noFill/>
        </p:spPr>
        <p:txBody>
          <a:bodyPr wrap="square" rtlCol="0">
            <a:spAutoFit/>
          </a:bodyPr>
          <a:lstStyle/>
          <a:p>
            <a:pPr algn="ctr"/>
            <a:r>
              <a:rPr lang="en-GB" sz="2000" dirty="0"/>
              <a:t>I can</a:t>
            </a:r>
          </a:p>
        </p:txBody>
      </p:sp>
      <p:pic>
        <p:nvPicPr>
          <p:cNvPr id="33" name="Picture 32">
            <a:extLst>
              <a:ext uri="{FF2B5EF4-FFF2-40B4-BE49-F238E27FC236}">
                <a16:creationId xmlns:a16="http://schemas.microsoft.com/office/drawing/2014/main" id="{707E17FC-8FFE-469C-A60B-D1A2F269FDF2}"/>
              </a:ext>
            </a:extLst>
          </p:cNvPr>
          <p:cNvPicPr>
            <a:picLocks noChangeAspect="1"/>
          </p:cNvPicPr>
          <p:nvPr/>
        </p:nvPicPr>
        <p:blipFill>
          <a:blip r:embed="rId3"/>
          <a:stretch>
            <a:fillRect/>
          </a:stretch>
        </p:blipFill>
        <p:spPr>
          <a:xfrm>
            <a:off x="9850474" y="1594979"/>
            <a:ext cx="1000832" cy="954875"/>
          </a:xfrm>
          <a:prstGeom prst="rect">
            <a:avLst/>
          </a:prstGeom>
        </p:spPr>
      </p:pic>
      <p:sp>
        <p:nvSpPr>
          <p:cNvPr id="34" name="TextBox 33">
            <a:extLst>
              <a:ext uri="{FF2B5EF4-FFF2-40B4-BE49-F238E27FC236}">
                <a16:creationId xmlns:a16="http://schemas.microsoft.com/office/drawing/2014/main" id="{040A8F12-D3D0-46AE-9FF6-FDFD391310A6}"/>
              </a:ext>
            </a:extLst>
          </p:cNvPr>
          <p:cNvSpPr txBox="1"/>
          <p:nvPr/>
        </p:nvSpPr>
        <p:spPr>
          <a:xfrm>
            <a:off x="8658463" y="2823823"/>
            <a:ext cx="2601258" cy="400110"/>
          </a:xfrm>
          <a:prstGeom prst="rect">
            <a:avLst/>
          </a:prstGeom>
          <a:noFill/>
        </p:spPr>
        <p:txBody>
          <a:bodyPr wrap="square" rtlCol="0">
            <a:spAutoFit/>
          </a:bodyPr>
          <a:lstStyle/>
          <a:p>
            <a:pPr algn="ctr"/>
            <a:r>
              <a:rPr lang="en-GB" sz="2000" dirty="0"/>
              <a:t>you can</a:t>
            </a:r>
          </a:p>
        </p:txBody>
      </p:sp>
      <p:sp>
        <p:nvSpPr>
          <p:cNvPr id="35" name="TextBox 34">
            <a:extLst>
              <a:ext uri="{FF2B5EF4-FFF2-40B4-BE49-F238E27FC236}">
                <a16:creationId xmlns:a16="http://schemas.microsoft.com/office/drawing/2014/main" id="{CCB72BD5-F281-4CD2-93AA-397D81C86B90}"/>
              </a:ext>
            </a:extLst>
          </p:cNvPr>
          <p:cNvSpPr txBox="1"/>
          <p:nvPr/>
        </p:nvSpPr>
        <p:spPr>
          <a:xfrm>
            <a:off x="911362" y="5852397"/>
            <a:ext cx="2601258" cy="400110"/>
          </a:xfrm>
          <a:prstGeom prst="rect">
            <a:avLst/>
          </a:prstGeom>
          <a:noFill/>
        </p:spPr>
        <p:txBody>
          <a:bodyPr wrap="square" rtlCol="0">
            <a:spAutoFit/>
          </a:bodyPr>
          <a:lstStyle/>
          <a:p>
            <a:pPr algn="ctr"/>
            <a:r>
              <a:rPr lang="en-GB" sz="2000" dirty="0"/>
              <a:t>she/he can</a:t>
            </a:r>
          </a:p>
        </p:txBody>
      </p:sp>
      <p:pic>
        <p:nvPicPr>
          <p:cNvPr id="36" name="Picture 35">
            <a:extLst>
              <a:ext uri="{FF2B5EF4-FFF2-40B4-BE49-F238E27FC236}">
                <a16:creationId xmlns:a16="http://schemas.microsoft.com/office/drawing/2014/main" id="{F08B091C-CE61-4BB2-BE0C-1CE49AAB6190}"/>
              </a:ext>
            </a:extLst>
          </p:cNvPr>
          <p:cNvPicPr>
            <a:picLocks noChangeAspect="1"/>
          </p:cNvPicPr>
          <p:nvPr/>
        </p:nvPicPr>
        <p:blipFill>
          <a:blip r:embed="rId3"/>
          <a:stretch>
            <a:fillRect/>
          </a:stretch>
        </p:blipFill>
        <p:spPr>
          <a:xfrm>
            <a:off x="2178923" y="4765185"/>
            <a:ext cx="1000832" cy="954875"/>
          </a:xfrm>
          <a:prstGeom prst="rect">
            <a:avLst/>
          </a:prstGeom>
        </p:spPr>
      </p:pic>
      <p:sp>
        <p:nvSpPr>
          <p:cNvPr id="37" name="TextBox 36">
            <a:extLst>
              <a:ext uri="{FF2B5EF4-FFF2-40B4-BE49-F238E27FC236}">
                <a16:creationId xmlns:a16="http://schemas.microsoft.com/office/drawing/2014/main" id="{084E835E-3ECF-4170-94BF-5958CB363524}"/>
              </a:ext>
            </a:extLst>
          </p:cNvPr>
          <p:cNvSpPr txBox="1"/>
          <p:nvPr/>
        </p:nvSpPr>
        <p:spPr>
          <a:xfrm>
            <a:off x="5068874" y="4067105"/>
            <a:ext cx="2033337" cy="461665"/>
          </a:xfrm>
          <a:prstGeom prst="rect">
            <a:avLst/>
          </a:prstGeom>
          <a:noFill/>
        </p:spPr>
        <p:txBody>
          <a:bodyPr wrap="square" rtlCol="0">
            <a:spAutoFit/>
          </a:bodyPr>
          <a:lstStyle/>
          <a:p>
            <a:pPr algn="ctr"/>
            <a:r>
              <a:rPr lang="en-GB" sz="2400" b="1" dirty="0" err="1"/>
              <a:t>el</a:t>
            </a:r>
            <a:r>
              <a:rPr lang="en-GB" sz="2400" b="1" dirty="0"/>
              <a:t> material</a:t>
            </a:r>
          </a:p>
        </p:txBody>
      </p:sp>
      <p:sp>
        <p:nvSpPr>
          <p:cNvPr id="39" name="TextBox 38">
            <a:extLst>
              <a:ext uri="{FF2B5EF4-FFF2-40B4-BE49-F238E27FC236}">
                <a16:creationId xmlns:a16="http://schemas.microsoft.com/office/drawing/2014/main" id="{A9A94068-56E2-42B9-99E7-4432A09CE788}"/>
              </a:ext>
            </a:extLst>
          </p:cNvPr>
          <p:cNvSpPr txBox="1"/>
          <p:nvPr/>
        </p:nvSpPr>
        <p:spPr>
          <a:xfrm>
            <a:off x="8833805" y="4042574"/>
            <a:ext cx="2033337" cy="461665"/>
          </a:xfrm>
          <a:prstGeom prst="rect">
            <a:avLst/>
          </a:prstGeom>
          <a:noFill/>
        </p:spPr>
        <p:txBody>
          <a:bodyPr wrap="square" rtlCol="0">
            <a:spAutoFit/>
          </a:bodyPr>
          <a:lstStyle/>
          <a:p>
            <a:pPr algn="ctr"/>
            <a:r>
              <a:rPr lang="en-GB" sz="2400" b="1" dirty="0" err="1"/>
              <a:t>el</a:t>
            </a:r>
            <a:r>
              <a:rPr lang="en-GB" sz="2400" b="1" dirty="0"/>
              <a:t> </a:t>
            </a:r>
            <a:r>
              <a:rPr lang="en-GB" sz="2400" b="1" dirty="0" err="1"/>
              <a:t>favor</a:t>
            </a:r>
            <a:endParaRPr lang="en-GB" sz="2400" b="1" dirty="0"/>
          </a:p>
        </p:txBody>
      </p:sp>
      <p:pic>
        <p:nvPicPr>
          <p:cNvPr id="40" name="Picture 12" descr="algebra 2 clipart - Clip Art Library">
            <a:extLst>
              <a:ext uri="{FF2B5EF4-FFF2-40B4-BE49-F238E27FC236}">
                <a16:creationId xmlns:a16="http://schemas.microsoft.com/office/drawing/2014/main" id="{FE7FF67E-D480-42A0-941A-54ACC7280FD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1489" y="4765185"/>
            <a:ext cx="1870722" cy="13423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black background with a black square&#10;&#10;Description automatically generated with medium confidence">
            <a:extLst>
              <a:ext uri="{FF2B5EF4-FFF2-40B4-BE49-F238E27FC236}">
                <a16:creationId xmlns:a16="http://schemas.microsoft.com/office/drawing/2014/main" id="{C97EDF2C-F4B4-4F17-A178-03BB2D1A2BFA}"/>
              </a:ext>
            </a:extLst>
          </p:cNvPr>
          <p:cNvPicPr>
            <a:picLocks noChangeAspect="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b="51239"/>
          <a:stretch/>
        </p:blipFill>
        <p:spPr>
          <a:xfrm rot="2715250">
            <a:off x="9213189" y="4508039"/>
            <a:ext cx="1470892" cy="1434452"/>
          </a:xfrm>
          <a:prstGeom prst="ellipse">
            <a:avLst/>
          </a:prstGeom>
        </p:spPr>
      </p:pic>
    </p:spTree>
    <p:extLst>
      <p:ext uri="{BB962C8B-B14F-4D97-AF65-F5344CB8AC3E}">
        <p14:creationId xmlns:p14="http://schemas.microsoft.com/office/powerpoint/2010/main" val="41442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p:bldP spid="32" grpId="0"/>
      <p:bldP spid="34" grpId="0"/>
      <p:bldP spid="35" grpId="0"/>
      <p:bldP spid="37" grpId="0"/>
      <p:bldP spid="39"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TotalTime>
  <Words>8012</Words>
  <Application>Microsoft Office PowerPoint</Application>
  <PresentationFormat>Widescreen</PresentationFormat>
  <Paragraphs>1365</Paragraphs>
  <Slides>54</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Arial</vt:lpstr>
      <vt:lpstr>Calibri</vt:lpstr>
      <vt:lpstr>Calibri Light</vt:lpstr>
      <vt:lpstr>Century Gothic</vt:lpstr>
      <vt:lpstr>Helvetica Neue</vt:lpstr>
      <vt:lpstr>Tw Cen MT</vt:lpstr>
      <vt:lpstr>NCELP_German_2022</vt:lpstr>
      <vt:lpstr>Office Theme</vt:lpstr>
      <vt:lpstr>PowerPoint Presentation</vt:lpstr>
      <vt:lpstr>Inicio</vt:lpstr>
      <vt:lpstr>u </vt:lpstr>
      <vt:lpstr>u</vt:lpstr>
      <vt:lpstr>[u]</vt:lpstr>
      <vt:lpstr>¿Cuál es la palabra española? (1/2)</vt:lpstr>
      <vt:lpstr>¿Cuál es la palabra española? (2/2)</vt:lpstr>
      <vt:lpstr>Vocabulario (1/2)</vt:lpstr>
      <vt:lpstr>Vocabulario (2/2)</vt:lpstr>
      <vt:lpstr>poder</vt:lpstr>
      <vt:lpstr>poder</vt:lpstr>
      <vt:lpstr>puede</vt:lpstr>
      <vt:lpstr>poder</vt:lpstr>
      <vt:lpstr>puede</vt:lpstr>
      <vt:lpstr>poder</vt:lpstr>
      <vt:lpstr>leer</vt:lpstr>
      <vt:lpstr>leer / escribir </vt:lpstr>
      <vt:lpstr>puedo</vt:lpstr>
      <vt:lpstr>I can</vt:lpstr>
      <vt:lpstr>Tienes un amigo en una escuela diferente.  </vt:lpstr>
      <vt:lpstr>Un amigo en una escuela diferente  </vt:lpstr>
      <vt:lpstr>Tu amigo/tu amiga</vt:lpstr>
      <vt:lpstr>Round 1</vt:lpstr>
      <vt:lpstr>Round 2</vt:lpstr>
      <vt:lpstr>PowerPoint Presentation</vt:lpstr>
      <vt:lpstr>Inicio</vt:lpstr>
      <vt:lpstr>PowerPoint Presentation</vt:lpstr>
      <vt:lpstr>¿A, e, i, o, u?</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 (1/2)</vt:lpstr>
      <vt:lpstr>Vocabulario (2/2)</vt:lpstr>
      <vt:lpstr>‘Poder’ used for requests</vt:lpstr>
      <vt:lpstr>La profesora pregunta en clase. Lee y marca la opción correcta. ¿Las frases son verdaderas o falsas?</vt:lpstr>
      <vt:lpstr>escuchar</vt:lpstr>
      <vt:lpstr>Una excursion al campo</vt:lpstr>
      <vt:lpstr>Persona A</vt:lpstr>
      <vt:lpstr>Persona B</vt:lpstr>
      <vt:lpstr>Respuestas</vt:lpstr>
      <vt:lpstr>Persona B</vt:lpstr>
      <vt:lpstr>Deberes</vt:lpstr>
      <vt:lpstr>Persona A</vt:lpstr>
      <vt:lpstr>Persona B</vt:lpstr>
      <vt:lpstr>Persona A</vt:lpstr>
      <vt:lpstr>Persona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44</cp:revision>
  <dcterms:created xsi:type="dcterms:W3CDTF">2024-04-16T05:22:37Z</dcterms:created>
  <dcterms:modified xsi:type="dcterms:W3CDTF">2024-04-17T05:09:41Z</dcterms:modified>
</cp:coreProperties>
</file>