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66" r:id="rId2"/>
    <p:sldId id="866" r:id="rId3"/>
    <p:sldId id="450" r:id="rId4"/>
    <p:sldId id="452" r:id="rId5"/>
    <p:sldId id="300" r:id="rId6"/>
    <p:sldId id="380" r:id="rId7"/>
    <p:sldId id="301" r:id="rId8"/>
    <p:sldId id="259" r:id="rId9"/>
    <p:sldId id="270" r:id="rId10"/>
    <p:sldId id="272" r:id="rId11"/>
    <p:sldId id="848" r:id="rId12"/>
    <p:sldId id="862" r:id="rId13"/>
    <p:sldId id="864" r:id="rId14"/>
    <p:sldId id="867" r:id="rId15"/>
    <p:sldId id="868" r:id="rId16"/>
    <p:sldId id="869" r:id="rId17"/>
    <p:sldId id="329" r:id="rId18"/>
    <p:sldId id="290" r:id="rId19"/>
    <p:sldId id="870" r:id="rId20"/>
    <p:sldId id="871" r:id="rId21"/>
    <p:sldId id="872" r:id="rId22"/>
    <p:sldId id="873" r:id="rId23"/>
    <p:sldId id="874" r:id="rId24"/>
    <p:sldId id="309" r:id="rId25"/>
    <p:sldId id="311" r:id="rId26"/>
    <p:sldId id="877" r:id="rId27"/>
    <p:sldId id="310" r:id="rId28"/>
    <p:sldId id="876" r:id="rId29"/>
    <p:sldId id="312" r:id="rId30"/>
    <p:sldId id="316" r:id="rId31"/>
    <p:sldId id="314" r:id="rId32"/>
    <p:sldId id="875" r:id="rId33"/>
    <p:sldId id="372" r:id="rId34"/>
    <p:sldId id="273" r:id="rId35"/>
    <p:sldId id="319" r:id="rId36"/>
    <p:sldId id="320" r:id="rId37"/>
    <p:sldId id="321" r:id="rId38"/>
    <p:sldId id="322" r:id="rId39"/>
    <p:sldId id="323" r:id="rId40"/>
    <p:sldId id="324" r:id="rId41"/>
    <p:sldId id="32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D00"/>
    <a:srgbClr val="3A5E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831" autoAdjust="0"/>
  </p:normalViewPr>
  <p:slideViewPr>
    <p:cSldViewPr snapToGrid="0">
      <p:cViewPr varScale="1">
        <p:scale>
          <a:sx n="67" d="100"/>
          <a:sy n="67" d="100"/>
        </p:scale>
        <p:origin x="1248" y="91"/>
      </p:cViewPr>
      <p:guideLst/>
    </p:cSldViewPr>
  </p:slideViewPr>
  <p:notesTextViewPr>
    <p:cViewPr>
      <p:scale>
        <a:sx n="3" d="2"/>
        <a:sy n="3" d="2"/>
      </p:scale>
      <p:origin x="0" y="0"/>
    </p:cViewPr>
  </p:notesTextViewPr>
  <p:sorterViewPr>
    <p:cViewPr>
      <p:scale>
        <a:sx n="100" d="100"/>
        <a:sy n="100" d="100"/>
      </p:scale>
      <p:origin x="0" y="-68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BCE3C-6CFA-403C-8360-19F9A41FE839}"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3D36E-E363-47C2-BBA4-E6427CA0CC61}" type="slidenum">
              <a:rPr lang="en-GB" smtClean="0"/>
              <a:t>‹#›</a:t>
            </a:fld>
            <a:endParaRPr lang="en-GB"/>
          </a:p>
        </p:txBody>
      </p:sp>
    </p:spTree>
    <p:extLst>
      <p:ext uri="{BB962C8B-B14F-4D97-AF65-F5344CB8AC3E}">
        <p14:creationId xmlns:p14="http://schemas.microsoft.com/office/powerpoint/2010/main" val="1348365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Edexcel list does not have </a:t>
            </a:r>
            <a:r>
              <a:rPr lang="en-GB" b="1" u="sng" dirty="0" err="1">
                <a:solidFill>
                  <a:srgbClr val="FF0000"/>
                </a:solidFill>
              </a:rPr>
              <a:t>respuesta</a:t>
            </a:r>
            <a:r>
              <a:rPr lang="en-GB" b="1" u="sng" dirty="0">
                <a:solidFill>
                  <a:srgbClr val="FF0000"/>
                </a:solidFill>
              </a:rPr>
              <a:t>, </a:t>
            </a:r>
            <a:r>
              <a:rPr lang="en-GB" b="1" u="sng" dirty="0" err="1">
                <a:solidFill>
                  <a:srgbClr val="FF0000"/>
                </a:solidFill>
              </a:rPr>
              <a:t>iglesia</a:t>
            </a:r>
            <a:r>
              <a:rPr lang="en-GB" b="1" dirty="0">
                <a:solidFill>
                  <a:srgbClr val="FF0000"/>
                </a:solidFill>
              </a:rPr>
              <a:t>.</a:t>
            </a:r>
            <a:br>
              <a:rPr lang="en-GB" b="1" dirty="0">
                <a:solidFill>
                  <a:srgbClr val="FF0000"/>
                </a:solidFill>
              </a:rPr>
            </a:br>
            <a:br>
              <a:rPr lang="en-GB" b="1" u="sng" dirty="0">
                <a:solidFill>
                  <a:srgbClr val="FF0000"/>
                </a:solidFill>
              </a:rPr>
            </a:b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 of SSCs [</a:t>
            </a:r>
            <a:r>
              <a:rPr lang="en-GB" sz="1200" b="0" i="0" baseline="0" dirty="0">
                <a:solidFill>
                  <a:schemeClr val="dk1"/>
                </a:solidFill>
                <a:latin typeface="+mn-lt"/>
                <a:ea typeface="Calibri"/>
                <a:cs typeface="Calibri"/>
                <a:sym typeface="Calibri"/>
              </a:rPr>
              <a:t>e</a:t>
            </a:r>
            <a:r>
              <a:rPr lang="en-GB" sz="1200" b="0" i="0" dirty="0">
                <a:solidFill>
                  <a:schemeClr val="dk1"/>
                </a:solidFill>
                <a:latin typeface="+mn-lt"/>
                <a:ea typeface="Calibri"/>
                <a:cs typeface="Calibri"/>
                <a:sym typeface="Calibri"/>
              </a:rPr>
              <a:t>],</a:t>
            </a:r>
            <a:r>
              <a:rPr lang="en-GB" sz="1200" b="0" i="0" baseline="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and practice of present tense –</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1</a:t>
            </a:r>
            <a:r>
              <a:rPr lang="en-GB" sz="1200" b="0" i="0" baseline="30000" dirty="0">
                <a:solidFill>
                  <a:schemeClr val="dk1"/>
                </a:solidFill>
                <a:latin typeface="+mn-lt"/>
                <a:ea typeface="Calibri"/>
                <a:cs typeface="Calibri"/>
                <a:sym typeface="Calibri"/>
              </a:rPr>
              <a:t>st</a:t>
            </a:r>
            <a:r>
              <a:rPr lang="en-GB" sz="1200" b="0" i="0" baseline="0" dirty="0">
                <a:solidFill>
                  <a:schemeClr val="dk1"/>
                </a:solidFill>
                <a:latin typeface="+mn-lt"/>
                <a:ea typeface="Calibri"/>
                <a:cs typeface="Calibri"/>
                <a:sym typeface="Calibri"/>
              </a:rPr>
              <a:t> person plural (-</a:t>
            </a:r>
            <a:r>
              <a:rPr lang="en-GB" sz="1200" b="0" i="0" baseline="0" dirty="0" err="1">
                <a:solidFill>
                  <a:schemeClr val="dk1"/>
                </a:solidFill>
                <a:latin typeface="+mn-lt"/>
                <a:ea typeface="Calibri"/>
                <a:cs typeface="Calibri"/>
                <a:sym typeface="Calibri"/>
              </a:rPr>
              <a:t>amos</a:t>
            </a:r>
            <a:r>
              <a:rPr lang="en-GB" sz="1200" b="0" i="0" baseline="0" dirty="0">
                <a:solidFill>
                  <a:schemeClr val="dk1"/>
                </a:solidFill>
                <a:latin typeface="+mn-lt"/>
                <a:ea typeface="Calibri"/>
                <a:cs typeface="Calibri"/>
                <a:sym typeface="Calibri"/>
              </a:rPr>
              <a:t> ending).</a:t>
            </a:r>
            <a:endParaRPr lang="es-ES" sz="1200" b="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7.2.2.1 (introduce) </a:t>
            </a:r>
            <a:r>
              <a:rPr lang="es-ES" sz="1200" kern="1200" dirty="0">
                <a:solidFill>
                  <a:schemeClr val="tx1"/>
                </a:solidFill>
                <a:effectLst/>
                <a:latin typeface="+mn-lt"/>
                <a:ea typeface="+mn-ea"/>
                <a:cs typeface="+mn-cs"/>
              </a:rPr>
              <a:t>trabajar [174]; buscar [179]; descansar [1749]; preparar [570]; comida [906]; animal [322]; pasar [68]; tiempo [80]; campo [342]; junto[s] [149]; solo [181]</a:t>
            </a: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7.2.1.3 (revisit) </a:t>
            </a:r>
            <a:r>
              <a:rPr lang="es-ES" b="0" dirty="0"/>
              <a:t>naturaleza [712]; árbol [748]; pájaro [1607]; río [496]; rojo [534]; amarillo [1381]; verde [812]; azul [811]; lugar [144]; sólo [95]</a:t>
            </a:r>
          </a:p>
          <a:p>
            <a:pPr rtl="0" latinLnBrk="0"/>
            <a:r>
              <a:rPr lang="es-ES" b="1" dirty="0"/>
              <a:t>7.1.2.5 (revisit) </a:t>
            </a:r>
            <a:r>
              <a:rPr lang="es-ES" b="0" dirty="0"/>
              <a:t>museo [1114]; banco [728]; teatro [605]; centro [316]; mercado [487]; tienda [1515]; plaza [806]; iglesia [437]; escuela [424]; ciudad [178]; entre [63]; el, la [1]; lejos [833]; cerca [1042]; respuesta [488]</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Timing: </a:t>
            </a:r>
            <a:r>
              <a:rPr lang="en-CA" b="0" dirty="0"/>
              <a:t>8 minutes</a:t>
            </a:r>
            <a:endParaRPr lang="en-CA" b="1" dirty="0"/>
          </a:p>
          <a:p>
            <a:endParaRPr lang="en-CA" b="1" dirty="0"/>
          </a:p>
          <a:p>
            <a:r>
              <a:rPr lang="en-CA" b="1" dirty="0"/>
              <a:t>Aim: </a:t>
            </a:r>
            <a:r>
              <a:rPr lang="en-CA" b="0" dirty="0"/>
              <a:t>Listening</a:t>
            </a:r>
            <a:r>
              <a:rPr lang="en-CA" b="0" baseline="0" dirty="0"/>
              <a:t> exercise pairing the first person singular and plural of ‘</a:t>
            </a:r>
            <a:r>
              <a:rPr lang="en-CA" b="0" baseline="0" dirty="0" err="1"/>
              <a:t>ar</a:t>
            </a:r>
            <a:r>
              <a:rPr lang="en-CA" b="0" baseline="0" dirty="0"/>
              <a:t>’ verbs</a:t>
            </a:r>
            <a:endParaRPr lang="en-CA" b="1" dirty="0"/>
          </a:p>
          <a:p>
            <a:endParaRPr lang="en-CA" b="1" dirty="0"/>
          </a:p>
          <a:p>
            <a:r>
              <a:rPr lang="en-CA" b="1" dirty="0"/>
              <a:t>Procedure: </a:t>
            </a:r>
          </a:p>
          <a:p>
            <a:pPr marL="228600" indent="-228600">
              <a:buAutoNum type="arabicPeriod"/>
            </a:pPr>
            <a:r>
              <a:rPr lang="en-CA" b="0" dirty="0"/>
              <a:t>Students write 1-7 in their exercise</a:t>
            </a:r>
            <a:r>
              <a:rPr lang="en-CA" b="0" baseline="0" dirty="0"/>
              <a:t> books. They will need to decide if the verb in the recording refers to ‘I’ or ‘we’ and tick the correct column. They should then write out the sentence in Spanish</a:t>
            </a:r>
          </a:p>
          <a:p>
            <a:pPr marL="228600" indent="-228600">
              <a:buAutoNum type="arabicPeriod"/>
            </a:pPr>
            <a:r>
              <a:rPr lang="en-CA" b="0" baseline="0" dirty="0"/>
              <a:t>Teachers click the number button to play the recording.</a:t>
            </a:r>
          </a:p>
          <a:p>
            <a:pPr marL="228600" indent="-228600">
              <a:buAutoNum type="arabicPeriod"/>
            </a:pPr>
            <a:r>
              <a:rPr lang="en-CA" b="0" baseline="0" dirty="0"/>
              <a:t>Teachers click to show the answers for each question individually.</a:t>
            </a:r>
          </a:p>
          <a:p>
            <a:pPr marL="228600" indent="-228600">
              <a:buAutoNum type="arabicPeriod"/>
            </a:pPr>
            <a:r>
              <a:rPr lang="en-CA" b="0" baseline="0" dirty="0"/>
              <a:t>After the last one has been corrected, teachers can ask students to translate the sentences. Clicking will show the answers.</a:t>
            </a:r>
            <a:endParaRPr lang="en-CA" b="0" dirty="0"/>
          </a:p>
          <a:p>
            <a:endParaRPr lang="en-CA" b="0" dirty="0"/>
          </a:p>
          <a:p>
            <a:r>
              <a:rPr lang="en-CA"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solidFill>
                  <a:srgbClr val="115076"/>
                </a:solidFill>
              </a:rPr>
              <a:t>No trabajamos.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solidFill>
                  <a:schemeClr val="accent5">
                    <a:lumMod val="50000"/>
                  </a:schemeClr>
                </a:solidFill>
              </a:rPr>
              <a:t>Preparo la comida.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err="1">
                <a:solidFill>
                  <a:schemeClr val="accent5">
                    <a:lumMod val="50000"/>
                  </a:schemeClr>
                </a:solidFill>
              </a:rPr>
              <a:t>Pasamos</a:t>
            </a:r>
            <a:r>
              <a:rPr lang="en-GB" sz="1200" b="0" baseline="0" dirty="0">
                <a:solidFill>
                  <a:schemeClr val="accent5">
                    <a:lumMod val="50000"/>
                  </a:schemeClr>
                </a:solidFill>
              </a:rPr>
              <a:t> </a:t>
            </a:r>
            <a:r>
              <a:rPr lang="en-GB" sz="1200" b="0" baseline="0" dirty="0" err="1">
                <a:solidFill>
                  <a:schemeClr val="accent5">
                    <a:lumMod val="50000"/>
                  </a:schemeClr>
                </a:solidFill>
              </a:rPr>
              <a:t>tiempo</a:t>
            </a:r>
            <a:r>
              <a:rPr lang="en-GB" sz="1200" b="0" baseline="0" dirty="0">
                <a:solidFill>
                  <a:schemeClr val="accent5">
                    <a:lumMod val="50000"/>
                  </a:schemeClr>
                </a:solidFill>
              </a:rPr>
              <a:t> con </a:t>
            </a:r>
            <a:r>
              <a:rPr lang="en-GB" sz="1200" b="0" baseline="0" dirty="0" err="1">
                <a:solidFill>
                  <a:schemeClr val="accent5">
                    <a:lumMod val="50000"/>
                  </a:schemeClr>
                </a:solidFill>
              </a:rPr>
              <a:t>animales</a:t>
            </a:r>
            <a:r>
              <a:rPr lang="en-GB" sz="1200" b="0" baseline="0" dirty="0">
                <a:solidFill>
                  <a:schemeClr val="accent5">
                    <a:lumMod val="50000"/>
                  </a:schemeClr>
                </a:solidFill>
              </a:rPr>
              <a:t>.</a:t>
            </a:r>
            <a:endParaRPr lang="fr-CA"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chemeClr val="accent5">
                    <a:lumMod val="50000"/>
                  </a:schemeClr>
                </a:solidFill>
              </a:rPr>
              <a:t>Hoy </a:t>
            </a:r>
            <a:r>
              <a:rPr lang="en-GB" sz="1200" b="0" dirty="0" err="1">
                <a:solidFill>
                  <a:schemeClr val="accent5">
                    <a:lumMod val="50000"/>
                  </a:schemeClr>
                </a:solidFill>
              </a:rPr>
              <a:t>descansamos</a:t>
            </a:r>
            <a:r>
              <a:rPr lang="es-ES" sz="1200" b="0" dirty="0">
                <a:solidFill>
                  <a:schemeClr val="accent5">
                    <a:lumMod val="50000"/>
                  </a:schemeClr>
                </a:solidFill>
              </a:rPr>
              <a:t>.</a:t>
            </a:r>
            <a:r>
              <a:rPr lang="fr-CA" sz="1200" b="0" dirty="0">
                <a:solidFill>
                  <a:schemeClr val="accent5">
                    <a:lumMod val="50000"/>
                  </a:schemeClr>
                </a:solidFill>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solidFill>
                  <a:schemeClr val="accent5">
                    <a:lumMod val="50000"/>
                  </a:schemeClr>
                </a:solidFill>
              </a:rPr>
              <a:t>Estudio en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solidFill>
                  <a:schemeClr val="accent5">
                    <a:lumMod val="50000"/>
                  </a:schemeClr>
                </a:solidFill>
              </a:rPr>
              <a:t>Hablamos inglés.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solidFill>
                  <a:schemeClr val="accent5">
                    <a:lumMod val="50000"/>
                  </a:schemeClr>
                </a:solidFill>
              </a:rPr>
              <a:t>Buscamos</a:t>
            </a:r>
            <a:r>
              <a:rPr lang="es-ES" sz="1200" b="0" baseline="0" dirty="0">
                <a:solidFill>
                  <a:schemeClr val="accent5">
                    <a:lumMod val="50000"/>
                  </a:schemeClr>
                </a:solidFill>
              </a:rPr>
              <a:t> un profesor de arte.</a:t>
            </a:r>
            <a:endParaRPr lang="es-ES" sz="1200" b="1" dirty="0">
              <a:solidFill>
                <a:schemeClr val="accent5">
                  <a:lumMod val="50000"/>
                </a:schemeClr>
              </a:solidFill>
            </a:endParaRPr>
          </a:p>
        </p:txBody>
      </p:sp>
      <p:sp>
        <p:nvSpPr>
          <p:cNvPr id="4" name="Espace réservé du numéro de diapositive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17634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and read aloud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 teacher cues students in English: ¿</a:t>
            </a:r>
            <a:r>
              <a:rPr lang="en-GB" sz="1200" b="0" dirty="0" err="1">
                <a:solidFill>
                  <a:srgbClr val="1F4E79"/>
                </a:solidFill>
                <a:effectLst/>
                <a:latin typeface="Century Gothic" panose="020B0502020202020204" pitchFamily="34" charset="0"/>
                <a:ea typeface="DengXian" panose="02010600030101010101" pitchFamily="2" charset="-122"/>
              </a:rPr>
              <a:t>Cómo</a:t>
            </a:r>
            <a:r>
              <a:rPr lang="en-GB" sz="1200" b="0" dirty="0">
                <a:solidFill>
                  <a:srgbClr val="1F4E79"/>
                </a:solidFill>
                <a:effectLst/>
                <a:latin typeface="Century Gothic" panose="020B0502020202020204" pitchFamily="34" charset="0"/>
                <a:ea typeface="DengXian" panose="02010600030101010101" pitchFamily="2" charset="-122"/>
              </a:rPr>
              <a:t> se dice ‘We rest at home’.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Students volunteer answers, either individually or chorally. (Alternatively, they can write them on mini whiteboards).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666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version of the activity is more challenging, with prompts in English. On the following slides there is a less challenging version with the infinitive-noun phrases given in Spanish.</a:t>
            </a:r>
          </a:p>
          <a:p>
            <a:endParaRPr lang="en-GB" b="1" dirty="0"/>
          </a:p>
          <a:p>
            <a:r>
              <a:rPr lang="en-GB" b="1" dirty="0"/>
              <a:t>Timing: </a:t>
            </a:r>
            <a:r>
              <a:rPr lang="en-GB" b="0" dirty="0"/>
              <a:t>10 minutes (two slides)</a:t>
            </a:r>
            <a:br>
              <a:rPr lang="en-GB" b="1" dirty="0"/>
            </a:br>
            <a:br>
              <a:rPr lang="en-GB" b="1" dirty="0"/>
            </a:br>
            <a:r>
              <a:rPr lang="en-GB" b="1" dirty="0"/>
              <a:t>Aim: </a:t>
            </a:r>
            <a:r>
              <a:rPr lang="en-GB" b="0" dirty="0"/>
              <a:t>to practise speaking and understanding about present events in the first person singular and plural.</a:t>
            </a:r>
            <a:br>
              <a:rPr lang="en-GB" b="1" dirty="0"/>
            </a:br>
            <a:br>
              <a:rPr lang="en-GB" b="1" dirty="0"/>
            </a:br>
            <a:r>
              <a:rPr lang="en-GB" b="1" dirty="0"/>
              <a:t>Procedure:</a:t>
            </a:r>
          </a:p>
          <a:p>
            <a:pPr marL="228600" indent="-228600">
              <a:buAutoNum type="arabicPeriod"/>
            </a:pPr>
            <a:r>
              <a:rPr lang="en-GB" b="0" dirty="0"/>
              <a:t>Students A and B write down 1-6 and their own choice of A or B for each, without showing the other.</a:t>
            </a:r>
          </a:p>
          <a:p>
            <a:pPr marL="228600" indent="-228600">
              <a:buAutoNum type="arabicPeriod"/>
            </a:pPr>
            <a:r>
              <a:rPr lang="en-GB" b="0" dirty="0"/>
              <a:t>Then Bs say their chosen sentences (without using the time adverbs) – e.g. 1B </a:t>
            </a:r>
            <a:r>
              <a:rPr lang="en-GB" b="0" dirty="0" err="1"/>
              <a:t>escuché</a:t>
            </a:r>
            <a:r>
              <a:rPr lang="en-GB" b="0" dirty="0"/>
              <a:t> </a:t>
            </a:r>
            <a:r>
              <a:rPr lang="en-GB" b="0" dirty="0" err="1"/>
              <a:t>música</a:t>
            </a:r>
            <a:r>
              <a:rPr lang="en-GB" b="0" dirty="0"/>
              <a:t>.</a:t>
            </a:r>
          </a:p>
          <a:p>
            <a:pPr marL="228600" indent="-228600">
              <a:buAutoNum type="arabicPeriod"/>
            </a:pPr>
            <a:r>
              <a:rPr lang="en-GB" b="0" dirty="0"/>
              <a:t>As note their partner’s choice and whether there is a match (yes/no).</a:t>
            </a:r>
          </a:p>
          <a:p>
            <a:pPr marL="228600" indent="-228600">
              <a:buAutoNum type="arabicPeriod"/>
            </a:pPr>
            <a:r>
              <a:rPr lang="en-GB" b="0" dirty="0"/>
              <a:t>After all 6 pictures have been spoken about, students swap roles and move to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9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br>
              <a:rPr lang="en-GB" b="1" dirty="0"/>
            </a:br>
            <a:r>
              <a:rPr lang="en-GB" b="1" dirty="0"/>
              <a:t>Swap roles</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29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this version of the activity is more challenging, with prompts in English. On the following slides there is a less challenging version with the infinitive-noun phrases given in Spanish.</a:t>
            </a:r>
          </a:p>
          <a:p>
            <a:endParaRPr lang="en-GB" b="1" dirty="0"/>
          </a:p>
          <a:p>
            <a:r>
              <a:rPr lang="en-GB" b="1" dirty="0"/>
              <a:t>Timing: </a:t>
            </a:r>
            <a:r>
              <a:rPr lang="en-GB" b="0" dirty="0"/>
              <a:t>10 minutes (two slides)</a:t>
            </a:r>
            <a:br>
              <a:rPr lang="en-GB" b="1" dirty="0"/>
            </a:br>
            <a:br>
              <a:rPr lang="en-GB" b="1" dirty="0"/>
            </a:br>
            <a:r>
              <a:rPr lang="en-GB" b="1" dirty="0"/>
              <a:t>Aim: </a:t>
            </a:r>
            <a:r>
              <a:rPr lang="en-GB" b="0" dirty="0"/>
              <a:t>to practise speaking and understanding about present events in the first person singular and plural.</a:t>
            </a:r>
            <a:br>
              <a:rPr lang="en-GB" b="1" dirty="0"/>
            </a:br>
            <a:br>
              <a:rPr lang="en-GB" b="1" dirty="0"/>
            </a:br>
            <a:r>
              <a:rPr lang="en-GB" b="1" dirty="0"/>
              <a:t>Procedure:</a:t>
            </a:r>
          </a:p>
          <a:p>
            <a:pPr marL="228600" indent="-228600">
              <a:buAutoNum type="arabicPeriod"/>
            </a:pPr>
            <a:r>
              <a:rPr lang="en-GB" b="0" dirty="0"/>
              <a:t>Students A and B write down 1-6 and their own choice of A or B for each, without showing the other.</a:t>
            </a:r>
          </a:p>
          <a:p>
            <a:pPr marL="228600" indent="-228600">
              <a:buAutoNum type="arabicPeriod"/>
            </a:pPr>
            <a:r>
              <a:rPr lang="en-GB" b="0" dirty="0"/>
              <a:t>Then Bs say their chosen sentences (without using the time adverbs) – e.g. 1B </a:t>
            </a:r>
            <a:r>
              <a:rPr lang="en-GB" b="0" dirty="0" err="1"/>
              <a:t>escuché</a:t>
            </a:r>
            <a:r>
              <a:rPr lang="en-GB" b="0" dirty="0"/>
              <a:t> </a:t>
            </a:r>
            <a:r>
              <a:rPr lang="en-GB" b="0" dirty="0" err="1"/>
              <a:t>música</a:t>
            </a:r>
            <a:r>
              <a:rPr lang="en-GB" b="0" dirty="0"/>
              <a:t>.</a:t>
            </a:r>
          </a:p>
          <a:p>
            <a:pPr marL="228600" indent="-228600">
              <a:buAutoNum type="arabicPeriod"/>
            </a:pPr>
            <a:r>
              <a:rPr lang="en-GB" b="0" dirty="0"/>
              <a:t>As note their partner’s choice and whether there is a match (yes/no).</a:t>
            </a:r>
          </a:p>
          <a:p>
            <a:pPr marL="228600" indent="-228600">
              <a:buAutoNum type="arabicPeriod"/>
            </a:pPr>
            <a:r>
              <a:rPr lang="en-GB" b="0" dirty="0"/>
              <a:t>After all 6 pictures have been spoken about, students swap roles and move to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335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br>
              <a:rPr lang="en-GB" b="1" dirty="0"/>
            </a:br>
            <a:r>
              <a:rPr lang="en-GB" b="1" dirty="0"/>
              <a:t>Swap roles</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56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All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Edexcel list does not have </a:t>
            </a:r>
            <a:r>
              <a:rPr lang="en-GB" b="1" u="sng" dirty="0" err="1">
                <a:solidFill>
                  <a:srgbClr val="FF0000"/>
                </a:solidFill>
              </a:rPr>
              <a:t>respuesta</a:t>
            </a:r>
            <a:r>
              <a:rPr lang="en-GB" b="1" u="sng" dirty="0">
                <a:solidFill>
                  <a:srgbClr val="FF0000"/>
                </a:solidFill>
              </a:rPr>
              <a:t>, </a:t>
            </a:r>
            <a:r>
              <a:rPr lang="en-GB" b="1" u="sng" dirty="0" err="1">
                <a:solidFill>
                  <a:srgbClr val="FF0000"/>
                </a:solidFill>
              </a:rPr>
              <a:t>iglesia</a:t>
            </a:r>
            <a:r>
              <a:rPr lang="en-GB" b="1" dirty="0">
                <a:solidFill>
                  <a:srgbClr val="FF0000"/>
                </a:solidFill>
              </a:rPr>
              <a:t>.</a:t>
            </a:r>
            <a:br>
              <a:rPr lang="en-GB" b="1" dirty="0">
                <a:solidFill>
                  <a:srgbClr val="FF0000"/>
                </a:solidFill>
              </a:rPr>
            </a:br>
            <a:br>
              <a:rPr lang="en-GB" b="1" u="sng" dirty="0">
                <a:solidFill>
                  <a:srgbClr val="FF0000"/>
                </a:solidFill>
              </a:rPr>
            </a:b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 of SSCs [</a:t>
            </a:r>
            <a:r>
              <a:rPr lang="en-GB" sz="1200" b="0" i="0" baseline="0" dirty="0">
                <a:solidFill>
                  <a:schemeClr val="dk1"/>
                </a:solidFill>
                <a:latin typeface="+mn-lt"/>
                <a:ea typeface="Calibri"/>
                <a:cs typeface="Calibri"/>
                <a:sym typeface="Calibri"/>
              </a:rPr>
              <a:t>e</a:t>
            </a:r>
            <a:r>
              <a:rPr lang="en-GB" sz="1200" b="0" i="0" dirty="0">
                <a:solidFill>
                  <a:schemeClr val="dk1"/>
                </a:solidFill>
                <a:latin typeface="+mn-lt"/>
                <a:ea typeface="Calibri"/>
                <a:cs typeface="Calibri"/>
                <a:sym typeface="Calibri"/>
              </a:rPr>
              <a:t>],</a:t>
            </a:r>
            <a:r>
              <a:rPr lang="en-GB" sz="1200" b="0" i="0" baseline="0" dirty="0">
                <a:solidFill>
                  <a:schemeClr val="dk1"/>
                </a:solidFill>
                <a:latin typeface="+mn-lt"/>
                <a:ea typeface="Calibri"/>
                <a:cs typeface="Calibri"/>
                <a:sym typeface="Calibri"/>
              </a:rPr>
              <a:t> </a:t>
            </a:r>
            <a:r>
              <a:rPr lang="en-GB" sz="1200" b="0" i="0" dirty="0">
                <a:solidFill>
                  <a:schemeClr val="dk1"/>
                </a:solidFill>
                <a:latin typeface="+mn-lt"/>
                <a:ea typeface="Calibri"/>
                <a:cs typeface="Calibri"/>
                <a:sym typeface="Calibri"/>
              </a:rPr>
              <a:t>[i]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dk1"/>
                </a:solidFill>
                <a:latin typeface="+mn-lt"/>
                <a:ea typeface="Calibri"/>
                <a:cs typeface="Calibri"/>
                <a:sym typeface="Calibri"/>
              </a:rPr>
              <a:t>Consolidation of</a:t>
            </a:r>
            <a:r>
              <a:rPr lang="en-GB" sz="1200" b="0" i="0" baseline="0" dirty="0">
                <a:solidFill>
                  <a:schemeClr val="dk1"/>
                </a:solidFill>
                <a:latin typeface="+mn-lt"/>
                <a:ea typeface="Calibri"/>
                <a:cs typeface="Calibri"/>
                <a:sym typeface="Calibri"/>
              </a:rPr>
              <a:t> present tense –</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1</a:t>
            </a:r>
            <a:r>
              <a:rPr lang="en-GB" sz="1200" b="0" i="0" baseline="30000" dirty="0">
                <a:solidFill>
                  <a:schemeClr val="dk1"/>
                </a:solidFill>
                <a:latin typeface="+mn-lt"/>
                <a:ea typeface="Calibri"/>
                <a:cs typeface="Calibri"/>
                <a:sym typeface="Calibri"/>
              </a:rPr>
              <a:t>st</a:t>
            </a:r>
            <a:r>
              <a:rPr lang="en-GB" sz="1200" b="0" i="0" baseline="0" dirty="0">
                <a:solidFill>
                  <a:schemeClr val="dk1"/>
                </a:solidFill>
                <a:latin typeface="+mn-lt"/>
                <a:ea typeface="Calibri"/>
                <a:cs typeface="Calibri"/>
                <a:sym typeface="Calibri"/>
              </a:rPr>
              <a:t> person plural (-</a:t>
            </a:r>
            <a:r>
              <a:rPr lang="en-GB" sz="1200" b="0" i="0" baseline="0" dirty="0" err="1">
                <a:solidFill>
                  <a:schemeClr val="dk1"/>
                </a:solidFill>
                <a:latin typeface="+mn-lt"/>
                <a:ea typeface="Calibri"/>
                <a:cs typeface="Calibri"/>
                <a:sym typeface="Calibri"/>
              </a:rPr>
              <a:t>amos</a:t>
            </a:r>
            <a:r>
              <a:rPr lang="en-GB" sz="1200" b="0" i="0" baseline="0" dirty="0">
                <a:solidFill>
                  <a:schemeClr val="dk1"/>
                </a:solidFill>
                <a:latin typeface="+mn-lt"/>
                <a:ea typeface="Calibri"/>
                <a:cs typeface="Calibri"/>
                <a:sym typeface="Calibri"/>
              </a:rPr>
              <a:t> ending).</a:t>
            </a:r>
            <a:endParaRPr lang="es-ES" sz="1200" b="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tx1"/>
                </a:solidFill>
                <a:effectLst/>
                <a:latin typeface="+mn-lt"/>
                <a:ea typeface="+mn-ea"/>
                <a:cs typeface="+mn-cs"/>
              </a:rPr>
              <a:t>7.2.2.1 (introduce) </a:t>
            </a:r>
            <a:r>
              <a:rPr lang="es-ES" sz="1200" kern="1200" dirty="0">
                <a:solidFill>
                  <a:schemeClr val="tx1"/>
                </a:solidFill>
                <a:effectLst/>
                <a:latin typeface="+mn-lt"/>
                <a:ea typeface="+mn-ea"/>
                <a:cs typeface="+mn-cs"/>
              </a:rPr>
              <a:t>trabajar [174]; buscar [179]; descansar [1749]; preparar [570]; comida [906]; animal [322]; pasar [68]; tiempo [80]; campo [342]; junto[s] [149]; solo [181]</a:t>
            </a: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7.2.1.3 (revisit) </a:t>
            </a:r>
            <a:r>
              <a:rPr lang="es-ES" b="0" dirty="0"/>
              <a:t>naturaleza [712]; árbol [748]; pájaro [1607]; río [496]; rojo [534]; amarillo [1381]; verde [812]; azul [811]; lugar [144]; sólo [95]</a:t>
            </a:r>
          </a:p>
          <a:p>
            <a:pPr rtl="0" latinLnBrk="0"/>
            <a:r>
              <a:rPr lang="es-ES" b="1" dirty="0"/>
              <a:t>7.1.2.5 (revisit) </a:t>
            </a:r>
            <a:r>
              <a:rPr lang="es-ES" b="0" dirty="0"/>
              <a:t>museo [1114]; banco [728]; teatro [605]; centro [316]; mercado [487]; tienda [1515]; plaza [806]; iglesia [437]; escuela [424]; ciudad [178]; entre [63]; el, la [1]; lejos [833]; cerca [1042]; respuesta [488]</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624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baseline="0" dirty="0"/>
              <a:t>NB: Students can make a start on this activity as they arrive.</a:t>
            </a:r>
            <a:br>
              <a:rPr lang="en-GB" sz="1000" b="1" baseline="0" dirty="0"/>
            </a:br>
            <a:endParaRPr lang="en-GB" sz="1000" b="1" baseline="0" dirty="0"/>
          </a:p>
          <a:p>
            <a:r>
              <a:rPr lang="en-GB" sz="1000" b="1" baseline="0" dirty="0"/>
              <a:t>Timing: </a:t>
            </a:r>
            <a:r>
              <a:rPr lang="en-GB" sz="1000" b="0" baseline="0" dirty="0"/>
              <a:t>7 minutes</a:t>
            </a:r>
          </a:p>
          <a:p>
            <a:endParaRPr lang="en-GB" sz="1000" b="0" baseline="0" dirty="0"/>
          </a:p>
          <a:p>
            <a:r>
              <a:rPr lang="en-GB" sz="1000" b="1" baseline="0" dirty="0"/>
              <a:t>Aim: </a:t>
            </a:r>
            <a:r>
              <a:rPr lang="en-GB" sz="1000" b="0" baseline="0" dirty="0"/>
              <a:t>revision of vocabulary from 7.1.2.5</a:t>
            </a:r>
            <a:endParaRPr lang="en-GB" sz="1000" baseline="0" dirty="0"/>
          </a:p>
          <a:p>
            <a:endParaRPr lang="en-GB" sz="1000" baseline="0" dirty="0"/>
          </a:p>
          <a:p>
            <a:r>
              <a:rPr lang="en-GB" sz="1000" b="1" baseline="0" dirty="0"/>
              <a:t>Procedure:</a:t>
            </a:r>
          </a:p>
          <a:p>
            <a:pPr marL="0" indent="0">
              <a:buNone/>
            </a:pPr>
            <a:r>
              <a:rPr lang="en-GB" sz="1000" b="0" baseline="0" dirty="0"/>
              <a:t>1. This</a:t>
            </a:r>
            <a:r>
              <a:rPr lang="en-GB" sz="1000" baseline="0" dirty="0"/>
              <a:t> could either be done as a whole class, pair or individual activity. The first letter of the Spanish word corresponding to the picture / English translation is provided. </a:t>
            </a:r>
          </a:p>
          <a:p>
            <a:pPr marL="0" indent="0">
              <a:buNone/>
            </a:pPr>
            <a:r>
              <a:rPr lang="en-GB" sz="1000" baseline="0" dirty="0"/>
              <a:t>2. Students have to say what the missing word is based on the picture and word clue.</a:t>
            </a:r>
          </a:p>
          <a:p>
            <a:r>
              <a:rPr lang="en-GB" sz="1000" b="0" kern="1200" baseline="0" dirty="0">
                <a:solidFill>
                  <a:schemeClr val="tx1"/>
                </a:solidFill>
                <a:effectLst/>
                <a:latin typeface="+mn-lt"/>
                <a:ea typeface="+mn-ea"/>
                <a:cs typeface="+mn-cs"/>
              </a:rPr>
              <a:t>3. Teachers click anywhere on the screen to reveal the answer. Answers appear horizontally.</a:t>
            </a:r>
            <a:endParaRPr lang="en-US" sz="1000" b="0" kern="1200" dirty="0">
              <a:solidFill>
                <a:schemeClr val="tx1"/>
              </a:solidFill>
              <a:effectLst/>
              <a:latin typeface="+mn-lt"/>
              <a:ea typeface="+mn-ea"/>
              <a:cs typeface="+mn-cs"/>
            </a:endParaRPr>
          </a:p>
          <a:p>
            <a:pPr hangingPunct="0"/>
            <a:endParaRPr lang="en-US" sz="1000" b="0" kern="1200" dirty="0">
              <a:solidFill>
                <a:schemeClr val="tx1"/>
              </a:solidFill>
              <a:effectLst/>
              <a:latin typeface="+mn-lt"/>
              <a:ea typeface="+mn-ea"/>
              <a:cs typeface="+mn-cs"/>
            </a:endParaRPr>
          </a:p>
          <a:p>
            <a:pPr hangingPunct="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559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5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phonics practice, a listening activity practising recognition of the [e] and [</a:t>
            </a:r>
            <a:r>
              <a:rPr kumimoji="0" lang="en-GB" sz="1200" b="0" i="0" u="none" strike="noStrike" kern="1200" cap="none" spc="0" normalizeH="0" baseline="0" noProof="0" dirty="0" err="1">
                <a:ln>
                  <a:noFill/>
                </a:ln>
                <a:solidFill>
                  <a:prstClr val="black"/>
                </a:solidFill>
                <a:effectLst/>
                <a:uLnTx/>
                <a:uFillTx/>
                <a:latin typeface="+mn-lt"/>
                <a:ea typeface="+mn-ea"/>
                <a:cs typeface="+mn-cs"/>
              </a:rPr>
              <a:t>i</a:t>
            </a:r>
            <a:r>
              <a:rPr kumimoji="0" lang="en-GB" sz="1200" b="0" i="0" u="none" strike="noStrike" kern="1200" cap="none" spc="0" normalizeH="0" baseline="0" noProof="0" dirty="0">
                <a:ln>
                  <a:noFill/>
                </a:ln>
                <a:solidFill>
                  <a:prstClr val="black"/>
                </a:solidFill>
                <a:effectLst/>
                <a:uLnTx/>
                <a:uFillTx/>
                <a:latin typeface="+mn-lt"/>
                <a:ea typeface="+mn-ea"/>
                <a:cs typeface="+mn-cs"/>
              </a:rPr>
              <a:t>] SSCs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Teachers click the number button to play the recording. Students listen and note down in their books or on a mini whiteboard if they hear [e], [</a:t>
            </a:r>
            <a:r>
              <a:rPr kumimoji="0" lang="en-GB" sz="1200" b="0" i="0" u="none" strike="noStrike" kern="1200" cap="none" spc="0" normalizeH="0" baseline="0" noProof="0" dirty="0" err="1">
                <a:ln>
                  <a:noFill/>
                </a:ln>
                <a:solidFill>
                  <a:prstClr val="black"/>
                </a:solidFill>
                <a:effectLst/>
                <a:uLnTx/>
                <a:uFillTx/>
                <a:latin typeface="+mn-lt"/>
                <a:ea typeface="+mn-ea"/>
                <a:cs typeface="+mn-cs"/>
              </a:rPr>
              <a:t>i</a:t>
            </a:r>
            <a:r>
              <a:rPr kumimoji="0" lang="en-GB" sz="1200" b="0" i="0" u="none" strike="noStrike" kern="1200" cap="none" spc="0" normalizeH="0" baseline="0" noProof="0" dirty="0">
                <a:ln>
                  <a:noFill/>
                </a:ln>
                <a:solidFill>
                  <a:prstClr val="black"/>
                </a:solidFill>
                <a:effectLst/>
                <a:uLnTx/>
                <a:uFillTx/>
                <a:latin typeface="+mn-lt"/>
                <a:ea typeface="+mn-ea"/>
                <a:cs typeface="+mn-cs"/>
              </a:rPr>
              <a:t>] or both in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Teachers will then click to show the answer and again to show the whole sentence. They can then ask the students to translate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Follow the same procedure for the next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Notes:</a:t>
            </a:r>
            <a:endParaRPr lang="en-CA" b="1" dirty="0"/>
          </a:p>
          <a:p>
            <a:r>
              <a:rPr lang="en-CA" b="0" dirty="0"/>
              <a:t>All vocabulary used in the</a:t>
            </a:r>
            <a:r>
              <a:rPr lang="en-CA" b="0" baseline="0" dirty="0"/>
              <a:t> activity </a:t>
            </a:r>
            <a:r>
              <a:rPr lang="en-CA" b="0" dirty="0"/>
              <a:t>has been previously taught</a:t>
            </a:r>
            <a:r>
              <a:rPr lang="en-CA" b="0" baseline="0" dirty="0"/>
              <a:t> in the scheme of work.</a:t>
            </a:r>
            <a:endParaRPr lang="en-CA" b="0" dirty="0"/>
          </a:p>
          <a:p>
            <a:endParaRPr lang="en-CA" b="1" dirty="0"/>
          </a:p>
          <a:p>
            <a:endParaRPr lang="en-CA" b="1" dirty="0"/>
          </a:p>
        </p:txBody>
      </p:sp>
      <p:sp>
        <p:nvSpPr>
          <p:cNvPr id="4" name="Espace réservé du numéro de diapositive 3"/>
          <p:cNvSpPr>
            <a:spLocks noGrp="1"/>
          </p:cNvSpPr>
          <p:nvPr>
            <p:ph type="sldNum" sz="quarter" idx="5"/>
          </p:nvPr>
        </p:nvSpPr>
        <p:spPr/>
        <p:txBody>
          <a:bodyPr/>
          <a:lstStyle/>
          <a:p>
            <a:fld id="{E98F10DF-52D1-43C6-8544-57D769B234FE}" type="slidenum">
              <a:rPr lang="en-GB" smtClean="0"/>
              <a:t>18</a:t>
            </a:fld>
            <a:endParaRPr lang="en-GB"/>
          </a:p>
        </p:txBody>
      </p:sp>
    </p:spTree>
    <p:extLst>
      <p:ext uri="{BB962C8B-B14F-4D97-AF65-F5344CB8AC3E}">
        <p14:creationId xmlns:p14="http://schemas.microsoft.com/office/powerpoint/2010/main" val="3440987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5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phonics practice, a listening activity practising recognition of the [e] and [</a:t>
            </a:r>
            <a:r>
              <a:rPr kumimoji="0" lang="en-GB" sz="1200" b="0" i="0" u="none" strike="noStrike" kern="1200" cap="none" spc="0" normalizeH="0" baseline="0" noProof="0" dirty="0" err="1">
                <a:ln>
                  <a:noFill/>
                </a:ln>
                <a:solidFill>
                  <a:prstClr val="black"/>
                </a:solidFill>
                <a:effectLst/>
                <a:uLnTx/>
                <a:uFillTx/>
                <a:latin typeface="+mn-lt"/>
                <a:ea typeface="+mn-ea"/>
                <a:cs typeface="+mn-cs"/>
              </a:rPr>
              <a:t>i</a:t>
            </a:r>
            <a:r>
              <a:rPr kumimoji="0" lang="en-GB" sz="1200" b="0" i="0" u="none" strike="noStrike" kern="1200" cap="none" spc="0" normalizeH="0" baseline="0" noProof="0" dirty="0">
                <a:ln>
                  <a:noFill/>
                </a:ln>
                <a:solidFill>
                  <a:prstClr val="black"/>
                </a:solidFill>
                <a:effectLst/>
                <a:uLnTx/>
                <a:uFillTx/>
                <a:latin typeface="+mn-lt"/>
                <a:ea typeface="+mn-ea"/>
                <a:cs typeface="+mn-cs"/>
              </a:rPr>
              <a:t>] SSCs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Teachers click the number button to play the recording. Students listen and note down in their books or on a mini whiteboard if they hear [e], [</a:t>
            </a:r>
            <a:r>
              <a:rPr kumimoji="0" lang="en-GB" sz="1200" b="0" i="0" u="none" strike="noStrike" kern="1200" cap="none" spc="0" normalizeH="0" baseline="0" noProof="0" dirty="0" err="1">
                <a:ln>
                  <a:noFill/>
                </a:ln>
                <a:solidFill>
                  <a:prstClr val="black"/>
                </a:solidFill>
                <a:effectLst/>
                <a:uLnTx/>
                <a:uFillTx/>
                <a:latin typeface="+mn-lt"/>
                <a:ea typeface="+mn-ea"/>
                <a:cs typeface="+mn-cs"/>
              </a:rPr>
              <a:t>i</a:t>
            </a:r>
            <a:r>
              <a:rPr kumimoji="0" lang="en-GB" sz="1200" b="0" i="0" u="none" strike="noStrike" kern="1200" cap="none" spc="0" normalizeH="0" baseline="0" noProof="0" dirty="0">
                <a:ln>
                  <a:noFill/>
                </a:ln>
                <a:solidFill>
                  <a:prstClr val="black"/>
                </a:solidFill>
                <a:effectLst/>
                <a:uLnTx/>
                <a:uFillTx/>
                <a:latin typeface="+mn-lt"/>
                <a:ea typeface="+mn-ea"/>
                <a:cs typeface="+mn-cs"/>
              </a:rPr>
              <a:t>] or both in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Teachers will then click to show the answer and again to show the whole sentence. They can then ask the students to translate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Follow the same procedure for the next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Notes:</a:t>
            </a:r>
            <a:endParaRPr lang="en-CA" b="1" dirty="0"/>
          </a:p>
          <a:p>
            <a:r>
              <a:rPr lang="en-CA" b="0" dirty="0"/>
              <a:t>All vocabulary used in the</a:t>
            </a:r>
            <a:r>
              <a:rPr lang="en-CA" b="0" baseline="0" dirty="0"/>
              <a:t> activity </a:t>
            </a:r>
            <a:r>
              <a:rPr lang="en-CA" b="0" dirty="0"/>
              <a:t>has been previously taught</a:t>
            </a:r>
            <a:r>
              <a:rPr lang="en-CA" b="0" baseline="0" dirty="0"/>
              <a:t> in the scheme of work.</a:t>
            </a:r>
            <a:endParaRPr lang="en-CA" b="0" dirty="0"/>
          </a:p>
          <a:p>
            <a:endParaRPr lang="en-CA" b="1" dirty="0"/>
          </a:p>
          <a:p>
            <a:endParaRPr lang="en-CA" b="1" dirty="0"/>
          </a:p>
        </p:txBody>
      </p:sp>
      <p:sp>
        <p:nvSpPr>
          <p:cNvPr id="4" name="Espace réservé du numéro de diapositive 3"/>
          <p:cNvSpPr>
            <a:spLocks noGrp="1"/>
          </p:cNvSpPr>
          <p:nvPr>
            <p:ph type="sldNum" sz="quarter" idx="5"/>
          </p:nvPr>
        </p:nvSpPr>
        <p:spPr/>
        <p:txBody>
          <a:bodyPr/>
          <a:lstStyle/>
          <a:p>
            <a:fld id="{E98F10DF-52D1-43C6-8544-57D769B234FE}" type="slidenum">
              <a:rPr lang="en-GB" smtClean="0"/>
              <a:t>19</a:t>
            </a:fld>
            <a:endParaRPr lang="en-GB"/>
          </a:p>
        </p:txBody>
      </p:sp>
    </p:spTree>
    <p:extLst>
      <p:ext uri="{BB962C8B-B14F-4D97-AF65-F5344CB8AC3E}">
        <p14:creationId xmlns:p14="http://schemas.microsoft.com/office/powerpoint/2010/main" val="3025208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Starter activity to settle students on arrival.</a:t>
            </a:r>
            <a:br>
              <a:rPr lang="en-GB" dirty="0"/>
            </a:br>
            <a:br>
              <a:rPr lang="en-GB" dirty="0"/>
            </a:br>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5 minutes</a:t>
            </a:r>
          </a:p>
          <a:p>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practise recognition of new and revisited vocabulary for this week.</a:t>
            </a: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r>
              <a:rPr lang="en-GB" dirty="0"/>
              <a:t>1. Students write 1-11 and the missing letter from each word (no need to write all words in full)</a:t>
            </a:r>
            <a:br>
              <a:rPr lang="en-GB" dirty="0"/>
            </a:br>
            <a:r>
              <a:rPr lang="en-GB" dirty="0"/>
              <a:t>2. The 11 missing letters spell ‘</a:t>
            </a:r>
            <a:r>
              <a:rPr lang="en-GB" dirty="0" err="1"/>
              <a:t>Actividades</a:t>
            </a:r>
            <a:r>
              <a:rPr lang="en-GB" dirty="0"/>
              <a:t>’.  Students should write this word and the English meaning and then put their hand up in silence.</a:t>
            </a:r>
            <a:br>
              <a:rPr lang="en-GB" dirty="0"/>
            </a:br>
            <a:r>
              <a:rPr lang="en-GB" dirty="0"/>
              <a:t>3. When all students have had time to start the activity (they may not finish, if their arrival is staggered), s/he elicits feedback and reveals the missing letters one by one.</a:t>
            </a:r>
            <a:br>
              <a:rPr lang="en-GB" dirty="0"/>
            </a:br>
            <a:r>
              <a:rPr lang="en-GB" dirty="0"/>
              <a:t>The word ‘</a:t>
            </a:r>
            <a:r>
              <a:rPr lang="en-GB" dirty="0" err="1"/>
              <a:t>actividades</a:t>
            </a:r>
            <a:r>
              <a:rPr lang="en-GB" dirty="0"/>
              <a:t>’ is key to the theme of this week’s lessons.</a:t>
            </a:r>
            <a:br>
              <a:rPr lang="en-GB" dirty="0"/>
            </a:br>
            <a:br>
              <a:rPr lang="en-GB" dirty="0"/>
            </a:br>
            <a:r>
              <a:rPr lang="en-GB" b="1" dirty="0"/>
              <a:t>Note</a:t>
            </a:r>
            <a:r>
              <a:rPr lang="en-GB" dirty="0"/>
              <a:t>: for higher proficiency learners, either remove the English completely or in a mixed proficiency class, challenge some students not to look at the English.</a:t>
            </a:r>
            <a:br>
              <a:rPr lang="en-GB" dirty="0"/>
            </a:br>
            <a:endParaRPr lang="en-GB" dirty="0"/>
          </a:p>
        </p:txBody>
      </p:sp>
      <p:sp>
        <p:nvSpPr>
          <p:cNvPr id="4" name="Slide Number Placeholder 3"/>
          <p:cNvSpPr>
            <a:spLocks noGrp="1"/>
          </p:cNvSpPr>
          <p:nvPr>
            <p:ph type="sldNum" sz="quarter" idx="5"/>
          </p:nvPr>
        </p:nvSpPr>
        <p:spPr/>
        <p:txBody>
          <a:bodyPr/>
          <a:lstStyle/>
          <a:p>
            <a:fld id="{0C03D36E-E363-47C2-BBA4-E6427CA0CC61}" type="slidenum">
              <a:rPr lang="en-GB" smtClean="0"/>
              <a:t>2</a:t>
            </a:fld>
            <a:endParaRPr lang="en-GB"/>
          </a:p>
        </p:txBody>
      </p:sp>
    </p:spTree>
    <p:extLst>
      <p:ext uri="{BB962C8B-B14F-4D97-AF65-F5344CB8AC3E}">
        <p14:creationId xmlns:p14="http://schemas.microsoft.com/office/powerpoint/2010/main" val="1507384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5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phonics practice, a listening activity practising recognition of the [e] and [</a:t>
            </a:r>
            <a:r>
              <a:rPr kumimoji="0" lang="en-GB" sz="1200" b="0" i="0" u="none" strike="noStrike" kern="1200" cap="none" spc="0" normalizeH="0" baseline="0" noProof="0" dirty="0" err="1">
                <a:ln>
                  <a:noFill/>
                </a:ln>
                <a:solidFill>
                  <a:prstClr val="black"/>
                </a:solidFill>
                <a:effectLst/>
                <a:uLnTx/>
                <a:uFillTx/>
                <a:latin typeface="+mn-lt"/>
                <a:ea typeface="+mn-ea"/>
                <a:cs typeface="+mn-cs"/>
              </a:rPr>
              <a:t>i</a:t>
            </a:r>
            <a:r>
              <a:rPr kumimoji="0" lang="en-GB" sz="1200" b="0" i="0" u="none" strike="noStrike" kern="1200" cap="none" spc="0" normalizeH="0" baseline="0" noProof="0" dirty="0">
                <a:ln>
                  <a:noFill/>
                </a:ln>
                <a:solidFill>
                  <a:prstClr val="black"/>
                </a:solidFill>
                <a:effectLst/>
                <a:uLnTx/>
                <a:uFillTx/>
                <a:latin typeface="+mn-lt"/>
                <a:ea typeface="+mn-ea"/>
                <a:cs typeface="+mn-cs"/>
              </a:rPr>
              <a:t>] SSCs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Teachers click the number button to play the recording. Students listen and note down in their books or on a mini whiteboard if they hear [e], [</a:t>
            </a:r>
            <a:r>
              <a:rPr kumimoji="0" lang="en-GB" sz="1200" b="0" i="0" u="none" strike="noStrike" kern="1200" cap="none" spc="0" normalizeH="0" baseline="0" noProof="0" dirty="0" err="1">
                <a:ln>
                  <a:noFill/>
                </a:ln>
                <a:solidFill>
                  <a:prstClr val="black"/>
                </a:solidFill>
                <a:effectLst/>
                <a:uLnTx/>
                <a:uFillTx/>
                <a:latin typeface="+mn-lt"/>
                <a:ea typeface="+mn-ea"/>
                <a:cs typeface="+mn-cs"/>
              </a:rPr>
              <a:t>i</a:t>
            </a:r>
            <a:r>
              <a:rPr kumimoji="0" lang="en-GB" sz="1200" b="0" i="0" u="none" strike="noStrike" kern="1200" cap="none" spc="0" normalizeH="0" baseline="0" noProof="0" dirty="0">
                <a:ln>
                  <a:noFill/>
                </a:ln>
                <a:solidFill>
                  <a:prstClr val="black"/>
                </a:solidFill>
                <a:effectLst/>
                <a:uLnTx/>
                <a:uFillTx/>
                <a:latin typeface="+mn-lt"/>
                <a:ea typeface="+mn-ea"/>
                <a:cs typeface="+mn-cs"/>
              </a:rPr>
              <a:t>] or both in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Teachers will then click to show the answer and again to show the whole sentence. They can then ask the students to translate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Follow the same procedure for the next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Notes:</a:t>
            </a:r>
            <a:endParaRPr lang="en-CA" b="1" dirty="0"/>
          </a:p>
          <a:p>
            <a:r>
              <a:rPr lang="en-CA" b="0" dirty="0"/>
              <a:t>All vocabulary used in the</a:t>
            </a:r>
            <a:r>
              <a:rPr lang="en-CA" b="0" baseline="0" dirty="0"/>
              <a:t> activity </a:t>
            </a:r>
            <a:r>
              <a:rPr lang="en-CA" b="0" dirty="0"/>
              <a:t>has been previously taught</a:t>
            </a:r>
            <a:r>
              <a:rPr lang="en-CA" b="0" baseline="0" dirty="0"/>
              <a:t> in the scheme of work.</a:t>
            </a:r>
            <a:endParaRPr lang="en-CA" b="0" dirty="0"/>
          </a:p>
          <a:p>
            <a:endParaRPr lang="en-CA" b="1" dirty="0"/>
          </a:p>
          <a:p>
            <a:endParaRPr lang="en-CA" b="1" dirty="0"/>
          </a:p>
        </p:txBody>
      </p:sp>
      <p:sp>
        <p:nvSpPr>
          <p:cNvPr id="4" name="Espace réservé du numéro de diapositive 3"/>
          <p:cNvSpPr>
            <a:spLocks noGrp="1"/>
          </p:cNvSpPr>
          <p:nvPr>
            <p:ph type="sldNum" sz="quarter" idx="5"/>
          </p:nvPr>
        </p:nvSpPr>
        <p:spPr/>
        <p:txBody>
          <a:bodyPr/>
          <a:lstStyle/>
          <a:p>
            <a:fld id="{E98F10DF-52D1-43C6-8544-57D769B234FE}" type="slidenum">
              <a:rPr lang="en-GB" smtClean="0"/>
              <a:t>20</a:t>
            </a:fld>
            <a:endParaRPr lang="en-GB"/>
          </a:p>
        </p:txBody>
      </p:sp>
    </p:spTree>
    <p:extLst>
      <p:ext uri="{BB962C8B-B14F-4D97-AF65-F5344CB8AC3E}">
        <p14:creationId xmlns:p14="http://schemas.microsoft.com/office/powerpoint/2010/main" val="1847246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5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phonics practice, a listening activity practising recognition of the [e] and [</a:t>
            </a:r>
            <a:r>
              <a:rPr kumimoji="0" lang="en-GB" sz="1200" b="0" i="0" u="none" strike="noStrike" kern="1200" cap="none" spc="0" normalizeH="0" baseline="0" noProof="0" dirty="0" err="1">
                <a:ln>
                  <a:noFill/>
                </a:ln>
                <a:solidFill>
                  <a:prstClr val="black"/>
                </a:solidFill>
                <a:effectLst/>
                <a:uLnTx/>
                <a:uFillTx/>
                <a:latin typeface="+mn-lt"/>
                <a:ea typeface="+mn-ea"/>
                <a:cs typeface="+mn-cs"/>
              </a:rPr>
              <a:t>i</a:t>
            </a:r>
            <a:r>
              <a:rPr kumimoji="0" lang="en-GB" sz="1200" b="0" i="0" u="none" strike="noStrike" kern="1200" cap="none" spc="0" normalizeH="0" baseline="0" noProof="0" dirty="0">
                <a:ln>
                  <a:noFill/>
                </a:ln>
                <a:solidFill>
                  <a:prstClr val="black"/>
                </a:solidFill>
                <a:effectLst/>
                <a:uLnTx/>
                <a:uFillTx/>
                <a:latin typeface="+mn-lt"/>
                <a:ea typeface="+mn-ea"/>
                <a:cs typeface="+mn-cs"/>
              </a:rPr>
              <a:t>] SSCs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Teachers click the number button to play the recording. Students listen and note down in their books or on a mini whiteboard if they hear [e], [</a:t>
            </a:r>
            <a:r>
              <a:rPr kumimoji="0" lang="en-GB" sz="1200" b="0" i="0" u="none" strike="noStrike" kern="1200" cap="none" spc="0" normalizeH="0" baseline="0" noProof="0" dirty="0" err="1">
                <a:ln>
                  <a:noFill/>
                </a:ln>
                <a:solidFill>
                  <a:prstClr val="black"/>
                </a:solidFill>
                <a:effectLst/>
                <a:uLnTx/>
                <a:uFillTx/>
                <a:latin typeface="+mn-lt"/>
                <a:ea typeface="+mn-ea"/>
                <a:cs typeface="+mn-cs"/>
              </a:rPr>
              <a:t>i</a:t>
            </a:r>
            <a:r>
              <a:rPr kumimoji="0" lang="en-GB" sz="1200" b="0" i="0" u="none" strike="noStrike" kern="1200" cap="none" spc="0" normalizeH="0" baseline="0" noProof="0" dirty="0">
                <a:ln>
                  <a:noFill/>
                </a:ln>
                <a:solidFill>
                  <a:prstClr val="black"/>
                </a:solidFill>
                <a:effectLst/>
                <a:uLnTx/>
                <a:uFillTx/>
                <a:latin typeface="+mn-lt"/>
                <a:ea typeface="+mn-ea"/>
                <a:cs typeface="+mn-cs"/>
              </a:rPr>
              <a:t>] or both in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Teachers will then click to show the answer and again to show the whole sentence. They can then ask the students to translate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Follow the same procedure for the next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Notes:</a:t>
            </a:r>
            <a:endParaRPr lang="en-CA" b="1" dirty="0"/>
          </a:p>
          <a:p>
            <a:r>
              <a:rPr lang="en-CA" b="0" dirty="0"/>
              <a:t>All vocabulary used in the</a:t>
            </a:r>
            <a:r>
              <a:rPr lang="en-CA" b="0" baseline="0" dirty="0"/>
              <a:t> activity </a:t>
            </a:r>
            <a:r>
              <a:rPr lang="en-CA" b="0" dirty="0"/>
              <a:t>has been previously taught</a:t>
            </a:r>
            <a:r>
              <a:rPr lang="en-CA" b="0" baseline="0" dirty="0"/>
              <a:t> in the scheme of work.</a:t>
            </a:r>
            <a:endParaRPr lang="en-CA" b="0" dirty="0"/>
          </a:p>
          <a:p>
            <a:endParaRPr lang="en-CA" b="1" dirty="0"/>
          </a:p>
          <a:p>
            <a:endParaRPr lang="en-CA" b="1" dirty="0"/>
          </a:p>
        </p:txBody>
      </p:sp>
      <p:sp>
        <p:nvSpPr>
          <p:cNvPr id="4" name="Espace réservé du numéro de diapositive 3"/>
          <p:cNvSpPr>
            <a:spLocks noGrp="1"/>
          </p:cNvSpPr>
          <p:nvPr>
            <p:ph type="sldNum" sz="quarter" idx="5"/>
          </p:nvPr>
        </p:nvSpPr>
        <p:spPr/>
        <p:txBody>
          <a:bodyPr/>
          <a:lstStyle/>
          <a:p>
            <a:fld id="{E98F10DF-52D1-43C6-8544-57D769B234FE}" type="slidenum">
              <a:rPr lang="en-GB" smtClean="0"/>
              <a:t>21</a:t>
            </a:fld>
            <a:endParaRPr lang="en-GB"/>
          </a:p>
        </p:txBody>
      </p:sp>
    </p:spTree>
    <p:extLst>
      <p:ext uri="{BB962C8B-B14F-4D97-AF65-F5344CB8AC3E}">
        <p14:creationId xmlns:p14="http://schemas.microsoft.com/office/powerpoint/2010/main" val="2761322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5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phonics practice, a listening activity practising recognition of the [e] and [</a:t>
            </a:r>
            <a:r>
              <a:rPr kumimoji="0" lang="en-GB" sz="1200" b="0" i="0" u="none" strike="noStrike" kern="1200" cap="none" spc="0" normalizeH="0" baseline="0" noProof="0" dirty="0" err="1">
                <a:ln>
                  <a:noFill/>
                </a:ln>
                <a:solidFill>
                  <a:prstClr val="black"/>
                </a:solidFill>
                <a:effectLst/>
                <a:uLnTx/>
                <a:uFillTx/>
                <a:latin typeface="+mn-lt"/>
                <a:ea typeface="+mn-ea"/>
                <a:cs typeface="+mn-cs"/>
              </a:rPr>
              <a:t>i</a:t>
            </a:r>
            <a:r>
              <a:rPr kumimoji="0" lang="en-GB" sz="1200" b="0" i="0" u="none" strike="noStrike" kern="1200" cap="none" spc="0" normalizeH="0" baseline="0" noProof="0" dirty="0">
                <a:ln>
                  <a:noFill/>
                </a:ln>
                <a:solidFill>
                  <a:prstClr val="black"/>
                </a:solidFill>
                <a:effectLst/>
                <a:uLnTx/>
                <a:uFillTx/>
                <a:latin typeface="+mn-lt"/>
                <a:ea typeface="+mn-ea"/>
                <a:cs typeface="+mn-cs"/>
              </a:rPr>
              <a:t>] SSCs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Teachers click the number button to play the recording. Students listen and note down in their books or on a mini whiteboard if they hear [e], [</a:t>
            </a:r>
            <a:r>
              <a:rPr kumimoji="0" lang="en-GB" sz="1200" b="0" i="0" u="none" strike="noStrike" kern="1200" cap="none" spc="0" normalizeH="0" baseline="0" noProof="0" dirty="0" err="1">
                <a:ln>
                  <a:noFill/>
                </a:ln>
                <a:solidFill>
                  <a:prstClr val="black"/>
                </a:solidFill>
                <a:effectLst/>
                <a:uLnTx/>
                <a:uFillTx/>
                <a:latin typeface="+mn-lt"/>
                <a:ea typeface="+mn-ea"/>
                <a:cs typeface="+mn-cs"/>
              </a:rPr>
              <a:t>i</a:t>
            </a:r>
            <a:r>
              <a:rPr kumimoji="0" lang="en-GB" sz="1200" b="0" i="0" u="none" strike="noStrike" kern="1200" cap="none" spc="0" normalizeH="0" baseline="0" noProof="0" dirty="0">
                <a:ln>
                  <a:noFill/>
                </a:ln>
                <a:solidFill>
                  <a:prstClr val="black"/>
                </a:solidFill>
                <a:effectLst/>
                <a:uLnTx/>
                <a:uFillTx/>
                <a:latin typeface="+mn-lt"/>
                <a:ea typeface="+mn-ea"/>
                <a:cs typeface="+mn-cs"/>
              </a:rPr>
              <a:t>] or both in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Teachers will then click to show the answer and again to show the whole sentence. They can then ask the students to translate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Follow the same procedure for the next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Notes:</a:t>
            </a:r>
            <a:endParaRPr lang="en-CA" b="1" dirty="0"/>
          </a:p>
          <a:p>
            <a:r>
              <a:rPr lang="en-CA" b="0" dirty="0"/>
              <a:t>All vocabulary used in the</a:t>
            </a:r>
            <a:r>
              <a:rPr lang="en-CA" b="0" baseline="0" dirty="0"/>
              <a:t> activity </a:t>
            </a:r>
            <a:r>
              <a:rPr lang="en-CA" b="0" dirty="0"/>
              <a:t>has been previously taught</a:t>
            </a:r>
            <a:r>
              <a:rPr lang="en-CA" b="0" baseline="0" dirty="0"/>
              <a:t> in the scheme of work.</a:t>
            </a:r>
            <a:endParaRPr lang="en-CA" b="0" dirty="0"/>
          </a:p>
          <a:p>
            <a:endParaRPr lang="en-CA" b="1" dirty="0"/>
          </a:p>
          <a:p>
            <a:endParaRPr lang="en-CA" b="1" dirty="0"/>
          </a:p>
        </p:txBody>
      </p:sp>
      <p:sp>
        <p:nvSpPr>
          <p:cNvPr id="4" name="Espace réservé du numéro de diapositive 3"/>
          <p:cNvSpPr>
            <a:spLocks noGrp="1"/>
          </p:cNvSpPr>
          <p:nvPr>
            <p:ph type="sldNum" sz="quarter" idx="5"/>
          </p:nvPr>
        </p:nvSpPr>
        <p:spPr/>
        <p:txBody>
          <a:bodyPr/>
          <a:lstStyle/>
          <a:p>
            <a:fld id="{E98F10DF-52D1-43C6-8544-57D769B234FE}" type="slidenum">
              <a:rPr lang="en-GB" smtClean="0"/>
              <a:t>22</a:t>
            </a:fld>
            <a:endParaRPr lang="en-GB"/>
          </a:p>
        </p:txBody>
      </p:sp>
    </p:spTree>
    <p:extLst>
      <p:ext uri="{BB962C8B-B14F-4D97-AF65-F5344CB8AC3E}">
        <p14:creationId xmlns:p14="http://schemas.microsoft.com/office/powerpoint/2010/main" val="3304304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OPTIONAL</a:t>
            </a:r>
          </a:p>
          <a:p>
            <a:r>
              <a:rPr lang="en-CA" b="1" dirty="0"/>
              <a:t>Timing:</a:t>
            </a:r>
            <a:r>
              <a:rPr lang="en-CA" b="1" baseline="0" dirty="0"/>
              <a:t> </a:t>
            </a:r>
            <a:r>
              <a:rPr lang="en-CA" b="0" baseline="0" dirty="0"/>
              <a:t>1 minute</a:t>
            </a:r>
          </a:p>
          <a:p>
            <a:endParaRPr lang="en-CA" b="0" baseline="0" dirty="0"/>
          </a:p>
          <a:p>
            <a:r>
              <a:rPr lang="en-CA" b="1" baseline="0" dirty="0"/>
              <a:t>Aim: </a:t>
            </a:r>
            <a:r>
              <a:rPr lang="en-CA" baseline="0" dirty="0"/>
              <a:t> a quick recap of the meanings of the 3 –</a:t>
            </a:r>
            <a:r>
              <a:rPr lang="en-CA" baseline="0" dirty="0" err="1"/>
              <a:t>ar</a:t>
            </a:r>
            <a:r>
              <a:rPr lang="en-CA" baseline="0" dirty="0"/>
              <a:t> verb endings that will appear in the next activity (first person singular and plural, and 3</a:t>
            </a:r>
            <a:r>
              <a:rPr lang="en-CA" baseline="30000" dirty="0"/>
              <a:t>rd</a:t>
            </a:r>
            <a:r>
              <a:rPr lang="en-CA" baseline="0" dirty="0"/>
              <a:t> person singular). All have been previously taught.</a:t>
            </a:r>
          </a:p>
          <a:p>
            <a:endParaRPr lang="en-CA" baseline="0" dirty="0"/>
          </a:p>
          <a:p>
            <a:r>
              <a:rPr lang="en-CA" b="1" baseline="0" dirty="0"/>
              <a:t>Procedure:</a:t>
            </a:r>
          </a:p>
          <a:p>
            <a:r>
              <a:rPr lang="en-CA" b="0" baseline="0" dirty="0"/>
              <a:t>1. Teachers click to show the Spanish phrase and then again to show the translation. The verb ‘</a:t>
            </a:r>
            <a:r>
              <a:rPr lang="en-CA" b="0" baseline="0" dirty="0" err="1"/>
              <a:t>buscar</a:t>
            </a:r>
            <a:r>
              <a:rPr lang="en-CA" b="0" baseline="0" dirty="0"/>
              <a:t>’ is used for these examples</a:t>
            </a:r>
          </a:p>
          <a:p>
            <a:endParaRPr lang="en-GB" dirty="0"/>
          </a:p>
        </p:txBody>
      </p:sp>
      <p:sp>
        <p:nvSpPr>
          <p:cNvPr id="4" name="Slide Number Placeholder 3"/>
          <p:cNvSpPr>
            <a:spLocks noGrp="1"/>
          </p:cNvSpPr>
          <p:nvPr>
            <p:ph type="sldNum" sz="quarter" idx="5"/>
          </p:nvPr>
        </p:nvSpPr>
        <p:spPr/>
        <p:txBody>
          <a:bodyPr/>
          <a:lstStyle/>
          <a:p>
            <a:fld id="{0C03D36E-E363-47C2-BBA4-E6427CA0CC61}" type="slidenum">
              <a:rPr lang="en-GB" smtClean="0"/>
              <a:t>23</a:t>
            </a:fld>
            <a:endParaRPr lang="en-GB"/>
          </a:p>
        </p:txBody>
      </p:sp>
    </p:spTree>
    <p:extLst>
      <p:ext uri="{BB962C8B-B14F-4D97-AF65-F5344CB8AC3E}">
        <p14:creationId xmlns:p14="http://schemas.microsoft.com/office/powerpoint/2010/main" val="3320846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Timing:</a:t>
            </a:r>
            <a:r>
              <a:rPr lang="en-CA" b="0" dirty="0"/>
              <a:t> 2 minutes (two slides)</a:t>
            </a:r>
          </a:p>
          <a:p>
            <a:endParaRPr lang="en-CA" dirty="0"/>
          </a:p>
          <a:p>
            <a:r>
              <a:rPr lang="en-CA" b="1" dirty="0"/>
              <a:t>Aim:</a:t>
            </a:r>
            <a:r>
              <a:rPr lang="en-CA" b="1" baseline="0" dirty="0"/>
              <a:t> </a:t>
            </a:r>
            <a:r>
              <a:rPr lang="en-CA" dirty="0"/>
              <a:t>This slide presents</a:t>
            </a:r>
            <a:r>
              <a:rPr lang="en-CA" baseline="0" dirty="0"/>
              <a:t> the context for the full text presented on slide 49. The full text on slide 45 is Fiona’s reply to the question. </a:t>
            </a:r>
          </a:p>
        </p:txBody>
      </p:sp>
      <p:sp>
        <p:nvSpPr>
          <p:cNvPr id="4" name="Espace réservé du numéro de diapositive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2736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1. Teachers could use this slide to ask the students to say if they think this is the dog or not. Ask yes-no questions such as </a:t>
            </a:r>
            <a:r>
              <a:rPr lang="es-ES" sz="1200" b="0" dirty="0"/>
              <a:t>¿Es grande o pequeño?’, ‘¿Es guapo o feo?’, ‘¿Es fuerte?’</a:t>
            </a:r>
            <a:r>
              <a:rPr lang="es-ES" sz="1200" b="0" baseline="0" dirty="0"/>
              <a:t>. (</a:t>
            </a:r>
            <a:r>
              <a:rPr lang="es-ES" sz="1200" b="0" baseline="0" dirty="0" err="1"/>
              <a:t>It’s</a:t>
            </a:r>
            <a:r>
              <a:rPr lang="es-ES" sz="1200" b="0" baseline="0" dirty="0"/>
              <a:t> a </a:t>
            </a:r>
            <a:r>
              <a:rPr lang="es-ES" sz="1200" b="0" baseline="0" dirty="0" err="1"/>
              <a:t>small</a:t>
            </a:r>
            <a:r>
              <a:rPr lang="es-ES" sz="1200" b="0" baseline="0" dirty="0"/>
              <a:t> </a:t>
            </a:r>
            <a:r>
              <a:rPr lang="es-ES" sz="1200" b="0" baseline="0" dirty="0" err="1"/>
              <a:t>dog</a:t>
            </a:r>
            <a:r>
              <a:rPr lang="es-ES" sz="1200" b="0" baseline="0" dirty="0"/>
              <a:t>, </a:t>
            </a:r>
            <a:r>
              <a:rPr lang="es-ES" sz="1200" b="0" baseline="0" dirty="0" err="1"/>
              <a:t>but</a:t>
            </a:r>
            <a:r>
              <a:rPr lang="es-ES" sz="1200" b="0" baseline="0" dirty="0"/>
              <a:t> </a:t>
            </a:r>
            <a:r>
              <a:rPr lang="es-ES" sz="1200" b="0" baseline="0" dirty="0" err="1"/>
              <a:t>not</a:t>
            </a:r>
            <a:r>
              <a:rPr lang="es-ES" sz="1200" b="0" baseline="0" dirty="0"/>
              <a:t> </a:t>
            </a:r>
            <a:r>
              <a:rPr lang="es-ES" sz="1200" b="0" baseline="0" dirty="0" err="1"/>
              <a:t>strong</a:t>
            </a:r>
            <a:r>
              <a:rPr lang="es-ES" sz="1200" b="0" baseline="0" dirty="0"/>
              <a:t> and </a:t>
            </a:r>
            <a:r>
              <a:rPr lang="es-ES" sz="1200" b="0" baseline="0" dirty="0" err="1"/>
              <a:t>not</a:t>
            </a:r>
            <a:r>
              <a:rPr lang="es-ES" sz="1200" b="0" baseline="0" dirty="0"/>
              <a:t> </a:t>
            </a:r>
            <a:r>
              <a:rPr lang="es-ES" sz="1200" b="0" baseline="0" dirty="0" err="1"/>
              <a:t>very</a:t>
            </a:r>
            <a:r>
              <a:rPr lang="es-ES" sz="1200" b="0" baseline="0" dirty="0"/>
              <a:t> </a:t>
            </a:r>
            <a:r>
              <a:rPr lang="es-ES" sz="1200" b="0" baseline="0" dirty="0" err="1"/>
              <a:t>ugly</a:t>
            </a:r>
            <a:r>
              <a:rPr lang="es-ES" sz="1200" b="0" baseline="0" dirty="0"/>
              <a:t>, so </a:t>
            </a:r>
            <a:r>
              <a:rPr lang="es-ES" sz="1200" b="0" baseline="0" dirty="0" err="1"/>
              <a:t>probably</a:t>
            </a:r>
            <a:r>
              <a:rPr lang="es-ES" sz="1200" b="0" baseline="0" dirty="0"/>
              <a:t> </a:t>
            </a:r>
            <a:r>
              <a:rPr lang="es-ES" sz="1200" b="0" baseline="0" dirty="0" err="1"/>
              <a:t>not</a:t>
            </a:r>
            <a:r>
              <a:rPr lang="es-ES" sz="1200" b="0" baseline="0" dirty="0"/>
              <a:t>!) </a:t>
            </a:r>
            <a:endParaRPr lang="en-CA" sz="1200" b="0" dirty="0"/>
          </a:p>
          <a:p>
            <a:endParaRPr lang="en-CA" dirty="0"/>
          </a:p>
        </p:txBody>
      </p:sp>
      <p:sp>
        <p:nvSpPr>
          <p:cNvPr id="4" name="Espace réservé du numéro de diapositive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133181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Timing: </a:t>
            </a:r>
            <a:r>
              <a:rPr lang="en-CA" b="0" dirty="0"/>
              <a:t>10</a:t>
            </a:r>
            <a:r>
              <a:rPr lang="en-CA" b="0" baseline="0" dirty="0"/>
              <a:t> minutes (3 slides)</a:t>
            </a:r>
            <a:endParaRPr lang="en-CA" b="1" dirty="0"/>
          </a:p>
          <a:p>
            <a:endParaRPr lang="en-CA" b="1" dirty="0"/>
          </a:p>
          <a:p>
            <a:r>
              <a:rPr lang="en-CA" b="1" dirty="0"/>
              <a:t>Aim: </a:t>
            </a:r>
            <a:r>
              <a:rPr lang="en-GB" dirty="0"/>
              <a:t>to raise awareness and understanding of ‘she/he’ and ‘we’ verb forms in Spanish.</a:t>
            </a:r>
            <a:endParaRPr lang="en-GB" baseline="0" dirty="0"/>
          </a:p>
          <a:p>
            <a:endParaRPr lang="en-GB" baseline="0" dirty="0"/>
          </a:p>
          <a:p>
            <a:r>
              <a:rPr lang="en-GB" b="1" baseline="0" dirty="0"/>
              <a:t>Procedure:</a:t>
            </a:r>
          </a:p>
          <a:p>
            <a:pPr marL="228600" indent="-228600">
              <a:buAutoNum type="arabicPeriod"/>
            </a:pPr>
            <a:r>
              <a:rPr lang="en-GB" baseline="0" dirty="0"/>
              <a:t>First, students draw two columns and title them ‘we’ and ‘she/he’</a:t>
            </a:r>
          </a:p>
          <a:p>
            <a:pPr marL="228600" indent="-228600">
              <a:buAutoNum type="arabicPeriod"/>
            </a:pPr>
            <a:r>
              <a:rPr lang="en-GB" baseline="0" dirty="0"/>
              <a:t>Move to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3D36E-E363-47C2-BBA4-E6427CA0CC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818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Timing: </a:t>
            </a:r>
            <a:r>
              <a:rPr lang="en-CA" b="0" dirty="0"/>
              <a:t>10</a:t>
            </a:r>
            <a:r>
              <a:rPr lang="en-CA" b="0" baseline="0" dirty="0"/>
              <a:t> minutes</a:t>
            </a:r>
            <a:endParaRPr lang="en-CA" b="1" dirty="0"/>
          </a:p>
          <a:p>
            <a:endParaRPr lang="en-CA" b="1" dirty="0"/>
          </a:p>
          <a:p>
            <a:r>
              <a:rPr lang="en-CA" b="1" dirty="0"/>
              <a:t>Aim: </a:t>
            </a:r>
            <a:r>
              <a:rPr lang="en-CA" dirty="0"/>
              <a:t>Reading task for grammar</a:t>
            </a:r>
            <a:r>
              <a:rPr lang="en-CA" baseline="0" dirty="0"/>
              <a:t> awareness raising </a:t>
            </a:r>
            <a:endParaRPr lang="en-GB" baseline="0" dirty="0"/>
          </a:p>
          <a:p>
            <a:endParaRPr lang="en-GB" baseline="0" dirty="0"/>
          </a:p>
          <a:p>
            <a:r>
              <a:rPr lang="en-GB" b="1" baseline="0" dirty="0"/>
              <a:t>Procedure:</a:t>
            </a:r>
          </a:p>
          <a:p>
            <a:pPr marL="0" indent="0">
              <a:buNone/>
            </a:pPr>
            <a:r>
              <a:rPr lang="en-GB" baseline="0" dirty="0"/>
              <a:t>3. Students read the text and identify how many examples of the verbs refer to ‘we’ and how many to ‘s/he’. Students write these out in Spanish in the two columns.</a:t>
            </a:r>
          </a:p>
          <a:p>
            <a:r>
              <a:rPr lang="en-GB" baseline="0" dirty="0"/>
              <a:t>4. Move to next slide for the answers.</a:t>
            </a:r>
          </a:p>
          <a:p>
            <a:endParaRPr lang="en-GB" baseline="0" dirty="0"/>
          </a:p>
          <a:p>
            <a:r>
              <a:rPr lang="en-GB" b="1" baseline="0" dirty="0"/>
              <a:t>Notes:</a:t>
            </a:r>
          </a:p>
          <a:p>
            <a:r>
              <a:rPr lang="en-GB" baseline="0" dirty="0"/>
              <a:t>Alternatively, students can </a:t>
            </a:r>
            <a:r>
              <a:rPr lang="en-GB" i="0" baseline="0" dirty="0"/>
              <a:t>first</a:t>
            </a:r>
            <a:r>
              <a:rPr lang="en-GB" baseline="0" dirty="0"/>
              <a:t> </a:t>
            </a:r>
            <a:r>
              <a:rPr lang="en-GB" b="0" baseline="0" dirty="0"/>
              <a:t>listen</a:t>
            </a:r>
            <a:r>
              <a:rPr lang="en-GB" baseline="0" dirty="0"/>
              <a:t> to the gapped text on </a:t>
            </a:r>
            <a:r>
              <a:rPr lang="en-GB" b="0" baseline="0" dirty="0"/>
              <a:t>the next slide </a:t>
            </a:r>
            <a:r>
              <a:rPr lang="en-GB" baseline="0" dirty="0"/>
              <a:t>and complete the gaps (which include examples of these grammar features, and other vocabulary items revisited this week), before going on to complete the activities that follow.</a:t>
            </a:r>
          </a:p>
          <a:p>
            <a:pPr marL="0" indent="0">
              <a:buNone/>
            </a:pPr>
            <a:endParaRPr lang="en-GB" baseline="0" dirty="0"/>
          </a:p>
          <a:p>
            <a:pPr marL="0" indent="0">
              <a:buNone/>
            </a:pPr>
            <a:endParaRPr lang="en-GB" baseline="0" dirty="0"/>
          </a:p>
        </p:txBody>
      </p:sp>
      <p:sp>
        <p:nvSpPr>
          <p:cNvPr id="4" name="Espace réservé du numéro de diapositive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334538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a:p>
            <a:r>
              <a:rPr lang="en-GB" b="1" baseline="0" dirty="0"/>
              <a:t>Procedure:</a:t>
            </a:r>
          </a:p>
          <a:p>
            <a:pPr marL="0" indent="0">
              <a:buNone/>
            </a:pPr>
            <a:r>
              <a:rPr lang="en-GB" baseline="0" dirty="0"/>
              <a:t>4. Students check their answers.</a:t>
            </a:r>
          </a:p>
          <a:p>
            <a:pPr marL="0" indent="0">
              <a:buNone/>
            </a:pPr>
            <a:r>
              <a:rPr lang="en-GB" baseline="0" dirty="0"/>
              <a:t>5. Teacher elicits the English for each verb.</a:t>
            </a:r>
            <a:endParaRPr lang="en-GB" dirty="0"/>
          </a:p>
        </p:txBody>
      </p:sp>
      <p:sp>
        <p:nvSpPr>
          <p:cNvPr id="4" name="Slide Number Placeholder 3"/>
          <p:cNvSpPr>
            <a:spLocks noGrp="1"/>
          </p:cNvSpPr>
          <p:nvPr>
            <p:ph type="sldNum" sz="quarter" idx="5"/>
          </p:nvPr>
        </p:nvSpPr>
        <p:spPr/>
        <p:txBody>
          <a:bodyPr/>
          <a:lstStyle/>
          <a:p>
            <a:fld id="{0C03D36E-E363-47C2-BBA4-E6427CA0CC61}" type="slidenum">
              <a:rPr lang="en-GB" smtClean="0"/>
              <a:t>28</a:t>
            </a:fld>
            <a:endParaRPr lang="en-GB"/>
          </a:p>
        </p:txBody>
      </p:sp>
    </p:spTree>
    <p:extLst>
      <p:ext uri="{BB962C8B-B14F-4D97-AF65-F5344CB8AC3E}">
        <p14:creationId xmlns:p14="http://schemas.microsoft.com/office/powerpoint/2010/main" val="2036391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Listening exercise for transcribing practice.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Some words are missing from the original text. Ask the students to listen and write the missing words. Missing words include: examples of 1</a:t>
            </a:r>
            <a:r>
              <a:rPr lang="en-GB" baseline="30000" dirty="0"/>
              <a:t>st</a:t>
            </a:r>
            <a:r>
              <a:rPr lang="en-GB" baseline="0" dirty="0"/>
              <a:t> person plural –amos and 3</a:t>
            </a:r>
            <a:r>
              <a:rPr lang="en-GB" baseline="30000" dirty="0"/>
              <a:t>rd</a:t>
            </a:r>
            <a:r>
              <a:rPr lang="en-GB" baseline="0" dirty="0"/>
              <a:t> person singular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click the speaker button to play the recording when ready.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whole passage could be translated when the answers have been gone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activity could be done before the reading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It could be useful to quickly remind the students of the adjective agreement in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activity could be done individually or in pairs.</a:t>
            </a:r>
          </a:p>
          <a:p>
            <a:endParaRPr lang="en-CA" dirty="0"/>
          </a:p>
          <a:p>
            <a:endParaRPr lang="en-CA" dirty="0"/>
          </a:p>
          <a:p>
            <a:endParaRPr lang="en-CA" dirty="0"/>
          </a:p>
          <a:p>
            <a:endParaRPr lang="en-CA" dirty="0"/>
          </a:p>
        </p:txBody>
      </p:sp>
      <p:sp>
        <p:nvSpPr>
          <p:cNvPr id="4" name="Espace réservé du numéro de diapositive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4084873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2 minutes (two slides)</a:t>
            </a:r>
          </a:p>
          <a:p>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revisit two SSC.</a:t>
            </a: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Elicit </a:t>
            </a:r>
            <a:r>
              <a:rPr lang="en-GB" baseline="0" dirty="0"/>
              <a:t>the pronunciation of the </a:t>
            </a:r>
            <a:r>
              <a:rPr lang="en-GB" b="1" baseline="0" dirty="0"/>
              <a:t>individual SSC ‘e’ </a:t>
            </a:r>
            <a:r>
              <a:rPr lang="en-GB" baseline="0" dirty="0"/>
              <a:t>and then the </a:t>
            </a:r>
            <a:r>
              <a:rPr lang="en-GB" b="1" baseline="0" dirty="0"/>
              <a:t>source</a:t>
            </a:r>
            <a:r>
              <a:rPr lang="en-GB" baseline="0" dirty="0"/>
              <a:t> word again (with gesture, if using).</a:t>
            </a:r>
            <a:br>
              <a:rPr lang="en-GB" baseline="0" dirty="0"/>
            </a:br>
            <a:r>
              <a:rPr lang="en-GB" baseline="0" dirty="0"/>
              <a:t>2. Then elicit the pronunciation of the five </a:t>
            </a:r>
            <a:r>
              <a:rPr lang="en-GB" b="1" baseline="0" dirty="0"/>
              <a:t>cluster</a:t>
            </a:r>
            <a:r>
              <a:rPr lang="en-GB" baseline="0" dirty="0"/>
              <a:t> words.</a:t>
            </a:r>
            <a:br>
              <a:rPr lang="en-GB" baseline="0" dirty="0"/>
            </a:br>
            <a:r>
              <a:rPr lang="en-GB" baseline="0" dirty="0"/>
              <a:t>3. Move to the next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a:t>
            </a:r>
            <a:r>
              <a:rPr lang="en-GB" b="1" baseline="0" dirty="0" err="1"/>
              <a:t>elefante</a:t>
            </a:r>
            <a:r>
              <a:rPr lang="en-GB" b="1" baseline="0" dirty="0"/>
              <a:t> </a:t>
            </a:r>
            <a:r>
              <a:rPr lang="en-GB" baseline="0" dirty="0"/>
              <a:t>[&gt;5000]; </a:t>
            </a:r>
            <a:r>
              <a:rPr lang="en-GB" b="1" baseline="0" dirty="0" err="1"/>
              <a:t>papel</a:t>
            </a:r>
            <a:r>
              <a:rPr lang="en-GB" b="1" baseline="0" dirty="0"/>
              <a:t> </a:t>
            </a:r>
            <a:r>
              <a:rPr lang="en-GB" baseline="0" dirty="0"/>
              <a:t>[393]; </a:t>
            </a:r>
            <a:r>
              <a:rPr lang="en-GB" b="1" baseline="0" dirty="0" err="1"/>
              <a:t>espalda</a:t>
            </a:r>
            <a:r>
              <a:rPr lang="en-GB" b="1" baseline="0" dirty="0"/>
              <a:t> </a:t>
            </a:r>
            <a:r>
              <a:rPr lang="en-GB" b="0" baseline="0" dirty="0"/>
              <a:t>[942];</a:t>
            </a:r>
            <a:r>
              <a:rPr lang="en-GB" baseline="0" dirty="0"/>
              <a:t> </a:t>
            </a:r>
            <a:r>
              <a:rPr lang="en-GB" b="1" baseline="0" dirty="0" err="1"/>
              <a:t>estar</a:t>
            </a:r>
            <a:r>
              <a:rPr lang="en-GB" b="1" baseline="0" dirty="0"/>
              <a:t> </a:t>
            </a:r>
            <a:r>
              <a:rPr lang="en-GB" baseline="0" dirty="0"/>
              <a:t>[21]; </a:t>
            </a:r>
            <a:r>
              <a:rPr lang="en-GB" b="1" baseline="0" dirty="0" err="1"/>
              <a:t>en</a:t>
            </a:r>
            <a:r>
              <a:rPr lang="en-GB" b="1" baseline="0" dirty="0"/>
              <a:t> </a:t>
            </a:r>
            <a:r>
              <a:rPr lang="en-GB" baseline="0" dirty="0"/>
              <a:t>[5]; </a:t>
            </a:r>
            <a:r>
              <a:rPr lang="en-GB" b="1" baseline="0" dirty="0" err="1"/>
              <a:t>tener</a:t>
            </a:r>
            <a:r>
              <a:rPr lang="en-GB" b="1" baseline="0" dirty="0"/>
              <a:t> </a:t>
            </a:r>
            <a:r>
              <a:rPr lang="en-GB" baseline="0" dirty="0"/>
              <a:t>[19]</a:t>
            </a:r>
            <a:br>
              <a:rPr lang="en-GB" sz="1200" kern="1200" dirty="0">
                <a:solidFill>
                  <a:schemeClr val="tx1"/>
                </a:solidFill>
                <a:effectLst/>
                <a:ea typeface="+mn-ea"/>
                <a:cs typeface="+mn-cs"/>
              </a:rPr>
            </a:br>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a:t>
            </a:fld>
            <a:endParaRPr lang="en-GB" dirty="0"/>
          </a:p>
        </p:txBody>
      </p:sp>
    </p:spTree>
    <p:extLst>
      <p:ext uri="{BB962C8B-B14F-4D97-AF65-F5344CB8AC3E}">
        <p14:creationId xmlns:p14="http://schemas.microsoft.com/office/powerpoint/2010/main" val="699846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a:t>
            </a:r>
            <a:r>
              <a:rPr lang="en-GB" b="0" baseline="0" dirty="0"/>
              <a:t> minutes</a:t>
            </a:r>
          </a:p>
          <a:p>
            <a:endParaRPr lang="en-GB" b="0" baseline="0" dirty="0"/>
          </a:p>
          <a:p>
            <a:r>
              <a:rPr lang="en-GB" b="1" baseline="0" dirty="0"/>
              <a:t>Aim: </a:t>
            </a:r>
            <a:r>
              <a:rPr lang="en-GB" b="0" baseline="0" dirty="0"/>
              <a:t>reading practice focusing on verb ending meanings</a:t>
            </a:r>
          </a:p>
          <a:p>
            <a:endParaRPr lang="en-GB" b="0" baseline="0" dirty="0"/>
          </a:p>
          <a:p>
            <a:r>
              <a:rPr lang="en-GB" b="1" baseline="0" dirty="0"/>
              <a:t>Procedure: </a:t>
            </a:r>
          </a:p>
          <a:p>
            <a:pPr marL="228600" indent="-228600">
              <a:buAutoNum type="arabicPeriod"/>
            </a:pPr>
            <a:r>
              <a:rPr lang="en-GB" dirty="0"/>
              <a:t>The</a:t>
            </a:r>
            <a:r>
              <a:rPr lang="en-GB" baseline="0" dirty="0"/>
              <a:t> 8 text fragments contain 4 x examples of the 1</a:t>
            </a:r>
            <a:r>
              <a:rPr lang="en-GB" baseline="30000" dirty="0"/>
              <a:t>st</a:t>
            </a:r>
            <a:r>
              <a:rPr lang="en-GB" baseline="0" dirty="0"/>
              <a:t> person plural and 3</a:t>
            </a:r>
            <a:r>
              <a:rPr lang="en-GB" baseline="30000" dirty="0"/>
              <a:t>rd</a:t>
            </a:r>
            <a:r>
              <a:rPr lang="en-GB" baseline="0" dirty="0"/>
              <a:t> person singular, respectively.</a:t>
            </a:r>
          </a:p>
          <a:p>
            <a:pPr marL="228600" indent="-228600">
              <a:buAutoNum type="arabicPeriod"/>
            </a:pPr>
            <a:r>
              <a:rPr lang="en-GB" baseline="0" dirty="0"/>
              <a:t>Students need to identify which ones correspond to the ‘s/he’ and ‘we’ sentence starters and then translate the sentences.</a:t>
            </a:r>
          </a:p>
          <a:p>
            <a:pPr marL="228600" indent="-228600">
              <a:buAutoNum type="arabicPeriod"/>
            </a:pPr>
            <a:r>
              <a:rPr lang="en-GB" baseline="0" dirty="0"/>
              <a:t>Teachers click to show the answers.</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974263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4</a:t>
            </a:r>
            <a:r>
              <a:rPr lang="en-GB" sz="1200" b="0" kern="1200" baseline="0" noProof="0" dirty="0">
                <a:solidFill>
                  <a:schemeClr val="tx1"/>
                </a:solidFill>
                <a:effectLst/>
                <a:latin typeface="+mn-lt"/>
                <a:ea typeface="+mn-ea"/>
                <a:cs typeface="+mn-cs"/>
              </a:rPr>
              <a:t> minutes</a:t>
            </a:r>
          </a:p>
          <a:p>
            <a:endParaRPr lang="en-GB" sz="1200" b="0" kern="1200" baseline="0" noProof="0" dirty="0">
              <a:solidFill>
                <a:schemeClr val="tx1"/>
              </a:solidFill>
              <a:effectLst/>
              <a:latin typeface="+mn-lt"/>
              <a:ea typeface="+mn-ea"/>
              <a:cs typeface="+mn-cs"/>
            </a:endParaRPr>
          </a:p>
          <a:p>
            <a:r>
              <a:rPr lang="en-GB" sz="1200" b="1" kern="1200" baseline="0" noProof="0" dirty="0">
                <a:solidFill>
                  <a:schemeClr val="tx1"/>
                </a:solidFill>
                <a:effectLst/>
                <a:latin typeface="+mn-lt"/>
                <a:ea typeface="+mn-ea"/>
                <a:cs typeface="+mn-cs"/>
              </a:rPr>
              <a:t>Aim:</a:t>
            </a:r>
            <a:r>
              <a:rPr lang="en-GB" sz="1200" b="0" kern="1200" baseline="0" noProof="0" dirty="0">
                <a:solidFill>
                  <a:schemeClr val="tx1"/>
                </a:solidFill>
                <a:effectLst/>
                <a:latin typeface="+mn-lt"/>
                <a:ea typeface="+mn-ea"/>
                <a:cs typeface="+mn-cs"/>
              </a:rPr>
              <a:t> speaking practice of revisited vocabulary</a:t>
            </a:r>
            <a:endParaRPr lang="en-GB" sz="1200" b="1" kern="1200" noProof="0" dirty="0">
              <a:solidFill>
                <a:schemeClr val="tx1"/>
              </a:solidFill>
              <a:effectLst/>
              <a:latin typeface="+mn-lt"/>
              <a:ea typeface="+mn-ea"/>
              <a:cs typeface="+mn-cs"/>
            </a:endParaRPr>
          </a:p>
          <a:p>
            <a:endParaRPr lang="en-GB" sz="1200" b="0" kern="1200" noProof="0" dirty="0">
              <a:solidFill>
                <a:schemeClr val="tx1"/>
              </a:solidFill>
              <a:effectLst/>
              <a:latin typeface="+mn-lt"/>
              <a:ea typeface="+mn-ea"/>
              <a:cs typeface="+mn-cs"/>
            </a:endParaRPr>
          </a:p>
          <a:p>
            <a:r>
              <a:rPr lang="en-GB" sz="1200" b="1" kern="1200" baseline="0" noProof="0" dirty="0">
                <a:solidFill>
                  <a:schemeClr val="tx1"/>
                </a:solidFill>
                <a:effectLst/>
                <a:latin typeface="+mn-lt"/>
                <a:ea typeface="+mn-ea"/>
                <a:cs typeface="+mn-cs"/>
              </a:rPr>
              <a:t>Procedure: </a:t>
            </a:r>
          </a:p>
          <a:p>
            <a:pPr marL="228600" indent="-228600">
              <a:buAutoNum type="arabicPeriod"/>
            </a:pPr>
            <a:r>
              <a:rPr lang="en-GB" sz="1200" b="0" kern="1200" baseline="0" noProof="0" dirty="0">
                <a:solidFill>
                  <a:schemeClr val="tx1"/>
                </a:solidFill>
                <a:effectLst/>
                <a:latin typeface="+mn-lt"/>
                <a:ea typeface="+mn-ea"/>
                <a:cs typeface="+mn-cs"/>
              </a:rPr>
              <a:t>It can be done as paired read-aloud, where students have to recall and say the Spanish translations of the English words as they read. </a:t>
            </a:r>
          </a:p>
          <a:p>
            <a:pPr marL="228600" indent="-228600">
              <a:buAutoNum type="arabicPeriod"/>
            </a:pPr>
            <a:r>
              <a:rPr lang="en-GB" sz="1200" b="0" kern="1200" baseline="0" noProof="0" dirty="0">
                <a:solidFill>
                  <a:schemeClr val="tx1"/>
                </a:solidFill>
                <a:effectLst/>
                <a:latin typeface="+mn-lt"/>
                <a:ea typeface="+mn-ea"/>
                <a:cs typeface="+mn-cs"/>
              </a:rPr>
              <a:t>Teachers click to show the missing words in English to help recall.</a:t>
            </a:r>
          </a:p>
          <a:p>
            <a:pPr marL="228600" indent="-228600">
              <a:buAutoNum type="arabicPeriod"/>
            </a:pPr>
            <a:r>
              <a:rPr lang="en-GB" sz="1200" b="0" kern="1200" baseline="0" noProof="0" dirty="0">
                <a:solidFill>
                  <a:schemeClr val="tx1"/>
                </a:solidFill>
                <a:effectLst/>
                <a:latin typeface="+mn-lt"/>
                <a:ea typeface="+mn-ea"/>
                <a:cs typeface="+mn-cs"/>
              </a:rPr>
              <a:t>Eliciting the Spanish answers chorally, to check, the teacher can click to reveal the Spanish words.</a:t>
            </a:r>
          </a:p>
          <a:p>
            <a:endParaRPr lang="en-GB" sz="1200" b="0" kern="1200" baseline="0" noProof="0" dirty="0">
              <a:solidFill>
                <a:schemeClr val="tx1"/>
              </a:solidFill>
              <a:effectLst/>
              <a:latin typeface="+mn-lt"/>
              <a:ea typeface="+mn-ea"/>
              <a:cs typeface="+mn-cs"/>
            </a:endParaRPr>
          </a:p>
          <a:p>
            <a:r>
              <a:rPr lang="en-GB" sz="1200" b="1" kern="1200" baseline="0" noProof="0" dirty="0">
                <a:solidFill>
                  <a:schemeClr val="tx1"/>
                </a:solidFill>
                <a:effectLst/>
                <a:latin typeface="+mn-lt"/>
                <a:ea typeface="+mn-ea"/>
                <a:cs typeface="+mn-cs"/>
              </a:rPr>
              <a:t>Notes:</a:t>
            </a:r>
          </a:p>
          <a:p>
            <a:r>
              <a:rPr lang="en-GB" sz="1200" b="0" kern="1200" baseline="0" noProof="0" dirty="0">
                <a:solidFill>
                  <a:schemeClr val="tx1"/>
                </a:solidFill>
                <a:effectLst/>
                <a:latin typeface="+mn-lt"/>
                <a:ea typeface="+mn-ea"/>
                <a:cs typeface="+mn-cs"/>
              </a:rPr>
              <a:t>It may be useful to remind students of the need for gender agreement on most of the adjectives before the exercise. This is something to check when going through the answers. </a:t>
            </a:r>
            <a:endParaRPr lang="en-GB" sz="1200" b="0" kern="1200" noProof="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944130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b="1" kern="1200" noProof="0" dirty="0">
                <a:solidFill>
                  <a:schemeClr val="tx1"/>
                </a:solidFill>
                <a:effectLst/>
                <a:latin typeface="+mn-lt"/>
                <a:ea typeface="+mn-ea"/>
                <a:cs typeface="+mn-cs"/>
              </a:rPr>
              <a:t>ANSWERS </a:t>
            </a:r>
            <a:endParaRPr lang="en-GB" sz="1200" b="0" kern="1200" noProof="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3013351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(present): 1</a:t>
            </a:r>
            <a:r>
              <a:rPr kumimoji="0" lang="en-GB" sz="12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singular/plural in the ‘</a:t>
            </a:r>
            <a:r>
              <a:rPr lang="en-GB" sz="1200" dirty="0">
                <a:solidFill>
                  <a:srgbClr val="002060"/>
                </a:solidFill>
                <a:latin typeface="Century Gothic" panose="020B0502020202020204" pitchFamily="34" charset="0"/>
                <a:cs typeface="Arial"/>
                <a:sym typeface="Arial"/>
                <a:hlinkClick r:id="rId3"/>
              </a:rPr>
              <a:t>Verb agreement (present)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menu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CA" sz="1000" b="1" dirty="0"/>
              <a:t>ADDITIONAL READING PRACTICE FOR LESSON 1, AS NEEDED.</a:t>
            </a:r>
          </a:p>
          <a:p>
            <a:pPr hangingPunct="0"/>
            <a:r>
              <a:rPr lang="en-CA" sz="1000" b="1" dirty="0"/>
              <a:t>Timing: </a:t>
            </a:r>
            <a:r>
              <a:rPr lang="en-CA" sz="1000" b="0" dirty="0"/>
              <a:t>5</a:t>
            </a:r>
            <a:r>
              <a:rPr lang="en-CA" sz="1000" b="0" baseline="0" dirty="0"/>
              <a:t> minutes (for slides 20-27)</a:t>
            </a:r>
          </a:p>
          <a:p>
            <a:pPr hangingPunct="0"/>
            <a:endParaRPr lang="en-CA" sz="1000" b="0" baseline="0" dirty="0"/>
          </a:p>
          <a:p>
            <a:pPr hangingPunct="0"/>
            <a:r>
              <a:rPr lang="en-CA" sz="1000" b="1" baseline="0" dirty="0"/>
              <a:t>Aim: </a:t>
            </a:r>
            <a:r>
              <a:rPr lang="en-CA" sz="1000" b="0" baseline="0" dirty="0"/>
              <a:t>reading exercise pairing the ‘I’ form and ‘we’ form of ‘</a:t>
            </a:r>
            <a:r>
              <a:rPr lang="en-CA" sz="1000" b="0" baseline="0" dirty="0" err="1"/>
              <a:t>ar</a:t>
            </a:r>
            <a:r>
              <a:rPr lang="en-CA" sz="1000" b="0" baseline="0" dirty="0"/>
              <a:t>’ verbs in the present tense</a:t>
            </a:r>
          </a:p>
          <a:p>
            <a:pPr hangingPunct="0"/>
            <a:endParaRPr lang="en-CA" sz="1000" b="0" baseline="0" dirty="0"/>
          </a:p>
          <a:p>
            <a:pPr hangingPunct="0"/>
            <a:r>
              <a:rPr lang="en-CA" sz="1000" b="1" baseline="0" dirty="0"/>
              <a:t>Procedure:</a:t>
            </a:r>
          </a:p>
          <a:p>
            <a:pPr marL="228600" indent="-228600" hangingPunct="0">
              <a:buAutoNum type="arabicPeriod"/>
            </a:pPr>
            <a:r>
              <a:rPr lang="en-CA" sz="1000" dirty="0"/>
              <a:t>Students write the correct verb in their books</a:t>
            </a:r>
            <a:r>
              <a:rPr lang="en-CA" sz="1000" baseline="0" dirty="0"/>
              <a:t> (e.g. </a:t>
            </a:r>
            <a:r>
              <a:rPr lang="en-CA" sz="1000" baseline="0" dirty="0" err="1"/>
              <a:t>trabajo</a:t>
            </a:r>
            <a:r>
              <a:rPr lang="en-CA" sz="1000" baseline="0" dirty="0"/>
              <a:t>), looking at the image in the left hand box</a:t>
            </a:r>
          </a:p>
          <a:p>
            <a:pPr marL="228600" indent="-228600" hangingPunct="0">
              <a:buAutoNum type="arabicPeriod"/>
            </a:pPr>
            <a:r>
              <a:rPr lang="en-CA" sz="1000" baseline="0" dirty="0"/>
              <a:t>Teachers click to reveal the correct answer.</a:t>
            </a:r>
          </a:p>
          <a:p>
            <a:pPr marL="228600" indent="-228600" hangingPunct="0">
              <a:buAutoNum type="arabicPeriod"/>
            </a:pPr>
            <a:r>
              <a:rPr lang="en-CA" sz="1000" baseline="0" dirty="0"/>
              <a:t>When clicking again, students can be asked to translate the sentence into English. This can either be done orally or students can write the answer down.</a:t>
            </a:r>
          </a:p>
          <a:p>
            <a:pPr marL="228600" indent="-228600" hangingPunct="0">
              <a:buAutoNum type="arabicPeriod"/>
            </a:pPr>
            <a:r>
              <a:rPr lang="en-CA" sz="1000" baseline="0" dirty="0"/>
              <a:t>Teachers follow the same procedure for the next 7 slides.</a:t>
            </a:r>
          </a:p>
          <a:p>
            <a:pPr marL="0" indent="0" hangingPunct="0">
              <a:buNone/>
            </a:pPr>
            <a:endParaRPr lang="en-CA" sz="1000" baseline="0" dirty="0"/>
          </a:p>
          <a:p>
            <a:pPr hangingPunct="0"/>
            <a:r>
              <a:rPr lang="en-CA" sz="1000" b="1" baseline="0" dirty="0"/>
              <a:t>Notes:</a:t>
            </a:r>
          </a:p>
          <a:p>
            <a:pPr hangingPunct="0"/>
            <a:r>
              <a:rPr lang="en-CA" sz="1000" b="0" i="0" baseline="0" dirty="0">
                <a:solidFill>
                  <a:schemeClr val="tx1"/>
                </a:solidFill>
              </a:rPr>
              <a:t>T</a:t>
            </a:r>
            <a:r>
              <a:rPr lang="en-GB" sz="1000" b="0" i="0" baseline="0" dirty="0">
                <a:solidFill>
                  <a:srgbClr val="002060"/>
                </a:solidFill>
              </a:rPr>
              <a:t>he English pronoun is presented and circled for additional reinforcement of the agreement between the Spanish verb form and the 1</a:t>
            </a:r>
            <a:r>
              <a:rPr lang="en-GB" sz="1000" b="0" i="0" baseline="30000" dirty="0">
                <a:solidFill>
                  <a:srgbClr val="002060"/>
                </a:solidFill>
              </a:rPr>
              <a:t>st</a:t>
            </a:r>
            <a:r>
              <a:rPr lang="en-GB" sz="1000" b="0" i="0" baseline="0" dirty="0">
                <a:solidFill>
                  <a:srgbClr val="002060"/>
                </a:solidFill>
              </a:rPr>
              <a:t> person singular or plural. Without the explicit English pronouns here, the pictures could otherwise be misinterpreted (e.g., as ‘he’ and ‘they’).</a:t>
            </a:r>
          </a:p>
          <a:p>
            <a:pPr hangingPunct="0"/>
            <a:endParaRPr lang="en-GB" sz="1000" b="0" i="0" baseline="0" dirty="0">
              <a:solidFill>
                <a:srgbClr val="002060"/>
              </a:solidFill>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GB" sz="1000" b="0" i="1" dirty="0">
              <a:solidFill>
                <a:srgbClr val="002060"/>
              </a:solidFill>
            </a:endParaRPr>
          </a:p>
          <a:p>
            <a:pPr hangingPunct="0"/>
            <a:endParaRPr lang="en-CA" sz="1000" dirty="0"/>
          </a:p>
          <a:p>
            <a:pPr marL="0" marR="0" lvl="0" indent="0" algn="l" defTabSz="914400" rtl="0" eaLnBrk="1" fontAlgn="auto" latinLnBrk="0" hangingPunct="0">
              <a:lnSpc>
                <a:spcPct val="100000"/>
              </a:lnSpc>
              <a:spcBef>
                <a:spcPts val="0"/>
              </a:spcBef>
              <a:spcAft>
                <a:spcPts val="0"/>
              </a:spcAft>
              <a:buClrTx/>
              <a:buSzTx/>
              <a:buFontTx/>
              <a:buNone/>
              <a:tabLst/>
              <a:defRPr/>
            </a:pPr>
            <a:endParaRPr lang="en-CA" sz="1000" dirty="0"/>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304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lang="en-CA"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532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CA"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656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CA"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978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CA" sz="1000" dirty="0"/>
              <a:t>Mucho</a:t>
            </a:r>
            <a:r>
              <a:rPr lang="en-CA" sz="1000" dirty="0">
                <a:latin typeface="Century Gothic" panose="020B0502020202020204" pitchFamily="34" charset="0"/>
              </a:rPr>
              <a:t>²</a:t>
            </a:r>
            <a:r>
              <a:rPr lang="en-CA" sz="1000" dirty="0"/>
              <a:t> is one of the words from vocabulary set 2.1.3 to be revisited this week.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025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CA"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67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Elicit </a:t>
            </a:r>
            <a:r>
              <a:rPr lang="en-GB" baseline="0" dirty="0"/>
              <a:t>the pronunciation of the </a:t>
            </a:r>
            <a:r>
              <a:rPr lang="en-GB" b="1" baseline="0" dirty="0"/>
              <a:t>individual SSC ‘i’ </a:t>
            </a:r>
            <a:r>
              <a:rPr lang="en-GB" baseline="0" dirty="0"/>
              <a:t>and then the </a:t>
            </a:r>
            <a:r>
              <a:rPr lang="en-GB" b="1" baseline="0" dirty="0"/>
              <a:t>source</a:t>
            </a:r>
            <a:r>
              <a:rPr lang="en-GB" baseline="0" dirty="0"/>
              <a:t> word again (with gesture, if using).</a:t>
            </a:r>
            <a:br>
              <a:rPr lang="en-GB" baseline="0" dirty="0"/>
            </a:br>
            <a:r>
              <a:rPr lang="en-GB" baseline="0" dirty="0"/>
              <a:t>2. Then elicit the pronunciation of the five </a:t>
            </a:r>
            <a:r>
              <a:rPr lang="en-GB" b="1" baseline="0" dirty="0"/>
              <a:t>cluster</a:t>
            </a:r>
            <a:r>
              <a:rPr lang="en-GB" baseline="0" dirty="0"/>
              <a:t> words.</a:t>
            </a:r>
            <a:br>
              <a:rPr lang="en-GB" baseline="0" dirty="0"/>
            </a:b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3798952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CA"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948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CA"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671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kumimoji="0" lang="en-GB" sz="1200" b="1" i="0" u="none" strike="noStrike" kern="1200" cap="none" spc="0" normalizeH="0" baseline="0" noProof="0" dirty="0">
                <a:ln>
                  <a:noFill/>
                </a:ln>
                <a:solidFill>
                  <a:prstClr val="black"/>
                </a:solidFill>
                <a:effectLst/>
                <a:uLnTx/>
                <a:uFillTx/>
                <a:latin typeface="+mn-lt"/>
                <a:ea typeface="+mn-ea"/>
                <a:cs typeface="+mn-cs"/>
              </a:rPr>
              <a:t>Timing: </a:t>
            </a:r>
            <a:r>
              <a:rPr kumimoji="0" lang="en-GB" sz="1200" b="0" i="0" u="none" strike="noStrike" kern="1200" cap="none" spc="0" normalizeH="0" baseline="0" noProof="0" dirty="0">
                <a:ln>
                  <a:noFill/>
                </a:ln>
                <a:solidFill>
                  <a:prstClr val="black"/>
                </a:solidFill>
                <a:effectLst/>
                <a:uLnTx/>
                <a:uFillTx/>
                <a:latin typeface="+mn-lt"/>
                <a:ea typeface="+mn-ea"/>
                <a:cs typeface="+mn-cs"/>
              </a:rPr>
              <a:t>10 minutes</a:t>
            </a:r>
          </a:p>
          <a:p>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Listening exercise practising</a:t>
            </a:r>
            <a:r>
              <a:rPr kumimoji="0" lang="en-GB" sz="1200" b="1" i="0"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vocabulary recognition, but also phonemic distinction between ‘e’ and ‘i’ and some transcription.</a:t>
            </a: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p>
          <a:p>
            <a:pPr marL="228600" indent="-228600">
              <a:buAutoNum type="arabicPeriod"/>
            </a:pPr>
            <a:r>
              <a:rPr kumimoji="0" lang="en-GB" sz="1200" b="0" i="0" u="none" strike="noStrike" kern="1200" cap="none" spc="0" normalizeH="0" baseline="0" noProof="0" dirty="0">
                <a:ln>
                  <a:noFill/>
                </a:ln>
                <a:solidFill>
                  <a:prstClr val="black"/>
                </a:solidFill>
                <a:effectLst/>
                <a:uLnTx/>
                <a:uFillTx/>
                <a:latin typeface="+mn-lt"/>
                <a:ea typeface="+mn-ea"/>
                <a:cs typeface="+mn-cs"/>
              </a:rPr>
              <a:t>Students write 1-8 in their books. Teachers click the number buttons to play the recording, and students write down the letter corresponding to the Spanish word that they heard.</a:t>
            </a:r>
          </a:p>
          <a:p>
            <a:pPr marL="228600" indent="-228600">
              <a:buAutoNum type="arabicPeriod"/>
            </a:pPr>
            <a:r>
              <a:rPr kumimoji="0" lang="en-GB" sz="1200" b="0" i="0" u="none" strike="noStrike" kern="1200" cap="none" spc="0" normalizeH="0" baseline="0" noProof="0" dirty="0">
                <a:ln>
                  <a:noFill/>
                </a:ln>
                <a:solidFill>
                  <a:prstClr val="black"/>
                </a:solidFill>
                <a:effectLst/>
                <a:uLnTx/>
                <a:uFillTx/>
                <a:latin typeface="+mn-lt"/>
                <a:ea typeface="+mn-ea"/>
                <a:cs typeface="+mn-cs"/>
              </a:rPr>
              <a:t>Teachers then click to show the answers one by one.</a:t>
            </a:r>
          </a:p>
          <a:p>
            <a:pPr marL="228600" indent="-228600">
              <a:buAutoNum type="arabicPeriod"/>
            </a:pPr>
            <a:r>
              <a:rPr kumimoji="0" lang="en-GB" sz="1200" b="0" i="0" u="none" strike="noStrike" kern="1200" cap="none" spc="0" normalizeH="0" baseline="0" noProof="0" dirty="0">
                <a:ln>
                  <a:noFill/>
                </a:ln>
                <a:solidFill>
                  <a:prstClr val="black"/>
                </a:solidFill>
                <a:effectLst/>
                <a:uLnTx/>
                <a:uFillTx/>
                <a:latin typeface="+mn-lt"/>
                <a:ea typeface="+mn-ea"/>
                <a:cs typeface="+mn-cs"/>
              </a:rPr>
              <a:t>Listen again and write the word. Click to correct.</a:t>
            </a:r>
          </a:p>
          <a:p>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r>
              <a:rPr kumimoji="0" lang="en-GB" sz="1200" b="1" i="0" u="none" strike="noStrike" kern="1200" cap="none" spc="0" normalizeH="0" baseline="0" noProof="0" dirty="0">
                <a:ln>
                  <a:noFill/>
                </a:ln>
                <a:solidFill>
                  <a:prstClr val="black"/>
                </a:solidFill>
                <a:effectLst/>
                <a:uLnTx/>
                <a:uFillTx/>
                <a:latin typeface="+mn-lt"/>
                <a:ea typeface="+mn-ea"/>
                <a:cs typeface="+mn-cs"/>
              </a:rPr>
              <a:t>Transcript:</a:t>
            </a:r>
          </a:p>
          <a:p>
            <a:pPr marL="0" indent="0">
              <a:buNone/>
            </a:pPr>
            <a:r>
              <a:rPr kumimoji="0" lang="en-GB" sz="1200" b="0" i="0" u="none" strike="noStrike" kern="1200" cap="none" spc="0" normalizeH="0" baseline="0" noProof="0" dirty="0">
                <a:ln>
                  <a:noFill/>
                </a:ln>
                <a:solidFill>
                  <a:prstClr val="black"/>
                </a:solidFill>
                <a:effectLst/>
                <a:uLnTx/>
                <a:uFillTx/>
                <a:latin typeface="+mn-lt"/>
                <a:ea typeface="+mn-ea"/>
                <a:cs typeface="+mn-cs"/>
              </a:rPr>
              <a:t>1. camisa</a:t>
            </a:r>
          </a:p>
          <a:p>
            <a:pPr marL="0" indent="0">
              <a:buNone/>
            </a:pPr>
            <a:r>
              <a:rPr kumimoji="0" lang="en-GB" sz="1200" b="0" i="0" u="none" strike="noStrike" kern="1200" cap="none" spc="0" normalizeH="0" baseline="0" noProof="0" dirty="0">
                <a:ln>
                  <a:noFill/>
                </a:ln>
                <a:solidFill>
                  <a:prstClr val="black"/>
                </a:solidFill>
                <a:effectLst/>
                <a:uLnTx/>
                <a:uFillTx/>
                <a:latin typeface="+mn-lt"/>
                <a:ea typeface="+mn-ea"/>
                <a:cs typeface="+mn-cs"/>
              </a:rPr>
              <a:t>2. </a:t>
            </a:r>
            <a:r>
              <a:rPr kumimoji="0" lang="en-GB" sz="1200" b="0" i="0" u="none" strike="noStrike" kern="1200" cap="none" spc="0" normalizeH="0" baseline="0" noProof="0" dirty="0" err="1">
                <a:ln>
                  <a:noFill/>
                </a:ln>
                <a:solidFill>
                  <a:prstClr val="black"/>
                </a:solidFill>
                <a:effectLst/>
                <a:uLnTx/>
                <a:uFillTx/>
                <a:latin typeface="+mn-lt"/>
                <a:ea typeface="+mn-ea"/>
                <a:cs typeface="+mn-cs"/>
              </a:rPr>
              <a:t>naturaleza</a:t>
            </a:r>
            <a:r>
              <a:rPr kumimoji="0" lang="en-GB" sz="1200" b="0" i="0" u="none" strike="noStrike" kern="1200" cap="none" spc="0" normalizeH="0" baseline="0" noProof="0" dirty="0">
                <a:ln>
                  <a:noFill/>
                </a:ln>
                <a:solidFill>
                  <a:prstClr val="black"/>
                </a:solidFill>
                <a:effectLst/>
                <a:uLnTx/>
                <a:uFillTx/>
                <a:latin typeface="+mn-lt"/>
                <a:ea typeface="+mn-ea"/>
                <a:cs typeface="+mn-cs"/>
              </a:rPr>
              <a:t> </a:t>
            </a:r>
          </a:p>
          <a:p>
            <a:pPr marL="0" indent="0">
              <a:buNone/>
            </a:pPr>
            <a:r>
              <a:rPr kumimoji="0" lang="en-GB" sz="1200" b="0" i="0" u="none" strike="noStrike" kern="1200" cap="none" spc="0" normalizeH="0" baseline="0" noProof="0" dirty="0">
                <a:ln>
                  <a:noFill/>
                </a:ln>
                <a:solidFill>
                  <a:prstClr val="black"/>
                </a:solidFill>
                <a:effectLst/>
                <a:uLnTx/>
                <a:uFillTx/>
                <a:latin typeface="+mn-lt"/>
                <a:ea typeface="+mn-ea"/>
                <a:cs typeface="+mn-cs"/>
              </a:rPr>
              <a:t>3. </a:t>
            </a:r>
            <a:r>
              <a:rPr kumimoji="0" lang="en-GB" sz="1200" b="0" i="0" u="none" strike="noStrike" kern="1200" cap="none" spc="0" normalizeH="0" baseline="0" noProof="0" dirty="0" err="1">
                <a:ln>
                  <a:noFill/>
                </a:ln>
                <a:solidFill>
                  <a:prstClr val="black"/>
                </a:solidFill>
                <a:effectLst/>
                <a:uLnTx/>
                <a:uFillTx/>
                <a:latin typeface="+mn-lt"/>
                <a:ea typeface="+mn-ea"/>
                <a:cs typeface="+mn-cs"/>
              </a:rPr>
              <a:t>activo</a:t>
            </a:r>
            <a:r>
              <a:rPr kumimoji="0" lang="en-GB" sz="1200" b="0" i="0" u="none" strike="noStrike" kern="1200" cap="none" spc="0" normalizeH="0" baseline="0" noProof="0" dirty="0">
                <a:ln>
                  <a:noFill/>
                </a:ln>
                <a:solidFill>
                  <a:prstClr val="black"/>
                </a:solidFill>
                <a:effectLst/>
                <a:uLnTx/>
                <a:uFillTx/>
                <a:latin typeface="+mn-lt"/>
                <a:ea typeface="+mn-ea"/>
                <a:cs typeface="+mn-cs"/>
              </a:rPr>
              <a:t> </a:t>
            </a:r>
          </a:p>
          <a:p>
            <a:pPr marL="0" indent="0">
              <a:buNone/>
            </a:pPr>
            <a:r>
              <a:rPr kumimoji="0" lang="en-GB" sz="1200" b="0" i="0" u="none" strike="noStrike" kern="1200" cap="none" spc="0" normalizeH="0" baseline="0" noProof="0" dirty="0">
                <a:ln>
                  <a:noFill/>
                </a:ln>
                <a:solidFill>
                  <a:prstClr val="black"/>
                </a:solidFill>
                <a:effectLst/>
                <a:uLnTx/>
                <a:uFillTx/>
                <a:latin typeface="+mn-lt"/>
                <a:ea typeface="+mn-ea"/>
                <a:cs typeface="+mn-cs"/>
              </a:rPr>
              <a:t>4. </a:t>
            </a:r>
            <a:r>
              <a:rPr kumimoji="0" lang="en-GB" sz="1200" b="0" i="0" u="none" strike="noStrike" kern="1200" cap="none" spc="0" normalizeH="0" baseline="0" noProof="0" dirty="0" err="1">
                <a:ln>
                  <a:noFill/>
                </a:ln>
                <a:solidFill>
                  <a:prstClr val="black"/>
                </a:solidFill>
                <a:effectLst/>
                <a:uLnTx/>
                <a:uFillTx/>
                <a:latin typeface="+mn-lt"/>
                <a:ea typeface="+mn-ea"/>
                <a:cs typeface="+mn-cs"/>
              </a:rPr>
              <a:t>llevar</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indent="0">
              <a:buNone/>
            </a:pPr>
            <a:r>
              <a:rPr kumimoji="0" lang="en-GB" sz="1200" b="0" i="0" u="none" strike="noStrike" kern="1200" cap="none" spc="0" normalizeH="0" baseline="0" noProof="0" dirty="0">
                <a:ln>
                  <a:noFill/>
                </a:ln>
                <a:solidFill>
                  <a:prstClr val="black"/>
                </a:solidFill>
                <a:effectLst/>
                <a:uLnTx/>
                <a:uFillTx/>
                <a:latin typeface="+mn-lt"/>
                <a:ea typeface="+mn-ea"/>
                <a:cs typeface="+mn-cs"/>
              </a:rPr>
              <a:t>5. entre </a:t>
            </a:r>
          </a:p>
          <a:p>
            <a:pPr marL="0" indent="0">
              <a:buNone/>
            </a:pPr>
            <a:r>
              <a:rPr kumimoji="0" lang="en-GB" sz="1200" b="0" i="0" u="none" strike="noStrike" kern="1200" cap="none" spc="0" normalizeH="0" baseline="0" noProof="0" dirty="0">
                <a:ln>
                  <a:noFill/>
                </a:ln>
                <a:solidFill>
                  <a:prstClr val="black"/>
                </a:solidFill>
                <a:effectLst/>
                <a:uLnTx/>
                <a:uFillTx/>
                <a:latin typeface="+mn-lt"/>
                <a:ea typeface="+mn-ea"/>
                <a:cs typeface="+mn-cs"/>
              </a:rPr>
              <a:t>6. </a:t>
            </a:r>
            <a:r>
              <a:rPr kumimoji="0" lang="en-GB" sz="1200" b="0" i="0" u="none" strike="noStrike" kern="1200" cap="none" spc="0" normalizeH="0" baseline="0" noProof="0" dirty="0" err="1">
                <a:ln>
                  <a:noFill/>
                </a:ln>
                <a:solidFill>
                  <a:prstClr val="black"/>
                </a:solidFill>
                <a:effectLst/>
                <a:uLnTx/>
                <a:uFillTx/>
                <a:latin typeface="+mn-lt"/>
                <a:ea typeface="+mn-ea"/>
                <a:cs typeface="+mn-cs"/>
              </a:rPr>
              <a:t>familia</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indent="0">
              <a:buNone/>
            </a:pPr>
            <a:r>
              <a:rPr kumimoji="0" lang="en-GB" sz="1200" b="0" i="0" u="none" strike="noStrike" kern="1200" cap="none" spc="0" normalizeH="0" baseline="0" noProof="0" dirty="0">
                <a:ln>
                  <a:noFill/>
                </a:ln>
                <a:solidFill>
                  <a:prstClr val="black"/>
                </a:solidFill>
                <a:effectLst/>
                <a:uLnTx/>
                <a:uFillTx/>
                <a:latin typeface="+mn-lt"/>
                <a:ea typeface="+mn-ea"/>
                <a:cs typeface="+mn-cs"/>
              </a:rPr>
              <a:t>7. </a:t>
            </a:r>
            <a:r>
              <a:rPr kumimoji="0" lang="en-GB" sz="1200" b="0" i="0" u="none" strike="noStrike" kern="1200" cap="none" spc="0" normalizeH="0" baseline="0" noProof="0" dirty="0" err="1">
                <a:ln>
                  <a:noFill/>
                </a:ln>
                <a:solidFill>
                  <a:prstClr val="black"/>
                </a:solidFill>
                <a:effectLst/>
                <a:uLnTx/>
                <a:uFillTx/>
                <a:latin typeface="+mn-lt"/>
                <a:ea typeface="+mn-ea"/>
                <a:cs typeface="+mn-cs"/>
              </a:rPr>
              <a:t>mirar</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indent="0">
              <a:buNone/>
            </a:pPr>
            <a:r>
              <a:rPr kumimoji="0" lang="en-GB" sz="1200" b="0" i="0" u="none" strike="noStrike" kern="1200" cap="none" spc="0" normalizeH="0" baseline="0" noProof="0" dirty="0">
                <a:ln>
                  <a:noFill/>
                </a:ln>
                <a:solidFill>
                  <a:prstClr val="black"/>
                </a:solidFill>
                <a:effectLst/>
                <a:uLnTx/>
                <a:uFillTx/>
                <a:latin typeface="+mn-lt"/>
                <a:ea typeface="+mn-ea"/>
                <a:cs typeface="+mn-cs"/>
              </a:rPr>
              <a:t>8. primo</a:t>
            </a:r>
          </a:p>
          <a:p>
            <a:pPr marL="0" indent="0">
              <a:buNone/>
            </a:pP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endParaRPr lang="en-CA" b="1" dirty="0"/>
          </a:p>
          <a:p>
            <a:endParaRPr lang="en-CA" dirty="0"/>
          </a:p>
          <a:p>
            <a:endParaRPr lang="en-CA" dirty="0"/>
          </a:p>
          <a:p>
            <a:endParaRPr lang="en-CA" dirty="0"/>
          </a:p>
          <a:p>
            <a:endParaRPr lang="en-CA" dirty="0"/>
          </a:p>
        </p:txBody>
      </p:sp>
      <p:sp>
        <p:nvSpPr>
          <p:cNvPr id="4" name="Espace réservé du numéro de diapositive 3"/>
          <p:cNvSpPr>
            <a:spLocks noGrp="1"/>
          </p:cNvSpPr>
          <p:nvPr>
            <p:ph type="sldNum" sz="quarter" idx="5"/>
          </p:nvPr>
        </p:nvSpPr>
        <p:spPr/>
        <p:txBody>
          <a:bodyPr/>
          <a:lstStyle/>
          <a:p>
            <a:fld id="{E98F10DF-52D1-43C6-8544-57D769B234FE}" type="slidenum">
              <a:rPr lang="en-GB" smtClean="0"/>
              <a:t>5</a:t>
            </a:fld>
            <a:endParaRPr lang="en-GB"/>
          </a:p>
        </p:txBody>
      </p:sp>
    </p:spTree>
    <p:extLst>
      <p:ext uri="{BB962C8B-B14F-4D97-AF65-F5344CB8AC3E}">
        <p14:creationId xmlns:p14="http://schemas.microsoft.com/office/powerpoint/2010/main" val="3296352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5 minutes</a:t>
            </a:r>
            <a:br>
              <a:rPr lang="en-GB" b="1" dirty="0"/>
            </a:br>
            <a:br>
              <a:rPr lang="en-GB" b="1" dirty="0"/>
            </a:br>
            <a:r>
              <a:rPr lang="en-GB" b="1" dirty="0"/>
              <a:t>Aim: </a:t>
            </a:r>
            <a:r>
              <a:rPr lang="en-GB" b="0" dirty="0"/>
              <a:t>to reactivate and strengthen vocabulary knowledge of this week’s new vocab and a few previously taught words; to revisit letters of the alphabet</a:t>
            </a:r>
            <a:br>
              <a:rPr lang="en-GB" b="0" dirty="0"/>
            </a:br>
            <a:br>
              <a:rPr lang="en-GB" b="0" dirty="0"/>
            </a:br>
            <a:r>
              <a:rPr lang="en-GB" b="1" dirty="0"/>
              <a:t>Procedure:</a:t>
            </a:r>
            <a:br>
              <a:rPr lang="en-GB" b="1" dirty="0"/>
            </a:br>
            <a:r>
              <a:rPr lang="en-GB" b="0" dirty="0"/>
              <a:t>1. Teacher gives co-ordinates using Spanish alphabet letters. E.g., I M – ¿</a:t>
            </a:r>
            <a:r>
              <a:rPr lang="en-GB" b="0" dirty="0" err="1"/>
              <a:t>qué</a:t>
            </a:r>
            <a:r>
              <a:rPr lang="en-GB" b="0" dirty="0"/>
              <a:t> palabra es (</a:t>
            </a:r>
            <a:r>
              <a:rPr lang="en-GB" b="0" dirty="0" err="1"/>
              <a:t>en</a:t>
            </a:r>
            <a:r>
              <a:rPr lang="en-GB" b="0" dirty="0"/>
              <a:t> </a:t>
            </a:r>
            <a:r>
              <a:rPr lang="en-GB" b="0" dirty="0" err="1"/>
              <a:t>español</a:t>
            </a:r>
            <a:r>
              <a:rPr lang="en-GB" b="0" dirty="0"/>
              <a:t> / </a:t>
            </a:r>
            <a:r>
              <a:rPr lang="en-GB" b="0" dirty="0" err="1"/>
              <a:t>inglés</a:t>
            </a:r>
            <a:r>
              <a:rPr lang="en-GB" b="0" dirty="0"/>
              <a:t>)? </a:t>
            </a:r>
          </a:p>
          <a:p>
            <a:r>
              <a:rPr lang="en-GB" b="0" dirty="0"/>
              <a:t>2. Students respond by either reading aloud the Spanish word and/or by giving the English meaning. E.g., </a:t>
            </a:r>
            <a:r>
              <a:rPr lang="en-GB" b="0" dirty="0" err="1"/>
              <a:t>preparar</a:t>
            </a:r>
            <a:r>
              <a:rPr lang="en-GB" b="0" dirty="0"/>
              <a:t> - to prepare, preparing</a:t>
            </a:r>
          </a:p>
          <a:p>
            <a:endParaRPr lang="en-GB" b="0" dirty="0"/>
          </a:p>
          <a:p>
            <a:r>
              <a:rPr lang="en-GB" b="0" dirty="0"/>
              <a:t>NB: The teacher can extend questioning here, depending on the proficiency of the class – e.g. prompting for phrases ¿</a:t>
            </a:r>
            <a:r>
              <a:rPr lang="en-GB" b="0" dirty="0" err="1"/>
              <a:t>Cómo</a:t>
            </a:r>
            <a:r>
              <a:rPr lang="en-GB" b="0" dirty="0"/>
              <a:t> se dice…(work in the market)? or asking students to suggest infinitive + noun combinations for other students to translate.</a:t>
            </a:r>
          </a:p>
          <a:p>
            <a:endParaRPr lang="en-GB" b="0" dirty="0"/>
          </a:p>
          <a:p>
            <a:br>
              <a:rPr lang="en-GB" b="0" dirty="0"/>
            </a:br>
            <a:endParaRPr lang="en-GB"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5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6 minutes</a:t>
            </a:r>
          </a:p>
          <a:p>
            <a:endParaRPr lang="en-GB" b="0" dirty="0"/>
          </a:p>
          <a:p>
            <a:r>
              <a:rPr lang="en-GB" b="1" dirty="0"/>
              <a:t>Aim:</a:t>
            </a:r>
            <a:r>
              <a:rPr lang="en-GB" b="1" baseline="0" dirty="0"/>
              <a:t> </a:t>
            </a:r>
            <a:r>
              <a:rPr lang="en-GB" b="0" dirty="0"/>
              <a:t>to give students more time to practise the</a:t>
            </a:r>
            <a:r>
              <a:rPr lang="en-GB" b="0" baseline="0" dirty="0"/>
              <a:t> new vocabulary for this week</a:t>
            </a:r>
            <a:endParaRPr lang="en-GB" b="0" dirty="0"/>
          </a:p>
          <a:p>
            <a:endParaRPr lang="en-GB" b="0" dirty="0"/>
          </a:p>
          <a:p>
            <a:r>
              <a:rPr lang="en-GB" b="1" dirty="0"/>
              <a:t>Pro</a:t>
            </a:r>
            <a:r>
              <a:rPr lang="en-GB" b="1" baseline="0" dirty="0"/>
              <a:t>cedure:</a:t>
            </a:r>
          </a:p>
          <a:p>
            <a:r>
              <a:rPr lang="en-GB" dirty="0"/>
              <a:t>1. Pupils</a:t>
            </a:r>
            <a:r>
              <a:rPr lang="en-GB" baseline="0" dirty="0"/>
              <a:t> either work by themselves or in pairs, reading out the words and studying their English meaning (1 minute).</a:t>
            </a:r>
            <a:br>
              <a:rPr lang="en-GB" baseline="0" dirty="0"/>
            </a:br>
            <a:r>
              <a:rPr lang="en-GB" baseline="0" dirty="0"/>
              <a:t>2.Then the English meanings are removed by clicking, and they try to recall them, looking at the Spanish. Teachers click on the ‘</a:t>
            </a:r>
            <a:r>
              <a:rPr lang="en-GB" baseline="0" dirty="0" err="1"/>
              <a:t>inicio</a:t>
            </a:r>
            <a:r>
              <a:rPr lang="en-GB" baseline="0" dirty="0"/>
              <a:t>’ button to start the timer, or use their own timing device (1 minute).</a:t>
            </a:r>
            <a:br>
              <a:rPr lang="en-GB" baseline="0" dirty="0"/>
            </a:br>
            <a:r>
              <a:rPr lang="en-GB" baseline="0" dirty="0"/>
              <a:t>3. Then the Spanish meaning are removed by clicking and they to recall them, looking at the English (1 minute).</a:t>
            </a:r>
          </a:p>
          <a:p>
            <a:r>
              <a:rPr lang="en-GB" baseline="0" dirty="0"/>
              <a:t>4. 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5. Clicking once more activates a short additional explanation to remind about the adjective ‘junto’ (and its agreement in number &amp; gender with subject). </a:t>
            </a:r>
            <a:endParaRPr lang="en-GB"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a:t>
            </a:r>
            <a:r>
              <a:rPr lang="en-GB" b="0" baseline="0" dirty="0"/>
              <a:t> minutes</a:t>
            </a:r>
            <a:endParaRPr lang="en-GB" b="1" dirty="0"/>
          </a:p>
          <a:p>
            <a:endParaRPr lang="en-GB" dirty="0"/>
          </a:p>
          <a:p>
            <a:r>
              <a:rPr lang="en-GB" b="1" dirty="0"/>
              <a:t>Aim: </a:t>
            </a:r>
            <a:r>
              <a:rPr lang="en-GB" b="0" dirty="0"/>
              <a:t>to introduce</a:t>
            </a:r>
            <a:r>
              <a:rPr lang="en-GB" b="0" baseline="0" dirty="0"/>
              <a:t> the first person plural form of -ar verbs</a:t>
            </a:r>
          </a:p>
          <a:p>
            <a:endParaRPr lang="en-GB" b="0" baseline="0" dirty="0"/>
          </a:p>
          <a:p>
            <a:r>
              <a:rPr lang="en-GB" b="1" baseline="0" dirty="0"/>
              <a:t>Procedure:</a:t>
            </a:r>
          </a:p>
          <a:p>
            <a:r>
              <a:rPr lang="en-GB" b="0" baseline="0" dirty="0"/>
              <a:t>1. Teachers click to show each new explanation sentence and example followed by translation</a:t>
            </a:r>
          </a:p>
          <a:p>
            <a:endParaRPr lang="en-GB" b="1" dirty="0"/>
          </a:p>
          <a:p>
            <a:r>
              <a:rPr lang="en-GB" b="1" dirty="0"/>
              <a:t>Notes:</a:t>
            </a:r>
          </a:p>
          <a:p>
            <a:r>
              <a:rPr lang="en-GB" dirty="0"/>
              <a:t>The 1</a:t>
            </a:r>
            <a:r>
              <a:rPr lang="en-GB" baseline="30000" dirty="0"/>
              <a:t>st</a:t>
            </a:r>
            <a:r>
              <a:rPr lang="en-GB" dirty="0"/>
              <a:t> person</a:t>
            </a:r>
            <a:r>
              <a:rPr lang="en-GB" baseline="0" dirty="0"/>
              <a:t> singular form is used for comparison with the new verb form (1st person plural). The 1</a:t>
            </a:r>
            <a:r>
              <a:rPr lang="en-GB" baseline="30000" dirty="0"/>
              <a:t>st</a:t>
            </a:r>
            <a:r>
              <a:rPr lang="en-GB" baseline="0" dirty="0"/>
              <a:t> person singular form (-o ending) was introduced in </a:t>
            </a:r>
            <a:r>
              <a:rPr lang="en-GB" b="0" baseline="0" dirty="0"/>
              <a:t>term 1.1 week 7</a:t>
            </a:r>
            <a:r>
              <a:rPr lang="en-GB" baseline="0" dirty="0"/>
              <a:t>.</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baseline="0" dirty="0"/>
              <a:t>Timing: </a:t>
            </a:r>
            <a:r>
              <a:rPr lang="en-CA" b="0" baseline="0" dirty="0"/>
              <a:t>3 minutes</a:t>
            </a:r>
            <a:endParaRPr lang="en-CA" b="1" baseline="0" dirty="0"/>
          </a:p>
          <a:p>
            <a:endParaRPr lang="en-CA" baseline="0" dirty="0"/>
          </a:p>
          <a:p>
            <a:r>
              <a:rPr lang="en-CA" b="1" baseline="0" dirty="0"/>
              <a:t>Aim: </a:t>
            </a:r>
            <a:r>
              <a:rPr lang="en-CA" baseline="0" dirty="0"/>
              <a:t>To practise connecting with the first person singular and plural forms of -</a:t>
            </a:r>
            <a:r>
              <a:rPr lang="en-CA" baseline="0" dirty="0" err="1"/>
              <a:t>ar</a:t>
            </a:r>
            <a:r>
              <a:rPr lang="en-CA" baseline="0" dirty="0"/>
              <a:t> verbs with their meaning. </a:t>
            </a:r>
            <a:br>
              <a:rPr lang="en-CA" baseline="0" dirty="0"/>
            </a:br>
            <a:br>
              <a:rPr lang="en-CA" baseline="0" dirty="0"/>
            </a:br>
            <a:r>
              <a:rPr lang="en-CA" b="1" baseline="0" dirty="0"/>
              <a:t>NB: </a:t>
            </a:r>
            <a:r>
              <a:rPr lang="en-CA" baseline="0" dirty="0"/>
              <a:t>Use this short activity as a check for understanding.  If students are secure with this, go straight on to the listening.  If they need further reading practice, use the reading activity on slides at the end of this lesson.</a:t>
            </a:r>
          </a:p>
          <a:p>
            <a:endParaRPr lang="en-CA" dirty="0"/>
          </a:p>
          <a:p>
            <a:r>
              <a:rPr lang="en-CA" b="1" dirty="0"/>
              <a:t>Procedure:</a:t>
            </a:r>
          </a:p>
          <a:p>
            <a:pPr marL="228600" indent="-228600">
              <a:buAutoNum type="arabicPeriod"/>
            </a:pPr>
            <a:r>
              <a:rPr lang="en-CA" dirty="0"/>
              <a:t>Pupils need to identify the correct person (1</a:t>
            </a:r>
            <a:r>
              <a:rPr lang="en-CA" baseline="30000" dirty="0"/>
              <a:t>st</a:t>
            </a:r>
            <a:r>
              <a:rPr lang="en-CA" dirty="0"/>
              <a:t> person singular or plural) by choosing the correct picture/word,</a:t>
            </a:r>
            <a:r>
              <a:rPr lang="en-CA" baseline="0" dirty="0"/>
              <a:t> writing either ‘A’ or ‘B’ in their exercise books or mini whiteboards. </a:t>
            </a:r>
          </a:p>
          <a:p>
            <a:pPr marL="228600" indent="-228600">
              <a:buAutoNum type="arabicPeriod"/>
            </a:pPr>
            <a:r>
              <a:rPr lang="en-CA" baseline="0" dirty="0"/>
              <a:t>Teachers click to show the answers.</a:t>
            </a:r>
          </a:p>
          <a:p>
            <a:pPr marL="228600" indent="-228600">
              <a:buAutoNum type="arabicPeriod"/>
            </a:pPr>
            <a:r>
              <a:rPr lang="en-CA" baseline="0" dirty="0"/>
              <a:t>Teachers can also elicit translations of the sentences from students.</a:t>
            </a:r>
          </a:p>
          <a:p>
            <a:pPr marL="228600" indent="-228600">
              <a:buAutoNum type="arabicPeriod"/>
            </a:pPr>
            <a:endParaRPr lang="en-CA" baseline="0" dirty="0"/>
          </a:p>
          <a:p>
            <a:pPr marL="0" indent="0">
              <a:buNone/>
            </a:pPr>
            <a:r>
              <a:rPr lang="en-CA" b="1" baseline="0" dirty="0"/>
              <a:t>Note: </a:t>
            </a:r>
            <a:r>
              <a:rPr lang="en-CA" b="0" baseline="0" dirty="0"/>
              <a:t>the use of subject pronouns like ‘</a:t>
            </a:r>
            <a:r>
              <a:rPr lang="en-CA" b="0" baseline="0" dirty="0" err="1"/>
              <a:t>yo</a:t>
            </a:r>
            <a:r>
              <a:rPr lang="en-CA" b="0" baseline="0" dirty="0"/>
              <a:t>’ will be taught as grammar features in the first term of year 8. The meaning of ‘</a:t>
            </a:r>
            <a:r>
              <a:rPr lang="en-CA" b="0" baseline="0" dirty="0" err="1"/>
              <a:t>yo</a:t>
            </a:r>
            <a:r>
              <a:rPr lang="en-CA" b="0" baseline="0" dirty="0"/>
              <a:t>’ might be learnt incidentally here (e.g. in item 2, ‘mi primo y yo’).</a:t>
            </a:r>
            <a:endParaRPr lang="en-CA" b="1" baseline="0" dirty="0"/>
          </a:p>
          <a:p>
            <a:endParaRPr lang="en-CA" baseline="0" dirty="0"/>
          </a:p>
        </p:txBody>
      </p:sp>
      <p:sp>
        <p:nvSpPr>
          <p:cNvPr id="4" name="Espace réservé du numéro de diapositive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8645468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04039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7423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9090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157091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81428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4194499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45718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361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79080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95100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77652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5325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55930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82833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69645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5253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image" Target="../media/image32.png"/><Relationship Id="rId5" Type="http://schemas.openxmlformats.org/officeDocument/2006/relationships/audio" Target="../media/audio25.wav"/><Relationship Id="rId10" Type="http://schemas.openxmlformats.org/officeDocument/2006/relationships/image" Target="../media/image31.png"/><Relationship Id="rId4" Type="http://schemas.openxmlformats.org/officeDocument/2006/relationships/audio" Target="../media/audio24.wav"/><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1.png"/><Relationship Id="rId18" Type="http://schemas.openxmlformats.org/officeDocument/2006/relationships/image" Target="../media/image29.svg"/><Relationship Id="rId3" Type="http://schemas.openxmlformats.org/officeDocument/2006/relationships/image" Target="../media/image37.png"/><Relationship Id="rId7" Type="http://schemas.openxmlformats.org/officeDocument/2006/relationships/image" Target="../media/image6.png"/><Relationship Id="rId12" Type="http://schemas.openxmlformats.org/officeDocument/2006/relationships/image" Target="../media/image40.png"/><Relationship Id="rId17" Type="http://schemas.openxmlformats.org/officeDocument/2006/relationships/image" Target="../media/image28.png"/><Relationship Id="rId2" Type="http://schemas.openxmlformats.org/officeDocument/2006/relationships/notesSlide" Target="../notesSlides/notesSlide12.xml"/><Relationship Id="rId16"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39.png"/><Relationship Id="rId5" Type="http://schemas.openxmlformats.org/officeDocument/2006/relationships/image" Target="../media/image38.png"/><Relationship Id="rId15" Type="http://schemas.openxmlformats.org/officeDocument/2006/relationships/image" Target="../media/image43.png"/><Relationship Id="rId10" Type="http://schemas.openxmlformats.org/officeDocument/2006/relationships/image" Target="../media/image9.png"/><Relationship Id="rId4" Type="http://schemas.openxmlformats.org/officeDocument/2006/relationships/image" Target="../media/image33.png"/><Relationship Id="rId9" Type="http://schemas.openxmlformats.org/officeDocument/2006/relationships/image" Target="../media/image8.png"/><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6.png"/><Relationship Id="rId12" Type="http://schemas.openxmlformats.org/officeDocument/2006/relationships/audio" Target="../media/audio29.wav"/><Relationship Id="rId17" Type="http://schemas.openxmlformats.org/officeDocument/2006/relationships/image" Target="../media/image48.png"/><Relationship Id="rId2" Type="http://schemas.openxmlformats.org/officeDocument/2006/relationships/notesSlide" Target="../notesSlides/notesSlide13.xml"/><Relationship Id="rId16"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9.png"/><Relationship Id="rId4" Type="http://schemas.openxmlformats.org/officeDocument/2006/relationships/image" Target="../media/image33.png"/><Relationship Id="rId9" Type="http://schemas.openxmlformats.org/officeDocument/2006/relationships/image" Target="../media/image8.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1.png"/><Relationship Id="rId18" Type="http://schemas.openxmlformats.org/officeDocument/2006/relationships/image" Target="../media/image29.svg"/><Relationship Id="rId3" Type="http://schemas.openxmlformats.org/officeDocument/2006/relationships/image" Target="../media/image37.png"/><Relationship Id="rId7" Type="http://schemas.openxmlformats.org/officeDocument/2006/relationships/image" Target="../media/image6.png"/><Relationship Id="rId12" Type="http://schemas.openxmlformats.org/officeDocument/2006/relationships/image" Target="../media/image40.png"/><Relationship Id="rId17" Type="http://schemas.openxmlformats.org/officeDocument/2006/relationships/image" Target="../media/image28.png"/><Relationship Id="rId2" Type="http://schemas.openxmlformats.org/officeDocument/2006/relationships/notesSlide" Target="../notesSlides/notesSlide14.xml"/><Relationship Id="rId16"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39.png"/><Relationship Id="rId5" Type="http://schemas.openxmlformats.org/officeDocument/2006/relationships/image" Target="../media/image38.png"/><Relationship Id="rId15" Type="http://schemas.openxmlformats.org/officeDocument/2006/relationships/image" Target="../media/image43.png"/><Relationship Id="rId10" Type="http://schemas.openxmlformats.org/officeDocument/2006/relationships/image" Target="../media/image9.png"/><Relationship Id="rId4" Type="http://schemas.openxmlformats.org/officeDocument/2006/relationships/image" Target="../media/image33.png"/><Relationship Id="rId9" Type="http://schemas.openxmlformats.org/officeDocument/2006/relationships/image" Target="../media/image8.png"/><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6.png"/><Relationship Id="rId12" Type="http://schemas.openxmlformats.org/officeDocument/2006/relationships/audio" Target="../media/audio29.wav"/><Relationship Id="rId17" Type="http://schemas.openxmlformats.org/officeDocument/2006/relationships/image" Target="../media/image48.png"/><Relationship Id="rId2" Type="http://schemas.openxmlformats.org/officeDocument/2006/relationships/notesSlide" Target="../notesSlides/notesSlide15.xml"/><Relationship Id="rId16"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9.png"/><Relationship Id="rId4" Type="http://schemas.openxmlformats.org/officeDocument/2006/relationships/image" Target="../media/image33.png"/><Relationship Id="rId9" Type="http://schemas.openxmlformats.org/officeDocument/2006/relationships/image" Target="../media/image8.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8.jpg"/><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3.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rachelhawkes.com/LDPresources/Yr7Spanish/Spanish_Y7_Term2ii_Wk2_audio.html"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hyperlink" Target="https://www.rachelhawkes.com/LDPresources/Yr7Spanish/Spanish_Y7_Term2ii_Wk2_audio_HW_sheet.docx"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16.png"/><Relationship Id="rId5" Type="http://schemas.openxmlformats.org/officeDocument/2006/relationships/audio" Target="../media/audio10.wav"/><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7.png"/><Relationship Id="rId18" Type="http://schemas.openxmlformats.org/officeDocument/2006/relationships/image" Target="../media/image11.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26.jpg"/><Relationship Id="rId17" Type="http://schemas.openxmlformats.org/officeDocument/2006/relationships/image" Target="../media/image30.gif"/><Relationship Id="rId2" Type="http://schemas.openxmlformats.org/officeDocument/2006/relationships/notesSlide" Target="../notesSlides/notesSlide5.xml"/><Relationship Id="rId16" Type="http://schemas.openxmlformats.org/officeDocument/2006/relationships/audio" Target="../media/audio22.wav"/><Relationship Id="rId1" Type="http://schemas.openxmlformats.org/officeDocument/2006/relationships/slideLayout" Target="../slideLayouts/slideLayout3.xml"/><Relationship Id="rId6" Type="http://schemas.openxmlformats.org/officeDocument/2006/relationships/audio" Target="../media/audio18.wav"/><Relationship Id="rId11" Type="http://schemas.openxmlformats.org/officeDocument/2006/relationships/image" Target="../media/image25.png"/><Relationship Id="rId5" Type="http://schemas.openxmlformats.org/officeDocument/2006/relationships/audio" Target="../media/audio17.wav"/><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15.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2.2</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1- Lesson 39</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Ivan Luciano </a:t>
            </a:r>
            <a:r>
              <a:rPr lang="en-GB" sz="1200" dirty="0" err="1">
                <a:solidFill>
                  <a:prstClr val="white"/>
                </a:solidFill>
                <a:latin typeface="Century Gothic" panose="020B0502020202020204" pitchFamily="34" charset="0"/>
              </a:rPr>
              <a:t>Avaca</a:t>
            </a:r>
            <a:r>
              <a:rPr lang="en-GB" sz="1200" dirty="0">
                <a:solidFill>
                  <a:prstClr val="white"/>
                </a:solidFill>
                <a:latin typeface="Century Gothic" panose="020B0502020202020204" pitchFamily="34" charset="0"/>
              </a:rPr>
              <a:t> / Nick Avery</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22.03.24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7275867" cy="1484251"/>
          </a:xfrm>
        </p:spPr>
        <p:txBody>
          <a:bodyPr>
            <a:normAutofit/>
          </a:bodyPr>
          <a:lstStyle/>
          <a:p>
            <a:r>
              <a:rPr lang="en-GB" b="1" dirty="0">
                <a:solidFill>
                  <a:prstClr val="white"/>
                </a:solidFill>
              </a:rPr>
              <a:t>Talking about what we do</a:t>
            </a:r>
            <a:br>
              <a:rPr lang="en-GB" dirty="0">
                <a:solidFill>
                  <a:prstClr val="white"/>
                </a:solidFill>
              </a:rPr>
            </a:br>
            <a:r>
              <a:rPr lang="en-GB" dirty="0">
                <a:solidFill>
                  <a:prstClr val="white"/>
                </a:solidFill>
              </a:rPr>
              <a:t>Present tense -</a:t>
            </a:r>
            <a:r>
              <a:rPr lang="en-GB" dirty="0" err="1">
                <a:solidFill>
                  <a:prstClr val="white"/>
                </a:solidFill>
              </a:rPr>
              <a:t>ar</a:t>
            </a:r>
            <a:r>
              <a:rPr lang="en-GB" dirty="0">
                <a:solidFill>
                  <a:prstClr val="white"/>
                </a:solidFill>
              </a:rPr>
              <a:t> verbs: 1st person plural (-</a:t>
            </a:r>
            <a:r>
              <a:rPr lang="en-GB" dirty="0" err="1">
                <a:solidFill>
                  <a:prstClr val="white"/>
                </a:solidFill>
              </a:rPr>
              <a:t>amos</a:t>
            </a:r>
            <a:r>
              <a:rPr lang="en-GB" dirty="0">
                <a:solidFill>
                  <a:prstClr val="white"/>
                </a:solidFill>
              </a:rPr>
              <a:t>)</a:t>
            </a:r>
          </a:p>
          <a:p>
            <a:pPr algn="l"/>
            <a:r>
              <a:rPr lang="en-GB" dirty="0">
                <a:solidFill>
                  <a:prstClr val="white"/>
                </a:solidFill>
              </a:rPr>
              <a:t>SSCs [e],[i]</a:t>
            </a: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2013304"/>
            <a:ext cx="8360585" cy="844550"/>
          </a:xfrm>
        </p:spPr>
        <p:txBody>
          <a:bodyPr>
            <a:normAutofit fontScale="70000" lnSpcReduction="20000"/>
          </a:bodyPr>
          <a:lstStyle/>
          <a:p>
            <a:r>
              <a:rPr lang="en-GB" dirty="0" err="1">
                <a:solidFill>
                  <a:prstClr val="white"/>
                </a:solidFill>
              </a:rPr>
              <a:t>Actividades</a:t>
            </a:r>
            <a:r>
              <a:rPr lang="en-GB" dirty="0">
                <a:solidFill>
                  <a:prstClr val="white"/>
                </a:solidFill>
              </a:rPr>
              <a:t> con </a:t>
            </a:r>
            <a:r>
              <a:rPr lang="en-GB" dirty="0" err="1">
                <a:solidFill>
                  <a:prstClr val="white"/>
                </a:solidFill>
              </a:rPr>
              <a:t>familia</a:t>
            </a:r>
            <a:r>
              <a:rPr lang="en-GB" dirty="0">
                <a:solidFill>
                  <a:prstClr val="white"/>
                </a:solidFill>
              </a:rPr>
              <a:t> y amigos</a:t>
            </a:r>
            <a:endParaRPr lang="en-GB" dirty="0"/>
          </a:p>
        </p:txBody>
      </p:sp>
      <p:pic>
        <p:nvPicPr>
          <p:cNvPr id="6" name="Picture 5" descr="A person sitting in a hammock&#10;&#10;Description automatically generated">
            <a:extLst>
              <a:ext uri="{FF2B5EF4-FFF2-40B4-BE49-F238E27FC236}">
                <a16:creationId xmlns:a16="http://schemas.microsoft.com/office/drawing/2014/main" id="{D299EC43-A257-4457-9585-AB858293B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424" y="5569707"/>
            <a:ext cx="1241210" cy="1322600"/>
          </a:xfrm>
          <a:prstGeom prst="rect">
            <a:avLst/>
          </a:prstGeom>
        </p:spPr>
      </p:pic>
      <p:pic>
        <p:nvPicPr>
          <p:cNvPr id="7" name="Picture 6" descr="A white circle with black text&#10;&#10;Description automatically generated">
            <a:extLst>
              <a:ext uri="{FF2B5EF4-FFF2-40B4-BE49-F238E27FC236}">
                <a16:creationId xmlns:a16="http://schemas.microsoft.com/office/drawing/2014/main" id="{F2447B95-7D40-4DD8-B192-94A78F516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5941" y="5523699"/>
            <a:ext cx="1200836" cy="1204800"/>
          </a:xfrm>
          <a:prstGeom prst="rect">
            <a:avLst/>
          </a:prstGeom>
        </p:spPr>
      </p:pic>
      <p:pic>
        <p:nvPicPr>
          <p:cNvPr id="8" name="Picture 7" descr="A green circle with two eyes&#10;&#10;Description automatically generated">
            <a:extLst>
              <a:ext uri="{FF2B5EF4-FFF2-40B4-BE49-F238E27FC236}">
                <a16:creationId xmlns:a16="http://schemas.microsoft.com/office/drawing/2014/main" id="{228B56EA-C820-4A1C-A527-7E4E68EE3A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858" y="4318899"/>
            <a:ext cx="1210265" cy="1204800"/>
          </a:xfrm>
          <a:prstGeom prst="rect">
            <a:avLst/>
          </a:prstGeom>
        </p:spPr>
      </p:pic>
      <p:pic>
        <p:nvPicPr>
          <p:cNvPr id="9" name="Picture 8" descr="A yellow and black sign with a person in a construction site&#10;&#10;Description automatically generated">
            <a:extLst>
              <a:ext uri="{FF2B5EF4-FFF2-40B4-BE49-F238E27FC236}">
                <a16:creationId xmlns:a16="http://schemas.microsoft.com/office/drawing/2014/main" id="{AD7F5D70-3049-4E67-8FCF-BF71B07CE9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667" y="4339843"/>
            <a:ext cx="1213035" cy="1183856"/>
          </a:xfrm>
          <a:prstGeom prst="rect">
            <a:avLst/>
          </a:prstGeom>
        </p:spPr>
      </p:pic>
      <p:pic>
        <p:nvPicPr>
          <p:cNvPr id="10" name="Picture 9" descr="A silhouette of a person on ice skates&#10;&#10;Description automatically generated">
            <a:extLst>
              <a:ext uri="{FF2B5EF4-FFF2-40B4-BE49-F238E27FC236}">
                <a16:creationId xmlns:a16="http://schemas.microsoft.com/office/drawing/2014/main" id="{EC78EC52-A289-4124-857E-D9DAE0670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3930" y="5569707"/>
            <a:ext cx="1873642" cy="1204801"/>
          </a:xfrm>
          <a:prstGeom prst="rect">
            <a:avLst/>
          </a:prstGeom>
        </p:spPr>
      </p:pic>
      <p:pic>
        <p:nvPicPr>
          <p:cNvPr id="12" name="Picture 11">
            <a:extLst>
              <a:ext uri="{FF2B5EF4-FFF2-40B4-BE49-F238E27FC236}">
                <a16:creationId xmlns:a16="http://schemas.microsoft.com/office/drawing/2014/main" id="{61F7E61B-68DC-48D4-8FF0-89B17DB9C195}"/>
              </a:ext>
            </a:extLst>
          </p:cNvPr>
          <p:cNvPicPr>
            <a:picLocks noChangeAspect="1"/>
          </p:cNvPicPr>
          <p:nvPr/>
        </p:nvPicPr>
        <p:blipFill>
          <a:blip r:embed="rId8"/>
          <a:stretch>
            <a:fillRect/>
          </a:stretch>
        </p:blipFill>
        <p:spPr>
          <a:xfrm>
            <a:off x="10096399" y="4364908"/>
            <a:ext cx="1502087" cy="1204799"/>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20AFCB81-756A-41AE-A2F3-877B8631F049}"/>
              </a:ext>
            </a:extLst>
          </p:cNvPr>
          <p:cNvGraphicFramePr>
            <a:graphicFrameLocks noGrp="1"/>
          </p:cNvGraphicFramePr>
          <p:nvPr>
            <p:extLst>
              <p:ext uri="{D42A27DB-BD31-4B8C-83A1-F6EECF244321}">
                <p14:modId xmlns:p14="http://schemas.microsoft.com/office/powerpoint/2010/main" val="3306243520"/>
              </p:ext>
            </p:extLst>
          </p:nvPr>
        </p:nvGraphicFramePr>
        <p:xfrm>
          <a:off x="804203" y="1257416"/>
          <a:ext cx="11123940" cy="4933043"/>
        </p:xfrm>
        <a:graphic>
          <a:graphicData uri="http://schemas.openxmlformats.org/drawingml/2006/table">
            <a:tbl>
              <a:tblPr firstRow="1" bandRow="1">
                <a:tableStyleId>{5DA37D80-6434-44D0-A028-1B22A696006F}</a:tableStyleId>
              </a:tblPr>
              <a:tblGrid>
                <a:gridCol w="616373">
                  <a:extLst>
                    <a:ext uri="{9D8B030D-6E8A-4147-A177-3AD203B41FA5}">
                      <a16:colId xmlns:a16="http://schemas.microsoft.com/office/drawing/2014/main" val="1211227872"/>
                    </a:ext>
                  </a:extLst>
                </a:gridCol>
                <a:gridCol w="1012874">
                  <a:extLst>
                    <a:ext uri="{9D8B030D-6E8A-4147-A177-3AD203B41FA5}">
                      <a16:colId xmlns:a16="http://schemas.microsoft.com/office/drawing/2014/main" val="3665025317"/>
                    </a:ext>
                  </a:extLst>
                </a:gridCol>
                <a:gridCol w="1012874">
                  <a:extLst>
                    <a:ext uri="{9D8B030D-6E8A-4147-A177-3AD203B41FA5}">
                      <a16:colId xmlns:a16="http://schemas.microsoft.com/office/drawing/2014/main" val="751070692"/>
                    </a:ext>
                  </a:extLst>
                </a:gridCol>
                <a:gridCol w="4430323">
                  <a:extLst>
                    <a:ext uri="{9D8B030D-6E8A-4147-A177-3AD203B41FA5}">
                      <a16:colId xmlns:a16="http://schemas.microsoft.com/office/drawing/2014/main" val="3335862365"/>
                    </a:ext>
                  </a:extLst>
                </a:gridCol>
                <a:gridCol w="4051496">
                  <a:extLst>
                    <a:ext uri="{9D8B030D-6E8A-4147-A177-3AD203B41FA5}">
                      <a16:colId xmlns:a16="http://schemas.microsoft.com/office/drawing/2014/main" val="1403173252"/>
                    </a:ext>
                  </a:extLst>
                </a:gridCol>
              </a:tblGrid>
              <a:tr h="1296893">
                <a:tc>
                  <a:txBody>
                    <a:bodyPr/>
                    <a:lstStyle/>
                    <a:p>
                      <a:endParaRPr lang="en-CA" sz="2000" b="0" dirty="0"/>
                    </a:p>
                  </a:txBody>
                  <a:tcPr/>
                </a:tc>
                <a:tc>
                  <a:txBody>
                    <a:bodyPr/>
                    <a:lstStyle/>
                    <a:p>
                      <a:endParaRPr lang="en-CA" sz="2000" b="0" dirty="0"/>
                    </a:p>
                  </a:txBody>
                  <a:tcPr/>
                </a:tc>
                <a:tc>
                  <a:txBody>
                    <a:bodyPr/>
                    <a:lstStyle/>
                    <a:p>
                      <a:endParaRPr lang="en-CA" sz="2000" b="0" dirty="0"/>
                    </a:p>
                  </a:txBody>
                  <a:tcPr/>
                </a:tc>
                <a:tc>
                  <a:txBody>
                    <a:bodyPr/>
                    <a:lstStyle/>
                    <a:p>
                      <a:endParaRPr lang="en-CA" sz="2000" b="0" dirty="0"/>
                    </a:p>
                  </a:txBody>
                  <a:tcPr/>
                </a:tc>
                <a:tc>
                  <a:txBody>
                    <a:bodyPr/>
                    <a:lstStyle/>
                    <a:p>
                      <a:endParaRPr lang="en-CA" dirty="0"/>
                    </a:p>
                  </a:txBody>
                  <a:tcPr/>
                </a:tc>
                <a:extLst>
                  <a:ext uri="{0D108BD9-81ED-4DB2-BD59-A6C34878D82A}">
                    <a16:rowId xmlns:a16="http://schemas.microsoft.com/office/drawing/2014/main" val="1236951032"/>
                  </a:ext>
                </a:extLst>
              </a:tr>
              <a:tr h="633367">
                <a:tc>
                  <a:txBody>
                    <a:bodyPr/>
                    <a:lstStyle/>
                    <a:p>
                      <a:endParaRPr lang="en-CA" dirty="0"/>
                    </a:p>
                  </a:txBody>
                  <a:tcPr/>
                </a:tc>
                <a:tc>
                  <a:txBody>
                    <a:bodyPr/>
                    <a:lstStyle/>
                    <a:p>
                      <a:endParaRPr lang="fr-CA" dirty="0"/>
                    </a:p>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515188363"/>
                  </a:ext>
                </a:extLst>
              </a:tr>
              <a:tr h="599214">
                <a:tc>
                  <a:txBody>
                    <a:bodyPr/>
                    <a:lstStyle/>
                    <a:p>
                      <a:endParaRPr lang="en-CA" dirty="0"/>
                    </a:p>
                  </a:txBody>
                  <a:tcPr/>
                </a:tc>
                <a:tc>
                  <a:txBody>
                    <a:bodyPr/>
                    <a:lstStyle/>
                    <a:p>
                      <a:endParaRPr lang="en-CA" dirty="0"/>
                    </a:p>
                  </a:txBody>
                  <a:tcPr/>
                </a:tc>
                <a:tc>
                  <a:txBody>
                    <a:bodyPr/>
                    <a:lstStyle/>
                    <a:p>
                      <a:endParaRPr lang="en-CA"/>
                    </a:p>
                  </a:txBody>
                  <a:tcPr/>
                </a:tc>
                <a:tc>
                  <a:txBody>
                    <a:bodyPr/>
                    <a:lstStyle/>
                    <a:p>
                      <a:endParaRPr lang="en-CA"/>
                    </a:p>
                  </a:txBody>
                  <a:tcPr/>
                </a:tc>
                <a:tc>
                  <a:txBody>
                    <a:bodyPr/>
                    <a:lstStyle/>
                    <a:p>
                      <a:endParaRPr lang="en-CA" dirty="0"/>
                    </a:p>
                  </a:txBody>
                  <a:tcPr/>
                </a:tc>
                <a:extLst>
                  <a:ext uri="{0D108BD9-81ED-4DB2-BD59-A6C34878D82A}">
                    <a16:rowId xmlns:a16="http://schemas.microsoft.com/office/drawing/2014/main" val="3902152529"/>
                  </a:ext>
                </a:extLst>
              </a:tr>
              <a:tr h="599214">
                <a:tc>
                  <a:txBody>
                    <a:bodyPr/>
                    <a:lstStyle/>
                    <a:p>
                      <a:endParaRPr lang="en-CA" dirty="0"/>
                    </a:p>
                  </a:txBody>
                  <a:tcPr/>
                </a:tc>
                <a:tc>
                  <a:txBody>
                    <a:bodyPr/>
                    <a:lstStyle/>
                    <a:p>
                      <a:endParaRPr lang="en-CA" dirty="0"/>
                    </a:p>
                  </a:txBody>
                  <a:tcPr/>
                </a:tc>
                <a:tc>
                  <a:txBody>
                    <a:bodyPr/>
                    <a:lstStyle/>
                    <a:p>
                      <a:endParaRPr lang="en-CA"/>
                    </a:p>
                  </a:txBody>
                  <a:tcPr/>
                </a:tc>
                <a:tc>
                  <a:txBody>
                    <a:bodyPr/>
                    <a:lstStyle/>
                    <a:p>
                      <a:endParaRPr lang="en-CA"/>
                    </a:p>
                  </a:txBody>
                  <a:tcPr/>
                </a:tc>
                <a:tc>
                  <a:txBody>
                    <a:bodyPr/>
                    <a:lstStyle/>
                    <a:p>
                      <a:endParaRPr lang="en-CA" dirty="0"/>
                    </a:p>
                  </a:txBody>
                  <a:tcPr/>
                </a:tc>
                <a:extLst>
                  <a:ext uri="{0D108BD9-81ED-4DB2-BD59-A6C34878D82A}">
                    <a16:rowId xmlns:a16="http://schemas.microsoft.com/office/drawing/2014/main" val="1257245403"/>
                  </a:ext>
                </a:extLst>
              </a:tr>
              <a:tr h="599214">
                <a:tc>
                  <a:txBody>
                    <a:bodyPr/>
                    <a:lstStyle/>
                    <a:p>
                      <a:endParaRPr lang="en-CA" dirty="0"/>
                    </a:p>
                  </a:txBody>
                  <a:tcPr/>
                </a:tc>
                <a:tc>
                  <a:txBody>
                    <a:bodyPr/>
                    <a:lstStyle/>
                    <a:p>
                      <a:endParaRPr lang="en-CA" dirty="0"/>
                    </a:p>
                  </a:txBody>
                  <a:tcPr/>
                </a:tc>
                <a:tc>
                  <a:txBody>
                    <a:bodyPr/>
                    <a:lstStyle/>
                    <a:p>
                      <a:endParaRPr lang="en-CA"/>
                    </a:p>
                  </a:txBody>
                  <a:tcPr/>
                </a:tc>
                <a:tc>
                  <a:txBody>
                    <a:bodyPr/>
                    <a:lstStyle/>
                    <a:p>
                      <a:endParaRPr lang="en-CA"/>
                    </a:p>
                  </a:txBody>
                  <a:tcPr/>
                </a:tc>
                <a:tc>
                  <a:txBody>
                    <a:bodyPr/>
                    <a:lstStyle/>
                    <a:p>
                      <a:endParaRPr lang="en-CA" dirty="0"/>
                    </a:p>
                  </a:txBody>
                  <a:tcPr/>
                </a:tc>
                <a:extLst>
                  <a:ext uri="{0D108BD9-81ED-4DB2-BD59-A6C34878D82A}">
                    <a16:rowId xmlns:a16="http://schemas.microsoft.com/office/drawing/2014/main" val="976933260"/>
                  </a:ext>
                </a:extLst>
              </a:tr>
              <a:tr h="599214">
                <a:tc>
                  <a:txBody>
                    <a:bodyPr/>
                    <a:lstStyle/>
                    <a:p>
                      <a:endParaRPr lang="en-CA" dirty="0"/>
                    </a:p>
                  </a:txBody>
                  <a:tcPr/>
                </a:tc>
                <a:tc>
                  <a:txBody>
                    <a:bodyPr/>
                    <a:lstStyle/>
                    <a:p>
                      <a:endParaRPr lang="en-CA" dirty="0"/>
                    </a:p>
                  </a:txBody>
                  <a:tcPr/>
                </a:tc>
                <a:tc>
                  <a:txBody>
                    <a:bodyPr/>
                    <a:lstStyle/>
                    <a:p>
                      <a:endParaRPr lang="en-CA"/>
                    </a:p>
                  </a:txBody>
                  <a:tcPr/>
                </a:tc>
                <a:tc>
                  <a:txBody>
                    <a:bodyPr/>
                    <a:lstStyle/>
                    <a:p>
                      <a:endParaRPr lang="en-CA"/>
                    </a:p>
                  </a:txBody>
                  <a:tcPr/>
                </a:tc>
                <a:tc>
                  <a:txBody>
                    <a:bodyPr/>
                    <a:lstStyle/>
                    <a:p>
                      <a:endParaRPr lang="en-CA" dirty="0"/>
                    </a:p>
                  </a:txBody>
                  <a:tcPr/>
                </a:tc>
                <a:extLst>
                  <a:ext uri="{0D108BD9-81ED-4DB2-BD59-A6C34878D82A}">
                    <a16:rowId xmlns:a16="http://schemas.microsoft.com/office/drawing/2014/main" val="226272647"/>
                  </a:ext>
                </a:extLst>
              </a:tr>
              <a:tr h="599214">
                <a:tc>
                  <a:txBody>
                    <a:bodyPr/>
                    <a:lstStyle/>
                    <a:p>
                      <a:endParaRPr lang="en-CA" dirty="0"/>
                    </a:p>
                  </a:txBody>
                  <a:tcPr/>
                </a:tc>
                <a:tc>
                  <a:txBody>
                    <a:bodyPr/>
                    <a:lstStyle/>
                    <a:p>
                      <a:endParaRPr lang="en-CA" dirty="0"/>
                    </a:p>
                  </a:txBody>
                  <a:tcPr/>
                </a:tc>
                <a:tc>
                  <a:txBody>
                    <a:bodyPr/>
                    <a:lstStyle/>
                    <a:p>
                      <a:endParaRPr lang="en-CA"/>
                    </a:p>
                  </a:txBody>
                  <a:tcPr/>
                </a:tc>
                <a:tc>
                  <a:txBody>
                    <a:bodyPr/>
                    <a:lstStyle/>
                    <a:p>
                      <a:endParaRPr lang="en-CA"/>
                    </a:p>
                  </a:txBody>
                  <a:tcPr/>
                </a:tc>
                <a:tc>
                  <a:txBody>
                    <a:bodyPr/>
                    <a:lstStyle/>
                    <a:p>
                      <a:endParaRPr lang="en-CA" dirty="0"/>
                    </a:p>
                  </a:txBody>
                  <a:tcPr/>
                </a:tc>
                <a:extLst>
                  <a:ext uri="{0D108BD9-81ED-4DB2-BD59-A6C34878D82A}">
                    <a16:rowId xmlns:a16="http://schemas.microsoft.com/office/drawing/2014/main" val="2660344741"/>
                  </a:ext>
                </a:extLst>
              </a:tr>
            </a:tbl>
          </a:graphicData>
        </a:graphic>
      </p:graphicFrame>
      <p:sp>
        <p:nvSpPr>
          <p:cNvPr id="9" name="ZoneTexte 8">
            <a:extLst>
              <a:ext uri="{FF2B5EF4-FFF2-40B4-BE49-F238E27FC236}">
                <a16:creationId xmlns:a16="http://schemas.microsoft.com/office/drawing/2014/main" id="{8A9A7F6A-6E8E-4BCF-8FD3-E9FAE0CEA73A}"/>
              </a:ext>
            </a:extLst>
          </p:cNvPr>
          <p:cNvSpPr txBox="1"/>
          <p:nvPr/>
        </p:nvSpPr>
        <p:spPr>
          <a:xfrm>
            <a:off x="3442850" y="2732995"/>
            <a:ext cx="4501661" cy="400110"/>
          </a:xfrm>
          <a:prstGeom prst="rect">
            <a:avLst/>
          </a:prstGeom>
          <a:noFill/>
        </p:spPr>
        <p:txBody>
          <a:bodyPr wrap="square" rtlCol="0">
            <a:spAutoFit/>
          </a:bodyPr>
          <a:lstStyle/>
          <a:p>
            <a:r>
              <a:rPr lang="es-ES" sz="2000" b="1" dirty="0"/>
              <a:t>No trabajamos.</a:t>
            </a:r>
          </a:p>
        </p:txBody>
      </p:sp>
      <p:sp>
        <p:nvSpPr>
          <p:cNvPr id="10" name="ZoneTexte 9">
            <a:extLst>
              <a:ext uri="{FF2B5EF4-FFF2-40B4-BE49-F238E27FC236}">
                <a16:creationId xmlns:a16="http://schemas.microsoft.com/office/drawing/2014/main" id="{59BDFBE1-BCFA-496F-853F-946653DC9D6C}"/>
              </a:ext>
            </a:extLst>
          </p:cNvPr>
          <p:cNvSpPr txBox="1"/>
          <p:nvPr/>
        </p:nvSpPr>
        <p:spPr>
          <a:xfrm>
            <a:off x="3436310" y="3338778"/>
            <a:ext cx="4501661" cy="400110"/>
          </a:xfrm>
          <a:prstGeom prst="rect">
            <a:avLst/>
          </a:prstGeom>
          <a:noFill/>
        </p:spPr>
        <p:txBody>
          <a:bodyPr wrap="square" rtlCol="0">
            <a:spAutoFit/>
          </a:bodyPr>
          <a:lstStyle/>
          <a:p>
            <a:r>
              <a:rPr lang="es-ES" sz="2000" b="1" dirty="0"/>
              <a:t>Preparo la comida</a:t>
            </a:r>
            <a:r>
              <a:rPr lang="es-ES" sz="2000" dirty="0"/>
              <a:t>.</a:t>
            </a:r>
          </a:p>
        </p:txBody>
      </p:sp>
      <p:sp>
        <p:nvSpPr>
          <p:cNvPr id="11" name="ZoneTexte 10">
            <a:extLst>
              <a:ext uri="{FF2B5EF4-FFF2-40B4-BE49-F238E27FC236}">
                <a16:creationId xmlns:a16="http://schemas.microsoft.com/office/drawing/2014/main" id="{77EDEA23-F1EC-46DC-98F0-D255C9F7D777}"/>
              </a:ext>
            </a:extLst>
          </p:cNvPr>
          <p:cNvSpPr txBox="1"/>
          <p:nvPr/>
        </p:nvSpPr>
        <p:spPr>
          <a:xfrm>
            <a:off x="3437613" y="3958499"/>
            <a:ext cx="4267200" cy="400110"/>
          </a:xfrm>
          <a:prstGeom prst="rect">
            <a:avLst/>
          </a:prstGeom>
          <a:noFill/>
        </p:spPr>
        <p:txBody>
          <a:bodyPr wrap="square" rtlCol="0">
            <a:spAutoFit/>
          </a:bodyPr>
          <a:lstStyle/>
          <a:p>
            <a:r>
              <a:rPr lang="es-ES" sz="2000" b="1" dirty="0"/>
              <a:t>Pasamos tiempo con animales</a:t>
            </a:r>
            <a:r>
              <a:rPr lang="fr-CA" sz="2000" b="1" dirty="0"/>
              <a:t>.</a:t>
            </a:r>
            <a:endParaRPr lang="en-CA" sz="2000" b="1" dirty="0"/>
          </a:p>
        </p:txBody>
      </p:sp>
      <p:sp>
        <p:nvSpPr>
          <p:cNvPr id="12" name="ZoneTexte 11">
            <a:extLst>
              <a:ext uri="{FF2B5EF4-FFF2-40B4-BE49-F238E27FC236}">
                <a16:creationId xmlns:a16="http://schemas.microsoft.com/office/drawing/2014/main" id="{5413B038-F081-4CB3-94EB-81E0DD4EE749}"/>
              </a:ext>
            </a:extLst>
          </p:cNvPr>
          <p:cNvSpPr txBox="1"/>
          <p:nvPr/>
        </p:nvSpPr>
        <p:spPr>
          <a:xfrm>
            <a:off x="3436310" y="4562072"/>
            <a:ext cx="4396154" cy="400110"/>
          </a:xfrm>
          <a:prstGeom prst="rect">
            <a:avLst/>
          </a:prstGeom>
          <a:noFill/>
        </p:spPr>
        <p:txBody>
          <a:bodyPr wrap="square" rtlCol="0">
            <a:spAutoFit/>
          </a:bodyPr>
          <a:lstStyle/>
          <a:p>
            <a:r>
              <a:rPr lang="es-ES" sz="2000" b="1" dirty="0"/>
              <a:t>Hoy descansamos.</a:t>
            </a:r>
            <a:r>
              <a:rPr lang="fr-CA" sz="2000" b="1" dirty="0"/>
              <a:t> </a:t>
            </a:r>
            <a:endParaRPr lang="en-CA" sz="2000" b="1" dirty="0"/>
          </a:p>
        </p:txBody>
      </p:sp>
      <p:sp>
        <p:nvSpPr>
          <p:cNvPr id="13" name="ZoneTexte 12">
            <a:extLst>
              <a:ext uri="{FF2B5EF4-FFF2-40B4-BE49-F238E27FC236}">
                <a16:creationId xmlns:a16="http://schemas.microsoft.com/office/drawing/2014/main" id="{DE86656A-1977-4C93-B1D2-0E3455A9BCB6}"/>
              </a:ext>
            </a:extLst>
          </p:cNvPr>
          <p:cNvSpPr txBox="1"/>
          <p:nvPr/>
        </p:nvSpPr>
        <p:spPr>
          <a:xfrm>
            <a:off x="3436310" y="5156435"/>
            <a:ext cx="4396154" cy="400110"/>
          </a:xfrm>
          <a:prstGeom prst="rect">
            <a:avLst/>
          </a:prstGeom>
          <a:noFill/>
        </p:spPr>
        <p:txBody>
          <a:bodyPr wrap="square" rtlCol="0">
            <a:spAutoFit/>
          </a:bodyPr>
          <a:lstStyle/>
          <a:p>
            <a:r>
              <a:rPr lang="es-ES" sz="2000" b="1" dirty="0"/>
              <a:t>Estudio en casa.</a:t>
            </a:r>
            <a:endParaRPr lang="en-CA" sz="2000" b="1" dirty="0"/>
          </a:p>
        </p:txBody>
      </p:sp>
      <p:sp>
        <p:nvSpPr>
          <p:cNvPr id="14" name="ZoneTexte 13">
            <a:extLst>
              <a:ext uri="{FF2B5EF4-FFF2-40B4-BE49-F238E27FC236}">
                <a16:creationId xmlns:a16="http://schemas.microsoft.com/office/drawing/2014/main" id="{9758D1F4-03A9-49C2-B089-8006042217F0}"/>
              </a:ext>
            </a:extLst>
          </p:cNvPr>
          <p:cNvSpPr txBox="1"/>
          <p:nvPr/>
        </p:nvSpPr>
        <p:spPr>
          <a:xfrm>
            <a:off x="3436310" y="5763850"/>
            <a:ext cx="3188677" cy="400110"/>
          </a:xfrm>
          <a:prstGeom prst="rect">
            <a:avLst/>
          </a:prstGeom>
          <a:noFill/>
        </p:spPr>
        <p:txBody>
          <a:bodyPr wrap="square" rtlCol="0">
            <a:spAutoFit/>
          </a:bodyPr>
          <a:lstStyle/>
          <a:p>
            <a:r>
              <a:rPr lang="es-ES" sz="2000" b="1" dirty="0"/>
              <a:t>Hablamos inglés</a:t>
            </a:r>
            <a:r>
              <a:rPr lang="es-ES" sz="2000" dirty="0"/>
              <a:t>.</a:t>
            </a:r>
            <a:endParaRPr lang="en-CA" sz="2000" dirty="0"/>
          </a:p>
        </p:txBody>
      </p:sp>
      <p:sp>
        <p:nvSpPr>
          <p:cNvPr id="23" name="Action Button: Custom 6">
            <a:hlinkClick r:id="" action="ppaction://noaction" highlightClick="1">
              <a:snd r:embed="rId3" name="no trabajamos.wav"/>
            </a:hlinkClick>
            <a:extLst>
              <a:ext uri="{FF2B5EF4-FFF2-40B4-BE49-F238E27FC236}">
                <a16:creationId xmlns:a16="http://schemas.microsoft.com/office/drawing/2014/main" id="{E5B71CAD-17BA-4283-B07F-4D3325846CF7}"/>
              </a:ext>
            </a:extLst>
          </p:cNvPr>
          <p:cNvSpPr/>
          <p:nvPr/>
        </p:nvSpPr>
        <p:spPr>
          <a:xfrm>
            <a:off x="921004" y="2675617"/>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24" name="Action Button: Custom 7">
            <a:hlinkClick r:id="" action="ppaction://noaction" highlightClick="1">
              <a:snd r:embed="rId4" name="preparo la comida.wav"/>
            </a:hlinkClick>
            <a:extLst>
              <a:ext uri="{FF2B5EF4-FFF2-40B4-BE49-F238E27FC236}">
                <a16:creationId xmlns:a16="http://schemas.microsoft.com/office/drawing/2014/main" id="{1D213BAF-8B5C-4377-A451-F8A2A028D0D4}"/>
              </a:ext>
            </a:extLst>
          </p:cNvPr>
          <p:cNvSpPr/>
          <p:nvPr/>
        </p:nvSpPr>
        <p:spPr>
          <a:xfrm>
            <a:off x="921004" y="3254035"/>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25" name="Action Button: Custom 8">
            <a:hlinkClick r:id="" action="ppaction://noaction" highlightClick="1">
              <a:snd r:embed="rId5" name="pasamos tiempo con animales.wav"/>
            </a:hlinkClick>
            <a:extLst>
              <a:ext uri="{FF2B5EF4-FFF2-40B4-BE49-F238E27FC236}">
                <a16:creationId xmlns:a16="http://schemas.microsoft.com/office/drawing/2014/main" id="{D10C7D74-3B5D-4D95-938A-5C6B763BD1E2}"/>
              </a:ext>
            </a:extLst>
          </p:cNvPr>
          <p:cNvSpPr/>
          <p:nvPr/>
        </p:nvSpPr>
        <p:spPr>
          <a:xfrm>
            <a:off x="921003" y="3893456"/>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26" name="Action Button: Custom 9">
            <a:hlinkClick r:id="" action="ppaction://noaction" highlightClick="1">
              <a:snd r:embed="rId6" name="hoy descansamos.wav"/>
            </a:hlinkClick>
            <a:extLst>
              <a:ext uri="{FF2B5EF4-FFF2-40B4-BE49-F238E27FC236}">
                <a16:creationId xmlns:a16="http://schemas.microsoft.com/office/drawing/2014/main" id="{64DD0635-6699-4EF0-97D1-39187B159A82}"/>
              </a:ext>
            </a:extLst>
          </p:cNvPr>
          <p:cNvSpPr/>
          <p:nvPr/>
        </p:nvSpPr>
        <p:spPr>
          <a:xfrm>
            <a:off x="928358" y="4532877"/>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27" name="Action Button: Custom 10">
            <a:hlinkClick r:id="" action="ppaction://noaction" highlightClick="1">
              <a:snd r:embed="rId7" name="estudio en casa.wav"/>
            </a:hlinkClick>
            <a:extLst>
              <a:ext uri="{FF2B5EF4-FFF2-40B4-BE49-F238E27FC236}">
                <a16:creationId xmlns:a16="http://schemas.microsoft.com/office/drawing/2014/main" id="{DD000481-A16B-486B-A23B-0452D337C548}"/>
              </a:ext>
            </a:extLst>
          </p:cNvPr>
          <p:cNvSpPr/>
          <p:nvPr/>
        </p:nvSpPr>
        <p:spPr>
          <a:xfrm>
            <a:off x="921003" y="5111295"/>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28" name="Action Button: Custom 11">
            <a:hlinkClick r:id="" action="ppaction://noaction" highlightClick="1">
              <a:snd r:embed="rId8" name="hablamos inglés.wav"/>
            </a:hlinkClick>
            <a:extLst>
              <a:ext uri="{FF2B5EF4-FFF2-40B4-BE49-F238E27FC236}">
                <a16:creationId xmlns:a16="http://schemas.microsoft.com/office/drawing/2014/main" id="{B470B2D8-4BD9-44C5-A943-022DC820D940}"/>
              </a:ext>
            </a:extLst>
          </p:cNvPr>
          <p:cNvSpPr/>
          <p:nvPr/>
        </p:nvSpPr>
        <p:spPr>
          <a:xfrm>
            <a:off x="928358" y="5707801"/>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30" name="TextBox 35">
            <a:extLst>
              <a:ext uri="{FF2B5EF4-FFF2-40B4-BE49-F238E27FC236}">
                <a16:creationId xmlns:a16="http://schemas.microsoft.com/office/drawing/2014/main" id="{B5C4F601-C16C-4BD2-A292-0738F92F9E06}"/>
              </a:ext>
            </a:extLst>
          </p:cNvPr>
          <p:cNvSpPr txBox="1"/>
          <p:nvPr/>
        </p:nvSpPr>
        <p:spPr>
          <a:xfrm>
            <a:off x="2159528" y="356939"/>
            <a:ext cx="1962440" cy="430887"/>
          </a:xfrm>
          <a:prstGeom prst="rect">
            <a:avLst/>
          </a:prstGeom>
          <a:noFill/>
        </p:spPr>
        <p:txBody>
          <a:bodyPr wrap="square" rtlCol="0">
            <a:spAutoFit/>
          </a:bodyPr>
          <a:lstStyle/>
          <a:p>
            <a:r>
              <a:rPr lang="en-GB" sz="2200" b="1" dirty="0">
                <a:latin typeface="Century Gothic" panose="020B0502020202020204" pitchFamily="34" charset="0"/>
              </a:rPr>
              <a:t>Escucha.</a:t>
            </a:r>
          </a:p>
        </p:txBody>
      </p:sp>
      <p:sp>
        <p:nvSpPr>
          <p:cNvPr id="31" name="TextBox 36">
            <a:extLst>
              <a:ext uri="{FF2B5EF4-FFF2-40B4-BE49-F238E27FC236}">
                <a16:creationId xmlns:a16="http://schemas.microsoft.com/office/drawing/2014/main" id="{EC7C5C44-F6B6-4D47-B4B5-07ABE31AE0DD}"/>
              </a:ext>
            </a:extLst>
          </p:cNvPr>
          <p:cNvSpPr txBox="1"/>
          <p:nvPr/>
        </p:nvSpPr>
        <p:spPr>
          <a:xfrm>
            <a:off x="3659554" y="358775"/>
            <a:ext cx="3823317" cy="430887"/>
          </a:xfrm>
          <a:prstGeom prst="rect">
            <a:avLst/>
          </a:prstGeom>
          <a:noFill/>
        </p:spPr>
        <p:txBody>
          <a:bodyPr wrap="square" rtlCol="0">
            <a:spAutoFit/>
          </a:bodyPr>
          <a:lstStyle/>
          <a:p>
            <a:r>
              <a:rPr lang="en-GB" sz="2200" b="1" dirty="0">
                <a:latin typeface="Century Gothic" panose="020B0502020202020204" pitchFamily="34" charset="0"/>
              </a:rPr>
              <a:t>Marca ‘I’ o ‘WE’.</a:t>
            </a:r>
          </a:p>
        </p:txBody>
      </p:sp>
      <p:pic>
        <p:nvPicPr>
          <p:cNvPr id="32" name="Picture 14">
            <a:extLst>
              <a:ext uri="{FF2B5EF4-FFF2-40B4-BE49-F238E27FC236}">
                <a16:creationId xmlns:a16="http://schemas.microsoft.com/office/drawing/2014/main" id="{732BBCEC-24FB-4712-9EDC-02AF6FC035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42592" y="2545475"/>
            <a:ext cx="522871" cy="544657"/>
          </a:xfrm>
          <a:prstGeom prst="rect">
            <a:avLst/>
          </a:prstGeom>
        </p:spPr>
      </p:pic>
      <p:pic>
        <p:nvPicPr>
          <p:cNvPr id="33" name="Picture 14">
            <a:extLst>
              <a:ext uri="{FF2B5EF4-FFF2-40B4-BE49-F238E27FC236}">
                <a16:creationId xmlns:a16="http://schemas.microsoft.com/office/drawing/2014/main" id="{9C4D2EFB-6C42-42A6-9627-8011B0837F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6000" y="3173453"/>
            <a:ext cx="522871" cy="544657"/>
          </a:xfrm>
          <a:prstGeom prst="rect">
            <a:avLst/>
          </a:prstGeom>
        </p:spPr>
      </p:pic>
      <p:pic>
        <p:nvPicPr>
          <p:cNvPr id="34" name="Picture 14">
            <a:extLst>
              <a:ext uri="{FF2B5EF4-FFF2-40B4-BE49-F238E27FC236}">
                <a16:creationId xmlns:a16="http://schemas.microsoft.com/office/drawing/2014/main" id="{11C4D2C0-8093-4BB3-99EC-38624394F8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9731" y="3752826"/>
            <a:ext cx="522871" cy="544657"/>
          </a:xfrm>
          <a:prstGeom prst="rect">
            <a:avLst/>
          </a:prstGeom>
        </p:spPr>
      </p:pic>
      <p:pic>
        <p:nvPicPr>
          <p:cNvPr id="35" name="Picture 14">
            <a:extLst>
              <a:ext uri="{FF2B5EF4-FFF2-40B4-BE49-F238E27FC236}">
                <a16:creationId xmlns:a16="http://schemas.microsoft.com/office/drawing/2014/main" id="{0486BC4C-1A7F-4C47-B39D-C728658B8B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9730" y="4344120"/>
            <a:ext cx="522871" cy="544657"/>
          </a:xfrm>
          <a:prstGeom prst="rect">
            <a:avLst/>
          </a:prstGeom>
        </p:spPr>
      </p:pic>
      <p:pic>
        <p:nvPicPr>
          <p:cNvPr id="36" name="Picture 14">
            <a:extLst>
              <a:ext uri="{FF2B5EF4-FFF2-40B4-BE49-F238E27FC236}">
                <a16:creationId xmlns:a16="http://schemas.microsoft.com/office/drawing/2014/main" id="{D42BA8EE-51A7-43C3-80CB-BD4ADD38D2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6000" y="4898044"/>
            <a:ext cx="522871" cy="544657"/>
          </a:xfrm>
          <a:prstGeom prst="rect">
            <a:avLst/>
          </a:prstGeom>
        </p:spPr>
      </p:pic>
      <p:pic>
        <p:nvPicPr>
          <p:cNvPr id="37" name="Picture 14">
            <a:extLst>
              <a:ext uri="{FF2B5EF4-FFF2-40B4-BE49-F238E27FC236}">
                <a16:creationId xmlns:a16="http://schemas.microsoft.com/office/drawing/2014/main" id="{14F35A87-A7ED-4E0E-B59E-343115ED1C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9359" y="5542056"/>
            <a:ext cx="522871" cy="544657"/>
          </a:xfrm>
          <a:prstGeom prst="rect">
            <a:avLst/>
          </a:prstGeom>
        </p:spPr>
      </p:pic>
      <p:sp>
        <p:nvSpPr>
          <p:cNvPr id="40" name="ZoneTexte 39">
            <a:extLst>
              <a:ext uri="{FF2B5EF4-FFF2-40B4-BE49-F238E27FC236}">
                <a16:creationId xmlns:a16="http://schemas.microsoft.com/office/drawing/2014/main" id="{E39420B0-EF0D-4ABB-8227-92EDF245E768}"/>
              </a:ext>
            </a:extLst>
          </p:cNvPr>
          <p:cNvSpPr txBox="1"/>
          <p:nvPr/>
        </p:nvSpPr>
        <p:spPr>
          <a:xfrm>
            <a:off x="7944511" y="1844773"/>
            <a:ext cx="4092527" cy="430887"/>
          </a:xfrm>
          <a:prstGeom prst="rect">
            <a:avLst/>
          </a:prstGeom>
          <a:noFill/>
        </p:spPr>
        <p:txBody>
          <a:bodyPr wrap="square" rtlCol="0">
            <a:spAutoFit/>
          </a:bodyPr>
          <a:lstStyle/>
          <a:p>
            <a:r>
              <a:rPr lang="en-US" sz="2200" b="1" dirty="0"/>
              <a:t>Escribe la </a:t>
            </a:r>
            <a:r>
              <a:rPr lang="en-US" sz="2200" b="1" dirty="0" err="1"/>
              <a:t>frase</a:t>
            </a:r>
            <a:r>
              <a:rPr lang="en-US" sz="2200" b="1" dirty="0"/>
              <a:t> </a:t>
            </a:r>
            <a:r>
              <a:rPr lang="en-US" sz="2200" b="1" dirty="0" err="1"/>
              <a:t>en</a:t>
            </a:r>
            <a:r>
              <a:rPr lang="en-US" sz="2200" b="1" dirty="0"/>
              <a:t> </a:t>
            </a:r>
            <a:r>
              <a:rPr lang="en-US" sz="2200" b="1" dirty="0" err="1"/>
              <a:t>inglés</a:t>
            </a:r>
            <a:r>
              <a:rPr lang="en-US" sz="2200" b="1" dirty="0"/>
              <a:t>.</a:t>
            </a:r>
          </a:p>
        </p:txBody>
      </p:sp>
      <p:sp>
        <p:nvSpPr>
          <p:cNvPr id="42" name="ZoneTexte 41">
            <a:extLst>
              <a:ext uri="{FF2B5EF4-FFF2-40B4-BE49-F238E27FC236}">
                <a16:creationId xmlns:a16="http://schemas.microsoft.com/office/drawing/2014/main" id="{3BEEE8F4-46D7-4387-AB2D-9EFB50BEC460}"/>
              </a:ext>
            </a:extLst>
          </p:cNvPr>
          <p:cNvSpPr txBox="1"/>
          <p:nvPr/>
        </p:nvSpPr>
        <p:spPr>
          <a:xfrm>
            <a:off x="8007696" y="2773343"/>
            <a:ext cx="3779770" cy="400110"/>
          </a:xfrm>
          <a:prstGeom prst="rect">
            <a:avLst/>
          </a:prstGeom>
          <a:noFill/>
        </p:spPr>
        <p:txBody>
          <a:bodyPr wrap="square" rtlCol="0">
            <a:spAutoFit/>
          </a:bodyPr>
          <a:lstStyle/>
          <a:p>
            <a:r>
              <a:rPr lang="en-CA" sz="2000" b="1" dirty="0"/>
              <a:t>We don’t work.</a:t>
            </a:r>
          </a:p>
        </p:txBody>
      </p:sp>
      <p:sp>
        <p:nvSpPr>
          <p:cNvPr id="43" name="ZoneTexte 42">
            <a:extLst>
              <a:ext uri="{FF2B5EF4-FFF2-40B4-BE49-F238E27FC236}">
                <a16:creationId xmlns:a16="http://schemas.microsoft.com/office/drawing/2014/main" id="{2FB45D0D-586E-4F85-BC38-D41551C4FD4E}"/>
              </a:ext>
            </a:extLst>
          </p:cNvPr>
          <p:cNvSpPr txBox="1"/>
          <p:nvPr/>
        </p:nvSpPr>
        <p:spPr>
          <a:xfrm>
            <a:off x="8007696" y="3324348"/>
            <a:ext cx="3135513" cy="400110"/>
          </a:xfrm>
          <a:prstGeom prst="rect">
            <a:avLst/>
          </a:prstGeom>
          <a:noFill/>
        </p:spPr>
        <p:txBody>
          <a:bodyPr wrap="square" rtlCol="0">
            <a:spAutoFit/>
          </a:bodyPr>
          <a:lstStyle/>
          <a:p>
            <a:r>
              <a:rPr lang="en-CA" sz="2000" b="1" dirty="0"/>
              <a:t>I prepare the food.</a:t>
            </a:r>
          </a:p>
        </p:txBody>
      </p:sp>
      <p:sp>
        <p:nvSpPr>
          <p:cNvPr id="44" name="ZoneTexte 43">
            <a:extLst>
              <a:ext uri="{FF2B5EF4-FFF2-40B4-BE49-F238E27FC236}">
                <a16:creationId xmlns:a16="http://schemas.microsoft.com/office/drawing/2014/main" id="{0C9FEA90-DA31-4886-9828-2323BF69A80E}"/>
              </a:ext>
            </a:extLst>
          </p:cNvPr>
          <p:cNvSpPr txBox="1"/>
          <p:nvPr/>
        </p:nvSpPr>
        <p:spPr>
          <a:xfrm>
            <a:off x="8007696" y="3900220"/>
            <a:ext cx="3779770" cy="400110"/>
          </a:xfrm>
          <a:prstGeom prst="rect">
            <a:avLst/>
          </a:prstGeom>
          <a:noFill/>
        </p:spPr>
        <p:txBody>
          <a:bodyPr wrap="square" rtlCol="0">
            <a:spAutoFit/>
          </a:bodyPr>
          <a:lstStyle/>
          <a:p>
            <a:r>
              <a:rPr lang="en-CA" sz="2000" b="1" dirty="0"/>
              <a:t>We spend time with animals.</a:t>
            </a:r>
          </a:p>
        </p:txBody>
      </p:sp>
      <p:sp>
        <p:nvSpPr>
          <p:cNvPr id="45" name="ZoneTexte 44">
            <a:extLst>
              <a:ext uri="{FF2B5EF4-FFF2-40B4-BE49-F238E27FC236}">
                <a16:creationId xmlns:a16="http://schemas.microsoft.com/office/drawing/2014/main" id="{ABFA5553-DB25-4671-9B4C-29157D1E94C5}"/>
              </a:ext>
            </a:extLst>
          </p:cNvPr>
          <p:cNvSpPr txBox="1"/>
          <p:nvPr/>
        </p:nvSpPr>
        <p:spPr>
          <a:xfrm>
            <a:off x="8007696" y="4532878"/>
            <a:ext cx="3135513" cy="400110"/>
          </a:xfrm>
          <a:prstGeom prst="rect">
            <a:avLst/>
          </a:prstGeom>
          <a:noFill/>
        </p:spPr>
        <p:txBody>
          <a:bodyPr wrap="square" rtlCol="0">
            <a:spAutoFit/>
          </a:bodyPr>
          <a:lstStyle/>
          <a:p>
            <a:r>
              <a:rPr lang="en-CA" sz="2000" b="1" dirty="0"/>
              <a:t>Today we rest.</a:t>
            </a:r>
          </a:p>
        </p:txBody>
      </p:sp>
      <p:sp>
        <p:nvSpPr>
          <p:cNvPr id="47" name="ZoneTexte 46">
            <a:extLst>
              <a:ext uri="{FF2B5EF4-FFF2-40B4-BE49-F238E27FC236}">
                <a16:creationId xmlns:a16="http://schemas.microsoft.com/office/drawing/2014/main" id="{0DE16804-782A-43BC-95F4-E9DF5BEC3962}"/>
              </a:ext>
            </a:extLst>
          </p:cNvPr>
          <p:cNvSpPr txBox="1"/>
          <p:nvPr/>
        </p:nvSpPr>
        <p:spPr>
          <a:xfrm>
            <a:off x="8007696" y="5106450"/>
            <a:ext cx="3570262" cy="400110"/>
          </a:xfrm>
          <a:prstGeom prst="rect">
            <a:avLst/>
          </a:prstGeom>
          <a:noFill/>
        </p:spPr>
        <p:txBody>
          <a:bodyPr wrap="square" rtlCol="0">
            <a:spAutoFit/>
          </a:bodyPr>
          <a:lstStyle/>
          <a:p>
            <a:r>
              <a:rPr lang="en-CA" sz="2000" b="1" dirty="0"/>
              <a:t>I study at home</a:t>
            </a:r>
            <a:r>
              <a:rPr lang="en-CA" sz="2000" dirty="0"/>
              <a:t>.</a:t>
            </a:r>
          </a:p>
        </p:txBody>
      </p:sp>
      <p:sp>
        <p:nvSpPr>
          <p:cNvPr id="48" name="ZoneTexte 47">
            <a:extLst>
              <a:ext uri="{FF2B5EF4-FFF2-40B4-BE49-F238E27FC236}">
                <a16:creationId xmlns:a16="http://schemas.microsoft.com/office/drawing/2014/main" id="{EE64A421-8363-4BFA-BAC5-60E687DF6FF3}"/>
              </a:ext>
            </a:extLst>
          </p:cNvPr>
          <p:cNvSpPr txBox="1"/>
          <p:nvPr/>
        </p:nvSpPr>
        <p:spPr>
          <a:xfrm>
            <a:off x="8007696" y="5777788"/>
            <a:ext cx="3779770" cy="400110"/>
          </a:xfrm>
          <a:prstGeom prst="rect">
            <a:avLst/>
          </a:prstGeom>
          <a:noFill/>
        </p:spPr>
        <p:txBody>
          <a:bodyPr wrap="square" rtlCol="0">
            <a:spAutoFit/>
          </a:bodyPr>
          <a:lstStyle/>
          <a:p>
            <a:r>
              <a:rPr lang="en-CA" sz="2000" b="1" dirty="0"/>
              <a:t>We speak English.</a:t>
            </a:r>
          </a:p>
        </p:txBody>
      </p:sp>
      <p:pic>
        <p:nvPicPr>
          <p:cNvPr id="41" name="Image 27">
            <a:extLst>
              <a:ext uri="{FF2B5EF4-FFF2-40B4-BE49-F238E27FC236}">
                <a16:creationId xmlns:a16="http://schemas.microsoft.com/office/drawing/2014/main" id="{747E116C-B7D2-4BCE-A07D-EF31BFE795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6034" y="1369105"/>
            <a:ext cx="740471" cy="987603"/>
          </a:xfrm>
          <a:prstGeom prst="rect">
            <a:avLst/>
          </a:prstGeom>
        </p:spPr>
      </p:pic>
      <p:pic>
        <p:nvPicPr>
          <p:cNvPr id="46" name="Image 28">
            <a:extLst>
              <a:ext uri="{FF2B5EF4-FFF2-40B4-BE49-F238E27FC236}">
                <a16:creationId xmlns:a16="http://schemas.microsoft.com/office/drawing/2014/main" id="{B7856500-B1A5-4B30-824C-CB0D19BBD11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12666" y="1344224"/>
            <a:ext cx="740471" cy="987603"/>
          </a:xfrm>
          <a:prstGeom prst="rect">
            <a:avLst/>
          </a:prstGeom>
        </p:spPr>
      </p:pic>
      <p:sp>
        <p:nvSpPr>
          <p:cNvPr id="2" name="Rectangular Callout 1"/>
          <p:cNvSpPr/>
          <p:nvPr/>
        </p:nvSpPr>
        <p:spPr>
          <a:xfrm>
            <a:off x="117771" y="1429692"/>
            <a:ext cx="1565294" cy="785169"/>
          </a:xfrm>
          <a:prstGeom prst="wedgeRectCallout">
            <a:avLst>
              <a:gd name="adj1" fmla="val 63397"/>
              <a:gd name="adj2" fmla="val 76391"/>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GB" sz="2400" dirty="0">
              <a:solidFill>
                <a:schemeClr val="tx1"/>
              </a:solidFill>
            </a:endParaRPr>
          </a:p>
          <a:p>
            <a:r>
              <a:rPr lang="fr-CA" sz="2400" dirty="0" err="1">
                <a:solidFill>
                  <a:schemeClr val="tx1"/>
                </a:solidFill>
              </a:rPr>
              <a:t>Talks</a:t>
            </a:r>
            <a:r>
              <a:rPr lang="fr-CA" sz="2400" dirty="0">
                <a:solidFill>
                  <a:schemeClr val="tx1"/>
                </a:solidFill>
              </a:rPr>
              <a:t> about </a:t>
            </a:r>
            <a:r>
              <a:rPr lang="fr-CA" sz="2400" b="1" dirty="0">
                <a:solidFill>
                  <a:schemeClr val="tx1"/>
                </a:solidFill>
              </a:rPr>
              <a:t>‘I’</a:t>
            </a:r>
            <a:endParaRPr lang="en-GB" sz="2400" dirty="0">
              <a:solidFill>
                <a:schemeClr val="tx1"/>
              </a:solidFill>
            </a:endParaRPr>
          </a:p>
          <a:p>
            <a:pPr algn="ctr"/>
            <a:endParaRPr lang="en-GB" dirty="0">
              <a:solidFill>
                <a:schemeClr val="tx1"/>
              </a:solidFill>
            </a:endParaRPr>
          </a:p>
        </p:txBody>
      </p:sp>
      <p:sp>
        <p:nvSpPr>
          <p:cNvPr id="50" name="Rectangular Callout 49"/>
          <p:cNvSpPr/>
          <p:nvPr/>
        </p:nvSpPr>
        <p:spPr>
          <a:xfrm>
            <a:off x="3958669" y="1863984"/>
            <a:ext cx="2717089" cy="497767"/>
          </a:xfrm>
          <a:prstGeom prst="wedgeRectCallout">
            <a:avLst>
              <a:gd name="adj1" fmla="val -80388"/>
              <a:gd name="adj2" fmla="val 59703"/>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GB" sz="2400" dirty="0">
              <a:solidFill>
                <a:schemeClr val="tx1"/>
              </a:solidFill>
            </a:endParaRPr>
          </a:p>
          <a:p>
            <a:r>
              <a:rPr lang="fr-CA" sz="2400" dirty="0">
                <a:solidFill>
                  <a:schemeClr val="tx1"/>
                </a:solidFill>
              </a:rPr>
              <a:t>Talks about </a:t>
            </a:r>
            <a:r>
              <a:rPr lang="fr-CA" sz="2400" b="1" dirty="0">
                <a:solidFill>
                  <a:schemeClr val="tx1"/>
                </a:solidFill>
              </a:rPr>
              <a:t>‘we’</a:t>
            </a:r>
            <a:endParaRPr lang="en-GB" sz="2400" dirty="0">
              <a:solidFill>
                <a:schemeClr val="tx1"/>
              </a:solidFill>
            </a:endParaRPr>
          </a:p>
          <a:p>
            <a:pPr algn="ctr"/>
            <a:endParaRPr lang="en-GB" dirty="0">
              <a:solidFill>
                <a:schemeClr val="tx1"/>
              </a:solidFill>
            </a:endParaRPr>
          </a:p>
        </p:txBody>
      </p:sp>
      <p:sp>
        <p:nvSpPr>
          <p:cNvPr id="4" name="Title 3"/>
          <p:cNvSpPr>
            <a:spLocks noGrp="1"/>
          </p:cNvSpPr>
          <p:nvPr>
            <p:ph type="title"/>
          </p:nvPr>
        </p:nvSpPr>
        <p:spPr>
          <a:xfrm>
            <a:off x="0" y="213557"/>
            <a:ext cx="2088974" cy="647577"/>
          </a:xfrm>
        </p:spPr>
        <p:txBody>
          <a:bodyPr>
            <a:normAutofit/>
          </a:bodyPr>
          <a:lstStyle/>
          <a:p>
            <a:r>
              <a:rPr lang="en-GB" sz="2800" b="1" dirty="0">
                <a:solidFill>
                  <a:schemeClr val="bg1"/>
                </a:solidFill>
              </a:rPr>
              <a:t>I or we?</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pic>
        <p:nvPicPr>
          <p:cNvPr id="53" name="Picture 52" descr="A cartoon of a child with his arms crossed&#10;&#10;Description automatically generated">
            <a:extLst>
              <a:ext uri="{FF2B5EF4-FFF2-40B4-BE49-F238E27FC236}">
                <a16:creationId xmlns:a16="http://schemas.microsoft.com/office/drawing/2014/main" id="{9E223F8E-E386-4D27-A2FD-82E5235034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9841" y="1270089"/>
            <a:ext cx="2139312" cy="1203363"/>
          </a:xfrm>
          <a:prstGeom prst="rect">
            <a:avLst/>
          </a:prstGeom>
        </p:spPr>
      </p:pic>
    </p:spTree>
    <p:extLst>
      <p:ext uri="{BB962C8B-B14F-4D97-AF65-F5344CB8AC3E}">
        <p14:creationId xmlns:p14="http://schemas.microsoft.com/office/powerpoint/2010/main" val="24307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40" grpId="0"/>
      <p:bldP spid="44" grpId="0"/>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52686" y="106778"/>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0" y="213557"/>
            <a:ext cx="4354286" cy="700843"/>
          </a:xfrm>
        </p:spPr>
        <p:txBody>
          <a:bodyPr>
            <a:normAutofit/>
          </a:bodyPr>
          <a:lstStyle/>
          <a:p>
            <a:r>
              <a:rPr lang="en-GB" dirty="0"/>
              <a:t>¿</a:t>
            </a:r>
            <a:r>
              <a:rPr lang="en-GB" dirty="0" err="1"/>
              <a:t>Cómo</a:t>
            </a:r>
            <a:r>
              <a:rPr lang="en-GB" dirty="0"/>
              <a:t> se dice…?</a:t>
            </a:r>
          </a:p>
        </p:txBody>
      </p:sp>
      <p:graphicFrame>
        <p:nvGraphicFramePr>
          <p:cNvPr id="9" name="Table 5">
            <a:extLst>
              <a:ext uri="{FF2B5EF4-FFF2-40B4-BE49-F238E27FC236}">
                <a16:creationId xmlns:a16="http://schemas.microsoft.com/office/drawing/2014/main" id="{399F5283-1570-4EF9-98B6-269FB7ADAB41}"/>
              </a:ext>
            </a:extLst>
          </p:cNvPr>
          <p:cNvGraphicFramePr>
            <a:graphicFrameLocks noGrp="1"/>
          </p:cNvGraphicFramePr>
          <p:nvPr>
            <p:extLst>
              <p:ext uri="{D42A27DB-BD31-4B8C-83A1-F6EECF244321}">
                <p14:modId xmlns:p14="http://schemas.microsoft.com/office/powerpoint/2010/main" val="3349232997"/>
              </p:ext>
            </p:extLst>
          </p:nvPr>
        </p:nvGraphicFramePr>
        <p:xfrm>
          <a:off x="1481930" y="1419431"/>
          <a:ext cx="8835772" cy="4480560"/>
        </p:xfrm>
        <a:graphic>
          <a:graphicData uri="http://schemas.openxmlformats.org/drawingml/2006/table">
            <a:tbl>
              <a:tblPr firstRow="1" bandRow="1"/>
              <a:tblGrid>
                <a:gridCol w="2381101">
                  <a:extLst>
                    <a:ext uri="{9D8B030D-6E8A-4147-A177-3AD203B41FA5}">
                      <a16:colId xmlns:a16="http://schemas.microsoft.com/office/drawing/2014/main" val="2605482868"/>
                    </a:ext>
                  </a:extLst>
                </a:gridCol>
                <a:gridCol w="3283026">
                  <a:extLst>
                    <a:ext uri="{9D8B030D-6E8A-4147-A177-3AD203B41FA5}">
                      <a16:colId xmlns:a16="http://schemas.microsoft.com/office/drawing/2014/main" val="3998369992"/>
                    </a:ext>
                  </a:extLst>
                </a:gridCol>
                <a:gridCol w="3171645">
                  <a:extLst>
                    <a:ext uri="{9D8B030D-6E8A-4147-A177-3AD203B41FA5}">
                      <a16:colId xmlns:a16="http://schemas.microsoft.com/office/drawing/2014/main" val="1877817290"/>
                    </a:ext>
                  </a:extLst>
                </a:gridCol>
              </a:tblGrid>
              <a:tr h="30939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compro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compramos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prepare</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preparamos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descanso</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descansamos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paso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pasamos</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llevo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llevamos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busco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buscamos</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una camisa</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comida</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una </a:t>
                      </a:r>
                      <a:r>
                        <a:rPr lang="en-GB" sz="2400" b="0" dirty="0" err="1">
                          <a:solidFill>
                            <a:schemeClr val="tx1"/>
                          </a:solidFill>
                          <a:latin typeface="Century Gothic" panose="020B0502020202020204" pitchFamily="34" charset="0"/>
                        </a:rPr>
                        <a:t>bolsa</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tiempo</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un animal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casa</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un </a:t>
                      </a:r>
                      <a:r>
                        <a:rPr lang="en-GB" sz="2400" b="0" dirty="0" err="1">
                          <a:solidFill>
                            <a:schemeClr val="tx1"/>
                          </a:solidFill>
                          <a:latin typeface="Century Gothic" panose="020B0502020202020204" pitchFamily="34" charset="0"/>
                        </a:rPr>
                        <a:t>museo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el</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centro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a:t>
                      </a:r>
                      <a:r>
                        <a:rPr lang="en-GB" sz="2400" b="0" dirty="0" err="1">
                          <a:solidFill>
                            <a:schemeClr val="tx1"/>
                          </a:solidFill>
                          <a:latin typeface="Century Gothic" panose="020B0502020202020204" pitchFamily="34" charset="0"/>
                        </a:rPr>
                        <a:t>el</a:t>
                      </a:r>
                      <a:r>
                        <a:rPr lang="en-GB" sz="2400" b="0" dirty="0">
                          <a:solidFill>
                            <a:schemeClr val="tx1"/>
                          </a:solidFill>
                          <a:latin typeface="Century Gothic" panose="020B0502020202020204" pitchFamily="34" charset="0"/>
                        </a:rPr>
                        <a:t> campo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en</a:t>
                      </a:r>
                      <a:r>
                        <a:rPr lang="en-GB" sz="2400" b="0" dirty="0">
                          <a:solidFill>
                            <a:schemeClr val="tx1"/>
                          </a:solidFill>
                          <a:latin typeface="Century Gothic" panose="020B0502020202020204" pitchFamily="34" charset="0"/>
                        </a:rPr>
                        <a:t> la ciudad</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con un amigo</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con una amiga</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con </a:t>
                      </a:r>
                      <a:r>
                        <a:rPr lang="en-GB" sz="2400" b="0" dirty="0" err="1">
                          <a:solidFill>
                            <a:schemeClr val="tx1"/>
                          </a:solidFill>
                          <a:latin typeface="Century Gothic" panose="020B0502020202020204" pitchFamily="34" charset="0"/>
                        </a:rPr>
                        <a:t>familia</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41170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981904" cy="647577"/>
          </a:xfrm>
        </p:spPr>
        <p:txBody>
          <a:bodyPr>
            <a:noAutofit/>
          </a:bodyPr>
          <a:lstStyle/>
          <a:p>
            <a:r>
              <a:rPr lang="en-GB" sz="2800" dirty="0"/>
              <a:t>¿Solo o </a:t>
            </a:r>
            <a:r>
              <a:rPr lang="en-GB" sz="2800" dirty="0" err="1"/>
              <a:t>juntos</a:t>
            </a:r>
            <a:r>
              <a:rPr lang="en-GB" sz="2800" dirty="0"/>
              <a:t> ?</a:t>
            </a:r>
            <a:r>
              <a:rPr lang="en-GB" sz="2800" b="0" dirty="0"/>
              <a:t>(1/2)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3563891623"/>
              </p:ext>
            </p:extLst>
          </p:nvPr>
        </p:nvGraphicFramePr>
        <p:xfrm>
          <a:off x="312171" y="1383999"/>
          <a:ext cx="3669732" cy="2315141"/>
        </p:xfrm>
        <a:graphic>
          <a:graphicData uri="http://schemas.openxmlformats.org/drawingml/2006/table">
            <a:tbl>
              <a:tblPr firstRow="1" bandRow="1">
                <a:tableStyleId>{5940675A-B579-460E-94D1-54222C63F5DA}</a:tableStyleId>
              </a:tblPr>
              <a:tblGrid>
                <a:gridCol w="1664113">
                  <a:extLst>
                    <a:ext uri="{9D8B030D-6E8A-4147-A177-3AD203B41FA5}">
                      <a16:colId xmlns:a16="http://schemas.microsoft.com/office/drawing/2014/main" val="3179540757"/>
                    </a:ext>
                  </a:extLst>
                </a:gridCol>
                <a:gridCol w="2005619">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sp>
        <p:nvSpPr>
          <p:cNvPr id="15" name="TextBox 14">
            <a:extLst>
              <a:ext uri="{FF2B5EF4-FFF2-40B4-BE49-F238E27FC236}">
                <a16:creationId xmlns:a16="http://schemas.microsoft.com/office/drawing/2014/main" id="{3F9CB0DE-993D-4B44-88B9-5D6FF3C0823A}"/>
              </a:ext>
            </a:extLst>
          </p:cNvPr>
          <p:cNvSpPr txBox="1"/>
          <p:nvPr/>
        </p:nvSpPr>
        <p:spPr>
          <a:xfrm>
            <a:off x="1049976" y="2598455"/>
            <a:ext cx="2643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prepare food</a:t>
            </a:r>
          </a:p>
        </p:txBody>
      </p:sp>
      <p:graphicFrame>
        <p:nvGraphicFramePr>
          <p:cNvPr id="16" name="Table 4">
            <a:extLst>
              <a:ext uri="{FF2B5EF4-FFF2-40B4-BE49-F238E27FC236}">
                <a16:creationId xmlns:a16="http://schemas.microsoft.com/office/drawing/2014/main" id="{7D1F7E20-AB45-4646-8DB3-4A9C2BFE2758}"/>
              </a:ext>
            </a:extLst>
          </p:cNvPr>
          <p:cNvGraphicFramePr>
            <a:graphicFrameLocks noGrp="1"/>
          </p:cNvGraphicFramePr>
          <p:nvPr>
            <p:extLst>
              <p:ext uri="{D42A27DB-BD31-4B8C-83A1-F6EECF244321}">
                <p14:modId xmlns:p14="http://schemas.microsoft.com/office/powerpoint/2010/main" val="646878197"/>
              </p:ext>
            </p:extLst>
          </p:nvPr>
        </p:nvGraphicFramePr>
        <p:xfrm>
          <a:off x="4383621" y="1383999"/>
          <a:ext cx="3669732" cy="2315141"/>
        </p:xfrm>
        <a:graphic>
          <a:graphicData uri="http://schemas.openxmlformats.org/drawingml/2006/table">
            <a:tbl>
              <a:tblPr firstRow="1" bandRow="1">
                <a:tableStyleId>{5940675A-B579-460E-94D1-54222C63F5DA}</a:tableStyleId>
              </a:tblPr>
              <a:tblGrid>
                <a:gridCol w="1732044">
                  <a:extLst>
                    <a:ext uri="{9D8B030D-6E8A-4147-A177-3AD203B41FA5}">
                      <a16:colId xmlns:a16="http://schemas.microsoft.com/office/drawing/2014/main" val="3179540757"/>
                    </a:ext>
                  </a:extLst>
                </a:gridCol>
                <a:gridCol w="1937688">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19" name="TextBox 18">
            <a:extLst>
              <a:ext uri="{FF2B5EF4-FFF2-40B4-BE49-F238E27FC236}">
                <a16:creationId xmlns:a16="http://schemas.microsoft.com/office/drawing/2014/main" id="{A4F623B3-75EA-42D5-B160-490BCB064E7F}"/>
              </a:ext>
            </a:extLst>
          </p:cNvPr>
          <p:cNvSpPr txBox="1"/>
          <p:nvPr/>
        </p:nvSpPr>
        <p:spPr>
          <a:xfrm>
            <a:off x="4972746" y="2635645"/>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wear a shirt</a:t>
            </a:r>
          </a:p>
        </p:txBody>
      </p:sp>
      <p:graphicFrame>
        <p:nvGraphicFramePr>
          <p:cNvPr id="20" name="Table 4">
            <a:extLst>
              <a:ext uri="{FF2B5EF4-FFF2-40B4-BE49-F238E27FC236}">
                <a16:creationId xmlns:a16="http://schemas.microsoft.com/office/drawing/2014/main" id="{CD038C7F-F6F1-4E9C-8A59-1AA45D46DDD0}"/>
              </a:ext>
            </a:extLst>
          </p:cNvPr>
          <p:cNvGraphicFramePr>
            <a:graphicFrameLocks noGrp="1"/>
          </p:cNvGraphicFramePr>
          <p:nvPr>
            <p:extLst>
              <p:ext uri="{D42A27DB-BD31-4B8C-83A1-F6EECF244321}">
                <p14:modId xmlns:p14="http://schemas.microsoft.com/office/powerpoint/2010/main" val="719600819"/>
              </p:ext>
            </p:extLst>
          </p:nvPr>
        </p:nvGraphicFramePr>
        <p:xfrm>
          <a:off x="8450408" y="1411285"/>
          <a:ext cx="3669732" cy="2315141"/>
        </p:xfrm>
        <a:graphic>
          <a:graphicData uri="http://schemas.openxmlformats.org/drawingml/2006/table">
            <a:tbl>
              <a:tblPr firstRow="1" bandRow="1">
                <a:tableStyleId>{5940675A-B579-460E-94D1-54222C63F5DA}</a:tableStyleId>
              </a:tblPr>
              <a:tblGrid>
                <a:gridCol w="1716147">
                  <a:extLst>
                    <a:ext uri="{9D8B030D-6E8A-4147-A177-3AD203B41FA5}">
                      <a16:colId xmlns:a16="http://schemas.microsoft.com/office/drawing/2014/main" val="3179540757"/>
                    </a:ext>
                  </a:extLst>
                </a:gridCol>
                <a:gridCol w="1953585">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23" name="TextBox 22">
            <a:extLst>
              <a:ext uri="{FF2B5EF4-FFF2-40B4-BE49-F238E27FC236}">
                <a16:creationId xmlns:a16="http://schemas.microsoft.com/office/drawing/2014/main" id="{B125EABD-307B-4FC9-BD8C-18A501B797FA}"/>
              </a:ext>
            </a:extLst>
          </p:cNvPr>
          <p:cNvSpPr txBox="1"/>
          <p:nvPr/>
        </p:nvSpPr>
        <p:spPr>
          <a:xfrm>
            <a:off x="8577641" y="2625741"/>
            <a:ext cx="3415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watch the tv</a:t>
            </a:r>
          </a:p>
        </p:txBody>
      </p:sp>
      <p:graphicFrame>
        <p:nvGraphicFramePr>
          <p:cNvPr id="26" name="Table 4">
            <a:extLst>
              <a:ext uri="{FF2B5EF4-FFF2-40B4-BE49-F238E27FC236}">
                <a16:creationId xmlns:a16="http://schemas.microsoft.com/office/drawing/2014/main" id="{2019413B-C9CB-4FCD-9A2F-6348251617F2}"/>
              </a:ext>
            </a:extLst>
          </p:cNvPr>
          <p:cNvGraphicFramePr>
            <a:graphicFrameLocks noGrp="1"/>
          </p:cNvGraphicFramePr>
          <p:nvPr>
            <p:extLst>
              <p:ext uri="{D42A27DB-BD31-4B8C-83A1-F6EECF244321}">
                <p14:modId xmlns:p14="http://schemas.microsoft.com/office/powerpoint/2010/main" val="558284309"/>
              </p:ext>
            </p:extLst>
          </p:nvPr>
        </p:nvGraphicFramePr>
        <p:xfrm>
          <a:off x="312171" y="3979077"/>
          <a:ext cx="3669732" cy="2315141"/>
        </p:xfrm>
        <a:graphic>
          <a:graphicData uri="http://schemas.openxmlformats.org/drawingml/2006/table">
            <a:tbl>
              <a:tblPr firstRow="1" bandRow="1">
                <a:tableStyleId>{5940675A-B579-460E-94D1-54222C63F5DA}</a:tableStyleId>
              </a:tblPr>
              <a:tblGrid>
                <a:gridCol w="1644448">
                  <a:extLst>
                    <a:ext uri="{9D8B030D-6E8A-4147-A177-3AD203B41FA5}">
                      <a16:colId xmlns:a16="http://schemas.microsoft.com/office/drawing/2014/main" val="3179540757"/>
                    </a:ext>
                  </a:extLst>
                </a:gridCol>
                <a:gridCol w="2025284">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29" name="TextBox 28">
            <a:extLst>
              <a:ext uri="{FF2B5EF4-FFF2-40B4-BE49-F238E27FC236}">
                <a16:creationId xmlns:a16="http://schemas.microsoft.com/office/drawing/2014/main" id="{3DBABF74-CCCD-43D6-B5E8-C44623E8A380}"/>
              </a:ext>
            </a:extLst>
          </p:cNvPr>
          <p:cNvSpPr txBox="1"/>
          <p:nvPr/>
        </p:nvSpPr>
        <p:spPr>
          <a:xfrm>
            <a:off x="883792" y="5166517"/>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work in a theatre</a:t>
            </a:r>
          </a:p>
        </p:txBody>
      </p:sp>
      <p:graphicFrame>
        <p:nvGraphicFramePr>
          <p:cNvPr id="30" name="Table 4">
            <a:extLst>
              <a:ext uri="{FF2B5EF4-FFF2-40B4-BE49-F238E27FC236}">
                <a16:creationId xmlns:a16="http://schemas.microsoft.com/office/drawing/2014/main" id="{B525C3CC-BFD0-4569-874C-1FF54F99EB40}"/>
              </a:ext>
            </a:extLst>
          </p:cNvPr>
          <p:cNvGraphicFramePr>
            <a:graphicFrameLocks noGrp="1"/>
          </p:cNvGraphicFramePr>
          <p:nvPr>
            <p:extLst>
              <p:ext uri="{D42A27DB-BD31-4B8C-83A1-F6EECF244321}">
                <p14:modId xmlns:p14="http://schemas.microsoft.com/office/powerpoint/2010/main" val="1334746264"/>
              </p:ext>
            </p:extLst>
          </p:nvPr>
        </p:nvGraphicFramePr>
        <p:xfrm>
          <a:off x="4383621" y="3979077"/>
          <a:ext cx="3669732" cy="2315141"/>
        </p:xfrm>
        <a:graphic>
          <a:graphicData uri="http://schemas.openxmlformats.org/drawingml/2006/table">
            <a:tbl>
              <a:tblPr firstRow="1" bandRow="1">
                <a:tableStyleId>{5940675A-B579-460E-94D1-54222C63F5DA}</a:tableStyleId>
              </a:tblPr>
              <a:tblGrid>
                <a:gridCol w="1722211">
                  <a:extLst>
                    <a:ext uri="{9D8B030D-6E8A-4147-A177-3AD203B41FA5}">
                      <a16:colId xmlns:a16="http://schemas.microsoft.com/office/drawing/2014/main" val="3179540757"/>
                    </a:ext>
                  </a:extLst>
                </a:gridCol>
                <a:gridCol w="1947521">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33" name="TextBox 32">
            <a:extLst>
              <a:ext uri="{FF2B5EF4-FFF2-40B4-BE49-F238E27FC236}">
                <a16:creationId xmlns:a16="http://schemas.microsoft.com/office/drawing/2014/main" id="{35967461-1152-4A8F-8417-513B6F60877A}"/>
              </a:ext>
            </a:extLst>
          </p:cNvPr>
          <p:cNvSpPr txBox="1"/>
          <p:nvPr/>
        </p:nvSpPr>
        <p:spPr>
          <a:xfrm>
            <a:off x="4972746" y="5171892"/>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spend time in town</a:t>
            </a:r>
          </a:p>
        </p:txBody>
      </p:sp>
      <p:graphicFrame>
        <p:nvGraphicFramePr>
          <p:cNvPr id="34" name="Table 4">
            <a:extLst>
              <a:ext uri="{FF2B5EF4-FFF2-40B4-BE49-F238E27FC236}">
                <a16:creationId xmlns:a16="http://schemas.microsoft.com/office/drawing/2014/main" id="{550DB312-DD67-4806-8571-9752345207D1}"/>
              </a:ext>
            </a:extLst>
          </p:cNvPr>
          <p:cNvGraphicFramePr>
            <a:graphicFrameLocks noGrp="1"/>
          </p:cNvGraphicFramePr>
          <p:nvPr>
            <p:extLst>
              <p:ext uri="{D42A27DB-BD31-4B8C-83A1-F6EECF244321}">
                <p14:modId xmlns:p14="http://schemas.microsoft.com/office/powerpoint/2010/main" val="4279745689"/>
              </p:ext>
            </p:extLst>
          </p:nvPr>
        </p:nvGraphicFramePr>
        <p:xfrm>
          <a:off x="8450407" y="4006363"/>
          <a:ext cx="3669732" cy="2315141"/>
        </p:xfrm>
        <a:graphic>
          <a:graphicData uri="http://schemas.openxmlformats.org/drawingml/2006/table">
            <a:tbl>
              <a:tblPr firstRow="1" bandRow="1">
                <a:tableStyleId>{5940675A-B579-460E-94D1-54222C63F5DA}</a:tableStyleId>
              </a:tblPr>
              <a:tblGrid>
                <a:gridCol w="1735812">
                  <a:extLst>
                    <a:ext uri="{9D8B030D-6E8A-4147-A177-3AD203B41FA5}">
                      <a16:colId xmlns:a16="http://schemas.microsoft.com/office/drawing/2014/main" val="3179540757"/>
                    </a:ext>
                  </a:extLst>
                </a:gridCol>
                <a:gridCol w="1933920">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37" name="TextBox 36">
            <a:extLst>
              <a:ext uri="{FF2B5EF4-FFF2-40B4-BE49-F238E27FC236}">
                <a16:creationId xmlns:a16="http://schemas.microsoft.com/office/drawing/2014/main" id="{2A1C5FF8-08AC-4613-9DDC-72258FCDF2F8}"/>
              </a:ext>
            </a:extLst>
          </p:cNvPr>
          <p:cNvSpPr txBox="1"/>
          <p:nvPr/>
        </p:nvSpPr>
        <p:spPr>
          <a:xfrm>
            <a:off x="9027284" y="5220819"/>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rest/relax at home</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050" y="81598"/>
            <a:ext cx="1864840" cy="1219212"/>
          </a:xfrm>
          <a:prstGeom prst="rect">
            <a:avLst/>
          </a:prstGeom>
        </p:spPr>
      </p:pic>
      <p:pic>
        <p:nvPicPr>
          <p:cNvPr id="12" name="Picture 11" descr="A cartoon of a child with his arms crossed&#10;&#10;Description automatically generated">
            <a:extLst>
              <a:ext uri="{FF2B5EF4-FFF2-40B4-BE49-F238E27FC236}">
                <a16:creationId xmlns:a16="http://schemas.microsoft.com/office/drawing/2014/main" id="{ABEF2D1D-55CF-405E-BFA6-3B9DC1DA3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585" y="2923541"/>
            <a:ext cx="1232995" cy="693560"/>
          </a:xfrm>
          <a:prstGeom prst="rect">
            <a:avLst/>
          </a:prstGeom>
        </p:spPr>
      </p:pic>
      <p:pic>
        <p:nvPicPr>
          <p:cNvPr id="14" name="Picture 13" descr="Cartoon of boys standing next to each other&#10;&#10;Description automatically generated">
            <a:extLst>
              <a:ext uri="{FF2B5EF4-FFF2-40B4-BE49-F238E27FC236}">
                <a16:creationId xmlns:a16="http://schemas.microsoft.com/office/drawing/2014/main" id="{00CD7E18-EC73-4ADD-9434-0FB27645B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909" y="2923541"/>
            <a:ext cx="1406010" cy="790881"/>
          </a:xfrm>
          <a:prstGeom prst="rect">
            <a:avLst/>
          </a:prstGeom>
        </p:spPr>
      </p:pic>
      <p:pic>
        <p:nvPicPr>
          <p:cNvPr id="39" name="Picture 38" descr="Cartoon of boys standing next to each other&#10;&#10;Description automatically generated">
            <a:extLst>
              <a:ext uri="{FF2B5EF4-FFF2-40B4-BE49-F238E27FC236}">
                <a16:creationId xmlns:a16="http://schemas.microsoft.com/office/drawing/2014/main" id="{F801B48E-C037-4696-A900-E4B7998729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689" y="2931896"/>
            <a:ext cx="1406010" cy="790881"/>
          </a:xfrm>
          <a:prstGeom prst="rect">
            <a:avLst/>
          </a:prstGeom>
        </p:spPr>
      </p:pic>
      <p:pic>
        <p:nvPicPr>
          <p:cNvPr id="40" name="Picture 39" descr="Cartoon of boys standing next to each other&#10;&#10;Description automatically generated">
            <a:extLst>
              <a:ext uri="{FF2B5EF4-FFF2-40B4-BE49-F238E27FC236}">
                <a16:creationId xmlns:a16="http://schemas.microsoft.com/office/drawing/2014/main" id="{1DF79143-D78A-4BB9-914C-8403C2216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6539" y="2960701"/>
            <a:ext cx="1406010" cy="790881"/>
          </a:xfrm>
          <a:prstGeom prst="rect">
            <a:avLst/>
          </a:prstGeom>
        </p:spPr>
      </p:pic>
      <p:pic>
        <p:nvPicPr>
          <p:cNvPr id="41" name="Picture 40" descr="Cartoon of boys standing next to each other&#10;&#10;Description automatically generated">
            <a:extLst>
              <a:ext uri="{FF2B5EF4-FFF2-40B4-BE49-F238E27FC236}">
                <a16:creationId xmlns:a16="http://schemas.microsoft.com/office/drawing/2014/main" id="{8B21E2AC-D867-4B06-8681-D5AB55244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6406" y="5539607"/>
            <a:ext cx="1406010" cy="790881"/>
          </a:xfrm>
          <a:prstGeom prst="rect">
            <a:avLst/>
          </a:prstGeom>
        </p:spPr>
      </p:pic>
      <p:pic>
        <p:nvPicPr>
          <p:cNvPr id="42" name="Picture 41" descr="Cartoon of boys standing next to each other&#10;&#10;Description automatically generated">
            <a:extLst>
              <a:ext uri="{FF2B5EF4-FFF2-40B4-BE49-F238E27FC236}">
                <a16:creationId xmlns:a16="http://schemas.microsoft.com/office/drawing/2014/main" id="{AFA17885-77FE-438C-AB3A-E0D1D1F9A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071" y="5536732"/>
            <a:ext cx="1406010" cy="790881"/>
          </a:xfrm>
          <a:prstGeom prst="rect">
            <a:avLst/>
          </a:prstGeom>
        </p:spPr>
      </p:pic>
      <p:pic>
        <p:nvPicPr>
          <p:cNvPr id="43" name="Picture 42" descr="Cartoon of boys standing next to each other&#10;&#10;Description automatically generated">
            <a:extLst>
              <a:ext uri="{FF2B5EF4-FFF2-40B4-BE49-F238E27FC236}">
                <a16:creationId xmlns:a16="http://schemas.microsoft.com/office/drawing/2014/main" id="{E3921D17-8FB6-4052-91A9-4263C7813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7609" y="5565611"/>
            <a:ext cx="1406010" cy="790881"/>
          </a:xfrm>
          <a:prstGeom prst="rect">
            <a:avLst/>
          </a:prstGeom>
        </p:spPr>
      </p:pic>
      <p:pic>
        <p:nvPicPr>
          <p:cNvPr id="18" name="Picture 17" descr="A person sitting in a hammock&#10;&#10;Description automatically generated">
            <a:extLst>
              <a:ext uri="{FF2B5EF4-FFF2-40B4-BE49-F238E27FC236}">
                <a16:creationId xmlns:a16="http://schemas.microsoft.com/office/drawing/2014/main" id="{81E08476-6BCA-4A9B-A226-697D4EE8DA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8995" y="4136288"/>
            <a:ext cx="1130659" cy="1204800"/>
          </a:xfrm>
          <a:prstGeom prst="rect">
            <a:avLst/>
          </a:prstGeom>
        </p:spPr>
      </p:pic>
      <p:pic>
        <p:nvPicPr>
          <p:cNvPr id="22" name="Picture 21" descr="A white circle with black text&#10;&#10;Description automatically generated">
            <a:extLst>
              <a:ext uri="{FF2B5EF4-FFF2-40B4-BE49-F238E27FC236}">
                <a16:creationId xmlns:a16="http://schemas.microsoft.com/office/drawing/2014/main" id="{10778601-2AD0-4933-A50E-996FFA7EE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2746" y="4255172"/>
            <a:ext cx="913704" cy="916720"/>
          </a:xfrm>
          <a:prstGeom prst="rect">
            <a:avLst/>
          </a:prstGeom>
        </p:spPr>
      </p:pic>
      <p:pic>
        <p:nvPicPr>
          <p:cNvPr id="25" name="Picture 24" descr="A green circle with two eyes&#10;&#10;Description automatically generated">
            <a:extLst>
              <a:ext uri="{FF2B5EF4-FFF2-40B4-BE49-F238E27FC236}">
                <a16:creationId xmlns:a16="http://schemas.microsoft.com/office/drawing/2014/main" id="{8B7579B8-4B5C-46B2-B900-C0EC3EB752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6234" y="1551414"/>
            <a:ext cx="1010374" cy="1005812"/>
          </a:xfrm>
          <a:prstGeom prst="rect">
            <a:avLst/>
          </a:prstGeom>
        </p:spPr>
      </p:pic>
      <p:pic>
        <p:nvPicPr>
          <p:cNvPr id="36" name="Picture 35" descr="A yellow and black sign with a person in a construction site&#10;&#10;Description automatically generated">
            <a:extLst>
              <a:ext uri="{FF2B5EF4-FFF2-40B4-BE49-F238E27FC236}">
                <a16:creationId xmlns:a16="http://schemas.microsoft.com/office/drawing/2014/main" id="{0CCF781E-4C6A-4DF4-A65F-4C639C5132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758" y="4213287"/>
            <a:ext cx="951538" cy="928649"/>
          </a:xfrm>
          <a:prstGeom prst="rect">
            <a:avLst/>
          </a:prstGeom>
        </p:spPr>
      </p:pic>
      <p:pic>
        <p:nvPicPr>
          <p:cNvPr id="44" name="Picture 43" descr="A silhouette of a person on ice skates&#10;&#10;Description automatically generated">
            <a:extLst>
              <a:ext uri="{FF2B5EF4-FFF2-40B4-BE49-F238E27FC236}">
                <a16:creationId xmlns:a16="http://schemas.microsoft.com/office/drawing/2014/main" id="{FF8D9223-FD90-4015-BD69-D54755B741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068" y="1614546"/>
            <a:ext cx="1659761" cy="920466"/>
          </a:xfrm>
          <a:prstGeom prst="rect">
            <a:avLst/>
          </a:prstGeom>
        </p:spPr>
      </p:pic>
      <p:pic>
        <p:nvPicPr>
          <p:cNvPr id="46" name="Picture 45" descr="A red house with a black roof&#10;&#10;Description automatically generated">
            <a:extLst>
              <a:ext uri="{FF2B5EF4-FFF2-40B4-BE49-F238E27FC236}">
                <a16:creationId xmlns:a16="http://schemas.microsoft.com/office/drawing/2014/main" id="{5AAF3C92-71A8-44B0-A499-DE0643FAE9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27616" y="4247664"/>
            <a:ext cx="867173" cy="894272"/>
          </a:xfrm>
          <a:prstGeom prst="rect">
            <a:avLst/>
          </a:prstGeom>
        </p:spPr>
      </p:pic>
      <p:pic>
        <p:nvPicPr>
          <p:cNvPr id="51" name="Picture 50" descr="A plate of spaghetti and sauce&#10;&#10;Description automatically generated">
            <a:extLst>
              <a:ext uri="{FF2B5EF4-FFF2-40B4-BE49-F238E27FC236}">
                <a16:creationId xmlns:a16="http://schemas.microsoft.com/office/drawing/2014/main" id="{99165EA2-712A-467B-B4A4-CB7A3A897CF8}"/>
              </a:ext>
            </a:extLst>
          </p:cNvPr>
          <p:cNvPicPr>
            <a:picLocks noChangeAspect="1"/>
          </p:cNvPicPr>
          <p:nvPr/>
        </p:nvPicPr>
        <p:blipFill>
          <a:blip r:embed="rId12">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2203656" y="1516457"/>
            <a:ext cx="1192347" cy="1006974"/>
          </a:xfrm>
          <a:prstGeom prst="rect">
            <a:avLst/>
          </a:prstGeom>
        </p:spPr>
      </p:pic>
      <p:pic>
        <p:nvPicPr>
          <p:cNvPr id="55" name="Picture 54" descr="A screenshot of a computer&#10;&#10;Description automatically generated">
            <a:extLst>
              <a:ext uri="{FF2B5EF4-FFF2-40B4-BE49-F238E27FC236}">
                <a16:creationId xmlns:a16="http://schemas.microsoft.com/office/drawing/2014/main" id="{F1E4C686-1D89-4DED-9A37-B671B685F8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6776" y="1695451"/>
            <a:ext cx="1321665" cy="795064"/>
          </a:xfrm>
          <a:prstGeom prst="rect">
            <a:avLst/>
          </a:prstGeom>
        </p:spPr>
      </p:pic>
      <p:pic>
        <p:nvPicPr>
          <p:cNvPr id="59" name="Picture 58" descr="A map of a city&#10;&#10;Description automatically generated">
            <a:extLst>
              <a:ext uri="{FF2B5EF4-FFF2-40B4-BE49-F238E27FC236}">
                <a16:creationId xmlns:a16="http://schemas.microsoft.com/office/drawing/2014/main" id="{3AA3EC64-8ED1-4FA9-A50D-92F9B0770C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5575" y="4119164"/>
            <a:ext cx="1070866" cy="1072016"/>
          </a:xfrm>
          <a:prstGeom prst="rect">
            <a:avLst/>
          </a:prstGeom>
        </p:spPr>
      </p:pic>
      <p:pic>
        <p:nvPicPr>
          <p:cNvPr id="62" name="Picture 61" descr="A theater stage with masks&#10;&#10;Description automatically generated">
            <a:extLst>
              <a:ext uri="{FF2B5EF4-FFF2-40B4-BE49-F238E27FC236}">
                <a16:creationId xmlns:a16="http://schemas.microsoft.com/office/drawing/2014/main" id="{777FFEDB-55BF-4A82-A7EE-489E107871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35327" y="4330298"/>
            <a:ext cx="729003" cy="729003"/>
          </a:xfrm>
          <a:prstGeom prst="rect">
            <a:avLst/>
          </a:prstGeom>
        </p:spPr>
      </p:pic>
      <p:pic>
        <p:nvPicPr>
          <p:cNvPr id="64" name="Picture 63">
            <a:extLst>
              <a:ext uri="{FF2B5EF4-FFF2-40B4-BE49-F238E27FC236}">
                <a16:creationId xmlns:a16="http://schemas.microsoft.com/office/drawing/2014/main" id="{23425AC3-A840-4341-8F46-5E09F3FDC2D9}"/>
              </a:ext>
            </a:extLst>
          </p:cNvPr>
          <p:cNvPicPr>
            <a:picLocks noChangeAspect="1"/>
          </p:cNvPicPr>
          <p:nvPr/>
        </p:nvPicPr>
        <p:blipFill>
          <a:blip r:embed="rId16"/>
          <a:stretch>
            <a:fillRect/>
          </a:stretch>
        </p:blipFill>
        <p:spPr>
          <a:xfrm>
            <a:off x="4980966" y="1625126"/>
            <a:ext cx="1213501" cy="973329"/>
          </a:xfrm>
          <a:prstGeom prst="rect">
            <a:avLst/>
          </a:prstGeom>
        </p:spPr>
      </p:pic>
      <p:pic>
        <p:nvPicPr>
          <p:cNvPr id="69" name="Graphique 46">
            <a:extLst>
              <a:ext uri="{FF2B5EF4-FFF2-40B4-BE49-F238E27FC236}">
                <a16:creationId xmlns:a16="http://schemas.microsoft.com/office/drawing/2014/main" id="{EDB838C8-3FDE-4550-B1C0-CF7E57691AC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407728" y="1618187"/>
            <a:ext cx="754218" cy="916825"/>
          </a:xfrm>
          <a:prstGeom prst="rect">
            <a:avLst/>
          </a:prstGeom>
        </p:spPr>
      </p:pic>
    </p:spTree>
    <p:extLst>
      <p:ext uri="{BB962C8B-B14F-4D97-AF65-F5344CB8AC3E}">
        <p14:creationId xmlns:p14="http://schemas.microsoft.com/office/powerpoint/2010/main" val="3045700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981904" cy="647577"/>
          </a:xfrm>
        </p:spPr>
        <p:txBody>
          <a:bodyPr>
            <a:noAutofit/>
          </a:bodyPr>
          <a:lstStyle/>
          <a:p>
            <a:r>
              <a:rPr lang="en-GB" sz="2800" dirty="0"/>
              <a:t>¿Solo o </a:t>
            </a:r>
            <a:r>
              <a:rPr lang="en-GB" sz="2800" dirty="0" err="1"/>
              <a:t>juntos</a:t>
            </a:r>
            <a:r>
              <a:rPr lang="en-GB" sz="2800" dirty="0"/>
              <a:t> ?</a:t>
            </a:r>
            <a:r>
              <a:rPr lang="en-GB" sz="2800" b="0" dirty="0"/>
              <a:t>(2/2)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nvGraphicFramePr>
        <p:xfrm>
          <a:off x="312171" y="1383999"/>
          <a:ext cx="3669732" cy="2315141"/>
        </p:xfrm>
        <a:graphic>
          <a:graphicData uri="http://schemas.openxmlformats.org/drawingml/2006/table">
            <a:tbl>
              <a:tblPr firstRow="1" bandRow="1">
                <a:tableStyleId>{5940675A-B579-460E-94D1-54222C63F5DA}</a:tableStyleId>
              </a:tblPr>
              <a:tblGrid>
                <a:gridCol w="1664113">
                  <a:extLst>
                    <a:ext uri="{9D8B030D-6E8A-4147-A177-3AD203B41FA5}">
                      <a16:colId xmlns:a16="http://schemas.microsoft.com/office/drawing/2014/main" val="3179540757"/>
                    </a:ext>
                  </a:extLst>
                </a:gridCol>
                <a:gridCol w="2005619">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sp>
        <p:nvSpPr>
          <p:cNvPr id="15" name="TextBox 14">
            <a:extLst>
              <a:ext uri="{FF2B5EF4-FFF2-40B4-BE49-F238E27FC236}">
                <a16:creationId xmlns:a16="http://schemas.microsoft.com/office/drawing/2014/main" id="{3F9CB0DE-993D-4B44-88B9-5D6FF3C0823A}"/>
              </a:ext>
            </a:extLst>
          </p:cNvPr>
          <p:cNvSpPr txBox="1"/>
          <p:nvPr/>
        </p:nvSpPr>
        <p:spPr>
          <a:xfrm>
            <a:off x="580189" y="2568415"/>
            <a:ext cx="33585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prepare school bag</a:t>
            </a:r>
          </a:p>
        </p:txBody>
      </p:sp>
      <p:graphicFrame>
        <p:nvGraphicFramePr>
          <p:cNvPr id="16" name="Table 4">
            <a:extLst>
              <a:ext uri="{FF2B5EF4-FFF2-40B4-BE49-F238E27FC236}">
                <a16:creationId xmlns:a16="http://schemas.microsoft.com/office/drawing/2014/main" id="{7D1F7E20-AB45-4646-8DB3-4A9C2BFE2758}"/>
              </a:ext>
            </a:extLst>
          </p:cNvPr>
          <p:cNvGraphicFramePr>
            <a:graphicFrameLocks noGrp="1"/>
          </p:cNvGraphicFramePr>
          <p:nvPr/>
        </p:nvGraphicFramePr>
        <p:xfrm>
          <a:off x="4383621" y="1383999"/>
          <a:ext cx="3669732" cy="2315141"/>
        </p:xfrm>
        <a:graphic>
          <a:graphicData uri="http://schemas.openxmlformats.org/drawingml/2006/table">
            <a:tbl>
              <a:tblPr firstRow="1" bandRow="1">
                <a:tableStyleId>{5940675A-B579-460E-94D1-54222C63F5DA}</a:tableStyleId>
              </a:tblPr>
              <a:tblGrid>
                <a:gridCol w="1732044">
                  <a:extLst>
                    <a:ext uri="{9D8B030D-6E8A-4147-A177-3AD203B41FA5}">
                      <a16:colId xmlns:a16="http://schemas.microsoft.com/office/drawing/2014/main" val="3179540757"/>
                    </a:ext>
                  </a:extLst>
                </a:gridCol>
                <a:gridCol w="1937688">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19" name="TextBox 18">
            <a:extLst>
              <a:ext uri="{FF2B5EF4-FFF2-40B4-BE49-F238E27FC236}">
                <a16:creationId xmlns:a16="http://schemas.microsoft.com/office/drawing/2014/main" id="{A4F623B3-75EA-42D5-B160-490BCB064E7F}"/>
              </a:ext>
            </a:extLst>
          </p:cNvPr>
          <p:cNvSpPr txBox="1"/>
          <p:nvPr/>
        </p:nvSpPr>
        <p:spPr>
          <a:xfrm>
            <a:off x="4947032" y="2603691"/>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carry a bag</a:t>
            </a:r>
          </a:p>
        </p:txBody>
      </p:sp>
      <p:graphicFrame>
        <p:nvGraphicFramePr>
          <p:cNvPr id="20" name="Table 4">
            <a:extLst>
              <a:ext uri="{FF2B5EF4-FFF2-40B4-BE49-F238E27FC236}">
                <a16:creationId xmlns:a16="http://schemas.microsoft.com/office/drawing/2014/main" id="{CD038C7F-F6F1-4E9C-8A59-1AA45D46DDD0}"/>
              </a:ext>
            </a:extLst>
          </p:cNvPr>
          <p:cNvGraphicFramePr>
            <a:graphicFrameLocks noGrp="1"/>
          </p:cNvGraphicFramePr>
          <p:nvPr/>
        </p:nvGraphicFramePr>
        <p:xfrm>
          <a:off x="8450408" y="1411285"/>
          <a:ext cx="3669732" cy="2315141"/>
        </p:xfrm>
        <a:graphic>
          <a:graphicData uri="http://schemas.openxmlformats.org/drawingml/2006/table">
            <a:tbl>
              <a:tblPr firstRow="1" bandRow="1">
                <a:tableStyleId>{5940675A-B579-460E-94D1-54222C63F5DA}</a:tableStyleId>
              </a:tblPr>
              <a:tblGrid>
                <a:gridCol w="1716147">
                  <a:extLst>
                    <a:ext uri="{9D8B030D-6E8A-4147-A177-3AD203B41FA5}">
                      <a16:colId xmlns:a16="http://schemas.microsoft.com/office/drawing/2014/main" val="3179540757"/>
                    </a:ext>
                  </a:extLst>
                </a:gridCol>
                <a:gridCol w="1953585">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23" name="TextBox 22">
            <a:extLst>
              <a:ext uri="{FF2B5EF4-FFF2-40B4-BE49-F238E27FC236}">
                <a16:creationId xmlns:a16="http://schemas.microsoft.com/office/drawing/2014/main" id="{B125EABD-307B-4FC9-BD8C-18A501B797FA}"/>
              </a:ext>
            </a:extLst>
          </p:cNvPr>
          <p:cNvSpPr txBox="1"/>
          <p:nvPr/>
        </p:nvSpPr>
        <p:spPr>
          <a:xfrm>
            <a:off x="8577641" y="2625741"/>
            <a:ext cx="3415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watch a film</a:t>
            </a:r>
          </a:p>
        </p:txBody>
      </p:sp>
      <p:graphicFrame>
        <p:nvGraphicFramePr>
          <p:cNvPr id="26" name="Table 4">
            <a:extLst>
              <a:ext uri="{FF2B5EF4-FFF2-40B4-BE49-F238E27FC236}">
                <a16:creationId xmlns:a16="http://schemas.microsoft.com/office/drawing/2014/main" id="{2019413B-C9CB-4FCD-9A2F-6348251617F2}"/>
              </a:ext>
            </a:extLst>
          </p:cNvPr>
          <p:cNvGraphicFramePr>
            <a:graphicFrameLocks noGrp="1"/>
          </p:cNvGraphicFramePr>
          <p:nvPr/>
        </p:nvGraphicFramePr>
        <p:xfrm>
          <a:off x="312171" y="3979077"/>
          <a:ext cx="3669732" cy="2315141"/>
        </p:xfrm>
        <a:graphic>
          <a:graphicData uri="http://schemas.openxmlformats.org/drawingml/2006/table">
            <a:tbl>
              <a:tblPr firstRow="1" bandRow="1">
                <a:tableStyleId>{5940675A-B579-460E-94D1-54222C63F5DA}</a:tableStyleId>
              </a:tblPr>
              <a:tblGrid>
                <a:gridCol w="1644448">
                  <a:extLst>
                    <a:ext uri="{9D8B030D-6E8A-4147-A177-3AD203B41FA5}">
                      <a16:colId xmlns:a16="http://schemas.microsoft.com/office/drawing/2014/main" val="3179540757"/>
                    </a:ext>
                  </a:extLst>
                </a:gridCol>
                <a:gridCol w="2025284">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29" name="TextBox 28">
            <a:extLst>
              <a:ext uri="{FF2B5EF4-FFF2-40B4-BE49-F238E27FC236}">
                <a16:creationId xmlns:a16="http://schemas.microsoft.com/office/drawing/2014/main" id="{3DBABF74-CCCD-43D6-B5E8-C44623E8A380}"/>
              </a:ext>
            </a:extLst>
          </p:cNvPr>
          <p:cNvSpPr txBox="1"/>
          <p:nvPr/>
        </p:nvSpPr>
        <p:spPr>
          <a:xfrm>
            <a:off x="883792" y="5166517"/>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work in a bank</a:t>
            </a:r>
          </a:p>
        </p:txBody>
      </p:sp>
      <p:graphicFrame>
        <p:nvGraphicFramePr>
          <p:cNvPr id="30" name="Table 4">
            <a:extLst>
              <a:ext uri="{FF2B5EF4-FFF2-40B4-BE49-F238E27FC236}">
                <a16:creationId xmlns:a16="http://schemas.microsoft.com/office/drawing/2014/main" id="{B525C3CC-BFD0-4569-874C-1FF54F99EB40}"/>
              </a:ext>
            </a:extLst>
          </p:cNvPr>
          <p:cNvGraphicFramePr>
            <a:graphicFrameLocks noGrp="1"/>
          </p:cNvGraphicFramePr>
          <p:nvPr/>
        </p:nvGraphicFramePr>
        <p:xfrm>
          <a:off x="4383621" y="3979077"/>
          <a:ext cx="3669732" cy="2315141"/>
        </p:xfrm>
        <a:graphic>
          <a:graphicData uri="http://schemas.openxmlformats.org/drawingml/2006/table">
            <a:tbl>
              <a:tblPr firstRow="1" bandRow="1">
                <a:tableStyleId>{5940675A-B579-460E-94D1-54222C63F5DA}</a:tableStyleId>
              </a:tblPr>
              <a:tblGrid>
                <a:gridCol w="1722211">
                  <a:extLst>
                    <a:ext uri="{9D8B030D-6E8A-4147-A177-3AD203B41FA5}">
                      <a16:colId xmlns:a16="http://schemas.microsoft.com/office/drawing/2014/main" val="3179540757"/>
                    </a:ext>
                  </a:extLst>
                </a:gridCol>
                <a:gridCol w="1947521">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33" name="TextBox 32">
            <a:extLst>
              <a:ext uri="{FF2B5EF4-FFF2-40B4-BE49-F238E27FC236}">
                <a16:creationId xmlns:a16="http://schemas.microsoft.com/office/drawing/2014/main" id="{35967461-1152-4A8F-8417-513B6F60877A}"/>
              </a:ext>
            </a:extLst>
          </p:cNvPr>
          <p:cNvSpPr txBox="1"/>
          <p:nvPr/>
        </p:nvSpPr>
        <p:spPr>
          <a:xfrm>
            <a:off x="4217732" y="5199668"/>
            <a:ext cx="39791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spend time in the countryside</a:t>
            </a:r>
          </a:p>
        </p:txBody>
      </p:sp>
      <p:graphicFrame>
        <p:nvGraphicFramePr>
          <p:cNvPr id="34" name="Table 4">
            <a:extLst>
              <a:ext uri="{FF2B5EF4-FFF2-40B4-BE49-F238E27FC236}">
                <a16:creationId xmlns:a16="http://schemas.microsoft.com/office/drawing/2014/main" id="{550DB312-DD67-4806-8571-9752345207D1}"/>
              </a:ext>
            </a:extLst>
          </p:cNvPr>
          <p:cNvGraphicFramePr>
            <a:graphicFrameLocks noGrp="1"/>
          </p:cNvGraphicFramePr>
          <p:nvPr/>
        </p:nvGraphicFramePr>
        <p:xfrm>
          <a:off x="8450407" y="4006363"/>
          <a:ext cx="3669732" cy="2315141"/>
        </p:xfrm>
        <a:graphic>
          <a:graphicData uri="http://schemas.openxmlformats.org/drawingml/2006/table">
            <a:tbl>
              <a:tblPr firstRow="1" bandRow="1">
                <a:tableStyleId>{5940675A-B579-460E-94D1-54222C63F5DA}</a:tableStyleId>
              </a:tblPr>
              <a:tblGrid>
                <a:gridCol w="1735812">
                  <a:extLst>
                    <a:ext uri="{9D8B030D-6E8A-4147-A177-3AD203B41FA5}">
                      <a16:colId xmlns:a16="http://schemas.microsoft.com/office/drawing/2014/main" val="3179540757"/>
                    </a:ext>
                  </a:extLst>
                </a:gridCol>
                <a:gridCol w="1933920">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37" name="TextBox 36">
            <a:extLst>
              <a:ext uri="{FF2B5EF4-FFF2-40B4-BE49-F238E27FC236}">
                <a16:creationId xmlns:a16="http://schemas.microsoft.com/office/drawing/2014/main" id="{2A1C5FF8-08AC-4613-9DDC-72258FCDF2F8}"/>
              </a:ext>
            </a:extLst>
          </p:cNvPr>
          <p:cNvSpPr txBox="1"/>
          <p:nvPr/>
        </p:nvSpPr>
        <p:spPr>
          <a:xfrm>
            <a:off x="9027284" y="5220819"/>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rest/relax in bed</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050" y="81598"/>
            <a:ext cx="1864840" cy="1219212"/>
          </a:xfrm>
          <a:prstGeom prst="rect">
            <a:avLst/>
          </a:prstGeom>
        </p:spPr>
      </p:pic>
      <p:pic>
        <p:nvPicPr>
          <p:cNvPr id="12" name="Picture 11" descr="A cartoon of a child with his arms crossed&#10;&#10;Description automatically generated">
            <a:extLst>
              <a:ext uri="{FF2B5EF4-FFF2-40B4-BE49-F238E27FC236}">
                <a16:creationId xmlns:a16="http://schemas.microsoft.com/office/drawing/2014/main" id="{ABEF2D1D-55CF-405E-BFA6-3B9DC1DA3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440" y="2972201"/>
            <a:ext cx="1232995" cy="693560"/>
          </a:xfrm>
          <a:prstGeom prst="rect">
            <a:avLst/>
          </a:prstGeom>
        </p:spPr>
      </p:pic>
      <p:pic>
        <p:nvPicPr>
          <p:cNvPr id="14" name="Picture 13" descr="Cartoon of boys standing next to each other&#10;&#10;Description automatically generated">
            <a:extLst>
              <a:ext uri="{FF2B5EF4-FFF2-40B4-BE49-F238E27FC236}">
                <a16:creationId xmlns:a16="http://schemas.microsoft.com/office/drawing/2014/main" id="{00CD7E18-EC73-4ADD-9434-0FB27645B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909" y="2923541"/>
            <a:ext cx="1406010" cy="790881"/>
          </a:xfrm>
          <a:prstGeom prst="rect">
            <a:avLst/>
          </a:prstGeom>
        </p:spPr>
      </p:pic>
      <p:pic>
        <p:nvPicPr>
          <p:cNvPr id="39" name="Picture 38" descr="Cartoon of boys standing next to each other&#10;&#10;Description automatically generated">
            <a:extLst>
              <a:ext uri="{FF2B5EF4-FFF2-40B4-BE49-F238E27FC236}">
                <a16:creationId xmlns:a16="http://schemas.microsoft.com/office/drawing/2014/main" id="{F801B48E-C037-4696-A900-E4B7998729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689" y="2931896"/>
            <a:ext cx="1406010" cy="790881"/>
          </a:xfrm>
          <a:prstGeom prst="rect">
            <a:avLst/>
          </a:prstGeom>
        </p:spPr>
      </p:pic>
      <p:pic>
        <p:nvPicPr>
          <p:cNvPr id="40" name="Picture 39" descr="Cartoon of boys standing next to each other&#10;&#10;Description automatically generated">
            <a:extLst>
              <a:ext uri="{FF2B5EF4-FFF2-40B4-BE49-F238E27FC236}">
                <a16:creationId xmlns:a16="http://schemas.microsoft.com/office/drawing/2014/main" id="{1DF79143-D78A-4BB9-914C-8403C2216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6539" y="2960701"/>
            <a:ext cx="1406010" cy="790881"/>
          </a:xfrm>
          <a:prstGeom prst="rect">
            <a:avLst/>
          </a:prstGeom>
        </p:spPr>
      </p:pic>
      <p:pic>
        <p:nvPicPr>
          <p:cNvPr id="41" name="Picture 40" descr="Cartoon of boys standing next to each other&#10;&#10;Description automatically generated">
            <a:extLst>
              <a:ext uri="{FF2B5EF4-FFF2-40B4-BE49-F238E27FC236}">
                <a16:creationId xmlns:a16="http://schemas.microsoft.com/office/drawing/2014/main" id="{8B21E2AC-D867-4B06-8681-D5AB55244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6406" y="5539607"/>
            <a:ext cx="1406010" cy="790881"/>
          </a:xfrm>
          <a:prstGeom prst="rect">
            <a:avLst/>
          </a:prstGeom>
        </p:spPr>
      </p:pic>
      <p:pic>
        <p:nvPicPr>
          <p:cNvPr id="42" name="Picture 41" descr="Cartoon of boys standing next to each other&#10;&#10;Description automatically generated">
            <a:extLst>
              <a:ext uri="{FF2B5EF4-FFF2-40B4-BE49-F238E27FC236}">
                <a16:creationId xmlns:a16="http://schemas.microsoft.com/office/drawing/2014/main" id="{AFA17885-77FE-438C-AB3A-E0D1D1F9A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071" y="5536732"/>
            <a:ext cx="1406010" cy="790881"/>
          </a:xfrm>
          <a:prstGeom prst="rect">
            <a:avLst/>
          </a:prstGeom>
        </p:spPr>
      </p:pic>
      <p:pic>
        <p:nvPicPr>
          <p:cNvPr id="43" name="Picture 42" descr="Cartoon of boys standing next to each other&#10;&#10;Description automatically generated">
            <a:extLst>
              <a:ext uri="{FF2B5EF4-FFF2-40B4-BE49-F238E27FC236}">
                <a16:creationId xmlns:a16="http://schemas.microsoft.com/office/drawing/2014/main" id="{E3921D17-8FB6-4052-91A9-4263C7813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7609" y="5565611"/>
            <a:ext cx="1406010" cy="790881"/>
          </a:xfrm>
          <a:prstGeom prst="rect">
            <a:avLst/>
          </a:prstGeom>
        </p:spPr>
      </p:pic>
      <p:pic>
        <p:nvPicPr>
          <p:cNvPr id="18" name="Picture 17" descr="A person sitting in a hammock&#10;&#10;Description automatically generated">
            <a:extLst>
              <a:ext uri="{FF2B5EF4-FFF2-40B4-BE49-F238E27FC236}">
                <a16:creationId xmlns:a16="http://schemas.microsoft.com/office/drawing/2014/main" id="{81E08476-6BCA-4A9B-A226-697D4EE8DA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8995" y="4136288"/>
            <a:ext cx="1130659" cy="1204800"/>
          </a:xfrm>
          <a:prstGeom prst="rect">
            <a:avLst/>
          </a:prstGeom>
        </p:spPr>
      </p:pic>
      <p:pic>
        <p:nvPicPr>
          <p:cNvPr id="22" name="Picture 21" descr="A white circle with black text&#10;&#10;Description automatically generated">
            <a:extLst>
              <a:ext uri="{FF2B5EF4-FFF2-40B4-BE49-F238E27FC236}">
                <a16:creationId xmlns:a16="http://schemas.microsoft.com/office/drawing/2014/main" id="{10778601-2AD0-4933-A50E-996FFA7EE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2746" y="4255172"/>
            <a:ext cx="913704" cy="916720"/>
          </a:xfrm>
          <a:prstGeom prst="rect">
            <a:avLst/>
          </a:prstGeom>
        </p:spPr>
      </p:pic>
      <p:pic>
        <p:nvPicPr>
          <p:cNvPr id="25" name="Picture 24" descr="A green circle with two eyes&#10;&#10;Description automatically generated">
            <a:extLst>
              <a:ext uri="{FF2B5EF4-FFF2-40B4-BE49-F238E27FC236}">
                <a16:creationId xmlns:a16="http://schemas.microsoft.com/office/drawing/2014/main" id="{8B7579B8-4B5C-46B2-B900-C0EC3EB752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6234" y="1551414"/>
            <a:ext cx="1010374" cy="1005812"/>
          </a:xfrm>
          <a:prstGeom prst="rect">
            <a:avLst/>
          </a:prstGeom>
        </p:spPr>
      </p:pic>
      <p:pic>
        <p:nvPicPr>
          <p:cNvPr id="36" name="Picture 35" descr="A yellow and black sign with a person in a construction site&#10;&#10;Description automatically generated">
            <a:extLst>
              <a:ext uri="{FF2B5EF4-FFF2-40B4-BE49-F238E27FC236}">
                <a16:creationId xmlns:a16="http://schemas.microsoft.com/office/drawing/2014/main" id="{0CCF781E-4C6A-4DF4-A65F-4C639C5132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758" y="4213287"/>
            <a:ext cx="951538" cy="928649"/>
          </a:xfrm>
          <a:prstGeom prst="rect">
            <a:avLst/>
          </a:prstGeom>
        </p:spPr>
      </p:pic>
      <p:pic>
        <p:nvPicPr>
          <p:cNvPr id="44" name="Picture 43" descr="A silhouette of a person on ice skates&#10;&#10;Description automatically generated">
            <a:extLst>
              <a:ext uri="{FF2B5EF4-FFF2-40B4-BE49-F238E27FC236}">
                <a16:creationId xmlns:a16="http://schemas.microsoft.com/office/drawing/2014/main" id="{FF8D9223-FD90-4015-BD69-D54755B741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068" y="1614546"/>
            <a:ext cx="1659761" cy="920466"/>
          </a:xfrm>
          <a:prstGeom prst="rect">
            <a:avLst/>
          </a:prstGeom>
        </p:spPr>
      </p:pic>
      <p:pic>
        <p:nvPicPr>
          <p:cNvPr id="64" name="Picture 63">
            <a:extLst>
              <a:ext uri="{FF2B5EF4-FFF2-40B4-BE49-F238E27FC236}">
                <a16:creationId xmlns:a16="http://schemas.microsoft.com/office/drawing/2014/main" id="{23425AC3-A840-4341-8F46-5E09F3FDC2D9}"/>
              </a:ext>
            </a:extLst>
          </p:cNvPr>
          <p:cNvPicPr>
            <a:picLocks noChangeAspect="1"/>
          </p:cNvPicPr>
          <p:nvPr/>
        </p:nvPicPr>
        <p:blipFill>
          <a:blip r:embed="rId11"/>
          <a:stretch>
            <a:fillRect/>
          </a:stretch>
        </p:blipFill>
        <p:spPr>
          <a:xfrm>
            <a:off x="4980966" y="1625126"/>
            <a:ext cx="1213501" cy="973329"/>
          </a:xfrm>
          <a:prstGeom prst="rect">
            <a:avLst/>
          </a:prstGeom>
        </p:spPr>
      </p:pic>
      <p:pic>
        <p:nvPicPr>
          <p:cNvPr id="49" name="Picture 20" descr="Image result for green field clipart">
            <a:hlinkClick r:id="" action="ppaction://noaction">
              <a:snd r:embed="rId12" name="8_4.wav"/>
            </a:hlinkClick>
            <a:extLst>
              <a:ext uri="{FF2B5EF4-FFF2-40B4-BE49-F238E27FC236}">
                <a16:creationId xmlns:a16="http://schemas.microsoft.com/office/drawing/2014/main" id="{F933E07D-4052-41AC-AA86-C1A2A19FEB3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22358" y="4332554"/>
            <a:ext cx="1444029" cy="812267"/>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52" descr="A cartoon of a child with his arms crossed&#10;&#10;Description automatically generated">
            <a:extLst>
              <a:ext uri="{FF2B5EF4-FFF2-40B4-BE49-F238E27FC236}">
                <a16:creationId xmlns:a16="http://schemas.microsoft.com/office/drawing/2014/main" id="{0E584DFE-CE38-46B2-A045-61F147EA6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567" y="5599770"/>
            <a:ext cx="1232995" cy="693560"/>
          </a:xfrm>
          <a:prstGeom prst="rect">
            <a:avLst/>
          </a:prstGeom>
        </p:spPr>
      </p:pic>
      <p:pic>
        <p:nvPicPr>
          <p:cNvPr id="58" name="Picture 57" descr="A cartoon of a child with his arms crossed&#10;&#10;Description automatically generated">
            <a:extLst>
              <a:ext uri="{FF2B5EF4-FFF2-40B4-BE49-F238E27FC236}">
                <a16:creationId xmlns:a16="http://schemas.microsoft.com/office/drawing/2014/main" id="{7F9C05A0-4E26-428A-8E3D-D5B193D13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646" y="2993227"/>
            <a:ext cx="1232995" cy="693560"/>
          </a:xfrm>
          <a:prstGeom prst="rect">
            <a:avLst/>
          </a:prstGeom>
        </p:spPr>
      </p:pic>
      <p:pic>
        <p:nvPicPr>
          <p:cNvPr id="60" name="Picture 59" descr="A cartoon of a child with his arms crossed&#10;&#10;Description automatically generated">
            <a:extLst>
              <a:ext uri="{FF2B5EF4-FFF2-40B4-BE49-F238E27FC236}">
                <a16:creationId xmlns:a16="http://schemas.microsoft.com/office/drawing/2014/main" id="{FEFEA975-0313-4857-8D92-6CE18C657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426" y="3045444"/>
            <a:ext cx="1232995" cy="693560"/>
          </a:xfrm>
          <a:prstGeom prst="rect">
            <a:avLst/>
          </a:prstGeom>
        </p:spPr>
      </p:pic>
      <p:pic>
        <p:nvPicPr>
          <p:cNvPr id="61" name="Picture 60" descr="A cartoon of a child with his arms crossed&#10;&#10;Description automatically generated">
            <a:extLst>
              <a:ext uri="{FF2B5EF4-FFF2-40B4-BE49-F238E27FC236}">
                <a16:creationId xmlns:a16="http://schemas.microsoft.com/office/drawing/2014/main" id="{9D352C0A-6D4C-4486-B7E6-86AD362DF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019" y="5585392"/>
            <a:ext cx="1232995" cy="693560"/>
          </a:xfrm>
          <a:prstGeom prst="rect">
            <a:avLst/>
          </a:prstGeom>
        </p:spPr>
      </p:pic>
      <p:pic>
        <p:nvPicPr>
          <p:cNvPr id="63" name="Picture 62" descr="A cartoon of a child with his arms crossed&#10;&#10;Description automatically generated">
            <a:extLst>
              <a:ext uri="{FF2B5EF4-FFF2-40B4-BE49-F238E27FC236}">
                <a16:creationId xmlns:a16="http://schemas.microsoft.com/office/drawing/2014/main" id="{A3A3F698-F327-43B5-B591-9660756F5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5594" y="5595869"/>
            <a:ext cx="1232995" cy="693560"/>
          </a:xfrm>
          <a:prstGeom prst="rect">
            <a:avLst/>
          </a:prstGeom>
        </p:spPr>
      </p:pic>
      <p:pic>
        <p:nvPicPr>
          <p:cNvPr id="21" name="Picture 20" descr="A blue bag with handles&#10;&#10;Description automatically generated">
            <a:extLst>
              <a:ext uri="{FF2B5EF4-FFF2-40B4-BE49-F238E27FC236}">
                <a16:creationId xmlns:a16="http://schemas.microsoft.com/office/drawing/2014/main" id="{58AAC834-537C-48D1-AB6E-AB54E409A76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4578" y="1663990"/>
            <a:ext cx="859453" cy="871022"/>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48C1AA16-4441-4701-8699-B7D10A6D63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57768" y="1560838"/>
            <a:ext cx="1086036" cy="1045310"/>
          </a:xfrm>
          <a:prstGeom prst="rect">
            <a:avLst/>
          </a:prstGeom>
        </p:spPr>
      </p:pic>
      <p:pic>
        <p:nvPicPr>
          <p:cNvPr id="31" name="Picture 30" descr="A blue and black backpack&#10;&#10;Description automatically generated">
            <a:extLst>
              <a:ext uri="{FF2B5EF4-FFF2-40B4-BE49-F238E27FC236}">
                <a16:creationId xmlns:a16="http://schemas.microsoft.com/office/drawing/2014/main" id="{425F491E-91FB-411A-B9F4-F6C8AE8A64D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2072" y="1520011"/>
            <a:ext cx="1124802" cy="1086137"/>
          </a:xfrm>
          <a:prstGeom prst="rect">
            <a:avLst/>
          </a:prstGeom>
        </p:spPr>
      </p:pic>
      <p:sp>
        <p:nvSpPr>
          <p:cNvPr id="32" name="TextBox 31">
            <a:extLst>
              <a:ext uri="{FF2B5EF4-FFF2-40B4-BE49-F238E27FC236}">
                <a16:creationId xmlns:a16="http://schemas.microsoft.com/office/drawing/2014/main" id="{B6844194-7391-497C-999A-91C1A8B79AE8}"/>
              </a:ext>
            </a:extLst>
          </p:cNvPr>
          <p:cNvSpPr txBox="1"/>
          <p:nvPr/>
        </p:nvSpPr>
        <p:spPr>
          <a:xfrm>
            <a:off x="281139" y="907556"/>
            <a:ext cx="3145349" cy="400110"/>
          </a:xfrm>
          <a:prstGeom prst="rect">
            <a:avLst/>
          </a:prstGeom>
          <a:solidFill>
            <a:srgbClr val="92D050"/>
          </a:solidFill>
        </p:spPr>
        <p:txBody>
          <a:bodyPr wrap="square" rtlCol="0">
            <a:spAutoFit/>
          </a:bodyPr>
          <a:lstStyle/>
          <a:p>
            <a:r>
              <a:rPr lang="en-GB" sz="2000" dirty="0"/>
              <a:t>school bag – la mochila</a:t>
            </a:r>
          </a:p>
        </p:txBody>
      </p:sp>
      <p:pic>
        <p:nvPicPr>
          <p:cNvPr id="38" name="Picture 37" descr="A cartoon of a bed&#10;&#10;Description automatically generated">
            <a:extLst>
              <a:ext uri="{FF2B5EF4-FFF2-40B4-BE49-F238E27FC236}">
                <a16:creationId xmlns:a16="http://schemas.microsoft.com/office/drawing/2014/main" id="{3377679F-DA7B-465C-A292-4CE0E81D155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33134" y="4477927"/>
            <a:ext cx="1026567" cy="579048"/>
          </a:xfrm>
          <a:prstGeom prst="rect">
            <a:avLst/>
          </a:prstGeom>
        </p:spPr>
      </p:pic>
      <p:pic>
        <p:nvPicPr>
          <p:cNvPr id="47" name="Picture 46" descr="A building with a sign on top&#10;&#10;Description automatically generated">
            <a:extLst>
              <a:ext uri="{FF2B5EF4-FFF2-40B4-BE49-F238E27FC236}">
                <a16:creationId xmlns:a16="http://schemas.microsoft.com/office/drawing/2014/main" id="{7A7EB17E-F391-40B8-B6ED-530D56BB041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3518" y="3954541"/>
            <a:ext cx="1019235" cy="1299423"/>
          </a:xfrm>
          <a:prstGeom prst="rect">
            <a:avLst/>
          </a:prstGeom>
        </p:spPr>
      </p:pic>
    </p:spTree>
    <p:extLst>
      <p:ext uri="{BB962C8B-B14F-4D97-AF65-F5344CB8AC3E}">
        <p14:creationId xmlns:p14="http://schemas.microsoft.com/office/powerpoint/2010/main" val="3361555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981904" cy="647577"/>
          </a:xfrm>
        </p:spPr>
        <p:txBody>
          <a:bodyPr>
            <a:noAutofit/>
          </a:bodyPr>
          <a:lstStyle/>
          <a:p>
            <a:r>
              <a:rPr lang="en-GB" sz="2800" dirty="0"/>
              <a:t>¿Solo o </a:t>
            </a:r>
            <a:r>
              <a:rPr lang="en-GB" sz="2800" dirty="0" err="1"/>
              <a:t>juntos</a:t>
            </a:r>
            <a:r>
              <a:rPr lang="en-GB" sz="2800" dirty="0"/>
              <a:t> ?</a:t>
            </a:r>
            <a:r>
              <a:rPr lang="en-GB" sz="2800" b="0" dirty="0"/>
              <a:t>(1/2)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nvGraphicFramePr>
        <p:xfrm>
          <a:off x="312171" y="1383999"/>
          <a:ext cx="3669732" cy="2315141"/>
        </p:xfrm>
        <a:graphic>
          <a:graphicData uri="http://schemas.openxmlformats.org/drawingml/2006/table">
            <a:tbl>
              <a:tblPr firstRow="1" bandRow="1">
                <a:tableStyleId>{5940675A-B579-460E-94D1-54222C63F5DA}</a:tableStyleId>
              </a:tblPr>
              <a:tblGrid>
                <a:gridCol w="1664113">
                  <a:extLst>
                    <a:ext uri="{9D8B030D-6E8A-4147-A177-3AD203B41FA5}">
                      <a16:colId xmlns:a16="http://schemas.microsoft.com/office/drawing/2014/main" val="3179540757"/>
                    </a:ext>
                  </a:extLst>
                </a:gridCol>
                <a:gridCol w="2005619">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sp>
        <p:nvSpPr>
          <p:cNvPr id="15" name="TextBox 14">
            <a:extLst>
              <a:ext uri="{FF2B5EF4-FFF2-40B4-BE49-F238E27FC236}">
                <a16:creationId xmlns:a16="http://schemas.microsoft.com/office/drawing/2014/main" id="{3F9CB0DE-993D-4B44-88B9-5D6FF3C0823A}"/>
              </a:ext>
            </a:extLst>
          </p:cNvPr>
          <p:cNvSpPr txBox="1"/>
          <p:nvPr/>
        </p:nvSpPr>
        <p:spPr>
          <a:xfrm>
            <a:off x="1049976" y="2598455"/>
            <a:ext cx="2643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preparar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comida</a:t>
            </a:r>
          </a:p>
        </p:txBody>
      </p:sp>
      <p:graphicFrame>
        <p:nvGraphicFramePr>
          <p:cNvPr id="16" name="Table 4">
            <a:extLst>
              <a:ext uri="{FF2B5EF4-FFF2-40B4-BE49-F238E27FC236}">
                <a16:creationId xmlns:a16="http://schemas.microsoft.com/office/drawing/2014/main" id="{7D1F7E20-AB45-4646-8DB3-4A9C2BFE2758}"/>
              </a:ext>
            </a:extLst>
          </p:cNvPr>
          <p:cNvGraphicFramePr>
            <a:graphicFrameLocks noGrp="1"/>
          </p:cNvGraphicFramePr>
          <p:nvPr/>
        </p:nvGraphicFramePr>
        <p:xfrm>
          <a:off x="4383621" y="1383999"/>
          <a:ext cx="3669732" cy="2315141"/>
        </p:xfrm>
        <a:graphic>
          <a:graphicData uri="http://schemas.openxmlformats.org/drawingml/2006/table">
            <a:tbl>
              <a:tblPr firstRow="1" bandRow="1">
                <a:tableStyleId>{5940675A-B579-460E-94D1-54222C63F5DA}</a:tableStyleId>
              </a:tblPr>
              <a:tblGrid>
                <a:gridCol w="1732044">
                  <a:extLst>
                    <a:ext uri="{9D8B030D-6E8A-4147-A177-3AD203B41FA5}">
                      <a16:colId xmlns:a16="http://schemas.microsoft.com/office/drawing/2014/main" val="3179540757"/>
                    </a:ext>
                  </a:extLst>
                </a:gridCol>
                <a:gridCol w="1937688">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19" name="TextBox 18">
            <a:extLst>
              <a:ext uri="{FF2B5EF4-FFF2-40B4-BE49-F238E27FC236}">
                <a16:creationId xmlns:a16="http://schemas.microsoft.com/office/drawing/2014/main" id="{A4F623B3-75EA-42D5-B160-490BCB064E7F}"/>
              </a:ext>
            </a:extLst>
          </p:cNvPr>
          <p:cNvSpPr txBox="1"/>
          <p:nvPr/>
        </p:nvSpPr>
        <p:spPr>
          <a:xfrm>
            <a:off x="4972746" y="2635645"/>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llevar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una camisa</a:t>
            </a:r>
          </a:p>
        </p:txBody>
      </p:sp>
      <p:graphicFrame>
        <p:nvGraphicFramePr>
          <p:cNvPr id="20" name="Table 4">
            <a:extLst>
              <a:ext uri="{FF2B5EF4-FFF2-40B4-BE49-F238E27FC236}">
                <a16:creationId xmlns:a16="http://schemas.microsoft.com/office/drawing/2014/main" id="{CD038C7F-F6F1-4E9C-8A59-1AA45D46DDD0}"/>
              </a:ext>
            </a:extLst>
          </p:cNvPr>
          <p:cNvGraphicFramePr>
            <a:graphicFrameLocks noGrp="1"/>
          </p:cNvGraphicFramePr>
          <p:nvPr/>
        </p:nvGraphicFramePr>
        <p:xfrm>
          <a:off x="8450408" y="1411285"/>
          <a:ext cx="3669732" cy="2315141"/>
        </p:xfrm>
        <a:graphic>
          <a:graphicData uri="http://schemas.openxmlformats.org/drawingml/2006/table">
            <a:tbl>
              <a:tblPr firstRow="1" bandRow="1">
                <a:tableStyleId>{5940675A-B579-460E-94D1-54222C63F5DA}</a:tableStyleId>
              </a:tblPr>
              <a:tblGrid>
                <a:gridCol w="1716147">
                  <a:extLst>
                    <a:ext uri="{9D8B030D-6E8A-4147-A177-3AD203B41FA5}">
                      <a16:colId xmlns:a16="http://schemas.microsoft.com/office/drawing/2014/main" val="3179540757"/>
                    </a:ext>
                  </a:extLst>
                </a:gridCol>
                <a:gridCol w="1953585">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23" name="TextBox 22">
            <a:extLst>
              <a:ext uri="{FF2B5EF4-FFF2-40B4-BE49-F238E27FC236}">
                <a16:creationId xmlns:a16="http://schemas.microsoft.com/office/drawing/2014/main" id="{B125EABD-307B-4FC9-BD8C-18A501B797FA}"/>
              </a:ext>
            </a:extLst>
          </p:cNvPr>
          <p:cNvSpPr txBox="1"/>
          <p:nvPr/>
        </p:nvSpPr>
        <p:spPr>
          <a:xfrm>
            <a:off x="8577641" y="2625741"/>
            <a:ext cx="3415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mirar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tele</a:t>
            </a:r>
          </a:p>
        </p:txBody>
      </p:sp>
      <p:graphicFrame>
        <p:nvGraphicFramePr>
          <p:cNvPr id="26" name="Table 4">
            <a:extLst>
              <a:ext uri="{FF2B5EF4-FFF2-40B4-BE49-F238E27FC236}">
                <a16:creationId xmlns:a16="http://schemas.microsoft.com/office/drawing/2014/main" id="{2019413B-C9CB-4FCD-9A2F-6348251617F2}"/>
              </a:ext>
            </a:extLst>
          </p:cNvPr>
          <p:cNvGraphicFramePr>
            <a:graphicFrameLocks noGrp="1"/>
          </p:cNvGraphicFramePr>
          <p:nvPr/>
        </p:nvGraphicFramePr>
        <p:xfrm>
          <a:off x="312171" y="3979077"/>
          <a:ext cx="3669732" cy="2315141"/>
        </p:xfrm>
        <a:graphic>
          <a:graphicData uri="http://schemas.openxmlformats.org/drawingml/2006/table">
            <a:tbl>
              <a:tblPr firstRow="1" bandRow="1">
                <a:tableStyleId>{5940675A-B579-460E-94D1-54222C63F5DA}</a:tableStyleId>
              </a:tblPr>
              <a:tblGrid>
                <a:gridCol w="1644448">
                  <a:extLst>
                    <a:ext uri="{9D8B030D-6E8A-4147-A177-3AD203B41FA5}">
                      <a16:colId xmlns:a16="http://schemas.microsoft.com/office/drawing/2014/main" val="3179540757"/>
                    </a:ext>
                  </a:extLst>
                </a:gridCol>
                <a:gridCol w="2025284">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29" name="TextBox 28">
            <a:extLst>
              <a:ext uri="{FF2B5EF4-FFF2-40B4-BE49-F238E27FC236}">
                <a16:creationId xmlns:a16="http://schemas.microsoft.com/office/drawing/2014/main" id="{3DBABF74-CCCD-43D6-B5E8-C44623E8A380}"/>
              </a:ext>
            </a:extLst>
          </p:cNvPr>
          <p:cNvSpPr txBox="1"/>
          <p:nvPr/>
        </p:nvSpPr>
        <p:spPr>
          <a:xfrm>
            <a:off x="553036" y="5156643"/>
            <a:ext cx="30981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trabajar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teatro</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30" name="Table 4">
            <a:extLst>
              <a:ext uri="{FF2B5EF4-FFF2-40B4-BE49-F238E27FC236}">
                <a16:creationId xmlns:a16="http://schemas.microsoft.com/office/drawing/2014/main" id="{B525C3CC-BFD0-4569-874C-1FF54F99EB40}"/>
              </a:ext>
            </a:extLst>
          </p:cNvPr>
          <p:cNvGraphicFramePr>
            <a:graphicFrameLocks noGrp="1"/>
          </p:cNvGraphicFramePr>
          <p:nvPr/>
        </p:nvGraphicFramePr>
        <p:xfrm>
          <a:off x="4383621" y="3979077"/>
          <a:ext cx="3669732" cy="2315141"/>
        </p:xfrm>
        <a:graphic>
          <a:graphicData uri="http://schemas.openxmlformats.org/drawingml/2006/table">
            <a:tbl>
              <a:tblPr firstRow="1" bandRow="1">
                <a:tableStyleId>{5940675A-B579-460E-94D1-54222C63F5DA}</a:tableStyleId>
              </a:tblPr>
              <a:tblGrid>
                <a:gridCol w="1722211">
                  <a:extLst>
                    <a:ext uri="{9D8B030D-6E8A-4147-A177-3AD203B41FA5}">
                      <a16:colId xmlns:a16="http://schemas.microsoft.com/office/drawing/2014/main" val="3179540757"/>
                    </a:ext>
                  </a:extLst>
                </a:gridCol>
                <a:gridCol w="1947521">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33" name="TextBox 32">
            <a:extLst>
              <a:ext uri="{FF2B5EF4-FFF2-40B4-BE49-F238E27FC236}">
                <a16:creationId xmlns:a16="http://schemas.microsoft.com/office/drawing/2014/main" id="{35967461-1152-4A8F-8417-513B6F60877A}"/>
              </a:ext>
            </a:extLst>
          </p:cNvPr>
          <p:cNvSpPr txBox="1"/>
          <p:nvPr/>
        </p:nvSpPr>
        <p:spPr>
          <a:xfrm>
            <a:off x="4497970" y="5185144"/>
            <a:ext cx="35495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pasar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tiempo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ciudad</a:t>
            </a:r>
          </a:p>
        </p:txBody>
      </p:sp>
      <p:graphicFrame>
        <p:nvGraphicFramePr>
          <p:cNvPr id="34" name="Table 4">
            <a:extLst>
              <a:ext uri="{FF2B5EF4-FFF2-40B4-BE49-F238E27FC236}">
                <a16:creationId xmlns:a16="http://schemas.microsoft.com/office/drawing/2014/main" id="{550DB312-DD67-4806-8571-9752345207D1}"/>
              </a:ext>
            </a:extLst>
          </p:cNvPr>
          <p:cNvGraphicFramePr>
            <a:graphicFrameLocks noGrp="1"/>
          </p:cNvGraphicFramePr>
          <p:nvPr/>
        </p:nvGraphicFramePr>
        <p:xfrm>
          <a:off x="8450407" y="4006363"/>
          <a:ext cx="3669732" cy="2315141"/>
        </p:xfrm>
        <a:graphic>
          <a:graphicData uri="http://schemas.openxmlformats.org/drawingml/2006/table">
            <a:tbl>
              <a:tblPr firstRow="1" bandRow="1">
                <a:tableStyleId>{5940675A-B579-460E-94D1-54222C63F5DA}</a:tableStyleId>
              </a:tblPr>
              <a:tblGrid>
                <a:gridCol w="1735812">
                  <a:extLst>
                    <a:ext uri="{9D8B030D-6E8A-4147-A177-3AD203B41FA5}">
                      <a16:colId xmlns:a16="http://schemas.microsoft.com/office/drawing/2014/main" val="3179540757"/>
                    </a:ext>
                  </a:extLst>
                </a:gridCol>
                <a:gridCol w="1933920">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37" name="TextBox 36">
            <a:extLst>
              <a:ext uri="{FF2B5EF4-FFF2-40B4-BE49-F238E27FC236}">
                <a16:creationId xmlns:a16="http://schemas.microsoft.com/office/drawing/2014/main" id="{2A1C5FF8-08AC-4613-9DDC-72258FCDF2F8}"/>
              </a:ext>
            </a:extLst>
          </p:cNvPr>
          <p:cNvSpPr txBox="1"/>
          <p:nvPr/>
        </p:nvSpPr>
        <p:spPr>
          <a:xfrm>
            <a:off x="9027284" y="5220819"/>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descansar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casa</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050" y="81598"/>
            <a:ext cx="1864840" cy="1219212"/>
          </a:xfrm>
          <a:prstGeom prst="rect">
            <a:avLst/>
          </a:prstGeom>
        </p:spPr>
      </p:pic>
      <p:pic>
        <p:nvPicPr>
          <p:cNvPr id="12" name="Picture 11" descr="A cartoon of a child with his arms crossed&#10;&#10;Description automatically generated">
            <a:extLst>
              <a:ext uri="{FF2B5EF4-FFF2-40B4-BE49-F238E27FC236}">
                <a16:creationId xmlns:a16="http://schemas.microsoft.com/office/drawing/2014/main" id="{ABEF2D1D-55CF-405E-BFA6-3B9DC1DA3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585" y="2923541"/>
            <a:ext cx="1232995" cy="693560"/>
          </a:xfrm>
          <a:prstGeom prst="rect">
            <a:avLst/>
          </a:prstGeom>
        </p:spPr>
      </p:pic>
      <p:pic>
        <p:nvPicPr>
          <p:cNvPr id="14" name="Picture 13" descr="Cartoon of boys standing next to each other&#10;&#10;Description automatically generated">
            <a:extLst>
              <a:ext uri="{FF2B5EF4-FFF2-40B4-BE49-F238E27FC236}">
                <a16:creationId xmlns:a16="http://schemas.microsoft.com/office/drawing/2014/main" id="{00CD7E18-EC73-4ADD-9434-0FB27645B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909" y="2923541"/>
            <a:ext cx="1406010" cy="790881"/>
          </a:xfrm>
          <a:prstGeom prst="rect">
            <a:avLst/>
          </a:prstGeom>
        </p:spPr>
      </p:pic>
      <p:pic>
        <p:nvPicPr>
          <p:cNvPr id="39" name="Picture 38" descr="Cartoon of boys standing next to each other&#10;&#10;Description automatically generated">
            <a:extLst>
              <a:ext uri="{FF2B5EF4-FFF2-40B4-BE49-F238E27FC236}">
                <a16:creationId xmlns:a16="http://schemas.microsoft.com/office/drawing/2014/main" id="{F801B48E-C037-4696-A900-E4B7998729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689" y="2931896"/>
            <a:ext cx="1406010" cy="790881"/>
          </a:xfrm>
          <a:prstGeom prst="rect">
            <a:avLst/>
          </a:prstGeom>
        </p:spPr>
      </p:pic>
      <p:pic>
        <p:nvPicPr>
          <p:cNvPr id="40" name="Picture 39" descr="Cartoon of boys standing next to each other&#10;&#10;Description automatically generated">
            <a:extLst>
              <a:ext uri="{FF2B5EF4-FFF2-40B4-BE49-F238E27FC236}">
                <a16:creationId xmlns:a16="http://schemas.microsoft.com/office/drawing/2014/main" id="{1DF79143-D78A-4BB9-914C-8403C2216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6539" y="2960701"/>
            <a:ext cx="1406010" cy="790881"/>
          </a:xfrm>
          <a:prstGeom prst="rect">
            <a:avLst/>
          </a:prstGeom>
        </p:spPr>
      </p:pic>
      <p:pic>
        <p:nvPicPr>
          <p:cNvPr id="41" name="Picture 40" descr="Cartoon of boys standing next to each other&#10;&#10;Description automatically generated">
            <a:extLst>
              <a:ext uri="{FF2B5EF4-FFF2-40B4-BE49-F238E27FC236}">
                <a16:creationId xmlns:a16="http://schemas.microsoft.com/office/drawing/2014/main" id="{8B21E2AC-D867-4B06-8681-D5AB55244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6406" y="5539607"/>
            <a:ext cx="1406010" cy="790881"/>
          </a:xfrm>
          <a:prstGeom prst="rect">
            <a:avLst/>
          </a:prstGeom>
        </p:spPr>
      </p:pic>
      <p:pic>
        <p:nvPicPr>
          <p:cNvPr id="42" name="Picture 41" descr="Cartoon of boys standing next to each other&#10;&#10;Description automatically generated">
            <a:extLst>
              <a:ext uri="{FF2B5EF4-FFF2-40B4-BE49-F238E27FC236}">
                <a16:creationId xmlns:a16="http://schemas.microsoft.com/office/drawing/2014/main" id="{AFA17885-77FE-438C-AB3A-E0D1D1F9A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071" y="5536732"/>
            <a:ext cx="1406010" cy="790881"/>
          </a:xfrm>
          <a:prstGeom prst="rect">
            <a:avLst/>
          </a:prstGeom>
        </p:spPr>
      </p:pic>
      <p:pic>
        <p:nvPicPr>
          <p:cNvPr id="43" name="Picture 42" descr="Cartoon of boys standing next to each other&#10;&#10;Description automatically generated">
            <a:extLst>
              <a:ext uri="{FF2B5EF4-FFF2-40B4-BE49-F238E27FC236}">
                <a16:creationId xmlns:a16="http://schemas.microsoft.com/office/drawing/2014/main" id="{E3921D17-8FB6-4052-91A9-4263C7813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7609" y="5565611"/>
            <a:ext cx="1406010" cy="790881"/>
          </a:xfrm>
          <a:prstGeom prst="rect">
            <a:avLst/>
          </a:prstGeom>
        </p:spPr>
      </p:pic>
      <p:pic>
        <p:nvPicPr>
          <p:cNvPr id="18" name="Picture 17" descr="A person sitting in a hammock&#10;&#10;Description automatically generated">
            <a:extLst>
              <a:ext uri="{FF2B5EF4-FFF2-40B4-BE49-F238E27FC236}">
                <a16:creationId xmlns:a16="http://schemas.microsoft.com/office/drawing/2014/main" id="{81E08476-6BCA-4A9B-A226-697D4EE8DA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8995" y="4136288"/>
            <a:ext cx="1130659" cy="1204800"/>
          </a:xfrm>
          <a:prstGeom prst="rect">
            <a:avLst/>
          </a:prstGeom>
        </p:spPr>
      </p:pic>
      <p:pic>
        <p:nvPicPr>
          <p:cNvPr id="22" name="Picture 21" descr="A white circle with black text&#10;&#10;Description automatically generated">
            <a:extLst>
              <a:ext uri="{FF2B5EF4-FFF2-40B4-BE49-F238E27FC236}">
                <a16:creationId xmlns:a16="http://schemas.microsoft.com/office/drawing/2014/main" id="{10778601-2AD0-4933-A50E-996FFA7EE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2746" y="4255172"/>
            <a:ext cx="913704" cy="916720"/>
          </a:xfrm>
          <a:prstGeom prst="rect">
            <a:avLst/>
          </a:prstGeom>
        </p:spPr>
      </p:pic>
      <p:pic>
        <p:nvPicPr>
          <p:cNvPr id="25" name="Picture 24" descr="A green circle with two eyes&#10;&#10;Description automatically generated">
            <a:extLst>
              <a:ext uri="{FF2B5EF4-FFF2-40B4-BE49-F238E27FC236}">
                <a16:creationId xmlns:a16="http://schemas.microsoft.com/office/drawing/2014/main" id="{8B7579B8-4B5C-46B2-B900-C0EC3EB752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6234" y="1551414"/>
            <a:ext cx="1010374" cy="1005812"/>
          </a:xfrm>
          <a:prstGeom prst="rect">
            <a:avLst/>
          </a:prstGeom>
        </p:spPr>
      </p:pic>
      <p:pic>
        <p:nvPicPr>
          <p:cNvPr id="36" name="Picture 35" descr="A yellow and black sign with a person in a construction site&#10;&#10;Description automatically generated">
            <a:extLst>
              <a:ext uri="{FF2B5EF4-FFF2-40B4-BE49-F238E27FC236}">
                <a16:creationId xmlns:a16="http://schemas.microsoft.com/office/drawing/2014/main" id="{0CCF781E-4C6A-4DF4-A65F-4C639C5132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758" y="4213287"/>
            <a:ext cx="951538" cy="928649"/>
          </a:xfrm>
          <a:prstGeom prst="rect">
            <a:avLst/>
          </a:prstGeom>
        </p:spPr>
      </p:pic>
      <p:pic>
        <p:nvPicPr>
          <p:cNvPr id="44" name="Picture 43" descr="A silhouette of a person on ice skates&#10;&#10;Description automatically generated">
            <a:extLst>
              <a:ext uri="{FF2B5EF4-FFF2-40B4-BE49-F238E27FC236}">
                <a16:creationId xmlns:a16="http://schemas.microsoft.com/office/drawing/2014/main" id="{FF8D9223-FD90-4015-BD69-D54755B741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068" y="1614546"/>
            <a:ext cx="1659761" cy="920466"/>
          </a:xfrm>
          <a:prstGeom prst="rect">
            <a:avLst/>
          </a:prstGeom>
        </p:spPr>
      </p:pic>
      <p:pic>
        <p:nvPicPr>
          <p:cNvPr id="46" name="Picture 45" descr="A red house with a black roof&#10;&#10;Description automatically generated">
            <a:extLst>
              <a:ext uri="{FF2B5EF4-FFF2-40B4-BE49-F238E27FC236}">
                <a16:creationId xmlns:a16="http://schemas.microsoft.com/office/drawing/2014/main" id="{5AAF3C92-71A8-44B0-A499-DE0643FAE9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27616" y="4247664"/>
            <a:ext cx="867173" cy="894272"/>
          </a:xfrm>
          <a:prstGeom prst="rect">
            <a:avLst/>
          </a:prstGeom>
        </p:spPr>
      </p:pic>
      <p:pic>
        <p:nvPicPr>
          <p:cNvPr id="51" name="Picture 50" descr="A plate of spaghetti and sauce&#10;&#10;Description automatically generated">
            <a:extLst>
              <a:ext uri="{FF2B5EF4-FFF2-40B4-BE49-F238E27FC236}">
                <a16:creationId xmlns:a16="http://schemas.microsoft.com/office/drawing/2014/main" id="{99165EA2-712A-467B-B4A4-CB7A3A897CF8}"/>
              </a:ext>
            </a:extLst>
          </p:cNvPr>
          <p:cNvPicPr>
            <a:picLocks noChangeAspect="1"/>
          </p:cNvPicPr>
          <p:nvPr/>
        </p:nvPicPr>
        <p:blipFill>
          <a:blip r:embed="rId12">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2203656" y="1516457"/>
            <a:ext cx="1192347" cy="1006974"/>
          </a:xfrm>
          <a:prstGeom prst="rect">
            <a:avLst/>
          </a:prstGeom>
        </p:spPr>
      </p:pic>
      <p:pic>
        <p:nvPicPr>
          <p:cNvPr id="55" name="Picture 54" descr="A screenshot of a computer&#10;&#10;Description automatically generated">
            <a:extLst>
              <a:ext uri="{FF2B5EF4-FFF2-40B4-BE49-F238E27FC236}">
                <a16:creationId xmlns:a16="http://schemas.microsoft.com/office/drawing/2014/main" id="{F1E4C686-1D89-4DED-9A37-B671B685F8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6776" y="1695451"/>
            <a:ext cx="1321665" cy="795064"/>
          </a:xfrm>
          <a:prstGeom prst="rect">
            <a:avLst/>
          </a:prstGeom>
        </p:spPr>
      </p:pic>
      <p:pic>
        <p:nvPicPr>
          <p:cNvPr id="59" name="Picture 58" descr="A map of a city&#10;&#10;Description automatically generated">
            <a:extLst>
              <a:ext uri="{FF2B5EF4-FFF2-40B4-BE49-F238E27FC236}">
                <a16:creationId xmlns:a16="http://schemas.microsoft.com/office/drawing/2014/main" id="{3AA3EC64-8ED1-4FA9-A50D-92F9B0770CA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5575" y="4119164"/>
            <a:ext cx="1070866" cy="1072016"/>
          </a:xfrm>
          <a:prstGeom prst="rect">
            <a:avLst/>
          </a:prstGeom>
        </p:spPr>
      </p:pic>
      <p:pic>
        <p:nvPicPr>
          <p:cNvPr id="62" name="Picture 61" descr="A theater stage with masks&#10;&#10;Description automatically generated">
            <a:extLst>
              <a:ext uri="{FF2B5EF4-FFF2-40B4-BE49-F238E27FC236}">
                <a16:creationId xmlns:a16="http://schemas.microsoft.com/office/drawing/2014/main" id="{777FFEDB-55BF-4A82-A7EE-489E107871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35327" y="4330298"/>
            <a:ext cx="729003" cy="729003"/>
          </a:xfrm>
          <a:prstGeom prst="rect">
            <a:avLst/>
          </a:prstGeom>
        </p:spPr>
      </p:pic>
      <p:pic>
        <p:nvPicPr>
          <p:cNvPr id="64" name="Picture 63">
            <a:extLst>
              <a:ext uri="{FF2B5EF4-FFF2-40B4-BE49-F238E27FC236}">
                <a16:creationId xmlns:a16="http://schemas.microsoft.com/office/drawing/2014/main" id="{23425AC3-A840-4341-8F46-5E09F3FDC2D9}"/>
              </a:ext>
            </a:extLst>
          </p:cNvPr>
          <p:cNvPicPr>
            <a:picLocks noChangeAspect="1"/>
          </p:cNvPicPr>
          <p:nvPr/>
        </p:nvPicPr>
        <p:blipFill>
          <a:blip r:embed="rId16"/>
          <a:stretch>
            <a:fillRect/>
          </a:stretch>
        </p:blipFill>
        <p:spPr>
          <a:xfrm>
            <a:off x="4980966" y="1625126"/>
            <a:ext cx="1213501" cy="973329"/>
          </a:xfrm>
          <a:prstGeom prst="rect">
            <a:avLst/>
          </a:prstGeom>
        </p:spPr>
      </p:pic>
      <p:pic>
        <p:nvPicPr>
          <p:cNvPr id="69" name="Graphique 46">
            <a:extLst>
              <a:ext uri="{FF2B5EF4-FFF2-40B4-BE49-F238E27FC236}">
                <a16:creationId xmlns:a16="http://schemas.microsoft.com/office/drawing/2014/main" id="{EDB838C8-3FDE-4550-B1C0-CF7E57691AC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407728" y="1618187"/>
            <a:ext cx="754218" cy="916825"/>
          </a:xfrm>
          <a:prstGeom prst="rect">
            <a:avLst/>
          </a:prstGeom>
        </p:spPr>
      </p:pic>
    </p:spTree>
    <p:extLst>
      <p:ext uri="{BB962C8B-B14F-4D97-AF65-F5344CB8AC3E}">
        <p14:creationId xmlns:p14="http://schemas.microsoft.com/office/powerpoint/2010/main" val="589185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981904" cy="647577"/>
          </a:xfrm>
        </p:spPr>
        <p:txBody>
          <a:bodyPr>
            <a:noAutofit/>
          </a:bodyPr>
          <a:lstStyle/>
          <a:p>
            <a:r>
              <a:rPr lang="en-GB" sz="2800" dirty="0"/>
              <a:t>¿Solo o </a:t>
            </a:r>
            <a:r>
              <a:rPr lang="en-GB" sz="2800" dirty="0" err="1"/>
              <a:t>juntos</a:t>
            </a:r>
            <a:r>
              <a:rPr lang="en-GB" sz="2800" dirty="0"/>
              <a:t> ?</a:t>
            </a:r>
            <a:r>
              <a:rPr lang="en-GB" sz="2800" b="0" dirty="0"/>
              <a:t>(2/2)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nvGraphicFramePr>
        <p:xfrm>
          <a:off x="312171" y="1383999"/>
          <a:ext cx="3669732" cy="2315141"/>
        </p:xfrm>
        <a:graphic>
          <a:graphicData uri="http://schemas.openxmlformats.org/drawingml/2006/table">
            <a:tbl>
              <a:tblPr firstRow="1" bandRow="1">
                <a:tableStyleId>{5940675A-B579-460E-94D1-54222C63F5DA}</a:tableStyleId>
              </a:tblPr>
              <a:tblGrid>
                <a:gridCol w="1664113">
                  <a:extLst>
                    <a:ext uri="{9D8B030D-6E8A-4147-A177-3AD203B41FA5}">
                      <a16:colId xmlns:a16="http://schemas.microsoft.com/office/drawing/2014/main" val="3179540757"/>
                    </a:ext>
                  </a:extLst>
                </a:gridCol>
                <a:gridCol w="2005619">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sp>
        <p:nvSpPr>
          <p:cNvPr id="15" name="TextBox 14">
            <a:extLst>
              <a:ext uri="{FF2B5EF4-FFF2-40B4-BE49-F238E27FC236}">
                <a16:creationId xmlns:a16="http://schemas.microsoft.com/office/drawing/2014/main" id="{3F9CB0DE-993D-4B44-88B9-5D6FF3C0823A}"/>
              </a:ext>
            </a:extLst>
          </p:cNvPr>
          <p:cNvSpPr txBox="1"/>
          <p:nvPr/>
        </p:nvSpPr>
        <p:spPr>
          <a:xfrm>
            <a:off x="784544" y="2598647"/>
            <a:ext cx="33585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preparar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mochila</a:t>
            </a:r>
          </a:p>
        </p:txBody>
      </p:sp>
      <p:graphicFrame>
        <p:nvGraphicFramePr>
          <p:cNvPr id="16" name="Table 4">
            <a:extLst>
              <a:ext uri="{FF2B5EF4-FFF2-40B4-BE49-F238E27FC236}">
                <a16:creationId xmlns:a16="http://schemas.microsoft.com/office/drawing/2014/main" id="{7D1F7E20-AB45-4646-8DB3-4A9C2BFE2758}"/>
              </a:ext>
            </a:extLst>
          </p:cNvPr>
          <p:cNvGraphicFramePr>
            <a:graphicFrameLocks noGrp="1"/>
          </p:cNvGraphicFramePr>
          <p:nvPr/>
        </p:nvGraphicFramePr>
        <p:xfrm>
          <a:off x="4383621" y="1383999"/>
          <a:ext cx="3669732" cy="2315141"/>
        </p:xfrm>
        <a:graphic>
          <a:graphicData uri="http://schemas.openxmlformats.org/drawingml/2006/table">
            <a:tbl>
              <a:tblPr firstRow="1" bandRow="1">
                <a:tableStyleId>{5940675A-B579-460E-94D1-54222C63F5DA}</a:tableStyleId>
              </a:tblPr>
              <a:tblGrid>
                <a:gridCol w="1732044">
                  <a:extLst>
                    <a:ext uri="{9D8B030D-6E8A-4147-A177-3AD203B41FA5}">
                      <a16:colId xmlns:a16="http://schemas.microsoft.com/office/drawing/2014/main" val="3179540757"/>
                    </a:ext>
                  </a:extLst>
                </a:gridCol>
                <a:gridCol w="1937688">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19" name="TextBox 18">
            <a:extLst>
              <a:ext uri="{FF2B5EF4-FFF2-40B4-BE49-F238E27FC236}">
                <a16:creationId xmlns:a16="http://schemas.microsoft.com/office/drawing/2014/main" id="{A4F623B3-75EA-42D5-B160-490BCB064E7F}"/>
              </a:ext>
            </a:extLst>
          </p:cNvPr>
          <p:cNvSpPr txBox="1"/>
          <p:nvPr/>
        </p:nvSpPr>
        <p:spPr>
          <a:xfrm>
            <a:off x="4947032" y="2603691"/>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llevar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bolsa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20" name="Table 4">
            <a:extLst>
              <a:ext uri="{FF2B5EF4-FFF2-40B4-BE49-F238E27FC236}">
                <a16:creationId xmlns:a16="http://schemas.microsoft.com/office/drawing/2014/main" id="{CD038C7F-F6F1-4E9C-8A59-1AA45D46DDD0}"/>
              </a:ext>
            </a:extLst>
          </p:cNvPr>
          <p:cNvGraphicFramePr>
            <a:graphicFrameLocks noGrp="1"/>
          </p:cNvGraphicFramePr>
          <p:nvPr/>
        </p:nvGraphicFramePr>
        <p:xfrm>
          <a:off x="8450408" y="1411285"/>
          <a:ext cx="3669732" cy="2315141"/>
        </p:xfrm>
        <a:graphic>
          <a:graphicData uri="http://schemas.openxmlformats.org/drawingml/2006/table">
            <a:tbl>
              <a:tblPr firstRow="1" bandRow="1">
                <a:tableStyleId>{5940675A-B579-460E-94D1-54222C63F5DA}</a:tableStyleId>
              </a:tblPr>
              <a:tblGrid>
                <a:gridCol w="1716147">
                  <a:extLst>
                    <a:ext uri="{9D8B030D-6E8A-4147-A177-3AD203B41FA5}">
                      <a16:colId xmlns:a16="http://schemas.microsoft.com/office/drawing/2014/main" val="3179540757"/>
                    </a:ext>
                  </a:extLst>
                </a:gridCol>
                <a:gridCol w="1953585">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23" name="TextBox 22">
            <a:extLst>
              <a:ext uri="{FF2B5EF4-FFF2-40B4-BE49-F238E27FC236}">
                <a16:creationId xmlns:a16="http://schemas.microsoft.com/office/drawing/2014/main" id="{B125EABD-307B-4FC9-BD8C-18A501B797FA}"/>
              </a:ext>
            </a:extLst>
          </p:cNvPr>
          <p:cNvSpPr txBox="1"/>
          <p:nvPr/>
        </p:nvSpPr>
        <p:spPr>
          <a:xfrm>
            <a:off x="8577641" y="2625741"/>
            <a:ext cx="3415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mirar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película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26" name="Table 4">
            <a:extLst>
              <a:ext uri="{FF2B5EF4-FFF2-40B4-BE49-F238E27FC236}">
                <a16:creationId xmlns:a16="http://schemas.microsoft.com/office/drawing/2014/main" id="{2019413B-C9CB-4FCD-9A2F-6348251617F2}"/>
              </a:ext>
            </a:extLst>
          </p:cNvPr>
          <p:cNvGraphicFramePr>
            <a:graphicFrameLocks noGrp="1"/>
          </p:cNvGraphicFramePr>
          <p:nvPr/>
        </p:nvGraphicFramePr>
        <p:xfrm>
          <a:off x="312171" y="3979077"/>
          <a:ext cx="3669732" cy="2315141"/>
        </p:xfrm>
        <a:graphic>
          <a:graphicData uri="http://schemas.openxmlformats.org/drawingml/2006/table">
            <a:tbl>
              <a:tblPr firstRow="1" bandRow="1">
                <a:tableStyleId>{5940675A-B579-460E-94D1-54222C63F5DA}</a:tableStyleId>
              </a:tblPr>
              <a:tblGrid>
                <a:gridCol w="1644448">
                  <a:extLst>
                    <a:ext uri="{9D8B030D-6E8A-4147-A177-3AD203B41FA5}">
                      <a16:colId xmlns:a16="http://schemas.microsoft.com/office/drawing/2014/main" val="3179540757"/>
                    </a:ext>
                  </a:extLst>
                </a:gridCol>
                <a:gridCol w="2025284">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29" name="TextBox 28">
            <a:extLst>
              <a:ext uri="{FF2B5EF4-FFF2-40B4-BE49-F238E27FC236}">
                <a16:creationId xmlns:a16="http://schemas.microsoft.com/office/drawing/2014/main" id="{3DBABF74-CCCD-43D6-B5E8-C44623E8A380}"/>
              </a:ext>
            </a:extLst>
          </p:cNvPr>
          <p:cNvSpPr txBox="1"/>
          <p:nvPr/>
        </p:nvSpPr>
        <p:spPr>
          <a:xfrm>
            <a:off x="754064" y="5178732"/>
            <a:ext cx="3050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trabajar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 banco</a:t>
            </a:r>
          </a:p>
        </p:txBody>
      </p:sp>
      <p:graphicFrame>
        <p:nvGraphicFramePr>
          <p:cNvPr id="30" name="Table 4">
            <a:extLst>
              <a:ext uri="{FF2B5EF4-FFF2-40B4-BE49-F238E27FC236}">
                <a16:creationId xmlns:a16="http://schemas.microsoft.com/office/drawing/2014/main" id="{B525C3CC-BFD0-4569-874C-1FF54F99EB40}"/>
              </a:ext>
            </a:extLst>
          </p:cNvPr>
          <p:cNvGraphicFramePr>
            <a:graphicFrameLocks noGrp="1"/>
          </p:cNvGraphicFramePr>
          <p:nvPr/>
        </p:nvGraphicFramePr>
        <p:xfrm>
          <a:off x="4383621" y="3979077"/>
          <a:ext cx="3669732" cy="2315141"/>
        </p:xfrm>
        <a:graphic>
          <a:graphicData uri="http://schemas.openxmlformats.org/drawingml/2006/table">
            <a:tbl>
              <a:tblPr firstRow="1" bandRow="1">
                <a:tableStyleId>{5940675A-B579-460E-94D1-54222C63F5DA}</a:tableStyleId>
              </a:tblPr>
              <a:tblGrid>
                <a:gridCol w="1722211">
                  <a:extLst>
                    <a:ext uri="{9D8B030D-6E8A-4147-A177-3AD203B41FA5}">
                      <a16:colId xmlns:a16="http://schemas.microsoft.com/office/drawing/2014/main" val="3179540757"/>
                    </a:ext>
                  </a:extLst>
                </a:gridCol>
                <a:gridCol w="1947521">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33" name="TextBox 32">
            <a:extLst>
              <a:ext uri="{FF2B5EF4-FFF2-40B4-BE49-F238E27FC236}">
                <a16:creationId xmlns:a16="http://schemas.microsoft.com/office/drawing/2014/main" id="{35967461-1152-4A8F-8417-513B6F60877A}"/>
              </a:ext>
            </a:extLst>
          </p:cNvPr>
          <p:cNvSpPr txBox="1"/>
          <p:nvPr/>
        </p:nvSpPr>
        <p:spPr>
          <a:xfrm>
            <a:off x="4217732" y="5199668"/>
            <a:ext cx="39791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pasar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tiempo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campo</a:t>
            </a:r>
          </a:p>
        </p:txBody>
      </p:sp>
      <p:graphicFrame>
        <p:nvGraphicFramePr>
          <p:cNvPr id="34" name="Table 4">
            <a:extLst>
              <a:ext uri="{FF2B5EF4-FFF2-40B4-BE49-F238E27FC236}">
                <a16:creationId xmlns:a16="http://schemas.microsoft.com/office/drawing/2014/main" id="{550DB312-DD67-4806-8571-9752345207D1}"/>
              </a:ext>
            </a:extLst>
          </p:cNvPr>
          <p:cNvGraphicFramePr>
            <a:graphicFrameLocks noGrp="1"/>
          </p:cNvGraphicFramePr>
          <p:nvPr/>
        </p:nvGraphicFramePr>
        <p:xfrm>
          <a:off x="8450407" y="4006363"/>
          <a:ext cx="3669732" cy="2315141"/>
        </p:xfrm>
        <a:graphic>
          <a:graphicData uri="http://schemas.openxmlformats.org/drawingml/2006/table">
            <a:tbl>
              <a:tblPr firstRow="1" bandRow="1">
                <a:tableStyleId>{5940675A-B579-460E-94D1-54222C63F5DA}</a:tableStyleId>
              </a:tblPr>
              <a:tblGrid>
                <a:gridCol w="1735812">
                  <a:extLst>
                    <a:ext uri="{9D8B030D-6E8A-4147-A177-3AD203B41FA5}">
                      <a16:colId xmlns:a16="http://schemas.microsoft.com/office/drawing/2014/main" val="3179540757"/>
                    </a:ext>
                  </a:extLst>
                </a:gridCol>
                <a:gridCol w="1933920">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a:t>solo (I)</a:t>
                      </a:r>
                    </a:p>
                  </a:txBody>
                  <a:tcPr>
                    <a:solidFill>
                      <a:srgbClr val="FEF4F4"/>
                    </a:solidFill>
                  </a:tcPr>
                </a:tc>
                <a:tc>
                  <a:txBody>
                    <a:bodyPr/>
                    <a:lstStyle/>
                    <a:p>
                      <a:r>
                        <a:rPr lang="en-GB" sz="2000" b="1" dirty="0"/>
                        <a:t>B </a:t>
                      </a:r>
                      <a:r>
                        <a:rPr lang="en-GB" sz="2000" b="0" dirty="0" err="1"/>
                        <a:t>juntos</a:t>
                      </a:r>
                      <a:r>
                        <a:rPr lang="en-GB" sz="2000" b="0" dirty="0"/>
                        <a:t> </a:t>
                      </a:r>
                      <a:br>
                        <a:rPr lang="en-GB" sz="2000" b="0" dirty="0"/>
                      </a:br>
                      <a:r>
                        <a:rPr lang="en-GB" sz="2000" b="0" dirty="0"/>
                        <a:t>(we)</a:t>
                      </a:r>
                    </a:p>
                  </a:txBody>
                  <a:tcPr>
                    <a:solidFill>
                      <a:srgbClr val="FEF4F4"/>
                    </a:solidFill>
                  </a:tcPr>
                </a:tc>
                <a:extLst>
                  <a:ext uri="{0D108BD9-81ED-4DB2-BD59-A6C34878D82A}">
                    <a16:rowId xmlns:a16="http://schemas.microsoft.com/office/drawing/2014/main" val="3341780857"/>
                  </a:ext>
                </a:extLst>
              </a:tr>
            </a:tbl>
          </a:graphicData>
        </a:graphic>
      </p:graphicFrame>
      <p:sp>
        <p:nvSpPr>
          <p:cNvPr id="37" name="TextBox 36">
            <a:extLst>
              <a:ext uri="{FF2B5EF4-FFF2-40B4-BE49-F238E27FC236}">
                <a16:creationId xmlns:a16="http://schemas.microsoft.com/office/drawing/2014/main" id="{2A1C5FF8-08AC-4613-9DDC-72258FCDF2F8}"/>
              </a:ext>
            </a:extLst>
          </p:cNvPr>
          <p:cNvSpPr txBox="1"/>
          <p:nvPr/>
        </p:nvSpPr>
        <p:spPr>
          <a:xfrm>
            <a:off x="8766821" y="5219602"/>
            <a:ext cx="31647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descansar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cama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9050" y="81598"/>
            <a:ext cx="1864840" cy="1219212"/>
          </a:xfrm>
          <a:prstGeom prst="rect">
            <a:avLst/>
          </a:prstGeom>
        </p:spPr>
      </p:pic>
      <p:pic>
        <p:nvPicPr>
          <p:cNvPr id="12" name="Picture 11" descr="A cartoon of a child with his arms crossed&#10;&#10;Description automatically generated">
            <a:extLst>
              <a:ext uri="{FF2B5EF4-FFF2-40B4-BE49-F238E27FC236}">
                <a16:creationId xmlns:a16="http://schemas.microsoft.com/office/drawing/2014/main" id="{ABEF2D1D-55CF-405E-BFA6-3B9DC1DA31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440" y="2972201"/>
            <a:ext cx="1232995" cy="693560"/>
          </a:xfrm>
          <a:prstGeom prst="rect">
            <a:avLst/>
          </a:prstGeom>
        </p:spPr>
      </p:pic>
      <p:pic>
        <p:nvPicPr>
          <p:cNvPr id="14" name="Picture 13" descr="Cartoon of boys standing next to each other&#10;&#10;Description automatically generated">
            <a:extLst>
              <a:ext uri="{FF2B5EF4-FFF2-40B4-BE49-F238E27FC236}">
                <a16:creationId xmlns:a16="http://schemas.microsoft.com/office/drawing/2014/main" id="{00CD7E18-EC73-4ADD-9434-0FB27645B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909" y="2923541"/>
            <a:ext cx="1406010" cy="790881"/>
          </a:xfrm>
          <a:prstGeom prst="rect">
            <a:avLst/>
          </a:prstGeom>
        </p:spPr>
      </p:pic>
      <p:pic>
        <p:nvPicPr>
          <p:cNvPr id="39" name="Picture 38" descr="Cartoon of boys standing next to each other&#10;&#10;Description automatically generated">
            <a:extLst>
              <a:ext uri="{FF2B5EF4-FFF2-40B4-BE49-F238E27FC236}">
                <a16:creationId xmlns:a16="http://schemas.microsoft.com/office/drawing/2014/main" id="{F801B48E-C037-4696-A900-E4B7998729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689" y="2931896"/>
            <a:ext cx="1406010" cy="790881"/>
          </a:xfrm>
          <a:prstGeom prst="rect">
            <a:avLst/>
          </a:prstGeom>
        </p:spPr>
      </p:pic>
      <p:pic>
        <p:nvPicPr>
          <p:cNvPr id="40" name="Picture 39" descr="Cartoon of boys standing next to each other&#10;&#10;Description automatically generated">
            <a:extLst>
              <a:ext uri="{FF2B5EF4-FFF2-40B4-BE49-F238E27FC236}">
                <a16:creationId xmlns:a16="http://schemas.microsoft.com/office/drawing/2014/main" id="{1DF79143-D78A-4BB9-914C-8403C2216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6539" y="2960701"/>
            <a:ext cx="1406010" cy="790881"/>
          </a:xfrm>
          <a:prstGeom prst="rect">
            <a:avLst/>
          </a:prstGeom>
        </p:spPr>
      </p:pic>
      <p:pic>
        <p:nvPicPr>
          <p:cNvPr id="41" name="Picture 40" descr="Cartoon of boys standing next to each other&#10;&#10;Description automatically generated">
            <a:extLst>
              <a:ext uri="{FF2B5EF4-FFF2-40B4-BE49-F238E27FC236}">
                <a16:creationId xmlns:a16="http://schemas.microsoft.com/office/drawing/2014/main" id="{8B21E2AC-D867-4B06-8681-D5AB55244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6406" y="5539607"/>
            <a:ext cx="1406010" cy="790881"/>
          </a:xfrm>
          <a:prstGeom prst="rect">
            <a:avLst/>
          </a:prstGeom>
        </p:spPr>
      </p:pic>
      <p:pic>
        <p:nvPicPr>
          <p:cNvPr id="42" name="Picture 41" descr="Cartoon of boys standing next to each other&#10;&#10;Description automatically generated">
            <a:extLst>
              <a:ext uri="{FF2B5EF4-FFF2-40B4-BE49-F238E27FC236}">
                <a16:creationId xmlns:a16="http://schemas.microsoft.com/office/drawing/2014/main" id="{AFA17885-77FE-438C-AB3A-E0D1D1F9A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071" y="5536732"/>
            <a:ext cx="1406010" cy="790881"/>
          </a:xfrm>
          <a:prstGeom prst="rect">
            <a:avLst/>
          </a:prstGeom>
        </p:spPr>
      </p:pic>
      <p:pic>
        <p:nvPicPr>
          <p:cNvPr id="43" name="Picture 42" descr="Cartoon of boys standing next to each other&#10;&#10;Description automatically generated">
            <a:extLst>
              <a:ext uri="{FF2B5EF4-FFF2-40B4-BE49-F238E27FC236}">
                <a16:creationId xmlns:a16="http://schemas.microsoft.com/office/drawing/2014/main" id="{E3921D17-8FB6-4052-91A9-4263C7813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7609" y="5565611"/>
            <a:ext cx="1406010" cy="790881"/>
          </a:xfrm>
          <a:prstGeom prst="rect">
            <a:avLst/>
          </a:prstGeom>
        </p:spPr>
      </p:pic>
      <p:pic>
        <p:nvPicPr>
          <p:cNvPr id="18" name="Picture 17" descr="A person sitting in a hammock&#10;&#10;Description automatically generated">
            <a:extLst>
              <a:ext uri="{FF2B5EF4-FFF2-40B4-BE49-F238E27FC236}">
                <a16:creationId xmlns:a16="http://schemas.microsoft.com/office/drawing/2014/main" id="{81E08476-6BCA-4A9B-A226-697D4EE8DA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8995" y="4136288"/>
            <a:ext cx="1130659" cy="1204800"/>
          </a:xfrm>
          <a:prstGeom prst="rect">
            <a:avLst/>
          </a:prstGeom>
        </p:spPr>
      </p:pic>
      <p:pic>
        <p:nvPicPr>
          <p:cNvPr id="22" name="Picture 21" descr="A white circle with black text&#10;&#10;Description automatically generated">
            <a:extLst>
              <a:ext uri="{FF2B5EF4-FFF2-40B4-BE49-F238E27FC236}">
                <a16:creationId xmlns:a16="http://schemas.microsoft.com/office/drawing/2014/main" id="{10778601-2AD0-4933-A50E-996FFA7EE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2746" y="4255172"/>
            <a:ext cx="913704" cy="916720"/>
          </a:xfrm>
          <a:prstGeom prst="rect">
            <a:avLst/>
          </a:prstGeom>
        </p:spPr>
      </p:pic>
      <p:pic>
        <p:nvPicPr>
          <p:cNvPr id="25" name="Picture 24" descr="A green circle with two eyes&#10;&#10;Description automatically generated">
            <a:extLst>
              <a:ext uri="{FF2B5EF4-FFF2-40B4-BE49-F238E27FC236}">
                <a16:creationId xmlns:a16="http://schemas.microsoft.com/office/drawing/2014/main" id="{8B7579B8-4B5C-46B2-B900-C0EC3EB752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6234" y="1551414"/>
            <a:ext cx="1010374" cy="1005812"/>
          </a:xfrm>
          <a:prstGeom prst="rect">
            <a:avLst/>
          </a:prstGeom>
        </p:spPr>
      </p:pic>
      <p:pic>
        <p:nvPicPr>
          <p:cNvPr id="36" name="Picture 35" descr="A yellow and black sign with a person in a construction site&#10;&#10;Description automatically generated">
            <a:extLst>
              <a:ext uri="{FF2B5EF4-FFF2-40B4-BE49-F238E27FC236}">
                <a16:creationId xmlns:a16="http://schemas.microsoft.com/office/drawing/2014/main" id="{0CCF781E-4C6A-4DF4-A65F-4C639C5132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758" y="4213287"/>
            <a:ext cx="951538" cy="928649"/>
          </a:xfrm>
          <a:prstGeom prst="rect">
            <a:avLst/>
          </a:prstGeom>
        </p:spPr>
      </p:pic>
      <p:pic>
        <p:nvPicPr>
          <p:cNvPr id="44" name="Picture 43" descr="A silhouette of a person on ice skates&#10;&#10;Description automatically generated">
            <a:extLst>
              <a:ext uri="{FF2B5EF4-FFF2-40B4-BE49-F238E27FC236}">
                <a16:creationId xmlns:a16="http://schemas.microsoft.com/office/drawing/2014/main" id="{FF8D9223-FD90-4015-BD69-D54755B741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068" y="1614546"/>
            <a:ext cx="1659761" cy="920466"/>
          </a:xfrm>
          <a:prstGeom prst="rect">
            <a:avLst/>
          </a:prstGeom>
        </p:spPr>
      </p:pic>
      <p:pic>
        <p:nvPicPr>
          <p:cNvPr id="64" name="Picture 63">
            <a:extLst>
              <a:ext uri="{FF2B5EF4-FFF2-40B4-BE49-F238E27FC236}">
                <a16:creationId xmlns:a16="http://schemas.microsoft.com/office/drawing/2014/main" id="{23425AC3-A840-4341-8F46-5E09F3FDC2D9}"/>
              </a:ext>
            </a:extLst>
          </p:cNvPr>
          <p:cNvPicPr>
            <a:picLocks noChangeAspect="1"/>
          </p:cNvPicPr>
          <p:nvPr/>
        </p:nvPicPr>
        <p:blipFill>
          <a:blip r:embed="rId11"/>
          <a:stretch>
            <a:fillRect/>
          </a:stretch>
        </p:blipFill>
        <p:spPr>
          <a:xfrm>
            <a:off x="4980966" y="1625126"/>
            <a:ext cx="1213501" cy="973329"/>
          </a:xfrm>
          <a:prstGeom prst="rect">
            <a:avLst/>
          </a:prstGeom>
        </p:spPr>
      </p:pic>
      <p:pic>
        <p:nvPicPr>
          <p:cNvPr id="49" name="Picture 20" descr="Image result for green field clipart">
            <a:hlinkClick r:id="" action="ppaction://noaction">
              <a:snd r:embed="rId12" name="8_4.wav"/>
            </a:hlinkClick>
            <a:extLst>
              <a:ext uri="{FF2B5EF4-FFF2-40B4-BE49-F238E27FC236}">
                <a16:creationId xmlns:a16="http://schemas.microsoft.com/office/drawing/2014/main" id="{F933E07D-4052-41AC-AA86-C1A2A19FEB3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22358" y="4332554"/>
            <a:ext cx="1444029" cy="812267"/>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52" descr="A cartoon of a child with his arms crossed&#10;&#10;Description automatically generated">
            <a:extLst>
              <a:ext uri="{FF2B5EF4-FFF2-40B4-BE49-F238E27FC236}">
                <a16:creationId xmlns:a16="http://schemas.microsoft.com/office/drawing/2014/main" id="{0E584DFE-CE38-46B2-A045-61F147EA6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567" y="5599770"/>
            <a:ext cx="1232995" cy="693560"/>
          </a:xfrm>
          <a:prstGeom prst="rect">
            <a:avLst/>
          </a:prstGeom>
        </p:spPr>
      </p:pic>
      <p:pic>
        <p:nvPicPr>
          <p:cNvPr id="58" name="Picture 57" descr="A cartoon of a child with his arms crossed&#10;&#10;Description automatically generated">
            <a:extLst>
              <a:ext uri="{FF2B5EF4-FFF2-40B4-BE49-F238E27FC236}">
                <a16:creationId xmlns:a16="http://schemas.microsoft.com/office/drawing/2014/main" id="{7F9C05A0-4E26-428A-8E3D-D5B193D13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646" y="2993227"/>
            <a:ext cx="1232995" cy="693560"/>
          </a:xfrm>
          <a:prstGeom prst="rect">
            <a:avLst/>
          </a:prstGeom>
        </p:spPr>
      </p:pic>
      <p:pic>
        <p:nvPicPr>
          <p:cNvPr id="60" name="Picture 59" descr="A cartoon of a child with his arms crossed&#10;&#10;Description automatically generated">
            <a:extLst>
              <a:ext uri="{FF2B5EF4-FFF2-40B4-BE49-F238E27FC236}">
                <a16:creationId xmlns:a16="http://schemas.microsoft.com/office/drawing/2014/main" id="{FEFEA975-0313-4857-8D92-6CE18C657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426" y="3045444"/>
            <a:ext cx="1232995" cy="693560"/>
          </a:xfrm>
          <a:prstGeom prst="rect">
            <a:avLst/>
          </a:prstGeom>
        </p:spPr>
      </p:pic>
      <p:pic>
        <p:nvPicPr>
          <p:cNvPr id="61" name="Picture 60" descr="A cartoon of a child with his arms crossed&#10;&#10;Description automatically generated">
            <a:extLst>
              <a:ext uri="{FF2B5EF4-FFF2-40B4-BE49-F238E27FC236}">
                <a16:creationId xmlns:a16="http://schemas.microsoft.com/office/drawing/2014/main" id="{9D352C0A-6D4C-4486-B7E6-86AD362DF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019" y="5585392"/>
            <a:ext cx="1232995" cy="693560"/>
          </a:xfrm>
          <a:prstGeom prst="rect">
            <a:avLst/>
          </a:prstGeom>
        </p:spPr>
      </p:pic>
      <p:pic>
        <p:nvPicPr>
          <p:cNvPr id="63" name="Picture 62" descr="A cartoon of a child with his arms crossed&#10;&#10;Description automatically generated">
            <a:extLst>
              <a:ext uri="{FF2B5EF4-FFF2-40B4-BE49-F238E27FC236}">
                <a16:creationId xmlns:a16="http://schemas.microsoft.com/office/drawing/2014/main" id="{A3A3F698-F327-43B5-B591-9660756F5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5594" y="5595869"/>
            <a:ext cx="1232995" cy="693560"/>
          </a:xfrm>
          <a:prstGeom prst="rect">
            <a:avLst/>
          </a:prstGeom>
        </p:spPr>
      </p:pic>
      <p:pic>
        <p:nvPicPr>
          <p:cNvPr id="21" name="Picture 20" descr="A blue bag with handles&#10;&#10;Description automatically generated">
            <a:extLst>
              <a:ext uri="{FF2B5EF4-FFF2-40B4-BE49-F238E27FC236}">
                <a16:creationId xmlns:a16="http://schemas.microsoft.com/office/drawing/2014/main" id="{58AAC834-537C-48D1-AB6E-AB54E409A76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4578" y="1663990"/>
            <a:ext cx="859453" cy="871022"/>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48C1AA16-4441-4701-8699-B7D10A6D63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57768" y="1560838"/>
            <a:ext cx="1086036" cy="1045310"/>
          </a:xfrm>
          <a:prstGeom prst="rect">
            <a:avLst/>
          </a:prstGeom>
        </p:spPr>
      </p:pic>
      <p:pic>
        <p:nvPicPr>
          <p:cNvPr id="31" name="Picture 30" descr="A blue and black backpack&#10;&#10;Description automatically generated">
            <a:extLst>
              <a:ext uri="{FF2B5EF4-FFF2-40B4-BE49-F238E27FC236}">
                <a16:creationId xmlns:a16="http://schemas.microsoft.com/office/drawing/2014/main" id="{425F491E-91FB-411A-B9F4-F6C8AE8A64D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2072" y="1520011"/>
            <a:ext cx="1124802" cy="1086137"/>
          </a:xfrm>
          <a:prstGeom prst="rect">
            <a:avLst/>
          </a:prstGeom>
        </p:spPr>
      </p:pic>
      <p:sp>
        <p:nvSpPr>
          <p:cNvPr id="32" name="TextBox 31">
            <a:extLst>
              <a:ext uri="{FF2B5EF4-FFF2-40B4-BE49-F238E27FC236}">
                <a16:creationId xmlns:a16="http://schemas.microsoft.com/office/drawing/2014/main" id="{B6844194-7391-497C-999A-91C1A8B79AE8}"/>
              </a:ext>
            </a:extLst>
          </p:cNvPr>
          <p:cNvSpPr txBox="1"/>
          <p:nvPr/>
        </p:nvSpPr>
        <p:spPr>
          <a:xfrm>
            <a:off x="281139" y="907556"/>
            <a:ext cx="3145349"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school bag – la mochila</a:t>
            </a:r>
          </a:p>
        </p:txBody>
      </p:sp>
      <p:pic>
        <p:nvPicPr>
          <p:cNvPr id="38" name="Picture 37" descr="A cartoon of a bed&#10;&#10;Description automatically generated">
            <a:extLst>
              <a:ext uri="{FF2B5EF4-FFF2-40B4-BE49-F238E27FC236}">
                <a16:creationId xmlns:a16="http://schemas.microsoft.com/office/drawing/2014/main" id="{3377679F-DA7B-465C-A292-4CE0E81D155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33134" y="4477927"/>
            <a:ext cx="1026567" cy="579048"/>
          </a:xfrm>
          <a:prstGeom prst="rect">
            <a:avLst/>
          </a:prstGeom>
        </p:spPr>
      </p:pic>
      <p:pic>
        <p:nvPicPr>
          <p:cNvPr id="47" name="Picture 46" descr="A building with a sign on top&#10;&#10;Description automatically generated">
            <a:extLst>
              <a:ext uri="{FF2B5EF4-FFF2-40B4-BE49-F238E27FC236}">
                <a16:creationId xmlns:a16="http://schemas.microsoft.com/office/drawing/2014/main" id="{7A7EB17E-F391-40B8-B6ED-530D56BB041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33518" y="3954541"/>
            <a:ext cx="1019235" cy="1299423"/>
          </a:xfrm>
          <a:prstGeom prst="rect">
            <a:avLst/>
          </a:prstGeom>
        </p:spPr>
      </p:pic>
    </p:spTree>
    <p:extLst>
      <p:ext uri="{BB962C8B-B14F-4D97-AF65-F5344CB8AC3E}">
        <p14:creationId xmlns:p14="http://schemas.microsoft.com/office/powerpoint/2010/main" val="4160920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Y7 Spanish</a:t>
            </a:r>
            <a:br>
              <a:rPr lang="en-GB"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Term 2.2</a:t>
            </a:r>
            <a:r>
              <a:rPr kumimoji="0" lang="en-GB" sz="16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Week 1- Lesson 40</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lang="en-GB" sz="1200" dirty="0">
                <a:solidFill>
                  <a:prstClr val="white"/>
                </a:solidFill>
                <a:latin typeface="Century Gothic" panose="020B0502020202020204" pitchFamily="34" charset="0"/>
              </a:rPr>
              <a:t>Ivan Luciano </a:t>
            </a:r>
            <a:r>
              <a:rPr lang="en-GB" sz="1200" dirty="0" err="1">
                <a:solidFill>
                  <a:prstClr val="white"/>
                </a:solidFill>
                <a:latin typeface="Century Gothic" panose="020B0502020202020204" pitchFamily="34" charset="0"/>
              </a:rPr>
              <a:t>Avaca</a:t>
            </a:r>
            <a:r>
              <a:rPr lang="en-GB" sz="1200" dirty="0">
                <a:solidFill>
                  <a:prstClr val="white"/>
                </a:solidFill>
                <a:latin typeface="Century Gothic" panose="020B0502020202020204" pitchFamily="34" charset="0"/>
              </a:rPr>
              <a:t> / Nick Avery</a:t>
            </a:r>
            <a:br>
              <a:rPr lang="en-GB" sz="1600" dirty="0">
                <a:solidFill>
                  <a:prstClr val="white"/>
                </a:solidFill>
                <a:latin typeface="Century Gothic" panose="020B0502020202020204" pitchFamily="34" charset="0"/>
              </a:rPr>
            </a:br>
            <a:br>
              <a:rPr lang="en-GB" sz="1400" dirty="0"/>
            </a:br>
            <a:r>
              <a:rPr lang="en-GB" sz="1400" dirty="0"/>
              <a:t>Artwork: Mark Davies</a:t>
            </a:r>
            <a:br>
              <a:rPr lang="en-GB" sz="1400" dirty="0"/>
            </a:br>
            <a:br>
              <a:rPr lang="en-GB" sz="1400" dirty="0"/>
            </a:br>
            <a:r>
              <a:rPr lang="en-GB" sz="1400" dirty="0"/>
              <a:t>Date updated: 22.03.24</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35579"/>
            <a:ext cx="7275867" cy="1484251"/>
          </a:xfrm>
        </p:spPr>
        <p:txBody>
          <a:bodyPr>
            <a:normAutofit/>
          </a:bodyPr>
          <a:lstStyle/>
          <a:p>
            <a:r>
              <a:rPr lang="en-GB" b="1" dirty="0">
                <a:solidFill>
                  <a:prstClr val="white"/>
                </a:solidFill>
              </a:rPr>
              <a:t>Talking about what we do</a:t>
            </a:r>
            <a:br>
              <a:rPr lang="en-GB" dirty="0">
                <a:solidFill>
                  <a:prstClr val="white"/>
                </a:solidFill>
              </a:rPr>
            </a:br>
            <a:r>
              <a:rPr lang="en-GB" dirty="0">
                <a:solidFill>
                  <a:prstClr val="white"/>
                </a:solidFill>
              </a:rPr>
              <a:t>Present tense -</a:t>
            </a:r>
            <a:r>
              <a:rPr lang="en-GB" dirty="0" err="1">
                <a:solidFill>
                  <a:prstClr val="white"/>
                </a:solidFill>
              </a:rPr>
              <a:t>ar</a:t>
            </a:r>
            <a:r>
              <a:rPr lang="en-GB" dirty="0">
                <a:solidFill>
                  <a:prstClr val="white"/>
                </a:solidFill>
              </a:rPr>
              <a:t> verbs: 1st person plural (-</a:t>
            </a:r>
            <a:r>
              <a:rPr lang="en-GB" dirty="0" err="1">
                <a:solidFill>
                  <a:prstClr val="white"/>
                </a:solidFill>
              </a:rPr>
              <a:t>amos</a:t>
            </a:r>
            <a:r>
              <a:rPr lang="en-GB" dirty="0">
                <a:solidFill>
                  <a:prstClr val="white"/>
                </a:solidFill>
              </a:rPr>
              <a:t>)</a:t>
            </a:r>
          </a:p>
          <a:p>
            <a:pPr algn="l"/>
            <a:r>
              <a:rPr lang="en-GB" dirty="0">
                <a:solidFill>
                  <a:prstClr val="white"/>
                </a:solidFill>
              </a:rPr>
              <a:t>SSCs [e],[i]</a:t>
            </a: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2013304"/>
            <a:ext cx="8360585" cy="844550"/>
          </a:xfrm>
        </p:spPr>
        <p:txBody>
          <a:bodyPr>
            <a:normAutofit fontScale="70000" lnSpcReduction="20000"/>
          </a:bodyPr>
          <a:lstStyle/>
          <a:p>
            <a:r>
              <a:rPr lang="en-GB" dirty="0" err="1">
                <a:solidFill>
                  <a:prstClr val="white"/>
                </a:solidFill>
              </a:rPr>
              <a:t>Actividades</a:t>
            </a:r>
            <a:r>
              <a:rPr lang="en-GB" dirty="0">
                <a:solidFill>
                  <a:prstClr val="white"/>
                </a:solidFill>
              </a:rPr>
              <a:t> con </a:t>
            </a:r>
            <a:r>
              <a:rPr lang="en-GB" dirty="0" err="1">
                <a:solidFill>
                  <a:prstClr val="white"/>
                </a:solidFill>
              </a:rPr>
              <a:t>familia</a:t>
            </a:r>
            <a:r>
              <a:rPr lang="en-GB" dirty="0">
                <a:solidFill>
                  <a:prstClr val="white"/>
                </a:solidFill>
              </a:rPr>
              <a:t> y amigos</a:t>
            </a:r>
            <a:endParaRPr lang="en-GB" dirty="0"/>
          </a:p>
        </p:txBody>
      </p:sp>
      <p:pic>
        <p:nvPicPr>
          <p:cNvPr id="6" name="Picture 5" descr="A person sitting in a hammock&#10;&#10;Description automatically generated">
            <a:extLst>
              <a:ext uri="{FF2B5EF4-FFF2-40B4-BE49-F238E27FC236}">
                <a16:creationId xmlns:a16="http://schemas.microsoft.com/office/drawing/2014/main" id="{D299EC43-A257-4457-9585-AB858293B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424" y="5569707"/>
            <a:ext cx="1241210" cy="1322600"/>
          </a:xfrm>
          <a:prstGeom prst="rect">
            <a:avLst/>
          </a:prstGeom>
        </p:spPr>
      </p:pic>
      <p:pic>
        <p:nvPicPr>
          <p:cNvPr id="7" name="Picture 6" descr="A white circle with black text&#10;&#10;Description automatically generated">
            <a:extLst>
              <a:ext uri="{FF2B5EF4-FFF2-40B4-BE49-F238E27FC236}">
                <a16:creationId xmlns:a16="http://schemas.microsoft.com/office/drawing/2014/main" id="{F2447B95-7D40-4DD8-B192-94A78F516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5941" y="5523699"/>
            <a:ext cx="1200836" cy="1204800"/>
          </a:xfrm>
          <a:prstGeom prst="rect">
            <a:avLst/>
          </a:prstGeom>
        </p:spPr>
      </p:pic>
      <p:pic>
        <p:nvPicPr>
          <p:cNvPr id="8" name="Picture 7" descr="A green circle with two eyes&#10;&#10;Description automatically generated">
            <a:extLst>
              <a:ext uri="{FF2B5EF4-FFF2-40B4-BE49-F238E27FC236}">
                <a16:creationId xmlns:a16="http://schemas.microsoft.com/office/drawing/2014/main" id="{228B56EA-C820-4A1C-A527-7E4E68EE3A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858" y="4318899"/>
            <a:ext cx="1210265" cy="1204800"/>
          </a:xfrm>
          <a:prstGeom prst="rect">
            <a:avLst/>
          </a:prstGeom>
        </p:spPr>
      </p:pic>
      <p:pic>
        <p:nvPicPr>
          <p:cNvPr id="9" name="Picture 8" descr="A yellow and black sign with a person in a construction site&#10;&#10;Description automatically generated">
            <a:extLst>
              <a:ext uri="{FF2B5EF4-FFF2-40B4-BE49-F238E27FC236}">
                <a16:creationId xmlns:a16="http://schemas.microsoft.com/office/drawing/2014/main" id="{AD7F5D70-3049-4E67-8FCF-BF71B07CE9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667" y="4339843"/>
            <a:ext cx="1213035" cy="1183856"/>
          </a:xfrm>
          <a:prstGeom prst="rect">
            <a:avLst/>
          </a:prstGeom>
        </p:spPr>
      </p:pic>
      <p:pic>
        <p:nvPicPr>
          <p:cNvPr id="10" name="Picture 9" descr="A silhouette of a person on ice skates&#10;&#10;Description automatically generated">
            <a:extLst>
              <a:ext uri="{FF2B5EF4-FFF2-40B4-BE49-F238E27FC236}">
                <a16:creationId xmlns:a16="http://schemas.microsoft.com/office/drawing/2014/main" id="{EC78EC52-A289-4124-857E-D9DAE0670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3930" y="5569707"/>
            <a:ext cx="1873642" cy="1204801"/>
          </a:xfrm>
          <a:prstGeom prst="rect">
            <a:avLst/>
          </a:prstGeom>
        </p:spPr>
      </p:pic>
      <p:pic>
        <p:nvPicPr>
          <p:cNvPr id="12" name="Picture 11">
            <a:extLst>
              <a:ext uri="{FF2B5EF4-FFF2-40B4-BE49-F238E27FC236}">
                <a16:creationId xmlns:a16="http://schemas.microsoft.com/office/drawing/2014/main" id="{61F7E61B-68DC-48D4-8FF0-89B17DB9C195}"/>
              </a:ext>
            </a:extLst>
          </p:cNvPr>
          <p:cNvPicPr>
            <a:picLocks noChangeAspect="1"/>
          </p:cNvPicPr>
          <p:nvPr/>
        </p:nvPicPr>
        <p:blipFill>
          <a:blip r:embed="rId8"/>
          <a:stretch>
            <a:fillRect/>
          </a:stretch>
        </p:blipFill>
        <p:spPr>
          <a:xfrm>
            <a:off x="10096399" y="4364908"/>
            <a:ext cx="1502087" cy="1204799"/>
          </a:xfrm>
          <a:prstGeom prst="rect">
            <a:avLst/>
          </a:prstGeom>
        </p:spPr>
      </p:pic>
    </p:spTree>
    <p:extLst>
      <p:ext uri="{BB962C8B-B14F-4D97-AF65-F5344CB8AC3E}">
        <p14:creationId xmlns:p14="http://schemas.microsoft.com/office/powerpoint/2010/main" val="1302541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Vocabulario</a:t>
            </a:r>
          </a:p>
        </p:txBody>
      </p:sp>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3" name="Picture 4" descr="gray concrete chur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325" y="1005719"/>
            <a:ext cx="2560989" cy="1708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34" name="Picture 2" descr="people walking on gray concrete roa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645"/>
          <a:stretch/>
        </p:blipFill>
        <p:spPr bwMode="auto">
          <a:xfrm>
            <a:off x="3057196" y="1005719"/>
            <a:ext cx="2013555" cy="1754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35" name="TextBox 34"/>
          <p:cNvSpPr txBox="1"/>
          <p:nvPr/>
        </p:nvSpPr>
        <p:spPr>
          <a:xfrm rot="21387067">
            <a:off x="3838134" y="2292877"/>
            <a:ext cx="17487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centre</a:t>
            </a:r>
          </a:p>
        </p:txBody>
      </p:sp>
      <p:sp>
        <p:nvSpPr>
          <p:cNvPr id="36" name="TextBox 35"/>
          <p:cNvSpPr txBox="1"/>
          <p:nvPr/>
        </p:nvSpPr>
        <p:spPr>
          <a:xfrm>
            <a:off x="10565260" y="3689534"/>
            <a:ext cx="17487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[far]</a:t>
            </a:r>
          </a:p>
        </p:txBody>
      </p:sp>
      <p:pic>
        <p:nvPicPr>
          <p:cNvPr id="38" name="Picture 2" descr="gray and blue Open sign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78" r="15466"/>
          <a:stretch/>
        </p:blipFill>
        <p:spPr bwMode="auto">
          <a:xfrm>
            <a:off x="7448561" y="1015972"/>
            <a:ext cx="1973943" cy="1754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41" name="TextBox 40"/>
          <p:cNvSpPr txBox="1"/>
          <p:nvPr/>
        </p:nvSpPr>
        <p:spPr>
          <a:xfrm>
            <a:off x="5175094" y="3711679"/>
            <a:ext cx="27579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[between]</a:t>
            </a:r>
          </a:p>
        </p:txBody>
      </p:sp>
      <p:pic>
        <p:nvPicPr>
          <p:cNvPr id="42" name="Picture 2" descr="vegetable stand phot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406" b="14751"/>
          <a:stretch/>
        </p:blipFill>
        <p:spPr bwMode="auto">
          <a:xfrm>
            <a:off x="5388035" y="1015972"/>
            <a:ext cx="1658079" cy="1786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44" name="TextBox 43"/>
          <p:cNvSpPr txBox="1"/>
          <p:nvPr/>
        </p:nvSpPr>
        <p:spPr>
          <a:xfrm>
            <a:off x="277695" y="5081520"/>
            <a:ext cx="17487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[near]</a:t>
            </a:r>
          </a:p>
        </p:txBody>
      </p:sp>
      <p:pic>
        <p:nvPicPr>
          <p:cNvPr id="46" name="Picture 2" descr="red curtain st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02" r="6971"/>
          <a:stretch/>
        </p:blipFill>
        <p:spPr bwMode="auto">
          <a:xfrm>
            <a:off x="10040043" y="1015972"/>
            <a:ext cx="1976657" cy="1792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48" name="Rounded Rectangle 47"/>
          <p:cNvSpPr/>
          <p:nvPr/>
        </p:nvSpPr>
        <p:spPr>
          <a:xfrm>
            <a:off x="249014" y="2922805"/>
            <a:ext cx="2199100"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i_ _ _ _ _ _ </a:t>
            </a:r>
          </a:p>
        </p:txBody>
      </p:sp>
      <p:sp>
        <p:nvSpPr>
          <p:cNvPr id="49" name="Rounded Rectangle 48"/>
          <p:cNvSpPr/>
          <p:nvPr/>
        </p:nvSpPr>
        <p:spPr>
          <a:xfrm>
            <a:off x="245123" y="2920549"/>
            <a:ext cx="2199099"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iglesia</a:t>
            </a:r>
          </a:p>
        </p:txBody>
      </p:sp>
      <p:sp>
        <p:nvSpPr>
          <p:cNvPr id="50" name="TextBox 49"/>
          <p:cNvSpPr txBox="1"/>
          <p:nvPr/>
        </p:nvSpPr>
        <p:spPr>
          <a:xfrm>
            <a:off x="8055633" y="3700395"/>
            <a:ext cx="14866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[city]</a:t>
            </a:r>
          </a:p>
        </p:txBody>
      </p:sp>
      <p:sp>
        <p:nvSpPr>
          <p:cNvPr id="51" name="TextBox 50"/>
          <p:cNvSpPr txBox="1"/>
          <p:nvPr/>
        </p:nvSpPr>
        <p:spPr>
          <a:xfrm>
            <a:off x="2600820" y="5068818"/>
            <a:ext cx="25172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[answer]</a:t>
            </a:r>
          </a:p>
        </p:txBody>
      </p:sp>
      <p:sp>
        <p:nvSpPr>
          <p:cNvPr id="52" name="Rounded Rectangle 51"/>
          <p:cNvSpPr/>
          <p:nvPr/>
        </p:nvSpPr>
        <p:spPr>
          <a:xfrm>
            <a:off x="2619953" y="2922601"/>
            <a:ext cx="2004019"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c_ _ _ _ _ </a:t>
            </a:r>
          </a:p>
        </p:txBody>
      </p:sp>
      <p:sp>
        <p:nvSpPr>
          <p:cNvPr id="53" name="Rounded Rectangle 52"/>
          <p:cNvSpPr/>
          <p:nvPr/>
        </p:nvSpPr>
        <p:spPr>
          <a:xfrm>
            <a:off x="2624714" y="2920549"/>
            <a:ext cx="2028286"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centro</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4" name="Rounded Rectangle 53"/>
          <p:cNvSpPr/>
          <p:nvPr/>
        </p:nvSpPr>
        <p:spPr>
          <a:xfrm>
            <a:off x="4813736" y="2912681"/>
            <a:ext cx="2313784"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m_ _ _ _ _ _ </a:t>
            </a:r>
          </a:p>
        </p:txBody>
      </p:sp>
      <p:sp>
        <p:nvSpPr>
          <p:cNvPr id="70" name="Rounded Rectangle 69"/>
          <p:cNvSpPr/>
          <p:nvPr/>
        </p:nvSpPr>
        <p:spPr>
          <a:xfrm>
            <a:off x="4813736" y="2908100"/>
            <a:ext cx="2340432"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mercado</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3" name="Rounded Rectangle 72"/>
          <p:cNvSpPr/>
          <p:nvPr/>
        </p:nvSpPr>
        <p:spPr>
          <a:xfrm>
            <a:off x="7390046" y="2931658"/>
            <a:ext cx="2199100"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t_ _ _ _ _  </a:t>
            </a:r>
          </a:p>
        </p:txBody>
      </p:sp>
      <p:sp>
        <p:nvSpPr>
          <p:cNvPr id="75" name="Rounded Rectangle 74"/>
          <p:cNvSpPr/>
          <p:nvPr/>
        </p:nvSpPr>
        <p:spPr>
          <a:xfrm>
            <a:off x="7393938" y="2930530"/>
            <a:ext cx="2199099"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tienda</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6" name="Rounded Rectangle 75"/>
          <p:cNvSpPr/>
          <p:nvPr/>
        </p:nvSpPr>
        <p:spPr>
          <a:xfrm>
            <a:off x="9909747" y="2930530"/>
            <a:ext cx="2199100"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t_ _ _ _ _</a:t>
            </a:r>
          </a:p>
        </p:txBody>
      </p:sp>
      <p:sp>
        <p:nvSpPr>
          <p:cNvPr id="83" name="Rounded Rectangle 82"/>
          <p:cNvSpPr/>
          <p:nvPr/>
        </p:nvSpPr>
        <p:spPr>
          <a:xfrm>
            <a:off x="9909748" y="2930530"/>
            <a:ext cx="2199099"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teatro</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5" name="TextBox 84"/>
          <p:cNvSpPr txBox="1"/>
          <p:nvPr/>
        </p:nvSpPr>
        <p:spPr>
          <a:xfrm>
            <a:off x="335407" y="3679765"/>
            <a:ext cx="25172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[square]</a:t>
            </a:r>
          </a:p>
        </p:txBody>
      </p:sp>
      <p:sp>
        <p:nvSpPr>
          <p:cNvPr id="86" name="TextBox 85"/>
          <p:cNvSpPr txBox="1"/>
          <p:nvPr/>
        </p:nvSpPr>
        <p:spPr>
          <a:xfrm>
            <a:off x="2886508" y="3686827"/>
            <a:ext cx="25172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[school]</a:t>
            </a:r>
          </a:p>
        </p:txBody>
      </p:sp>
      <p:sp>
        <p:nvSpPr>
          <p:cNvPr id="88" name="Rounded Rectangle 87"/>
          <p:cNvSpPr/>
          <p:nvPr/>
        </p:nvSpPr>
        <p:spPr>
          <a:xfrm>
            <a:off x="168594" y="4330205"/>
            <a:ext cx="2199100"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p_ _ _ _  </a:t>
            </a:r>
          </a:p>
        </p:txBody>
      </p:sp>
      <p:sp>
        <p:nvSpPr>
          <p:cNvPr id="89" name="Rounded Rectangle 88"/>
          <p:cNvSpPr/>
          <p:nvPr/>
        </p:nvSpPr>
        <p:spPr>
          <a:xfrm>
            <a:off x="168227" y="4325722"/>
            <a:ext cx="2199099"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plaza</a:t>
            </a:r>
          </a:p>
        </p:txBody>
      </p:sp>
      <p:sp>
        <p:nvSpPr>
          <p:cNvPr id="90" name="Rounded Rectangle 89"/>
          <p:cNvSpPr/>
          <p:nvPr/>
        </p:nvSpPr>
        <p:spPr>
          <a:xfrm>
            <a:off x="2676241" y="4321058"/>
            <a:ext cx="2199100"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e_ _ _ _ _ _  </a:t>
            </a:r>
          </a:p>
        </p:txBody>
      </p:sp>
      <p:sp>
        <p:nvSpPr>
          <p:cNvPr id="91" name="Rounded Rectangle 90"/>
          <p:cNvSpPr/>
          <p:nvPr/>
        </p:nvSpPr>
        <p:spPr>
          <a:xfrm>
            <a:off x="2676242" y="4319930"/>
            <a:ext cx="2199099"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escuela</a:t>
            </a:r>
          </a:p>
        </p:txBody>
      </p:sp>
      <p:sp>
        <p:nvSpPr>
          <p:cNvPr id="92" name="Rounded Rectangle 91"/>
          <p:cNvSpPr/>
          <p:nvPr/>
        </p:nvSpPr>
        <p:spPr>
          <a:xfrm>
            <a:off x="5483477" y="4318445"/>
            <a:ext cx="1538457"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e_ _ _ _  </a:t>
            </a:r>
          </a:p>
        </p:txBody>
      </p:sp>
      <p:sp>
        <p:nvSpPr>
          <p:cNvPr id="93" name="Rounded Rectangle 92"/>
          <p:cNvSpPr/>
          <p:nvPr/>
        </p:nvSpPr>
        <p:spPr>
          <a:xfrm>
            <a:off x="5484915" y="4317317"/>
            <a:ext cx="1537019"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entre</a:t>
            </a:r>
          </a:p>
        </p:txBody>
      </p:sp>
      <p:sp>
        <p:nvSpPr>
          <p:cNvPr id="94" name="Rounded Rectangle 93"/>
          <p:cNvSpPr/>
          <p:nvPr/>
        </p:nvSpPr>
        <p:spPr>
          <a:xfrm>
            <a:off x="7470720" y="4329077"/>
            <a:ext cx="2199100"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c_ _ _ _ _   </a:t>
            </a:r>
          </a:p>
        </p:txBody>
      </p:sp>
      <p:sp>
        <p:nvSpPr>
          <p:cNvPr id="95" name="Rounded Rectangle 94"/>
          <p:cNvSpPr/>
          <p:nvPr/>
        </p:nvSpPr>
        <p:spPr>
          <a:xfrm>
            <a:off x="7470720" y="4329077"/>
            <a:ext cx="2199099"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ciudad</a:t>
            </a:r>
          </a:p>
        </p:txBody>
      </p:sp>
      <p:sp>
        <p:nvSpPr>
          <p:cNvPr id="96" name="Rounded Rectangle 95"/>
          <p:cNvSpPr/>
          <p:nvPr/>
        </p:nvSpPr>
        <p:spPr>
          <a:xfrm>
            <a:off x="10275691" y="4339352"/>
            <a:ext cx="1461999"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l_ _ _ _  </a:t>
            </a:r>
          </a:p>
        </p:txBody>
      </p:sp>
      <p:sp>
        <p:nvSpPr>
          <p:cNvPr id="97" name="Rounded Rectangle 96"/>
          <p:cNvSpPr/>
          <p:nvPr/>
        </p:nvSpPr>
        <p:spPr>
          <a:xfrm>
            <a:off x="10275690" y="4339370"/>
            <a:ext cx="1461999"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lejos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8" name="Rounded Rectangle 97"/>
          <p:cNvSpPr/>
          <p:nvPr/>
        </p:nvSpPr>
        <p:spPr>
          <a:xfrm>
            <a:off x="295380" y="5740160"/>
            <a:ext cx="1461999"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c_ _ _ _  </a:t>
            </a:r>
          </a:p>
        </p:txBody>
      </p:sp>
      <p:sp>
        <p:nvSpPr>
          <p:cNvPr id="99" name="Rounded Rectangle 98"/>
          <p:cNvSpPr/>
          <p:nvPr/>
        </p:nvSpPr>
        <p:spPr>
          <a:xfrm>
            <a:off x="277695" y="5737904"/>
            <a:ext cx="1497368"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cerca</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00" name="Rounded Rectangle 99"/>
          <p:cNvSpPr/>
          <p:nvPr/>
        </p:nvSpPr>
        <p:spPr>
          <a:xfrm>
            <a:off x="2519498" y="5687801"/>
            <a:ext cx="2598543"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r_ _ _ _ _ _ _ _  </a:t>
            </a:r>
          </a:p>
        </p:txBody>
      </p:sp>
      <p:sp>
        <p:nvSpPr>
          <p:cNvPr id="101" name="Rounded Rectangle 100"/>
          <p:cNvSpPr/>
          <p:nvPr/>
        </p:nvSpPr>
        <p:spPr>
          <a:xfrm>
            <a:off x="2519132" y="5685545"/>
            <a:ext cx="2598909"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respuesta</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02" name="TextBox 101"/>
          <p:cNvSpPr txBox="1"/>
          <p:nvPr/>
        </p:nvSpPr>
        <p:spPr>
          <a:xfrm>
            <a:off x="5372081" y="5062628"/>
            <a:ext cx="14927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[bank]</a:t>
            </a:r>
          </a:p>
        </p:txBody>
      </p:sp>
      <p:sp>
        <p:nvSpPr>
          <p:cNvPr id="103" name="Rounded Rectangle 102"/>
          <p:cNvSpPr/>
          <p:nvPr/>
        </p:nvSpPr>
        <p:spPr>
          <a:xfrm>
            <a:off x="5420747" y="5719048"/>
            <a:ext cx="2199100" cy="575144"/>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b_ _ _ _</a:t>
            </a:r>
          </a:p>
        </p:txBody>
      </p:sp>
      <p:sp>
        <p:nvSpPr>
          <p:cNvPr id="104" name="Rounded Rectangle 103"/>
          <p:cNvSpPr/>
          <p:nvPr/>
        </p:nvSpPr>
        <p:spPr>
          <a:xfrm>
            <a:off x="5420747" y="5721362"/>
            <a:ext cx="2199099" cy="577400"/>
          </a:xfrm>
          <a:prstGeom prst="roundRect">
            <a:avLst/>
          </a:prstGeom>
          <a:solidFill>
            <a:srgbClr val="3A5EAC"/>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el banco</a:t>
            </a:r>
          </a:p>
        </p:txBody>
      </p:sp>
      <p:sp>
        <p:nvSpPr>
          <p:cNvPr id="47" name="Google Shape;1461;p35">
            <a:extLst>
              <a:ext uri="{FF2B5EF4-FFF2-40B4-BE49-F238E27FC236}">
                <a16:creationId xmlns:a16="http://schemas.microsoft.com/office/drawing/2014/main" id="{8BB2AD2F-21EB-49C8-9EC3-81D3EEC590D2}"/>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14956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500"/>
                                        <p:tgtEl>
                                          <p:spTgt spid="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fade">
                                      <p:cBhvr>
                                        <p:cTn id="47" dur="500"/>
                                        <p:tgtEl>
                                          <p:spTgt spid="9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fade">
                                      <p:cBhvr>
                                        <p:cTn id="52" dur="500"/>
                                        <p:tgtEl>
                                          <p:spTgt spid="9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fade">
                                      <p:cBhvr>
                                        <p:cTn id="57" dur="500"/>
                                        <p:tgtEl>
                                          <p:spTgt spid="9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500"/>
                                        <p:tgtEl>
                                          <p:spTgt spid="10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4"/>
                                        </p:tgtEl>
                                        <p:attrNameLst>
                                          <p:attrName>style.visibility</p:attrName>
                                        </p:attrNameLst>
                                      </p:cBhvr>
                                      <p:to>
                                        <p:strVal val="visible"/>
                                      </p:to>
                                    </p:set>
                                    <p:animEffect transition="in" filter="fade">
                                      <p:cBhvr>
                                        <p:cTn id="6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70" grpId="0" animBg="1"/>
      <p:bldP spid="75" grpId="0" animBg="1"/>
      <p:bldP spid="83" grpId="0" animBg="1"/>
      <p:bldP spid="89" grpId="0" animBg="1"/>
      <p:bldP spid="91" grpId="0" animBg="1"/>
      <p:bldP spid="93" grpId="0" animBg="1"/>
      <p:bldP spid="95" grpId="0" animBg="1"/>
      <p:bldP spid="97" grpId="0" animBg="1"/>
      <p:bldP spid="99" grpId="0" animBg="1"/>
      <p:bldP spid="101" grpId="0" animBg="1"/>
      <p:bldP spid="10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Custom 6">
            <a:hlinkClick r:id="" action="ppaction://noaction" highlightClick="1">
              <a:snd r:embed="rId3" name="la senora compra una bolsa barata.wav"/>
            </a:hlinkClick>
            <a:extLst>
              <a:ext uri="{FF2B5EF4-FFF2-40B4-BE49-F238E27FC236}">
                <a16:creationId xmlns:a16="http://schemas.microsoft.com/office/drawing/2014/main" id="{5DA97625-1F95-43A6-8F64-A4AC06ECF3BA}"/>
              </a:ext>
            </a:extLst>
          </p:cNvPr>
          <p:cNvSpPr/>
          <p:nvPr/>
        </p:nvSpPr>
        <p:spPr>
          <a:xfrm>
            <a:off x="773410" y="1730932"/>
            <a:ext cx="504000" cy="468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1</a:t>
            </a:r>
          </a:p>
        </p:txBody>
      </p:sp>
      <p:sp>
        <p:nvSpPr>
          <p:cNvPr id="4" name="ZoneTexte 3">
            <a:extLst>
              <a:ext uri="{FF2B5EF4-FFF2-40B4-BE49-F238E27FC236}">
                <a16:creationId xmlns:a16="http://schemas.microsoft.com/office/drawing/2014/main" id="{3CE4B944-BB1B-4115-A686-CAAB5FC46D28}"/>
              </a:ext>
            </a:extLst>
          </p:cNvPr>
          <p:cNvSpPr txBox="1"/>
          <p:nvPr/>
        </p:nvSpPr>
        <p:spPr>
          <a:xfrm>
            <a:off x="1389934" y="1614390"/>
            <a:ext cx="1138990" cy="646331"/>
          </a:xfrm>
          <a:prstGeom prst="rect">
            <a:avLst/>
          </a:prstGeom>
          <a:noFill/>
        </p:spPr>
        <p:txBody>
          <a:bodyPr wrap="square" rtlCol="0">
            <a:spAutoFit/>
          </a:bodyPr>
          <a:lstStyle/>
          <a:p>
            <a:r>
              <a:rPr lang="en-CA" sz="3600" b="1" dirty="0">
                <a:latin typeface="Century Gothic" panose="020B0502020202020204" pitchFamily="34" charset="0"/>
              </a:rPr>
              <a:t>[</a:t>
            </a:r>
            <a:r>
              <a:rPr lang="en-CA" sz="3600" b="1" dirty="0">
                <a:solidFill>
                  <a:srgbClr val="FABD00"/>
                </a:solidFill>
                <a:latin typeface="Century Gothic" panose="020B0502020202020204" pitchFamily="34" charset="0"/>
              </a:rPr>
              <a:t>e</a:t>
            </a:r>
            <a:r>
              <a:rPr lang="en-CA" sz="3600" b="1" dirty="0">
                <a:latin typeface="Century Gothic" panose="020B0502020202020204" pitchFamily="34" charset="0"/>
              </a:rPr>
              <a:t>]</a:t>
            </a:r>
          </a:p>
        </p:txBody>
      </p:sp>
      <p:sp>
        <p:nvSpPr>
          <p:cNvPr id="6" name="ZoneTexte 5">
            <a:extLst>
              <a:ext uri="{FF2B5EF4-FFF2-40B4-BE49-F238E27FC236}">
                <a16:creationId xmlns:a16="http://schemas.microsoft.com/office/drawing/2014/main" id="{53736AAD-CFC5-4D56-86FB-C60802C7DD08}"/>
              </a:ext>
            </a:extLst>
          </p:cNvPr>
          <p:cNvSpPr txBox="1"/>
          <p:nvPr/>
        </p:nvSpPr>
        <p:spPr>
          <a:xfrm>
            <a:off x="672522" y="2817988"/>
            <a:ext cx="9288380" cy="1046440"/>
          </a:xfrm>
          <a:prstGeom prst="rect">
            <a:avLst/>
          </a:prstGeom>
          <a:noFill/>
        </p:spPr>
        <p:txBody>
          <a:bodyPr wrap="square" rtlCol="0">
            <a:spAutoFit/>
          </a:bodyPr>
          <a:lstStyle/>
          <a:p>
            <a:endParaRPr lang="en-CA" sz="2200" dirty="0">
              <a:latin typeface="Century Gothic" panose="020B0502020202020204" pitchFamily="34" charset="0"/>
            </a:endParaRPr>
          </a:p>
          <a:p>
            <a:r>
              <a:rPr lang="en-CA" sz="4000" b="1" dirty="0">
                <a:latin typeface="Century Gothic" panose="020B0502020202020204" pitchFamily="34" charset="0"/>
              </a:rPr>
              <a:t>La s</a:t>
            </a:r>
            <a:r>
              <a:rPr lang="en-CA" sz="4000" b="1" dirty="0">
                <a:solidFill>
                  <a:srgbClr val="FABD00"/>
                </a:solidFill>
                <a:latin typeface="Century Gothic" panose="020B0502020202020204" pitchFamily="34" charset="0"/>
              </a:rPr>
              <a:t>e</a:t>
            </a:r>
            <a:r>
              <a:rPr lang="es-ES" sz="4000" b="1" dirty="0">
                <a:latin typeface="Century Gothic" panose="020B0502020202020204" pitchFamily="34" charset="0"/>
                <a:ea typeface="Century Gothic" panose="020B0502020202020204" pitchFamily="34" charset="0"/>
                <a:cs typeface="Century Gothic" panose="020B0502020202020204" pitchFamily="34" charset="0"/>
              </a:rPr>
              <a:t>ñora</a:t>
            </a:r>
            <a:r>
              <a:rPr lang="en-CA" sz="4000" b="1" dirty="0">
                <a:latin typeface="Century Gothic" panose="020B0502020202020204" pitchFamily="34" charset="0"/>
              </a:rPr>
              <a:t> </a:t>
            </a:r>
            <a:r>
              <a:rPr lang="es-ES" sz="4000" b="1" dirty="0">
                <a:latin typeface="Century Gothic" panose="020B0502020202020204" pitchFamily="34" charset="0"/>
              </a:rPr>
              <a:t>compra una bolsa barata</a:t>
            </a:r>
            <a:r>
              <a:rPr lang="en-CA" sz="4000" b="1" dirty="0">
                <a:latin typeface="Century Gothic" panose="020B0502020202020204" pitchFamily="34" charset="0"/>
              </a:rPr>
              <a:t>.    </a:t>
            </a:r>
          </a:p>
        </p:txBody>
      </p:sp>
      <p:sp>
        <p:nvSpPr>
          <p:cNvPr id="8" name="ZoneTexte 7">
            <a:extLst>
              <a:ext uri="{FF2B5EF4-FFF2-40B4-BE49-F238E27FC236}">
                <a16:creationId xmlns:a16="http://schemas.microsoft.com/office/drawing/2014/main" id="{00370F35-345F-406F-A9BA-DF09A2D4C9DA}"/>
              </a:ext>
            </a:extLst>
          </p:cNvPr>
          <p:cNvSpPr txBox="1"/>
          <p:nvPr/>
        </p:nvSpPr>
        <p:spPr>
          <a:xfrm>
            <a:off x="720649" y="4222659"/>
            <a:ext cx="6192253" cy="553998"/>
          </a:xfrm>
          <a:prstGeom prst="rect">
            <a:avLst/>
          </a:prstGeom>
          <a:noFill/>
        </p:spPr>
        <p:txBody>
          <a:bodyPr wrap="square" rtlCol="0">
            <a:spAutoFit/>
          </a:bodyPr>
          <a:lstStyle/>
          <a:p>
            <a:r>
              <a:rPr lang="en-US" sz="3000" dirty="0">
                <a:latin typeface="Century Gothic" panose="020B0502020202020204" pitchFamily="34" charset="0"/>
              </a:rPr>
              <a:t>The lady buys a cheap bag.</a:t>
            </a:r>
          </a:p>
        </p:txBody>
      </p:sp>
      <p:sp>
        <p:nvSpPr>
          <p:cNvPr id="7" name="TextBox 6"/>
          <p:cNvSpPr txBox="1"/>
          <p:nvPr/>
        </p:nvSpPr>
        <p:spPr>
          <a:xfrm>
            <a:off x="1959429" y="236481"/>
            <a:ext cx="9082324" cy="646331"/>
          </a:xfrm>
          <a:prstGeom prst="rect">
            <a:avLst/>
          </a:prstGeom>
          <a:noFill/>
        </p:spPr>
        <p:txBody>
          <a:bodyPr wrap="square" rtlCol="0">
            <a:spAutoFit/>
          </a:bodyPr>
          <a:lstStyle/>
          <a:p>
            <a:r>
              <a:rPr lang="es-ES" sz="3600" b="1" dirty="0"/>
              <a:t>¿Qué escuchas? </a:t>
            </a:r>
            <a:r>
              <a:rPr lang="en-GB" sz="3600" b="1" dirty="0"/>
              <a:t>[</a:t>
            </a:r>
            <a:r>
              <a:rPr lang="en-GB" sz="3600" b="1" dirty="0">
                <a:solidFill>
                  <a:srgbClr val="FABD00"/>
                </a:solidFill>
              </a:rPr>
              <a:t>e</a:t>
            </a:r>
            <a:r>
              <a:rPr lang="en-GB" sz="3600" b="1" dirty="0"/>
              <a:t>], [</a:t>
            </a:r>
            <a:r>
              <a:rPr lang="en-GB" sz="3600" b="1" dirty="0">
                <a:solidFill>
                  <a:srgbClr val="FABD00"/>
                </a:solidFill>
              </a:rPr>
              <a:t>i</a:t>
            </a:r>
            <a:r>
              <a:rPr lang="en-GB" sz="3600" b="1" dirty="0"/>
              <a:t>] o [</a:t>
            </a:r>
            <a:r>
              <a:rPr lang="en-GB" sz="3600" b="1" dirty="0">
                <a:solidFill>
                  <a:srgbClr val="FABD00"/>
                </a:solidFill>
              </a:rPr>
              <a:t>i</a:t>
            </a:r>
            <a:r>
              <a:rPr lang="en-GB" sz="3600" b="1" dirty="0"/>
              <a:t>] y [</a:t>
            </a:r>
            <a:r>
              <a:rPr lang="en-GB" sz="3600" b="1" dirty="0">
                <a:solidFill>
                  <a:srgbClr val="FABD00"/>
                </a:solidFill>
              </a:rPr>
              <a:t>e</a:t>
            </a:r>
            <a:r>
              <a:rPr lang="en-GB" sz="3600" b="1" dirty="0"/>
              <a:t>]?</a:t>
            </a:r>
            <a:endParaRPr lang="en-GB" sz="3600" dirty="0"/>
          </a:p>
        </p:txBody>
      </p:sp>
      <p:sp>
        <p:nvSpPr>
          <p:cNvPr id="5" name="Title 4"/>
          <p:cNvSpPr>
            <a:spLocks noGrp="1"/>
          </p:cNvSpPr>
          <p:nvPr>
            <p:ph type="title"/>
          </p:nvPr>
        </p:nvSpPr>
        <p:spPr>
          <a:xfrm>
            <a:off x="0" y="213557"/>
            <a:ext cx="1959429" cy="647577"/>
          </a:xfrm>
        </p:spPr>
        <p:txBody>
          <a:bodyPr>
            <a:normAutofit/>
          </a:bodyPr>
          <a:lstStyle/>
          <a:p>
            <a:r>
              <a:rPr lang="en-GB" sz="2800" b="1" dirty="0" err="1">
                <a:solidFill>
                  <a:schemeClr val="bg1"/>
                </a:solidFill>
              </a:rPr>
              <a:t>Fonética</a:t>
            </a:r>
            <a:endParaRPr lang="en-GB" sz="2800" dirty="0">
              <a:solidFill>
                <a:schemeClr val="bg1"/>
              </a:solidFill>
            </a:endParaRPr>
          </a:p>
        </p:txBody>
      </p:sp>
      <p:sp>
        <p:nvSpPr>
          <p:cNvPr id="1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748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9429" y="236481"/>
            <a:ext cx="9082324" cy="646331"/>
          </a:xfrm>
          <a:prstGeom prst="rect">
            <a:avLst/>
          </a:prstGeom>
          <a:noFill/>
        </p:spPr>
        <p:txBody>
          <a:bodyPr wrap="square" rtlCol="0">
            <a:spAutoFit/>
          </a:bodyPr>
          <a:lstStyle/>
          <a:p>
            <a:r>
              <a:rPr lang="es-ES" sz="3600" b="1" dirty="0"/>
              <a:t>¿Qué escuchas? </a:t>
            </a:r>
            <a:r>
              <a:rPr lang="en-GB" sz="3600" b="1" dirty="0"/>
              <a:t>[</a:t>
            </a:r>
            <a:r>
              <a:rPr lang="en-GB" sz="3600" b="1" dirty="0">
                <a:solidFill>
                  <a:srgbClr val="FABD00"/>
                </a:solidFill>
              </a:rPr>
              <a:t>e</a:t>
            </a:r>
            <a:r>
              <a:rPr lang="en-GB" sz="3600" b="1" dirty="0"/>
              <a:t>], [</a:t>
            </a:r>
            <a:r>
              <a:rPr lang="en-GB" sz="3600" b="1" dirty="0">
                <a:solidFill>
                  <a:srgbClr val="FABD00"/>
                </a:solidFill>
              </a:rPr>
              <a:t>i</a:t>
            </a:r>
            <a:r>
              <a:rPr lang="en-GB" sz="3600" b="1" dirty="0"/>
              <a:t>] o [</a:t>
            </a:r>
            <a:r>
              <a:rPr lang="en-GB" sz="3600" b="1" dirty="0">
                <a:solidFill>
                  <a:srgbClr val="FABD00"/>
                </a:solidFill>
              </a:rPr>
              <a:t>i</a:t>
            </a:r>
            <a:r>
              <a:rPr lang="en-GB" sz="3600" b="1" dirty="0"/>
              <a:t>] y [</a:t>
            </a:r>
            <a:r>
              <a:rPr lang="en-GB" sz="3600" b="1" dirty="0">
                <a:solidFill>
                  <a:srgbClr val="FABD00"/>
                </a:solidFill>
              </a:rPr>
              <a:t>e</a:t>
            </a:r>
            <a:r>
              <a:rPr lang="en-GB" sz="3600" b="1" dirty="0"/>
              <a:t>]?</a:t>
            </a:r>
            <a:endParaRPr lang="en-GB" sz="3600" dirty="0"/>
          </a:p>
        </p:txBody>
      </p:sp>
      <p:sp>
        <p:nvSpPr>
          <p:cNvPr id="5" name="Title 4"/>
          <p:cNvSpPr>
            <a:spLocks noGrp="1"/>
          </p:cNvSpPr>
          <p:nvPr>
            <p:ph type="title"/>
          </p:nvPr>
        </p:nvSpPr>
        <p:spPr>
          <a:xfrm>
            <a:off x="0" y="213557"/>
            <a:ext cx="1959429" cy="647577"/>
          </a:xfrm>
        </p:spPr>
        <p:txBody>
          <a:bodyPr>
            <a:normAutofit/>
          </a:bodyPr>
          <a:lstStyle/>
          <a:p>
            <a:r>
              <a:rPr lang="en-GB" sz="2800" b="1" dirty="0" err="1">
                <a:solidFill>
                  <a:schemeClr val="bg1"/>
                </a:solidFill>
              </a:rPr>
              <a:t>Fonética</a:t>
            </a:r>
            <a:endParaRPr lang="en-GB" sz="2800" dirty="0">
              <a:solidFill>
                <a:schemeClr val="bg1"/>
              </a:solidFill>
            </a:endParaRPr>
          </a:p>
        </p:txBody>
      </p:sp>
      <p:sp>
        <p:nvSpPr>
          <p:cNvPr id="1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9" name="Action Button: Custom 6">
            <a:hlinkClick r:id="" action="ppaction://noaction" highlightClick="1">
              <a:snd r:embed="rId3" name="hay un regalo para la prima.wav"/>
            </a:hlinkClick>
            <a:extLst>
              <a:ext uri="{FF2B5EF4-FFF2-40B4-BE49-F238E27FC236}">
                <a16:creationId xmlns:a16="http://schemas.microsoft.com/office/drawing/2014/main" id="{B89DA3D3-55C6-492F-A70F-1CB0014F2F67}"/>
              </a:ext>
            </a:extLst>
          </p:cNvPr>
          <p:cNvSpPr/>
          <p:nvPr/>
        </p:nvSpPr>
        <p:spPr>
          <a:xfrm>
            <a:off x="847758" y="1742759"/>
            <a:ext cx="504000" cy="468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2</a:t>
            </a:r>
          </a:p>
        </p:txBody>
      </p:sp>
      <p:sp>
        <p:nvSpPr>
          <p:cNvPr id="11" name="ZoneTexte 3">
            <a:extLst>
              <a:ext uri="{FF2B5EF4-FFF2-40B4-BE49-F238E27FC236}">
                <a16:creationId xmlns:a16="http://schemas.microsoft.com/office/drawing/2014/main" id="{1A841A4D-364C-4453-9B16-C0807A4AD130}"/>
              </a:ext>
            </a:extLst>
          </p:cNvPr>
          <p:cNvSpPr txBox="1"/>
          <p:nvPr/>
        </p:nvSpPr>
        <p:spPr>
          <a:xfrm>
            <a:off x="1470545" y="1653593"/>
            <a:ext cx="1959428" cy="646331"/>
          </a:xfrm>
          <a:prstGeom prst="rect">
            <a:avLst/>
          </a:prstGeom>
          <a:noFill/>
        </p:spPr>
        <p:txBody>
          <a:bodyPr wrap="square" rtlCol="0">
            <a:spAutoFit/>
          </a:bodyPr>
          <a:lstStyle/>
          <a:p>
            <a:r>
              <a:rPr lang="en-CA" sz="3600" b="1" dirty="0">
                <a:latin typeface="Century Gothic" panose="020B0502020202020204" pitchFamily="34" charset="0"/>
              </a:rPr>
              <a:t>[</a:t>
            </a:r>
            <a:r>
              <a:rPr lang="en-CA" sz="3600" b="1" dirty="0">
                <a:solidFill>
                  <a:srgbClr val="FABD00"/>
                </a:solidFill>
                <a:latin typeface="Century Gothic" panose="020B0502020202020204" pitchFamily="34" charset="0"/>
              </a:rPr>
              <a:t>i</a:t>
            </a:r>
            <a:r>
              <a:rPr lang="en-CA" sz="3600" b="1" dirty="0">
                <a:latin typeface="Century Gothic" panose="020B0502020202020204" pitchFamily="34" charset="0"/>
              </a:rPr>
              <a:t>] y [</a:t>
            </a:r>
            <a:r>
              <a:rPr lang="en-CA" sz="3600" b="1" dirty="0">
                <a:solidFill>
                  <a:srgbClr val="FABD00"/>
                </a:solidFill>
                <a:latin typeface="Century Gothic" panose="020B0502020202020204" pitchFamily="34" charset="0"/>
              </a:rPr>
              <a:t>e</a:t>
            </a:r>
            <a:r>
              <a:rPr lang="en-CA" sz="3600" b="1" dirty="0">
                <a:latin typeface="Century Gothic" panose="020B0502020202020204" pitchFamily="34" charset="0"/>
              </a:rPr>
              <a:t>] </a:t>
            </a:r>
          </a:p>
        </p:txBody>
      </p:sp>
      <p:sp>
        <p:nvSpPr>
          <p:cNvPr id="12" name="ZoneTexte 5">
            <a:extLst>
              <a:ext uri="{FF2B5EF4-FFF2-40B4-BE49-F238E27FC236}">
                <a16:creationId xmlns:a16="http://schemas.microsoft.com/office/drawing/2014/main" id="{1BA9B076-4295-4A80-929B-339A91913387}"/>
              </a:ext>
            </a:extLst>
          </p:cNvPr>
          <p:cNvSpPr txBox="1"/>
          <p:nvPr/>
        </p:nvSpPr>
        <p:spPr>
          <a:xfrm>
            <a:off x="847758" y="2917271"/>
            <a:ext cx="8742947" cy="707886"/>
          </a:xfrm>
          <a:prstGeom prst="rect">
            <a:avLst/>
          </a:prstGeom>
          <a:noFill/>
        </p:spPr>
        <p:txBody>
          <a:bodyPr wrap="square" rtlCol="0">
            <a:spAutoFit/>
          </a:bodyPr>
          <a:lstStyle/>
          <a:p>
            <a:r>
              <a:rPr lang="es-ES" sz="4000" b="1" dirty="0">
                <a:latin typeface="Century Gothic" panose="020B0502020202020204" pitchFamily="34" charset="0"/>
              </a:rPr>
              <a:t>Hay un r</a:t>
            </a:r>
            <a:r>
              <a:rPr lang="es-ES" sz="4000" b="1" dirty="0">
                <a:solidFill>
                  <a:srgbClr val="FABD00"/>
                </a:solidFill>
                <a:latin typeface="Century Gothic" panose="020B0502020202020204" pitchFamily="34" charset="0"/>
              </a:rPr>
              <a:t>e</a:t>
            </a:r>
            <a:r>
              <a:rPr lang="es-ES" sz="4000" b="1" dirty="0">
                <a:latin typeface="Century Gothic" panose="020B0502020202020204" pitchFamily="34" charset="0"/>
              </a:rPr>
              <a:t>galo para la pr</a:t>
            </a:r>
            <a:r>
              <a:rPr lang="es-ES" sz="4000" b="1" dirty="0">
                <a:solidFill>
                  <a:srgbClr val="FABD00"/>
                </a:solidFill>
                <a:latin typeface="Century Gothic" panose="020B0502020202020204" pitchFamily="34" charset="0"/>
              </a:rPr>
              <a:t>i</a:t>
            </a:r>
            <a:r>
              <a:rPr lang="es-ES" sz="4000" b="1" dirty="0">
                <a:latin typeface="Century Gothic" panose="020B0502020202020204" pitchFamily="34" charset="0"/>
              </a:rPr>
              <a:t>ma.     </a:t>
            </a:r>
            <a:endParaRPr lang="en-CA" sz="4000" b="1" dirty="0">
              <a:latin typeface="Century Gothic" panose="020B0502020202020204" pitchFamily="34" charset="0"/>
            </a:endParaRPr>
          </a:p>
        </p:txBody>
      </p:sp>
      <p:sp>
        <p:nvSpPr>
          <p:cNvPr id="13" name="ZoneTexte 6">
            <a:extLst>
              <a:ext uri="{FF2B5EF4-FFF2-40B4-BE49-F238E27FC236}">
                <a16:creationId xmlns:a16="http://schemas.microsoft.com/office/drawing/2014/main" id="{89B60607-ED5B-4783-B18F-CAE328F3189B}"/>
              </a:ext>
            </a:extLst>
          </p:cNvPr>
          <p:cNvSpPr txBox="1"/>
          <p:nvPr/>
        </p:nvSpPr>
        <p:spPr>
          <a:xfrm>
            <a:off x="847758" y="4007144"/>
            <a:ext cx="7090611" cy="553998"/>
          </a:xfrm>
          <a:prstGeom prst="rect">
            <a:avLst/>
          </a:prstGeom>
          <a:noFill/>
        </p:spPr>
        <p:txBody>
          <a:bodyPr wrap="square" rtlCol="0">
            <a:spAutoFit/>
          </a:bodyPr>
          <a:lstStyle/>
          <a:p>
            <a:r>
              <a:rPr lang="en-US" sz="3000" dirty="0">
                <a:latin typeface="Century Gothic" panose="020B0502020202020204" pitchFamily="34" charset="0"/>
              </a:rPr>
              <a:t>There is a gift for the (female) cousin.</a:t>
            </a:r>
            <a:endParaRPr lang="en-CA" sz="3000" dirty="0">
              <a:latin typeface="Century Gothic" panose="020B0502020202020204" pitchFamily="34" charset="0"/>
            </a:endParaRPr>
          </a:p>
        </p:txBody>
      </p:sp>
    </p:spTree>
    <p:extLst>
      <p:ext uri="{BB962C8B-B14F-4D97-AF65-F5344CB8AC3E}">
        <p14:creationId xmlns:p14="http://schemas.microsoft.com/office/powerpoint/2010/main" val="14032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CEC8-CD40-46E3-AE4B-8F2E28481423}"/>
              </a:ext>
            </a:extLst>
          </p:cNvPr>
          <p:cNvSpPr>
            <a:spLocks noGrp="1"/>
          </p:cNvSpPr>
          <p:nvPr>
            <p:ph type="title"/>
          </p:nvPr>
        </p:nvSpPr>
        <p:spPr>
          <a:xfrm>
            <a:off x="0" y="213557"/>
            <a:ext cx="1665027" cy="647577"/>
          </a:xfrm>
        </p:spPr>
        <p:txBody>
          <a:bodyPr>
            <a:normAutofit/>
          </a:bodyPr>
          <a:lstStyle/>
          <a:p>
            <a:r>
              <a:rPr lang="en-GB" dirty="0" err="1"/>
              <a:t>Inicio</a:t>
            </a:r>
            <a:endParaRPr lang="en-GB" dirty="0"/>
          </a:p>
        </p:txBody>
      </p:sp>
      <p:graphicFrame>
        <p:nvGraphicFramePr>
          <p:cNvPr id="4" name="Table 4">
            <a:extLst>
              <a:ext uri="{FF2B5EF4-FFF2-40B4-BE49-F238E27FC236}">
                <a16:creationId xmlns:a16="http://schemas.microsoft.com/office/drawing/2014/main" id="{A35103CA-AD1E-4C76-9AB4-249549BDA14B}"/>
              </a:ext>
            </a:extLst>
          </p:cNvPr>
          <p:cNvGraphicFramePr>
            <a:graphicFrameLocks noGrp="1"/>
          </p:cNvGraphicFramePr>
          <p:nvPr>
            <p:extLst>
              <p:ext uri="{D42A27DB-BD31-4B8C-83A1-F6EECF244321}">
                <p14:modId xmlns:p14="http://schemas.microsoft.com/office/powerpoint/2010/main" val="250658530"/>
              </p:ext>
            </p:extLst>
          </p:nvPr>
        </p:nvGraphicFramePr>
        <p:xfrm>
          <a:off x="398786" y="1027450"/>
          <a:ext cx="7649741" cy="5201196"/>
        </p:xfrm>
        <a:graphic>
          <a:graphicData uri="http://schemas.openxmlformats.org/drawingml/2006/table">
            <a:tbl>
              <a:tblPr firstRow="1" bandRow="1">
                <a:tableStyleId>{5940675A-B579-460E-94D1-54222C63F5DA}</a:tableStyleId>
              </a:tblPr>
              <a:tblGrid>
                <a:gridCol w="695431">
                  <a:extLst>
                    <a:ext uri="{9D8B030D-6E8A-4147-A177-3AD203B41FA5}">
                      <a16:colId xmlns:a16="http://schemas.microsoft.com/office/drawing/2014/main" val="1495572294"/>
                    </a:ext>
                  </a:extLst>
                </a:gridCol>
                <a:gridCol w="695431">
                  <a:extLst>
                    <a:ext uri="{9D8B030D-6E8A-4147-A177-3AD203B41FA5}">
                      <a16:colId xmlns:a16="http://schemas.microsoft.com/office/drawing/2014/main" val="3119237748"/>
                    </a:ext>
                  </a:extLst>
                </a:gridCol>
                <a:gridCol w="695431">
                  <a:extLst>
                    <a:ext uri="{9D8B030D-6E8A-4147-A177-3AD203B41FA5}">
                      <a16:colId xmlns:a16="http://schemas.microsoft.com/office/drawing/2014/main" val="1930042312"/>
                    </a:ext>
                  </a:extLst>
                </a:gridCol>
                <a:gridCol w="695431">
                  <a:extLst>
                    <a:ext uri="{9D8B030D-6E8A-4147-A177-3AD203B41FA5}">
                      <a16:colId xmlns:a16="http://schemas.microsoft.com/office/drawing/2014/main" val="601352515"/>
                    </a:ext>
                  </a:extLst>
                </a:gridCol>
                <a:gridCol w="695431">
                  <a:extLst>
                    <a:ext uri="{9D8B030D-6E8A-4147-A177-3AD203B41FA5}">
                      <a16:colId xmlns:a16="http://schemas.microsoft.com/office/drawing/2014/main" val="3805113662"/>
                    </a:ext>
                  </a:extLst>
                </a:gridCol>
                <a:gridCol w="695431">
                  <a:extLst>
                    <a:ext uri="{9D8B030D-6E8A-4147-A177-3AD203B41FA5}">
                      <a16:colId xmlns:a16="http://schemas.microsoft.com/office/drawing/2014/main" val="4051587187"/>
                    </a:ext>
                  </a:extLst>
                </a:gridCol>
                <a:gridCol w="695431">
                  <a:extLst>
                    <a:ext uri="{9D8B030D-6E8A-4147-A177-3AD203B41FA5}">
                      <a16:colId xmlns:a16="http://schemas.microsoft.com/office/drawing/2014/main" val="2015749169"/>
                    </a:ext>
                  </a:extLst>
                </a:gridCol>
                <a:gridCol w="695431">
                  <a:extLst>
                    <a:ext uri="{9D8B030D-6E8A-4147-A177-3AD203B41FA5}">
                      <a16:colId xmlns:a16="http://schemas.microsoft.com/office/drawing/2014/main" val="3260622777"/>
                    </a:ext>
                  </a:extLst>
                </a:gridCol>
                <a:gridCol w="695431">
                  <a:extLst>
                    <a:ext uri="{9D8B030D-6E8A-4147-A177-3AD203B41FA5}">
                      <a16:colId xmlns:a16="http://schemas.microsoft.com/office/drawing/2014/main" val="7073487"/>
                    </a:ext>
                  </a:extLst>
                </a:gridCol>
                <a:gridCol w="695431">
                  <a:extLst>
                    <a:ext uri="{9D8B030D-6E8A-4147-A177-3AD203B41FA5}">
                      <a16:colId xmlns:a16="http://schemas.microsoft.com/office/drawing/2014/main" val="3432992322"/>
                    </a:ext>
                  </a:extLst>
                </a:gridCol>
                <a:gridCol w="695431">
                  <a:extLst>
                    <a:ext uri="{9D8B030D-6E8A-4147-A177-3AD203B41FA5}">
                      <a16:colId xmlns:a16="http://schemas.microsoft.com/office/drawing/2014/main" val="3628798260"/>
                    </a:ext>
                  </a:extLst>
                </a:gridCol>
              </a:tblGrid>
              <a:tr h="472836">
                <a:tc>
                  <a:txBody>
                    <a:bodyPr/>
                    <a:lstStyle/>
                    <a:p>
                      <a:pPr algn="ctr"/>
                      <a:r>
                        <a:rPr lang="en-GB" sz="2400" b="1" dirty="0">
                          <a:solidFill>
                            <a:srgbClr val="FF0000"/>
                          </a:solidFill>
                        </a:rPr>
                        <a:t>1</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b="1" dirty="0">
                          <a:solidFill>
                            <a:srgbClr val="FF0000"/>
                          </a:solidFill>
                        </a:rPr>
                        <a:t>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b="1" dirty="0">
                          <a:solidFill>
                            <a:srgbClr val="FF0000"/>
                          </a:solidFill>
                        </a:rPr>
                        <a:t>3</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b="1" dirty="0">
                          <a:solidFill>
                            <a:srgbClr val="FF0000"/>
                          </a:solidFill>
                        </a:rPr>
                        <a:t>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b="1" dirty="0">
                          <a:solidFill>
                            <a:srgbClr val="FF0000"/>
                          </a:solidFill>
                        </a:rPr>
                        <a:t>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b="1" dirty="0">
                          <a:solidFill>
                            <a:srgbClr val="FF0000"/>
                          </a:solidFill>
                        </a:rPr>
                        <a:t>6</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b="1" dirty="0">
                          <a:solidFill>
                            <a:srgbClr val="FF0000"/>
                          </a:solidFill>
                        </a:rPr>
                        <a:t>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b="1" dirty="0">
                          <a:solidFill>
                            <a:srgbClr val="FF0000"/>
                          </a:solidFill>
                        </a:rPr>
                        <a:t>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b="1" dirty="0">
                          <a:solidFill>
                            <a:srgbClr val="FF0000"/>
                          </a:solidFill>
                        </a:rPr>
                        <a:t>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b="1" dirty="0">
                          <a:solidFill>
                            <a:srgbClr val="FF0000"/>
                          </a:solidFill>
                        </a:rPr>
                        <a:t>10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b="1" dirty="0">
                          <a:solidFill>
                            <a:srgbClr val="FF0000"/>
                          </a:solidFill>
                        </a:rPr>
                        <a:t>11</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5481444"/>
                  </a:ext>
                </a:extLst>
              </a:tr>
              <a:tr h="472836">
                <a:tc>
                  <a:txBody>
                    <a:bodyPr/>
                    <a:lstStyle/>
                    <a:p>
                      <a:pPr algn="ctr"/>
                      <a:endParaRPr lang="en-GB" sz="2400" b="1"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m</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6167311"/>
                  </a:ext>
                </a:extLst>
              </a:tr>
              <a:tr h="472836">
                <a:tc>
                  <a:txBody>
                    <a:bodyPr/>
                    <a:lstStyle/>
                    <a:p>
                      <a:pPr algn="ctr"/>
                      <a:r>
                        <a:rPr lang="en-GB" sz="2400" b="1" dirty="0">
                          <a:solidFill>
                            <a:schemeClr val="tx1"/>
                          </a:solidFill>
                        </a:rPr>
                        <a:t>a</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3543042"/>
                  </a:ext>
                </a:extLst>
              </a:tr>
              <a:tr h="472836">
                <a:tc>
                  <a:txBody>
                    <a:bodyPr/>
                    <a:lstStyle/>
                    <a:p>
                      <a:pPr algn="ctr"/>
                      <a:r>
                        <a:rPr lang="en-GB" sz="2400" b="1" dirty="0">
                          <a:solidFill>
                            <a:schemeClr val="tx1"/>
                          </a:solidFill>
                        </a:rPr>
                        <a:t>n</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3952014"/>
                  </a:ext>
                </a:extLst>
              </a:tr>
              <a:tr h="472836">
                <a:tc>
                  <a:txBody>
                    <a:bodyPr/>
                    <a:lstStyle/>
                    <a:p>
                      <a:pPr algn="ctr"/>
                      <a:r>
                        <a:rPr lang="en-GB" sz="2400" b="1" dirty="0">
                          <a:solidFill>
                            <a:schemeClr val="tx1"/>
                          </a:solidFill>
                        </a:rPr>
                        <a:t>i</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p</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0623292"/>
                  </a:ext>
                </a:extLst>
              </a:tr>
              <a:tr h="472836">
                <a:tc>
                  <a:txBody>
                    <a:bodyPr/>
                    <a:lstStyle/>
                    <a:p>
                      <a:pPr algn="ctr"/>
                      <a:r>
                        <a:rPr lang="en-GB" sz="2400" b="1" dirty="0">
                          <a:solidFill>
                            <a:schemeClr val="tx1"/>
                          </a:solidFill>
                        </a:rPr>
                        <a:t>m</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a</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9492838"/>
                  </a:ext>
                </a:extLst>
              </a:tr>
              <a:tr h="472836">
                <a:tc>
                  <a:txBody>
                    <a:bodyPr/>
                    <a:lstStyle/>
                    <a:p>
                      <a:pPr algn="ctr"/>
                      <a:r>
                        <a:rPr lang="en-GB" sz="2400" b="1" dirty="0">
                          <a:solidFill>
                            <a:srgbClr val="FF0000"/>
                          </a:solidFill>
                        </a:rPr>
                        <a:t>a</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400" b="1" dirty="0">
                          <a:solidFill>
                            <a:srgbClr val="FF0000"/>
                          </a:solidFill>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400" b="1" dirty="0">
                          <a:solidFill>
                            <a:srgbClr val="FF0000"/>
                          </a:solidFill>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400" b="1" dirty="0">
                          <a:solidFill>
                            <a:srgbClr val="FF0000"/>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400" b="1" dirty="0">
                          <a:solidFill>
                            <a:srgbClr val="FF0000"/>
                          </a:solidFill>
                        </a:rPr>
                        <a:t>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400" b="1" dirty="0">
                          <a:solidFill>
                            <a:srgbClr val="FF0000"/>
                          </a:solidFill>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400" b="1" dirty="0">
                          <a:solidFill>
                            <a:srgbClr val="FF0000"/>
                          </a:solidFill>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400" b="1" dirty="0">
                          <a:solidFill>
                            <a:srgbClr val="FF0000"/>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400" b="1" dirty="0">
                          <a:solidFill>
                            <a:srgbClr val="FF0000"/>
                          </a:solidFill>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400" b="1" dirty="0">
                          <a:solidFill>
                            <a:srgbClr val="FF0000"/>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GB" sz="2400" b="1" dirty="0">
                          <a:solidFill>
                            <a:srgbClr val="FF0000"/>
                          </a:solidFill>
                        </a:rPr>
                        <a:t>s</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906939966"/>
                  </a:ext>
                </a:extLst>
              </a:tr>
              <a:tr h="472836">
                <a:tc>
                  <a:txBody>
                    <a:bodyPr/>
                    <a:lstStyle/>
                    <a:p>
                      <a:pPr algn="ctr"/>
                      <a:r>
                        <a:rPr lang="en-GB" sz="2400" b="1" dirty="0">
                          <a:solidFill>
                            <a:schemeClr val="tx1"/>
                          </a:solidFill>
                        </a:rPr>
                        <a:t>l</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a</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10797444"/>
                  </a:ext>
                </a:extLst>
              </a:tr>
              <a:tr h="472836">
                <a:tc>
                  <a:txBody>
                    <a:bodyPr/>
                    <a:lstStyle/>
                    <a:p>
                      <a:pPr algn="ctr"/>
                      <a:endParaRPr lang="en-GB" sz="2400" b="1"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r</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6043571"/>
                  </a:ext>
                </a:extLst>
              </a:tr>
              <a:tr h="472836">
                <a:tc>
                  <a:txBody>
                    <a:bodyPr/>
                    <a:lstStyle/>
                    <a:p>
                      <a:pPr algn="ctr"/>
                      <a:endParaRPr lang="en-GB" sz="2400" b="1"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2400" b="1" dirty="0">
                          <a:solidFill>
                            <a:schemeClr val="tx1"/>
                          </a:solidFill>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2560983"/>
                  </a:ext>
                </a:extLst>
              </a:tr>
              <a:tr h="472836">
                <a:tc>
                  <a:txBody>
                    <a:bodyPr/>
                    <a:lstStyle/>
                    <a:p>
                      <a:pPr algn="ctr"/>
                      <a:endParaRPr lang="en-GB" sz="2400" b="1"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chemeClr val="tx1"/>
                          </a:solidFill>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chemeClr val="tx1"/>
                          </a:solidFill>
                        </a:rPr>
                        <a:t>o</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chemeClr val="tx1"/>
                          </a:solidFill>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a:solidFill>
                          <a:schemeClr val="tx1"/>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9115789"/>
                  </a:ext>
                </a:extLst>
              </a:tr>
            </a:tbl>
          </a:graphicData>
        </a:graphic>
      </p:graphicFrame>
      <p:sp>
        <p:nvSpPr>
          <p:cNvPr id="5" name="Rectangle 4">
            <a:extLst>
              <a:ext uri="{FF2B5EF4-FFF2-40B4-BE49-F238E27FC236}">
                <a16:creationId xmlns:a16="http://schemas.microsoft.com/office/drawing/2014/main" id="{91164B0D-91EE-46BD-8DC6-9744A91473D4}"/>
              </a:ext>
            </a:extLst>
          </p:cNvPr>
          <p:cNvSpPr/>
          <p:nvPr/>
        </p:nvSpPr>
        <p:spPr>
          <a:xfrm>
            <a:off x="580925" y="3892901"/>
            <a:ext cx="423747" cy="4382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A609F96-E78F-40D0-B49C-D590F27648A6}"/>
              </a:ext>
            </a:extLst>
          </p:cNvPr>
          <p:cNvSpPr/>
          <p:nvPr/>
        </p:nvSpPr>
        <p:spPr>
          <a:xfrm>
            <a:off x="1201677" y="3892900"/>
            <a:ext cx="423747" cy="4382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C9E40A3-BEB9-49E1-8B84-056CC4E8A915}"/>
              </a:ext>
            </a:extLst>
          </p:cNvPr>
          <p:cNvSpPr/>
          <p:nvPr/>
        </p:nvSpPr>
        <p:spPr>
          <a:xfrm>
            <a:off x="1856040" y="3892900"/>
            <a:ext cx="423747" cy="4382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63F281C-B876-428F-913C-9D113FC72CDE}"/>
              </a:ext>
            </a:extLst>
          </p:cNvPr>
          <p:cNvSpPr/>
          <p:nvPr/>
        </p:nvSpPr>
        <p:spPr>
          <a:xfrm>
            <a:off x="2683593" y="3884843"/>
            <a:ext cx="423747" cy="4382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E109FD7-2A94-48A1-9949-0E913BF1A30C}"/>
              </a:ext>
            </a:extLst>
          </p:cNvPr>
          <p:cNvSpPr/>
          <p:nvPr/>
        </p:nvSpPr>
        <p:spPr>
          <a:xfrm>
            <a:off x="3357329" y="3892900"/>
            <a:ext cx="423747" cy="4382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7F0013F-E542-4CFE-AE9C-E7E1B6EA3016}"/>
              </a:ext>
            </a:extLst>
          </p:cNvPr>
          <p:cNvSpPr/>
          <p:nvPr/>
        </p:nvSpPr>
        <p:spPr>
          <a:xfrm>
            <a:off x="4035433" y="3899004"/>
            <a:ext cx="423747" cy="4382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E858825-ECDF-4813-8EAF-BE7D34CB8881}"/>
              </a:ext>
            </a:extLst>
          </p:cNvPr>
          <p:cNvSpPr/>
          <p:nvPr/>
        </p:nvSpPr>
        <p:spPr>
          <a:xfrm>
            <a:off x="4725377" y="3892900"/>
            <a:ext cx="423747" cy="4382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D8A11C9-EE20-4565-916A-8A09D2F9F2E8}"/>
              </a:ext>
            </a:extLst>
          </p:cNvPr>
          <p:cNvSpPr/>
          <p:nvPr/>
        </p:nvSpPr>
        <p:spPr>
          <a:xfrm>
            <a:off x="5415321" y="3870599"/>
            <a:ext cx="423747" cy="4382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B3B30A2-E507-43C1-8ED1-A3CFBDB1CF69}"/>
              </a:ext>
            </a:extLst>
          </p:cNvPr>
          <p:cNvSpPr/>
          <p:nvPr/>
        </p:nvSpPr>
        <p:spPr>
          <a:xfrm>
            <a:off x="6105265" y="3870598"/>
            <a:ext cx="423747" cy="4382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CA57256-A13C-4609-965A-12C4D0CD9903}"/>
              </a:ext>
            </a:extLst>
          </p:cNvPr>
          <p:cNvSpPr/>
          <p:nvPr/>
        </p:nvSpPr>
        <p:spPr>
          <a:xfrm>
            <a:off x="6767161" y="3899272"/>
            <a:ext cx="423747" cy="4382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42737DF-B99C-411E-9792-DC8693679BD4}"/>
              </a:ext>
            </a:extLst>
          </p:cNvPr>
          <p:cNvSpPr/>
          <p:nvPr/>
        </p:nvSpPr>
        <p:spPr>
          <a:xfrm>
            <a:off x="7594714" y="3884843"/>
            <a:ext cx="423747" cy="4382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Table 17">
            <a:extLst>
              <a:ext uri="{FF2B5EF4-FFF2-40B4-BE49-F238E27FC236}">
                <a16:creationId xmlns:a16="http://schemas.microsoft.com/office/drawing/2014/main" id="{72E9ED3F-FEFA-4734-BD58-9B7BDB8E10E7}"/>
              </a:ext>
            </a:extLst>
          </p:cNvPr>
          <p:cNvGraphicFramePr>
            <a:graphicFrameLocks noGrp="1"/>
          </p:cNvGraphicFramePr>
          <p:nvPr>
            <p:extLst>
              <p:ext uri="{D42A27DB-BD31-4B8C-83A1-F6EECF244321}">
                <p14:modId xmlns:p14="http://schemas.microsoft.com/office/powerpoint/2010/main" val="81904524"/>
              </p:ext>
            </p:extLst>
          </p:nvPr>
        </p:nvGraphicFramePr>
        <p:xfrm>
          <a:off x="8238318" y="1027450"/>
          <a:ext cx="2800386" cy="5201196"/>
        </p:xfrm>
        <a:graphic>
          <a:graphicData uri="http://schemas.openxmlformats.org/drawingml/2006/table">
            <a:tbl>
              <a:tblPr firstRow="1" bandRow="1">
                <a:tableStyleId>{5FD0F851-EC5A-4D38-B0AD-8093EC10F338}</a:tableStyleId>
              </a:tblPr>
              <a:tblGrid>
                <a:gridCol w="2800386">
                  <a:extLst>
                    <a:ext uri="{9D8B030D-6E8A-4147-A177-3AD203B41FA5}">
                      <a16:colId xmlns:a16="http://schemas.microsoft.com/office/drawing/2014/main" val="2467738335"/>
                    </a:ext>
                  </a:extLst>
                </a:gridCol>
              </a:tblGrid>
              <a:tr h="472836">
                <a:tc>
                  <a:txBody>
                    <a:bodyPr/>
                    <a:lstStyle/>
                    <a:p>
                      <a:pPr marL="0" indent="0">
                        <a:buNone/>
                      </a:pPr>
                      <a:r>
                        <a:rPr lang="en-GB" sz="2000" b="0" dirty="0"/>
                        <a:t>1. animal</a:t>
                      </a:r>
                    </a:p>
                  </a:txBody>
                  <a:tcPr/>
                </a:tc>
                <a:extLst>
                  <a:ext uri="{0D108BD9-81ED-4DB2-BD59-A6C34878D82A}">
                    <a16:rowId xmlns:a16="http://schemas.microsoft.com/office/drawing/2014/main" val="621737831"/>
                  </a:ext>
                </a:extLst>
              </a:tr>
              <a:tr h="472836">
                <a:tc>
                  <a:txBody>
                    <a:bodyPr/>
                    <a:lstStyle/>
                    <a:p>
                      <a:r>
                        <a:rPr lang="en-GB" sz="2000" dirty="0"/>
                        <a:t>2. school</a:t>
                      </a:r>
                    </a:p>
                  </a:txBody>
                  <a:tcPr/>
                </a:tc>
                <a:extLst>
                  <a:ext uri="{0D108BD9-81ED-4DB2-BD59-A6C34878D82A}">
                    <a16:rowId xmlns:a16="http://schemas.microsoft.com/office/drawing/2014/main" val="2961143679"/>
                  </a:ext>
                </a:extLst>
              </a:tr>
              <a:tr h="472836">
                <a:tc>
                  <a:txBody>
                    <a:bodyPr/>
                    <a:lstStyle/>
                    <a:p>
                      <a:r>
                        <a:rPr lang="en-GB" sz="2000" dirty="0"/>
                        <a:t>3. between</a:t>
                      </a:r>
                    </a:p>
                  </a:txBody>
                  <a:tcPr/>
                </a:tc>
                <a:extLst>
                  <a:ext uri="{0D108BD9-81ED-4DB2-BD59-A6C34878D82A}">
                    <a16:rowId xmlns:a16="http://schemas.microsoft.com/office/drawing/2014/main" val="2158046829"/>
                  </a:ext>
                </a:extLst>
              </a:tr>
              <a:tr h="472836">
                <a:tc>
                  <a:txBody>
                    <a:bodyPr/>
                    <a:lstStyle/>
                    <a:p>
                      <a:r>
                        <a:rPr lang="en-GB" sz="2000" dirty="0"/>
                        <a:t>4. time</a:t>
                      </a:r>
                    </a:p>
                  </a:txBody>
                  <a:tcPr/>
                </a:tc>
                <a:extLst>
                  <a:ext uri="{0D108BD9-81ED-4DB2-BD59-A6C34878D82A}">
                    <a16:rowId xmlns:a16="http://schemas.microsoft.com/office/drawing/2014/main" val="4004579737"/>
                  </a:ext>
                </a:extLst>
              </a:tr>
              <a:tr h="472836">
                <a:tc>
                  <a:txBody>
                    <a:bodyPr/>
                    <a:lstStyle/>
                    <a:p>
                      <a:r>
                        <a:rPr lang="en-GB" sz="2000" dirty="0"/>
                        <a:t>5. green</a:t>
                      </a:r>
                    </a:p>
                  </a:txBody>
                  <a:tcPr/>
                </a:tc>
                <a:extLst>
                  <a:ext uri="{0D108BD9-81ED-4DB2-BD59-A6C34878D82A}">
                    <a16:rowId xmlns:a16="http://schemas.microsoft.com/office/drawing/2014/main" val="646855016"/>
                  </a:ext>
                </a:extLst>
              </a:tr>
              <a:tr h="472836">
                <a:tc>
                  <a:txBody>
                    <a:bodyPr/>
                    <a:lstStyle/>
                    <a:p>
                      <a:r>
                        <a:rPr lang="en-GB" sz="2000" dirty="0"/>
                        <a:t>6. river</a:t>
                      </a:r>
                    </a:p>
                  </a:txBody>
                  <a:tcPr/>
                </a:tc>
                <a:extLst>
                  <a:ext uri="{0D108BD9-81ED-4DB2-BD59-A6C34878D82A}">
                    <a16:rowId xmlns:a16="http://schemas.microsoft.com/office/drawing/2014/main" val="1028512718"/>
                  </a:ext>
                </a:extLst>
              </a:tr>
              <a:tr h="472836">
                <a:tc>
                  <a:txBody>
                    <a:bodyPr/>
                    <a:lstStyle/>
                    <a:p>
                      <a:r>
                        <a:rPr lang="en-GB" sz="2000" dirty="0"/>
                        <a:t>7. market</a:t>
                      </a:r>
                    </a:p>
                  </a:txBody>
                  <a:tcPr/>
                </a:tc>
                <a:extLst>
                  <a:ext uri="{0D108BD9-81ED-4DB2-BD59-A6C34878D82A}">
                    <a16:rowId xmlns:a16="http://schemas.microsoft.com/office/drawing/2014/main" val="2820905590"/>
                  </a:ext>
                </a:extLst>
              </a:tr>
              <a:tr h="472836">
                <a:tc>
                  <a:txBody>
                    <a:bodyPr/>
                    <a:lstStyle/>
                    <a:p>
                      <a:r>
                        <a:rPr lang="en-GB" sz="2000" dirty="0"/>
                        <a:t>8. countryside</a:t>
                      </a:r>
                    </a:p>
                  </a:txBody>
                  <a:tcPr/>
                </a:tc>
                <a:extLst>
                  <a:ext uri="{0D108BD9-81ED-4DB2-BD59-A6C34878D82A}">
                    <a16:rowId xmlns:a16="http://schemas.microsoft.com/office/drawing/2014/main" val="3358734120"/>
                  </a:ext>
                </a:extLst>
              </a:tr>
              <a:tr h="472836">
                <a:tc>
                  <a:txBody>
                    <a:bodyPr/>
                    <a:lstStyle/>
                    <a:p>
                      <a:r>
                        <a:rPr lang="en-GB" sz="2000" dirty="0"/>
                        <a:t>9. food</a:t>
                      </a:r>
                    </a:p>
                  </a:txBody>
                  <a:tcPr/>
                </a:tc>
                <a:extLst>
                  <a:ext uri="{0D108BD9-81ED-4DB2-BD59-A6C34878D82A}">
                    <a16:rowId xmlns:a16="http://schemas.microsoft.com/office/drawing/2014/main" val="2853702571"/>
                  </a:ext>
                </a:extLst>
              </a:tr>
              <a:tr h="472836">
                <a:tc>
                  <a:txBody>
                    <a:bodyPr/>
                    <a:lstStyle/>
                    <a:p>
                      <a:r>
                        <a:rPr lang="en-GB" sz="2000" dirty="0"/>
                        <a:t>10. museum</a:t>
                      </a:r>
                    </a:p>
                  </a:txBody>
                  <a:tcPr/>
                </a:tc>
                <a:extLst>
                  <a:ext uri="{0D108BD9-81ED-4DB2-BD59-A6C34878D82A}">
                    <a16:rowId xmlns:a16="http://schemas.microsoft.com/office/drawing/2014/main" val="3917625359"/>
                  </a:ext>
                </a:extLst>
              </a:tr>
              <a:tr h="472836">
                <a:tc>
                  <a:txBody>
                    <a:bodyPr/>
                    <a:lstStyle/>
                    <a:p>
                      <a:r>
                        <a:rPr lang="en-GB" sz="2000" dirty="0"/>
                        <a:t>11. to spend (time)</a:t>
                      </a:r>
                    </a:p>
                  </a:txBody>
                  <a:tcPr/>
                </a:tc>
                <a:extLst>
                  <a:ext uri="{0D108BD9-81ED-4DB2-BD59-A6C34878D82A}">
                    <a16:rowId xmlns:a16="http://schemas.microsoft.com/office/drawing/2014/main" val="2728481898"/>
                  </a:ext>
                </a:extLst>
              </a:tr>
            </a:tbl>
          </a:graphicData>
        </a:graphic>
      </p:graphicFrame>
      <p:sp>
        <p:nvSpPr>
          <p:cNvPr id="18" name="Speech Bubble: Rectangle with Corners Rounded 17">
            <a:extLst>
              <a:ext uri="{FF2B5EF4-FFF2-40B4-BE49-F238E27FC236}">
                <a16:creationId xmlns:a16="http://schemas.microsoft.com/office/drawing/2014/main" id="{0AED92E5-EE94-4E08-833C-CE401140EC1F}"/>
              </a:ext>
            </a:extLst>
          </p:cNvPr>
          <p:cNvSpPr/>
          <p:nvPr/>
        </p:nvSpPr>
        <p:spPr>
          <a:xfrm>
            <a:off x="7820136" y="124492"/>
            <a:ext cx="3636749" cy="931538"/>
          </a:xfrm>
          <a:prstGeom prst="wedgeRoundRectCallout">
            <a:avLst>
              <a:gd name="adj1" fmla="val 60304"/>
              <a:gd name="adj2" fmla="val 3215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Work out the missing letter in each words 1-11 and then the secret word.</a:t>
            </a:r>
          </a:p>
        </p:txBody>
      </p:sp>
    </p:spTree>
    <p:extLst>
      <p:ext uri="{BB962C8B-B14F-4D97-AF65-F5344CB8AC3E}">
        <p14:creationId xmlns:p14="http://schemas.microsoft.com/office/powerpoint/2010/main" val="260667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9429" y="236481"/>
            <a:ext cx="9082324" cy="646331"/>
          </a:xfrm>
          <a:prstGeom prst="rect">
            <a:avLst/>
          </a:prstGeom>
          <a:noFill/>
        </p:spPr>
        <p:txBody>
          <a:bodyPr wrap="square" rtlCol="0">
            <a:spAutoFit/>
          </a:bodyPr>
          <a:lstStyle/>
          <a:p>
            <a:r>
              <a:rPr lang="es-ES" sz="3600" b="1" dirty="0"/>
              <a:t>¿Qué escuchas? </a:t>
            </a:r>
            <a:r>
              <a:rPr lang="en-GB" sz="3600" b="1" dirty="0"/>
              <a:t>[</a:t>
            </a:r>
            <a:r>
              <a:rPr lang="en-GB" sz="3600" b="1" dirty="0">
                <a:solidFill>
                  <a:srgbClr val="FABD00"/>
                </a:solidFill>
              </a:rPr>
              <a:t>e</a:t>
            </a:r>
            <a:r>
              <a:rPr lang="en-GB" sz="3600" b="1" dirty="0"/>
              <a:t>], [</a:t>
            </a:r>
            <a:r>
              <a:rPr lang="en-GB" sz="3600" b="1" dirty="0">
                <a:solidFill>
                  <a:srgbClr val="FABD00"/>
                </a:solidFill>
              </a:rPr>
              <a:t>i</a:t>
            </a:r>
            <a:r>
              <a:rPr lang="en-GB" sz="3600" b="1" dirty="0"/>
              <a:t>] o [</a:t>
            </a:r>
            <a:r>
              <a:rPr lang="en-GB" sz="3600" b="1" dirty="0">
                <a:solidFill>
                  <a:srgbClr val="FABD00"/>
                </a:solidFill>
              </a:rPr>
              <a:t>i</a:t>
            </a:r>
            <a:r>
              <a:rPr lang="en-GB" sz="3600" b="1" dirty="0"/>
              <a:t>] y [</a:t>
            </a:r>
            <a:r>
              <a:rPr lang="en-GB" sz="3600" b="1" dirty="0">
                <a:solidFill>
                  <a:srgbClr val="FABD00"/>
                </a:solidFill>
              </a:rPr>
              <a:t>e</a:t>
            </a:r>
            <a:r>
              <a:rPr lang="en-GB" sz="3600" b="1" dirty="0"/>
              <a:t>]?</a:t>
            </a:r>
            <a:endParaRPr lang="en-GB" sz="3600" dirty="0"/>
          </a:p>
        </p:txBody>
      </p:sp>
      <p:sp>
        <p:nvSpPr>
          <p:cNvPr id="5" name="Title 4"/>
          <p:cNvSpPr>
            <a:spLocks noGrp="1"/>
          </p:cNvSpPr>
          <p:nvPr>
            <p:ph type="title"/>
          </p:nvPr>
        </p:nvSpPr>
        <p:spPr>
          <a:xfrm>
            <a:off x="0" y="213557"/>
            <a:ext cx="1959429" cy="647577"/>
          </a:xfrm>
        </p:spPr>
        <p:txBody>
          <a:bodyPr>
            <a:normAutofit/>
          </a:bodyPr>
          <a:lstStyle/>
          <a:p>
            <a:r>
              <a:rPr lang="en-GB" sz="2800" b="1" dirty="0" err="1">
                <a:solidFill>
                  <a:schemeClr val="bg1"/>
                </a:solidFill>
              </a:rPr>
              <a:t>Fonética</a:t>
            </a:r>
            <a:endParaRPr lang="en-GB" sz="2800" dirty="0">
              <a:solidFill>
                <a:schemeClr val="bg1"/>
              </a:solidFill>
            </a:endParaRPr>
          </a:p>
        </p:txBody>
      </p:sp>
      <p:sp>
        <p:nvSpPr>
          <p:cNvPr id="1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4" name="Action Button: Custom 6">
            <a:hlinkClick r:id="" action="ppaction://noaction" highlightClick="1">
              <a:snd r:embed="rId3" name="cuando escuchas musica.wav"/>
            </a:hlinkClick>
            <a:extLst>
              <a:ext uri="{FF2B5EF4-FFF2-40B4-BE49-F238E27FC236}">
                <a16:creationId xmlns:a16="http://schemas.microsoft.com/office/drawing/2014/main" id="{4FA5447A-9AA7-4CBC-94DC-FE719E0442B0}"/>
              </a:ext>
            </a:extLst>
          </p:cNvPr>
          <p:cNvSpPr/>
          <p:nvPr/>
        </p:nvSpPr>
        <p:spPr>
          <a:xfrm>
            <a:off x="827732" y="1740709"/>
            <a:ext cx="504000" cy="468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3</a:t>
            </a:r>
          </a:p>
        </p:txBody>
      </p:sp>
      <p:sp>
        <p:nvSpPr>
          <p:cNvPr id="15" name="ZoneTexte 3">
            <a:extLst>
              <a:ext uri="{FF2B5EF4-FFF2-40B4-BE49-F238E27FC236}">
                <a16:creationId xmlns:a16="http://schemas.microsoft.com/office/drawing/2014/main" id="{E94E0034-3AE4-445E-90D3-423D51FD7C0A}"/>
              </a:ext>
            </a:extLst>
          </p:cNvPr>
          <p:cNvSpPr txBox="1"/>
          <p:nvPr/>
        </p:nvSpPr>
        <p:spPr>
          <a:xfrm>
            <a:off x="1498417" y="1583528"/>
            <a:ext cx="1821001" cy="646331"/>
          </a:xfrm>
          <a:prstGeom prst="rect">
            <a:avLst/>
          </a:prstGeom>
          <a:noFill/>
        </p:spPr>
        <p:txBody>
          <a:bodyPr wrap="square" rtlCol="0">
            <a:spAutoFit/>
          </a:bodyPr>
          <a:lstStyle/>
          <a:p>
            <a:r>
              <a:rPr lang="en-CA" sz="3600" b="1" dirty="0">
                <a:latin typeface="Century Gothic" panose="020B0502020202020204" pitchFamily="34" charset="0"/>
              </a:rPr>
              <a:t>[</a:t>
            </a:r>
            <a:r>
              <a:rPr lang="en-CA" sz="3600" b="1" dirty="0">
                <a:solidFill>
                  <a:srgbClr val="FABD00"/>
                </a:solidFill>
                <a:latin typeface="Century Gothic" panose="020B0502020202020204" pitchFamily="34" charset="0"/>
              </a:rPr>
              <a:t>i</a:t>
            </a:r>
            <a:r>
              <a:rPr lang="en-CA" sz="3600" b="1" dirty="0">
                <a:latin typeface="Century Gothic" panose="020B0502020202020204" pitchFamily="34" charset="0"/>
              </a:rPr>
              <a:t>] y [</a:t>
            </a:r>
            <a:r>
              <a:rPr lang="en-CA" sz="3600" b="1" dirty="0">
                <a:solidFill>
                  <a:srgbClr val="FABD00"/>
                </a:solidFill>
                <a:latin typeface="Century Gothic" panose="020B0502020202020204" pitchFamily="34" charset="0"/>
              </a:rPr>
              <a:t>e</a:t>
            </a:r>
            <a:r>
              <a:rPr lang="en-CA" sz="3600" b="1" dirty="0">
                <a:latin typeface="Century Gothic" panose="020B0502020202020204" pitchFamily="34" charset="0"/>
              </a:rPr>
              <a:t>]</a:t>
            </a:r>
          </a:p>
        </p:txBody>
      </p:sp>
      <p:sp>
        <p:nvSpPr>
          <p:cNvPr id="16" name="ZoneTexte 5">
            <a:extLst>
              <a:ext uri="{FF2B5EF4-FFF2-40B4-BE49-F238E27FC236}">
                <a16:creationId xmlns:a16="http://schemas.microsoft.com/office/drawing/2014/main" id="{665E8AA1-655D-4963-A616-82176B677671}"/>
              </a:ext>
            </a:extLst>
          </p:cNvPr>
          <p:cNvSpPr txBox="1"/>
          <p:nvPr/>
        </p:nvSpPr>
        <p:spPr>
          <a:xfrm>
            <a:off x="969971" y="2836363"/>
            <a:ext cx="9866625" cy="707886"/>
          </a:xfrm>
          <a:prstGeom prst="rect">
            <a:avLst/>
          </a:prstGeom>
          <a:noFill/>
        </p:spPr>
        <p:txBody>
          <a:bodyPr wrap="square" rtlCol="0">
            <a:spAutoFit/>
          </a:bodyPr>
          <a:lstStyle/>
          <a:p>
            <a:r>
              <a:rPr lang="es-ES" sz="4000" dirty="0">
                <a:latin typeface="Century Gothic" panose="020B0502020202020204" pitchFamily="34" charset="0"/>
              </a:rPr>
              <a:t> </a:t>
            </a:r>
            <a:r>
              <a:rPr lang="es-ES" sz="4000" b="1" dirty="0">
                <a:latin typeface="Century Gothic" panose="020B0502020202020204" pitchFamily="34" charset="0"/>
              </a:rPr>
              <a:t>¿Cuándo </a:t>
            </a:r>
            <a:r>
              <a:rPr lang="es-ES" sz="4000" b="1" dirty="0">
                <a:solidFill>
                  <a:srgbClr val="FABD00"/>
                </a:solidFill>
                <a:latin typeface="Century Gothic" panose="020B0502020202020204" pitchFamily="34" charset="0"/>
              </a:rPr>
              <a:t>e</a:t>
            </a:r>
            <a:r>
              <a:rPr lang="es-ES" sz="4000" b="1" dirty="0">
                <a:latin typeface="Century Gothic" panose="020B0502020202020204" pitchFamily="34" charset="0"/>
              </a:rPr>
              <a:t>scuchas mús</a:t>
            </a:r>
            <a:r>
              <a:rPr lang="es-ES" sz="4000" b="1" dirty="0">
                <a:solidFill>
                  <a:srgbClr val="FABD00"/>
                </a:solidFill>
                <a:latin typeface="Century Gothic" panose="020B0502020202020204" pitchFamily="34" charset="0"/>
              </a:rPr>
              <a:t>i</a:t>
            </a:r>
            <a:r>
              <a:rPr lang="es-ES" sz="4000" b="1" dirty="0">
                <a:latin typeface="Century Gothic" panose="020B0502020202020204" pitchFamily="34" charset="0"/>
              </a:rPr>
              <a:t>ca? </a:t>
            </a:r>
            <a:endParaRPr lang="en-CA" sz="4000" dirty="0">
              <a:latin typeface="Century Gothic" panose="020B0502020202020204" pitchFamily="34" charset="0"/>
            </a:endParaRPr>
          </a:p>
        </p:txBody>
      </p:sp>
      <p:sp>
        <p:nvSpPr>
          <p:cNvPr id="17" name="ZoneTexte 6">
            <a:extLst>
              <a:ext uri="{FF2B5EF4-FFF2-40B4-BE49-F238E27FC236}">
                <a16:creationId xmlns:a16="http://schemas.microsoft.com/office/drawing/2014/main" id="{7C003E95-75FA-4BD7-901C-E5B2C588E146}"/>
              </a:ext>
            </a:extLst>
          </p:cNvPr>
          <p:cNvSpPr txBox="1"/>
          <p:nvPr/>
        </p:nvSpPr>
        <p:spPr>
          <a:xfrm>
            <a:off x="1498417" y="3928089"/>
            <a:ext cx="7496146" cy="553998"/>
          </a:xfrm>
          <a:prstGeom prst="rect">
            <a:avLst/>
          </a:prstGeom>
          <a:noFill/>
        </p:spPr>
        <p:txBody>
          <a:bodyPr wrap="square" rtlCol="0">
            <a:spAutoFit/>
          </a:bodyPr>
          <a:lstStyle/>
          <a:p>
            <a:r>
              <a:rPr lang="en-US" sz="3000" dirty="0">
                <a:latin typeface="Century Gothic" panose="020B0502020202020204" pitchFamily="34" charset="0"/>
              </a:rPr>
              <a:t>When do you listen to music</a:t>
            </a:r>
            <a:r>
              <a:rPr lang="es-ES" sz="3000" dirty="0">
                <a:latin typeface="Century Gothic" panose="020B0502020202020204" pitchFamily="34" charset="0"/>
              </a:rPr>
              <a:t>? </a:t>
            </a:r>
            <a:endParaRPr lang="en-US" sz="3000" dirty="0">
              <a:latin typeface="Century Gothic" panose="020B0502020202020204" pitchFamily="34" charset="0"/>
            </a:endParaRPr>
          </a:p>
        </p:txBody>
      </p:sp>
    </p:spTree>
    <p:extLst>
      <p:ext uri="{BB962C8B-B14F-4D97-AF65-F5344CB8AC3E}">
        <p14:creationId xmlns:p14="http://schemas.microsoft.com/office/powerpoint/2010/main" val="179955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9429" y="236481"/>
            <a:ext cx="9082324" cy="646331"/>
          </a:xfrm>
          <a:prstGeom prst="rect">
            <a:avLst/>
          </a:prstGeom>
          <a:noFill/>
        </p:spPr>
        <p:txBody>
          <a:bodyPr wrap="square" rtlCol="0">
            <a:spAutoFit/>
          </a:bodyPr>
          <a:lstStyle/>
          <a:p>
            <a:r>
              <a:rPr lang="es-ES" sz="3600" b="1" dirty="0"/>
              <a:t>¿Qué escuchas? </a:t>
            </a:r>
            <a:r>
              <a:rPr lang="en-GB" sz="3600" b="1" dirty="0"/>
              <a:t>[</a:t>
            </a:r>
            <a:r>
              <a:rPr lang="en-GB" sz="3600" b="1" dirty="0">
                <a:solidFill>
                  <a:srgbClr val="FABD00"/>
                </a:solidFill>
              </a:rPr>
              <a:t>e</a:t>
            </a:r>
            <a:r>
              <a:rPr lang="en-GB" sz="3600" b="1" dirty="0"/>
              <a:t>], [</a:t>
            </a:r>
            <a:r>
              <a:rPr lang="en-GB" sz="3600" b="1" dirty="0">
                <a:solidFill>
                  <a:srgbClr val="FABD00"/>
                </a:solidFill>
              </a:rPr>
              <a:t>i</a:t>
            </a:r>
            <a:r>
              <a:rPr lang="en-GB" sz="3600" b="1" dirty="0"/>
              <a:t>] o [</a:t>
            </a:r>
            <a:r>
              <a:rPr lang="en-GB" sz="3600" b="1" dirty="0">
                <a:solidFill>
                  <a:srgbClr val="FABD00"/>
                </a:solidFill>
              </a:rPr>
              <a:t>i</a:t>
            </a:r>
            <a:r>
              <a:rPr lang="en-GB" sz="3600" b="1" dirty="0"/>
              <a:t>] y [</a:t>
            </a:r>
            <a:r>
              <a:rPr lang="en-GB" sz="3600" b="1" dirty="0">
                <a:solidFill>
                  <a:srgbClr val="FABD00"/>
                </a:solidFill>
              </a:rPr>
              <a:t>e</a:t>
            </a:r>
            <a:r>
              <a:rPr lang="en-GB" sz="3600" b="1" dirty="0"/>
              <a:t>]?</a:t>
            </a:r>
            <a:endParaRPr lang="en-GB" sz="3600" dirty="0"/>
          </a:p>
        </p:txBody>
      </p:sp>
      <p:sp>
        <p:nvSpPr>
          <p:cNvPr id="5" name="Title 4"/>
          <p:cNvSpPr>
            <a:spLocks noGrp="1"/>
          </p:cNvSpPr>
          <p:nvPr>
            <p:ph type="title"/>
          </p:nvPr>
        </p:nvSpPr>
        <p:spPr>
          <a:xfrm>
            <a:off x="0" y="213557"/>
            <a:ext cx="1959429" cy="647577"/>
          </a:xfrm>
        </p:spPr>
        <p:txBody>
          <a:bodyPr>
            <a:normAutofit/>
          </a:bodyPr>
          <a:lstStyle/>
          <a:p>
            <a:r>
              <a:rPr lang="en-GB" sz="2800" b="1" dirty="0" err="1">
                <a:solidFill>
                  <a:schemeClr val="bg1"/>
                </a:solidFill>
              </a:rPr>
              <a:t>Fonética</a:t>
            </a:r>
            <a:endParaRPr lang="en-GB" sz="2800" dirty="0">
              <a:solidFill>
                <a:schemeClr val="bg1"/>
              </a:solidFill>
            </a:endParaRPr>
          </a:p>
        </p:txBody>
      </p:sp>
      <p:sp>
        <p:nvSpPr>
          <p:cNvPr id="1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9" name="Action Button: Custom 6">
            <a:hlinkClick r:id="" action="ppaction://noaction" highlightClick="1">
              <a:snd r:embed="rId3" name="la autora lleva una camisa.wav"/>
            </a:hlinkClick>
            <a:extLst>
              <a:ext uri="{FF2B5EF4-FFF2-40B4-BE49-F238E27FC236}">
                <a16:creationId xmlns:a16="http://schemas.microsoft.com/office/drawing/2014/main" id="{8E548AC5-4CAD-4D33-844E-8C8B3B2022A1}"/>
              </a:ext>
            </a:extLst>
          </p:cNvPr>
          <p:cNvSpPr/>
          <p:nvPr/>
        </p:nvSpPr>
        <p:spPr>
          <a:xfrm>
            <a:off x="782244" y="1759862"/>
            <a:ext cx="504000" cy="468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4</a:t>
            </a:r>
          </a:p>
        </p:txBody>
      </p:sp>
      <p:sp>
        <p:nvSpPr>
          <p:cNvPr id="11" name="ZoneTexte 3">
            <a:extLst>
              <a:ext uri="{FF2B5EF4-FFF2-40B4-BE49-F238E27FC236}">
                <a16:creationId xmlns:a16="http://schemas.microsoft.com/office/drawing/2014/main" id="{BD88C8F0-0A3C-4A0D-98FF-F7440605CFDE}"/>
              </a:ext>
            </a:extLst>
          </p:cNvPr>
          <p:cNvSpPr txBox="1"/>
          <p:nvPr/>
        </p:nvSpPr>
        <p:spPr>
          <a:xfrm>
            <a:off x="1434059" y="1708006"/>
            <a:ext cx="1959428" cy="646331"/>
          </a:xfrm>
          <a:prstGeom prst="rect">
            <a:avLst/>
          </a:prstGeom>
          <a:noFill/>
        </p:spPr>
        <p:txBody>
          <a:bodyPr wrap="square" rtlCol="0">
            <a:spAutoFit/>
          </a:bodyPr>
          <a:lstStyle/>
          <a:p>
            <a:r>
              <a:rPr lang="en-GB" sz="3600" b="1" dirty="0"/>
              <a:t>[</a:t>
            </a:r>
            <a:r>
              <a:rPr lang="en-GB" sz="3600" b="1" dirty="0">
                <a:solidFill>
                  <a:srgbClr val="FABD00"/>
                </a:solidFill>
              </a:rPr>
              <a:t>i</a:t>
            </a:r>
            <a:r>
              <a:rPr lang="en-GB" sz="3600" b="1" dirty="0"/>
              <a:t>] y [</a:t>
            </a:r>
            <a:r>
              <a:rPr lang="en-GB" sz="3600" b="1" dirty="0">
                <a:solidFill>
                  <a:srgbClr val="FABD00"/>
                </a:solidFill>
              </a:rPr>
              <a:t>e</a:t>
            </a:r>
            <a:r>
              <a:rPr lang="en-GB" sz="3600" b="1" dirty="0"/>
              <a:t>]</a:t>
            </a:r>
            <a:endParaRPr lang="en-CA" sz="3200" b="1" dirty="0">
              <a:solidFill>
                <a:schemeClr val="accent1">
                  <a:lumMod val="50000"/>
                </a:schemeClr>
              </a:solidFill>
              <a:latin typeface="Century Gothic" panose="020B0502020202020204" pitchFamily="34" charset="0"/>
            </a:endParaRPr>
          </a:p>
        </p:txBody>
      </p:sp>
      <p:sp>
        <p:nvSpPr>
          <p:cNvPr id="12" name="ZoneTexte 6">
            <a:extLst>
              <a:ext uri="{FF2B5EF4-FFF2-40B4-BE49-F238E27FC236}">
                <a16:creationId xmlns:a16="http://schemas.microsoft.com/office/drawing/2014/main" id="{4C47F14D-288E-4858-8D1A-13522A47D5FB}"/>
              </a:ext>
            </a:extLst>
          </p:cNvPr>
          <p:cNvSpPr txBox="1"/>
          <p:nvPr/>
        </p:nvSpPr>
        <p:spPr>
          <a:xfrm>
            <a:off x="883844" y="3053056"/>
            <a:ext cx="8308311" cy="707886"/>
          </a:xfrm>
          <a:prstGeom prst="rect">
            <a:avLst/>
          </a:prstGeom>
          <a:noFill/>
        </p:spPr>
        <p:txBody>
          <a:bodyPr wrap="square" rtlCol="0">
            <a:spAutoFit/>
          </a:bodyPr>
          <a:lstStyle/>
          <a:p>
            <a:r>
              <a:rPr lang="es-ES" sz="4000" b="1" dirty="0">
                <a:latin typeface="Century Gothic" panose="020B0502020202020204" pitchFamily="34" charset="0"/>
              </a:rPr>
              <a:t>La autora ll</a:t>
            </a:r>
            <a:r>
              <a:rPr lang="es-ES" sz="4000" b="1" dirty="0">
                <a:solidFill>
                  <a:srgbClr val="FABD00"/>
                </a:solidFill>
                <a:latin typeface="Century Gothic" panose="020B0502020202020204" pitchFamily="34" charset="0"/>
              </a:rPr>
              <a:t>e</a:t>
            </a:r>
            <a:r>
              <a:rPr lang="es-ES" sz="4000" b="1" dirty="0">
                <a:latin typeface="Century Gothic" panose="020B0502020202020204" pitchFamily="34" charset="0"/>
              </a:rPr>
              <a:t>va una cam</a:t>
            </a:r>
            <a:r>
              <a:rPr lang="es-ES" sz="4000" b="1" dirty="0">
                <a:solidFill>
                  <a:srgbClr val="FABD00"/>
                </a:solidFill>
                <a:latin typeface="Century Gothic" panose="020B0502020202020204" pitchFamily="34" charset="0"/>
              </a:rPr>
              <a:t>i</a:t>
            </a:r>
            <a:r>
              <a:rPr lang="es-ES" sz="4000" b="1" dirty="0">
                <a:latin typeface="Century Gothic" panose="020B0502020202020204" pitchFamily="34" charset="0"/>
              </a:rPr>
              <a:t>sa.</a:t>
            </a:r>
            <a:endParaRPr lang="en-CA" sz="4000" b="1" dirty="0">
              <a:latin typeface="Century Gothic" panose="020B0502020202020204" pitchFamily="34" charset="0"/>
            </a:endParaRPr>
          </a:p>
        </p:txBody>
      </p:sp>
      <p:sp>
        <p:nvSpPr>
          <p:cNvPr id="13" name="ZoneTexte 7">
            <a:extLst>
              <a:ext uri="{FF2B5EF4-FFF2-40B4-BE49-F238E27FC236}">
                <a16:creationId xmlns:a16="http://schemas.microsoft.com/office/drawing/2014/main" id="{D018B8C6-9EAB-427A-B00E-AA289AF53D57}"/>
              </a:ext>
            </a:extLst>
          </p:cNvPr>
          <p:cNvSpPr txBox="1"/>
          <p:nvPr/>
        </p:nvSpPr>
        <p:spPr>
          <a:xfrm>
            <a:off x="883844" y="3984612"/>
            <a:ext cx="7940842" cy="553998"/>
          </a:xfrm>
          <a:prstGeom prst="rect">
            <a:avLst/>
          </a:prstGeom>
          <a:noFill/>
        </p:spPr>
        <p:txBody>
          <a:bodyPr wrap="square" rtlCol="0">
            <a:spAutoFit/>
          </a:bodyPr>
          <a:lstStyle/>
          <a:p>
            <a:r>
              <a:rPr lang="en-CA" sz="3000" dirty="0">
                <a:latin typeface="Century Gothic" panose="020B0502020202020204" pitchFamily="34" charset="0"/>
              </a:rPr>
              <a:t>The (female) author wears a shirt.</a:t>
            </a:r>
          </a:p>
        </p:txBody>
      </p:sp>
    </p:spTree>
    <p:extLst>
      <p:ext uri="{BB962C8B-B14F-4D97-AF65-F5344CB8AC3E}">
        <p14:creationId xmlns:p14="http://schemas.microsoft.com/office/powerpoint/2010/main" val="84606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59429" y="236481"/>
            <a:ext cx="9082324" cy="646331"/>
          </a:xfrm>
          <a:prstGeom prst="rect">
            <a:avLst/>
          </a:prstGeom>
          <a:noFill/>
        </p:spPr>
        <p:txBody>
          <a:bodyPr wrap="square" rtlCol="0">
            <a:spAutoFit/>
          </a:bodyPr>
          <a:lstStyle/>
          <a:p>
            <a:r>
              <a:rPr lang="es-ES" sz="3600" b="1" dirty="0"/>
              <a:t>¿Qué escuchas? </a:t>
            </a:r>
            <a:r>
              <a:rPr lang="en-GB" sz="3600" b="1" dirty="0"/>
              <a:t>[</a:t>
            </a:r>
            <a:r>
              <a:rPr lang="en-GB" sz="3600" b="1" dirty="0">
                <a:solidFill>
                  <a:srgbClr val="FABD00"/>
                </a:solidFill>
              </a:rPr>
              <a:t>e</a:t>
            </a:r>
            <a:r>
              <a:rPr lang="en-GB" sz="3600" b="1" dirty="0"/>
              <a:t>], [</a:t>
            </a:r>
            <a:r>
              <a:rPr lang="en-GB" sz="3600" b="1" dirty="0">
                <a:solidFill>
                  <a:srgbClr val="FABD00"/>
                </a:solidFill>
              </a:rPr>
              <a:t>i</a:t>
            </a:r>
            <a:r>
              <a:rPr lang="en-GB" sz="3600" b="1" dirty="0"/>
              <a:t>] o [</a:t>
            </a:r>
            <a:r>
              <a:rPr lang="en-GB" sz="3600" b="1" dirty="0">
                <a:solidFill>
                  <a:srgbClr val="FABD00"/>
                </a:solidFill>
              </a:rPr>
              <a:t>i</a:t>
            </a:r>
            <a:r>
              <a:rPr lang="en-GB" sz="3600" b="1" dirty="0"/>
              <a:t>] y [</a:t>
            </a:r>
            <a:r>
              <a:rPr lang="en-GB" sz="3600" b="1" dirty="0">
                <a:solidFill>
                  <a:srgbClr val="FABD00"/>
                </a:solidFill>
              </a:rPr>
              <a:t>e</a:t>
            </a:r>
            <a:r>
              <a:rPr lang="en-GB" sz="3600" b="1" dirty="0"/>
              <a:t>]?</a:t>
            </a:r>
            <a:endParaRPr lang="en-GB" sz="3600" dirty="0"/>
          </a:p>
        </p:txBody>
      </p:sp>
      <p:sp>
        <p:nvSpPr>
          <p:cNvPr id="5" name="Title 4"/>
          <p:cNvSpPr>
            <a:spLocks noGrp="1"/>
          </p:cNvSpPr>
          <p:nvPr>
            <p:ph type="title"/>
          </p:nvPr>
        </p:nvSpPr>
        <p:spPr>
          <a:xfrm>
            <a:off x="0" y="213557"/>
            <a:ext cx="1959429" cy="647577"/>
          </a:xfrm>
        </p:spPr>
        <p:txBody>
          <a:bodyPr>
            <a:normAutofit/>
          </a:bodyPr>
          <a:lstStyle/>
          <a:p>
            <a:r>
              <a:rPr lang="en-GB" sz="2800" b="1" dirty="0" err="1">
                <a:solidFill>
                  <a:schemeClr val="bg1"/>
                </a:solidFill>
              </a:rPr>
              <a:t>Fonética</a:t>
            </a:r>
            <a:endParaRPr lang="en-GB" sz="2800" dirty="0">
              <a:solidFill>
                <a:schemeClr val="bg1"/>
              </a:solidFill>
            </a:endParaRPr>
          </a:p>
        </p:txBody>
      </p:sp>
      <p:sp>
        <p:nvSpPr>
          <p:cNvPr id="1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4" name="Action Button: Custom 6">
            <a:hlinkClick r:id="" action="ppaction://noaction" highlightClick="1">
              <a:snd r:embed="rId3" name="doy comida a los caballos.wav"/>
            </a:hlinkClick>
            <a:extLst>
              <a:ext uri="{FF2B5EF4-FFF2-40B4-BE49-F238E27FC236}">
                <a16:creationId xmlns:a16="http://schemas.microsoft.com/office/drawing/2014/main" id="{5890084C-924B-4657-8A43-2AB55613DAF7}"/>
              </a:ext>
            </a:extLst>
          </p:cNvPr>
          <p:cNvSpPr/>
          <p:nvPr/>
        </p:nvSpPr>
        <p:spPr>
          <a:xfrm>
            <a:off x="996862" y="1260832"/>
            <a:ext cx="504000" cy="468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5</a:t>
            </a:r>
          </a:p>
        </p:txBody>
      </p:sp>
      <p:sp>
        <p:nvSpPr>
          <p:cNvPr id="15" name="ZoneTexte 3">
            <a:extLst>
              <a:ext uri="{FF2B5EF4-FFF2-40B4-BE49-F238E27FC236}">
                <a16:creationId xmlns:a16="http://schemas.microsoft.com/office/drawing/2014/main" id="{F7B17B30-65EB-4590-8B48-E68CE774708C}"/>
              </a:ext>
            </a:extLst>
          </p:cNvPr>
          <p:cNvSpPr txBox="1"/>
          <p:nvPr/>
        </p:nvSpPr>
        <p:spPr>
          <a:xfrm>
            <a:off x="1663192" y="1135713"/>
            <a:ext cx="1138990" cy="707886"/>
          </a:xfrm>
          <a:prstGeom prst="rect">
            <a:avLst/>
          </a:prstGeom>
          <a:noFill/>
        </p:spPr>
        <p:txBody>
          <a:bodyPr wrap="square" rtlCol="0">
            <a:spAutoFit/>
          </a:bodyPr>
          <a:lstStyle/>
          <a:p>
            <a:r>
              <a:rPr lang="en-GB" sz="4000" b="1" dirty="0"/>
              <a:t>[</a:t>
            </a:r>
            <a:r>
              <a:rPr lang="en-GB" sz="4000" b="1" dirty="0">
                <a:solidFill>
                  <a:srgbClr val="FABD00"/>
                </a:solidFill>
              </a:rPr>
              <a:t>i</a:t>
            </a:r>
            <a:r>
              <a:rPr lang="en-GB" sz="4000" b="1" dirty="0"/>
              <a:t>]</a:t>
            </a:r>
            <a:endParaRPr lang="en-CA" sz="3600" b="1" dirty="0">
              <a:solidFill>
                <a:srgbClr val="115076"/>
              </a:solidFill>
              <a:latin typeface="Century Gothic" panose="020B0502020202020204" pitchFamily="34" charset="0"/>
            </a:endParaRPr>
          </a:p>
        </p:txBody>
      </p:sp>
      <p:sp>
        <p:nvSpPr>
          <p:cNvPr id="16" name="ZoneTexte 4">
            <a:extLst>
              <a:ext uri="{FF2B5EF4-FFF2-40B4-BE49-F238E27FC236}">
                <a16:creationId xmlns:a16="http://schemas.microsoft.com/office/drawing/2014/main" id="{FAC95E22-7197-4423-A710-BDDDB87B35D0}"/>
              </a:ext>
            </a:extLst>
          </p:cNvPr>
          <p:cNvSpPr txBox="1"/>
          <p:nvPr/>
        </p:nvSpPr>
        <p:spPr>
          <a:xfrm>
            <a:off x="996862" y="2547638"/>
            <a:ext cx="9144000" cy="369332"/>
          </a:xfrm>
          <a:prstGeom prst="rect">
            <a:avLst/>
          </a:prstGeom>
          <a:noFill/>
        </p:spPr>
        <p:txBody>
          <a:bodyPr wrap="square" rtlCol="0">
            <a:spAutoFit/>
          </a:bodyPr>
          <a:lstStyle/>
          <a:p>
            <a:r>
              <a:rPr lang="es-ES" dirty="0"/>
              <a:t> </a:t>
            </a:r>
            <a:endParaRPr lang="en-CA" dirty="0"/>
          </a:p>
        </p:txBody>
      </p:sp>
      <p:sp>
        <p:nvSpPr>
          <p:cNvPr id="17" name="ZoneTexte 6">
            <a:extLst>
              <a:ext uri="{FF2B5EF4-FFF2-40B4-BE49-F238E27FC236}">
                <a16:creationId xmlns:a16="http://schemas.microsoft.com/office/drawing/2014/main" id="{09DF5FF8-0D27-44EE-BC0B-64D53629F522}"/>
              </a:ext>
            </a:extLst>
          </p:cNvPr>
          <p:cNvSpPr txBox="1"/>
          <p:nvPr/>
        </p:nvSpPr>
        <p:spPr>
          <a:xfrm>
            <a:off x="996862" y="1802435"/>
            <a:ext cx="9304421" cy="984885"/>
          </a:xfrm>
          <a:prstGeom prst="rect">
            <a:avLst/>
          </a:prstGeom>
          <a:noFill/>
        </p:spPr>
        <p:txBody>
          <a:bodyPr wrap="square" rtlCol="0">
            <a:spAutoFit/>
          </a:bodyPr>
          <a:lstStyle/>
          <a:p>
            <a:endParaRPr lang="es-ES" dirty="0"/>
          </a:p>
          <a:p>
            <a:r>
              <a:rPr lang="es-ES" dirty="0"/>
              <a:t>  </a:t>
            </a:r>
            <a:r>
              <a:rPr lang="es-ES" sz="4000" b="1" dirty="0">
                <a:latin typeface="Century Gothic" panose="020B0502020202020204" pitchFamily="34" charset="0"/>
              </a:rPr>
              <a:t>Doy com</a:t>
            </a:r>
            <a:r>
              <a:rPr lang="es-ES" sz="4000" b="1" dirty="0">
                <a:solidFill>
                  <a:srgbClr val="FABD00"/>
                </a:solidFill>
                <a:latin typeface="Century Gothic" panose="020B0502020202020204" pitchFamily="34" charset="0"/>
              </a:rPr>
              <a:t>i</a:t>
            </a:r>
            <a:r>
              <a:rPr lang="es-ES" sz="4000" b="1" dirty="0">
                <a:latin typeface="Century Gothic" panose="020B0502020202020204" pitchFamily="34" charset="0"/>
              </a:rPr>
              <a:t>da a los caballos.</a:t>
            </a:r>
            <a:endParaRPr lang="en-CA" dirty="0"/>
          </a:p>
        </p:txBody>
      </p:sp>
      <p:sp>
        <p:nvSpPr>
          <p:cNvPr id="18" name="ZoneTexte 7">
            <a:extLst>
              <a:ext uri="{FF2B5EF4-FFF2-40B4-BE49-F238E27FC236}">
                <a16:creationId xmlns:a16="http://schemas.microsoft.com/office/drawing/2014/main" id="{572FFB85-FB9B-445F-95CB-2AE55CF5DAE7}"/>
              </a:ext>
            </a:extLst>
          </p:cNvPr>
          <p:cNvSpPr txBox="1"/>
          <p:nvPr/>
        </p:nvSpPr>
        <p:spPr>
          <a:xfrm>
            <a:off x="1137008" y="3068438"/>
            <a:ext cx="4700337" cy="553998"/>
          </a:xfrm>
          <a:prstGeom prst="rect">
            <a:avLst/>
          </a:prstGeom>
          <a:noFill/>
        </p:spPr>
        <p:txBody>
          <a:bodyPr wrap="square" rtlCol="0">
            <a:spAutoFit/>
          </a:bodyPr>
          <a:lstStyle/>
          <a:p>
            <a:r>
              <a:rPr lang="en-CA" sz="3000" dirty="0">
                <a:latin typeface="Century Gothic" panose="020B0502020202020204" pitchFamily="34" charset="0"/>
              </a:rPr>
              <a:t>I give food to the horses</a:t>
            </a:r>
            <a:r>
              <a:rPr lang="en-CA" dirty="0"/>
              <a:t>.</a:t>
            </a:r>
          </a:p>
        </p:txBody>
      </p:sp>
      <p:sp>
        <p:nvSpPr>
          <p:cNvPr id="19" name="Rounded Rectangle 9">
            <a:extLst>
              <a:ext uri="{FF2B5EF4-FFF2-40B4-BE49-F238E27FC236}">
                <a16:creationId xmlns:a16="http://schemas.microsoft.com/office/drawing/2014/main" id="{000073DB-47AF-499C-BA89-897808319859}"/>
              </a:ext>
            </a:extLst>
          </p:cNvPr>
          <p:cNvSpPr/>
          <p:nvPr/>
        </p:nvSpPr>
        <p:spPr>
          <a:xfrm>
            <a:off x="1140783" y="4881900"/>
            <a:ext cx="5261539" cy="577400"/>
          </a:xfrm>
          <a:prstGeom prst="roundRect">
            <a:avLst/>
          </a:prstGeom>
          <a:solidFill>
            <a:schemeClr val="accent2">
              <a:lumMod val="60000"/>
              <a:lumOff val="40000"/>
            </a:schemeClr>
          </a:solidFill>
          <a:ln>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Los </a:t>
            </a:r>
            <a:r>
              <a:rPr kumimoji="0" lang="en-GB" sz="2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caballos</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son </a:t>
            </a:r>
            <a:r>
              <a:rPr kumimoji="0" lang="en-GB" sz="2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hermosos</a:t>
            </a: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BD9990F6-E8E5-4B63-8C29-F834C3D0528C}"/>
              </a:ext>
            </a:extLst>
          </p:cNvPr>
          <p:cNvSpPr txBox="1"/>
          <p:nvPr/>
        </p:nvSpPr>
        <p:spPr>
          <a:xfrm>
            <a:off x="1029524" y="4070681"/>
            <a:ext cx="9615641" cy="523220"/>
          </a:xfrm>
          <a:prstGeom prst="rect">
            <a:avLst/>
          </a:prstGeom>
          <a:noFill/>
        </p:spPr>
        <p:txBody>
          <a:bodyPr wrap="square" rtlCol="0">
            <a:spAutoFit/>
          </a:bodyPr>
          <a:lstStyle/>
          <a:p>
            <a:r>
              <a:rPr lang="en-GB" sz="2800" b="1" dirty="0"/>
              <a:t>¿Cómo se dice ‘the horses are beautiful’ en español?</a:t>
            </a:r>
          </a:p>
        </p:txBody>
      </p:sp>
      <p:pic>
        <p:nvPicPr>
          <p:cNvPr id="21" name="Picture 2" descr="selective focus photography of horses">
            <a:extLst>
              <a:ext uri="{FF2B5EF4-FFF2-40B4-BE49-F238E27FC236}">
                <a16:creationId xmlns:a16="http://schemas.microsoft.com/office/drawing/2014/main" id="{C7346C7D-8DA8-4437-8C60-AFCD7DB2ED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591" y="4564827"/>
            <a:ext cx="2613757" cy="1743376"/>
          </a:xfrm>
          <a:prstGeom prst="round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285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143FFE-EECD-4BED-A017-EB3071079D13}"/>
              </a:ext>
            </a:extLst>
          </p:cNvPr>
          <p:cNvSpPr>
            <a:spLocks noGrp="1"/>
          </p:cNvSpPr>
          <p:nvPr>
            <p:ph type="title"/>
          </p:nvPr>
        </p:nvSpPr>
        <p:spPr>
          <a:xfrm>
            <a:off x="0" y="213557"/>
            <a:ext cx="2830286" cy="647577"/>
          </a:xfrm>
        </p:spPr>
        <p:txBody>
          <a:bodyPr/>
          <a:lstStyle/>
          <a:p>
            <a:r>
              <a:rPr lang="en-GB" dirty="0"/>
              <a:t>Using verbs</a:t>
            </a:r>
          </a:p>
        </p:txBody>
      </p:sp>
      <p:pic>
        <p:nvPicPr>
          <p:cNvPr id="4" name="Image 4">
            <a:extLst>
              <a:ext uri="{FF2B5EF4-FFF2-40B4-BE49-F238E27FC236}">
                <a16:creationId xmlns:a16="http://schemas.microsoft.com/office/drawing/2014/main" id="{A95D4FE6-2F5E-44E5-A007-65AAD69FD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660" y="4058186"/>
            <a:ext cx="1490475" cy="1868428"/>
          </a:xfrm>
          <a:prstGeom prst="rect">
            <a:avLst/>
          </a:prstGeom>
        </p:spPr>
      </p:pic>
      <p:sp>
        <p:nvSpPr>
          <p:cNvPr id="5" name="Bulle narrative : rectangle à coins arrondis 5">
            <a:extLst>
              <a:ext uri="{FF2B5EF4-FFF2-40B4-BE49-F238E27FC236}">
                <a16:creationId xmlns:a16="http://schemas.microsoft.com/office/drawing/2014/main" id="{5A8D21B5-E272-47EE-8826-EEC8E545756F}"/>
              </a:ext>
            </a:extLst>
          </p:cNvPr>
          <p:cNvSpPr/>
          <p:nvPr/>
        </p:nvSpPr>
        <p:spPr>
          <a:xfrm>
            <a:off x="138545" y="2769438"/>
            <a:ext cx="2353590" cy="1115794"/>
          </a:xfrm>
          <a:prstGeom prst="wedgeRoundRectCallout">
            <a:avLst>
              <a:gd name="adj1" fmla="val -4037"/>
              <a:gd name="adj2" fmla="val 77186"/>
              <a:gd name="adj3" fmla="val 16667"/>
            </a:avLst>
          </a:prstGeom>
          <a:solidFill>
            <a:srgbClr val="3A5EAC"/>
          </a:solidFill>
          <a:ln>
            <a:solidFill>
              <a:srgbClr val="FABD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400" b="1" dirty="0"/>
              <a:t>Busc</a:t>
            </a:r>
            <a:r>
              <a:rPr lang="es-ES" sz="2400" b="1" u="sng" dirty="0"/>
              <a:t>o</a:t>
            </a:r>
            <a:r>
              <a:rPr lang="es-ES" sz="2400" b="1" dirty="0"/>
              <a:t> la escuela</a:t>
            </a:r>
            <a:r>
              <a:rPr lang="en-CA" sz="2400" dirty="0"/>
              <a:t>.</a:t>
            </a:r>
          </a:p>
        </p:txBody>
      </p:sp>
      <p:sp>
        <p:nvSpPr>
          <p:cNvPr id="6" name="Légende : encadrée 6">
            <a:extLst>
              <a:ext uri="{FF2B5EF4-FFF2-40B4-BE49-F238E27FC236}">
                <a16:creationId xmlns:a16="http://schemas.microsoft.com/office/drawing/2014/main" id="{8B90D11E-A922-46F7-A46F-D32346FAEFAF}"/>
              </a:ext>
            </a:extLst>
          </p:cNvPr>
          <p:cNvSpPr/>
          <p:nvPr/>
        </p:nvSpPr>
        <p:spPr>
          <a:xfrm>
            <a:off x="2039077" y="1930089"/>
            <a:ext cx="2133600" cy="1059141"/>
          </a:xfrm>
          <a:prstGeom prst="borderCallout1">
            <a:avLst>
              <a:gd name="adj1" fmla="val -48884"/>
              <a:gd name="adj2" fmla="val -119974"/>
              <a:gd name="adj3" fmla="val -45969"/>
              <a:gd name="adj4" fmla="val -120016"/>
            </a:avLst>
          </a:prstGeom>
          <a:solidFill>
            <a:srgbClr val="FABD00"/>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t>I look for the school.</a:t>
            </a:r>
          </a:p>
        </p:txBody>
      </p:sp>
      <p:pic>
        <p:nvPicPr>
          <p:cNvPr id="7" name="Image 8">
            <a:extLst>
              <a:ext uri="{FF2B5EF4-FFF2-40B4-BE49-F238E27FC236}">
                <a16:creationId xmlns:a16="http://schemas.microsoft.com/office/drawing/2014/main" id="{5739623C-23EA-4F7A-8EBB-2F323A04AF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55" y="4058186"/>
            <a:ext cx="1490475" cy="1868428"/>
          </a:xfrm>
          <a:prstGeom prst="rect">
            <a:avLst/>
          </a:prstGeom>
        </p:spPr>
      </p:pic>
      <p:pic>
        <p:nvPicPr>
          <p:cNvPr id="8" name="Image 10" descr="Une image contenant dessin&#10;&#10;Description générée automatiquement">
            <a:extLst>
              <a:ext uri="{FF2B5EF4-FFF2-40B4-BE49-F238E27FC236}">
                <a16:creationId xmlns:a16="http://schemas.microsoft.com/office/drawing/2014/main" id="{954BCCCA-8C41-40FF-A54B-708FA39C3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580" y="4697889"/>
            <a:ext cx="1666875" cy="1228725"/>
          </a:xfrm>
          <a:prstGeom prst="rect">
            <a:avLst/>
          </a:prstGeom>
        </p:spPr>
      </p:pic>
      <p:sp>
        <p:nvSpPr>
          <p:cNvPr id="9" name="Bulle narrative : rectangle à coins arrondis 12">
            <a:extLst>
              <a:ext uri="{FF2B5EF4-FFF2-40B4-BE49-F238E27FC236}">
                <a16:creationId xmlns:a16="http://schemas.microsoft.com/office/drawing/2014/main" id="{8B2439AA-5728-4038-BC1E-FF8B620A1604}"/>
              </a:ext>
            </a:extLst>
          </p:cNvPr>
          <p:cNvSpPr/>
          <p:nvPr/>
        </p:nvSpPr>
        <p:spPr>
          <a:xfrm>
            <a:off x="4567751" y="2855600"/>
            <a:ext cx="2467788" cy="1115795"/>
          </a:xfrm>
          <a:prstGeom prst="wedgeRoundRectCallout">
            <a:avLst>
              <a:gd name="adj1" fmla="val -4037"/>
              <a:gd name="adj2" fmla="val 107256"/>
              <a:gd name="adj3" fmla="val 16667"/>
            </a:avLst>
          </a:prstGeom>
          <a:solidFill>
            <a:srgbClr val="3A5EAC"/>
          </a:solidFill>
          <a:ln>
            <a:solidFill>
              <a:srgbClr val="FABD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400" b="1" dirty="0"/>
              <a:t>Busc</a:t>
            </a:r>
            <a:r>
              <a:rPr lang="es-ES" sz="2400" b="1" u="sng" dirty="0"/>
              <a:t>amos</a:t>
            </a:r>
            <a:r>
              <a:rPr lang="es-ES" sz="2400" b="1" dirty="0"/>
              <a:t> la escuela</a:t>
            </a:r>
            <a:r>
              <a:rPr lang="en-CA" sz="2400" dirty="0"/>
              <a:t>.</a:t>
            </a:r>
          </a:p>
        </p:txBody>
      </p:sp>
      <p:sp>
        <p:nvSpPr>
          <p:cNvPr id="10" name="Légende : encadrée 13">
            <a:extLst>
              <a:ext uri="{FF2B5EF4-FFF2-40B4-BE49-F238E27FC236}">
                <a16:creationId xmlns:a16="http://schemas.microsoft.com/office/drawing/2014/main" id="{E2A58FF6-7204-4E81-AE6E-F56756C9C868}"/>
              </a:ext>
            </a:extLst>
          </p:cNvPr>
          <p:cNvSpPr/>
          <p:nvPr/>
        </p:nvSpPr>
        <p:spPr>
          <a:xfrm>
            <a:off x="6107227" y="1973682"/>
            <a:ext cx="2133600" cy="1059142"/>
          </a:xfrm>
          <a:prstGeom prst="borderCallout1">
            <a:avLst>
              <a:gd name="adj1" fmla="val -24773"/>
              <a:gd name="adj2" fmla="val -336178"/>
              <a:gd name="adj3" fmla="val -27161"/>
              <a:gd name="adj4" fmla="val -338701"/>
            </a:avLst>
          </a:prstGeom>
          <a:solidFill>
            <a:srgbClr val="FABD00"/>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t>We look for the school.</a:t>
            </a:r>
          </a:p>
        </p:txBody>
      </p:sp>
      <p:pic>
        <p:nvPicPr>
          <p:cNvPr id="11" name="Picture 44">
            <a:extLst>
              <a:ext uri="{FF2B5EF4-FFF2-40B4-BE49-F238E27FC236}">
                <a16:creationId xmlns:a16="http://schemas.microsoft.com/office/drawing/2014/main" id="{DD75BA91-88B5-4543-9DBA-97521100B93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894285" y="4438641"/>
            <a:ext cx="1120664" cy="1705439"/>
          </a:xfrm>
          <a:prstGeom prst="rect">
            <a:avLst/>
          </a:prstGeom>
        </p:spPr>
      </p:pic>
      <p:pic>
        <p:nvPicPr>
          <p:cNvPr id="12" name="Image 15">
            <a:extLst>
              <a:ext uri="{FF2B5EF4-FFF2-40B4-BE49-F238E27FC236}">
                <a16:creationId xmlns:a16="http://schemas.microsoft.com/office/drawing/2014/main" id="{62AC51F1-7FE6-4F74-8478-B38F996A39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1525" y="4275652"/>
            <a:ext cx="1490475" cy="1868428"/>
          </a:xfrm>
          <a:prstGeom prst="rect">
            <a:avLst/>
          </a:prstGeom>
        </p:spPr>
      </p:pic>
      <p:sp>
        <p:nvSpPr>
          <p:cNvPr id="13" name="Bulle narrative : rectangle à coins arrondis 16">
            <a:extLst>
              <a:ext uri="{FF2B5EF4-FFF2-40B4-BE49-F238E27FC236}">
                <a16:creationId xmlns:a16="http://schemas.microsoft.com/office/drawing/2014/main" id="{B10B469E-13B3-4662-892B-50EF39EC7935}"/>
              </a:ext>
            </a:extLst>
          </p:cNvPr>
          <p:cNvSpPr/>
          <p:nvPr/>
        </p:nvSpPr>
        <p:spPr>
          <a:xfrm>
            <a:off x="9163673" y="2647093"/>
            <a:ext cx="2283089" cy="1115795"/>
          </a:xfrm>
          <a:prstGeom prst="wedgeRoundRectCallout">
            <a:avLst>
              <a:gd name="adj1" fmla="val -31418"/>
              <a:gd name="adj2" fmla="val 101809"/>
              <a:gd name="adj3" fmla="val 16667"/>
            </a:avLst>
          </a:prstGeom>
          <a:solidFill>
            <a:srgbClr val="3A5EAC"/>
          </a:solidFill>
          <a:ln>
            <a:solidFill>
              <a:srgbClr val="FABD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400" b="1" dirty="0"/>
              <a:t>Busc</a:t>
            </a:r>
            <a:r>
              <a:rPr lang="es-ES" sz="2400" b="1" u="sng" dirty="0"/>
              <a:t>a</a:t>
            </a:r>
            <a:r>
              <a:rPr lang="es-ES" sz="2400" b="1" dirty="0"/>
              <a:t> la escuela</a:t>
            </a:r>
            <a:r>
              <a:rPr lang="en-CA" sz="2400" dirty="0"/>
              <a:t>.</a:t>
            </a:r>
          </a:p>
        </p:txBody>
      </p:sp>
      <p:sp>
        <p:nvSpPr>
          <p:cNvPr id="14" name="Légende : encadrée 17">
            <a:extLst>
              <a:ext uri="{FF2B5EF4-FFF2-40B4-BE49-F238E27FC236}">
                <a16:creationId xmlns:a16="http://schemas.microsoft.com/office/drawing/2014/main" id="{036EF3A3-F324-4B76-B65C-D5BBBAF14089}"/>
              </a:ext>
            </a:extLst>
          </p:cNvPr>
          <p:cNvSpPr/>
          <p:nvPr/>
        </p:nvSpPr>
        <p:spPr>
          <a:xfrm>
            <a:off x="9908912" y="1699652"/>
            <a:ext cx="2283088" cy="1115795"/>
          </a:xfrm>
          <a:prstGeom prst="borderCallout1">
            <a:avLst>
              <a:gd name="adj1" fmla="val -24527"/>
              <a:gd name="adj2" fmla="val -534025"/>
              <a:gd name="adj3" fmla="val -17796"/>
              <a:gd name="adj4" fmla="val -533976"/>
            </a:avLst>
          </a:prstGeom>
          <a:solidFill>
            <a:srgbClr val="FABD00"/>
          </a:solidFill>
          <a:ln>
            <a:solidFill>
              <a:srgbClr val="3A5E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t>S/he looks for the school.</a:t>
            </a:r>
          </a:p>
        </p:txBody>
      </p:sp>
      <p:sp>
        <p:nvSpPr>
          <p:cNvPr id="15" name="Rounded Rectangle 11">
            <a:extLst>
              <a:ext uri="{FF2B5EF4-FFF2-40B4-BE49-F238E27FC236}">
                <a16:creationId xmlns:a16="http://schemas.microsoft.com/office/drawing/2014/main" id="{170EC5F9-B7B4-413C-807F-4C3A5F3D9E0D}"/>
              </a:ext>
            </a:extLst>
          </p:cNvPr>
          <p:cNvSpPr/>
          <p:nvPr/>
        </p:nvSpPr>
        <p:spPr>
          <a:xfrm>
            <a:off x="10319658" y="258166"/>
            <a:ext cx="1608486"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6" name="TextBox 24">
            <a:extLst>
              <a:ext uri="{FF2B5EF4-FFF2-40B4-BE49-F238E27FC236}">
                <a16:creationId xmlns:a16="http://schemas.microsoft.com/office/drawing/2014/main" id="{754BB782-2BBF-4845-80CA-20A2D24ECE08}"/>
              </a:ext>
            </a:extLst>
          </p:cNvPr>
          <p:cNvSpPr txBox="1">
            <a:spLocks/>
          </p:cNvSpPr>
          <p:nvPr/>
        </p:nvSpPr>
        <p:spPr>
          <a:xfrm>
            <a:off x="13793" y="1034087"/>
            <a:ext cx="9011273" cy="867930"/>
          </a:xfrm>
          <a:prstGeom prst="rect">
            <a:avLst/>
          </a:prstGeom>
          <a:noFill/>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a:solidFill>
                  <a:schemeClr val="tx1"/>
                </a:solidFill>
              </a:rPr>
              <a:t>Remember that verb endings change depending on who the verb refers to.</a:t>
            </a:r>
            <a:endParaRPr lang="en-GB" sz="2800" dirty="0">
              <a:solidFill>
                <a:schemeClr val="tx1"/>
              </a:solidFill>
            </a:endParaRPr>
          </a:p>
        </p:txBody>
      </p:sp>
    </p:spTree>
    <p:extLst>
      <p:ext uri="{BB962C8B-B14F-4D97-AF65-F5344CB8AC3E}">
        <p14:creationId xmlns:p14="http://schemas.microsoft.com/office/powerpoint/2010/main" val="32334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par>
                                <p:cTn id="90" presetID="10" presetClass="entr" presetSubtype="0" fill="hold" grpId="2"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childTnLst>
                                </p:cTn>
                              </p:par>
                              <p:par>
                                <p:cTn id="93" presetID="10" presetClass="entr" presetSubtype="0" fill="hold" grpId="2" nodeType="with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500"/>
                                        <p:tgtEl>
                                          <p:spTgt spid="6"/>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fade">
                                      <p:cBhvr>
                                        <p:cTn id="101" dur="500"/>
                                        <p:tgtEl>
                                          <p:spTgt spid="7"/>
                                        </p:tgtEl>
                                      </p:cBhvr>
                                    </p:animEffect>
                                  </p:childTnLst>
                                </p:cTn>
                              </p:par>
                              <p:par>
                                <p:cTn id="102" presetID="10" presetClass="entr" presetSubtype="0" fill="hold" grpId="2" nodeType="with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500"/>
                                        <p:tgtEl>
                                          <p:spTgt spid="9"/>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fade">
                                      <p:cBhvr>
                                        <p:cTn id="107" dur="500"/>
                                        <p:tgtEl>
                                          <p:spTgt spid="10"/>
                                        </p:tgtEl>
                                      </p:cBhvr>
                                    </p:animEffect>
                                  </p:childTnLst>
                                </p:cTn>
                              </p:par>
                              <p:par>
                                <p:cTn id="108" presetID="10" presetClass="entr" presetSubtype="0" fill="hold" nodeType="with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fade">
                                      <p:cBhvr>
                                        <p:cTn id="110" dur="500"/>
                                        <p:tgtEl>
                                          <p:spTgt spid="11"/>
                                        </p:tgtEl>
                                      </p:cBhvr>
                                    </p:animEffect>
                                  </p:childTnLst>
                                </p:cTn>
                              </p:par>
                              <p:par>
                                <p:cTn id="111" presetID="10" presetClass="entr" presetSubtype="0" fill="hold" nodeType="withEffect">
                                  <p:stCondLst>
                                    <p:cond delay="0"/>
                                  </p:stCondLst>
                                  <p:childTnLst>
                                    <p:set>
                                      <p:cBhvr>
                                        <p:cTn id="112" dur="1" fill="hold">
                                          <p:stCondLst>
                                            <p:cond delay="0"/>
                                          </p:stCondLst>
                                        </p:cTn>
                                        <p:tgtEl>
                                          <p:spTgt spid="12"/>
                                        </p:tgtEl>
                                        <p:attrNameLst>
                                          <p:attrName>style.visibility</p:attrName>
                                        </p:attrNameLst>
                                      </p:cBhvr>
                                      <p:to>
                                        <p:strVal val="visible"/>
                                      </p:to>
                                    </p:set>
                                    <p:animEffect transition="in" filter="fade">
                                      <p:cBhvr>
                                        <p:cTn id="113" dur="500"/>
                                        <p:tgtEl>
                                          <p:spTgt spid="12"/>
                                        </p:tgtEl>
                                      </p:cBhvr>
                                    </p:animEffect>
                                  </p:childTnLst>
                                </p:cTn>
                              </p:par>
                              <p:par>
                                <p:cTn id="114" presetID="10" presetClass="entr" presetSubtype="0" fill="hold" grpId="2" nodeType="withEffect">
                                  <p:stCondLst>
                                    <p:cond delay="0"/>
                                  </p:stCondLst>
                                  <p:childTnLst>
                                    <p:set>
                                      <p:cBhvr>
                                        <p:cTn id="115" dur="1" fill="hold">
                                          <p:stCondLst>
                                            <p:cond delay="0"/>
                                          </p:stCondLst>
                                        </p:cTn>
                                        <p:tgtEl>
                                          <p:spTgt spid="13"/>
                                        </p:tgtEl>
                                        <p:attrNameLst>
                                          <p:attrName>style.visibility</p:attrName>
                                        </p:attrNameLst>
                                      </p:cBhvr>
                                      <p:to>
                                        <p:strVal val="visible"/>
                                      </p:to>
                                    </p:set>
                                    <p:animEffect transition="in" filter="fade">
                                      <p:cBhvr>
                                        <p:cTn id="116" dur="500"/>
                                        <p:tgtEl>
                                          <p:spTgt spid="13"/>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animBg="1"/>
      <p:bldP spid="6" grpId="1" animBg="1"/>
      <p:bldP spid="6" grpId="2" animBg="1"/>
      <p:bldP spid="9" grpId="0" animBg="1"/>
      <p:bldP spid="9" grpId="1" animBg="1"/>
      <p:bldP spid="9" grpId="2" animBg="1"/>
      <p:bldP spid="10" grpId="0" animBg="1"/>
      <p:bldP spid="10" grpId="1" animBg="1"/>
      <p:bldP spid="10" grpId="2" animBg="1"/>
      <p:bldP spid="13" grpId="0" animBg="1"/>
      <p:bldP spid="13" grpId="1" animBg="1"/>
      <p:bldP spid="13" grpId="2" animBg="1"/>
      <p:bldP spid="14" grpId="0" animBg="1"/>
      <p:bldP spid="14" grpId="1"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ulle narrative : ronde 7">
            <a:extLst>
              <a:ext uri="{FF2B5EF4-FFF2-40B4-BE49-F238E27FC236}">
                <a16:creationId xmlns:a16="http://schemas.microsoft.com/office/drawing/2014/main" id="{5596AC22-08F1-47B7-B725-2BFD2E0DE7CE}"/>
              </a:ext>
            </a:extLst>
          </p:cNvPr>
          <p:cNvSpPr/>
          <p:nvPr/>
        </p:nvSpPr>
        <p:spPr>
          <a:xfrm>
            <a:off x="249383" y="2285663"/>
            <a:ext cx="3463636" cy="3172690"/>
          </a:xfrm>
          <a:prstGeom prst="wedgeEllipseCallout">
            <a:avLst>
              <a:gd name="adj1" fmla="val 74868"/>
              <a:gd name="adj2" fmla="val -9023"/>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3200" b="1" dirty="0">
                <a:solidFill>
                  <a:schemeClr val="tx1"/>
                </a:solidFill>
              </a:rPr>
              <a:t>¿Cómo es el perro de Vanessa? </a:t>
            </a:r>
            <a:endParaRPr lang="en-CA" sz="3200" b="1" dirty="0">
              <a:solidFill>
                <a:schemeClr val="tx1"/>
              </a:solidFill>
            </a:endParaRPr>
          </a:p>
        </p:txBody>
      </p:sp>
      <p:sp>
        <p:nvSpPr>
          <p:cNvPr id="9" name="Bulle narrative : rectangle à coins arrondis 8">
            <a:extLst>
              <a:ext uri="{FF2B5EF4-FFF2-40B4-BE49-F238E27FC236}">
                <a16:creationId xmlns:a16="http://schemas.microsoft.com/office/drawing/2014/main" id="{BA3EBED9-8EF9-428A-A362-58541116CBAB}"/>
              </a:ext>
            </a:extLst>
          </p:cNvPr>
          <p:cNvSpPr/>
          <p:nvPr/>
        </p:nvSpPr>
        <p:spPr>
          <a:xfrm>
            <a:off x="8478980" y="2073514"/>
            <a:ext cx="3142749" cy="2710972"/>
          </a:xfrm>
          <a:prstGeom prst="wedgeRoundRectCallout">
            <a:avLst>
              <a:gd name="adj1" fmla="val -64007"/>
              <a:gd name="adj2" fmla="val 23874"/>
              <a:gd name="adj3" fmla="val 16667"/>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solidFill>
                <a:latin typeface="Century Gothic" panose="020B0502020202020204" pitchFamily="34" charset="0"/>
                <a:cs typeface="Calibri" panose="020F0502020204030204" pitchFamily="34" charset="0"/>
              </a:rPr>
              <a:t>¡</a:t>
            </a:r>
            <a:r>
              <a:rPr lang="en-CA" sz="3200" b="1" dirty="0">
                <a:solidFill>
                  <a:schemeClr val="tx1"/>
                </a:solidFill>
              </a:rPr>
              <a:t>Es</a:t>
            </a:r>
            <a:r>
              <a:rPr lang="es-ES" dirty="0">
                <a:solidFill>
                  <a:schemeClr val="tx1"/>
                </a:solidFill>
              </a:rPr>
              <a:t> </a:t>
            </a:r>
            <a:r>
              <a:rPr lang="es-ES" sz="3200" b="1" dirty="0">
                <a:solidFill>
                  <a:schemeClr val="tx1"/>
                </a:solidFill>
              </a:rPr>
              <a:t>pequeño,</a:t>
            </a:r>
            <a:r>
              <a:rPr lang="en-CA" sz="3200" b="1" dirty="0">
                <a:solidFill>
                  <a:schemeClr val="tx1"/>
                </a:solidFill>
              </a:rPr>
              <a:t> </a:t>
            </a:r>
            <a:r>
              <a:rPr lang="es-ES" sz="3200" b="1" dirty="0">
                <a:solidFill>
                  <a:schemeClr val="tx1"/>
                </a:solidFill>
              </a:rPr>
              <a:t>fuerte</a:t>
            </a:r>
            <a:r>
              <a:rPr lang="en-CA" sz="3200" b="1" dirty="0">
                <a:solidFill>
                  <a:schemeClr val="tx1"/>
                </a:solidFill>
              </a:rPr>
              <a:t> y </a:t>
            </a:r>
            <a:r>
              <a:rPr lang="es-ES" sz="3200" b="1" dirty="0">
                <a:solidFill>
                  <a:schemeClr val="tx1"/>
                </a:solidFill>
              </a:rPr>
              <a:t>muy</a:t>
            </a:r>
            <a:r>
              <a:rPr lang="en-CA" sz="3200" b="1" dirty="0">
                <a:solidFill>
                  <a:schemeClr val="tx1"/>
                </a:solidFill>
              </a:rPr>
              <a:t> </a:t>
            </a:r>
            <a:r>
              <a:rPr lang="es-ES" sz="3200" b="1" dirty="0">
                <a:solidFill>
                  <a:schemeClr val="tx1"/>
                </a:solidFill>
              </a:rPr>
              <a:t>feo</a:t>
            </a:r>
            <a:r>
              <a:rPr lang="en-CA" sz="3200" b="1" dirty="0">
                <a:solidFill>
                  <a:schemeClr val="tx1"/>
                </a:solidFill>
              </a:rPr>
              <a:t>!</a:t>
            </a:r>
          </a:p>
        </p:txBody>
      </p:sp>
      <p:sp>
        <p:nvSpPr>
          <p:cNvPr id="13" name="ZoneTexte 12">
            <a:extLst>
              <a:ext uri="{FF2B5EF4-FFF2-40B4-BE49-F238E27FC236}">
                <a16:creationId xmlns:a16="http://schemas.microsoft.com/office/drawing/2014/main" id="{F8023606-065D-4AD4-9307-2BBEFDF87F89}"/>
              </a:ext>
            </a:extLst>
          </p:cNvPr>
          <p:cNvSpPr txBox="1"/>
          <p:nvPr/>
        </p:nvSpPr>
        <p:spPr>
          <a:xfrm>
            <a:off x="0" y="855643"/>
            <a:ext cx="10945090" cy="461665"/>
          </a:xfrm>
          <a:prstGeom prst="rect">
            <a:avLst/>
          </a:prstGeom>
          <a:noFill/>
        </p:spPr>
        <p:txBody>
          <a:bodyPr wrap="square" rtlCol="0">
            <a:spAutoFit/>
          </a:bodyPr>
          <a:lstStyle/>
          <a:p>
            <a:r>
              <a:rPr lang="en-US" sz="2400" b="1" dirty="0"/>
              <a:t>Hugo </a:t>
            </a:r>
            <a:r>
              <a:rPr lang="en-US" sz="2400" b="1" dirty="0" err="1"/>
              <a:t>habla</a:t>
            </a:r>
            <a:r>
              <a:rPr lang="en-US" sz="2400" b="1" dirty="0"/>
              <a:t> con Daniel por </a:t>
            </a:r>
            <a:r>
              <a:rPr lang="en-US" sz="2400" b="1" dirty="0" err="1"/>
              <a:t>telefono</a:t>
            </a:r>
            <a:r>
              <a:rPr lang="en-US" sz="2400" b="1" dirty="0"/>
              <a:t>…</a:t>
            </a:r>
          </a:p>
        </p:txBody>
      </p:sp>
      <p:sp>
        <p:nvSpPr>
          <p:cNvPr id="2" name="Title 1"/>
          <p:cNvSpPr>
            <a:spLocks noGrp="1"/>
          </p:cNvSpPr>
          <p:nvPr>
            <p:ph type="title"/>
          </p:nvPr>
        </p:nvSpPr>
        <p:spPr>
          <a:xfrm>
            <a:off x="0" y="213557"/>
            <a:ext cx="3853646" cy="647577"/>
          </a:xfrm>
        </p:spPr>
        <p:txBody>
          <a:bodyPr>
            <a:normAutofit/>
          </a:bodyPr>
          <a:lstStyle/>
          <a:p>
            <a:r>
              <a:rPr lang="en-US" sz="2800" b="1" dirty="0"/>
              <a:t>¿Un perro normal?</a:t>
            </a:r>
            <a:endParaRPr lang="en-GB" sz="2800" dirty="0"/>
          </a:p>
        </p:txBody>
      </p:sp>
      <p:sp>
        <p:nvSpPr>
          <p:cNvPr id="10" name="Title 2">
            <a:extLst>
              <a:ext uri="{FF2B5EF4-FFF2-40B4-BE49-F238E27FC236}">
                <a16:creationId xmlns:a16="http://schemas.microsoft.com/office/drawing/2014/main" id="{2E9AED47-5E9D-4C03-92A8-BF71CBB9EA8C}"/>
              </a:ext>
            </a:extLst>
          </p:cNvPr>
          <p:cNvSpPr txBox="1">
            <a:spLocks/>
          </p:cNvSpPr>
          <p:nvPr/>
        </p:nvSpPr>
        <p:spPr>
          <a:xfrm>
            <a:off x="11559653" y="379566"/>
            <a:ext cx="172862" cy="158117"/>
          </a:xfrm>
          <a:prstGeom prst="rect">
            <a:avLst/>
          </a:prstGeom>
          <a:solidFill>
            <a:srgbClr val="C00000"/>
          </a:solidFill>
          <a:ln>
            <a:solidFill>
              <a:srgbClr val="C00000"/>
            </a:solid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100"/>
              <a:t>leer</a:t>
            </a:r>
            <a:endParaRPr lang="en-GB" sz="100" dirty="0"/>
          </a:p>
        </p:txBody>
      </p:sp>
      <p:sp>
        <p:nvSpPr>
          <p:cNvPr id="11" name="Rounded Rectangle 11">
            <a:extLst>
              <a:ext uri="{FF2B5EF4-FFF2-40B4-BE49-F238E27FC236}">
                <a16:creationId xmlns:a16="http://schemas.microsoft.com/office/drawing/2014/main" id="{BF875EF6-DB8A-4714-8998-660952B1EA8F}"/>
              </a:ext>
            </a:extLst>
          </p:cNvPr>
          <p:cNvSpPr/>
          <p:nvPr/>
        </p:nvSpPr>
        <p:spPr>
          <a:xfrm>
            <a:off x="11191164" y="258166"/>
            <a:ext cx="736979"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17" name="Picture 16" descr="A cartoon of a child&#10;&#10;Description automatically generated">
            <a:extLst>
              <a:ext uri="{FF2B5EF4-FFF2-40B4-BE49-F238E27FC236}">
                <a16:creationId xmlns:a16="http://schemas.microsoft.com/office/drawing/2014/main" id="{69882C04-86D7-4680-835D-BC016D151DEF}"/>
              </a:ext>
            </a:extLst>
          </p:cNvPr>
          <p:cNvPicPr>
            <a:picLocks noChangeAspect="1"/>
          </p:cNvPicPr>
          <p:nvPr/>
        </p:nvPicPr>
        <p:blipFill rotWithShape="1">
          <a:blip r:embed="rId3">
            <a:extLst>
              <a:ext uri="{28A0092B-C50C-407E-A947-70E740481C1C}">
                <a14:useLocalDpi xmlns:a14="http://schemas.microsoft.com/office/drawing/2010/main" val="0"/>
              </a:ext>
            </a:extLst>
          </a:blip>
          <a:srcRect l="46297" t="11355" r="25160" b="35894"/>
          <a:stretch/>
        </p:blipFill>
        <p:spPr>
          <a:xfrm>
            <a:off x="6476183" y="3309877"/>
            <a:ext cx="1670394" cy="1736486"/>
          </a:xfrm>
          <a:prstGeom prst="rect">
            <a:avLst/>
          </a:prstGeom>
        </p:spPr>
      </p:pic>
      <p:pic>
        <p:nvPicPr>
          <p:cNvPr id="18" name="Picture 17" descr="A cartoon of a child with his arms crossed&#10;&#10;Description automatically generated">
            <a:extLst>
              <a:ext uri="{FF2B5EF4-FFF2-40B4-BE49-F238E27FC236}">
                <a16:creationId xmlns:a16="http://schemas.microsoft.com/office/drawing/2014/main" id="{4E3B5709-D88B-4CC6-9046-8D92590B7129}"/>
              </a:ext>
            </a:extLst>
          </p:cNvPr>
          <p:cNvPicPr>
            <a:picLocks noChangeAspect="1"/>
          </p:cNvPicPr>
          <p:nvPr/>
        </p:nvPicPr>
        <p:blipFill rotWithShape="1">
          <a:blip r:embed="rId4">
            <a:extLst>
              <a:ext uri="{28A0092B-C50C-407E-A947-70E740481C1C}">
                <a14:useLocalDpi xmlns:a14="http://schemas.microsoft.com/office/drawing/2010/main" val="0"/>
              </a:ext>
            </a:extLst>
          </a:blip>
          <a:srcRect l="26832" t="9553" r="50000" b="38552"/>
          <a:stretch/>
        </p:blipFill>
        <p:spPr>
          <a:xfrm>
            <a:off x="4280638" y="2369870"/>
            <a:ext cx="1435180" cy="1808249"/>
          </a:xfrm>
          <a:prstGeom prst="rect">
            <a:avLst/>
          </a:prstGeom>
        </p:spPr>
      </p:pic>
      <p:sp>
        <p:nvSpPr>
          <p:cNvPr id="19" name="Free-form: Shape 18">
            <a:extLst>
              <a:ext uri="{FF2B5EF4-FFF2-40B4-BE49-F238E27FC236}">
                <a16:creationId xmlns:a16="http://schemas.microsoft.com/office/drawing/2014/main" id="{EC89A81B-2083-43F0-B0BB-D9ACB8F3AE07}"/>
              </a:ext>
            </a:extLst>
          </p:cNvPr>
          <p:cNvSpPr/>
          <p:nvPr/>
        </p:nvSpPr>
        <p:spPr>
          <a:xfrm>
            <a:off x="4811080" y="2120067"/>
            <a:ext cx="2757715" cy="3091543"/>
          </a:xfrm>
          <a:custGeom>
            <a:avLst/>
            <a:gdLst>
              <a:gd name="connsiteX0" fmla="*/ 0 w 2757715"/>
              <a:gd name="connsiteY0" fmla="*/ 3091543 h 3091543"/>
              <a:gd name="connsiteX1" fmla="*/ 29029 w 2757715"/>
              <a:gd name="connsiteY1" fmla="*/ 3018972 h 3091543"/>
              <a:gd name="connsiteX2" fmla="*/ 43543 w 2757715"/>
              <a:gd name="connsiteY2" fmla="*/ 2946400 h 3091543"/>
              <a:gd name="connsiteX3" fmla="*/ 58057 w 2757715"/>
              <a:gd name="connsiteY3" fmla="*/ 2888343 h 3091543"/>
              <a:gd name="connsiteX4" fmla="*/ 72572 w 2757715"/>
              <a:gd name="connsiteY4" fmla="*/ 2844800 h 3091543"/>
              <a:gd name="connsiteX5" fmla="*/ 145143 w 2757715"/>
              <a:gd name="connsiteY5" fmla="*/ 2801258 h 3091543"/>
              <a:gd name="connsiteX6" fmla="*/ 275772 w 2757715"/>
              <a:gd name="connsiteY6" fmla="*/ 2786743 h 3091543"/>
              <a:gd name="connsiteX7" fmla="*/ 362857 w 2757715"/>
              <a:gd name="connsiteY7" fmla="*/ 2743200 h 3091543"/>
              <a:gd name="connsiteX8" fmla="*/ 449943 w 2757715"/>
              <a:gd name="connsiteY8" fmla="*/ 2714172 h 3091543"/>
              <a:gd name="connsiteX9" fmla="*/ 595086 w 2757715"/>
              <a:gd name="connsiteY9" fmla="*/ 2598058 h 3091543"/>
              <a:gd name="connsiteX10" fmla="*/ 624115 w 2757715"/>
              <a:gd name="connsiteY10" fmla="*/ 2540000 h 3091543"/>
              <a:gd name="connsiteX11" fmla="*/ 696686 w 2757715"/>
              <a:gd name="connsiteY11" fmla="*/ 2322286 h 3091543"/>
              <a:gd name="connsiteX12" fmla="*/ 711200 w 2757715"/>
              <a:gd name="connsiteY12" fmla="*/ 2249715 h 3091543"/>
              <a:gd name="connsiteX13" fmla="*/ 754743 w 2757715"/>
              <a:gd name="connsiteY13" fmla="*/ 2162629 h 3091543"/>
              <a:gd name="connsiteX14" fmla="*/ 812800 w 2757715"/>
              <a:gd name="connsiteY14" fmla="*/ 2017486 h 3091543"/>
              <a:gd name="connsiteX15" fmla="*/ 827315 w 2757715"/>
              <a:gd name="connsiteY15" fmla="*/ 1959429 h 3091543"/>
              <a:gd name="connsiteX16" fmla="*/ 899886 w 2757715"/>
              <a:gd name="connsiteY16" fmla="*/ 1944915 h 3091543"/>
              <a:gd name="connsiteX17" fmla="*/ 1103086 w 2757715"/>
              <a:gd name="connsiteY17" fmla="*/ 1915886 h 3091543"/>
              <a:gd name="connsiteX18" fmla="*/ 1190172 w 2757715"/>
              <a:gd name="connsiteY18" fmla="*/ 1886858 h 3091543"/>
              <a:gd name="connsiteX19" fmla="*/ 1335315 w 2757715"/>
              <a:gd name="connsiteY19" fmla="*/ 1741715 h 3091543"/>
              <a:gd name="connsiteX20" fmla="*/ 1407886 w 2757715"/>
              <a:gd name="connsiteY20" fmla="*/ 1553029 h 3091543"/>
              <a:gd name="connsiteX21" fmla="*/ 1436915 w 2757715"/>
              <a:gd name="connsiteY21" fmla="*/ 1393372 h 3091543"/>
              <a:gd name="connsiteX22" fmla="*/ 1465943 w 2757715"/>
              <a:gd name="connsiteY22" fmla="*/ 1248229 h 3091543"/>
              <a:gd name="connsiteX23" fmla="*/ 1509486 w 2757715"/>
              <a:gd name="connsiteY23" fmla="*/ 1175658 h 3091543"/>
              <a:gd name="connsiteX24" fmla="*/ 1538515 w 2757715"/>
              <a:gd name="connsiteY24" fmla="*/ 1117600 h 3091543"/>
              <a:gd name="connsiteX25" fmla="*/ 1553029 w 2757715"/>
              <a:gd name="connsiteY25" fmla="*/ 1074058 h 3091543"/>
              <a:gd name="connsiteX26" fmla="*/ 1669143 w 2757715"/>
              <a:gd name="connsiteY26" fmla="*/ 1030515 h 3091543"/>
              <a:gd name="connsiteX27" fmla="*/ 1712686 w 2757715"/>
              <a:gd name="connsiteY27" fmla="*/ 1016000 h 3091543"/>
              <a:gd name="connsiteX28" fmla="*/ 1857829 w 2757715"/>
              <a:gd name="connsiteY28" fmla="*/ 928915 h 3091543"/>
              <a:gd name="connsiteX29" fmla="*/ 1930400 w 2757715"/>
              <a:gd name="connsiteY29" fmla="*/ 870858 h 3091543"/>
              <a:gd name="connsiteX30" fmla="*/ 1988457 w 2757715"/>
              <a:gd name="connsiteY30" fmla="*/ 798286 h 3091543"/>
              <a:gd name="connsiteX31" fmla="*/ 2075543 w 2757715"/>
              <a:gd name="connsiteY31" fmla="*/ 653143 h 3091543"/>
              <a:gd name="connsiteX32" fmla="*/ 2162629 w 2757715"/>
              <a:gd name="connsiteY32" fmla="*/ 377372 h 3091543"/>
              <a:gd name="connsiteX33" fmla="*/ 2220686 w 2757715"/>
              <a:gd name="connsiteY33" fmla="*/ 290286 h 3091543"/>
              <a:gd name="connsiteX34" fmla="*/ 2336800 w 2757715"/>
              <a:gd name="connsiteY34" fmla="*/ 261258 h 3091543"/>
              <a:gd name="connsiteX35" fmla="*/ 2380343 w 2757715"/>
              <a:gd name="connsiteY35" fmla="*/ 246743 h 3091543"/>
              <a:gd name="connsiteX36" fmla="*/ 2467429 w 2757715"/>
              <a:gd name="connsiteY36" fmla="*/ 232229 h 3091543"/>
              <a:gd name="connsiteX37" fmla="*/ 2583543 w 2757715"/>
              <a:gd name="connsiteY37" fmla="*/ 188686 h 3091543"/>
              <a:gd name="connsiteX38" fmla="*/ 2641600 w 2757715"/>
              <a:gd name="connsiteY38" fmla="*/ 145143 h 3091543"/>
              <a:gd name="connsiteX39" fmla="*/ 2685143 w 2757715"/>
              <a:gd name="connsiteY39" fmla="*/ 116115 h 3091543"/>
              <a:gd name="connsiteX40" fmla="*/ 2743200 w 2757715"/>
              <a:gd name="connsiteY40" fmla="*/ 43543 h 3091543"/>
              <a:gd name="connsiteX41" fmla="*/ 2757715 w 2757715"/>
              <a:gd name="connsiteY41" fmla="*/ 0 h 309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57715" h="3091543">
                <a:moveTo>
                  <a:pt x="0" y="3091543"/>
                </a:moveTo>
                <a:cubicBezTo>
                  <a:pt x="9676" y="3067353"/>
                  <a:pt x="21542" y="3043927"/>
                  <a:pt x="29029" y="3018972"/>
                </a:cubicBezTo>
                <a:cubicBezTo>
                  <a:pt x="36118" y="2995343"/>
                  <a:pt x="38192" y="2970482"/>
                  <a:pt x="43543" y="2946400"/>
                </a:cubicBezTo>
                <a:cubicBezTo>
                  <a:pt x="47870" y="2926927"/>
                  <a:pt x="52577" y="2907523"/>
                  <a:pt x="58057" y="2888343"/>
                </a:cubicBezTo>
                <a:cubicBezTo>
                  <a:pt x="62260" y="2873632"/>
                  <a:pt x="61754" y="2855618"/>
                  <a:pt x="72572" y="2844800"/>
                </a:cubicBezTo>
                <a:cubicBezTo>
                  <a:pt x="92520" y="2824852"/>
                  <a:pt x="118018" y="2809008"/>
                  <a:pt x="145143" y="2801258"/>
                </a:cubicBezTo>
                <a:cubicBezTo>
                  <a:pt x="187268" y="2789222"/>
                  <a:pt x="232229" y="2791581"/>
                  <a:pt x="275772" y="2786743"/>
                </a:cubicBezTo>
                <a:cubicBezTo>
                  <a:pt x="304800" y="2772229"/>
                  <a:pt x="332899" y="2755683"/>
                  <a:pt x="362857" y="2743200"/>
                </a:cubicBezTo>
                <a:cubicBezTo>
                  <a:pt x="391102" y="2731431"/>
                  <a:pt x="422087" y="2726834"/>
                  <a:pt x="449943" y="2714172"/>
                </a:cubicBezTo>
                <a:cubicBezTo>
                  <a:pt x="507790" y="2687878"/>
                  <a:pt x="555997" y="2648316"/>
                  <a:pt x="595086" y="2598058"/>
                </a:cubicBezTo>
                <a:cubicBezTo>
                  <a:pt x="608370" y="2580979"/>
                  <a:pt x="616635" y="2560303"/>
                  <a:pt x="624115" y="2540000"/>
                </a:cubicBezTo>
                <a:cubicBezTo>
                  <a:pt x="650560" y="2468220"/>
                  <a:pt x="681684" y="2397297"/>
                  <a:pt x="696686" y="2322286"/>
                </a:cubicBezTo>
                <a:cubicBezTo>
                  <a:pt x="701524" y="2298096"/>
                  <a:pt x="702769" y="2272899"/>
                  <a:pt x="711200" y="2249715"/>
                </a:cubicBezTo>
                <a:cubicBezTo>
                  <a:pt x="722291" y="2219214"/>
                  <a:pt x="741734" y="2192363"/>
                  <a:pt x="754743" y="2162629"/>
                </a:cubicBezTo>
                <a:cubicBezTo>
                  <a:pt x="775629" y="2114890"/>
                  <a:pt x="800161" y="2068038"/>
                  <a:pt x="812800" y="2017486"/>
                </a:cubicBezTo>
                <a:cubicBezTo>
                  <a:pt x="817638" y="1998134"/>
                  <a:pt x="811990" y="1972199"/>
                  <a:pt x="827315" y="1959429"/>
                </a:cubicBezTo>
                <a:cubicBezTo>
                  <a:pt x="846267" y="1943636"/>
                  <a:pt x="875518" y="1948763"/>
                  <a:pt x="899886" y="1944915"/>
                </a:cubicBezTo>
                <a:cubicBezTo>
                  <a:pt x="967470" y="1934244"/>
                  <a:pt x="1035353" y="1925562"/>
                  <a:pt x="1103086" y="1915886"/>
                </a:cubicBezTo>
                <a:cubicBezTo>
                  <a:pt x="1132115" y="1906210"/>
                  <a:pt x="1165693" y="1905217"/>
                  <a:pt x="1190172" y="1886858"/>
                </a:cubicBezTo>
                <a:cubicBezTo>
                  <a:pt x="1244909" y="1845805"/>
                  <a:pt x="1335315" y="1741715"/>
                  <a:pt x="1335315" y="1741715"/>
                </a:cubicBezTo>
                <a:cubicBezTo>
                  <a:pt x="1359505" y="1678820"/>
                  <a:pt x="1398356" y="1619739"/>
                  <a:pt x="1407886" y="1553029"/>
                </a:cubicBezTo>
                <a:cubicBezTo>
                  <a:pt x="1436402" y="1353416"/>
                  <a:pt x="1407583" y="1530254"/>
                  <a:pt x="1436915" y="1393372"/>
                </a:cubicBezTo>
                <a:cubicBezTo>
                  <a:pt x="1447253" y="1345128"/>
                  <a:pt x="1440558" y="1290537"/>
                  <a:pt x="1465943" y="1248229"/>
                </a:cubicBezTo>
                <a:cubicBezTo>
                  <a:pt x="1480457" y="1224039"/>
                  <a:pt x="1495786" y="1200318"/>
                  <a:pt x="1509486" y="1175658"/>
                </a:cubicBezTo>
                <a:cubicBezTo>
                  <a:pt x="1519994" y="1156744"/>
                  <a:pt x="1529992" y="1137487"/>
                  <a:pt x="1538515" y="1117600"/>
                </a:cubicBezTo>
                <a:cubicBezTo>
                  <a:pt x="1544542" y="1103538"/>
                  <a:pt x="1543472" y="1086005"/>
                  <a:pt x="1553029" y="1074058"/>
                </a:cubicBezTo>
                <a:cubicBezTo>
                  <a:pt x="1582896" y="1036724"/>
                  <a:pt x="1627835" y="1040842"/>
                  <a:pt x="1669143" y="1030515"/>
                </a:cubicBezTo>
                <a:cubicBezTo>
                  <a:pt x="1683986" y="1026804"/>
                  <a:pt x="1698624" y="1022027"/>
                  <a:pt x="1712686" y="1016000"/>
                </a:cubicBezTo>
                <a:cubicBezTo>
                  <a:pt x="1767381" y="992559"/>
                  <a:pt x="1808478" y="964807"/>
                  <a:pt x="1857829" y="928915"/>
                </a:cubicBezTo>
                <a:cubicBezTo>
                  <a:pt x="1882883" y="910694"/>
                  <a:pt x="1908495" y="892763"/>
                  <a:pt x="1930400" y="870858"/>
                </a:cubicBezTo>
                <a:cubicBezTo>
                  <a:pt x="1952305" y="848952"/>
                  <a:pt x="1971273" y="824062"/>
                  <a:pt x="1988457" y="798286"/>
                </a:cubicBezTo>
                <a:cubicBezTo>
                  <a:pt x="2019754" y="751340"/>
                  <a:pt x="2075543" y="653143"/>
                  <a:pt x="2075543" y="653143"/>
                </a:cubicBezTo>
                <a:cubicBezTo>
                  <a:pt x="2091515" y="597242"/>
                  <a:pt x="2145331" y="403318"/>
                  <a:pt x="2162629" y="377372"/>
                </a:cubicBezTo>
                <a:cubicBezTo>
                  <a:pt x="2181981" y="348343"/>
                  <a:pt x="2186840" y="298747"/>
                  <a:pt x="2220686" y="290286"/>
                </a:cubicBezTo>
                <a:cubicBezTo>
                  <a:pt x="2259391" y="280610"/>
                  <a:pt x="2298952" y="273875"/>
                  <a:pt x="2336800" y="261258"/>
                </a:cubicBezTo>
                <a:cubicBezTo>
                  <a:pt x="2351314" y="256420"/>
                  <a:pt x="2365408" y="250062"/>
                  <a:pt x="2380343" y="246743"/>
                </a:cubicBezTo>
                <a:cubicBezTo>
                  <a:pt x="2409071" y="240359"/>
                  <a:pt x="2438701" y="238613"/>
                  <a:pt x="2467429" y="232229"/>
                </a:cubicBezTo>
                <a:cubicBezTo>
                  <a:pt x="2489158" y="227400"/>
                  <a:pt x="2576006" y="192873"/>
                  <a:pt x="2583543" y="188686"/>
                </a:cubicBezTo>
                <a:cubicBezTo>
                  <a:pt x="2604689" y="176938"/>
                  <a:pt x="2621915" y="159203"/>
                  <a:pt x="2641600" y="145143"/>
                </a:cubicBezTo>
                <a:cubicBezTo>
                  <a:pt x="2655795" y="135004"/>
                  <a:pt x="2672808" y="128450"/>
                  <a:pt x="2685143" y="116115"/>
                </a:cubicBezTo>
                <a:cubicBezTo>
                  <a:pt x="2707048" y="94210"/>
                  <a:pt x="2723848" y="67734"/>
                  <a:pt x="2743200" y="43543"/>
                </a:cubicBezTo>
                <a:lnTo>
                  <a:pt x="2757715" y="0"/>
                </a:ln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84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hien, petit, frisbee, brun&#10;&#10;Description générée automatiquement">
            <a:extLst>
              <a:ext uri="{FF2B5EF4-FFF2-40B4-BE49-F238E27FC236}">
                <a16:creationId xmlns:a16="http://schemas.microsoft.com/office/drawing/2014/main" id="{1F7EAC26-FD26-4DFF-B82A-5D4DB1B40453}"/>
              </a:ext>
            </a:extLst>
          </p:cNvPr>
          <p:cNvPicPr>
            <a:picLocks noChangeAspect="1"/>
          </p:cNvPicPr>
          <p:nvPr/>
        </p:nvPicPr>
        <p:blipFill rotWithShape="1">
          <a:blip r:embed="rId3">
            <a:extLst>
              <a:ext uri="{28A0092B-C50C-407E-A947-70E740481C1C}">
                <a14:useLocalDpi xmlns:a14="http://schemas.microsoft.com/office/drawing/2010/main" val="0"/>
              </a:ext>
            </a:extLst>
          </a:blip>
          <a:srcRect t="20255" r="-1" b="34503"/>
          <a:stretch/>
        </p:blipFill>
        <p:spPr>
          <a:xfrm>
            <a:off x="1317172" y="0"/>
            <a:ext cx="9234714" cy="6378545"/>
          </a:xfrm>
          <a:prstGeom prst="rect">
            <a:avLst/>
          </a:prstGeom>
        </p:spPr>
      </p:pic>
      <p:sp>
        <p:nvSpPr>
          <p:cNvPr id="6" name="Bulle narrative : ronde 5">
            <a:extLst>
              <a:ext uri="{FF2B5EF4-FFF2-40B4-BE49-F238E27FC236}">
                <a16:creationId xmlns:a16="http://schemas.microsoft.com/office/drawing/2014/main" id="{D1EEF983-53E6-41BC-A20E-C369A16F5355}"/>
              </a:ext>
            </a:extLst>
          </p:cNvPr>
          <p:cNvSpPr/>
          <p:nvPr/>
        </p:nvSpPr>
        <p:spPr>
          <a:xfrm>
            <a:off x="9006455" y="201610"/>
            <a:ext cx="3090862" cy="2797405"/>
          </a:xfrm>
          <a:prstGeom prst="wedgeEllipseCallout">
            <a:avLst>
              <a:gd name="adj1" fmla="val 43765"/>
              <a:gd name="adj2" fmla="val 55852"/>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3200" b="1" dirty="0">
                <a:solidFill>
                  <a:schemeClr val="tx1"/>
                </a:solidFill>
              </a:rPr>
              <a:t>¿Es el perro de Vanessa? </a:t>
            </a:r>
            <a:endParaRPr lang="en-CA" sz="3200" b="1" dirty="0">
              <a:solidFill>
                <a:schemeClr val="tx1"/>
              </a:solidFill>
            </a:endParaRPr>
          </a:p>
        </p:txBody>
      </p:sp>
      <p:sp>
        <p:nvSpPr>
          <p:cNvPr id="4" name="Title 2">
            <a:extLst>
              <a:ext uri="{FF2B5EF4-FFF2-40B4-BE49-F238E27FC236}">
                <a16:creationId xmlns:a16="http://schemas.microsoft.com/office/drawing/2014/main" id="{419FD45E-B641-4C6E-A985-2B1116DABDD6}"/>
              </a:ext>
            </a:extLst>
          </p:cNvPr>
          <p:cNvSpPr txBox="1">
            <a:spLocks/>
          </p:cNvSpPr>
          <p:nvPr/>
        </p:nvSpPr>
        <p:spPr>
          <a:xfrm>
            <a:off x="11559653" y="379566"/>
            <a:ext cx="172862" cy="158117"/>
          </a:xfrm>
          <a:prstGeom prst="rect">
            <a:avLst/>
          </a:prstGeom>
          <a:solidFill>
            <a:srgbClr val="C00000"/>
          </a:solidFill>
          <a:ln>
            <a:solidFill>
              <a:srgbClr val="C00000"/>
            </a:solidFill>
          </a:ln>
        </p:spPr>
        <p:txBody>
          <a:bodyP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100">
                <a:solidFill>
                  <a:schemeClr val="bg1"/>
                </a:solidFill>
              </a:rPr>
              <a:t>leer</a:t>
            </a:r>
            <a:endParaRPr lang="en-GB" sz="100" dirty="0">
              <a:solidFill>
                <a:schemeClr val="bg1"/>
              </a:solidFill>
            </a:endParaRPr>
          </a:p>
        </p:txBody>
      </p:sp>
      <p:sp>
        <p:nvSpPr>
          <p:cNvPr id="5" name="Rounded Rectangle 11">
            <a:extLst>
              <a:ext uri="{FF2B5EF4-FFF2-40B4-BE49-F238E27FC236}">
                <a16:creationId xmlns:a16="http://schemas.microsoft.com/office/drawing/2014/main" id="{650A6CD3-9887-4E42-9FD8-676ACE8A584E}"/>
              </a:ext>
            </a:extLst>
          </p:cNvPr>
          <p:cNvSpPr/>
          <p:nvPr/>
        </p:nvSpPr>
        <p:spPr>
          <a:xfrm>
            <a:off x="11191164" y="258166"/>
            <a:ext cx="736979"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57860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57AEED-67AA-49E6-B245-537FED480239}"/>
              </a:ext>
            </a:extLst>
          </p:cNvPr>
          <p:cNvSpPr>
            <a:spLocks noGrp="1"/>
          </p:cNvSpPr>
          <p:nvPr>
            <p:ph type="title"/>
          </p:nvPr>
        </p:nvSpPr>
        <p:spPr/>
        <p:txBody>
          <a:bodyPr>
            <a:normAutofit/>
          </a:bodyPr>
          <a:lstStyle/>
          <a:p>
            <a:r>
              <a:rPr lang="en-GB" sz="2800" dirty="0"/>
              <a:t>El </a:t>
            </a:r>
            <a:r>
              <a:rPr lang="en-GB" sz="2800" dirty="0" err="1"/>
              <a:t>perro</a:t>
            </a:r>
            <a:r>
              <a:rPr lang="en-GB" sz="2800" dirty="0"/>
              <a:t> de Vanessa</a:t>
            </a:r>
          </a:p>
        </p:txBody>
      </p:sp>
      <p:sp>
        <p:nvSpPr>
          <p:cNvPr id="6" name="Title 2">
            <a:extLst>
              <a:ext uri="{FF2B5EF4-FFF2-40B4-BE49-F238E27FC236}">
                <a16:creationId xmlns:a16="http://schemas.microsoft.com/office/drawing/2014/main" id="{9BE0D7DD-C8FA-4E21-BCC6-E3D50962D255}"/>
              </a:ext>
            </a:extLst>
          </p:cNvPr>
          <p:cNvSpPr txBox="1">
            <a:spLocks/>
          </p:cNvSpPr>
          <p:nvPr/>
        </p:nvSpPr>
        <p:spPr>
          <a:xfrm>
            <a:off x="11559653" y="379566"/>
            <a:ext cx="172862" cy="158117"/>
          </a:xfrm>
          <a:prstGeom prst="rect">
            <a:avLst/>
          </a:prstGeom>
          <a:solidFill>
            <a:srgbClr val="C00000"/>
          </a:solidFill>
          <a:ln>
            <a:solidFill>
              <a:srgbClr val="C00000"/>
            </a:solid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leer</a:t>
            </a:r>
            <a:endParaRPr kumimoji="0" lang="en-GB" sz="1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7" name="Rounded Rectangle 11">
            <a:extLst>
              <a:ext uri="{FF2B5EF4-FFF2-40B4-BE49-F238E27FC236}">
                <a16:creationId xmlns:a16="http://schemas.microsoft.com/office/drawing/2014/main" id="{68DCB565-C5DC-43F5-BEC8-E686EAD7A5DC}"/>
              </a:ext>
            </a:extLst>
          </p:cNvPr>
          <p:cNvSpPr/>
          <p:nvPr/>
        </p:nvSpPr>
        <p:spPr>
          <a:xfrm>
            <a:off x="11191164" y="258166"/>
            <a:ext cx="736979"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8" name="Table 8">
            <a:extLst>
              <a:ext uri="{FF2B5EF4-FFF2-40B4-BE49-F238E27FC236}">
                <a16:creationId xmlns:a16="http://schemas.microsoft.com/office/drawing/2014/main" id="{4398DEB3-1C50-4340-AA90-12CF1EA1FE5E}"/>
              </a:ext>
            </a:extLst>
          </p:cNvPr>
          <p:cNvGraphicFramePr>
            <a:graphicFrameLocks noGrp="1"/>
          </p:cNvGraphicFramePr>
          <p:nvPr/>
        </p:nvGraphicFramePr>
        <p:xfrm>
          <a:off x="2213790" y="1323506"/>
          <a:ext cx="8128000" cy="4145280"/>
        </p:xfrm>
        <a:graphic>
          <a:graphicData uri="http://schemas.openxmlformats.org/drawingml/2006/table">
            <a:tbl>
              <a:tblPr firstRow="1" bandRow="1">
                <a:tableStyleId>{BDBED569-4797-4DF1-A0F4-6AAB3CD982D8}</a:tableStyleId>
              </a:tblPr>
              <a:tblGrid>
                <a:gridCol w="4064000">
                  <a:extLst>
                    <a:ext uri="{9D8B030D-6E8A-4147-A177-3AD203B41FA5}">
                      <a16:colId xmlns:a16="http://schemas.microsoft.com/office/drawing/2014/main" val="4051792032"/>
                    </a:ext>
                  </a:extLst>
                </a:gridCol>
                <a:gridCol w="4064000">
                  <a:extLst>
                    <a:ext uri="{9D8B030D-6E8A-4147-A177-3AD203B41FA5}">
                      <a16:colId xmlns:a16="http://schemas.microsoft.com/office/drawing/2014/main" val="2754169426"/>
                    </a:ext>
                  </a:extLst>
                </a:gridCol>
              </a:tblGrid>
              <a:tr h="370840">
                <a:tc>
                  <a:txBody>
                    <a:bodyPr/>
                    <a:lstStyle/>
                    <a:p>
                      <a:pPr algn="ctr"/>
                      <a:r>
                        <a:rPr lang="en-GB" sz="2800" dirty="0">
                          <a:solidFill>
                            <a:schemeClr val="tx1"/>
                          </a:solidFill>
                        </a:rPr>
                        <a:t>we</a:t>
                      </a:r>
                    </a:p>
                  </a:txBody>
                  <a:tcPr/>
                </a:tc>
                <a:tc>
                  <a:txBody>
                    <a:bodyPr/>
                    <a:lstStyle/>
                    <a:p>
                      <a:pPr algn="ctr"/>
                      <a:r>
                        <a:rPr lang="en-GB" sz="2800" dirty="0">
                          <a:solidFill>
                            <a:schemeClr val="tx1"/>
                          </a:solidFill>
                        </a:rPr>
                        <a:t>she/he</a:t>
                      </a:r>
                    </a:p>
                  </a:txBody>
                  <a:tcPr/>
                </a:tc>
                <a:extLst>
                  <a:ext uri="{0D108BD9-81ED-4DB2-BD59-A6C34878D82A}">
                    <a16:rowId xmlns:a16="http://schemas.microsoft.com/office/drawing/2014/main" val="2934798315"/>
                  </a:ext>
                </a:extLst>
              </a:tr>
              <a:tr h="370840">
                <a:tc>
                  <a:txBody>
                    <a:bodyPr/>
                    <a:lstStyle/>
                    <a:p>
                      <a:pPr algn="ctr"/>
                      <a:endParaRPr lang="en-GB" sz="2800">
                        <a:solidFill>
                          <a:schemeClr val="tx1"/>
                        </a:solidFill>
                      </a:endParaRPr>
                    </a:p>
                  </a:txBody>
                  <a:tcPr/>
                </a:tc>
                <a:tc>
                  <a:txBody>
                    <a:bodyPr/>
                    <a:lstStyle/>
                    <a:p>
                      <a:pPr algn="ctr"/>
                      <a:endParaRPr lang="en-GB" sz="2800">
                        <a:solidFill>
                          <a:schemeClr val="tx1"/>
                        </a:solidFill>
                      </a:endParaRPr>
                    </a:p>
                  </a:txBody>
                  <a:tcPr/>
                </a:tc>
                <a:extLst>
                  <a:ext uri="{0D108BD9-81ED-4DB2-BD59-A6C34878D82A}">
                    <a16:rowId xmlns:a16="http://schemas.microsoft.com/office/drawing/2014/main" val="2861396506"/>
                  </a:ext>
                </a:extLst>
              </a:tr>
              <a:tr h="370840">
                <a:tc>
                  <a:txBody>
                    <a:bodyPr/>
                    <a:lstStyle/>
                    <a:p>
                      <a:pPr algn="ctr"/>
                      <a:endParaRPr lang="en-GB" sz="2800">
                        <a:solidFill>
                          <a:schemeClr val="tx1"/>
                        </a:solidFill>
                      </a:endParaRPr>
                    </a:p>
                  </a:txBody>
                  <a:tcPr/>
                </a:tc>
                <a:tc>
                  <a:txBody>
                    <a:bodyPr/>
                    <a:lstStyle/>
                    <a:p>
                      <a:pPr algn="ctr"/>
                      <a:endParaRPr lang="en-GB" sz="2800" dirty="0">
                        <a:solidFill>
                          <a:schemeClr val="tx1"/>
                        </a:solidFill>
                      </a:endParaRPr>
                    </a:p>
                  </a:txBody>
                  <a:tcPr/>
                </a:tc>
                <a:extLst>
                  <a:ext uri="{0D108BD9-81ED-4DB2-BD59-A6C34878D82A}">
                    <a16:rowId xmlns:a16="http://schemas.microsoft.com/office/drawing/2014/main" val="363904132"/>
                  </a:ext>
                </a:extLst>
              </a:tr>
              <a:tr h="370840">
                <a:tc>
                  <a:txBody>
                    <a:bodyPr/>
                    <a:lstStyle/>
                    <a:p>
                      <a:pPr algn="ctr"/>
                      <a:endParaRPr lang="en-GB" sz="2800">
                        <a:solidFill>
                          <a:schemeClr val="tx1"/>
                        </a:solidFill>
                      </a:endParaRPr>
                    </a:p>
                  </a:txBody>
                  <a:tcPr/>
                </a:tc>
                <a:tc>
                  <a:txBody>
                    <a:bodyPr/>
                    <a:lstStyle/>
                    <a:p>
                      <a:pPr algn="ctr"/>
                      <a:endParaRPr lang="en-GB" sz="2800" dirty="0">
                        <a:solidFill>
                          <a:schemeClr val="tx1"/>
                        </a:solidFill>
                      </a:endParaRPr>
                    </a:p>
                  </a:txBody>
                  <a:tcPr/>
                </a:tc>
                <a:extLst>
                  <a:ext uri="{0D108BD9-81ED-4DB2-BD59-A6C34878D82A}">
                    <a16:rowId xmlns:a16="http://schemas.microsoft.com/office/drawing/2014/main" val="1571287457"/>
                  </a:ext>
                </a:extLst>
              </a:tr>
              <a:tr h="370840">
                <a:tc>
                  <a:txBody>
                    <a:bodyPr/>
                    <a:lstStyle/>
                    <a:p>
                      <a:pPr algn="ctr"/>
                      <a:endParaRPr lang="en-GB" sz="2800">
                        <a:solidFill>
                          <a:schemeClr val="tx1"/>
                        </a:solidFill>
                      </a:endParaRPr>
                    </a:p>
                  </a:txBody>
                  <a:tcPr/>
                </a:tc>
                <a:tc>
                  <a:txBody>
                    <a:bodyPr/>
                    <a:lstStyle/>
                    <a:p>
                      <a:pPr algn="ctr"/>
                      <a:endParaRPr lang="en-GB" sz="2800">
                        <a:solidFill>
                          <a:schemeClr val="tx1"/>
                        </a:solidFill>
                      </a:endParaRPr>
                    </a:p>
                  </a:txBody>
                  <a:tcPr/>
                </a:tc>
                <a:extLst>
                  <a:ext uri="{0D108BD9-81ED-4DB2-BD59-A6C34878D82A}">
                    <a16:rowId xmlns:a16="http://schemas.microsoft.com/office/drawing/2014/main" val="894290384"/>
                  </a:ext>
                </a:extLst>
              </a:tr>
              <a:tr h="370840">
                <a:tc>
                  <a:txBody>
                    <a:bodyPr/>
                    <a:lstStyle/>
                    <a:p>
                      <a:pPr algn="ctr"/>
                      <a:endParaRPr lang="en-GB" sz="2800">
                        <a:solidFill>
                          <a:schemeClr val="tx1"/>
                        </a:solidFill>
                      </a:endParaRPr>
                    </a:p>
                  </a:txBody>
                  <a:tcPr/>
                </a:tc>
                <a:tc>
                  <a:txBody>
                    <a:bodyPr/>
                    <a:lstStyle/>
                    <a:p>
                      <a:pPr algn="ctr"/>
                      <a:endParaRPr lang="en-GB" sz="2800" dirty="0">
                        <a:solidFill>
                          <a:schemeClr val="tx1"/>
                        </a:solidFill>
                      </a:endParaRPr>
                    </a:p>
                  </a:txBody>
                  <a:tcPr/>
                </a:tc>
                <a:extLst>
                  <a:ext uri="{0D108BD9-81ED-4DB2-BD59-A6C34878D82A}">
                    <a16:rowId xmlns:a16="http://schemas.microsoft.com/office/drawing/2014/main" val="45632825"/>
                  </a:ext>
                </a:extLst>
              </a:tr>
              <a:tr h="370840">
                <a:tc>
                  <a:txBody>
                    <a:bodyPr/>
                    <a:lstStyle/>
                    <a:p>
                      <a:pPr algn="ctr"/>
                      <a:endParaRPr lang="en-GB" sz="2800">
                        <a:solidFill>
                          <a:schemeClr val="tx1"/>
                        </a:solidFill>
                      </a:endParaRPr>
                    </a:p>
                  </a:txBody>
                  <a:tcPr/>
                </a:tc>
                <a:tc>
                  <a:txBody>
                    <a:bodyPr/>
                    <a:lstStyle/>
                    <a:p>
                      <a:pPr algn="ctr"/>
                      <a:endParaRPr lang="en-GB" sz="2800" dirty="0">
                        <a:solidFill>
                          <a:schemeClr val="tx1"/>
                        </a:solidFill>
                      </a:endParaRPr>
                    </a:p>
                  </a:txBody>
                  <a:tcPr/>
                </a:tc>
                <a:extLst>
                  <a:ext uri="{0D108BD9-81ED-4DB2-BD59-A6C34878D82A}">
                    <a16:rowId xmlns:a16="http://schemas.microsoft.com/office/drawing/2014/main" val="1335595774"/>
                  </a:ext>
                </a:extLst>
              </a:tr>
              <a:tr h="370840">
                <a:tc>
                  <a:txBody>
                    <a:bodyPr/>
                    <a:lstStyle/>
                    <a:p>
                      <a:pPr algn="ctr"/>
                      <a:endParaRPr lang="en-GB" sz="2800">
                        <a:solidFill>
                          <a:schemeClr val="tx1"/>
                        </a:solidFill>
                      </a:endParaRPr>
                    </a:p>
                  </a:txBody>
                  <a:tcPr/>
                </a:tc>
                <a:tc>
                  <a:txBody>
                    <a:bodyPr/>
                    <a:lstStyle/>
                    <a:p>
                      <a:pPr algn="ctr"/>
                      <a:endParaRPr lang="en-GB" sz="2800" dirty="0">
                        <a:solidFill>
                          <a:schemeClr val="tx1"/>
                        </a:solidFill>
                      </a:endParaRPr>
                    </a:p>
                  </a:txBody>
                  <a:tcPr>
                    <a:solidFill>
                      <a:schemeClr val="bg1">
                        <a:lumMod val="75000"/>
                        <a:alpha val="20000"/>
                      </a:schemeClr>
                    </a:solidFill>
                  </a:tcPr>
                </a:tc>
                <a:extLst>
                  <a:ext uri="{0D108BD9-81ED-4DB2-BD59-A6C34878D82A}">
                    <a16:rowId xmlns:a16="http://schemas.microsoft.com/office/drawing/2014/main" val="4118818093"/>
                  </a:ext>
                </a:extLst>
              </a:tr>
            </a:tbl>
          </a:graphicData>
        </a:graphic>
      </p:graphicFrame>
      <p:pic>
        <p:nvPicPr>
          <p:cNvPr id="5" name="Image 16" descr="Une image contenant horloge, signe&#10;&#10;Description générée automatiquement">
            <a:extLst>
              <a:ext uri="{FF2B5EF4-FFF2-40B4-BE49-F238E27FC236}">
                <a16:creationId xmlns:a16="http://schemas.microsoft.com/office/drawing/2014/main" id="{93081CD2-F620-4642-8B95-94B5DF8AC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28" y="4712254"/>
            <a:ext cx="1850210" cy="1526319"/>
          </a:xfrm>
          <a:prstGeom prst="rect">
            <a:avLst/>
          </a:prstGeom>
        </p:spPr>
      </p:pic>
      <p:sp>
        <p:nvSpPr>
          <p:cNvPr id="10" name="TextBox 9">
            <a:extLst>
              <a:ext uri="{FF2B5EF4-FFF2-40B4-BE49-F238E27FC236}">
                <a16:creationId xmlns:a16="http://schemas.microsoft.com/office/drawing/2014/main" id="{767DBDC0-E6F9-4F45-99FF-87714183D4E7}"/>
              </a:ext>
            </a:extLst>
          </p:cNvPr>
          <p:cNvSpPr txBox="1"/>
          <p:nvPr/>
        </p:nvSpPr>
        <p:spPr>
          <a:xfrm>
            <a:off x="4522284" y="138213"/>
            <a:ext cx="616131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a:ea typeface="+mn-ea"/>
                <a:cs typeface="+mn-cs"/>
              </a:rPr>
              <a:t>Lee </a:t>
            </a:r>
            <a:r>
              <a:rPr kumimoji="0" lang="en-GB" sz="28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8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800" b="0" i="0" u="none" strike="noStrike" kern="1200" cap="none" spc="0" normalizeH="0" baseline="0" noProof="0" dirty="0" err="1">
                <a:ln>
                  <a:noFill/>
                </a:ln>
                <a:solidFill>
                  <a:srgbClr val="3A3838"/>
                </a:solidFill>
                <a:effectLst/>
                <a:uLnTx/>
                <a:uFillTx/>
                <a:latin typeface="Century Gothic"/>
                <a:ea typeface="+mn-ea"/>
                <a:cs typeface="+mn-cs"/>
              </a:rPr>
              <a:t>texto</a:t>
            </a:r>
            <a:r>
              <a:rPr kumimoji="0" lang="en-GB" sz="2800" b="0" i="0" u="none" strike="noStrike" kern="1200" cap="none" spc="0" normalizeH="0" baseline="0" noProof="0" dirty="0">
                <a:ln>
                  <a:noFill/>
                </a:ln>
                <a:solidFill>
                  <a:srgbClr val="3A3838"/>
                </a:solidFill>
                <a:effectLst/>
                <a:uLnTx/>
                <a:uFillTx/>
                <a:latin typeface="Century Gothic"/>
                <a:ea typeface="+mn-ea"/>
                <a:cs typeface="+mn-cs"/>
              </a:rPr>
              <a:t> y escribe los </a:t>
            </a:r>
            <a:r>
              <a:rPr kumimoji="0" lang="en-GB" sz="2800" b="0" i="0" u="none" strike="noStrike" kern="1200" cap="none" spc="0" normalizeH="0" baseline="0" noProof="0" dirty="0" err="1">
                <a:ln>
                  <a:noFill/>
                </a:ln>
                <a:solidFill>
                  <a:srgbClr val="3A3838"/>
                </a:solidFill>
                <a:effectLst/>
                <a:uLnTx/>
                <a:uFillTx/>
                <a:latin typeface="Century Gothic"/>
                <a:ea typeface="+mn-ea"/>
                <a:cs typeface="+mn-cs"/>
              </a:rPr>
              <a:t>verbos</a:t>
            </a:r>
            <a:r>
              <a:rPr kumimoji="0" lang="en-GB" sz="2800" b="0" i="0" u="none" strike="noStrike" kern="1200" cap="none" spc="0" normalizeH="0" baseline="0" noProof="0">
                <a:ln>
                  <a:noFill/>
                </a:ln>
                <a:solidFill>
                  <a:srgbClr val="3A3838"/>
                </a:solidFill>
                <a:effectLst/>
                <a:uLnTx/>
                <a:uFillTx/>
                <a:latin typeface="Century Gothic"/>
                <a:ea typeface="+mn-ea"/>
                <a:cs typeface="+mn-cs"/>
              </a:rPr>
              <a:t> ‘we’ </a:t>
            </a:r>
            <a:r>
              <a:rPr kumimoji="0" lang="en-GB" sz="2800" b="0" i="0" u="none" strike="noStrike" kern="1200" cap="none" spc="0" normalizeH="0" baseline="0" noProof="0" dirty="0">
                <a:ln>
                  <a:noFill/>
                </a:ln>
                <a:solidFill>
                  <a:srgbClr val="3A3838"/>
                </a:solidFill>
                <a:effectLst/>
                <a:uLnTx/>
                <a:uFillTx/>
                <a:latin typeface="Century Gothic"/>
                <a:ea typeface="+mn-ea"/>
                <a:cs typeface="+mn-cs"/>
              </a:rPr>
              <a:t>y ‘she/he’ </a:t>
            </a:r>
            <a:r>
              <a:rPr kumimoji="0" lang="en-GB" sz="2800" b="1" i="0" u="sng" strike="noStrike" kern="1200" cap="none" spc="0" normalizeH="0" baseline="0" noProof="0" dirty="0" err="1">
                <a:ln>
                  <a:noFill/>
                </a:ln>
                <a:solidFill>
                  <a:srgbClr val="3A3838"/>
                </a:solidFill>
                <a:effectLst/>
                <a:uLnTx/>
                <a:uFillTx/>
                <a:latin typeface="Century Gothic"/>
                <a:ea typeface="+mn-ea"/>
                <a:cs typeface="+mn-cs"/>
              </a:rPr>
              <a:t>en</a:t>
            </a:r>
            <a:r>
              <a:rPr kumimoji="0" lang="en-GB" sz="2800" b="1" i="0" u="sng" strike="noStrike" kern="1200" cap="none" spc="0" normalizeH="0" baseline="0" noProof="0" dirty="0">
                <a:ln>
                  <a:noFill/>
                </a:ln>
                <a:solidFill>
                  <a:srgbClr val="3A3838"/>
                </a:solidFill>
                <a:effectLst/>
                <a:uLnTx/>
                <a:uFillTx/>
                <a:latin typeface="Century Gothic"/>
                <a:ea typeface="+mn-ea"/>
                <a:cs typeface="+mn-cs"/>
              </a:rPr>
              <a:t> </a:t>
            </a:r>
            <a:r>
              <a:rPr kumimoji="0" lang="en-GB" sz="2800" b="1" i="0" u="sng" strike="noStrike" kern="1200" cap="none" spc="0" normalizeH="0" baseline="0" noProof="0" dirty="0" err="1">
                <a:ln>
                  <a:noFill/>
                </a:ln>
                <a:solidFill>
                  <a:srgbClr val="3A3838"/>
                </a:solidFill>
                <a:effectLst/>
                <a:uLnTx/>
                <a:uFillTx/>
                <a:latin typeface="Century Gothic"/>
                <a:ea typeface="+mn-ea"/>
                <a:cs typeface="+mn-cs"/>
              </a:rPr>
              <a:t>español</a:t>
            </a:r>
            <a:r>
              <a:rPr kumimoji="0" lang="en-GB" sz="2800" b="0" i="0"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4205759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ulle narrative : rectangle à coins arrondis 11">
            <a:extLst>
              <a:ext uri="{FF2B5EF4-FFF2-40B4-BE49-F238E27FC236}">
                <a16:creationId xmlns:a16="http://schemas.microsoft.com/office/drawing/2014/main" id="{A49999B6-570E-4698-BC3F-5B3245577125}"/>
              </a:ext>
            </a:extLst>
          </p:cNvPr>
          <p:cNvSpPr/>
          <p:nvPr/>
        </p:nvSpPr>
        <p:spPr>
          <a:xfrm>
            <a:off x="30414" y="464631"/>
            <a:ext cx="10810568" cy="4296055"/>
          </a:xfrm>
          <a:prstGeom prst="wedgeRoundRectCallout">
            <a:avLst>
              <a:gd name="adj1" fmla="val 40831"/>
              <a:gd name="adj2" fmla="val 61188"/>
              <a:gd name="adj3" fmla="val 16667"/>
            </a:avLst>
          </a:prstGeom>
          <a:solidFill>
            <a:srgbClr val="3A5EAC"/>
          </a:solidFill>
          <a:ln>
            <a:solidFill>
              <a:srgbClr val="FABD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es-ES" sz="2400" b="1" dirty="0">
                <a:solidFill>
                  <a:schemeClr val="bg1"/>
                </a:solidFill>
              </a:rPr>
              <a:t>El perro de Vanessa es fuerte y bastante feo, pero no es malo. Pasa mucho tiempo con el abuelo y la abuela de Vanessa cerca de una plaza artística. Escucha música en la iglesia antigua de un pueblo rico y famoso. Luego, el perro busca un lugar tranquilo con los abuelos. Vanessa y yo estudiamos juntas en la escuela. Pasamos tiempo en la tarde en el pueblo famoso. Usamos un teléfono caro y hablamos con los abuelos de Vanessa. En la noche, bailamos y caminamos mucho. Compramos unos zapatos baratos y una camisa con muchos colores para el perro. </a:t>
            </a:r>
            <a:r>
              <a:rPr lang="es-CO" sz="2400" b="1" dirty="0">
                <a:solidFill>
                  <a:schemeClr val="bg1"/>
                </a:solidFill>
                <a:latin typeface="Century Gothic" panose="020B0502020202020204" pitchFamily="34" charset="0"/>
                <a:cs typeface="Calibri" panose="020F0502020204030204" pitchFamily="34" charset="0"/>
              </a:rPr>
              <a:t>¡</a:t>
            </a:r>
            <a:r>
              <a:rPr lang="es-ES" sz="2400" b="1" dirty="0">
                <a:solidFill>
                  <a:schemeClr val="bg1"/>
                </a:solidFill>
              </a:rPr>
              <a:t>El perro de Vanessa es muy guapo!</a:t>
            </a:r>
            <a:endParaRPr lang="en-CA" sz="2400" b="1" dirty="0">
              <a:solidFill>
                <a:schemeClr val="bg1"/>
              </a:solidFill>
            </a:endParaRPr>
          </a:p>
        </p:txBody>
      </p:sp>
      <p:pic>
        <p:nvPicPr>
          <p:cNvPr id="17" name="Image 16" descr="Une image contenant horloge, signe&#10;&#10;Description générée automatiquement">
            <a:extLst>
              <a:ext uri="{FF2B5EF4-FFF2-40B4-BE49-F238E27FC236}">
                <a16:creationId xmlns:a16="http://schemas.microsoft.com/office/drawing/2014/main" id="{F9BECC5A-FCCC-4868-BF2A-5200052121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018" y="4960177"/>
            <a:ext cx="2030765" cy="1675267"/>
          </a:xfrm>
          <a:prstGeom prst="rect">
            <a:avLst/>
          </a:prstGeom>
        </p:spPr>
      </p:pic>
      <p:sp>
        <p:nvSpPr>
          <p:cNvPr id="3" name="Title 2"/>
          <p:cNvSpPr>
            <a:spLocks noGrp="1"/>
          </p:cNvSpPr>
          <p:nvPr>
            <p:ph type="title"/>
          </p:nvPr>
        </p:nvSpPr>
        <p:spPr>
          <a:xfrm>
            <a:off x="11559653" y="379566"/>
            <a:ext cx="172862" cy="158117"/>
          </a:xfrm>
          <a:solidFill>
            <a:srgbClr val="C00000"/>
          </a:solidFill>
          <a:ln>
            <a:solidFill>
              <a:srgbClr val="C00000"/>
            </a:solidFill>
          </a:ln>
        </p:spPr>
        <p:txBody>
          <a:bodyPr>
            <a:normAutofit/>
          </a:bodyPr>
          <a:lstStyle/>
          <a:p>
            <a:r>
              <a:rPr lang="en-GB" sz="100" b="1" dirty="0">
                <a:solidFill>
                  <a:schemeClr val="bg1"/>
                </a:solidFill>
              </a:rPr>
              <a:t>leer</a:t>
            </a:r>
          </a:p>
        </p:txBody>
      </p:sp>
      <p:sp>
        <p:nvSpPr>
          <p:cNvPr id="8" name="Rounded Rectangle 11">
            <a:extLst>
              <a:ext uri="{FF2B5EF4-FFF2-40B4-BE49-F238E27FC236}">
                <a16:creationId xmlns:a16="http://schemas.microsoft.com/office/drawing/2014/main" id="{A316DD52-7894-4A75-969C-CA0645DA2978}"/>
              </a:ext>
            </a:extLst>
          </p:cNvPr>
          <p:cNvSpPr/>
          <p:nvPr/>
        </p:nvSpPr>
        <p:spPr>
          <a:xfrm>
            <a:off x="11191164" y="258166"/>
            <a:ext cx="736979"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10" name="Picture 9" descr="A cartoon of a child&#10;&#10;Description automatically generated">
            <a:extLst>
              <a:ext uri="{FF2B5EF4-FFF2-40B4-BE49-F238E27FC236}">
                <a16:creationId xmlns:a16="http://schemas.microsoft.com/office/drawing/2014/main" id="{EFDAD190-F257-4793-A5F9-A3994CA76C54}"/>
              </a:ext>
            </a:extLst>
          </p:cNvPr>
          <p:cNvPicPr>
            <a:picLocks noChangeAspect="1"/>
          </p:cNvPicPr>
          <p:nvPr/>
        </p:nvPicPr>
        <p:blipFill rotWithShape="1">
          <a:blip r:embed="rId4">
            <a:extLst>
              <a:ext uri="{28A0092B-C50C-407E-A947-70E740481C1C}">
                <a14:useLocalDpi xmlns:a14="http://schemas.microsoft.com/office/drawing/2010/main" val="0"/>
              </a:ext>
            </a:extLst>
          </a:blip>
          <a:srcRect l="46297" t="11355" r="25160" b="35894"/>
          <a:stretch/>
        </p:blipFill>
        <p:spPr>
          <a:xfrm>
            <a:off x="10521606" y="4368800"/>
            <a:ext cx="1947512" cy="2024569"/>
          </a:xfrm>
          <a:prstGeom prst="rect">
            <a:avLst/>
          </a:prstGeom>
        </p:spPr>
      </p:pic>
    </p:spTree>
    <p:extLst>
      <p:ext uri="{BB962C8B-B14F-4D97-AF65-F5344CB8AC3E}">
        <p14:creationId xmlns:p14="http://schemas.microsoft.com/office/powerpoint/2010/main" val="323515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57AEED-67AA-49E6-B245-537FED480239}"/>
              </a:ext>
            </a:extLst>
          </p:cNvPr>
          <p:cNvSpPr>
            <a:spLocks noGrp="1"/>
          </p:cNvSpPr>
          <p:nvPr>
            <p:ph type="title"/>
          </p:nvPr>
        </p:nvSpPr>
        <p:spPr/>
        <p:txBody>
          <a:bodyPr>
            <a:normAutofit/>
          </a:bodyPr>
          <a:lstStyle/>
          <a:p>
            <a:r>
              <a:rPr lang="en-GB" sz="2800" dirty="0"/>
              <a:t>El </a:t>
            </a:r>
            <a:r>
              <a:rPr lang="en-GB" sz="2800" dirty="0" err="1"/>
              <a:t>perro</a:t>
            </a:r>
            <a:r>
              <a:rPr lang="en-GB" sz="2800" dirty="0"/>
              <a:t> de Vanessa</a:t>
            </a:r>
          </a:p>
        </p:txBody>
      </p:sp>
      <p:sp>
        <p:nvSpPr>
          <p:cNvPr id="6" name="Title 2">
            <a:extLst>
              <a:ext uri="{FF2B5EF4-FFF2-40B4-BE49-F238E27FC236}">
                <a16:creationId xmlns:a16="http://schemas.microsoft.com/office/drawing/2014/main" id="{9BE0D7DD-C8FA-4E21-BCC6-E3D50962D255}"/>
              </a:ext>
            </a:extLst>
          </p:cNvPr>
          <p:cNvSpPr txBox="1">
            <a:spLocks/>
          </p:cNvSpPr>
          <p:nvPr/>
        </p:nvSpPr>
        <p:spPr>
          <a:xfrm>
            <a:off x="11559653" y="379566"/>
            <a:ext cx="172862" cy="158117"/>
          </a:xfrm>
          <a:prstGeom prst="rect">
            <a:avLst/>
          </a:prstGeom>
          <a:solidFill>
            <a:srgbClr val="C00000"/>
          </a:solidFill>
          <a:ln>
            <a:solidFill>
              <a:srgbClr val="C00000"/>
            </a:solid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100"/>
              <a:t>leer</a:t>
            </a:r>
            <a:endParaRPr lang="en-GB" sz="100" dirty="0"/>
          </a:p>
        </p:txBody>
      </p:sp>
      <p:sp>
        <p:nvSpPr>
          <p:cNvPr id="7" name="Rounded Rectangle 11">
            <a:extLst>
              <a:ext uri="{FF2B5EF4-FFF2-40B4-BE49-F238E27FC236}">
                <a16:creationId xmlns:a16="http://schemas.microsoft.com/office/drawing/2014/main" id="{68DCB565-C5DC-43F5-BEC8-E686EAD7A5DC}"/>
              </a:ext>
            </a:extLst>
          </p:cNvPr>
          <p:cNvSpPr/>
          <p:nvPr/>
        </p:nvSpPr>
        <p:spPr>
          <a:xfrm>
            <a:off x="11191164" y="258166"/>
            <a:ext cx="736979"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graphicFrame>
        <p:nvGraphicFramePr>
          <p:cNvPr id="8" name="Table 8">
            <a:extLst>
              <a:ext uri="{FF2B5EF4-FFF2-40B4-BE49-F238E27FC236}">
                <a16:creationId xmlns:a16="http://schemas.microsoft.com/office/drawing/2014/main" id="{4398DEB3-1C50-4340-AA90-12CF1EA1FE5E}"/>
              </a:ext>
            </a:extLst>
          </p:cNvPr>
          <p:cNvGraphicFramePr>
            <a:graphicFrameLocks noGrp="1"/>
          </p:cNvGraphicFramePr>
          <p:nvPr>
            <p:extLst>
              <p:ext uri="{D42A27DB-BD31-4B8C-83A1-F6EECF244321}">
                <p14:modId xmlns:p14="http://schemas.microsoft.com/office/powerpoint/2010/main" val="7718649"/>
              </p:ext>
            </p:extLst>
          </p:nvPr>
        </p:nvGraphicFramePr>
        <p:xfrm>
          <a:off x="2213790" y="1323506"/>
          <a:ext cx="8128000" cy="4145280"/>
        </p:xfrm>
        <a:graphic>
          <a:graphicData uri="http://schemas.openxmlformats.org/drawingml/2006/table">
            <a:tbl>
              <a:tblPr firstRow="1" bandRow="1">
                <a:tableStyleId>{BDBED569-4797-4DF1-A0F4-6AAB3CD982D8}</a:tableStyleId>
              </a:tblPr>
              <a:tblGrid>
                <a:gridCol w="4064000">
                  <a:extLst>
                    <a:ext uri="{9D8B030D-6E8A-4147-A177-3AD203B41FA5}">
                      <a16:colId xmlns:a16="http://schemas.microsoft.com/office/drawing/2014/main" val="4051792032"/>
                    </a:ext>
                  </a:extLst>
                </a:gridCol>
                <a:gridCol w="4064000">
                  <a:extLst>
                    <a:ext uri="{9D8B030D-6E8A-4147-A177-3AD203B41FA5}">
                      <a16:colId xmlns:a16="http://schemas.microsoft.com/office/drawing/2014/main" val="2754169426"/>
                    </a:ext>
                  </a:extLst>
                </a:gridCol>
              </a:tblGrid>
              <a:tr h="370840">
                <a:tc>
                  <a:txBody>
                    <a:bodyPr/>
                    <a:lstStyle/>
                    <a:p>
                      <a:pPr algn="ctr"/>
                      <a:r>
                        <a:rPr lang="en-GB" sz="2800" dirty="0">
                          <a:solidFill>
                            <a:schemeClr val="tx1"/>
                          </a:solidFill>
                        </a:rPr>
                        <a:t>we</a:t>
                      </a:r>
                    </a:p>
                  </a:txBody>
                  <a:tcPr/>
                </a:tc>
                <a:tc>
                  <a:txBody>
                    <a:bodyPr/>
                    <a:lstStyle/>
                    <a:p>
                      <a:pPr algn="ctr"/>
                      <a:r>
                        <a:rPr lang="en-GB" sz="2800" dirty="0">
                          <a:solidFill>
                            <a:schemeClr val="tx1"/>
                          </a:solidFill>
                        </a:rPr>
                        <a:t>she/he</a:t>
                      </a:r>
                    </a:p>
                  </a:txBody>
                  <a:tcPr/>
                </a:tc>
                <a:extLst>
                  <a:ext uri="{0D108BD9-81ED-4DB2-BD59-A6C34878D82A}">
                    <a16:rowId xmlns:a16="http://schemas.microsoft.com/office/drawing/2014/main" val="2934798315"/>
                  </a:ext>
                </a:extLst>
              </a:tr>
              <a:tr h="370840">
                <a:tc>
                  <a:txBody>
                    <a:bodyPr/>
                    <a:lstStyle/>
                    <a:p>
                      <a:pPr algn="ctr"/>
                      <a:endParaRPr lang="en-GB" sz="2800">
                        <a:solidFill>
                          <a:schemeClr val="tx1"/>
                        </a:solidFill>
                      </a:endParaRPr>
                    </a:p>
                  </a:txBody>
                  <a:tcPr/>
                </a:tc>
                <a:tc>
                  <a:txBody>
                    <a:bodyPr/>
                    <a:lstStyle/>
                    <a:p>
                      <a:pPr algn="ctr"/>
                      <a:endParaRPr lang="en-GB" sz="2800">
                        <a:solidFill>
                          <a:schemeClr val="tx1"/>
                        </a:solidFill>
                      </a:endParaRPr>
                    </a:p>
                  </a:txBody>
                  <a:tcPr/>
                </a:tc>
                <a:extLst>
                  <a:ext uri="{0D108BD9-81ED-4DB2-BD59-A6C34878D82A}">
                    <a16:rowId xmlns:a16="http://schemas.microsoft.com/office/drawing/2014/main" val="2861396506"/>
                  </a:ext>
                </a:extLst>
              </a:tr>
              <a:tr h="370840">
                <a:tc>
                  <a:txBody>
                    <a:bodyPr/>
                    <a:lstStyle/>
                    <a:p>
                      <a:pPr algn="ctr"/>
                      <a:endParaRPr lang="en-GB" sz="2800">
                        <a:solidFill>
                          <a:schemeClr val="tx1"/>
                        </a:solidFill>
                      </a:endParaRPr>
                    </a:p>
                  </a:txBody>
                  <a:tcPr/>
                </a:tc>
                <a:tc>
                  <a:txBody>
                    <a:bodyPr/>
                    <a:lstStyle/>
                    <a:p>
                      <a:pPr algn="ctr"/>
                      <a:endParaRPr lang="en-GB" sz="2800" dirty="0">
                        <a:solidFill>
                          <a:schemeClr val="tx1"/>
                        </a:solidFill>
                      </a:endParaRPr>
                    </a:p>
                  </a:txBody>
                  <a:tcPr/>
                </a:tc>
                <a:extLst>
                  <a:ext uri="{0D108BD9-81ED-4DB2-BD59-A6C34878D82A}">
                    <a16:rowId xmlns:a16="http://schemas.microsoft.com/office/drawing/2014/main" val="363904132"/>
                  </a:ext>
                </a:extLst>
              </a:tr>
              <a:tr h="370840">
                <a:tc>
                  <a:txBody>
                    <a:bodyPr/>
                    <a:lstStyle/>
                    <a:p>
                      <a:pPr algn="ctr"/>
                      <a:endParaRPr lang="en-GB" sz="2800">
                        <a:solidFill>
                          <a:schemeClr val="tx1"/>
                        </a:solidFill>
                      </a:endParaRPr>
                    </a:p>
                  </a:txBody>
                  <a:tcPr/>
                </a:tc>
                <a:tc>
                  <a:txBody>
                    <a:bodyPr/>
                    <a:lstStyle/>
                    <a:p>
                      <a:pPr algn="ctr"/>
                      <a:endParaRPr lang="en-GB" sz="2800" dirty="0">
                        <a:solidFill>
                          <a:schemeClr val="tx1"/>
                        </a:solidFill>
                      </a:endParaRPr>
                    </a:p>
                  </a:txBody>
                  <a:tcPr/>
                </a:tc>
                <a:extLst>
                  <a:ext uri="{0D108BD9-81ED-4DB2-BD59-A6C34878D82A}">
                    <a16:rowId xmlns:a16="http://schemas.microsoft.com/office/drawing/2014/main" val="1571287457"/>
                  </a:ext>
                </a:extLst>
              </a:tr>
              <a:tr h="370840">
                <a:tc>
                  <a:txBody>
                    <a:bodyPr/>
                    <a:lstStyle/>
                    <a:p>
                      <a:pPr algn="ctr"/>
                      <a:endParaRPr lang="en-GB" sz="2800">
                        <a:solidFill>
                          <a:schemeClr val="tx1"/>
                        </a:solidFill>
                      </a:endParaRPr>
                    </a:p>
                  </a:txBody>
                  <a:tcPr/>
                </a:tc>
                <a:tc>
                  <a:txBody>
                    <a:bodyPr/>
                    <a:lstStyle/>
                    <a:p>
                      <a:pPr algn="ctr"/>
                      <a:endParaRPr lang="en-GB" sz="2800">
                        <a:solidFill>
                          <a:schemeClr val="tx1"/>
                        </a:solidFill>
                      </a:endParaRPr>
                    </a:p>
                  </a:txBody>
                  <a:tcPr/>
                </a:tc>
                <a:extLst>
                  <a:ext uri="{0D108BD9-81ED-4DB2-BD59-A6C34878D82A}">
                    <a16:rowId xmlns:a16="http://schemas.microsoft.com/office/drawing/2014/main" val="894290384"/>
                  </a:ext>
                </a:extLst>
              </a:tr>
              <a:tr h="370840">
                <a:tc>
                  <a:txBody>
                    <a:bodyPr/>
                    <a:lstStyle/>
                    <a:p>
                      <a:pPr algn="ctr"/>
                      <a:endParaRPr lang="en-GB" sz="2800">
                        <a:solidFill>
                          <a:schemeClr val="tx1"/>
                        </a:solidFill>
                      </a:endParaRPr>
                    </a:p>
                  </a:txBody>
                  <a:tcPr/>
                </a:tc>
                <a:tc>
                  <a:txBody>
                    <a:bodyPr/>
                    <a:lstStyle/>
                    <a:p>
                      <a:pPr algn="ctr"/>
                      <a:endParaRPr lang="en-GB" sz="2800" dirty="0">
                        <a:solidFill>
                          <a:schemeClr val="tx1"/>
                        </a:solidFill>
                      </a:endParaRPr>
                    </a:p>
                  </a:txBody>
                  <a:tcPr/>
                </a:tc>
                <a:extLst>
                  <a:ext uri="{0D108BD9-81ED-4DB2-BD59-A6C34878D82A}">
                    <a16:rowId xmlns:a16="http://schemas.microsoft.com/office/drawing/2014/main" val="45632825"/>
                  </a:ext>
                </a:extLst>
              </a:tr>
              <a:tr h="370840">
                <a:tc>
                  <a:txBody>
                    <a:bodyPr/>
                    <a:lstStyle/>
                    <a:p>
                      <a:pPr algn="ctr"/>
                      <a:endParaRPr lang="en-GB" sz="2800">
                        <a:solidFill>
                          <a:schemeClr val="tx1"/>
                        </a:solidFill>
                      </a:endParaRPr>
                    </a:p>
                  </a:txBody>
                  <a:tcPr/>
                </a:tc>
                <a:tc>
                  <a:txBody>
                    <a:bodyPr/>
                    <a:lstStyle/>
                    <a:p>
                      <a:pPr algn="ctr"/>
                      <a:endParaRPr lang="en-GB" sz="2800" dirty="0">
                        <a:solidFill>
                          <a:schemeClr val="tx1"/>
                        </a:solidFill>
                      </a:endParaRPr>
                    </a:p>
                  </a:txBody>
                  <a:tcPr/>
                </a:tc>
                <a:extLst>
                  <a:ext uri="{0D108BD9-81ED-4DB2-BD59-A6C34878D82A}">
                    <a16:rowId xmlns:a16="http://schemas.microsoft.com/office/drawing/2014/main" val="1335595774"/>
                  </a:ext>
                </a:extLst>
              </a:tr>
              <a:tr h="370840">
                <a:tc>
                  <a:txBody>
                    <a:bodyPr/>
                    <a:lstStyle/>
                    <a:p>
                      <a:pPr algn="ctr"/>
                      <a:endParaRPr lang="en-GB" sz="2800">
                        <a:solidFill>
                          <a:schemeClr val="tx1"/>
                        </a:solidFill>
                      </a:endParaRPr>
                    </a:p>
                  </a:txBody>
                  <a:tcPr/>
                </a:tc>
                <a:tc>
                  <a:txBody>
                    <a:bodyPr/>
                    <a:lstStyle/>
                    <a:p>
                      <a:pPr algn="ctr"/>
                      <a:endParaRPr lang="en-GB" sz="2800" dirty="0">
                        <a:solidFill>
                          <a:schemeClr val="tx1"/>
                        </a:solidFill>
                      </a:endParaRPr>
                    </a:p>
                  </a:txBody>
                  <a:tcPr>
                    <a:solidFill>
                      <a:schemeClr val="bg1">
                        <a:lumMod val="75000"/>
                        <a:alpha val="20000"/>
                      </a:schemeClr>
                    </a:solidFill>
                  </a:tcPr>
                </a:tc>
                <a:extLst>
                  <a:ext uri="{0D108BD9-81ED-4DB2-BD59-A6C34878D82A}">
                    <a16:rowId xmlns:a16="http://schemas.microsoft.com/office/drawing/2014/main" val="4118818093"/>
                  </a:ext>
                </a:extLst>
              </a:tr>
            </a:tbl>
          </a:graphicData>
        </a:graphic>
      </p:graphicFrame>
      <p:pic>
        <p:nvPicPr>
          <p:cNvPr id="5" name="Image 16" descr="Une image contenant horloge, signe&#10;&#10;Description générée automatiquement">
            <a:extLst>
              <a:ext uri="{FF2B5EF4-FFF2-40B4-BE49-F238E27FC236}">
                <a16:creationId xmlns:a16="http://schemas.microsoft.com/office/drawing/2014/main" id="{93081CD2-F620-4642-8B95-94B5DF8AC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28" y="4712254"/>
            <a:ext cx="1850210" cy="1526319"/>
          </a:xfrm>
          <a:prstGeom prst="rect">
            <a:avLst/>
          </a:prstGeom>
        </p:spPr>
      </p:pic>
      <p:sp>
        <p:nvSpPr>
          <p:cNvPr id="10" name="TextBox 9">
            <a:extLst>
              <a:ext uri="{FF2B5EF4-FFF2-40B4-BE49-F238E27FC236}">
                <a16:creationId xmlns:a16="http://schemas.microsoft.com/office/drawing/2014/main" id="{767DBDC0-E6F9-4F45-99FF-87714183D4E7}"/>
              </a:ext>
            </a:extLst>
          </p:cNvPr>
          <p:cNvSpPr txBox="1"/>
          <p:nvPr/>
        </p:nvSpPr>
        <p:spPr>
          <a:xfrm>
            <a:off x="4683765" y="197420"/>
            <a:ext cx="6161314" cy="523220"/>
          </a:xfrm>
          <a:prstGeom prst="rect">
            <a:avLst/>
          </a:prstGeom>
          <a:noFill/>
        </p:spPr>
        <p:txBody>
          <a:bodyPr wrap="square">
            <a:spAutoFit/>
          </a:bodyPr>
          <a:lstStyle/>
          <a:p>
            <a:r>
              <a:rPr lang="en-GB" sz="2800" b="0" baseline="0" dirty="0" err="1"/>
              <a:t>Respuestas</a:t>
            </a:r>
            <a:endParaRPr lang="en-GB" sz="2800" baseline="0" dirty="0"/>
          </a:p>
        </p:txBody>
      </p:sp>
      <p:sp>
        <p:nvSpPr>
          <p:cNvPr id="12" name="TextBox 11">
            <a:extLst>
              <a:ext uri="{FF2B5EF4-FFF2-40B4-BE49-F238E27FC236}">
                <a16:creationId xmlns:a16="http://schemas.microsoft.com/office/drawing/2014/main" id="{4BBF8880-2412-4363-BFC7-D7FA826B299E}"/>
              </a:ext>
            </a:extLst>
          </p:cNvPr>
          <p:cNvSpPr txBox="1"/>
          <p:nvPr/>
        </p:nvSpPr>
        <p:spPr>
          <a:xfrm>
            <a:off x="7620000" y="1806675"/>
            <a:ext cx="128814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es</a:t>
            </a:r>
          </a:p>
        </p:txBody>
      </p:sp>
      <p:sp>
        <p:nvSpPr>
          <p:cNvPr id="13" name="TextBox 12">
            <a:extLst>
              <a:ext uri="{FF2B5EF4-FFF2-40B4-BE49-F238E27FC236}">
                <a16:creationId xmlns:a16="http://schemas.microsoft.com/office/drawing/2014/main" id="{ACA8C176-394C-407F-9753-3653C03DCDC6}"/>
              </a:ext>
            </a:extLst>
          </p:cNvPr>
          <p:cNvSpPr txBox="1"/>
          <p:nvPr/>
        </p:nvSpPr>
        <p:spPr>
          <a:xfrm>
            <a:off x="7620000" y="2329895"/>
            <a:ext cx="128814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es</a:t>
            </a:r>
          </a:p>
        </p:txBody>
      </p:sp>
      <p:sp>
        <p:nvSpPr>
          <p:cNvPr id="14" name="TextBox 13">
            <a:extLst>
              <a:ext uri="{FF2B5EF4-FFF2-40B4-BE49-F238E27FC236}">
                <a16:creationId xmlns:a16="http://schemas.microsoft.com/office/drawing/2014/main" id="{26192160-D3D4-4188-83F7-5F9BB4CD6061}"/>
              </a:ext>
            </a:extLst>
          </p:cNvPr>
          <p:cNvSpPr txBox="1"/>
          <p:nvPr/>
        </p:nvSpPr>
        <p:spPr>
          <a:xfrm>
            <a:off x="7620000" y="2853115"/>
            <a:ext cx="128814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pasa</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99AE1C82-BB24-49CF-B635-A8269B5CAF4C}"/>
              </a:ext>
            </a:extLst>
          </p:cNvPr>
          <p:cNvSpPr txBox="1"/>
          <p:nvPr/>
        </p:nvSpPr>
        <p:spPr>
          <a:xfrm>
            <a:off x="7277099" y="3370841"/>
            <a:ext cx="197394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escucha</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888DE8E0-2AEA-4001-9138-F8DC9B2E6D23}"/>
              </a:ext>
            </a:extLst>
          </p:cNvPr>
          <p:cNvSpPr txBox="1"/>
          <p:nvPr/>
        </p:nvSpPr>
        <p:spPr>
          <a:xfrm>
            <a:off x="7659913" y="3902087"/>
            <a:ext cx="128814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busca</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D0C1346A-3D9A-4DAE-9818-29BE75A2AD3C}"/>
              </a:ext>
            </a:extLst>
          </p:cNvPr>
          <p:cNvSpPr txBox="1"/>
          <p:nvPr/>
        </p:nvSpPr>
        <p:spPr>
          <a:xfrm>
            <a:off x="7619999" y="4433333"/>
            <a:ext cx="128814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es</a:t>
            </a:r>
          </a:p>
        </p:txBody>
      </p:sp>
      <p:sp>
        <p:nvSpPr>
          <p:cNvPr id="18" name="TextBox 17">
            <a:extLst>
              <a:ext uri="{FF2B5EF4-FFF2-40B4-BE49-F238E27FC236}">
                <a16:creationId xmlns:a16="http://schemas.microsoft.com/office/drawing/2014/main" id="{1A056DA9-1F0E-46FD-91D1-9A5877BE2C20}"/>
              </a:ext>
            </a:extLst>
          </p:cNvPr>
          <p:cNvSpPr txBox="1"/>
          <p:nvPr/>
        </p:nvSpPr>
        <p:spPr>
          <a:xfrm>
            <a:off x="2975609" y="1806675"/>
            <a:ext cx="25575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estudiamos</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A1D9DD38-9264-4EF5-A409-9D5E4D68DC82}"/>
              </a:ext>
            </a:extLst>
          </p:cNvPr>
          <p:cNvSpPr txBox="1"/>
          <p:nvPr/>
        </p:nvSpPr>
        <p:spPr>
          <a:xfrm>
            <a:off x="2975608" y="2289844"/>
            <a:ext cx="25575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pasamos</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73C30294-EA48-4F65-A17F-A3EE4D2608BF}"/>
              </a:ext>
            </a:extLst>
          </p:cNvPr>
          <p:cNvSpPr txBox="1"/>
          <p:nvPr/>
        </p:nvSpPr>
        <p:spPr>
          <a:xfrm>
            <a:off x="3036929" y="2844077"/>
            <a:ext cx="25575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usamos</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C692C085-4841-4B10-A3C4-44D4A2923EAD}"/>
              </a:ext>
            </a:extLst>
          </p:cNvPr>
          <p:cNvSpPr txBox="1"/>
          <p:nvPr/>
        </p:nvSpPr>
        <p:spPr>
          <a:xfrm>
            <a:off x="3036929" y="3323522"/>
            <a:ext cx="25575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hablamos</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9AA135E7-5C5D-4EBE-88FA-22A6F7E1020D}"/>
              </a:ext>
            </a:extLst>
          </p:cNvPr>
          <p:cNvSpPr txBox="1"/>
          <p:nvPr/>
        </p:nvSpPr>
        <p:spPr>
          <a:xfrm>
            <a:off x="3127279" y="3916709"/>
            <a:ext cx="25575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bailamos</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8CA5F18D-3DDA-4CD8-B451-786384B2EBF7}"/>
              </a:ext>
            </a:extLst>
          </p:cNvPr>
          <p:cNvSpPr txBox="1"/>
          <p:nvPr/>
        </p:nvSpPr>
        <p:spPr>
          <a:xfrm>
            <a:off x="3041915" y="4396154"/>
            <a:ext cx="25575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caminamos</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B817026C-17E8-497E-896F-7727DFC1F0A8}"/>
              </a:ext>
            </a:extLst>
          </p:cNvPr>
          <p:cNvSpPr txBox="1"/>
          <p:nvPr/>
        </p:nvSpPr>
        <p:spPr>
          <a:xfrm>
            <a:off x="3036928" y="4907095"/>
            <a:ext cx="25575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compramos</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26" name="Picture 25" descr="A cartoon of a child&#10;&#10;Description automatically generated">
            <a:extLst>
              <a:ext uri="{FF2B5EF4-FFF2-40B4-BE49-F238E27FC236}">
                <a16:creationId xmlns:a16="http://schemas.microsoft.com/office/drawing/2014/main" id="{49885586-D304-46B9-B9C4-603F4516F641}"/>
              </a:ext>
            </a:extLst>
          </p:cNvPr>
          <p:cNvPicPr>
            <a:picLocks noChangeAspect="1"/>
          </p:cNvPicPr>
          <p:nvPr/>
        </p:nvPicPr>
        <p:blipFill rotWithShape="1">
          <a:blip r:embed="rId4">
            <a:extLst>
              <a:ext uri="{28A0092B-C50C-407E-A947-70E740481C1C}">
                <a14:useLocalDpi xmlns:a14="http://schemas.microsoft.com/office/drawing/2010/main" val="0"/>
              </a:ext>
            </a:extLst>
          </a:blip>
          <a:srcRect l="46297" t="11355" r="25160" b="35894"/>
          <a:stretch/>
        </p:blipFill>
        <p:spPr>
          <a:xfrm>
            <a:off x="10574742" y="4657764"/>
            <a:ext cx="1670394" cy="1736486"/>
          </a:xfrm>
          <a:prstGeom prst="rect">
            <a:avLst/>
          </a:prstGeom>
        </p:spPr>
      </p:pic>
    </p:spTree>
    <p:extLst>
      <p:ext uri="{BB962C8B-B14F-4D97-AF65-F5344CB8AC3E}">
        <p14:creationId xmlns:p14="http://schemas.microsoft.com/office/powerpoint/2010/main" val="3204959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ulle narrative : rectangle à coins arrondis 11">
            <a:extLst>
              <a:ext uri="{FF2B5EF4-FFF2-40B4-BE49-F238E27FC236}">
                <a16:creationId xmlns:a16="http://schemas.microsoft.com/office/drawing/2014/main" id="{A49999B6-570E-4698-BC3F-5B3245577125}"/>
              </a:ext>
            </a:extLst>
          </p:cNvPr>
          <p:cNvSpPr/>
          <p:nvPr/>
        </p:nvSpPr>
        <p:spPr>
          <a:xfrm>
            <a:off x="125950" y="189699"/>
            <a:ext cx="10219054" cy="4495546"/>
          </a:xfrm>
          <a:prstGeom prst="wedgeRoundRectCallout">
            <a:avLst>
              <a:gd name="adj1" fmla="val 40831"/>
              <a:gd name="adj2" fmla="val 61188"/>
              <a:gd name="adj3" fmla="val 16667"/>
            </a:avLst>
          </a:prstGeom>
          <a:solidFill>
            <a:srgbClr val="3A5EAC"/>
          </a:solidFill>
          <a:ln>
            <a:solidFill>
              <a:srgbClr val="FABD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es-ES" sz="2400" b="1" dirty="0">
                <a:solidFill>
                  <a:schemeClr val="bg1"/>
                </a:solidFill>
              </a:rPr>
              <a:t>El perro de Vanessa </a:t>
            </a:r>
            <a:r>
              <a:rPr lang="es-ES" sz="2400" dirty="0">
                <a:solidFill>
                  <a:schemeClr val="bg1"/>
                </a:solidFill>
              </a:rPr>
              <a:t>_______________</a:t>
            </a:r>
            <a:r>
              <a:rPr lang="es-ES" sz="2400" b="1" dirty="0">
                <a:solidFill>
                  <a:schemeClr val="bg1"/>
                </a:solidFill>
              </a:rPr>
              <a:t>, pero no es malo.</a:t>
            </a:r>
            <a:r>
              <a:rPr lang="es-ES" sz="2400" u="sng" dirty="0">
                <a:solidFill>
                  <a:schemeClr val="bg1"/>
                </a:solidFill>
              </a:rPr>
              <a:t>  _________________</a:t>
            </a:r>
            <a:r>
              <a:rPr lang="es-ES" sz="2400" b="1" dirty="0">
                <a:solidFill>
                  <a:schemeClr val="bg1"/>
                </a:solidFill>
              </a:rPr>
              <a:t>con el abuelo y la abuela de Vanessa cerca de una plaza artística. </a:t>
            </a:r>
            <a:r>
              <a:rPr lang="es-ES" sz="2400" dirty="0">
                <a:solidFill>
                  <a:schemeClr val="bg1"/>
                </a:solidFill>
              </a:rPr>
              <a:t>_____________________________________ </a:t>
            </a:r>
            <a:r>
              <a:rPr lang="es-ES" sz="2400" b="1" dirty="0">
                <a:solidFill>
                  <a:schemeClr val="bg1"/>
                </a:solidFill>
              </a:rPr>
              <a:t>en la iglesia antigua de un pueblo rico y famoso. Luego, el perro </a:t>
            </a:r>
            <a:r>
              <a:rPr lang="es-ES" sz="2400" dirty="0">
                <a:solidFill>
                  <a:schemeClr val="bg1"/>
                </a:solidFill>
              </a:rPr>
              <a:t>_____________</a:t>
            </a:r>
            <a:r>
              <a:rPr lang="es-ES" sz="2400" b="1" dirty="0">
                <a:solidFill>
                  <a:schemeClr val="bg1"/>
                </a:solidFill>
              </a:rPr>
              <a:t> tranquilo con los abuelos. Vanessa y yo </a:t>
            </a:r>
            <a:r>
              <a:rPr lang="es-ES" sz="2400" dirty="0">
                <a:solidFill>
                  <a:schemeClr val="bg1"/>
                </a:solidFill>
              </a:rPr>
              <a:t>__________________</a:t>
            </a:r>
            <a:r>
              <a:rPr lang="es-ES" sz="2400" b="1" dirty="0">
                <a:solidFill>
                  <a:schemeClr val="bg1"/>
                </a:solidFill>
              </a:rPr>
              <a:t> en la escuela. Pasamos tiempo en la tarde en el pueblo famoso. </a:t>
            </a:r>
            <a:r>
              <a:rPr lang="es-ES" sz="2400" dirty="0">
                <a:solidFill>
                  <a:schemeClr val="bg1"/>
                </a:solidFill>
              </a:rPr>
              <a:t>_______________ </a:t>
            </a:r>
            <a:r>
              <a:rPr lang="es-ES" sz="2400" b="1" dirty="0">
                <a:solidFill>
                  <a:schemeClr val="bg1"/>
                </a:solidFill>
              </a:rPr>
              <a:t>caro y hablamos con los abuelos de Vanessa. En la noche, </a:t>
            </a:r>
            <a:r>
              <a:rPr lang="es-ES" sz="2400" dirty="0">
                <a:solidFill>
                  <a:schemeClr val="bg1"/>
                </a:solidFill>
              </a:rPr>
              <a:t>_______________ </a:t>
            </a:r>
            <a:r>
              <a:rPr lang="es-ES" sz="2400" b="1" dirty="0">
                <a:solidFill>
                  <a:schemeClr val="bg1"/>
                </a:solidFill>
              </a:rPr>
              <a:t>y </a:t>
            </a:r>
            <a:r>
              <a:rPr lang="es-ES" sz="2400" dirty="0">
                <a:solidFill>
                  <a:schemeClr val="bg1"/>
                </a:solidFill>
              </a:rPr>
              <a:t>________________.</a:t>
            </a:r>
            <a:r>
              <a:rPr lang="es-ES" sz="2400" b="1" dirty="0">
                <a:solidFill>
                  <a:schemeClr val="bg1"/>
                </a:solidFill>
              </a:rPr>
              <a:t> Compramos unos zapatos baratos y una camisa con muchos colores para el perro. </a:t>
            </a:r>
            <a:r>
              <a:rPr lang="es-CO" sz="2400" b="1" dirty="0">
                <a:solidFill>
                  <a:schemeClr val="bg1"/>
                </a:solidFill>
                <a:latin typeface="Century Gothic" panose="020B0502020202020204" pitchFamily="34" charset="0"/>
                <a:cs typeface="Calibri" panose="020F0502020204030204" pitchFamily="34" charset="0"/>
              </a:rPr>
              <a:t>¡</a:t>
            </a:r>
            <a:r>
              <a:rPr lang="es-ES" sz="2400" b="1" dirty="0">
                <a:solidFill>
                  <a:schemeClr val="bg1"/>
                </a:solidFill>
              </a:rPr>
              <a:t>El perro de Vanessa es muy guapo! </a:t>
            </a:r>
            <a:endParaRPr lang="en-CA" sz="2400" b="1" dirty="0">
              <a:solidFill>
                <a:schemeClr val="bg1"/>
              </a:solidFill>
            </a:endParaRPr>
          </a:p>
        </p:txBody>
      </p:sp>
      <p:pic>
        <p:nvPicPr>
          <p:cNvPr id="17" name="Image 16" descr="Une image contenant horloge, signe&#10;&#10;Description générée automatiquement">
            <a:extLst>
              <a:ext uri="{FF2B5EF4-FFF2-40B4-BE49-F238E27FC236}">
                <a16:creationId xmlns:a16="http://schemas.microsoft.com/office/drawing/2014/main" id="{F9BECC5A-FCCC-4868-BF2A-520005212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957" y="4897559"/>
            <a:ext cx="2146500" cy="1770742"/>
          </a:xfrm>
          <a:prstGeom prst="rect">
            <a:avLst/>
          </a:prstGeom>
        </p:spPr>
      </p:pic>
      <p:pic>
        <p:nvPicPr>
          <p:cNvPr id="7" name="Vanessa's do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35676" y="5478130"/>
            <a:ext cx="609600" cy="609600"/>
          </a:xfrm>
          <a:prstGeom prst="rect">
            <a:avLst/>
          </a:prstGeom>
        </p:spPr>
      </p:pic>
      <p:sp>
        <p:nvSpPr>
          <p:cNvPr id="3" name="Title 2"/>
          <p:cNvSpPr>
            <a:spLocks noGrp="1"/>
          </p:cNvSpPr>
          <p:nvPr>
            <p:ph type="title"/>
          </p:nvPr>
        </p:nvSpPr>
        <p:spPr>
          <a:xfrm>
            <a:off x="11228221" y="347222"/>
            <a:ext cx="366309" cy="168611"/>
          </a:xfrm>
          <a:solidFill>
            <a:srgbClr val="C00000"/>
          </a:solidFill>
          <a:ln>
            <a:solidFill>
              <a:srgbClr val="C00000"/>
            </a:solidFill>
          </a:ln>
        </p:spPr>
        <p:txBody>
          <a:bodyPr>
            <a:normAutofit/>
          </a:bodyPr>
          <a:lstStyle/>
          <a:p>
            <a:r>
              <a:rPr lang="en-GB" sz="100" b="1" dirty="0" err="1">
                <a:solidFill>
                  <a:schemeClr val="bg1"/>
                </a:solidFill>
              </a:rPr>
              <a:t>escuchar</a:t>
            </a:r>
            <a:endParaRPr lang="en-GB" sz="100" b="1" dirty="0">
              <a:solidFill>
                <a:schemeClr val="bg1"/>
              </a:solidFill>
            </a:endParaRPr>
          </a:p>
        </p:txBody>
      </p:sp>
      <p:sp>
        <p:nvSpPr>
          <p:cNvPr id="8"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pic>
        <p:nvPicPr>
          <p:cNvPr id="10" name="Picture 9" descr="A cartoon of a child&#10;&#10;Description automatically generated">
            <a:extLst>
              <a:ext uri="{FF2B5EF4-FFF2-40B4-BE49-F238E27FC236}">
                <a16:creationId xmlns:a16="http://schemas.microsoft.com/office/drawing/2014/main" id="{757855EA-ECF9-4DB6-80E4-6E3BEF29B130}"/>
              </a:ext>
            </a:extLst>
          </p:cNvPr>
          <p:cNvPicPr>
            <a:picLocks noChangeAspect="1"/>
          </p:cNvPicPr>
          <p:nvPr/>
        </p:nvPicPr>
        <p:blipFill rotWithShape="1">
          <a:blip r:embed="rId7">
            <a:extLst>
              <a:ext uri="{28A0092B-C50C-407E-A947-70E740481C1C}">
                <a14:useLocalDpi xmlns:a14="http://schemas.microsoft.com/office/drawing/2010/main" val="0"/>
              </a:ext>
            </a:extLst>
          </a:blip>
          <a:srcRect l="46297" t="11355" r="25160" b="35894"/>
          <a:stretch/>
        </p:blipFill>
        <p:spPr>
          <a:xfrm>
            <a:off x="10528300" y="4499428"/>
            <a:ext cx="1804572" cy="1875973"/>
          </a:xfrm>
          <a:prstGeom prst="rect">
            <a:avLst/>
          </a:prstGeom>
        </p:spPr>
      </p:pic>
    </p:spTree>
    <p:extLst>
      <p:ext uri="{BB962C8B-B14F-4D97-AF65-F5344CB8AC3E}">
        <p14:creationId xmlns:p14="http://schemas.microsoft.com/office/powerpoint/2010/main" val="21522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7822" fill="hold"/>
                                        <p:tgtEl>
                                          <p:spTgt spid="7"/>
                                        </p:tgtEl>
                                      </p:cBhvr>
                                    </p:cmd>
                                  </p:childTnLst>
                                </p:cTn>
                              </p:par>
                            </p:childTnLst>
                          </p:cTn>
                        </p:par>
                      </p:childTnLst>
                    </p:cTn>
                  </p:par>
                </p:childTnLst>
              </p:cTn>
              <p:nextCondLst>
                <p:cond evt="onClick" delay="0">
                  <p:tgtEl>
                    <p:spTgt spid="7"/>
                  </p:tgtEl>
                </p:cond>
              </p:nextCondLst>
            </p:seq>
            <p:audio>
              <p:cMediaNode vol="80000">
                <p:cTn id="20" fill="hold" display="0">
                  <p:stCondLst>
                    <p:cond delay="indefinite"/>
                  </p:stCondLst>
                  <p:endCondLst>
                    <p:cond evt="onStopAudio" delay="0">
                      <p:tgtEl>
                        <p:sldTgt/>
                      </p:tgtEl>
                    </p:cond>
                  </p:endCondLst>
                </p:cTn>
                <p:tgtEl>
                  <p:spTgt spid="7"/>
                </p:tgtEl>
              </p:cMediaNode>
            </p:audio>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B888CB-F153-7148-BC14-7947E9143E6F}"/>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e</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263083" y="1885063"/>
            <a:ext cx="3631095" cy="267730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14" name="Picture 2" descr="elepha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5804" y="2131515"/>
            <a:ext cx="1705651" cy="1293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01041" y="3538094"/>
            <a:ext cx="3615910"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fant</a:t>
            </a:r>
            <a:r>
              <a:rPr lang="en-GB" sz="6000" dirty="0">
                <a:solidFill>
                  <a:srgbClr val="E87D1E"/>
                </a:solidFill>
                <a:latin typeface="Century Gothic" panose="020B0502020202020204" pitchFamily="34" charset="0"/>
                <a:cs typeface="Calibri" panose="020F0502020204030204" pitchFamily="34" charset="0"/>
              </a:rPr>
              <a:t>e</a:t>
            </a:r>
          </a:p>
        </p:txBody>
      </p:sp>
      <p:sp>
        <p:nvSpPr>
          <p:cNvPr id="11" name="TextBox 10"/>
          <p:cNvSpPr txBox="1"/>
          <p:nvPr/>
        </p:nvSpPr>
        <p:spPr>
          <a:xfrm>
            <a:off x="1043513" y="176303"/>
            <a:ext cx="274335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pap</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p>
        </p:txBody>
      </p:sp>
      <p:pic>
        <p:nvPicPr>
          <p:cNvPr id="3074" name="Picture 2" descr="blank piece of pap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4694" y="1318206"/>
            <a:ext cx="1209746" cy="16266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5254" y="3358484"/>
            <a:ext cx="3639872"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spalda</a:t>
            </a:r>
          </a:p>
        </p:txBody>
      </p:sp>
      <p:grpSp>
        <p:nvGrpSpPr>
          <p:cNvPr id="5" name="Group 4" descr="back of woman with an arrow pointing to her back"/>
          <p:cNvGrpSpPr/>
          <p:nvPr/>
        </p:nvGrpSpPr>
        <p:grpSpPr>
          <a:xfrm>
            <a:off x="1875104" y="4440630"/>
            <a:ext cx="701478" cy="1513636"/>
            <a:chOff x="1814000" y="4169634"/>
            <a:chExt cx="881663" cy="1902436"/>
          </a:xfrm>
        </p:grpSpPr>
        <p:pic>
          <p:nvPicPr>
            <p:cNvPr id="3076" name="Picture 4" descr="back of a woman with an arrow pointing to her bac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14000" y="4169634"/>
              <a:ext cx="489478" cy="190243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H="1" flipV="1">
              <a:off x="2071912" y="4751926"/>
              <a:ext cx="623751" cy="761443"/>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5077307" y="4620408"/>
            <a:ext cx="2219811"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star</a:t>
            </a:r>
          </a:p>
        </p:txBody>
      </p:sp>
      <p:sp>
        <p:nvSpPr>
          <p:cNvPr id="17" name="Rectangle 16"/>
          <p:cNvSpPr/>
          <p:nvPr/>
        </p:nvSpPr>
        <p:spPr>
          <a:xfrm>
            <a:off x="5202233" y="5473242"/>
            <a:ext cx="1710726"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rPr>
              <a:t>[to be]</a:t>
            </a:r>
          </a:p>
        </p:txBody>
      </p:sp>
      <p:sp>
        <p:nvSpPr>
          <p:cNvPr id="9" name="TextBox 8"/>
          <p:cNvSpPr txBox="1"/>
          <p:nvPr/>
        </p:nvSpPr>
        <p:spPr>
          <a:xfrm>
            <a:off x="9556918" y="176302"/>
            <a:ext cx="1379859"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n</a:t>
            </a:r>
          </a:p>
        </p:txBody>
      </p:sp>
      <p:pic>
        <p:nvPicPr>
          <p:cNvPr id="13" name="Picture 12" descr="box with an arrow pointing into i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52588" y="1347602"/>
            <a:ext cx="2021192" cy="1704539"/>
          </a:xfrm>
          <a:prstGeom prst="rect">
            <a:avLst/>
          </a:prstGeom>
        </p:spPr>
      </p:pic>
      <p:sp>
        <p:nvSpPr>
          <p:cNvPr id="15" name="Down Arrow 14" descr="orange arrow pointing down"/>
          <p:cNvSpPr/>
          <p:nvPr/>
        </p:nvSpPr>
        <p:spPr>
          <a:xfrm>
            <a:off x="9783736" y="1314389"/>
            <a:ext cx="627018" cy="1092199"/>
          </a:xfrm>
          <a:prstGeom prst="downArrow">
            <a:avLst/>
          </a:prstGeom>
          <a:solidFill>
            <a:srgbClr val="E87D1E"/>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758442" y="3375610"/>
            <a:ext cx="297680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 name="TextBox 1"/>
          <p:cNvSpPr txBox="1"/>
          <p:nvPr/>
        </p:nvSpPr>
        <p:spPr>
          <a:xfrm>
            <a:off x="9121576" y="4257588"/>
            <a:ext cx="2250535"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[to have]</a:t>
            </a:r>
          </a:p>
        </p:txBody>
      </p:sp>
    </p:spTree>
    <p:extLst>
      <p:ext uri="{BB962C8B-B14F-4D97-AF65-F5344CB8AC3E}">
        <p14:creationId xmlns:p14="http://schemas.microsoft.com/office/powerpoint/2010/main" val="64954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_elefan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5" name="e_pap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subTnLst>
                                    <p:audio>
                                      <p:cMediaNode>
                                        <p:cTn display="0" masterRel="sameClick">
                                          <p:stCondLst>
                                            <p:cond evt="begin" delay="0">
                                              <p:tn val="26"/>
                                            </p:cond>
                                          </p:stCondLst>
                                          <p:endCondLst>
                                            <p:cond evt="onStopAudio" delay="0">
                                              <p:tgtEl>
                                                <p:sldTgt/>
                                              </p:tgtEl>
                                            </p:cond>
                                          </p:endCondLst>
                                        </p:cTn>
                                        <p:tgtEl>
                                          <p:sndTgt r:embed="rId5" name="e_pape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e_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e_en.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subTnLst>
                                    <p:audio>
                                      <p:cMediaNode>
                                        <p:cTn display="0" masterRel="sameClick">
                                          <p:stCondLst>
                                            <p:cond evt="begin" delay="0">
                                              <p:tn val="44"/>
                                            </p:cond>
                                          </p:stCondLst>
                                          <p:endCondLst>
                                            <p:cond evt="onStopAudio" delay="0">
                                              <p:tgtEl>
                                                <p:sldTgt/>
                                              </p:tgtEl>
                                            </p:cond>
                                          </p:endCondLst>
                                        </p:cTn>
                                        <p:tgtEl>
                                          <p:sndTgt r:embed="rId7" name="e_espalda.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7" name="e_espalda.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8" name="e_esta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_esta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9" name="e_tene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9" name="e_ten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P spid="11" grpId="0"/>
      <p:bldP spid="12" grpId="0"/>
      <p:bldP spid="10" grpId="0"/>
      <p:bldP spid="17" grpId="0"/>
      <p:bldP spid="9" grpId="0"/>
      <p:bldP spid="15" grpId="0" animBg="1"/>
      <p:bldP spid="8"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47E685-231B-4623-95E2-1E19BBE67908}"/>
              </a:ext>
            </a:extLst>
          </p:cNvPr>
          <p:cNvSpPr/>
          <p:nvPr/>
        </p:nvSpPr>
        <p:spPr>
          <a:xfrm>
            <a:off x="172038" y="1503678"/>
            <a:ext cx="2947964"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sz="2200" b="1" dirty="0">
                <a:solidFill>
                  <a:schemeClr val="bg1"/>
                </a:solidFill>
              </a:rPr>
              <a:t>pasa mucho tiempo</a:t>
            </a:r>
          </a:p>
        </p:txBody>
      </p:sp>
      <p:sp>
        <p:nvSpPr>
          <p:cNvPr id="3" name="Rectangle 2">
            <a:extLst>
              <a:ext uri="{FF2B5EF4-FFF2-40B4-BE49-F238E27FC236}">
                <a16:creationId xmlns:a16="http://schemas.microsoft.com/office/drawing/2014/main" id="{A3C14C1A-8373-42D1-8B73-9327E9FB716C}"/>
              </a:ext>
            </a:extLst>
          </p:cNvPr>
          <p:cNvSpPr/>
          <p:nvPr/>
        </p:nvSpPr>
        <p:spPr>
          <a:xfrm>
            <a:off x="9027564" y="1500154"/>
            <a:ext cx="2907578"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500" b="1" dirty="0">
                <a:solidFill>
                  <a:schemeClr val="bg1"/>
                </a:solidFill>
              </a:rPr>
              <a:t>busca un lugar</a:t>
            </a:r>
          </a:p>
        </p:txBody>
      </p:sp>
      <p:sp>
        <p:nvSpPr>
          <p:cNvPr id="4" name="Rectangle 3">
            <a:extLst>
              <a:ext uri="{FF2B5EF4-FFF2-40B4-BE49-F238E27FC236}">
                <a16:creationId xmlns:a16="http://schemas.microsoft.com/office/drawing/2014/main" id="{AC006043-1A1F-49D0-BDE6-5AAB6AF42057}"/>
              </a:ext>
            </a:extLst>
          </p:cNvPr>
          <p:cNvSpPr/>
          <p:nvPr/>
        </p:nvSpPr>
        <p:spPr>
          <a:xfrm>
            <a:off x="172038" y="2378990"/>
            <a:ext cx="3490405"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sz="2200" b="1" dirty="0">
                <a:solidFill>
                  <a:schemeClr val="bg1"/>
                </a:solidFill>
              </a:rPr>
              <a:t>escucha buena música </a:t>
            </a:r>
          </a:p>
        </p:txBody>
      </p:sp>
      <p:sp>
        <p:nvSpPr>
          <p:cNvPr id="5" name="Rectangle 4">
            <a:extLst>
              <a:ext uri="{FF2B5EF4-FFF2-40B4-BE49-F238E27FC236}">
                <a16:creationId xmlns:a16="http://schemas.microsoft.com/office/drawing/2014/main" id="{295DFCFE-C047-4D1C-94E9-A646C7443D82}"/>
              </a:ext>
            </a:extLst>
          </p:cNvPr>
          <p:cNvSpPr/>
          <p:nvPr/>
        </p:nvSpPr>
        <p:spPr>
          <a:xfrm>
            <a:off x="6270545" y="1500154"/>
            <a:ext cx="2685110"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sz="2200" b="1" dirty="0">
                <a:solidFill>
                  <a:schemeClr val="bg1"/>
                </a:solidFill>
              </a:rPr>
              <a:t>estudiamos juntas</a:t>
            </a:r>
          </a:p>
        </p:txBody>
      </p:sp>
      <p:sp>
        <p:nvSpPr>
          <p:cNvPr id="6" name="Rectangle 5">
            <a:extLst>
              <a:ext uri="{FF2B5EF4-FFF2-40B4-BE49-F238E27FC236}">
                <a16:creationId xmlns:a16="http://schemas.microsoft.com/office/drawing/2014/main" id="{87A86E4F-5DAF-4B2A-AEE0-C19F85FA6B32}"/>
              </a:ext>
            </a:extLst>
          </p:cNvPr>
          <p:cNvSpPr/>
          <p:nvPr/>
        </p:nvSpPr>
        <p:spPr>
          <a:xfrm>
            <a:off x="3250676" y="1500154"/>
            <a:ext cx="2961105"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200" b="1" dirty="0">
                <a:solidFill>
                  <a:schemeClr val="bg1"/>
                </a:solidFill>
              </a:rPr>
              <a:t>usamos un teléfono</a:t>
            </a:r>
          </a:p>
        </p:txBody>
      </p:sp>
      <p:sp>
        <p:nvSpPr>
          <p:cNvPr id="7" name="Rectangle 6">
            <a:extLst>
              <a:ext uri="{FF2B5EF4-FFF2-40B4-BE49-F238E27FC236}">
                <a16:creationId xmlns:a16="http://schemas.microsoft.com/office/drawing/2014/main" id="{D4A3BD06-46CF-42B3-BE9C-E3C676CC1821}"/>
              </a:ext>
            </a:extLst>
          </p:cNvPr>
          <p:cNvSpPr/>
          <p:nvPr/>
        </p:nvSpPr>
        <p:spPr>
          <a:xfrm>
            <a:off x="7257877" y="2378990"/>
            <a:ext cx="1675459"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200" b="1" dirty="0">
                <a:solidFill>
                  <a:schemeClr val="bg1"/>
                </a:solidFill>
              </a:rPr>
              <a:t>bailamos</a:t>
            </a:r>
          </a:p>
        </p:txBody>
      </p:sp>
      <p:sp>
        <p:nvSpPr>
          <p:cNvPr id="8" name="Rectangle 7">
            <a:extLst>
              <a:ext uri="{FF2B5EF4-FFF2-40B4-BE49-F238E27FC236}">
                <a16:creationId xmlns:a16="http://schemas.microsoft.com/office/drawing/2014/main" id="{3EA9F174-93A0-4AC5-8378-58138D7166CA}"/>
              </a:ext>
            </a:extLst>
          </p:cNvPr>
          <p:cNvSpPr/>
          <p:nvPr/>
        </p:nvSpPr>
        <p:spPr>
          <a:xfrm>
            <a:off x="3783608" y="2378990"/>
            <a:ext cx="3380041"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sz="2200" b="1" dirty="0">
                <a:solidFill>
                  <a:schemeClr val="bg1"/>
                </a:solidFill>
              </a:rPr>
              <a:t>es fuerte y bastante feo </a:t>
            </a:r>
          </a:p>
        </p:txBody>
      </p:sp>
      <p:sp>
        <p:nvSpPr>
          <p:cNvPr id="9" name="Rectangle 8">
            <a:extLst>
              <a:ext uri="{FF2B5EF4-FFF2-40B4-BE49-F238E27FC236}">
                <a16:creationId xmlns:a16="http://schemas.microsoft.com/office/drawing/2014/main" id="{B1755E15-10A8-40A1-8973-873B4B62834A}"/>
              </a:ext>
            </a:extLst>
          </p:cNvPr>
          <p:cNvSpPr/>
          <p:nvPr/>
        </p:nvSpPr>
        <p:spPr>
          <a:xfrm>
            <a:off x="9027565" y="2378990"/>
            <a:ext cx="3090286" cy="76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S" sz="2200" b="1" dirty="0">
                <a:solidFill>
                  <a:schemeClr val="bg1"/>
                </a:solidFill>
              </a:rPr>
              <a:t>caminamos mucho</a:t>
            </a:r>
          </a:p>
        </p:txBody>
      </p:sp>
      <p:graphicFrame>
        <p:nvGraphicFramePr>
          <p:cNvPr id="10" name="Tableau 10">
            <a:extLst>
              <a:ext uri="{FF2B5EF4-FFF2-40B4-BE49-F238E27FC236}">
                <a16:creationId xmlns:a16="http://schemas.microsoft.com/office/drawing/2014/main" id="{57D9DE69-CB6E-4B99-9C78-83AC5714C88C}"/>
              </a:ext>
            </a:extLst>
          </p:cNvPr>
          <p:cNvGraphicFramePr>
            <a:graphicFrameLocks noGrp="1"/>
          </p:cNvGraphicFramePr>
          <p:nvPr>
            <p:extLst>
              <p:ext uri="{D42A27DB-BD31-4B8C-83A1-F6EECF244321}">
                <p14:modId xmlns:p14="http://schemas.microsoft.com/office/powerpoint/2010/main" val="3378762971"/>
              </p:ext>
            </p:extLst>
          </p:nvPr>
        </p:nvGraphicFramePr>
        <p:xfrm>
          <a:off x="172038" y="3318258"/>
          <a:ext cx="11945813" cy="2823660"/>
        </p:xfrm>
        <a:graphic>
          <a:graphicData uri="http://schemas.openxmlformats.org/drawingml/2006/table">
            <a:tbl>
              <a:tblPr firstRow="1" bandRow="1">
                <a:tableStyleId>{5DA37D80-6434-44D0-A028-1B22A696006F}</a:tableStyleId>
              </a:tblPr>
              <a:tblGrid>
                <a:gridCol w="1382849">
                  <a:extLst>
                    <a:ext uri="{9D8B030D-6E8A-4147-A177-3AD203B41FA5}">
                      <a16:colId xmlns:a16="http://schemas.microsoft.com/office/drawing/2014/main" val="2487359945"/>
                    </a:ext>
                  </a:extLst>
                </a:gridCol>
                <a:gridCol w="4590058">
                  <a:extLst>
                    <a:ext uri="{9D8B030D-6E8A-4147-A177-3AD203B41FA5}">
                      <a16:colId xmlns:a16="http://schemas.microsoft.com/office/drawing/2014/main" val="2846973106"/>
                    </a:ext>
                  </a:extLst>
                </a:gridCol>
                <a:gridCol w="874692">
                  <a:extLst>
                    <a:ext uri="{9D8B030D-6E8A-4147-A177-3AD203B41FA5}">
                      <a16:colId xmlns:a16="http://schemas.microsoft.com/office/drawing/2014/main" val="2702648462"/>
                    </a:ext>
                  </a:extLst>
                </a:gridCol>
                <a:gridCol w="5098214">
                  <a:extLst>
                    <a:ext uri="{9D8B030D-6E8A-4147-A177-3AD203B41FA5}">
                      <a16:colId xmlns:a16="http://schemas.microsoft.com/office/drawing/2014/main" val="3993751765"/>
                    </a:ext>
                  </a:extLst>
                </a:gridCol>
              </a:tblGrid>
              <a:tr h="705915">
                <a:tc>
                  <a:txBody>
                    <a:bodyPr/>
                    <a:lstStyle/>
                    <a:p>
                      <a:r>
                        <a:rPr lang="en-CA" sz="2400" b="1" dirty="0">
                          <a:solidFill>
                            <a:schemeClr val="tx1"/>
                          </a:solidFill>
                        </a:rPr>
                        <a:t>S/he</a:t>
                      </a:r>
                    </a:p>
                  </a:txBody>
                  <a:tcPr anchor="ctr"/>
                </a:tc>
                <a:tc>
                  <a:txBody>
                    <a:bodyPr/>
                    <a:lstStyle/>
                    <a:p>
                      <a:endParaRPr lang="en-CA"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chemeClr val="tx1"/>
                          </a:solidFill>
                          <a:effectLst/>
                          <a:uLnTx/>
                          <a:uFillTx/>
                        </a:rPr>
                        <a:t>We</a:t>
                      </a:r>
                    </a:p>
                  </a:txBody>
                  <a:tcPr anchor="ctr"/>
                </a:tc>
                <a:tc>
                  <a:txBody>
                    <a:bodyPr/>
                    <a:lstStyle/>
                    <a:p>
                      <a:endParaRPr lang="en-CA" dirty="0"/>
                    </a:p>
                  </a:txBody>
                  <a:tcPr anchor="ctr"/>
                </a:tc>
                <a:extLst>
                  <a:ext uri="{0D108BD9-81ED-4DB2-BD59-A6C34878D82A}">
                    <a16:rowId xmlns:a16="http://schemas.microsoft.com/office/drawing/2014/main" val="4209395719"/>
                  </a:ext>
                </a:extLst>
              </a:tr>
              <a:tr h="705915">
                <a:tc>
                  <a:txBody>
                    <a:bodyPr/>
                    <a:lstStyle/>
                    <a:p>
                      <a:r>
                        <a:rPr lang="en-CA" sz="2400" b="1" dirty="0">
                          <a:solidFill>
                            <a:schemeClr val="tx1"/>
                          </a:solidFill>
                        </a:rPr>
                        <a:t>S/he</a:t>
                      </a:r>
                    </a:p>
                  </a:txBody>
                  <a:tcPr anchor="ctr"/>
                </a:tc>
                <a:tc>
                  <a:txBody>
                    <a:bodyPr/>
                    <a:lstStyle/>
                    <a:p>
                      <a:endParaRPr lang="en-CA"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chemeClr val="tx1"/>
                          </a:solidFill>
                          <a:effectLst/>
                          <a:uLnTx/>
                          <a:uFillTx/>
                        </a:rPr>
                        <a:t>We</a:t>
                      </a:r>
                    </a:p>
                  </a:txBody>
                  <a:tcPr anchor="ctr"/>
                </a:tc>
                <a:tc>
                  <a:txBody>
                    <a:bodyPr/>
                    <a:lstStyle/>
                    <a:p>
                      <a:endParaRPr lang="en-CA" dirty="0"/>
                    </a:p>
                  </a:txBody>
                  <a:tcPr anchor="ctr"/>
                </a:tc>
                <a:extLst>
                  <a:ext uri="{0D108BD9-81ED-4DB2-BD59-A6C34878D82A}">
                    <a16:rowId xmlns:a16="http://schemas.microsoft.com/office/drawing/2014/main" val="2449948999"/>
                  </a:ext>
                </a:extLst>
              </a:tr>
              <a:tr h="705915">
                <a:tc>
                  <a:txBody>
                    <a:bodyPr/>
                    <a:lstStyle/>
                    <a:p>
                      <a:r>
                        <a:rPr lang="en-CA" sz="2400" b="1" dirty="0">
                          <a:solidFill>
                            <a:schemeClr val="tx1"/>
                          </a:solidFill>
                        </a:rPr>
                        <a:t>S/he</a:t>
                      </a:r>
                    </a:p>
                  </a:txBody>
                  <a:tcPr anchor="ctr"/>
                </a:tc>
                <a:tc>
                  <a:txBody>
                    <a:bodyPr/>
                    <a:lstStyle/>
                    <a:p>
                      <a:endParaRPr lang="en-CA"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chemeClr val="tx1"/>
                          </a:solidFill>
                          <a:effectLst/>
                          <a:uLnTx/>
                          <a:uFillTx/>
                        </a:rPr>
                        <a:t>We</a:t>
                      </a:r>
                    </a:p>
                  </a:txBody>
                  <a:tcPr anchor="ctr"/>
                </a:tc>
                <a:tc>
                  <a:txBody>
                    <a:bodyPr/>
                    <a:lstStyle/>
                    <a:p>
                      <a:endParaRPr lang="en-CA" dirty="0"/>
                    </a:p>
                  </a:txBody>
                  <a:tcPr anchor="ctr"/>
                </a:tc>
                <a:extLst>
                  <a:ext uri="{0D108BD9-81ED-4DB2-BD59-A6C34878D82A}">
                    <a16:rowId xmlns:a16="http://schemas.microsoft.com/office/drawing/2014/main" val="92706377"/>
                  </a:ext>
                </a:extLst>
              </a:tr>
              <a:tr h="705915">
                <a:tc>
                  <a:txBody>
                    <a:bodyPr/>
                    <a:lstStyle/>
                    <a:p>
                      <a:r>
                        <a:rPr lang="en-CA" sz="2400" b="1" dirty="0">
                          <a:solidFill>
                            <a:schemeClr val="tx1"/>
                          </a:solidFill>
                        </a:rPr>
                        <a:t>S/he</a:t>
                      </a:r>
                    </a:p>
                  </a:txBody>
                  <a:tcPr anchor="ctr"/>
                </a:tc>
                <a:tc>
                  <a:txBody>
                    <a:bodyPr/>
                    <a:lstStyle/>
                    <a:p>
                      <a:endParaRPr lang="en-CA"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u="none" strike="noStrike" kern="1200" cap="none" spc="0" normalizeH="0" baseline="0" noProof="0" dirty="0">
                          <a:ln>
                            <a:noFill/>
                          </a:ln>
                          <a:solidFill>
                            <a:schemeClr val="tx1"/>
                          </a:solidFill>
                          <a:effectLst/>
                          <a:uLnTx/>
                          <a:uFillTx/>
                        </a:rPr>
                        <a:t>We</a:t>
                      </a:r>
                    </a:p>
                  </a:txBody>
                  <a:tcPr anchor="ctr"/>
                </a:tc>
                <a:tc>
                  <a:txBody>
                    <a:bodyPr/>
                    <a:lstStyle/>
                    <a:p>
                      <a:endParaRPr lang="en-CA" dirty="0"/>
                    </a:p>
                  </a:txBody>
                  <a:tcPr anchor="ctr"/>
                </a:tc>
                <a:extLst>
                  <a:ext uri="{0D108BD9-81ED-4DB2-BD59-A6C34878D82A}">
                    <a16:rowId xmlns:a16="http://schemas.microsoft.com/office/drawing/2014/main" val="1516595101"/>
                  </a:ext>
                </a:extLst>
              </a:tr>
            </a:tbl>
          </a:graphicData>
        </a:graphic>
      </p:graphicFrame>
      <p:sp>
        <p:nvSpPr>
          <p:cNvPr id="14" name="ZoneTexte 13">
            <a:extLst>
              <a:ext uri="{FF2B5EF4-FFF2-40B4-BE49-F238E27FC236}">
                <a16:creationId xmlns:a16="http://schemas.microsoft.com/office/drawing/2014/main" id="{E87EA814-69BA-4746-B9F7-19AA76EC9C3C}"/>
              </a:ext>
            </a:extLst>
          </p:cNvPr>
          <p:cNvSpPr txBox="1"/>
          <p:nvPr/>
        </p:nvSpPr>
        <p:spPr>
          <a:xfrm>
            <a:off x="117016" y="891858"/>
            <a:ext cx="9653887" cy="461665"/>
          </a:xfrm>
          <a:prstGeom prst="rect">
            <a:avLst/>
          </a:prstGeom>
          <a:noFill/>
        </p:spPr>
        <p:txBody>
          <a:bodyPr wrap="square" rtlCol="0">
            <a:spAutoFit/>
          </a:bodyPr>
          <a:lstStyle/>
          <a:p>
            <a:r>
              <a:rPr lang="en-CA" sz="2400" b="1" dirty="0"/>
              <a:t>Translate each sentence in English next to</a:t>
            </a:r>
            <a:r>
              <a:rPr lang="en-GB" sz="2400" b="1" dirty="0">
                <a:latin typeface="Century Gothic" panose="020B0502020202020204" pitchFamily="34" charset="0"/>
              </a:rPr>
              <a:t> ‘S/he’ or ‘We’.</a:t>
            </a:r>
            <a:r>
              <a:rPr lang="en-CA" sz="2400" b="1" dirty="0"/>
              <a:t>  </a:t>
            </a:r>
          </a:p>
        </p:txBody>
      </p:sp>
      <p:sp>
        <p:nvSpPr>
          <p:cNvPr id="15" name="ZoneTexte 14">
            <a:extLst>
              <a:ext uri="{FF2B5EF4-FFF2-40B4-BE49-F238E27FC236}">
                <a16:creationId xmlns:a16="http://schemas.microsoft.com/office/drawing/2014/main" id="{C1EA73CA-B5B2-49E0-9E78-16875A7A471A}"/>
              </a:ext>
            </a:extLst>
          </p:cNvPr>
          <p:cNvSpPr txBox="1"/>
          <p:nvPr/>
        </p:nvSpPr>
        <p:spPr>
          <a:xfrm>
            <a:off x="1531426" y="3429000"/>
            <a:ext cx="3177152" cy="461665"/>
          </a:xfrm>
          <a:prstGeom prst="rect">
            <a:avLst/>
          </a:prstGeom>
          <a:noFill/>
        </p:spPr>
        <p:txBody>
          <a:bodyPr wrap="square" rtlCol="0">
            <a:spAutoFit/>
          </a:bodyPr>
          <a:lstStyle/>
          <a:p>
            <a:r>
              <a:rPr lang="en-CA" sz="2400" b="1" dirty="0"/>
              <a:t>spends a lot of time </a:t>
            </a:r>
          </a:p>
        </p:txBody>
      </p:sp>
      <p:sp>
        <p:nvSpPr>
          <p:cNvPr id="16" name="ZoneTexte 15">
            <a:extLst>
              <a:ext uri="{FF2B5EF4-FFF2-40B4-BE49-F238E27FC236}">
                <a16:creationId xmlns:a16="http://schemas.microsoft.com/office/drawing/2014/main" id="{FACCDAEC-B288-4D59-846D-3670162C5B12}"/>
              </a:ext>
            </a:extLst>
          </p:cNvPr>
          <p:cNvSpPr txBox="1"/>
          <p:nvPr/>
        </p:nvSpPr>
        <p:spPr>
          <a:xfrm>
            <a:off x="7236405" y="3487174"/>
            <a:ext cx="3177152" cy="461665"/>
          </a:xfrm>
          <a:prstGeom prst="rect">
            <a:avLst/>
          </a:prstGeom>
          <a:noFill/>
        </p:spPr>
        <p:txBody>
          <a:bodyPr wrap="square" rtlCol="0">
            <a:spAutoFit/>
          </a:bodyPr>
          <a:lstStyle/>
          <a:p>
            <a:r>
              <a:rPr lang="en-CA" sz="2400" b="1" dirty="0"/>
              <a:t>use a phone </a:t>
            </a:r>
          </a:p>
        </p:txBody>
      </p:sp>
      <p:sp>
        <p:nvSpPr>
          <p:cNvPr id="17" name="ZoneTexte 16">
            <a:extLst>
              <a:ext uri="{FF2B5EF4-FFF2-40B4-BE49-F238E27FC236}">
                <a16:creationId xmlns:a16="http://schemas.microsoft.com/office/drawing/2014/main" id="{28CAA41A-ED24-451E-8E4F-F9E8FDAF744C}"/>
              </a:ext>
            </a:extLst>
          </p:cNvPr>
          <p:cNvSpPr txBox="1"/>
          <p:nvPr/>
        </p:nvSpPr>
        <p:spPr>
          <a:xfrm>
            <a:off x="1515346" y="4188483"/>
            <a:ext cx="3177152" cy="461665"/>
          </a:xfrm>
          <a:prstGeom prst="rect">
            <a:avLst/>
          </a:prstGeom>
          <a:noFill/>
        </p:spPr>
        <p:txBody>
          <a:bodyPr wrap="square" rtlCol="0">
            <a:spAutoFit/>
          </a:bodyPr>
          <a:lstStyle/>
          <a:p>
            <a:r>
              <a:rPr lang="en-CA" sz="2400" b="1" dirty="0"/>
              <a:t>looks for a place </a:t>
            </a:r>
          </a:p>
        </p:txBody>
      </p:sp>
      <p:sp>
        <p:nvSpPr>
          <p:cNvPr id="18" name="ZoneTexte 17">
            <a:extLst>
              <a:ext uri="{FF2B5EF4-FFF2-40B4-BE49-F238E27FC236}">
                <a16:creationId xmlns:a16="http://schemas.microsoft.com/office/drawing/2014/main" id="{2F7D2B21-E5BB-40ED-A365-8B6EF90359C7}"/>
              </a:ext>
            </a:extLst>
          </p:cNvPr>
          <p:cNvSpPr txBox="1"/>
          <p:nvPr/>
        </p:nvSpPr>
        <p:spPr>
          <a:xfrm>
            <a:off x="7214086" y="4188482"/>
            <a:ext cx="3177152" cy="461665"/>
          </a:xfrm>
          <a:prstGeom prst="rect">
            <a:avLst/>
          </a:prstGeom>
          <a:noFill/>
        </p:spPr>
        <p:txBody>
          <a:bodyPr wrap="square" rtlCol="0">
            <a:spAutoFit/>
          </a:bodyPr>
          <a:lstStyle/>
          <a:p>
            <a:r>
              <a:rPr lang="en-CA" sz="2400" b="1" dirty="0"/>
              <a:t>study together </a:t>
            </a:r>
          </a:p>
        </p:txBody>
      </p:sp>
      <p:sp>
        <p:nvSpPr>
          <p:cNvPr id="19" name="ZoneTexte 18">
            <a:extLst>
              <a:ext uri="{FF2B5EF4-FFF2-40B4-BE49-F238E27FC236}">
                <a16:creationId xmlns:a16="http://schemas.microsoft.com/office/drawing/2014/main" id="{B6E2954B-DE63-46D9-A86F-99899B6FA95F}"/>
              </a:ext>
            </a:extLst>
          </p:cNvPr>
          <p:cNvSpPr txBox="1"/>
          <p:nvPr/>
        </p:nvSpPr>
        <p:spPr>
          <a:xfrm>
            <a:off x="1515346" y="4872884"/>
            <a:ext cx="3364776" cy="461665"/>
          </a:xfrm>
          <a:prstGeom prst="rect">
            <a:avLst/>
          </a:prstGeom>
          <a:noFill/>
        </p:spPr>
        <p:txBody>
          <a:bodyPr wrap="square" rtlCol="0">
            <a:spAutoFit/>
          </a:bodyPr>
          <a:lstStyle/>
          <a:p>
            <a:r>
              <a:rPr lang="en-CA" sz="2400" b="1" dirty="0"/>
              <a:t>listens to good music </a:t>
            </a:r>
          </a:p>
        </p:txBody>
      </p:sp>
      <p:sp>
        <p:nvSpPr>
          <p:cNvPr id="20" name="ZoneTexte 19">
            <a:extLst>
              <a:ext uri="{FF2B5EF4-FFF2-40B4-BE49-F238E27FC236}">
                <a16:creationId xmlns:a16="http://schemas.microsoft.com/office/drawing/2014/main" id="{183D7AD9-A117-4593-93D8-D9AE7EC00DB7}"/>
              </a:ext>
            </a:extLst>
          </p:cNvPr>
          <p:cNvSpPr txBox="1"/>
          <p:nvPr/>
        </p:nvSpPr>
        <p:spPr>
          <a:xfrm>
            <a:off x="7184204" y="4913748"/>
            <a:ext cx="3177152" cy="461665"/>
          </a:xfrm>
          <a:prstGeom prst="rect">
            <a:avLst/>
          </a:prstGeom>
          <a:noFill/>
        </p:spPr>
        <p:txBody>
          <a:bodyPr wrap="square" rtlCol="0">
            <a:spAutoFit/>
          </a:bodyPr>
          <a:lstStyle/>
          <a:p>
            <a:r>
              <a:rPr lang="en-CA" sz="2400" b="1" dirty="0"/>
              <a:t>dance </a:t>
            </a:r>
          </a:p>
        </p:txBody>
      </p:sp>
      <p:sp>
        <p:nvSpPr>
          <p:cNvPr id="21" name="ZoneTexte 20">
            <a:extLst>
              <a:ext uri="{FF2B5EF4-FFF2-40B4-BE49-F238E27FC236}">
                <a16:creationId xmlns:a16="http://schemas.microsoft.com/office/drawing/2014/main" id="{4C51510D-51BE-4F72-A3BC-6B936164D8DA}"/>
              </a:ext>
            </a:extLst>
          </p:cNvPr>
          <p:cNvSpPr txBox="1"/>
          <p:nvPr/>
        </p:nvSpPr>
        <p:spPr>
          <a:xfrm>
            <a:off x="1499846" y="5632367"/>
            <a:ext cx="3736735" cy="461665"/>
          </a:xfrm>
          <a:prstGeom prst="rect">
            <a:avLst/>
          </a:prstGeom>
          <a:noFill/>
        </p:spPr>
        <p:txBody>
          <a:bodyPr wrap="square" rtlCol="0">
            <a:spAutoFit/>
          </a:bodyPr>
          <a:lstStyle/>
          <a:p>
            <a:r>
              <a:rPr lang="en-CA" sz="2400" b="1" dirty="0"/>
              <a:t>is strong and quite ugly </a:t>
            </a:r>
          </a:p>
        </p:txBody>
      </p:sp>
      <p:sp>
        <p:nvSpPr>
          <p:cNvPr id="22" name="ZoneTexte 21">
            <a:extLst>
              <a:ext uri="{FF2B5EF4-FFF2-40B4-BE49-F238E27FC236}">
                <a16:creationId xmlns:a16="http://schemas.microsoft.com/office/drawing/2014/main" id="{7E12A79E-3A3F-43DE-9564-F216CD5990A5}"/>
              </a:ext>
            </a:extLst>
          </p:cNvPr>
          <p:cNvSpPr txBox="1"/>
          <p:nvPr/>
        </p:nvSpPr>
        <p:spPr>
          <a:xfrm>
            <a:off x="7214086" y="5598149"/>
            <a:ext cx="3177152" cy="461665"/>
          </a:xfrm>
          <a:prstGeom prst="rect">
            <a:avLst/>
          </a:prstGeom>
          <a:noFill/>
        </p:spPr>
        <p:txBody>
          <a:bodyPr wrap="square" rtlCol="0">
            <a:spAutoFit/>
          </a:bodyPr>
          <a:lstStyle/>
          <a:p>
            <a:r>
              <a:rPr lang="en-CA" sz="2400" b="1" dirty="0"/>
              <a:t>walk a lot </a:t>
            </a:r>
          </a:p>
        </p:txBody>
      </p:sp>
      <p:sp>
        <p:nvSpPr>
          <p:cNvPr id="23" name="Rounded Rectangle 11">
            <a:extLst>
              <a:ext uri="{FF2B5EF4-FFF2-40B4-BE49-F238E27FC236}">
                <a16:creationId xmlns:a16="http://schemas.microsoft.com/office/drawing/2014/main" id="{A316DD52-7894-4A75-969C-CA0645DA2978}"/>
              </a:ext>
            </a:extLst>
          </p:cNvPr>
          <p:cNvSpPr/>
          <p:nvPr/>
        </p:nvSpPr>
        <p:spPr>
          <a:xfrm>
            <a:off x="11191164" y="258166"/>
            <a:ext cx="736979"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24" name="Title 23">
            <a:extLst>
              <a:ext uri="{FF2B5EF4-FFF2-40B4-BE49-F238E27FC236}">
                <a16:creationId xmlns:a16="http://schemas.microsoft.com/office/drawing/2014/main" id="{0CBFFCFF-062F-4507-A947-FD2A5F918209}"/>
              </a:ext>
            </a:extLst>
          </p:cNvPr>
          <p:cNvSpPr>
            <a:spLocks noGrp="1"/>
          </p:cNvSpPr>
          <p:nvPr>
            <p:ph type="title"/>
          </p:nvPr>
        </p:nvSpPr>
        <p:spPr>
          <a:xfrm>
            <a:off x="0" y="213557"/>
            <a:ext cx="4165600" cy="647577"/>
          </a:xfrm>
        </p:spPr>
        <p:txBody>
          <a:bodyPr>
            <a:normAutofit/>
          </a:bodyPr>
          <a:lstStyle/>
          <a:p>
            <a:r>
              <a:rPr lang="en-GB" sz="2800" dirty="0"/>
              <a:t>El </a:t>
            </a:r>
            <a:r>
              <a:rPr lang="en-GB" sz="2800" dirty="0" err="1"/>
              <a:t>perro</a:t>
            </a:r>
            <a:r>
              <a:rPr lang="en-GB" sz="2800" dirty="0"/>
              <a:t> de Vanessa</a:t>
            </a:r>
          </a:p>
        </p:txBody>
      </p:sp>
      <p:pic>
        <p:nvPicPr>
          <p:cNvPr id="25" name="Image 16" descr="Une image contenant horloge, signe&#10;&#10;Description générée automatiquement">
            <a:extLst>
              <a:ext uri="{FF2B5EF4-FFF2-40B4-BE49-F238E27FC236}">
                <a16:creationId xmlns:a16="http://schemas.microsoft.com/office/drawing/2014/main" id="{375FD86D-CCE9-4C7D-8070-641371DD73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93615" y="169911"/>
            <a:ext cx="1511079" cy="1147033"/>
          </a:xfrm>
          <a:prstGeom prst="rect">
            <a:avLst/>
          </a:prstGeom>
        </p:spPr>
      </p:pic>
    </p:spTree>
    <p:extLst>
      <p:ext uri="{BB962C8B-B14F-4D97-AF65-F5344CB8AC3E}">
        <p14:creationId xmlns:p14="http://schemas.microsoft.com/office/powerpoint/2010/main" val="428660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4" grpId="0"/>
      <p:bldP spid="15" grpId="0"/>
      <p:bldP spid="16" grpId="0"/>
      <p:bldP spid="17" grpId="0"/>
      <p:bldP spid="18" grpId="0"/>
      <p:bldP spid="19" grpId="0"/>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2E78633-9D00-4C41-9CE0-6F089C80B95B}"/>
              </a:ext>
            </a:extLst>
          </p:cNvPr>
          <p:cNvSpPr txBox="1"/>
          <p:nvPr/>
        </p:nvSpPr>
        <p:spPr>
          <a:xfrm>
            <a:off x="616527" y="1828382"/>
            <a:ext cx="10958946" cy="461665"/>
          </a:xfrm>
          <a:prstGeom prst="rect">
            <a:avLst/>
          </a:prstGeom>
          <a:noFill/>
        </p:spPr>
        <p:txBody>
          <a:bodyPr wrap="square" rtlCol="0">
            <a:spAutoFit/>
          </a:bodyPr>
          <a:lstStyle/>
          <a:p>
            <a:r>
              <a:rPr lang="es-ES" sz="2400" b="1" dirty="0"/>
              <a:t>El perro de Vanessa es </a:t>
            </a:r>
            <a:r>
              <a:rPr lang="es-ES" sz="2400" b="1" u="sng" dirty="0"/>
              <a:t>                </a:t>
            </a:r>
            <a:r>
              <a:rPr lang="es-ES" sz="2400" b="1" dirty="0"/>
              <a:t> y </a:t>
            </a:r>
            <a:r>
              <a:rPr lang="es-ES" sz="2400" b="1" u="sng" dirty="0"/>
              <a:t>                  </a:t>
            </a:r>
            <a:r>
              <a:rPr lang="es-ES" sz="2400" b="1" dirty="0"/>
              <a:t> feo, pero no es </a:t>
            </a:r>
            <a:r>
              <a:rPr lang="es-ES" sz="2400" b="1" u="sng" dirty="0"/>
              <a:t>             </a:t>
            </a:r>
            <a:r>
              <a:rPr lang="es-ES" sz="2400" b="1" dirty="0"/>
              <a:t>.</a:t>
            </a:r>
            <a:endParaRPr lang="en-CA" sz="2400" dirty="0"/>
          </a:p>
        </p:txBody>
      </p:sp>
      <p:graphicFrame>
        <p:nvGraphicFramePr>
          <p:cNvPr id="5" name="Tableau 5">
            <a:extLst>
              <a:ext uri="{FF2B5EF4-FFF2-40B4-BE49-F238E27FC236}">
                <a16:creationId xmlns:a16="http://schemas.microsoft.com/office/drawing/2014/main" id="{869A248E-5FD0-4101-AFC5-61BCA2F99A2D}"/>
              </a:ext>
            </a:extLst>
          </p:cNvPr>
          <p:cNvGraphicFramePr>
            <a:graphicFrameLocks noGrp="1"/>
          </p:cNvGraphicFramePr>
          <p:nvPr>
            <p:extLst>
              <p:ext uri="{D42A27DB-BD31-4B8C-83A1-F6EECF244321}">
                <p14:modId xmlns:p14="http://schemas.microsoft.com/office/powerpoint/2010/main" val="3662792770"/>
              </p:ext>
            </p:extLst>
          </p:nvPr>
        </p:nvGraphicFramePr>
        <p:xfrm>
          <a:off x="4405748" y="1705969"/>
          <a:ext cx="1043710" cy="426720"/>
        </p:xfrm>
        <a:graphic>
          <a:graphicData uri="http://schemas.openxmlformats.org/drawingml/2006/table">
            <a:tbl>
              <a:tblPr firstRow="1" bandRow="1">
                <a:tableStyleId>{5C22544A-7EE6-4342-B048-85BDC9FD1C3A}</a:tableStyleId>
              </a:tblPr>
              <a:tblGrid>
                <a:gridCol w="1043710">
                  <a:extLst>
                    <a:ext uri="{9D8B030D-6E8A-4147-A177-3AD203B41FA5}">
                      <a16:colId xmlns:a16="http://schemas.microsoft.com/office/drawing/2014/main" val="1813538168"/>
                    </a:ext>
                  </a:extLst>
                </a:gridCol>
              </a:tblGrid>
              <a:tr h="398436">
                <a:tc>
                  <a:txBody>
                    <a:bodyPr/>
                    <a:lstStyle/>
                    <a:p>
                      <a:r>
                        <a:rPr lang="en-CA" sz="2200" dirty="0"/>
                        <a:t>strong</a:t>
                      </a:r>
                    </a:p>
                  </a:txBody>
                  <a:tcPr/>
                </a:tc>
                <a:extLst>
                  <a:ext uri="{0D108BD9-81ED-4DB2-BD59-A6C34878D82A}">
                    <a16:rowId xmlns:a16="http://schemas.microsoft.com/office/drawing/2014/main" val="79500527"/>
                  </a:ext>
                </a:extLst>
              </a:tr>
            </a:tbl>
          </a:graphicData>
        </a:graphic>
      </p:graphicFrame>
      <p:graphicFrame>
        <p:nvGraphicFramePr>
          <p:cNvPr id="7" name="Tableau 5">
            <a:extLst>
              <a:ext uri="{FF2B5EF4-FFF2-40B4-BE49-F238E27FC236}">
                <a16:creationId xmlns:a16="http://schemas.microsoft.com/office/drawing/2014/main" id="{A391BD50-7B13-43C7-BD9C-47F1BD0269BB}"/>
              </a:ext>
            </a:extLst>
          </p:cNvPr>
          <p:cNvGraphicFramePr>
            <a:graphicFrameLocks noGrp="1"/>
          </p:cNvGraphicFramePr>
          <p:nvPr>
            <p:extLst>
              <p:ext uri="{D42A27DB-BD31-4B8C-83A1-F6EECF244321}">
                <p14:modId xmlns:p14="http://schemas.microsoft.com/office/powerpoint/2010/main" val="903054239"/>
              </p:ext>
            </p:extLst>
          </p:nvPr>
        </p:nvGraphicFramePr>
        <p:xfrm>
          <a:off x="6098309" y="1685936"/>
          <a:ext cx="1043710" cy="461664"/>
        </p:xfrm>
        <a:graphic>
          <a:graphicData uri="http://schemas.openxmlformats.org/drawingml/2006/table">
            <a:tbl>
              <a:tblPr firstRow="1" bandRow="1">
                <a:tableStyleId>{5C22544A-7EE6-4342-B048-85BDC9FD1C3A}</a:tableStyleId>
              </a:tblPr>
              <a:tblGrid>
                <a:gridCol w="1043710">
                  <a:extLst>
                    <a:ext uri="{9D8B030D-6E8A-4147-A177-3AD203B41FA5}">
                      <a16:colId xmlns:a16="http://schemas.microsoft.com/office/drawing/2014/main" val="1813538168"/>
                    </a:ext>
                  </a:extLst>
                </a:gridCol>
              </a:tblGrid>
              <a:tr h="461664">
                <a:tc>
                  <a:txBody>
                    <a:bodyPr/>
                    <a:lstStyle/>
                    <a:p>
                      <a:r>
                        <a:rPr lang="en-CA" sz="2200" dirty="0"/>
                        <a:t>quite</a:t>
                      </a:r>
                    </a:p>
                  </a:txBody>
                  <a:tcPr/>
                </a:tc>
                <a:extLst>
                  <a:ext uri="{0D108BD9-81ED-4DB2-BD59-A6C34878D82A}">
                    <a16:rowId xmlns:a16="http://schemas.microsoft.com/office/drawing/2014/main" val="79500527"/>
                  </a:ext>
                </a:extLst>
              </a:tr>
            </a:tbl>
          </a:graphicData>
        </a:graphic>
      </p:graphicFrame>
      <p:graphicFrame>
        <p:nvGraphicFramePr>
          <p:cNvPr id="8" name="Tableau 5">
            <a:extLst>
              <a:ext uri="{FF2B5EF4-FFF2-40B4-BE49-F238E27FC236}">
                <a16:creationId xmlns:a16="http://schemas.microsoft.com/office/drawing/2014/main" id="{DEC96EA6-AD55-4EEF-8AE7-1DC597195AA6}"/>
              </a:ext>
            </a:extLst>
          </p:cNvPr>
          <p:cNvGraphicFramePr>
            <a:graphicFrameLocks noGrp="1"/>
          </p:cNvGraphicFramePr>
          <p:nvPr>
            <p:extLst>
              <p:ext uri="{D42A27DB-BD31-4B8C-83A1-F6EECF244321}">
                <p14:modId xmlns:p14="http://schemas.microsoft.com/office/powerpoint/2010/main" val="2378181652"/>
              </p:ext>
            </p:extLst>
          </p:nvPr>
        </p:nvGraphicFramePr>
        <p:xfrm>
          <a:off x="9950326" y="1697751"/>
          <a:ext cx="803563" cy="461664"/>
        </p:xfrm>
        <a:graphic>
          <a:graphicData uri="http://schemas.openxmlformats.org/drawingml/2006/table">
            <a:tbl>
              <a:tblPr firstRow="1" bandRow="1">
                <a:tableStyleId>{5C22544A-7EE6-4342-B048-85BDC9FD1C3A}</a:tableStyleId>
              </a:tblPr>
              <a:tblGrid>
                <a:gridCol w="803563">
                  <a:extLst>
                    <a:ext uri="{9D8B030D-6E8A-4147-A177-3AD203B41FA5}">
                      <a16:colId xmlns:a16="http://schemas.microsoft.com/office/drawing/2014/main" val="1813538168"/>
                    </a:ext>
                  </a:extLst>
                </a:gridCol>
              </a:tblGrid>
              <a:tr h="461664">
                <a:tc>
                  <a:txBody>
                    <a:bodyPr/>
                    <a:lstStyle/>
                    <a:p>
                      <a:r>
                        <a:rPr lang="en-CA" sz="2200" dirty="0"/>
                        <a:t>bad</a:t>
                      </a:r>
                    </a:p>
                  </a:txBody>
                  <a:tcPr/>
                </a:tc>
                <a:extLst>
                  <a:ext uri="{0D108BD9-81ED-4DB2-BD59-A6C34878D82A}">
                    <a16:rowId xmlns:a16="http://schemas.microsoft.com/office/drawing/2014/main" val="79500527"/>
                  </a:ext>
                </a:extLst>
              </a:tr>
            </a:tbl>
          </a:graphicData>
        </a:graphic>
      </p:graphicFrame>
      <p:sp>
        <p:nvSpPr>
          <p:cNvPr id="9" name="ZoneTexte 8">
            <a:extLst>
              <a:ext uri="{FF2B5EF4-FFF2-40B4-BE49-F238E27FC236}">
                <a16:creationId xmlns:a16="http://schemas.microsoft.com/office/drawing/2014/main" id="{7817493A-F290-452A-955C-E6D32ED037BD}"/>
              </a:ext>
            </a:extLst>
          </p:cNvPr>
          <p:cNvSpPr txBox="1"/>
          <p:nvPr/>
        </p:nvSpPr>
        <p:spPr>
          <a:xfrm>
            <a:off x="4448692" y="186994"/>
            <a:ext cx="6305197" cy="769441"/>
          </a:xfrm>
          <a:prstGeom prst="rect">
            <a:avLst/>
          </a:prstGeom>
          <a:noFill/>
        </p:spPr>
        <p:txBody>
          <a:bodyPr wrap="square" rtlCol="0">
            <a:spAutoFit/>
          </a:bodyPr>
          <a:lstStyle/>
          <a:p>
            <a:r>
              <a:rPr lang="en-CA" sz="2200" b="1" dirty="0"/>
              <a:t>Daniel has some trouble hearing Hugo.</a:t>
            </a:r>
          </a:p>
          <a:p>
            <a:r>
              <a:rPr lang="en-CA" sz="2200" b="1" dirty="0"/>
              <a:t>Can you help him know the missing words ?  </a:t>
            </a:r>
          </a:p>
        </p:txBody>
      </p:sp>
      <p:sp>
        <p:nvSpPr>
          <p:cNvPr id="10" name="Rectangle 9">
            <a:extLst>
              <a:ext uri="{FF2B5EF4-FFF2-40B4-BE49-F238E27FC236}">
                <a16:creationId xmlns:a16="http://schemas.microsoft.com/office/drawing/2014/main" id="{E90C04CB-A753-4AA4-AFE8-CD165E97A939}"/>
              </a:ext>
            </a:extLst>
          </p:cNvPr>
          <p:cNvSpPr/>
          <p:nvPr/>
        </p:nvSpPr>
        <p:spPr>
          <a:xfrm>
            <a:off x="616527" y="4647783"/>
            <a:ext cx="10545618" cy="1200329"/>
          </a:xfrm>
          <a:prstGeom prst="rect">
            <a:avLst/>
          </a:prstGeom>
        </p:spPr>
        <p:txBody>
          <a:bodyPr wrap="square">
            <a:spAutoFit/>
          </a:bodyPr>
          <a:lstStyle/>
          <a:p>
            <a:r>
              <a:rPr lang="es-ES" sz="2400" b="1" dirty="0"/>
              <a:t>Escucha música __________ en la iglesia </a:t>
            </a:r>
            <a:r>
              <a:rPr lang="es-ES" sz="2400" b="1" u="sng" dirty="0"/>
              <a:t>                 </a:t>
            </a:r>
            <a:r>
              <a:rPr lang="es-ES" sz="2400" dirty="0"/>
              <a:t> </a:t>
            </a:r>
            <a:r>
              <a:rPr lang="es-ES" sz="2400" b="1" dirty="0"/>
              <a:t>de un pueblo </a:t>
            </a:r>
          </a:p>
          <a:p>
            <a:r>
              <a:rPr lang="es-ES" sz="2400" b="1" dirty="0"/>
              <a:t>  </a:t>
            </a:r>
          </a:p>
          <a:p>
            <a:r>
              <a:rPr lang="es-ES" sz="2400" b="1" u="sng" dirty="0"/>
              <a:t>                 </a:t>
            </a:r>
            <a:r>
              <a:rPr lang="es-ES" sz="2400" dirty="0"/>
              <a:t> </a:t>
            </a:r>
            <a:r>
              <a:rPr lang="es-ES" sz="2400" b="1" dirty="0"/>
              <a:t>y </a:t>
            </a:r>
            <a:r>
              <a:rPr lang="es-ES" sz="2400" b="1" u="sng" dirty="0"/>
              <a:t>                   </a:t>
            </a:r>
            <a:r>
              <a:rPr lang="es-ES" sz="2400" b="1" dirty="0"/>
              <a:t>.</a:t>
            </a:r>
            <a:endParaRPr lang="en-CA" sz="2400" dirty="0"/>
          </a:p>
        </p:txBody>
      </p:sp>
      <p:graphicFrame>
        <p:nvGraphicFramePr>
          <p:cNvPr id="11" name="Tableau 5">
            <a:extLst>
              <a:ext uri="{FF2B5EF4-FFF2-40B4-BE49-F238E27FC236}">
                <a16:creationId xmlns:a16="http://schemas.microsoft.com/office/drawing/2014/main" id="{493F866B-280F-4C58-9C49-74740134EC68}"/>
              </a:ext>
            </a:extLst>
          </p:cNvPr>
          <p:cNvGraphicFramePr>
            <a:graphicFrameLocks noGrp="1"/>
          </p:cNvGraphicFramePr>
          <p:nvPr>
            <p:extLst>
              <p:ext uri="{D42A27DB-BD31-4B8C-83A1-F6EECF244321}">
                <p14:modId xmlns:p14="http://schemas.microsoft.com/office/powerpoint/2010/main" val="3425223170"/>
              </p:ext>
            </p:extLst>
          </p:nvPr>
        </p:nvGraphicFramePr>
        <p:xfrm>
          <a:off x="3506584" y="4490425"/>
          <a:ext cx="942108" cy="461664"/>
        </p:xfrm>
        <a:graphic>
          <a:graphicData uri="http://schemas.openxmlformats.org/drawingml/2006/table">
            <a:tbl>
              <a:tblPr firstRow="1" bandRow="1">
                <a:tableStyleId>{5C22544A-7EE6-4342-B048-85BDC9FD1C3A}</a:tableStyleId>
              </a:tblPr>
              <a:tblGrid>
                <a:gridCol w="942108">
                  <a:extLst>
                    <a:ext uri="{9D8B030D-6E8A-4147-A177-3AD203B41FA5}">
                      <a16:colId xmlns:a16="http://schemas.microsoft.com/office/drawing/2014/main" val="1813538168"/>
                    </a:ext>
                  </a:extLst>
                </a:gridCol>
              </a:tblGrid>
              <a:tr h="461664">
                <a:tc>
                  <a:txBody>
                    <a:bodyPr/>
                    <a:lstStyle/>
                    <a:p>
                      <a:r>
                        <a:rPr lang="en-CA" sz="2200" dirty="0"/>
                        <a:t>good</a:t>
                      </a:r>
                    </a:p>
                  </a:txBody>
                  <a:tcPr/>
                </a:tc>
                <a:extLst>
                  <a:ext uri="{0D108BD9-81ED-4DB2-BD59-A6C34878D82A}">
                    <a16:rowId xmlns:a16="http://schemas.microsoft.com/office/drawing/2014/main" val="79500527"/>
                  </a:ext>
                </a:extLst>
              </a:tr>
            </a:tbl>
          </a:graphicData>
        </a:graphic>
      </p:graphicFrame>
      <p:graphicFrame>
        <p:nvGraphicFramePr>
          <p:cNvPr id="12" name="Tableau 5">
            <a:extLst>
              <a:ext uri="{FF2B5EF4-FFF2-40B4-BE49-F238E27FC236}">
                <a16:creationId xmlns:a16="http://schemas.microsoft.com/office/drawing/2014/main" id="{D9FDCC6A-C21D-4B2D-9D88-4CA47C9C9A3E}"/>
              </a:ext>
            </a:extLst>
          </p:cNvPr>
          <p:cNvGraphicFramePr>
            <a:graphicFrameLocks noGrp="1"/>
          </p:cNvGraphicFramePr>
          <p:nvPr>
            <p:extLst>
              <p:ext uri="{D42A27DB-BD31-4B8C-83A1-F6EECF244321}">
                <p14:modId xmlns:p14="http://schemas.microsoft.com/office/powerpoint/2010/main" val="748519489"/>
              </p:ext>
            </p:extLst>
          </p:nvPr>
        </p:nvGraphicFramePr>
        <p:xfrm>
          <a:off x="6768521" y="4184013"/>
          <a:ext cx="1250373" cy="762000"/>
        </p:xfrm>
        <a:graphic>
          <a:graphicData uri="http://schemas.openxmlformats.org/drawingml/2006/table">
            <a:tbl>
              <a:tblPr firstRow="1" bandRow="1">
                <a:tableStyleId>{5C22544A-7EE6-4342-B048-85BDC9FD1C3A}</a:tableStyleId>
              </a:tblPr>
              <a:tblGrid>
                <a:gridCol w="1250373">
                  <a:extLst>
                    <a:ext uri="{9D8B030D-6E8A-4147-A177-3AD203B41FA5}">
                      <a16:colId xmlns:a16="http://schemas.microsoft.com/office/drawing/2014/main" val="1813538168"/>
                    </a:ext>
                  </a:extLst>
                </a:gridCol>
              </a:tblGrid>
              <a:tr h="461664">
                <a:tc>
                  <a:txBody>
                    <a:bodyPr/>
                    <a:lstStyle/>
                    <a:p>
                      <a:r>
                        <a:rPr lang="en-CA" sz="2200" dirty="0"/>
                        <a:t>old, ancient</a:t>
                      </a:r>
                    </a:p>
                  </a:txBody>
                  <a:tcPr/>
                </a:tc>
                <a:extLst>
                  <a:ext uri="{0D108BD9-81ED-4DB2-BD59-A6C34878D82A}">
                    <a16:rowId xmlns:a16="http://schemas.microsoft.com/office/drawing/2014/main" val="79500527"/>
                  </a:ext>
                </a:extLst>
              </a:tr>
            </a:tbl>
          </a:graphicData>
        </a:graphic>
      </p:graphicFrame>
      <p:graphicFrame>
        <p:nvGraphicFramePr>
          <p:cNvPr id="13" name="Tableau 5">
            <a:extLst>
              <a:ext uri="{FF2B5EF4-FFF2-40B4-BE49-F238E27FC236}">
                <a16:creationId xmlns:a16="http://schemas.microsoft.com/office/drawing/2014/main" id="{58FCC0DA-3C3B-4485-BE98-7F2261AA88CD}"/>
              </a:ext>
            </a:extLst>
          </p:cNvPr>
          <p:cNvGraphicFramePr>
            <a:graphicFrameLocks noGrp="1"/>
          </p:cNvGraphicFramePr>
          <p:nvPr>
            <p:extLst>
              <p:ext uri="{D42A27DB-BD31-4B8C-83A1-F6EECF244321}">
                <p14:modId xmlns:p14="http://schemas.microsoft.com/office/powerpoint/2010/main" val="4181221270"/>
              </p:ext>
            </p:extLst>
          </p:nvPr>
        </p:nvGraphicFramePr>
        <p:xfrm>
          <a:off x="1029855" y="5247947"/>
          <a:ext cx="762000" cy="461664"/>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1813538168"/>
                    </a:ext>
                  </a:extLst>
                </a:gridCol>
              </a:tblGrid>
              <a:tr h="461664">
                <a:tc>
                  <a:txBody>
                    <a:bodyPr/>
                    <a:lstStyle/>
                    <a:p>
                      <a:r>
                        <a:rPr lang="en-CA" sz="2200" dirty="0"/>
                        <a:t>rich</a:t>
                      </a:r>
                    </a:p>
                  </a:txBody>
                  <a:tcPr/>
                </a:tc>
                <a:extLst>
                  <a:ext uri="{0D108BD9-81ED-4DB2-BD59-A6C34878D82A}">
                    <a16:rowId xmlns:a16="http://schemas.microsoft.com/office/drawing/2014/main" val="79500527"/>
                  </a:ext>
                </a:extLst>
              </a:tr>
            </a:tbl>
          </a:graphicData>
        </a:graphic>
      </p:graphicFrame>
      <p:graphicFrame>
        <p:nvGraphicFramePr>
          <p:cNvPr id="14" name="Tableau 5">
            <a:extLst>
              <a:ext uri="{FF2B5EF4-FFF2-40B4-BE49-F238E27FC236}">
                <a16:creationId xmlns:a16="http://schemas.microsoft.com/office/drawing/2014/main" id="{2EFC69E2-B318-4BBD-9087-61FF0A8ACF17}"/>
              </a:ext>
            </a:extLst>
          </p:cNvPr>
          <p:cNvGraphicFramePr>
            <a:graphicFrameLocks noGrp="1"/>
          </p:cNvGraphicFramePr>
          <p:nvPr>
            <p:extLst>
              <p:ext uri="{D42A27DB-BD31-4B8C-83A1-F6EECF244321}">
                <p14:modId xmlns:p14="http://schemas.microsoft.com/office/powerpoint/2010/main" val="1299738309"/>
              </p:ext>
            </p:extLst>
          </p:nvPr>
        </p:nvGraphicFramePr>
        <p:xfrm>
          <a:off x="2722418" y="5247947"/>
          <a:ext cx="1177636" cy="461664"/>
        </p:xfrm>
        <a:graphic>
          <a:graphicData uri="http://schemas.openxmlformats.org/drawingml/2006/table">
            <a:tbl>
              <a:tblPr firstRow="1" bandRow="1">
                <a:tableStyleId>{5C22544A-7EE6-4342-B048-85BDC9FD1C3A}</a:tableStyleId>
              </a:tblPr>
              <a:tblGrid>
                <a:gridCol w="1177636">
                  <a:extLst>
                    <a:ext uri="{9D8B030D-6E8A-4147-A177-3AD203B41FA5}">
                      <a16:colId xmlns:a16="http://schemas.microsoft.com/office/drawing/2014/main" val="1813538168"/>
                    </a:ext>
                  </a:extLst>
                </a:gridCol>
              </a:tblGrid>
              <a:tr h="461664">
                <a:tc>
                  <a:txBody>
                    <a:bodyPr/>
                    <a:lstStyle/>
                    <a:p>
                      <a:r>
                        <a:rPr lang="en-CA" sz="2200" dirty="0"/>
                        <a:t>famous</a:t>
                      </a:r>
                    </a:p>
                  </a:txBody>
                  <a:tcPr/>
                </a:tc>
                <a:extLst>
                  <a:ext uri="{0D108BD9-81ED-4DB2-BD59-A6C34878D82A}">
                    <a16:rowId xmlns:a16="http://schemas.microsoft.com/office/drawing/2014/main" val="79500527"/>
                  </a:ext>
                </a:extLst>
              </a:tr>
            </a:tbl>
          </a:graphicData>
        </a:graphic>
      </p:graphicFrame>
      <p:sp>
        <p:nvSpPr>
          <p:cNvPr id="15" name="Rectangle 14">
            <a:extLst>
              <a:ext uri="{FF2B5EF4-FFF2-40B4-BE49-F238E27FC236}">
                <a16:creationId xmlns:a16="http://schemas.microsoft.com/office/drawing/2014/main" id="{8AED5223-CA70-4D82-972D-F0F9DBF3488C}"/>
              </a:ext>
            </a:extLst>
          </p:cNvPr>
          <p:cNvSpPr/>
          <p:nvPr/>
        </p:nvSpPr>
        <p:spPr>
          <a:xfrm>
            <a:off x="621145" y="2867505"/>
            <a:ext cx="10954328" cy="1200329"/>
          </a:xfrm>
          <a:prstGeom prst="rect">
            <a:avLst/>
          </a:prstGeom>
        </p:spPr>
        <p:txBody>
          <a:bodyPr wrap="square">
            <a:spAutoFit/>
          </a:bodyPr>
          <a:lstStyle/>
          <a:p>
            <a:r>
              <a:rPr lang="es-ES" sz="2400" b="1" dirty="0"/>
              <a:t>Pasa mucho tiempo con el </a:t>
            </a:r>
            <a:r>
              <a:rPr lang="es-ES" sz="2400" b="1" u="sng" dirty="0"/>
              <a:t>                      </a:t>
            </a:r>
            <a:r>
              <a:rPr lang="es-ES" sz="2400" b="1" dirty="0"/>
              <a:t> y la </a:t>
            </a:r>
            <a:r>
              <a:rPr lang="es-ES" sz="2400" b="1" u="sng" dirty="0"/>
              <a:t>                  v      </a:t>
            </a:r>
            <a:r>
              <a:rPr lang="es-ES" sz="2400" b="1" dirty="0"/>
              <a:t> de Vanessa</a:t>
            </a:r>
          </a:p>
          <a:p>
            <a:endParaRPr lang="es-ES" sz="2400" b="1" dirty="0"/>
          </a:p>
          <a:p>
            <a:r>
              <a:rPr lang="es-ES" sz="2400" b="1" dirty="0"/>
              <a:t>cerca de una plaza </a:t>
            </a:r>
            <a:r>
              <a:rPr lang="es-ES" sz="2400" b="1" u="sng" dirty="0"/>
              <a:t>                     </a:t>
            </a:r>
            <a:r>
              <a:rPr lang="es-ES" sz="2400" b="1" dirty="0"/>
              <a:t>. </a:t>
            </a:r>
            <a:endParaRPr lang="en-CA" sz="2400" dirty="0"/>
          </a:p>
        </p:txBody>
      </p:sp>
      <p:graphicFrame>
        <p:nvGraphicFramePr>
          <p:cNvPr id="16" name="Tableau 5">
            <a:extLst>
              <a:ext uri="{FF2B5EF4-FFF2-40B4-BE49-F238E27FC236}">
                <a16:creationId xmlns:a16="http://schemas.microsoft.com/office/drawing/2014/main" id="{C912C2F0-03AB-4923-BB45-5444EF4999AA}"/>
              </a:ext>
            </a:extLst>
          </p:cNvPr>
          <p:cNvGraphicFramePr>
            <a:graphicFrameLocks noGrp="1"/>
          </p:cNvGraphicFramePr>
          <p:nvPr>
            <p:extLst>
              <p:ext uri="{D42A27DB-BD31-4B8C-83A1-F6EECF244321}">
                <p14:modId xmlns:p14="http://schemas.microsoft.com/office/powerpoint/2010/main" val="2557088926"/>
              </p:ext>
            </p:extLst>
          </p:nvPr>
        </p:nvGraphicFramePr>
        <p:xfrm>
          <a:off x="4823692" y="2751326"/>
          <a:ext cx="1796472" cy="461664"/>
        </p:xfrm>
        <a:graphic>
          <a:graphicData uri="http://schemas.openxmlformats.org/drawingml/2006/table">
            <a:tbl>
              <a:tblPr firstRow="1" bandRow="1">
                <a:tableStyleId>{5C22544A-7EE6-4342-B048-85BDC9FD1C3A}</a:tableStyleId>
              </a:tblPr>
              <a:tblGrid>
                <a:gridCol w="1796472">
                  <a:extLst>
                    <a:ext uri="{9D8B030D-6E8A-4147-A177-3AD203B41FA5}">
                      <a16:colId xmlns:a16="http://schemas.microsoft.com/office/drawing/2014/main" val="1813538168"/>
                    </a:ext>
                  </a:extLst>
                </a:gridCol>
              </a:tblGrid>
              <a:tr h="461664">
                <a:tc>
                  <a:txBody>
                    <a:bodyPr/>
                    <a:lstStyle/>
                    <a:p>
                      <a:r>
                        <a:rPr lang="en-CA" sz="2200" dirty="0"/>
                        <a:t>grandfather</a:t>
                      </a:r>
                    </a:p>
                  </a:txBody>
                  <a:tcPr/>
                </a:tc>
                <a:extLst>
                  <a:ext uri="{0D108BD9-81ED-4DB2-BD59-A6C34878D82A}">
                    <a16:rowId xmlns:a16="http://schemas.microsoft.com/office/drawing/2014/main" val="79500527"/>
                  </a:ext>
                </a:extLst>
              </a:tr>
            </a:tbl>
          </a:graphicData>
        </a:graphic>
      </p:graphicFrame>
      <p:graphicFrame>
        <p:nvGraphicFramePr>
          <p:cNvPr id="17" name="Tableau 5">
            <a:extLst>
              <a:ext uri="{FF2B5EF4-FFF2-40B4-BE49-F238E27FC236}">
                <a16:creationId xmlns:a16="http://schemas.microsoft.com/office/drawing/2014/main" id="{0F537072-96DF-45A6-980A-6F82D2CB155D}"/>
              </a:ext>
            </a:extLst>
          </p:cNvPr>
          <p:cNvGraphicFramePr>
            <a:graphicFrameLocks noGrp="1"/>
          </p:cNvGraphicFramePr>
          <p:nvPr>
            <p:extLst>
              <p:ext uri="{D42A27DB-BD31-4B8C-83A1-F6EECF244321}">
                <p14:modId xmlns:p14="http://schemas.microsoft.com/office/powerpoint/2010/main" val="4220022247"/>
              </p:ext>
            </p:extLst>
          </p:nvPr>
        </p:nvGraphicFramePr>
        <p:xfrm>
          <a:off x="7490692" y="2751326"/>
          <a:ext cx="2062017" cy="461664"/>
        </p:xfrm>
        <a:graphic>
          <a:graphicData uri="http://schemas.openxmlformats.org/drawingml/2006/table">
            <a:tbl>
              <a:tblPr firstRow="1" bandRow="1">
                <a:tableStyleId>{5C22544A-7EE6-4342-B048-85BDC9FD1C3A}</a:tableStyleId>
              </a:tblPr>
              <a:tblGrid>
                <a:gridCol w="2062017">
                  <a:extLst>
                    <a:ext uri="{9D8B030D-6E8A-4147-A177-3AD203B41FA5}">
                      <a16:colId xmlns:a16="http://schemas.microsoft.com/office/drawing/2014/main" val="1813538168"/>
                    </a:ext>
                  </a:extLst>
                </a:gridCol>
              </a:tblGrid>
              <a:tr h="461664">
                <a:tc>
                  <a:txBody>
                    <a:bodyPr/>
                    <a:lstStyle/>
                    <a:p>
                      <a:r>
                        <a:rPr lang="en-CA" sz="2200" dirty="0"/>
                        <a:t>grandmother</a:t>
                      </a:r>
                    </a:p>
                  </a:txBody>
                  <a:tcPr/>
                </a:tc>
                <a:extLst>
                  <a:ext uri="{0D108BD9-81ED-4DB2-BD59-A6C34878D82A}">
                    <a16:rowId xmlns:a16="http://schemas.microsoft.com/office/drawing/2014/main" val="79500527"/>
                  </a:ext>
                </a:extLst>
              </a:tr>
            </a:tbl>
          </a:graphicData>
        </a:graphic>
      </p:graphicFrame>
      <p:graphicFrame>
        <p:nvGraphicFramePr>
          <p:cNvPr id="18" name="Tableau 5">
            <a:extLst>
              <a:ext uri="{FF2B5EF4-FFF2-40B4-BE49-F238E27FC236}">
                <a16:creationId xmlns:a16="http://schemas.microsoft.com/office/drawing/2014/main" id="{DE21EB92-381B-45BF-A545-7B804B897162}"/>
              </a:ext>
            </a:extLst>
          </p:cNvPr>
          <p:cNvGraphicFramePr>
            <a:graphicFrameLocks noGrp="1"/>
          </p:cNvGraphicFramePr>
          <p:nvPr>
            <p:extLst>
              <p:ext uri="{D42A27DB-BD31-4B8C-83A1-F6EECF244321}">
                <p14:modId xmlns:p14="http://schemas.microsoft.com/office/powerpoint/2010/main" val="1280649521"/>
              </p:ext>
            </p:extLst>
          </p:nvPr>
        </p:nvGraphicFramePr>
        <p:xfrm>
          <a:off x="4097483" y="3434417"/>
          <a:ext cx="1119908" cy="461664"/>
        </p:xfrm>
        <a:graphic>
          <a:graphicData uri="http://schemas.openxmlformats.org/drawingml/2006/table">
            <a:tbl>
              <a:tblPr firstRow="1" bandRow="1">
                <a:tableStyleId>{5C22544A-7EE6-4342-B048-85BDC9FD1C3A}</a:tableStyleId>
              </a:tblPr>
              <a:tblGrid>
                <a:gridCol w="1119908">
                  <a:extLst>
                    <a:ext uri="{9D8B030D-6E8A-4147-A177-3AD203B41FA5}">
                      <a16:colId xmlns:a16="http://schemas.microsoft.com/office/drawing/2014/main" val="1813538168"/>
                    </a:ext>
                  </a:extLst>
                </a:gridCol>
              </a:tblGrid>
              <a:tr h="461664">
                <a:tc>
                  <a:txBody>
                    <a:bodyPr/>
                    <a:lstStyle/>
                    <a:p>
                      <a:r>
                        <a:rPr lang="en-CA" sz="2200" dirty="0"/>
                        <a:t>artistic</a:t>
                      </a:r>
                    </a:p>
                  </a:txBody>
                  <a:tcPr/>
                </a:tc>
                <a:extLst>
                  <a:ext uri="{0D108BD9-81ED-4DB2-BD59-A6C34878D82A}">
                    <a16:rowId xmlns:a16="http://schemas.microsoft.com/office/drawing/2014/main" val="79500527"/>
                  </a:ext>
                </a:extLst>
              </a:tr>
            </a:tbl>
          </a:graphicData>
        </a:graphic>
      </p:graphicFrame>
      <p:sp>
        <p:nvSpPr>
          <p:cNvPr id="2" name="Title 1"/>
          <p:cNvSpPr>
            <a:spLocks noGrp="1"/>
          </p:cNvSpPr>
          <p:nvPr>
            <p:ph type="title"/>
          </p:nvPr>
        </p:nvSpPr>
        <p:spPr/>
        <p:txBody>
          <a:bodyPr>
            <a:noAutofit/>
          </a:bodyPr>
          <a:lstStyle/>
          <a:p>
            <a:r>
              <a:rPr lang="en-GB" sz="2400" b="1" dirty="0">
                <a:solidFill>
                  <a:schemeClr val="bg1"/>
                </a:solidFill>
              </a:rPr>
              <a:t>Daniel no </a:t>
            </a:r>
            <a:r>
              <a:rPr lang="en-GB" sz="2400" b="1" dirty="0" err="1">
                <a:solidFill>
                  <a:schemeClr val="bg1"/>
                </a:solidFill>
              </a:rPr>
              <a:t>escucha</a:t>
            </a:r>
            <a:r>
              <a:rPr lang="en-GB" sz="2400" b="1" dirty="0">
                <a:solidFill>
                  <a:schemeClr val="bg1"/>
                </a:solidFill>
              </a:rPr>
              <a:t> bien</a:t>
            </a:r>
          </a:p>
        </p:txBody>
      </p:sp>
      <p:sp>
        <p:nvSpPr>
          <p:cNvPr id="2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6" name="Picture 5">
            <a:extLst>
              <a:ext uri="{FF2B5EF4-FFF2-40B4-BE49-F238E27FC236}">
                <a16:creationId xmlns:a16="http://schemas.microsoft.com/office/drawing/2014/main" id="{EE751999-8049-491C-8ED4-7A4AB5292166}"/>
              </a:ext>
            </a:extLst>
          </p:cNvPr>
          <p:cNvPicPr>
            <a:picLocks noChangeAspect="1"/>
          </p:cNvPicPr>
          <p:nvPr/>
        </p:nvPicPr>
        <p:blipFill>
          <a:blip r:embed="rId3"/>
          <a:stretch>
            <a:fillRect/>
          </a:stretch>
        </p:blipFill>
        <p:spPr>
          <a:xfrm>
            <a:off x="10218057" y="4942068"/>
            <a:ext cx="2186016" cy="1447881"/>
          </a:xfrm>
          <a:prstGeom prst="rect">
            <a:avLst/>
          </a:prstGeom>
        </p:spPr>
      </p:pic>
    </p:spTree>
    <p:extLst>
      <p:ext uri="{BB962C8B-B14F-4D97-AF65-F5344CB8AC3E}">
        <p14:creationId xmlns:p14="http://schemas.microsoft.com/office/powerpoint/2010/main" val="331843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2E78633-9D00-4C41-9CE0-6F089C80B95B}"/>
              </a:ext>
            </a:extLst>
          </p:cNvPr>
          <p:cNvSpPr txBox="1"/>
          <p:nvPr/>
        </p:nvSpPr>
        <p:spPr>
          <a:xfrm>
            <a:off x="616527" y="1828382"/>
            <a:ext cx="10958946" cy="461665"/>
          </a:xfrm>
          <a:prstGeom prst="rect">
            <a:avLst/>
          </a:prstGeom>
          <a:noFill/>
        </p:spPr>
        <p:txBody>
          <a:bodyPr wrap="square" rtlCol="0">
            <a:spAutoFit/>
          </a:bodyPr>
          <a:lstStyle/>
          <a:p>
            <a:r>
              <a:rPr lang="es-ES" sz="2400" b="1" dirty="0"/>
              <a:t>El perro de Vanessa es </a:t>
            </a:r>
            <a:r>
              <a:rPr lang="es-ES" sz="2400" b="1" u="sng" dirty="0"/>
              <a:t>                </a:t>
            </a:r>
            <a:r>
              <a:rPr lang="es-ES" sz="2400" b="1" dirty="0"/>
              <a:t> y </a:t>
            </a:r>
            <a:r>
              <a:rPr lang="es-ES" sz="2400" b="1" u="sng" dirty="0"/>
              <a:t>                  </a:t>
            </a:r>
            <a:r>
              <a:rPr lang="es-ES" sz="2400" b="1" dirty="0"/>
              <a:t> feo, pero no es </a:t>
            </a:r>
            <a:r>
              <a:rPr lang="es-ES" sz="2400" b="1" u="sng" dirty="0"/>
              <a:t>             </a:t>
            </a:r>
            <a:r>
              <a:rPr lang="es-ES" sz="2400" b="1" dirty="0"/>
              <a:t>.</a:t>
            </a:r>
            <a:endParaRPr lang="en-CA" sz="2400" dirty="0"/>
          </a:p>
        </p:txBody>
      </p:sp>
      <p:graphicFrame>
        <p:nvGraphicFramePr>
          <p:cNvPr id="5" name="Tableau 5">
            <a:extLst>
              <a:ext uri="{FF2B5EF4-FFF2-40B4-BE49-F238E27FC236}">
                <a16:creationId xmlns:a16="http://schemas.microsoft.com/office/drawing/2014/main" id="{869A248E-5FD0-4101-AFC5-61BCA2F99A2D}"/>
              </a:ext>
            </a:extLst>
          </p:cNvPr>
          <p:cNvGraphicFramePr>
            <a:graphicFrameLocks noGrp="1"/>
          </p:cNvGraphicFramePr>
          <p:nvPr/>
        </p:nvGraphicFramePr>
        <p:xfrm>
          <a:off x="4405748" y="1705969"/>
          <a:ext cx="1043710" cy="426720"/>
        </p:xfrm>
        <a:graphic>
          <a:graphicData uri="http://schemas.openxmlformats.org/drawingml/2006/table">
            <a:tbl>
              <a:tblPr firstRow="1" bandRow="1">
                <a:tableStyleId>{5C22544A-7EE6-4342-B048-85BDC9FD1C3A}</a:tableStyleId>
              </a:tblPr>
              <a:tblGrid>
                <a:gridCol w="1043710">
                  <a:extLst>
                    <a:ext uri="{9D8B030D-6E8A-4147-A177-3AD203B41FA5}">
                      <a16:colId xmlns:a16="http://schemas.microsoft.com/office/drawing/2014/main" val="1813538168"/>
                    </a:ext>
                  </a:extLst>
                </a:gridCol>
              </a:tblGrid>
              <a:tr h="398436">
                <a:tc>
                  <a:txBody>
                    <a:bodyPr/>
                    <a:lstStyle/>
                    <a:p>
                      <a:r>
                        <a:rPr lang="en-CA" sz="2200" dirty="0"/>
                        <a:t>strong</a:t>
                      </a:r>
                    </a:p>
                  </a:txBody>
                  <a:tcPr/>
                </a:tc>
                <a:extLst>
                  <a:ext uri="{0D108BD9-81ED-4DB2-BD59-A6C34878D82A}">
                    <a16:rowId xmlns:a16="http://schemas.microsoft.com/office/drawing/2014/main" val="79500527"/>
                  </a:ext>
                </a:extLst>
              </a:tr>
            </a:tbl>
          </a:graphicData>
        </a:graphic>
      </p:graphicFrame>
      <p:graphicFrame>
        <p:nvGraphicFramePr>
          <p:cNvPr id="7" name="Tableau 5">
            <a:extLst>
              <a:ext uri="{FF2B5EF4-FFF2-40B4-BE49-F238E27FC236}">
                <a16:creationId xmlns:a16="http://schemas.microsoft.com/office/drawing/2014/main" id="{A391BD50-7B13-43C7-BD9C-47F1BD0269BB}"/>
              </a:ext>
            </a:extLst>
          </p:cNvPr>
          <p:cNvGraphicFramePr>
            <a:graphicFrameLocks noGrp="1"/>
          </p:cNvGraphicFramePr>
          <p:nvPr/>
        </p:nvGraphicFramePr>
        <p:xfrm>
          <a:off x="6098309" y="1685936"/>
          <a:ext cx="1043710" cy="461664"/>
        </p:xfrm>
        <a:graphic>
          <a:graphicData uri="http://schemas.openxmlformats.org/drawingml/2006/table">
            <a:tbl>
              <a:tblPr firstRow="1" bandRow="1">
                <a:tableStyleId>{5C22544A-7EE6-4342-B048-85BDC9FD1C3A}</a:tableStyleId>
              </a:tblPr>
              <a:tblGrid>
                <a:gridCol w="1043710">
                  <a:extLst>
                    <a:ext uri="{9D8B030D-6E8A-4147-A177-3AD203B41FA5}">
                      <a16:colId xmlns:a16="http://schemas.microsoft.com/office/drawing/2014/main" val="1813538168"/>
                    </a:ext>
                  </a:extLst>
                </a:gridCol>
              </a:tblGrid>
              <a:tr h="461664">
                <a:tc>
                  <a:txBody>
                    <a:bodyPr/>
                    <a:lstStyle/>
                    <a:p>
                      <a:r>
                        <a:rPr lang="en-CA" sz="2200" dirty="0"/>
                        <a:t>quite</a:t>
                      </a:r>
                    </a:p>
                  </a:txBody>
                  <a:tcPr/>
                </a:tc>
                <a:extLst>
                  <a:ext uri="{0D108BD9-81ED-4DB2-BD59-A6C34878D82A}">
                    <a16:rowId xmlns:a16="http://schemas.microsoft.com/office/drawing/2014/main" val="79500527"/>
                  </a:ext>
                </a:extLst>
              </a:tr>
            </a:tbl>
          </a:graphicData>
        </a:graphic>
      </p:graphicFrame>
      <p:graphicFrame>
        <p:nvGraphicFramePr>
          <p:cNvPr id="8" name="Tableau 5">
            <a:extLst>
              <a:ext uri="{FF2B5EF4-FFF2-40B4-BE49-F238E27FC236}">
                <a16:creationId xmlns:a16="http://schemas.microsoft.com/office/drawing/2014/main" id="{DEC96EA6-AD55-4EEF-8AE7-1DC597195AA6}"/>
              </a:ext>
            </a:extLst>
          </p:cNvPr>
          <p:cNvGraphicFramePr>
            <a:graphicFrameLocks noGrp="1"/>
          </p:cNvGraphicFramePr>
          <p:nvPr/>
        </p:nvGraphicFramePr>
        <p:xfrm>
          <a:off x="9950326" y="1697751"/>
          <a:ext cx="803563" cy="461664"/>
        </p:xfrm>
        <a:graphic>
          <a:graphicData uri="http://schemas.openxmlformats.org/drawingml/2006/table">
            <a:tbl>
              <a:tblPr firstRow="1" bandRow="1">
                <a:tableStyleId>{5C22544A-7EE6-4342-B048-85BDC9FD1C3A}</a:tableStyleId>
              </a:tblPr>
              <a:tblGrid>
                <a:gridCol w="803563">
                  <a:extLst>
                    <a:ext uri="{9D8B030D-6E8A-4147-A177-3AD203B41FA5}">
                      <a16:colId xmlns:a16="http://schemas.microsoft.com/office/drawing/2014/main" val="1813538168"/>
                    </a:ext>
                  </a:extLst>
                </a:gridCol>
              </a:tblGrid>
              <a:tr h="461664">
                <a:tc>
                  <a:txBody>
                    <a:bodyPr/>
                    <a:lstStyle/>
                    <a:p>
                      <a:r>
                        <a:rPr lang="en-CA" sz="2200" dirty="0"/>
                        <a:t>bad</a:t>
                      </a:r>
                    </a:p>
                  </a:txBody>
                  <a:tcPr/>
                </a:tc>
                <a:extLst>
                  <a:ext uri="{0D108BD9-81ED-4DB2-BD59-A6C34878D82A}">
                    <a16:rowId xmlns:a16="http://schemas.microsoft.com/office/drawing/2014/main" val="79500527"/>
                  </a:ext>
                </a:extLst>
              </a:tr>
            </a:tbl>
          </a:graphicData>
        </a:graphic>
      </p:graphicFrame>
      <p:sp>
        <p:nvSpPr>
          <p:cNvPr id="9" name="ZoneTexte 8">
            <a:extLst>
              <a:ext uri="{FF2B5EF4-FFF2-40B4-BE49-F238E27FC236}">
                <a16:creationId xmlns:a16="http://schemas.microsoft.com/office/drawing/2014/main" id="{7817493A-F290-452A-955C-E6D32ED037BD}"/>
              </a:ext>
            </a:extLst>
          </p:cNvPr>
          <p:cNvSpPr txBox="1"/>
          <p:nvPr/>
        </p:nvSpPr>
        <p:spPr>
          <a:xfrm>
            <a:off x="4448692" y="186994"/>
            <a:ext cx="6305197" cy="769441"/>
          </a:xfrm>
          <a:prstGeom prst="rect">
            <a:avLst/>
          </a:prstGeom>
          <a:noFill/>
        </p:spPr>
        <p:txBody>
          <a:bodyPr wrap="square" rtlCol="0">
            <a:spAutoFit/>
          </a:bodyPr>
          <a:lstStyle/>
          <a:p>
            <a:r>
              <a:rPr lang="en-CA" sz="2200" b="1" dirty="0"/>
              <a:t>Daniel has some trouble hearing Hugo.</a:t>
            </a:r>
          </a:p>
          <a:p>
            <a:r>
              <a:rPr lang="en-CA" sz="2200" b="1" dirty="0"/>
              <a:t>Can you help him know the missing words ?  </a:t>
            </a:r>
          </a:p>
        </p:txBody>
      </p:sp>
      <p:sp>
        <p:nvSpPr>
          <p:cNvPr id="10" name="Rectangle 9">
            <a:extLst>
              <a:ext uri="{FF2B5EF4-FFF2-40B4-BE49-F238E27FC236}">
                <a16:creationId xmlns:a16="http://schemas.microsoft.com/office/drawing/2014/main" id="{E90C04CB-A753-4AA4-AFE8-CD165E97A939}"/>
              </a:ext>
            </a:extLst>
          </p:cNvPr>
          <p:cNvSpPr/>
          <p:nvPr/>
        </p:nvSpPr>
        <p:spPr>
          <a:xfrm>
            <a:off x="616527" y="4647783"/>
            <a:ext cx="10545618" cy="1200329"/>
          </a:xfrm>
          <a:prstGeom prst="rect">
            <a:avLst/>
          </a:prstGeom>
        </p:spPr>
        <p:txBody>
          <a:bodyPr wrap="square">
            <a:spAutoFit/>
          </a:bodyPr>
          <a:lstStyle/>
          <a:p>
            <a:r>
              <a:rPr lang="es-ES" sz="2400" b="1" dirty="0"/>
              <a:t>Escucha música __________ en la iglesia </a:t>
            </a:r>
            <a:r>
              <a:rPr lang="es-ES" sz="2400" b="1" u="sng" dirty="0"/>
              <a:t>                 </a:t>
            </a:r>
            <a:r>
              <a:rPr lang="es-ES" sz="2400" dirty="0"/>
              <a:t> </a:t>
            </a:r>
            <a:r>
              <a:rPr lang="es-ES" sz="2400" b="1" dirty="0"/>
              <a:t>de un pueblo </a:t>
            </a:r>
          </a:p>
          <a:p>
            <a:r>
              <a:rPr lang="es-ES" sz="2400" b="1" dirty="0"/>
              <a:t>  </a:t>
            </a:r>
          </a:p>
          <a:p>
            <a:r>
              <a:rPr lang="es-ES" sz="2400" b="1" u="sng" dirty="0"/>
              <a:t>                 </a:t>
            </a:r>
            <a:r>
              <a:rPr lang="es-ES" sz="2400" dirty="0"/>
              <a:t> </a:t>
            </a:r>
            <a:r>
              <a:rPr lang="es-ES" sz="2400" b="1" dirty="0"/>
              <a:t>y </a:t>
            </a:r>
            <a:r>
              <a:rPr lang="es-ES" sz="2400" b="1" u="sng" dirty="0"/>
              <a:t>                   </a:t>
            </a:r>
            <a:r>
              <a:rPr lang="es-ES" sz="2400" b="1" dirty="0"/>
              <a:t>.</a:t>
            </a:r>
            <a:endParaRPr lang="en-CA" sz="2400" dirty="0"/>
          </a:p>
        </p:txBody>
      </p:sp>
      <p:graphicFrame>
        <p:nvGraphicFramePr>
          <p:cNvPr id="11" name="Tableau 5">
            <a:extLst>
              <a:ext uri="{FF2B5EF4-FFF2-40B4-BE49-F238E27FC236}">
                <a16:creationId xmlns:a16="http://schemas.microsoft.com/office/drawing/2014/main" id="{493F866B-280F-4C58-9C49-74740134EC68}"/>
              </a:ext>
            </a:extLst>
          </p:cNvPr>
          <p:cNvGraphicFramePr>
            <a:graphicFrameLocks noGrp="1"/>
          </p:cNvGraphicFramePr>
          <p:nvPr/>
        </p:nvGraphicFramePr>
        <p:xfrm>
          <a:off x="3506584" y="4490425"/>
          <a:ext cx="942108" cy="461664"/>
        </p:xfrm>
        <a:graphic>
          <a:graphicData uri="http://schemas.openxmlformats.org/drawingml/2006/table">
            <a:tbl>
              <a:tblPr firstRow="1" bandRow="1">
                <a:tableStyleId>{5C22544A-7EE6-4342-B048-85BDC9FD1C3A}</a:tableStyleId>
              </a:tblPr>
              <a:tblGrid>
                <a:gridCol w="942108">
                  <a:extLst>
                    <a:ext uri="{9D8B030D-6E8A-4147-A177-3AD203B41FA5}">
                      <a16:colId xmlns:a16="http://schemas.microsoft.com/office/drawing/2014/main" val="1813538168"/>
                    </a:ext>
                  </a:extLst>
                </a:gridCol>
              </a:tblGrid>
              <a:tr h="461664">
                <a:tc>
                  <a:txBody>
                    <a:bodyPr/>
                    <a:lstStyle/>
                    <a:p>
                      <a:r>
                        <a:rPr lang="en-CA" sz="2200" dirty="0"/>
                        <a:t>good</a:t>
                      </a:r>
                    </a:p>
                  </a:txBody>
                  <a:tcPr/>
                </a:tc>
                <a:extLst>
                  <a:ext uri="{0D108BD9-81ED-4DB2-BD59-A6C34878D82A}">
                    <a16:rowId xmlns:a16="http://schemas.microsoft.com/office/drawing/2014/main" val="79500527"/>
                  </a:ext>
                </a:extLst>
              </a:tr>
            </a:tbl>
          </a:graphicData>
        </a:graphic>
      </p:graphicFrame>
      <p:graphicFrame>
        <p:nvGraphicFramePr>
          <p:cNvPr id="12" name="Tableau 5">
            <a:extLst>
              <a:ext uri="{FF2B5EF4-FFF2-40B4-BE49-F238E27FC236}">
                <a16:creationId xmlns:a16="http://schemas.microsoft.com/office/drawing/2014/main" id="{D9FDCC6A-C21D-4B2D-9D88-4CA47C9C9A3E}"/>
              </a:ext>
            </a:extLst>
          </p:cNvPr>
          <p:cNvGraphicFramePr>
            <a:graphicFrameLocks noGrp="1"/>
          </p:cNvGraphicFramePr>
          <p:nvPr/>
        </p:nvGraphicFramePr>
        <p:xfrm>
          <a:off x="6768521" y="4184013"/>
          <a:ext cx="1250373" cy="762000"/>
        </p:xfrm>
        <a:graphic>
          <a:graphicData uri="http://schemas.openxmlformats.org/drawingml/2006/table">
            <a:tbl>
              <a:tblPr firstRow="1" bandRow="1">
                <a:tableStyleId>{5C22544A-7EE6-4342-B048-85BDC9FD1C3A}</a:tableStyleId>
              </a:tblPr>
              <a:tblGrid>
                <a:gridCol w="1250373">
                  <a:extLst>
                    <a:ext uri="{9D8B030D-6E8A-4147-A177-3AD203B41FA5}">
                      <a16:colId xmlns:a16="http://schemas.microsoft.com/office/drawing/2014/main" val="1813538168"/>
                    </a:ext>
                  </a:extLst>
                </a:gridCol>
              </a:tblGrid>
              <a:tr h="461664">
                <a:tc>
                  <a:txBody>
                    <a:bodyPr/>
                    <a:lstStyle/>
                    <a:p>
                      <a:r>
                        <a:rPr lang="en-CA" sz="2200" dirty="0"/>
                        <a:t>old, ancient</a:t>
                      </a:r>
                    </a:p>
                  </a:txBody>
                  <a:tcPr/>
                </a:tc>
                <a:extLst>
                  <a:ext uri="{0D108BD9-81ED-4DB2-BD59-A6C34878D82A}">
                    <a16:rowId xmlns:a16="http://schemas.microsoft.com/office/drawing/2014/main" val="79500527"/>
                  </a:ext>
                </a:extLst>
              </a:tr>
            </a:tbl>
          </a:graphicData>
        </a:graphic>
      </p:graphicFrame>
      <p:graphicFrame>
        <p:nvGraphicFramePr>
          <p:cNvPr id="13" name="Tableau 5">
            <a:extLst>
              <a:ext uri="{FF2B5EF4-FFF2-40B4-BE49-F238E27FC236}">
                <a16:creationId xmlns:a16="http://schemas.microsoft.com/office/drawing/2014/main" id="{58FCC0DA-3C3B-4485-BE98-7F2261AA88CD}"/>
              </a:ext>
            </a:extLst>
          </p:cNvPr>
          <p:cNvGraphicFramePr>
            <a:graphicFrameLocks noGrp="1"/>
          </p:cNvGraphicFramePr>
          <p:nvPr/>
        </p:nvGraphicFramePr>
        <p:xfrm>
          <a:off x="1029855" y="5247947"/>
          <a:ext cx="762000" cy="461664"/>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1813538168"/>
                    </a:ext>
                  </a:extLst>
                </a:gridCol>
              </a:tblGrid>
              <a:tr h="461664">
                <a:tc>
                  <a:txBody>
                    <a:bodyPr/>
                    <a:lstStyle/>
                    <a:p>
                      <a:r>
                        <a:rPr lang="en-CA" sz="2200" dirty="0"/>
                        <a:t>rich</a:t>
                      </a:r>
                    </a:p>
                  </a:txBody>
                  <a:tcPr/>
                </a:tc>
                <a:extLst>
                  <a:ext uri="{0D108BD9-81ED-4DB2-BD59-A6C34878D82A}">
                    <a16:rowId xmlns:a16="http://schemas.microsoft.com/office/drawing/2014/main" val="79500527"/>
                  </a:ext>
                </a:extLst>
              </a:tr>
            </a:tbl>
          </a:graphicData>
        </a:graphic>
      </p:graphicFrame>
      <p:graphicFrame>
        <p:nvGraphicFramePr>
          <p:cNvPr id="14" name="Tableau 5">
            <a:extLst>
              <a:ext uri="{FF2B5EF4-FFF2-40B4-BE49-F238E27FC236}">
                <a16:creationId xmlns:a16="http://schemas.microsoft.com/office/drawing/2014/main" id="{2EFC69E2-B318-4BBD-9087-61FF0A8ACF17}"/>
              </a:ext>
            </a:extLst>
          </p:cNvPr>
          <p:cNvGraphicFramePr>
            <a:graphicFrameLocks noGrp="1"/>
          </p:cNvGraphicFramePr>
          <p:nvPr/>
        </p:nvGraphicFramePr>
        <p:xfrm>
          <a:off x="2722418" y="5247947"/>
          <a:ext cx="1177636" cy="461664"/>
        </p:xfrm>
        <a:graphic>
          <a:graphicData uri="http://schemas.openxmlformats.org/drawingml/2006/table">
            <a:tbl>
              <a:tblPr firstRow="1" bandRow="1">
                <a:tableStyleId>{5C22544A-7EE6-4342-B048-85BDC9FD1C3A}</a:tableStyleId>
              </a:tblPr>
              <a:tblGrid>
                <a:gridCol w="1177636">
                  <a:extLst>
                    <a:ext uri="{9D8B030D-6E8A-4147-A177-3AD203B41FA5}">
                      <a16:colId xmlns:a16="http://schemas.microsoft.com/office/drawing/2014/main" val="1813538168"/>
                    </a:ext>
                  </a:extLst>
                </a:gridCol>
              </a:tblGrid>
              <a:tr h="461664">
                <a:tc>
                  <a:txBody>
                    <a:bodyPr/>
                    <a:lstStyle/>
                    <a:p>
                      <a:r>
                        <a:rPr lang="en-CA" sz="2200" dirty="0"/>
                        <a:t>famous</a:t>
                      </a:r>
                    </a:p>
                  </a:txBody>
                  <a:tcPr/>
                </a:tc>
                <a:extLst>
                  <a:ext uri="{0D108BD9-81ED-4DB2-BD59-A6C34878D82A}">
                    <a16:rowId xmlns:a16="http://schemas.microsoft.com/office/drawing/2014/main" val="79500527"/>
                  </a:ext>
                </a:extLst>
              </a:tr>
            </a:tbl>
          </a:graphicData>
        </a:graphic>
      </p:graphicFrame>
      <p:sp>
        <p:nvSpPr>
          <p:cNvPr id="15" name="Rectangle 14">
            <a:extLst>
              <a:ext uri="{FF2B5EF4-FFF2-40B4-BE49-F238E27FC236}">
                <a16:creationId xmlns:a16="http://schemas.microsoft.com/office/drawing/2014/main" id="{8AED5223-CA70-4D82-972D-F0F9DBF3488C}"/>
              </a:ext>
            </a:extLst>
          </p:cNvPr>
          <p:cNvSpPr/>
          <p:nvPr/>
        </p:nvSpPr>
        <p:spPr>
          <a:xfrm>
            <a:off x="621145" y="2867505"/>
            <a:ext cx="10954328" cy="1200329"/>
          </a:xfrm>
          <a:prstGeom prst="rect">
            <a:avLst/>
          </a:prstGeom>
        </p:spPr>
        <p:txBody>
          <a:bodyPr wrap="square">
            <a:spAutoFit/>
          </a:bodyPr>
          <a:lstStyle/>
          <a:p>
            <a:r>
              <a:rPr lang="es-ES" sz="2400" b="1" dirty="0"/>
              <a:t>Pasa mucho tiempo con el </a:t>
            </a:r>
            <a:r>
              <a:rPr lang="es-ES" sz="2400" b="1" u="sng" dirty="0"/>
              <a:t>                      </a:t>
            </a:r>
            <a:r>
              <a:rPr lang="es-ES" sz="2400" b="1" dirty="0"/>
              <a:t> y la </a:t>
            </a:r>
            <a:r>
              <a:rPr lang="es-ES" sz="2400" b="1" u="sng" dirty="0"/>
              <a:t>                  v      </a:t>
            </a:r>
            <a:r>
              <a:rPr lang="es-ES" sz="2400" b="1" dirty="0"/>
              <a:t> de Vanessa</a:t>
            </a:r>
          </a:p>
          <a:p>
            <a:endParaRPr lang="es-ES" sz="2400" b="1" dirty="0"/>
          </a:p>
          <a:p>
            <a:r>
              <a:rPr lang="es-ES" sz="2400" b="1" dirty="0"/>
              <a:t>cerca de una plaza </a:t>
            </a:r>
            <a:r>
              <a:rPr lang="es-ES" sz="2400" b="1" u="sng" dirty="0"/>
              <a:t>                     </a:t>
            </a:r>
            <a:r>
              <a:rPr lang="es-ES" sz="2400" b="1" dirty="0"/>
              <a:t>. </a:t>
            </a:r>
            <a:endParaRPr lang="en-CA" sz="2400" dirty="0"/>
          </a:p>
        </p:txBody>
      </p:sp>
      <p:graphicFrame>
        <p:nvGraphicFramePr>
          <p:cNvPr id="16" name="Tableau 5">
            <a:extLst>
              <a:ext uri="{FF2B5EF4-FFF2-40B4-BE49-F238E27FC236}">
                <a16:creationId xmlns:a16="http://schemas.microsoft.com/office/drawing/2014/main" id="{C912C2F0-03AB-4923-BB45-5444EF4999AA}"/>
              </a:ext>
            </a:extLst>
          </p:cNvPr>
          <p:cNvGraphicFramePr>
            <a:graphicFrameLocks noGrp="1"/>
          </p:cNvGraphicFramePr>
          <p:nvPr/>
        </p:nvGraphicFramePr>
        <p:xfrm>
          <a:off x="4823692" y="2751326"/>
          <a:ext cx="1796472" cy="461664"/>
        </p:xfrm>
        <a:graphic>
          <a:graphicData uri="http://schemas.openxmlformats.org/drawingml/2006/table">
            <a:tbl>
              <a:tblPr firstRow="1" bandRow="1">
                <a:tableStyleId>{5C22544A-7EE6-4342-B048-85BDC9FD1C3A}</a:tableStyleId>
              </a:tblPr>
              <a:tblGrid>
                <a:gridCol w="1796472">
                  <a:extLst>
                    <a:ext uri="{9D8B030D-6E8A-4147-A177-3AD203B41FA5}">
                      <a16:colId xmlns:a16="http://schemas.microsoft.com/office/drawing/2014/main" val="1813538168"/>
                    </a:ext>
                  </a:extLst>
                </a:gridCol>
              </a:tblGrid>
              <a:tr h="461664">
                <a:tc>
                  <a:txBody>
                    <a:bodyPr/>
                    <a:lstStyle/>
                    <a:p>
                      <a:r>
                        <a:rPr lang="en-CA" sz="2200" dirty="0"/>
                        <a:t>grandfather</a:t>
                      </a:r>
                    </a:p>
                  </a:txBody>
                  <a:tcPr/>
                </a:tc>
                <a:extLst>
                  <a:ext uri="{0D108BD9-81ED-4DB2-BD59-A6C34878D82A}">
                    <a16:rowId xmlns:a16="http://schemas.microsoft.com/office/drawing/2014/main" val="79500527"/>
                  </a:ext>
                </a:extLst>
              </a:tr>
            </a:tbl>
          </a:graphicData>
        </a:graphic>
      </p:graphicFrame>
      <p:graphicFrame>
        <p:nvGraphicFramePr>
          <p:cNvPr id="17" name="Tableau 5">
            <a:extLst>
              <a:ext uri="{FF2B5EF4-FFF2-40B4-BE49-F238E27FC236}">
                <a16:creationId xmlns:a16="http://schemas.microsoft.com/office/drawing/2014/main" id="{0F537072-96DF-45A6-980A-6F82D2CB155D}"/>
              </a:ext>
            </a:extLst>
          </p:cNvPr>
          <p:cNvGraphicFramePr>
            <a:graphicFrameLocks noGrp="1"/>
          </p:cNvGraphicFramePr>
          <p:nvPr/>
        </p:nvGraphicFramePr>
        <p:xfrm>
          <a:off x="7490692" y="2751326"/>
          <a:ext cx="2062017" cy="461664"/>
        </p:xfrm>
        <a:graphic>
          <a:graphicData uri="http://schemas.openxmlformats.org/drawingml/2006/table">
            <a:tbl>
              <a:tblPr firstRow="1" bandRow="1">
                <a:tableStyleId>{5C22544A-7EE6-4342-B048-85BDC9FD1C3A}</a:tableStyleId>
              </a:tblPr>
              <a:tblGrid>
                <a:gridCol w="2062017">
                  <a:extLst>
                    <a:ext uri="{9D8B030D-6E8A-4147-A177-3AD203B41FA5}">
                      <a16:colId xmlns:a16="http://schemas.microsoft.com/office/drawing/2014/main" val="1813538168"/>
                    </a:ext>
                  </a:extLst>
                </a:gridCol>
              </a:tblGrid>
              <a:tr h="461664">
                <a:tc>
                  <a:txBody>
                    <a:bodyPr/>
                    <a:lstStyle/>
                    <a:p>
                      <a:r>
                        <a:rPr lang="en-CA" sz="2200" dirty="0"/>
                        <a:t>grandmother</a:t>
                      </a:r>
                    </a:p>
                  </a:txBody>
                  <a:tcPr/>
                </a:tc>
                <a:extLst>
                  <a:ext uri="{0D108BD9-81ED-4DB2-BD59-A6C34878D82A}">
                    <a16:rowId xmlns:a16="http://schemas.microsoft.com/office/drawing/2014/main" val="79500527"/>
                  </a:ext>
                </a:extLst>
              </a:tr>
            </a:tbl>
          </a:graphicData>
        </a:graphic>
      </p:graphicFrame>
      <p:graphicFrame>
        <p:nvGraphicFramePr>
          <p:cNvPr id="18" name="Tableau 5">
            <a:extLst>
              <a:ext uri="{FF2B5EF4-FFF2-40B4-BE49-F238E27FC236}">
                <a16:creationId xmlns:a16="http://schemas.microsoft.com/office/drawing/2014/main" id="{DE21EB92-381B-45BF-A545-7B804B897162}"/>
              </a:ext>
            </a:extLst>
          </p:cNvPr>
          <p:cNvGraphicFramePr>
            <a:graphicFrameLocks noGrp="1"/>
          </p:cNvGraphicFramePr>
          <p:nvPr/>
        </p:nvGraphicFramePr>
        <p:xfrm>
          <a:off x="4097483" y="3434417"/>
          <a:ext cx="1119908" cy="461664"/>
        </p:xfrm>
        <a:graphic>
          <a:graphicData uri="http://schemas.openxmlformats.org/drawingml/2006/table">
            <a:tbl>
              <a:tblPr firstRow="1" bandRow="1">
                <a:tableStyleId>{5C22544A-7EE6-4342-B048-85BDC9FD1C3A}</a:tableStyleId>
              </a:tblPr>
              <a:tblGrid>
                <a:gridCol w="1119908">
                  <a:extLst>
                    <a:ext uri="{9D8B030D-6E8A-4147-A177-3AD203B41FA5}">
                      <a16:colId xmlns:a16="http://schemas.microsoft.com/office/drawing/2014/main" val="1813538168"/>
                    </a:ext>
                  </a:extLst>
                </a:gridCol>
              </a:tblGrid>
              <a:tr h="461664">
                <a:tc>
                  <a:txBody>
                    <a:bodyPr/>
                    <a:lstStyle/>
                    <a:p>
                      <a:r>
                        <a:rPr lang="en-CA" sz="2200" dirty="0"/>
                        <a:t>artistic</a:t>
                      </a:r>
                    </a:p>
                  </a:txBody>
                  <a:tcPr/>
                </a:tc>
                <a:extLst>
                  <a:ext uri="{0D108BD9-81ED-4DB2-BD59-A6C34878D82A}">
                    <a16:rowId xmlns:a16="http://schemas.microsoft.com/office/drawing/2014/main" val="79500527"/>
                  </a:ext>
                </a:extLst>
              </a:tr>
            </a:tbl>
          </a:graphicData>
        </a:graphic>
      </p:graphicFrame>
      <p:sp>
        <p:nvSpPr>
          <p:cNvPr id="2" name="Title 1"/>
          <p:cNvSpPr>
            <a:spLocks noGrp="1"/>
          </p:cNvSpPr>
          <p:nvPr>
            <p:ph type="title"/>
          </p:nvPr>
        </p:nvSpPr>
        <p:spPr/>
        <p:txBody>
          <a:bodyPr>
            <a:noAutofit/>
          </a:bodyPr>
          <a:lstStyle/>
          <a:p>
            <a:r>
              <a:rPr lang="en-GB" sz="2400" b="1" dirty="0">
                <a:solidFill>
                  <a:schemeClr val="bg1"/>
                </a:solidFill>
              </a:rPr>
              <a:t>Daniel no </a:t>
            </a:r>
            <a:r>
              <a:rPr lang="en-GB" sz="2400" b="1" dirty="0" err="1">
                <a:solidFill>
                  <a:schemeClr val="bg1"/>
                </a:solidFill>
              </a:rPr>
              <a:t>escucha</a:t>
            </a:r>
            <a:r>
              <a:rPr lang="en-GB" sz="2400" b="1" dirty="0">
                <a:solidFill>
                  <a:schemeClr val="bg1"/>
                </a:solidFill>
              </a:rPr>
              <a:t> bien</a:t>
            </a:r>
          </a:p>
        </p:txBody>
      </p:sp>
      <p:sp>
        <p:nvSpPr>
          <p:cNvPr id="2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graphicFrame>
        <p:nvGraphicFramePr>
          <p:cNvPr id="21" name="Tableau 5">
            <a:extLst>
              <a:ext uri="{FF2B5EF4-FFF2-40B4-BE49-F238E27FC236}">
                <a16:creationId xmlns:a16="http://schemas.microsoft.com/office/drawing/2014/main" id="{369A7750-6AAB-45CA-B03A-C2A57FBE2511}"/>
              </a:ext>
            </a:extLst>
          </p:cNvPr>
          <p:cNvGraphicFramePr>
            <a:graphicFrameLocks noGrp="1"/>
          </p:cNvGraphicFramePr>
          <p:nvPr>
            <p:extLst>
              <p:ext uri="{D42A27DB-BD31-4B8C-83A1-F6EECF244321}">
                <p14:modId xmlns:p14="http://schemas.microsoft.com/office/powerpoint/2010/main" val="3898628559"/>
              </p:ext>
            </p:extLst>
          </p:nvPr>
        </p:nvGraphicFramePr>
        <p:xfrm>
          <a:off x="4405748" y="1683122"/>
          <a:ext cx="1043710" cy="426720"/>
        </p:xfrm>
        <a:graphic>
          <a:graphicData uri="http://schemas.openxmlformats.org/drawingml/2006/table">
            <a:tbl>
              <a:tblPr firstRow="1" bandRow="1">
                <a:tableStyleId>{5C22544A-7EE6-4342-B048-85BDC9FD1C3A}</a:tableStyleId>
              </a:tblPr>
              <a:tblGrid>
                <a:gridCol w="1043710">
                  <a:extLst>
                    <a:ext uri="{9D8B030D-6E8A-4147-A177-3AD203B41FA5}">
                      <a16:colId xmlns:a16="http://schemas.microsoft.com/office/drawing/2014/main" val="1813538168"/>
                    </a:ext>
                  </a:extLst>
                </a:gridCol>
              </a:tblGrid>
              <a:tr h="398436">
                <a:tc>
                  <a:txBody>
                    <a:bodyPr/>
                    <a:lstStyle/>
                    <a:p>
                      <a:pPr algn="ctr"/>
                      <a:r>
                        <a:rPr lang="en-CA" sz="2200" dirty="0" err="1"/>
                        <a:t>fuerte</a:t>
                      </a:r>
                      <a:endParaRPr lang="en-CA" sz="2200" dirty="0"/>
                    </a:p>
                  </a:txBody>
                  <a:tcPr>
                    <a:solidFill>
                      <a:srgbClr val="FABD00"/>
                    </a:solidFill>
                  </a:tcPr>
                </a:tc>
                <a:extLst>
                  <a:ext uri="{0D108BD9-81ED-4DB2-BD59-A6C34878D82A}">
                    <a16:rowId xmlns:a16="http://schemas.microsoft.com/office/drawing/2014/main" val="79500527"/>
                  </a:ext>
                </a:extLst>
              </a:tr>
            </a:tbl>
          </a:graphicData>
        </a:graphic>
      </p:graphicFrame>
      <p:graphicFrame>
        <p:nvGraphicFramePr>
          <p:cNvPr id="22" name="Tableau 5">
            <a:extLst>
              <a:ext uri="{FF2B5EF4-FFF2-40B4-BE49-F238E27FC236}">
                <a16:creationId xmlns:a16="http://schemas.microsoft.com/office/drawing/2014/main" id="{FA920AB1-A735-4A71-80D1-EA3F7C4FA12E}"/>
              </a:ext>
            </a:extLst>
          </p:cNvPr>
          <p:cNvGraphicFramePr>
            <a:graphicFrameLocks noGrp="1"/>
          </p:cNvGraphicFramePr>
          <p:nvPr/>
        </p:nvGraphicFramePr>
        <p:xfrm>
          <a:off x="6000998" y="1682401"/>
          <a:ext cx="1392709" cy="461664"/>
        </p:xfrm>
        <a:graphic>
          <a:graphicData uri="http://schemas.openxmlformats.org/drawingml/2006/table">
            <a:tbl>
              <a:tblPr firstRow="1" bandRow="1">
                <a:tableStyleId>{5C22544A-7EE6-4342-B048-85BDC9FD1C3A}</a:tableStyleId>
              </a:tblPr>
              <a:tblGrid>
                <a:gridCol w="1392709">
                  <a:extLst>
                    <a:ext uri="{9D8B030D-6E8A-4147-A177-3AD203B41FA5}">
                      <a16:colId xmlns:a16="http://schemas.microsoft.com/office/drawing/2014/main" val="1813538168"/>
                    </a:ext>
                  </a:extLst>
                </a:gridCol>
              </a:tblGrid>
              <a:tr h="461664">
                <a:tc>
                  <a:txBody>
                    <a:bodyPr/>
                    <a:lstStyle/>
                    <a:p>
                      <a:r>
                        <a:rPr lang="en-CA" sz="2200" dirty="0" err="1"/>
                        <a:t>bastante</a:t>
                      </a:r>
                      <a:endParaRPr lang="en-CA" sz="2200" dirty="0"/>
                    </a:p>
                  </a:txBody>
                  <a:tcPr>
                    <a:solidFill>
                      <a:srgbClr val="FABD00"/>
                    </a:solidFill>
                  </a:tcPr>
                </a:tc>
                <a:extLst>
                  <a:ext uri="{0D108BD9-81ED-4DB2-BD59-A6C34878D82A}">
                    <a16:rowId xmlns:a16="http://schemas.microsoft.com/office/drawing/2014/main" val="79500527"/>
                  </a:ext>
                </a:extLst>
              </a:tr>
            </a:tbl>
          </a:graphicData>
        </a:graphic>
      </p:graphicFrame>
      <p:graphicFrame>
        <p:nvGraphicFramePr>
          <p:cNvPr id="23" name="Tableau 5">
            <a:extLst>
              <a:ext uri="{FF2B5EF4-FFF2-40B4-BE49-F238E27FC236}">
                <a16:creationId xmlns:a16="http://schemas.microsoft.com/office/drawing/2014/main" id="{04DA1D1D-860F-4095-A93B-13518F4F9455}"/>
              </a:ext>
            </a:extLst>
          </p:cNvPr>
          <p:cNvGraphicFramePr>
            <a:graphicFrameLocks noGrp="1"/>
          </p:cNvGraphicFramePr>
          <p:nvPr/>
        </p:nvGraphicFramePr>
        <p:xfrm>
          <a:off x="9797143" y="1696915"/>
          <a:ext cx="1131955" cy="461664"/>
        </p:xfrm>
        <a:graphic>
          <a:graphicData uri="http://schemas.openxmlformats.org/drawingml/2006/table">
            <a:tbl>
              <a:tblPr firstRow="1" bandRow="1">
                <a:tableStyleId>{5C22544A-7EE6-4342-B048-85BDC9FD1C3A}</a:tableStyleId>
              </a:tblPr>
              <a:tblGrid>
                <a:gridCol w="1131955">
                  <a:extLst>
                    <a:ext uri="{9D8B030D-6E8A-4147-A177-3AD203B41FA5}">
                      <a16:colId xmlns:a16="http://schemas.microsoft.com/office/drawing/2014/main" val="1813538168"/>
                    </a:ext>
                  </a:extLst>
                </a:gridCol>
              </a:tblGrid>
              <a:tr h="461664">
                <a:tc>
                  <a:txBody>
                    <a:bodyPr/>
                    <a:lstStyle/>
                    <a:p>
                      <a:pPr algn="ctr"/>
                      <a:r>
                        <a:rPr lang="en-CA" sz="2200" dirty="0" err="1"/>
                        <a:t>malo</a:t>
                      </a:r>
                      <a:endParaRPr lang="en-CA" sz="2200" dirty="0"/>
                    </a:p>
                  </a:txBody>
                  <a:tcPr>
                    <a:solidFill>
                      <a:srgbClr val="FABD00"/>
                    </a:solidFill>
                  </a:tcPr>
                </a:tc>
                <a:extLst>
                  <a:ext uri="{0D108BD9-81ED-4DB2-BD59-A6C34878D82A}">
                    <a16:rowId xmlns:a16="http://schemas.microsoft.com/office/drawing/2014/main" val="79500527"/>
                  </a:ext>
                </a:extLst>
              </a:tr>
            </a:tbl>
          </a:graphicData>
        </a:graphic>
      </p:graphicFrame>
      <p:graphicFrame>
        <p:nvGraphicFramePr>
          <p:cNvPr id="24" name="Tableau 5">
            <a:extLst>
              <a:ext uri="{FF2B5EF4-FFF2-40B4-BE49-F238E27FC236}">
                <a16:creationId xmlns:a16="http://schemas.microsoft.com/office/drawing/2014/main" id="{C4E18A59-07EF-4792-83AA-2A2040751A2F}"/>
              </a:ext>
            </a:extLst>
          </p:cNvPr>
          <p:cNvGraphicFramePr>
            <a:graphicFrameLocks noGrp="1"/>
          </p:cNvGraphicFramePr>
          <p:nvPr>
            <p:extLst>
              <p:ext uri="{D42A27DB-BD31-4B8C-83A1-F6EECF244321}">
                <p14:modId xmlns:p14="http://schemas.microsoft.com/office/powerpoint/2010/main" val="315421706"/>
              </p:ext>
            </p:extLst>
          </p:nvPr>
        </p:nvGraphicFramePr>
        <p:xfrm>
          <a:off x="4753103" y="2753817"/>
          <a:ext cx="1867061" cy="474031"/>
        </p:xfrm>
        <a:graphic>
          <a:graphicData uri="http://schemas.openxmlformats.org/drawingml/2006/table">
            <a:tbl>
              <a:tblPr firstRow="1" bandRow="1">
                <a:tableStyleId>{5C22544A-7EE6-4342-B048-85BDC9FD1C3A}</a:tableStyleId>
              </a:tblPr>
              <a:tblGrid>
                <a:gridCol w="1867061">
                  <a:extLst>
                    <a:ext uri="{9D8B030D-6E8A-4147-A177-3AD203B41FA5}">
                      <a16:colId xmlns:a16="http://schemas.microsoft.com/office/drawing/2014/main" val="1813538168"/>
                    </a:ext>
                  </a:extLst>
                </a:gridCol>
              </a:tblGrid>
              <a:tr h="474031">
                <a:tc>
                  <a:txBody>
                    <a:bodyPr/>
                    <a:lstStyle/>
                    <a:p>
                      <a:pPr algn="ctr"/>
                      <a:r>
                        <a:rPr lang="en-CA" sz="2200" dirty="0" err="1"/>
                        <a:t>abuelo</a:t>
                      </a:r>
                      <a:endParaRPr lang="en-CA" sz="2200" dirty="0"/>
                    </a:p>
                  </a:txBody>
                  <a:tcPr>
                    <a:solidFill>
                      <a:srgbClr val="FABD00"/>
                    </a:solidFill>
                  </a:tcPr>
                </a:tc>
                <a:extLst>
                  <a:ext uri="{0D108BD9-81ED-4DB2-BD59-A6C34878D82A}">
                    <a16:rowId xmlns:a16="http://schemas.microsoft.com/office/drawing/2014/main" val="79500527"/>
                  </a:ext>
                </a:extLst>
              </a:tr>
            </a:tbl>
          </a:graphicData>
        </a:graphic>
      </p:graphicFrame>
      <p:graphicFrame>
        <p:nvGraphicFramePr>
          <p:cNvPr id="25" name="Tableau 5">
            <a:extLst>
              <a:ext uri="{FF2B5EF4-FFF2-40B4-BE49-F238E27FC236}">
                <a16:creationId xmlns:a16="http://schemas.microsoft.com/office/drawing/2014/main" id="{A8765101-E456-403D-A7E8-AAD88456565B}"/>
              </a:ext>
            </a:extLst>
          </p:cNvPr>
          <p:cNvGraphicFramePr>
            <a:graphicFrameLocks noGrp="1"/>
          </p:cNvGraphicFramePr>
          <p:nvPr>
            <p:extLst>
              <p:ext uri="{D42A27DB-BD31-4B8C-83A1-F6EECF244321}">
                <p14:modId xmlns:p14="http://schemas.microsoft.com/office/powerpoint/2010/main" val="1258685987"/>
              </p:ext>
            </p:extLst>
          </p:nvPr>
        </p:nvGraphicFramePr>
        <p:xfrm>
          <a:off x="7490692" y="2747517"/>
          <a:ext cx="2175822" cy="461664"/>
        </p:xfrm>
        <a:graphic>
          <a:graphicData uri="http://schemas.openxmlformats.org/drawingml/2006/table">
            <a:tbl>
              <a:tblPr firstRow="1" bandRow="1">
                <a:tableStyleId>{5C22544A-7EE6-4342-B048-85BDC9FD1C3A}</a:tableStyleId>
              </a:tblPr>
              <a:tblGrid>
                <a:gridCol w="2175822">
                  <a:extLst>
                    <a:ext uri="{9D8B030D-6E8A-4147-A177-3AD203B41FA5}">
                      <a16:colId xmlns:a16="http://schemas.microsoft.com/office/drawing/2014/main" val="1813538168"/>
                    </a:ext>
                  </a:extLst>
                </a:gridCol>
              </a:tblGrid>
              <a:tr h="461664">
                <a:tc>
                  <a:txBody>
                    <a:bodyPr/>
                    <a:lstStyle/>
                    <a:p>
                      <a:pPr algn="ctr"/>
                      <a:r>
                        <a:rPr lang="en-CA" sz="2200" dirty="0" err="1"/>
                        <a:t>abuelo</a:t>
                      </a:r>
                      <a:endParaRPr lang="en-CA" sz="2200" dirty="0"/>
                    </a:p>
                  </a:txBody>
                  <a:tcPr>
                    <a:solidFill>
                      <a:srgbClr val="FABD00"/>
                    </a:solidFill>
                  </a:tcPr>
                </a:tc>
                <a:extLst>
                  <a:ext uri="{0D108BD9-81ED-4DB2-BD59-A6C34878D82A}">
                    <a16:rowId xmlns:a16="http://schemas.microsoft.com/office/drawing/2014/main" val="79500527"/>
                  </a:ext>
                </a:extLst>
              </a:tr>
            </a:tbl>
          </a:graphicData>
        </a:graphic>
      </p:graphicFrame>
      <p:graphicFrame>
        <p:nvGraphicFramePr>
          <p:cNvPr id="26" name="Tableau 5">
            <a:extLst>
              <a:ext uri="{FF2B5EF4-FFF2-40B4-BE49-F238E27FC236}">
                <a16:creationId xmlns:a16="http://schemas.microsoft.com/office/drawing/2014/main" id="{6018C95E-65C4-4F82-9C3C-362915EF4B00}"/>
              </a:ext>
            </a:extLst>
          </p:cNvPr>
          <p:cNvGraphicFramePr>
            <a:graphicFrameLocks noGrp="1"/>
          </p:cNvGraphicFramePr>
          <p:nvPr>
            <p:extLst>
              <p:ext uri="{D42A27DB-BD31-4B8C-83A1-F6EECF244321}">
                <p14:modId xmlns:p14="http://schemas.microsoft.com/office/powerpoint/2010/main" val="2922358742"/>
              </p:ext>
            </p:extLst>
          </p:nvPr>
        </p:nvGraphicFramePr>
        <p:xfrm>
          <a:off x="3723906" y="3439853"/>
          <a:ext cx="1867061" cy="461664"/>
        </p:xfrm>
        <a:graphic>
          <a:graphicData uri="http://schemas.openxmlformats.org/drawingml/2006/table">
            <a:tbl>
              <a:tblPr firstRow="1" bandRow="1">
                <a:tableStyleId>{5C22544A-7EE6-4342-B048-85BDC9FD1C3A}</a:tableStyleId>
              </a:tblPr>
              <a:tblGrid>
                <a:gridCol w="1867061">
                  <a:extLst>
                    <a:ext uri="{9D8B030D-6E8A-4147-A177-3AD203B41FA5}">
                      <a16:colId xmlns:a16="http://schemas.microsoft.com/office/drawing/2014/main" val="1813538168"/>
                    </a:ext>
                  </a:extLst>
                </a:gridCol>
              </a:tblGrid>
              <a:tr h="461664">
                <a:tc>
                  <a:txBody>
                    <a:bodyPr/>
                    <a:lstStyle/>
                    <a:p>
                      <a:pPr algn="ctr"/>
                      <a:r>
                        <a:rPr lang="en-CA" sz="2200" dirty="0" err="1"/>
                        <a:t>artística</a:t>
                      </a:r>
                      <a:endParaRPr lang="en-CA" sz="2200" dirty="0"/>
                    </a:p>
                  </a:txBody>
                  <a:tcPr>
                    <a:solidFill>
                      <a:srgbClr val="FABD00"/>
                    </a:solidFill>
                  </a:tcPr>
                </a:tc>
                <a:extLst>
                  <a:ext uri="{0D108BD9-81ED-4DB2-BD59-A6C34878D82A}">
                    <a16:rowId xmlns:a16="http://schemas.microsoft.com/office/drawing/2014/main" val="79500527"/>
                  </a:ext>
                </a:extLst>
              </a:tr>
            </a:tbl>
          </a:graphicData>
        </a:graphic>
      </p:graphicFrame>
      <p:graphicFrame>
        <p:nvGraphicFramePr>
          <p:cNvPr id="27" name="Tableau 5">
            <a:extLst>
              <a:ext uri="{FF2B5EF4-FFF2-40B4-BE49-F238E27FC236}">
                <a16:creationId xmlns:a16="http://schemas.microsoft.com/office/drawing/2014/main" id="{A1E1B7C0-2E56-4E39-A707-A7C8E519DE32}"/>
              </a:ext>
            </a:extLst>
          </p:cNvPr>
          <p:cNvGraphicFramePr>
            <a:graphicFrameLocks noGrp="1"/>
          </p:cNvGraphicFramePr>
          <p:nvPr>
            <p:extLst>
              <p:ext uri="{D42A27DB-BD31-4B8C-83A1-F6EECF244321}">
                <p14:modId xmlns:p14="http://schemas.microsoft.com/office/powerpoint/2010/main" val="3889025020"/>
              </p:ext>
            </p:extLst>
          </p:nvPr>
        </p:nvGraphicFramePr>
        <p:xfrm>
          <a:off x="3163952" y="4486201"/>
          <a:ext cx="1512885" cy="461664"/>
        </p:xfrm>
        <a:graphic>
          <a:graphicData uri="http://schemas.openxmlformats.org/drawingml/2006/table">
            <a:tbl>
              <a:tblPr firstRow="1" bandRow="1">
                <a:tableStyleId>{5C22544A-7EE6-4342-B048-85BDC9FD1C3A}</a:tableStyleId>
              </a:tblPr>
              <a:tblGrid>
                <a:gridCol w="1512885">
                  <a:extLst>
                    <a:ext uri="{9D8B030D-6E8A-4147-A177-3AD203B41FA5}">
                      <a16:colId xmlns:a16="http://schemas.microsoft.com/office/drawing/2014/main" val="1813538168"/>
                    </a:ext>
                  </a:extLst>
                </a:gridCol>
              </a:tblGrid>
              <a:tr h="461664">
                <a:tc>
                  <a:txBody>
                    <a:bodyPr/>
                    <a:lstStyle/>
                    <a:p>
                      <a:pPr algn="ctr"/>
                      <a:r>
                        <a:rPr lang="en-CA" sz="2200" dirty="0" err="1"/>
                        <a:t>buena</a:t>
                      </a:r>
                      <a:endParaRPr lang="en-CA" sz="2200" dirty="0"/>
                    </a:p>
                  </a:txBody>
                  <a:tcPr>
                    <a:solidFill>
                      <a:srgbClr val="FABD00"/>
                    </a:solidFill>
                  </a:tcPr>
                </a:tc>
                <a:extLst>
                  <a:ext uri="{0D108BD9-81ED-4DB2-BD59-A6C34878D82A}">
                    <a16:rowId xmlns:a16="http://schemas.microsoft.com/office/drawing/2014/main" val="79500527"/>
                  </a:ext>
                </a:extLst>
              </a:tr>
            </a:tbl>
          </a:graphicData>
        </a:graphic>
      </p:graphicFrame>
      <p:graphicFrame>
        <p:nvGraphicFramePr>
          <p:cNvPr id="28" name="Tableau 5">
            <a:extLst>
              <a:ext uri="{FF2B5EF4-FFF2-40B4-BE49-F238E27FC236}">
                <a16:creationId xmlns:a16="http://schemas.microsoft.com/office/drawing/2014/main" id="{CA2EA132-9E14-48A0-AD37-6B2B7C2A119A}"/>
              </a:ext>
            </a:extLst>
          </p:cNvPr>
          <p:cNvGraphicFramePr>
            <a:graphicFrameLocks noGrp="1"/>
          </p:cNvGraphicFramePr>
          <p:nvPr>
            <p:extLst>
              <p:ext uri="{D42A27DB-BD31-4B8C-83A1-F6EECF244321}">
                <p14:modId xmlns:p14="http://schemas.microsoft.com/office/powerpoint/2010/main" val="1731281916"/>
              </p:ext>
            </p:extLst>
          </p:nvPr>
        </p:nvGraphicFramePr>
        <p:xfrm>
          <a:off x="6629403" y="4130187"/>
          <a:ext cx="1512885" cy="815825"/>
        </p:xfrm>
        <a:graphic>
          <a:graphicData uri="http://schemas.openxmlformats.org/drawingml/2006/table">
            <a:tbl>
              <a:tblPr firstRow="1" bandRow="1">
                <a:tableStyleId>{5C22544A-7EE6-4342-B048-85BDC9FD1C3A}</a:tableStyleId>
              </a:tblPr>
              <a:tblGrid>
                <a:gridCol w="1512885">
                  <a:extLst>
                    <a:ext uri="{9D8B030D-6E8A-4147-A177-3AD203B41FA5}">
                      <a16:colId xmlns:a16="http://schemas.microsoft.com/office/drawing/2014/main" val="1813538168"/>
                    </a:ext>
                  </a:extLst>
                </a:gridCol>
              </a:tblGrid>
              <a:tr h="815825">
                <a:tc>
                  <a:txBody>
                    <a:bodyPr/>
                    <a:lstStyle/>
                    <a:p>
                      <a:pPr algn="ctr"/>
                      <a:r>
                        <a:rPr lang="en-CA" sz="2200" dirty="0" err="1"/>
                        <a:t>antigua</a:t>
                      </a:r>
                      <a:endParaRPr lang="en-CA" sz="2200" dirty="0"/>
                    </a:p>
                  </a:txBody>
                  <a:tcPr anchor="ctr">
                    <a:solidFill>
                      <a:srgbClr val="FABD00"/>
                    </a:solidFill>
                  </a:tcPr>
                </a:tc>
                <a:extLst>
                  <a:ext uri="{0D108BD9-81ED-4DB2-BD59-A6C34878D82A}">
                    <a16:rowId xmlns:a16="http://schemas.microsoft.com/office/drawing/2014/main" val="79500527"/>
                  </a:ext>
                </a:extLst>
              </a:tr>
            </a:tbl>
          </a:graphicData>
        </a:graphic>
      </p:graphicFrame>
      <p:graphicFrame>
        <p:nvGraphicFramePr>
          <p:cNvPr id="29" name="Tableau 5">
            <a:extLst>
              <a:ext uri="{FF2B5EF4-FFF2-40B4-BE49-F238E27FC236}">
                <a16:creationId xmlns:a16="http://schemas.microsoft.com/office/drawing/2014/main" id="{AA1DC0F1-BFDF-4F76-A3E3-243F504B16D1}"/>
              </a:ext>
            </a:extLst>
          </p:cNvPr>
          <p:cNvGraphicFramePr>
            <a:graphicFrameLocks noGrp="1"/>
          </p:cNvGraphicFramePr>
          <p:nvPr>
            <p:extLst>
              <p:ext uri="{D42A27DB-BD31-4B8C-83A1-F6EECF244321}">
                <p14:modId xmlns:p14="http://schemas.microsoft.com/office/powerpoint/2010/main" val="1694497013"/>
              </p:ext>
            </p:extLst>
          </p:nvPr>
        </p:nvGraphicFramePr>
        <p:xfrm>
          <a:off x="616527" y="5224867"/>
          <a:ext cx="1512885" cy="461664"/>
        </p:xfrm>
        <a:graphic>
          <a:graphicData uri="http://schemas.openxmlformats.org/drawingml/2006/table">
            <a:tbl>
              <a:tblPr firstRow="1" bandRow="1">
                <a:tableStyleId>{5C22544A-7EE6-4342-B048-85BDC9FD1C3A}</a:tableStyleId>
              </a:tblPr>
              <a:tblGrid>
                <a:gridCol w="1512885">
                  <a:extLst>
                    <a:ext uri="{9D8B030D-6E8A-4147-A177-3AD203B41FA5}">
                      <a16:colId xmlns:a16="http://schemas.microsoft.com/office/drawing/2014/main" val="1813538168"/>
                    </a:ext>
                  </a:extLst>
                </a:gridCol>
              </a:tblGrid>
              <a:tr h="461664">
                <a:tc>
                  <a:txBody>
                    <a:bodyPr/>
                    <a:lstStyle/>
                    <a:p>
                      <a:pPr algn="ctr"/>
                      <a:r>
                        <a:rPr lang="en-CA" sz="2200" dirty="0" err="1"/>
                        <a:t>rico</a:t>
                      </a:r>
                      <a:endParaRPr lang="en-CA" sz="2200" dirty="0"/>
                    </a:p>
                  </a:txBody>
                  <a:tcPr>
                    <a:solidFill>
                      <a:srgbClr val="FABD00"/>
                    </a:solidFill>
                  </a:tcPr>
                </a:tc>
                <a:extLst>
                  <a:ext uri="{0D108BD9-81ED-4DB2-BD59-A6C34878D82A}">
                    <a16:rowId xmlns:a16="http://schemas.microsoft.com/office/drawing/2014/main" val="79500527"/>
                  </a:ext>
                </a:extLst>
              </a:tr>
            </a:tbl>
          </a:graphicData>
        </a:graphic>
      </p:graphicFrame>
      <p:graphicFrame>
        <p:nvGraphicFramePr>
          <p:cNvPr id="30" name="Tableau 5">
            <a:extLst>
              <a:ext uri="{FF2B5EF4-FFF2-40B4-BE49-F238E27FC236}">
                <a16:creationId xmlns:a16="http://schemas.microsoft.com/office/drawing/2014/main" id="{82BCB9C8-04D7-49EE-B5EB-92291E1C4F54}"/>
              </a:ext>
            </a:extLst>
          </p:cNvPr>
          <p:cNvGraphicFramePr>
            <a:graphicFrameLocks noGrp="1"/>
          </p:cNvGraphicFramePr>
          <p:nvPr>
            <p:extLst>
              <p:ext uri="{D42A27DB-BD31-4B8C-83A1-F6EECF244321}">
                <p14:modId xmlns:p14="http://schemas.microsoft.com/office/powerpoint/2010/main" val="1964436288"/>
              </p:ext>
            </p:extLst>
          </p:nvPr>
        </p:nvGraphicFramePr>
        <p:xfrm>
          <a:off x="2584598" y="5255480"/>
          <a:ext cx="1512885" cy="454131"/>
        </p:xfrm>
        <a:graphic>
          <a:graphicData uri="http://schemas.openxmlformats.org/drawingml/2006/table">
            <a:tbl>
              <a:tblPr firstRow="1" bandRow="1">
                <a:tableStyleId>{5C22544A-7EE6-4342-B048-85BDC9FD1C3A}</a:tableStyleId>
              </a:tblPr>
              <a:tblGrid>
                <a:gridCol w="1512885">
                  <a:extLst>
                    <a:ext uri="{9D8B030D-6E8A-4147-A177-3AD203B41FA5}">
                      <a16:colId xmlns:a16="http://schemas.microsoft.com/office/drawing/2014/main" val="1813538168"/>
                    </a:ext>
                  </a:extLst>
                </a:gridCol>
              </a:tblGrid>
              <a:tr h="454131">
                <a:tc>
                  <a:txBody>
                    <a:bodyPr/>
                    <a:lstStyle/>
                    <a:p>
                      <a:pPr algn="ctr"/>
                      <a:r>
                        <a:rPr lang="en-CA" sz="2200" dirty="0" err="1"/>
                        <a:t>famoso</a:t>
                      </a:r>
                      <a:endParaRPr lang="en-CA" sz="2200" dirty="0"/>
                    </a:p>
                  </a:txBody>
                  <a:tcPr>
                    <a:solidFill>
                      <a:srgbClr val="FABD00"/>
                    </a:solidFill>
                  </a:tcPr>
                </a:tc>
                <a:extLst>
                  <a:ext uri="{0D108BD9-81ED-4DB2-BD59-A6C34878D82A}">
                    <a16:rowId xmlns:a16="http://schemas.microsoft.com/office/drawing/2014/main" val="79500527"/>
                  </a:ext>
                </a:extLst>
              </a:tr>
            </a:tbl>
          </a:graphicData>
        </a:graphic>
      </p:graphicFrame>
      <p:pic>
        <p:nvPicPr>
          <p:cNvPr id="31" name="Picture 30">
            <a:extLst>
              <a:ext uri="{FF2B5EF4-FFF2-40B4-BE49-F238E27FC236}">
                <a16:creationId xmlns:a16="http://schemas.microsoft.com/office/drawing/2014/main" id="{9091A3F8-EDDC-47E3-B253-CD25DB0ECF72}"/>
              </a:ext>
            </a:extLst>
          </p:cNvPr>
          <p:cNvPicPr>
            <a:picLocks noChangeAspect="1"/>
          </p:cNvPicPr>
          <p:nvPr/>
        </p:nvPicPr>
        <p:blipFill>
          <a:blip r:embed="rId3"/>
          <a:stretch>
            <a:fillRect/>
          </a:stretch>
        </p:blipFill>
        <p:spPr>
          <a:xfrm>
            <a:off x="10218057" y="4942068"/>
            <a:ext cx="2186016" cy="1447881"/>
          </a:xfrm>
          <a:prstGeom prst="rect">
            <a:avLst/>
          </a:prstGeom>
        </p:spPr>
      </p:pic>
    </p:spTree>
    <p:extLst>
      <p:ext uri="{BB962C8B-B14F-4D97-AF65-F5344CB8AC3E}">
        <p14:creationId xmlns:p14="http://schemas.microsoft.com/office/powerpoint/2010/main" val="171915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34281"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5431414"/>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addition, revisit:	  Term 2.1.4</a:t>
            </a:r>
            <a:b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			  Term 1.2.6</a:t>
            </a:r>
            <a:br>
              <a:rPr kumimoji="0" lang="en-GB" sz="24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D6507E1-4AD1-477F-9DD9-8C909101BFE6}"/>
              </a:ext>
            </a:extLst>
          </p:cNvPr>
          <p:cNvSpPr txBox="1"/>
          <p:nvPr/>
        </p:nvSpPr>
        <p:spPr>
          <a:xfrm>
            <a:off x="175149" y="1329316"/>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New vocabulary for 7.2.2.2:</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7E3DA9E5-1B7C-48FD-9AC4-1C0B50744D6A}"/>
              </a:ext>
            </a:extLst>
          </p:cNvPr>
          <p:cNvSpPr txBox="1"/>
          <p:nvPr/>
        </p:nvSpPr>
        <p:spPr>
          <a:xfrm>
            <a:off x="175149" y="2367969"/>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3"/>
              </a:rPr>
              <a:t>Audio file</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EAF9BE90-3100-47DF-BE87-9D519C1D8D8C}"/>
              </a:ext>
            </a:extLst>
          </p:cNvPr>
          <p:cNvSpPr txBox="1"/>
          <p:nvPr/>
        </p:nvSpPr>
        <p:spPr>
          <a:xfrm>
            <a:off x="175149" y="3839213"/>
            <a:ext cx="6185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hlinkClick r:id="rId4"/>
              </a:rPr>
              <a:t>Student worksheet</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D6A2477C-224F-487A-B888-461342B32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4" name="Image 33">
            <a:extLst>
              <a:ext uri="{FF2B5EF4-FFF2-40B4-BE49-F238E27FC236}">
                <a16:creationId xmlns:a16="http://schemas.microsoft.com/office/drawing/2014/main" id="{9FBB80B8-CAFD-4A2B-919C-59D4B8AD9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063" y="2048185"/>
            <a:ext cx="1027021" cy="1369789"/>
          </a:xfrm>
          <a:prstGeom prst="rect">
            <a:avLst/>
          </a:prstGeom>
        </p:spPr>
      </p:pic>
      <p:pic>
        <p:nvPicPr>
          <p:cNvPr id="35" name="Image 34">
            <a:extLst>
              <a:ext uri="{FF2B5EF4-FFF2-40B4-BE49-F238E27FC236}">
                <a16:creationId xmlns:a16="http://schemas.microsoft.com/office/drawing/2014/main" id="{FD84B78C-6C39-42BB-A9E2-BC683298B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9084" y="2016143"/>
            <a:ext cx="1051045" cy="1401831"/>
          </a:xfrm>
          <a:prstGeom prst="rect">
            <a:avLst/>
          </a:prstGeom>
        </p:spPr>
      </p:pic>
      <p:graphicFrame>
        <p:nvGraphicFramePr>
          <p:cNvPr id="5" name="Tableau 4">
            <a:extLst>
              <a:ext uri="{FF2B5EF4-FFF2-40B4-BE49-F238E27FC236}">
                <a16:creationId xmlns:a16="http://schemas.microsoft.com/office/drawing/2014/main" id="{E154DF76-116C-485B-ADF9-2ACB7A3395FB}"/>
              </a:ext>
            </a:extLst>
          </p:cNvPr>
          <p:cNvGraphicFramePr>
            <a:graphicFrameLocks noGrp="1"/>
          </p:cNvGraphicFramePr>
          <p:nvPr/>
        </p:nvGraphicFramePr>
        <p:xfrm>
          <a:off x="991269" y="3788501"/>
          <a:ext cx="9124281" cy="1480700"/>
        </p:xfrm>
        <a:graphic>
          <a:graphicData uri="http://schemas.openxmlformats.org/drawingml/2006/table">
            <a:tbl>
              <a:tblPr firstRow="1" bandRow="1">
                <a:tableStyleId>{5940675A-B579-460E-94D1-54222C63F5DA}</a:tableStyleId>
              </a:tblPr>
              <a:tblGrid>
                <a:gridCol w="1623187">
                  <a:extLst>
                    <a:ext uri="{9D8B030D-6E8A-4147-A177-3AD203B41FA5}">
                      <a16:colId xmlns:a16="http://schemas.microsoft.com/office/drawing/2014/main" val="143992357"/>
                    </a:ext>
                  </a:extLst>
                </a:gridCol>
                <a:gridCol w="3005294">
                  <a:extLst>
                    <a:ext uri="{9D8B030D-6E8A-4147-A177-3AD203B41FA5}">
                      <a16:colId xmlns:a16="http://schemas.microsoft.com/office/drawing/2014/main" val="302881051"/>
                    </a:ext>
                  </a:extLst>
                </a:gridCol>
                <a:gridCol w="4495800">
                  <a:extLst>
                    <a:ext uri="{9D8B030D-6E8A-4147-A177-3AD203B41FA5}">
                      <a16:colId xmlns:a16="http://schemas.microsoft.com/office/drawing/2014/main" val="2331693727"/>
                    </a:ext>
                  </a:extLst>
                </a:gridCol>
              </a:tblGrid>
              <a:tr h="740350">
                <a:tc rowSpan="2">
                  <a:txBody>
                    <a:bodyPr/>
                    <a:lstStyle/>
                    <a:p>
                      <a:endParaRPr lang="en-CA" dirty="0"/>
                    </a:p>
                  </a:txBody>
                  <a:tcPr/>
                </a:tc>
                <a:tc>
                  <a:txBody>
                    <a:bodyPr/>
                    <a:lstStyle/>
                    <a:p>
                      <a:endParaRPr lang="en-CA" dirty="0"/>
                    </a:p>
                  </a:txBody>
                  <a:tcPr/>
                </a:tc>
                <a:tc rowSpan="2">
                  <a:txBody>
                    <a:bodyPr/>
                    <a:lstStyle/>
                    <a:p>
                      <a:endParaRPr lang="en-CA" dirty="0"/>
                    </a:p>
                  </a:txBody>
                  <a:tcPr/>
                </a:tc>
                <a:extLst>
                  <a:ext uri="{0D108BD9-81ED-4DB2-BD59-A6C34878D82A}">
                    <a16:rowId xmlns:a16="http://schemas.microsoft.com/office/drawing/2014/main" val="2198724650"/>
                  </a:ext>
                </a:extLst>
              </a:tr>
              <a:tr h="740350">
                <a:tc vMerge="1">
                  <a:txBody>
                    <a:bodyPr/>
                    <a:lstStyle/>
                    <a:p>
                      <a:endParaRPr lang="en-CA" dirty="0"/>
                    </a:p>
                  </a:txBody>
                  <a:tcPr/>
                </a:tc>
                <a:tc>
                  <a:txBody>
                    <a:bodyPr/>
                    <a:lstStyle/>
                    <a:p>
                      <a:endParaRPr lang="en-CA" dirty="0"/>
                    </a:p>
                  </a:txBody>
                  <a:tcPr/>
                </a:tc>
                <a:tc vMerge="1">
                  <a:txBody>
                    <a:bodyPr/>
                    <a:lstStyle/>
                    <a:p>
                      <a:endParaRPr lang="en-CA" dirty="0"/>
                    </a:p>
                  </a:txBody>
                  <a:tcPr/>
                </a:tc>
                <a:extLst>
                  <a:ext uri="{0D108BD9-81ED-4DB2-BD59-A6C34878D82A}">
                    <a16:rowId xmlns:a16="http://schemas.microsoft.com/office/drawing/2014/main" val="3350021048"/>
                  </a:ext>
                </a:extLst>
              </a:tr>
            </a:tbl>
          </a:graphicData>
        </a:graphic>
      </p:graphicFrame>
      <p:sp>
        <p:nvSpPr>
          <p:cNvPr id="7" name="ZoneTexte 6">
            <a:extLst>
              <a:ext uri="{FF2B5EF4-FFF2-40B4-BE49-F238E27FC236}">
                <a16:creationId xmlns:a16="http://schemas.microsoft.com/office/drawing/2014/main" id="{D432855A-BAF2-4B11-B85E-B93D2C04610C}"/>
              </a:ext>
            </a:extLst>
          </p:cNvPr>
          <p:cNvSpPr txBox="1"/>
          <p:nvPr/>
        </p:nvSpPr>
        <p:spPr>
          <a:xfrm>
            <a:off x="5713922" y="4290324"/>
            <a:ext cx="4401628"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con un primo en el campo</a:t>
            </a:r>
            <a:r>
              <a:rPr kumimoji="0" lang="en-CA"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ZoneTexte 7">
            <a:extLst>
              <a:ext uri="{FF2B5EF4-FFF2-40B4-BE49-F238E27FC236}">
                <a16:creationId xmlns:a16="http://schemas.microsoft.com/office/drawing/2014/main" id="{01F7D5C7-6A33-4DE6-9493-17A140691C3D}"/>
              </a:ext>
            </a:extLst>
          </p:cNvPr>
          <p:cNvSpPr txBox="1"/>
          <p:nvPr/>
        </p:nvSpPr>
        <p:spPr>
          <a:xfrm>
            <a:off x="3258186" y="3942586"/>
            <a:ext cx="188205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Trabajo</a:t>
            </a:r>
          </a:p>
        </p:txBody>
      </p:sp>
      <p:sp>
        <p:nvSpPr>
          <p:cNvPr id="11" name="ZoneTexte 10">
            <a:extLst>
              <a:ext uri="{FF2B5EF4-FFF2-40B4-BE49-F238E27FC236}">
                <a16:creationId xmlns:a16="http://schemas.microsoft.com/office/drawing/2014/main" id="{450526B7-4757-4FEE-AEE8-FE49D2179DEB}"/>
              </a:ext>
            </a:extLst>
          </p:cNvPr>
          <p:cNvSpPr txBox="1"/>
          <p:nvPr/>
        </p:nvSpPr>
        <p:spPr>
          <a:xfrm>
            <a:off x="3258186" y="4651294"/>
            <a:ext cx="216139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Trabajamos</a:t>
            </a:r>
          </a:p>
        </p:txBody>
      </p:sp>
      <p:sp>
        <p:nvSpPr>
          <p:cNvPr id="42" name="Oval 49">
            <a:extLst>
              <a:ext uri="{FF2B5EF4-FFF2-40B4-BE49-F238E27FC236}">
                <a16:creationId xmlns:a16="http://schemas.microsoft.com/office/drawing/2014/main" id="{80F7838E-F1A9-471A-AA3A-2B37C613F3F2}"/>
              </a:ext>
            </a:extLst>
          </p:cNvPr>
          <p:cNvSpPr/>
          <p:nvPr/>
        </p:nvSpPr>
        <p:spPr>
          <a:xfrm>
            <a:off x="2809224" y="3872028"/>
            <a:ext cx="2087320" cy="604804"/>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E25B00"/>
              </a:solidFill>
              <a:effectLst/>
              <a:uLnTx/>
              <a:uFillTx/>
              <a:latin typeface="Tw Cen MT" panose="020B0602020104020603"/>
              <a:ea typeface="+mn-ea"/>
              <a:cs typeface="+mn-cs"/>
            </a:endParaRPr>
          </a:p>
        </p:txBody>
      </p:sp>
      <p:sp>
        <p:nvSpPr>
          <p:cNvPr id="9" name="ZoneTexte 8">
            <a:extLst>
              <a:ext uri="{FF2B5EF4-FFF2-40B4-BE49-F238E27FC236}">
                <a16:creationId xmlns:a16="http://schemas.microsoft.com/office/drawing/2014/main" id="{AF2E4E0D-6FDD-497A-9C4B-2ECAF90FEF77}"/>
              </a:ext>
            </a:extLst>
          </p:cNvPr>
          <p:cNvSpPr txBox="1"/>
          <p:nvPr/>
        </p:nvSpPr>
        <p:spPr>
          <a:xfrm>
            <a:off x="4654853" y="122762"/>
            <a:ext cx="791451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3A3838"/>
                </a:solidFill>
                <a:effectLst/>
                <a:uLnTx/>
                <a:uFillTx/>
                <a:latin typeface="Century Gothic"/>
                <a:ea typeface="+mn-ea"/>
                <a:cs typeface="+mn-cs"/>
              </a:rPr>
              <a:t>Daniel y los </a:t>
            </a:r>
            <a:r>
              <a:rPr kumimoji="0" lang="en-GB" sz="2200" b="1" i="0" u="none" strike="noStrike" kern="1200" cap="none" spc="0" normalizeH="0" baseline="0" noProof="0" dirty="0" err="1">
                <a:ln>
                  <a:noFill/>
                </a:ln>
                <a:solidFill>
                  <a:srgbClr val="3A3838"/>
                </a:solidFill>
                <a:effectLst/>
                <a:uLnTx/>
                <a:uFillTx/>
                <a:latin typeface="Century Gothic"/>
                <a:ea typeface="+mn-ea"/>
                <a:cs typeface="+mn-cs"/>
              </a:rPr>
              <a:t>abuelos</a:t>
            </a:r>
            <a:r>
              <a:rPr kumimoji="0" lang="en-GB" sz="2200" b="1" i="0" u="none" strike="noStrike" kern="1200" cap="none" spc="0" normalizeH="0" baseline="0" noProof="0" dirty="0">
                <a:ln>
                  <a:noFill/>
                </a:ln>
                <a:solidFill>
                  <a:srgbClr val="3A3838"/>
                </a:solidFill>
                <a:effectLst/>
                <a:uLnTx/>
                <a:uFillTx/>
                <a:latin typeface="Century Gothic"/>
                <a:ea typeface="+mn-ea"/>
                <a:cs typeface="+mn-cs"/>
              </a:rPr>
              <a:t> son </a:t>
            </a:r>
            <a:r>
              <a:rPr kumimoji="0" lang="en-GB" sz="2200" b="1" i="0" u="none" strike="noStrike" kern="1200" cap="none" spc="0" normalizeH="0" baseline="0" noProof="0" dirty="0" err="1">
                <a:ln>
                  <a:noFill/>
                </a:ln>
                <a:solidFill>
                  <a:srgbClr val="3A3838"/>
                </a:solidFill>
                <a:effectLst/>
                <a:uLnTx/>
                <a:uFillTx/>
                <a:latin typeface="Century Gothic"/>
                <a:ea typeface="+mn-ea"/>
                <a:cs typeface="+mn-cs"/>
              </a:rPr>
              <a:t>diferentes</a:t>
            </a:r>
            <a:r>
              <a:rPr kumimoji="0" lang="en-GB" sz="2200" b="1" i="0" u="none" strike="noStrike" kern="1200" cap="none" spc="0" normalizeH="0" baseline="0" noProof="0" dirty="0">
                <a:ln>
                  <a:noFill/>
                </a:ln>
                <a:solidFill>
                  <a:srgbClr val="3A3838"/>
                </a:solidFill>
                <a:effectLst/>
                <a:uLnTx/>
                <a:uFillTx/>
                <a:latin typeface="Century Gothic"/>
                <a:ea typeface="+mn-ea"/>
                <a:cs typeface="+mn-cs"/>
              </a:rPr>
              <a:t>.</a:t>
            </a:r>
            <a:endParaRPr kumimoji="0" lang="en-CA" sz="22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t>
            </a:r>
            <a:r>
              <a:rPr kumimoji="0" lang="es-ES" sz="2200" b="1" i="0" u="none" strike="noStrike" kern="1200" cap="none" spc="0" normalizeH="0" baseline="0" noProof="0" dirty="0">
                <a:ln>
                  <a:noFill/>
                </a:ln>
                <a:solidFill>
                  <a:srgbClr val="3A3838"/>
                </a:solidFill>
                <a:effectLst/>
                <a:uLnTx/>
                <a:uFillTx/>
                <a:latin typeface="Century Gothic"/>
                <a:ea typeface="+mn-ea"/>
                <a:cs typeface="+mn-cs"/>
              </a:rPr>
              <a:t>Quién habla, Daniel (‘I’) o los abuelos (‘we’)?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3A3838"/>
                </a:solidFill>
                <a:effectLst/>
                <a:uLnTx/>
                <a:uFillTx/>
                <a:latin typeface="Century Gothic"/>
                <a:ea typeface="+mn-ea"/>
                <a:cs typeface="+mn-cs"/>
              </a:rPr>
              <a:t>Lee la frase, mira la imagen y marca el verbo correcto.</a:t>
            </a:r>
            <a:endParaRPr kumimoji="0" lang="en-CA" sz="22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8" name="Oval 49">
            <a:extLst>
              <a:ext uri="{FF2B5EF4-FFF2-40B4-BE49-F238E27FC236}">
                <a16:creationId xmlns:a16="http://schemas.microsoft.com/office/drawing/2014/main" id="{47DF1D56-1D19-4893-AAF9-E49D85C91B22}"/>
              </a:ext>
            </a:extLst>
          </p:cNvPr>
          <p:cNvSpPr/>
          <p:nvPr/>
        </p:nvSpPr>
        <p:spPr>
          <a:xfrm>
            <a:off x="1279179" y="1384607"/>
            <a:ext cx="913026" cy="526857"/>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E25B00"/>
              </a:solidFill>
              <a:effectLst/>
              <a:uLnTx/>
              <a:uFillTx/>
              <a:latin typeface="Tw Cen MT" panose="020B0602020104020603"/>
              <a:ea typeface="+mn-ea"/>
              <a:cs typeface="+mn-cs"/>
            </a:endParaRPr>
          </a:p>
        </p:txBody>
      </p:sp>
      <p:sp>
        <p:nvSpPr>
          <p:cNvPr id="20" name="TextBox 19"/>
          <p:cNvSpPr txBox="1"/>
          <p:nvPr/>
        </p:nvSpPr>
        <p:spPr>
          <a:xfrm>
            <a:off x="866769" y="5320859"/>
            <a:ext cx="4692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3A3838"/>
                </a:solidFill>
                <a:effectLst/>
                <a:uLnTx/>
                <a:uFillTx/>
                <a:latin typeface="Century Gothic"/>
                <a:ea typeface="+mn-ea"/>
                <a:cs typeface="+mn-cs"/>
              </a:rPr>
              <a:t>¿Cómo se dice en inglés?</a:t>
            </a:r>
          </a:p>
        </p:txBody>
      </p:sp>
      <p:sp>
        <p:nvSpPr>
          <p:cNvPr id="21" name="ZoneTexte 4">
            <a:extLst>
              <a:ext uri="{FF2B5EF4-FFF2-40B4-BE49-F238E27FC236}">
                <a16:creationId xmlns:a16="http://schemas.microsoft.com/office/drawing/2014/main" id="{CC6C422F-47C4-48D5-8CE3-91B541BDC414}"/>
              </a:ext>
            </a:extLst>
          </p:cNvPr>
          <p:cNvSpPr txBox="1"/>
          <p:nvPr/>
        </p:nvSpPr>
        <p:spPr>
          <a:xfrm>
            <a:off x="991268" y="5759524"/>
            <a:ext cx="798128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I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work</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with</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male</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cousin</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in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the</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countryside</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ZoneTexte 6">
            <a:extLst>
              <a:ext uri="{FF2B5EF4-FFF2-40B4-BE49-F238E27FC236}">
                <a16:creationId xmlns:a16="http://schemas.microsoft.com/office/drawing/2014/main" id="{D432855A-BAF2-4B11-B85E-B93D2C04610C}"/>
              </a:ext>
            </a:extLst>
          </p:cNvPr>
          <p:cNvSpPr txBox="1"/>
          <p:nvPr/>
        </p:nvSpPr>
        <p:spPr>
          <a:xfrm>
            <a:off x="1594939" y="1411971"/>
            <a:ext cx="28150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I</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ZoneTexte 6">
            <a:extLst>
              <a:ext uri="{FF2B5EF4-FFF2-40B4-BE49-F238E27FC236}">
                <a16:creationId xmlns:a16="http://schemas.microsoft.com/office/drawing/2014/main" id="{D432855A-BAF2-4B11-B85E-B93D2C04610C}"/>
              </a:ext>
            </a:extLst>
          </p:cNvPr>
          <p:cNvSpPr txBox="1"/>
          <p:nvPr/>
        </p:nvSpPr>
        <p:spPr>
          <a:xfrm>
            <a:off x="5045572" y="1371060"/>
            <a:ext cx="79650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We</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2" name="Title 11">
            <a:extLst>
              <a:ext uri="{FF2B5EF4-FFF2-40B4-BE49-F238E27FC236}">
                <a16:creationId xmlns:a16="http://schemas.microsoft.com/office/drawing/2014/main" id="{D9BD3583-94F5-4E4F-988B-8BA515EE285C}"/>
              </a:ext>
            </a:extLst>
          </p:cNvPr>
          <p:cNvSpPr>
            <a:spLocks noGrp="1"/>
          </p:cNvSpPr>
          <p:nvPr>
            <p:ph type="title"/>
          </p:nvPr>
        </p:nvSpPr>
        <p:spPr>
          <a:xfrm>
            <a:off x="-1" y="213557"/>
            <a:ext cx="4702629" cy="647577"/>
          </a:xfrm>
        </p:spPr>
        <p:txBody>
          <a:bodyPr/>
          <a:lstStyle/>
          <a:p>
            <a:r>
              <a:rPr lang="en-GB" dirty="0"/>
              <a:t>Daniel y los </a:t>
            </a:r>
            <a:r>
              <a:rPr lang="en-GB" dirty="0" err="1"/>
              <a:t>abuelos</a:t>
            </a:r>
            <a:endParaRPr lang="en-GB" dirty="0"/>
          </a:p>
        </p:txBody>
      </p:sp>
      <p:pic>
        <p:nvPicPr>
          <p:cNvPr id="25" name="Picture 24" descr="A cartoon of a child with his arms crossed&#10;&#10;Description automatically generated">
            <a:extLst>
              <a:ext uri="{FF2B5EF4-FFF2-40B4-BE49-F238E27FC236}">
                <a16:creationId xmlns:a16="http://schemas.microsoft.com/office/drawing/2014/main" id="{C68B91C6-F404-4658-AFD8-E061A325A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585" y="2057715"/>
            <a:ext cx="2632354" cy="1480699"/>
          </a:xfrm>
          <a:prstGeom prst="rect">
            <a:avLst/>
          </a:prstGeom>
        </p:spPr>
      </p:pic>
      <p:pic>
        <p:nvPicPr>
          <p:cNvPr id="26" name="Picture 25" descr="A cartoon of a child with his arms crossed&#10;&#10;Description automatically generated">
            <a:extLst>
              <a:ext uri="{FF2B5EF4-FFF2-40B4-BE49-F238E27FC236}">
                <a16:creationId xmlns:a16="http://schemas.microsoft.com/office/drawing/2014/main" id="{DC893099-FAC5-4912-A3B9-37F86C2B7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77" y="3746835"/>
            <a:ext cx="2603509" cy="1464474"/>
          </a:xfrm>
          <a:prstGeom prst="rect">
            <a:avLst/>
          </a:prstGeom>
        </p:spPr>
      </p:pic>
    </p:spTree>
    <p:extLst>
      <p:ext uri="{BB962C8B-B14F-4D97-AF65-F5344CB8AC3E}">
        <p14:creationId xmlns:p14="http://schemas.microsoft.com/office/powerpoint/2010/main" val="188824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heel(1)">
                                      <p:cBhvr>
                                        <p:cTn id="17" dur="1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2" grpId="0" animBg="1"/>
      <p:bldP spid="18" grpId="0" animBg="1"/>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4" name="Image 33">
            <a:extLst>
              <a:ext uri="{FF2B5EF4-FFF2-40B4-BE49-F238E27FC236}">
                <a16:creationId xmlns:a16="http://schemas.microsoft.com/office/drawing/2014/main" id="{9FBB80B8-CAFD-4A2B-919C-59D4B8AD9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370" y="3788501"/>
            <a:ext cx="1027021" cy="1369789"/>
          </a:xfrm>
          <a:prstGeom prst="rect">
            <a:avLst/>
          </a:prstGeom>
        </p:spPr>
      </p:pic>
      <p:pic>
        <p:nvPicPr>
          <p:cNvPr id="35" name="Image 34">
            <a:extLst>
              <a:ext uri="{FF2B5EF4-FFF2-40B4-BE49-F238E27FC236}">
                <a16:creationId xmlns:a16="http://schemas.microsoft.com/office/drawing/2014/main" id="{FD84B78C-6C39-42BB-A9E2-BC683298B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9361" y="3802435"/>
            <a:ext cx="1051045" cy="1401831"/>
          </a:xfrm>
          <a:prstGeom prst="rect">
            <a:avLst/>
          </a:prstGeom>
        </p:spPr>
      </p:pic>
      <p:graphicFrame>
        <p:nvGraphicFramePr>
          <p:cNvPr id="5" name="Tableau 4">
            <a:extLst>
              <a:ext uri="{FF2B5EF4-FFF2-40B4-BE49-F238E27FC236}">
                <a16:creationId xmlns:a16="http://schemas.microsoft.com/office/drawing/2014/main" id="{E154DF76-116C-485B-ADF9-2ACB7A3395FB}"/>
              </a:ext>
            </a:extLst>
          </p:cNvPr>
          <p:cNvGraphicFramePr>
            <a:graphicFrameLocks noGrp="1"/>
          </p:cNvGraphicFramePr>
          <p:nvPr/>
        </p:nvGraphicFramePr>
        <p:xfrm>
          <a:off x="991269" y="3788501"/>
          <a:ext cx="10267281" cy="1480700"/>
        </p:xfrm>
        <a:graphic>
          <a:graphicData uri="http://schemas.openxmlformats.org/drawingml/2006/table">
            <a:tbl>
              <a:tblPr firstRow="1" bandRow="1">
                <a:tableStyleId>{5940675A-B579-460E-94D1-54222C63F5DA}</a:tableStyleId>
              </a:tblPr>
              <a:tblGrid>
                <a:gridCol w="2733220">
                  <a:extLst>
                    <a:ext uri="{9D8B030D-6E8A-4147-A177-3AD203B41FA5}">
                      <a16:colId xmlns:a16="http://schemas.microsoft.com/office/drawing/2014/main" val="143992357"/>
                    </a:ext>
                  </a:extLst>
                </a:gridCol>
                <a:gridCol w="2828711">
                  <a:extLst>
                    <a:ext uri="{9D8B030D-6E8A-4147-A177-3AD203B41FA5}">
                      <a16:colId xmlns:a16="http://schemas.microsoft.com/office/drawing/2014/main" val="302881051"/>
                    </a:ext>
                  </a:extLst>
                </a:gridCol>
                <a:gridCol w="4705350">
                  <a:extLst>
                    <a:ext uri="{9D8B030D-6E8A-4147-A177-3AD203B41FA5}">
                      <a16:colId xmlns:a16="http://schemas.microsoft.com/office/drawing/2014/main" val="2331693727"/>
                    </a:ext>
                  </a:extLst>
                </a:gridCol>
              </a:tblGrid>
              <a:tr h="740350">
                <a:tc rowSpan="2">
                  <a:txBody>
                    <a:bodyPr/>
                    <a:lstStyle/>
                    <a:p>
                      <a:endParaRPr lang="en-CA" dirty="0"/>
                    </a:p>
                  </a:txBody>
                  <a:tcPr/>
                </a:tc>
                <a:tc>
                  <a:txBody>
                    <a:bodyPr/>
                    <a:lstStyle/>
                    <a:p>
                      <a:endParaRPr lang="en-CA" dirty="0"/>
                    </a:p>
                  </a:txBody>
                  <a:tcPr/>
                </a:tc>
                <a:tc rowSpan="2">
                  <a:txBody>
                    <a:bodyPr/>
                    <a:lstStyle/>
                    <a:p>
                      <a:endParaRPr lang="en-CA" dirty="0"/>
                    </a:p>
                  </a:txBody>
                  <a:tcPr/>
                </a:tc>
                <a:extLst>
                  <a:ext uri="{0D108BD9-81ED-4DB2-BD59-A6C34878D82A}">
                    <a16:rowId xmlns:a16="http://schemas.microsoft.com/office/drawing/2014/main" val="2198724650"/>
                  </a:ext>
                </a:extLst>
              </a:tr>
              <a:tr h="740350">
                <a:tc vMerge="1">
                  <a:txBody>
                    <a:bodyPr/>
                    <a:lstStyle/>
                    <a:p>
                      <a:endParaRPr lang="en-CA" dirty="0"/>
                    </a:p>
                  </a:txBody>
                  <a:tcPr/>
                </a:tc>
                <a:tc>
                  <a:txBody>
                    <a:bodyPr/>
                    <a:lstStyle/>
                    <a:p>
                      <a:endParaRPr lang="en-CA" dirty="0"/>
                    </a:p>
                  </a:txBody>
                  <a:tcPr/>
                </a:tc>
                <a:tc vMerge="1">
                  <a:txBody>
                    <a:bodyPr/>
                    <a:lstStyle/>
                    <a:p>
                      <a:endParaRPr lang="en-CA" dirty="0"/>
                    </a:p>
                  </a:txBody>
                  <a:tcPr/>
                </a:tc>
                <a:extLst>
                  <a:ext uri="{0D108BD9-81ED-4DB2-BD59-A6C34878D82A}">
                    <a16:rowId xmlns:a16="http://schemas.microsoft.com/office/drawing/2014/main" val="3350021048"/>
                  </a:ext>
                </a:extLst>
              </a:tr>
            </a:tbl>
          </a:graphicData>
        </a:graphic>
      </p:graphicFrame>
      <p:sp>
        <p:nvSpPr>
          <p:cNvPr id="7" name="ZoneTexte 6">
            <a:extLst>
              <a:ext uri="{FF2B5EF4-FFF2-40B4-BE49-F238E27FC236}">
                <a16:creationId xmlns:a16="http://schemas.microsoft.com/office/drawing/2014/main" id="{D432855A-BAF2-4B11-B85E-B93D2C04610C}"/>
              </a:ext>
            </a:extLst>
          </p:cNvPr>
          <p:cNvSpPr txBox="1"/>
          <p:nvPr/>
        </p:nvSpPr>
        <p:spPr>
          <a:xfrm>
            <a:off x="6586230" y="4264823"/>
            <a:ext cx="475842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comida barata en el mercado</a:t>
            </a:r>
            <a:r>
              <a:rPr kumimoji="0" lang="en-CA"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ZoneTexte 7">
            <a:extLst>
              <a:ext uri="{FF2B5EF4-FFF2-40B4-BE49-F238E27FC236}">
                <a16:creationId xmlns:a16="http://schemas.microsoft.com/office/drawing/2014/main" id="{01F7D5C7-6A33-4DE6-9493-17A140691C3D}"/>
              </a:ext>
            </a:extLst>
          </p:cNvPr>
          <p:cNvSpPr txBox="1"/>
          <p:nvPr/>
        </p:nvSpPr>
        <p:spPr>
          <a:xfrm>
            <a:off x="3833239" y="3938281"/>
            <a:ext cx="216139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Compramos</a:t>
            </a:r>
          </a:p>
        </p:txBody>
      </p:sp>
      <p:sp>
        <p:nvSpPr>
          <p:cNvPr id="11" name="ZoneTexte 10">
            <a:extLst>
              <a:ext uri="{FF2B5EF4-FFF2-40B4-BE49-F238E27FC236}">
                <a16:creationId xmlns:a16="http://schemas.microsoft.com/office/drawing/2014/main" id="{450526B7-4757-4FEE-AEE8-FE49D2179DEB}"/>
              </a:ext>
            </a:extLst>
          </p:cNvPr>
          <p:cNvSpPr txBox="1"/>
          <p:nvPr/>
        </p:nvSpPr>
        <p:spPr>
          <a:xfrm>
            <a:off x="3833239" y="4615473"/>
            <a:ext cx="216139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Compro</a:t>
            </a:r>
          </a:p>
        </p:txBody>
      </p:sp>
      <p:sp>
        <p:nvSpPr>
          <p:cNvPr id="42" name="Oval 49">
            <a:extLst>
              <a:ext uri="{FF2B5EF4-FFF2-40B4-BE49-F238E27FC236}">
                <a16:creationId xmlns:a16="http://schemas.microsoft.com/office/drawing/2014/main" id="{80F7838E-F1A9-471A-AA3A-2B37C613F3F2}"/>
              </a:ext>
            </a:extLst>
          </p:cNvPr>
          <p:cNvSpPr/>
          <p:nvPr/>
        </p:nvSpPr>
        <p:spPr>
          <a:xfrm>
            <a:off x="3556488" y="3865651"/>
            <a:ext cx="2610358" cy="604804"/>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18" name="Oval 49">
            <a:extLst>
              <a:ext uri="{FF2B5EF4-FFF2-40B4-BE49-F238E27FC236}">
                <a16:creationId xmlns:a16="http://schemas.microsoft.com/office/drawing/2014/main" id="{47DF1D56-1D19-4893-AAF9-E49D85C91B22}"/>
              </a:ext>
            </a:extLst>
          </p:cNvPr>
          <p:cNvSpPr/>
          <p:nvPr/>
        </p:nvSpPr>
        <p:spPr>
          <a:xfrm>
            <a:off x="6265528" y="1173341"/>
            <a:ext cx="913026" cy="526857"/>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20" name="TextBox 19"/>
          <p:cNvSpPr txBox="1"/>
          <p:nvPr/>
        </p:nvSpPr>
        <p:spPr>
          <a:xfrm>
            <a:off x="866769" y="5320859"/>
            <a:ext cx="4692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3A3838"/>
                </a:solidFill>
                <a:effectLst/>
                <a:uLnTx/>
                <a:uFillTx/>
                <a:latin typeface="Century Gothic"/>
                <a:ea typeface="+mn-ea"/>
                <a:cs typeface="+mn-cs"/>
              </a:rPr>
              <a:t>¿Cómo se dice en inglés?</a:t>
            </a:r>
          </a:p>
        </p:txBody>
      </p:sp>
      <p:sp>
        <p:nvSpPr>
          <p:cNvPr id="21" name="ZoneTexte 4">
            <a:extLst>
              <a:ext uri="{FF2B5EF4-FFF2-40B4-BE49-F238E27FC236}">
                <a16:creationId xmlns:a16="http://schemas.microsoft.com/office/drawing/2014/main" id="{CC6C422F-47C4-48D5-8CE3-91B541BDC414}"/>
              </a:ext>
            </a:extLst>
          </p:cNvPr>
          <p:cNvSpPr txBox="1"/>
          <p:nvPr/>
        </p:nvSpPr>
        <p:spPr>
          <a:xfrm>
            <a:off x="991267" y="5759524"/>
            <a:ext cx="1035338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We</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buy</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cheap</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food</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the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market</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22" name="ZoneTexte 6">
            <a:extLst>
              <a:ext uri="{FF2B5EF4-FFF2-40B4-BE49-F238E27FC236}">
                <a16:creationId xmlns:a16="http://schemas.microsoft.com/office/drawing/2014/main" id="{D432855A-BAF2-4B11-B85E-B93D2C04610C}"/>
              </a:ext>
            </a:extLst>
          </p:cNvPr>
          <p:cNvSpPr txBox="1"/>
          <p:nvPr/>
        </p:nvSpPr>
        <p:spPr>
          <a:xfrm>
            <a:off x="2931420" y="1238471"/>
            <a:ext cx="28150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I</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ZoneTexte 6">
            <a:extLst>
              <a:ext uri="{FF2B5EF4-FFF2-40B4-BE49-F238E27FC236}">
                <a16:creationId xmlns:a16="http://schemas.microsoft.com/office/drawing/2014/main" id="{D432855A-BAF2-4B11-B85E-B93D2C04610C}"/>
              </a:ext>
            </a:extLst>
          </p:cNvPr>
          <p:cNvSpPr txBox="1"/>
          <p:nvPr/>
        </p:nvSpPr>
        <p:spPr>
          <a:xfrm>
            <a:off x="6382053" y="1197560"/>
            <a:ext cx="79650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We</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9" name="Image 33">
            <a:extLst>
              <a:ext uri="{FF2B5EF4-FFF2-40B4-BE49-F238E27FC236}">
                <a16:creationId xmlns:a16="http://schemas.microsoft.com/office/drawing/2014/main" id="{9FBB80B8-CAFD-4A2B-919C-59D4B8AD9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544" y="1874685"/>
            <a:ext cx="1027021" cy="1369789"/>
          </a:xfrm>
          <a:prstGeom prst="rect">
            <a:avLst/>
          </a:prstGeom>
        </p:spPr>
      </p:pic>
      <p:pic>
        <p:nvPicPr>
          <p:cNvPr id="23" name="Image 34">
            <a:extLst>
              <a:ext uri="{FF2B5EF4-FFF2-40B4-BE49-F238E27FC236}">
                <a16:creationId xmlns:a16="http://schemas.microsoft.com/office/drawing/2014/main" id="{FD84B78C-6C39-42BB-A9E2-BC683298B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565" y="1842643"/>
            <a:ext cx="1051045" cy="1401831"/>
          </a:xfrm>
          <a:prstGeom prst="rect">
            <a:avLst/>
          </a:prstGeom>
        </p:spPr>
      </p:pic>
      <p:sp>
        <p:nvSpPr>
          <p:cNvPr id="4" name="Title 3"/>
          <p:cNvSpPr>
            <a:spLocks noGrp="1"/>
          </p:cNvSpPr>
          <p:nvPr>
            <p:ph type="title"/>
          </p:nvPr>
        </p:nvSpPr>
        <p:spPr/>
        <p:txBody>
          <a:bodyPr>
            <a:normAutofit/>
          </a:bodyPr>
          <a:lstStyle/>
          <a:p>
            <a:r>
              <a:rPr lang="en-GB" sz="2800" dirty="0"/>
              <a:t>Daniel y los </a:t>
            </a:r>
            <a:r>
              <a:rPr lang="en-GB" sz="2800" dirty="0" err="1"/>
              <a:t>abuelos</a:t>
            </a:r>
            <a:endParaRPr lang="en-GB" sz="2800" b="1" dirty="0">
              <a:solidFill>
                <a:schemeClr val="bg1"/>
              </a:solidFill>
            </a:endParaRPr>
          </a:p>
        </p:txBody>
      </p:sp>
      <p:sp>
        <p:nvSpPr>
          <p:cNvPr id="27"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6" name="Picture 25" descr="A cartoon of a child with his arms crossed&#10;&#10;Description automatically generated">
            <a:extLst>
              <a:ext uri="{FF2B5EF4-FFF2-40B4-BE49-F238E27FC236}">
                <a16:creationId xmlns:a16="http://schemas.microsoft.com/office/drawing/2014/main" id="{D473A966-8ADC-40E8-8762-C0FF781735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366" y="1867682"/>
            <a:ext cx="2632354" cy="1480699"/>
          </a:xfrm>
          <a:prstGeom prst="rect">
            <a:avLst/>
          </a:prstGeom>
        </p:spPr>
      </p:pic>
    </p:spTree>
    <p:extLst>
      <p:ext uri="{BB962C8B-B14F-4D97-AF65-F5344CB8AC3E}">
        <p14:creationId xmlns:p14="http://schemas.microsoft.com/office/powerpoint/2010/main" val="194743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1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2" grpId="0" animBg="1"/>
      <p:bldP spid="18" grpId="0" animBg="1"/>
      <p:bldP spid="20"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E154DF76-116C-485B-ADF9-2ACB7A3395FB}"/>
              </a:ext>
            </a:extLst>
          </p:cNvPr>
          <p:cNvGraphicFramePr>
            <a:graphicFrameLocks noGrp="1"/>
          </p:cNvGraphicFramePr>
          <p:nvPr/>
        </p:nvGraphicFramePr>
        <p:xfrm>
          <a:off x="991269" y="3788501"/>
          <a:ext cx="9589643" cy="1480700"/>
        </p:xfrm>
        <a:graphic>
          <a:graphicData uri="http://schemas.openxmlformats.org/drawingml/2006/table">
            <a:tbl>
              <a:tblPr firstRow="1" bandRow="1">
                <a:tableStyleId>{5940675A-B579-460E-94D1-54222C63F5DA}</a:tableStyleId>
              </a:tblPr>
              <a:tblGrid>
                <a:gridCol w="2552828">
                  <a:extLst>
                    <a:ext uri="{9D8B030D-6E8A-4147-A177-3AD203B41FA5}">
                      <a16:colId xmlns:a16="http://schemas.microsoft.com/office/drawing/2014/main" val="143992357"/>
                    </a:ext>
                  </a:extLst>
                </a:gridCol>
                <a:gridCol w="3198502">
                  <a:extLst>
                    <a:ext uri="{9D8B030D-6E8A-4147-A177-3AD203B41FA5}">
                      <a16:colId xmlns:a16="http://schemas.microsoft.com/office/drawing/2014/main" val="302881051"/>
                    </a:ext>
                  </a:extLst>
                </a:gridCol>
                <a:gridCol w="3838313">
                  <a:extLst>
                    <a:ext uri="{9D8B030D-6E8A-4147-A177-3AD203B41FA5}">
                      <a16:colId xmlns:a16="http://schemas.microsoft.com/office/drawing/2014/main" val="2331693727"/>
                    </a:ext>
                  </a:extLst>
                </a:gridCol>
              </a:tblGrid>
              <a:tr h="740350">
                <a:tc rowSpan="2">
                  <a:txBody>
                    <a:bodyPr/>
                    <a:lstStyle/>
                    <a:p>
                      <a:endParaRPr lang="en-CA" dirty="0"/>
                    </a:p>
                  </a:txBody>
                  <a:tcPr/>
                </a:tc>
                <a:tc>
                  <a:txBody>
                    <a:bodyPr/>
                    <a:lstStyle/>
                    <a:p>
                      <a:endParaRPr lang="en-CA" dirty="0"/>
                    </a:p>
                  </a:txBody>
                  <a:tcPr/>
                </a:tc>
                <a:tc rowSpan="2">
                  <a:txBody>
                    <a:bodyPr/>
                    <a:lstStyle/>
                    <a:p>
                      <a:endParaRPr lang="en-CA" dirty="0"/>
                    </a:p>
                  </a:txBody>
                  <a:tcPr/>
                </a:tc>
                <a:extLst>
                  <a:ext uri="{0D108BD9-81ED-4DB2-BD59-A6C34878D82A}">
                    <a16:rowId xmlns:a16="http://schemas.microsoft.com/office/drawing/2014/main" val="2198724650"/>
                  </a:ext>
                </a:extLst>
              </a:tr>
              <a:tr h="740350">
                <a:tc vMerge="1">
                  <a:txBody>
                    <a:bodyPr/>
                    <a:lstStyle/>
                    <a:p>
                      <a:endParaRPr lang="en-CA" dirty="0"/>
                    </a:p>
                  </a:txBody>
                  <a:tcPr/>
                </a:tc>
                <a:tc>
                  <a:txBody>
                    <a:bodyPr/>
                    <a:lstStyle/>
                    <a:p>
                      <a:endParaRPr lang="en-CA" dirty="0"/>
                    </a:p>
                  </a:txBody>
                  <a:tcPr/>
                </a:tc>
                <a:tc vMerge="1">
                  <a:txBody>
                    <a:bodyPr/>
                    <a:lstStyle/>
                    <a:p>
                      <a:endParaRPr lang="en-CA" dirty="0"/>
                    </a:p>
                  </a:txBody>
                  <a:tcPr/>
                </a:tc>
                <a:extLst>
                  <a:ext uri="{0D108BD9-81ED-4DB2-BD59-A6C34878D82A}">
                    <a16:rowId xmlns:a16="http://schemas.microsoft.com/office/drawing/2014/main" val="3350021048"/>
                  </a:ext>
                </a:extLst>
              </a:tr>
            </a:tbl>
          </a:graphicData>
        </a:graphic>
      </p:graphicFrame>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ZoneTexte 6">
            <a:extLst>
              <a:ext uri="{FF2B5EF4-FFF2-40B4-BE49-F238E27FC236}">
                <a16:creationId xmlns:a16="http://schemas.microsoft.com/office/drawing/2014/main" id="{D432855A-BAF2-4B11-B85E-B93D2C04610C}"/>
              </a:ext>
            </a:extLst>
          </p:cNvPr>
          <p:cNvSpPr txBox="1"/>
          <p:nvPr/>
        </p:nvSpPr>
        <p:spPr>
          <a:xfrm>
            <a:off x="6780303" y="4264822"/>
            <a:ext cx="408078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animales pequeños</a:t>
            </a:r>
            <a:r>
              <a:rPr kumimoji="0" lang="en-CA"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ZoneTexte 7">
            <a:extLst>
              <a:ext uri="{FF2B5EF4-FFF2-40B4-BE49-F238E27FC236}">
                <a16:creationId xmlns:a16="http://schemas.microsoft.com/office/drawing/2014/main" id="{01F7D5C7-6A33-4DE6-9493-17A140691C3D}"/>
              </a:ext>
            </a:extLst>
          </p:cNvPr>
          <p:cNvSpPr txBox="1"/>
          <p:nvPr/>
        </p:nvSpPr>
        <p:spPr>
          <a:xfrm>
            <a:off x="3833238" y="3938281"/>
            <a:ext cx="233360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Buscamos</a:t>
            </a:r>
          </a:p>
        </p:txBody>
      </p:sp>
      <p:sp>
        <p:nvSpPr>
          <p:cNvPr id="11" name="ZoneTexte 10">
            <a:extLst>
              <a:ext uri="{FF2B5EF4-FFF2-40B4-BE49-F238E27FC236}">
                <a16:creationId xmlns:a16="http://schemas.microsoft.com/office/drawing/2014/main" id="{450526B7-4757-4FEE-AEE8-FE49D2179DEB}"/>
              </a:ext>
            </a:extLst>
          </p:cNvPr>
          <p:cNvSpPr txBox="1"/>
          <p:nvPr/>
        </p:nvSpPr>
        <p:spPr>
          <a:xfrm>
            <a:off x="3833239" y="4615473"/>
            <a:ext cx="216139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Busco</a:t>
            </a:r>
          </a:p>
        </p:txBody>
      </p:sp>
      <p:sp>
        <p:nvSpPr>
          <p:cNvPr id="42" name="Oval 49">
            <a:extLst>
              <a:ext uri="{FF2B5EF4-FFF2-40B4-BE49-F238E27FC236}">
                <a16:creationId xmlns:a16="http://schemas.microsoft.com/office/drawing/2014/main" id="{80F7838E-F1A9-471A-AA3A-2B37C613F3F2}"/>
              </a:ext>
            </a:extLst>
          </p:cNvPr>
          <p:cNvSpPr/>
          <p:nvPr/>
        </p:nvSpPr>
        <p:spPr>
          <a:xfrm>
            <a:off x="3581175" y="4551598"/>
            <a:ext cx="2610358" cy="604804"/>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18" name="Oval 49">
            <a:extLst>
              <a:ext uri="{FF2B5EF4-FFF2-40B4-BE49-F238E27FC236}">
                <a16:creationId xmlns:a16="http://schemas.microsoft.com/office/drawing/2014/main" id="{47DF1D56-1D19-4893-AAF9-E49D85C91B22}"/>
              </a:ext>
            </a:extLst>
          </p:cNvPr>
          <p:cNvSpPr/>
          <p:nvPr/>
        </p:nvSpPr>
        <p:spPr>
          <a:xfrm>
            <a:off x="2700894" y="1211107"/>
            <a:ext cx="913026" cy="526857"/>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20" name="TextBox 19"/>
          <p:cNvSpPr txBox="1"/>
          <p:nvPr/>
        </p:nvSpPr>
        <p:spPr>
          <a:xfrm>
            <a:off x="866769" y="5320859"/>
            <a:ext cx="4692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3A3838"/>
                </a:solidFill>
                <a:effectLst/>
                <a:uLnTx/>
                <a:uFillTx/>
                <a:latin typeface="Century Gothic"/>
                <a:ea typeface="+mn-ea"/>
                <a:cs typeface="+mn-cs"/>
              </a:rPr>
              <a:t>¿Cómo se dice en inglés?</a:t>
            </a:r>
          </a:p>
        </p:txBody>
      </p:sp>
      <p:sp>
        <p:nvSpPr>
          <p:cNvPr id="21" name="ZoneTexte 4">
            <a:extLst>
              <a:ext uri="{FF2B5EF4-FFF2-40B4-BE49-F238E27FC236}">
                <a16:creationId xmlns:a16="http://schemas.microsoft.com/office/drawing/2014/main" id="{CC6C422F-47C4-48D5-8CE3-91B541BDC414}"/>
              </a:ext>
            </a:extLst>
          </p:cNvPr>
          <p:cNvSpPr txBox="1"/>
          <p:nvPr/>
        </p:nvSpPr>
        <p:spPr>
          <a:xfrm>
            <a:off x="991268" y="5759524"/>
            <a:ext cx="523373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I look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for</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small</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animals</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ZoneTexte 6">
            <a:extLst>
              <a:ext uri="{FF2B5EF4-FFF2-40B4-BE49-F238E27FC236}">
                <a16:creationId xmlns:a16="http://schemas.microsoft.com/office/drawing/2014/main" id="{D432855A-BAF2-4B11-B85E-B93D2C04610C}"/>
              </a:ext>
            </a:extLst>
          </p:cNvPr>
          <p:cNvSpPr txBox="1"/>
          <p:nvPr/>
        </p:nvSpPr>
        <p:spPr>
          <a:xfrm>
            <a:off x="2931420" y="1238471"/>
            <a:ext cx="28150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I</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ZoneTexte 6">
            <a:extLst>
              <a:ext uri="{FF2B5EF4-FFF2-40B4-BE49-F238E27FC236}">
                <a16:creationId xmlns:a16="http://schemas.microsoft.com/office/drawing/2014/main" id="{D432855A-BAF2-4B11-B85E-B93D2C04610C}"/>
              </a:ext>
            </a:extLst>
          </p:cNvPr>
          <p:cNvSpPr txBox="1"/>
          <p:nvPr/>
        </p:nvSpPr>
        <p:spPr>
          <a:xfrm>
            <a:off x="6382053" y="1197560"/>
            <a:ext cx="79650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We</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9" name="Image 33">
            <a:extLst>
              <a:ext uri="{FF2B5EF4-FFF2-40B4-BE49-F238E27FC236}">
                <a16:creationId xmlns:a16="http://schemas.microsoft.com/office/drawing/2014/main" id="{9FBB80B8-CAFD-4A2B-919C-59D4B8AD9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544" y="1874685"/>
            <a:ext cx="1027021" cy="1369789"/>
          </a:xfrm>
          <a:prstGeom prst="rect">
            <a:avLst/>
          </a:prstGeom>
        </p:spPr>
      </p:pic>
      <p:pic>
        <p:nvPicPr>
          <p:cNvPr id="23" name="Image 34">
            <a:extLst>
              <a:ext uri="{FF2B5EF4-FFF2-40B4-BE49-F238E27FC236}">
                <a16:creationId xmlns:a16="http://schemas.microsoft.com/office/drawing/2014/main" id="{FD84B78C-6C39-42BB-A9E2-BC683298B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565" y="1842643"/>
            <a:ext cx="1051045" cy="1401831"/>
          </a:xfrm>
          <a:prstGeom prst="rect">
            <a:avLst/>
          </a:prstGeom>
        </p:spPr>
      </p:pic>
      <p:sp>
        <p:nvSpPr>
          <p:cNvPr id="4" name="Title 3"/>
          <p:cNvSpPr>
            <a:spLocks noGrp="1"/>
          </p:cNvSpPr>
          <p:nvPr>
            <p:ph type="title"/>
          </p:nvPr>
        </p:nvSpPr>
        <p:spPr/>
        <p:txBody>
          <a:bodyPr>
            <a:normAutofit/>
          </a:bodyPr>
          <a:lstStyle/>
          <a:p>
            <a:r>
              <a:rPr lang="en-GB" sz="2800" b="1" dirty="0">
                <a:solidFill>
                  <a:schemeClr val="bg1"/>
                </a:solidFill>
              </a:rPr>
              <a:t>Daniel y los </a:t>
            </a:r>
            <a:r>
              <a:rPr lang="en-GB" sz="2800" b="1" dirty="0" err="1">
                <a:solidFill>
                  <a:schemeClr val="bg1"/>
                </a:solidFill>
              </a:rPr>
              <a:t>abuelos</a:t>
            </a:r>
            <a:endParaRPr lang="en-GB" sz="2800" b="1" dirty="0">
              <a:solidFill>
                <a:schemeClr val="bg1"/>
              </a:solidFill>
            </a:endParaRPr>
          </a:p>
        </p:txBody>
      </p:sp>
      <p:sp>
        <p:nvSpPr>
          <p:cNvPr id="28"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7" name="Picture 26" descr="A cartoon of a child with his arms crossed&#10;&#10;Description automatically generated">
            <a:extLst>
              <a:ext uri="{FF2B5EF4-FFF2-40B4-BE49-F238E27FC236}">
                <a16:creationId xmlns:a16="http://schemas.microsoft.com/office/drawing/2014/main" id="{434490EA-23FE-4166-9536-D7904621C9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790" y="1926253"/>
            <a:ext cx="2632354" cy="1480699"/>
          </a:xfrm>
          <a:prstGeom prst="rect">
            <a:avLst/>
          </a:prstGeom>
        </p:spPr>
      </p:pic>
      <p:pic>
        <p:nvPicPr>
          <p:cNvPr id="29" name="Picture 28" descr="A cartoon of a child with his arms crossed&#10;&#10;Description automatically generated">
            <a:extLst>
              <a:ext uri="{FF2B5EF4-FFF2-40B4-BE49-F238E27FC236}">
                <a16:creationId xmlns:a16="http://schemas.microsoft.com/office/drawing/2014/main" id="{F915BD7B-B43D-477D-B8E9-0DEA6AB716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499" y="3748154"/>
            <a:ext cx="2603509" cy="1464474"/>
          </a:xfrm>
          <a:prstGeom prst="rect">
            <a:avLst/>
          </a:prstGeom>
        </p:spPr>
      </p:pic>
    </p:spTree>
    <p:extLst>
      <p:ext uri="{BB962C8B-B14F-4D97-AF65-F5344CB8AC3E}">
        <p14:creationId xmlns:p14="http://schemas.microsoft.com/office/powerpoint/2010/main" val="405512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1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2" grpId="0" animBg="1"/>
      <p:bldP spid="18" grpId="0" animBg="1"/>
      <p:bldP spid="20"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E154DF76-116C-485B-ADF9-2ACB7A3395FB}"/>
              </a:ext>
            </a:extLst>
          </p:cNvPr>
          <p:cNvGraphicFramePr>
            <a:graphicFrameLocks noGrp="1"/>
          </p:cNvGraphicFramePr>
          <p:nvPr/>
        </p:nvGraphicFramePr>
        <p:xfrm>
          <a:off x="991269" y="3788501"/>
          <a:ext cx="9589643" cy="1480700"/>
        </p:xfrm>
        <a:graphic>
          <a:graphicData uri="http://schemas.openxmlformats.org/drawingml/2006/table">
            <a:tbl>
              <a:tblPr firstRow="1" bandRow="1">
                <a:tableStyleId>{5940675A-B579-460E-94D1-54222C63F5DA}</a:tableStyleId>
              </a:tblPr>
              <a:tblGrid>
                <a:gridCol w="2552828">
                  <a:extLst>
                    <a:ext uri="{9D8B030D-6E8A-4147-A177-3AD203B41FA5}">
                      <a16:colId xmlns:a16="http://schemas.microsoft.com/office/drawing/2014/main" val="143992357"/>
                    </a:ext>
                  </a:extLst>
                </a:gridCol>
                <a:gridCol w="2875753">
                  <a:extLst>
                    <a:ext uri="{9D8B030D-6E8A-4147-A177-3AD203B41FA5}">
                      <a16:colId xmlns:a16="http://schemas.microsoft.com/office/drawing/2014/main" val="302881051"/>
                    </a:ext>
                  </a:extLst>
                </a:gridCol>
                <a:gridCol w="4161062">
                  <a:extLst>
                    <a:ext uri="{9D8B030D-6E8A-4147-A177-3AD203B41FA5}">
                      <a16:colId xmlns:a16="http://schemas.microsoft.com/office/drawing/2014/main" val="2331693727"/>
                    </a:ext>
                  </a:extLst>
                </a:gridCol>
              </a:tblGrid>
              <a:tr h="740350">
                <a:tc rowSpan="2">
                  <a:txBody>
                    <a:bodyPr/>
                    <a:lstStyle/>
                    <a:p>
                      <a:endParaRPr lang="en-CA" dirty="0"/>
                    </a:p>
                  </a:txBody>
                  <a:tcPr/>
                </a:tc>
                <a:tc>
                  <a:txBody>
                    <a:bodyPr/>
                    <a:lstStyle/>
                    <a:p>
                      <a:endParaRPr lang="en-CA" dirty="0"/>
                    </a:p>
                  </a:txBody>
                  <a:tcPr/>
                </a:tc>
                <a:tc rowSpan="2">
                  <a:txBody>
                    <a:bodyPr/>
                    <a:lstStyle/>
                    <a:p>
                      <a:endParaRPr lang="en-CA" dirty="0"/>
                    </a:p>
                  </a:txBody>
                  <a:tcPr/>
                </a:tc>
                <a:extLst>
                  <a:ext uri="{0D108BD9-81ED-4DB2-BD59-A6C34878D82A}">
                    <a16:rowId xmlns:a16="http://schemas.microsoft.com/office/drawing/2014/main" val="2198724650"/>
                  </a:ext>
                </a:extLst>
              </a:tr>
              <a:tr h="740350">
                <a:tc vMerge="1">
                  <a:txBody>
                    <a:bodyPr/>
                    <a:lstStyle/>
                    <a:p>
                      <a:endParaRPr lang="en-CA" dirty="0"/>
                    </a:p>
                  </a:txBody>
                  <a:tcPr/>
                </a:tc>
                <a:tc>
                  <a:txBody>
                    <a:bodyPr/>
                    <a:lstStyle/>
                    <a:p>
                      <a:endParaRPr lang="en-CA" dirty="0"/>
                    </a:p>
                  </a:txBody>
                  <a:tcPr/>
                </a:tc>
                <a:tc vMerge="1">
                  <a:txBody>
                    <a:bodyPr/>
                    <a:lstStyle/>
                    <a:p>
                      <a:endParaRPr lang="en-CA" dirty="0"/>
                    </a:p>
                  </a:txBody>
                  <a:tcPr/>
                </a:tc>
                <a:extLst>
                  <a:ext uri="{0D108BD9-81ED-4DB2-BD59-A6C34878D82A}">
                    <a16:rowId xmlns:a16="http://schemas.microsoft.com/office/drawing/2014/main" val="3350021048"/>
                  </a:ext>
                </a:extLst>
              </a:tr>
            </a:tbl>
          </a:graphicData>
        </a:graphic>
      </p:graphicFrame>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ZoneTexte 6">
            <a:extLst>
              <a:ext uri="{FF2B5EF4-FFF2-40B4-BE49-F238E27FC236}">
                <a16:creationId xmlns:a16="http://schemas.microsoft.com/office/drawing/2014/main" id="{D432855A-BAF2-4B11-B85E-B93D2C04610C}"/>
              </a:ext>
            </a:extLst>
          </p:cNvPr>
          <p:cNvSpPr txBox="1"/>
          <p:nvPr/>
        </p:nvSpPr>
        <p:spPr>
          <a:xfrm>
            <a:off x="6500124" y="4264823"/>
            <a:ext cx="3844025"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dibujos en una revista</a:t>
            </a:r>
            <a:r>
              <a:rPr kumimoji="0" lang="en-CA"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ZoneTexte 7">
            <a:extLst>
              <a:ext uri="{FF2B5EF4-FFF2-40B4-BE49-F238E27FC236}">
                <a16:creationId xmlns:a16="http://schemas.microsoft.com/office/drawing/2014/main" id="{01F7D5C7-6A33-4DE6-9493-17A140691C3D}"/>
              </a:ext>
            </a:extLst>
          </p:cNvPr>
          <p:cNvSpPr txBox="1"/>
          <p:nvPr/>
        </p:nvSpPr>
        <p:spPr>
          <a:xfrm>
            <a:off x="3833238" y="3938281"/>
            <a:ext cx="233360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Miro</a:t>
            </a:r>
          </a:p>
        </p:txBody>
      </p:sp>
      <p:sp>
        <p:nvSpPr>
          <p:cNvPr id="11" name="ZoneTexte 10">
            <a:extLst>
              <a:ext uri="{FF2B5EF4-FFF2-40B4-BE49-F238E27FC236}">
                <a16:creationId xmlns:a16="http://schemas.microsoft.com/office/drawing/2014/main" id="{450526B7-4757-4FEE-AEE8-FE49D2179DEB}"/>
              </a:ext>
            </a:extLst>
          </p:cNvPr>
          <p:cNvSpPr txBox="1"/>
          <p:nvPr/>
        </p:nvSpPr>
        <p:spPr>
          <a:xfrm>
            <a:off x="3833239" y="4615473"/>
            <a:ext cx="216139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Miramos</a:t>
            </a:r>
          </a:p>
        </p:txBody>
      </p:sp>
      <p:sp>
        <p:nvSpPr>
          <p:cNvPr id="42" name="Oval 49">
            <a:extLst>
              <a:ext uri="{FF2B5EF4-FFF2-40B4-BE49-F238E27FC236}">
                <a16:creationId xmlns:a16="http://schemas.microsoft.com/office/drawing/2014/main" id="{80F7838E-F1A9-471A-AA3A-2B37C613F3F2}"/>
              </a:ext>
            </a:extLst>
          </p:cNvPr>
          <p:cNvSpPr/>
          <p:nvPr/>
        </p:nvSpPr>
        <p:spPr>
          <a:xfrm>
            <a:off x="3581175" y="4551598"/>
            <a:ext cx="2610358" cy="604804"/>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18" name="Oval 49">
            <a:extLst>
              <a:ext uri="{FF2B5EF4-FFF2-40B4-BE49-F238E27FC236}">
                <a16:creationId xmlns:a16="http://schemas.microsoft.com/office/drawing/2014/main" id="{47DF1D56-1D19-4893-AAF9-E49D85C91B22}"/>
              </a:ext>
            </a:extLst>
          </p:cNvPr>
          <p:cNvSpPr/>
          <p:nvPr/>
        </p:nvSpPr>
        <p:spPr>
          <a:xfrm>
            <a:off x="6238475" y="1173341"/>
            <a:ext cx="913026" cy="526857"/>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20" name="TextBox 19"/>
          <p:cNvSpPr txBox="1"/>
          <p:nvPr/>
        </p:nvSpPr>
        <p:spPr>
          <a:xfrm>
            <a:off x="866769" y="5320859"/>
            <a:ext cx="4692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3A3838"/>
                </a:solidFill>
                <a:effectLst/>
                <a:uLnTx/>
                <a:uFillTx/>
                <a:latin typeface="Century Gothic"/>
                <a:ea typeface="+mn-ea"/>
                <a:cs typeface="+mn-cs"/>
              </a:rPr>
              <a:t>¿Cómo se dice en inglés?</a:t>
            </a:r>
          </a:p>
        </p:txBody>
      </p:sp>
      <p:sp>
        <p:nvSpPr>
          <p:cNvPr id="21" name="ZoneTexte 4">
            <a:extLst>
              <a:ext uri="{FF2B5EF4-FFF2-40B4-BE49-F238E27FC236}">
                <a16:creationId xmlns:a16="http://schemas.microsoft.com/office/drawing/2014/main" id="{CC6C422F-47C4-48D5-8CE3-91B541BDC414}"/>
              </a:ext>
            </a:extLst>
          </p:cNvPr>
          <p:cNvSpPr txBox="1"/>
          <p:nvPr/>
        </p:nvSpPr>
        <p:spPr>
          <a:xfrm>
            <a:off x="991268" y="5759524"/>
            <a:ext cx="590429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We</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look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drawings</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in a magazine.</a:t>
            </a:r>
          </a:p>
        </p:txBody>
      </p:sp>
      <p:sp>
        <p:nvSpPr>
          <p:cNvPr id="22" name="ZoneTexte 6">
            <a:extLst>
              <a:ext uri="{FF2B5EF4-FFF2-40B4-BE49-F238E27FC236}">
                <a16:creationId xmlns:a16="http://schemas.microsoft.com/office/drawing/2014/main" id="{D432855A-BAF2-4B11-B85E-B93D2C04610C}"/>
              </a:ext>
            </a:extLst>
          </p:cNvPr>
          <p:cNvSpPr txBox="1"/>
          <p:nvPr/>
        </p:nvSpPr>
        <p:spPr>
          <a:xfrm>
            <a:off x="2931420" y="1238471"/>
            <a:ext cx="28150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I</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ZoneTexte 6">
            <a:extLst>
              <a:ext uri="{FF2B5EF4-FFF2-40B4-BE49-F238E27FC236}">
                <a16:creationId xmlns:a16="http://schemas.microsoft.com/office/drawing/2014/main" id="{D432855A-BAF2-4B11-B85E-B93D2C04610C}"/>
              </a:ext>
            </a:extLst>
          </p:cNvPr>
          <p:cNvSpPr txBox="1"/>
          <p:nvPr/>
        </p:nvSpPr>
        <p:spPr>
          <a:xfrm>
            <a:off x="6382053" y="1197560"/>
            <a:ext cx="79650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We</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9" name="Image 33">
            <a:extLst>
              <a:ext uri="{FF2B5EF4-FFF2-40B4-BE49-F238E27FC236}">
                <a16:creationId xmlns:a16="http://schemas.microsoft.com/office/drawing/2014/main" id="{9FBB80B8-CAFD-4A2B-919C-59D4B8AD9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544" y="1874685"/>
            <a:ext cx="1027021" cy="1369789"/>
          </a:xfrm>
          <a:prstGeom prst="rect">
            <a:avLst/>
          </a:prstGeom>
        </p:spPr>
      </p:pic>
      <p:pic>
        <p:nvPicPr>
          <p:cNvPr id="23" name="Image 34">
            <a:extLst>
              <a:ext uri="{FF2B5EF4-FFF2-40B4-BE49-F238E27FC236}">
                <a16:creationId xmlns:a16="http://schemas.microsoft.com/office/drawing/2014/main" id="{FD84B78C-6C39-42BB-A9E2-BC683298B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565" y="1842643"/>
            <a:ext cx="1051045" cy="1401831"/>
          </a:xfrm>
          <a:prstGeom prst="rect">
            <a:avLst/>
          </a:prstGeom>
        </p:spPr>
      </p:pic>
      <p:pic>
        <p:nvPicPr>
          <p:cNvPr id="27" name="Image 33">
            <a:extLst>
              <a:ext uri="{FF2B5EF4-FFF2-40B4-BE49-F238E27FC236}">
                <a16:creationId xmlns:a16="http://schemas.microsoft.com/office/drawing/2014/main" id="{9FBB80B8-CAFD-4A2B-919C-59D4B8AD9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29" y="3846391"/>
            <a:ext cx="1027021" cy="1369789"/>
          </a:xfrm>
          <a:prstGeom prst="rect">
            <a:avLst/>
          </a:prstGeom>
        </p:spPr>
      </p:pic>
      <p:pic>
        <p:nvPicPr>
          <p:cNvPr id="28" name="Image 34">
            <a:extLst>
              <a:ext uri="{FF2B5EF4-FFF2-40B4-BE49-F238E27FC236}">
                <a16:creationId xmlns:a16="http://schemas.microsoft.com/office/drawing/2014/main" id="{FD84B78C-6C39-42BB-A9E2-BC683298B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2650" y="3814349"/>
            <a:ext cx="1051045" cy="1401831"/>
          </a:xfrm>
          <a:prstGeom prst="rect">
            <a:avLst/>
          </a:prstGeom>
        </p:spPr>
      </p:pic>
      <p:sp>
        <p:nvSpPr>
          <p:cNvPr id="4" name="Title 3"/>
          <p:cNvSpPr>
            <a:spLocks noGrp="1"/>
          </p:cNvSpPr>
          <p:nvPr>
            <p:ph type="title"/>
          </p:nvPr>
        </p:nvSpPr>
        <p:spPr/>
        <p:txBody>
          <a:bodyPr>
            <a:normAutofit/>
          </a:bodyPr>
          <a:lstStyle/>
          <a:p>
            <a:r>
              <a:rPr lang="en-GB" sz="2800" b="1" dirty="0">
                <a:solidFill>
                  <a:schemeClr val="bg1"/>
                </a:solidFill>
              </a:rPr>
              <a:t>Daniel y los </a:t>
            </a:r>
            <a:r>
              <a:rPr lang="en-GB" sz="2800" b="1" dirty="0" err="1">
                <a:solidFill>
                  <a:schemeClr val="bg1"/>
                </a:solidFill>
              </a:rPr>
              <a:t>abuelos</a:t>
            </a:r>
            <a:endParaRPr lang="en-GB" sz="100" b="1" dirty="0">
              <a:solidFill>
                <a:schemeClr val="bg1"/>
              </a:solidFill>
            </a:endParaRPr>
          </a:p>
        </p:txBody>
      </p:sp>
      <p:sp>
        <p:nvSpPr>
          <p:cNvPr id="2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6" name="Picture 25" descr="A cartoon of a child with his arms crossed&#10;&#10;Description automatically generated">
            <a:extLst>
              <a:ext uri="{FF2B5EF4-FFF2-40B4-BE49-F238E27FC236}">
                <a16:creationId xmlns:a16="http://schemas.microsoft.com/office/drawing/2014/main" id="{1DD0F1E0-CEC2-414F-B6C2-67166D5BA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790" y="1926253"/>
            <a:ext cx="2632354" cy="1480699"/>
          </a:xfrm>
          <a:prstGeom prst="rect">
            <a:avLst/>
          </a:prstGeom>
        </p:spPr>
      </p:pic>
    </p:spTree>
    <p:extLst>
      <p:ext uri="{BB962C8B-B14F-4D97-AF65-F5344CB8AC3E}">
        <p14:creationId xmlns:p14="http://schemas.microsoft.com/office/powerpoint/2010/main" val="110710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1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2" grpId="0" animBg="1"/>
      <p:bldP spid="18" grpId="0" animBg="1"/>
      <p:bldP spid="20"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E154DF76-116C-485B-ADF9-2ACB7A3395FB}"/>
              </a:ext>
            </a:extLst>
          </p:cNvPr>
          <p:cNvGraphicFramePr>
            <a:graphicFrameLocks noGrp="1"/>
          </p:cNvGraphicFramePr>
          <p:nvPr/>
        </p:nvGraphicFramePr>
        <p:xfrm>
          <a:off x="991269" y="3788501"/>
          <a:ext cx="9220347" cy="1480700"/>
        </p:xfrm>
        <a:graphic>
          <a:graphicData uri="http://schemas.openxmlformats.org/drawingml/2006/table">
            <a:tbl>
              <a:tblPr firstRow="1" bandRow="1">
                <a:tableStyleId>{5940675A-B579-460E-94D1-54222C63F5DA}</a:tableStyleId>
              </a:tblPr>
              <a:tblGrid>
                <a:gridCol w="2454519">
                  <a:extLst>
                    <a:ext uri="{9D8B030D-6E8A-4147-A177-3AD203B41FA5}">
                      <a16:colId xmlns:a16="http://schemas.microsoft.com/office/drawing/2014/main" val="143992357"/>
                    </a:ext>
                  </a:extLst>
                </a:gridCol>
                <a:gridCol w="3075328">
                  <a:extLst>
                    <a:ext uri="{9D8B030D-6E8A-4147-A177-3AD203B41FA5}">
                      <a16:colId xmlns:a16="http://schemas.microsoft.com/office/drawing/2014/main" val="302881051"/>
                    </a:ext>
                  </a:extLst>
                </a:gridCol>
                <a:gridCol w="3690500">
                  <a:extLst>
                    <a:ext uri="{9D8B030D-6E8A-4147-A177-3AD203B41FA5}">
                      <a16:colId xmlns:a16="http://schemas.microsoft.com/office/drawing/2014/main" val="2331693727"/>
                    </a:ext>
                  </a:extLst>
                </a:gridCol>
              </a:tblGrid>
              <a:tr h="740350">
                <a:tc rowSpan="2">
                  <a:txBody>
                    <a:bodyPr/>
                    <a:lstStyle/>
                    <a:p>
                      <a:endParaRPr lang="en-CA" dirty="0"/>
                    </a:p>
                  </a:txBody>
                  <a:tcPr/>
                </a:tc>
                <a:tc>
                  <a:txBody>
                    <a:bodyPr/>
                    <a:lstStyle/>
                    <a:p>
                      <a:endParaRPr lang="en-CA" dirty="0"/>
                    </a:p>
                  </a:txBody>
                  <a:tcPr/>
                </a:tc>
                <a:tc rowSpan="2">
                  <a:txBody>
                    <a:bodyPr/>
                    <a:lstStyle/>
                    <a:p>
                      <a:endParaRPr lang="en-CA" dirty="0"/>
                    </a:p>
                  </a:txBody>
                  <a:tcPr/>
                </a:tc>
                <a:extLst>
                  <a:ext uri="{0D108BD9-81ED-4DB2-BD59-A6C34878D82A}">
                    <a16:rowId xmlns:a16="http://schemas.microsoft.com/office/drawing/2014/main" val="2198724650"/>
                  </a:ext>
                </a:extLst>
              </a:tr>
              <a:tr h="740350">
                <a:tc vMerge="1">
                  <a:txBody>
                    <a:bodyPr/>
                    <a:lstStyle/>
                    <a:p>
                      <a:endParaRPr lang="en-CA" dirty="0"/>
                    </a:p>
                  </a:txBody>
                  <a:tcPr/>
                </a:tc>
                <a:tc>
                  <a:txBody>
                    <a:bodyPr/>
                    <a:lstStyle/>
                    <a:p>
                      <a:endParaRPr lang="en-CA" dirty="0"/>
                    </a:p>
                  </a:txBody>
                  <a:tcPr/>
                </a:tc>
                <a:tc vMerge="1">
                  <a:txBody>
                    <a:bodyPr/>
                    <a:lstStyle/>
                    <a:p>
                      <a:endParaRPr lang="en-CA" dirty="0"/>
                    </a:p>
                  </a:txBody>
                  <a:tcPr/>
                </a:tc>
                <a:extLst>
                  <a:ext uri="{0D108BD9-81ED-4DB2-BD59-A6C34878D82A}">
                    <a16:rowId xmlns:a16="http://schemas.microsoft.com/office/drawing/2014/main" val="3350021048"/>
                  </a:ext>
                </a:extLst>
              </a:tr>
            </a:tbl>
          </a:graphicData>
        </a:graphic>
      </p:graphicFrame>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ZoneTexte 6">
            <a:extLst>
              <a:ext uri="{FF2B5EF4-FFF2-40B4-BE49-F238E27FC236}">
                <a16:creationId xmlns:a16="http://schemas.microsoft.com/office/drawing/2014/main" id="{D432855A-BAF2-4B11-B85E-B93D2C04610C}"/>
              </a:ext>
            </a:extLst>
          </p:cNvPr>
          <p:cNvSpPr txBox="1"/>
          <p:nvPr/>
        </p:nvSpPr>
        <p:spPr>
          <a:xfrm>
            <a:off x="6624486" y="4276737"/>
            <a:ext cx="371149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mucho tiempo en la ciudad antigua</a:t>
            </a:r>
            <a:r>
              <a:rPr kumimoji="0" lang="en-CA"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ZoneTexte 7">
            <a:extLst>
              <a:ext uri="{FF2B5EF4-FFF2-40B4-BE49-F238E27FC236}">
                <a16:creationId xmlns:a16="http://schemas.microsoft.com/office/drawing/2014/main" id="{01F7D5C7-6A33-4DE6-9493-17A140691C3D}"/>
              </a:ext>
            </a:extLst>
          </p:cNvPr>
          <p:cNvSpPr txBox="1"/>
          <p:nvPr/>
        </p:nvSpPr>
        <p:spPr>
          <a:xfrm>
            <a:off x="3833238" y="3938281"/>
            <a:ext cx="233360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No paso</a:t>
            </a:r>
          </a:p>
        </p:txBody>
      </p:sp>
      <p:sp>
        <p:nvSpPr>
          <p:cNvPr id="11" name="ZoneTexte 10">
            <a:extLst>
              <a:ext uri="{FF2B5EF4-FFF2-40B4-BE49-F238E27FC236}">
                <a16:creationId xmlns:a16="http://schemas.microsoft.com/office/drawing/2014/main" id="{450526B7-4757-4FEE-AEE8-FE49D2179DEB}"/>
              </a:ext>
            </a:extLst>
          </p:cNvPr>
          <p:cNvSpPr txBox="1"/>
          <p:nvPr/>
        </p:nvSpPr>
        <p:spPr>
          <a:xfrm>
            <a:off x="3833239" y="4615473"/>
            <a:ext cx="216139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No pasamos</a:t>
            </a:r>
          </a:p>
        </p:txBody>
      </p:sp>
      <p:sp>
        <p:nvSpPr>
          <p:cNvPr id="42" name="Oval 49">
            <a:extLst>
              <a:ext uri="{FF2B5EF4-FFF2-40B4-BE49-F238E27FC236}">
                <a16:creationId xmlns:a16="http://schemas.microsoft.com/office/drawing/2014/main" id="{80F7838E-F1A9-471A-AA3A-2B37C613F3F2}"/>
              </a:ext>
            </a:extLst>
          </p:cNvPr>
          <p:cNvSpPr/>
          <p:nvPr/>
        </p:nvSpPr>
        <p:spPr>
          <a:xfrm>
            <a:off x="3483638" y="3842525"/>
            <a:ext cx="2610358" cy="604804"/>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18" name="Oval 49">
            <a:extLst>
              <a:ext uri="{FF2B5EF4-FFF2-40B4-BE49-F238E27FC236}">
                <a16:creationId xmlns:a16="http://schemas.microsoft.com/office/drawing/2014/main" id="{47DF1D56-1D19-4893-AAF9-E49D85C91B22}"/>
              </a:ext>
            </a:extLst>
          </p:cNvPr>
          <p:cNvSpPr/>
          <p:nvPr/>
        </p:nvSpPr>
        <p:spPr>
          <a:xfrm>
            <a:off x="2695110" y="1173192"/>
            <a:ext cx="913026" cy="526857"/>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20" name="TextBox 19"/>
          <p:cNvSpPr txBox="1"/>
          <p:nvPr/>
        </p:nvSpPr>
        <p:spPr>
          <a:xfrm>
            <a:off x="866769" y="5320859"/>
            <a:ext cx="4692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3A3838"/>
                </a:solidFill>
                <a:effectLst/>
                <a:uLnTx/>
                <a:uFillTx/>
                <a:latin typeface="Century Gothic"/>
                <a:ea typeface="+mn-ea"/>
                <a:cs typeface="+mn-cs"/>
              </a:rPr>
              <a:t>¿Cómo se dice en inglés?</a:t>
            </a:r>
          </a:p>
        </p:txBody>
      </p:sp>
      <p:sp>
        <p:nvSpPr>
          <p:cNvPr id="21" name="ZoneTexte 4">
            <a:extLst>
              <a:ext uri="{FF2B5EF4-FFF2-40B4-BE49-F238E27FC236}">
                <a16:creationId xmlns:a16="http://schemas.microsoft.com/office/drawing/2014/main" id="{CC6C422F-47C4-48D5-8CE3-91B541BDC414}"/>
              </a:ext>
            </a:extLst>
          </p:cNvPr>
          <p:cNvSpPr txBox="1"/>
          <p:nvPr/>
        </p:nvSpPr>
        <p:spPr>
          <a:xfrm>
            <a:off x="991268" y="5746775"/>
            <a:ext cx="784793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I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don’t</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spend</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much</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time in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the</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old</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city</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ZoneTexte 6">
            <a:extLst>
              <a:ext uri="{FF2B5EF4-FFF2-40B4-BE49-F238E27FC236}">
                <a16:creationId xmlns:a16="http://schemas.microsoft.com/office/drawing/2014/main" id="{D432855A-BAF2-4B11-B85E-B93D2C04610C}"/>
              </a:ext>
            </a:extLst>
          </p:cNvPr>
          <p:cNvSpPr txBox="1"/>
          <p:nvPr/>
        </p:nvSpPr>
        <p:spPr>
          <a:xfrm>
            <a:off x="2931420" y="1238471"/>
            <a:ext cx="28150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I</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ZoneTexte 6">
            <a:extLst>
              <a:ext uri="{FF2B5EF4-FFF2-40B4-BE49-F238E27FC236}">
                <a16:creationId xmlns:a16="http://schemas.microsoft.com/office/drawing/2014/main" id="{D432855A-BAF2-4B11-B85E-B93D2C04610C}"/>
              </a:ext>
            </a:extLst>
          </p:cNvPr>
          <p:cNvSpPr txBox="1"/>
          <p:nvPr/>
        </p:nvSpPr>
        <p:spPr>
          <a:xfrm>
            <a:off x="6382053" y="1197560"/>
            <a:ext cx="79650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We</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9" name="Image 33">
            <a:extLst>
              <a:ext uri="{FF2B5EF4-FFF2-40B4-BE49-F238E27FC236}">
                <a16:creationId xmlns:a16="http://schemas.microsoft.com/office/drawing/2014/main" id="{9FBB80B8-CAFD-4A2B-919C-59D4B8AD9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544" y="1874685"/>
            <a:ext cx="1027021" cy="1369789"/>
          </a:xfrm>
          <a:prstGeom prst="rect">
            <a:avLst/>
          </a:prstGeom>
        </p:spPr>
      </p:pic>
      <p:pic>
        <p:nvPicPr>
          <p:cNvPr id="23" name="Image 34">
            <a:extLst>
              <a:ext uri="{FF2B5EF4-FFF2-40B4-BE49-F238E27FC236}">
                <a16:creationId xmlns:a16="http://schemas.microsoft.com/office/drawing/2014/main" id="{FD84B78C-6C39-42BB-A9E2-BC683298B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565" y="1842643"/>
            <a:ext cx="1051045" cy="1401831"/>
          </a:xfrm>
          <a:prstGeom prst="rect">
            <a:avLst/>
          </a:prstGeom>
        </p:spPr>
      </p:pic>
      <p:sp>
        <p:nvSpPr>
          <p:cNvPr id="28"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7" name="Picture 26" descr="A cartoon of a child with his arms crossed&#10;&#10;Description automatically generated">
            <a:extLst>
              <a:ext uri="{FF2B5EF4-FFF2-40B4-BE49-F238E27FC236}">
                <a16:creationId xmlns:a16="http://schemas.microsoft.com/office/drawing/2014/main" id="{D125E885-847E-4169-BCEF-9F9DAD96C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790" y="1926253"/>
            <a:ext cx="2632354" cy="1480699"/>
          </a:xfrm>
          <a:prstGeom prst="rect">
            <a:avLst/>
          </a:prstGeom>
        </p:spPr>
      </p:pic>
      <p:pic>
        <p:nvPicPr>
          <p:cNvPr id="29" name="Picture 28" descr="A cartoon of a child with his arms crossed&#10;&#10;Description automatically generated">
            <a:extLst>
              <a:ext uri="{FF2B5EF4-FFF2-40B4-BE49-F238E27FC236}">
                <a16:creationId xmlns:a16="http://schemas.microsoft.com/office/drawing/2014/main" id="{80915728-2303-45B8-9559-3F12941CE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878" y="3706979"/>
            <a:ext cx="2632354" cy="1480699"/>
          </a:xfrm>
          <a:prstGeom prst="rect">
            <a:avLst/>
          </a:prstGeom>
        </p:spPr>
      </p:pic>
      <p:sp>
        <p:nvSpPr>
          <p:cNvPr id="6" name="Title 5">
            <a:extLst>
              <a:ext uri="{FF2B5EF4-FFF2-40B4-BE49-F238E27FC236}">
                <a16:creationId xmlns:a16="http://schemas.microsoft.com/office/drawing/2014/main" id="{472AB097-CFAF-494D-A063-B8D45483B2B7}"/>
              </a:ext>
            </a:extLst>
          </p:cNvPr>
          <p:cNvSpPr>
            <a:spLocks noGrp="1"/>
          </p:cNvSpPr>
          <p:nvPr>
            <p:ph type="title"/>
          </p:nvPr>
        </p:nvSpPr>
        <p:spPr/>
        <p:txBody>
          <a:bodyPr>
            <a:normAutofit/>
          </a:bodyPr>
          <a:lstStyle/>
          <a:p>
            <a:r>
              <a:rPr lang="en-GB" sz="2800" dirty="0"/>
              <a:t>Daniel y los </a:t>
            </a:r>
            <a:r>
              <a:rPr lang="en-GB" sz="2800" dirty="0" err="1"/>
              <a:t>abuelos</a:t>
            </a:r>
            <a:endParaRPr lang="en-GB" sz="2800" dirty="0"/>
          </a:p>
        </p:txBody>
      </p:sp>
    </p:spTree>
    <p:extLst>
      <p:ext uri="{BB962C8B-B14F-4D97-AF65-F5344CB8AC3E}">
        <p14:creationId xmlns:p14="http://schemas.microsoft.com/office/powerpoint/2010/main" val="42795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1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2" grpId="0" animBg="1"/>
      <p:bldP spid="18" grpId="0" animBg="1"/>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E154DF76-116C-485B-ADF9-2ACB7A3395FB}"/>
              </a:ext>
            </a:extLst>
          </p:cNvPr>
          <p:cNvGraphicFramePr>
            <a:graphicFrameLocks noGrp="1"/>
          </p:cNvGraphicFramePr>
          <p:nvPr/>
        </p:nvGraphicFramePr>
        <p:xfrm>
          <a:off x="991269" y="3788501"/>
          <a:ext cx="9220347" cy="1480700"/>
        </p:xfrm>
        <a:graphic>
          <a:graphicData uri="http://schemas.openxmlformats.org/drawingml/2006/table">
            <a:tbl>
              <a:tblPr firstRow="1" bandRow="1">
                <a:tableStyleId>{5940675A-B579-460E-94D1-54222C63F5DA}</a:tableStyleId>
              </a:tblPr>
              <a:tblGrid>
                <a:gridCol w="2454519">
                  <a:extLst>
                    <a:ext uri="{9D8B030D-6E8A-4147-A177-3AD203B41FA5}">
                      <a16:colId xmlns:a16="http://schemas.microsoft.com/office/drawing/2014/main" val="143992357"/>
                    </a:ext>
                  </a:extLst>
                </a:gridCol>
                <a:gridCol w="3075328">
                  <a:extLst>
                    <a:ext uri="{9D8B030D-6E8A-4147-A177-3AD203B41FA5}">
                      <a16:colId xmlns:a16="http://schemas.microsoft.com/office/drawing/2014/main" val="302881051"/>
                    </a:ext>
                  </a:extLst>
                </a:gridCol>
                <a:gridCol w="3690500">
                  <a:extLst>
                    <a:ext uri="{9D8B030D-6E8A-4147-A177-3AD203B41FA5}">
                      <a16:colId xmlns:a16="http://schemas.microsoft.com/office/drawing/2014/main" val="2331693727"/>
                    </a:ext>
                  </a:extLst>
                </a:gridCol>
              </a:tblGrid>
              <a:tr h="740350">
                <a:tc rowSpan="2">
                  <a:txBody>
                    <a:bodyPr/>
                    <a:lstStyle/>
                    <a:p>
                      <a:endParaRPr lang="en-CA" dirty="0"/>
                    </a:p>
                  </a:txBody>
                  <a:tcPr/>
                </a:tc>
                <a:tc>
                  <a:txBody>
                    <a:bodyPr/>
                    <a:lstStyle/>
                    <a:p>
                      <a:endParaRPr lang="en-CA" dirty="0"/>
                    </a:p>
                  </a:txBody>
                  <a:tcPr/>
                </a:tc>
                <a:tc rowSpan="2">
                  <a:txBody>
                    <a:bodyPr/>
                    <a:lstStyle/>
                    <a:p>
                      <a:endParaRPr lang="en-CA" dirty="0"/>
                    </a:p>
                  </a:txBody>
                  <a:tcPr/>
                </a:tc>
                <a:extLst>
                  <a:ext uri="{0D108BD9-81ED-4DB2-BD59-A6C34878D82A}">
                    <a16:rowId xmlns:a16="http://schemas.microsoft.com/office/drawing/2014/main" val="2198724650"/>
                  </a:ext>
                </a:extLst>
              </a:tr>
              <a:tr h="740350">
                <a:tc vMerge="1">
                  <a:txBody>
                    <a:bodyPr/>
                    <a:lstStyle/>
                    <a:p>
                      <a:endParaRPr lang="en-CA" dirty="0"/>
                    </a:p>
                  </a:txBody>
                  <a:tcPr/>
                </a:tc>
                <a:tc>
                  <a:txBody>
                    <a:bodyPr/>
                    <a:lstStyle/>
                    <a:p>
                      <a:endParaRPr lang="en-CA" dirty="0"/>
                    </a:p>
                  </a:txBody>
                  <a:tcPr/>
                </a:tc>
                <a:tc vMerge="1">
                  <a:txBody>
                    <a:bodyPr/>
                    <a:lstStyle/>
                    <a:p>
                      <a:endParaRPr lang="en-CA" dirty="0"/>
                    </a:p>
                  </a:txBody>
                  <a:tcPr/>
                </a:tc>
                <a:extLst>
                  <a:ext uri="{0D108BD9-81ED-4DB2-BD59-A6C34878D82A}">
                    <a16:rowId xmlns:a16="http://schemas.microsoft.com/office/drawing/2014/main" val="3350021048"/>
                  </a:ext>
                </a:extLst>
              </a:tr>
            </a:tbl>
          </a:graphicData>
        </a:graphic>
      </p:graphicFrame>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ZoneTexte 6">
            <a:extLst>
              <a:ext uri="{FF2B5EF4-FFF2-40B4-BE49-F238E27FC236}">
                <a16:creationId xmlns:a16="http://schemas.microsoft.com/office/drawing/2014/main" id="{D432855A-BAF2-4B11-B85E-B93D2C04610C}"/>
              </a:ext>
            </a:extLst>
          </p:cNvPr>
          <p:cNvSpPr txBox="1"/>
          <p:nvPr/>
        </p:nvSpPr>
        <p:spPr>
          <a:xfrm>
            <a:off x="6624486" y="4276737"/>
            <a:ext cx="371149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libros a la escuela</a:t>
            </a:r>
            <a:r>
              <a:rPr kumimoji="0" lang="en-CA"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ZoneTexte 7">
            <a:extLst>
              <a:ext uri="{FF2B5EF4-FFF2-40B4-BE49-F238E27FC236}">
                <a16:creationId xmlns:a16="http://schemas.microsoft.com/office/drawing/2014/main" id="{01F7D5C7-6A33-4DE6-9493-17A140691C3D}"/>
              </a:ext>
            </a:extLst>
          </p:cNvPr>
          <p:cNvSpPr txBox="1"/>
          <p:nvPr/>
        </p:nvSpPr>
        <p:spPr>
          <a:xfrm>
            <a:off x="3833238" y="3938281"/>
            <a:ext cx="233360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Llevamos</a:t>
            </a:r>
          </a:p>
        </p:txBody>
      </p:sp>
      <p:sp>
        <p:nvSpPr>
          <p:cNvPr id="11" name="ZoneTexte 10">
            <a:extLst>
              <a:ext uri="{FF2B5EF4-FFF2-40B4-BE49-F238E27FC236}">
                <a16:creationId xmlns:a16="http://schemas.microsoft.com/office/drawing/2014/main" id="{450526B7-4757-4FEE-AEE8-FE49D2179DEB}"/>
              </a:ext>
            </a:extLst>
          </p:cNvPr>
          <p:cNvSpPr txBox="1"/>
          <p:nvPr/>
        </p:nvSpPr>
        <p:spPr>
          <a:xfrm>
            <a:off x="3833239" y="4615473"/>
            <a:ext cx="216139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Llevo</a:t>
            </a:r>
          </a:p>
        </p:txBody>
      </p:sp>
      <p:sp>
        <p:nvSpPr>
          <p:cNvPr id="42" name="Oval 49">
            <a:extLst>
              <a:ext uri="{FF2B5EF4-FFF2-40B4-BE49-F238E27FC236}">
                <a16:creationId xmlns:a16="http://schemas.microsoft.com/office/drawing/2014/main" id="{80F7838E-F1A9-471A-AA3A-2B37C613F3F2}"/>
              </a:ext>
            </a:extLst>
          </p:cNvPr>
          <p:cNvSpPr/>
          <p:nvPr/>
        </p:nvSpPr>
        <p:spPr>
          <a:xfrm>
            <a:off x="3581175" y="4551598"/>
            <a:ext cx="2610358" cy="604804"/>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18" name="Oval 49">
            <a:extLst>
              <a:ext uri="{FF2B5EF4-FFF2-40B4-BE49-F238E27FC236}">
                <a16:creationId xmlns:a16="http://schemas.microsoft.com/office/drawing/2014/main" id="{47DF1D56-1D19-4893-AAF9-E49D85C91B22}"/>
              </a:ext>
            </a:extLst>
          </p:cNvPr>
          <p:cNvSpPr/>
          <p:nvPr/>
        </p:nvSpPr>
        <p:spPr>
          <a:xfrm>
            <a:off x="2695110" y="1173192"/>
            <a:ext cx="913026" cy="526857"/>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20" name="TextBox 19"/>
          <p:cNvSpPr txBox="1"/>
          <p:nvPr/>
        </p:nvSpPr>
        <p:spPr>
          <a:xfrm>
            <a:off x="866769" y="5320859"/>
            <a:ext cx="4692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3A3838"/>
                </a:solidFill>
                <a:effectLst/>
                <a:uLnTx/>
                <a:uFillTx/>
                <a:latin typeface="Century Gothic"/>
                <a:ea typeface="+mn-ea"/>
                <a:cs typeface="+mn-cs"/>
              </a:rPr>
              <a:t>¿Cómo se dice en inglés?</a:t>
            </a:r>
          </a:p>
        </p:txBody>
      </p:sp>
      <p:sp>
        <p:nvSpPr>
          <p:cNvPr id="21" name="ZoneTexte 4">
            <a:extLst>
              <a:ext uri="{FF2B5EF4-FFF2-40B4-BE49-F238E27FC236}">
                <a16:creationId xmlns:a16="http://schemas.microsoft.com/office/drawing/2014/main" id="{CC6C422F-47C4-48D5-8CE3-91B541BDC414}"/>
              </a:ext>
            </a:extLst>
          </p:cNvPr>
          <p:cNvSpPr txBox="1"/>
          <p:nvPr/>
        </p:nvSpPr>
        <p:spPr>
          <a:xfrm>
            <a:off x="991268" y="5746775"/>
            <a:ext cx="523373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I take books to school.</a:t>
            </a:r>
          </a:p>
        </p:txBody>
      </p:sp>
      <p:sp>
        <p:nvSpPr>
          <p:cNvPr id="22" name="ZoneTexte 6">
            <a:extLst>
              <a:ext uri="{FF2B5EF4-FFF2-40B4-BE49-F238E27FC236}">
                <a16:creationId xmlns:a16="http://schemas.microsoft.com/office/drawing/2014/main" id="{D432855A-BAF2-4B11-B85E-B93D2C04610C}"/>
              </a:ext>
            </a:extLst>
          </p:cNvPr>
          <p:cNvSpPr txBox="1"/>
          <p:nvPr/>
        </p:nvSpPr>
        <p:spPr>
          <a:xfrm>
            <a:off x="2931420" y="1238471"/>
            <a:ext cx="28150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I</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ZoneTexte 6">
            <a:extLst>
              <a:ext uri="{FF2B5EF4-FFF2-40B4-BE49-F238E27FC236}">
                <a16:creationId xmlns:a16="http://schemas.microsoft.com/office/drawing/2014/main" id="{D432855A-BAF2-4B11-B85E-B93D2C04610C}"/>
              </a:ext>
            </a:extLst>
          </p:cNvPr>
          <p:cNvSpPr txBox="1"/>
          <p:nvPr/>
        </p:nvSpPr>
        <p:spPr>
          <a:xfrm>
            <a:off x="6382053" y="1197560"/>
            <a:ext cx="79650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We</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9" name="Image 33">
            <a:extLst>
              <a:ext uri="{FF2B5EF4-FFF2-40B4-BE49-F238E27FC236}">
                <a16:creationId xmlns:a16="http://schemas.microsoft.com/office/drawing/2014/main" id="{9FBB80B8-CAFD-4A2B-919C-59D4B8AD9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544" y="1874685"/>
            <a:ext cx="1027021" cy="1369789"/>
          </a:xfrm>
          <a:prstGeom prst="rect">
            <a:avLst/>
          </a:prstGeom>
        </p:spPr>
      </p:pic>
      <p:pic>
        <p:nvPicPr>
          <p:cNvPr id="23" name="Image 34">
            <a:extLst>
              <a:ext uri="{FF2B5EF4-FFF2-40B4-BE49-F238E27FC236}">
                <a16:creationId xmlns:a16="http://schemas.microsoft.com/office/drawing/2014/main" id="{FD84B78C-6C39-42BB-A9E2-BC683298B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565" y="1842643"/>
            <a:ext cx="1051045" cy="1401831"/>
          </a:xfrm>
          <a:prstGeom prst="rect">
            <a:avLst/>
          </a:prstGeom>
        </p:spPr>
      </p:pic>
      <p:sp>
        <p:nvSpPr>
          <p:cNvPr id="4" name="Title 3"/>
          <p:cNvSpPr>
            <a:spLocks noGrp="1"/>
          </p:cNvSpPr>
          <p:nvPr>
            <p:ph type="title"/>
          </p:nvPr>
        </p:nvSpPr>
        <p:spPr/>
        <p:txBody>
          <a:bodyPr>
            <a:noAutofit/>
          </a:bodyPr>
          <a:lstStyle/>
          <a:p>
            <a:r>
              <a:rPr lang="en-GB" sz="2800" b="1" dirty="0">
                <a:solidFill>
                  <a:schemeClr val="bg1"/>
                </a:solidFill>
              </a:rPr>
              <a:t>Daniel y los </a:t>
            </a:r>
            <a:r>
              <a:rPr lang="en-GB" sz="2800" b="1" dirty="0" err="1">
                <a:solidFill>
                  <a:schemeClr val="bg1"/>
                </a:solidFill>
              </a:rPr>
              <a:t>abuelos</a:t>
            </a:r>
            <a:endParaRPr lang="en-GB" sz="2800" b="1" dirty="0">
              <a:solidFill>
                <a:schemeClr val="bg1"/>
              </a:solidFill>
            </a:endParaRPr>
          </a:p>
        </p:txBody>
      </p:sp>
      <p:sp>
        <p:nvSpPr>
          <p:cNvPr id="28"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7" name="Picture 26" descr="A cartoon of a child with his arms crossed&#10;&#10;Description automatically generated">
            <a:extLst>
              <a:ext uri="{FF2B5EF4-FFF2-40B4-BE49-F238E27FC236}">
                <a16:creationId xmlns:a16="http://schemas.microsoft.com/office/drawing/2014/main" id="{0577BAB2-F316-422A-828A-77CAD9AF7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790" y="1926253"/>
            <a:ext cx="2632354" cy="1480699"/>
          </a:xfrm>
          <a:prstGeom prst="rect">
            <a:avLst/>
          </a:prstGeom>
        </p:spPr>
      </p:pic>
      <p:pic>
        <p:nvPicPr>
          <p:cNvPr id="29" name="Picture 28" descr="A cartoon of a child with his arms crossed&#10;&#10;Description automatically generated">
            <a:extLst>
              <a:ext uri="{FF2B5EF4-FFF2-40B4-BE49-F238E27FC236}">
                <a16:creationId xmlns:a16="http://schemas.microsoft.com/office/drawing/2014/main" id="{4FFA9111-0CF8-4F3D-8FED-629FC5820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933" y="3736843"/>
            <a:ext cx="2632354" cy="1480699"/>
          </a:xfrm>
          <a:prstGeom prst="rect">
            <a:avLst/>
          </a:prstGeom>
        </p:spPr>
      </p:pic>
    </p:spTree>
    <p:extLst>
      <p:ext uri="{BB962C8B-B14F-4D97-AF65-F5344CB8AC3E}">
        <p14:creationId xmlns:p14="http://schemas.microsoft.com/office/powerpoint/2010/main" val="415710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1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2" grpId="0" animBg="1"/>
      <p:bldP spid="18" grpId="0" animBg="1"/>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1F01C52-E006-EA48-8608-808E14652381}"/>
              </a:ext>
            </a:extLst>
          </p:cNvPr>
          <p:cNvSpPr>
            <a:spLocks noGrp="1"/>
          </p:cNvSpPr>
          <p:nvPr>
            <p:ph type="title"/>
          </p:nvPr>
        </p:nvSpPr>
        <p:spPr/>
        <p:txBody>
          <a:bodyPr>
            <a:noAutofit/>
          </a:bodyPr>
          <a:lstStyle/>
          <a:p>
            <a:pPr algn="ctr"/>
            <a:r>
              <a:rPr lang="en-GB" sz="12000" b="0" dirty="0" err="1">
                <a:solidFill>
                  <a:srgbClr val="115076"/>
                </a:solidFill>
                <a:latin typeface="Century Gothic" panose="020B0502020202020204" pitchFamily="34" charset="0"/>
                <a:cs typeface="Calibri" panose="020F0502020204030204" pitchFamily="34" charset="0"/>
              </a:rPr>
              <a:t>i</a:t>
            </a:r>
            <a:endParaRPr lang="en-US" sz="12000" b="0" dirty="0"/>
          </a:p>
        </p:txBody>
      </p:sp>
      <p:sp>
        <p:nvSpPr>
          <p:cNvPr id="4" name="Rounded Rectangle 3" descr="man with an idea (signalled by a lightbulb in a thought bubble)"/>
          <p:cNvSpPr/>
          <p:nvPr/>
        </p:nvSpPr>
        <p:spPr>
          <a:xfrm>
            <a:off x="4720719" y="1610592"/>
            <a:ext cx="2750562" cy="250429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9" descr="man with an idea"/>
          <p:cNvPicPr>
            <a:picLocks noChangeAspect="1" noChangeArrowheads="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369973" y="1682664"/>
            <a:ext cx="1396061" cy="1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869621" y="3099222"/>
            <a:ext cx="239676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dea</a:t>
            </a:r>
          </a:p>
        </p:txBody>
      </p:sp>
      <p:sp>
        <p:nvSpPr>
          <p:cNvPr id="9" name="TextBox 8"/>
          <p:cNvSpPr txBox="1"/>
          <p:nvPr/>
        </p:nvSpPr>
        <p:spPr>
          <a:xfrm>
            <a:off x="1171966" y="226705"/>
            <a:ext cx="211693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sta</a:t>
            </a:r>
          </a:p>
        </p:txBody>
      </p:sp>
      <p:pic>
        <p:nvPicPr>
          <p:cNvPr id="4102" name="Picture 6" descr="list with a checkmark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65192" y="1242368"/>
            <a:ext cx="1408358" cy="17271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8321" y="3429000"/>
            <a:ext cx="5276351" cy="923330"/>
          </a:xfrm>
          <a:prstGeom prst="rect">
            <a:avLst/>
          </a:prstGeom>
          <a:noFill/>
        </p:spPr>
        <p:txBody>
          <a:bodyPr wrap="square" rtlCol="0">
            <a:spAutoFit/>
          </a:bodyPr>
          <a:lstStyle/>
          <a:p>
            <a:pPr algn="ctr"/>
            <a:r>
              <a:rPr lang="en-GB" sz="5400" dirty="0">
                <a:solidFill>
                  <a:srgbClr val="E87D1E"/>
                </a:solidFill>
                <a:latin typeface="Century Gothic" panose="020B0502020202020204" pitchFamily="34" charset="0"/>
                <a:cs typeface="Calibri" panose="020F0502020204030204" pitchFamily="34" charset="0"/>
              </a:rPr>
              <a:t>i</a:t>
            </a:r>
            <a:r>
              <a:rPr lang="en-GB" sz="5400" dirty="0">
                <a:solidFill>
                  <a:srgbClr val="115076"/>
                </a:solidFill>
                <a:latin typeface="Century Gothic" panose="020B0502020202020204" pitchFamily="34" charset="0"/>
                <a:cs typeface="Calibri" panose="020F0502020204030204" pitchFamily="34" charset="0"/>
              </a:rPr>
              <a:t>nteresante</a:t>
            </a:r>
          </a:p>
        </p:txBody>
      </p:sp>
      <p:pic>
        <p:nvPicPr>
          <p:cNvPr id="1026" name="Picture 2" descr="boy reading a book"/>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1966" y="4209858"/>
            <a:ext cx="1994810" cy="18396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12346" y="4213000"/>
            <a:ext cx="303972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pr</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mero</a:t>
            </a:r>
          </a:p>
        </p:txBody>
      </p:sp>
      <p:grpSp>
        <p:nvGrpSpPr>
          <p:cNvPr id="2" name="Group 1" descr="calendar with the first of January circled. "/>
          <p:cNvGrpSpPr/>
          <p:nvPr/>
        </p:nvGrpSpPr>
        <p:grpSpPr>
          <a:xfrm>
            <a:off x="5305763" y="5184459"/>
            <a:ext cx="1580473" cy="934274"/>
            <a:chOff x="2540000" y="5401735"/>
            <a:chExt cx="2277669" cy="1346411"/>
          </a:xfrm>
        </p:grpSpPr>
        <p:pic>
          <p:nvPicPr>
            <p:cNvPr id="4098" name="Picture 2" descr="calendar with the first of January highlighted"/>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346" t="-677" r="5821" b="42429"/>
            <a:stretch/>
          </p:blipFill>
          <p:spPr bwMode="auto">
            <a:xfrm>
              <a:off x="2540000" y="5401735"/>
              <a:ext cx="2277669" cy="1346411"/>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860801" y="6011316"/>
              <a:ext cx="381000" cy="39793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9355939" y="226704"/>
            <a:ext cx="872606"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4104" name="Picture 8" descr="green traffic ligh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49846" y="1396837"/>
            <a:ext cx="1386055" cy="16306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898570" y="3382833"/>
            <a:ext cx="18886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n</a:t>
            </a:r>
          </a:p>
        </p:txBody>
      </p:sp>
      <p:grpSp>
        <p:nvGrpSpPr>
          <p:cNvPr id="11" name="Group 10" descr="fries with ketchip and an x next to it, and fries without ketchip and a checkmark next to it, "/>
          <p:cNvGrpSpPr/>
          <p:nvPr/>
        </p:nvGrpSpPr>
        <p:grpSpPr>
          <a:xfrm>
            <a:off x="9077619" y="4343659"/>
            <a:ext cx="1530505" cy="1705858"/>
            <a:chOff x="9120176" y="4433606"/>
            <a:chExt cx="1530505" cy="1705858"/>
          </a:xfrm>
        </p:grpSpPr>
        <p:pic>
          <p:nvPicPr>
            <p:cNvPr id="4108"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48548" y="4876272"/>
              <a:ext cx="447206" cy="58646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ketchup"/>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95754" y="4793365"/>
              <a:ext cx="379351" cy="7314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93181" y="5552996"/>
              <a:ext cx="447206" cy="5864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120176" y="4433606"/>
              <a:ext cx="1530505" cy="369332"/>
            </a:xfrm>
            <a:prstGeom prst="rect">
              <a:avLst/>
            </a:prstGeom>
            <a:noFill/>
          </p:spPr>
          <p:txBody>
            <a:bodyPr wrap="square" rtlCol="0">
              <a:spAutoFit/>
            </a:bodyPr>
            <a:lstStyle/>
            <a:p>
              <a:pPr algn="ctr"/>
              <a:r>
                <a:rPr lang="en-GB" dirty="0">
                  <a:solidFill>
                    <a:srgbClr val="115076"/>
                  </a:solidFill>
                </a:rPr>
                <a:t>Sin ketchup</a:t>
              </a:r>
            </a:p>
          </p:txBody>
        </p:sp>
        <p:pic>
          <p:nvPicPr>
            <p:cNvPr id="4112" name="Picture 16" descr="green checkmar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943141" y="5671463"/>
              <a:ext cx="540313" cy="41424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red cros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058750" y="5041563"/>
              <a:ext cx="424705" cy="371973"/>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500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i_ide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i_list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fade">
                                      <p:cBhvr>
                                        <p:cTn id="28" dur="500"/>
                                        <p:tgtEl>
                                          <p:spTgt spid="4102"/>
                                        </p:tgtEl>
                                      </p:cBhvr>
                                    </p:animEffect>
                                  </p:childTnLst>
                                  <p:subTnLst>
                                    <p:audio>
                                      <p:cMediaNode>
                                        <p:cTn display="0" masterRel="sameClick">
                                          <p:stCondLst>
                                            <p:cond evt="begin" delay="0">
                                              <p:tn val="26"/>
                                            </p:cond>
                                          </p:stCondLst>
                                          <p:endCondLst>
                                            <p:cond evt="onStopAudio" delay="0">
                                              <p:tgtEl>
                                                <p:sldTgt/>
                                              </p:tgtEl>
                                            </p:cond>
                                          </p:endCondLst>
                                        </p:cTn>
                                        <p:tgtEl>
                                          <p:sndTgt r:embed="rId5" name="i_list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i_i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104"/>
                                        </p:tgtEl>
                                        <p:attrNameLst>
                                          <p:attrName>style.visibility</p:attrName>
                                        </p:attrNameLst>
                                      </p:cBhvr>
                                      <p:to>
                                        <p:strVal val="visible"/>
                                      </p:to>
                                    </p:set>
                                    <p:animEffect transition="in" filter="fade">
                                      <p:cBhvr>
                                        <p:cTn id="38" dur="500"/>
                                        <p:tgtEl>
                                          <p:spTgt spid="4104"/>
                                        </p:tgtEl>
                                      </p:cBhvr>
                                    </p:animEffect>
                                  </p:childTnLst>
                                  <p:subTnLst>
                                    <p:audio>
                                      <p:cMediaNode>
                                        <p:cTn display="0" masterRel="sameClick">
                                          <p:stCondLst>
                                            <p:cond evt="begin" delay="0">
                                              <p:tn val="36"/>
                                            </p:cond>
                                          </p:stCondLst>
                                          <p:endCondLst>
                                            <p:cond evt="onStopAudio" delay="0">
                                              <p:tgtEl>
                                                <p:sldTgt/>
                                              </p:tgtEl>
                                            </p:cond>
                                          </p:endCondLst>
                                        </p:cTn>
                                        <p:tgtEl>
                                          <p:sndTgt r:embed="rId6" name="i_i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i_interesant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500"/>
                                        <p:tgtEl>
                                          <p:spTgt spid="1026"/>
                                        </p:tgtEl>
                                      </p:cBhvr>
                                    </p:animEffect>
                                  </p:childTnLst>
                                  <p:subTnLst>
                                    <p:audio>
                                      <p:cMediaNode>
                                        <p:cTn display="0" masterRel="sameClick">
                                          <p:stCondLst>
                                            <p:cond evt="begin" delay="0">
                                              <p:tn val="46"/>
                                            </p:cond>
                                          </p:stCondLst>
                                          <p:endCondLst>
                                            <p:cond evt="onStopAudio" delay="0">
                                              <p:tgtEl>
                                                <p:sldTgt/>
                                              </p:tgtEl>
                                            </p:cond>
                                          </p:endCondLst>
                                        </p:cTn>
                                        <p:tgtEl>
                                          <p:sndTgt r:embed="rId7" name="i_interesant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i_primer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i_primer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i_s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subTnLst>
                                    <p:audio>
                                      <p:cMediaNode>
                                        <p:cTn display="0" masterRel="sameClick">
                                          <p:stCondLst>
                                            <p:cond evt="begin" delay="0">
                                              <p:tn val="66"/>
                                            </p:cond>
                                          </p:stCondLst>
                                          <p:endCondLst>
                                            <p:cond evt="onStopAudio" delay="0">
                                              <p:tgtEl>
                                                <p:sldTgt/>
                                              </p:tgtEl>
                                            </p:cond>
                                          </p:endCondLst>
                                        </p:cTn>
                                        <p:tgtEl>
                                          <p:sndTgt r:embed="rId9" name="i_s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p:bldP spid="9" grpId="0"/>
      <p:bldP spid="8" grpId="0"/>
      <p:bldP spid="10"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E154DF76-116C-485B-ADF9-2ACB7A3395FB}"/>
              </a:ext>
            </a:extLst>
          </p:cNvPr>
          <p:cNvGraphicFramePr>
            <a:graphicFrameLocks noGrp="1"/>
          </p:cNvGraphicFramePr>
          <p:nvPr/>
        </p:nvGraphicFramePr>
        <p:xfrm>
          <a:off x="723900" y="3788501"/>
          <a:ext cx="10668001" cy="1480700"/>
        </p:xfrm>
        <a:graphic>
          <a:graphicData uri="http://schemas.openxmlformats.org/drawingml/2006/table">
            <a:tbl>
              <a:tblPr firstRow="1" bandRow="1">
                <a:tableStyleId>{5940675A-B579-460E-94D1-54222C63F5DA}</a:tableStyleId>
              </a:tblPr>
              <a:tblGrid>
                <a:gridCol w="2839894">
                  <a:extLst>
                    <a:ext uri="{9D8B030D-6E8A-4147-A177-3AD203B41FA5}">
                      <a16:colId xmlns:a16="http://schemas.microsoft.com/office/drawing/2014/main" val="143992357"/>
                    </a:ext>
                  </a:extLst>
                </a:gridCol>
                <a:gridCol w="2806398">
                  <a:extLst>
                    <a:ext uri="{9D8B030D-6E8A-4147-A177-3AD203B41FA5}">
                      <a16:colId xmlns:a16="http://schemas.microsoft.com/office/drawing/2014/main" val="302881051"/>
                    </a:ext>
                  </a:extLst>
                </a:gridCol>
                <a:gridCol w="5021709">
                  <a:extLst>
                    <a:ext uri="{9D8B030D-6E8A-4147-A177-3AD203B41FA5}">
                      <a16:colId xmlns:a16="http://schemas.microsoft.com/office/drawing/2014/main" val="2331693727"/>
                    </a:ext>
                  </a:extLst>
                </a:gridCol>
              </a:tblGrid>
              <a:tr h="740350">
                <a:tc rowSpan="2">
                  <a:txBody>
                    <a:bodyPr/>
                    <a:lstStyle/>
                    <a:p>
                      <a:endParaRPr lang="en-CA" dirty="0"/>
                    </a:p>
                  </a:txBody>
                  <a:tcPr/>
                </a:tc>
                <a:tc>
                  <a:txBody>
                    <a:bodyPr/>
                    <a:lstStyle/>
                    <a:p>
                      <a:endParaRPr lang="en-CA" dirty="0"/>
                    </a:p>
                  </a:txBody>
                  <a:tcPr/>
                </a:tc>
                <a:tc rowSpan="2">
                  <a:txBody>
                    <a:bodyPr/>
                    <a:lstStyle/>
                    <a:p>
                      <a:endParaRPr lang="en-CA" dirty="0"/>
                    </a:p>
                  </a:txBody>
                  <a:tcPr/>
                </a:tc>
                <a:extLst>
                  <a:ext uri="{0D108BD9-81ED-4DB2-BD59-A6C34878D82A}">
                    <a16:rowId xmlns:a16="http://schemas.microsoft.com/office/drawing/2014/main" val="2198724650"/>
                  </a:ext>
                </a:extLst>
              </a:tr>
              <a:tr h="740350">
                <a:tc vMerge="1">
                  <a:txBody>
                    <a:bodyPr/>
                    <a:lstStyle/>
                    <a:p>
                      <a:endParaRPr lang="en-CA" dirty="0"/>
                    </a:p>
                  </a:txBody>
                  <a:tcPr/>
                </a:tc>
                <a:tc>
                  <a:txBody>
                    <a:bodyPr/>
                    <a:lstStyle/>
                    <a:p>
                      <a:endParaRPr lang="en-CA" dirty="0"/>
                    </a:p>
                  </a:txBody>
                  <a:tcPr/>
                </a:tc>
                <a:tc vMerge="1">
                  <a:txBody>
                    <a:bodyPr/>
                    <a:lstStyle/>
                    <a:p>
                      <a:endParaRPr lang="en-CA" dirty="0"/>
                    </a:p>
                  </a:txBody>
                  <a:tcPr/>
                </a:tc>
                <a:extLst>
                  <a:ext uri="{0D108BD9-81ED-4DB2-BD59-A6C34878D82A}">
                    <a16:rowId xmlns:a16="http://schemas.microsoft.com/office/drawing/2014/main" val="3350021048"/>
                  </a:ext>
                </a:extLst>
              </a:tr>
            </a:tbl>
          </a:graphicData>
        </a:graphic>
      </p:graphicFrame>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ZoneTexte 6">
            <a:extLst>
              <a:ext uri="{FF2B5EF4-FFF2-40B4-BE49-F238E27FC236}">
                <a16:creationId xmlns:a16="http://schemas.microsoft.com/office/drawing/2014/main" id="{D432855A-BAF2-4B11-B85E-B93D2C04610C}"/>
              </a:ext>
            </a:extLst>
          </p:cNvPr>
          <p:cNvSpPr txBox="1"/>
          <p:nvPr/>
        </p:nvSpPr>
        <p:spPr>
          <a:xfrm>
            <a:off x="6481082" y="4290324"/>
            <a:ext cx="505422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una actividad para la familia</a:t>
            </a:r>
            <a:r>
              <a:rPr kumimoji="0" lang="en-CA"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ZoneTexte 7">
            <a:extLst>
              <a:ext uri="{FF2B5EF4-FFF2-40B4-BE49-F238E27FC236}">
                <a16:creationId xmlns:a16="http://schemas.microsoft.com/office/drawing/2014/main" id="{01F7D5C7-6A33-4DE6-9493-17A140691C3D}"/>
              </a:ext>
            </a:extLst>
          </p:cNvPr>
          <p:cNvSpPr txBox="1"/>
          <p:nvPr/>
        </p:nvSpPr>
        <p:spPr>
          <a:xfrm>
            <a:off x="3833238" y="3938281"/>
            <a:ext cx="233360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Preparo</a:t>
            </a:r>
          </a:p>
        </p:txBody>
      </p:sp>
      <p:sp>
        <p:nvSpPr>
          <p:cNvPr id="11" name="ZoneTexte 10">
            <a:extLst>
              <a:ext uri="{FF2B5EF4-FFF2-40B4-BE49-F238E27FC236}">
                <a16:creationId xmlns:a16="http://schemas.microsoft.com/office/drawing/2014/main" id="{450526B7-4757-4FEE-AEE8-FE49D2179DEB}"/>
              </a:ext>
            </a:extLst>
          </p:cNvPr>
          <p:cNvSpPr txBox="1"/>
          <p:nvPr/>
        </p:nvSpPr>
        <p:spPr>
          <a:xfrm>
            <a:off x="3833239" y="4615473"/>
            <a:ext cx="216139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Preparamos</a:t>
            </a:r>
          </a:p>
        </p:txBody>
      </p:sp>
      <p:sp>
        <p:nvSpPr>
          <p:cNvPr id="42" name="Oval 49">
            <a:extLst>
              <a:ext uri="{FF2B5EF4-FFF2-40B4-BE49-F238E27FC236}">
                <a16:creationId xmlns:a16="http://schemas.microsoft.com/office/drawing/2014/main" id="{80F7838E-F1A9-471A-AA3A-2B37C613F3F2}"/>
              </a:ext>
            </a:extLst>
          </p:cNvPr>
          <p:cNvSpPr/>
          <p:nvPr/>
        </p:nvSpPr>
        <p:spPr>
          <a:xfrm>
            <a:off x="3581175" y="4551598"/>
            <a:ext cx="2610358" cy="604804"/>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18" name="Oval 49">
            <a:extLst>
              <a:ext uri="{FF2B5EF4-FFF2-40B4-BE49-F238E27FC236}">
                <a16:creationId xmlns:a16="http://schemas.microsoft.com/office/drawing/2014/main" id="{47DF1D56-1D19-4893-AAF9-E49D85C91B22}"/>
              </a:ext>
            </a:extLst>
          </p:cNvPr>
          <p:cNvSpPr/>
          <p:nvPr/>
        </p:nvSpPr>
        <p:spPr>
          <a:xfrm>
            <a:off x="6265528" y="1115714"/>
            <a:ext cx="913026" cy="526857"/>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20" name="TextBox 19"/>
          <p:cNvSpPr txBox="1"/>
          <p:nvPr/>
        </p:nvSpPr>
        <p:spPr>
          <a:xfrm>
            <a:off x="866769" y="5320859"/>
            <a:ext cx="4692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3A3838"/>
                </a:solidFill>
                <a:effectLst/>
                <a:uLnTx/>
                <a:uFillTx/>
                <a:latin typeface="Century Gothic"/>
                <a:ea typeface="+mn-ea"/>
                <a:cs typeface="+mn-cs"/>
              </a:rPr>
              <a:t>¿Cómo se dice en inglés?</a:t>
            </a:r>
          </a:p>
        </p:txBody>
      </p:sp>
      <p:sp>
        <p:nvSpPr>
          <p:cNvPr id="21" name="ZoneTexte 4">
            <a:extLst>
              <a:ext uri="{FF2B5EF4-FFF2-40B4-BE49-F238E27FC236}">
                <a16:creationId xmlns:a16="http://schemas.microsoft.com/office/drawing/2014/main" id="{CC6C422F-47C4-48D5-8CE3-91B541BDC414}"/>
              </a:ext>
            </a:extLst>
          </p:cNvPr>
          <p:cNvSpPr txBox="1"/>
          <p:nvPr/>
        </p:nvSpPr>
        <p:spPr>
          <a:xfrm>
            <a:off x="991268" y="5746775"/>
            <a:ext cx="664778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We</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prepare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an</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activity</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for</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the</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family</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ZoneTexte 6">
            <a:extLst>
              <a:ext uri="{FF2B5EF4-FFF2-40B4-BE49-F238E27FC236}">
                <a16:creationId xmlns:a16="http://schemas.microsoft.com/office/drawing/2014/main" id="{D432855A-BAF2-4B11-B85E-B93D2C04610C}"/>
              </a:ext>
            </a:extLst>
          </p:cNvPr>
          <p:cNvSpPr txBox="1"/>
          <p:nvPr/>
        </p:nvSpPr>
        <p:spPr>
          <a:xfrm>
            <a:off x="2931420" y="1238471"/>
            <a:ext cx="28150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I</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ZoneTexte 6">
            <a:extLst>
              <a:ext uri="{FF2B5EF4-FFF2-40B4-BE49-F238E27FC236}">
                <a16:creationId xmlns:a16="http://schemas.microsoft.com/office/drawing/2014/main" id="{D432855A-BAF2-4B11-B85E-B93D2C04610C}"/>
              </a:ext>
            </a:extLst>
          </p:cNvPr>
          <p:cNvSpPr txBox="1"/>
          <p:nvPr/>
        </p:nvSpPr>
        <p:spPr>
          <a:xfrm>
            <a:off x="6382053" y="1197560"/>
            <a:ext cx="79650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We</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9" name="Image 33">
            <a:extLst>
              <a:ext uri="{FF2B5EF4-FFF2-40B4-BE49-F238E27FC236}">
                <a16:creationId xmlns:a16="http://schemas.microsoft.com/office/drawing/2014/main" id="{9FBB80B8-CAFD-4A2B-919C-59D4B8AD9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544" y="1874685"/>
            <a:ext cx="1027021" cy="1369789"/>
          </a:xfrm>
          <a:prstGeom prst="rect">
            <a:avLst/>
          </a:prstGeom>
        </p:spPr>
      </p:pic>
      <p:pic>
        <p:nvPicPr>
          <p:cNvPr id="23" name="Image 34">
            <a:extLst>
              <a:ext uri="{FF2B5EF4-FFF2-40B4-BE49-F238E27FC236}">
                <a16:creationId xmlns:a16="http://schemas.microsoft.com/office/drawing/2014/main" id="{FD84B78C-6C39-42BB-A9E2-BC683298B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565" y="1842643"/>
            <a:ext cx="1051045" cy="1401831"/>
          </a:xfrm>
          <a:prstGeom prst="rect">
            <a:avLst/>
          </a:prstGeom>
        </p:spPr>
      </p:pic>
      <p:pic>
        <p:nvPicPr>
          <p:cNvPr id="27" name="Image 33">
            <a:extLst>
              <a:ext uri="{FF2B5EF4-FFF2-40B4-BE49-F238E27FC236}">
                <a16:creationId xmlns:a16="http://schemas.microsoft.com/office/drawing/2014/main" id="{9FBB80B8-CAFD-4A2B-919C-59D4B8AD9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301" y="3882724"/>
            <a:ext cx="1027021" cy="1369789"/>
          </a:xfrm>
          <a:prstGeom prst="rect">
            <a:avLst/>
          </a:prstGeom>
        </p:spPr>
      </p:pic>
      <p:pic>
        <p:nvPicPr>
          <p:cNvPr id="28" name="Image 34">
            <a:extLst>
              <a:ext uri="{FF2B5EF4-FFF2-40B4-BE49-F238E27FC236}">
                <a16:creationId xmlns:a16="http://schemas.microsoft.com/office/drawing/2014/main" id="{FD84B78C-6C39-42BB-A9E2-BC683298B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3322" y="3850682"/>
            <a:ext cx="1051045" cy="1401831"/>
          </a:xfrm>
          <a:prstGeom prst="rect">
            <a:avLst/>
          </a:prstGeom>
        </p:spPr>
      </p:pic>
      <p:sp>
        <p:nvSpPr>
          <p:cNvPr id="4" name="Title 3"/>
          <p:cNvSpPr>
            <a:spLocks noGrp="1"/>
          </p:cNvSpPr>
          <p:nvPr>
            <p:ph type="title"/>
          </p:nvPr>
        </p:nvSpPr>
        <p:spPr/>
        <p:txBody>
          <a:bodyPr>
            <a:normAutofit/>
          </a:bodyPr>
          <a:lstStyle/>
          <a:p>
            <a:r>
              <a:rPr lang="en-GB" sz="2800" b="1" dirty="0">
                <a:solidFill>
                  <a:schemeClr val="bg1"/>
                </a:solidFill>
              </a:rPr>
              <a:t>Daniel y los </a:t>
            </a:r>
            <a:r>
              <a:rPr lang="en-GB" sz="2800" b="1" dirty="0" err="1">
                <a:solidFill>
                  <a:schemeClr val="bg1"/>
                </a:solidFill>
              </a:rPr>
              <a:t>abuelos</a:t>
            </a:r>
            <a:endParaRPr lang="en-GB" sz="2800" b="1" dirty="0">
              <a:solidFill>
                <a:schemeClr val="bg1"/>
              </a:solidFill>
            </a:endParaRPr>
          </a:p>
        </p:txBody>
      </p:sp>
      <p:sp>
        <p:nvSpPr>
          <p:cNvPr id="2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6" name="Picture 25" descr="A cartoon of a child with his arms crossed&#10;&#10;Description automatically generated">
            <a:extLst>
              <a:ext uri="{FF2B5EF4-FFF2-40B4-BE49-F238E27FC236}">
                <a16:creationId xmlns:a16="http://schemas.microsoft.com/office/drawing/2014/main" id="{7F2A0605-A90D-4980-B32A-29D73B7EB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790" y="1926253"/>
            <a:ext cx="2632354" cy="1480699"/>
          </a:xfrm>
          <a:prstGeom prst="rect">
            <a:avLst/>
          </a:prstGeom>
        </p:spPr>
      </p:pic>
    </p:spTree>
    <p:extLst>
      <p:ext uri="{BB962C8B-B14F-4D97-AF65-F5344CB8AC3E}">
        <p14:creationId xmlns:p14="http://schemas.microsoft.com/office/powerpoint/2010/main" val="336894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1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2" grpId="0" animBg="1"/>
      <p:bldP spid="18" grpId="0" animBg="1"/>
      <p:bldP spid="20"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E154DF76-116C-485B-ADF9-2ACB7A3395FB}"/>
              </a:ext>
            </a:extLst>
          </p:cNvPr>
          <p:cNvGraphicFramePr>
            <a:graphicFrameLocks noGrp="1"/>
          </p:cNvGraphicFramePr>
          <p:nvPr/>
        </p:nvGraphicFramePr>
        <p:xfrm>
          <a:off x="723900" y="3788501"/>
          <a:ext cx="10668001" cy="1480700"/>
        </p:xfrm>
        <a:graphic>
          <a:graphicData uri="http://schemas.openxmlformats.org/drawingml/2006/table">
            <a:tbl>
              <a:tblPr firstRow="1" bandRow="1">
                <a:tableStyleId>{5940675A-B579-460E-94D1-54222C63F5DA}</a:tableStyleId>
              </a:tblPr>
              <a:tblGrid>
                <a:gridCol w="2839894">
                  <a:extLst>
                    <a:ext uri="{9D8B030D-6E8A-4147-A177-3AD203B41FA5}">
                      <a16:colId xmlns:a16="http://schemas.microsoft.com/office/drawing/2014/main" val="143992357"/>
                    </a:ext>
                  </a:extLst>
                </a:gridCol>
                <a:gridCol w="2806398">
                  <a:extLst>
                    <a:ext uri="{9D8B030D-6E8A-4147-A177-3AD203B41FA5}">
                      <a16:colId xmlns:a16="http://schemas.microsoft.com/office/drawing/2014/main" val="302881051"/>
                    </a:ext>
                  </a:extLst>
                </a:gridCol>
                <a:gridCol w="5021709">
                  <a:extLst>
                    <a:ext uri="{9D8B030D-6E8A-4147-A177-3AD203B41FA5}">
                      <a16:colId xmlns:a16="http://schemas.microsoft.com/office/drawing/2014/main" val="2331693727"/>
                    </a:ext>
                  </a:extLst>
                </a:gridCol>
              </a:tblGrid>
              <a:tr h="740350">
                <a:tc rowSpan="2">
                  <a:txBody>
                    <a:bodyPr/>
                    <a:lstStyle/>
                    <a:p>
                      <a:endParaRPr lang="en-CA" dirty="0"/>
                    </a:p>
                  </a:txBody>
                  <a:tcPr/>
                </a:tc>
                <a:tc>
                  <a:txBody>
                    <a:bodyPr/>
                    <a:lstStyle/>
                    <a:p>
                      <a:endParaRPr lang="en-CA" dirty="0"/>
                    </a:p>
                  </a:txBody>
                  <a:tcPr/>
                </a:tc>
                <a:tc rowSpan="2">
                  <a:txBody>
                    <a:bodyPr/>
                    <a:lstStyle/>
                    <a:p>
                      <a:endParaRPr lang="en-CA" dirty="0"/>
                    </a:p>
                  </a:txBody>
                  <a:tcPr/>
                </a:tc>
                <a:extLst>
                  <a:ext uri="{0D108BD9-81ED-4DB2-BD59-A6C34878D82A}">
                    <a16:rowId xmlns:a16="http://schemas.microsoft.com/office/drawing/2014/main" val="2198724650"/>
                  </a:ext>
                </a:extLst>
              </a:tr>
              <a:tr h="740350">
                <a:tc vMerge="1">
                  <a:txBody>
                    <a:bodyPr/>
                    <a:lstStyle/>
                    <a:p>
                      <a:endParaRPr lang="en-CA" dirty="0"/>
                    </a:p>
                  </a:txBody>
                  <a:tcPr/>
                </a:tc>
                <a:tc>
                  <a:txBody>
                    <a:bodyPr/>
                    <a:lstStyle/>
                    <a:p>
                      <a:endParaRPr lang="en-CA" dirty="0"/>
                    </a:p>
                  </a:txBody>
                  <a:tcPr/>
                </a:tc>
                <a:tc vMerge="1">
                  <a:txBody>
                    <a:bodyPr/>
                    <a:lstStyle/>
                    <a:p>
                      <a:endParaRPr lang="en-CA" dirty="0"/>
                    </a:p>
                  </a:txBody>
                  <a:tcPr/>
                </a:tc>
                <a:extLst>
                  <a:ext uri="{0D108BD9-81ED-4DB2-BD59-A6C34878D82A}">
                    <a16:rowId xmlns:a16="http://schemas.microsoft.com/office/drawing/2014/main" val="3350021048"/>
                  </a:ext>
                </a:extLst>
              </a:tr>
            </a:tbl>
          </a:graphicData>
        </a:graphic>
      </p:graphicFrame>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ZoneTexte 6">
            <a:extLst>
              <a:ext uri="{FF2B5EF4-FFF2-40B4-BE49-F238E27FC236}">
                <a16:creationId xmlns:a16="http://schemas.microsoft.com/office/drawing/2014/main" id="{D432855A-BAF2-4B11-B85E-B93D2C04610C}"/>
              </a:ext>
            </a:extLst>
          </p:cNvPr>
          <p:cNvSpPr txBox="1"/>
          <p:nvPr/>
        </p:nvSpPr>
        <p:spPr>
          <a:xfrm>
            <a:off x="6481082" y="4290324"/>
            <a:ext cx="505422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en una plaza bonita y famosa.</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8" name="ZoneTexte 7">
            <a:extLst>
              <a:ext uri="{FF2B5EF4-FFF2-40B4-BE49-F238E27FC236}">
                <a16:creationId xmlns:a16="http://schemas.microsoft.com/office/drawing/2014/main" id="{01F7D5C7-6A33-4DE6-9493-17A140691C3D}"/>
              </a:ext>
            </a:extLst>
          </p:cNvPr>
          <p:cNvSpPr txBox="1"/>
          <p:nvPr/>
        </p:nvSpPr>
        <p:spPr>
          <a:xfrm>
            <a:off x="3833238" y="3938281"/>
            <a:ext cx="233360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Descanso</a:t>
            </a:r>
          </a:p>
        </p:txBody>
      </p:sp>
      <p:sp>
        <p:nvSpPr>
          <p:cNvPr id="11" name="ZoneTexte 10">
            <a:extLst>
              <a:ext uri="{FF2B5EF4-FFF2-40B4-BE49-F238E27FC236}">
                <a16:creationId xmlns:a16="http://schemas.microsoft.com/office/drawing/2014/main" id="{450526B7-4757-4FEE-AEE8-FE49D2179DEB}"/>
              </a:ext>
            </a:extLst>
          </p:cNvPr>
          <p:cNvSpPr txBox="1"/>
          <p:nvPr/>
        </p:nvSpPr>
        <p:spPr>
          <a:xfrm>
            <a:off x="3833238" y="4615473"/>
            <a:ext cx="2504439"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Descansamos</a:t>
            </a:r>
          </a:p>
        </p:txBody>
      </p:sp>
      <p:sp>
        <p:nvSpPr>
          <p:cNvPr id="42" name="Oval 49">
            <a:extLst>
              <a:ext uri="{FF2B5EF4-FFF2-40B4-BE49-F238E27FC236}">
                <a16:creationId xmlns:a16="http://schemas.microsoft.com/office/drawing/2014/main" id="{80F7838E-F1A9-471A-AA3A-2B37C613F3F2}"/>
              </a:ext>
            </a:extLst>
          </p:cNvPr>
          <p:cNvSpPr/>
          <p:nvPr/>
        </p:nvSpPr>
        <p:spPr>
          <a:xfrm>
            <a:off x="3627501" y="3810531"/>
            <a:ext cx="2610358" cy="604804"/>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18" name="Oval 49">
            <a:extLst>
              <a:ext uri="{FF2B5EF4-FFF2-40B4-BE49-F238E27FC236}">
                <a16:creationId xmlns:a16="http://schemas.microsoft.com/office/drawing/2014/main" id="{47DF1D56-1D19-4893-AAF9-E49D85C91B22}"/>
              </a:ext>
            </a:extLst>
          </p:cNvPr>
          <p:cNvSpPr/>
          <p:nvPr/>
        </p:nvSpPr>
        <p:spPr>
          <a:xfrm>
            <a:off x="2570612" y="1191890"/>
            <a:ext cx="913026" cy="526857"/>
          </a:xfrm>
          <a:prstGeom prst="ellipse">
            <a:avLst/>
          </a:prstGeom>
          <a:noFill/>
          <a:ln w="57150" cap="flat" cmpd="sng" algn="ctr">
            <a:solidFill>
              <a:srgbClr val="FABD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A3838"/>
              </a:solidFill>
              <a:effectLst/>
              <a:uLnTx/>
              <a:uFillTx/>
              <a:latin typeface="Tw Cen MT" panose="020B0602020104020603"/>
              <a:ea typeface="+mn-ea"/>
              <a:cs typeface="+mn-cs"/>
            </a:endParaRPr>
          </a:p>
        </p:txBody>
      </p:sp>
      <p:sp>
        <p:nvSpPr>
          <p:cNvPr id="20" name="TextBox 19"/>
          <p:cNvSpPr txBox="1"/>
          <p:nvPr/>
        </p:nvSpPr>
        <p:spPr>
          <a:xfrm>
            <a:off x="866769" y="5320859"/>
            <a:ext cx="4692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3A3838"/>
                </a:solidFill>
                <a:effectLst/>
                <a:uLnTx/>
                <a:uFillTx/>
                <a:latin typeface="Century Gothic"/>
                <a:ea typeface="+mn-ea"/>
                <a:cs typeface="+mn-cs"/>
              </a:rPr>
              <a:t>¿Cómo se dice en inglés?</a:t>
            </a:r>
          </a:p>
        </p:txBody>
      </p:sp>
      <p:sp>
        <p:nvSpPr>
          <p:cNvPr id="21" name="ZoneTexte 4">
            <a:extLst>
              <a:ext uri="{FF2B5EF4-FFF2-40B4-BE49-F238E27FC236}">
                <a16:creationId xmlns:a16="http://schemas.microsoft.com/office/drawing/2014/main" id="{CC6C422F-47C4-48D5-8CE3-91B541BDC414}"/>
              </a:ext>
            </a:extLst>
          </p:cNvPr>
          <p:cNvSpPr txBox="1"/>
          <p:nvPr/>
        </p:nvSpPr>
        <p:spPr>
          <a:xfrm>
            <a:off x="991268" y="5746775"/>
            <a:ext cx="832418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500" b="1" i="0" u="none" strike="noStrike" kern="1200" cap="none" spc="0" normalizeH="0" baseline="0" noProof="0" dirty="0">
                <a:ln>
                  <a:noFill/>
                </a:ln>
                <a:solidFill>
                  <a:srgbClr val="3A3838"/>
                </a:solidFill>
                <a:effectLst/>
                <a:uLnTx/>
                <a:uFillTx/>
                <a:latin typeface="Century Gothic"/>
                <a:ea typeface="+mn-ea"/>
                <a:cs typeface="+mn-cs"/>
              </a:rPr>
              <a:t>I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rest</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in a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pretty</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and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famous</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500" b="1" i="0" u="none" strike="noStrike" kern="1200" cap="none" spc="0" normalizeH="0" baseline="0" noProof="0" dirty="0" err="1">
                <a:ln>
                  <a:noFill/>
                </a:ln>
                <a:solidFill>
                  <a:srgbClr val="3A3838"/>
                </a:solidFill>
                <a:effectLst/>
                <a:uLnTx/>
                <a:uFillTx/>
                <a:latin typeface="Century Gothic"/>
                <a:ea typeface="+mn-ea"/>
                <a:cs typeface="+mn-cs"/>
              </a:rPr>
              <a:t>square</a:t>
            </a:r>
            <a:r>
              <a:rPr kumimoji="0" lang="es-ES" sz="25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ZoneTexte 6">
            <a:extLst>
              <a:ext uri="{FF2B5EF4-FFF2-40B4-BE49-F238E27FC236}">
                <a16:creationId xmlns:a16="http://schemas.microsoft.com/office/drawing/2014/main" id="{D432855A-BAF2-4B11-B85E-B93D2C04610C}"/>
              </a:ext>
            </a:extLst>
          </p:cNvPr>
          <p:cNvSpPr txBox="1"/>
          <p:nvPr/>
        </p:nvSpPr>
        <p:spPr>
          <a:xfrm>
            <a:off x="2931420" y="1238471"/>
            <a:ext cx="28150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I</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ZoneTexte 6">
            <a:extLst>
              <a:ext uri="{FF2B5EF4-FFF2-40B4-BE49-F238E27FC236}">
                <a16:creationId xmlns:a16="http://schemas.microsoft.com/office/drawing/2014/main" id="{D432855A-BAF2-4B11-B85E-B93D2C04610C}"/>
              </a:ext>
            </a:extLst>
          </p:cNvPr>
          <p:cNvSpPr txBox="1"/>
          <p:nvPr/>
        </p:nvSpPr>
        <p:spPr>
          <a:xfrm>
            <a:off x="6382053" y="1197560"/>
            <a:ext cx="79650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3A3838"/>
                </a:solidFill>
                <a:effectLst/>
                <a:uLnTx/>
                <a:uFillTx/>
                <a:latin typeface="Century Gothic"/>
                <a:ea typeface="+mn-ea"/>
                <a:cs typeface="+mn-cs"/>
              </a:rPr>
              <a:t>We</a:t>
            </a:r>
            <a:endParaRPr kumimoji="0" lang="en-CA" sz="2500" b="1"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9" name="Image 33">
            <a:extLst>
              <a:ext uri="{FF2B5EF4-FFF2-40B4-BE49-F238E27FC236}">
                <a16:creationId xmlns:a16="http://schemas.microsoft.com/office/drawing/2014/main" id="{9FBB80B8-CAFD-4A2B-919C-59D4B8AD92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544" y="1874685"/>
            <a:ext cx="1027021" cy="1369789"/>
          </a:xfrm>
          <a:prstGeom prst="rect">
            <a:avLst/>
          </a:prstGeom>
        </p:spPr>
      </p:pic>
      <p:pic>
        <p:nvPicPr>
          <p:cNvPr id="23" name="Image 34">
            <a:extLst>
              <a:ext uri="{FF2B5EF4-FFF2-40B4-BE49-F238E27FC236}">
                <a16:creationId xmlns:a16="http://schemas.microsoft.com/office/drawing/2014/main" id="{FD84B78C-6C39-42BB-A9E2-BC683298B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565" y="1842643"/>
            <a:ext cx="1051045" cy="1401831"/>
          </a:xfrm>
          <a:prstGeom prst="rect">
            <a:avLst/>
          </a:prstGeom>
        </p:spPr>
      </p:pic>
      <p:sp>
        <p:nvSpPr>
          <p:cNvPr id="32"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7" name="Picture 26" descr="A cartoon of a child with his arms crossed&#10;&#10;Description automatically generated">
            <a:extLst>
              <a:ext uri="{FF2B5EF4-FFF2-40B4-BE49-F238E27FC236}">
                <a16:creationId xmlns:a16="http://schemas.microsoft.com/office/drawing/2014/main" id="{CCD33B10-8953-44D4-9302-2902A02561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3790" y="1926253"/>
            <a:ext cx="2632354" cy="1480699"/>
          </a:xfrm>
          <a:prstGeom prst="rect">
            <a:avLst/>
          </a:prstGeom>
        </p:spPr>
      </p:pic>
      <p:pic>
        <p:nvPicPr>
          <p:cNvPr id="28" name="Picture 27" descr="A cartoon of a child with his arms crossed&#10;&#10;Description automatically generated">
            <a:extLst>
              <a:ext uri="{FF2B5EF4-FFF2-40B4-BE49-F238E27FC236}">
                <a16:creationId xmlns:a16="http://schemas.microsoft.com/office/drawing/2014/main" id="{C6C806EE-B562-40D2-921A-B14577D4D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435" y="3736843"/>
            <a:ext cx="2632354" cy="1480699"/>
          </a:xfrm>
          <a:prstGeom prst="rect">
            <a:avLst/>
          </a:prstGeom>
        </p:spPr>
      </p:pic>
      <p:sp>
        <p:nvSpPr>
          <p:cNvPr id="6" name="Title 5">
            <a:extLst>
              <a:ext uri="{FF2B5EF4-FFF2-40B4-BE49-F238E27FC236}">
                <a16:creationId xmlns:a16="http://schemas.microsoft.com/office/drawing/2014/main" id="{68BB0275-C90D-4948-9D92-5AE5376289E4}"/>
              </a:ext>
            </a:extLst>
          </p:cNvPr>
          <p:cNvSpPr>
            <a:spLocks noGrp="1"/>
          </p:cNvSpPr>
          <p:nvPr>
            <p:ph type="title"/>
          </p:nvPr>
        </p:nvSpPr>
        <p:spPr/>
        <p:txBody>
          <a:bodyPr>
            <a:normAutofit/>
          </a:bodyPr>
          <a:lstStyle/>
          <a:p>
            <a:r>
              <a:rPr lang="en-GB" sz="2800" dirty="0"/>
              <a:t>Daniel y los </a:t>
            </a:r>
            <a:r>
              <a:rPr lang="en-GB" sz="2800" dirty="0" err="1"/>
              <a:t>abuelos</a:t>
            </a:r>
            <a:endParaRPr lang="en-GB" sz="2800" dirty="0"/>
          </a:p>
        </p:txBody>
      </p:sp>
    </p:spTree>
    <p:extLst>
      <p:ext uri="{BB962C8B-B14F-4D97-AF65-F5344CB8AC3E}">
        <p14:creationId xmlns:p14="http://schemas.microsoft.com/office/powerpoint/2010/main" val="6000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1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2" grpId="0" animBg="1"/>
      <p:bldP spid="18" grpId="0" animBg="1"/>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Table 15">
            <a:extLst>
              <a:ext uri="{FF2B5EF4-FFF2-40B4-BE49-F238E27FC236}">
                <a16:creationId xmlns:a16="http://schemas.microsoft.com/office/drawing/2014/main" id="{1BACC4C9-9FFF-41DC-85A9-82E57449CAE2}"/>
              </a:ext>
            </a:extLst>
          </p:cNvPr>
          <p:cNvGraphicFramePr>
            <a:graphicFrameLocks noGrp="1"/>
          </p:cNvGraphicFramePr>
          <p:nvPr>
            <p:extLst>
              <p:ext uri="{D42A27DB-BD31-4B8C-83A1-F6EECF244321}">
                <p14:modId xmlns:p14="http://schemas.microsoft.com/office/powerpoint/2010/main" val="1874016775"/>
              </p:ext>
            </p:extLst>
          </p:nvPr>
        </p:nvGraphicFramePr>
        <p:xfrm>
          <a:off x="8070574" y="1230908"/>
          <a:ext cx="4127473" cy="4255796"/>
        </p:xfrm>
        <a:graphic>
          <a:graphicData uri="http://schemas.openxmlformats.org/drawingml/2006/table">
            <a:tbl>
              <a:tblPr firstRow="1" bandRow="1">
                <a:tableStyleId>{BDBED569-4797-4DF1-A0F4-6AAB3CD982D8}</a:tableStyleId>
              </a:tblPr>
              <a:tblGrid>
                <a:gridCol w="437322">
                  <a:extLst>
                    <a:ext uri="{9D8B030D-6E8A-4147-A177-3AD203B41FA5}">
                      <a16:colId xmlns:a16="http://schemas.microsoft.com/office/drawing/2014/main" val="2911153901"/>
                    </a:ext>
                  </a:extLst>
                </a:gridCol>
                <a:gridCol w="3690151">
                  <a:extLst>
                    <a:ext uri="{9D8B030D-6E8A-4147-A177-3AD203B41FA5}">
                      <a16:colId xmlns:a16="http://schemas.microsoft.com/office/drawing/2014/main" val="1943577756"/>
                    </a:ext>
                  </a:extLst>
                </a:gridCol>
              </a:tblGrid>
              <a:tr h="1063949">
                <a:tc>
                  <a:txBody>
                    <a:bodyPr/>
                    <a:lstStyle/>
                    <a:p>
                      <a:pPr algn="ctr"/>
                      <a:r>
                        <a:rPr lang="en-GB" sz="2800" dirty="0"/>
                        <a:t>E</a:t>
                      </a:r>
                    </a:p>
                  </a:txBody>
                  <a:tcPr anchor="ctr"/>
                </a:tc>
                <a:tc>
                  <a:txBody>
                    <a:bodyPr/>
                    <a:lstStyle/>
                    <a:p>
                      <a:endParaRPr lang="en-GB" dirty="0"/>
                    </a:p>
                  </a:txBody>
                  <a:tcPr/>
                </a:tc>
                <a:extLst>
                  <a:ext uri="{0D108BD9-81ED-4DB2-BD59-A6C34878D82A}">
                    <a16:rowId xmlns:a16="http://schemas.microsoft.com/office/drawing/2014/main" val="880245745"/>
                  </a:ext>
                </a:extLst>
              </a:tr>
              <a:tr h="1063949">
                <a:tc>
                  <a:txBody>
                    <a:bodyPr/>
                    <a:lstStyle/>
                    <a:p>
                      <a:pPr algn="ctr"/>
                      <a:r>
                        <a:rPr lang="en-GB" sz="2800" b="1" dirty="0"/>
                        <a:t>F</a:t>
                      </a:r>
                    </a:p>
                  </a:txBody>
                  <a:tcPr anchor="ctr"/>
                </a:tc>
                <a:tc>
                  <a:txBody>
                    <a:bodyPr/>
                    <a:lstStyle/>
                    <a:p>
                      <a:endParaRPr lang="en-GB"/>
                    </a:p>
                  </a:txBody>
                  <a:tcPr/>
                </a:tc>
                <a:extLst>
                  <a:ext uri="{0D108BD9-81ED-4DB2-BD59-A6C34878D82A}">
                    <a16:rowId xmlns:a16="http://schemas.microsoft.com/office/drawing/2014/main" val="1501055362"/>
                  </a:ext>
                </a:extLst>
              </a:tr>
              <a:tr h="1063949">
                <a:tc>
                  <a:txBody>
                    <a:bodyPr/>
                    <a:lstStyle/>
                    <a:p>
                      <a:pPr algn="ctr"/>
                      <a:r>
                        <a:rPr lang="en-GB" sz="2800" b="1" dirty="0"/>
                        <a:t>G</a:t>
                      </a:r>
                    </a:p>
                  </a:txBody>
                  <a:tcPr anchor="ctr"/>
                </a:tc>
                <a:tc>
                  <a:txBody>
                    <a:bodyPr/>
                    <a:lstStyle/>
                    <a:p>
                      <a:endParaRPr lang="en-GB"/>
                    </a:p>
                  </a:txBody>
                  <a:tcPr/>
                </a:tc>
                <a:extLst>
                  <a:ext uri="{0D108BD9-81ED-4DB2-BD59-A6C34878D82A}">
                    <a16:rowId xmlns:a16="http://schemas.microsoft.com/office/drawing/2014/main" val="1015295535"/>
                  </a:ext>
                </a:extLst>
              </a:tr>
              <a:tr h="1063949">
                <a:tc>
                  <a:txBody>
                    <a:bodyPr/>
                    <a:lstStyle/>
                    <a:p>
                      <a:pPr algn="ctr"/>
                      <a:r>
                        <a:rPr lang="en-GB" sz="2800" b="1" dirty="0"/>
                        <a:t>H</a:t>
                      </a:r>
                    </a:p>
                  </a:txBody>
                  <a:tcPr anchor="ctr"/>
                </a:tc>
                <a:tc>
                  <a:txBody>
                    <a:bodyPr/>
                    <a:lstStyle/>
                    <a:p>
                      <a:endParaRPr lang="en-GB" dirty="0"/>
                    </a:p>
                  </a:txBody>
                  <a:tcPr/>
                </a:tc>
                <a:extLst>
                  <a:ext uri="{0D108BD9-81ED-4DB2-BD59-A6C34878D82A}">
                    <a16:rowId xmlns:a16="http://schemas.microsoft.com/office/drawing/2014/main" val="3675257528"/>
                  </a:ext>
                </a:extLst>
              </a:tr>
            </a:tbl>
          </a:graphicData>
        </a:graphic>
      </p:graphicFrame>
      <p:graphicFrame>
        <p:nvGraphicFramePr>
          <p:cNvPr id="15" name="Table 15">
            <a:extLst>
              <a:ext uri="{FF2B5EF4-FFF2-40B4-BE49-F238E27FC236}">
                <a16:creationId xmlns:a16="http://schemas.microsoft.com/office/drawing/2014/main" id="{1ACA6CA2-3C5D-44BC-84FB-0300377204A8}"/>
              </a:ext>
            </a:extLst>
          </p:cNvPr>
          <p:cNvGraphicFramePr>
            <a:graphicFrameLocks noGrp="1"/>
          </p:cNvGraphicFramePr>
          <p:nvPr>
            <p:extLst>
              <p:ext uri="{D42A27DB-BD31-4B8C-83A1-F6EECF244321}">
                <p14:modId xmlns:p14="http://schemas.microsoft.com/office/powerpoint/2010/main" val="17255296"/>
              </p:ext>
            </p:extLst>
          </p:nvPr>
        </p:nvGraphicFramePr>
        <p:xfrm>
          <a:off x="3944114" y="1254628"/>
          <a:ext cx="3977541" cy="4255796"/>
        </p:xfrm>
        <a:graphic>
          <a:graphicData uri="http://schemas.openxmlformats.org/drawingml/2006/table">
            <a:tbl>
              <a:tblPr firstRow="1" bandRow="1">
                <a:tableStyleId>{BDBED569-4797-4DF1-A0F4-6AAB3CD982D8}</a:tableStyleId>
              </a:tblPr>
              <a:tblGrid>
                <a:gridCol w="496956">
                  <a:extLst>
                    <a:ext uri="{9D8B030D-6E8A-4147-A177-3AD203B41FA5}">
                      <a16:colId xmlns:a16="http://schemas.microsoft.com/office/drawing/2014/main" val="2911153901"/>
                    </a:ext>
                  </a:extLst>
                </a:gridCol>
                <a:gridCol w="3480585">
                  <a:extLst>
                    <a:ext uri="{9D8B030D-6E8A-4147-A177-3AD203B41FA5}">
                      <a16:colId xmlns:a16="http://schemas.microsoft.com/office/drawing/2014/main" val="1943577756"/>
                    </a:ext>
                  </a:extLst>
                </a:gridCol>
              </a:tblGrid>
              <a:tr h="1063949">
                <a:tc>
                  <a:txBody>
                    <a:bodyPr/>
                    <a:lstStyle/>
                    <a:p>
                      <a:pPr algn="ctr"/>
                      <a:r>
                        <a:rPr lang="en-GB" sz="2800" dirty="0"/>
                        <a:t>A</a:t>
                      </a:r>
                    </a:p>
                  </a:txBody>
                  <a:tcPr anchor="ctr"/>
                </a:tc>
                <a:tc>
                  <a:txBody>
                    <a:bodyPr/>
                    <a:lstStyle/>
                    <a:p>
                      <a:endParaRPr lang="en-GB" dirty="0"/>
                    </a:p>
                  </a:txBody>
                  <a:tcPr/>
                </a:tc>
                <a:extLst>
                  <a:ext uri="{0D108BD9-81ED-4DB2-BD59-A6C34878D82A}">
                    <a16:rowId xmlns:a16="http://schemas.microsoft.com/office/drawing/2014/main" val="880245745"/>
                  </a:ext>
                </a:extLst>
              </a:tr>
              <a:tr h="1063949">
                <a:tc>
                  <a:txBody>
                    <a:bodyPr/>
                    <a:lstStyle/>
                    <a:p>
                      <a:pPr algn="ctr"/>
                      <a:r>
                        <a:rPr lang="en-GB" sz="2800" b="1" dirty="0"/>
                        <a:t>B</a:t>
                      </a:r>
                    </a:p>
                  </a:txBody>
                  <a:tcPr anchor="ctr"/>
                </a:tc>
                <a:tc>
                  <a:txBody>
                    <a:bodyPr/>
                    <a:lstStyle/>
                    <a:p>
                      <a:endParaRPr lang="en-GB"/>
                    </a:p>
                  </a:txBody>
                  <a:tcPr/>
                </a:tc>
                <a:extLst>
                  <a:ext uri="{0D108BD9-81ED-4DB2-BD59-A6C34878D82A}">
                    <a16:rowId xmlns:a16="http://schemas.microsoft.com/office/drawing/2014/main" val="1501055362"/>
                  </a:ext>
                </a:extLst>
              </a:tr>
              <a:tr h="1063949">
                <a:tc>
                  <a:txBody>
                    <a:bodyPr/>
                    <a:lstStyle/>
                    <a:p>
                      <a:pPr algn="ctr"/>
                      <a:r>
                        <a:rPr lang="en-GB" sz="2800" b="1" dirty="0"/>
                        <a:t>C</a:t>
                      </a:r>
                    </a:p>
                  </a:txBody>
                  <a:tcPr anchor="ctr"/>
                </a:tc>
                <a:tc>
                  <a:txBody>
                    <a:bodyPr/>
                    <a:lstStyle/>
                    <a:p>
                      <a:endParaRPr lang="en-GB"/>
                    </a:p>
                  </a:txBody>
                  <a:tcPr/>
                </a:tc>
                <a:extLst>
                  <a:ext uri="{0D108BD9-81ED-4DB2-BD59-A6C34878D82A}">
                    <a16:rowId xmlns:a16="http://schemas.microsoft.com/office/drawing/2014/main" val="1015295535"/>
                  </a:ext>
                </a:extLst>
              </a:tr>
              <a:tr h="1063949">
                <a:tc>
                  <a:txBody>
                    <a:bodyPr/>
                    <a:lstStyle/>
                    <a:p>
                      <a:pPr algn="ctr"/>
                      <a:r>
                        <a:rPr lang="en-GB" sz="2800" b="1" dirty="0"/>
                        <a:t>D</a:t>
                      </a:r>
                    </a:p>
                  </a:txBody>
                  <a:tcPr anchor="ctr"/>
                </a:tc>
                <a:tc>
                  <a:txBody>
                    <a:bodyPr/>
                    <a:lstStyle/>
                    <a:p>
                      <a:endParaRPr lang="en-GB" dirty="0"/>
                    </a:p>
                  </a:txBody>
                  <a:tcPr/>
                </a:tc>
                <a:extLst>
                  <a:ext uri="{0D108BD9-81ED-4DB2-BD59-A6C34878D82A}">
                    <a16:rowId xmlns:a16="http://schemas.microsoft.com/office/drawing/2014/main" val="3675257528"/>
                  </a:ext>
                </a:extLst>
              </a:tr>
            </a:tbl>
          </a:graphicData>
        </a:graphic>
      </p:graphicFrame>
      <p:graphicFrame>
        <p:nvGraphicFramePr>
          <p:cNvPr id="4" name="Tableau 3">
            <a:extLst>
              <a:ext uri="{FF2B5EF4-FFF2-40B4-BE49-F238E27FC236}">
                <a16:creationId xmlns:a16="http://schemas.microsoft.com/office/drawing/2014/main" id="{EF5A12EE-5652-44D6-AF9B-C53F8B03F1E7}"/>
              </a:ext>
            </a:extLst>
          </p:cNvPr>
          <p:cNvGraphicFramePr>
            <a:graphicFrameLocks noGrp="1"/>
          </p:cNvGraphicFramePr>
          <p:nvPr>
            <p:extLst>
              <p:ext uri="{D42A27DB-BD31-4B8C-83A1-F6EECF244321}">
                <p14:modId xmlns:p14="http://schemas.microsoft.com/office/powerpoint/2010/main" val="3626522380"/>
              </p:ext>
            </p:extLst>
          </p:nvPr>
        </p:nvGraphicFramePr>
        <p:xfrm>
          <a:off x="166930" y="1419905"/>
          <a:ext cx="1583036" cy="3955393"/>
        </p:xfrm>
        <a:graphic>
          <a:graphicData uri="http://schemas.openxmlformats.org/drawingml/2006/table">
            <a:tbl>
              <a:tblPr firstRow="1" bandRow="1">
                <a:tableStyleId>{5DA37D80-6434-44D0-A028-1B22A696006F}</a:tableStyleId>
              </a:tblPr>
              <a:tblGrid>
                <a:gridCol w="623946">
                  <a:extLst>
                    <a:ext uri="{9D8B030D-6E8A-4147-A177-3AD203B41FA5}">
                      <a16:colId xmlns:a16="http://schemas.microsoft.com/office/drawing/2014/main" val="1645577546"/>
                    </a:ext>
                  </a:extLst>
                </a:gridCol>
                <a:gridCol w="959090">
                  <a:extLst>
                    <a:ext uri="{9D8B030D-6E8A-4147-A177-3AD203B41FA5}">
                      <a16:colId xmlns:a16="http://schemas.microsoft.com/office/drawing/2014/main" val="2654926791"/>
                    </a:ext>
                  </a:extLst>
                </a:gridCol>
              </a:tblGrid>
              <a:tr h="467453">
                <a:tc>
                  <a:txBody>
                    <a:bodyPr/>
                    <a:lstStyle/>
                    <a:p>
                      <a:endParaRPr lang="en-CA" dirty="0"/>
                    </a:p>
                  </a:txBody>
                  <a:tcPr/>
                </a:tc>
                <a:tc>
                  <a:txBody>
                    <a:bodyPr/>
                    <a:lstStyle/>
                    <a:p>
                      <a:endParaRPr lang="en-CA" b="0" dirty="0"/>
                    </a:p>
                  </a:txBody>
                  <a:tcPr/>
                </a:tc>
                <a:extLst>
                  <a:ext uri="{0D108BD9-81ED-4DB2-BD59-A6C34878D82A}">
                    <a16:rowId xmlns:a16="http://schemas.microsoft.com/office/drawing/2014/main" val="801309263"/>
                  </a:ext>
                </a:extLst>
              </a:tr>
              <a:tr h="431497">
                <a:tc>
                  <a:txBody>
                    <a:bodyPr/>
                    <a:lstStyle/>
                    <a:p>
                      <a:endParaRPr lang="en-CA" dirty="0"/>
                    </a:p>
                  </a:txBody>
                  <a:tcPr/>
                </a:tc>
                <a:tc>
                  <a:txBody>
                    <a:bodyPr/>
                    <a:lstStyle/>
                    <a:p>
                      <a:endParaRPr lang="en-CA" dirty="0"/>
                    </a:p>
                  </a:txBody>
                  <a:tcPr/>
                </a:tc>
                <a:extLst>
                  <a:ext uri="{0D108BD9-81ED-4DB2-BD59-A6C34878D82A}">
                    <a16:rowId xmlns:a16="http://schemas.microsoft.com/office/drawing/2014/main" val="2103996639"/>
                  </a:ext>
                </a:extLst>
              </a:tr>
              <a:tr h="437491">
                <a:tc>
                  <a:txBody>
                    <a:bodyPr/>
                    <a:lstStyle/>
                    <a:p>
                      <a:endParaRPr lang="en-CA" dirty="0"/>
                    </a:p>
                  </a:txBody>
                  <a:tcPr/>
                </a:tc>
                <a:tc>
                  <a:txBody>
                    <a:bodyPr/>
                    <a:lstStyle/>
                    <a:p>
                      <a:endParaRPr lang="en-CA" dirty="0"/>
                    </a:p>
                  </a:txBody>
                  <a:tcPr/>
                </a:tc>
                <a:extLst>
                  <a:ext uri="{0D108BD9-81ED-4DB2-BD59-A6C34878D82A}">
                    <a16:rowId xmlns:a16="http://schemas.microsoft.com/office/drawing/2014/main" val="2517316313"/>
                  </a:ext>
                </a:extLst>
              </a:tr>
              <a:tr h="437491">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57592669"/>
                  </a:ext>
                </a:extLst>
              </a:tr>
              <a:tr h="431497">
                <a:tc>
                  <a:txBody>
                    <a:bodyPr/>
                    <a:lstStyle/>
                    <a:p>
                      <a:endParaRPr lang="en-CA" dirty="0"/>
                    </a:p>
                  </a:txBody>
                  <a:tcPr/>
                </a:tc>
                <a:tc>
                  <a:txBody>
                    <a:bodyPr/>
                    <a:lstStyle/>
                    <a:p>
                      <a:endParaRPr lang="en-CA" dirty="0"/>
                    </a:p>
                  </a:txBody>
                  <a:tcPr/>
                </a:tc>
                <a:extLst>
                  <a:ext uri="{0D108BD9-81ED-4DB2-BD59-A6C34878D82A}">
                    <a16:rowId xmlns:a16="http://schemas.microsoft.com/office/drawing/2014/main" val="3643096176"/>
                  </a:ext>
                </a:extLst>
              </a:tr>
              <a:tr h="437491">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561916791"/>
                  </a:ext>
                </a:extLst>
              </a:tr>
              <a:tr h="437491">
                <a:tc>
                  <a:txBody>
                    <a:bodyPr/>
                    <a:lstStyle/>
                    <a:p>
                      <a:endParaRPr lang="en-CA" dirty="0"/>
                    </a:p>
                  </a:txBody>
                  <a:tcPr/>
                </a:tc>
                <a:tc>
                  <a:txBody>
                    <a:bodyPr/>
                    <a:lstStyle/>
                    <a:p>
                      <a:endParaRPr lang="en-CA" dirty="0"/>
                    </a:p>
                  </a:txBody>
                  <a:tcPr/>
                </a:tc>
                <a:extLst>
                  <a:ext uri="{0D108BD9-81ED-4DB2-BD59-A6C34878D82A}">
                    <a16:rowId xmlns:a16="http://schemas.microsoft.com/office/drawing/2014/main" val="416167859"/>
                  </a:ext>
                </a:extLst>
              </a:tr>
              <a:tr h="437491">
                <a:tc>
                  <a:txBody>
                    <a:bodyPr/>
                    <a:lstStyle/>
                    <a:p>
                      <a:endParaRPr lang="en-CA" dirty="0"/>
                    </a:p>
                  </a:txBody>
                  <a:tcPr/>
                </a:tc>
                <a:tc>
                  <a:txBody>
                    <a:bodyPr/>
                    <a:lstStyle/>
                    <a:p>
                      <a:endParaRPr lang="en-CA" dirty="0"/>
                    </a:p>
                  </a:txBody>
                  <a:tcPr/>
                </a:tc>
                <a:extLst>
                  <a:ext uri="{0D108BD9-81ED-4DB2-BD59-A6C34878D82A}">
                    <a16:rowId xmlns:a16="http://schemas.microsoft.com/office/drawing/2014/main" val="2316574945"/>
                  </a:ext>
                </a:extLst>
              </a:tr>
              <a:tr h="437491">
                <a:tc>
                  <a:txBody>
                    <a:bodyPr/>
                    <a:lstStyle/>
                    <a:p>
                      <a:endParaRPr lang="en-CA" dirty="0"/>
                    </a:p>
                  </a:txBody>
                  <a:tcPr/>
                </a:tc>
                <a:tc>
                  <a:txBody>
                    <a:bodyPr/>
                    <a:lstStyle/>
                    <a:p>
                      <a:endParaRPr lang="en-CA" dirty="0"/>
                    </a:p>
                  </a:txBody>
                  <a:tcPr/>
                </a:tc>
                <a:extLst>
                  <a:ext uri="{0D108BD9-81ED-4DB2-BD59-A6C34878D82A}">
                    <a16:rowId xmlns:a16="http://schemas.microsoft.com/office/drawing/2014/main" val="956931772"/>
                  </a:ext>
                </a:extLst>
              </a:tr>
            </a:tbl>
          </a:graphicData>
        </a:graphic>
      </p:graphicFrame>
      <p:sp>
        <p:nvSpPr>
          <p:cNvPr id="6" name="Action Button: Custom 7">
            <a:hlinkClick r:id="" action="ppaction://noaction" highlightClick="1">
              <a:snd r:embed="rId3" name="naturaleza.wav"/>
            </a:hlinkClick>
            <a:extLst>
              <a:ext uri="{FF2B5EF4-FFF2-40B4-BE49-F238E27FC236}">
                <a16:creationId xmlns:a16="http://schemas.microsoft.com/office/drawing/2014/main" id="{A369FC2D-5D1E-4378-84A2-3F8B639B35D4}"/>
              </a:ext>
            </a:extLst>
          </p:cNvPr>
          <p:cNvSpPr/>
          <p:nvPr/>
        </p:nvSpPr>
        <p:spPr>
          <a:xfrm>
            <a:off x="284459" y="2373949"/>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9" name="Action Button: Custom 10">
            <a:hlinkClick r:id="" action="ppaction://noaction" highlightClick="1">
              <a:snd r:embed="rId4" name="entre 2.wav"/>
            </a:hlinkClick>
            <a:extLst>
              <a:ext uri="{FF2B5EF4-FFF2-40B4-BE49-F238E27FC236}">
                <a16:creationId xmlns:a16="http://schemas.microsoft.com/office/drawing/2014/main" id="{97AD0662-5DE5-4355-BF9C-E479C98BF32F}"/>
              </a:ext>
            </a:extLst>
          </p:cNvPr>
          <p:cNvSpPr/>
          <p:nvPr/>
        </p:nvSpPr>
        <p:spPr>
          <a:xfrm>
            <a:off x="284457" y="3669651"/>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10" name="Action Button: Custom 11">
            <a:hlinkClick r:id="" action="ppaction://noaction" highlightClick="1">
              <a:snd r:embed="rId5" name="llevar.wav"/>
            </a:hlinkClick>
            <a:extLst>
              <a:ext uri="{FF2B5EF4-FFF2-40B4-BE49-F238E27FC236}">
                <a16:creationId xmlns:a16="http://schemas.microsoft.com/office/drawing/2014/main" id="{6DAE5565-F4AA-43E8-AF57-5908FBED336C}"/>
              </a:ext>
            </a:extLst>
          </p:cNvPr>
          <p:cNvSpPr/>
          <p:nvPr/>
        </p:nvSpPr>
        <p:spPr>
          <a:xfrm>
            <a:off x="286230" y="3221107"/>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25" name="TextBox 36">
            <a:extLst>
              <a:ext uri="{FF2B5EF4-FFF2-40B4-BE49-F238E27FC236}">
                <a16:creationId xmlns:a16="http://schemas.microsoft.com/office/drawing/2014/main" id="{8B4E9723-517A-41BE-8AA1-A7396A9062BF}"/>
              </a:ext>
            </a:extLst>
          </p:cNvPr>
          <p:cNvSpPr txBox="1"/>
          <p:nvPr/>
        </p:nvSpPr>
        <p:spPr>
          <a:xfrm>
            <a:off x="2420881" y="206894"/>
            <a:ext cx="5287583" cy="430887"/>
          </a:xfrm>
          <a:prstGeom prst="rect">
            <a:avLst/>
          </a:prstGeom>
          <a:noFill/>
        </p:spPr>
        <p:txBody>
          <a:bodyPr wrap="square" rtlCol="0">
            <a:spAutoFit/>
          </a:bodyPr>
          <a:lstStyle/>
          <a:p>
            <a:r>
              <a:rPr lang="es-ES" sz="2200" b="1" dirty="0">
                <a:latin typeface="Century Gothic" panose="020B0502020202020204" pitchFamily="34" charset="0"/>
              </a:rPr>
              <a:t>Escucha. Escribe la letra correcta. </a:t>
            </a:r>
          </a:p>
        </p:txBody>
      </p:sp>
      <p:sp>
        <p:nvSpPr>
          <p:cNvPr id="27" name="Action Button: Custom 11">
            <a:hlinkClick r:id="" action="ppaction://noaction" highlightClick="1">
              <a:snd r:embed="rId6" name="camisa 2.wav"/>
            </a:hlinkClick>
            <a:extLst>
              <a:ext uri="{FF2B5EF4-FFF2-40B4-BE49-F238E27FC236}">
                <a16:creationId xmlns:a16="http://schemas.microsoft.com/office/drawing/2014/main" id="{0B368BC0-1DBB-47DD-85ED-6C8737D146AC}"/>
              </a:ext>
            </a:extLst>
          </p:cNvPr>
          <p:cNvSpPr/>
          <p:nvPr/>
        </p:nvSpPr>
        <p:spPr>
          <a:xfrm>
            <a:off x="269005" y="1938890"/>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28" name="Action Button: Custom 11">
            <a:hlinkClick r:id="" action="ppaction://noaction" highlightClick="1">
              <a:snd r:embed="rId7" name="familia.wav"/>
            </a:hlinkClick>
            <a:extLst>
              <a:ext uri="{FF2B5EF4-FFF2-40B4-BE49-F238E27FC236}">
                <a16:creationId xmlns:a16="http://schemas.microsoft.com/office/drawing/2014/main" id="{098B66D6-99B6-42B7-ACDD-F2A2C1FAE759}"/>
              </a:ext>
            </a:extLst>
          </p:cNvPr>
          <p:cNvSpPr/>
          <p:nvPr/>
        </p:nvSpPr>
        <p:spPr>
          <a:xfrm>
            <a:off x="288383" y="4111767"/>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30" name="Action Button: Custom 11">
            <a:hlinkClick r:id="" action="ppaction://noaction" highlightClick="1">
              <a:snd r:embed="rId8" name="activo.wav"/>
            </a:hlinkClick>
            <a:extLst>
              <a:ext uri="{FF2B5EF4-FFF2-40B4-BE49-F238E27FC236}">
                <a16:creationId xmlns:a16="http://schemas.microsoft.com/office/drawing/2014/main" id="{D1782DE9-7CED-4C2B-B530-DBCAD1951CC1}"/>
              </a:ext>
            </a:extLst>
          </p:cNvPr>
          <p:cNvSpPr/>
          <p:nvPr/>
        </p:nvSpPr>
        <p:spPr>
          <a:xfrm>
            <a:off x="283974" y="2798030"/>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32" name="Action Button: Custom 11">
            <a:hlinkClick r:id="" action="ppaction://noaction" highlightClick="1">
              <a:snd r:embed="rId9" name="mirar.wav"/>
            </a:hlinkClick>
            <a:extLst>
              <a:ext uri="{FF2B5EF4-FFF2-40B4-BE49-F238E27FC236}">
                <a16:creationId xmlns:a16="http://schemas.microsoft.com/office/drawing/2014/main" id="{88A4BEA2-E77F-4BFC-8D32-97C8D1789E9D}"/>
              </a:ext>
            </a:extLst>
          </p:cNvPr>
          <p:cNvSpPr/>
          <p:nvPr/>
        </p:nvSpPr>
        <p:spPr>
          <a:xfrm>
            <a:off x="283974" y="4553883"/>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14" name="ZoneTexte 13">
            <a:extLst>
              <a:ext uri="{FF2B5EF4-FFF2-40B4-BE49-F238E27FC236}">
                <a16:creationId xmlns:a16="http://schemas.microsoft.com/office/drawing/2014/main" id="{ED6E9AAB-B2C8-4B52-9E41-0616BE44E0B2}"/>
              </a:ext>
            </a:extLst>
          </p:cNvPr>
          <p:cNvSpPr txBox="1"/>
          <p:nvPr/>
        </p:nvSpPr>
        <p:spPr>
          <a:xfrm>
            <a:off x="804902" y="1419905"/>
            <a:ext cx="1131733" cy="430887"/>
          </a:xfrm>
          <a:prstGeom prst="rect">
            <a:avLst/>
          </a:prstGeom>
          <a:noFill/>
        </p:spPr>
        <p:txBody>
          <a:bodyPr wrap="square" rtlCol="0">
            <a:spAutoFit/>
          </a:bodyPr>
          <a:lstStyle/>
          <a:p>
            <a:r>
              <a:rPr lang="es-ES" sz="2200" b="1" dirty="0">
                <a:solidFill>
                  <a:schemeClr val="accent1">
                    <a:lumMod val="50000"/>
                  </a:schemeClr>
                </a:solidFill>
                <a:latin typeface="Century Gothic" panose="020B0502020202020204" pitchFamily="34" charset="0"/>
              </a:rPr>
              <a:t>Letra</a:t>
            </a:r>
          </a:p>
        </p:txBody>
      </p:sp>
      <p:sp>
        <p:nvSpPr>
          <p:cNvPr id="48" name="ZoneTexte 47">
            <a:extLst>
              <a:ext uri="{FF2B5EF4-FFF2-40B4-BE49-F238E27FC236}">
                <a16:creationId xmlns:a16="http://schemas.microsoft.com/office/drawing/2014/main" id="{A147FA32-3507-4ACD-9F8E-531EA182C8C6}"/>
              </a:ext>
            </a:extLst>
          </p:cNvPr>
          <p:cNvSpPr txBox="1"/>
          <p:nvPr/>
        </p:nvSpPr>
        <p:spPr>
          <a:xfrm>
            <a:off x="4984002" y="3604078"/>
            <a:ext cx="2100758" cy="646331"/>
          </a:xfrm>
          <a:prstGeom prst="rect">
            <a:avLst/>
          </a:prstGeom>
          <a:noFill/>
        </p:spPr>
        <p:txBody>
          <a:bodyPr wrap="square" rtlCol="0">
            <a:spAutoFit/>
          </a:bodyPr>
          <a:lstStyle/>
          <a:p>
            <a:pPr algn="ctr"/>
            <a:r>
              <a:rPr lang="en-CA" sz="3600" dirty="0"/>
              <a:t>[</a:t>
            </a:r>
            <a:r>
              <a:rPr lang="en-CA" sz="2800" dirty="0"/>
              <a:t>cousin</a:t>
            </a:r>
            <a:r>
              <a:rPr lang="en-CA" sz="3600" dirty="0"/>
              <a:t>]</a:t>
            </a:r>
          </a:p>
        </p:txBody>
      </p:sp>
      <p:pic>
        <p:nvPicPr>
          <p:cNvPr id="49" name="Image 48">
            <a:extLst>
              <a:ext uri="{FF2B5EF4-FFF2-40B4-BE49-F238E27FC236}">
                <a16:creationId xmlns:a16="http://schemas.microsoft.com/office/drawing/2014/main" id="{3F9066A9-3078-4782-87B5-58251859D8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624900" y="2378541"/>
            <a:ext cx="754532" cy="1019061"/>
          </a:xfrm>
          <a:prstGeom prst="rect">
            <a:avLst/>
          </a:prstGeom>
        </p:spPr>
      </p:pic>
      <p:pic>
        <p:nvPicPr>
          <p:cNvPr id="50" name="Image 49">
            <a:extLst>
              <a:ext uri="{FF2B5EF4-FFF2-40B4-BE49-F238E27FC236}">
                <a16:creationId xmlns:a16="http://schemas.microsoft.com/office/drawing/2014/main" id="{1589C672-A694-4A1E-A605-DFAAC2015B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64141" y="4471695"/>
            <a:ext cx="1001064" cy="1001064"/>
          </a:xfrm>
          <a:prstGeom prst="rect">
            <a:avLst/>
          </a:prstGeom>
        </p:spPr>
      </p:pic>
      <p:pic>
        <p:nvPicPr>
          <p:cNvPr id="55" name="Image 54">
            <a:extLst>
              <a:ext uri="{FF2B5EF4-FFF2-40B4-BE49-F238E27FC236}">
                <a16:creationId xmlns:a16="http://schemas.microsoft.com/office/drawing/2014/main" id="{DB7BFB0F-C13A-4967-B8E6-99CCEFF8E2EF}"/>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18135" y="1496431"/>
            <a:ext cx="1241289" cy="715834"/>
          </a:xfrm>
          <a:prstGeom prst="rect">
            <a:avLst/>
          </a:prstGeom>
        </p:spPr>
      </p:pic>
      <p:sp>
        <p:nvSpPr>
          <p:cNvPr id="68" name="ZoneTexte 67">
            <a:extLst>
              <a:ext uri="{FF2B5EF4-FFF2-40B4-BE49-F238E27FC236}">
                <a16:creationId xmlns:a16="http://schemas.microsoft.com/office/drawing/2014/main" id="{30F94D6C-D03A-4611-A195-4C2A1B452D51}"/>
              </a:ext>
            </a:extLst>
          </p:cNvPr>
          <p:cNvSpPr txBox="1"/>
          <p:nvPr/>
        </p:nvSpPr>
        <p:spPr>
          <a:xfrm>
            <a:off x="9474118" y="3667558"/>
            <a:ext cx="2011038" cy="523220"/>
          </a:xfrm>
          <a:prstGeom prst="rect">
            <a:avLst/>
          </a:prstGeom>
          <a:noFill/>
        </p:spPr>
        <p:txBody>
          <a:bodyPr wrap="square" rtlCol="0">
            <a:spAutoFit/>
          </a:bodyPr>
          <a:lstStyle/>
          <a:p>
            <a:r>
              <a:rPr lang="en-CA" sz="2800" dirty="0"/>
              <a:t>[between]</a:t>
            </a:r>
          </a:p>
        </p:txBody>
      </p:sp>
      <p:pic>
        <p:nvPicPr>
          <p:cNvPr id="69" name="Image 68">
            <a:extLst>
              <a:ext uri="{FF2B5EF4-FFF2-40B4-BE49-F238E27FC236}">
                <a16:creationId xmlns:a16="http://schemas.microsoft.com/office/drawing/2014/main" id="{6D1E5F83-6EA7-49C7-8F38-73E49294C1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58857" y="4360867"/>
            <a:ext cx="1079545" cy="1079545"/>
          </a:xfrm>
          <a:prstGeom prst="rect">
            <a:avLst/>
          </a:prstGeom>
        </p:spPr>
      </p:pic>
      <p:sp>
        <p:nvSpPr>
          <p:cNvPr id="21" name="ZoneTexte 20">
            <a:extLst>
              <a:ext uri="{FF2B5EF4-FFF2-40B4-BE49-F238E27FC236}">
                <a16:creationId xmlns:a16="http://schemas.microsoft.com/office/drawing/2014/main" id="{375BC723-89FC-4DE9-90CF-E315E391EDA4}"/>
              </a:ext>
            </a:extLst>
          </p:cNvPr>
          <p:cNvSpPr txBox="1"/>
          <p:nvPr/>
        </p:nvSpPr>
        <p:spPr>
          <a:xfrm>
            <a:off x="1013287" y="1878649"/>
            <a:ext cx="352397" cy="430887"/>
          </a:xfrm>
          <a:prstGeom prst="rect">
            <a:avLst/>
          </a:prstGeom>
          <a:noFill/>
        </p:spPr>
        <p:txBody>
          <a:bodyPr wrap="square" rtlCol="0">
            <a:spAutoFit/>
          </a:bodyPr>
          <a:lstStyle/>
          <a:p>
            <a:r>
              <a:rPr lang="en-CA" sz="2200" b="1" dirty="0">
                <a:solidFill>
                  <a:schemeClr val="accent1">
                    <a:lumMod val="50000"/>
                  </a:schemeClr>
                </a:solidFill>
                <a:latin typeface="Century Gothic" panose="020B0502020202020204" pitchFamily="34" charset="0"/>
              </a:rPr>
              <a:t>F</a:t>
            </a:r>
          </a:p>
        </p:txBody>
      </p:sp>
      <p:sp>
        <p:nvSpPr>
          <p:cNvPr id="82" name="ZoneTexte 81">
            <a:extLst>
              <a:ext uri="{FF2B5EF4-FFF2-40B4-BE49-F238E27FC236}">
                <a16:creationId xmlns:a16="http://schemas.microsoft.com/office/drawing/2014/main" id="{A5245B9D-0676-4CE7-8DDC-C70E64F77219}"/>
              </a:ext>
            </a:extLst>
          </p:cNvPr>
          <p:cNvSpPr txBox="1"/>
          <p:nvPr/>
        </p:nvSpPr>
        <p:spPr>
          <a:xfrm>
            <a:off x="1014360" y="2309536"/>
            <a:ext cx="352397" cy="430887"/>
          </a:xfrm>
          <a:prstGeom prst="rect">
            <a:avLst/>
          </a:prstGeom>
          <a:noFill/>
        </p:spPr>
        <p:txBody>
          <a:bodyPr wrap="square" rtlCol="0">
            <a:spAutoFit/>
          </a:bodyPr>
          <a:lstStyle/>
          <a:p>
            <a:r>
              <a:rPr lang="en-CA" sz="2200" b="1" dirty="0">
                <a:solidFill>
                  <a:schemeClr val="accent1">
                    <a:lumMod val="50000"/>
                  </a:schemeClr>
                </a:solidFill>
                <a:latin typeface="Century Gothic" panose="020B0502020202020204" pitchFamily="34" charset="0"/>
              </a:rPr>
              <a:t>D</a:t>
            </a:r>
          </a:p>
        </p:txBody>
      </p:sp>
      <p:sp>
        <p:nvSpPr>
          <p:cNvPr id="83" name="ZoneTexte 82">
            <a:extLst>
              <a:ext uri="{FF2B5EF4-FFF2-40B4-BE49-F238E27FC236}">
                <a16:creationId xmlns:a16="http://schemas.microsoft.com/office/drawing/2014/main" id="{606AB45C-2DA9-4F66-86FD-84546E1C88ED}"/>
              </a:ext>
            </a:extLst>
          </p:cNvPr>
          <p:cNvSpPr txBox="1"/>
          <p:nvPr/>
        </p:nvSpPr>
        <p:spPr>
          <a:xfrm>
            <a:off x="1013287" y="2763036"/>
            <a:ext cx="352397" cy="430887"/>
          </a:xfrm>
          <a:prstGeom prst="rect">
            <a:avLst/>
          </a:prstGeom>
          <a:noFill/>
        </p:spPr>
        <p:txBody>
          <a:bodyPr wrap="square" rtlCol="0">
            <a:spAutoFit/>
          </a:bodyPr>
          <a:lstStyle/>
          <a:p>
            <a:r>
              <a:rPr lang="en-CA" sz="2200" b="1" dirty="0">
                <a:solidFill>
                  <a:schemeClr val="accent1">
                    <a:lumMod val="50000"/>
                  </a:schemeClr>
                </a:solidFill>
                <a:latin typeface="Century Gothic" panose="020B0502020202020204" pitchFamily="34" charset="0"/>
              </a:rPr>
              <a:t>E</a:t>
            </a:r>
          </a:p>
        </p:txBody>
      </p:sp>
      <p:sp>
        <p:nvSpPr>
          <p:cNvPr id="84" name="ZoneTexte 83">
            <a:extLst>
              <a:ext uri="{FF2B5EF4-FFF2-40B4-BE49-F238E27FC236}">
                <a16:creationId xmlns:a16="http://schemas.microsoft.com/office/drawing/2014/main" id="{E62BA402-B94A-4051-A687-93E389BA42B2}"/>
              </a:ext>
            </a:extLst>
          </p:cNvPr>
          <p:cNvSpPr txBox="1"/>
          <p:nvPr/>
        </p:nvSpPr>
        <p:spPr>
          <a:xfrm>
            <a:off x="1015203" y="3191384"/>
            <a:ext cx="352397" cy="430887"/>
          </a:xfrm>
          <a:prstGeom prst="rect">
            <a:avLst/>
          </a:prstGeom>
          <a:noFill/>
        </p:spPr>
        <p:txBody>
          <a:bodyPr wrap="square" rtlCol="0">
            <a:spAutoFit/>
          </a:bodyPr>
          <a:lstStyle/>
          <a:p>
            <a:r>
              <a:rPr lang="en-CA" sz="2200" b="1" dirty="0">
                <a:solidFill>
                  <a:schemeClr val="accent1">
                    <a:lumMod val="50000"/>
                  </a:schemeClr>
                </a:solidFill>
                <a:latin typeface="Century Gothic" panose="020B0502020202020204" pitchFamily="34" charset="0"/>
              </a:rPr>
              <a:t>B</a:t>
            </a:r>
          </a:p>
        </p:txBody>
      </p:sp>
      <p:sp>
        <p:nvSpPr>
          <p:cNvPr id="85" name="ZoneTexte 84">
            <a:extLst>
              <a:ext uri="{FF2B5EF4-FFF2-40B4-BE49-F238E27FC236}">
                <a16:creationId xmlns:a16="http://schemas.microsoft.com/office/drawing/2014/main" id="{389201F7-FF6A-4133-99DE-BFA71C577258}"/>
              </a:ext>
            </a:extLst>
          </p:cNvPr>
          <p:cNvSpPr txBox="1"/>
          <p:nvPr/>
        </p:nvSpPr>
        <p:spPr>
          <a:xfrm>
            <a:off x="962593" y="3641021"/>
            <a:ext cx="352397" cy="430887"/>
          </a:xfrm>
          <a:prstGeom prst="rect">
            <a:avLst/>
          </a:prstGeom>
          <a:noFill/>
        </p:spPr>
        <p:txBody>
          <a:bodyPr wrap="square" rtlCol="0">
            <a:spAutoFit/>
          </a:bodyPr>
          <a:lstStyle/>
          <a:p>
            <a:r>
              <a:rPr lang="en-CA" sz="2200" b="1" dirty="0">
                <a:solidFill>
                  <a:schemeClr val="accent1">
                    <a:lumMod val="50000"/>
                  </a:schemeClr>
                </a:solidFill>
                <a:latin typeface="Century Gothic" panose="020B0502020202020204" pitchFamily="34" charset="0"/>
              </a:rPr>
              <a:t>G</a:t>
            </a:r>
          </a:p>
        </p:txBody>
      </p:sp>
      <p:sp>
        <p:nvSpPr>
          <p:cNvPr id="86" name="ZoneTexte 85">
            <a:extLst>
              <a:ext uri="{FF2B5EF4-FFF2-40B4-BE49-F238E27FC236}">
                <a16:creationId xmlns:a16="http://schemas.microsoft.com/office/drawing/2014/main" id="{6E444770-ABCC-4F42-8059-C1EA74E0421C}"/>
              </a:ext>
            </a:extLst>
          </p:cNvPr>
          <p:cNvSpPr txBox="1"/>
          <p:nvPr/>
        </p:nvSpPr>
        <p:spPr>
          <a:xfrm>
            <a:off x="1013287" y="4036721"/>
            <a:ext cx="352397" cy="430887"/>
          </a:xfrm>
          <a:prstGeom prst="rect">
            <a:avLst/>
          </a:prstGeom>
          <a:noFill/>
        </p:spPr>
        <p:txBody>
          <a:bodyPr wrap="square" rtlCol="0">
            <a:spAutoFit/>
          </a:bodyPr>
          <a:lstStyle/>
          <a:p>
            <a:r>
              <a:rPr lang="en-CA" sz="2200" b="1" dirty="0">
                <a:solidFill>
                  <a:schemeClr val="accent1">
                    <a:lumMod val="50000"/>
                  </a:schemeClr>
                </a:solidFill>
                <a:latin typeface="Century Gothic" panose="020B0502020202020204" pitchFamily="34" charset="0"/>
              </a:rPr>
              <a:t>A</a:t>
            </a:r>
          </a:p>
        </p:txBody>
      </p:sp>
      <p:sp>
        <p:nvSpPr>
          <p:cNvPr id="87" name="ZoneTexte 86">
            <a:extLst>
              <a:ext uri="{FF2B5EF4-FFF2-40B4-BE49-F238E27FC236}">
                <a16:creationId xmlns:a16="http://schemas.microsoft.com/office/drawing/2014/main" id="{B885B0B0-268A-444D-AC54-E7E938162DF9}"/>
              </a:ext>
            </a:extLst>
          </p:cNvPr>
          <p:cNvSpPr txBox="1"/>
          <p:nvPr/>
        </p:nvSpPr>
        <p:spPr>
          <a:xfrm>
            <a:off x="1015203" y="4514763"/>
            <a:ext cx="352397" cy="430887"/>
          </a:xfrm>
          <a:prstGeom prst="rect">
            <a:avLst/>
          </a:prstGeom>
          <a:noFill/>
        </p:spPr>
        <p:txBody>
          <a:bodyPr wrap="square" rtlCol="0">
            <a:spAutoFit/>
          </a:bodyPr>
          <a:lstStyle/>
          <a:p>
            <a:r>
              <a:rPr lang="en-CA" sz="2200" b="1" dirty="0">
                <a:solidFill>
                  <a:schemeClr val="accent1">
                    <a:lumMod val="50000"/>
                  </a:schemeClr>
                </a:solidFill>
                <a:latin typeface="Century Gothic" panose="020B0502020202020204" pitchFamily="34" charset="0"/>
              </a:rPr>
              <a:t>H</a:t>
            </a:r>
          </a:p>
        </p:txBody>
      </p:sp>
      <p:sp>
        <p:nvSpPr>
          <p:cNvPr id="88" name="ZoneTexte 87">
            <a:extLst>
              <a:ext uri="{FF2B5EF4-FFF2-40B4-BE49-F238E27FC236}">
                <a16:creationId xmlns:a16="http://schemas.microsoft.com/office/drawing/2014/main" id="{87753AC8-B22C-4EF0-A05F-A1B3A2D67F74}"/>
              </a:ext>
            </a:extLst>
          </p:cNvPr>
          <p:cNvSpPr txBox="1"/>
          <p:nvPr/>
        </p:nvSpPr>
        <p:spPr>
          <a:xfrm>
            <a:off x="1013287" y="4925975"/>
            <a:ext cx="352397" cy="430887"/>
          </a:xfrm>
          <a:prstGeom prst="rect">
            <a:avLst/>
          </a:prstGeom>
          <a:noFill/>
        </p:spPr>
        <p:txBody>
          <a:bodyPr wrap="square" rtlCol="0">
            <a:spAutoFit/>
          </a:bodyPr>
          <a:lstStyle/>
          <a:p>
            <a:r>
              <a:rPr lang="en-CA" sz="2200" b="1" dirty="0">
                <a:solidFill>
                  <a:schemeClr val="accent1">
                    <a:lumMod val="50000"/>
                  </a:schemeClr>
                </a:solidFill>
                <a:latin typeface="Century Gothic" panose="020B0502020202020204" pitchFamily="34" charset="0"/>
              </a:rPr>
              <a:t>C</a:t>
            </a:r>
          </a:p>
        </p:txBody>
      </p:sp>
      <p:sp>
        <p:nvSpPr>
          <p:cNvPr id="51" name="Rounded Rectangle 11">
            <a:extLst>
              <a:ext uri="{FF2B5EF4-FFF2-40B4-BE49-F238E27FC236}">
                <a16:creationId xmlns:a16="http://schemas.microsoft.com/office/drawing/2014/main" id="{A316DD52-7894-4A75-969C-CA0645DA2978}"/>
              </a:ext>
            </a:extLst>
          </p:cNvPr>
          <p:cNvSpPr/>
          <p:nvPr/>
        </p:nvSpPr>
        <p:spPr>
          <a:xfrm>
            <a:off x="10549719" y="258166"/>
            <a:ext cx="1378424"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4" name="ZoneTexte 67">
            <a:extLst>
              <a:ext uri="{FF2B5EF4-FFF2-40B4-BE49-F238E27FC236}">
                <a16:creationId xmlns:a16="http://schemas.microsoft.com/office/drawing/2014/main" id="{30F94D6C-D03A-4611-A195-4C2A1B452D51}"/>
              </a:ext>
            </a:extLst>
          </p:cNvPr>
          <p:cNvSpPr txBox="1"/>
          <p:nvPr/>
        </p:nvSpPr>
        <p:spPr>
          <a:xfrm>
            <a:off x="5448689" y="2511631"/>
            <a:ext cx="2011038" cy="954107"/>
          </a:xfrm>
          <a:prstGeom prst="rect">
            <a:avLst/>
          </a:prstGeom>
          <a:noFill/>
        </p:spPr>
        <p:txBody>
          <a:bodyPr wrap="square" rtlCol="0">
            <a:spAutoFit/>
          </a:bodyPr>
          <a:lstStyle/>
          <a:p>
            <a:r>
              <a:rPr lang="en-CA" sz="2800" dirty="0"/>
              <a:t>[to wear, to carry]</a:t>
            </a:r>
          </a:p>
        </p:txBody>
      </p:sp>
      <p:sp>
        <p:nvSpPr>
          <p:cNvPr id="56" name="ZoneTexte 47">
            <a:extLst>
              <a:ext uri="{FF2B5EF4-FFF2-40B4-BE49-F238E27FC236}">
                <a16:creationId xmlns:a16="http://schemas.microsoft.com/office/drawing/2014/main" id="{A147FA32-3507-4ACD-9F8E-531EA182C8C6}"/>
              </a:ext>
            </a:extLst>
          </p:cNvPr>
          <p:cNvSpPr txBox="1"/>
          <p:nvPr/>
        </p:nvSpPr>
        <p:spPr>
          <a:xfrm>
            <a:off x="5478493" y="4626169"/>
            <a:ext cx="2100758" cy="646331"/>
          </a:xfrm>
          <a:prstGeom prst="rect">
            <a:avLst/>
          </a:prstGeom>
          <a:noFill/>
        </p:spPr>
        <p:txBody>
          <a:bodyPr wrap="square" rtlCol="0">
            <a:spAutoFit/>
          </a:bodyPr>
          <a:lstStyle/>
          <a:p>
            <a:pPr algn="ctr"/>
            <a:r>
              <a:rPr lang="en-CA" sz="3600" dirty="0"/>
              <a:t>[</a:t>
            </a:r>
            <a:r>
              <a:rPr lang="en-CA" sz="2800" dirty="0"/>
              <a:t>nature</a:t>
            </a:r>
            <a:r>
              <a:rPr lang="en-CA" sz="3600" dirty="0"/>
              <a:t>]</a:t>
            </a:r>
          </a:p>
        </p:txBody>
      </p:sp>
      <p:sp>
        <p:nvSpPr>
          <p:cNvPr id="58" name="ZoneTexte 69">
            <a:extLst>
              <a:ext uri="{FF2B5EF4-FFF2-40B4-BE49-F238E27FC236}">
                <a16:creationId xmlns:a16="http://schemas.microsoft.com/office/drawing/2014/main" id="{99C14343-A8F2-46B9-9343-7D7F2F74A65C}"/>
              </a:ext>
            </a:extLst>
          </p:cNvPr>
          <p:cNvSpPr txBox="1"/>
          <p:nvPr/>
        </p:nvSpPr>
        <p:spPr>
          <a:xfrm>
            <a:off x="9153147" y="4631637"/>
            <a:ext cx="3120669" cy="646331"/>
          </a:xfrm>
          <a:prstGeom prst="rect">
            <a:avLst/>
          </a:prstGeom>
          <a:noFill/>
        </p:spPr>
        <p:txBody>
          <a:bodyPr wrap="square" rtlCol="0">
            <a:spAutoFit/>
          </a:bodyPr>
          <a:lstStyle/>
          <a:p>
            <a:r>
              <a:rPr lang="en-CA" sz="3600" dirty="0"/>
              <a:t>[</a:t>
            </a:r>
            <a:r>
              <a:rPr lang="en-CA" sz="2800" dirty="0"/>
              <a:t>to look, looking</a:t>
            </a:r>
            <a:r>
              <a:rPr lang="en-CA" sz="3600" dirty="0"/>
              <a:t>]</a:t>
            </a:r>
          </a:p>
        </p:txBody>
      </p:sp>
      <p:sp>
        <p:nvSpPr>
          <p:cNvPr id="59" name="ZoneTexte 69">
            <a:extLst>
              <a:ext uri="{FF2B5EF4-FFF2-40B4-BE49-F238E27FC236}">
                <a16:creationId xmlns:a16="http://schemas.microsoft.com/office/drawing/2014/main" id="{99C14343-A8F2-46B9-9343-7D7F2F74A65C}"/>
              </a:ext>
            </a:extLst>
          </p:cNvPr>
          <p:cNvSpPr txBox="1"/>
          <p:nvPr/>
        </p:nvSpPr>
        <p:spPr>
          <a:xfrm>
            <a:off x="10479637" y="2562677"/>
            <a:ext cx="2183149" cy="646331"/>
          </a:xfrm>
          <a:prstGeom prst="rect">
            <a:avLst/>
          </a:prstGeom>
          <a:noFill/>
        </p:spPr>
        <p:txBody>
          <a:bodyPr wrap="square" rtlCol="0">
            <a:spAutoFit/>
          </a:bodyPr>
          <a:lstStyle/>
          <a:p>
            <a:r>
              <a:rPr lang="en-CA" sz="3600" dirty="0"/>
              <a:t>[</a:t>
            </a:r>
            <a:r>
              <a:rPr lang="en-CA" sz="2800" dirty="0"/>
              <a:t>shirt</a:t>
            </a:r>
            <a:r>
              <a:rPr lang="en-CA" sz="3600" dirty="0"/>
              <a:t>]</a:t>
            </a:r>
          </a:p>
        </p:txBody>
      </p:sp>
      <p:sp>
        <p:nvSpPr>
          <p:cNvPr id="60" name="ZoneTexte 67">
            <a:extLst>
              <a:ext uri="{FF2B5EF4-FFF2-40B4-BE49-F238E27FC236}">
                <a16:creationId xmlns:a16="http://schemas.microsoft.com/office/drawing/2014/main" id="{30F94D6C-D03A-4611-A195-4C2A1B452D51}"/>
              </a:ext>
            </a:extLst>
          </p:cNvPr>
          <p:cNvSpPr txBox="1"/>
          <p:nvPr/>
        </p:nvSpPr>
        <p:spPr>
          <a:xfrm>
            <a:off x="5941641" y="1667664"/>
            <a:ext cx="2011038" cy="523220"/>
          </a:xfrm>
          <a:prstGeom prst="rect">
            <a:avLst/>
          </a:prstGeom>
          <a:noFill/>
        </p:spPr>
        <p:txBody>
          <a:bodyPr wrap="square" rtlCol="0">
            <a:spAutoFit/>
          </a:bodyPr>
          <a:lstStyle/>
          <a:p>
            <a:r>
              <a:rPr lang="en-CA" sz="2800" dirty="0"/>
              <a:t>[family]</a:t>
            </a:r>
          </a:p>
        </p:txBody>
      </p:sp>
      <p:sp>
        <p:nvSpPr>
          <p:cNvPr id="12" name="Title 11">
            <a:extLst>
              <a:ext uri="{FF2B5EF4-FFF2-40B4-BE49-F238E27FC236}">
                <a16:creationId xmlns:a16="http://schemas.microsoft.com/office/drawing/2014/main" id="{9CCED68A-3C9D-4BDC-8440-C2CEEBE66874}"/>
              </a:ext>
            </a:extLst>
          </p:cNvPr>
          <p:cNvSpPr>
            <a:spLocks noGrp="1"/>
          </p:cNvSpPr>
          <p:nvPr>
            <p:ph type="title"/>
          </p:nvPr>
        </p:nvSpPr>
        <p:spPr>
          <a:xfrm>
            <a:off x="0" y="213557"/>
            <a:ext cx="2356338" cy="647577"/>
          </a:xfrm>
        </p:spPr>
        <p:txBody>
          <a:bodyPr>
            <a:normAutofit/>
          </a:bodyPr>
          <a:lstStyle/>
          <a:p>
            <a:r>
              <a:rPr lang="en-GB" sz="2400" dirty="0" err="1"/>
              <a:t>Vocabulario</a:t>
            </a:r>
            <a:endParaRPr lang="en-GB" sz="2400" dirty="0"/>
          </a:p>
        </p:txBody>
      </p:sp>
      <p:pic>
        <p:nvPicPr>
          <p:cNvPr id="47" name="Graphique 46">
            <a:extLst>
              <a:ext uri="{FF2B5EF4-FFF2-40B4-BE49-F238E27FC236}">
                <a16:creationId xmlns:a16="http://schemas.microsoft.com/office/drawing/2014/main" id="{F584D65C-F46B-43E7-BCC6-5E16AB4C6F2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67866" y="2349648"/>
            <a:ext cx="754218" cy="916825"/>
          </a:xfrm>
          <a:prstGeom prst="rect">
            <a:avLst/>
          </a:prstGeom>
        </p:spPr>
      </p:pic>
      <p:sp>
        <p:nvSpPr>
          <p:cNvPr id="61" name="Action Button: Custom 6">
            <a:hlinkClick r:id="" action="ppaction://noaction" highlightClick="1">
              <a:snd r:embed="rId16" name="primo.wav"/>
            </a:hlinkClick>
            <a:extLst>
              <a:ext uri="{FF2B5EF4-FFF2-40B4-BE49-F238E27FC236}">
                <a16:creationId xmlns:a16="http://schemas.microsoft.com/office/drawing/2014/main" id="{1DD1AEAE-9F0F-48EF-B7B4-7AC36785EAF9}"/>
              </a:ext>
            </a:extLst>
          </p:cNvPr>
          <p:cNvSpPr/>
          <p:nvPr/>
        </p:nvSpPr>
        <p:spPr>
          <a:xfrm>
            <a:off x="269005" y="4958567"/>
            <a:ext cx="360000" cy="324000"/>
          </a:xfrm>
          <a:prstGeom prst="actionButtonBlank">
            <a:avLst/>
          </a:prstGeom>
          <a:solidFill>
            <a:srgbClr val="3A5EAC"/>
          </a:solidFill>
          <a:ln>
            <a:solidFill>
              <a:srgbClr val="FAB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52" name="ZoneTexte 51">
            <a:extLst>
              <a:ext uri="{FF2B5EF4-FFF2-40B4-BE49-F238E27FC236}">
                <a16:creationId xmlns:a16="http://schemas.microsoft.com/office/drawing/2014/main" id="{4A7E7AFE-AD81-49EC-99D4-A9063A9F3B3C}"/>
              </a:ext>
            </a:extLst>
          </p:cNvPr>
          <p:cNvSpPr txBox="1"/>
          <p:nvPr/>
        </p:nvSpPr>
        <p:spPr>
          <a:xfrm>
            <a:off x="10016072" y="1484929"/>
            <a:ext cx="1990682" cy="646331"/>
          </a:xfrm>
          <a:prstGeom prst="rect">
            <a:avLst/>
          </a:prstGeom>
          <a:noFill/>
        </p:spPr>
        <p:txBody>
          <a:bodyPr wrap="square" rtlCol="0">
            <a:spAutoFit/>
          </a:bodyPr>
          <a:lstStyle/>
          <a:p>
            <a:pPr algn="ctr"/>
            <a:r>
              <a:rPr lang="en-CA" sz="3600" dirty="0"/>
              <a:t>[</a:t>
            </a:r>
            <a:r>
              <a:rPr lang="en-CA" sz="2800" dirty="0"/>
              <a:t>active</a:t>
            </a:r>
            <a:r>
              <a:rPr lang="en-CA" sz="3600" dirty="0"/>
              <a:t>]</a:t>
            </a:r>
          </a:p>
        </p:txBody>
      </p:sp>
      <p:pic>
        <p:nvPicPr>
          <p:cNvPr id="17" name="Picture 16" descr="A cartoon of a purple face&#10;&#10;Description automatically generated">
            <a:extLst>
              <a:ext uri="{FF2B5EF4-FFF2-40B4-BE49-F238E27FC236}">
                <a16:creationId xmlns:a16="http://schemas.microsoft.com/office/drawing/2014/main" id="{A334570F-1041-4A6A-817D-83514C1B453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13954" y="1198353"/>
            <a:ext cx="993467" cy="1003303"/>
          </a:xfrm>
          <a:prstGeom prst="rect">
            <a:avLst/>
          </a:prstGeom>
        </p:spPr>
      </p:pic>
      <p:sp>
        <p:nvSpPr>
          <p:cNvPr id="64" name="TextBox 36">
            <a:extLst>
              <a:ext uri="{FF2B5EF4-FFF2-40B4-BE49-F238E27FC236}">
                <a16:creationId xmlns:a16="http://schemas.microsoft.com/office/drawing/2014/main" id="{242EB3B5-59BC-42AF-9B73-71FE62F66287}"/>
              </a:ext>
            </a:extLst>
          </p:cNvPr>
          <p:cNvSpPr txBox="1"/>
          <p:nvPr/>
        </p:nvSpPr>
        <p:spPr>
          <a:xfrm>
            <a:off x="2356338" y="695663"/>
            <a:ext cx="7466405" cy="430887"/>
          </a:xfrm>
          <a:prstGeom prst="rect">
            <a:avLst/>
          </a:prstGeom>
          <a:noFill/>
        </p:spPr>
        <p:txBody>
          <a:bodyPr wrap="square" rtlCol="0">
            <a:spAutoFit/>
          </a:bodyPr>
          <a:lstStyle/>
          <a:p>
            <a:r>
              <a:rPr lang="es-ES" sz="2200" b="1" dirty="0">
                <a:latin typeface="Century Gothic" panose="020B0502020202020204" pitchFamily="34" charset="0"/>
              </a:rPr>
              <a:t>Escucha otra vez. Escribe la palabra. ¿E o I?</a:t>
            </a:r>
          </a:p>
        </p:txBody>
      </p:sp>
      <p:pic>
        <p:nvPicPr>
          <p:cNvPr id="65" name="Picture 2" descr="elephant">
            <a:extLst>
              <a:ext uri="{FF2B5EF4-FFF2-40B4-BE49-F238E27FC236}">
                <a16:creationId xmlns:a16="http://schemas.microsoft.com/office/drawing/2014/main" id="{AEB249A2-DFC8-4E1D-A63B-3D97E9D1A91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34585" y="686781"/>
            <a:ext cx="464044" cy="3519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9" descr="man with an idea">
            <a:extLst>
              <a:ext uri="{FF2B5EF4-FFF2-40B4-BE49-F238E27FC236}">
                <a16:creationId xmlns:a16="http://schemas.microsoft.com/office/drawing/2014/main" id="{66F0F57F-8ABD-4769-957A-51EE9119B304}"/>
              </a:ext>
            </a:extLst>
          </p:cNvPr>
          <p:cNvPicPr>
            <a:picLocks noChangeAspect="1" noChangeArrowheads="1"/>
          </p:cNvPicPr>
          <p:nvPr/>
        </p:nvPicPr>
        <p:blipFill>
          <a:blip r:embed="rId19"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003225" y="430314"/>
            <a:ext cx="541750" cy="6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5CD36D5E-C5CA-4F5E-B949-396B763CB4F3}"/>
              </a:ext>
            </a:extLst>
          </p:cNvPr>
          <p:cNvSpPr txBox="1"/>
          <p:nvPr/>
        </p:nvSpPr>
        <p:spPr>
          <a:xfrm>
            <a:off x="1898885" y="1868832"/>
            <a:ext cx="1542740" cy="461665"/>
          </a:xfrm>
          <a:prstGeom prst="rect">
            <a:avLst/>
          </a:prstGeom>
          <a:noFill/>
        </p:spPr>
        <p:txBody>
          <a:bodyPr wrap="square" rtlCol="0">
            <a:spAutoFit/>
          </a:bodyPr>
          <a:lstStyle/>
          <a:p>
            <a:r>
              <a:rPr lang="en-GB" sz="2400" b="1" dirty="0"/>
              <a:t>cam</a:t>
            </a:r>
            <a:r>
              <a:rPr lang="en-GB" sz="2400" b="1" dirty="0">
                <a:solidFill>
                  <a:srgbClr val="FABD00"/>
                </a:solidFill>
              </a:rPr>
              <a:t>i</a:t>
            </a:r>
            <a:r>
              <a:rPr lang="en-GB" sz="2400" b="1" dirty="0"/>
              <a:t>sa</a:t>
            </a:r>
          </a:p>
        </p:txBody>
      </p:sp>
      <p:sp>
        <p:nvSpPr>
          <p:cNvPr id="81" name="TextBox 80">
            <a:extLst>
              <a:ext uri="{FF2B5EF4-FFF2-40B4-BE49-F238E27FC236}">
                <a16:creationId xmlns:a16="http://schemas.microsoft.com/office/drawing/2014/main" id="{F6CBB08C-7C23-4159-BFED-D0EAB2EA90AB}"/>
              </a:ext>
            </a:extLst>
          </p:cNvPr>
          <p:cNvSpPr txBox="1"/>
          <p:nvPr/>
        </p:nvSpPr>
        <p:spPr>
          <a:xfrm>
            <a:off x="1888277" y="2337372"/>
            <a:ext cx="1869168" cy="461665"/>
          </a:xfrm>
          <a:prstGeom prst="rect">
            <a:avLst/>
          </a:prstGeom>
          <a:noFill/>
        </p:spPr>
        <p:txBody>
          <a:bodyPr wrap="square" rtlCol="0">
            <a:spAutoFit/>
          </a:bodyPr>
          <a:lstStyle/>
          <a:p>
            <a:r>
              <a:rPr lang="en-GB" sz="2400" b="1" dirty="0" err="1"/>
              <a:t>natural</a:t>
            </a:r>
            <a:r>
              <a:rPr lang="en-GB" sz="2400" b="1" dirty="0" err="1">
                <a:solidFill>
                  <a:srgbClr val="FABD00"/>
                </a:solidFill>
              </a:rPr>
              <a:t>e</a:t>
            </a:r>
            <a:r>
              <a:rPr lang="en-GB" sz="2400" b="1" dirty="0" err="1"/>
              <a:t>za</a:t>
            </a:r>
            <a:endParaRPr lang="en-GB" sz="2400" b="1" dirty="0"/>
          </a:p>
        </p:txBody>
      </p:sp>
      <p:sp>
        <p:nvSpPr>
          <p:cNvPr id="91" name="TextBox 90">
            <a:extLst>
              <a:ext uri="{FF2B5EF4-FFF2-40B4-BE49-F238E27FC236}">
                <a16:creationId xmlns:a16="http://schemas.microsoft.com/office/drawing/2014/main" id="{722861FC-CE91-46C4-B387-B79F3BEDB63E}"/>
              </a:ext>
            </a:extLst>
          </p:cNvPr>
          <p:cNvSpPr txBox="1"/>
          <p:nvPr/>
        </p:nvSpPr>
        <p:spPr>
          <a:xfrm>
            <a:off x="1870089" y="2798030"/>
            <a:ext cx="1542740" cy="461665"/>
          </a:xfrm>
          <a:prstGeom prst="rect">
            <a:avLst/>
          </a:prstGeom>
          <a:noFill/>
        </p:spPr>
        <p:txBody>
          <a:bodyPr wrap="square" rtlCol="0">
            <a:spAutoFit/>
          </a:bodyPr>
          <a:lstStyle/>
          <a:p>
            <a:r>
              <a:rPr lang="en-GB" sz="2400" b="1" dirty="0" err="1"/>
              <a:t>act</a:t>
            </a:r>
            <a:r>
              <a:rPr lang="en-GB" sz="2400" b="1" dirty="0" err="1">
                <a:solidFill>
                  <a:srgbClr val="FABD00"/>
                </a:solidFill>
              </a:rPr>
              <a:t>i</a:t>
            </a:r>
            <a:r>
              <a:rPr lang="en-GB" sz="2400" b="1" dirty="0" err="1"/>
              <a:t>vo</a:t>
            </a:r>
            <a:endParaRPr lang="en-GB" sz="2400" b="1" dirty="0"/>
          </a:p>
        </p:txBody>
      </p:sp>
      <p:sp>
        <p:nvSpPr>
          <p:cNvPr id="92" name="TextBox 91">
            <a:extLst>
              <a:ext uri="{FF2B5EF4-FFF2-40B4-BE49-F238E27FC236}">
                <a16:creationId xmlns:a16="http://schemas.microsoft.com/office/drawing/2014/main" id="{11DCE11C-BA0F-4056-9596-E42170EA975E}"/>
              </a:ext>
            </a:extLst>
          </p:cNvPr>
          <p:cNvSpPr txBox="1"/>
          <p:nvPr/>
        </p:nvSpPr>
        <p:spPr>
          <a:xfrm>
            <a:off x="1870089" y="3234905"/>
            <a:ext cx="1542740" cy="461665"/>
          </a:xfrm>
          <a:prstGeom prst="rect">
            <a:avLst/>
          </a:prstGeom>
          <a:noFill/>
        </p:spPr>
        <p:txBody>
          <a:bodyPr wrap="square" rtlCol="0">
            <a:spAutoFit/>
          </a:bodyPr>
          <a:lstStyle/>
          <a:p>
            <a:r>
              <a:rPr lang="en-GB" sz="2400" b="1" dirty="0" err="1"/>
              <a:t>ll</a:t>
            </a:r>
            <a:r>
              <a:rPr lang="en-GB" sz="2400" b="1" dirty="0" err="1">
                <a:solidFill>
                  <a:srgbClr val="FABD00"/>
                </a:solidFill>
              </a:rPr>
              <a:t>e</a:t>
            </a:r>
            <a:r>
              <a:rPr lang="en-GB" sz="2400" b="1" dirty="0" err="1"/>
              <a:t>var</a:t>
            </a:r>
            <a:endParaRPr lang="en-GB" sz="2400" b="1" dirty="0"/>
          </a:p>
        </p:txBody>
      </p:sp>
      <p:sp>
        <p:nvSpPr>
          <p:cNvPr id="93" name="TextBox 92">
            <a:extLst>
              <a:ext uri="{FF2B5EF4-FFF2-40B4-BE49-F238E27FC236}">
                <a16:creationId xmlns:a16="http://schemas.microsoft.com/office/drawing/2014/main" id="{575F05D9-FDDB-4965-8B7A-485FD6857836}"/>
              </a:ext>
            </a:extLst>
          </p:cNvPr>
          <p:cNvSpPr txBox="1"/>
          <p:nvPr/>
        </p:nvSpPr>
        <p:spPr>
          <a:xfrm>
            <a:off x="1867493" y="3625631"/>
            <a:ext cx="1542740" cy="461665"/>
          </a:xfrm>
          <a:prstGeom prst="rect">
            <a:avLst/>
          </a:prstGeom>
          <a:noFill/>
        </p:spPr>
        <p:txBody>
          <a:bodyPr wrap="square" rtlCol="0">
            <a:spAutoFit/>
          </a:bodyPr>
          <a:lstStyle/>
          <a:p>
            <a:r>
              <a:rPr lang="en-GB" sz="2400" b="1" dirty="0">
                <a:solidFill>
                  <a:srgbClr val="FABD00"/>
                </a:solidFill>
              </a:rPr>
              <a:t>e</a:t>
            </a:r>
            <a:r>
              <a:rPr lang="en-GB" sz="2400" b="1" dirty="0"/>
              <a:t>ntr</a:t>
            </a:r>
            <a:r>
              <a:rPr lang="en-GB" sz="2400" b="1" dirty="0">
                <a:solidFill>
                  <a:srgbClr val="FABD00"/>
                </a:solidFill>
              </a:rPr>
              <a:t>e</a:t>
            </a:r>
          </a:p>
        </p:txBody>
      </p:sp>
      <p:sp>
        <p:nvSpPr>
          <p:cNvPr id="94" name="TextBox 93">
            <a:extLst>
              <a:ext uri="{FF2B5EF4-FFF2-40B4-BE49-F238E27FC236}">
                <a16:creationId xmlns:a16="http://schemas.microsoft.com/office/drawing/2014/main" id="{2C62E7CC-A7B2-4ED5-A8A9-2537329433B2}"/>
              </a:ext>
            </a:extLst>
          </p:cNvPr>
          <p:cNvSpPr txBox="1"/>
          <p:nvPr/>
        </p:nvSpPr>
        <p:spPr>
          <a:xfrm>
            <a:off x="1861352" y="4058964"/>
            <a:ext cx="1542740" cy="461665"/>
          </a:xfrm>
          <a:prstGeom prst="rect">
            <a:avLst/>
          </a:prstGeom>
          <a:noFill/>
        </p:spPr>
        <p:txBody>
          <a:bodyPr wrap="square" rtlCol="0">
            <a:spAutoFit/>
          </a:bodyPr>
          <a:lstStyle/>
          <a:p>
            <a:r>
              <a:rPr lang="en-GB" sz="2400" b="1" dirty="0" err="1"/>
              <a:t>fam</a:t>
            </a:r>
            <a:r>
              <a:rPr lang="en-GB" sz="2400" b="1" dirty="0" err="1">
                <a:solidFill>
                  <a:srgbClr val="FABD00"/>
                </a:solidFill>
              </a:rPr>
              <a:t>i</a:t>
            </a:r>
            <a:r>
              <a:rPr lang="en-GB" sz="2400" b="1" dirty="0" err="1"/>
              <a:t>l</a:t>
            </a:r>
            <a:r>
              <a:rPr lang="en-GB" sz="2400" b="1" dirty="0" err="1">
                <a:solidFill>
                  <a:srgbClr val="FABD00"/>
                </a:solidFill>
              </a:rPr>
              <a:t>i</a:t>
            </a:r>
            <a:r>
              <a:rPr lang="en-GB" sz="2400" b="1" dirty="0" err="1"/>
              <a:t>a</a:t>
            </a:r>
            <a:endParaRPr lang="en-GB" sz="2400" b="1" dirty="0"/>
          </a:p>
        </p:txBody>
      </p:sp>
      <p:sp>
        <p:nvSpPr>
          <p:cNvPr id="95" name="TextBox 94">
            <a:extLst>
              <a:ext uri="{FF2B5EF4-FFF2-40B4-BE49-F238E27FC236}">
                <a16:creationId xmlns:a16="http://schemas.microsoft.com/office/drawing/2014/main" id="{EF8C20FE-7E4D-4946-80CF-AF3055F41C0B}"/>
              </a:ext>
            </a:extLst>
          </p:cNvPr>
          <p:cNvSpPr txBox="1"/>
          <p:nvPr/>
        </p:nvSpPr>
        <p:spPr>
          <a:xfrm>
            <a:off x="1861352" y="4538669"/>
            <a:ext cx="1542740" cy="461665"/>
          </a:xfrm>
          <a:prstGeom prst="rect">
            <a:avLst/>
          </a:prstGeom>
          <a:noFill/>
        </p:spPr>
        <p:txBody>
          <a:bodyPr wrap="square" rtlCol="0">
            <a:spAutoFit/>
          </a:bodyPr>
          <a:lstStyle/>
          <a:p>
            <a:r>
              <a:rPr lang="en-GB" sz="2400" b="1" dirty="0" err="1"/>
              <a:t>m</a:t>
            </a:r>
            <a:r>
              <a:rPr lang="en-GB" sz="2400" b="1" dirty="0" err="1">
                <a:solidFill>
                  <a:srgbClr val="FABD00"/>
                </a:solidFill>
              </a:rPr>
              <a:t>i</a:t>
            </a:r>
            <a:r>
              <a:rPr lang="en-GB" sz="2400" b="1" dirty="0" err="1"/>
              <a:t>rar</a:t>
            </a:r>
            <a:endParaRPr lang="en-GB" sz="2400" b="1" dirty="0"/>
          </a:p>
        </p:txBody>
      </p:sp>
      <p:sp>
        <p:nvSpPr>
          <p:cNvPr id="96" name="TextBox 95">
            <a:extLst>
              <a:ext uri="{FF2B5EF4-FFF2-40B4-BE49-F238E27FC236}">
                <a16:creationId xmlns:a16="http://schemas.microsoft.com/office/drawing/2014/main" id="{214AE022-C2BE-444D-A8A8-526640EDC417}"/>
              </a:ext>
            </a:extLst>
          </p:cNvPr>
          <p:cNvSpPr txBox="1"/>
          <p:nvPr/>
        </p:nvSpPr>
        <p:spPr>
          <a:xfrm>
            <a:off x="1861155" y="4951337"/>
            <a:ext cx="1542740" cy="461665"/>
          </a:xfrm>
          <a:prstGeom prst="rect">
            <a:avLst/>
          </a:prstGeom>
          <a:noFill/>
        </p:spPr>
        <p:txBody>
          <a:bodyPr wrap="square" rtlCol="0">
            <a:spAutoFit/>
          </a:bodyPr>
          <a:lstStyle/>
          <a:p>
            <a:r>
              <a:rPr lang="en-GB" sz="2400" b="1" dirty="0"/>
              <a:t>pr</a:t>
            </a:r>
            <a:r>
              <a:rPr lang="en-GB" sz="2400" b="1" dirty="0">
                <a:solidFill>
                  <a:srgbClr val="FABD00"/>
                </a:solidFill>
              </a:rPr>
              <a:t>i</a:t>
            </a:r>
            <a:r>
              <a:rPr lang="en-GB" sz="2400" b="1" dirty="0"/>
              <a:t>mo</a:t>
            </a:r>
          </a:p>
        </p:txBody>
      </p:sp>
    </p:spTree>
    <p:extLst>
      <p:ext uri="{BB962C8B-B14F-4D97-AF65-F5344CB8AC3E}">
        <p14:creationId xmlns:p14="http://schemas.microsoft.com/office/powerpoint/2010/main" val="1411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fade">
                                      <p:cBhvr>
                                        <p:cTn id="37" dur="500"/>
                                        <p:tgtEl>
                                          <p:spTgt spid="8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fade">
                                      <p:cBhvr>
                                        <p:cTn id="42" dur="500"/>
                                        <p:tgtEl>
                                          <p:spTgt spid="8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2" grpId="0"/>
      <p:bldP spid="83" grpId="0"/>
      <p:bldP spid="84" grpId="0"/>
      <p:bldP spid="85" grpId="0"/>
      <p:bldP spid="86" grpId="0"/>
      <p:bldP spid="87" grpId="0"/>
      <p:bldP spid="88" grpId="0"/>
      <p:bldP spid="64" grpId="0"/>
      <p:bldP spid="19" grpId="0"/>
      <p:bldP spid="81" grpId="0"/>
      <p:bldP spid="91" grpId="0"/>
      <p:bldP spid="92" grpId="0"/>
      <p:bldP spid="93" grpId="0"/>
      <p:bldP spid="94" grpId="0"/>
      <p:bldP spid="95" grpId="0"/>
      <p:bldP spid="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875"/>
            <a:ext cx="3441469" cy="647577"/>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ADCE7D43-2F29-43DB-B3D9-084B1179ED3D}"/>
              </a:ext>
            </a:extLst>
          </p:cNvPr>
          <p:cNvGraphicFramePr>
            <a:graphicFrameLocks noGrp="1"/>
          </p:cNvGraphicFramePr>
          <p:nvPr>
            <p:extLst>
              <p:ext uri="{D42A27DB-BD31-4B8C-83A1-F6EECF244321}">
                <p14:modId xmlns:p14="http://schemas.microsoft.com/office/powerpoint/2010/main" val="56763398"/>
              </p:ext>
            </p:extLst>
          </p:nvPr>
        </p:nvGraphicFramePr>
        <p:xfrm>
          <a:off x="1881820" y="1568253"/>
          <a:ext cx="8428359" cy="3746320"/>
        </p:xfrm>
        <a:graphic>
          <a:graphicData uri="http://schemas.openxmlformats.org/drawingml/2006/table">
            <a:tbl>
              <a:tblPr firstRow="1" bandRow="1">
                <a:tableStyleId>{5940675A-B579-460E-94D1-54222C63F5DA}</a:tableStyleId>
              </a:tblPr>
              <a:tblGrid>
                <a:gridCol w="2117061">
                  <a:extLst>
                    <a:ext uri="{9D8B030D-6E8A-4147-A177-3AD203B41FA5}">
                      <a16:colId xmlns:a16="http://schemas.microsoft.com/office/drawing/2014/main" val="3370418694"/>
                    </a:ext>
                  </a:extLst>
                </a:gridCol>
                <a:gridCol w="2103766">
                  <a:extLst>
                    <a:ext uri="{9D8B030D-6E8A-4147-A177-3AD203B41FA5}">
                      <a16:colId xmlns:a16="http://schemas.microsoft.com/office/drawing/2014/main" val="1528984329"/>
                    </a:ext>
                  </a:extLst>
                </a:gridCol>
                <a:gridCol w="2103766">
                  <a:extLst>
                    <a:ext uri="{9D8B030D-6E8A-4147-A177-3AD203B41FA5}">
                      <a16:colId xmlns:a16="http://schemas.microsoft.com/office/drawing/2014/main" val="3122931893"/>
                    </a:ext>
                  </a:extLst>
                </a:gridCol>
                <a:gridCol w="2103766">
                  <a:extLst>
                    <a:ext uri="{9D8B030D-6E8A-4147-A177-3AD203B41FA5}">
                      <a16:colId xmlns:a16="http://schemas.microsoft.com/office/drawing/2014/main" val="4105394796"/>
                    </a:ext>
                  </a:extLst>
                </a:gridCol>
              </a:tblGrid>
              <a:tr h="528958">
                <a:tc>
                  <a:txBody>
                    <a:bodyPr/>
                    <a:lstStyle/>
                    <a:p>
                      <a:pPr algn="ctr"/>
                      <a:r>
                        <a:rPr lang="en-GB" sz="2400" b="1" dirty="0"/>
                        <a:t>M</a:t>
                      </a:r>
                    </a:p>
                  </a:txBody>
                  <a:tcPr anchor="ctr">
                    <a:solidFill>
                      <a:schemeClr val="accent4">
                        <a:lumMod val="20000"/>
                        <a:lumOff val="80000"/>
                      </a:schemeClr>
                    </a:solidFill>
                  </a:tcPr>
                </a:tc>
                <a:tc>
                  <a:txBody>
                    <a:bodyPr/>
                    <a:lstStyle/>
                    <a:p>
                      <a:pPr algn="ctr"/>
                      <a:r>
                        <a:rPr lang="en-GB" sz="2400" b="1" dirty="0"/>
                        <a:t>M</a:t>
                      </a:r>
                    </a:p>
                  </a:txBody>
                  <a:tcPr anchor="ctr">
                    <a:solidFill>
                      <a:schemeClr val="accent4">
                        <a:lumMod val="20000"/>
                        <a:lumOff val="80000"/>
                      </a:schemeClr>
                    </a:solidFill>
                  </a:tcPr>
                </a:tc>
                <a:tc>
                  <a:txBody>
                    <a:bodyPr/>
                    <a:lstStyle/>
                    <a:p>
                      <a:pPr algn="ctr"/>
                      <a:r>
                        <a:rPr lang="en-GB" sz="2400" b="1" dirty="0"/>
                        <a:t>O</a:t>
                      </a:r>
                    </a:p>
                  </a:txBody>
                  <a:tcPr anchor="ctr">
                    <a:solidFill>
                      <a:schemeClr val="accent4">
                        <a:lumMod val="20000"/>
                        <a:lumOff val="80000"/>
                      </a:schemeClr>
                    </a:solidFill>
                  </a:tcPr>
                </a:tc>
                <a:tc>
                  <a:txBody>
                    <a:bodyPr/>
                    <a:lstStyle/>
                    <a:p>
                      <a:pPr algn="ctr"/>
                      <a:r>
                        <a:rPr lang="en-GB" sz="2400" b="1" dirty="0"/>
                        <a:t>P</a:t>
                      </a:r>
                    </a:p>
                  </a:txBody>
                  <a:tcPr anchor="ctr">
                    <a:solidFill>
                      <a:schemeClr val="accent4">
                        <a:lumMod val="20000"/>
                        <a:lumOff val="80000"/>
                      </a:schemeClr>
                    </a:solidFill>
                  </a:tcPr>
                </a:tc>
                <a:extLst>
                  <a:ext uri="{0D108BD9-81ED-4DB2-BD59-A6C34878D82A}">
                    <a16:rowId xmlns:a16="http://schemas.microsoft.com/office/drawing/2014/main" val="3542558855"/>
                  </a:ext>
                </a:extLst>
              </a:tr>
              <a:tr h="798134">
                <a:tc>
                  <a:txBody>
                    <a:bodyPr/>
                    <a:lstStyle/>
                    <a:p>
                      <a:pPr algn="ctr"/>
                      <a:r>
                        <a:rPr lang="en-GB" sz="2400" dirty="0" err="1">
                          <a:solidFill>
                            <a:schemeClr val="tx1"/>
                          </a:solidFill>
                        </a:rPr>
                        <a:t>preparar</a:t>
                      </a:r>
                      <a:endParaRPr lang="en-GB" sz="2400" dirty="0">
                        <a:solidFill>
                          <a:schemeClr val="tx1"/>
                        </a:solidFill>
                      </a:endParaRPr>
                    </a:p>
                  </a:txBody>
                  <a:tcPr anchor="ctr"/>
                </a:tc>
                <a:tc>
                  <a:txBody>
                    <a:bodyPr/>
                    <a:lstStyle/>
                    <a:p>
                      <a:pPr algn="ctr"/>
                      <a:r>
                        <a:rPr lang="en-GB" sz="2400" dirty="0">
                          <a:solidFill>
                            <a:schemeClr val="tx1"/>
                          </a:solidFill>
                        </a:rPr>
                        <a:t>(</a:t>
                      </a:r>
                      <a:r>
                        <a:rPr lang="en-GB" sz="2400" dirty="0" err="1">
                          <a:solidFill>
                            <a:schemeClr val="tx1"/>
                          </a:solidFill>
                        </a:rPr>
                        <a:t>el</a:t>
                      </a:r>
                      <a:r>
                        <a:rPr lang="en-GB" sz="2400" dirty="0">
                          <a:solidFill>
                            <a:schemeClr val="tx1"/>
                          </a:solidFill>
                        </a:rPr>
                        <a:t>) árbol</a:t>
                      </a:r>
                    </a:p>
                  </a:txBody>
                  <a:tcPr anchor="ctr"/>
                </a:tc>
                <a:tc>
                  <a:txBody>
                    <a:bodyPr/>
                    <a:lstStyle/>
                    <a:p>
                      <a:pPr algn="ctr"/>
                      <a:r>
                        <a:rPr lang="en-GB" sz="2400" dirty="0" err="1">
                          <a:solidFill>
                            <a:schemeClr val="tx1"/>
                          </a:solidFill>
                        </a:rPr>
                        <a:t>trabajar</a:t>
                      </a:r>
                      <a:endParaRPr lang="en-GB" sz="2400" dirty="0">
                        <a:solidFill>
                          <a:schemeClr val="tx1"/>
                        </a:solidFill>
                      </a:endParaRPr>
                    </a:p>
                  </a:txBody>
                  <a:tcPr anchor="ctr"/>
                </a:tc>
                <a:tc>
                  <a:txBody>
                    <a:bodyPr/>
                    <a:lstStyle/>
                    <a:p>
                      <a:pPr algn="ctr"/>
                      <a:r>
                        <a:rPr lang="en-GB" sz="2400" dirty="0">
                          <a:solidFill>
                            <a:schemeClr val="tx1"/>
                          </a:solidFill>
                        </a:rPr>
                        <a:t>(</a:t>
                      </a:r>
                      <a:r>
                        <a:rPr lang="en-GB" sz="2400" dirty="0" err="1">
                          <a:solidFill>
                            <a:schemeClr val="tx1"/>
                          </a:solidFill>
                        </a:rPr>
                        <a:t>el</a:t>
                      </a:r>
                      <a:r>
                        <a:rPr lang="en-GB" sz="2400" dirty="0">
                          <a:solidFill>
                            <a:schemeClr val="tx1"/>
                          </a:solidFill>
                        </a:rPr>
                        <a:t>) </a:t>
                      </a:r>
                      <a:r>
                        <a:rPr lang="en-GB" sz="2400" dirty="0" err="1">
                          <a:solidFill>
                            <a:schemeClr val="tx1"/>
                          </a:solidFill>
                        </a:rPr>
                        <a:t>tiempo</a:t>
                      </a:r>
                      <a:endParaRPr lang="en-GB" sz="2400" dirty="0">
                        <a:solidFill>
                          <a:schemeClr val="tx1"/>
                        </a:solidFill>
                      </a:endParaRPr>
                    </a:p>
                  </a:txBody>
                  <a:tcPr anchor="ctr"/>
                </a:tc>
                <a:extLst>
                  <a:ext uri="{0D108BD9-81ED-4DB2-BD59-A6C34878D82A}">
                    <a16:rowId xmlns:a16="http://schemas.microsoft.com/office/drawing/2014/main" val="1068103605"/>
                  </a:ext>
                </a:extLst>
              </a:tr>
              <a:tr h="798134">
                <a:tc>
                  <a:txBody>
                    <a:bodyPr/>
                    <a:lstStyle/>
                    <a:p>
                      <a:pPr algn="ctr"/>
                      <a:r>
                        <a:rPr lang="en-GB" sz="2400" dirty="0">
                          <a:solidFill>
                            <a:schemeClr val="tx1"/>
                          </a:solidFill>
                        </a:rPr>
                        <a:t>(</a:t>
                      </a:r>
                      <a:r>
                        <a:rPr lang="en-GB" sz="2400" dirty="0" err="1">
                          <a:solidFill>
                            <a:schemeClr val="tx1"/>
                          </a:solidFill>
                        </a:rPr>
                        <a:t>el</a:t>
                      </a:r>
                      <a:r>
                        <a:rPr lang="en-GB" sz="2400" dirty="0">
                          <a:solidFill>
                            <a:schemeClr val="tx1"/>
                          </a:solidFill>
                        </a:rPr>
                        <a:t>) mercado</a:t>
                      </a:r>
                    </a:p>
                  </a:txBody>
                  <a:tcPr anchor="ctr"/>
                </a:tc>
                <a:tc>
                  <a:txBody>
                    <a:bodyPr/>
                    <a:lstStyle/>
                    <a:p>
                      <a:pPr algn="ctr"/>
                      <a:r>
                        <a:rPr lang="en-GB" sz="2400" dirty="0">
                          <a:solidFill>
                            <a:schemeClr val="tx1"/>
                          </a:solidFill>
                        </a:rPr>
                        <a:t>(la) </a:t>
                      </a:r>
                      <a:r>
                        <a:rPr lang="en-GB" sz="2400" dirty="0" err="1">
                          <a:solidFill>
                            <a:schemeClr val="tx1"/>
                          </a:solidFill>
                        </a:rPr>
                        <a:t>iglesia</a:t>
                      </a:r>
                      <a:endParaRPr lang="en-GB" sz="2400" dirty="0">
                        <a:solidFill>
                          <a:schemeClr val="tx1"/>
                        </a:solidFill>
                      </a:endParaRPr>
                    </a:p>
                  </a:txBody>
                  <a:tcPr anchor="ctr"/>
                </a:tc>
                <a:tc>
                  <a:txBody>
                    <a:bodyPr/>
                    <a:lstStyle/>
                    <a:p>
                      <a:pPr algn="ctr"/>
                      <a:r>
                        <a:rPr lang="en-GB" sz="2400" dirty="0">
                          <a:solidFill>
                            <a:schemeClr val="tx1"/>
                          </a:solidFill>
                        </a:rPr>
                        <a:t>junto(s)</a:t>
                      </a:r>
                    </a:p>
                  </a:txBody>
                  <a:tcPr anchor="ctr"/>
                </a:tc>
                <a:tc>
                  <a:txBody>
                    <a:bodyPr/>
                    <a:lstStyle/>
                    <a:p>
                      <a:pPr algn="ctr"/>
                      <a:r>
                        <a:rPr lang="en-GB" sz="2400" dirty="0">
                          <a:solidFill>
                            <a:schemeClr val="tx1"/>
                          </a:solidFill>
                        </a:rPr>
                        <a:t>(la) comida</a:t>
                      </a:r>
                    </a:p>
                  </a:txBody>
                  <a:tcPr anchor="ctr"/>
                </a:tc>
                <a:extLst>
                  <a:ext uri="{0D108BD9-81ED-4DB2-BD59-A6C34878D82A}">
                    <a16:rowId xmlns:a16="http://schemas.microsoft.com/office/drawing/2014/main" val="2083198447"/>
                  </a:ext>
                </a:extLst>
              </a:tr>
              <a:tr h="798134">
                <a:tc>
                  <a:txBody>
                    <a:bodyPr/>
                    <a:lstStyle/>
                    <a:p>
                      <a:pPr algn="ctr"/>
                      <a:r>
                        <a:rPr lang="en-GB" sz="2400" dirty="0">
                          <a:solidFill>
                            <a:schemeClr val="tx1"/>
                          </a:solidFill>
                        </a:rPr>
                        <a:t>pasar</a:t>
                      </a:r>
                    </a:p>
                  </a:txBody>
                  <a:tcPr anchor="ctr"/>
                </a:tc>
                <a:tc>
                  <a:txBody>
                    <a:bodyPr/>
                    <a:lstStyle/>
                    <a:p>
                      <a:pPr algn="ctr"/>
                      <a:r>
                        <a:rPr lang="en-GB" sz="2400" dirty="0">
                          <a:solidFill>
                            <a:schemeClr val="tx1"/>
                          </a:solidFill>
                        </a:rPr>
                        <a:t>(</a:t>
                      </a:r>
                      <a:r>
                        <a:rPr lang="en-GB" sz="2400" dirty="0" err="1">
                          <a:solidFill>
                            <a:schemeClr val="tx1"/>
                          </a:solidFill>
                        </a:rPr>
                        <a:t>el</a:t>
                      </a:r>
                      <a:r>
                        <a:rPr lang="en-GB" sz="2400" dirty="0">
                          <a:solidFill>
                            <a:schemeClr val="tx1"/>
                          </a:solidFill>
                        </a:rPr>
                        <a:t>) campo</a:t>
                      </a:r>
                    </a:p>
                  </a:txBody>
                  <a:tcPr anchor="ctr"/>
                </a:tc>
                <a:tc>
                  <a:txBody>
                    <a:bodyPr/>
                    <a:lstStyle/>
                    <a:p>
                      <a:pPr algn="ctr"/>
                      <a:r>
                        <a:rPr lang="en-GB" sz="2400" dirty="0">
                          <a:solidFill>
                            <a:schemeClr val="tx1"/>
                          </a:solidFill>
                        </a:rPr>
                        <a:t>(</a:t>
                      </a:r>
                      <a:r>
                        <a:rPr lang="en-GB" sz="2400" dirty="0" err="1">
                          <a:solidFill>
                            <a:schemeClr val="tx1"/>
                          </a:solidFill>
                        </a:rPr>
                        <a:t>el</a:t>
                      </a:r>
                      <a:r>
                        <a:rPr lang="en-GB" sz="2400" dirty="0">
                          <a:solidFill>
                            <a:schemeClr val="tx1"/>
                          </a:solidFill>
                        </a:rPr>
                        <a:t>) animal</a:t>
                      </a:r>
                    </a:p>
                  </a:txBody>
                  <a:tcPr anchor="ctr"/>
                </a:tc>
                <a:tc>
                  <a:txBody>
                    <a:bodyPr/>
                    <a:lstStyle/>
                    <a:p>
                      <a:pPr algn="ctr"/>
                      <a:r>
                        <a:rPr lang="en-GB" sz="2400" dirty="0">
                          <a:solidFill>
                            <a:schemeClr val="tx1"/>
                          </a:solidFill>
                        </a:rPr>
                        <a:t>(</a:t>
                      </a:r>
                      <a:r>
                        <a:rPr lang="en-GB" sz="2400" dirty="0" err="1">
                          <a:solidFill>
                            <a:schemeClr val="tx1"/>
                          </a:solidFill>
                        </a:rPr>
                        <a:t>el</a:t>
                      </a:r>
                      <a:r>
                        <a:rPr lang="en-GB" sz="2400" dirty="0">
                          <a:solidFill>
                            <a:schemeClr val="tx1"/>
                          </a:solidFill>
                        </a:rPr>
                        <a:t>) </a:t>
                      </a:r>
                      <a:r>
                        <a:rPr lang="en-GB" sz="2400" dirty="0" err="1">
                          <a:solidFill>
                            <a:schemeClr val="tx1"/>
                          </a:solidFill>
                        </a:rPr>
                        <a:t>río</a:t>
                      </a:r>
                      <a:endParaRPr lang="en-GB" sz="2400" dirty="0">
                        <a:solidFill>
                          <a:schemeClr val="tx1"/>
                        </a:solidFill>
                      </a:endParaRPr>
                    </a:p>
                  </a:txBody>
                  <a:tcPr anchor="ctr"/>
                </a:tc>
                <a:extLst>
                  <a:ext uri="{0D108BD9-81ED-4DB2-BD59-A6C34878D82A}">
                    <a16:rowId xmlns:a16="http://schemas.microsoft.com/office/drawing/2014/main" val="3834317907"/>
                  </a:ext>
                </a:extLst>
              </a:tr>
              <a:tr h="798134">
                <a:tc>
                  <a:txBody>
                    <a:bodyPr/>
                    <a:lstStyle/>
                    <a:p>
                      <a:pPr algn="ctr"/>
                      <a:r>
                        <a:rPr lang="en-GB" sz="2400" dirty="0">
                          <a:solidFill>
                            <a:schemeClr val="tx1"/>
                          </a:solidFill>
                        </a:rPr>
                        <a:t>solo</a:t>
                      </a:r>
                    </a:p>
                  </a:txBody>
                  <a:tcPr anchor="ctr"/>
                </a:tc>
                <a:tc>
                  <a:txBody>
                    <a:bodyPr/>
                    <a:lstStyle/>
                    <a:p>
                      <a:pPr algn="ctr"/>
                      <a:r>
                        <a:rPr lang="en-GB" sz="2400" dirty="0" err="1">
                          <a:solidFill>
                            <a:schemeClr val="tx1"/>
                          </a:solidFill>
                        </a:rPr>
                        <a:t>buscar</a:t>
                      </a:r>
                      <a:endParaRPr lang="en-GB" sz="2400" dirty="0">
                        <a:solidFill>
                          <a:schemeClr val="tx1"/>
                        </a:solidFill>
                      </a:endParaRPr>
                    </a:p>
                  </a:txBody>
                  <a:tcPr anchor="ctr"/>
                </a:tc>
                <a:tc>
                  <a:txBody>
                    <a:bodyPr/>
                    <a:lstStyle/>
                    <a:p>
                      <a:pPr algn="ctr"/>
                      <a:r>
                        <a:rPr lang="en-GB" sz="2400" dirty="0">
                          <a:solidFill>
                            <a:schemeClr val="tx1"/>
                          </a:solidFill>
                        </a:rPr>
                        <a:t>(la) tienda</a:t>
                      </a:r>
                    </a:p>
                  </a:txBody>
                  <a:tcPr anchor="ctr"/>
                </a:tc>
                <a:tc>
                  <a:txBody>
                    <a:bodyPr/>
                    <a:lstStyle/>
                    <a:p>
                      <a:pPr algn="ctr"/>
                      <a:r>
                        <a:rPr lang="en-GB" sz="2400" dirty="0" err="1">
                          <a:solidFill>
                            <a:schemeClr val="tx1"/>
                          </a:solidFill>
                        </a:rPr>
                        <a:t>descansar</a:t>
                      </a:r>
                      <a:endParaRPr lang="en-GB" sz="2400" dirty="0">
                        <a:solidFill>
                          <a:schemeClr val="tx1"/>
                        </a:solidFill>
                      </a:endParaRPr>
                    </a:p>
                  </a:txBody>
                  <a:tcPr anchor="ctr"/>
                </a:tc>
                <a:extLst>
                  <a:ext uri="{0D108BD9-81ED-4DB2-BD59-A6C34878D82A}">
                    <a16:rowId xmlns:a16="http://schemas.microsoft.com/office/drawing/2014/main" val="3028834287"/>
                  </a:ext>
                </a:extLst>
              </a:tr>
            </a:tbl>
          </a:graphicData>
        </a:graphic>
      </p:graphicFrame>
      <p:graphicFrame>
        <p:nvGraphicFramePr>
          <p:cNvPr id="5" name="Table 4">
            <a:extLst>
              <a:ext uri="{FF2B5EF4-FFF2-40B4-BE49-F238E27FC236}">
                <a16:creationId xmlns:a16="http://schemas.microsoft.com/office/drawing/2014/main" id="{4BAE2F9F-D346-418A-B9EE-973AA0078D2C}"/>
              </a:ext>
            </a:extLst>
          </p:cNvPr>
          <p:cNvGraphicFramePr>
            <a:graphicFrameLocks noGrp="1"/>
          </p:cNvGraphicFramePr>
          <p:nvPr>
            <p:extLst>
              <p:ext uri="{D42A27DB-BD31-4B8C-83A1-F6EECF244321}">
                <p14:modId xmlns:p14="http://schemas.microsoft.com/office/powerpoint/2010/main" val="1253042323"/>
              </p:ext>
            </p:extLst>
          </p:nvPr>
        </p:nvGraphicFramePr>
        <p:xfrm>
          <a:off x="1293546" y="1583763"/>
          <a:ext cx="571959" cy="3710868"/>
        </p:xfrm>
        <a:graphic>
          <a:graphicData uri="http://schemas.openxmlformats.org/drawingml/2006/table">
            <a:tbl>
              <a:tblPr firstRow="1" bandRow="1">
                <a:tableStyleId>{5940675A-B579-460E-94D1-54222C63F5DA}</a:tableStyleId>
              </a:tblPr>
              <a:tblGrid>
                <a:gridCol w="571959">
                  <a:extLst>
                    <a:ext uri="{9D8B030D-6E8A-4147-A177-3AD203B41FA5}">
                      <a16:colId xmlns:a16="http://schemas.microsoft.com/office/drawing/2014/main" val="433491906"/>
                    </a:ext>
                  </a:extLst>
                </a:gridCol>
              </a:tblGrid>
              <a:tr h="520221">
                <a:tc>
                  <a:txBody>
                    <a:bodyPr/>
                    <a:lstStyle/>
                    <a:p>
                      <a:endParaRPr lang="en-GB" dirty="0"/>
                    </a:p>
                  </a:txBody>
                  <a:tcPr/>
                </a:tc>
                <a:extLst>
                  <a:ext uri="{0D108BD9-81ED-4DB2-BD59-A6C34878D82A}">
                    <a16:rowId xmlns:a16="http://schemas.microsoft.com/office/drawing/2014/main" val="643452668"/>
                  </a:ext>
                </a:extLst>
              </a:tr>
              <a:tr h="791479">
                <a:tc>
                  <a:txBody>
                    <a:bodyPr/>
                    <a:lstStyle/>
                    <a:p>
                      <a:pPr algn="ctr"/>
                      <a:r>
                        <a:rPr lang="en-GB" sz="2400" b="1" dirty="0"/>
                        <a:t>I</a:t>
                      </a:r>
                    </a:p>
                  </a:txBody>
                  <a:tcPr anchor="ctr">
                    <a:solidFill>
                      <a:schemeClr val="accent4">
                        <a:lumMod val="20000"/>
                        <a:lumOff val="80000"/>
                      </a:schemeClr>
                    </a:solidFill>
                  </a:tcPr>
                </a:tc>
                <a:extLst>
                  <a:ext uri="{0D108BD9-81ED-4DB2-BD59-A6C34878D82A}">
                    <a16:rowId xmlns:a16="http://schemas.microsoft.com/office/drawing/2014/main" val="2355019006"/>
                  </a:ext>
                </a:extLst>
              </a:tr>
              <a:tr h="796705">
                <a:tc>
                  <a:txBody>
                    <a:bodyPr/>
                    <a:lstStyle/>
                    <a:p>
                      <a:pPr algn="ctr"/>
                      <a:r>
                        <a:rPr lang="en-GB" sz="2400" b="1" dirty="0"/>
                        <a:t>J</a:t>
                      </a:r>
                    </a:p>
                  </a:txBody>
                  <a:tcPr anchor="ctr">
                    <a:solidFill>
                      <a:schemeClr val="accent4">
                        <a:lumMod val="20000"/>
                        <a:lumOff val="80000"/>
                      </a:schemeClr>
                    </a:solidFill>
                  </a:tcPr>
                </a:tc>
                <a:extLst>
                  <a:ext uri="{0D108BD9-81ED-4DB2-BD59-A6C34878D82A}">
                    <a16:rowId xmlns:a16="http://schemas.microsoft.com/office/drawing/2014/main" val="2908762838"/>
                  </a:ext>
                </a:extLst>
              </a:tr>
              <a:tr h="806827">
                <a:tc>
                  <a:txBody>
                    <a:bodyPr/>
                    <a:lstStyle/>
                    <a:p>
                      <a:pPr algn="ctr"/>
                      <a:r>
                        <a:rPr lang="en-GB" sz="2400" b="1" dirty="0"/>
                        <a:t>K</a:t>
                      </a:r>
                    </a:p>
                  </a:txBody>
                  <a:tcPr anchor="ctr">
                    <a:solidFill>
                      <a:schemeClr val="accent4">
                        <a:lumMod val="20000"/>
                        <a:lumOff val="80000"/>
                      </a:schemeClr>
                    </a:solidFill>
                  </a:tcPr>
                </a:tc>
                <a:extLst>
                  <a:ext uri="{0D108BD9-81ED-4DB2-BD59-A6C34878D82A}">
                    <a16:rowId xmlns:a16="http://schemas.microsoft.com/office/drawing/2014/main" val="1549451294"/>
                  </a:ext>
                </a:extLst>
              </a:tr>
              <a:tr h="795636">
                <a:tc>
                  <a:txBody>
                    <a:bodyPr/>
                    <a:lstStyle/>
                    <a:p>
                      <a:pPr algn="ctr"/>
                      <a:r>
                        <a:rPr lang="en-GB" sz="2400" b="1" dirty="0"/>
                        <a:t>L</a:t>
                      </a:r>
                    </a:p>
                  </a:txBody>
                  <a:tcPr anchor="ctr">
                    <a:solidFill>
                      <a:schemeClr val="accent4">
                        <a:lumMod val="20000"/>
                        <a:lumOff val="80000"/>
                      </a:schemeClr>
                    </a:solidFill>
                  </a:tcPr>
                </a:tc>
                <a:extLst>
                  <a:ext uri="{0D108BD9-81ED-4DB2-BD59-A6C34878D82A}">
                    <a16:rowId xmlns:a16="http://schemas.microsoft.com/office/drawing/2014/main" val="1637258669"/>
                  </a:ext>
                </a:extLst>
              </a:tr>
            </a:tbl>
          </a:graphicData>
        </a:graphic>
      </p:graphicFrame>
    </p:spTree>
    <p:extLst>
      <p:ext uri="{BB962C8B-B14F-4D97-AF65-F5344CB8AC3E}">
        <p14:creationId xmlns:p14="http://schemas.microsoft.com/office/powerpoint/2010/main" val="535537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9">
            <a:extLst>
              <a:ext uri="{FF2B5EF4-FFF2-40B4-BE49-F238E27FC236}">
                <a16:creationId xmlns:a16="http://schemas.microsoft.com/office/drawing/2014/main" id="{A279AC97-0552-4A54-9975-DC50626A1D95}"/>
              </a:ext>
            </a:extLst>
          </p:cNvPr>
          <p:cNvGraphicFramePr>
            <a:graphicFrameLocks noGrp="1"/>
          </p:cNvGraphicFramePr>
          <p:nvPr>
            <p:extLst>
              <p:ext uri="{D42A27DB-BD31-4B8C-83A1-F6EECF244321}">
                <p14:modId xmlns:p14="http://schemas.microsoft.com/office/powerpoint/2010/main" val="49402370"/>
              </p:ext>
            </p:extLst>
          </p:nvPr>
        </p:nvGraphicFramePr>
        <p:xfrm>
          <a:off x="3577822" y="1134005"/>
          <a:ext cx="5930772" cy="5198562"/>
        </p:xfrm>
        <a:graphic>
          <a:graphicData uri="http://schemas.openxmlformats.org/drawingml/2006/table">
            <a:tbl>
              <a:tblPr firstRow="1" firstCol="1" bandRow="1">
                <a:tableStyleId>{5940675A-B579-460E-94D1-54222C63F5DA}</a:tableStyleId>
              </a:tblPr>
              <a:tblGrid>
                <a:gridCol w="461919">
                  <a:extLst>
                    <a:ext uri="{9D8B030D-6E8A-4147-A177-3AD203B41FA5}">
                      <a16:colId xmlns:a16="http://schemas.microsoft.com/office/drawing/2014/main" val="20000"/>
                    </a:ext>
                  </a:extLst>
                </a:gridCol>
                <a:gridCol w="2159402">
                  <a:extLst>
                    <a:ext uri="{9D8B030D-6E8A-4147-A177-3AD203B41FA5}">
                      <a16:colId xmlns:a16="http://schemas.microsoft.com/office/drawing/2014/main" val="20001"/>
                    </a:ext>
                  </a:extLst>
                </a:gridCol>
                <a:gridCol w="3309451">
                  <a:extLst>
                    <a:ext uri="{9D8B030D-6E8A-4147-A177-3AD203B41FA5}">
                      <a16:colId xmlns:a16="http://schemas.microsoft.com/office/drawing/2014/main" val="20002"/>
                    </a:ext>
                  </a:extLst>
                </a:gridCol>
              </a:tblGrid>
              <a:tr h="416826">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 </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Word</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tx1"/>
                          </a:solidFill>
                          <a:effectLst/>
                          <a:latin typeface="Century Gothic" panose="020B0502020202020204" pitchFamily="34" charset="0"/>
                        </a:rPr>
                        <a:t>English meaning</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398478">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1</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trabajar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work, working</a:t>
                      </a:r>
                    </a:p>
                  </a:txBody>
                  <a:tcPr marL="68580" marR="68580" marT="0" marB="0" anchor="ctr"/>
                </a:tc>
                <a:extLst>
                  <a:ext uri="{0D108BD9-81ED-4DB2-BD59-A6C34878D82A}">
                    <a16:rowId xmlns:a16="http://schemas.microsoft.com/office/drawing/2014/main" val="10001"/>
                  </a:ext>
                </a:extLst>
              </a:tr>
              <a:tr h="398478">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2</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buscar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look for, looking for</a:t>
                      </a:r>
                    </a:p>
                  </a:txBody>
                  <a:tcPr marL="68580" marR="68580" marT="0" marB="0" anchor="ctr"/>
                </a:tc>
                <a:extLst>
                  <a:ext uri="{0D108BD9-81ED-4DB2-BD59-A6C34878D82A}">
                    <a16:rowId xmlns:a16="http://schemas.microsoft.com/office/drawing/2014/main" val="10002"/>
                  </a:ext>
                </a:extLst>
              </a:tr>
              <a:tr h="398478">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3</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tiempo</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time</a:t>
                      </a:r>
                    </a:p>
                  </a:txBody>
                  <a:tcPr marL="68580" marR="68580" marT="0" marB="0" anchor="ctr"/>
                </a:tc>
                <a:extLst>
                  <a:ext uri="{0D108BD9-81ED-4DB2-BD59-A6C34878D82A}">
                    <a16:rowId xmlns:a16="http://schemas.microsoft.com/office/drawing/2014/main" val="10003"/>
                  </a:ext>
                </a:extLst>
              </a:tr>
              <a:tr h="398478">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4</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comida</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food</a:t>
                      </a:r>
                    </a:p>
                  </a:txBody>
                  <a:tcPr marL="68580" marR="68580" marT="0" marB="0" anchor="ctr"/>
                </a:tc>
                <a:extLst>
                  <a:ext uri="{0D108BD9-81ED-4DB2-BD59-A6C34878D82A}">
                    <a16:rowId xmlns:a16="http://schemas.microsoft.com/office/drawing/2014/main" val="10004"/>
                  </a:ext>
                </a:extLst>
              </a:tr>
              <a:tr h="398478">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5</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pasar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pass, to spend (time)</a:t>
                      </a:r>
                    </a:p>
                  </a:txBody>
                  <a:tcPr marL="68580" marR="68580" marT="0" marB="0" anchor="ctr"/>
                </a:tc>
                <a:extLst>
                  <a:ext uri="{0D108BD9-81ED-4DB2-BD59-A6C34878D82A}">
                    <a16:rowId xmlns:a16="http://schemas.microsoft.com/office/drawing/2014/main" val="10005"/>
                  </a:ext>
                </a:extLst>
              </a:tr>
              <a:tr h="398478">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6</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campo</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countryside</a:t>
                      </a:r>
                    </a:p>
                  </a:txBody>
                  <a:tcPr marL="68580" marR="68580" marT="0" marB="0" anchor="ctr"/>
                </a:tc>
                <a:extLst>
                  <a:ext uri="{0D108BD9-81ED-4DB2-BD59-A6C34878D82A}">
                    <a16:rowId xmlns:a16="http://schemas.microsoft.com/office/drawing/2014/main" val="10006"/>
                  </a:ext>
                </a:extLst>
              </a:tr>
              <a:tr h="398478">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7</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junto[s], junta[s] </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together</a:t>
                      </a:r>
                    </a:p>
                  </a:txBody>
                  <a:tcPr marL="68580" marR="68580" marT="0" marB="0" anchor="ctr"/>
                </a:tc>
                <a:extLst>
                  <a:ext uri="{0D108BD9-81ED-4DB2-BD59-A6C34878D82A}">
                    <a16:rowId xmlns:a16="http://schemas.microsoft.com/office/drawing/2014/main" val="10007"/>
                  </a:ext>
                </a:extLst>
              </a:tr>
              <a:tr h="398478">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8</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preparar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prepare, preparing</a:t>
                      </a:r>
                    </a:p>
                  </a:txBody>
                  <a:tcPr marL="68580" marR="68580" marT="0" marB="0" anchor="ctr"/>
                </a:tc>
                <a:extLst>
                  <a:ext uri="{0D108BD9-81ED-4DB2-BD59-A6C34878D82A}">
                    <a16:rowId xmlns:a16="http://schemas.microsoft.com/office/drawing/2014/main" val="10008"/>
                  </a:ext>
                </a:extLst>
              </a:tr>
              <a:tr h="398478">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9</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animal</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animal</a:t>
                      </a:r>
                    </a:p>
                  </a:txBody>
                  <a:tcPr marL="68580" marR="68580" marT="0" marB="0" anchor="ctr"/>
                </a:tc>
                <a:extLst>
                  <a:ext uri="{0D108BD9-81ED-4DB2-BD59-A6C34878D82A}">
                    <a16:rowId xmlns:a16="http://schemas.microsoft.com/office/drawing/2014/main" val="10009"/>
                  </a:ext>
                </a:extLst>
              </a:tr>
              <a:tr h="398478">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10</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descansar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rest, resting</a:t>
                      </a:r>
                    </a:p>
                  </a:txBody>
                  <a:tcPr marL="68580" marR="68580" marT="0" marB="0" anchor="ctr"/>
                </a:tc>
                <a:extLst>
                  <a:ext uri="{0D108BD9-81ED-4DB2-BD59-A6C34878D82A}">
                    <a16:rowId xmlns:a16="http://schemas.microsoft.com/office/drawing/2014/main" val="10010"/>
                  </a:ext>
                </a:extLst>
              </a:tr>
              <a:tr h="398478">
                <a:tc>
                  <a:txBody>
                    <a:bodyPr/>
                    <a:lstStyle/>
                    <a:p>
                      <a:pPr algn="ctr">
                        <a:lnSpc>
                          <a:spcPct val="107000"/>
                        </a:lnSpc>
                        <a:spcAft>
                          <a:spcPts val="0"/>
                        </a:spcAft>
                      </a:pPr>
                      <a:r>
                        <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solo, sola</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alone </a:t>
                      </a:r>
                    </a:p>
                  </a:txBody>
                  <a:tcPr marL="68580" marR="68580" marT="0" marB="0" anchor="ctr"/>
                </a:tc>
                <a:extLst>
                  <a:ext uri="{0D108BD9-81ED-4DB2-BD59-A6C34878D82A}">
                    <a16:rowId xmlns:a16="http://schemas.microsoft.com/office/drawing/2014/main" val="3632464017"/>
                  </a:ext>
                </a:extLst>
              </a:tr>
              <a:tr h="398478">
                <a:tc>
                  <a:txBody>
                    <a:bodyPr/>
                    <a:lstStyle/>
                    <a:p>
                      <a:pPr algn="ctr">
                        <a:lnSpc>
                          <a:spcPct val="107000"/>
                        </a:lnSpc>
                        <a:spcAft>
                          <a:spcPts val="0"/>
                        </a:spcAft>
                      </a:pPr>
                      <a:r>
                        <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llevar</a:t>
                      </a:r>
                    </a:p>
                  </a:txBody>
                  <a:tcPr marL="68580" marR="68580" marT="0" marB="0" anchor="ctr"/>
                </a:tc>
                <a:tc>
                  <a:txBody>
                    <a:body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wear, to carry/take</a:t>
                      </a:r>
                    </a:p>
                  </a:txBody>
                  <a:tcPr marL="68580" marR="68580" marT="0" marB="0" anchor="ctr"/>
                </a:tc>
                <a:extLst>
                  <a:ext uri="{0D108BD9-81ED-4DB2-BD59-A6C34878D82A}">
                    <a16:rowId xmlns:a16="http://schemas.microsoft.com/office/drawing/2014/main" val="1902291116"/>
                  </a:ext>
                </a:extLst>
              </a:tr>
            </a:tbl>
          </a:graphicData>
        </a:graphic>
      </p:graphicFrame>
      <p:sp>
        <p:nvSpPr>
          <p:cNvPr id="2" name="Title 1"/>
          <p:cNvSpPr>
            <a:spLocks noGrp="1"/>
          </p:cNvSpPr>
          <p:nvPr>
            <p:ph type="title"/>
          </p:nvPr>
        </p:nvSpPr>
        <p:spPr/>
        <p:txBody>
          <a:bodyPr>
            <a:normAutofit/>
          </a:bodyPr>
          <a:lstStyle/>
          <a:p>
            <a:r>
              <a:rPr lang="es-ES" sz="3600" b="1" dirty="0">
                <a:solidFill>
                  <a:schemeClr val="bg1"/>
                </a:solidFill>
              </a:rPr>
              <a:t>Vocabulario</a:t>
            </a:r>
          </a:p>
        </p:txBody>
      </p:sp>
      <p:sp>
        <p:nvSpPr>
          <p:cNvPr id="17"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86648" y="115256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18"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82413" y="115256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Rectangle 18"/>
          <p:cNvSpPr/>
          <p:nvPr/>
        </p:nvSpPr>
        <p:spPr>
          <a:xfrm>
            <a:off x="10766762" y="1134000"/>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0"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11500" y="98328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60</a:t>
            </a:r>
          </a:p>
        </p:txBody>
      </p:sp>
      <p:sp>
        <p:nvSpPr>
          <p:cNvPr id="21"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86812" y="511686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22" name="Rectangle 21" descr="box to hide timer as it goes off the page">
            <a:extLst>
              <a:ext uri="{FF2B5EF4-FFF2-40B4-BE49-F238E27FC236}">
                <a16:creationId xmlns:a16="http://schemas.microsoft.com/office/drawing/2014/main" id="{80BB973F-93FA-4A26-B850-9E1862347B2F}"/>
              </a:ext>
            </a:extLst>
          </p:cNvPr>
          <p:cNvSpPr/>
          <p:nvPr/>
        </p:nvSpPr>
        <p:spPr>
          <a:xfrm>
            <a:off x="9933054" y="533981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9956836" y="531356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a:off x="10078364" y="5308823"/>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0787911" y="115689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7094" y="5516851"/>
            <a:ext cx="1058732" cy="382082"/>
          </a:xfrm>
          <a:prstGeom prst="actionButtonBlank">
            <a:avLst/>
          </a:prstGeom>
          <a:solidFill>
            <a:srgbClr val="3A5EAC"/>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28"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808980"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Segundos</a:t>
            </a:r>
            <a:endParaRPr lang="en-GB" b="1" dirty="0">
              <a:latin typeface="Century Gothic" panose="020B0502020202020204" pitchFamily="34" charset="0"/>
            </a:endParaRPr>
          </a:p>
        </p:txBody>
      </p:sp>
      <p:sp>
        <p:nvSpPr>
          <p:cNvPr id="29" name="Google Shape;653;p27">
            <a:extLst>
              <a:ext uri="{FF2B5EF4-FFF2-40B4-BE49-F238E27FC236}">
                <a16:creationId xmlns:a16="http://schemas.microsoft.com/office/drawing/2014/main" id="{8B45BE73-5516-2749-9E1D-79F26274A30C}"/>
              </a:ext>
            </a:extLst>
          </p:cNvPr>
          <p:cNvSpPr/>
          <p:nvPr/>
        </p:nvSpPr>
        <p:spPr>
          <a:xfrm>
            <a:off x="159410" y="2037571"/>
            <a:ext cx="3020379" cy="2633523"/>
          </a:xfrm>
          <a:prstGeom prst="wedgeRoundRectCallout">
            <a:avLst>
              <a:gd name="adj1" fmla="val 64574"/>
              <a:gd name="adj2" fmla="val 29903"/>
              <a:gd name="adj3" fmla="val 16667"/>
            </a:avLst>
          </a:prstGeom>
          <a:solidFill>
            <a:schemeClr val="accent4">
              <a:lumMod val="20000"/>
              <a:lumOff val="80000"/>
            </a:schemeClr>
          </a:solidFill>
          <a:ln w="12700" cap="flat" cmpd="sng">
            <a:solidFill>
              <a:srgbClr val="3A5EAC"/>
            </a:solidFill>
            <a:prstDash val="solid"/>
            <a:miter lim="800000"/>
            <a:headEnd type="none" w="sm" len="sm"/>
            <a:tailEnd type="none" w="sm" len="sm"/>
          </a:ln>
          <a:effectLst/>
        </p:spPr>
        <p:txBody>
          <a:bodyPr spcFirstLastPara="1" wrap="square" lIns="91425" tIns="45700" rIns="91425" bIns="45700" anchor="ctr" anchorCtr="0">
            <a:noAutofit/>
          </a:bodyPr>
          <a:lstStyle/>
          <a:p>
            <a:pPr lvl="0">
              <a:lnSpc>
                <a:spcPct val="120000"/>
              </a:lnSpc>
              <a:defRPr/>
            </a:pPr>
            <a:r>
              <a:rPr lang="es-ES" sz="2000" b="1" dirty="0">
                <a:latin typeface="Century Gothic" panose="020B0502020202020204" pitchFamily="34" charset="0"/>
              </a:rPr>
              <a:t>‘Junto’ </a:t>
            </a:r>
            <a:r>
              <a:rPr lang="en-US" sz="2000" b="1" dirty="0">
                <a:latin typeface="Century Gothic" panose="020B0502020202020204" pitchFamily="34" charset="0"/>
              </a:rPr>
              <a:t>normally refers to more than one thing or person, so usually appears with an –s at the end </a:t>
            </a:r>
            <a:r>
              <a:rPr lang="es-ES" sz="2000" b="1" dirty="0">
                <a:latin typeface="Century Gothic" panose="020B0502020202020204" pitchFamily="34" charset="0"/>
              </a:rPr>
              <a:t>(</a:t>
            </a:r>
            <a:r>
              <a:rPr lang="es-ES" sz="2000" b="1" dirty="0" err="1">
                <a:latin typeface="Century Gothic" panose="020B0502020202020204" pitchFamily="34" charset="0"/>
              </a:rPr>
              <a:t>e.g</a:t>
            </a:r>
            <a:r>
              <a:rPr lang="es-ES" sz="2000" b="1" dirty="0">
                <a:latin typeface="Century Gothic" panose="020B0502020202020204" pitchFamily="34" charset="0"/>
              </a:rPr>
              <a:t>., junto</a:t>
            </a:r>
            <a:r>
              <a:rPr lang="es-ES" sz="2000" b="1" u="sng" dirty="0">
                <a:latin typeface="Century Gothic" panose="020B0502020202020204" pitchFamily="34" charset="0"/>
              </a:rPr>
              <a:t>s</a:t>
            </a:r>
            <a:r>
              <a:rPr lang="es-ES" sz="2000" b="1" dirty="0">
                <a:latin typeface="Century Gothic" panose="020B0502020202020204" pitchFamily="34" charset="0"/>
              </a:rPr>
              <a:t>, junta</a:t>
            </a:r>
            <a:r>
              <a:rPr lang="es-ES" sz="2000" b="1" u="sng" dirty="0">
                <a:latin typeface="Century Gothic" panose="020B0502020202020204" pitchFamily="34" charset="0"/>
              </a:rPr>
              <a:t>s</a:t>
            </a:r>
            <a:r>
              <a:rPr lang="es-ES" sz="2000" b="1" dirty="0">
                <a:latin typeface="Century Gothic" panose="020B0502020202020204" pitchFamily="34" charset="0"/>
              </a:rPr>
              <a:t>).</a:t>
            </a:r>
          </a:p>
        </p:txBody>
      </p:sp>
      <p:sp>
        <p:nvSpPr>
          <p:cNvPr id="3" name="Rectangle 2"/>
          <p:cNvSpPr/>
          <p:nvPr/>
        </p:nvSpPr>
        <p:spPr>
          <a:xfrm>
            <a:off x="6247009" y="1596787"/>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247009" y="1989018"/>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6248370" y="2387116"/>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6257477" y="2786957"/>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6250049" y="3197384"/>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6251423" y="3592174"/>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6259943" y="3990775"/>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6260517" y="4385565"/>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249881" y="4776718"/>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6239780" y="5173335"/>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6254387" y="5588227"/>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6253428" y="5965732"/>
            <a:ext cx="3204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093818" y="1610435"/>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4093818" y="2002666"/>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4095179" y="2400764"/>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4104286" y="2800605"/>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4096858" y="3211032"/>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4098232" y="3605822"/>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4106752" y="4004423"/>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4107326" y="4399213"/>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4096690" y="4790366"/>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4086589" y="5186983"/>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4101196" y="5601875"/>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4100237" y="5979380"/>
            <a:ext cx="2052000" cy="31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ounded Rectangle 11">
            <a:extLst>
              <a:ext uri="{FF2B5EF4-FFF2-40B4-BE49-F238E27FC236}">
                <a16:creationId xmlns:a16="http://schemas.microsoft.com/office/drawing/2014/main" id="{C2E95445-0CC8-45FE-9D05-FBB9B8A404CF}"/>
              </a:ext>
            </a:extLst>
          </p:cNvPr>
          <p:cNvSpPr/>
          <p:nvPr/>
        </p:nvSpPr>
        <p:spPr>
          <a:xfrm>
            <a:off x="9956836" y="258167"/>
            <a:ext cx="1971307" cy="382082"/>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6994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1"/>
                                        </p:tgtEl>
                                      </p:cBhvr>
                                    </p:animEffect>
                                    <p:set>
                                      <p:cBhvr>
                                        <p:cTn id="63" dur="1" fill="hold">
                                          <p:stCondLst>
                                            <p:cond delay="499"/>
                                          </p:stCondLst>
                                        </p:cTn>
                                        <p:tgtEl>
                                          <p:spTgt spid="4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5"/>
                                        </p:tgtEl>
                                      </p:cBhvr>
                                    </p:animEffect>
                                    <p:set>
                                      <p:cBhvr>
                                        <p:cTn id="66" dur="1" fill="hold">
                                          <p:stCondLst>
                                            <p:cond delay="499"/>
                                          </p:stCondLst>
                                        </p:cTn>
                                        <p:tgtEl>
                                          <p:spTgt spid="3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44"/>
                                        </p:tgtEl>
                                      </p:cBhvr>
                                    </p:animEffect>
                                    <p:set>
                                      <p:cBhvr>
                                        <p:cTn id="75" dur="1" fill="hold">
                                          <p:stCondLst>
                                            <p:cond delay="499"/>
                                          </p:stCondLst>
                                        </p:cTn>
                                        <p:tgtEl>
                                          <p:spTgt spid="4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fade">
                                      <p:cBhvr>
                                        <p:cTn id="89" dur="500"/>
                                        <p:tgtEl>
                                          <p:spTgt spid="4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500"/>
                                        <p:tgtEl>
                                          <p:spTgt spid="4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fade">
                                      <p:cBhvr>
                                        <p:cTn id="95" dur="500"/>
                                        <p:tgtEl>
                                          <p:spTgt spid="4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fade">
                                      <p:cBhvr>
                                        <p:cTn id="101" dur="500"/>
                                        <p:tgtEl>
                                          <p:spTgt spid="5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fade">
                                      <p:cBhvr>
                                        <p:cTn id="104" dur="500"/>
                                        <p:tgtEl>
                                          <p:spTgt spid="5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fade">
                                      <p:cBhvr>
                                        <p:cTn id="110" dur="500"/>
                                        <p:tgtEl>
                                          <p:spTgt spid="5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fade">
                                      <p:cBhvr>
                                        <p:cTn id="113" dur="500"/>
                                        <p:tgtEl>
                                          <p:spTgt spid="5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5"/>
                                        </p:tgtEl>
                                        <p:attrNameLst>
                                          <p:attrName>style.visibility</p:attrName>
                                        </p:attrNameLst>
                                      </p:cBhvr>
                                      <p:to>
                                        <p:strVal val="visible"/>
                                      </p:to>
                                    </p:set>
                                    <p:animEffect transition="in" filter="fade">
                                      <p:cBhvr>
                                        <p:cTn id="116" dur="500"/>
                                        <p:tgtEl>
                                          <p:spTgt spid="5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55"/>
                                        </p:tgtEl>
                                      </p:cBhvr>
                                    </p:animEffect>
                                    <p:set>
                                      <p:cBhvr>
                                        <p:cTn id="121" dur="1" fill="hold">
                                          <p:stCondLst>
                                            <p:cond delay="499"/>
                                          </p:stCondLst>
                                        </p:cTn>
                                        <p:tgtEl>
                                          <p:spTgt spid="5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52"/>
                                        </p:tgtEl>
                                      </p:cBhvr>
                                    </p:animEffect>
                                    <p:set>
                                      <p:cBhvr>
                                        <p:cTn id="130" dur="1" fill="hold">
                                          <p:stCondLst>
                                            <p:cond delay="499"/>
                                          </p:stCondLst>
                                        </p:cTn>
                                        <p:tgtEl>
                                          <p:spTgt spid="52"/>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54"/>
                                        </p:tgtEl>
                                      </p:cBhvr>
                                    </p:animEffect>
                                    <p:set>
                                      <p:cBhvr>
                                        <p:cTn id="133" dur="1" fill="hold">
                                          <p:stCondLst>
                                            <p:cond delay="499"/>
                                          </p:stCondLst>
                                        </p:cTn>
                                        <p:tgtEl>
                                          <p:spTgt spid="5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3"/>
                                        </p:tgtEl>
                                      </p:cBhvr>
                                    </p:animEffect>
                                    <p:set>
                                      <p:cBhvr>
                                        <p:cTn id="139" dur="1" fill="hold">
                                          <p:stCondLst>
                                            <p:cond delay="499"/>
                                          </p:stCondLst>
                                        </p:cTn>
                                        <p:tgtEl>
                                          <p:spTgt spid="53"/>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49"/>
                                        </p:tgtEl>
                                      </p:cBhvr>
                                    </p:animEffect>
                                    <p:set>
                                      <p:cBhvr>
                                        <p:cTn id="142" dur="1" fill="hold">
                                          <p:stCondLst>
                                            <p:cond delay="499"/>
                                          </p:stCondLst>
                                        </p:cTn>
                                        <p:tgtEl>
                                          <p:spTgt spid="49"/>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46"/>
                                        </p:tgtEl>
                                      </p:cBhvr>
                                    </p:animEffect>
                                    <p:set>
                                      <p:cBhvr>
                                        <p:cTn id="145" dur="1" fill="hold">
                                          <p:stCondLst>
                                            <p:cond delay="499"/>
                                          </p:stCondLst>
                                        </p:cTn>
                                        <p:tgtEl>
                                          <p:spTgt spid="46"/>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45"/>
                                        </p:tgtEl>
                                      </p:cBhvr>
                                    </p:animEffect>
                                    <p:set>
                                      <p:cBhvr>
                                        <p:cTn id="148" dur="1" fill="hold">
                                          <p:stCondLst>
                                            <p:cond delay="499"/>
                                          </p:stCondLst>
                                        </p:cTn>
                                        <p:tgtEl>
                                          <p:spTgt spid="45"/>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56"/>
                                        </p:tgtEl>
                                      </p:cBhvr>
                                    </p:animEffect>
                                    <p:set>
                                      <p:cBhvr>
                                        <p:cTn id="151" dur="1" fill="hold">
                                          <p:stCondLst>
                                            <p:cond delay="499"/>
                                          </p:stCondLst>
                                        </p:cTn>
                                        <p:tgtEl>
                                          <p:spTgt spid="56"/>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48"/>
                                        </p:tgtEl>
                                      </p:cBhvr>
                                    </p:animEffect>
                                    <p:set>
                                      <p:cBhvr>
                                        <p:cTn id="154" dur="1" fill="hold">
                                          <p:stCondLst>
                                            <p:cond delay="499"/>
                                          </p:stCondLst>
                                        </p:cTn>
                                        <p:tgtEl>
                                          <p:spTgt spid="48"/>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29"/>
                                        </p:tgtEl>
                                        <p:attrNameLst>
                                          <p:attrName>style.visibility</p:attrName>
                                        </p:attrNameLst>
                                      </p:cBhvr>
                                      <p:to>
                                        <p:strVal val="visible"/>
                                      </p:to>
                                    </p:set>
                                    <p:animEffect transition="in" filter="fade">
                                      <p:cBhvr>
                                        <p:cTn id="1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0" restart="whenNotActive" fill="hold" evtFilter="cancelBubble" nodeType="interactiveSeq">
                <p:stCondLst>
                  <p:cond evt="onClick" delay="0">
                    <p:tgtEl>
                      <p:spTgt spid="26"/>
                    </p:tgtEl>
                  </p:cond>
                </p:stCondLst>
                <p:endSync evt="end" delay="0">
                  <p:rtn val="all"/>
                </p:endSync>
                <p:childTnLst>
                  <p:par>
                    <p:cTn id="161" fill="hold">
                      <p:stCondLst>
                        <p:cond delay="0"/>
                      </p:stCondLst>
                      <p:childTnLst>
                        <p:par>
                          <p:cTn id="162" fill="hold">
                            <p:stCondLst>
                              <p:cond delay="0"/>
                            </p:stCondLst>
                            <p:childTnLst>
                              <p:par>
                                <p:cTn id="163" presetID="12" presetClass="exit" presetSubtype="4" fill="hold" nodeType="afterEffect">
                                  <p:stCondLst>
                                    <p:cond delay="0"/>
                                  </p:stCondLst>
                                  <p:childTnLst>
                                    <p:animEffect transition="out" filter="slide(fromBottom)">
                                      <p:cBhvr>
                                        <p:cTn id="164" dur="59000"/>
                                        <p:tgtEl>
                                          <p:spTgt spid="18"/>
                                        </p:tgtEl>
                                      </p:cBhvr>
                                    </p:animEffect>
                                    <p:set>
                                      <p:cBhvr>
                                        <p:cTn id="165" dur="1" fill="hold">
                                          <p:stCondLst>
                                            <p:cond delay="58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animBg="1"/>
      <p:bldP spid="3" grpId="0" animBg="1"/>
      <p:bldP spid="3" grpId="1" animBg="1"/>
      <p:bldP spid="30" grpId="0" animBg="1"/>
      <p:bldP spid="30" grpId="1" animBg="1"/>
      <p:bldP spid="33" grpId="0" animBg="1"/>
      <p:bldP spid="33" grpId="1" animBg="1"/>
      <p:bldP spid="34" grpId="0" animBg="1"/>
      <p:bldP spid="34" grpId="1" animBg="1"/>
      <p:bldP spid="35" grpId="0" animBg="1"/>
      <p:bldP spid="35"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164AFBC-A1A6-44A3-B9CB-5AC3B5C249B6}"/>
              </a:ext>
            </a:extLst>
          </p:cNvPr>
          <p:cNvSpPr txBox="1"/>
          <p:nvPr/>
        </p:nvSpPr>
        <p:spPr>
          <a:xfrm>
            <a:off x="1045269" y="1592919"/>
            <a:ext cx="9704247" cy="830997"/>
          </a:xfrm>
          <a:prstGeom prst="rect">
            <a:avLst/>
          </a:prstGeom>
          <a:noFill/>
        </p:spPr>
        <p:txBody>
          <a:bodyPr wrap="square" rtlCol="0">
            <a:spAutoFit/>
          </a:bodyPr>
          <a:lstStyle/>
          <a:p>
            <a:r>
              <a:rPr lang="en-US" sz="2400" dirty="0"/>
              <a:t>Remember that present tense –ar verbs change depending on </a:t>
            </a:r>
            <a:r>
              <a:rPr lang="en-US" sz="2400" b="1" u="sng" dirty="0"/>
              <a:t>who</a:t>
            </a:r>
            <a:r>
              <a:rPr lang="en-US" sz="2400" dirty="0"/>
              <a:t> the verb refers to.</a:t>
            </a:r>
          </a:p>
        </p:txBody>
      </p:sp>
      <p:sp>
        <p:nvSpPr>
          <p:cNvPr id="6" name="ZoneTexte 5">
            <a:extLst>
              <a:ext uri="{FF2B5EF4-FFF2-40B4-BE49-F238E27FC236}">
                <a16:creationId xmlns:a16="http://schemas.microsoft.com/office/drawing/2014/main" id="{9B668377-F975-440C-87D8-16236E774750}"/>
              </a:ext>
            </a:extLst>
          </p:cNvPr>
          <p:cNvSpPr txBox="1"/>
          <p:nvPr/>
        </p:nvSpPr>
        <p:spPr>
          <a:xfrm>
            <a:off x="1095580" y="4421668"/>
            <a:ext cx="10214104" cy="461665"/>
          </a:xfrm>
          <a:prstGeom prst="rect">
            <a:avLst/>
          </a:prstGeom>
          <a:noFill/>
        </p:spPr>
        <p:txBody>
          <a:bodyPr wrap="square" rtlCol="0">
            <a:spAutoFit/>
          </a:bodyPr>
          <a:lstStyle/>
          <a:p>
            <a:r>
              <a:rPr lang="en-US" sz="2200" dirty="0"/>
              <a:t>To mean ‘we’ with an –ar verb, </a:t>
            </a:r>
            <a:r>
              <a:rPr lang="en-US" sz="2400" dirty="0"/>
              <a:t>remove</a:t>
            </a:r>
            <a:r>
              <a:rPr lang="en-US" sz="2200" dirty="0"/>
              <a:t> –ar and add –</a:t>
            </a:r>
            <a:r>
              <a:rPr lang="en-US" sz="2200" b="1" dirty="0"/>
              <a:t>amos</a:t>
            </a:r>
            <a:r>
              <a:rPr lang="en-US" sz="2200" dirty="0"/>
              <a:t> to the stem.</a:t>
            </a:r>
          </a:p>
        </p:txBody>
      </p:sp>
      <p:sp>
        <p:nvSpPr>
          <p:cNvPr id="10" name="Organigramme : Connecteur 9">
            <a:extLst>
              <a:ext uri="{FF2B5EF4-FFF2-40B4-BE49-F238E27FC236}">
                <a16:creationId xmlns:a16="http://schemas.microsoft.com/office/drawing/2014/main" id="{7B042ED0-A99A-4817-B088-4801FB2562D4}"/>
              </a:ext>
            </a:extLst>
          </p:cNvPr>
          <p:cNvSpPr/>
          <p:nvPr/>
        </p:nvSpPr>
        <p:spPr>
          <a:xfrm>
            <a:off x="8405316" y="4077234"/>
            <a:ext cx="1137684" cy="1150531"/>
          </a:xfrm>
          <a:prstGeom prst="flowChartConnector">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w="19050">
                <a:solidFill>
                  <a:schemeClr val="tx1"/>
                </a:solidFill>
              </a:ln>
              <a:solidFill>
                <a:srgbClr val="E25B00"/>
              </a:solidFill>
            </a:endParaRPr>
          </a:p>
        </p:txBody>
      </p:sp>
      <p:sp>
        <p:nvSpPr>
          <p:cNvPr id="12" name="ZoneTexte 11">
            <a:extLst>
              <a:ext uri="{FF2B5EF4-FFF2-40B4-BE49-F238E27FC236}">
                <a16:creationId xmlns:a16="http://schemas.microsoft.com/office/drawing/2014/main" id="{ADDBC5CA-B42A-4441-8757-56CEB26F75B3}"/>
              </a:ext>
            </a:extLst>
          </p:cNvPr>
          <p:cNvSpPr txBox="1"/>
          <p:nvPr/>
        </p:nvSpPr>
        <p:spPr>
          <a:xfrm>
            <a:off x="1095580" y="3332826"/>
            <a:ext cx="2788153" cy="461665"/>
          </a:xfrm>
          <a:prstGeom prst="rect">
            <a:avLst/>
          </a:prstGeom>
          <a:noFill/>
        </p:spPr>
        <p:txBody>
          <a:bodyPr wrap="square" rtlCol="0">
            <a:spAutoFit/>
          </a:bodyPr>
          <a:lstStyle/>
          <a:p>
            <a:r>
              <a:rPr lang="es-ES" sz="2400" dirty="0"/>
              <a:t>Lleg</a:t>
            </a:r>
            <a:r>
              <a:rPr lang="es-ES" sz="2400" b="1" dirty="0">
                <a:solidFill>
                  <a:srgbClr val="E25B00"/>
                </a:solidFill>
              </a:rPr>
              <a:t>amos</a:t>
            </a:r>
            <a:r>
              <a:rPr lang="es-ES" sz="2000" dirty="0">
                <a:solidFill>
                  <a:schemeClr val="accent5">
                    <a:lumMod val="50000"/>
                  </a:schemeClr>
                </a:solidFill>
              </a:rPr>
              <a:t> </a:t>
            </a:r>
            <a:r>
              <a:rPr lang="es-ES" sz="2400" dirty="0"/>
              <a:t>tarde</a:t>
            </a:r>
            <a:r>
              <a:rPr lang="es-ES" sz="2000" dirty="0"/>
              <a:t>.</a:t>
            </a:r>
          </a:p>
        </p:txBody>
      </p:sp>
      <p:sp>
        <p:nvSpPr>
          <p:cNvPr id="13" name="ZoneTexte 12">
            <a:extLst>
              <a:ext uri="{FF2B5EF4-FFF2-40B4-BE49-F238E27FC236}">
                <a16:creationId xmlns:a16="http://schemas.microsoft.com/office/drawing/2014/main" id="{631A418F-8FBD-44B7-B0B2-8A38CEA12794}"/>
              </a:ext>
            </a:extLst>
          </p:cNvPr>
          <p:cNvSpPr txBox="1"/>
          <p:nvPr/>
        </p:nvSpPr>
        <p:spPr>
          <a:xfrm>
            <a:off x="1095581" y="2829858"/>
            <a:ext cx="2788153" cy="461665"/>
          </a:xfrm>
          <a:prstGeom prst="rect">
            <a:avLst/>
          </a:prstGeom>
          <a:noFill/>
        </p:spPr>
        <p:txBody>
          <a:bodyPr wrap="square" rtlCol="0">
            <a:spAutoFit/>
          </a:bodyPr>
          <a:lstStyle/>
          <a:p>
            <a:r>
              <a:rPr lang="es-ES" sz="2400" dirty="0"/>
              <a:t>Lleg</a:t>
            </a:r>
            <a:r>
              <a:rPr lang="es-ES" sz="2400" b="1" dirty="0">
                <a:solidFill>
                  <a:srgbClr val="E25B00"/>
                </a:solidFill>
              </a:rPr>
              <a:t>o</a:t>
            </a:r>
            <a:r>
              <a:rPr lang="es-ES" sz="2000" dirty="0">
                <a:solidFill>
                  <a:schemeClr val="accent5">
                    <a:lumMod val="50000"/>
                  </a:schemeClr>
                </a:solidFill>
              </a:rPr>
              <a:t> </a:t>
            </a:r>
            <a:r>
              <a:rPr lang="es-ES" sz="2400" dirty="0"/>
              <a:t>tarde</a:t>
            </a:r>
            <a:r>
              <a:rPr lang="es-ES" sz="2000" dirty="0"/>
              <a:t>.</a:t>
            </a:r>
          </a:p>
        </p:txBody>
      </p:sp>
      <p:sp>
        <p:nvSpPr>
          <p:cNvPr id="14" name="ZoneTexte 13">
            <a:extLst>
              <a:ext uri="{FF2B5EF4-FFF2-40B4-BE49-F238E27FC236}">
                <a16:creationId xmlns:a16="http://schemas.microsoft.com/office/drawing/2014/main" id="{E2DF3248-A072-4D81-9BE4-BD6F1D4F07DD}"/>
              </a:ext>
            </a:extLst>
          </p:cNvPr>
          <p:cNvSpPr txBox="1"/>
          <p:nvPr/>
        </p:nvSpPr>
        <p:spPr>
          <a:xfrm>
            <a:off x="5211590" y="3332826"/>
            <a:ext cx="2788153" cy="461665"/>
          </a:xfrm>
          <a:prstGeom prst="rect">
            <a:avLst/>
          </a:prstGeom>
          <a:noFill/>
        </p:spPr>
        <p:txBody>
          <a:bodyPr wrap="square" rtlCol="0">
            <a:spAutoFit/>
          </a:bodyPr>
          <a:lstStyle/>
          <a:p>
            <a:r>
              <a:rPr lang="en-US" sz="2400" dirty="0"/>
              <a:t>We arrive late</a:t>
            </a:r>
            <a:r>
              <a:rPr lang="en-US" sz="2000" dirty="0"/>
              <a:t>.</a:t>
            </a:r>
          </a:p>
        </p:txBody>
      </p:sp>
      <p:sp>
        <p:nvSpPr>
          <p:cNvPr id="15" name="ZoneTexte 14">
            <a:extLst>
              <a:ext uri="{FF2B5EF4-FFF2-40B4-BE49-F238E27FC236}">
                <a16:creationId xmlns:a16="http://schemas.microsoft.com/office/drawing/2014/main" id="{61B46173-CA96-4662-9498-4E906F55F9B8}"/>
              </a:ext>
            </a:extLst>
          </p:cNvPr>
          <p:cNvSpPr txBox="1"/>
          <p:nvPr/>
        </p:nvSpPr>
        <p:spPr>
          <a:xfrm>
            <a:off x="5211591" y="2850860"/>
            <a:ext cx="2788153" cy="461665"/>
          </a:xfrm>
          <a:prstGeom prst="rect">
            <a:avLst/>
          </a:prstGeom>
          <a:noFill/>
        </p:spPr>
        <p:txBody>
          <a:bodyPr wrap="square" rtlCol="0">
            <a:spAutoFit/>
          </a:bodyPr>
          <a:lstStyle/>
          <a:p>
            <a:r>
              <a:rPr lang="en-US" sz="2400" dirty="0"/>
              <a:t>I arrive late</a:t>
            </a:r>
            <a:r>
              <a:rPr lang="es-ES" sz="2400" dirty="0"/>
              <a:t>. </a:t>
            </a:r>
          </a:p>
        </p:txBody>
      </p:sp>
      <p:cxnSp>
        <p:nvCxnSpPr>
          <p:cNvPr id="17" name="Connecteur droit avec flèche 16">
            <a:extLst>
              <a:ext uri="{FF2B5EF4-FFF2-40B4-BE49-F238E27FC236}">
                <a16:creationId xmlns:a16="http://schemas.microsoft.com/office/drawing/2014/main" id="{7757157A-96C1-4B27-A975-16BBB4A10E8C}"/>
              </a:ext>
            </a:extLst>
          </p:cNvPr>
          <p:cNvCxnSpPr>
            <a:cxnSpLocks/>
          </p:cNvCxnSpPr>
          <p:nvPr/>
        </p:nvCxnSpPr>
        <p:spPr>
          <a:xfrm>
            <a:off x="2605884" y="5317468"/>
            <a:ext cx="1048855" cy="0"/>
          </a:xfrm>
          <a:prstGeom prst="straightConnector1">
            <a:avLst/>
          </a:prstGeom>
          <a:ln w="76200">
            <a:solidFill>
              <a:srgbClr val="E25B00"/>
            </a:solidFill>
            <a:tailEnd type="triangle"/>
          </a:ln>
        </p:spPr>
        <p:style>
          <a:lnRef idx="3">
            <a:schemeClr val="accent2"/>
          </a:lnRef>
          <a:fillRef idx="0">
            <a:schemeClr val="accent2"/>
          </a:fillRef>
          <a:effectRef idx="2">
            <a:schemeClr val="accent2"/>
          </a:effectRef>
          <a:fontRef idx="minor">
            <a:schemeClr val="tx1"/>
          </a:fontRef>
        </p:style>
      </p:cxnSp>
      <p:sp>
        <p:nvSpPr>
          <p:cNvPr id="19" name="ZoneTexte 18">
            <a:extLst>
              <a:ext uri="{FF2B5EF4-FFF2-40B4-BE49-F238E27FC236}">
                <a16:creationId xmlns:a16="http://schemas.microsoft.com/office/drawing/2014/main" id="{DE672866-C21F-4211-85B9-9E6835043FCC}"/>
              </a:ext>
            </a:extLst>
          </p:cNvPr>
          <p:cNvSpPr txBox="1"/>
          <p:nvPr/>
        </p:nvSpPr>
        <p:spPr>
          <a:xfrm>
            <a:off x="1124180" y="5040225"/>
            <a:ext cx="2303362" cy="461665"/>
          </a:xfrm>
          <a:prstGeom prst="rect">
            <a:avLst/>
          </a:prstGeom>
          <a:noFill/>
        </p:spPr>
        <p:txBody>
          <a:bodyPr wrap="square" rtlCol="0">
            <a:spAutoFit/>
          </a:bodyPr>
          <a:lstStyle/>
          <a:p>
            <a:r>
              <a:rPr lang="fr-CA" sz="2400" dirty="0" err="1"/>
              <a:t>compr</a:t>
            </a:r>
            <a:r>
              <a:rPr lang="fr-CA" sz="2400" dirty="0"/>
              <a:t>-</a:t>
            </a:r>
            <a:endParaRPr lang="en-CA" sz="2400" dirty="0"/>
          </a:p>
        </p:txBody>
      </p:sp>
      <p:sp>
        <p:nvSpPr>
          <p:cNvPr id="22" name="ZoneTexte 21">
            <a:extLst>
              <a:ext uri="{FF2B5EF4-FFF2-40B4-BE49-F238E27FC236}">
                <a16:creationId xmlns:a16="http://schemas.microsoft.com/office/drawing/2014/main" id="{A5206ADB-EE94-4E7D-BFDB-0593BD3D91F8}"/>
              </a:ext>
            </a:extLst>
          </p:cNvPr>
          <p:cNvSpPr txBox="1"/>
          <p:nvPr/>
        </p:nvSpPr>
        <p:spPr>
          <a:xfrm>
            <a:off x="3984762" y="5074947"/>
            <a:ext cx="2111238" cy="461665"/>
          </a:xfrm>
          <a:prstGeom prst="rect">
            <a:avLst/>
          </a:prstGeom>
          <a:noFill/>
        </p:spPr>
        <p:txBody>
          <a:bodyPr wrap="square" rtlCol="0">
            <a:spAutoFit/>
          </a:bodyPr>
          <a:lstStyle/>
          <a:p>
            <a:r>
              <a:rPr lang="es-ES" sz="2400" dirty="0"/>
              <a:t>compr</a:t>
            </a:r>
            <a:r>
              <a:rPr lang="es-ES" sz="2400" b="1" dirty="0">
                <a:solidFill>
                  <a:srgbClr val="E25B00"/>
                </a:solidFill>
              </a:rPr>
              <a:t>amos</a:t>
            </a:r>
          </a:p>
        </p:txBody>
      </p:sp>
      <p:cxnSp>
        <p:nvCxnSpPr>
          <p:cNvPr id="23" name="Connecteur droit avec flèche 22">
            <a:extLst>
              <a:ext uri="{FF2B5EF4-FFF2-40B4-BE49-F238E27FC236}">
                <a16:creationId xmlns:a16="http://schemas.microsoft.com/office/drawing/2014/main" id="{2C37D334-C3E7-4E56-AAA0-9C0F4788F971}"/>
              </a:ext>
            </a:extLst>
          </p:cNvPr>
          <p:cNvCxnSpPr>
            <a:cxnSpLocks/>
          </p:cNvCxnSpPr>
          <p:nvPr/>
        </p:nvCxnSpPr>
        <p:spPr>
          <a:xfrm>
            <a:off x="2605884" y="5750292"/>
            <a:ext cx="1048855" cy="0"/>
          </a:xfrm>
          <a:prstGeom prst="straightConnector1">
            <a:avLst/>
          </a:prstGeom>
          <a:ln w="76200">
            <a:solidFill>
              <a:srgbClr val="E25B00"/>
            </a:solidFill>
            <a:tailEnd type="triangle"/>
          </a:ln>
        </p:spPr>
        <p:style>
          <a:lnRef idx="3">
            <a:schemeClr val="accent2"/>
          </a:lnRef>
          <a:fillRef idx="0">
            <a:schemeClr val="accent2"/>
          </a:fillRef>
          <a:effectRef idx="2">
            <a:schemeClr val="accent2"/>
          </a:effectRef>
          <a:fontRef idx="minor">
            <a:schemeClr val="tx1"/>
          </a:fontRef>
        </p:style>
      </p:cxnSp>
      <p:sp>
        <p:nvSpPr>
          <p:cNvPr id="24" name="ZoneTexte 23">
            <a:extLst>
              <a:ext uri="{FF2B5EF4-FFF2-40B4-BE49-F238E27FC236}">
                <a16:creationId xmlns:a16="http://schemas.microsoft.com/office/drawing/2014/main" id="{328A0AE9-F6C6-4257-9A53-E4F69A910CEA}"/>
              </a:ext>
            </a:extLst>
          </p:cNvPr>
          <p:cNvSpPr txBox="1"/>
          <p:nvPr/>
        </p:nvSpPr>
        <p:spPr>
          <a:xfrm>
            <a:off x="1124180" y="5519459"/>
            <a:ext cx="2303362" cy="461665"/>
          </a:xfrm>
          <a:prstGeom prst="rect">
            <a:avLst/>
          </a:prstGeom>
          <a:noFill/>
        </p:spPr>
        <p:txBody>
          <a:bodyPr wrap="square" rtlCol="0">
            <a:spAutoFit/>
          </a:bodyPr>
          <a:lstStyle/>
          <a:p>
            <a:r>
              <a:rPr lang="fr-CA" sz="2400" dirty="0" err="1"/>
              <a:t>habl</a:t>
            </a:r>
            <a:r>
              <a:rPr lang="fr-CA" sz="2400" dirty="0"/>
              <a:t>-</a:t>
            </a:r>
            <a:endParaRPr lang="en-CA" sz="2400" dirty="0"/>
          </a:p>
        </p:txBody>
      </p:sp>
      <p:sp>
        <p:nvSpPr>
          <p:cNvPr id="25" name="ZoneTexte 24">
            <a:extLst>
              <a:ext uri="{FF2B5EF4-FFF2-40B4-BE49-F238E27FC236}">
                <a16:creationId xmlns:a16="http://schemas.microsoft.com/office/drawing/2014/main" id="{3ADEBB78-C610-4A29-8E24-9CF36D481EE5}"/>
              </a:ext>
            </a:extLst>
          </p:cNvPr>
          <p:cNvSpPr txBox="1"/>
          <p:nvPr/>
        </p:nvSpPr>
        <p:spPr>
          <a:xfrm>
            <a:off x="4048425" y="5536612"/>
            <a:ext cx="1848967" cy="461665"/>
          </a:xfrm>
          <a:prstGeom prst="rect">
            <a:avLst/>
          </a:prstGeom>
          <a:noFill/>
        </p:spPr>
        <p:txBody>
          <a:bodyPr wrap="square" rtlCol="0">
            <a:spAutoFit/>
          </a:bodyPr>
          <a:lstStyle/>
          <a:p>
            <a:r>
              <a:rPr lang="es-ES" sz="2400" dirty="0"/>
              <a:t>habl</a:t>
            </a:r>
            <a:r>
              <a:rPr lang="es-ES" sz="2400" b="1" dirty="0">
                <a:solidFill>
                  <a:srgbClr val="E25B00"/>
                </a:solidFill>
              </a:rPr>
              <a:t>amos</a:t>
            </a:r>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0" y="213557"/>
            <a:ext cx="6618514" cy="851656"/>
          </a:xfrm>
        </p:spPr>
        <p:txBody>
          <a:bodyPr>
            <a:noAutofit/>
          </a:bodyPr>
          <a:lstStyle/>
          <a:p>
            <a:r>
              <a:rPr lang="en-CA" sz="2400" b="1" dirty="0">
                <a:solidFill>
                  <a:schemeClr val="bg1"/>
                </a:solidFill>
              </a:rPr>
              <a:t>Saying what you do with other people</a:t>
            </a:r>
            <a:br>
              <a:rPr lang="en-CA" sz="2400" b="1" dirty="0">
                <a:solidFill>
                  <a:schemeClr val="bg1"/>
                </a:solidFill>
              </a:rPr>
            </a:br>
            <a:r>
              <a:rPr lang="en-CA" sz="2400" b="1" dirty="0">
                <a:solidFill>
                  <a:schemeClr val="bg1"/>
                </a:solidFill>
              </a:rPr>
              <a:t>-</a:t>
            </a:r>
            <a:r>
              <a:rPr lang="en-CA" sz="2400" b="1" dirty="0" err="1">
                <a:solidFill>
                  <a:schemeClr val="bg1"/>
                </a:solidFill>
              </a:rPr>
              <a:t>ar</a:t>
            </a:r>
            <a:r>
              <a:rPr lang="en-CA" sz="2400" b="1" dirty="0">
                <a:solidFill>
                  <a:schemeClr val="bg1"/>
                </a:solidFill>
              </a:rPr>
              <a:t> verbs in 1</a:t>
            </a:r>
            <a:r>
              <a:rPr lang="en-CA" sz="2400" b="1" baseline="30000" dirty="0">
                <a:solidFill>
                  <a:schemeClr val="bg1"/>
                </a:solidFill>
              </a:rPr>
              <a:t>st</a:t>
            </a:r>
            <a:r>
              <a:rPr lang="en-CA" sz="2400" b="1" dirty="0">
                <a:solidFill>
                  <a:schemeClr val="bg1"/>
                </a:solidFill>
              </a:rPr>
              <a:t> person plural (present)</a:t>
            </a:r>
            <a:endParaRPr lang="en-CA" sz="2400" dirty="0">
              <a:solidFill>
                <a:srgbClr val="002060"/>
              </a:solidFill>
            </a:endParaRPr>
          </a:p>
        </p:txBody>
      </p:sp>
      <p:sp>
        <p:nvSpPr>
          <p:cNvPr id="20" name="ZoneTexte 13">
            <a:extLst>
              <a:ext uri="{FF2B5EF4-FFF2-40B4-BE49-F238E27FC236}">
                <a16:creationId xmlns:a16="http://schemas.microsoft.com/office/drawing/2014/main" id="{E2DF3248-A072-4D81-9BE4-BD6F1D4F07DD}"/>
              </a:ext>
            </a:extLst>
          </p:cNvPr>
          <p:cNvSpPr txBox="1"/>
          <p:nvPr/>
        </p:nvSpPr>
        <p:spPr>
          <a:xfrm>
            <a:off x="6754847" y="5074946"/>
            <a:ext cx="2788153" cy="461665"/>
          </a:xfrm>
          <a:prstGeom prst="rect">
            <a:avLst/>
          </a:prstGeom>
          <a:noFill/>
        </p:spPr>
        <p:txBody>
          <a:bodyPr wrap="square" rtlCol="0">
            <a:spAutoFit/>
          </a:bodyPr>
          <a:lstStyle/>
          <a:p>
            <a:r>
              <a:rPr lang="en-US" sz="2400" dirty="0"/>
              <a:t>we buy</a:t>
            </a:r>
            <a:endParaRPr lang="en-US" sz="2000" dirty="0"/>
          </a:p>
        </p:txBody>
      </p:sp>
      <p:sp>
        <p:nvSpPr>
          <p:cNvPr id="21" name="ZoneTexte 13">
            <a:extLst>
              <a:ext uri="{FF2B5EF4-FFF2-40B4-BE49-F238E27FC236}">
                <a16:creationId xmlns:a16="http://schemas.microsoft.com/office/drawing/2014/main" id="{E2DF3248-A072-4D81-9BE4-BD6F1D4F07DD}"/>
              </a:ext>
            </a:extLst>
          </p:cNvPr>
          <p:cNvSpPr txBox="1"/>
          <p:nvPr/>
        </p:nvSpPr>
        <p:spPr>
          <a:xfrm>
            <a:off x="6754846" y="5501890"/>
            <a:ext cx="2788153" cy="461665"/>
          </a:xfrm>
          <a:prstGeom prst="rect">
            <a:avLst/>
          </a:prstGeom>
          <a:noFill/>
        </p:spPr>
        <p:txBody>
          <a:bodyPr wrap="square" rtlCol="0">
            <a:spAutoFit/>
          </a:bodyPr>
          <a:lstStyle/>
          <a:p>
            <a:r>
              <a:rPr lang="en-US" sz="2400" dirty="0"/>
              <a:t>we speak</a:t>
            </a:r>
            <a:endParaRPr lang="en-US" sz="2000" dirty="0"/>
          </a:p>
        </p:txBody>
      </p:sp>
      <p:sp>
        <p:nvSpPr>
          <p:cNvPr id="2" name="Rectangle 1"/>
          <p:cNvSpPr/>
          <p:nvPr/>
        </p:nvSpPr>
        <p:spPr>
          <a:xfrm>
            <a:off x="1029614" y="1118559"/>
            <a:ext cx="9451350" cy="830997"/>
          </a:xfrm>
          <a:prstGeom prst="rect">
            <a:avLst/>
          </a:prstGeom>
        </p:spPr>
        <p:txBody>
          <a:bodyPr wrap="square">
            <a:spAutoFit/>
          </a:bodyPr>
          <a:lstStyle/>
          <a:p>
            <a:r>
              <a:rPr lang="en-GB" sz="2400" b="1" dirty="0"/>
              <a:t>Present tense -ar verbs: 1st person plural (-amos)</a:t>
            </a:r>
            <a:br>
              <a:rPr lang="en-GB" sz="2400" b="1" dirty="0"/>
            </a:br>
            <a:endParaRPr lang="en-GB" sz="2400" b="1" dirty="0"/>
          </a:p>
        </p:txBody>
      </p:sp>
      <p:sp>
        <p:nvSpPr>
          <p:cNvPr id="27" name="Rounded Rectangle 11">
            <a:extLst>
              <a:ext uri="{FF2B5EF4-FFF2-40B4-BE49-F238E27FC236}">
                <a16:creationId xmlns:a16="http://schemas.microsoft.com/office/drawing/2014/main" id="{7668C617-D88F-4B78-8C66-0D1980352DB9}"/>
              </a:ext>
            </a:extLst>
          </p:cNvPr>
          <p:cNvSpPr/>
          <p:nvPr/>
        </p:nvSpPr>
        <p:spPr>
          <a:xfrm>
            <a:off x="9956836" y="258167"/>
            <a:ext cx="1971307" cy="382082"/>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animBg="1"/>
      <p:bldP spid="12" grpId="0"/>
      <p:bldP spid="13" grpId="0"/>
      <p:bldP spid="14" grpId="0"/>
      <p:bldP spid="15" grpId="0"/>
      <p:bldP spid="19" grpId="0"/>
      <p:bldP spid="22" grpId="0"/>
      <p:bldP spid="24" grpId="0"/>
      <p:bldP spid="25"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65233494-9B7E-46DA-AE15-C13E36D21AA8}"/>
              </a:ext>
            </a:extLst>
          </p:cNvPr>
          <p:cNvGraphicFramePr>
            <a:graphicFrameLocks noGrp="1"/>
          </p:cNvGraphicFramePr>
          <p:nvPr>
            <p:extLst>
              <p:ext uri="{D42A27DB-BD31-4B8C-83A1-F6EECF244321}">
                <p14:modId xmlns:p14="http://schemas.microsoft.com/office/powerpoint/2010/main" val="2064200597"/>
              </p:ext>
            </p:extLst>
          </p:nvPr>
        </p:nvGraphicFramePr>
        <p:xfrm>
          <a:off x="841829" y="1078151"/>
          <a:ext cx="10499271" cy="1097280"/>
        </p:xfrm>
        <a:graphic>
          <a:graphicData uri="http://schemas.openxmlformats.org/drawingml/2006/table">
            <a:tbl>
              <a:tblPr firstRow="1" bandRow="1">
                <a:tableStyleId>{8A107856-5554-42FB-B03E-39F5DBC370BA}</a:tableStyleId>
              </a:tblPr>
              <a:tblGrid>
                <a:gridCol w="534120">
                  <a:extLst>
                    <a:ext uri="{9D8B030D-6E8A-4147-A177-3AD203B41FA5}">
                      <a16:colId xmlns:a16="http://schemas.microsoft.com/office/drawing/2014/main" val="589028621"/>
                    </a:ext>
                  </a:extLst>
                </a:gridCol>
                <a:gridCol w="2678230">
                  <a:extLst>
                    <a:ext uri="{9D8B030D-6E8A-4147-A177-3AD203B41FA5}">
                      <a16:colId xmlns:a16="http://schemas.microsoft.com/office/drawing/2014/main" val="3334331215"/>
                    </a:ext>
                  </a:extLst>
                </a:gridCol>
                <a:gridCol w="2680450">
                  <a:extLst>
                    <a:ext uri="{9D8B030D-6E8A-4147-A177-3AD203B41FA5}">
                      <a16:colId xmlns:a16="http://schemas.microsoft.com/office/drawing/2014/main" val="3426628876"/>
                    </a:ext>
                  </a:extLst>
                </a:gridCol>
                <a:gridCol w="4606471">
                  <a:extLst>
                    <a:ext uri="{9D8B030D-6E8A-4147-A177-3AD203B41FA5}">
                      <a16:colId xmlns:a16="http://schemas.microsoft.com/office/drawing/2014/main" val="2052030207"/>
                    </a:ext>
                  </a:extLst>
                </a:gridCol>
              </a:tblGrid>
              <a:tr h="797874">
                <a:tc>
                  <a:txBody>
                    <a:bodyPr/>
                    <a:lstStyle/>
                    <a:p>
                      <a:r>
                        <a:rPr lang="es-ES" dirty="0">
                          <a:solidFill>
                            <a:schemeClr val="tx1"/>
                          </a:solidFill>
                        </a:rPr>
                        <a:t>1.</a:t>
                      </a:r>
                      <a:endParaRPr lang="en-CA" dirty="0">
                        <a:solidFill>
                          <a:schemeClr val="tx1"/>
                        </a:solidFill>
                      </a:endParaRPr>
                    </a:p>
                  </a:txBody>
                  <a:tcPr>
                    <a:solidFill>
                      <a:schemeClr val="accent4">
                        <a:lumMod val="20000"/>
                        <a:lumOff val="80000"/>
                      </a:schemeClr>
                    </a:solidFill>
                  </a:tcPr>
                </a:tc>
                <a:tc>
                  <a:txBody>
                    <a:bodyPr/>
                    <a:lstStyle/>
                    <a:p>
                      <a:r>
                        <a:rPr lang="es-ES" sz="2200" dirty="0">
                          <a:solidFill>
                            <a:schemeClr val="tx1"/>
                          </a:solidFill>
                        </a:rPr>
                        <a:t>A</a:t>
                      </a:r>
                    </a:p>
                    <a:p>
                      <a:endParaRPr lang="en-CA" dirty="0">
                        <a:solidFill>
                          <a:schemeClr val="tx1"/>
                        </a:solidFill>
                      </a:endParaRPr>
                    </a:p>
                    <a:p>
                      <a:endParaRPr lang="en-CA" dirty="0">
                        <a:solidFill>
                          <a:schemeClr val="tx1"/>
                        </a:solidFill>
                      </a:endParaRPr>
                    </a:p>
                  </a:txBody>
                  <a:tcPr>
                    <a:solidFill>
                      <a:schemeClr val="accent4">
                        <a:lumMod val="20000"/>
                        <a:lumOff val="80000"/>
                      </a:schemeClr>
                    </a:solidFill>
                  </a:tcPr>
                </a:tc>
                <a:tc>
                  <a:txBody>
                    <a:bodyPr/>
                    <a:lstStyle/>
                    <a:p>
                      <a:r>
                        <a:rPr lang="es-ES" sz="2200" dirty="0">
                          <a:solidFill>
                            <a:schemeClr val="tx1"/>
                          </a:solidFill>
                        </a:rPr>
                        <a:t>B</a:t>
                      </a:r>
                    </a:p>
                    <a:p>
                      <a:r>
                        <a:rPr lang="en-CA" dirty="0">
                          <a:solidFill>
                            <a:schemeClr val="tx1"/>
                          </a:solidFill>
                        </a:rPr>
                        <a:t>                     </a:t>
                      </a:r>
                      <a:endParaRPr lang="en-CA" sz="2200" dirty="0">
                        <a:solidFill>
                          <a:schemeClr val="tx1"/>
                        </a:solidFill>
                      </a:endParaRPr>
                    </a:p>
                    <a:p>
                      <a:r>
                        <a:rPr lang="en-CA" dirty="0">
                          <a:solidFill>
                            <a:schemeClr val="tx1"/>
                          </a:solidFill>
                        </a:rPr>
                        <a:t>                    </a:t>
                      </a:r>
                      <a:endParaRPr lang="en-CA" sz="2200" dirty="0">
                        <a:solidFill>
                          <a:schemeClr val="tx1"/>
                        </a:solidFill>
                      </a:endParaRPr>
                    </a:p>
                  </a:txBody>
                  <a:tcPr>
                    <a:solidFill>
                      <a:schemeClr val="accent4">
                        <a:lumMod val="20000"/>
                        <a:lumOff val="80000"/>
                      </a:schemeClr>
                    </a:solidFill>
                  </a:tcPr>
                </a:tc>
                <a:tc>
                  <a:txBody>
                    <a:bodyPr/>
                    <a:lstStyle/>
                    <a:p>
                      <a:endParaRPr lang="es-ES" sz="2200" dirty="0">
                        <a:solidFill>
                          <a:schemeClr val="tx1"/>
                        </a:solidFill>
                      </a:endParaRPr>
                    </a:p>
                    <a:p>
                      <a:r>
                        <a:rPr lang="es-ES" sz="2200" dirty="0">
                          <a:solidFill>
                            <a:schemeClr val="tx1"/>
                          </a:solidFill>
                        </a:rPr>
                        <a:t>busco una revista.</a:t>
                      </a:r>
                    </a:p>
                    <a:p>
                      <a:endParaRPr lang="en-CA" sz="22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41380994"/>
                  </a:ext>
                </a:extLst>
              </a:tr>
            </a:tbl>
          </a:graphicData>
        </a:graphic>
      </p:graphicFrame>
      <p:graphicFrame>
        <p:nvGraphicFramePr>
          <p:cNvPr id="10" name="Tableau 9">
            <a:extLst>
              <a:ext uri="{FF2B5EF4-FFF2-40B4-BE49-F238E27FC236}">
                <a16:creationId xmlns:a16="http://schemas.microsoft.com/office/drawing/2014/main" id="{106BDC71-48F1-4EDA-8F62-0B2A32754A7C}"/>
              </a:ext>
            </a:extLst>
          </p:cNvPr>
          <p:cNvGraphicFramePr>
            <a:graphicFrameLocks noGrp="1"/>
          </p:cNvGraphicFramePr>
          <p:nvPr>
            <p:extLst>
              <p:ext uri="{D42A27DB-BD31-4B8C-83A1-F6EECF244321}">
                <p14:modId xmlns:p14="http://schemas.microsoft.com/office/powerpoint/2010/main" val="2958812775"/>
              </p:ext>
            </p:extLst>
          </p:nvPr>
        </p:nvGraphicFramePr>
        <p:xfrm>
          <a:off x="841828" y="2340713"/>
          <a:ext cx="10499272" cy="1128140"/>
        </p:xfrm>
        <a:graphic>
          <a:graphicData uri="http://schemas.openxmlformats.org/drawingml/2006/table">
            <a:tbl>
              <a:tblPr firstRow="1" bandRow="1">
                <a:tableStyleId>{8A107856-5554-42FB-B03E-39F5DBC370BA}</a:tableStyleId>
              </a:tblPr>
              <a:tblGrid>
                <a:gridCol w="534120">
                  <a:extLst>
                    <a:ext uri="{9D8B030D-6E8A-4147-A177-3AD203B41FA5}">
                      <a16:colId xmlns:a16="http://schemas.microsoft.com/office/drawing/2014/main" val="589028621"/>
                    </a:ext>
                  </a:extLst>
                </a:gridCol>
                <a:gridCol w="2678230">
                  <a:extLst>
                    <a:ext uri="{9D8B030D-6E8A-4147-A177-3AD203B41FA5}">
                      <a16:colId xmlns:a16="http://schemas.microsoft.com/office/drawing/2014/main" val="3334331215"/>
                    </a:ext>
                  </a:extLst>
                </a:gridCol>
                <a:gridCol w="2665936">
                  <a:extLst>
                    <a:ext uri="{9D8B030D-6E8A-4147-A177-3AD203B41FA5}">
                      <a16:colId xmlns:a16="http://schemas.microsoft.com/office/drawing/2014/main" val="3426628876"/>
                    </a:ext>
                  </a:extLst>
                </a:gridCol>
                <a:gridCol w="4620986">
                  <a:extLst>
                    <a:ext uri="{9D8B030D-6E8A-4147-A177-3AD203B41FA5}">
                      <a16:colId xmlns:a16="http://schemas.microsoft.com/office/drawing/2014/main" val="2052030207"/>
                    </a:ext>
                  </a:extLst>
                </a:gridCol>
              </a:tblGrid>
              <a:tr h="1128140">
                <a:tc>
                  <a:txBody>
                    <a:bodyPr/>
                    <a:lstStyle/>
                    <a:p>
                      <a:r>
                        <a:rPr lang="es-ES" dirty="0">
                          <a:solidFill>
                            <a:schemeClr val="tx1"/>
                          </a:solidFill>
                        </a:rPr>
                        <a:t>2.</a:t>
                      </a:r>
                      <a:endParaRPr lang="en-CA" dirty="0">
                        <a:solidFill>
                          <a:schemeClr val="tx1"/>
                        </a:solidFill>
                      </a:endParaRPr>
                    </a:p>
                  </a:txBody>
                  <a:tcPr>
                    <a:solidFill>
                      <a:schemeClr val="accent4">
                        <a:lumMod val="20000"/>
                        <a:lumOff val="80000"/>
                      </a:schemeClr>
                    </a:solidFill>
                  </a:tcPr>
                </a:tc>
                <a:tc>
                  <a:txBody>
                    <a:bodyPr/>
                    <a:lstStyle/>
                    <a:p>
                      <a:pPr algn="l"/>
                      <a:r>
                        <a:rPr lang="es-ES" sz="2200" dirty="0">
                          <a:solidFill>
                            <a:schemeClr val="tx1"/>
                          </a:solidFill>
                        </a:rPr>
                        <a:t>A</a:t>
                      </a:r>
                    </a:p>
                    <a:p>
                      <a:endParaRPr lang="en-CA" dirty="0">
                        <a:solidFill>
                          <a:schemeClr val="tx1"/>
                        </a:solidFill>
                      </a:endParaRPr>
                    </a:p>
                  </a:txBody>
                  <a:tcPr>
                    <a:solidFill>
                      <a:schemeClr val="accent4">
                        <a:lumMod val="20000"/>
                        <a:lumOff val="80000"/>
                      </a:schemeClr>
                    </a:solidFill>
                  </a:tcPr>
                </a:tc>
                <a:tc>
                  <a:txBody>
                    <a:bodyPr/>
                    <a:lstStyle/>
                    <a:p>
                      <a:pPr algn="l"/>
                      <a:r>
                        <a:rPr lang="es-ES" sz="2200" dirty="0">
                          <a:solidFill>
                            <a:schemeClr val="tx1"/>
                          </a:solidFill>
                        </a:rPr>
                        <a:t>B</a:t>
                      </a:r>
                    </a:p>
                    <a:p>
                      <a:pPr algn="l"/>
                      <a:r>
                        <a:rPr lang="es-ES" sz="2200" dirty="0">
                          <a:solidFill>
                            <a:schemeClr val="tx1"/>
                          </a:solidFill>
                        </a:rPr>
                        <a:t>Mi primo y</a:t>
                      </a:r>
                    </a:p>
                    <a:p>
                      <a:endParaRPr lang="en-CA" dirty="0">
                        <a:solidFill>
                          <a:schemeClr val="tx1"/>
                        </a:solidFill>
                      </a:endParaRPr>
                    </a:p>
                  </a:txBody>
                  <a:tcPr>
                    <a:solidFill>
                      <a:schemeClr val="accent4">
                        <a:lumMod val="20000"/>
                        <a:lumOff val="80000"/>
                      </a:schemeClr>
                    </a:solidFill>
                  </a:tcPr>
                </a:tc>
                <a:tc>
                  <a:txBody>
                    <a:bodyPr/>
                    <a:lstStyle/>
                    <a:p>
                      <a:endParaRPr lang="es-ES" sz="2200" dirty="0">
                        <a:solidFill>
                          <a:schemeClr val="tx1"/>
                        </a:solidFill>
                      </a:endParaRPr>
                    </a:p>
                    <a:p>
                      <a:r>
                        <a:rPr lang="es-ES" sz="2200" dirty="0">
                          <a:solidFill>
                            <a:schemeClr val="tx1"/>
                          </a:solidFill>
                        </a:rPr>
                        <a:t>no llevamos comida</a:t>
                      </a:r>
                      <a:r>
                        <a:rPr lang="es-ES" sz="2200" baseline="0" dirty="0">
                          <a:solidFill>
                            <a:schemeClr val="tx1"/>
                          </a:solidFill>
                        </a:rPr>
                        <a:t> a la tienda</a:t>
                      </a:r>
                      <a:r>
                        <a:rPr lang="es-ES" sz="2200" dirty="0">
                          <a:solidFill>
                            <a:schemeClr val="tx1"/>
                          </a:solidFill>
                        </a:rPr>
                        <a:t>.</a:t>
                      </a:r>
                      <a:endParaRPr lang="en-CA" sz="22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41380994"/>
                  </a:ext>
                </a:extLst>
              </a:tr>
            </a:tbl>
          </a:graphicData>
        </a:graphic>
      </p:graphicFrame>
      <p:graphicFrame>
        <p:nvGraphicFramePr>
          <p:cNvPr id="12" name="Tableau 11">
            <a:extLst>
              <a:ext uri="{FF2B5EF4-FFF2-40B4-BE49-F238E27FC236}">
                <a16:creationId xmlns:a16="http://schemas.microsoft.com/office/drawing/2014/main" id="{CBE3E6E5-C875-405B-8FD8-7399C59A89D4}"/>
              </a:ext>
            </a:extLst>
          </p:cNvPr>
          <p:cNvGraphicFramePr>
            <a:graphicFrameLocks noGrp="1"/>
          </p:cNvGraphicFramePr>
          <p:nvPr>
            <p:extLst>
              <p:ext uri="{D42A27DB-BD31-4B8C-83A1-F6EECF244321}">
                <p14:modId xmlns:p14="http://schemas.microsoft.com/office/powerpoint/2010/main" val="1664380413"/>
              </p:ext>
            </p:extLst>
          </p:nvPr>
        </p:nvGraphicFramePr>
        <p:xfrm>
          <a:off x="841828" y="3637802"/>
          <a:ext cx="10499271" cy="1036320"/>
        </p:xfrm>
        <a:graphic>
          <a:graphicData uri="http://schemas.openxmlformats.org/drawingml/2006/table">
            <a:tbl>
              <a:tblPr firstRow="1" bandRow="1">
                <a:tableStyleId>{8A107856-5554-42FB-B03E-39F5DBC370BA}</a:tableStyleId>
              </a:tblPr>
              <a:tblGrid>
                <a:gridCol w="534120">
                  <a:extLst>
                    <a:ext uri="{9D8B030D-6E8A-4147-A177-3AD203B41FA5}">
                      <a16:colId xmlns:a16="http://schemas.microsoft.com/office/drawing/2014/main" val="589028621"/>
                    </a:ext>
                  </a:extLst>
                </a:gridCol>
                <a:gridCol w="2557503">
                  <a:extLst>
                    <a:ext uri="{9D8B030D-6E8A-4147-A177-3AD203B41FA5}">
                      <a16:colId xmlns:a16="http://schemas.microsoft.com/office/drawing/2014/main" val="3334331215"/>
                    </a:ext>
                  </a:extLst>
                </a:gridCol>
                <a:gridCol w="2815692">
                  <a:extLst>
                    <a:ext uri="{9D8B030D-6E8A-4147-A177-3AD203B41FA5}">
                      <a16:colId xmlns:a16="http://schemas.microsoft.com/office/drawing/2014/main" val="3426628876"/>
                    </a:ext>
                  </a:extLst>
                </a:gridCol>
                <a:gridCol w="4591956">
                  <a:extLst>
                    <a:ext uri="{9D8B030D-6E8A-4147-A177-3AD203B41FA5}">
                      <a16:colId xmlns:a16="http://schemas.microsoft.com/office/drawing/2014/main" val="2052030207"/>
                    </a:ext>
                  </a:extLst>
                </a:gridCol>
              </a:tblGrid>
              <a:tr h="651933">
                <a:tc>
                  <a:txBody>
                    <a:bodyPr/>
                    <a:lstStyle/>
                    <a:p>
                      <a:r>
                        <a:rPr lang="es-ES" dirty="0">
                          <a:solidFill>
                            <a:schemeClr val="tx1"/>
                          </a:solidFill>
                        </a:rPr>
                        <a:t>3.</a:t>
                      </a:r>
                      <a:endParaRPr lang="en-CA" dirty="0">
                        <a:solidFill>
                          <a:schemeClr val="tx1"/>
                        </a:solidFill>
                      </a:endParaRPr>
                    </a:p>
                  </a:txBody>
                  <a:tcPr>
                    <a:solidFill>
                      <a:schemeClr val="accent4">
                        <a:lumMod val="20000"/>
                        <a:lumOff val="80000"/>
                      </a:schemeClr>
                    </a:solidFill>
                  </a:tcPr>
                </a:tc>
                <a:tc>
                  <a:txBody>
                    <a:bodyPr/>
                    <a:lstStyle/>
                    <a:p>
                      <a:pPr algn="l"/>
                      <a:r>
                        <a:rPr lang="es-ES" sz="2200" dirty="0">
                          <a:solidFill>
                            <a:schemeClr val="tx1"/>
                          </a:solidFill>
                        </a:rPr>
                        <a:t>A</a:t>
                      </a:r>
                    </a:p>
                    <a:p>
                      <a:pPr algn="ctr"/>
                      <a:endParaRPr lang="es-ES" sz="2200" dirty="0">
                        <a:solidFill>
                          <a:schemeClr val="tx1"/>
                        </a:solidFill>
                      </a:endParaRPr>
                    </a:p>
                    <a:p>
                      <a:endParaRPr lang="en-CA" dirty="0">
                        <a:solidFill>
                          <a:schemeClr val="tx1"/>
                        </a:solidFill>
                      </a:endParaRPr>
                    </a:p>
                  </a:txBody>
                  <a:tcPr>
                    <a:solidFill>
                      <a:schemeClr val="accent4">
                        <a:lumMod val="20000"/>
                        <a:lumOff val="80000"/>
                      </a:schemeClr>
                    </a:solidFill>
                  </a:tcPr>
                </a:tc>
                <a:tc>
                  <a:txBody>
                    <a:bodyPr/>
                    <a:lstStyle/>
                    <a:p>
                      <a:pPr algn="l"/>
                      <a:r>
                        <a:rPr lang="es-ES" sz="2200" dirty="0">
                          <a:solidFill>
                            <a:schemeClr val="tx1"/>
                          </a:solidFill>
                        </a:rPr>
                        <a:t> B</a:t>
                      </a:r>
                    </a:p>
                    <a:p>
                      <a:r>
                        <a:rPr lang="en-CA" dirty="0">
                          <a:solidFill>
                            <a:schemeClr val="tx1"/>
                          </a:solidFill>
                        </a:rPr>
                        <a:t>                    </a:t>
                      </a:r>
                      <a:endParaRPr lang="en-CA" sz="2200" dirty="0">
                        <a:solidFill>
                          <a:schemeClr val="tx1"/>
                        </a:solidFill>
                      </a:endParaRPr>
                    </a:p>
                    <a:p>
                      <a:endParaRPr lang="en-CA" dirty="0">
                        <a:solidFill>
                          <a:schemeClr val="tx1"/>
                        </a:solidFill>
                      </a:endParaRPr>
                    </a:p>
                  </a:txBody>
                  <a:tcPr>
                    <a:solidFill>
                      <a:schemeClr val="accent4">
                        <a:lumMod val="20000"/>
                        <a:lumOff val="80000"/>
                      </a:schemeClr>
                    </a:solidFill>
                  </a:tcPr>
                </a:tc>
                <a:tc>
                  <a:txBody>
                    <a:bodyPr/>
                    <a:lstStyle/>
                    <a:p>
                      <a:endParaRPr lang="es-ES" sz="2200" dirty="0">
                        <a:solidFill>
                          <a:schemeClr val="tx1"/>
                        </a:solidFill>
                      </a:endParaRPr>
                    </a:p>
                    <a:p>
                      <a:r>
                        <a:rPr lang="es-ES" sz="2200" dirty="0">
                          <a:solidFill>
                            <a:schemeClr val="tx1"/>
                          </a:solidFill>
                        </a:rPr>
                        <a:t>paso tiempo en casa.</a:t>
                      </a:r>
                      <a:endParaRPr lang="en-CA" sz="22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41380994"/>
                  </a:ext>
                </a:extLst>
              </a:tr>
            </a:tbl>
          </a:graphicData>
        </a:graphic>
      </p:graphicFrame>
      <p:pic>
        <p:nvPicPr>
          <p:cNvPr id="15" name="Image 14">
            <a:extLst>
              <a:ext uri="{FF2B5EF4-FFF2-40B4-BE49-F238E27FC236}">
                <a16:creationId xmlns:a16="http://schemas.microsoft.com/office/drawing/2014/main" id="{72904683-CD6F-4105-A097-88EB94BC9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8006" y="3673747"/>
            <a:ext cx="740471" cy="987603"/>
          </a:xfrm>
          <a:prstGeom prst="rect">
            <a:avLst/>
          </a:prstGeom>
        </p:spPr>
      </p:pic>
      <p:pic>
        <p:nvPicPr>
          <p:cNvPr id="17" name="Image 16">
            <a:extLst>
              <a:ext uri="{FF2B5EF4-FFF2-40B4-BE49-F238E27FC236}">
                <a16:creationId xmlns:a16="http://schemas.microsoft.com/office/drawing/2014/main" id="{B098CCD8-6882-43C5-93B2-D16577ABD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0774" y="3637802"/>
            <a:ext cx="740471" cy="987603"/>
          </a:xfrm>
          <a:prstGeom prst="rect">
            <a:avLst/>
          </a:prstGeom>
        </p:spPr>
      </p:pic>
      <p:sp>
        <p:nvSpPr>
          <p:cNvPr id="18" name="ZoneTexte 17">
            <a:extLst>
              <a:ext uri="{FF2B5EF4-FFF2-40B4-BE49-F238E27FC236}">
                <a16:creationId xmlns:a16="http://schemas.microsoft.com/office/drawing/2014/main" id="{F27A1FD2-F17A-4BC9-9287-BE1E0E2AAC8A}"/>
              </a:ext>
            </a:extLst>
          </p:cNvPr>
          <p:cNvSpPr txBox="1"/>
          <p:nvPr/>
        </p:nvSpPr>
        <p:spPr>
          <a:xfrm>
            <a:off x="5244795" y="1430094"/>
            <a:ext cx="361507" cy="430887"/>
          </a:xfrm>
          <a:prstGeom prst="rect">
            <a:avLst/>
          </a:prstGeom>
          <a:noFill/>
        </p:spPr>
        <p:txBody>
          <a:bodyPr wrap="square" rtlCol="0">
            <a:spAutoFit/>
          </a:bodyPr>
          <a:lstStyle/>
          <a:p>
            <a:r>
              <a:rPr lang="es-ES" sz="2200" b="1" dirty="0">
                <a:solidFill>
                  <a:schemeClr val="accent1">
                    <a:lumMod val="50000"/>
                  </a:schemeClr>
                </a:solidFill>
              </a:rPr>
              <a:t>y</a:t>
            </a:r>
            <a:endParaRPr lang="en-CA" sz="2200" b="1" dirty="0">
              <a:solidFill>
                <a:schemeClr val="accent1">
                  <a:lumMod val="50000"/>
                </a:schemeClr>
              </a:solidFill>
            </a:endParaRPr>
          </a:p>
        </p:txBody>
      </p:sp>
      <p:sp>
        <p:nvSpPr>
          <p:cNvPr id="21" name="ZoneTexte 20">
            <a:extLst>
              <a:ext uri="{FF2B5EF4-FFF2-40B4-BE49-F238E27FC236}">
                <a16:creationId xmlns:a16="http://schemas.microsoft.com/office/drawing/2014/main" id="{E0A7FAB4-1A0B-4C97-BE07-C5B1148690AD}"/>
              </a:ext>
            </a:extLst>
          </p:cNvPr>
          <p:cNvSpPr txBox="1"/>
          <p:nvPr/>
        </p:nvSpPr>
        <p:spPr>
          <a:xfrm>
            <a:off x="5255042" y="4003494"/>
            <a:ext cx="361507" cy="430887"/>
          </a:xfrm>
          <a:prstGeom prst="rect">
            <a:avLst/>
          </a:prstGeom>
          <a:noFill/>
        </p:spPr>
        <p:txBody>
          <a:bodyPr wrap="square" rtlCol="0">
            <a:spAutoFit/>
          </a:bodyPr>
          <a:lstStyle/>
          <a:p>
            <a:r>
              <a:rPr lang="es-ES" sz="2200" b="1" dirty="0">
                <a:solidFill>
                  <a:schemeClr val="accent1">
                    <a:lumMod val="50000"/>
                  </a:schemeClr>
                </a:solidFill>
              </a:rPr>
              <a:t>y</a:t>
            </a:r>
            <a:endParaRPr lang="en-CA" sz="2200" b="1" dirty="0">
              <a:solidFill>
                <a:schemeClr val="accent1">
                  <a:lumMod val="50000"/>
                </a:schemeClr>
              </a:solidFill>
            </a:endParaRPr>
          </a:p>
        </p:txBody>
      </p:sp>
      <p:graphicFrame>
        <p:nvGraphicFramePr>
          <p:cNvPr id="26" name="Tableau 25">
            <a:extLst>
              <a:ext uri="{FF2B5EF4-FFF2-40B4-BE49-F238E27FC236}">
                <a16:creationId xmlns:a16="http://schemas.microsoft.com/office/drawing/2014/main" id="{5B76B52C-DA99-4288-80AF-2E6B0785D36F}"/>
              </a:ext>
            </a:extLst>
          </p:cNvPr>
          <p:cNvGraphicFramePr>
            <a:graphicFrameLocks noGrp="1"/>
          </p:cNvGraphicFramePr>
          <p:nvPr>
            <p:extLst>
              <p:ext uri="{D42A27DB-BD31-4B8C-83A1-F6EECF244321}">
                <p14:modId xmlns:p14="http://schemas.microsoft.com/office/powerpoint/2010/main" val="405735860"/>
              </p:ext>
            </p:extLst>
          </p:nvPr>
        </p:nvGraphicFramePr>
        <p:xfrm>
          <a:off x="864907" y="4876849"/>
          <a:ext cx="10476192" cy="1097280"/>
        </p:xfrm>
        <a:graphic>
          <a:graphicData uri="http://schemas.openxmlformats.org/drawingml/2006/table">
            <a:tbl>
              <a:tblPr firstRow="1" bandRow="1">
                <a:tableStyleId>{8A107856-5554-42FB-B03E-39F5DBC370BA}</a:tableStyleId>
              </a:tblPr>
              <a:tblGrid>
                <a:gridCol w="513950">
                  <a:extLst>
                    <a:ext uri="{9D8B030D-6E8A-4147-A177-3AD203B41FA5}">
                      <a16:colId xmlns:a16="http://schemas.microsoft.com/office/drawing/2014/main" val="589028621"/>
                    </a:ext>
                  </a:extLst>
                </a:gridCol>
                <a:gridCol w="2496457">
                  <a:extLst>
                    <a:ext uri="{9D8B030D-6E8A-4147-A177-3AD203B41FA5}">
                      <a16:colId xmlns:a16="http://schemas.microsoft.com/office/drawing/2014/main" val="3334331215"/>
                    </a:ext>
                  </a:extLst>
                </a:gridCol>
                <a:gridCol w="2859315">
                  <a:extLst>
                    <a:ext uri="{9D8B030D-6E8A-4147-A177-3AD203B41FA5}">
                      <a16:colId xmlns:a16="http://schemas.microsoft.com/office/drawing/2014/main" val="3473904841"/>
                    </a:ext>
                  </a:extLst>
                </a:gridCol>
                <a:gridCol w="4606470">
                  <a:extLst>
                    <a:ext uri="{9D8B030D-6E8A-4147-A177-3AD203B41FA5}">
                      <a16:colId xmlns:a16="http://schemas.microsoft.com/office/drawing/2014/main" val="2052030207"/>
                    </a:ext>
                  </a:extLst>
                </a:gridCol>
              </a:tblGrid>
              <a:tr h="766877">
                <a:tc>
                  <a:txBody>
                    <a:bodyPr/>
                    <a:lstStyle/>
                    <a:p>
                      <a:r>
                        <a:rPr lang="es-ES" dirty="0">
                          <a:solidFill>
                            <a:schemeClr val="tx1"/>
                          </a:solidFill>
                        </a:rPr>
                        <a:t>4.</a:t>
                      </a:r>
                      <a:endParaRPr lang="en-CA" dirty="0">
                        <a:solidFill>
                          <a:schemeClr val="tx1"/>
                        </a:solidFill>
                      </a:endParaRPr>
                    </a:p>
                  </a:txBody>
                  <a:tcPr>
                    <a:solidFill>
                      <a:schemeClr val="accent4">
                        <a:lumMod val="20000"/>
                        <a:lumOff val="80000"/>
                      </a:schemeClr>
                    </a:solidFill>
                  </a:tcPr>
                </a:tc>
                <a:tc>
                  <a:txBody>
                    <a:bodyPr/>
                    <a:lstStyle/>
                    <a:p>
                      <a:pPr algn="l"/>
                      <a:r>
                        <a:rPr lang="es-ES" sz="2200" dirty="0">
                          <a:solidFill>
                            <a:schemeClr val="tx1"/>
                          </a:solidFill>
                        </a:rPr>
                        <a:t>A</a:t>
                      </a:r>
                    </a:p>
                    <a:p>
                      <a:pPr algn="ctr"/>
                      <a:endParaRPr lang="es-ES" sz="2200" dirty="0">
                        <a:solidFill>
                          <a:schemeClr val="tx1"/>
                        </a:solidFill>
                      </a:endParaRPr>
                    </a:p>
                    <a:p>
                      <a:endParaRPr lang="en-CA" dirty="0">
                        <a:solidFill>
                          <a:schemeClr val="tx1"/>
                        </a:solidFill>
                      </a:endParaRPr>
                    </a:p>
                  </a:txBody>
                  <a:tcPr>
                    <a:solidFill>
                      <a:schemeClr val="accent4">
                        <a:lumMod val="20000"/>
                        <a:lumOff val="80000"/>
                      </a:schemeClr>
                    </a:solidFill>
                  </a:tcPr>
                </a:tc>
                <a:tc>
                  <a:txBody>
                    <a:bodyPr/>
                    <a:lstStyle/>
                    <a:p>
                      <a:r>
                        <a:rPr lang="es-ES" sz="2200" dirty="0">
                          <a:solidFill>
                            <a:schemeClr val="tx1"/>
                          </a:solidFill>
                        </a:rPr>
                        <a:t>B</a:t>
                      </a:r>
                      <a:endParaRPr lang="en-CA" sz="2200" dirty="0">
                        <a:solidFill>
                          <a:schemeClr val="tx1"/>
                        </a:solidFill>
                      </a:endParaRPr>
                    </a:p>
                  </a:txBody>
                  <a:tcPr>
                    <a:solidFill>
                      <a:schemeClr val="accent4">
                        <a:lumMod val="20000"/>
                        <a:lumOff val="80000"/>
                      </a:schemeClr>
                    </a:solidFill>
                  </a:tcPr>
                </a:tc>
                <a:tc>
                  <a:txBody>
                    <a:bodyPr/>
                    <a:lstStyle/>
                    <a:p>
                      <a:endParaRPr lang="es-ES" sz="2200" dirty="0">
                        <a:solidFill>
                          <a:schemeClr val="tx1"/>
                        </a:solidFill>
                      </a:endParaRPr>
                    </a:p>
                    <a:p>
                      <a:r>
                        <a:rPr lang="es-ES" sz="2200" dirty="0">
                          <a:solidFill>
                            <a:schemeClr val="tx1"/>
                          </a:solidFill>
                        </a:rPr>
                        <a:t>preparamos la comida.</a:t>
                      </a:r>
                    </a:p>
                    <a:p>
                      <a:endParaRPr lang="en-CA" sz="22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41380994"/>
                  </a:ext>
                </a:extLst>
              </a:tr>
            </a:tbl>
          </a:graphicData>
        </a:graphic>
      </p:graphicFrame>
      <p:pic>
        <p:nvPicPr>
          <p:cNvPr id="27" name="Image 26">
            <a:extLst>
              <a:ext uri="{FF2B5EF4-FFF2-40B4-BE49-F238E27FC236}">
                <a16:creationId xmlns:a16="http://schemas.microsoft.com/office/drawing/2014/main" id="{3F8D4054-7E6E-4093-961B-DCA4D9A9C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792" y="4957516"/>
            <a:ext cx="740471" cy="987603"/>
          </a:xfrm>
          <a:prstGeom prst="rect">
            <a:avLst/>
          </a:prstGeom>
        </p:spPr>
      </p:pic>
      <p:pic>
        <p:nvPicPr>
          <p:cNvPr id="32" name="Image 31">
            <a:extLst>
              <a:ext uri="{FF2B5EF4-FFF2-40B4-BE49-F238E27FC236}">
                <a16:creationId xmlns:a16="http://schemas.microsoft.com/office/drawing/2014/main" id="{AA4F16AD-D3E3-4DB1-96DB-CC963754D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229" y="4905924"/>
            <a:ext cx="740471" cy="987603"/>
          </a:xfrm>
          <a:prstGeom prst="rect">
            <a:avLst/>
          </a:prstGeom>
        </p:spPr>
      </p:pic>
      <p:sp>
        <p:nvSpPr>
          <p:cNvPr id="36" name="Oval 49">
            <a:extLst>
              <a:ext uri="{FF2B5EF4-FFF2-40B4-BE49-F238E27FC236}">
                <a16:creationId xmlns:a16="http://schemas.microsoft.com/office/drawing/2014/main" id="{D61A0B16-DC51-439C-8820-D92A46641E85}"/>
              </a:ext>
            </a:extLst>
          </p:cNvPr>
          <p:cNvSpPr/>
          <p:nvPr/>
        </p:nvSpPr>
        <p:spPr>
          <a:xfrm>
            <a:off x="3868461" y="2196298"/>
            <a:ext cx="2516005" cy="1232702"/>
          </a:xfrm>
          <a:prstGeom prst="ellipse">
            <a:avLst/>
          </a:prstGeom>
          <a:no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37" name="Oval 49">
            <a:extLst>
              <a:ext uri="{FF2B5EF4-FFF2-40B4-BE49-F238E27FC236}">
                <a16:creationId xmlns:a16="http://schemas.microsoft.com/office/drawing/2014/main" id="{8B5F27DD-19CF-4D72-A92D-126B16FB2C1E}"/>
              </a:ext>
            </a:extLst>
          </p:cNvPr>
          <p:cNvSpPr/>
          <p:nvPr/>
        </p:nvSpPr>
        <p:spPr>
          <a:xfrm>
            <a:off x="1622504" y="3585475"/>
            <a:ext cx="1547610" cy="1062066"/>
          </a:xfrm>
          <a:prstGeom prst="ellipse">
            <a:avLst/>
          </a:prstGeom>
          <a:no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38" name="Oval 49">
            <a:extLst>
              <a:ext uri="{FF2B5EF4-FFF2-40B4-BE49-F238E27FC236}">
                <a16:creationId xmlns:a16="http://schemas.microsoft.com/office/drawing/2014/main" id="{2F58E36F-87B1-4D7D-B30C-0D4DA93DB6CC}"/>
              </a:ext>
            </a:extLst>
          </p:cNvPr>
          <p:cNvSpPr/>
          <p:nvPr/>
        </p:nvSpPr>
        <p:spPr>
          <a:xfrm>
            <a:off x="3710170" y="4736932"/>
            <a:ext cx="2751204" cy="1459290"/>
          </a:xfrm>
          <a:prstGeom prst="ellipse">
            <a:avLst/>
          </a:prstGeom>
          <a:no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2" name="ZoneTexte 1">
            <a:extLst>
              <a:ext uri="{FF2B5EF4-FFF2-40B4-BE49-F238E27FC236}">
                <a16:creationId xmlns:a16="http://schemas.microsoft.com/office/drawing/2014/main" id="{EB6E0F69-615D-479E-9614-43B0CFF754AF}"/>
              </a:ext>
            </a:extLst>
          </p:cNvPr>
          <p:cNvSpPr txBox="1"/>
          <p:nvPr/>
        </p:nvSpPr>
        <p:spPr>
          <a:xfrm>
            <a:off x="1923590" y="112041"/>
            <a:ext cx="8221896" cy="707886"/>
          </a:xfrm>
          <a:prstGeom prst="rect">
            <a:avLst/>
          </a:prstGeom>
          <a:noFill/>
        </p:spPr>
        <p:txBody>
          <a:bodyPr wrap="square" rtlCol="0">
            <a:spAutoFit/>
          </a:bodyPr>
          <a:lstStyle/>
          <a:p>
            <a:r>
              <a:rPr lang="en-GB" sz="2000" b="1" dirty="0"/>
              <a:t>Lee la frase y marca la imagen correcta. </a:t>
            </a:r>
          </a:p>
          <a:p>
            <a:r>
              <a:rPr lang="en-GB" sz="2000" b="1" dirty="0"/>
              <a:t>¿</a:t>
            </a:r>
            <a:r>
              <a:rPr lang="en-GB" sz="2000" b="1" dirty="0" err="1"/>
              <a:t>Quién</a:t>
            </a:r>
            <a:r>
              <a:rPr lang="en-GB" sz="2000" b="1" dirty="0"/>
              <a:t> </a:t>
            </a:r>
            <a:r>
              <a:rPr lang="en-GB" sz="2000" b="1" dirty="0" err="1"/>
              <a:t>habla</a:t>
            </a:r>
            <a:r>
              <a:rPr lang="en-GB" sz="2000" b="1" dirty="0"/>
              <a:t>, solo Daniel (‘I’) o Daniel y </a:t>
            </a:r>
            <a:r>
              <a:rPr lang="en-GB" sz="2000" b="1" dirty="0" err="1"/>
              <a:t>otra</a:t>
            </a:r>
            <a:r>
              <a:rPr lang="en-GB" sz="2000" b="1" dirty="0"/>
              <a:t> persona (‘we’)?</a:t>
            </a:r>
            <a:endParaRPr lang="en-CA" sz="2000" b="1" dirty="0"/>
          </a:p>
        </p:txBody>
      </p:sp>
      <p:pic>
        <p:nvPicPr>
          <p:cNvPr id="42" name="Image 26">
            <a:extLst>
              <a:ext uri="{FF2B5EF4-FFF2-40B4-BE49-F238E27FC236}">
                <a16:creationId xmlns:a16="http://schemas.microsoft.com/office/drawing/2014/main" id="{3F8D4054-7E6E-4093-961B-DCA4D9A9C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758" y="1134377"/>
            <a:ext cx="740471" cy="987603"/>
          </a:xfrm>
          <a:prstGeom prst="rect">
            <a:avLst/>
          </a:prstGeom>
        </p:spPr>
      </p:pic>
      <p:sp>
        <p:nvSpPr>
          <p:cNvPr id="3" name="Title 2"/>
          <p:cNvSpPr>
            <a:spLocks noGrp="1"/>
          </p:cNvSpPr>
          <p:nvPr>
            <p:ph type="title"/>
          </p:nvPr>
        </p:nvSpPr>
        <p:spPr>
          <a:xfrm>
            <a:off x="0" y="213557"/>
            <a:ext cx="1843314" cy="647577"/>
          </a:xfrm>
        </p:spPr>
        <p:txBody>
          <a:bodyPr>
            <a:noAutofit/>
          </a:bodyPr>
          <a:lstStyle/>
          <a:p>
            <a:r>
              <a:rPr lang="en-GB" sz="2800" b="1" dirty="0"/>
              <a:t>I or we?</a:t>
            </a:r>
          </a:p>
        </p:txBody>
      </p:sp>
      <p:sp>
        <p:nvSpPr>
          <p:cNvPr id="43"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41" name="ZoneTexte 20">
            <a:extLst>
              <a:ext uri="{FF2B5EF4-FFF2-40B4-BE49-F238E27FC236}">
                <a16:creationId xmlns:a16="http://schemas.microsoft.com/office/drawing/2014/main" id="{E0A7FAB4-1A0B-4C97-BE07-C5B1148690AD}"/>
              </a:ext>
            </a:extLst>
          </p:cNvPr>
          <p:cNvSpPr txBox="1"/>
          <p:nvPr/>
        </p:nvSpPr>
        <p:spPr>
          <a:xfrm>
            <a:off x="5074288" y="5184281"/>
            <a:ext cx="361507" cy="430887"/>
          </a:xfrm>
          <a:prstGeom prst="rect">
            <a:avLst/>
          </a:prstGeom>
          <a:noFill/>
        </p:spPr>
        <p:txBody>
          <a:bodyPr wrap="square" rtlCol="0">
            <a:spAutoFit/>
          </a:bodyPr>
          <a:lstStyle/>
          <a:p>
            <a:r>
              <a:rPr lang="es-ES" sz="2200" b="1" dirty="0">
                <a:solidFill>
                  <a:schemeClr val="accent1">
                    <a:lumMod val="50000"/>
                  </a:schemeClr>
                </a:solidFill>
              </a:rPr>
              <a:t>y</a:t>
            </a:r>
            <a:endParaRPr lang="en-CA" sz="2200" b="1" dirty="0">
              <a:solidFill>
                <a:schemeClr val="accent1">
                  <a:lumMod val="50000"/>
                </a:schemeClr>
              </a:solidFill>
            </a:endParaRPr>
          </a:p>
        </p:txBody>
      </p:sp>
      <p:pic>
        <p:nvPicPr>
          <p:cNvPr id="7" name="Picture 6" descr="A cartoon of a child with his arms crossed&#10;&#10;Description automatically generated">
            <a:extLst>
              <a:ext uri="{FF2B5EF4-FFF2-40B4-BE49-F238E27FC236}">
                <a16:creationId xmlns:a16="http://schemas.microsoft.com/office/drawing/2014/main" id="{55F4A560-281C-472F-86C9-B0A71EB64B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858" y="1071599"/>
            <a:ext cx="2139312" cy="1203363"/>
          </a:xfrm>
          <a:prstGeom prst="rect">
            <a:avLst/>
          </a:prstGeom>
        </p:spPr>
      </p:pic>
      <p:sp>
        <p:nvSpPr>
          <p:cNvPr id="35" name="Oval 49">
            <a:extLst>
              <a:ext uri="{FF2B5EF4-FFF2-40B4-BE49-F238E27FC236}">
                <a16:creationId xmlns:a16="http://schemas.microsoft.com/office/drawing/2014/main" id="{3FD31D7E-2E17-44BF-AA8B-E16600A5525A}"/>
              </a:ext>
            </a:extLst>
          </p:cNvPr>
          <p:cNvSpPr/>
          <p:nvPr/>
        </p:nvSpPr>
        <p:spPr>
          <a:xfrm>
            <a:off x="1631293" y="1153248"/>
            <a:ext cx="1538821" cy="1018515"/>
          </a:xfrm>
          <a:prstGeom prst="ellipse">
            <a:avLst/>
          </a:prstGeom>
          <a:no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pic>
        <p:nvPicPr>
          <p:cNvPr id="29" name="Picture 28" descr="A cartoon of a child with his arms crossed&#10;&#10;Description automatically generated">
            <a:extLst>
              <a:ext uri="{FF2B5EF4-FFF2-40B4-BE49-F238E27FC236}">
                <a16:creationId xmlns:a16="http://schemas.microsoft.com/office/drawing/2014/main" id="{B5396E06-BD4E-468E-91B2-7106A76C6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288" y="1020441"/>
            <a:ext cx="2139312" cy="1203363"/>
          </a:xfrm>
          <a:prstGeom prst="rect">
            <a:avLst/>
          </a:prstGeom>
        </p:spPr>
      </p:pic>
      <p:pic>
        <p:nvPicPr>
          <p:cNvPr id="30" name="Picture 29" descr="A cartoon of a child with his arms crossed&#10;&#10;Description automatically generated">
            <a:extLst>
              <a:ext uri="{FF2B5EF4-FFF2-40B4-BE49-F238E27FC236}">
                <a16:creationId xmlns:a16="http://schemas.microsoft.com/office/drawing/2014/main" id="{5FD462E5-499E-4B21-90B1-E9E78EC07D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807" y="2303239"/>
            <a:ext cx="2139312" cy="1203363"/>
          </a:xfrm>
          <a:prstGeom prst="rect">
            <a:avLst/>
          </a:prstGeom>
        </p:spPr>
      </p:pic>
      <p:pic>
        <p:nvPicPr>
          <p:cNvPr id="31" name="Picture 30" descr="A cartoon of a child with his arms crossed&#10;&#10;Description automatically generated">
            <a:extLst>
              <a:ext uri="{FF2B5EF4-FFF2-40B4-BE49-F238E27FC236}">
                <a16:creationId xmlns:a16="http://schemas.microsoft.com/office/drawing/2014/main" id="{3BC8D5D3-B448-4363-80E7-EB7A304A8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729" y="3468853"/>
            <a:ext cx="2139312" cy="1203363"/>
          </a:xfrm>
          <a:prstGeom prst="rect">
            <a:avLst/>
          </a:prstGeom>
        </p:spPr>
      </p:pic>
      <p:pic>
        <p:nvPicPr>
          <p:cNvPr id="33" name="Picture 32" descr="A cartoon of a child with his arms crossed&#10;&#10;Description automatically generated">
            <a:extLst>
              <a:ext uri="{FF2B5EF4-FFF2-40B4-BE49-F238E27FC236}">
                <a16:creationId xmlns:a16="http://schemas.microsoft.com/office/drawing/2014/main" id="{A99E5ED6-AEB5-489B-8953-8EB9780DF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729" y="2246860"/>
            <a:ext cx="2139312" cy="1203363"/>
          </a:xfrm>
          <a:prstGeom prst="rect">
            <a:avLst/>
          </a:prstGeom>
        </p:spPr>
      </p:pic>
      <p:pic>
        <p:nvPicPr>
          <p:cNvPr id="44" name="Picture 43" descr="A cartoon of a child with his arms crossed&#10;&#10;Description automatically generated">
            <a:extLst>
              <a:ext uri="{FF2B5EF4-FFF2-40B4-BE49-F238E27FC236}">
                <a16:creationId xmlns:a16="http://schemas.microsoft.com/office/drawing/2014/main" id="{30A257E6-9A25-477E-AE4E-C5D3FA82F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729" y="4798042"/>
            <a:ext cx="2139312" cy="1203363"/>
          </a:xfrm>
          <a:prstGeom prst="rect">
            <a:avLst/>
          </a:prstGeom>
        </p:spPr>
      </p:pic>
    </p:spTree>
    <p:extLst>
      <p:ext uri="{BB962C8B-B14F-4D97-AF65-F5344CB8AC3E}">
        <p14:creationId xmlns:p14="http://schemas.microsoft.com/office/powerpoint/2010/main" val="213601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heel(1)">
                                      <p:cBhvr>
                                        <p:cTn id="20" dur="1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heel(1)">
                                      <p:cBhvr>
                                        <p:cTn id="25" dur="1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heel(1)">
                                      <p:cBhvr>
                                        <p:cTn id="30"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5"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6866</Words>
  <Application>Microsoft Office PowerPoint</Application>
  <PresentationFormat>Widescreen</PresentationFormat>
  <Paragraphs>1043</Paragraphs>
  <Slides>41</Slides>
  <Notes>41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Century Gothic</vt:lpstr>
      <vt:lpstr>Tw Cen MT</vt:lpstr>
      <vt:lpstr>NCELP_German_2022</vt:lpstr>
      <vt:lpstr>PowerPoint Presentation</vt:lpstr>
      <vt:lpstr>Inicio</vt:lpstr>
      <vt:lpstr>e</vt:lpstr>
      <vt:lpstr>i</vt:lpstr>
      <vt:lpstr>Vocabulario</vt:lpstr>
      <vt:lpstr>Vocabulario</vt:lpstr>
      <vt:lpstr>Vocabulario</vt:lpstr>
      <vt:lpstr>Saying what you do with other people -ar verbs in 1st person plural (present)</vt:lpstr>
      <vt:lpstr>I or we?</vt:lpstr>
      <vt:lpstr>I or we?</vt:lpstr>
      <vt:lpstr>¿Cómo se dice…?</vt:lpstr>
      <vt:lpstr>¿Solo o juntos ?(1/2)</vt:lpstr>
      <vt:lpstr>¿Solo o juntos ?(2/2)</vt:lpstr>
      <vt:lpstr>¿Solo o juntos ?(1/2)</vt:lpstr>
      <vt:lpstr>¿Solo o juntos ?(2/2)</vt:lpstr>
      <vt:lpstr>PowerPoint Presentation</vt:lpstr>
      <vt:lpstr>Vocabulario</vt:lpstr>
      <vt:lpstr>Fonética</vt:lpstr>
      <vt:lpstr>Fonética</vt:lpstr>
      <vt:lpstr>Fonética</vt:lpstr>
      <vt:lpstr>Fonética</vt:lpstr>
      <vt:lpstr>Fonética</vt:lpstr>
      <vt:lpstr>Using verbs</vt:lpstr>
      <vt:lpstr>¿Un perro normal?</vt:lpstr>
      <vt:lpstr>PowerPoint Presentation</vt:lpstr>
      <vt:lpstr>El perro de Vanessa</vt:lpstr>
      <vt:lpstr>leer</vt:lpstr>
      <vt:lpstr>El perro de Vanessa</vt:lpstr>
      <vt:lpstr>escuchar</vt:lpstr>
      <vt:lpstr>El perro de Vanessa</vt:lpstr>
      <vt:lpstr>Daniel no escucha bien</vt:lpstr>
      <vt:lpstr>Daniel no escucha bien</vt:lpstr>
      <vt:lpstr>Deberes</vt:lpstr>
      <vt:lpstr>Daniel y los abuelos</vt:lpstr>
      <vt:lpstr>Daniel y los abuelos</vt:lpstr>
      <vt:lpstr>Daniel y los abuelos</vt:lpstr>
      <vt:lpstr>Daniel y los abuelos</vt:lpstr>
      <vt:lpstr>Daniel y los abuelos</vt:lpstr>
      <vt:lpstr>Daniel y los abuelos</vt:lpstr>
      <vt:lpstr>Daniel y los abuelos</vt:lpstr>
      <vt:lpstr>Daniel y los abuelos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48</cp:revision>
  <dcterms:created xsi:type="dcterms:W3CDTF">2024-03-22T06:24:16Z</dcterms:created>
  <dcterms:modified xsi:type="dcterms:W3CDTF">2024-04-19T04:42:58Z</dcterms:modified>
</cp:coreProperties>
</file>