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66" r:id="rId2"/>
    <p:sldId id="426" r:id="rId3"/>
    <p:sldId id="321" r:id="rId4"/>
    <p:sldId id="425" r:id="rId5"/>
    <p:sldId id="311" r:id="rId6"/>
    <p:sldId id="420" r:id="rId7"/>
    <p:sldId id="333" r:id="rId8"/>
    <p:sldId id="330" r:id="rId9"/>
    <p:sldId id="865" r:id="rId10"/>
    <p:sldId id="317" r:id="rId11"/>
    <p:sldId id="866" r:id="rId12"/>
    <p:sldId id="421" r:id="rId13"/>
    <p:sldId id="339" r:id="rId14"/>
    <p:sldId id="338" r:id="rId15"/>
    <p:sldId id="289" r:id="rId16"/>
    <p:sldId id="867" r:id="rId17"/>
    <p:sldId id="323" r:id="rId18"/>
    <p:sldId id="868" r:id="rId19"/>
    <p:sldId id="413" r:id="rId20"/>
    <p:sldId id="3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5EAB"/>
    <a:srgbClr val="FEF5F5"/>
    <a:srgbClr val="FFFCF3"/>
    <a:srgbClr val="FFFFFF"/>
    <a:srgbClr val="FEF4F4"/>
    <a:srgbClr val="FCEAEB"/>
    <a:srgbClr val="5436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71915" autoAdjust="0"/>
  </p:normalViewPr>
  <p:slideViewPr>
    <p:cSldViewPr snapToGrid="0">
      <p:cViewPr>
        <p:scale>
          <a:sx n="70" d="100"/>
          <a:sy n="70" d="100"/>
        </p:scale>
        <p:origin x="1272" y="24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800629-A6D3-4712-A89D-A291887D0B90}" type="datetimeFigureOut">
              <a:rPr lang="en-GB" smtClean="0"/>
              <a:t>16/01/2024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BA394-A957-4D01-98AE-9298D707CAAD}" type="slidenum">
              <a:rPr lang="en-GB" smtClean="0"/>
              <a:t>‹#›</a:t>
            </a:fld>
            <a:endParaRPr lang="en-GB"/>
          </a:p>
        </p:txBody>
      </p:sp>
    </p:spTree>
    <p:extLst>
      <p:ext uri="{BB962C8B-B14F-4D97-AF65-F5344CB8AC3E}">
        <p14:creationId xmlns:p14="http://schemas.microsoft.com/office/powerpoint/2010/main" val="3185510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All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i) AQA and Edexcel lists do not have </a:t>
            </a:r>
            <a:r>
              <a:rPr lang="en-GB" b="1" u="sng" dirty="0" err="1">
                <a:solidFill>
                  <a:srgbClr val="FF0000"/>
                </a:solidFill>
              </a:rPr>
              <a:t>feo</a:t>
            </a:r>
            <a:r>
              <a:rPr lang="en-GB" b="1" u="sng" dirty="0">
                <a:solidFill>
                  <a:srgbClr val="FF0000"/>
                </a:solidFill>
              </a:rPr>
              <a:t>.</a:t>
            </a:r>
            <a:br>
              <a:rPr lang="en-GB" b="1" dirty="0">
                <a:solidFill>
                  <a:srgbClr val="FF0000"/>
                </a:solidFill>
              </a:rPr>
            </a:br>
            <a:br>
              <a:rPr lang="en-GB" b="1" u="sng" dirty="0">
                <a:solidFill>
                  <a:srgbClr val="FF0000"/>
                </a:solidFill>
              </a:rPr>
            </a:br>
            <a:r>
              <a:rPr lang="en-GB" b="1" dirty="0"/>
              <a:t>Learning outcomes (lesson 1):</a:t>
            </a:r>
            <a:endParaRPr lang="en-GB" b="0" dirty="0"/>
          </a:p>
          <a:p>
            <a:r>
              <a:rPr lang="en-GB" b="0" dirty="0"/>
              <a:t>Consolidation of the following features:</a:t>
            </a:r>
          </a:p>
          <a:p>
            <a:r>
              <a:rPr lang="en-US" sz="1200" b="0" kern="1200" dirty="0">
                <a:solidFill>
                  <a:schemeClr val="tx1"/>
                </a:solidFill>
                <a:effectLst/>
                <a:latin typeface="+mn-lt"/>
                <a:ea typeface="+mn-ea"/>
                <a:cs typeface="+mn-cs"/>
              </a:rPr>
              <a:t>SER – 1</a:t>
            </a:r>
            <a:r>
              <a:rPr lang="en-US" sz="1200" b="0" kern="1200" baseline="30000" dirty="0">
                <a:solidFill>
                  <a:schemeClr val="tx1"/>
                </a:solidFill>
                <a:effectLst/>
                <a:latin typeface="+mn-lt"/>
                <a:ea typeface="+mn-ea"/>
                <a:cs typeface="+mn-cs"/>
              </a:rPr>
              <a:t>st</a:t>
            </a:r>
            <a:r>
              <a:rPr lang="en-US" sz="1200" b="0" kern="1200" dirty="0">
                <a:solidFill>
                  <a:schemeClr val="tx1"/>
                </a:solidFill>
                <a:effectLst/>
                <a:latin typeface="+mn-lt"/>
                <a:ea typeface="+mn-ea"/>
                <a:cs typeface="+mn-cs"/>
              </a:rPr>
              <a:t> and 2</a:t>
            </a:r>
            <a:r>
              <a:rPr lang="en-US" sz="1200" b="0" kern="1200" baseline="30000" dirty="0">
                <a:solidFill>
                  <a:schemeClr val="tx1"/>
                </a:solidFill>
                <a:effectLst/>
                <a:latin typeface="+mn-lt"/>
                <a:ea typeface="+mn-ea"/>
                <a:cs typeface="+mn-cs"/>
              </a:rPr>
              <a:t>nd</a:t>
            </a:r>
            <a:r>
              <a:rPr lang="en-US" sz="1200" b="0" kern="1200" dirty="0">
                <a:solidFill>
                  <a:schemeClr val="tx1"/>
                </a:solidFill>
                <a:effectLst/>
                <a:latin typeface="+mn-lt"/>
                <a:ea typeface="+mn-ea"/>
                <a:cs typeface="+mn-cs"/>
              </a:rPr>
              <a:t> person singular (soy, </a:t>
            </a:r>
            <a:r>
              <a:rPr lang="en-US" sz="1200" b="0" kern="1200" dirty="0" err="1">
                <a:solidFill>
                  <a:schemeClr val="tx1"/>
                </a:solidFill>
                <a:effectLst/>
                <a:latin typeface="+mn-lt"/>
                <a:ea typeface="+mn-ea"/>
                <a:cs typeface="+mn-cs"/>
              </a:rPr>
              <a:t>eres</a:t>
            </a:r>
            <a:r>
              <a:rPr lang="en-US"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ESTAR – 1</a:t>
            </a:r>
            <a:r>
              <a:rPr lang="en-US" sz="1200" b="0" kern="1200" baseline="30000" dirty="0">
                <a:solidFill>
                  <a:schemeClr val="tx1"/>
                </a:solidFill>
                <a:effectLst/>
                <a:latin typeface="+mn-lt"/>
                <a:ea typeface="+mn-ea"/>
                <a:cs typeface="+mn-cs"/>
              </a:rPr>
              <a:t>st</a:t>
            </a:r>
            <a:r>
              <a:rPr lang="en-US" sz="1200" b="0" kern="1200" dirty="0">
                <a:solidFill>
                  <a:schemeClr val="tx1"/>
                </a:solidFill>
                <a:effectLst/>
                <a:latin typeface="+mn-lt"/>
                <a:ea typeface="+mn-ea"/>
                <a:cs typeface="+mn-cs"/>
              </a:rPr>
              <a:t> and 2</a:t>
            </a:r>
            <a:r>
              <a:rPr lang="en-US" sz="1200" b="0" kern="1200" baseline="30000" dirty="0">
                <a:solidFill>
                  <a:schemeClr val="tx1"/>
                </a:solidFill>
                <a:effectLst/>
                <a:latin typeface="+mn-lt"/>
                <a:ea typeface="+mn-ea"/>
                <a:cs typeface="+mn-cs"/>
              </a:rPr>
              <a:t>nd</a:t>
            </a:r>
            <a:r>
              <a:rPr lang="en-US" sz="1200" b="0" kern="1200" dirty="0">
                <a:solidFill>
                  <a:schemeClr val="tx1"/>
                </a:solidFill>
                <a:effectLst/>
                <a:latin typeface="+mn-lt"/>
                <a:ea typeface="+mn-ea"/>
                <a:cs typeface="+mn-cs"/>
              </a:rPr>
              <a:t> persons singular (</a:t>
            </a:r>
            <a:r>
              <a:rPr lang="en-US" sz="1200" b="0" kern="1200" dirty="0" err="1">
                <a:solidFill>
                  <a:schemeClr val="tx1"/>
                </a:solidFill>
                <a:effectLst/>
                <a:latin typeface="+mn-lt"/>
                <a:ea typeface="+mn-ea"/>
                <a:cs typeface="+mn-cs"/>
              </a:rPr>
              <a:t>estoy</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estás</a:t>
            </a:r>
            <a:r>
              <a:rPr lang="en-US"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r>
              <a:rPr lang="en-GB" b="0" dirty="0"/>
              <a:t>Gender</a:t>
            </a:r>
            <a:r>
              <a:rPr lang="en-GB" b="0" baseline="0" dirty="0"/>
              <a:t> agreement on adjectives</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SSCs [</a:t>
            </a:r>
            <a:r>
              <a:rPr lang="en-GB" b="0" dirty="0" err="1"/>
              <a:t>ge</a:t>
            </a:r>
            <a:r>
              <a:rPr lang="en-GB" b="0" dirty="0"/>
              <a:t>], [</a:t>
            </a:r>
            <a:r>
              <a:rPr lang="en-GB" b="0" dirty="0" err="1"/>
              <a:t>gi</a:t>
            </a:r>
            <a:r>
              <a:rPr lang="en-GB" b="0" dirty="0"/>
              <a:t>] &amp; [j]</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b="0" dirty="0"/>
              <a:t>a little space is left in lesson 1 to allow time for instructions regarding next</a:t>
            </a:r>
            <a:r>
              <a:rPr lang="en-GB" b="0" baseline="0" dirty="0"/>
              <a:t> week’s (7.2.1.6) assessments and/or to do peer revision, as appropriate.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2.1.2 (revisit)</a:t>
            </a:r>
            <a:r>
              <a:rPr lang="en-GB" sz="1200" b="1" i="0" u="none" strike="noStrike" kern="1200" cap="none" baseline="0" dirty="0">
                <a:solidFill>
                  <a:schemeClr val="tx1"/>
                </a:solidFill>
                <a:effectLst/>
                <a:latin typeface="+mn-lt"/>
                <a:ea typeface="Calibri"/>
                <a:cs typeface="Calibri"/>
                <a:sym typeface="Calibri"/>
              </a:rPr>
              <a:t> </a:t>
            </a:r>
            <a:r>
              <a:rPr lang="en-US" sz="1200" kern="1200" dirty="0" err="1">
                <a:solidFill>
                  <a:schemeClr val="tx1"/>
                </a:solidFill>
                <a:effectLst/>
                <a:latin typeface="+mn-lt"/>
                <a:ea typeface="+mn-ea"/>
                <a:cs typeface="+mn-cs"/>
              </a:rPr>
              <a:t>tenemos</a:t>
            </a:r>
            <a:r>
              <a:rPr lang="en-US" sz="1200" kern="1200" dirty="0">
                <a:solidFill>
                  <a:schemeClr val="tx1"/>
                </a:solidFill>
                <a:effectLst/>
                <a:latin typeface="+mn-lt"/>
                <a:ea typeface="+mn-ea"/>
                <a:cs typeface="+mn-cs"/>
              </a:rPr>
              <a:t> [tener-19]; </a:t>
            </a:r>
            <a:r>
              <a:rPr lang="en-US" sz="1200" kern="1200" dirty="0" err="1">
                <a:solidFill>
                  <a:schemeClr val="tx1"/>
                </a:solidFill>
                <a:effectLst/>
                <a:latin typeface="+mn-lt"/>
                <a:ea typeface="+mn-ea"/>
                <a:cs typeface="+mn-cs"/>
              </a:rPr>
              <a:t>tienen</a:t>
            </a:r>
            <a:r>
              <a:rPr lang="en-US" sz="1200" kern="1200" dirty="0">
                <a:solidFill>
                  <a:schemeClr val="tx1"/>
                </a:solidFill>
                <a:effectLst/>
                <a:latin typeface="+mn-lt"/>
                <a:ea typeface="+mn-ea"/>
                <a:cs typeface="+mn-cs"/>
              </a:rPr>
              <a:t> [19]; </a:t>
            </a:r>
            <a:r>
              <a:rPr lang="en-US" sz="1200" kern="1200" dirty="0" err="1">
                <a:solidFill>
                  <a:schemeClr val="tx1"/>
                </a:solidFill>
                <a:effectLst/>
                <a:latin typeface="+mn-lt"/>
                <a:ea typeface="+mn-ea"/>
                <a:cs typeface="+mn-cs"/>
              </a:rPr>
              <a:t>perro</a:t>
            </a:r>
            <a:r>
              <a:rPr lang="en-US" sz="1200" kern="1200" dirty="0">
                <a:solidFill>
                  <a:schemeClr val="tx1"/>
                </a:solidFill>
                <a:effectLst/>
                <a:latin typeface="+mn-lt"/>
                <a:ea typeface="+mn-ea"/>
                <a:cs typeface="+mn-cs"/>
              </a:rPr>
              <a:t> [888]; </a:t>
            </a:r>
            <a:r>
              <a:rPr lang="en-US" sz="1200" kern="1200" dirty="0" err="1">
                <a:solidFill>
                  <a:schemeClr val="tx1"/>
                </a:solidFill>
                <a:effectLst/>
                <a:latin typeface="+mn-lt"/>
                <a:ea typeface="+mn-ea"/>
                <a:cs typeface="+mn-cs"/>
              </a:rPr>
              <a:t>abuelo</a:t>
            </a:r>
            <a:r>
              <a:rPr lang="en-US" sz="1200" kern="1200" dirty="0">
                <a:solidFill>
                  <a:schemeClr val="tx1"/>
                </a:solidFill>
                <a:effectLst/>
                <a:latin typeface="+mn-lt"/>
                <a:ea typeface="+mn-ea"/>
                <a:cs typeface="+mn-cs"/>
              </a:rPr>
              <a:t> [4796]; abuela [717]; trabajo²; </a:t>
            </a:r>
            <a:r>
              <a:rPr lang="x-none" sz="1200" b="0" i="0" kern="1200" dirty="0">
                <a:solidFill>
                  <a:schemeClr val="tx1"/>
                </a:solidFill>
                <a:effectLst/>
                <a:latin typeface="+mn-lt"/>
                <a:ea typeface="+mn-ea"/>
                <a:cs typeface="+mn-cs"/>
              </a:rPr>
              <a:t>[152]</a:t>
            </a:r>
            <a:r>
              <a:rPr lang="en-US" sz="1200" kern="1200" dirty="0">
                <a:solidFill>
                  <a:schemeClr val="tx1"/>
                </a:solidFill>
                <a:effectLst/>
                <a:latin typeface="+mn-lt"/>
                <a:ea typeface="+mn-ea"/>
                <a:cs typeface="+mn-cs"/>
              </a:rPr>
              <a:t>  primo [1451]; prima [3051]; </a:t>
            </a:r>
            <a:r>
              <a:rPr lang="en-US" sz="1200" kern="1200" dirty="0" err="1">
                <a:solidFill>
                  <a:schemeClr val="tx1"/>
                </a:solidFill>
                <a:effectLst/>
                <a:latin typeface="+mn-lt"/>
                <a:ea typeface="+mn-ea"/>
                <a:cs typeface="+mn-cs"/>
              </a:rPr>
              <a:t>bastante</a:t>
            </a:r>
            <a:r>
              <a:rPr lang="en-US" sz="1200" kern="1200" dirty="0">
                <a:solidFill>
                  <a:schemeClr val="tx1"/>
                </a:solidFill>
                <a:effectLst/>
                <a:latin typeface="+mn-lt"/>
                <a:ea typeface="+mn-ea"/>
                <a:cs typeface="+mn-cs"/>
              </a:rPr>
              <a:t> [308]; </a:t>
            </a:r>
            <a:r>
              <a:rPr lang="en-US" sz="1200" kern="1200" dirty="0" err="1">
                <a:solidFill>
                  <a:schemeClr val="tx1"/>
                </a:solidFill>
                <a:effectLst/>
                <a:latin typeface="+mn-lt"/>
                <a:ea typeface="+mn-ea"/>
                <a:cs typeface="+mn-cs"/>
              </a:rPr>
              <a:t>hermoso</a:t>
            </a:r>
            <a:r>
              <a:rPr lang="en-US" sz="1200" kern="1200" dirty="0">
                <a:solidFill>
                  <a:schemeClr val="tx1"/>
                </a:solidFill>
                <a:effectLst/>
                <a:latin typeface="+mn-lt"/>
                <a:ea typeface="+mn-ea"/>
                <a:cs typeface="+mn-cs"/>
              </a:rPr>
              <a:t> [980]; </a:t>
            </a:r>
            <a:r>
              <a:rPr lang="en-US" sz="1200" kern="1200" dirty="0" err="1">
                <a:solidFill>
                  <a:schemeClr val="tx1"/>
                </a:solidFill>
                <a:effectLst/>
                <a:latin typeface="+mn-lt"/>
                <a:ea typeface="+mn-ea"/>
                <a:cs typeface="+mn-cs"/>
              </a:rPr>
              <a:t>activo</a:t>
            </a:r>
            <a:r>
              <a:rPr lang="en-US" sz="1200" kern="1200" dirty="0">
                <a:solidFill>
                  <a:schemeClr val="tx1"/>
                </a:solidFill>
                <a:effectLst/>
                <a:latin typeface="+mn-lt"/>
                <a:ea typeface="+mn-ea"/>
                <a:cs typeface="+mn-cs"/>
              </a:rPr>
              <a:t> [1278]; </a:t>
            </a:r>
            <a:r>
              <a:rPr lang="en-US" sz="1200" kern="1200" dirty="0" err="1">
                <a:solidFill>
                  <a:schemeClr val="tx1"/>
                </a:solidFill>
                <a:effectLst/>
                <a:latin typeface="+mn-lt"/>
                <a:ea typeface="+mn-ea"/>
                <a:cs typeface="+mn-cs"/>
              </a:rPr>
              <a:t>fuerte</a:t>
            </a:r>
            <a:r>
              <a:rPr lang="en-US" sz="1200" kern="1200" dirty="0">
                <a:solidFill>
                  <a:schemeClr val="tx1"/>
                </a:solidFill>
                <a:effectLst/>
                <a:latin typeface="+mn-lt"/>
                <a:ea typeface="+mn-ea"/>
                <a:cs typeface="+mn-cs"/>
              </a:rPr>
              <a:t> [435]</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1.2.4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en-US" sz="1200" kern="1200" dirty="0">
                <a:solidFill>
                  <a:schemeClr val="tx1"/>
                </a:solidFill>
                <a:effectLst/>
                <a:latin typeface="+mn-lt"/>
                <a:ea typeface="+mn-ea"/>
                <a:cs typeface="+mn-cs"/>
              </a:rPr>
              <a:t>son [ser-7]; </a:t>
            </a:r>
            <a:r>
              <a:rPr lang="en-US" sz="1200" kern="1200" dirty="0" err="1">
                <a:solidFill>
                  <a:schemeClr val="tx1"/>
                </a:solidFill>
                <a:effectLst/>
                <a:latin typeface="+mn-lt"/>
                <a:ea typeface="+mn-ea"/>
                <a:cs typeface="+mn-cs"/>
              </a:rPr>
              <a:t>pequeño</a:t>
            </a:r>
            <a:r>
              <a:rPr lang="en-US" sz="1200" kern="1200" dirty="0">
                <a:solidFill>
                  <a:schemeClr val="tx1"/>
                </a:solidFill>
                <a:effectLst/>
                <a:latin typeface="+mn-lt"/>
                <a:ea typeface="+mn-ea"/>
                <a:cs typeface="+mn-cs"/>
              </a:rPr>
              <a:t> [202]; </a:t>
            </a:r>
            <a:r>
              <a:rPr lang="en-US" sz="1200" kern="1200" dirty="0" err="1">
                <a:solidFill>
                  <a:schemeClr val="tx1"/>
                </a:solidFill>
                <a:effectLst/>
                <a:latin typeface="+mn-lt"/>
                <a:ea typeface="+mn-ea"/>
                <a:cs typeface="+mn-cs"/>
              </a:rPr>
              <a:t>bueno</a:t>
            </a:r>
            <a:r>
              <a:rPr lang="en-US" sz="1200" kern="1200" dirty="0">
                <a:solidFill>
                  <a:schemeClr val="tx1"/>
                </a:solidFill>
                <a:effectLst/>
                <a:latin typeface="+mn-lt"/>
                <a:ea typeface="+mn-ea"/>
                <a:cs typeface="+mn-cs"/>
              </a:rPr>
              <a:t> [98]; </a:t>
            </a:r>
            <a:r>
              <a:rPr lang="en-US" sz="1200" kern="1200" dirty="0" err="1">
                <a:solidFill>
                  <a:schemeClr val="tx1"/>
                </a:solidFill>
                <a:effectLst/>
                <a:latin typeface="+mn-lt"/>
                <a:ea typeface="+mn-ea"/>
                <a:cs typeface="+mn-cs"/>
              </a:rPr>
              <a:t>malo</a:t>
            </a:r>
            <a:r>
              <a:rPr lang="en-US" sz="1200" kern="1200" dirty="0">
                <a:solidFill>
                  <a:schemeClr val="tx1"/>
                </a:solidFill>
                <a:effectLst/>
                <a:latin typeface="+mn-lt"/>
                <a:ea typeface="+mn-ea"/>
                <a:cs typeface="+mn-cs"/>
              </a:rPr>
              <a:t> [368]; </a:t>
            </a:r>
            <a:r>
              <a:rPr lang="en-US" sz="1200" kern="1200" dirty="0" err="1">
                <a:solidFill>
                  <a:schemeClr val="tx1"/>
                </a:solidFill>
                <a:effectLst/>
                <a:latin typeface="+mn-lt"/>
                <a:ea typeface="+mn-ea"/>
                <a:cs typeface="+mn-cs"/>
              </a:rPr>
              <a:t>famoso</a:t>
            </a:r>
            <a:r>
              <a:rPr lang="en-US" sz="1200" kern="1200" dirty="0">
                <a:solidFill>
                  <a:schemeClr val="tx1"/>
                </a:solidFill>
                <a:effectLst/>
                <a:latin typeface="+mn-lt"/>
                <a:ea typeface="+mn-ea"/>
                <a:cs typeface="+mn-cs"/>
              </a:rPr>
              <a:t> [997]; bonito [891]; </a:t>
            </a:r>
            <a:r>
              <a:rPr lang="en-US" sz="1200" kern="1200" dirty="0" err="1">
                <a:solidFill>
                  <a:schemeClr val="tx1"/>
                </a:solidFill>
                <a:effectLst/>
                <a:latin typeface="+mn-lt"/>
                <a:ea typeface="+mn-ea"/>
                <a:cs typeface="+mn-cs"/>
              </a:rPr>
              <a:t>feo</a:t>
            </a:r>
            <a:r>
              <a:rPr lang="en-US" sz="1200" kern="1200" dirty="0">
                <a:solidFill>
                  <a:schemeClr val="tx1"/>
                </a:solidFill>
                <a:effectLst/>
                <a:latin typeface="+mn-lt"/>
                <a:ea typeface="+mn-ea"/>
                <a:cs typeface="+mn-cs"/>
              </a:rPr>
              <a:t> [2373]; rico¹ [398]; </a:t>
            </a:r>
            <a:r>
              <a:rPr lang="en-US" sz="1200" kern="1200" dirty="0" err="1">
                <a:solidFill>
                  <a:schemeClr val="tx1"/>
                </a:solidFill>
                <a:effectLst/>
                <a:latin typeface="+mn-lt"/>
                <a:ea typeface="+mn-ea"/>
                <a:cs typeface="+mn-cs"/>
              </a:rPr>
              <a:t>caro</a:t>
            </a:r>
            <a:r>
              <a:rPr lang="en-US" sz="1200" kern="1200" dirty="0">
                <a:solidFill>
                  <a:schemeClr val="tx1"/>
                </a:solidFill>
                <a:effectLst/>
                <a:latin typeface="+mn-lt"/>
                <a:ea typeface="+mn-ea"/>
                <a:cs typeface="+mn-cs"/>
              </a:rPr>
              <a:t> [2179]; </a:t>
            </a:r>
            <a:r>
              <a:rPr lang="en-US" sz="1200" kern="1200" dirty="0" err="1">
                <a:solidFill>
                  <a:schemeClr val="tx1"/>
                </a:solidFill>
                <a:effectLst/>
                <a:latin typeface="+mn-lt"/>
                <a:ea typeface="+mn-ea"/>
                <a:cs typeface="+mn-cs"/>
              </a:rPr>
              <a:t>barato</a:t>
            </a:r>
            <a:r>
              <a:rPr lang="en-US" sz="1200" kern="1200" dirty="0">
                <a:solidFill>
                  <a:schemeClr val="tx1"/>
                </a:solidFill>
                <a:effectLst/>
                <a:latin typeface="+mn-lt"/>
                <a:ea typeface="+mn-ea"/>
                <a:cs typeface="+mn-cs"/>
              </a:rPr>
              <a:t> [2164]; </a:t>
            </a:r>
            <a:r>
              <a:rPr lang="en-US" sz="1200" kern="1200" dirty="0" err="1">
                <a:solidFill>
                  <a:schemeClr val="tx1"/>
                </a:solidFill>
                <a:effectLst/>
                <a:latin typeface="+mn-lt"/>
                <a:ea typeface="+mn-ea"/>
                <a:cs typeface="+mn-cs"/>
              </a:rPr>
              <a:t>antiguo</a:t>
            </a:r>
            <a:r>
              <a:rPr lang="en-US" sz="1200" kern="1200" dirty="0">
                <a:solidFill>
                  <a:schemeClr val="tx1"/>
                </a:solidFill>
                <a:effectLst/>
                <a:latin typeface="+mn-lt"/>
                <a:ea typeface="+mn-ea"/>
                <a:cs typeface="+mn-cs"/>
              </a:rPr>
              <a:t> [446] ¿</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es? [cómo-151]</a:t>
            </a:r>
            <a:r>
              <a:rPr lang="x-none"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0" baseline="0" dirty="0"/>
              <a:t>)</a:t>
            </a:r>
            <a:r>
              <a:rPr lang="es-ES" i="1" baseline="0" dirty="0"/>
              <a:t>. A frequency dictionary of Spanish: Core vocabulary for learners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8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a:t>to </a:t>
            </a:r>
            <a:r>
              <a:rPr lang="en-US" b="0" dirty="0" err="1"/>
              <a:t>practise</a:t>
            </a:r>
            <a:r>
              <a:rPr lang="en-US" b="0" dirty="0"/>
              <a:t> written production of the revisited structures and vocabulary.</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translate the sentences.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The</a:t>
            </a:r>
            <a:r>
              <a:rPr lang="en-GB" b="0" baseline="0" noProof="0" dirty="0"/>
              <a:t> answers to this translation task appear upon successive clicks of the mouse.</a:t>
            </a:r>
            <a:endParaRPr lang="en-US" b="0" dirty="0"/>
          </a:p>
          <a:p>
            <a:endParaRPr lang="en-US" b="1" dirty="0"/>
          </a:p>
          <a:p>
            <a:r>
              <a:rPr lang="en-US" b="1" dirty="0"/>
              <a:t>Note: </a:t>
            </a:r>
            <a:r>
              <a:rPr lang="en-US" b="0" dirty="0"/>
              <a:t>Teachers will differentiate according to the needs of their students, perhaps providing access to the language guide or KO, but encouraging production from memory wherever possible first (and subsequent access to support for checking/improving answers).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31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All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i) AQA and Edexcel lists do not have </a:t>
            </a:r>
            <a:r>
              <a:rPr lang="en-GB" b="1" u="sng" dirty="0" err="1">
                <a:solidFill>
                  <a:srgbClr val="FF0000"/>
                </a:solidFill>
              </a:rPr>
              <a:t>feo</a:t>
            </a:r>
            <a:r>
              <a:rPr lang="en-GB" b="1" u="sng" dirty="0">
                <a:solidFill>
                  <a:srgbClr val="FF0000"/>
                </a:solidFill>
              </a:rPr>
              <a:t>.</a:t>
            </a:r>
            <a:br>
              <a:rPr lang="en-GB" b="1" dirty="0">
                <a:solidFill>
                  <a:srgbClr val="FF0000"/>
                </a:solidFill>
              </a:rPr>
            </a:br>
            <a:br>
              <a:rPr lang="en-GB" b="1" u="sng" dirty="0">
                <a:solidFill>
                  <a:srgbClr val="FF0000"/>
                </a:solidFill>
              </a:rPr>
            </a:br>
            <a:r>
              <a:rPr lang="en-GB" b="1" dirty="0"/>
              <a:t>Learning outcomes (lesson 2):</a:t>
            </a:r>
            <a:endParaRPr lang="en-GB" b="0" dirty="0"/>
          </a:p>
          <a:p>
            <a:r>
              <a:rPr lang="en-GB" sz="1200" b="0" kern="1200" dirty="0">
                <a:solidFill>
                  <a:schemeClr val="tx1"/>
                </a:solidFill>
                <a:effectLst/>
                <a:latin typeface="+mn-lt"/>
                <a:ea typeface="+mn-ea"/>
                <a:cs typeface="+mn-cs"/>
              </a:rPr>
              <a:t>Consolidation of HACER in singular persons (</a:t>
            </a:r>
            <a:r>
              <a:rPr lang="en-US" sz="1200" b="0" kern="1200" dirty="0" err="1">
                <a:solidFill>
                  <a:schemeClr val="tx1"/>
                </a:solidFill>
                <a:effectLst/>
                <a:latin typeface="+mn-lt"/>
                <a:ea typeface="+mn-ea"/>
                <a:cs typeface="+mn-cs"/>
              </a:rPr>
              <a:t>hago</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haces</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hace</a:t>
            </a:r>
            <a:r>
              <a:rPr lang="en-GB" sz="1200" b="0" kern="1200" dirty="0">
                <a:solidFill>
                  <a:schemeClr val="tx1"/>
                </a:solidFill>
                <a:effectLst/>
                <a:latin typeface="+mn-lt"/>
                <a:ea typeface="+mn-ea"/>
                <a:cs typeface="+mn-cs"/>
              </a:rPr>
              <a:t>)</a:t>
            </a:r>
          </a:p>
          <a:p>
            <a:r>
              <a:rPr lang="en-GB" sz="1200" b="0" kern="1200" dirty="0">
                <a:solidFill>
                  <a:schemeClr val="tx1"/>
                </a:solidFill>
                <a:effectLst/>
                <a:latin typeface="+mn-lt"/>
                <a:ea typeface="+mn-ea"/>
                <a:cs typeface="+mn-cs"/>
              </a:rPr>
              <a:t>Consolidation</a:t>
            </a:r>
            <a:r>
              <a:rPr lang="en-GB" sz="1200" b="0" kern="1200" baseline="0" dirty="0">
                <a:solidFill>
                  <a:schemeClr val="tx1"/>
                </a:solidFill>
                <a:effectLst/>
                <a:latin typeface="+mn-lt"/>
                <a:ea typeface="+mn-ea"/>
                <a:cs typeface="+mn-cs"/>
              </a:rPr>
              <a:t> of</a:t>
            </a:r>
            <a:r>
              <a:rPr lang="x-none" sz="1200" b="0"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question words</a:t>
            </a:r>
            <a:endParaRPr lang="x-none" sz="1200" b="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SSCs [</a:t>
            </a:r>
            <a:r>
              <a:rPr lang="en-GB" b="0" dirty="0" err="1"/>
              <a:t>ge</a:t>
            </a:r>
            <a:r>
              <a:rPr lang="en-GB" b="0" dirty="0"/>
              <a:t>], [</a:t>
            </a:r>
            <a:r>
              <a:rPr lang="en-GB" b="0" dirty="0" err="1"/>
              <a:t>gi</a:t>
            </a:r>
            <a:r>
              <a:rPr lang="en-GB" b="0" dirty="0"/>
              <a:t>] &amp; [j]</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b="0" dirty="0"/>
              <a:t>a little space is left in lesson 1 to allow time for instructions regarding next</a:t>
            </a:r>
            <a:r>
              <a:rPr lang="en-GB" b="0" baseline="0" dirty="0"/>
              <a:t> week’s (7.2.1.6) assessments and/or to do peer revision, as appropriate.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2.1.2 (revisit)</a:t>
            </a:r>
            <a:r>
              <a:rPr lang="en-GB" sz="1200" b="1" i="0" u="none" strike="noStrike" kern="1200" cap="none" baseline="0" dirty="0">
                <a:solidFill>
                  <a:schemeClr val="tx1"/>
                </a:solidFill>
                <a:effectLst/>
                <a:latin typeface="+mn-lt"/>
                <a:ea typeface="Calibri"/>
                <a:cs typeface="Calibri"/>
                <a:sym typeface="Calibri"/>
              </a:rPr>
              <a:t> </a:t>
            </a:r>
            <a:r>
              <a:rPr lang="en-US" sz="1200" kern="1200" dirty="0" err="1">
                <a:solidFill>
                  <a:schemeClr val="tx1"/>
                </a:solidFill>
                <a:effectLst/>
                <a:latin typeface="+mn-lt"/>
                <a:ea typeface="+mn-ea"/>
                <a:cs typeface="+mn-cs"/>
              </a:rPr>
              <a:t>tenemos</a:t>
            </a:r>
            <a:r>
              <a:rPr lang="en-US" sz="1200" kern="1200" dirty="0">
                <a:solidFill>
                  <a:schemeClr val="tx1"/>
                </a:solidFill>
                <a:effectLst/>
                <a:latin typeface="+mn-lt"/>
                <a:ea typeface="+mn-ea"/>
                <a:cs typeface="+mn-cs"/>
              </a:rPr>
              <a:t> [tener-19]; </a:t>
            </a:r>
            <a:r>
              <a:rPr lang="en-US" sz="1200" kern="1200" dirty="0" err="1">
                <a:solidFill>
                  <a:schemeClr val="tx1"/>
                </a:solidFill>
                <a:effectLst/>
                <a:latin typeface="+mn-lt"/>
                <a:ea typeface="+mn-ea"/>
                <a:cs typeface="+mn-cs"/>
              </a:rPr>
              <a:t>tienen</a:t>
            </a:r>
            <a:r>
              <a:rPr lang="en-US" sz="1200" kern="1200" dirty="0">
                <a:solidFill>
                  <a:schemeClr val="tx1"/>
                </a:solidFill>
                <a:effectLst/>
                <a:latin typeface="+mn-lt"/>
                <a:ea typeface="+mn-ea"/>
                <a:cs typeface="+mn-cs"/>
              </a:rPr>
              <a:t> [19]; </a:t>
            </a:r>
            <a:r>
              <a:rPr lang="en-US" sz="1200" kern="1200" dirty="0" err="1">
                <a:solidFill>
                  <a:schemeClr val="tx1"/>
                </a:solidFill>
                <a:effectLst/>
                <a:latin typeface="+mn-lt"/>
                <a:ea typeface="+mn-ea"/>
                <a:cs typeface="+mn-cs"/>
              </a:rPr>
              <a:t>perro</a:t>
            </a:r>
            <a:r>
              <a:rPr lang="en-US" sz="1200" kern="1200" dirty="0">
                <a:solidFill>
                  <a:schemeClr val="tx1"/>
                </a:solidFill>
                <a:effectLst/>
                <a:latin typeface="+mn-lt"/>
                <a:ea typeface="+mn-ea"/>
                <a:cs typeface="+mn-cs"/>
              </a:rPr>
              <a:t> [888]; </a:t>
            </a:r>
            <a:r>
              <a:rPr lang="en-US" sz="1200" kern="1200" dirty="0" err="1">
                <a:solidFill>
                  <a:schemeClr val="tx1"/>
                </a:solidFill>
                <a:effectLst/>
                <a:latin typeface="+mn-lt"/>
                <a:ea typeface="+mn-ea"/>
                <a:cs typeface="+mn-cs"/>
              </a:rPr>
              <a:t>abuelo</a:t>
            </a:r>
            <a:r>
              <a:rPr lang="en-US" sz="1200" kern="1200" dirty="0">
                <a:solidFill>
                  <a:schemeClr val="tx1"/>
                </a:solidFill>
                <a:effectLst/>
                <a:latin typeface="+mn-lt"/>
                <a:ea typeface="+mn-ea"/>
                <a:cs typeface="+mn-cs"/>
              </a:rPr>
              <a:t> [4796]; abuela [717]; trabajo²; </a:t>
            </a:r>
            <a:r>
              <a:rPr lang="x-none" sz="1200" b="0" i="0" kern="1200" dirty="0">
                <a:solidFill>
                  <a:schemeClr val="tx1"/>
                </a:solidFill>
                <a:effectLst/>
                <a:latin typeface="+mn-lt"/>
                <a:ea typeface="+mn-ea"/>
                <a:cs typeface="+mn-cs"/>
              </a:rPr>
              <a:t>[152]</a:t>
            </a:r>
            <a:r>
              <a:rPr lang="en-US" sz="1200" kern="1200" dirty="0">
                <a:solidFill>
                  <a:schemeClr val="tx1"/>
                </a:solidFill>
                <a:effectLst/>
                <a:latin typeface="+mn-lt"/>
                <a:ea typeface="+mn-ea"/>
                <a:cs typeface="+mn-cs"/>
              </a:rPr>
              <a:t>  primo [1451]; prima [3051]; </a:t>
            </a:r>
            <a:r>
              <a:rPr lang="en-US" sz="1200" kern="1200" dirty="0" err="1">
                <a:solidFill>
                  <a:schemeClr val="tx1"/>
                </a:solidFill>
                <a:effectLst/>
                <a:latin typeface="+mn-lt"/>
                <a:ea typeface="+mn-ea"/>
                <a:cs typeface="+mn-cs"/>
              </a:rPr>
              <a:t>bastante</a:t>
            </a:r>
            <a:r>
              <a:rPr lang="en-US" sz="1200" kern="1200" dirty="0">
                <a:solidFill>
                  <a:schemeClr val="tx1"/>
                </a:solidFill>
                <a:effectLst/>
                <a:latin typeface="+mn-lt"/>
                <a:ea typeface="+mn-ea"/>
                <a:cs typeface="+mn-cs"/>
              </a:rPr>
              <a:t> [308]; </a:t>
            </a:r>
            <a:r>
              <a:rPr lang="en-US" sz="1200" kern="1200" dirty="0" err="1">
                <a:solidFill>
                  <a:schemeClr val="tx1"/>
                </a:solidFill>
                <a:effectLst/>
                <a:latin typeface="+mn-lt"/>
                <a:ea typeface="+mn-ea"/>
                <a:cs typeface="+mn-cs"/>
              </a:rPr>
              <a:t>hermoso</a:t>
            </a:r>
            <a:r>
              <a:rPr lang="en-US" sz="1200" kern="1200" dirty="0">
                <a:solidFill>
                  <a:schemeClr val="tx1"/>
                </a:solidFill>
                <a:effectLst/>
                <a:latin typeface="+mn-lt"/>
                <a:ea typeface="+mn-ea"/>
                <a:cs typeface="+mn-cs"/>
              </a:rPr>
              <a:t> [980]; </a:t>
            </a:r>
            <a:r>
              <a:rPr lang="en-US" sz="1200" kern="1200" dirty="0" err="1">
                <a:solidFill>
                  <a:schemeClr val="tx1"/>
                </a:solidFill>
                <a:effectLst/>
                <a:latin typeface="+mn-lt"/>
                <a:ea typeface="+mn-ea"/>
                <a:cs typeface="+mn-cs"/>
              </a:rPr>
              <a:t>activo</a:t>
            </a:r>
            <a:r>
              <a:rPr lang="en-US" sz="1200" kern="1200" dirty="0">
                <a:solidFill>
                  <a:schemeClr val="tx1"/>
                </a:solidFill>
                <a:effectLst/>
                <a:latin typeface="+mn-lt"/>
                <a:ea typeface="+mn-ea"/>
                <a:cs typeface="+mn-cs"/>
              </a:rPr>
              <a:t> [1278]; </a:t>
            </a:r>
            <a:r>
              <a:rPr lang="en-US" sz="1200" kern="1200" dirty="0" err="1">
                <a:solidFill>
                  <a:schemeClr val="tx1"/>
                </a:solidFill>
                <a:effectLst/>
                <a:latin typeface="+mn-lt"/>
                <a:ea typeface="+mn-ea"/>
                <a:cs typeface="+mn-cs"/>
              </a:rPr>
              <a:t>fuerte</a:t>
            </a:r>
            <a:r>
              <a:rPr lang="en-US" sz="1200" kern="1200" dirty="0">
                <a:solidFill>
                  <a:schemeClr val="tx1"/>
                </a:solidFill>
                <a:effectLst/>
                <a:latin typeface="+mn-lt"/>
                <a:ea typeface="+mn-ea"/>
                <a:cs typeface="+mn-cs"/>
              </a:rPr>
              <a:t> [435]</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1.2.4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en-US" sz="1200" kern="1200" dirty="0">
                <a:solidFill>
                  <a:schemeClr val="tx1"/>
                </a:solidFill>
                <a:effectLst/>
                <a:latin typeface="+mn-lt"/>
                <a:ea typeface="+mn-ea"/>
                <a:cs typeface="+mn-cs"/>
              </a:rPr>
              <a:t>son [ser-7]; </a:t>
            </a:r>
            <a:r>
              <a:rPr lang="en-US" sz="1200" kern="1200" dirty="0" err="1">
                <a:solidFill>
                  <a:schemeClr val="tx1"/>
                </a:solidFill>
                <a:effectLst/>
                <a:latin typeface="+mn-lt"/>
                <a:ea typeface="+mn-ea"/>
                <a:cs typeface="+mn-cs"/>
              </a:rPr>
              <a:t>pequeño</a:t>
            </a:r>
            <a:r>
              <a:rPr lang="en-US" sz="1200" kern="1200" dirty="0">
                <a:solidFill>
                  <a:schemeClr val="tx1"/>
                </a:solidFill>
                <a:effectLst/>
                <a:latin typeface="+mn-lt"/>
                <a:ea typeface="+mn-ea"/>
                <a:cs typeface="+mn-cs"/>
              </a:rPr>
              <a:t> [202]; </a:t>
            </a:r>
            <a:r>
              <a:rPr lang="en-US" sz="1200" kern="1200" dirty="0" err="1">
                <a:solidFill>
                  <a:schemeClr val="tx1"/>
                </a:solidFill>
                <a:effectLst/>
                <a:latin typeface="+mn-lt"/>
                <a:ea typeface="+mn-ea"/>
                <a:cs typeface="+mn-cs"/>
              </a:rPr>
              <a:t>bueno</a:t>
            </a:r>
            <a:r>
              <a:rPr lang="en-US" sz="1200" kern="1200" dirty="0">
                <a:solidFill>
                  <a:schemeClr val="tx1"/>
                </a:solidFill>
                <a:effectLst/>
                <a:latin typeface="+mn-lt"/>
                <a:ea typeface="+mn-ea"/>
                <a:cs typeface="+mn-cs"/>
              </a:rPr>
              <a:t> [98]; </a:t>
            </a:r>
            <a:r>
              <a:rPr lang="en-US" sz="1200" kern="1200" dirty="0" err="1">
                <a:solidFill>
                  <a:schemeClr val="tx1"/>
                </a:solidFill>
                <a:effectLst/>
                <a:latin typeface="+mn-lt"/>
                <a:ea typeface="+mn-ea"/>
                <a:cs typeface="+mn-cs"/>
              </a:rPr>
              <a:t>malo</a:t>
            </a:r>
            <a:r>
              <a:rPr lang="en-US" sz="1200" kern="1200" dirty="0">
                <a:solidFill>
                  <a:schemeClr val="tx1"/>
                </a:solidFill>
                <a:effectLst/>
                <a:latin typeface="+mn-lt"/>
                <a:ea typeface="+mn-ea"/>
                <a:cs typeface="+mn-cs"/>
              </a:rPr>
              <a:t> [368]; </a:t>
            </a:r>
            <a:r>
              <a:rPr lang="en-US" sz="1200" kern="1200" dirty="0" err="1">
                <a:solidFill>
                  <a:schemeClr val="tx1"/>
                </a:solidFill>
                <a:effectLst/>
                <a:latin typeface="+mn-lt"/>
                <a:ea typeface="+mn-ea"/>
                <a:cs typeface="+mn-cs"/>
              </a:rPr>
              <a:t>famoso</a:t>
            </a:r>
            <a:r>
              <a:rPr lang="en-US" sz="1200" kern="1200" dirty="0">
                <a:solidFill>
                  <a:schemeClr val="tx1"/>
                </a:solidFill>
                <a:effectLst/>
                <a:latin typeface="+mn-lt"/>
                <a:ea typeface="+mn-ea"/>
                <a:cs typeface="+mn-cs"/>
              </a:rPr>
              <a:t> [997]; bonito [891]; </a:t>
            </a:r>
            <a:r>
              <a:rPr lang="en-US" sz="1200" kern="1200" dirty="0" err="1">
                <a:solidFill>
                  <a:schemeClr val="tx1"/>
                </a:solidFill>
                <a:effectLst/>
                <a:latin typeface="+mn-lt"/>
                <a:ea typeface="+mn-ea"/>
                <a:cs typeface="+mn-cs"/>
              </a:rPr>
              <a:t>feo</a:t>
            </a:r>
            <a:r>
              <a:rPr lang="en-US" sz="1200" kern="1200" dirty="0">
                <a:solidFill>
                  <a:schemeClr val="tx1"/>
                </a:solidFill>
                <a:effectLst/>
                <a:latin typeface="+mn-lt"/>
                <a:ea typeface="+mn-ea"/>
                <a:cs typeface="+mn-cs"/>
              </a:rPr>
              <a:t> [2373]; rico¹ [398]; </a:t>
            </a:r>
            <a:r>
              <a:rPr lang="en-US" sz="1200" kern="1200" dirty="0" err="1">
                <a:solidFill>
                  <a:schemeClr val="tx1"/>
                </a:solidFill>
                <a:effectLst/>
                <a:latin typeface="+mn-lt"/>
                <a:ea typeface="+mn-ea"/>
                <a:cs typeface="+mn-cs"/>
              </a:rPr>
              <a:t>caro</a:t>
            </a:r>
            <a:r>
              <a:rPr lang="en-US" sz="1200" kern="1200" dirty="0">
                <a:solidFill>
                  <a:schemeClr val="tx1"/>
                </a:solidFill>
                <a:effectLst/>
                <a:latin typeface="+mn-lt"/>
                <a:ea typeface="+mn-ea"/>
                <a:cs typeface="+mn-cs"/>
              </a:rPr>
              <a:t> [2179]; </a:t>
            </a:r>
            <a:r>
              <a:rPr lang="en-US" sz="1200" kern="1200" dirty="0" err="1">
                <a:solidFill>
                  <a:schemeClr val="tx1"/>
                </a:solidFill>
                <a:effectLst/>
                <a:latin typeface="+mn-lt"/>
                <a:ea typeface="+mn-ea"/>
                <a:cs typeface="+mn-cs"/>
              </a:rPr>
              <a:t>barato</a:t>
            </a:r>
            <a:r>
              <a:rPr lang="en-US" sz="1200" kern="1200" dirty="0">
                <a:solidFill>
                  <a:schemeClr val="tx1"/>
                </a:solidFill>
                <a:effectLst/>
                <a:latin typeface="+mn-lt"/>
                <a:ea typeface="+mn-ea"/>
                <a:cs typeface="+mn-cs"/>
              </a:rPr>
              <a:t> [2164]; </a:t>
            </a:r>
            <a:r>
              <a:rPr lang="en-US" sz="1200" kern="1200" dirty="0" err="1">
                <a:solidFill>
                  <a:schemeClr val="tx1"/>
                </a:solidFill>
                <a:effectLst/>
                <a:latin typeface="+mn-lt"/>
                <a:ea typeface="+mn-ea"/>
                <a:cs typeface="+mn-cs"/>
              </a:rPr>
              <a:t>antiguo</a:t>
            </a:r>
            <a:r>
              <a:rPr lang="en-US" sz="1200" kern="1200" dirty="0">
                <a:solidFill>
                  <a:schemeClr val="tx1"/>
                </a:solidFill>
                <a:effectLst/>
                <a:latin typeface="+mn-lt"/>
                <a:ea typeface="+mn-ea"/>
                <a:cs typeface="+mn-cs"/>
              </a:rPr>
              <a:t> [446] ¿</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es? [cómo-151]</a:t>
            </a:r>
            <a:r>
              <a:rPr lang="x-none"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0" baseline="0" dirty="0"/>
              <a:t>)</a:t>
            </a:r>
            <a:r>
              <a:rPr lang="es-ES" i="1" baseline="0" dirty="0"/>
              <a:t>. A frequency dictionary of Spanish: Core vocabulary for learners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248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revisit knowledge of SSC [</a:t>
            </a:r>
            <a:r>
              <a:rPr lang="en-US" b="0" dirty="0" err="1"/>
              <a:t>ge</a:t>
            </a:r>
            <a:r>
              <a:rPr lang="en-US" b="0" dirty="0"/>
              <a:t>], [</a:t>
            </a:r>
            <a:r>
              <a:rPr lang="en-US" b="0" dirty="0" err="1"/>
              <a:t>gi</a:t>
            </a:r>
            <a:r>
              <a:rPr lang="en-US" b="0" dirty="0"/>
              <a:t>] and [j] and to </a:t>
            </a:r>
            <a:r>
              <a:rPr lang="en-US" b="0" dirty="0" err="1"/>
              <a:t>practise</a:t>
            </a:r>
            <a:r>
              <a:rPr lang="en-US" b="0" dirty="0"/>
              <a:t> aural comprehension of previously taught vocabulary.</a:t>
            </a:r>
            <a:endParaRPr lang="en-US" b="1" dirty="0"/>
          </a:p>
          <a:p>
            <a:br>
              <a:rPr lang="en-GB" b="1" dirty="0">
                <a:effectLst/>
              </a:rPr>
            </a:br>
            <a:r>
              <a:rPr lang="en-GB" b="1" dirty="0">
                <a:effectLst/>
              </a:rPr>
              <a:t>Note: </a:t>
            </a:r>
            <a:r>
              <a:rPr lang="en-US" b="0" dirty="0"/>
              <a:t>As </a:t>
            </a:r>
            <a:r>
              <a:rPr lang="en-GB" sz="1200" b="0" kern="1200" dirty="0">
                <a:solidFill>
                  <a:schemeClr val="tx1"/>
                </a:solidFill>
                <a:effectLst/>
                <a:latin typeface="+mn-lt"/>
                <a:ea typeface="+mn-ea"/>
                <a:cs typeface="+mn-cs"/>
              </a:rPr>
              <a:t>the ‘soft</a:t>
            </a:r>
            <a:r>
              <a:rPr lang="en-GB" sz="1200" kern="1200" dirty="0">
                <a:solidFill>
                  <a:schemeClr val="tx1"/>
                </a:solidFill>
                <a:effectLst/>
                <a:latin typeface="+mn-lt"/>
                <a:ea typeface="+mn-ea"/>
                <a:cs typeface="+mn-cs"/>
              </a:rPr>
              <a:t>’ G and J sound the same, students will need to learn that spelling here is word knowledge and not SSC knowledge. In this case, the audio is provided to reinforce the sound of the SSC, rather than to give a cue for correct spelling.</a:t>
            </a:r>
            <a:r>
              <a:rPr lang="x-none" dirty="0">
                <a:effectLst/>
              </a:rPr>
              <a:t> </a:t>
            </a:r>
            <a:r>
              <a:rPr lang="en-GB" b="0" dirty="0">
                <a:effectLst/>
              </a:rPr>
              <a:t>All of these words have been previously taught.</a:t>
            </a:r>
            <a:endParaRPr lang="en-US" b="1" dirty="0"/>
          </a:p>
          <a:p>
            <a:endParaRPr lang="en-US" b="1" dirty="0"/>
          </a:p>
          <a:p>
            <a:r>
              <a:rPr lang="en-US" b="1" dirty="0"/>
              <a:t>Procedure:</a:t>
            </a:r>
          </a:p>
          <a:p>
            <a:pPr marL="228600" indent="-228600">
              <a:buAutoNum type="arabicPeriod"/>
            </a:pPr>
            <a:r>
              <a:rPr lang="en-US" b="0" dirty="0"/>
              <a:t>Students should number 1-8 and prepare to write [</a:t>
            </a:r>
            <a:r>
              <a:rPr lang="en-US" b="0" dirty="0" err="1"/>
              <a:t>ge</a:t>
            </a:r>
            <a:r>
              <a:rPr lang="en-US" b="0" dirty="0"/>
              <a:t>], [</a:t>
            </a:r>
            <a:r>
              <a:rPr lang="en-US" b="0" dirty="0" err="1"/>
              <a:t>gi</a:t>
            </a:r>
            <a:r>
              <a:rPr lang="en-US" b="0" dirty="0"/>
              <a:t>] or [ji], then the target Spanish word and finally, the phrase in English.</a:t>
            </a:r>
          </a:p>
          <a:p>
            <a:pPr marL="228600" indent="-228600">
              <a:buAutoNum type="arabicPeriod"/>
            </a:pPr>
            <a:r>
              <a:rPr lang="en-US" b="0" dirty="0"/>
              <a:t>Teachers</a:t>
            </a:r>
            <a:r>
              <a:rPr lang="en-US" b="0" baseline="0" dirty="0"/>
              <a:t> p</a:t>
            </a:r>
            <a:r>
              <a:rPr lang="en-US" b="0" dirty="0"/>
              <a:t>lay the audio once</a:t>
            </a:r>
            <a:r>
              <a:rPr lang="en-US" b="0" baseline="0" dirty="0"/>
              <a:t> by clicking on the number button. Students need to t</a:t>
            </a:r>
            <a:r>
              <a:rPr lang="en-US" b="0" dirty="0"/>
              <a:t>ick the SSC and write the missing word</a:t>
            </a:r>
            <a:r>
              <a:rPr lang="en-US" b="0" baseline="0" dirty="0"/>
              <a:t> in Spanish.</a:t>
            </a:r>
          </a:p>
          <a:p>
            <a:pPr marL="228600" indent="-228600">
              <a:buAutoNum type="arabicPeriod"/>
            </a:pPr>
            <a:r>
              <a:rPr lang="en-US" b="0" baseline="0" dirty="0"/>
              <a:t>Teachers play </a:t>
            </a:r>
            <a:r>
              <a:rPr lang="en-US" b="0" dirty="0"/>
              <a:t>it again</a:t>
            </a:r>
            <a:r>
              <a:rPr lang="en-US" b="0" baseline="0" dirty="0"/>
              <a:t> and students</a:t>
            </a:r>
            <a:r>
              <a:rPr lang="en-US" b="0" dirty="0"/>
              <a:t> write the sentence in English.</a:t>
            </a:r>
          </a:p>
          <a:p>
            <a:pPr marL="228600" indent="-228600">
              <a:buAutoNum type="arabicPeriod"/>
            </a:pPr>
            <a:r>
              <a:rPr lang="en-US" b="0" dirty="0"/>
              <a:t>Answers</a:t>
            </a:r>
            <a:r>
              <a:rPr lang="en-US" b="0" baseline="0" dirty="0"/>
              <a:t> are shown</a:t>
            </a:r>
            <a:r>
              <a:rPr lang="en-US" b="0" dirty="0"/>
              <a:t> for each sentence, one by one,</a:t>
            </a:r>
            <a:r>
              <a:rPr lang="en-US" b="0" baseline="0" dirty="0"/>
              <a:t> by clicking. The answers for the SSC are shown first for 1-8, then the words, and finally the English translations.</a:t>
            </a:r>
          </a:p>
          <a:p>
            <a:pPr marL="228600" indent="-228600">
              <a:buAutoNum type="arabicPeriod"/>
            </a:pPr>
            <a:r>
              <a:rPr lang="en-US" b="0" baseline="0" dirty="0"/>
              <a:t>Teachers can p</a:t>
            </a:r>
            <a:r>
              <a:rPr lang="en-US" b="0" dirty="0"/>
              <a:t>lay the audio again each time so students can listen and read at the same time.</a:t>
            </a:r>
          </a:p>
          <a:p>
            <a:endParaRPr lang="en-US" b="0" dirty="0"/>
          </a:p>
          <a:p>
            <a:r>
              <a:rPr lang="en-US" b="1" dirty="0"/>
              <a:t>Transcript:</a:t>
            </a:r>
          </a:p>
          <a:p>
            <a:pPr marL="228600" indent="-228600">
              <a:buAutoNum type="arabicPeriod"/>
            </a:pPr>
            <a:r>
              <a:rPr lang="en-US" b="0" dirty="0" err="1"/>
              <a:t>Generalmente</a:t>
            </a:r>
            <a:r>
              <a:rPr lang="en-US" b="0" dirty="0"/>
              <a:t> los </a:t>
            </a:r>
            <a:r>
              <a:rPr lang="en-US" b="0" dirty="0" err="1"/>
              <a:t>perros</a:t>
            </a:r>
            <a:r>
              <a:rPr lang="en-US" b="0" dirty="0"/>
              <a:t> son </a:t>
            </a:r>
            <a:r>
              <a:rPr lang="en-US" b="0" dirty="0" err="1"/>
              <a:t>buenos</a:t>
            </a:r>
            <a:r>
              <a:rPr lang="en-US" b="0" dirty="0"/>
              <a:t>.</a:t>
            </a:r>
          </a:p>
          <a:p>
            <a:pPr marL="228600" indent="-228600">
              <a:buAutoNum type="arabicPeriod"/>
            </a:pPr>
            <a:r>
              <a:rPr lang="en-US" b="0" dirty="0"/>
              <a:t>Habla con el </a:t>
            </a:r>
            <a:r>
              <a:rPr lang="en-US" b="0" dirty="0" err="1"/>
              <a:t>hijo</a:t>
            </a:r>
            <a:r>
              <a:rPr lang="en-US" b="0" dirty="0"/>
              <a:t>.</a:t>
            </a:r>
          </a:p>
          <a:p>
            <a:pPr marL="228600" indent="-228600">
              <a:buAutoNum type="arabicPeriod"/>
            </a:pPr>
            <a:r>
              <a:rPr lang="en-US" b="0" dirty="0"/>
              <a:t>¿</a:t>
            </a:r>
            <a:r>
              <a:rPr lang="en-US" b="0" dirty="0" err="1"/>
              <a:t>Dónde</a:t>
            </a:r>
            <a:r>
              <a:rPr lang="en-US" b="0" dirty="0"/>
              <a:t> estás en </a:t>
            </a:r>
            <a:r>
              <a:rPr lang="en-US" b="0" dirty="0" err="1"/>
              <a:t>julio</a:t>
            </a:r>
            <a:r>
              <a:rPr lang="en-US" b="0" dirty="0"/>
              <a:t>?</a:t>
            </a:r>
          </a:p>
          <a:p>
            <a:pPr marL="228600" indent="-228600">
              <a:buAutoNum type="arabicPeriod"/>
            </a:pPr>
            <a:r>
              <a:rPr lang="en-US" b="0" dirty="0"/>
              <a:t>Los </a:t>
            </a:r>
            <a:r>
              <a:rPr lang="en-US" b="0" dirty="0" err="1"/>
              <a:t>deberes</a:t>
            </a:r>
            <a:r>
              <a:rPr lang="en-US" b="0" dirty="0"/>
              <a:t> </a:t>
            </a:r>
            <a:r>
              <a:rPr lang="en-US" b="0" dirty="0" err="1"/>
              <a:t>tienen</a:t>
            </a:r>
            <a:r>
              <a:rPr lang="en-US" b="0" dirty="0"/>
              <a:t> </a:t>
            </a:r>
            <a:r>
              <a:rPr lang="en-US" b="0" dirty="0" err="1"/>
              <a:t>muchas</a:t>
            </a:r>
            <a:r>
              <a:rPr lang="en-US" b="0" dirty="0"/>
              <a:t> </a:t>
            </a:r>
            <a:r>
              <a:rPr lang="en-US" b="0" dirty="0" err="1"/>
              <a:t>páginas</a:t>
            </a:r>
            <a:r>
              <a:rPr lang="en-US" b="0" dirty="0"/>
              <a:t>.</a:t>
            </a:r>
          </a:p>
          <a:p>
            <a:pPr marL="228600" indent="-228600">
              <a:buAutoNum type="arabicPeriod"/>
            </a:pPr>
            <a:r>
              <a:rPr lang="en-US" b="0" dirty="0"/>
              <a:t>Es normal </a:t>
            </a:r>
            <a:r>
              <a:rPr lang="en-US" b="0" dirty="0" err="1"/>
              <a:t>elegir</a:t>
            </a:r>
            <a:r>
              <a:rPr lang="en-US" b="0" dirty="0"/>
              <a:t> un </a:t>
            </a:r>
            <a:r>
              <a:rPr lang="en-US" b="0" dirty="0" err="1"/>
              <a:t>producto</a:t>
            </a:r>
            <a:r>
              <a:rPr lang="en-US" b="0" dirty="0"/>
              <a:t> </a:t>
            </a:r>
            <a:r>
              <a:rPr lang="en-US" b="0" dirty="0" err="1"/>
              <a:t>barato</a:t>
            </a:r>
            <a:r>
              <a:rPr lang="en-US" b="0" dirty="0"/>
              <a:t>.</a:t>
            </a:r>
          </a:p>
          <a:p>
            <a:pPr marL="228600" indent="-228600">
              <a:buAutoNum type="arabicPeriod"/>
            </a:pPr>
            <a:r>
              <a:rPr lang="en-US" b="0" dirty="0"/>
              <a:t>Los </a:t>
            </a:r>
            <a:r>
              <a:rPr lang="en-US" b="0" dirty="0" err="1"/>
              <a:t>libros</a:t>
            </a:r>
            <a:r>
              <a:rPr lang="en-US" b="0" dirty="0"/>
              <a:t> </a:t>
            </a:r>
            <a:r>
              <a:rPr lang="en-US" b="0" dirty="0" err="1"/>
              <a:t>tienen</a:t>
            </a:r>
            <a:r>
              <a:rPr lang="en-US" b="0" dirty="0"/>
              <a:t> </a:t>
            </a:r>
            <a:r>
              <a:rPr lang="en-US" b="0" dirty="0" err="1"/>
              <a:t>imágenes</a:t>
            </a:r>
            <a:r>
              <a:rPr lang="en-US" b="0" dirty="0"/>
              <a:t> </a:t>
            </a:r>
            <a:r>
              <a:rPr lang="en-US" b="0" dirty="0" err="1"/>
              <a:t>bastante</a:t>
            </a:r>
            <a:r>
              <a:rPr lang="en-US" b="0" dirty="0"/>
              <a:t> </a:t>
            </a:r>
            <a:r>
              <a:rPr lang="en-US" b="0" dirty="0" err="1"/>
              <a:t>bonitas</a:t>
            </a:r>
            <a:r>
              <a:rPr lang="en-US" b="0" dirty="0"/>
              <a:t>.</a:t>
            </a:r>
          </a:p>
          <a:p>
            <a:pPr marL="228600" indent="-228600">
              <a:buAutoNum type="arabicPeriod"/>
            </a:pPr>
            <a:r>
              <a:rPr lang="en-US" b="0" dirty="0"/>
              <a:t>Es una </a:t>
            </a:r>
            <a:r>
              <a:rPr lang="en-US" b="0" dirty="0" err="1"/>
              <a:t>religión</a:t>
            </a:r>
            <a:r>
              <a:rPr lang="en-US" b="0" dirty="0"/>
              <a:t> </a:t>
            </a:r>
            <a:r>
              <a:rPr lang="en-US" b="0" dirty="0" err="1"/>
              <a:t>antigua</a:t>
            </a:r>
            <a:r>
              <a:rPr lang="en-US" b="0" dirty="0"/>
              <a:t>.</a:t>
            </a:r>
          </a:p>
          <a:p>
            <a:pPr marL="228600" indent="-228600">
              <a:buAutoNum type="arabicPeriod"/>
            </a:pPr>
            <a:r>
              <a:rPr lang="en-US" b="0" dirty="0"/>
              <a:t>Es </a:t>
            </a:r>
            <a:r>
              <a:rPr lang="en-US" b="0" dirty="0" err="1"/>
              <a:t>bueno</a:t>
            </a:r>
            <a:r>
              <a:rPr lang="en-US" b="0" dirty="0"/>
              <a:t> </a:t>
            </a:r>
            <a:r>
              <a:rPr lang="en-US" b="0" dirty="0" err="1"/>
              <a:t>jugar</a:t>
            </a:r>
            <a:r>
              <a:rPr lang="en-US" b="0" dirty="0"/>
              <a:t> con la </a:t>
            </a:r>
            <a:r>
              <a:rPr lang="en-US" b="0" dirty="0" err="1"/>
              <a:t>abuela</a:t>
            </a:r>
            <a:r>
              <a:rPr lang="en-US" b="0" dirty="0"/>
              <a:t>.</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3848974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dirty="0"/>
              <a:t>3 minutes</a:t>
            </a:r>
          </a:p>
          <a:p>
            <a:endParaRPr lang="en-US" dirty="0"/>
          </a:p>
          <a:p>
            <a:r>
              <a:rPr lang="en-US" b="1" dirty="0"/>
              <a:t>Aim:</a:t>
            </a:r>
            <a:r>
              <a:rPr lang="en-US" b="1" baseline="0" dirty="0"/>
              <a:t> </a:t>
            </a:r>
            <a:r>
              <a:rPr lang="en-US" b="0" baseline="0" dirty="0"/>
              <a:t>to</a:t>
            </a:r>
            <a:r>
              <a:rPr lang="en-US" b="1" baseline="0" dirty="0"/>
              <a:t> </a:t>
            </a:r>
            <a:r>
              <a:rPr lang="en-US" dirty="0"/>
              <a:t>revise items of vocabulary from one of this</a:t>
            </a:r>
            <a:r>
              <a:rPr lang="en-US" baseline="0" dirty="0"/>
              <a:t> week’s revisited vocabulary sets</a:t>
            </a:r>
            <a:r>
              <a:rPr lang="en-US" dirty="0"/>
              <a:t>.</a:t>
            </a:r>
            <a:r>
              <a:rPr lang="en-US" baseline="0" dirty="0"/>
              <a:t> </a:t>
            </a:r>
          </a:p>
          <a:p>
            <a:endParaRPr lang="en-US" baseline="0" dirty="0"/>
          </a:p>
          <a:p>
            <a:r>
              <a:rPr lang="en-US" b="1" baseline="0" dirty="0"/>
              <a:t>Procedure:</a:t>
            </a:r>
          </a:p>
          <a:p>
            <a:pPr marL="228600" indent="-228600">
              <a:buAutoNum type="arabicPeriod"/>
            </a:pPr>
            <a:r>
              <a:rPr lang="en-US" baseline="0" dirty="0"/>
              <a:t>The teacher clicks to show the English word. S</a:t>
            </a:r>
            <a:r>
              <a:rPr lang="en-US" dirty="0"/>
              <a:t>tudents say the word in Spanish in choral response to match the English. Only</a:t>
            </a:r>
            <a:r>
              <a:rPr lang="en-US" baseline="0" dirty="0"/>
              <a:t> the first letter is provided so that students have to recall the noun. </a:t>
            </a:r>
          </a:p>
          <a:p>
            <a:pPr marL="228600" indent="-228600">
              <a:buAutoNum type="arabicPeriod"/>
            </a:pPr>
            <a:r>
              <a:rPr lang="en-US" baseline="0" dirty="0"/>
              <a:t>The teacher then clicks to bring up the Spanish word.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8926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dirty="0"/>
              <a:t>2 minutes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to revise</a:t>
            </a:r>
            <a:r>
              <a:rPr lang="en-GB" baseline="0" dirty="0"/>
              <a:t> the target grammar forms ‘hago’, ‘haces’ and ‘hace’ and their respective functions before the subsequent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Teachers click to show the sentences with the answers missed out, in order to elicit the answer from the students.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again to show examples of ‘hago / haces / haces’ in a short sentence with translation.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It is worth reminding students of the dual possible meanings of hacer (to do/make).</a:t>
            </a:r>
            <a:endParaRPr lang="en-US" b="0"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0523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8 </a:t>
            </a:r>
            <a:r>
              <a:rPr lang="es-ES" b="0" dirty="0"/>
              <a:t>minutes</a:t>
            </a:r>
            <a:endParaRPr lang="en-US" b="0" dirty="0"/>
          </a:p>
          <a:p>
            <a:endParaRPr lang="en-US" b="1" dirty="0"/>
          </a:p>
          <a:p>
            <a:r>
              <a:rPr lang="en-US" b="1" dirty="0"/>
              <a:t>Aim: </a:t>
            </a:r>
            <a:r>
              <a:rPr lang="en-US" b="0" dirty="0"/>
              <a:t>to consolidate verb endings and understanding of the different translations of ‘hacer’.</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copy the grid and read each phrase and decide who performs the action,</a:t>
            </a:r>
            <a:r>
              <a:rPr lang="en-US" b="0" baseline="0" dirty="0"/>
              <a:t> putting a tick in the relevant column.</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then decide whether the verb means ’make’, ‘makes’, ’do’ or ‘does’,</a:t>
            </a:r>
            <a:r>
              <a:rPr lang="en-US" b="0" baseline="0" dirty="0"/>
              <a:t> and either writes their answer or circles the correct one.</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a:t>
            </a:r>
            <a:r>
              <a:rPr lang="en-US" b="0" baseline="0" dirty="0"/>
              <a:t> then w</a:t>
            </a:r>
            <a:r>
              <a:rPr lang="en-US" b="0" dirty="0"/>
              <a:t>rite what each person does or makes in English.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a:t>
            </a:r>
            <a:r>
              <a:rPr lang="en-US" b="0" baseline="0" dirty="0"/>
              <a:t> teacher goes through the answers. The ‘I/you/he/she’ answers are shown for questions 1-6 first, then the translation of hacer column 1-6 and finally the English translation column.</a:t>
            </a:r>
            <a:endParaRPr lang="en-US" b="0" dirty="0"/>
          </a:p>
          <a:p>
            <a:pPr marL="0" indent="0">
              <a:buNone/>
            </a:pPr>
            <a:endParaRPr lang="en-US" b="1" dirty="0"/>
          </a:p>
        </p:txBody>
      </p:sp>
      <p:sp>
        <p:nvSpPr>
          <p:cNvPr id="4" name="Slide Number Placeholder 3"/>
          <p:cNvSpPr>
            <a:spLocks noGrp="1"/>
          </p:cNvSpPr>
          <p:nvPr>
            <p:ph type="sldNum" sz="quarter" idx="10"/>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1623408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2</a:t>
            </a:r>
            <a:r>
              <a:rPr lang="en-GB" dirty="0"/>
              <a:t> minutes</a:t>
            </a:r>
            <a:endParaRPr lang="en-US" b="1" dirty="0"/>
          </a:p>
          <a:p>
            <a:endParaRPr lang="en-GB" dirty="0"/>
          </a:p>
          <a:p>
            <a:r>
              <a:rPr lang="en-GB" b="1" dirty="0"/>
              <a:t>Aim: </a:t>
            </a:r>
            <a:r>
              <a:rPr lang="en-GB" dirty="0"/>
              <a:t>to</a:t>
            </a:r>
            <a:r>
              <a:rPr lang="en-GB" baseline="0" dirty="0"/>
              <a:t> refresh understanding of eight previously taught question words ahead of the next activity.</a:t>
            </a:r>
          </a:p>
          <a:p>
            <a:br>
              <a:rPr lang="en-GB" baseline="0" dirty="0"/>
            </a:br>
            <a:r>
              <a:rPr lang="en-GB" b="1" baseline="0" dirty="0"/>
              <a:t>Procedure: </a:t>
            </a:r>
          </a:p>
          <a:p>
            <a:r>
              <a:rPr lang="en-GB" b="0" baseline="0" dirty="0"/>
              <a:t>1. Teachers </a:t>
            </a:r>
            <a:r>
              <a:rPr lang="en-GB" baseline="0" dirty="0"/>
              <a:t>ask students to volunteer answers orally, in chorus. </a:t>
            </a:r>
          </a:p>
          <a:p>
            <a:r>
              <a:rPr lang="en-GB" baseline="0" dirty="0"/>
              <a:t>2. Click for the Spanish word to float to the correct English word.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111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increase aural awareness of three verb endings of the verb ‘hacer’ and understanding of the person that each refers to. To also reinforce knowledg</a:t>
            </a:r>
            <a:r>
              <a:rPr lang="en-US" b="0" baseline="0" dirty="0"/>
              <a:t>e of</a:t>
            </a:r>
            <a:r>
              <a:rPr lang="en-US" b="0" dirty="0"/>
              <a:t> question words.</a:t>
            </a:r>
            <a:endParaRPr lang="en-US" b="1" dirty="0"/>
          </a:p>
          <a:p>
            <a:endParaRPr lang="en-US" b="1" dirty="0"/>
          </a:p>
          <a:p>
            <a:r>
              <a:rPr lang="en-US" b="1" dirty="0"/>
              <a:t>Procedure:</a:t>
            </a:r>
          </a:p>
          <a:p>
            <a:pPr marL="228600" indent="-228600">
              <a:buAutoNum type="arabicPeriod"/>
            </a:pPr>
            <a:r>
              <a:rPr lang="en-US" b="0" dirty="0"/>
              <a:t>Students copy the grid and listen to each recording and decide whether the question refers to ‘I’, ‘you’ or ‘s/he’. Teachers play the recording by clicking the</a:t>
            </a:r>
            <a:r>
              <a:rPr lang="en-US" b="0" baseline="0" dirty="0"/>
              <a:t> number button.</a:t>
            </a:r>
          </a:p>
          <a:p>
            <a:pPr marL="228600" indent="-228600">
              <a:buAutoNum type="arabicPeriod"/>
            </a:pPr>
            <a:r>
              <a:rPr lang="en-US" b="0" baseline="0" dirty="0"/>
              <a:t>Teachers click to go through these answers, and then click to show the next table.</a:t>
            </a:r>
            <a:endParaRPr lang="en-US" b="0" dirty="0"/>
          </a:p>
          <a:p>
            <a:pPr marL="228600" indent="-228600">
              <a:buAutoNum type="arabicPeriod"/>
            </a:pPr>
            <a:r>
              <a:rPr lang="en-US" b="0" dirty="0"/>
              <a:t>On the second listen through students then write each question word in English.</a:t>
            </a:r>
          </a:p>
          <a:p>
            <a:pPr marL="228600" indent="-228600">
              <a:buAutoNum type="arabicPeriod"/>
            </a:pPr>
            <a:r>
              <a:rPr lang="en-US" b="0" dirty="0"/>
              <a:t>Additional</a:t>
            </a:r>
            <a:r>
              <a:rPr lang="en-US" b="0" baseline="0" dirty="0"/>
              <a:t> option: t</a:t>
            </a:r>
            <a:r>
              <a:rPr lang="en-US" b="0" dirty="0"/>
              <a:t>he teacher could also play the audio again and ask whether,</a:t>
            </a:r>
            <a:r>
              <a:rPr lang="en-US" b="0" baseline="0" dirty="0"/>
              <a:t> in context, ‘hacer’ refers to ‘do’ or ‘make’. This table is revealed and the answers by clicking.</a:t>
            </a:r>
            <a:endParaRPr lang="en-US" b="0" dirty="0"/>
          </a:p>
          <a:p>
            <a:pPr marL="228600" indent="-228600">
              <a:buAutoNum type="arabicPeriod"/>
            </a:pPr>
            <a:endParaRPr lang="en-US" b="0" dirty="0"/>
          </a:p>
          <a:p>
            <a:r>
              <a:rPr lang="en-US" b="1" dirty="0"/>
              <a:t>Transcript:</a:t>
            </a:r>
          </a:p>
          <a:p>
            <a:r>
              <a:rPr lang="en-US" b="0" dirty="0"/>
              <a:t>1. ¿</a:t>
            </a:r>
            <a:r>
              <a:rPr lang="en-US" b="0" dirty="0" err="1"/>
              <a:t>Qué</a:t>
            </a:r>
            <a:r>
              <a:rPr lang="en-US" b="0" dirty="0"/>
              <a:t> </a:t>
            </a:r>
            <a:r>
              <a:rPr lang="en-US" b="0" dirty="0" err="1"/>
              <a:t>haces</a:t>
            </a:r>
            <a:r>
              <a:rPr lang="en-US" b="0" dirty="0"/>
              <a:t> por la </a:t>
            </a:r>
            <a:r>
              <a:rPr lang="en-US" b="0" dirty="0" err="1"/>
              <a:t>tarde</a:t>
            </a:r>
            <a:r>
              <a:rPr lang="en-US" b="0" dirty="0"/>
              <a:t>?</a:t>
            </a:r>
          </a:p>
          <a:p>
            <a:r>
              <a:rPr lang="en-US" b="0" dirty="0"/>
              <a:t>2. ¿</a:t>
            </a:r>
            <a:r>
              <a:rPr lang="en-US" b="0" dirty="0" err="1"/>
              <a:t>Cuándo</a:t>
            </a:r>
            <a:r>
              <a:rPr lang="en-US" b="0" dirty="0"/>
              <a:t> </a:t>
            </a:r>
            <a:r>
              <a:rPr lang="en-US" b="0" dirty="0" err="1"/>
              <a:t>hace</a:t>
            </a:r>
            <a:r>
              <a:rPr lang="en-US" b="0" dirty="0"/>
              <a:t> los </a:t>
            </a:r>
            <a:r>
              <a:rPr lang="en-US" b="0" dirty="0" err="1"/>
              <a:t>deberes</a:t>
            </a:r>
            <a:r>
              <a:rPr lang="en-US" b="0" dirty="0"/>
              <a:t>?</a:t>
            </a:r>
          </a:p>
          <a:p>
            <a:r>
              <a:rPr lang="en-US" b="0" dirty="0"/>
              <a:t>3. ¿Quién hace la </a:t>
            </a:r>
            <a:r>
              <a:rPr lang="en-US" b="0" dirty="0" err="1"/>
              <a:t>cama</a:t>
            </a:r>
            <a:r>
              <a:rPr lang="en-US" b="0" dirty="0"/>
              <a:t>?</a:t>
            </a:r>
          </a:p>
          <a:p>
            <a:r>
              <a:rPr lang="en-US" b="0" dirty="0"/>
              <a:t>4. ¿Cómo </a:t>
            </a:r>
            <a:r>
              <a:rPr lang="en-US" b="0" dirty="0" err="1"/>
              <a:t>hago</a:t>
            </a:r>
            <a:r>
              <a:rPr lang="en-US" b="0" dirty="0"/>
              <a:t> la tarea?</a:t>
            </a:r>
          </a:p>
          <a:p>
            <a:r>
              <a:rPr lang="en-US" b="0" dirty="0"/>
              <a:t>5. ¿</a:t>
            </a:r>
            <a:r>
              <a:rPr lang="en-US" b="0" dirty="0" err="1"/>
              <a:t>Dónde</a:t>
            </a:r>
            <a:r>
              <a:rPr lang="en-US" b="0" dirty="0"/>
              <a:t> </a:t>
            </a:r>
            <a:r>
              <a:rPr lang="en-US" b="0" dirty="0" err="1"/>
              <a:t>haces</a:t>
            </a:r>
            <a:r>
              <a:rPr lang="en-US" b="0" dirty="0"/>
              <a:t> </a:t>
            </a:r>
            <a:r>
              <a:rPr lang="en-US" b="0" dirty="0" err="1"/>
              <a:t>deporte</a:t>
            </a:r>
            <a:r>
              <a:rPr lang="en-US" b="0" dirty="0"/>
              <a:t>?</a:t>
            </a:r>
          </a:p>
          <a:p>
            <a:r>
              <a:rPr lang="en-US" b="0" dirty="0"/>
              <a:t>6. ¿</a:t>
            </a:r>
            <a:r>
              <a:rPr lang="en-US" b="0" dirty="0" err="1"/>
              <a:t>Qué</a:t>
            </a:r>
            <a:r>
              <a:rPr lang="en-US" b="0" dirty="0"/>
              <a:t> </a:t>
            </a:r>
            <a:r>
              <a:rPr lang="en-US" b="0" dirty="0" err="1"/>
              <a:t>hago</a:t>
            </a:r>
            <a:r>
              <a:rPr lang="en-US" b="0" dirty="0"/>
              <a:t> en la escuela?</a:t>
            </a:r>
          </a:p>
          <a:p>
            <a:r>
              <a:rPr lang="en-US" b="0" dirty="0"/>
              <a:t>7. ¿</a:t>
            </a:r>
            <a:r>
              <a:rPr lang="en-US" b="0" dirty="0" err="1"/>
              <a:t>Cuántos</a:t>
            </a:r>
            <a:r>
              <a:rPr lang="en-US" b="0" baseline="0" dirty="0"/>
              <a:t> </a:t>
            </a:r>
            <a:r>
              <a:rPr lang="en-US" b="0" baseline="0" dirty="0" err="1"/>
              <a:t>regalos</a:t>
            </a:r>
            <a:r>
              <a:rPr lang="en-US" b="0" baseline="0" dirty="0"/>
              <a:t> </a:t>
            </a:r>
            <a:r>
              <a:rPr lang="en-US" b="0" baseline="0" dirty="0" err="1"/>
              <a:t>haces</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8. Hay dos </a:t>
            </a:r>
            <a:r>
              <a:rPr lang="en-US" b="0" dirty="0" err="1"/>
              <a:t>actividades</a:t>
            </a:r>
            <a:r>
              <a:rPr lang="en-US" b="0" dirty="0"/>
              <a:t>. ¿</a:t>
            </a:r>
            <a:r>
              <a:rPr lang="en-US" b="0" dirty="0" err="1"/>
              <a:t>Cuál</a:t>
            </a:r>
            <a:r>
              <a:rPr lang="en-US" b="0" dirty="0"/>
              <a:t> </a:t>
            </a:r>
            <a:r>
              <a:rPr lang="en-US" b="0" dirty="0" err="1"/>
              <a:t>haces</a:t>
            </a:r>
            <a:r>
              <a:rPr lang="en-US" b="0" dirty="0"/>
              <a:t>?</a:t>
            </a:r>
          </a:p>
          <a:p>
            <a:endParaRPr lang="en-US"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17</a:t>
            </a:fld>
            <a:endParaRPr lang="en-GB"/>
          </a:p>
        </p:txBody>
      </p:sp>
    </p:spTree>
    <p:extLst>
      <p:ext uri="{BB962C8B-B14F-4D97-AF65-F5344CB8AC3E}">
        <p14:creationId xmlns:p14="http://schemas.microsoft.com/office/powerpoint/2010/main" val="1454460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8 minutes</a:t>
            </a:r>
          </a:p>
          <a:p>
            <a:endParaRPr lang="en-GB" dirty="0"/>
          </a:p>
          <a:p>
            <a:r>
              <a:rPr lang="en-GB" b="1" dirty="0"/>
              <a:t>Aim: </a:t>
            </a:r>
            <a:r>
              <a:rPr lang="en-GB" dirty="0"/>
              <a:t>to create seven questions with</a:t>
            </a:r>
            <a:r>
              <a:rPr lang="en-GB" baseline="0" dirty="0"/>
              <a:t> ‘</a:t>
            </a:r>
            <a:r>
              <a:rPr lang="en-GB" baseline="0" dirty="0" err="1"/>
              <a:t>hacer</a:t>
            </a:r>
            <a:r>
              <a:rPr lang="en-GB" baseline="0" dirty="0"/>
              <a:t>’, based on the prompts. This will help to prepare students for the next activity.</a:t>
            </a:r>
          </a:p>
          <a:p>
            <a:endParaRPr lang="en-GB" baseline="0" dirty="0"/>
          </a:p>
          <a:p>
            <a:r>
              <a:rPr lang="en-GB" b="1" baseline="0" dirty="0"/>
              <a:t>Procedure: </a:t>
            </a:r>
          </a:p>
          <a:p>
            <a:pPr marL="228600" indent="-228600">
              <a:buAutoNum type="arabicPeriod"/>
            </a:pPr>
            <a:r>
              <a:rPr lang="en-GB" baseline="0" dirty="0"/>
              <a:t>Teachers click to bring up each combination of sentence parts.</a:t>
            </a:r>
          </a:p>
          <a:p>
            <a:pPr marL="228600" indent="-228600">
              <a:buAutoNum type="arabicPeriod"/>
            </a:pPr>
            <a:r>
              <a:rPr lang="en-GB" baseline="0" dirty="0"/>
              <a:t>Teachers ask students to write the Spanish on mini-whiteboards or in their books, then volunteer the answer orally. </a:t>
            </a:r>
          </a:p>
          <a:p>
            <a:pPr marL="228600" indent="-228600">
              <a:buAutoNum type="arabicPeriod"/>
            </a:pPr>
            <a:r>
              <a:rPr lang="en-GB" baseline="0" dirty="0"/>
              <a:t>The answer is shown by clicking, and then the process is repeated. There are seven questions.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664889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Timing: </a:t>
            </a:r>
            <a:r>
              <a:rPr lang="en-GB" i="0" dirty="0"/>
              <a:t>10 minutes</a:t>
            </a:r>
          </a:p>
          <a:p>
            <a:br>
              <a:rPr lang="en-GB" i="0" dirty="0"/>
            </a:br>
            <a:r>
              <a:rPr lang="en-GB" b="1" i="0" dirty="0"/>
              <a:t>Aim: </a:t>
            </a:r>
            <a:r>
              <a:rPr lang="en-GB" i="0" dirty="0"/>
              <a:t>This mini-</a:t>
            </a:r>
            <a:r>
              <a:rPr lang="en-GB" i="0" dirty="0" err="1"/>
              <a:t>Whatsapp</a:t>
            </a:r>
            <a:r>
              <a:rPr lang="en-GB" i="0" baseline="0" dirty="0"/>
              <a:t> exchange is a chance to bring together some of the different features practised this lesson in writing practice.</a:t>
            </a:r>
          </a:p>
          <a:p>
            <a:pPr marL="171450" indent="-171450">
              <a:buFontTx/>
              <a:buChar char="-"/>
            </a:pPr>
            <a:r>
              <a:rPr lang="en-GB" i="0" baseline="0" dirty="0"/>
              <a:t>question words</a:t>
            </a:r>
          </a:p>
          <a:p>
            <a:pPr marL="171450" indent="-171450">
              <a:buFontTx/>
              <a:buChar char="-"/>
            </a:pPr>
            <a:r>
              <a:rPr lang="en-GB" i="0" baseline="0" dirty="0" err="1"/>
              <a:t>hago</a:t>
            </a:r>
            <a:r>
              <a:rPr lang="en-GB" i="0" baseline="0" dirty="0"/>
              <a:t>/haces/hace</a:t>
            </a:r>
          </a:p>
          <a:p>
            <a:pPr marL="171450" indent="-171450">
              <a:buFontTx/>
              <a:buChar char="-"/>
            </a:pPr>
            <a:r>
              <a:rPr lang="en-GB" i="0" baseline="0" dirty="0"/>
              <a:t>vocabulary used with ‘</a:t>
            </a:r>
            <a:r>
              <a:rPr lang="en-GB" i="0" baseline="0" dirty="0" err="1"/>
              <a:t>hacer</a:t>
            </a:r>
            <a:r>
              <a:rPr lang="en-GB" i="0" baseline="0" dirty="0"/>
              <a:t>’</a:t>
            </a:r>
          </a:p>
          <a:p>
            <a:pPr marL="0" indent="0">
              <a:buFontTx/>
              <a:buNone/>
            </a:pPr>
            <a:br>
              <a:rPr lang="en-GB" i="0" baseline="0" dirty="0"/>
            </a:br>
            <a:r>
              <a:rPr lang="en-GB" b="1" i="0" baseline="0" dirty="0"/>
              <a:t>Procedure:</a:t>
            </a:r>
            <a:br>
              <a:rPr lang="en-GB" i="0" baseline="0" dirty="0"/>
            </a:br>
            <a:r>
              <a:rPr lang="en-GB" i="0" baseline="0" dirty="0"/>
              <a:t>1. Students translate the four messages into Spanish, if possible without using reference resources.</a:t>
            </a:r>
            <a:br>
              <a:rPr lang="en-GB" i="0" baseline="0" dirty="0"/>
            </a:br>
            <a:r>
              <a:rPr lang="en-GB" i="0" baseline="0" dirty="0"/>
              <a:t>2.  When the students are finished, teachers click to show the answers, and go through any potential issues.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764B7-4A3E-4C39-BCC4-CFEE7F41910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452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for</a:t>
            </a:r>
            <a:r>
              <a:rPr lang="en-US" b="1" dirty="0"/>
              <a:t> </a:t>
            </a:r>
            <a:r>
              <a:rPr lang="en-GB" sz="1200" kern="1200" dirty="0">
                <a:solidFill>
                  <a:schemeClr val="tx1"/>
                </a:solidFill>
                <a:effectLst/>
                <a:latin typeface="+mn-lt"/>
                <a:ea typeface="+mn-ea"/>
                <a:cs typeface="+mn-cs"/>
              </a:rPr>
              <a:t>students to revisit the individual SSC [j], [</a:t>
            </a:r>
            <a:r>
              <a:rPr lang="en-GB" sz="1200" kern="1200" dirty="0" err="1">
                <a:solidFill>
                  <a:schemeClr val="tx1"/>
                </a:solidFill>
                <a:effectLst/>
                <a:latin typeface="+mn-lt"/>
                <a:ea typeface="+mn-ea"/>
                <a:cs typeface="+mn-cs"/>
              </a:rPr>
              <a:t>ge</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gi</a:t>
            </a:r>
            <a:r>
              <a:rPr lang="en-GB" sz="1200" kern="1200" dirty="0">
                <a:solidFill>
                  <a:schemeClr val="tx1"/>
                </a:solidFill>
                <a:effectLst/>
                <a:latin typeface="+mn-lt"/>
                <a:ea typeface="+mn-ea"/>
                <a:cs typeface="+mn-cs"/>
              </a:rPr>
              <a:t>] with their source words.</a:t>
            </a:r>
            <a:endParaRPr lang="en-US" b="1" dirty="0"/>
          </a:p>
          <a:p>
            <a:endParaRPr lang="en-US" b="1" dirty="0"/>
          </a:p>
          <a:p>
            <a:r>
              <a:rPr lang="en-US" b="1" dirty="0"/>
              <a:t>Procedure:</a:t>
            </a:r>
          </a:p>
          <a:p>
            <a:r>
              <a:rPr lang="en-US" b="0" baseline="0" dirty="0"/>
              <a:t>1. </a:t>
            </a:r>
            <a:r>
              <a:rPr lang="en-GB" baseline="0" dirty="0"/>
              <a:t>Recap and elicit the pronunciation of the </a:t>
            </a:r>
            <a:r>
              <a:rPr lang="en-GB" b="1" baseline="0" dirty="0"/>
              <a:t>individual SSC [j]’ </a:t>
            </a:r>
            <a:r>
              <a:rPr lang="en-GB" baseline="0" dirty="0"/>
              <a:t>and then the </a:t>
            </a:r>
            <a:r>
              <a:rPr lang="en-GB" b="1" baseline="0" dirty="0"/>
              <a:t>source</a:t>
            </a:r>
            <a:r>
              <a:rPr lang="en-GB" baseline="0" dirty="0"/>
              <a:t> word again (with gesture, if using). </a:t>
            </a:r>
          </a:p>
          <a:p>
            <a:r>
              <a:rPr lang="en-GB" baseline="0" dirty="0"/>
              <a:t>2. Repeat with </a:t>
            </a:r>
            <a:r>
              <a:rPr lang="en-GB" b="1" baseline="0" dirty="0"/>
              <a:t>[</a:t>
            </a:r>
            <a:r>
              <a:rPr lang="en-GB" b="1" baseline="0" dirty="0" err="1"/>
              <a:t>ge</a:t>
            </a:r>
            <a:r>
              <a:rPr lang="en-GB" b="1" baseline="0" dirty="0"/>
              <a:t>] </a:t>
            </a:r>
            <a:r>
              <a:rPr lang="en-GB" baseline="0" dirty="0"/>
              <a:t>and </a:t>
            </a:r>
            <a:r>
              <a:rPr lang="en-GB" b="1" baseline="0" dirty="0"/>
              <a:t>[</a:t>
            </a:r>
            <a:r>
              <a:rPr lang="en-GB" b="1" baseline="0" dirty="0" err="1"/>
              <a:t>gi</a:t>
            </a:r>
            <a:r>
              <a:rPr lang="en-GB" b="1" baseline="0" dirty="0"/>
              <a:t>].</a:t>
            </a:r>
            <a:br>
              <a:rPr lang="en-GB" baseline="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83717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 and give any instructions about next week’s assessment.</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This week there is no new vocabulary but quite a lot of previously taught vocabulary to revisit.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want to recommend use of a particular online app for the revision of these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This is the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mash up </a:t>
            </a:r>
            <a:r>
              <a:rPr lang="en-GB" sz="1200" b="0" dirty="0">
                <a:effectLst/>
                <a:latin typeface="Calibri" panose="020F0502020204030204" pitchFamily="34" charset="0"/>
                <a:ea typeface="Calibri" panose="020F0502020204030204" pitchFamily="34" charset="0"/>
                <a:cs typeface="Times New Roman" panose="02020603050405020304" pitchFamily="18" charset="0"/>
              </a:rPr>
              <a:t>of all the Y7 words taught so far:  </a:t>
            </a:r>
            <a:r>
              <a:rPr lang="en-GB" sz="1200" dirty="0">
                <a:effectLst/>
                <a:latin typeface="Calibri" panose="020F0502020204030204" pitchFamily="34" charset="0"/>
                <a:ea typeface="Calibri" panose="020F0502020204030204" pitchFamily="34" charset="0"/>
                <a:cs typeface="Times New Roman" panose="02020603050405020304" pitchFamily="18" charset="0"/>
              </a:rPr>
              <a:t>https://quizlet.com/gb/482078646/spanish-y7-vocabulary-mash-up-terms-11-12-and-21-flash-cards/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9 minutes</a:t>
            </a:r>
          </a:p>
          <a:p>
            <a:endParaRPr lang="en-US" b="1" dirty="0"/>
          </a:p>
          <a:p>
            <a:r>
              <a:rPr lang="en-US" b="1" dirty="0"/>
              <a:t>Aim: </a:t>
            </a:r>
            <a:r>
              <a:rPr lang="en-US" b="0" dirty="0"/>
              <a:t>for</a:t>
            </a:r>
            <a:r>
              <a:rPr lang="en-US" b="1" dirty="0"/>
              <a:t> </a:t>
            </a:r>
            <a:r>
              <a:rPr lang="en-GB" sz="1200" kern="1200" dirty="0">
                <a:solidFill>
                  <a:schemeClr val="tx1"/>
                </a:solidFill>
                <a:effectLst/>
                <a:latin typeface="+mn-lt"/>
                <a:ea typeface="+mn-ea"/>
                <a:cs typeface="+mn-cs"/>
              </a:rPr>
              <a:t>students to consolidate their spelling of words that begin</a:t>
            </a:r>
            <a:r>
              <a:rPr lang="en-GB" sz="1200" kern="1200" baseline="0" dirty="0">
                <a:solidFill>
                  <a:schemeClr val="tx1"/>
                </a:solidFill>
                <a:effectLst/>
                <a:latin typeface="+mn-lt"/>
                <a:ea typeface="+mn-ea"/>
                <a:cs typeface="+mn-cs"/>
              </a:rPr>
              <a:t> with soft ‘g’ and ‘j’. </a:t>
            </a:r>
            <a:endParaRPr lang="en-US" b="1" dirty="0"/>
          </a:p>
          <a:p>
            <a:endParaRPr lang="en-US" b="1" dirty="0"/>
          </a:p>
          <a:p>
            <a:r>
              <a:rPr lang="en-US" b="1" dirty="0"/>
              <a:t>Procedure:</a:t>
            </a:r>
          </a:p>
          <a:p>
            <a:r>
              <a:rPr lang="en-US" b="0" dirty="0"/>
              <a:t>1. Teachers play the audio once by clicking the number button and students write the missing words.</a:t>
            </a:r>
          </a:p>
          <a:p>
            <a:r>
              <a:rPr lang="en-US" b="0" dirty="0"/>
              <a:t>2. Teachers show the answers by clicking for each sentence, one by one.</a:t>
            </a:r>
          </a:p>
          <a:p>
            <a:r>
              <a:rPr lang="en-US" b="0" dirty="0"/>
              <a:t>3. Teachers play the audio again each time so students can listen and read at the same time.</a:t>
            </a:r>
          </a:p>
          <a:p>
            <a:endParaRPr lang="en-US" b="0" dirty="0"/>
          </a:p>
          <a:p>
            <a:r>
              <a:rPr lang="en-US" b="1" dirty="0"/>
              <a:t>Transcript:</a:t>
            </a:r>
          </a:p>
          <a:p>
            <a:pPr marL="228600" indent="-228600">
              <a:buAutoNum type="arabicPeriod"/>
            </a:pPr>
            <a:r>
              <a:rPr lang="en-US" b="0" dirty="0"/>
              <a:t>La </a:t>
            </a:r>
            <a:r>
              <a:rPr lang="en-US" b="0" dirty="0" err="1"/>
              <a:t>mujer</a:t>
            </a:r>
            <a:r>
              <a:rPr lang="en-US" b="0" dirty="0"/>
              <a:t> está </a:t>
            </a:r>
            <a:r>
              <a:rPr lang="en-US" b="0" dirty="0" err="1"/>
              <a:t>lejos</a:t>
            </a:r>
            <a:r>
              <a:rPr lang="en-US" b="0" dirty="0"/>
              <a:t> de la </a:t>
            </a:r>
            <a:r>
              <a:rPr lang="en-US" b="0" dirty="0" err="1"/>
              <a:t>gente</a:t>
            </a:r>
            <a:r>
              <a:rPr lang="en-US" b="0" dirty="0"/>
              <a:t>.</a:t>
            </a:r>
          </a:p>
          <a:p>
            <a:pPr marL="228600" indent="-228600">
              <a:buAutoNum type="arabicPeriod"/>
            </a:pPr>
            <a:r>
              <a:rPr lang="en-US" b="0" dirty="0"/>
              <a:t>El </a:t>
            </a:r>
            <a:r>
              <a:rPr lang="en-US" b="0" dirty="0" err="1"/>
              <a:t>chico</a:t>
            </a:r>
            <a:r>
              <a:rPr lang="en-US" b="0" dirty="0"/>
              <a:t> es bajo.</a:t>
            </a:r>
          </a:p>
          <a:p>
            <a:pPr marL="228600" indent="-228600">
              <a:buAutoNum type="arabicPeriod"/>
            </a:pPr>
            <a:r>
              <a:rPr lang="en-US" b="0" dirty="0"/>
              <a:t>Es un </a:t>
            </a:r>
            <a:r>
              <a:rPr lang="en-US" b="0" dirty="0" err="1"/>
              <a:t>dibujo</a:t>
            </a:r>
            <a:r>
              <a:rPr lang="en-US" b="0" dirty="0"/>
              <a:t> </a:t>
            </a:r>
            <a:r>
              <a:rPr lang="en-US" b="0" dirty="0" err="1"/>
              <a:t>muy</a:t>
            </a:r>
            <a:r>
              <a:rPr lang="en-US" b="0" dirty="0"/>
              <a:t> </a:t>
            </a:r>
            <a:r>
              <a:rPr lang="en-US" b="0" dirty="0" err="1"/>
              <a:t>orginal</a:t>
            </a:r>
            <a:r>
              <a:rPr lang="en-US" b="0" dirty="0"/>
              <a:t>.</a:t>
            </a:r>
          </a:p>
          <a:p>
            <a:pPr marL="228600" indent="-228600">
              <a:buAutoNum type="arabicPeriod"/>
            </a:pPr>
            <a:r>
              <a:rPr lang="en-US" b="0" dirty="0"/>
              <a:t>El </a:t>
            </a:r>
            <a:r>
              <a:rPr lang="en-US" b="0" dirty="0" err="1"/>
              <a:t>trabajo</a:t>
            </a:r>
            <a:r>
              <a:rPr lang="en-US" b="0" dirty="0"/>
              <a:t> en parejas es </a:t>
            </a:r>
            <a:r>
              <a:rPr lang="en-US" b="0" dirty="0" err="1"/>
              <a:t>mejor</a:t>
            </a:r>
            <a:r>
              <a:rPr lang="en-US" b="0" dirty="0"/>
              <a:t>.</a:t>
            </a:r>
          </a:p>
          <a:p>
            <a:pPr marL="228600" indent="-228600">
              <a:buAutoNum type="arabicPeriod"/>
            </a:pPr>
            <a:r>
              <a:rPr lang="en-US" b="0" dirty="0"/>
              <a:t>¿</a:t>
            </a:r>
            <a:r>
              <a:rPr lang="en-US" b="0" dirty="0" err="1"/>
              <a:t>Puedes</a:t>
            </a:r>
            <a:r>
              <a:rPr lang="en-US" b="0" dirty="0"/>
              <a:t> </a:t>
            </a:r>
            <a:r>
              <a:rPr lang="en-US" b="0" dirty="0" err="1"/>
              <a:t>imaginar</a:t>
            </a:r>
            <a:r>
              <a:rPr lang="en-US" b="0" dirty="0"/>
              <a:t> un </a:t>
            </a:r>
            <a:r>
              <a:rPr lang="en-US" b="0" dirty="0" err="1"/>
              <a:t>pájaro</a:t>
            </a:r>
            <a:r>
              <a:rPr lang="en-US" b="0" dirty="0"/>
              <a:t> </a:t>
            </a:r>
            <a:r>
              <a:rPr lang="en-US" b="0" dirty="0" err="1"/>
              <a:t>rojo</a:t>
            </a:r>
            <a:r>
              <a:rPr lang="en-US" b="0" dirty="0"/>
              <a:t>?</a:t>
            </a:r>
          </a:p>
          <a:p>
            <a:pPr marL="228600" indent="-228600">
              <a:buAutoNum type="arabicPeriod"/>
            </a:pPr>
            <a:r>
              <a:rPr lang="en-US" b="0" dirty="0"/>
              <a:t>El </a:t>
            </a:r>
            <a:r>
              <a:rPr lang="en-US" b="0" dirty="0" err="1"/>
              <a:t>chico</a:t>
            </a:r>
            <a:r>
              <a:rPr lang="en-US" b="0" dirty="0"/>
              <a:t> </a:t>
            </a:r>
            <a:r>
              <a:rPr lang="en-US" b="0" dirty="0" err="1"/>
              <a:t>argentino</a:t>
            </a:r>
            <a:r>
              <a:rPr lang="en-US" b="0" dirty="0"/>
              <a:t> está en el </a:t>
            </a:r>
            <a:r>
              <a:rPr lang="en-US" b="0" dirty="0" err="1"/>
              <a:t>colegio</a:t>
            </a:r>
            <a:r>
              <a:rPr lang="en-US" b="0" dirty="0"/>
              <a:t>.</a:t>
            </a:r>
          </a:p>
          <a:p>
            <a:pPr marL="228600" indent="-228600">
              <a:buAutoNum type="arabicPeriod"/>
            </a:pPr>
            <a:endParaRPr lang="en-US" b="0" dirty="0"/>
          </a:p>
          <a:p>
            <a:pPr marL="0" indent="0">
              <a:buNone/>
            </a:pPr>
            <a:r>
              <a:rPr lang="en-US" b="1" dirty="0"/>
              <a:t>Notes:</a:t>
            </a:r>
          </a:p>
          <a:p>
            <a:pPr marL="0" indent="0">
              <a:buNone/>
            </a:pPr>
            <a:r>
              <a:rPr lang="en-US" b="0" dirty="0"/>
              <a:t>As </a:t>
            </a:r>
            <a:r>
              <a:rPr lang="en-GB" sz="1200" b="0" kern="1200" dirty="0">
                <a:solidFill>
                  <a:schemeClr val="tx1"/>
                </a:solidFill>
                <a:effectLst/>
                <a:latin typeface="+mn-lt"/>
                <a:ea typeface="+mn-ea"/>
                <a:cs typeface="+mn-cs"/>
              </a:rPr>
              <a:t>these </a:t>
            </a:r>
            <a:r>
              <a:rPr lang="en-GB" sz="1200" kern="1200" dirty="0">
                <a:solidFill>
                  <a:schemeClr val="tx1"/>
                </a:solidFill>
                <a:effectLst/>
                <a:latin typeface="+mn-lt"/>
                <a:ea typeface="+mn-ea"/>
                <a:cs typeface="+mn-cs"/>
              </a:rPr>
              <a:t>sound the same, the activity tests individual word knowledge,</a:t>
            </a:r>
            <a:r>
              <a:rPr lang="en-GB" sz="1200" kern="1200" baseline="0" dirty="0">
                <a:solidFill>
                  <a:schemeClr val="tx1"/>
                </a:solidFill>
                <a:effectLst/>
                <a:latin typeface="+mn-lt"/>
                <a:ea typeface="+mn-ea"/>
                <a:cs typeface="+mn-cs"/>
              </a:rPr>
              <a:t> rather than </a:t>
            </a:r>
            <a:r>
              <a:rPr lang="en-GB" sz="1200" kern="1200" dirty="0">
                <a:solidFill>
                  <a:schemeClr val="tx1"/>
                </a:solidFill>
                <a:effectLst/>
                <a:latin typeface="+mn-lt"/>
                <a:ea typeface="+mn-ea"/>
                <a:cs typeface="+mn-cs"/>
              </a:rPr>
              <a:t>SSC knowledge. Audio is provided to reinforce the sound of the SSC, rather than to give a cue for correct spelling.</a:t>
            </a:r>
            <a:r>
              <a:rPr lang="x-none" dirty="0">
                <a:effectLst/>
              </a:rPr>
              <a:t> </a:t>
            </a:r>
            <a:endParaRPr lang="en-US" b="1"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590361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t>Timing: </a:t>
            </a:r>
            <a:r>
              <a:rPr lang="en-GB" b="0" baseline="0" dirty="0"/>
              <a:t>8 minutes</a:t>
            </a:r>
          </a:p>
          <a:p>
            <a:pPr marL="0"/>
            <a:br>
              <a:rPr lang="en-GB" b="1" baseline="0" dirty="0"/>
            </a:br>
            <a:r>
              <a:rPr lang="en-GB" b="1" baseline="0" dirty="0"/>
              <a:t>Aim: </a:t>
            </a:r>
            <a:r>
              <a:rPr lang="en-GB" b="0" baseline="0" dirty="0"/>
              <a:t>Vocabulary exercise</a:t>
            </a:r>
            <a:r>
              <a:rPr lang="en-GB" b="1" baseline="0" dirty="0"/>
              <a:t> </a:t>
            </a:r>
            <a:r>
              <a:rPr lang="en-GB" b="0" baseline="0" dirty="0"/>
              <a:t>to revisit previously taught adjectives in the oral and written modalities. In later activities, students will be using these words in production.</a:t>
            </a:r>
          </a:p>
          <a:p>
            <a:pPr marL="0"/>
            <a:endParaRPr lang="en-GB" sz="1200" kern="1200" dirty="0">
              <a:solidFill>
                <a:schemeClr val="tx1"/>
              </a:solidFill>
              <a:effectLst/>
              <a:latin typeface="+mn-lt"/>
              <a:ea typeface="+mn-ea"/>
              <a:cs typeface="+mn-cs"/>
            </a:endParaRPr>
          </a:p>
          <a:p>
            <a:pPr marL="0"/>
            <a:r>
              <a:rPr lang="en-GB" sz="1200" b="1" kern="1200" dirty="0">
                <a:solidFill>
                  <a:schemeClr val="tx1"/>
                </a:solidFill>
                <a:effectLst/>
                <a:latin typeface="+mn-lt"/>
                <a:ea typeface="+mn-ea"/>
                <a:cs typeface="+mn-cs"/>
              </a:rPr>
              <a:t>Procedure: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Teachers click the number button to hear the word in Spanish.</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Students should write down the word in Spanish and then the meaning in English.</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Teachers</a:t>
            </a:r>
            <a:r>
              <a:rPr lang="en-GB" sz="1200" kern="1200" baseline="0" dirty="0">
                <a:solidFill>
                  <a:schemeClr val="tx1"/>
                </a:solidFill>
                <a:effectLst/>
                <a:latin typeface="+mn-lt"/>
                <a:ea typeface="+mn-ea"/>
                <a:cs typeface="+mn-cs"/>
              </a:rPr>
              <a:t> c</a:t>
            </a:r>
            <a:r>
              <a:rPr lang="en-GB" sz="1200" kern="1200" dirty="0">
                <a:solidFill>
                  <a:schemeClr val="tx1"/>
                </a:solidFill>
                <a:effectLst/>
                <a:latin typeface="+mn-lt"/>
                <a:ea typeface="+mn-ea"/>
                <a:cs typeface="+mn-cs"/>
              </a:rPr>
              <a:t>lick to check answers</a:t>
            </a:r>
            <a:r>
              <a:rPr lang="en-GB" sz="1200" kern="1200" baseline="0" dirty="0">
                <a:solidFill>
                  <a:schemeClr val="tx1"/>
                </a:solidFill>
                <a:effectLst/>
                <a:latin typeface="+mn-lt"/>
                <a:ea typeface="+mn-ea"/>
                <a:cs typeface="+mn-cs"/>
              </a:rPr>
              <a:t> for each question.</a:t>
            </a:r>
          </a:p>
          <a:p>
            <a:pPr marL="0"/>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Transcript:</a:t>
            </a:r>
            <a:br>
              <a:rPr lang="en-GB" sz="1200" b="1"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1. </a:t>
            </a:r>
            <a:r>
              <a:rPr lang="en-GB" sz="1200" b="0" kern="1200" dirty="0" err="1">
                <a:solidFill>
                  <a:schemeClr val="tx1"/>
                </a:solidFill>
                <a:effectLst/>
                <a:latin typeface="+mn-lt"/>
                <a:ea typeface="+mn-ea"/>
                <a:cs typeface="+mn-cs"/>
              </a:rPr>
              <a:t>caro</a:t>
            </a:r>
            <a:endParaRPr lang="en-GB" sz="1200" b="0" i="0" u="none" strike="noStrike" kern="1200" cap="none" dirty="0">
              <a:solidFill>
                <a:schemeClr val="tx1"/>
              </a:solidFill>
              <a:effectLst/>
              <a:latin typeface="+mn-lt"/>
              <a:ea typeface="+mn-ea"/>
              <a:cs typeface="+mn-cs"/>
            </a:endParaRPr>
          </a:p>
          <a:p>
            <a:pPr marL="0"/>
            <a:r>
              <a:rPr lang="en-GB" sz="1200" b="0" i="0" u="none" strike="noStrike" kern="1200" cap="none" dirty="0">
                <a:solidFill>
                  <a:schemeClr val="tx1"/>
                </a:solidFill>
                <a:effectLst/>
                <a:latin typeface="+mn-lt"/>
                <a:ea typeface="+mn-ea"/>
                <a:cs typeface="+mn-cs"/>
                <a:sym typeface="Century Gothic"/>
              </a:rPr>
              <a:t>2. </a:t>
            </a:r>
            <a:r>
              <a:rPr lang="en-GB" sz="1200" b="0" i="0" u="none" strike="noStrike" kern="1200" cap="none" dirty="0" err="1">
                <a:solidFill>
                  <a:schemeClr val="tx1"/>
                </a:solidFill>
                <a:effectLst/>
                <a:latin typeface="+mn-lt"/>
                <a:ea typeface="+mn-ea"/>
                <a:cs typeface="+mn-cs"/>
                <a:sym typeface="Century Gothic"/>
              </a:rPr>
              <a:t>barato</a:t>
            </a:r>
            <a:endParaRPr lang="en-GB" sz="1200" b="0" i="0" u="none" strike="noStrike" kern="1200" cap="none" dirty="0">
              <a:solidFill>
                <a:schemeClr val="tx1"/>
              </a:solidFill>
              <a:effectLst/>
              <a:latin typeface="+mn-lt"/>
              <a:ea typeface="+mn-ea"/>
              <a:cs typeface="+mn-cs"/>
              <a:sym typeface="Century Gothic"/>
            </a:endParaRPr>
          </a:p>
          <a:p>
            <a:pPr marL="0"/>
            <a:r>
              <a:rPr lang="en-GB" sz="1200" b="0" i="0" u="none" strike="noStrike" kern="1200" cap="none" dirty="0">
                <a:solidFill>
                  <a:schemeClr val="tx1"/>
                </a:solidFill>
                <a:effectLst/>
                <a:latin typeface="+mn-lt"/>
                <a:ea typeface="+mn-ea"/>
                <a:cs typeface="+mn-cs"/>
                <a:sym typeface="Century Gothic"/>
              </a:rPr>
              <a:t>3. activo</a:t>
            </a:r>
          </a:p>
          <a:p>
            <a:pPr marL="0"/>
            <a:r>
              <a:rPr lang="en-GB" sz="1200" b="0" i="0" u="none" strike="noStrike" kern="1200" cap="none" dirty="0">
                <a:solidFill>
                  <a:schemeClr val="tx1"/>
                </a:solidFill>
                <a:effectLst/>
                <a:latin typeface="+mn-lt"/>
                <a:ea typeface="+mn-ea"/>
                <a:cs typeface="+mn-cs"/>
                <a:sym typeface="Century Gothic"/>
              </a:rPr>
              <a:t>4. </a:t>
            </a:r>
            <a:r>
              <a:rPr lang="en-GB" sz="1200" b="0" i="0" u="none" strike="noStrike" kern="1200" cap="none" dirty="0" err="1">
                <a:solidFill>
                  <a:schemeClr val="tx1"/>
                </a:solidFill>
                <a:effectLst/>
                <a:latin typeface="+mn-lt"/>
                <a:ea typeface="+mn-ea"/>
                <a:cs typeface="+mn-cs"/>
                <a:sym typeface="Century Gothic"/>
              </a:rPr>
              <a:t>pequeño</a:t>
            </a:r>
            <a:endParaRPr lang="en-GB" sz="1200" b="0" i="0" u="none" strike="noStrike" kern="1200" cap="none" dirty="0">
              <a:solidFill>
                <a:schemeClr val="tx1"/>
              </a:solidFill>
              <a:effectLst/>
              <a:latin typeface="+mn-lt"/>
              <a:ea typeface="+mn-ea"/>
              <a:cs typeface="+mn-cs"/>
              <a:sym typeface="Century Gothic"/>
            </a:endParaRPr>
          </a:p>
          <a:p>
            <a:pPr marL="0"/>
            <a:r>
              <a:rPr lang="en-GB" sz="1200" b="0" i="0" u="none" strike="noStrike" kern="1200" cap="none" dirty="0">
                <a:solidFill>
                  <a:schemeClr val="tx1"/>
                </a:solidFill>
                <a:effectLst/>
                <a:latin typeface="+mn-lt"/>
                <a:ea typeface="+mn-ea"/>
                <a:cs typeface="+mn-cs"/>
                <a:sym typeface="Century Gothic"/>
              </a:rPr>
              <a:t>5. fuerte</a:t>
            </a:r>
          </a:p>
          <a:p>
            <a:pPr marL="0"/>
            <a:r>
              <a:rPr lang="en-GB" sz="1200" b="0" i="0" u="none" strike="noStrike" kern="1200" cap="none" dirty="0">
                <a:solidFill>
                  <a:schemeClr val="tx1"/>
                </a:solidFill>
                <a:effectLst/>
                <a:latin typeface="+mn-lt"/>
                <a:ea typeface="+mn-ea"/>
                <a:cs typeface="+mn-cs"/>
                <a:sym typeface="Century Gothic"/>
              </a:rPr>
              <a:t>6. </a:t>
            </a:r>
            <a:r>
              <a:rPr lang="en-GB" sz="1200" b="0" i="0" u="none" strike="noStrike" kern="1200" cap="none" dirty="0" err="1">
                <a:solidFill>
                  <a:schemeClr val="tx1"/>
                </a:solidFill>
                <a:effectLst/>
                <a:latin typeface="+mn-lt"/>
                <a:ea typeface="+mn-ea"/>
                <a:cs typeface="+mn-cs"/>
                <a:sym typeface="Century Gothic"/>
              </a:rPr>
              <a:t>bueno</a:t>
            </a:r>
            <a:endParaRPr lang="en-GB" sz="1200" b="0" i="0" u="none" strike="noStrike" kern="1200" cap="none" dirty="0">
              <a:solidFill>
                <a:schemeClr val="tx1"/>
              </a:solidFill>
              <a:effectLst/>
              <a:latin typeface="+mn-lt"/>
              <a:ea typeface="+mn-ea"/>
              <a:cs typeface="+mn-cs"/>
              <a:sym typeface="Century Gothic"/>
            </a:endParaRPr>
          </a:p>
          <a:p>
            <a:pPr marL="0"/>
            <a:r>
              <a:rPr lang="en-GB" sz="1200" b="0" i="0" u="none" strike="noStrike" kern="1200" cap="none" dirty="0">
                <a:solidFill>
                  <a:schemeClr val="tx1"/>
                </a:solidFill>
                <a:effectLst/>
                <a:latin typeface="+mn-lt"/>
                <a:ea typeface="+mn-ea"/>
                <a:cs typeface="+mn-cs"/>
                <a:sym typeface="Century Gothic"/>
              </a:rPr>
              <a:t>7. malo</a:t>
            </a:r>
          </a:p>
          <a:p>
            <a:pPr marL="0"/>
            <a:r>
              <a:rPr lang="en-GB" sz="1200" b="0" i="0" u="none" strike="noStrike" kern="1200" cap="none" dirty="0">
                <a:solidFill>
                  <a:schemeClr val="tx1"/>
                </a:solidFill>
                <a:effectLst/>
                <a:latin typeface="+mn-lt"/>
                <a:ea typeface="+mn-ea"/>
                <a:cs typeface="+mn-cs"/>
                <a:sym typeface="Century Gothic"/>
              </a:rPr>
              <a:t>8. </a:t>
            </a:r>
            <a:r>
              <a:rPr lang="en-GB" sz="1200" b="0" i="0" u="none" strike="noStrike" kern="1200" cap="none" dirty="0" err="1">
                <a:solidFill>
                  <a:schemeClr val="tx1"/>
                </a:solidFill>
                <a:effectLst/>
                <a:latin typeface="+mn-lt"/>
                <a:ea typeface="+mn-ea"/>
                <a:cs typeface="+mn-cs"/>
                <a:sym typeface="Century Gothic"/>
              </a:rPr>
              <a:t>famoso</a:t>
            </a:r>
            <a:endParaRPr lang="en-GB" sz="1200" b="0" i="0" u="none" strike="noStrike" kern="1200" cap="none" dirty="0">
              <a:solidFill>
                <a:schemeClr val="tx1"/>
              </a:solidFill>
              <a:effectLst/>
              <a:latin typeface="+mn-lt"/>
              <a:ea typeface="+mn-ea"/>
              <a:cs typeface="+mn-cs"/>
              <a:sym typeface="Century Gothic"/>
            </a:endParaRPr>
          </a:p>
          <a:p>
            <a:pPr marL="0"/>
            <a:r>
              <a:rPr lang="en-GB" sz="1200" b="0" i="0" u="none" strike="noStrike" kern="1200" cap="none" dirty="0">
                <a:solidFill>
                  <a:schemeClr val="tx1"/>
                </a:solidFill>
                <a:effectLst/>
                <a:latin typeface="+mn-lt"/>
                <a:ea typeface="+mn-ea"/>
                <a:cs typeface="+mn-cs"/>
                <a:sym typeface="Century Gothic"/>
              </a:rPr>
              <a:t>9. bonito</a:t>
            </a:r>
          </a:p>
          <a:p>
            <a:pPr marL="0"/>
            <a:r>
              <a:rPr lang="en-GB" sz="1200" b="0" i="0" u="none" strike="noStrike" kern="1200" cap="none" dirty="0">
                <a:solidFill>
                  <a:schemeClr val="tx1"/>
                </a:solidFill>
                <a:effectLst/>
                <a:latin typeface="+mn-lt"/>
                <a:ea typeface="+mn-ea"/>
                <a:cs typeface="+mn-cs"/>
                <a:sym typeface="Century Gothic"/>
              </a:rPr>
              <a:t>10. feo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214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1</a:t>
            </a:r>
            <a:r>
              <a:rPr lang="en-GB" dirty="0"/>
              <a:t> minute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This revision slide can</a:t>
            </a:r>
            <a:r>
              <a:rPr lang="en-GB" baseline="0" dirty="0"/>
              <a:t> be used for interactive elicitation of the previously taught verbs ‘</a:t>
            </a:r>
            <a:r>
              <a:rPr lang="en-GB" baseline="0" dirty="0" err="1"/>
              <a:t>estoy</a:t>
            </a:r>
            <a:r>
              <a:rPr lang="en-GB" baseline="0" dirty="0"/>
              <a:t>’ and ‘soy’ and their respective functions before the subsequent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Teachers click to show the sentence and ask students what the two ways of saying ‘I am’ are. Answers are then shown by clicking.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Definitions of why ‘</a:t>
            </a:r>
            <a:r>
              <a:rPr lang="en-GB" b="0" baseline="0" dirty="0" err="1"/>
              <a:t>estoy</a:t>
            </a:r>
            <a:r>
              <a:rPr lang="en-GB" b="0" baseline="0" dirty="0"/>
              <a:t>’ and ‘soy’ are used, again with the answers blanked out to elicit answers from students.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Teachers click again to show examples and then a call out bubble for explaining how ‘</a:t>
            </a:r>
            <a:r>
              <a:rPr lang="en-GB" b="0" baseline="0" dirty="0" err="1"/>
              <a:t>estar</a:t>
            </a:r>
            <a:r>
              <a:rPr lang="en-GB" b="0" baseline="0" dirty="0"/>
              <a:t>’ could be translated in English.</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962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 practise differentiating between ‘estoy’ for temporary state and ‘soy’ for trait. Adjective agreement is also practised here</a:t>
            </a:r>
          </a:p>
          <a:p>
            <a:endParaRPr lang="en-US" b="1" dirty="0"/>
          </a:p>
          <a:p>
            <a:r>
              <a:rPr lang="en-US" b="1" dirty="0"/>
              <a:t>Procedure:</a:t>
            </a:r>
          </a:p>
          <a:p>
            <a:pPr marL="228600" indent="-228600">
              <a:buAutoNum type="arabicPeriod"/>
            </a:pPr>
            <a:r>
              <a:rPr lang="en-US" b="0" dirty="0"/>
              <a:t>Students read the sentences and decide if the speaker refers to ’hoy’ (today) or ‘en general’ (in general). </a:t>
            </a:r>
          </a:p>
          <a:p>
            <a:pPr marL="228600" indent="-228600">
              <a:buAutoNum type="arabicPeriod"/>
            </a:pPr>
            <a:r>
              <a:rPr lang="en-US" b="0" dirty="0"/>
              <a:t>The teacher then clicks to go through these answers.</a:t>
            </a:r>
          </a:p>
          <a:p>
            <a:pPr marL="228600" indent="-228600">
              <a:buAutoNum type="arabicPeriod"/>
            </a:pPr>
            <a:r>
              <a:rPr lang="en-US" b="0" dirty="0"/>
              <a:t>Students</a:t>
            </a:r>
            <a:r>
              <a:rPr lang="en-US" b="0" baseline="0" dirty="0"/>
              <a:t> then fill out the ‘Daniel, Lucia, or either’ column answers by l</a:t>
            </a:r>
            <a:r>
              <a:rPr lang="en-US" b="0" dirty="0"/>
              <a:t>ooking at the ending of the adjective? Teacher clicks to go through the answers.</a:t>
            </a:r>
            <a:r>
              <a:rPr lang="en-US" b="0" baseline="0" dirty="0"/>
              <a:t> </a:t>
            </a:r>
          </a:p>
          <a:p>
            <a:pPr marL="228600" indent="-228600">
              <a:buAutoNum type="arabicPeriod"/>
            </a:pPr>
            <a:r>
              <a:rPr lang="en-US" b="0" baseline="0" dirty="0"/>
              <a:t>The students should then w</a:t>
            </a:r>
            <a:r>
              <a:rPr lang="en-US" b="0" dirty="0"/>
              <a:t>rite the sentence in English,</a:t>
            </a:r>
            <a:r>
              <a:rPr lang="en-US" b="0" baseline="0" dirty="0"/>
              <a:t> and then the answers are checked.</a:t>
            </a:r>
            <a:endParaRPr lang="en-US" b="0"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6</a:t>
            </a:fld>
            <a:endParaRPr lang="en-GB">
              <a:solidFill>
                <a:prstClr val="black"/>
              </a:solidFill>
            </a:endParaRPr>
          </a:p>
        </p:txBody>
      </p:sp>
    </p:spTree>
    <p:extLst>
      <p:ext uri="{BB962C8B-B14F-4D97-AF65-F5344CB8AC3E}">
        <p14:creationId xmlns:p14="http://schemas.microsoft.com/office/powerpoint/2010/main" val="318186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2</a:t>
            </a:r>
            <a:r>
              <a:rPr lang="en-GB" dirty="0"/>
              <a:t> minutes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to revise t</a:t>
            </a:r>
            <a:r>
              <a:rPr lang="en-GB" baseline="0" dirty="0"/>
              <a:t>he target grammar forms ‘</a:t>
            </a:r>
            <a:r>
              <a:rPr lang="en-GB" baseline="0" dirty="0" err="1"/>
              <a:t>estás</a:t>
            </a:r>
            <a:r>
              <a:rPr lang="en-GB" baseline="0" dirty="0"/>
              <a:t>’ and ‘</a:t>
            </a:r>
            <a:r>
              <a:rPr lang="en-GB" baseline="0" dirty="0" err="1"/>
              <a:t>eres</a:t>
            </a:r>
            <a:r>
              <a:rPr lang="en-GB" baseline="0" dirty="0"/>
              <a:t>’ and their respective functions before the subsequent activity. </a:t>
            </a:r>
            <a:endParaRPr lang="en-GB" sz="1200" kern="1200" dirty="0">
              <a:solidFill>
                <a:schemeClr val="tx1"/>
              </a:solidFill>
              <a:effectLst/>
              <a:latin typeface="+mn-lt"/>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sym typeface="Wingdings" pitchFamily="2" charset="2"/>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dirty="0">
                <a:solidFill>
                  <a:schemeClr val="tx1"/>
                </a:solidFill>
                <a:effectLst/>
                <a:latin typeface="+mn-lt"/>
                <a:ea typeface="+mn-ea"/>
                <a:cs typeface="+mn-cs"/>
                <a:sym typeface="Wingdings" pitchFamily="2" charset="2"/>
              </a:rPr>
              <a:t>The procedure</a:t>
            </a:r>
            <a:r>
              <a:rPr lang="en-GB" sz="1200" b="0" kern="1200" baseline="0" dirty="0">
                <a:solidFill>
                  <a:schemeClr val="tx1"/>
                </a:solidFill>
                <a:effectLst/>
                <a:latin typeface="+mn-lt"/>
                <a:ea typeface="+mn-ea"/>
                <a:cs typeface="+mn-cs"/>
                <a:sym typeface="Wingdings" pitchFamily="2" charset="2"/>
              </a:rPr>
              <a:t> here is the same as the ‘soy/</a:t>
            </a:r>
            <a:r>
              <a:rPr lang="en-GB" sz="1200" b="0" kern="1200" baseline="0" dirty="0" err="1">
                <a:solidFill>
                  <a:schemeClr val="tx1"/>
                </a:solidFill>
                <a:effectLst/>
                <a:latin typeface="+mn-lt"/>
                <a:ea typeface="+mn-ea"/>
                <a:cs typeface="+mn-cs"/>
                <a:sym typeface="Wingdings" pitchFamily="2" charset="2"/>
              </a:rPr>
              <a:t>estoy</a:t>
            </a:r>
            <a:r>
              <a:rPr lang="en-GB" sz="1200" b="0" kern="1200" baseline="0" dirty="0">
                <a:solidFill>
                  <a:schemeClr val="tx1"/>
                </a:solidFill>
                <a:effectLst/>
                <a:latin typeface="+mn-lt"/>
                <a:ea typeface="+mn-ea"/>
                <a:cs typeface="+mn-cs"/>
                <a:sym typeface="Wingdings" pitchFamily="2" charset="2"/>
              </a:rPr>
              <a:t>’ slide. </a:t>
            </a:r>
            <a:r>
              <a:rPr lang="en-GB" sz="1200" b="0" kern="1200" dirty="0">
                <a:solidFill>
                  <a:schemeClr val="tx1"/>
                </a:solidFill>
                <a:effectLst/>
                <a:latin typeface="+mn-lt"/>
                <a:ea typeface="+mn-ea"/>
                <a:cs typeface="+mn-cs"/>
                <a:sym typeface="Wingdings" pitchFamily="2" charset="2"/>
              </a:rPr>
              <a:t>Teachers</a:t>
            </a:r>
            <a:r>
              <a:rPr lang="en-GB" sz="1200" b="0" kern="1200" baseline="0" dirty="0">
                <a:solidFill>
                  <a:schemeClr val="tx1"/>
                </a:solidFill>
                <a:effectLst/>
                <a:latin typeface="+mn-lt"/>
                <a:ea typeface="+mn-ea"/>
                <a:cs typeface="+mn-cs"/>
                <a:sym typeface="Wingdings" pitchFamily="2" charset="2"/>
              </a:rPr>
              <a:t> click to show the first sentence with the answers missing to enable students to be asked to recall the words. These are then shown by clicking.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sym typeface="Wingdings" pitchFamily="2" charset="2"/>
              </a:rPr>
              <a:t>The explanations of when ‘</a:t>
            </a:r>
            <a:r>
              <a:rPr lang="en-GB" sz="1200" b="0" kern="1200" baseline="0" dirty="0" err="1">
                <a:solidFill>
                  <a:schemeClr val="tx1"/>
                </a:solidFill>
                <a:effectLst/>
                <a:latin typeface="+mn-lt"/>
                <a:ea typeface="+mn-ea"/>
                <a:cs typeface="+mn-cs"/>
                <a:sym typeface="Wingdings" pitchFamily="2" charset="2"/>
              </a:rPr>
              <a:t>estás</a:t>
            </a:r>
            <a:r>
              <a:rPr lang="en-GB" sz="1200" b="0" kern="1200" baseline="0" dirty="0">
                <a:solidFill>
                  <a:schemeClr val="tx1"/>
                </a:solidFill>
                <a:effectLst/>
                <a:latin typeface="+mn-lt"/>
                <a:ea typeface="+mn-ea"/>
                <a:cs typeface="+mn-cs"/>
                <a:sym typeface="Wingdings" pitchFamily="2" charset="2"/>
              </a:rPr>
              <a:t>’ and ‘</a:t>
            </a:r>
            <a:r>
              <a:rPr lang="en-GB" sz="1200" b="0" kern="1200" baseline="0" dirty="0" err="1">
                <a:solidFill>
                  <a:schemeClr val="tx1"/>
                </a:solidFill>
                <a:effectLst/>
                <a:latin typeface="+mn-lt"/>
                <a:ea typeface="+mn-ea"/>
                <a:cs typeface="+mn-cs"/>
                <a:sym typeface="Wingdings" pitchFamily="2" charset="2"/>
              </a:rPr>
              <a:t>eres</a:t>
            </a:r>
            <a:r>
              <a:rPr lang="en-GB" sz="1200" b="0" kern="1200" baseline="0" dirty="0">
                <a:solidFill>
                  <a:schemeClr val="tx1"/>
                </a:solidFill>
                <a:effectLst/>
                <a:latin typeface="+mn-lt"/>
                <a:ea typeface="+mn-ea"/>
                <a:cs typeface="+mn-cs"/>
                <a:sym typeface="Wingdings" pitchFamily="2" charset="2"/>
              </a:rPr>
              <a:t>’ are used are then shown with the answers missing, which are then shown by clicking after students have answered.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sym typeface="Wingdings" pitchFamily="2" charset="2"/>
              </a:rPr>
              <a:t>Teachers then click to show example sentences, and then a callout button asking what ‘¿</a:t>
            </a:r>
            <a:r>
              <a:rPr lang="en-GB" sz="1200" b="0" kern="1200" baseline="0" dirty="0" err="1">
                <a:solidFill>
                  <a:schemeClr val="tx1"/>
                </a:solidFill>
                <a:effectLst/>
                <a:latin typeface="+mn-lt"/>
                <a:ea typeface="+mn-ea"/>
                <a:cs typeface="+mn-cs"/>
                <a:sym typeface="Wingdings" pitchFamily="2" charset="2"/>
              </a:rPr>
              <a:t>cómo</a:t>
            </a:r>
            <a:r>
              <a:rPr lang="en-GB" sz="1200" b="0" kern="1200" baseline="0" dirty="0">
                <a:solidFill>
                  <a:schemeClr val="tx1"/>
                </a:solidFill>
                <a:effectLst/>
                <a:latin typeface="+mn-lt"/>
                <a:ea typeface="+mn-ea"/>
                <a:cs typeface="+mn-cs"/>
                <a:sym typeface="Wingdings" pitchFamily="2" charset="2"/>
              </a:rPr>
              <a:t> </a:t>
            </a:r>
            <a:r>
              <a:rPr lang="en-GB" sz="1200" b="0" kern="1200" baseline="0" dirty="0" err="1">
                <a:solidFill>
                  <a:schemeClr val="tx1"/>
                </a:solidFill>
                <a:effectLst/>
                <a:latin typeface="+mn-lt"/>
                <a:ea typeface="+mn-ea"/>
                <a:cs typeface="+mn-cs"/>
                <a:sym typeface="Wingdings" pitchFamily="2" charset="2"/>
              </a:rPr>
              <a:t>estás</a:t>
            </a:r>
            <a:r>
              <a:rPr lang="en-GB" sz="1200" b="0" kern="1200" baseline="0" dirty="0">
                <a:solidFill>
                  <a:schemeClr val="tx1"/>
                </a:solidFill>
                <a:effectLst/>
                <a:latin typeface="+mn-lt"/>
                <a:ea typeface="+mn-ea"/>
                <a:cs typeface="+mn-cs"/>
                <a:sym typeface="Wingdings" pitchFamily="2" charset="2"/>
              </a:rPr>
              <a:t>? and ¿</a:t>
            </a:r>
            <a:r>
              <a:rPr lang="en-GB" sz="1200" b="0" kern="1200" baseline="0" dirty="0" err="1">
                <a:solidFill>
                  <a:schemeClr val="tx1"/>
                </a:solidFill>
                <a:effectLst/>
                <a:latin typeface="+mn-lt"/>
                <a:ea typeface="+mn-ea"/>
                <a:cs typeface="+mn-cs"/>
                <a:sym typeface="Wingdings" pitchFamily="2" charset="2"/>
              </a:rPr>
              <a:t>cómo</a:t>
            </a:r>
            <a:r>
              <a:rPr lang="en-GB" sz="1200" b="0" kern="1200" baseline="0" dirty="0">
                <a:solidFill>
                  <a:schemeClr val="tx1"/>
                </a:solidFill>
                <a:effectLst/>
                <a:latin typeface="+mn-lt"/>
                <a:ea typeface="+mn-ea"/>
                <a:cs typeface="+mn-cs"/>
                <a:sym typeface="Wingdings" pitchFamily="2" charset="2"/>
              </a:rPr>
              <a:t> </a:t>
            </a:r>
            <a:r>
              <a:rPr lang="en-GB" sz="1200" b="0" kern="1200" baseline="0" dirty="0" err="1">
                <a:solidFill>
                  <a:schemeClr val="tx1"/>
                </a:solidFill>
                <a:effectLst/>
                <a:latin typeface="+mn-lt"/>
                <a:ea typeface="+mn-ea"/>
                <a:cs typeface="+mn-cs"/>
                <a:sym typeface="Wingdings" pitchFamily="2" charset="2"/>
              </a:rPr>
              <a:t>eres</a:t>
            </a:r>
            <a:r>
              <a:rPr lang="en-GB" sz="1200" b="0" kern="1200" baseline="0" dirty="0">
                <a:solidFill>
                  <a:schemeClr val="tx1"/>
                </a:solidFill>
                <a:effectLst/>
                <a:latin typeface="+mn-lt"/>
                <a:ea typeface="+mn-ea"/>
                <a:cs typeface="+mn-cs"/>
                <a:sym typeface="Wingdings" pitchFamily="2" charset="2"/>
              </a:rPr>
              <a:t>?’ mean, followed by their translations.</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048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6 minutes</a:t>
            </a:r>
            <a:endParaRPr lang="en-US" b="1" dirty="0"/>
          </a:p>
          <a:p>
            <a:endParaRPr lang="en-US" b="1" dirty="0"/>
          </a:p>
          <a:p>
            <a:r>
              <a:rPr lang="en-US" b="1" dirty="0"/>
              <a:t>Aim: </a:t>
            </a:r>
            <a:r>
              <a:rPr lang="en-US" b="0" dirty="0"/>
              <a:t>to practise</a:t>
            </a:r>
            <a:r>
              <a:rPr lang="en-US" b="0" baseline="0" dirty="0"/>
              <a:t> distinguishing between</a:t>
            </a:r>
            <a:r>
              <a:rPr lang="en-US" b="0" dirty="0"/>
              <a:t> the</a:t>
            </a:r>
            <a:r>
              <a:rPr lang="en-US" b="0" baseline="0" dirty="0"/>
              <a:t> meanings of </a:t>
            </a:r>
            <a:r>
              <a:rPr lang="en-US" b="0" dirty="0"/>
              <a:t>‘estoy ‘</a:t>
            </a:r>
            <a:r>
              <a:rPr lang="en-US" b="0" baseline="0" dirty="0"/>
              <a:t> and</a:t>
            </a:r>
            <a:r>
              <a:rPr lang="en-US" b="0" dirty="0"/>
              <a:t> ‘soy’</a:t>
            </a:r>
            <a:r>
              <a:rPr lang="en-US" b="0" baseline="0" dirty="0"/>
              <a:t> and</a:t>
            </a:r>
            <a:r>
              <a:rPr lang="en-US" b="0" dirty="0"/>
              <a:t> to further consolidate knowledge of adjectival agreement.</a:t>
            </a:r>
            <a:endParaRPr lang="en-US" b="1" dirty="0"/>
          </a:p>
          <a:p>
            <a:endParaRPr lang="en-US" b="1" dirty="0"/>
          </a:p>
          <a:p>
            <a:r>
              <a:rPr lang="en-US" b="1" dirty="0"/>
              <a:t>Procedure:</a:t>
            </a:r>
          </a:p>
          <a:p>
            <a:pPr marL="228600" indent="-228600">
              <a:buAutoNum type="arabicPeriod"/>
            </a:pPr>
            <a:r>
              <a:rPr lang="en-US" b="0" dirty="0"/>
              <a:t>Students copy out</a:t>
            </a:r>
            <a:r>
              <a:rPr lang="en-US" b="0" baseline="0" dirty="0"/>
              <a:t> the grid and will l</a:t>
            </a:r>
            <a:r>
              <a:rPr lang="en-US" b="0" dirty="0"/>
              <a:t>isten to these responses and tick if the person speaking is referring to ‘today’ or ‘in general’. Teachers click</a:t>
            </a:r>
            <a:r>
              <a:rPr lang="en-US" b="0" baseline="0" dirty="0"/>
              <a:t> the number button to play the recording.</a:t>
            </a:r>
            <a:endParaRPr lang="en-US" b="0" dirty="0"/>
          </a:p>
          <a:p>
            <a:pPr marL="228600" indent="-228600">
              <a:buAutoNum type="arabicPeriod"/>
            </a:pPr>
            <a:r>
              <a:rPr lang="en-US" b="0" dirty="0"/>
              <a:t>Students listen again and decide if it’s a boy or a girl speaking. It could also be either.</a:t>
            </a:r>
            <a:r>
              <a:rPr lang="en-US" b="0" baseline="0" dirty="0"/>
              <a:t> They </a:t>
            </a:r>
            <a:r>
              <a:rPr lang="en-US" b="0" dirty="0"/>
              <a:t>will need to pay attention to the ending of the adjective.</a:t>
            </a:r>
          </a:p>
          <a:p>
            <a:pPr marL="228600" indent="-228600">
              <a:buAutoNum type="arabicPeriod" startAt="3"/>
            </a:pPr>
            <a:r>
              <a:rPr lang="en-US" b="0" dirty="0"/>
              <a:t>Lastly, students write the original question for each answer. Was the question ‘¿Cómo eres?’ o ‘¿Cómo estás?’?</a:t>
            </a:r>
          </a:p>
          <a:p>
            <a:pPr marL="228600" indent="-228600">
              <a:buAutoNum type="arabicPeriod" startAt="3"/>
            </a:pPr>
            <a:r>
              <a:rPr lang="en-US" b="0" dirty="0"/>
              <a:t>Teachers click to go through each individual</a:t>
            </a:r>
            <a:r>
              <a:rPr lang="en-US" b="0" baseline="0" dirty="0"/>
              <a:t> answer for each question.</a:t>
            </a:r>
            <a:endParaRPr lang="en-US" b="0" dirty="0"/>
          </a:p>
          <a:p>
            <a:endParaRPr lang="en-US" b="0" dirty="0"/>
          </a:p>
          <a:p>
            <a:r>
              <a:rPr lang="en-US" b="1" dirty="0"/>
              <a:t>Transcript:</a:t>
            </a:r>
          </a:p>
          <a:p>
            <a:pPr marL="228600" indent="-228600">
              <a:buAutoNum type="arabicPeriod"/>
            </a:pPr>
            <a:r>
              <a:rPr lang="en-US" b="0" dirty="0"/>
              <a:t>Estoy </a:t>
            </a:r>
            <a:r>
              <a:rPr lang="en-US" b="0" dirty="0" err="1"/>
              <a:t>nervioso</a:t>
            </a:r>
            <a:r>
              <a:rPr lang="en-US" b="0" dirty="0"/>
              <a:t>.</a:t>
            </a:r>
          </a:p>
          <a:p>
            <a:pPr marL="228600" indent="-228600">
              <a:buAutoNum type="arabicPeriod"/>
            </a:pPr>
            <a:r>
              <a:rPr lang="en-US" b="0" dirty="0"/>
              <a:t>Soy </a:t>
            </a:r>
            <a:r>
              <a:rPr lang="en-US" b="0" dirty="0" err="1"/>
              <a:t>simpática</a:t>
            </a:r>
            <a:r>
              <a:rPr lang="en-US" b="0" dirty="0"/>
              <a:t>.</a:t>
            </a:r>
          </a:p>
          <a:p>
            <a:pPr marL="228600" indent="-228600">
              <a:buAutoNum type="arabicPeriod"/>
            </a:pPr>
            <a:r>
              <a:rPr lang="en-US" b="0" dirty="0"/>
              <a:t>Estoy </a:t>
            </a:r>
            <a:r>
              <a:rPr lang="en-US" b="0" dirty="0" err="1"/>
              <a:t>raro</a:t>
            </a:r>
            <a:r>
              <a:rPr lang="en-US" b="0" dirty="0"/>
              <a:t>.</a:t>
            </a:r>
          </a:p>
          <a:p>
            <a:pPr marL="228600" indent="-228600">
              <a:buAutoNum type="arabicPeriod"/>
            </a:pPr>
            <a:r>
              <a:rPr lang="en-US" b="0" dirty="0"/>
              <a:t>Soy </a:t>
            </a:r>
            <a:r>
              <a:rPr lang="en-US" b="0" dirty="0" err="1"/>
              <a:t>bueno</a:t>
            </a:r>
            <a:r>
              <a:rPr lang="en-US" b="0" dirty="0"/>
              <a:t>.</a:t>
            </a:r>
          </a:p>
          <a:p>
            <a:pPr marL="228600" indent="-228600">
              <a:buAutoNum type="arabicPeriod"/>
            </a:pPr>
            <a:r>
              <a:rPr lang="en-US" b="0" dirty="0"/>
              <a:t>Soy </a:t>
            </a:r>
            <a:r>
              <a:rPr lang="en-US" b="0" dirty="0" err="1"/>
              <a:t>interesante</a:t>
            </a:r>
            <a:r>
              <a:rPr lang="en-US" b="0" dirty="0"/>
              <a:t>.</a:t>
            </a:r>
          </a:p>
          <a:p>
            <a:pPr marL="228600" indent="-228600">
              <a:buAutoNum type="arabicPeriod"/>
            </a:pPr>
            <a:r>
              <a:rPr lang="en-US" b="0" dirty="0"/>
              <a:t>Estoy </a:t>
            </a:r>
            <a:r>
              <a:rPr lang="en-US" b="0" dirty="0" err="1"/>
              <a:t>seria</a:t>
            </a:r>
            <a:r>
              <a:rPr lang="en-US" b="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b="1" dirty="0"/>
            </a:br>
            <a:r>
              <a:rPr lang="en-GB" b="1" dirty="0"/>
              <a:t>Aim: </a:t>
            </a:r>
            <a:r>
              <a:rPr lang="en-GB" b="0" dirty="0"/>
              <a:t>to practise spoken production and comprehension of questions with ser/</a:t>
            </a:r>
            <a:r>
              <a:rPr lang="en-GB" b="0" dirty="0" err="1"/>
              <a:t>estar</a:t>
            </a:r>
            <a:r>
              <a:rPr lang="en-GB" b="0" dirty="0"/>
              <a:t> in 2</a:t>
            </a:r>
            <a:r>
              <a:rPr lang="en-GB" b="0" baseline="30000" dirty="0"/>
              <a:t>nd</a:t>
            </a:r>
            <a:r>
              <a:rPr lang="en-GB" b="0" dirty="0"/>
              <a:t> person singular and their replies.</a:t>
            </a:r>
          </a:p>
          <a:p>
            <a:endParaRPr lang="en-GB" b="0" dirty="0"/>
          </a:p>
          <a:p>
            <a:r>
              <a:rPr lang="en-GB" b="1" dirty="0"/>
              <a:t>Procedure:</a:t>
            </a:r>
          </a:p>
          <a:p>
            <a:pPr marL="228600" indent="-228600">
              <a:buAutoNum type="arabicPeriod"/>
            </a:pPr>
            <a:r>
              <a:rPr lang="en-GB" b="0" dirty="0"/>
              <a:t>Student As and Bs decide (in secret) which answers they want their partner to give, and therefore which question they will ask: ¿</a:t>
            </a:r>
            <a:r>
              <a:rPr lang="en-GB" b="0" dirty="0" err="1"/>
              <a:t>Cómo</a:t>
            </a:r>
            <a:r>
              <a:rPr lang="en-GB" b="0" dirty="0"/>
              <a:t> </a:t>
            </a:r>
            <a:r>
              <a:rPr lang="en-GB" b="0" dirty="0" err="1"/>
              <a:t>estás</a:t>
            </a:r>
            <a:r>
              <a:rPr lang="en-GB" b="0" dirty="0"/>
              <a:t>? for the ‘today’ answers and ¿</a:t>
            </a:r>
            <a:r>
              <a:rPr lang="en-GB" b="0" dirty="0" err="1"/>
              <a:t>Cómo</a:t>
            </a:r>
            <a:r>
              <a:rPr lang="en-GB" b="0" dirty="0"/>
              <a:t> </a:t>
            </a:r>
            <a:r>
              <a:rPr lang="en-GB" b="0" dirty="0" err="1"/>
              <a:t>eres</a:t>
            </a:r>
            <a:r>
              <a:rPr lang="en-GB" b="0" dirty="0"/>
              <a:t>? for the ‘in general’ answers.</a:t>
            </a:r>
          </a:p>
          <a:p>
            <a:pPr marL="228600" indent="-228600">
              <a:buAutoNum type="arabicPeriod"/>
            </a:pPr>
            <a:r>
              <a:rPr lang="en-GB" b="0" dirty="0"/>
              <a:t>Bs face the board.  As ask either ¿</a:t>
            </a:r>
            <a:r>
              <a:rPr lang="en-GB" b="0" dirty="0" err="1"/>
              <a:t>Cómo</a:t>
            </a:r>
            <a:r>
              <a:rPr lang="en-GB" b="0" dirty="0"/>
              <a:t> </a:t>
            </a:r>
            <a:r>
              <a:rPr lang="en-GB" b="0" dirty="0" err="1"/>
              <a:t>estás</a:t>
            </a:r>
            <a:r>
              <a:rPr lang="en-GB" b="0" dirty="0"/>
              <a:t>? or ¿</a:t>
            </a:r>
            <a:r>
              <a:rPr lang="en-GB" b="0" dirty="0" err="1"/>
              <a:t>Cómo</a:t>
            </a:r>
            <a:r>
              <a:rPr lang="en-GB" b="0" dirty="0"/>
              <a:t> </a:t>
            </a:r>
            <a:r>
              <a:rPr lang="en-GB" b="0" dirty="0" err="1"/>
              <a:t>eres</a:t>
            </a:r>
            <a:r>
              <a:rPr lang="en-GB" b="0" dirty="0"/>
              <a:t>? </a:t>
            </a:r>
          </a:p>
          <a:p>
            <a:pPr marL="228600" indent="-228600">
              <a:buAutoNum type="arabicPeriod"/>
            </a:pPr>
            <a:r>
              <a:rPr lang="en-GB" b="0" dirty="0"/>
              <a:t>Bs respond in Spanish, giving the adjective (in the correctly gendered form for them).</a:t>
            </a:r>
          </a:p>
          <a:p>
            <a:pPr marL="228600" indent="-228600">
              <a:buAutoNum type="arabicPeriod"/>
            </a:pPr>
            <a:r>
              <a:rPr lang="en-GB" b="0" dirty="0"/>
              <a:t>As check that Bs have answered correctly (and correct their partner, if not).</a:t>
            </a:r>
          </a:p>
          <a:p>
            <a:pPr marL="228600" indent="-228600">
              <a:buAutoNum type="arabicPeriod"/>
            </a:pPr>
            <a:r>
              <a:rPr lang="en-GB" b="0" dirty="0"/>
              <a:t>Interactions continue until all 6 questions have been asked and answered.</a:t>
            </a:r>
          </a:p>
          <a:p>
            <a:pPr marL="228600" indent="-228600">
              <a:buAutoNum type="arabicPeriod"/>
            </a:pPr>
            <a:r>
              <a:rPr lang="en-GB" b="0" dirty="0"/>
              <a:t>Students swap roles and repeat the task.</a:t>
            </a:r>
          </a:p>
          <a:p>
            <a:pPr marL="0" indent="0">
              <a:buNone/>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E1C4-E03E-420E-89B6-F77D1EA19E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7985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139016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95357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871429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619169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0931895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527827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52096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9656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409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13029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32687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332859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971359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629607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85732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53904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133270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image" Target="../media/image8.png"/><Relationship Id="rId7" Type="http://schemas.openxmlformats.org/officeDocument/2006/relationships/audio" Target="../media/audio32.wav"/><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audio" Target="../media/audio31.wav"/><Relationship Id="rId11" Type="http://schemas.openxmlformats.org/officeDocument/2006/relationships/audio" Target="../media/audio36.wav"/><Relationship Id="rId5" Type="http://schemas.openxmlformats.org/officeDocument/2006/relationships/audio" Target="../media/audio30.wav"/><Relationship Id="rId10" Type="http://schemas.openxmlformats.org/officeDocument/2006/relationships/audio" Target="../media/audio35.wav"/><Relationship Id="rId4" Type="http://schemas.openxmlformats.org/officeDocument/2006/relationships/audio" Target="../media/audio29.wav"/><Relationship Id="rId9" Type="http://schemas.openxmlformats.org/officeDocument/2006/relationships/audio" Target="../media/audio34.wav"/></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image" Target="../media/image38.gif"/><Relationship Id="rId7" Type="http://schemas.openxmlformats.org/officeDocument/2006/relationships/image" Target="../media/image42.gif"/><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jpeg"/><Relationship Id="rId10" Type="http://schemas.openxmlformats.org/officeDocument/2006/relationships/image" Target="../media/image45.gif"/><Relationship Id="rId4" Type="http://schemas.openxmlformats.org/officeDocument/2006/relationships/image" Target="../media/image39.gif"/><Relationship Id="rId9" Type="http://schemas.openxmlformats.org/officeDocument/2006/relationships/image" Target="../media/image44.gif"/></Relationships>
</file>

<file path=ppt/slides/_rels/slide17.xml.rels><?xml version="1.0" encoding="UTF-8" standalone="yes"?>
<Relationships xmlns="http://schemas.openxmlformats.org/package/2006/relationships"><Relationship Id="rId8" Type="http://schemas.openxmlformats.org/officeDocument/2006/relationships/audio" Target="../media/audio41.wav"/><Relationship Id="rId3" Type="http://schemas.openxmlformats.org/officeDocument/2006/relationships/image" Target="../media/image8.png"/><Relationship Id="rId7" Type="http://schemas.openxmlformats.org/officeDocument/2006/relationships/audio" Target="../media/audio40.wav"/><Relationship Id="rId12" Type="http://schemas.openxmlformats.org/officeDocument/2006/relationships/image" Target="../media/image46.tiff"/><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audio" Target="../media/audio39.wav"/><Relationship Id="rId11" Type="http://schemas.openxmlformats.org/officeDocument/2006/relationships/audio" Target="../media/audio44.wav"/><Relationship Id="rId5" Type="http://schemas.openxmlformats.org/officeDocument/2006/relationships/audio" Target="../media/audio38.wav"/><Relationship Id="rId10" Type="http://schemas.openxmlformats.org/officeDocument/2006/relationships/audio" Target="../media/audio43.wav"/><Relationship Id="rId4" Type="http://schemas.openxmlformats.org/officeDocument/2006/relationships/audio" Target="../media/audio37.wav"/><Relationship Id="rId9" Type="http://schemas.openxmlformats.org/officeDocument/2006/relationships/audio" Target="../media/audio42.wav"/></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audio" Target="../media/audio7.wav"/><Relationship Id="rId7" Type="http://schemas.openxmlformats.org/officeDocument/2006/relationships/audio" Target="../media/audio11.wav"/><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audio" Target="../media/audio8.wav"/></Relationships>
</file>

<file path=ppt/slides/_rels/slide4.xml.rels><?xml version="1.0" encoding="UTF-8" standalone="yes"?>
<Relationships xmlns="http://schemas.openxmlformats.org/package/2006/relationships"><Relationship Id="rId8" Type="http://schemas.openxmlformats.org/officeDocument/2006/relationships/audio" Target="../media/audio18.wav"/><Relationship Id="rId3" Type="http://schemas.openxmlformats.org/officeDocument/2006/relationships/audio" Target="../media/audio13.wav"/><Relationship Id="rId7" Type="http://schemas.openxmlformats.org/officeDocument/2006/relationships/audio" Target="../media/audio17.wav"/><Relationship Id="rId12" Type="http://schemas.openxmlformats.org/officeDocument/2006/relationships/audio" Target="../media/audio22.wav"/><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audio" Target="../media/audio16.wav"/><Relationship Id="rId11" Type="http://schemas.openxmlformats.org/officeDocument/2006/relationships/audio" Target="../media/audio21.wav"/><Relationship Id="rId5" Type="http://schemas.openxmlformats.org/officeDocument/2006/relationships/audio" Target="../media/audio15.wav"/><Relationship Id="rId10" Type="http://schemas.openxmlformats.org/officeDocument/2006/relationships/audio" Target="../media/audio20.wav"/><Relationship Id="rId4" Type="http://schemas.openxmlformats.org/officeDocument/2006/relationships/audio" Target="../media/audio14.wav"/><Relationship Id="rId9" Type="http://schemas.openxmlformats.org/officeDocument/2006/relationships/audio" Target="../media/audio19.wav"/></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audio" Target="../media/audio28.wav"/><Relationship Id="rId3" Type="http://schemas.openxmlformats.org/officeDocument/2006/relationships/audio" Target="../media/audio23.wav"/><Relationship Id="rId7" Type="http://schemas.openxmlformats.org/officeDocument/2006/relationships/audio" Target="../media/audio27.wav"/><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audio" Target="../media/audio26.wav"/><Relationship Id="rId11" Type="http://schemas.openxmlformats.org/officeDocument/2006/relationships/image" Target="../media/image13.png"/><Relationship Id="rId5" Type="http://schemas.openxmlformats.org/officeDocument/2006/relationships/audio" Target="../media/audio25.wav"/><Relationship Id="rId10" Type="http://schemas.openxmlformats.org/officeDocument/2006/relationships/image" Target="../media/image12.png"/><Relationship Id="rId4" Type="http://schemas.openxmlformats.org/officeDocument/2006/relationships/audio" Target="../media/audio24.wav"/><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9.gif"/><Relationship Id="rId13" Type="http://schemas.openxmlformats.org/officeDocument/2006/relationships/image" Target="../media/image24.gif"/><Relationship Id="rId3" Type="http://schemas.openxmlformats.org/officeDocument/2006/relationships/image" Target="../media/image14.png"/><Relationship Id="rId7" Type="http://schemas.openxmlformats.org/officeDocument/2006/relationships/image" Target="../media/image18.gif"/><Relationship Id="rId12" Type="http://schemas.openxmlformats.org/officeDocument/2006/relationships/image" Target="../media/image23.gif"/><Relationship Id="rId2" Type="http://schemas.openxmlformats.org/officeDocument/2006/relationships/notesSlide" Target="../notesSlides/notesSlide9.xml"/><Relationship Id="rId16" Type="http://schemas.openxmlformats.org/officeDocument/2006/relationships/image" Target="../media/image27.gif"/><Relationship Id="rId1" Type="http://schemas.openxmlformats.org/officeDocument/2006/relationships/slideLayout" Target="../slideLayouts/slideLayout3.xml"/><Relationship Id="rId6" Type="http://schemas.openxmlformats.org/officeDocument/2006/relationships/image" Target="../media/image17.gif"/><Relationship Id="rId11" Type="http://schemas.openxmlformats.org/officeDocument/2006/relationships/image" Target="../media/image22.gif"/><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gif"/><Relationship Id="rId4" Type="http://schemas.openxmlformats.org/officeDocument/2006/relationships/image" Target="../media/image15.png"/><Relationship Id="rId9" Type="http://schemas.openxmlformats.org/officeDocument/2006/relationships/image" Target="../media/image20.gif"/><Relationship Id="rId14" Type="http://schemas.openxmlformats.org/officeDocument/2006/relationships/image" Target="../media/image2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20000"/>
          </a:bodyPr>
          <a:lstStyle/>
          <a:p>
            <a:r>
              <a:rPr lang="en-GB" b="1" dirty="0"/>
              <a:t>Y7 Spanish</a:t>
            </a:r>
            <a:br>
              <a:rPr lang="en-GB" dirty="0"/>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Term 2.1</a:t>
            </a:r>
            <a:r>
              <a:rPr kumimoji="0" lang="en-GB" sz="16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Week 5 - Lesson 37</a:t>
            </a:r>
            <a:b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lang="en-GB" sz="1200" dirty="0">
                <a:solidFill>
                  <a:prstClr val="white"/>
                </a:solidFill>
                <a:latin typeface="Century Gothic" panose="020B0502020202020204" pitchFamily="34" charset="0"/>
              </a:rPr>
              <a:t>Amanda Izquierdo / Nick Avery / Rachel Hawkes</a:t>
            </a:r>
            <a:br>
              <a:rPr lang="en-GB" sz="1600" dirty="0">
                <a:solidFill>
                  <a:prstClr val="white"/>
                </a:solidFill>
                <a:latin typeface="Century Gothic" panose="020B0502020202020204" pitchFamily="34" charset="0"/>
              </a:rPr>
            </a:br>
            <a:br>
              <a:rPr lang="en-GB" sz="1400" dirty="0"/>
            </a:br>
            <a:r>
              <a:rPr lang="en-GB" sz="1400" dirty="0"/>
              <a:t>Artwork: Mark Davies</a:t>
            </a:r>
            <a:br>
              <a:rPr lang="en-GB" sz="1400" dirty="0"/>
            </a:br>
            <a:br>
              <a:rPr lang="en-GB" sz="1400" dirty="0"/>
            </a:br>
            <a:r>
              <a:rPr lang="en-GB" sz="1400" dirty="0"/>
              <a:t>Date updated: 16.01.24</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34301" y="2435579"/>
            <a:ext cx="6141765" cy="1484251"/>
          </a:xfrm>
        </p:spPr>
        <p:txBody>
          <a:bodyPr>
            <a:normAutofit/>
          </a:bodyPr>
          <a:lstStyle/>
          <a:p>
            <a:pPr algn="l"/>
            <a:r>
              <a:rPr lang="en-GB" b="1" dirty="0" err="1">
                <a:solidFill>
                  <a:prstClr val="white"/>
                </a:solidFill>
              </a:rPr>
              <a:t>Repaso</a:t>
            </a:r>
            <a:r>
              <a:rPr lang="en-GB" b="1" dirty="0">
                <a:solidFill>
                  <a:prstClr val="white"/>
                </a:solidFill>
              </a:rPr>
              <a:t> </a:t>
            </a:r>
            <a:r>
              <a:rPr lang="en-GB" dirty="0">
                <a:solidFill>
                  <a:prstClr val="white"/>
                </a:solidFill>
              </a:rPr>
              <a:t>(revision)</a:t>
            </a:r>
            <a:br>
              <a:rPr lang="en-GB" dirty="0">
                <a:solidFill>
                  <a:prstClr val="white"/>
                </a:solidFill>
              </a:rPr>
            </a:br>
            <a:r>
              <a:rPr lang="en-GB" dirty="0">
                <a:solidFill>
                  <a:prstClr val="white"/>
                </a:solidFill>
              </a:rPr>
              <a:t>SER &amp; ESTAR [revisited]</a:t>
            </a:r>
            <a:br>
              <a:rPr lang="en-GB" sz="2400" dirty="0">
                <a:solidFill>
                  <a:prstClr val="white"/>
                </a:solidFill>
              </a:rPr>
            </a:br>
            <a:r>
              <a:rPr lang="en-GB" sz="2400" dirty="0">
                <a:solidFill>
                  <a:prstClr val="white"/>
                </a:solidFill>
              </a:rPr>
              <a:t>SSCs [</a:t>
            </a:r>
            <a:r>
              <a:rPr lang="en-GB" sz="2400" dirty="0" err="1">
                <a:solidFill>
                  <a:prstClr val="white"/>
                </a:solidFill>
              </a:rPr>
              <a:t>ge</a:t>
            </a:r>
            <a:r>
              <a:rPr lang="en-GB" sz="2400" dirty="0">
                <a:solidFill>
                  <a:prstClr val="white"/>
                </a:solidFill>
              </a:rPr>
              <a:t>], [</a:t>
            </a:r>
            <a:r>
              <a:rPr lang="en-GB" sz="2400" dirty="0" err="1">
                <a:solidFill>
                  <a:prstClr val="white"/>
                </a:solidFill>
              </a:rPr>
              <a:t>gi</a:t>
            </a:r>
            <a:r>
              <a:rPr lang="en-GB" sz="2400" dirty="0">
                <a:solidFill>
                  <a:prstClr val="white"/>
                </a:solidFill>
              </a:rPr>
              <a:t>], [j] [revisited]</a:t>
            </a:r>
          </a:p>
          <a:p>
            <a:pPr algn="l"/>
            <a:endParaRPr lang="en-GB"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585590"/>
            <a:ext cx="8360585" cy="844550"/>
          </a:xfrm>
        </p:spPr>
        <p:txBody>
          <a:bodyPr>
            <a:normAutofit fontScale="55000" lnSpcReduction="20000"/>
          </a:bodyPr>
          <a:lstStyle/>
          <a:p>
            <a:r>
              <a:rPr lang="en-GB" dirty="0">
                <a:solidFill>
                  <a:prstClr val="white"/>
                </a:solidFill>
              </a:rPr>
              <a:t>Asking and answering questions: what you’re like at the moment and in general</a:t>
            </a:r>
            <a:endParaRPr lang="en-GB" dirty="0"/>
          </a:p>
        </p:txBody>
      </p:sp>
      <p:pic>
        <p:nvPicPr>
          <p:cNvPr id="11" name="Picture 10" descr="A cartoon character sitting at a desk with a book&#10;&#10;Description automatically generated with low confidence">
            <a:extLst>
              <a:ext uri="{FF2B5EF4-FFF2-40B4-BE49-F238E27FC236}">
                <a16:creationId xmlns:a16="http://schemas.microsoft.com/office/drawing/2014/main" id="{BF0A7F26-DBAF-4C4B-897A-BB2264E97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9128" y="4427860"/>
            <a:ext cx="4642984" cy="2031305"/>
          </a:xfrm>
          <a:prstGeom prst="ellipse">
            <a:avLst/>
          </a:prstGeom>
        </p:spPr>
      </p:pic>
    </p:spTree>
    <p:extLst>
      <p:ext uri="{BB962C8B-B14F-4D97-AF65-F5344CB8AC3E}">
        <p14:creationId xmlns:p14="http://schemas.microsoft.com/office/powerpoint/2010/main" val="768409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C00000"/>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escribir</a:t>
            </a:r>
          </a:p>
        </p:txBody>
      </p:sp>
      <p:sp>
        <p:nvSpPr>
          <p:cNvPr id="3" name="Title 3">
            <a:extLst>
              <a:ext uri="{FF2B5EF4-FFF2-40B4-BE49-F238E27FC236}">
                <a16:creationId xmlns:a16="http://schemas.microsoft.com/office/drawing/2014/main" id="{343B5656-1082-4495-B711-CD9F1D6A26DE}"/>
              </a:ext>
            </a:extLst>
          </p:cNvPr>
          <p:cNvSpPr txBox="1">
            <a:spLocks/>
          </p:cNvSpPr>
          <p:nvPr/>
        </p:nvSpPr>
        <p:spPr>
          <a:xfrm>
            <a:off x="-1" y="296864"/>
            <a:ext cx="6847367"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sz="2800" b="1" dirty="0">
                <a:solidFill>
                  <a:schemeClr val="bg1"/>
                </a:solidFill>
              </a:rPr>
              <a:t>Écris en français !</a:t>
            </a:r>
          </a:p>
        </p:txBody>
      </p:sp>
      <p:sp>
        <p:nvSpPr>
          <p:cNvPr id="4" name="Title 3">
            <a:extLst>
              <a:ext uri="{FF2B5EF4-FFF2-40B4-BE49-F238E27FC236}">
                <a16:creationId xmlns:a16="http://schemas.microsoft.com/office/drawing/2014/main" id="{6DDC339C-2018-4CDB-A1AB-CB072BE12DB7}"/>
              </a:ext>
            </a:extLst>
          </p:cNvPr>
          <p:cNvSpPr>
            <a:spLocks noGrp="1"/>
          </p:cNvSpPr>
          <p:nvPr>
            <p:ph type="title"/>
          </p:nvPr>
        </p:nvSpPr>
        <p:spPr/>
        <p:txBody>
          <a:bodyPr/>
          <a:lstStyle/>
          <a:p>
            <a:r>
              <a:rPr lang="en-GB" dirty="0"/>
              <a:t>Escribe </a:t>
            </a:r>
            <a:r>
              <a:rPr lang="en-GB" dirty="0" err="1"/>
              <a:t>en</a:t>
            </a:r>
            <a:r>
              <a:rPr lang="en-GB" dirty="0"/>
              <a:t> </a:t>
            </a:r>
            <a:r>
              <a:rPr lang="en-GB" dirty="0" err="1"/>
              <a:t>español</a:t>
            </a:r>
            <a:endParaRPr lang="en-GB" dirty="0"/>
          </a:p>
        </p:txBody>
      </p:sp>
      <p:graphicFrame>
        <p:nvGraphicFramePr>
          <p:cNvPr id="6" name="Table 7">
            <a:extLst>
              <a:ext uri="{FF2B5EF4-FFF2-40B4-BE49-F238E27FC236}">
                <a16:creationId xmlns:a16="http://schemas.microsoft.com/office/drawing/2014/main" id="{1B94BA32-0A69-400B-B7E7-57D47FD16091}"/>
              </a:ext>
            </a:extLst>
          </p:cNvPr>
          <p:cNvGraphicFramePr>
            <a:graphicFrameLocks noGrp="1"/>
          </p:cNvGraphicFramePr>
          <p:nvPr/>
        </p:nvGraphicFramePr>
        <p:xfrm>
          <a:off x="322830" y="1004713"/>
          <a:ext cx="11546340" cy="5241608"/>
        </p:xfrm>
        <a:graphic>
          <a:graphicData uri="http://schemas.openxmlformats.org/drawingml/2006/table">
            <a:tbl>
              <a:tblPr firstRow="1" bandRow="1">
                <a:tableStyleId>{5940675A-B579-460E-94D1-54222C63F5DA}</a:tableStyleId>
              </a:tblPr>
              <a:tblGrid>
                <a:gridCol w="3848780">
                  <a:extLst>
                    <a:ext uri="{9D8B030D-6E8A-4147-A177-3AD203B41FA5}">
                      <a16:colId xmlns:a16="http://schemas.microsoft.com/office/drawing/2014/main" val="34385909"/>
                    </a:ext>
                  </a:extLst>
                </a:gridCol>
                <a:gridCol w="3848780">
                  <a:extLst>
                    <a:ext uri="{9D8B030D-6E8A-4147-A177-3AD203B41FA5}">
                      <a16:colId xmlns:a16="http://schemas.microsoft.com/office/drawing/2014/main" val="2991835116"/>
                    </a:ext>
                  </a:extLst>
                </a:gridCol>
                <a:gridCol w="3848780">
                  <a:extLst>
                    <a:ext uri="{9D8B030D-6E8A-4147-A177-3AD203B41FA5}">
                      <a16:colId xmlns:a16="http://schemas.microsoft.com/office/drawing/2014/main" val="4069068485"/>
                    </a:ext>
                  </a:extLst>
                </a:gridCol>
              </a:tblGrid>
              <a:tr h="2620804">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468144323"/>
                  </a:ext>
                </a:extLst>
              </a:tr>
              <a:tr h="2620804">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324259585"/>
                  </a:ext>
                </a:extLst>
              </a:tr>
            </a:tbl>
          </a:graphicData>
        </a:graphic>
      </p:graphicFrame>
      <p:pic>
        <p:nvPicPr>
          <p:cNvPr id="20" name="Picture 19" descr="A cat lying on its back&#10;&#10;Description automatically generated">
            <a:extLst>
              <a:ext uri="{FF2B5EF4-FFF2-40B4-BE49-F238E27FC236}">
                <a16:creationId xmlns:a16="http://schemas.microsoft.com/office/drawing/2014/main" id="{BC5B454D-7578-4D97-A7A6-314E3888F5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351" y="1133323"/>
            <a:ext cx="3628877" cy="2412636"/>
          </a:xfrm>
          <a:prstGeom prst="rect">
            <a:avLst/>
          </a:prstGeom>
        </p:spPr>
      </p:pic>
      <p:pic>
        <p:nvPicPr>
          <p:cNvPr id="26" name="Picture 25" descr="A group of people hugging each other&#10;&#10;Description automatically generated">
            <a:extLst>
              <a:ext uri="{FF2B5EF4-FFF2-40B4-BE49-F238E27FC236}">
                <a16:creationId xmlns:a16="http://schemas.microsoft.com/office/drawing/2014/main" id="{8CF17A30-42DD-4C66-8F36-3805C72098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351" y="3739385"/>
            <a:ext cx="3628877" cy="2418306"/>
          </a:xfrm>
          <a:prstGeom prst="rect">
            <a:avLst/>
          </a:prstGeom>
        </p:spPr>
      </p:pic>
      <p:pic>
        <p:nvPicPr>
          <p:cNvPr id="28" name="Picture 27" descr="A group of meerkats on a rock&#10;&#10;Description automatically generated">
            <a:extLst>
              <a:ext uri="{FF2B5EF4-FFF2-40B4-BE49-F238E27FC236}">
                <a16:creationId xmlns:a16="http://schemas.microsoft.com/office/drawing/2014/main" id="{B32058BD-411A-46CB-9AE3-F63734999AFB}"/>
              </a:ext>
            </a:extLst>
          </p:cNvPr>
          <p:cNvPicPr>
            <a:picLocks noChangeAspect="1"/>
          </p:cNvPicPr>
          <p:nvPr/>
        </p:nvPicPr>
        <p:blipFill rotWithShape="1">
          <a:blip r:embed="rId5">
            <a:extLst>
              <a:ext uri="{28A0092B-C50C-407E-A947-70E740481C1C}">
                <a14:useLocalDpi xmlns:a14="http://schemas.microsoft.com/office/drawing/2010/main" val="0"/>
              </a:ext>
            </a:extLst>
          </a:blip>
          <a:srcRect l="1220" r="1" b="5586"/>
          <a:stretch/>
        </p:blipFill>
        <p:spPr>
          <a:xfrm>
            <a:off x="4228553" y="3718254"/>
            <a:ext cx="3789499" cy="2413742"/>
          </a:xfrm>
          <a:prstGeom prst="rect">
            <a:avLst/>
          </a:prstGeom>
        </p:spPr>
      </p:pic>
      <p:pic>
        <p:nvPicPr>
          <p:cNvPr id="32" name="Picture 31" descr="A dog running on sand&#10;&#10;Description automatically generated">
            <a:extLst>
              <a:ext uri="{FF2B5EF4-FFF2-40B4-BE49-F238E27FC236}">
                <a16:creationId xmlns:a16="http://schemas.microsoft.com/office/drawing/2014/main" id="{1BC68C13-DB93-4942-874D-8E340849C4C7}"/>
              </a:ext>
            </a:extLst>
          </p:cNvPr>
          <p:cNvPicPr>
            <a:picLocks noChangeAspect="1"/>
          </p:cNvPicPr>
          <p:nvPr/>
        </p:nvPicPr>
        <p:blipFill rotWithShape="1">
          <a:blip r:embed="rId6">
            <a:extLst>
              <a:ext uri="{28A0092B-C50C-407E-A947-70E740481C1C}">
                <a14:useLocalDpi xmlns:a14="http://schemas.microsoft.com/office/drawing/2010/main" val="0"/>
              </a:ext>
            </a:extLst>
          </a:blip>
          <a:srcRect l="18475" b="5707"/>
          <a:stretch/>
        </p:blipFill>
        <p:spPr>
          <a:xfrm>
            <a:off x="8071217" y="1105137"/>
            <a:ext cx="3746146" cy="2430465"/>
          </a:xfrm>
          <a:prstGeom prst="rect">
            <a:avLst/>
          </a:prstGeom>
        </p:spPr>
      </p:pic>
      <p:pic>
        <p:nvPicPr>
          <p:cNvPr id="36" name="Picture 35" descr="A person and person holding a baby&#10;&#10;Description automatically generated">
            <a:extLst>
              <a:ext uri="{FF2B5EF4-FFF2-40B4-BE49-F238E27FC236}">
                <a16:creationId xmlns:a16="http://schemas.microsoft.com/office/drawing/2014/main" id="{DE79AAE4-AFD4-436B-840D-90412B7453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56617" y="1068196"/>
            <a:ext cx="3622028" cy="2413742"/>
          </a:xfrm>
          <a:prstGeom prst="rect">
            <a:avLst/>
          </a:prstGeom>
        </p:spPr>
      </p:pic>
      <p:pic>
        <p:nvPicPr>
          <p:cNvPr id="42" name="Picture 41" descr="A person and child sitting on a brick wall&#10;&#10;Description automatically generated">
            <a:extLst>
              <a:ext uri="{FF2B5EF4-FFF2-40B4-BE49-F238E27FC236}">
                <a16:creationId xmlns:a16="http://schemas.microsoft.com/office/drawing/2014/main" id="{6E515162-E036-4580-8A7C-F7F87EC024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1217" y="3718254"/>
            <a:ext cx="3713586" cy="2474757"/>
          </a:xfrm>
          <a:prstGeom prst="rect">
            <a:avLst/>
          </a:prstGeom>
        </p:spPr>
      </p:pic>
      <p:sp>
        <p:nvSpPr>
          <p:cNvPr id="43" name="TextBox 42">
            <a:extLst>
              <a:ext uri="{FF2B5EF4-FFF2-40B4-BE49-F238E27FC236}">
                <a16:creationId xmlns:a16="http://schemas.microsoft.com/office/drawing/2014/main" id="{79C567D8-5328-4132-92A7-32108AFBA5F2}"/>
              </a:ext>
            </a:extLst>
          </p:cNvPr>
          <p:cNvSpPr txBox="1"/>
          <p:nvPr/>
        </p:nvSpPr>
        <p:spPr>
          <a:xfrm>
            <a:off x="399351" y="1133323"/>
            <a:ext cx="3664694" cy="830997"/>
          </a:xfrm>
          <a:prstGeom prst="rect">
            <a:avLst/>
          </a:prstGeom>
          <a:noFill/>
        </p:spPr>
        <p:txBody>
          <a:bodyPr wrap="square" rtlCol="0">
            <a:spAutoFit/>
          </a:bodyPr>
          <a:lstStyle/>
          <a:p>
            <a:r>
              <a:rPr lang="en-GB" sz="2400" b="1" dirty="0">
                <a:solidFill>
                  <a:schemeClr val="bg2"/>
                </a:solidFill>
              </a:rPr>
              <a:t>I am feeling quite calm.</a:t>
            </a:r>
          </a:p>
        </p:txBody>
      </p:sp>
      <p:sp>
        <p:nvSpPr>
          <p:cNvPr id="11" name="TextBox 10">
            <a:extLst>
              <a:ext uri="{FF2B5EF4-FFF2-40B4-BE49-F238E27FC236}">
                <a16:creationId xmlns:a16="http://schemas.microsoft.com/office/drawing/2014/main" id="{0B57DB63-887F-497C-95C7-6C81F351EA00}"/>
              </a:ext>
            </a:extLst>
          </p:cNvPr>
          <p:cNvSpPr txBox="1"/>
          <p:nvPr/>
        </p:nvSpPr>
        <p:spPr>
          <a:xfrm>
            <a:off x="311812" y="3129939"/>
            <a:ext cx="3802291" cy="461665"/>
          </a:xfrm>
          <a:prstGeom prst="rect">
            <a:avLst/>
          </a:prstGeom>
          <a:noFill/>
        </p:spPr>
        <p:txBody>
          <a:bodyPr wrap="square" rtlCol="0">
            <a:spAutoFit/>
          </a:bodyPr>
          <a:lstStyle/>
          <a:p>
            <a:pPr algn="r"/>
            <a:r>
              <a:rPr lang="en-GB" sz="2400" b="1" dirty="0" err="1">
                <a:solidFill>
                  <a:schemeClr val="bg2"/>
                </a:solidFill>
                <a:latin typeface="+mj-lt"/>
              </a:rPr>
              <a:t>Estoy</a:t>
            </a:r>
            <a:r>
              <a:rPr lang="en-GB" sz="2400" b="1" dirty="0">
                <a:solidFill>
                  <a:schemeClr val="bg2"/>
                </a:solidFill>
                <a:latin typeface="+mj-lt"/>
              </a:rPr>
              <a:t> </a:t>
            </a:r>
            <a:r>
              <a:rPr lang="en-GB" sz="2400" b="1" dirty="0" err="1">
                <a:solidFill>
                  <a:schemeClr val="bg2"/>
                </a:solidFill>
                <a:latin typeface="+mj-lt"/>
              </a:rPr>
              <a:t>bastante</a:t>
            </a:r>
            <a:r>
              <a:rPr lang="en-GB" sz="2400" b="1" dirty="0">
                <a:solidFill>
                  <a:schemeClr val="bg2"/>
                </a:solidFill>
                <a:latin typeface="+mj-lt"/>
              </a:rPr>
              <a:t> </a:t>
            </a:r>
            <a:r>
              <a:rPr lang="en-GB" sz="2400" b="1" dirty="0" err="1">
                <a:solidFill>
                  <a:schemeClr val="bg2"/>
                </a:solidFill>
                <a:latin typeface="+mj-lt"/>
              </a:rPr>
              <a:t>tranquilo</a:t>
            </a:r>
            <a:r>
              <a:rPr lang="en-GB" sz="2400" b="1" dirty="0">
                <a:solidFill>
                  <a:schemeClr val="bg2"/>
                </a:solidFill>
                <a:latin typeface="+mj-lt"/>
              </a:rPr>
              <a:t>.</a:t>
            </a:r>
          </a:p>
        </p:txBody>
      </p:sp>
      <p:sp>
        <p:nvSpPr>
          <p:cNvPr id="44" name="TextBox 43">
            <a:extLst>
              <a:ext uri="{FF2B5EF4-FFF2-40B4-BE49-F238E27FC236}">
                <a16:creationId xmlns:a16="http://schemas.microsoft.com/office/drawing/2014/main" id="{00CA0874-CB89-4190-9FF9-AC2520C83F20}"/>
              </a:ext>
            </a:extLst>
          </p:cNvPr>
          <p:cNvSpPr txBox="1"/>
          <p:nvPr/>
        </p:nvSpPr>
        <p:spPr>
          <a:xfrm>
            <a:off x="4204810" y="1063244"/>
            <a:ext cx="3664694" cy="830997"/>
          </a:xfrm>
          <a:prstGeom prst="rect">
            <a:avLst/>
          </a:prstGeom>
          <a:noFill/>
        </p:spPr>
        <p:txBody>
          <a:bodyPr wrap="square" rtlCol="0">
            <a:spAutoFit/>
          </a:bodyPr>
          <a:lstStyle/>
          <a:p>
            <a:r>
              <a:rPr lang="en-GB" sz="2400" b="1" dirty="0">
                <a:solidFill>
                  <a:schemeClr val="bg2"/>
                </a:solidFill>
              </a:rPr>
              <a:t>She is small and beautiful.</a:t>
            </a:r>
          </a:p>
        </p:txBody>
      </p:sp>
      <p:sp>
        <p:nvSpPr>
          <p:cNvPr id="45" name="TextBox 44">
            <a:extLst>
              <a:ext uri="{FF2B5EF4-FFF2-40B4-BE49-F238E27FC236}">
                <a16:creationId xmlns:a16="http://schemas.microsoft.com/office/drawing/2014/main" id="{7D058D72-498B-4756-8DDD-09F6D3025594}"/>
              </a:ext>
            </a:extLst>
          </p:cNvPr>
          <p:cNvSpPr txBox="1"/>
          <p:nvPr/>
        </p:nvSpPr>
        <p:spPr>
          <a:xfrm>
            <a:off x="10138411" y="1106654"/>
            <a:ext cx="1678952" cy="1938992"/>
          </a:xfrm>
          <a:prstGeom prst="rect">
            <a:avLst/>
          </a:prstGeom>
          <a:solidFill>
            <a:srgbClr val="54361C"/>
          </a:solidFill>
        </p:spPr>
        <p:txBody>
          <a:bodyPr wrap="square" rtlCol="0">
            <a:spAutoFit/>
          </a:bodyPr>
          <a:lstStyle/>
          <a:p>
            <a:r>
              <a:rPr lang="en-GB" sz="2400" b="1" dirty="0">
                <a:solidFill>
                  <a:schemeClr val="bg1"/>
                </a:solidFill>
              </a:rPr>
              <a:t>You are strong and active today.</a:t>
            </a:r>
          </a:p>
        </p:txBody>
      </p:sp>
      <p:sp>
        <p:nvSpPr>
          <p:cNvPr id="14" name="TextBox 13">
            <a:extLst>
              <a:ext uri="{FF2B5EF4-FFF2-40B4-BE49-F238E27FC236}">
                <a16:creationId xmlns:a16="http://schemas.microsoft.com/office/drawing/2014/main" id="{6399C1A3-629B-4D2D-8CBD-2936D4E24D8A}"/>
              </a:ext>
            </a:extLst>
          </p:cNvPr>
          <p:cNvSpPr txBox="1"/>
          <p:nvPr/>
        </p:nvSpPr>
        <p:spPr>
          <a:xfrm>
            <a:off x="7914145" y="3085633"/>
            <a:ext cx="3990514" cy="461665"/>
          </a:xfrm>
          <a:prstGeom prst="rect">
            <a:avLst/>
          </a:prstGeom>
          <a:noFill/>
        </p:spPr>
        <p:txBody>
          <a:bodyPr wrap="square" rtlCol="0">
            <a:spAutoFit/>
          </a:bodyPr>
          <a:lstStyle/>
          <a:p>
            <a:pPr algn="r"/>
            <a:r>
              <a:rPr lang="en-GB" sz="2400" b="1" dirty="0" err="1">
                <a:solidFill>
                  <a:schemeClr val="bg1"/>
                </a:solidFill>
                <a:latin typeface="+mj-lt"/>
              </a:rPr>
              <a:t>Estás</a:t>
            </a:r>
            <a:r>
              <a:rPr lang="en-GB" sz="2400" b="1" dirty="0">
                <a:solidFill>
                  <a:schemeClr val="bg1"/>
                </a:solidFill>
                <a:latin typeface="+mj-lt"/>
              </a:rPr>
              <a:t> </a:t>
            </a:r>
            <a:r>
              <a:rPr lang="en-GB" sz="2400" b="1" dirty="0" err="1">
                <a:solidFill>
                  <a:schemeClr val="bg1"/>
                </a:solidFill>
                <a:latin typeface="+mj-lt"/>
              </a:rPr>
              <a:t>fuerte</a:t>
            </a:r>
            <a:r>
              <a:rPr lang="en-GB" sz="2400" b="1" dirty="0">
                <a:solidFill>
                  <a:schemeClr val="bg1"/>
                </a:solidFill>
                <a:latin typeface="+mj-lt"/>
              </a:rPr>
              <a:t> y </a:t>
            </a:r>
            <a:r>
              <a:rPr lang="en-GB" sz="2400" b="1" dirty="0" err="1">
                <a:solidFill>
                  <a:schemeClr val="bg1"/>
                </a:solidFill>
                <a:latin typeface="+mj-lt"/>
              </a:rPr>
              <a:t>activo</a:t>
            </a:r>
            <a:r>
              <a:rPr lang="en-GB" sz="2400" b="1" dirty="0">
                <a:solidFill>
                  <a:schemeClr val="bg1"/>
                </a:solidFill>
                <a:latin typeface="+mj-lt"/>
              </a:rPr>
              <a:t> hoy.</a:t>
            </a:r>
          </a:p>
        </p:txBody>
      </p:sp>
      <p:sp>
        <p:nvSpPr>
          <p:cNvPr id="17" name="TextBox 16">
            <a:extLst>
              <a:ext uri="{FF2B5EF4-FFF2-40B4-BE49-F238E27FC236}">
                <a16:creationId xmlns:a16="http://schemas.microsoft.com/office/drawing/2014/main" id="{6D6C0F5C-6C1B-4AB0-A5F3-0C85D607FE26}"/>
              </a:ext>
            </a:extLst>
          </p:cNvPr>
          <p:cNvSpPr txBox="1"/>
          <p:nvPr/>
        </p:nvSpPr>
        <p:spPr>
          <a:xfrm>
            <a:off x="4128686" y="3020273"/>
            <a:ext cx="3801918" cy="461665"/>
          </a:xfrm>
          <a:prstGeom prst="rect">
            <a:avLst/>
          </a:prstGeom>
          <a:noFill/>
        </p:spPr>
        <p:txBody>
          <a:bodyPr wrap="square" rtlCol="0">
            <a:spAutoFit/>
          </a:bodyPr>
          <a:lstStyle/>
          <a:p>
            <a:pPr algn="r"/>
            <a:r>
              <a:rPr lang="en-GB" sz="2400" b="1" dirty="0">
                <a:solidFill>
                  <a:schemeClr val="bg1"/>
                </a:solidFill>
                <a:latin typeface="+mj-lt"/>
              </a:rPr>
              <a:t>Es </a:t>
            </a:r>
            <a:r>
              <a:rPr lang="en-GB" sz="2400" b="1" dirty="0" err="1">
                <a:solidFill>
                  <a:schemeClr val="bg1"/>
                </a:solidFill>
                <a:latin typeface="+mj-lt"/>
              </a:rPr>
              <a:t>pequeña</a:t>
            </a:r>
            <a:r>
              <a:rPr lang="en-GB" sz="2400" b="1" dirty="0">
                <a:solidFill>
                  <a:schemeClr val="bg1"/>
                </a:solidFill>
                <a:latin typeface="+mj-lt"/>
              </a:rPr>
              <a:t> y hermosa.</a:t>
            </a:r>
          </a:p>
        </p:txBody>
      </p:sp>
      <p:sp>
        <p:nvSpPr>
          <p:cNvPr id="46" name="TextBox 45">
            <a:extLst>
              <a:ext uri="{FF2B5EF4-FFF2-40B4-BE49-F238E27FC236}">
                <a16:creationId xmlns:a16="http://schemas.microsoft.com/office/drawing/2014/main" id="{2961598B-DE0A-4428-B55E-37F7ADEE4F94}"/>
              </a:ext>
            </a:extLst>
          </p:cNvPr>
          <p:cNvSpPr txBox="1"/>
          <p:nvPr/>
        </p:nvSpPr>
        <p:spPr>
          <a:xfrm>
            <a:off x="381442" y="3751634"/>
            <a:ext cx="3664694" cy="461665"/>
          </a:xfrm>
          <a:prstGeom prst="rect">
            <a:avLst/>
          </a:prstGeom>
          <a:noFill/>
        </p:spPr>
        <p:txBody>
          <a:bodyPr wrap="square" rtlCol="0">
            <a:spAutoFit/>
          </a:bodyPr>
          <a:lstStyle/>
          <a:p>
            <a:r>
              <a:rPr lang="en-GB" sz="2400" b="1" dirty="0">
                <a:solidFill>
                  <a:schemeClr val="bg2"/>
                </a:solidFill>
              </a:rPr>
              <a:t>They are a family.</a:t>
            </a:r>
          </a:p>
        </p:txBody>
      </p:sp>
      <p:sp>
        <p:nvSpPr>
          <p:cNvPr id="12" name="TextBox 11">
            <a:extLst>
              <a:ext uri="{FF2B5EF4-FFF2-40B4-BE49-F238E27FC236}">
                <a16:creationId xmlns:a16="http://schemas.microsoft.com/office/drawing/2014/main" id="{5BDA783F-C08B-41A8-A9AB-6EB606A8616B}"/>
              </a:ext>
            </a:extLst>
          </p:cNvPr>
          <p:cNvSpPr txBox="1"/>
          <p:nvPr/>
        </p:nvSpPr>
        <p:spPr>
          <a:xfrm>
            <a:off x="-377826" y="5727465"/>
            <a:ext cx="4471515" cy="461665"/>
          </a:xfrm>
          <a:prstGeom prst="rect">
            <a:avLst/>
          </a:prstGeom>
          <a:noFill/>
        </p:spPr>
        <p:txBody>
          <a:bodyPr wrap="square" rtlCol="0">
            <a:spAutoFit/>
          </a:bodyPr>
          <a:lstStyle/>
          <a:p>
            <a:pPr algn="r"/>
            <a:r>
              <a:rPr lang="en-GB" sz="2400" b="1" dirty="0">
                <a:solidFill>
                  <a:schemeClr val="bg1"/>
                </a:solidFill>
                <a:latin typeface="+mj-lt"/>
              </a:rPr>
              <a:t>Son una </a:t>
            </a:r>
            <a:r>
              <a:rPr lang="en-GB" sz="2400" b="1" dirty="0" err="1">
                <a:solidFill>
                  <a:schemeClr val="bg1"/>
                </a:solidFill>
                <a:latin typeface="+mj-lt"/>
              </a:rPr>
              <a:t>familia</a:t>
            </a:r>
            <a:r>
              <a:rPr lang="en-GB" sz="2400" b="1" dirty="0">
                <a:solidFill>
                  <a:schemeClr val="bg1"/>
                </a:solidFill>
                <a:latin typeface="+mj-lt"/>
              </a:rPr>
              <a:t>.</a:t>
            </a:r>
          </a:p>
        </p:txBody>
      </p:sp>
      <p:sp>
        <p:nvSpPr>
          <p:cNvPr id="18" name="TextBox 17">
            <a:extLst>
              <a:ext uri="{FF2B5EF4-FFF2-40B4-BE49-F238E27FC236}">
                <a16:creationId xmlns:a16="http://schemas.microsoft.com/office/drawing/2014/main" id="{F78528B4-B2AE-456C-B030-0185C678AA11}"/>
              </a:ext>
            </a:extLst>
          </p:cNvPr>
          <p:cNvSpPr txBox="1"/>
          <p:nvPr/>
        </p:nvSpPr>
        <p:spPr>
          <a:xfrm>
            <a:off x="4168583" y="5350589"/>
            <a:ext cx="3909438" cy="830997"/>
          </a:xfrm>
          <a:prstGeom prst="rect">
            <a:avLst/>
          </a:prstGeom>
          <a:noFill/>
        </p:spPr>
        <p:txBody>
          <a:bodyPr wrap="square" rtlCol="0">
            <a:spAutoFit/>
          </a:bodyPr>
          <a:lstStyle/>
          <a:p>
            <a:pPr algn="r"/>
            <a:r>
              <a:rPr lang="en-GB" sz="2400" b="1" dirty="0">
                <a:solidFill>
                  <a:schemeClr val="bg1"/>
                </a:solidFill>
                <a:latin typeface="+mj-lt"/>
              </a:rPr>
              <a:t>No son </a:t>
            </a:r>
            <a:r>
              <a:rPr lang="en-GB" sz="2400" b="1" dirty="0" err="1">
                <a:solidFill>
                  <a:schemeClr val="bg1"/>
                </a:solidFill>
                <a:latin typeface="+mj-lt"/>
              </a:rPr>
              <a:t>perros</a:t>
            </a:r>
            <a:r>
              <a:rPr lang="en-GB" sz="2400" b="1" dirty="0">
                <a:solidFill>
                  <a:schemeClr val="bg1"/>
                </a:solidFill>
                <a:latin typeface="+mj-lt"/>
              </a:rPr>
              <a:t> </a:t>
            </a:r>
            <a:r>
              <a:rPr lang="en-GB" sz="2400" b="1" dirty="0" err="1">
                <a:solidFill>
                  <a:schemeClr val="bg1"/>
                </a:solidFill>
                <a:latin typeface="+mj-lt"/>
              </a:rPr>
              <a:t>pero</a:t>
            </a:r>
            <a:r>
              <a:rPr lang="en-GB" sz="2400" b="1" dirty="0">
                <a:solidFill>
                  <a:schemeClr val="bg1"/>
                </a:solidFill>
                <a:latin typeface="+mj-lt"/>
              </a:rPr>
              <a:t> son </a:t>
            </a:r>
            <a:r>
              <a:rPr lang="en-GB" sz="2400" b="1" dirty="0" err="1">
                <a:solidFill>
                  <a:schemeClr val="bg1"/>
                </a:solidFill>
                <a:latin typeface="+mj-lt"/>
              </a:rPr>
              <a:t>primos</a:t>
            </a:r>
            <a:r>
              <a:rPr lang="en-GB" sz="2400" b="1" dirty="0">
                <a:solidFill>
                  <a:schemeClr val="bg1"/>
                </a:solidFill>
                <a:latin typeface="+mj-lt"/>
              </a:rPr>
              <a:t>.</a:t>
            </a:r>
          </a:p>
        </p:txBody>
      </p:sp>
      <p:sp>
        <p:nvSpPr>
          <p:cNvPr id="47" name="TextBox 46">
            <a:extLst>
              <a:ext uri="{FF2B5EF4-FFF2-40B4-BE49-F238E27FC236}">
                <a16:creationId xmlns:a16="http://schemas.microsoft.com/office/drawing/2014/main" id="{F05DDB4C-FE92-4468-98E7-102F8C97A970}"/>
              </a:ext>
            </a:extLst>
          </p:cNvPr>
          <p:cNvSpPr txBox="1"/>
          <p:nvPr/>
        </p:nvSpPr>
        <p:spPr>
          <a:xfrm>
            <a:off x="4213951" y="3710708"/>
            <a:ext cx="3664694" cy="830997"/>
          </a:xfrm>
          <a:prstGeom prst="rect">
            <a:avLst/>
          </a:prstGeom>
          <a:noFill/>
        </p:spPr>
        <p:txBody>
          <a:bodyPr wrap="square" rtlCol="0">
            <a:spAutoFit/>
          </a:bodyPr>
          <a:lstStyle/>
          <a:p>
            <a:r>
              <a:rPr lang="en-GB" sz="2400" b="1" dirty="0">
                <a:solidFill>
                  <a:schemeClr val="bg2"/>
                </a:solidFill>
              </a:rPr>
              <a:t>They are not dogs but they are cousins.</a:t>
            </a:r>
          </a:p>
        </p:txBody>
      </p:sp>
      <p:sp>
        <p:nvSpPr>
          <p:cNvPr id="48" name="TextBox 47">
            <a:extLst>
              <a:ext uri="{FF2B5EF4-FFF2-40B4-BE49-F238E27FC236}">
                <a16:creationId xmlns:a16="http://schemas.microsoft.com/office/drawing/2014/main" id="{ADEC84E1-BD24-4AB5-B40D-185811B47B4C}"/>
              </a:ext>
            </a:extLst>
          </p:cNvPr>
          <p:cNvSpPr txBox="1"/>
          <p:nvPr/>
        </p:nvSpPr>
        <p:spPr>
          <a:xfrm>
            <a:off x="8145864" y="3677868"/>
            <a:ext cx="3664694" cy="461665"/>
          </a:xfrm>
          <a:prstGeom prst="rect">
            <a:avLst/>
          </a:prstGeom>
          <a:noFill/>
        </p:spPr>
        <p:txBody>
          <a:bodyPr wrap="square" rtlCol="0">
            <a:spAutoFit/>
          </a:bodyPr>
          <a:lstStyle/>
          <a:p>
            <a:r>
              <a:rPr lang="en-GB" sz="2400" b="1" dirty="0">
                <a:solidFill>
                  <a:schemeClr val="bg2"/>
                </a:solidFill>
              </a:rPr>
              <a:t>You are sad today.</a:t>
            </a:r>
          </a:p>
        </p:txBody>
      </p:sp>
      <p:sp>
        <p:nvSpPr>
          <p:cNvPr id="15" name="TextBox 14">
            <a:extLst>
              <a:ext uri="{FF2B5EF4-FFF2-40B4-BE49-F238E27FC236}">
                <a16:creationId xmlns:a16="http://schemas.microsoft.com/office/drawing/2014/main" id="{CE69F83D-EA5C-4FDC-A949-F7A1824C83DA}"/>
              </a:ext>
            </a:extLst>
          </p:cNvPr>
          <p:cNvSpPr txBox="1"/>
          <p:nvPr/>
        </p:nvSpPr>
        <p:spPr>
          <a:xfrm>
            <a:off x="7590125" y="5741251"/>
            <a:ext cx="4284903" cy="461665"/>
          </a:xfrm>
          <a:prstGeom prst="rect">
            <a:avLst/>
          </a:prstGeom>
          <a:noFill/>
        </p:spPr>
        <p:txBody>
          <a:bodyPr wrap="square" rtlCol="0">
            <a:spAutoFit/>
          </a:bodyPr>
          <a:lstStyle/>
          <a:p>
            <a:pPr algn="r"/>
            <a:r>
              <a:rPr lang="en-GB" sz="2400" b="1" dirty="0" err="1">
                <a:solidFill>
                  <a:schemeClr val="bg1"/>
                </a:solidFill>
                <a:latin typeface="+mj-lt"/>
              </a:rPr>
              <a:t>Estás</a:t>
            </a:r>
            <a:r>
              <a:rPr lang="en-GB" sz="2400" b="1" dirty="0">
                <a:solidFill>
                  <a:schemeClr val="bg1"/>
                </a:solidFill>
                <a:latin typeface="+mj-lt"/>
              </a:rPr>
              <a:t> triste hoy.</a:t>
            </a:r>
          </a:p>
        </p:txBody>
      </p:sp>
    </p:spTree>
    <p:extLst>
      <p:ext uri="{BB962C8B-B14F-4D97-AF65-F5344CB8AC3E}">
        <p14:creationId xmlns:p14="http://schemas.microsoft.com/office/powerpoint/2010/main" val="196265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7" grpId="0"/>
      <p:bldP spid="12" grpId="0"/>
      <p:bldP spid="18"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20000"/>
          </a:bodyPr>
          <a:lstStyle/>
          <a:p>
            <a:r>
              <a:rPr lang="en-GB" b="1" dirty="0"/>
              <a:t>Y7 Spanish</a:t>
            </a:r>
            <a:br>
              <a:rPr lang="en-GB" dirty="0"/>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Term 2.1</a:t>
            </a:r>
            <a:r>
              <a:rPr kumimoji="0" lang="en-GB" sz="16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Week 5 - Lesson 38</a:t>
            </a:r>
            <a:b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lang="en-GB" sz="1200" dirty="0">
                <a:solidFill>
                  <a:prstClr val="white"/>
                </a:solidFill>
                <a:latin typeface="Century Gothic" panose="020B0502020202020204" pitchFamily="34" charset="0"/>
              </a:rPr>
              <a:t>Amanda Izquierdo / Nick Avery / Rachel Hawkes</a:t>
            </a:r>
            <a:br>
              <a:rPr lang="en-GB" sz="1600" dirty="0">
                <a:solidFill>
                  <a:prstClr val="white"/>
                </a:solidFill>
                <a:latin typeface="Century Gothic" panose="020B0502020202020204" pitchFamily="34" charset="0"/>
              </a:rPr>
            </a:br>
            <a:br>
              <a:rPr lang="en-GB" sz="1400" dirty="0"/>
            </a:br>
            <a:r>
              <a:rPr lang="en-GB" sz="1400" dirty="0"/>
              <a:t>Artwork: Mark Davies</a:t>
            </a:r>
            <a:br>
              <a:rPr lang="en-GB" sz="1400" dirty="0"/>
            </a:br>
            <a:br>
              <a:rPr lang="en-GB" sz="1400" dirty="0"/>
            </a:br>
            <a:r>
              <a:rPr lang="en-GB" sz="1400" dirty="0"/>
              <a:t>Date updated: 17.01.24</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34301" y="2435579"/>
            <a:ext cx="6141765" cy="1484251"/>
          </a:xfrm>
        </p:spPr>
        <p:txBody>
          <a:bodyPr>
            <a:normAutofit/>
          </a:bodyPr>
          <a:lstStyle/>
          <a:p>
            <a:r>
              <a:rPr lang="en-GB" b="1" dirty="0" err="1">
                <a:solidFill>
                  <a:prstClr val="white"/>
                </a:solidFill>
              </a:rPr>
              <a:t>Repaso</a:t>
            </a:r>
            <a:r>
              <a:rPr lang="en-GB" b="1" dirty="0">
                <a:solidFill>
                  <a:prstClr val="white"/>
                </a:solidFill>
              </a:rPr>
              <a:t> </a:t>
            </a:r>
            <a:r>
              <a:rPr lang="en-GB" dirty="0">
                <a:solidFill>
                  <a:prstClr val="white"/>
                </a:solidFill>
              </a:rPr>
              <a:t>(revision)</a:t>
            </a:r>
            <a:br>
              <a:rPr lang="en-GB" dirty="0">
                <a:solidFill>
                  <a:prstClr val="white"/>
                </a:solidFill>
              </a:rPr>
            </a:br>
            <a:r>
              <a:rPr lang="en-GB" sz="2400" dirty="0">
                <a:solidFill>
                  <a:prstClr val="white"/>
                </a:solidFill>
              </a:rPr>
              <a:t>HACER in singular persons [revisited]</a:t>
            </a:r>
          </a:p>
          <a:p>
            <a:pPr algn="l"/>
            <a:r>
              <a:rPr lang="en-GB" sz="2400" dirty="0">
                <a:solidFill>
                  <a:prstClr val="white"/>
                </a:solidFill>
              </a:rPr>
              <a:t>SSCs [</a:t>
            </a:r>
            <a:r>
              <a:rPr lang="en-GB" sz="2400" dirty="0" err="1">
                <a:solidFill>
                  <a:prstClr val="white"/>
                </a:solidFill>
              </a:rPr>
              <a:t>ge</a:t>
            </a:r>
            <a:r>
              <a:rPr lang="en-GB" sz="2400" dirty="0">
                <a:solidFill>
                  <a:prstClr val="white"/>
                </a:solidFill>
              </a:rPr>
              <a:t>], [</a:t>
            </a:r>
            <a:r>
              <a:rPr lang="en-GB" sz="2400" dirty="0" err="1">
                <a:solidFill>
                  <a:prstClr val="white"/>
                </a:solidFill>
              </a:rPr>
              <a:t>gi</a:t>
            </a:r>
            <a:r>
              <a:rPr lang="en-GB" sz="2400" dirty="0">
                <a:solidFill>
                  <a:prstClr val="white"/>
                </a:solidFill>
              </a:rPr>
              <a:t>], [j] [revisited]</a:t>
            </a:r>
          </a:p>
          <a:p>
            <a:pPr algn="l"/>
            <a:endParaRPr lang="en-GB"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585590"/>
            <a:ext cx="8360585" cy="844550"/>
          </a:xfrm>
        </p:spPr>
        <p:txBody>
          <a:bodyPr>
            <a:normAutofit fontScale="62500" lnSpcReduction="20000"/>
          </a:bodyPr>
          <a:lstStyle/>
          <a:p>
            <a:r>
              <a:rPr lang="en-GB" dirty="0">
                <a:solidFill>
                  <a:prstClr val="white"/>
                </a:solidFill>
              </a:rPr>
              <a:t>Asking and answering questions </a:t>
            </a:r>
            <a:br>
              <a:rPr lang="en-GB" dirty="0">
                <a:solidFill>
                  <a:prstClr val="white"/>
                </a:solidFill>
              </a:rPr>
            </a:br>
            <a:r>
              <a:rPr lang="en-GB" dirty="0">
                <a:solidFill>
                  <a:prstClr val="white"/>
                </a:solidFill>
              </a:rPr>
              <a:t>about doing and making</a:t>
            </a:r>
            <a:endParaRPr lang="en-GB" dirty="0"/>
          </a:p>
        </p:txBody>
      </p:sp>
      <p:pic>
        <p:nvPicPr>
          <p:cNvPr id="11" name="Picture 10" descr="A cartoon character sitting at a desk with a book&#10;&#10;Description automatically generated with low confidence">
            <a:extLst>
              <a:ext uri="{FF2B5EF4-FFF2-40B4-BE49-F238E27FC236}">
                <a16:creationId xmlns:a16="http://schemas.microsoft.com/office/drawing/2014/main" id="{BF0A7F26-DBAF-4C4B-897A-BB2264E97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9128" y="4427860"/>
            <a:ext cx="4642984" cy="2031305"/>
          </a:xfrm>
          <a:prstGeom prst="ellipse">
            <a:avLst/>
          </a:prstGeom>
        </p:spPr>
      </p:pic>
    </p:spTree>
    <p:extLst>
      <p:ext uri="{BB962C8B-B14F-4D97-AF65-F5344CB8AC3E}">
        <p14:creationId xmlns:p14="http://schemas.microsoft.com/office/powerpoint/2010/main" val="3696342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011680" cy="647577"/>
          </a:xfrm>
        </p:spPr>
        <p:txBody>
          <a:bodyPr>
            <a:normAutofit/>
          </a:bodyPr>
          <a:lstStyle/>
          <a:p>
            <a:r>
              <a:rPr lang="en-GB" sz="2800" b="1" dirty="0" err="1">
                <a:solidFill>
                  <a:schemeClr val="bg1"/>
                </a:solidFill>
              </a:rPr>
              <a:t>Fonética</a:t>
            </a:r>
            <a:endParaRPr lang="en-GB" sz="2800" b="1" dirty="0">
              <a:solidFill>
                <a:schemeClr val="bg1"/>
              </a:solidFill>
            </a:endParaRPr>
          </a:p>
        </p:txBody>
      </p:sp>
      <p:sp>
        <p:nvSpPr>
          <p:cNvPr id="6" name="TextBox 5">
            <a:extLst>
              <a:ext uri="{FF2B5EF4-FFF2-40B4-BE49-F238E27FC236}">
                <a16:creationId xmlns:a16="http://schemas.microsoft.com/office/drawing/2014/main" id="{EF8CDABB-FE34-9B40-A7AC-9470E22856BF}"/>
              </a:ext>
            </a:extLst>
          </p:cNvPr>
          <p:cNvSpPr txBox="1"/>
          <p:nvPr/>
        </p:nvSpPr>
        <p:spPr>
          <a:xfrm>
            <a:off x="280218" y="1325563"/>
            <a:ext cx="6649157" cy="461665"/>
          </a:xfrm>
          <a:prstGeom prst="rect">
            <a:avLst/>
          </a:prstGeom>
          <a:noFill/>
        </p:spPr>
        <p:txBody>
          <a:bodyPr wrap="square" rtlCol="0">
            <a:spAutoFit/>
          </a:bodyPr>
          <a:lstStyle/>
          <a:p>
            <a:r>
              <a:rPr lang="en-US" sz="2400" b="1" dirty="0">
                <a:solidFill>
                  <a:srgbClr val="5B9BD5">
                    <a:lumMod val="50000"/>
                  </a:srgbClr>
                </a:solidFill>
              </a:rPr>
              <a:t>Escucha y </a:t>
            </a:r>
            <a:r>
              <a:rPr lang="en-US" sz="2400" b="1" dirty="0" err="1">
                <a:solidFill>
                  <a:srgbClr val="5B9BD5">
                    <a:lumMod val="50000"/>
                  </a:srgbClr>
                </a:solidFill>
              </a:rPr>
              <a:t>marca</a:t>
            </a:r>
            <a:r>
              <a:rPr lang="en-US" sz="2400" b="1" dirty="0">
                <a:solidFill>
                  <a:srgbClr val="5B9BD5">
                    <a:lumMod val="50000"/>
                  </a:srgbClr>
                </a:solidFill>
              </a:rPr>
              <a:t>. ¿</a:t>
            </a:r>
            <a:r>
              <a:rPr lang="en-US" sz="2400" b="1" dirty="0" err="1">
                <a:solidFill>
                  <a:srgbClr val="5B9BD5">
                    <a:lumMod val="50000"/>
                  </a:srgbClr>
                </a:solidFill>
              </a:rPr>
              <a:t>Escuchas</a:t>
            </a:r>
            <a:r>
              <a:rPr lang="en-US" sz="2400" b="1" dirty="0">
                <a:solidFill>
                  <a:srgbClr val="5B9BD5">
                    <a:lumMod val="50000"/>
                  </a:srgbClr>
                </a:solidFill>
              </a:rPr>
              <a:t> [</a:t>
            </a:r>
            <a:r>
              <a:rPr lang="en-US" sz="2400" b="1" dirty="0" err="1">
                <a:solidFill>
                  <a:srgbClr val="5B9BD5">
                    <a:lumMod val="50000"/>
                  </a:srgbClr>
                </a:solidFill>
              </a:rPr>
              <a:t>ge</a:t>
            </a:r>
            <a:r>
              <a:rPr lang="en-US" sz="2400" b="1" dirty="0">
                <a:solidFill>
                  <a:srgbClr val="5B9BD5">
                    <a:lumMod val="50000"/>
                  </a:srgbClr>
                </a:solidFill>
              </a:rPr>
              <a:t>], [</a:t>
            </a:r>
            <a:r>
              <a:rPr lang="en-US" sz="2400" b="1" dirty="0" err="1">
                <a:solidFill>
                  <a:srgbClr val="5B9BD5">
                    <a:lumMod val="50000"/>
                  </a:srgbClr>
                </a:solidFill>
              </a:rPr>
              <a:t>gi</a:t>
            </a:r>
            <a:r>
              <a:rPr lang="en-US" sz="2400" b="1" dirty="0">
                <a:solidFill>
                  <a:srgbClr val="5B9BD5">
                    <a:lumMod val="50000"/>
                  </a:srgbClr>
                </a:solidFill>
              </a:rPr>
              <a:t>] o [j]?</a:t>
            </a:r>
          </a:p>
        </p:txBody>
      </p:sp>
      <p:graphicFrame>
        <p:nvGraphicFramePr>
          <p:cNvPr id="41" name="Table 6">
            <a:extLst>
              <a:ext uri="{FF2B5EF4-FFF2-40B4-BE49-F238E27FC236}">
                <a16:creationId xmlns:a16="http://schemas.microsoft.com/office/drawing/2014/main" id="{44FC5A19-743B-CE4C-838D-EA22C0833750}"/>
              </a:ext>
            </a:extLst>
          </p:cNvPr>
          <p:cNvGraphicFramePr>
            <a:graphicFrameLocks noGrp="1"/>
          </p:cNvGraphicFramePr>
          <p:nvPr>
            <p:extLst>
              <p:ext uri="{D42A27DB-BD31-4B8C-83A1-F6EECF244321}">
                <p14:modId xmlns:p14="http://schemas.microsoft.com/office/powerpoint/2010/main" val="4091674064"/>
              </p:ext>
            </p:extLst>
          </p:nvPr>
        </p:nvGraphicFramePr>
        <p:xfrm>
          <a:off x="653145" y="1995179"/>
          <a:ext cx="10937841" cy="3922294"/>
        </p:xfrm>
        <a:graphic>
          <a:graphicData uri="http://schemas.openxmlformats.org/drawingml/2006/table">
            <a:tbl>
              <a:tblPr firstRow="1" bandRow="1">
                <a:tableStyleId>{22838BEF-8BB2-4498-84A7-C5851F593DF1}</a:tableStyleId>
              </a:tblPr>
              <a:tblGrid>
                <a:gridCol w="751581">
                  <a:extLst>
                    <a:ext uri="{9D8B030D-6E8A-4147-A177-3AD203B41FA5}">
                      <a16:colId xmlns:a16="http://schemas.microsoft.com/office/drawing/2014/main" val="2607353726"/>
                    </a:ext>
                  </a:extLst>
                </a:gridCol>
                <a:gridCol w="1008218">
                  <a:extLst>
                    <a:ext uri="{9D8B030D-6E8A-4147-A177-3AD203B41FA5}">
                      <a16:colId xmlns:a16="http://schemas.microsoft.com/office/drawing/2014/main" val="4128092149"/>
                    </a:ext>
                  </a:extLst>
                </a:gridCol>
                <a:gridCol w="1042344">
                  <a:extLst>
                    <a:ext uri="{9D8B030D-6E8A-4147-A177-3AD203B41FA5}">
                      <a16:colId xmlns:a16="http://schemas.microsoft.com/office/drawing/2014/main" val="2609792770"/>
                    </a:ext>
                  </a:extLst>
                </a:gridCol>
                <a:gridCol w="1010949">
                  <a:extLst>
                    <a:ext uri="{9D8B030D-6E8A-4147-A177-3AD203B41FA5}">
                      <a16:colId xmlns:a16="http://schemas.microsoft.com/office/drawing/2014/main" val="1616836717"/>
                    </a:ext>
                  </a:extLst>
                </a:gridCol>
                <a:gridCol w="2042688">
                  <a:extLst>
                    <a:ext uri="{9D8B030D-6E8A-4147-A177-3AD203B41FA5}">
                      <a16:colId xmlns:a16="http://schemas.microsoft.com/office/drawing/2014/main" val="1274197347"/>
                    </a:ext>
                  </a:extLst>
                </a:gridCol>
                <a:gridCol w="5082061">
                  <a:extLst>
                    <a:ext uri="{9D8B030D-6E8A-4147-A177-3AD203B41FA5}">
                      <a16:colId xmlns:a16="http://schemas.microsoft.com/office/drawing/2014/main" val="2770746338"/>
                    </a:ext>
                  </a:extLst>
                </a:gridCol>
              </a:tblGrid>
              <a:tr h="494406">
                <a:tc>
                  <a:txBody>
                    <a:bodyPr/>
                    <a:lstStyle/>
                    <a:p>
                      <a:endParaRPr lang="en-GB" dirty="0"/>
                    </a:p>
                  </a:txBody>
                  <a:tcP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rPr>
                        <a:t>ge</a:t>
                      </a:r>
                      <a:endParaRPr lang="en-GB" sz="2000" b="0" dirty="0">
                        <a:solidFill>
                          <a:srgbClr val="002060"/>
                        </a:solidFill>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gi</a:t>
                      </a:r>
                      <a:endParaRPr lang="en-GB" sz="2000" b="0" dirty="0">
                        <a:solidFill>
                          <a:srgbClr val="002060"/>
                        </a:solidFill>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1200" dirty="0">
                          <a:solidFill>
                            <a:srgbClr val="002060"/>
                          </a:solidFill>
                          <a:effectLst/>
                        </a:rPr>
                        <a:t>j</a:t>
                      </a:r>
                      <a:endParaRPr lang="en-GB" sz="2400" b="0" dirty="0">
                        <a:solidFill>
                          <a:srgbClr val="002060"/>
                        </a:solidFill>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solidFill>
                          <a:srgbClr val="002060"/>
                        </a:solidFill>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solidFill>
                          <a:srgbClr val="002060"/>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153431983"/>
                  </a:ext>
                </a:extLst>
              </a:tr>
              <a:tr h="428486">
                <a:tc>
                  <a:txBody>
                    <a:bodyPr/>
                    <a:lstStyle/>
                    <a:p>
                      <a:pPr algn="ctr"/>
                      <a:r>
                        <a:rPr lang="en-GB" sz="2000" dirty="0">
                          <a:solidFill>
                            <a:schemeClr val="accent1">
                              <a:lumMod val="50000"/>
                            </a:schemeClr>
                          </a:solidFill>
                        </a:rPr>
                        <a:t>1.</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000" dirty="0" err="1">
                          <a:solidFill>
                            <a:srgbClr val="002060"/>
                          </a:solidFill>
                        </a:rPr>
                        <a:t>generalmente</a:t>
                      </a:r>
                      <a:endParaRPr lang="en-GB" sz="2000" dirty="0">
                        <a:solidFill>
                          <a:srgbClr val="002060"/>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000" dirty="0">
                          <a:solidFill>
                            <a:srgbClr val="002060"/>
                          </a:solidFill>
                        </a:rPr>
                        <a:t>Generally</a:t>
                      </a:r>
                      <a:r>
                        <a:rPr lang="en-GB" sz="2000" baseline="0" dirty="0">
                          <a:solidFill>
                            <a:srgbClr val="002060"/>
                          </a:solidFill>
                        </a:rPr>
                        <a:t> dogs are good.</a:t>
                      </a:r>
                      <a:endParaRPr lang="en-GB" sz="2000" dirty="0">
                        <a:solidFill>
                          <a:srgbClr val="002060"/>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171492714"/>
                  </a:ext>
                </a:extLst>
              </a:tr>
              <a:tr h="428486">
                <a:tc>
                  <a:txBody>
                    <a:bodyPr/>
                    <a:lstStyle/>
                    <a:p>
                      <a:pPr algn="ctr"/>
                      <a:r>
                        <a:rPr lang="en-GB" sz="2000">
                          <a:solidFill>
                            <a:schemeClr val="accent1">
                              <a:lumMod val="50000"/>
                            </a:schemeClr>
                          </a:solidFill>
                        </a:rPr>
                        <a:t>2.</a:t>
                      </a:r>
                      <a:endParaRPr lang="en-GB" sz="2000" dirty="0">
                        <a:solidFill>
                          <a:schemeClr val="accent1">
                            <a:lumMod val="50000"/>
                          </a:schemeClr>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a:solidFill>
                          <a:schemeClr val="accent1">
                            <a:lumMod val="50000"/>
                          </a:schemeClr>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000" dirty="0" err="1">
                          <a:solidFill>
                            <a:srgbClr val="002060"/>
                          </a:solidFill>
                        </a:rPr>
                        <a:t>hijo</a:t>
                      </a:r>
                      <a:endParaRPr lang="en-GB" sz="2000" dirty="0">
                        <a:solidFill>
                          <a:srgbClr val="002060"/>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000" dirty="0">
                          <a:solidFill>
                            <a:srgbClr val="002060"/>
                          </a:solidFill>
                        </a:rPr>
                        <a:t>S/he speaks with the son.</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61458278"/>
                  </a:ext>
                </a:extLst>
              </a:tr>
              <a:tr h="428486">
                <a:tc>
                  <a:txBody>
                    <a:bodyPr/>
                    <a:lstStyle/>
                    <a:p>
                      <a:pPr algn="ctr"/>
                      <a:r>
                        <a:rPr lang="en-GB" sz="2000">
                          <a:solidFill>
                            <a:schemeClr val="accent1">
                              <a:lumMod val="50000"/>
                            </a:schemeClr>
                          </a:solidFill>
                        </a:rPr>
                        <a:t>3.</a:t>
                      </a:r>
                      <a:endParaRPr lang="en-GB" sz="2000" dirty="0">
                        <a:solidFill>
                          <a:schemeClr val="accent1">
                            <a:lumMod val="50000"/>
                          </a:schemeClr>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a:solidFill>
                          <a:schemeClr val="accent1">
                            <a:lumMod val="50000"/>
                          </a:schemeClr>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000" dirty="0" err="1">
                          <a:solidFill>
                            <a:srgbClr val="002060"/>
                          </a:solidFill>
                        </a:rPr>
                        <a:t>julio</a:t>
                      </a:r>
                      <a:endParaRPr lang="en-GB" sz="2000" dirty="0">
                        <a:solidFill>
                          <a:srgbClr val="002060"/>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000" dirty="0">
                          <a:solidFill>
                            <a:srgbClr val="002060"/>
                          </a:solidFill>
                        </a:rPr>
                        <a:t>Where are you in July?</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189313960"/>
                  </a:ext>
                </a:extLst>
              </a:tr>
              <a:tr h="428486">
                <a:tc>
                  <a:txBody>
                    <a:bodyPr/>
                    <a:lstStyle/>
                    <a:p>
                      <a:pPr algn="ctr"/>
                      <a:r>
                        <a:rPr lang="en-GB" sz="2000">
                          <a:solidFill>
                            <a:schemeClr val="accent1">
                              <a:lumMod val="50000"/>
                            </a:schemeClr>
                          </a:solidFill>
                        </a:rPr>
                        <a:t>4.</a:t>
                      </a:r>
                      <a:endParaRPr lang="en-GB" sz="2000" dirty="0">
                        <a:solidFill>
                          <a:schemeClr val="accent1">
                            <a:lumMod val="50000"/>
                          </a:schemeClr>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a:solidFill>
                          <a:schemeClr val="accent1">
                            <a:lumMod val="50000"/>
                          </a:schemeClr>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000" dirty="0" err="1">
                          <a:solidFill>
                            <a:srgbClr val="002060"/>
                          </a:solidFill>
                        </a:rPr>
                        <a:t>páginas</a:t>
                      </a:r>
                      <a:endParaRPr lang="en-GB" sz="2000" dirty="0">
                        <a:solidFill>
                          <a:srgbClr val="002060"/>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000" dirty="0">
                          <a:solidFill>
                            <a:srgbClr val="002060"/>
                          </a:solidFill>
                        </a:rPr>
                        <a:t>The homework is many pages long.</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344197191"/>
                  </a:ext>
                </a:extLst>
              </a:tr>
              <a:tr h="428486">
                <a:tc>
                  <a:txBody>
                    <a:bodyPr/>
                    <a:lstStyle/>
                    <a:p>
                      <a:pPr algn="ctr"/>
                      <a:r>
                        <a:rPr lang="en-GB" sz="2000">
                          <a:solidFill>
                            <a:schemeClr val="accent1">
                              <a:lumMod val="50000"/>
                            </a:schemeClr>
                          </a:solidFill>
                        </a:rPr>
                        <a:t>5.</a:t>
                      </a:r>
                      <a:endParaRPr lang="en-GB" sz="2000" dirty="0">
                        <a:solidFill>
                          <a:schemeClr val="accent1">
                            <a:lumMod val="50000"/>
                          </a:schemeClr>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a:solidFill>
                          <a:schemeClr val="accent1">
                            <a:lumMod val="50000"/>
                          </a:schemeClr>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000" dirty="0" err="1">
                          <a:solidFill>
                            <a:srgbClr val="002060"/>
                          </a:solidFill>
                        </a:rPr>
                        <a:t>elegir</a:t>
                      </a:r>
                      <a:endParaRPr lang="en-GB" sz="2000" dirty="0">
                        <a:solidFill>
                          <a:srgbClr val="002060"/>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000" dirty="0">
                          <a:solidFill>
                            <a:srgbClr val="002060"/>
                          </a:solidFill>
                        </a:rPr>
                        <a:t>It’s normal to choose a cheap product.</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72389626"/>
                  </a:ext>
                </a:extLst>
              </a:tr>
              <a:tr h="428486">
                <a:tc>
                  <a:txBody>
                    <a:bodyPr/>
                    <a:lstStyle/>
                    <a:p>
                      <a:pPr algn="ctr"/>
                      <a:r>
                        <a:rPr lang="en-GB" sz="2000">
                          <a:solidFill>
                            <a:schemeClr val="accent1">
                              <a:lumMod val="50000"/>
                            </a:schemeClr>
                          </a:solidFill>
                        </a:rPr>
                        <a:t>6.</a:t>
                      </a:r>
                      <a:endParaRPr lang="en-GB" sz="2000" dirty="0">
                        <a:solidFill>
                          <a:schemeClr val="accent1">
                            <a:lumMod val="50000"/>
                          </a:schemeClr>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000" dirty="0" err="1">
                          <a:solidFill>
                            <a:srgbClr val="002060"/>
                          </a:solidFill>
                        </a:rPr>
                        <a:t>imágenes</a:t>
                      </a:r>
                      <a:endParaRPr lang="en-GB" sz="2000" dirty="0">
                        <a:solidFill>
                          <a:srgbClr val="002060"/>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000" dirty="0">
                          <a:solidFill>
                            <a:srgbClr val="002060"/>
                          </a:solidFill>
                        </a:rPr>
                        <a:t>The books have quite beautiful images.</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664931564"/>
                  </a:ext>
                </a:extLst>
              </a:tr>
              <a:tr h="428486">
                <a:tc>
                  <a:txBody>
                    <a:bodyPr/>
                    <a:lstStyle/>
                    <a:p>
                      <a:pPr algn="ctr"/>
                      <a:r>
                        <a:rPr lang="en-GB" sz="2000" dirty="0">
                          <a:solidFill>
                            <a:schemeClr val="accent1">
                              <a:lumMod val="50000"/>
                            </a:schemeClr>
                          </a:solidFill>
                        </a:rPr>
                        <a:t>7.</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000" dirty="0">
                          <a:solidFill>
                            <a:srgbClr val="002060"/>
                          </a:solidFill>
                        </a:rPr>
                        <a:t>religion</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000" dirty="0">
                          <a:solidFill>
                            <a:srgbClr val="002060"/>
                          </a:solidFill>
                        </a:rPr>
                        <a:t>It’s an old religion.</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371851735"/>
                  </a:ext>
                </a:extLst>
              </a:tr>
              <a:tr h="428486">
                <a:tc>
                  <a:txBody>
                    <a:bodyPr/>
                    <a:lstStyle/>
                    <a:p>
                      <a:pPr algn="ctr"/>
                      <a:r>
                        <a:rPr lang="en-GB" sz="2000">
                          <a:solidFill>
                            <a:schemeClr val="accent1">
                              <a:lumMod val="50000"/>
                            </a:schemeClr>
                          </a:solidFill>
                        </a:rPr>
                        <a:t>8.</a:t>
                      </a:r>
                      <a:endParaRPr lang="en-GB" sz="2000" dirty="0">
                        <a:solidFill>
                          <a:schemeClr val="accent1">
                            <a:lumMod val="50000"/>
                          </a:schemeClr>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000" dirty="0" err="1">
                          <a:solidFill>
                            <a:srgbClr val="002060"/>
                          </a:solidFill>
                        </a:rPr>
                        <a:t>jugar</a:t>
                      </a:r>
                      <a:endParaRPr lang="en-GB" sz="2000" dirty="0">
                        <a:solidFill>
                          <a:srgbClr val="002060"/>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000" dirty="0">
                          <a:solidFill>
                            <a:srgbClr val="002060"/>
                          </a:solidFill>
                        </a:rPr>
                        <a:t>It’s good to play with the grandmother.</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736239533"/>
                  </a:ext>
                </a:extLst>
              </a:tr>
            </a:tbl>
          </a:graphicData>
        </a:graphic>
      </p:graphicFrame>
      <p:pic>
        <p:nvPicPr>
          <p:cNvPr id="43" name="Picture 8" descr="green checkmark">
            <a:extLst>
              <a:ext uri="{FF2B5EF4-FFF2-40B4-BE49-F238E27FC236}">
                <a16:creationId xmlns:a16="http://schemas.microsoft.com/office/drawing/2014/main" id="{F7698289-48B7-AE4D-BBF0-784A5157EA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5648" y="2561557"/>
            <a:ext cx="282522" cy="294294"/>
          </a:xfrm>
          <a:prstGeom prst="rect">
            <a:avLst/>
          </a:prstGeom>
        </p:spPr>
      </p:pic>
      <p:sp>
        <p:nvSpPr>
          <p:cNvPr id="58" name="Action Button: Custom 20">
            <a:hlinkClick r:id="" action="ppaction://noaction" highlightClick="1">
              <a:snd r:embed="rId4" name="generalmente los perros son buenos.wav"/>
            </a:hlinkClick>
            <a:extLst>
              <a:ext uri="{FF2B5EF4-FFF2-40B4-BE49-F238E27FC236}">
                <a16:creationId xmlns:a16="http://schemas.microsoft.com/office/drawing/2014/main" id="{123696E1-212E-3C40-B7A3-B0CD7262C666}"/>
              </a:ext>
            </a:extLst>
          </p:cNvPr>
          <p:cNvSpPr/>
          <p:nvPr/>
        </p:nvSpPr>
        <p:spPr>
          <a:xfrm>
            <a:off x="885022" y="2572474"/>
            <a:ext cx="288000" cy="288000"/>
          </a:xfrm>
          <a:prstGeom prst="actionButtonBlank">
            <a:avLst/>
          </a:prstGeom>
          <a:solidFill>
            <a:srgbClr val="3A5EAB"/>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1</a:t>
            </a:r>
          </a:p>
        </p:txBody>
      </p:sp>
      <p:sp>
        <p:nvSpPr>
          <p:cNvPr id="59" name="Action Button: Custom 20">
            <a:hlinkClick r:id="" action="ppaction://noaction" highlightClick="1">
              <a:snd r:embed="rId5" name="habla con el hijo.wav"/>
            </a:hlinkClick>
            <a:extLst>
              <a:ext uri="{FF2B5EF4-FFF2-40B4-BE49-F238E27FC236}">
                <a16:creationId xmlns:a16="http://schemas.microsoft.com/office/drawing/2014/main" id="{BCB3C31D-87AA-B54C-AE9D-B5C6ABB4C024}"/>
              </a:ext>
            </a:extLst>
          </p:cNvPr>
          <p:cNvSpPr/>
          <p:nvPr/>
        </p:nvSpPr>
        <p:spPr>
          <a:xfrm>
            <a:off x="883202" y="2995715"/>
            <a:ext cx="288000" cy="288000"/>
          </a:xfrm>
          <a:prstGeom prst="actionButtonBlank">
            <a:avLst/>
          </a:prstGeom>
          <a:solidFill>
            <a:srgbClr val="3A5EAB"/>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2</a:t>
            </a:r>
          </a:p>
        </p:txBody>
      </p:sp>
      <p:sp>
        <p:nvSpPr>
          <p:cNvPr id="60" name="Action Button: Custom 20">
            <a:hlinkClick r:id="" action="ppaction://noaction" highlightClick="1">
              <a:snd r:embed="rId6" name="donde estas en julio_.wav"/>
            </a:hlinkClick>
            <a:extLst>
              <a:ext uri="{FF2B5EF4-FFF2-40B4-BE49-F238E27FC236}">
                <a16:creationId xmlns:a16="http://schemas.microsoft.com/office/drawing/2014/main" id="{7F69C908-F5AB-BE49-9EA3-ACC0E5B5970A}"/>
              </a:ext>
            </a:extLst>
          </p:cNvPr>
          <p:cNvSpPr/>
          <p:nvPr/>
        </p:nvSpPr>
        <p:spPr>
          <a:xfrm>
            <a:off x="883202" y="3405539"/>
            <a:ext cx="288000" cy="288000"/>
          </a:xfrm>
          <a:prstGeom prst="actionButtonBlank">
            <a:avLst/>
          </a:prstGeom>
          <a:solidFill>
            <a:srgbClr val="3A5EAB"/>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3</a:t>
            </a:r>
          </a:p>
        </p:txBody>
      </p:sp>
      <p:sp>
        <p:nvSpPr>
          <p:cNvPr id="61" name="Action Button: Custom 20">
            <a:hlinkClick r:id="" action="ppaction://noaction" highlightClick="1">
              <a:snd r:embed="rId7" name="los deberes tienen muchas paginas.wav"/>
            </a:hlinkClick>
            <a:extLst>
              <a:ext uri="{FF2B5EF4-FFF2-40B4-BE49-F238E27FC236}">
                <a16:creationId xmlns:a16="http://schemas.microsoft.com/office/drawing/2014/main" id="{0ADDC8ED-68EA-CF4B-88CC-4D0C605A0BBE}"/>
              </a:ext>
            </a:extLst>
          </p:cNvPr>
          <p:cNvSpPr/>
          <p:nvPr/>
        </p:nvSpPr>
        <p:spPr>
          <a:xfrm>
            <a:off x="874352" y="3841819"/>
            <a:ext cx="288000" cy="288000"/>
          </a:xfrm>
          <a:prstGeom prst="actionButtonBlank">
            <a:avLst/>
          </a:prstGeom>
          <a:solidFill>
            <a:srgbClr val="3A5EAB"/>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4</a:t>
            </a:r>
          </a:p>
        </p:txBody>
      </p:sp>
      <p:sp>
        <p:nvSpPr>
          <p:cNvPr id="62" name="Action Button: Custom 20">
            <a:hlinkClick r:id="" action="ppaction://noaction" highlightClick="1">
              <a:snd r:embed="rId8" name="es normal elegir un producto barato.wav"/>
            </a:hlinkClick>
            <a:extLst>
              <a:ext uri="{FF2B5EF4-FFF2-40B4-BE49-F238E27FC236}">
                <a16:creationId xmlns:a16="http://schemas.microsoft.com/office/drawing/2014/main" id="{74A35239-3947-1649-8868-2933A562B63A}"/>
              </a:ext>
            </a:extLst>
          </p:cNvPr>
          <p:cNvSpPr/>
          <p:nvPr/>
        </p:nvSpPr>
        <p:spPr>
          <a:xfrm>
            <a:off x="874352" y="4253312"/>
            <a:ext cx="288000" cy="288000"/>
          </a:xfrm>
          <a:prstGeom prst="actionButtonBlank">
            <a:avLst/>
          </a:prstGeom>
          <a:solidFill>
            <a:srgbClr val="3A5EAB"/>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5</a:t>
            </a:r>
          </a:p>
        </p:txBody>
      </p:sp>
      <p:sp>
        <p:nvSpPr>
          <p:cNvPr id="63" name="Action Button: Custom 20">
            <a:hlinkClick r:id="" action="ppaction://noaction" highlightClick="1">
              <a:snd r:embed="rId9" name="los libros tienen imágenes bastante bonitas.wav"/>
            </a:hlinkClick>
            <a:extLst>
              <a:ext uri="{FF2B5EF4-FFF2-40B4-BE49-F238E27FC236}">
                <a16:creationId xmlns:a16="http://schemas.microsoft.com/office/drawing/2014/main" id="{08013CBB-00DB-184D-BD51-BDAE4D8B5B36}"/>
              </a:ext>
            </a:extLst>
          </p:cNvPr>
          <p:cNvSpPr/>
          <p:nvPr/>
        </p:nvSpPr>
        <p:spPr>
          <a:xfrm>
            <a:off x="874352" y="4701360"/>
            <a:ext cx="288000" cy="288000"/>
          </a:xfrm>
          <a:prstGeom prst="actionButtonBlank">
            <a:avLst/>
          </a:prstGeom>
          <a:solidFill>
            <a:srgbClr val="3A5EAB"/>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6</a:t>
            </a:r>
          </a:p>
        </p:txBody>
      </p:sp>
      <p:sp>
        <p:nvSpPr>
          <p:cNvPr id="64" name="Action Button: Custom 20">
            <a:hlinkClick r:id="" action="ppaction://noaction" highlightClick="1">
              <a:snd r:embed="rId10" name="es una religion antigua.wav"/>
            </a:hlinkClick>
            <a:extLst>
              <a:ext uri="{FF2B5EF4-FFF2-40B4-BE49-F238E27FC236}">
                <a16:creationId xmlns:a16="http://schemas.microsoft.com/office/drawing/2014/main" id="{77A61C41-ADB4-5547-924E-3E1554AF3595}"/>
              </a:ext>
            </a:extLst>
          </p:cNvPr>
          <p:cNvSpPr/>
          <p:nvPr/>
        </p:nvSpPr>
        <p:spPr>
          <a:xfrm>
            <a:off x="874352" y="5124708"/>
            <a:ext cx="288000" cy="288000"/>
          </a:xfrm>
          <a:prstGeom prst="actionButtonBlank">
            <a:avLst/>
          </a:prstGeom>
          <a:solidFill>
            <a:srgbClr val="3A5EAB"/>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7</a:t>
            </a:r>
          </a:p>
        </p:txBody>
      </p:sp>
      <p:sp>
        <p:nvSpPr>
          <p:cNvPr id="65" name="Action Button: Custom 20">
            <a:hlinkClick r:id="" action="ppaction://noaction" highlightClick="1">
              <a:snd r:embed="rId11" name="es bueno jugar con la abuela.wav"/>
            </a:hlinkClick>
            <a:extLst>
              <a:ext uri="{FF2B5EF4-FFF2-40B4-BE49-F238E27FC236}">
                <a16:creationId xmlns:a16="http://schemas.microsoft.com/office/drawing/2014/main" id="{22F9A3AF-650B-A743-AF07-AD3A6D0872F9}"/>
              </a:ext>
            </a:extLst>
          </p:cNvPr>
          <p:cNvSpPr/>
          <p:nvPr/>
        </p:nvSpPr>
        <p:spPr>
          <a:xfrm>
            <a:off x="874352" y="5546716"/>
            <a:ext cx="288000" cy="288000"/>
          </a:xfrm>
          <a:prstGeom prst="actionButtonBlank">
            <a:avLst/>
          </a:prstGeom>
          <a:solidFill>
            <a:srgbClr val="3A5EAB"/>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8</a:t>
            </a:r>
          </a:p>
        </p:txBody>
      </p:sp>
      <p:pic>
        <p:nvPicPr>
          <p:cNvPr id="66" name="Picture 8" descr="green checkmark">
            <a:extLst>
              <a:ext uri="{FF2B5EF4-FFF2-40B4-BE49-F238E27FC236}">
                <a16:creationId xmlns:a16="http://schemas.microsoft.com/office/drawing/2014/main" id="{4DCBC843-7C25-834F-B3C3-0A7084C99F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3902" y="3024718"/>
            <a:ext cx="282522" cy="294294"/>
          </a:xfrm>
          <a:prstGeom prst="rect">
            <a:avLst/>
          </a:prstGeom>
        </p:spPr>
      </p:pic>
      <p:pic>
        <p:nvPicPr>
          <p:cNvPr id="67" name="Picture 8" descr="green checkmark">
            <a:extLst>
              <a:ext uri="{FF2B5EF4-FFF2-40B4-BE49-F238E27FC236}">
                <a16:creationId xmlns:a16="http://schemas.microsoft.com/office/drawing/2014/main" id="{93F46269-C54B-7D4F-B6FA-0FCFDBC4D1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3902" y="3433675"/>
            <a:ext cx="282522" cy="294294"/>
          </a:xfrm>
          <a:prstGeom prst="rect">
            <a:avLst/>
          </a:prstGeom>
        </p:spPr>
      </p:pic>
      <p:pic>
        <p:nvPicPr>
          <p:cNvPr id="68" name="Picture 8" descr="green checkmark">
            <a:extLst>
              <a:ext uri="{FF2B5EF4-FFF2-40B4-BE49-F238E27FC236}">
                <a16:creationId xmlns:a16="http://schemas.microsoft.com/office/drawing/2014/main" id="{9AEB807C-9DE6-884A-9EDD-776B0F511B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3203" y="3855701"/>
            <a:ext cx="282522" cy="294294"/>
          </a:xfrm>
          <a:prstGeom prst="rect">
            <a:avLst/>
          </a:prstGeom>
        </p:spPr>
      </p:pic>
      <p:pic>
        <p:nvPicPr>
          <p:cNvPr id="69" name="Picture 8" descr="green checkmark">
            <a:extLst>
              <a:ext uri="{FF2B5EF4-FFF2-40B4-BE49-F238E27FC236}">
                <a16:creationId xmlns:a16="http://schemas.microsoft.com/office/drawing/2014/main" id="{47F66937-C823-EB42-ABBD-0F86078764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3203" y="4280411"/>
            <a:ext cx="282522" cy="294294"/>
          </a:xfrm>
          <a:prstGeom prst="rect">
            <a:avLst/>
          </a:prstGeom>
        </p:spPr>
      </p:pic>
      <p:pic>
        <p:nvPicPr>
          <p:cNvPr id="70" name="Picture 8" descr="green checkmark">
            <a:extLst>
              <a:ext uri="{FF2B5EF4-FFF2-40B4-BE49-F238E27FC236}">
                <a16:creationId xmlns:a16="http://schemas.microsoft.com/office/drawing/2014/main" id="{C24A9394-F2E0-2D4B-8A47-8A033CF682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5648" y="4701360"/>
            <a:ext cx="282522" cy="294294"/>
          </a:xfrm>
          <a:prstGeom prst="rect">
            <a:avLst/>
          </a:prstGeom>
        </p:spPr>
      </p:pic>
      <p:pic>
        <p:nvPicPr>
          <p:cNvPr id="71" name="Picture 8" descr="green checkmark">
            <a:extLst>
              <a:ext uri="{FF2B5EF4-FFF2-40B4-BE49-F238E27FC236}">
                <a16:creationId xmlns:a16="http://schemas.microsoft.com/office/drawing/2014/main" id="{0C67E962-CD70-0A40-964F-7C97A8F1AE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3203" y="5113791"/>
            <a:ext cx="282522" cy="294294"/>
          </a:xfrm>
          <a:prstGeom prst="rect">
            <a:avLst/>
          </a:prstGeom>
        </p:spPr>
      </p:pic>
      <p:pic>
        <p:nvPicPr>
          <p:cNvPr id="72" name="Picture 8" descr="green checkmark">
            <a:extLst>
              <a:ext uri="{FF2B5EF4-FFF2-40B4-BE49-F238E27FC236}">
                <a16:creationId xmlns:a16="http://schemas.microsoft.com/office/drawing/2014/main" id="{7B7F18C9-576D-3741-A7F9-25A3372C16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8947" y="5589868"/>
            <a:ext cx="282522" cy="294294"/>
          </a:xfrm>
          <a:prstGeom prst="rect">
            <a:avLst/>
          </a:prstGeom>
        </p:spPr>
      </p:pic>
      <p:sp>
        <p:nvSpPr>
          <p:cNvPr id="7" name="TextBox 6"/>
          <p:cNvSpPr txBox="1"/>
          <p:nvPr/>
        </p:nvSpPr>
        <p:spPr>
          <a:xfrm>
            <a:off x="4509512" y="2030816"/>
            <a:ext cx="1643094" cy="400110"/>
          </a:xfrm>
          <a:prstGeom prst="rect">
            <a:avLst/>
          </a:prstGeom>
          <a:noFill/>
        </p:spPr>
        <p:txBody>
          <a:bodyPr wrap="square" rtlCol="0">
            <a:spAutoFit/>
          </a:bodyPr>
          <a:lstStyle/>
          <a:p>
            <a:r>
              <a:rPr lang="en-GB" sz="2000" b="1" dirty="0">
                <a:solidFill>
                  <a:srgbClr val="002060"/>
                </a:solidFill>
              </a:rPr>
              <a:t>la palabra</a:t>
            </a:r>
          </a:p>
        </p:txBody>
      </p:sp>
      <p:sp>
        <p:nvSpPr>
          <p:cNvPr id="44" name="TextBox 43"/>
          <p:cNvSpPr txBox="1"/>
          <p:nvPr/>
        </p:nvSpPr>
        <p:spPr>
          <a:xfrm>
            <a:off x="6518382" y="2038726"/>
            <a:ext cx="2411579" cy="400110"/>
          </a:xfrm>
          <a:prstGeom prst="rect">
            <a:avLst/>
          </a:prstGeom>
          <a:noFill/>
        </p:spPr>
        <p:txBody>
          <a:bodyPr wrap="square" rtlCol="0">
            <a:spAutoFit/>
          </a:bodyPr>
          <a:lstStyle/>
          <a:p>
            <a:r>
              <a:rPr lang="en-GB" sz="2000" b="1" dirty="0">
                <a:solidFill>
                  <a:srgbClr val="002060"/>
                </a:solidFill>
              </a:rPr>
              <a:t>la </a:t>
            </a:r>
            <a:r>
              <a:rPr lang="en-GB" sz="2000" b="1" dirty="0" err="1">
                <a:solidFill>
                  <a:srgbClr val="002060"/>
                </a:solidFill>
              </a:rPr>
              <a:t>frase</a:t>
            </a:r>
            <a:r>
              <a:rPr lang="en-GB" sz="2000" b="1" dirty="0">
                <a:solidFill>
                  <a:srgbClr val="002060"/>
                </a:solidFill>
              </a:rPr>
              <a:t> en </a:t>
            </a:r>
            <a:r>
              <a:rPr lang="en-GB" sz="2000" b="1" dirty="0" err="1">
                <a:solidFill>
                  <a:srgbClr val="002060"/>
                </a:solidFill>
              </a:rPr>
              <a:t>inglés</a:t>
            </a:r>
            <a:endParaRPr lang="en-GB" sz="2000" b="1" dirty="0">
              <a:solidFill>
                <a:srgbClr val="002060"/>
              </a:solidFill>
            </a:endParaRPr>
          </a:p>
        </p:txBody>
      </p:sp>
      <p:sp>
        <p:nvSpPr>
          <p:cNvPr id="45" name="Rectangle 44"/>
          <p:cNvSpPr/>
          <p:nvPr/>
        </p:nvSpPr>
        <p:spPr>
          <a:xfrm>
            <a:off x="4549940" y="2570190"/>
            <a:ext cx="1792734" cy="285661"/>
          </a:xfrm>
          <a:prstGeom prst="rect">
            <a:avLst/>
          </a:prstGeom>
          <a:solidFill>
            <a:srgbClr val="FC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4549940" y="2987205"/>
            <a:ext cx="1262129" cy="294294"/>
          </a:xfrm>
          <a:prstGeom prst="rect">
            <a:avLst/>
          </a:prstGeom>
          <a:solidFill>
            <a:srgbClr val="FE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a:off x="4499370" y="3405703"/>
            <a:ext cx="1262129" cy="294294"/>
          </a:xfrm>
          <a:prstGeom prst="rect">
            <a:avLst/>
          </a:prstGeom>
          <a:solidFill>
            <a:srgbClr val="FC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a:off x="4530574" y="3867854"/>
            <a:ext cx="1262129" cy="294294"/>
          </a:xfrm>
          <a:prstGeom prst="rect">
            <a:avLst/>
          </a:prstGeom>
          <a:solidFill>
            <a:srgbClr val="FE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4552734" y="4263417"/>
            <a:ext cx="1262129" cy="294294"/>
          </a:xfrm>
          <a:prstGeom prst="rect">
            <a:avLst/>
          </a:prstGeom>
          <a:solidFill>
            <a:srgbClr val="FC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4512901" y="4724455"/>
            <a:ext cx="1262129" cy="294294"/>
          </a:xfrm>
          <a:prstGeom prst="rect">
            <a:avLst/>
          </a:prstGeom>
          <a:solidFill>
            <a:srgbClr val="FE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p:cNvSpPr/>
          <p:nvPr/>
        </p:nvSpPr>
        <p:spPr>
          <a:xfrm>
            <a:off x="4552903" y="5122724"/>
            <a:ext cx="1262129" cy="294294"/>
          </a:xfrm>
          <a:prstGeom prst="rect">
            <a:avLst/>
          </a:prstGeom>
          <a:solidFill>
            <a:srgbClr val="FC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p:cNvSpPr/>
          <p:nvPr/>
        </p:nvSpPr>
        <p:spPr>
          <a:xfrm>
            <a:off x="4471254" y="5546631"/>
            <a:ext cx="1262129" cy="294294"/>
          </a:xfrm>
          <a:prstGeom prst="rect">
            <a:avLst/>
          </a:prstGeom>
          <a:solidFill>
            <a:srgbClr val="FE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6601593" y="2591029"/>
            <a:ext cx="4913044" cy="324342"/>
          </a:xfrm>
          <a:prstGeom prst="rect">
            <a:avLst/>
          </a:prstGeom>
          <a:solidFill>
            <a:srgbClr val="FC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p:cNvSpPr/>
          <p:nvPr/>
        </p:nvSpPr>
        <p:spPr>
          <a:xfrm>
            <a:off x="6574911" y="2999098"/>
            <a:ext cx="4913044" cy="324342"/>
          </a:xfrm>
          <a:prstGeom prst="rect">
            <a:avLst/>
          </a:prstGeom>
          <a:solidFill>
            <a:srgbClr val="FE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6574911" y="3406898"/>
            <a:ext cx="4913044" cy="324342"/>
          </a:xfrm>
          <a:prstGeom prst="rect">
            <a:avLst/>
          </a:prstGeom>
          <a:solidFill>
            <a:srgbClr val="FC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p:cNvSpPr/>
          <p:nvPr/>
        </p:nvSpPr>
        <p:spPr>
          <a:xfrm>
            <a:off x="6574911" y="3832082"/>
            <a:ext cx="4913044" cy="324342"/>
          </a:xfrm>
          <a:prstGeom prst="rect">
            <a:avLst/>
          </a:prstGeom>
          <a:solidFill>
            <a:srgbClr val="FE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p:cNvSpPr/>
          <p:nvPr/>
        </p:nvSpPr>
        <p:spPr>
          <a:xfrm>
            <a:off x="6525150" y="4232304"/>
            <a:ext cx="4913044" cy="324342"/>
          </a:xfrm>
          <a:prstGeom prst="rect">
            <a:avLst/>
          </a:prstGeom>
          <a:solidFill>
            <a:srgbClr val="FC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p:cNvSpPr/>
          <p:nvPr/>
        </p:nvSpPr>
        <p:spPr>
          <a:xfrm>
            <a:off x="6601593" y="4696385"/>
            <a:ext cx="4913044" cy="324342"/>
          </a:xfrm>
          <a:prstGeom prst="rect">
            <a:avLst/>
          </a:prstGeom>
          <a:solidFill>
            <a:srgbClr val="FE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p:cNvSpPr/>
          <p:nvPr/>
        </p:nvSpPr>
        <p:spPr>
          <a:xfrm>
            <a:off x="6585763" y="5110268"/>
            <a:ext cx="4913044" cy="324342"/>
          </a:xfrm>
          <a:prstGeom prst="rect">
            <a:avLst/>
          </a:prstGeom>
          <a:solidFill>
            <a:srgbClr val="FC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p:cNvSpPr/>
          <p:nvPr/>
        </p:nvSpPr>
        <p:spPr>
          <a:xfrm>
            <a:off x="6585763" y="5539954"/>
            <a:ext cx="4913044" cy="324342"/>
          </a:xfrm>
          <a:prstGeom prst="rect">
            <a:avLst/>
          </a:prstGeom>
          <a:solidFill>
            <a:srgbClr val="FE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Llamada rectangular redondeada 2">
            <a:extLst>
              <a:ext uri="{FF2B5EF4-FFF2-40B4-BE49-F238E27FC236}">
                <a16:creationId xmlns:a16="http://schemas.microsoft.com/office/drawing/2014/main" id="{7686973B-47C5-E748-9225-9159C39FD251}"/>
              </a:ext>
            </a:extLst>
          </p:cNvPr>
          <p:cNvSpPr/>
          <p:nvPr/>
        </p:nvSpPr>
        <p:spPr>
          <a:xfrm>
            <a:off x="9235441" y="986821"/>
            <a:ext cx="2821576" cy="1600814"/>
          </a:xfrm>
          <a:prstGeom prst="wedgeRoundRectCallout">
            <a:avLst>
              <a:gd name="adj1" fmla="val -134792"/>
              <a:gd name="adj2" fmla="val -13942"/>
              <a:gd name="adj3" fmla="val 16667"/>
            </a:avLst>
          </a:prstGeom>
          <a:solidFill>
            <a:srgbClr val="3A5EAB"/>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prstClr val="white"/>
                </a:solidFill>
              </a:rPr>
              <a:t>Remember that </a:t>
            </a:r>
            <a:r>
              <a:rPr lang="en-GB" dirty="0">
                <a:solidFill>
                  <a:prstClr val="white"/>
                </a:solidFill>
              </a:rPr>
              <a:t>[soft g]</a:t>
            </a:r>
            <a:r>
              <a:rPr lang="x-none" dirty="0">
                <a:solidFill>
                  <a:prstClr val="white"/>
                </a:solidFill>
              </a:rPr>
              <a:t> and </a:t>
            </a:r>
            <a:r>
              <a:rPr lang="en-GB" dirty="0">
                <a:solidFill>
                  <a:prstClr val="white"/>
                </a:solidFill>
              </a:rPr>
              <a:t>[j]</a:t>
            </a:r>
            <a:r>
              <a:rPr lang="x-none" dirty="0">
                <a:solidFill>
                  <a:prstClr val="white"/>
                </a:solidFill>
              </a:rPr>
              <a:t> sound the same, so </a:t>
            </a:r>
            <a:r>
              <a:rPr lang="en-GB" dirty="0">
                <a:solidFill>
                  <a:prstClr val="white"/>
                </a:solidFill>
              </a:rPr>
              <a:t>the spelling will depend on the word</a:t>
            </a:r>
            <a:r>
              <a:rPr lang="x-none" dirty="0">
                <a:solidFill>
                  <a:prstClr val="white"/>
                </a:solidFill>
              </a:rPr>
              <a:t>!</a:t>
            </a:r>
          </a:p>
        </p:txBody>
      </p:sp>
      <p:sp>
        <p:nvSpPr>
          <p:cNvPr id="9" name="Rectangular Callout 8"/>
          <p:cNvSpPr/>
          <p:nvPr/>
        </p:nvSpPr>
        <p:spPr>
          <a:xfrm>
            <a:off x="10109732" y="2901167"/>
            <a:ext cx="2011680" cy="744696"/>
          </a:xfrm>
          <a:prstGeom prst="wedgeRectCallout">
            <a:avLst>
              <a:gd name="adj1" fmla="val -39664"/>
              <a:gd name="adj2" fmla="val 78108"/>
            </a:avLst>
          </a:prstGeom>
          <a:solidFill>
            <a:srgbClr val="3A5EAB"/>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a:p>
            <a:pPr algn="ctr"/>
            <a:r>
              <a:rPr lang="en-GB" dirty="0">
                <a:solidFill>
                  <a:prstClr val="white"/>
                </a:solidFill>
              </a:rPr>
              <a:t>(literally, ‘</a:t>
            </a:r>
            <a:r>
              <a:rPr lang="x-none" dirty="0">
                <a:solidFill>
                  <a:prstClr val="white"/>
                </a:solidFill>
              </a:rPr>
              <a:t>has </a:t>
            </a:r>
            <a:r>
              <a:rPr lang="en-GB" dirty="0">
                <a:solidFill>
                  <a:prstClr val="white"/>
                </a:solidFill>
              </a:rPr>
              <a:t>a lot of</a:t>
            </a:r>
            <a:r>
              <a:rPr lang="x-none" dirty="0">
                <a:solidFill>
                  <a:prstClr val="white"/>
                </a:solidFill>
              </a:rPr>
              <a:t> pages</a:t>
            </a:r>
            <a:r>
              <a:rPr lang="en-GB" dirty="0">
                <a:solidFill>
                  <a:prstClr val="white"/>
                </a:solidFill>
              </a:rPr>
              <a:t>’)</a:t>
            </a:r>
            <a:r>
              <a:rPr lang="x-none" dirty="0">
                <a:solidFill>
                  <a:prstClr val="white"/>
                </a:solidFill>
              </a:rPr>
              <a:t>.</a:t>
            </a:r>
          </a:p>
          <a:p>
            <a:pPr algn="ctr"/>
            <a:endParaRPr lang="en-GB" dirty="0">
              <a:solidFill>
                <a:prstClr val="white"/>
              </a:solidFill>
            </a:endParaRPr>
          </a:p>
        </p:txBody>
      </p:sp>
      <p:sp>
        <p:nvSpPr>
          <p:cNvPr id="86" name="Rounded Rectangle 11">
            <a:extLst>
              <a:ext uri="{FF2B5EF4-FFF2-40B4-BE49-F238E27FC236}">
                <a16:creationId xmlns:a16="http://schemas.microsoft.com/office/drawing/2014/main" id="{A316DD52-7894-4A75-969C-CA0645DA2978}"/>
              </a:ext>
            </a:extLst>
          </p:cNvPr>
          <p:cNvSpPr/>
          <p:nvPr/>
        </p:nvSpPr>
        <p:spPr>
          <a:xfrm>
            <a:off x="9389660" y="258166"/>
            <a:ext cx="253848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09429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45"/>
                                        </p:tgtEl>
                                      </p:cBhvr>
                                    </p:animEffect>
                                    <p:set>
                                      <p:cBhvr>
                                        <p:cTn id="39" dur="1" fill="hold">
                                          <p:stCondLst>
                                            <p:cond delay="499"/>
                                          </p:stCondLst>
                                        </p:cTn>
                                        <p:tgtEl>
                                          <p:spTgt spid="4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46"/>
                                        </p:tgtEl>
                                      </p:cBhvr>
                                    </p:animEffect>
                                    <p:set>
                                      <p:cBhvr>
                                        <p:cTn id="44" dur="1" fill="hold">
                                          <p:stCondLst>
                                            <p:cond delay="499"/>
                                          </p:stCondLst>
                                        </p:cTn>
                                        <p:tgtEl>
                                          <p:spTgt spid="4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7"/>
                                        </p:tgtEl>
                                      </p:cBhvr>
                                    </p:animEffect>
                                    <p:set>
                                      <p:cBhvr>
                                        <p:cTn id="49" dur="1" fill="hold">
                                          <p:stCondLst>
                                            <p:cond delay="499"/>
                                          </p:stCondLst>
                                        </p:cTn>
                                        <p:tgtEl>
                                          <p:spTgt spid="4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500"/>
                                        <p:tgtEl>
                                          <p:spTgt spid="48"/>
                                        </p:tgtEl>
                                      </p:cBhvr>
                                    </p:animEffect>
                                    <p:set>
                                      <p:cBhvr>
                                        <p:cTn id="54" dur="1" fill="hold">
                                          <p:stCondLst>
                                            <p:cond delay="499"/>
                                          </p:stCondLst>
                                        </p:cTn>
                                        <p:tgtEl>
                                          <p:spTgt spid="4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49"/>
                                        </p:tgtEl>
                                      </p:cBhvr>
                                    </p:animEffect>
                                    <p:set>
                                      <p:cBhvr>
                                        <p:cTn id="59" dur="1" fill="hold">
                                          <p:stCondLst>
                                            <p:cond delay="499"/>
                                          </p:stCondLst>
                                        </p:cTn>
                                        <p:tgtEl>
                                          <p:spTgt spid="49"/>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50"/>
                                        </p:tgtEl>
                                      </p:cBhvr>
                                    </p:animEffect>
                                    <p:set>
                                      <p:cBhvr>
                                        <p:cTn id="64" dur="1" fill="hold">
                                          <p:stCondLst>
                                            <p:cond delay="499"/>
                                          </p:stCondLst>
                                        </p:cTn>
                                        <p:tgtEl>
                                          <p:spTgt spid="5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0" nodeType="clickEffect">
                                  <p:stCondLst>
                                    <p:cond delay="0"/>
                                  </p:stCondLst>
                                  <p:childTnLst>
                                    <p:animEffect transition="out" filter="fade">
                                      <p:cBhvr>
                                        <p:cTn id="68" dur="500"/>
                                        <p:tgtEl>
                                          <p:spTgt spid="51"/>
                                        </p:tgtEl>
                                      </p:cBhvr>
                                    </p:animEffect>
                                    <p:set>
                                      <p:cBhvr>
                                        <p:cTn id="69" dur="1" fill="hold">
                                          <p:stCondLst>
                                            <p:cond delay="499"/>
                                          </p:stCondLst>
                                        </p:cTn>
                                        <p:tgtEl>
                                          <p:spTgt spid="51"/>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52"/>
                                        </p:tgtEl>
                                      </p:cBhvr>
                                    </p:animEffect>
                                    <p:set>
                                      <p:cBhvr>
                                        <p:cTn id="74" dur="1" fill="hold">
                                          <p:stCondLst>
                                            <p:cond delay="499"/>
                                          </p:stCondLst>
                                        </p:cTn>
                                        <p:tgtEl>
                                          <p:spTgt spid="5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53"/>
                                        </p:tgtEl>
                                      </p:cBhvr>
                                    </p:animEffect>
                                    <p:set>
                                      <p:cBhvr>
                                        <p:cTn id="79" dur="1" fill="hold">
                                          <p:stCondLst>
                                            <p:cond delay="499"/>
                                          </p:stCondLst>
                                        </p:cTn>
                                        <p:tgtEl>
                                          <p:spTgt spid="53"/>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54"/>
                                        </p:tgtEl>
                                      </p:cBhvr>
                                    </p:animEffect>
                                    <p:set>
                                      <p:cBhvr>
                                        <p:cTn id="84" dur="1" fill="hold">
                                          <p:stCondLst>
                                            <p:cond delay="499"/>
                                          </p:stCondLst>
                                        </p:cTn>
                                        <p:tgtEl>
                                          <p:spTgt spid="54"/>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0" nodeType="clickEffect">
                                  <p:stCondLst>
                                    <p:cond delay="0"/>
                                  </p:stCondLst>
                                  <p:childTnLst>
                                    <p:animEffect transition="out" filter="fade">
                                      <p:cBhvr>
                                        <p:cTn id="88" dur="500"/>
                                        <p:tgtEl>
                                          <p:spTgt spid="55"/>
                                        </p:tgtEl>
                                      </p:cBhvr>
                                    </p:animEffect>
                                    <p:set>
                                      <p:cBhvr>
                                        <p:cTn id="89" dur="1" fill="hold">
                                          <p:stCondLst>
                                            <p:cond delay="499"/>
                                          </p:stCondLst>
                                        </p:cTn>
                                        <p:tgtEl>
                                          <p:spTgt spid="55"/>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0" nodeType="clickEffect">
                                  <p:stCondLst>
                                    <p:cond delay="0"/>
                                  </p:stCondLst>
                                  <p:childTnLst>
                                    <p:animEffect transition="out" filter="fade">
                                      <p:cBhvr>
                                        <p:cTn id="93" dur="500"/>
                                        <p:tgtEl>
                                          <p:spTgt spid="56"/>
                                        </p:tgtEl>
                                      </p:cBhvr>
                                    </p:animEffect>
                                    <p:set>
                                      <p:cBhvr>
                                        <p:cTn id="94" dur="1" fill="hold">
                                          <p:stCondLst>
                                            <p:cond delay="499"/>
                                          </p:stCondLst>
                                        </p:cTn>
                                        <p:tgtEl>
                                          <p:spTgt spid="56"/>
                                        </p:tgtEl>
                                        <p:attrNameLst>
                                          <p:attrName>style.visibility</p:attrName>
                                        </p:attrNameLst>
                                      </p:cBhvr>
                                      <p:to>
                                        <p:strVal val="hidden"/>
                                      </p:to>
                                    </p:set>
                                  </p:childTnLst>
                                </p:cTn>
                              </p:par>
                              <p:par>
                                <p:cTn id="95" presetID="10" presetClass="entr" presetSubtype="0" fill="hold" grpId="0" nodeType="withEffect">
                                  <p:stCondLst>
                                    <p:cond delay="0"/>
                                  </p:stCondLst>
                                  <p:childTnLst>
                                    <p:set>
                                      <p:cBhvr>
                                        <p:cTn id="96" dur="1" fill="hold">
                                          <p:stCondLst>
                                            <p:cond delay="0"/>
                                          </p:stCondLst>
                                        </p:cTn>
                                        <p:tgtEl>
                                          <p:spTgt spid="9"/>
                                        </p:tgtEl>
                                        <p:attrNameLst>
                                          <p:attrName>style.visibility</p:attrName>
                                        </p:attrNameLst>
                                      </p:cBhvr>
                                      <p:to>
                                        <p:strVal val="visible"/>
                                      </p:to>
                                    </p:set>
                                    <p:animEffect transition="in" filter="fade">
                                      <p:cBhvr>
                                        <p:cTn id="97" dur="500"/>
                                        <p:tgtEl>
                                          <p:spTgt spid="9"/>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0" nodeType="clickEffect">
                                  <p:stCondLst>
                                    <p:cond delay="0"/>
                                  </p:stCondLst>
                                  <p:childTnLst>
                                    <p:animEffect transition="out" filter="fade">
                                      <p:cBhvr>
                                        <p:cTn id="101" dur="500"/>
                                        <p:tgtEl>
                                          <p:spTgt spid="57"/>
                                        </p:tgtEl>
                                      </p:cBhvr>
                                    </p:animEffect>
                                    <p:set>
                                      <p:cBhvr>
                                        <p:cTn id="102" dur="1" fill="hold">
                                          <p:stCondLst>
                                            <p:cond delay="499"/>
                                          </p:stCondLst>
                                        </p:cTn>
                                        <p:tgtEl>
                                          <p:spTgt spid="57"/>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0" nodeType="clickEffect">
                                  <p:stCondLst>
                                    <p:cond delay="0"/>
                                  </p:stCondLst>
                                  <p:childTnLst>
                                    <p:animEffect transition="out" filter="fade">
                                      <p:cBhvr>
                                        <p:cTn id="106" dur="500"/>
                                        <p:tgtEl>
                                          <p:spTgt spid="80"/>
                                        </p:tgtEl>
                                      </p:cBhvr>
                                    </p:animEffect>
                                    <p:set>
                                      <p:cBhvr>
                                        <p:cTn id="107" dur="1" fill="hold">
                                          <p:stCondLst>
                                            <p:cond delay="499"/>
                                          </p:stCondLst>
                                        </p:cTn>
                                        <p:tgtEl>
                                          <p:spTgt spid="80"/>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81"/>
                                        </p:tgtEl>
                                      </p:cBhvr>
                                    </p:animEffect>
                                    <p:set>
                                      <p:cBhvr>
                                        <p:cTn id="112" dur="1" fill="hold">
                                          <p:stCondLst>
                                            <p:cond delay="499"/>
                                          </p:stCondLst>
                                        </p:cTn>
                                        <p:tgtEl>
                                          <p:spTgt spid="81"/>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0" nodeType="clickEffect">
                                  <p:stCondLst>
                                    <p:cond delay="0"/>
                                  </p:stCondLst>
                                  <p:childTnLst>
                                    <p:animEffect transition="out" filter="fade">
                                      <p:cBhvr>
                                        <p:cTn id="116" dur="500"/>
                                        <p:tgtEl>
                                          <p:spTgt spid="82"/>
                                        </p:tgtEl>
                                      </p:cBhvr>
                                    </p:animEffect>
                                    <p:set>
                                      <p:cBhvr>
                                        <p:cTn id="117" dur="1" fill="hold">
                                          <p:stCondLst>
                                            <p:cond delay="499"/>
                                          </p:stCondLst>
                                        </p:cTn>
                                        <p:tgtEl>
                                          <p:spTgt spid="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80" grpId="0" animBg="1"/>
      <p:bldP spid="81" grpId="0" animBg="1"/>
      <p:bldP spid="82"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0" y="213557"/>
            <a:ext cx="2590219" cy="647577"/>
          </a:xfrm>
        </p:spPr>
        <p:txBody>
          <a:bodyPr>
            <a:normAutofit/>
          </a:bodyPr>
          <a:lstStyle/>
          <a:p>
            <a:r>
              <a:rPr lang="en-GB" sz="2800" b="1" dirty="0" err="1">
                <a:solidFill>
                  <a:prstClr val="white"/>
                </a:solidFill>
              </a:rPr>
              <a:t>Vocabulario</a:t>
            </a:r>
            <a:endParaRPr lang="en-US" sz="2800" dirty="0"/>
          </a:p>
        </p:txBody>
      </p:sp>
      <p:sp>
        <p:nvSpPr>
          <p:cNvPr id="6" name="Rounded Rectangle 5"/>
          <p:cNvSpPr/>
          <p:nvPr/>
        </p:nvSpPr>
        <p:spPr>
          <a:xfrm>
            <a:off x="1028595" y="5471611"/>
            <a:ext cx="2934779" cy="755653"/>
          </a:xfrm>
          <a:prstGeom prst="roundRect">
            <a:avLst/>
          </a:prstGeom>
          <a:solidFill>
            <a:srgbClr val="FFFFFF"/>
          </a:solidFill>
          <a:ln w="57150">
            <a:solidFill>
              <a:srgbClr val="3A5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rPr>
              <a:t>h_ _ _ _ _ _</a:t>
            </a:r>
          </a:p>
        </p:txBody>
      </p:sp>
      <p:sp>
        <p:nvSpPr>
          <p:cNvPr id="7" name="Rounded Rectangle 6"/>
          <p:cNvSpPr/>
          <p:nvPr/>
        </p:nvSpPr>
        <p:spPr>
          <a:xfrm>
            <a:off x="4086330" y="5475287"/>
            <a:ext cx="3594999" cy="755653"/>
          </a:xfrm>
          <a:prstGeom prst="roundRect">
            <a:avLst/>
          </a:prstGeom>
          <a:solidFill>
            <a:srgbClr val="FFFFFF"/>
          </a:solidFill>
          <a:ln w="57150">
            <a:solidFill>
              <a:srgbClr val="3A5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c_ _ _</a:t>
            </a:r>
          </a:p>
        </p:txBody>
      </p:sp>
      <p:sp>
        <p:nvSpPr>
          <p:cNvPr id="8" name="Rounded Rectangle 7"/>
          <p:cNvSpPr/>
          <p:nvPr/>
        </p:nvSpPr>
        <p:spPr>
          <a:xfrm>
            <a:off x="7790199" y="5471610"/>
            <a:ext cx="3641139" cy="755653"/>
          </a:xfrm>
          <a:prstGeom prst="roundRect">
            <a:avLst/>
          </a:prstGeom>
          <a:solidFill>
            <a:srgbClr val="FFFFFF"/>
          </a:solidFill>
          <a:ln w="57150">
            <a:solidFill>
              <a:srgbClr val="3A5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rPr>
              <a:t>b_ _ _ _ _ _ _</a:t>
            </a:r>
          </a:p>
        </p:txBody>
      </p:sp>
      <p:sp>
        <p:nvSpPr>
          <p:cNvPr id="12" name="Rounded Rectangle 11"/>
          <p:cNvSpPr/>
          <p:nvPr/>
        </p:nvSpPr>
        <p:spPr>
          <a:xfrm>
            <a:off x="1028594" y="2846669"/>
            <a:ext cx="2934779" cy="755653"/>
          </a:xfrm>
          <a:prstGeom prst="roundRect">
            <a:avLst/>
          </a:prstGeom>
          <a:solidFill>
            <a:srgbClr val="FFFFFF"/>
          </a:solidFill>
          <a:ln w="57150">
            <a:solidFill>
              <a:srgbClr val="3A5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rPr>
              <a:t>t_ _ _ _ _ _ _</a:t>
            </a:r>
          </a:p>
        </p:txBody>
      </p:sp>
      <p:sp>
        <p:nvSpPr>
          <p:cNvPr id="13" name="Rounded Rectangle 12"/>
          <p:cNvSpPr/>
          <p:nvPr/>
        </p:nvSpPr>
        <p:spPr>
          <a:xfrm>
            <a:off x="4095884" y="2846669"/>
            <a:ext cx="3594355" cy="755653"/>
          </a:xfrm>
          <a:prstGeom prst="roundRect">
            <a:avLst/>
          </a:prstGeom>
          <a:solidFill>
            <a:srgbClr val="FFFFFF"/>
          </a:solidFill>
          <a:ln w="57150">
            <a:solidFill>
              <a:srgbClr val="3A5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rPr>
              <a:t>p_ _ _ _</a:t>
            </a:r>
          </a:p>
        </p:txBody>
      </p:sp>
      <p:sp>
        <p:nvSpPr>
          <p:cNvPr id="14" name="Rounded Rectangle 13"/>
          <p:cNvSpPr/>
          <p:nvPr/>
        </p:nvSpPr>
        <p:spPr>
          <a:xfrm>
            <a:off x="7804282" y="2846669"/>
            <a:ext cx="3609083" cy="755653"/>
          </a:xfrm>
          <a:prstGeom prst="roundRect">
            <a:avLst/>
          </a:prstGeom>
          <a:solidFill>
            <a:srgbClr val="FFFFFF"/>
          </a:solidFill>
          <a:ln w="57150">
            <a:solidFill>
              <a:srgbClr val="3A5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rPr>
              <a:t>t_ _ _ _ _ _</a:t>
            </a:r>
          </a:p>
        </p:txBody>
      </p:sp>
      <p:sp>
        <p:nvSpPr>
          <p:cNvPr id="16" name="Rounded Rectangle 15"/>
          <p:cNvSpPr/>
          <p:nvPr/>
        </p:nvSpPr>
        <p:spPr>
          <a:xfrm>
            <a:off x="1028595" y="4594744"/>
            <a:ext cx="2950382" cy="755653"/>
          </a:xfrm>
          <a:prstGeom prst="roundRect">
            <a:avLst/>
          </a:prstGeom>
          <a:solidFill>
            <a:srgbClr val="FFFFFF"/>
          </a:solidFill>
          <a:ln w="57150">
            <a:solidFill>
              <a:srgbClr val="3A5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a:solidFill>
                  <a:srgbClr val="002060"/>
                </a:solidFill>
                <a:latin typeface="Century Gothic" panose="020F0302020204030204"/>
              </a:rPr>
              <a:t>p_ _ _ _</a:t>
            </a:r>
            <a:endParaRPr kumimoji="0" lang="en-GB" sz="3000" b="1" i="0" u="none" strike="noStrike" kern="1200" cap="none" spc="0" normalizeH="0" baseline="0" noProof="0" dirty="0">
              <a:ln>
                <a:noFill/>
              </a:ln>
              <a:solidFill>
                <a:srgbClr val="002060"/>
              </a:solidFill>
              <a:effectLst/>
              <a:uLnTx/>
              <a:uFillTx/>
              <a:latin typeface="Century Gothic" panose="020F0302020204030204"/>
            </a:endParaRPr>
          </a:p>
        </p:txBody>
      </p:sp>
      <p:sp>
        <p:nvSpPr>
          <p:cNvPr id="17" name="Rounded Rectangle 16"/>
          <p:cNvSpPr/>
          <p:nvPr/>
        </p:nvSpPr>
        <p:spPr>
          <a:xfrm>
            <a:off x="1028594" y="3716939"/>
            <a:ext cx="2934779" cy="755653"/>
          </a:xfrm>
          <a:prstGeom prst="roundRect">
            <a:avLst/>
          </a:prstGeom>
          <a:solidFill>
            <a:srgbClr val="FFFFFF"/>
          </a:solidFill>
          <a:ln w="57150">
            <a:solidFill>
              <a:srgbClr val="3A5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rPr>
              <a:t>a_</a:t>
            </a:r>
            <a:r>
              <a:rPr kumimoji="0" lang="en-GB" sz="3000" b="1" i="0" u="none" strike="noStrike" kern="1200" cap="none" spc="0" normalizeH="0" noProof="0" dirty="0">
                <a:ln>
                  <a:noFill/>
                </a:ln>
                <a:solidFill>
                  <a:srgbClr val="002060"/>
                </a:solidFill>
                <a:effectLst/>
                <a:uLnTx/>
                <a:uFillTx/>
                <a:latin typeface="Century Gothic" panose="020F0302020204030204"/>
                <a:ea typeface="+mn-ea"/>
                <a:cs typeface="+mn-cs"/>
              </a:rPr>
              <a:t> _ _ _ _</a:t>
            </a:r>
            <a:endPar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8" name="Rounded Rectangle 17"/>
          <p:cNvSpPr/>
          <p:nvPr/>
        </p:nvSpPr>
        <p:spPr>
          <a:xfrm>
            <a:off x="7804282" y="3717371"/>
            <a:ext cx="3609083" cy="755653"/>
          </a:xfrm>
          <a:prstGeom prst="roundRect">
            <a:avLst/>
          </a:prstGeom>
          <a:solidFill>
            <a:srgbClr val="FFFFFF"/>
          </a:solidFill>
          <a:ln w="57150">
            <a:solidFill>
              <a:srgbClr val="3A5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rPr>
              <a:t>p_ _ _ _ _ _ _</a:t>
            </a:r>
          </a:p>
        </p:txBody>
      </p:sp>
      <p:sp>
        <p:nvSpPr>
          <p:cNvPr id="20" name="Rounded Rectangle 19"/>
          <p:cNvSpPr/>
          <p:nvPr/>
        </p:nvSpPr>
        <p:spPr>
          <a:xfrm>
            <a:off x="4095241" y="4594744"/>
            <a:ext cx="3594998" cy="755653"/>
          </a:xfrm>
          <a:prstGeom prst="roundRect">
            <a:avLst/>
          </a:prstGeom>
          <a:solidFill>
            <a:srgbClr val="FFFFFF"/>
          </a:solidFill>
          <a:ln w="57150">
            <a:solidFill>
              <a:srgbClr val="3A5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rPr>
              <a:t>r_ _ _</a:t>
            </a:r>
          </a:p>
        </p:txBody>
      </p:sp>
      <p:sp>
        <p:nvSpPr>
          <p:cNvPr id="21" name="Rounded Rectangle 20"/>
          <p:cNvSpPr/>
          <p:nvPr/>
        </p:nvSpPr>
        <p:spPr>
          <a:xfrm>
            <a:off x="7804282" y="4584374"/>
            <a:ext cx="3594999" cy="755653"/>
          </a:xfrm>
          <a:prstGeom prst="roundRect">
            <a:avLst/>
          </a:prstGeom>
          <a:solidFill>
            <a:srgbClr val="FFFFFF"/>
          </a:solidFill>
          <a:ln w="57150">
            <a:solidFill>
              <a:srgbClr val="3A5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rPr>
              <a:t>b_ _ _ _ _</a:t>
            </a:r>
          </a:p>
        </p:txBody>
      </p:sp>
      <p:sp>
        <p:nvSpPr>
          <p:cNvPr id="23" name="Rounded Rectangle 22"/>
          <p:cNvSpPr/>
          <p:nvPr/>
        </p:nvSpPr>
        <p:spPr>
          <a:xfrm>
            <a:off x="4095241" y="3716939"/>
            <a:ext cx="3594998" cy="755653"/>
          </a:xfrm>
          <a:prstGeom prst="roundRect">
            <a:avLst/>
          </a:prstGeom>
          <a:solidFill>
            <a:srgbClr val="FFFFFF"/>
          </a:solidFill>
          <a:ln w="57150">
            <a:solidFill>
              <a:srgbClr val="3A5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rPr>
              <a:t>s_ _ _</a:t>
            </a:r>
          </a:p>
        </p:txBody>
      </p:sp>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32853">
            <a:off x="6164680" y="-385740"/>
            <a:ext cx="4084477" cy="3700700"/>
          </a:xfrm>
          <a:prstGeom prst="rect">
            <a:avLst/>
          </a:prstGeom>
        </p:spPr>
      </p:pic>
      <p:sp>
        <p:nvSpPr>
          <p:cNvPr id="60" name="TextBox 59"/>
          <p:cNvSpPr txBox="1"/>
          <p:nvPr/>
        </p:nvSpPr>
        <p:spPr>
          <a:xfrm rot="20824098">
            <a:off x="6653800" y="464145"/>
            <a:ext cx="295295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F0302020204030204"/>
                <a:ea typeface="+mn-ea"/>
                <a:cs typeface="+mn-cs"/>
              </a:rPr>
              <a:t>cousin (female)</a:t>
            </a:r>
          </a:p>
        </p:txBody>
      </p:sp>
      <p:sp>
        <p:nvSpPr>
          <p:cNvPr id="63" name="TextBox 62"/>
          <p:cNvSpPr txBox="1"/>
          <p:nvPr/>
        </p:nvSpPr>
        <p:spPr>
          <a:xfrm rot="20824098">
            <a:off x="6746053" y="922253"/>
            <a:ext cx="295295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F0302020204030204"/>
                <a:ea typeface="+mn-ea"/>
                <a:cs typeface="+mn-cs"/>
              </a:rPr>
              <a:t>beautiful</a:t>
            </a:r>
          </a:p>
        </p:txBody>
      </p:sp>
      <p:sp>
        <p:nvSpPr>
          <p:cNvPr id="66" name="TextBox 65"/>
          <p:cNvSpPr txBox="1"/>
          <p:nvPr/>
        </p:nvSpPr>
        <p:spPr>
          <a:xfrm rot="20824098">
            <a:off x="6926940" y="899372"/>
            <a:ext cx="2952953"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002060"/>
                </a:solidFill>
                <a:effectLst/>
                <a:uLnTx/>
                <a:uFillTx/>
                <a:latin typeface="Century Gothic" panose="020F0302020204030204"/>
                <a:ea typeface="+mn-ea"/>
                <a:cs typeface="+mn-cs"/>
              </a:rPr>
              <a:t>cheap</a:t>
            </a:r>
          </a:p>
        </p:txBody>
      </p:sp>
      <p:sp>
        <p:nvSpPr>
          <p:cNvPr id="69" name="TextBox 68"/>
          <p:cNvSpPr txBox="1"/>
          <p:nvPr/>
        </p:nvSpPr>
        <p:spPr>
          <a:xfrm rot="20824098">
            <a:off x="6530959" y="824059"/>
            <a:ext cx="3019573"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600" b="0" i="0" u="none" strike="noStrike" kern="1200" cap="none" spc="0" normalizeH="0" baseline="0" noProof="0" dirty="0">
                <a:ln>
                  <a:noFill/>
                </a:ln>
                <a:solidFill>
                  <a:srgbClr val="002060"/>
                </a:solidFill>
                <a:effectLst/>
                <a:uLnTx/>
                <a:uFillTx/>
                <a:latin typeface="Century Gothic" panose="020F0302020204030204"/>
                <a:ea typeface="+mn-ea"/>
                <a:cs typeface="+mn-cs"/>
              </a:rPr>
              <a:t>small</a:t>
            </a:r>
          </a:p>
        </p:txBody>
      </p:sp>
      <p:sp>
        <p:nvSpPr>
          <p:cNvPr id="73" name="TextBox 72"/>
          <p:cNvSpPr txBox="1"/>
          <p:nvPr/>
        </p:nvSpPr>
        <p:spPr>
          <a:xfrm rot="20824098">
            <a:off x="6558163" y="1043127"/>
            <a:ext cx="3258956"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002060"/>
                </a:solidFill>
                <a:effectLst/>
                <a:uLnTx/>
                <a:uFillTx/>
                <a:latin typeface="Century Gothic" panose="020F0302020204030204"/>
                <a:ea typeface="+mn-ea"/>
                <a:cs typeface="+mn-cs"/>
              </a:rPr>
              <a:t>we have</a:t>
            </a:r>
          </a:p>
        </p:txBody>
      </p:sp>
      <p:sp>
        <p:nvSpPr>
          <p:cNvPr id="76" name="TextBox 75"/>
          <p:cNvSpPr txBox="1"/>
          <p:nvPr/>
        </p:nvSpPr>
        <p:spPr>
          <a:xfrm rot="20824098">
            <a:off x="6412311" y="858850"/>
            <a:ext cx="3258956"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0" i="0" u="none" strike="noStrike" kern="1200" cap="none" spc="0" normalizeH="0" baseline="0" noProof="0" dirty="0">
                <a:ln>
                  <a:noFill/>
                </a:ln>
                <a:solidFill>
                  <a:srgbClr val="002060"/>
                </a:solidFill>
                <a:effectLst/>
                <a:uLnTx/>
                <a:uFillTx/>
                <a:latin typeface="Century Gothic" panose="020F0302020204030204"/>
                <a:ea typeface="+mn-ea"/>
                <a:cs typeface="+mn-cs"/>
              </a:rPr>
              <a:t>quite</a:t>
            </a:r>
          </a:p>
        </p:txBody>
      </p:sp>
      <p:sp>
        <p:nvSpPr>
          <p:cNvPr id="111" name="TextBox 110"/>
          <p:cNvSpPr txBox="1"/>
          <p:nvPr/>
        </p:nvSpPr>
        <p:spPr>
          <a:xfrm rot="20824098">
            <a:off x="6572918" y="1038653"/>
            <a:ext cx="32589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F0302020204030204"/>
                <a:ea typeface="+mn-ea"/>
                <a:cs typeface="+mn-cs"/>
              </a:rPr>
              <a:t>grandfather</a:t>
            </a:r>
          </a:p>
        </p:txBody>
      </p:sp>
      <p:sp>
        <p:nvSpPr>
          <p:cNvPr id="114" name="TextBox 113"/>
          <p:cNvSpPr txBox="1"/>
          <p:nvPr/>
        </p:nvSpPr>
        <p:spPr>
          <a:xfrm rot="20824098">
            <a:off x="6508640" y="647913"/>
            <a:ext cx="32589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F0302020204030204"/>
                <a:ea typeface="+mn-ea"/>
                <a:cs typeface="+mn-cs"/>
              </a:rPr>
              <a:t>cousin (male)</a:t>
            </a:r>
          </a:p>
        </p:txBody>
      </p:sp>
      <p:sp>
        <p:nvSpPr>
          <p:cNvPr id="117" name="TextBox 116"/>
          <p:cNvSpPr txBox="1"/>
          <p:nvPr/>
        </p:nvSpPr>
        <p:spPr>
          <a:xfrm rot="20824098">
            <a:off x="6657769" y="1081184"/>
            <a:ext cx="32589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F0302020204030204"/>
                <a:ea typeface="+mn-ea"/>
                <a:cs typeface="+mn-cs"/>
              </a:rPr>
              <a:t>they have</a:t>
            </a:r>
          </a:p>
        </p:txBody>
      </p:sp>
      <p:sp>
        <p:nvSpPr>
          <p:cNvPr id="120" name="TextBox 119"/>
          <p:cNvSpPr txBox="1"/>
          <p:nvPr/>
        </p:nvSpPr>
        <p:spPr>
          <a:xfrm rot="20824098">
            <a:off x="6622370" y="755893"/>
            <a:ext cx="32589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F0302020204030204"/>
                <a:ea typeface="+mn-ea"/>
                <a:cs typeface="+mn-cs"/>
              </a:rPr>
              <a:t>they are  (for traits)</a:t>
            </a:r>
          </a:p>
        </p:txBody>
      </p:sp>
      <p:sp>
        <p:nvSpPr>
          <p:cNvPr id="123" name="TextBox 122"/>
          <p:cNvSpPr txBox="1"/>
          <p:nvPr/>
        </p:nvSpPr>
        <p:spPr>
          <a:xfrm rot="20824098">
            <a:off x="6691246" y="1090133"/>
            <a:ext cx="32589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F0302020204030204"/>
                <a:ea typeface="+mn-ea"/>
                <a:cs typeface="+mn-cs"/>
              </a:rPr>
              <a:t>expensive</a:t>
            </a:r>
          </a:p>
        </p:txBody>
      </p:sp>
      <p:sp>
        <p:nvSpPr>
          <p:cNvPr id="126" name="TextBox 125"/>
          <p:cNvSpPr txBox="1"/>
          <p:nvPr/>
        </p:nvSpPr>
        <p:spPr>
          <a:xfrm rot="20824098">
            <a:off x="6680161" y="1027738"/>
            <a:ext cx="32589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F0302020204030204"/>
                <a:ea typeface="+mn-ea"/>
                <a:cs typeface="+mn-cs"/>
              </a:rPr>
              <a:t>rich</a:t>
            </a:r>
          </a:p>
        </p:txBody>
      </p:sp>
      <p:sp>
        <p:nvSpPr>
          <p:cNvPr id="127" name="Rounded Rectangle 126"/>
          <p:cNvSpPr/>
          <p:nvPr/>
        </p:nvSpPr>
        <p:spPr>
          <a:xfrm>
            <a:off x="4110844" y="2829777"/>
            <a:ext cx="3594355" cy="755653"/>
          </a:xfrm>
          <a:prstGeom prst="roundRect">
            <a:avLst/>
          </a:prstGeom>
          <a:solidFill>
            <a:srgbClr val="FFFFFF"/>
          </a:solidFill>
          <a:ln w="57150">
            <a:solidFill>
              <a:srgbClr val="3A5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rPr>
              <a:t>prima</a:t>
            </a:r>
          </a:p>
        </p:txBody>
      </p:sp>
      <p:sp>
        <p:nvSpPr>
          <p:cNvPr id="128" name="Rounded Rectangle 127"/>
          <p:cNvSpPr/>
          <p:nvPr/>
        </p:nvSpPr>
        <p:spPr>
          <a:xfrm>
            <a:off x="1028591" y="5471609"/>
            <a:ext cx="2948866" cy="755653"/>
          </a:xfrm>
          <a:prstGeom prst="roundRect">
            <a:avLst/>
          </a:prstGeom>
          <a:solidFill>
            <a:srgbClr val="FFFFFF"/>
          </a:solidFill>
          <a:ln w="57150">
            <a:solidFill>
              <a:srgbClr val="3A5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002060"/>
                </a:solidFill>
                <a:effectLst/>
                <a:uLnTx/>
                <a:uFillTx/>
                <a:latin typeface="Century Gothic" panose="020F0302020204030204"/>
                <a:ea typeface="+mn-ea"/>
                <a:cs typeface="+mn-cs"/>
              </a:rPr>
              <a:t>hermoso</a:t>
            </a:r>
            <a:endPar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29" name="Rounded Rectangle 128"/>
          <p:cNvSpPr/>
          <p:nvPr/>
        </p:nvSpPr>
        <p:spPr>
          <a:xfrm>
            <a:off x="7811324" y="4573460"/>
            <a:ext cx="3594998" cy="755653"/>
          </a:xfrm>
          <a:prstGeom prst="roundRect">
            <a:avLst/>
          </a:prstGeom>
          <a:solidFill>
            <a:srgbClr val="FFFFFF"/>
          </a:solidFill>
          <a:ln w="57150">
            <a:solidFill>
              <a:srgbClr val="3A5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002060"/>
                </a:solidFill>
                <a:effectLst/>
                <a:uLnTx/>
                <a:uFillTx/>
                <a:latin typeface="Century Gothic" panose="020F0302020204030204"/>
                <a:ea typeface="+mn-ea"/>
                <a:cs typeface="+mn-cs"/>
              </a:rPr>
              <a:t>barato</a:t>
            </a:r>
            <a:endPar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31" name="Rounded Rectangle 130"/>
          <p:cNvSpPr/>
          <p:nvPr/>
        </p:nvSpPr>
        <p:spPr>
          <a:xfrm>
            <a:off x="7819067" y="3699604"/>
            <a:ext cx="3609083" cy="755653"/>
          </a:xfrm>
          <a:prstGeom prst="roundRect">
            <a:avLst/>
          </a:prstGeom>
          <a:solidFill>
            <a:srgbClr val="FFFFFF"/>
          </a:solidFill>
          <a:ln w="57150">
            <a:solidFill>
              <a:srgbClr val="3A5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002060"/>
                </a:solidFill>
                <a:effectLst/>
                <a:uLnTx/>
                <a:uFillTx/>
                <a:latin typeface="Century Gothic" panose="020F0302020204030204"/>
                <a:ea typeface="+mn-ea"/>
                <a:cs typeface="+mn-cs"/>
              </a:rPr>
              <a:t>pequeño</a:t>
            </a:r>
            <a:endPar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33" name="Rounded Rectangle 132"/>
          <p:cNvSpPr/>
          <p:nvPr/>
        </p:nvSpPr>
        <p:spPr>
          <a:xfrm>
            <a:off x="1028591" y="2835500"/>
            <a:ext cx="2948866" cy="755653"/>
          </a:xfrm>
          <a:prstGeom prst="roundRect">
            <a:avLst/>
          </a:prstGeom>
          <a:solidFill>
            <a:srgbClr val="FFFFFF"/>
          </a:solidFill>
          <a:ln w="57150">
            <a:solidFill>
              <a:srgbClr val="3A5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002060"/>
                </a:solidFill>
                <a:effectLst/>
                <a:uLnTx/>
                <a:uFillTx/>
                <a:latin typeface="Century Gothic" panose="020F0302020204030204"/>
                <a:ea typeface="+mn-ea"/>
                <a:cs typeface="+mn-cs"/>
              </a:rPr>
              <a:t>tenemos</a:t>
            </a:r>
            <a:endPar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34" name="Rounded Rectangle 133"/>
          <p:cNvSpPr/>
          <p:nvPr/>
        </p:nvSpPr>
        <p:spPr>
          <a:xfrm>
            <a:off x="7785023" y="5468908"/>
            <a:ext cx="3643127" cy="755653"/>
          </a:xfrm>
          <a:prstGeom prst="roundRect">
            <a:avLst/>
          </a:prstGeom>
          <a:solidFill>
            <a:srgbClr val="FFFFFF"/>
          </a:solidFill>
          <a:ln w="57150">
            <a:solidFill>
              <a:srgbClr val="3A5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002060"/>
                </a:solidFill>
                <a:effectLst/>
                <a:uLnTx/>
                <a:uFillTx/>
                <a:latin typeface="Century Gothic" panose="020F0302020204030204"/>
                <a:ea typeface="+mn-ea"/>
                <a:cs typeface="+mn-cs"/>
              </a:rPr>
              <a:t>bastante</a:t>
            </a:r>
            <a:endPar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35" name="Rounded Rectangle 134"/>
          <p:cNvSpPr/>
          <p:nvPr/>
        </p:nvSpPr>
        <p:spPr>
          <a:xfrm>
            <a:off x="1028591" y="3706569"/>
            <a:ext cx="2948866" cy="755653"/>
          </a:xfrm>
          <a:prstGeom prst="roundRect">
            <a:avLst/>
          </a:prstGeom>
          <a:solidFill>
            <a:srgbClr val="FFFFFF"/>
          </a:solidFill>
          <a:ln w="57150">
            <a:solidFill>
              <a:srgbClr val="3A5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002060"/>
                </a:solidFill>
                <a:effectLst/>
                <a:uLnTx/>
                <a:uFillTx/>
                <a:latin typeface="Century Gothic" panose="020F0302020204030204"/>
                <a:ea typeface="+mn-ea"/>
                <a:cs typeface="+mn-cs"/>
              </a:rPr>
              <a:t>abuelo</a:t>
            </a:r>
            <a:endPar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37" name="Rounded Rectangle 136"/>
          <p:cNvSpPr/>
          <p:nvPr/>
        </p:nvSpPr>
        <p:spPr>
          <a:xfrm>
            <a:off x="1028595" y="4584374"/>
            <a:ext cx="2948866" cy="755653"/>
          </a:xfrm>
          <a:prstGeom prst="roundRect">
            <a:avLst/>
          </a:prstGeom>
          <a:solidFill>
            <a:srgbClr val="FFFFFF"/>
          </a:solidFill>
          <a:ln w="57150">
            <a:solidFill>
              <a:srgbClr val="3A5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rPr>
              <a:t>primo</a:t>
            </a:r>
          </a:p>
        </p:txBody>
      </p:sp>
      <p:sp>
        <p:nvSpPr>
          <p:cNvPr id="138" name="Rounded Rectangle 137"/>
          <p:cNvSpPr/>
          <p:nvPr/>
        </p:nvSpPr>
        <p:spPr>
          <a:xfrm>
            <a:off x="7797239" y="2844333"/>
            <a:ext cx="3609083" cy="755653"/>
          </a:xfrm>
          <a:prstGeom prst="roundRect">
            <a:avLst/>
          </a:prstGeom>
          <a:solidFill>
            <a:srgbClr val="FFFFFF"/>
          </a:solidFill>
          <a:ln w="57150">
            <a:solidFill>
              <a:srgbClr val="3A5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002060"/>
                </a:solidFill>
                <a:effectLst/>
                <a:uLnTx/>
                <a:uFillTx/>
                <a:latin typeface="Century Gothic" panose="020F0302020204030204"/>
                <a:ea typeface="+mn-ea"/>
                <a:cs typeface="+mn-cs"/>
              </a:rPr>
              <a:t>tienen</a:t>
            </a:r>
            <a:endPar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39" name="Rounded Rectangle 138"/>
          <p:cNvSpPr/>
          <p:nvPr/>
        </p:nvSpPr>
        <p:spPr>
          <a:xfrm>
            <a:off x="4095884" y="3699840"/>
            <a:ext cx="3594355" cy="755653"/>
          </a:xfrm>
          <a:prstGeom prst="roundRect">
            <a:avLst/>
          </a:prstGeom>
          <a:solidFill>
            <a:srgbClr val="FFFFFF"/>
          </a:solidFill>
          <a:ln w="57150">
            <a:solidFill>
              <a:srgbClr val="3A5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rPr>
              <a:t>son</a:t>
            </a:r>
          </a:p>
        </p:txBody>
      </p:sp>
      <p:sp>
        <p:nvSpPr>
          <p:cNvPr id="140" name="Rounded Rectangle 139"/>
          <p:cNvSpPr/>
          <p:nvPr/>
        </p:nvSpPr>
        <p:spPr>
          <a:xfrm>
            <a:off x="4094405" y="5468909"/>
            <a:ext cx="3594355" cy="755653"/>
          </a:xfrm>
          <a:prstGeom prst="roundRect">
            <a:avLst/>
          </a:prstGeom>
          <a:solidFill>
            <a:srgbClr val="FFFFFF"/>
          </a:solidFill>
          <a:ln w="57150">
            <a:solidFill>
              <a:srgbClr val="3A5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002060"/>
                </a:solidFill>
                <a:effectLst/>
                <a:uLnTx/>
                <a:uFillTx/>
                <a:latin typeface="Century Gothic" panose="020F0302020204030204"/>
                <a:ea typeface="+mn-ea"/>
                <a:cs typeface="+mn-cs"/>
              </a:rPr>
              <a:t>caro</a:t>
            </a:r>
            <a:endPar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41" name="Rounded Rectangle 140"/>
          <p:cNvSpPr/>
          <p:nvPr/>
        </p:nvSpPr>
        <p:spPr>
          <a:xfrm>
            <a:off x="4095884" y="4580571"/>
            <a:ext cx="3594355" cy="755653"/>
          </a:xfrm>
          <a:prstGeom prst="roundRect">
            <a:avLst/>
          </a:prstGeom>
          <a:solidFill>
            <a:srgbClr val="FFFFFF"/>
          </a:solidFill>
          <a:ln w="57150">
            <a:solidFill>
              <a:srgbClr val="3A5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002060"/>
                </a:solidFill>
                <a:effectLst/>
                <a:uLnTx/>
                <a:uFillTx/>
                <a:latin typeface="Century Gothic" panose="020F0302020204030204"/>
                <a:ea typeface="+mn-ea"/>
                <a:cs typeface="+mn-cs"/>
              </a:rPr>
              <a:t>rico</a:t>
            </a:r>
            <a:endPar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 name="CuadroTexto 3">
            <a:extLst>
              <a:ext uri="{FF2B5EF4-FFF2-40B4-BE49-F238E27FC236}">
                <a16:creationId xmlns:a16="http://schemas.microsoft.com/office/drawing/2014/main" id="{A80030B8-42AA-D148-82CA-29E9B23C8BC6}"/>
              </a:ext>
            </a:extLst>
          </p:cNvPr>
          <p:cNvSpPr txBox="1"/>
          <p:nvPr/>
        </p:nvSpPr>
        <p:spPr>
          <a:xfrm>
            <a:off x="569843" y="1464610"/>
            <a:ext cx="1205948" cy="1146068"/>
          </a:xfrm>
          <a:prstGeom prst="rect">
            <a:avLst/>
          </a:prstGeom>
          <a:solidFill>
            <a:schemeClr val="bg1"/>
          </a:solidFill>
        </p:spPr>
        <p:txBody>
          <a:bodyPr wrap="square" rtlCol="0">
            <a:spAutoFit/>
          </a:bodyPr>
          <a:lstStyle/>
          <a:p>
            <a:pPr algn="l"/>
            <a:endParaRPr lang="x-none" sz="2400" dirty="0">
              <a:solidFill>
                <a:schemeClr val="accent5">
                  <a:lumMod val="50000"/>
                </a:schemeClr>
              </a:solidFill>
            </a:endParaRPr>
          </a:p>
        </p:txBody>
      </p:sp>
      <p:sp>
        <p:nvSpPr>
          <p:cNvPr id="45" name="Rounded Rectangle 11">
            <a:extLst>
              <a:ext uri="{FF2B5EF4-FFF2-40B4-BE49-F238E27FC236}">
                <a16:creationId xmlns:a16="http://schemas.microsoft.com/office/drawing/2014/main" id="{A316DD52-7894-4A75-969C-CA0645DA2978}"/>
              </a:ext>
            </a:extLst>
          </p:cNvPr>
          <p:cNvSpPr/>
          <p:nvPr/>
        </p:nvSpPr>
        <p:spPr>
          <a:xfrm>
            <a:off x="10886998" y="258166"/>
            <a:ext cx="1041145"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52603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6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6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6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7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7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1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11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1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3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11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1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3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117"/>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2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39"/>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12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123"/>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140"/>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123"/>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126"/>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0" grpId="1"/>
      <p:bldP spid="63" grpId="0"/>
      <p:bldP spid="63" grpId="1"/>
      <p:bldP spid="66" grpId="0"/>
      <p:bldP spid="66" grpId="1"/>
      <p:bldP spid="69" grpId="0"/>
      <p:bldP spid="69" grpId="1"/>
      <p:bldP spid="73" grpId="0"/>
      <p:bldP spid="73" grpId="1"/>
      <p:bldP spid="76" grpId="0"/>
      <p:bldP spid="76" grpId="1"/>
      <p:bldP spid="111" grpId="0"/>
      <p:bldP spid="111" grpId="1"/>
      <p:bldP spid="114" grpId="0"/>
      <p:bldP spid="114" grpId="1"/>
      <p:bldP spid="117" grpId="0"/>
      <p:bldP spid="117" grpId="1"/>
      <p:bldP spid="120" grpId="0"/>
      <p:bldP spid="120" grpId="1"/>
      <p:bldP spid="123" grpId="0"/>
      <p:bldP spid="123" grpId="1"/>
      <p:bldP spid="126" grpId="0"/>
      <p:bldP spid="127" grpId="0" animBg="1"/>
      <p:bldP spid="128" grpId="0" animBg="1"/>
      <p:bldP spid="129" grpId="0" animBg="1"/>
      <p:bldP spid="131" grpId="0" animBg="1"/>
      <p:bldP spid="133" grpId="0" animBg="1"/>
      <p:bldP spid="134" grpId="0" animBg="1"/>
      <p:bldP spid="135" grpId="0" animBg="1"/>
      <p:bldP spid="137" grpId="0" animBg="1"/>
      <p:bldP spid="138" grpId="0" animBg="1"/>
      <p:bldP spid="139" grpId="0" animBg="1"/>
      <p:bldP spid="140" grpId="0" animBg="1"/>
      <p:bldP spid="1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213557"/>
            <a:ext cx="1634490" cy="647577"/>
          </a:xfrm>
        </p:spPr>
        <p:txBody>
          <a:bodyPr>
            <a:normAutofit/>
          </a:bodyPr>
          <a:lstStyle/>
          <a:p>
            <a:r>
              <a:rPr lang="en-GB" sz="2800" b="1" dirty="0" err="1">
                <a:solidFill>
                  <a:schemeClr val="bg1"/>
                </a:solidFill>
              </a:rPr>
              <a:t>Hacer</a:t>
            </a:r>
            <a:endParaRPr lang="en-GB" sz="2800" b="1" dirty="0">
              <a:solidFill>
                <a:schemeClr val="bg1"/>
              </a:solidFill>
              <a:latin typeface="Century Gothic" panose="020B0502020202020204" pitchFamily="34" charset="0"/>
            </a:endParaRPr>
          </a:p>
        </p:txBody>
      </p:sp>
      <p:sp>
        <p:nvSpPr>
          <p:cNvPr id="6" name="TextBox 5"/>
          <p:cNvSpPr txBox="1"/>
          <p:nvPr/>
        </p:nvSpPr>
        <p:spPr>
          <a:xfrm>
            <a:off x="-508931" y="1480505"/>
            <a:ext cx="11494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Spanish, to say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do</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make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say:</a:t>
            </a:r>
            <a:r>
              <a:rPr kumimoji="0" lang="en-GB" sz="32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_________.</a:t>
            </a:r>
          </a:p>
        </p:txBody>
      </p:sp>
      <p:sp>
        <p:nvSpPr>
          <p:cNvPr id="8" name="TextBox 7"/>
          <p:cNvSpPr txBox="1"/>
          <p:nvPr/>
        </p:nvSpPr>
        <p:spPr>
          <a:xfrm>
            <a:off x="291267" y="2187563"/>
            <a:ext cx="11985677" cy="584775"/>
          </a:xfrm>
          <a:prstGeom prst="rect">
            <a:avLst/>
          </a:prstGeom>
          <a:noFill/>
        </p:spPr>
        <p:txBody>
          <a:bodyPr wrap="square" rtlCol="0">
            <a:spAutoFit/>
          </a:bodyPr>
          <a:lstStyle/>
          <a:p>
            <a:pPr lvl="0">
              <a:defRPr/>
            </a:pP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rPr>
              <a:t>To say</a:t>
            </a:r>
            <a:r>
              <a:rPr kumimoji="0" lang="en-GB" sz="320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3200" b="1" i="0" u="none" strike="noStrike" kern="1200" cap="none" spc="0" normalizeH="0" noProof="0" dirty="0">
                <a:ln>
                  <a:noFill/>
                </a:ln>
                <a:solidFill>
                  <a:srgbClr val="002060"/>
                </a:solidFill>
                <a:effectLst/>
                <a:uLnTx/>
                <a:uFillTx/>
                <a:latin typeface="Century Gothic" panose="020B0502020202020204" pitchFamily="34" charset="0"/>
              </a:rPr>
              <a:t>you do</a:t>
            </a:r>
            <a:r>
              <a:rPr kumimoji="0" lang="en-GB" sz="3200" i="0" u="none" strike="noStrike" kern="1200" cap="none" spc="0" normalizeH="0" noProof="0" dirty="0">
                <a:ln>
                  <a:noFill/>
                </a:ln>
                <a:solidFill>
                  <a:srgbClr val="002060"/>
                </a:solidFill>
                <a:effectLst/>
                <a:uLnTx/>
                <a:uFillTx/>
                <a:latin typeface="Century Gothic" panose="020B0502020202020204" pitchFamily="34" charset="0"/>
              </a:rPr>
              <a:t>’ </a:t>
            </a:r>
            <a:r>
              <a:rPr lang="en-GB" sz="3200" dirty="0">
                <a:solidFill>
                  <a:srgbClr val="002060"/>
                </a:solidFill>
                <a:latin typeface="Century Gothic" panose="020B0502020202020204" pitchFamily="34" charset="0"/>
              </a:rPr>
              <a:t>or ‘</a:t>
            </a:r>
            <a:r>
              <a:rPr lang="en-GB" sz="3200" b="1" dirty="0">
                <a:solidFill>
                  <a:srgbClr val="002060"/>
                </a:solidFill>
                <a:latin typeface="Century Gothic" panose="020B0502020202020204" pitchFamily="34" charset="0"/>
              </a:rPr>
              <a:t>you make</a:t>
            </a:r>
            <a:r>
              <a:rPr lang="en-GB" sz="3200" dirty="0">
                <a:solidFill>
                  <a:srgbClr val="002060"/>
                </a:solidFill>
                <a:latin typeface="Century Gothic" panose="020B0502020202020204" pitchFamily="34" charset="0"/>
              </a:rPr>
              <a:t>’ </a:t>
            </a:r>
            <a:r>
              <a:rPr kumimoji="0" lang="en-GB" sz="3200" i="0" u="none" strike="noStrike" kern="1200" cap="none" spc="0" normalizeH="0" noProof="0" dirty="0">
                <a:ln>
                  <a:noFill/>
                </a:ln>
                <a:solidFill>
                  <a:srgbClr val="002060"/>
                </a:solidFill>
                <a:effectLst/>
                <a:uLnTx/>
                <a:uFillTx/>
                <a:latin typeface="Century Gothic" panose="020B0502020202020204" pitchFamily="34" charset="0"/>
              </a:rPr>
              <a:t>say: </a:t>
            </a:r>
            <a:r>
              <a:rPr lang="en-GB" sz="3200" dirty="0">
                <a:solidFill>
                  <a:srgbClr val="002060"/>
                </a:solidFill>
                <a:latin typeface="Century Gothic" panose="020B0502020202020204" pitchFamily="34" charset="0"/>
              </a:rPr>
              <a:t>_________.</a:t>
            </a:r>
            <a:endPar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 name="TextBox 10"/>
          <p:cNvSpPr txBox="1"/>
          <p:nvPr/>
        </p:nvSpPr>
        <p:spPr>
          <a:xfrm>
            <a:off x="657979" y="3894778"/>
            <a:ext cx="39942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Hago</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los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deberes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3" name="TextBox 12"/>
          <p:cNvSpPr txBox="1"/>
          <p:nvPr/>
        </p:nvSpPr>
        <p:spPr>
          <a:xfrm>
            <a:off x="5286215" y="3920928"/>
            <a:ext cx="42271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I do the homework.</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4" name="TextBox 13"/>
          <p:cNvSpPr txBox="1"/>
          <p:nvPr/>
        </p:nvSpPr>
        <p:spPr>
          <a:xfrm>
            <a:off x="657979" y="4644114"/>
            <a:ext cx="36024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Haces amigos. </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7" name="TextBox 16"/>
          <p:cNvSpPr txBox="1"/>
          <p:nvPr/>
        </p:nvSpPr>
        <p:spPr>
          <a:xfrm>
            <a:off x="5286215" y="4644113"/>
            <a:ext cx="379042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You make friends.</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2" name="TextBox 21"/>
          <p:cNvSpPr txBox="1"/>
          <p:nvPr/>
        </p:nvSpPr>
        <p:spPr>
          <a:xfrm>
            <a:off x="8523691" y="1464378"/>
            <a:ext cx="13078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hago</a:t>
            </a:r>
            <a:endParaRPr kumimoji="0" lang="en-GB" sz="32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23" name="TextBox 22"/>
          <p:cNvSpPr txBox="1"/>
          <p:nvPr/>
        </p:nvSpPr>
        <p:spPr>
          <a:xfrm>
            <a:off x="291267" y="2866252"/>
            <a:ext cx="11610923" cy="584775"/>
          </a:xfrm>
          <a:prstGeom prst="rect">
            <a:avLst/>
          </a:prstGeom>
          <a:noFill/>
        </p:spPr>
        <p:txBody>
          <a:bodyPr wrap="square" rtlCol="0">
            <a:spAutoFit/>
          </a:bodyPr>
          <a:lstStyle/>
          <a:p>
            <a:pPr lvl="0">
              <a:defRPr/>
            </a:pPr>
            <a:r>
              <a:rPr lang="en-GB" sz="3200" dirty="0">
                <a:solidFill>
                  <a:srgbClr val="002060"/>
                </a:solidFill>
                <a:latin typeface="Century Gothic" panose="020B0502020202020204" pitchFamily="34" charset="0"/>
              </a:rPr>
              <a:t>To say ‘</a:t>
            </a:r>
            <a:r>
              <a:rPr lang="en-GB" sz="3200" b="1" dirty="0">
                <a:solidFill>
                  <a:srgbClr val="002060"/>
                </a:solidFill>
                <a:latin typeface="Century Gothic" panose="020B0502020202020204" pitchFamily="34" charset="0"/>
              </a:rPr>
              <a:t>s/he </a:t>
            </a:r>
            <a:r>
              <a:rPr lang="en-GB" sz="3200" dirty="0">
                <a:solidFill>
                  <a:srgbClr val="002060"/>
                </a:solidFill>
                <a:latin typeface="Century Gothic" panose="020B0502020202020204" pitchFamily="34" charset="0"/>
              </a:rPr>
              <a:t>or </a:t>
            </a:r>
            <a:r>
              <a:rPr lang="en-GB" sz="3200" b="1" dirty="0">
                <a:solidFill>
                  <a:srgbClr val="002060"/>
                </a:solidFill>
                <a:latin typeface="Century Gothic" panose="020B0502020202020204" pitchFamily="34" charset="0"/>
              </a:rPr>
              <a:t>it</a:t>
            </a:r>
            <a:r>
              <a:rPr lang="en-GB" sz="3200" dirty="0">
                <a:solidFill>
                  <a:srgbClr val="002060"/>
                </a:solidFill>
                <a:latin typeface="Century Gothic" panose="020B0502020202020204" pitchFamily="34" charset="0"/>
              </a:rPr>
              <a:t> </a:t>
            </a:r>
            <a:r>
              <a:rPr lang="en-GB" sz="3200" b="1" dirty="0">
                <a:solidFill>
                  <a:srgbClr val="002060"/>
                </a:solidFill>
                <a:latin typeface="Century Gothic" panose="020B0502020202020204" pitchFamily="34" charset="0"/>
              </a:rPr>
              <a:t>does</a:t>
            </a:r>
            <a:r>
              <a:rPr lang="en-GB" sz="3200" dirty="0">
                <a:solidFill>
                  <a:srgbClr val="002060"/>
                </a:solidFill>
                <a:latin typeface="Century Gothic" panose="020B0502020202020204" pitchFamily="34" charset="0"/>
              </a:rPr>
              <a:t>’ or ‘</a:t>
            </a:r>
            <a:r>
              <a:rPr lang="en-GB" sz="3200" b="1" dirty="0">
                <a:solidFill>
                  <a:srgbClr val="002060"/>
                </a:solidFill>
                <a:latin typeface="Century Gothic" panose="020B0502020202020204" pitchFamily="34" charset="0"/>
              </a:rPr>
              <a:t>s/he or it makes</a:t>
            </a:r>
            <a:r>
              <a:rPr lang="en-GB" sz="3200" dirty="0">
                <a:solidFill>
                  <a:srgbClr val="002060"/>
                </a:solidFill>
                <a:latin typeface="Century Gothic" panose="020B0502020202020204" pitchFamily="34" charset="0"/>
              </a:rPr>
              <a:t>’ say: _________.</a:t>
            </a:r>
          </a:p>
        </p:txBody>
      </p:sp>
      <p:sp>
        <p:nvSpPr>
          <p:cNvPr id="24" name="TextBox 23"/>
          <p:cNvSpPr txBox="1"/>
          <p:nvPr/>
        </p:nvSpPr>
        <p:spPr>
          <a:xfrm>
            <a:off x="10201635" y="2854619"/>
            <a:ext cx="15673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rgbClr val="E25B00"/>
                </a:solidFill>
                <a:latin typeface="Century Gothic" panose="020B0502020202020204" pitchFamily="34" charset="0"/>
              </a:rPr>
              <a:t>hace</a:t>
            </a:r>
            <a:endParaRPr kumimoji="0" lang="en-GB" sz="3200" b="1" i="0" u="none" strike="noStrike" kern="1200" cap="none" spc="0" normalizeH="0" baseline="0" noProof="0" dirty="0">
              <a:ln>
                <a:noFill/>
              </a:ln>
              <a:solidFill>
                <a:srgbClr val="E25B00"/>
              </a:solidFill>
              <a:effectLst/>
              <a:uLnTx/>
              <a:uFillTx/>
              <a:latin typeface="Century Gothic" panose="020B0502020202020204" pitchFamily="34" charset="0"/>
            </a:endParaRPr>
          </a:p>
        </p:txBody>
      </p:sp>
      <p:sp>
        <p:nvSpPr>
          <p:cNvPr id="25" name="TextBox 24"/>
          <p:cNvSpPr txBox="1"/>
          <p:nvPr/>
        </p:nvSpPr>
        <p:spPr>
          <a:xfrm>
            <a:off x="7512240" y="2199196"/>
            <a:ext cx="15644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haces</a:t>
            </a:r>
          </a:p>
        </p:txBody>
      </p:sp>
      <p:sp>
        <p:nvSpPr>
          <p:cNvPr id="16" name="TextBox 13">
            <a:extLst>
              <a:ext uri="{FF2B5EF4-FFF2-40B4-BE49-F238E27FC236}">
                <a16:creationId xmlns:a16="http://schemas.microsoft.com/office/drawing/2014/main" id="{9DAE9ADD-7AC8-7245-B8A8-C0E3AEB1B8FF}"/>
              </a:ext>
            </a:extLst>
          </p:cNvPr>
          <p:cNvSpPr txBox="1"/>
          <p:nvPr/>
        </p:nvSpPr>
        <p:spPr>
          <a:xfrm>
            <a:off x="704810" y="5393450"/>
            <a:ext cx="36024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err="1">
                <a:solidFill>
                  <a:srgbClr val="002060"/>
                </a:solidFill>
                <a:latin typeface="Century Gothic" panose="020B0502020202020204" pitchFamily="34" charset="0"/>
              </a:rPr>
              <a:t>Hace</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dibujos</a:t>
            </a:r>
            <a:r>
              <a:rPr lang="en-GB" sz="3200" dirty="0">
                <a:solidFill>
                  <a:srgbClr val="002060"/>
                </a:solidFill>
                <a:latin typeface="Century Gothic" panose="020B0502020202020204" pitchFamily="34" charset="0"/>
              </a:rPr>
              <a: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8" name="TextBox 16">
            <a:extLst>
              <a:ext uri="{FF2B5EF4-FFF2-40B4-BE49-F238E27FC236}">
                <a16:creationId xmlns:a16="http://schemas.microsoft.com/office/drawing/2014/main" id="{CCFA5E74-F87B-E340-860E-8435024202B5}"/>
              </a:ext>
            </a:extLst>
          </p:cNvPr>
          <p:cNvSpPr txBox="1"/>
          <p:nvPr/>
        </p:nvSpPr>
        <p:spPr>
          <a:xfrm>
            <a:off x="5354689" y="5393450"/>
            <a:ext cx="54665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S/he </a:t>
            </a:r>
            <a:r>
              <a:rPr lang="en-GB" sz="3200" b="1" dirty="0">
                <a:solidFill>
                  <a:srgbClr val="002060"/>
                </a:solidFill>
                <a:latin typeface="Century Gothic" panose="020B0502020202020204" pitchFamily="34" charset="0"/>
              </a:rPr>
              <a:t>or</a:t>
            </a:r>
            <a:r>
              <a:rPr lang="en-GB" sz="3200" dirty="0">
                <a:solidFill>
                  <a:srgbClr val="002060"/>
                </a:solidFill>
                <a:latin typeface="Century Gothic" panose="020B0502020202020204" pitchFamily="34" charset="0"/>
              </a:rPr>
              <a:t> it does drawings.</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Rounded Rectangle 11">
            <a:extLst>
              <a:ext uri="{FF2B5EF4-FFF2-40B4-BE49-F238E27FC236}">
                <a16:creationId xmlns:a16="http://schemas.microsoft.com/office/drawing/2014/main" id="{83E8AB77-550B-4807-B84C-689ACA31C24B}"/>
              </a:ext>
            </a:extLst>
          </p:cNvPr>
          <p:cNvSpPr/>
          <p:nvPr/>
        </p:nvSpPr>
        <p:spPr>
          <a:xfrm>
            <a:off x="10201635" y="258166"/>
            <a:ext cx="1726508"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09194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3" grpId="0"/>
      <p:bldP spid="14" grpId="0"/>
      <p:bldP spid="22" grpId="0"/>
      <p:bldP spid="23" grpId="0"/>
      <p:bldP spid="24" grpId="0"/>
      <p:bldP spid="25" grpId="0"/>
      <p:bldP spid="16"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artoon of a child&#10;&#10;Description automatically generated">
            <a:extLst>
              <a:ext uri="{FF2B5EF4-FFF2-40B4-BE49-F238E27FC236}">
                <a16:creationId xmlns:a16="http://schemas.microsoft.com/office/drawing/2014/main" id="{2914F09C-A548-4F97-A8C3-F13705D6BFAF}"/>
              </a:ext>
            </a:extLst>
          </p:cNvPr>
          <p:cNvPicPr>
            <a:picLocks noChangeAspect="1"/>
          </p:cNvPicPr>
          <p:nvPr/>
        </p:nvPicPr>
        <p:blipFill rotWithShape="1">
          <a:blip r:embed="rId3">
            <a:extLst>
              <a:ext uri="{28A0092B-C50C-407E-A947-70E740481C1C}">
                <a14:useLocalDpi xmlns:a14="http://schemas.microsoft.com/office/drawing/2010/main" val="0"/>
              </a:ext>
            </a:extLst>
          </a:blip>
          <a:srcRect b="44792"/>
          <a:stretch/>
        </p:blipFill>
        <p:spPr>
          <a:xfrm flipH="1">
            <a:off x="-586190" y="465714"/>
            <a:ext cx="3483025" cy="1136394"/>
          </a:xfrm>
          <a:prstGeom prst="rect">
            <a:avLst/>
          </a:prstGeom>
        </p:spPr>
      </p:pic>
      <p:graphicFrame>
        <p:nvGraphicFramePr>
          <p:cNvPr id="14" name="Google Shape;92;p5" descr="Table for exercises"/>
          <p:cNvGraphicFramePr/>
          <p:nvPr>
            <p:extLst>
              <p:ext uri="{D42A27DB-BD31-4B8C-83A1-F6EECF244321}">
                <p14:modId xmlns:p14="http://schemas.microsoft.com/office/powerpoint/2010/main" val="3960947354"/>
              </p:ext>
            </p:extLst>
          </p:nvPr>
        </p:nvGraphicFramePr>
        <p:xfrm>
          <a:off x="324355" y="1215579"/>
          <a:ext cx="11639815" cy="5151250"/>
        </p:xfrm>
        <a:graphic>
          <a:graphicData uri="http://schemas.openxmlformats.org/drawingml/2006/table">
            <a:tbl>
              <a:tblPr firstRow="1" bandRow="1">
                <a:noFill/>
              </a:tblPr>
              <a:tblGrid>
                <a:gridCol w="3166990">
                  <a:extLst>
                    <a:ext uri="{9D8B030D-6E8A-4147-A177-3AD203B41FA5}">
                      <a16:colId xmlns:a16="http://schemas.microsoft.com/office/drawing/2014/main" val="20000"/>
                    </a:ext>
                  </a:extLst>
                </a:gridCol>
                <a:gridCol w="878698">
                  <a:extLst>
                    <a:ext uri="{9D8B030D-6E8A-4147-A177-3AD203B41FA5}">
                      <a16:colId xmlns:a16="http://schemas.microsoft.com/office/drawing/2014/main" val="20001"/>
                    </a:ext>
                  </a:extLst>
                </a:gridCol>
                <a:gridCol w="878698">
                  <a:extLst>
                    <a:ext uri="{9D8B030D-6E8A-4147-A177-3AD203B41FA5}">
                      <a16:colId xmlns:a16="http://schemas.microsoft.com/office/drawing/2014/main" val="20002"/>
                    </a:ext>
                  </a:extLst>
                </a:gridCol>
                <a:gridCol w="878698">
                  <a:extLst>
                    <a:ext uri="{9D8B030D-6E8A-4147-A177-3AD203B41FA5}">
                      <a16:colId xmlns:a16="http://schemas.microsoft.com/office/drawing/2014/main" val="326999553"/>
                    </a:ext>
                  </a:extLst>
                </a:gridCol>
                <a:gridCol w="3079224">
                  <a:extLst>
                    <a:ext uri="{9D8B030D-6E8A-4147-A177-3AD203B41FA5}">
                      <a16:colId xmlns:a16="http://schemas.microsoft.com/office/drawing/2014/main" val="1742323271"/>
                    </a:ext>
                  </a:extLst>
                </a:gridCol>
                <a:gridCol w="2757507">
                  <a:extLst>
                    <a:ext uri="{9D8B030D-6E8A-4147-A177-3AD203B41FA5}">
                      <a16:colId xmlns:a16="http://schemas.microsoft.com/office/drawing/2014/main" val="3235462932"/>
                    </a:ext>
                  </a:extLst>
                </a:gridCol>
              </a:tblGrid>
              <a:tr h="386662">
                <a:tc>
                  <a:txBody>
                    <a:bodyPr/>
                    <a:lstStyle/>
                    <a:p>
                      <a:pPr marL="0" marR="0" lvl="0" indent="0" algn="l" rtl="0">
                        <a:spcBef>
                          <a:spcPts val="0"/>
                        </a:spcBef>
                        <a:spcAft>
                          <a:spcPts val="0"/>
                        </a:spcAft>
                        <a:buNone/>
                      </a:pPr>
                      <a:endParaRPr sz="2000" b="1" dirty="0">
                        <a:solidFill>
                          <a:srgbClr val="002060"/>
                        </a:solidFill>
                      </a:endParaRPr>
                    </a:p>
                  </a:txBody>
                  <a:tcPr marL="91450" marR="91450" marT="45725" marB="45725"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GB" sz="2000" b="1" dirty="0">
                          <a:solidFill>
                            <a:srgbClr val="002060"/>
                          </a:solidFill>
                        </a:rPr>
                        <a:t>‘I’ </a:t>
                      </a:r>
                      <a:endParaRPr sz="2000" b="1"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a:txBody>
                    <a:bodyPr/>
                    <a:lstStyle/>
                    <a:p>
                      <a:pPr marL="0" marR="0" lvl="0" indent="0" algn="ctr" rtl="0">
                        <a:spcBef>
                          <a:spcPts val="0"/>
                        </a:spcBef>
                        <a:spcAft>
                          <a:spcPts val="0"/>
                        </a:spcAft>
                        <a:buNone/>
                      </a:pPr>
                      <a:r>
                        <a:rPr lang="en-GB" sz="2000" b="1" dirty="0">
                          <a:solidFill>
                            <a:srgbClr val="002060"/>
                          </a:solidFill>
                        </a:rPr>
                        <a:t>‘you’</a:t>
                      </a:r>
                      <a:endParaRPr sz="2000" b="1"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a:txBody>
                    <a:bodyPr/>
                    <a:lstStyle/>
                    <a:p>
                      <a:pPr marL="0" marR="0" lvl="0" indent="0" algn="ctr" rtl="0">
                        <a:spcBef>
                          <a:spcPts val="0"/>
                        </a:spcBef>
                        <a:spcAft>
                          <a:spcPts val="0"/>
                        </a:spcAft>
                        <a:buNone/>
                      </a:pPr>
                      <a:r>
                        <a:rPr lang="es-ES" sz="2000" b="1" dirty="0">
                          <a:solidFill>
                            <a:srgbClr val="002060"/>
                          </a:solidFill>
                        </a:rPr>
                        <a:t>‘s/he’</a:t>
                      </a:r>
                      <a:endParaRPr sz="2000" b="1"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a:txBody>
                    <a:bodyPr/>
                    <a:lstStyle/>
                    <a:p>
                      <a:pPr marL="0" marR="0" lvl="0" indent="0" algn="ctr" rtl="0">
                        <a:spcBef>
                          <a:spcPts val="0"/>
                        </a:spcBef>
                        <a:spcAft>
                          <a:spcPts val="0"/>
                        </a:spcAft>
                        <a:buNone/>
                      </a:pPr>
                      <a:r>
                        <a:rPr lang="en-GB" sz="2000" b="1" dirty="0">
                          <a:solidFill>
                            <a:srgbClr val="002060"/>
                          </a:solidFill>
                        </a:rPr>
                        <a:t>verbo </a:t>
                      </a:r>
                      <a:r>
                        <a:rPr lang="en-GB" sz="2000" b="1" dirty="0" err="1">
                          <a:solidFill>
                            <a:srgbClr val="002060"/>
                          </a:solidFill>
                        </a:rPr>
                        <a:t>inglés</a:t>
                      </a:r>
                      <a:endParaRPr sz="2000" b="1"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a:txBody>
                    <a:bodyPr/>
                    <a:lstStyle/>
                    <a:p>
                      <a:pPr marL="0" marR="0" lvl="0" indent="0" algn="ctr" rtl="0">
                        <a:spcBef>
                          <a:spcPts val="0"/>
                        </a:spcBef>
                        <a:spcAft>
                          <a:spcPts val="0"/>
                        </a:spcAft>
                        <a:buNone/>
                      </a:pPr>
                      <a:r>
                        <a:rPr lang="es-ES" sz="2000" b="1" dirty="0">
                          <a:solidFill>
                            <a:srgbClr val="002060"/>
                          </a:solidFill>
                        </a:rPr>
                        <a:t>¿Qué? En inglés</a:t>
                      </a:r>
                      <a:endParaRPr sz="2000" b="1"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extLst>
                  <a:ext uri="{0D108BD9-81ED-4DB2-BD59-A6C34878D82A}">
                    <a16:rowId xmlns:a16="http://schemas.microsoft.com/office/drawing/2014/main" val="10000"/>
                  </a:ext>
                </a:extLst>
              </a:tr>
              <a:tr h="0">
                <a:tc rowSpan="2">
                  <a:txBody>
                    <a:bodyPr/>
                    <a:lstStyle/>
                    <a:p>
                      <a:pPr marL="0" marR="0" lvl="0" indent="0" algn="l" rtl="0">
                        <a:spcBef>
                          <a:spcPts val="0"/>
                        </a:spcBef>
                        <a:spcAft>
                          <a:spcPts val="0"/>
                        </a:spcAft>
                        <a:buNone/>
                      </a:pPr>
                      <a:r>
                        <a:rPr lang="es-ES" sz="2000" dirty="0">
                          <a:solidFill>
                            <a:srgbClr val="002060"/>
                          </a:solidFill>
                        </a:rPr>
                        <a:t>1. Hago un dibujo bonito.</a:t>
                      </a:r>
                      <a:endParaRPr sz="2000"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rowSpan="2">
                  <a:txBody>
                    <a:bodyPr/>
                    <a:lstStyle/>
                    <a:p>
                      <a:pPr marL="0" marR="0" lvl="0" indent="0" algn="ctr" rtl="0">
                        <a:spcBef>
                          <a:spcPts val="0"/>
                        </a:spcBef>
                        <a:spcAft>
                          <a:spcPts val="0"/>
                        </a:spcAft>
                        <a:buNone/>
                      </a:pPr>
                      <a:endParaRPr sz="2000"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rowSpan="2">
                  <a:txBody>
                    <a:bodyPr/>
                    <a:lstStyle/>
                    <a:p>
                      <a:pPr marL="0" marR="0" lvl="0" indent="0" algn="ctr" rtl="0">
                        <a:spcBef>
                          <a:spcPts val="0"/>
                        </a:spcBef>
                        <a:spcAft>
                          <a:spcPts val="0"/>
                        </a:spcAft>
                        <a:buNone/>
                      </a:pPr>
                      <a:endParaRPr sz="2000"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rowSpan="2">
                  <a:txBody>
                    <a:bodyPr/>
                    <a:lstStyle/>
                    <a:p>
                      <a:pPr marL="0" marR="0" lvl="0" indent="0" algn="ctr" rtl="0">
                        <a:spcBef>
                          <a:spcPts val="0"/>
                        </a:spcBef>
                        <a:spcAft>
                          <a:spcPts val="0"/>
                        </a:spcAft>
                        <a:buNone/>
                      </a:pPr>
                      <a:endParaRPr sz="2000"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a:txBody>
                    <a:bodyPr/>
                    <a:lstStyle/>
                    <a:p>
                      <a:pPr marL="0" marR="0" lvl="0" indent="0" algn="l" rtl="0">
                        <a:spcBef>
                          <a:spcPts val="0"/>
                        </a:spcBef>
                        <a:spcAft>
                          <a:spcPts val="0"/>
                        </a:spcAft>
                        <a:buNone/>
                      </a:pPr>
                      <a:r>
                        <a:rPr lang="en-GB" sz="2000" dirty="0">
                          <a:solidFill>
                            <a:srgbClr val="002060"/>
                          </a:solidFill>
                        </a:rPr>
                        <a:t>make/makes</a:t>
                      </a:r>
                      <a:endParaRPr sz="2000"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rowSpan="2">
                  <a:txBody>
                    <a:bodyPr/>
                    <a:lstStyle/>
                    <a:p>
                      <a:pPr marL="0" marR="0" lvl="0" indent="0" algn="l" rtl="0">
                        <a:spcBef>
                          <a:spcPts val="0"/>
                        </a:spcBef>
                        <a:spcAft>
                          <a:spcPts val="0"/>
                        </a:spcAft>
                        <a:buNone/>
                      </a:pPr>
                      <a:endParaRPr sz="2000"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extLst>
                  <a:ext uri="{0D108BD9-81ED-4DB2-BD59-A6C34878D82A}">
                    <a16:rowId xmlns:a16="http://schemas.microsoft.com/office/drawing/2014/main" val="10001"/>
                  </a:ext>
                </a:extLst>
              </a:tr>
              <a:tr h="0">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x-none"/>
                    </a:p>
                  </a:txBody>
                  <a:tcPr/>
                </a:tc>
                <a:tc>
                  <a:txBody>
                    <a:bodyPr/>
                    <a:lstStyle/>
                    <a:p>
                      <a:pPr marL="0" marR="0" lvl="0" indent="0" algn="l" rtl="0">
                        <a:spcBef>
                          <a:spcPts val="0"/>
                        </a:spcBef>
                        <a:spcAft>
                          <a:spcPts val="0"/>
                        </a:spcAft>
                        <a:buNone/>
                      </a:pPr>
                      <a:r>
                        <a:rPr lang="en-GB" sz="2000" dirty="0">
                          <a:solidFill>
                            <a:srgbClr val="002060"/>
                          </a:solidFill>
                        </a:rPr>
                        <a:t>do/does</a:t>
                      </a:r>
                      <a:endParaRPr sz="2000"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vMerge="1">
                  <a:txBody>
                    <a:bodyPr/>
                    <a:lstStyle/>
                    <a:p>
                      <a:pPr marL="0" marR="0" lvl="0" indent="0" algn="l"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348246451"/>
                  </a:ext>
                </a:extLst>
              </a:tr>
              <a:tr h="266692">
                <a:tc rowSpan="2">
                  <a:txBody>
                    <a:bodyPr/>
                    <a:lstStyle/>
                    <a:p>
                      <a:pPr marL="0" marR="0" lvl="0" indent="0" algn="l" rtl="0">
                        <a:spcBef>
                          <a:spcPts val="0"/>
                        </a:spcBef>
                        <a:spcAft>
                          <a:spcPts val="0"/>
                        </a:spcAft>
                        <a:buNone/>
                      </a:pPr>
                      <a:r>
                        <a:rPr lang="es-ES" sz="2000" dirty="0">
                          <a:solidFill>
                            <a:srgbClr val="002060"/>
                          </a:solidFill>
                        </a:rPr>
                        <a:t>2. Haces trabajo en equipo.</a:t>
                      </a:r>
                      <a:endParaRPr sz="2000"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rowSpan="2">
                  <a:txBody>
                    <a:bodyPr/>
                    <a:lstStyle/>
                    <a:p>
                      <a:pPr marL="0" marR="0" lvl="0" indent="0" algn="ctr" rtl="0">
                        <a:spcBef>
                          <a:spcPts val="0"/>
                        </a:spcBef>
                        <a:spcAft>
                          <a:spcPts val="0"/>
                        </a:spcAft>
                        <a:buNone/>
                      </a:pPr>
                      <a:endParaRPr sz="2000"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rowSpan="2">
                  <a:txBody>
                    <a:bodyPr/>
                    <a:lstStyle/>
                    <a:p>
                      <a:pPr marL="0" marR="0" lvl="0" indent="0" algn="ctr" rtl="0">
                        <a:spcBef>
                          <a:spcPts val="0"/>
                        </a:spcBef>
                        <a:spcAft>
                          <a:spcPts val="0"/>
                        </a:spcAft>
                        <a:buNone/>
                      </a:pPr>
                      <a:endParaRPr sz="2000"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rowSpan="2">
                  <a:txBody>
                    <a:bodyPr/>
                    <a:lstStyle/>
                    <a:p>
                      <a:pPr marL="0" marR="0" lvl="0" indent="0" algn="ctr" rtl="0">
                        <a:spcBef>
                          <a:spcPts val="0"/>
                        </a:spcBef>
                        <a:spcAft>
                          <a:spcPts val="0"/>
                        </a:spcAft>
                        <a:buNone/>
                      </a:pPr>
                      <a:endParaRPr sz="2000"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a:txBody>
                    <a:bodyPr/>
                    <a:lstStyle/>
                    <a:p>
                      <a:pPr marL="0" marR="0" lvl="0" indent="0" algn="l" rtl="0">
                        <a:spcBef>
                          <a:spcPts val="0"/>
                        </a:spcBef>
                        <a:spcAft>
                          <a:spcPts val="0"/>
                        </a:spcAft>
                        <a:buNone/>
                      </a:pPr>
                      <a:r>
                        <a:rPr lang="en-GB" sz="2000" dirty="0">
                          <a:solidFill>
                            <a:srgbClr val="002060"/>
                          </a:solidFill>
                        </a:rPr>
                        <a:t>make/makes</a:t>
                      </a:r>
                      <a:endParaRPr sz="2000"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rowSpan="2">
                  <a:txBody>
                    <a:bodyPr/>
                    <a:lstStyle/>
                    <a:p>
                      <a:pPr marL="0" marR="0" lvl="0" indent="0" algn="l" rtl="0">
                        <a:spcBef>
                          <a:spcPts val="0"/>
                        </a:spcBef>
                        <a:spcAft>
                          <a:spcPts val="0"/>
                        </a:spcAft>
                        <a:buNone/>
                      </a:pPr>
                      <a:endParaRPr sz="2000"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extLst>
                  <a:ext uri="{0D108BD9-81ED-4DB2-BD59-A6C34878D82A}">
                    <a16:rowId xmlns:a16="http://schemas.microsoft.com/office/drawing/2014/main" val="10002"/>
                  </a:ext>
                </a:extLst>
              </a:tr>
              <a:tr h="274203">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x-none"/>
                    </a:p>
                  </a:txBody>
                  <a:tcPr/>
                </a:tc>
                <a:tc>
                  <a:txBody>
                    <a:bodyPr/>
                    <a:lstStyle/>
                    <a:p>
                      <a:pPr marL="0" marR="0" lvl="0" indent="0" algn="l" rtl="0">
                        <a:spcBef>
                          <a:spcPts val="0"/>
                        </a:spcBef>
                        <a:spcAft>
                          <a:spcPts val="0"/>
                        </a:spcAft>
                        <a:buNone/>
                      </a:pPr>
                      <a:r>
                        <a:rPr lang="en-GB" sz="2000" dirty="0">
                          <a:solidFill>
                            <a:srgbClr val="002060"/>
                          </a:solidFill>
                        </a:rPr>
                        <a:t>do/does</a:t>
                      </a:r>
                      <a:endParaRPr sz="2000"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vMerge="1">
                  <a:txBody>
                    <a:bodyPr/>
                    <a:lstStyle/>
                    <a:p>
                      <a:pPr marL="0" marR="0" lvl="0" indent="0" algn="l"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179330238"/>
                  </a:ext>
                </a:extLst>
              </a:tr>
              <a:tr h="293589">
                <a:tc rowSpan="2">
                  <a:txBody>
                    <a:bodyPr/>
                    <a:lstStyle/>
                    <a:p>
                      <a:pPr marL="0" marR="0" lvl="0" indent="0" algn="l" rtl="0">
                        <a:spcBef>
                          <a:spcPts val="0"/>
                        </a:spcBef>
                        <a:spcAft>
                          <a:spcPts val="0"/>
                        </a:spcAft>
                        <a:buNone/>
                      </a:pPr>
                      <a:r>
                        <a:rPr lang="es-ES" sz="2000" dirty="0">
                          <a:solidFill>
                            <a:srgbClr val="002060"/>
                          </a:solidFill>
                        </a:rPr>
                        <a:t>3. Hago una película con el primo.</a:t>
                      </a:r>
                      <a:endParaRPr sz="2000"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rowSpan="2">
                  <a:txBody>
                    <a:bodyPr/>
                    <a:lstStyle/>
                    <a:p>
                      <a:pPr marL="0" marR="0" lvl="0" indent="0" algn="ctr" rtl="0">
                        <a:spcBef>
                          <a:spcPts val="0"/>
                        </a:spcBef>
                        <a:spcAft>
                          <a:spcPts val="0"/>
                        </a:spcAft>
                        <a:buNone/>
                      </a:pPr>
                      <a:endParaRPr sz="2000"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rowSpan="2">
                  <a:txBody>
                    <a:bodyPr/>
                    <a:lstStyle/>
                    <a:p>
                      <a:pPr marL="0" marR="0" lvl="0" indent="0" algn="ctr" rtl="0">
                        <a:spcBef>
                          <a:spcPts val="0"/>
                        </a:spcBef>
                        <a:spcAft>
                          <a:spcPts val="0"/>
                        </a:spcAft>
                        <a:buNone/>
                      </a:pPr>
                      <a:endParaRPr sz="2000"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rowSpan="2">
                  <a:txBody>
                    <a:bodyPr/>
                    <a:lstStyle/>
                    <a:p>
                      <a:pPr marL="0" marR="0" lvl="0" indent="0" algn="ctr" rtl="0">
                        <a:spcBef>
                          <a:spcPts val="0"/>
                        </a:spcBef>
                        <a:spcAft>
                          <a:spcPts val="0"/>
                        </a:spcAft>
                        <a:buNone/>
                      </a:pPr>
                      <a:endParaRPr sz="2000"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a:txBody>
                    <a:bodyPr/>
                    <a:lstStyle/>
                    <a:p>
                      <a:pPr marL="0" marR="0" lvl="0" indent="0" algn="l" rtl="0">
                        <a:spcBef>
                          <a:spcPts val="0"/>
                        </a:spcBef>
                        <a:spcAft>
                          <a:spcPts val="0"/>
                        </a:spcAft>
                        <a:buNone/>
                      </a:pPr>
                      <a:r>
                        <a:rPr lang="en-GB" sz="2000" dirty="0">
                          <a:solidFill>
                            <a:srgbClr val="002060"/>
                          </a:solidFill>
                        </a:rPr>
                        <a:t>make/makes</a:t>
                      </a:r>
                      <a:endParaRPr sz="2000"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rowSpan="2">
                  <a:txBody>
                    <a:bodyPr/>
                    <a:lstStyle/>
                    <a:p>
                      <a:pPr marL="0" marR="0" lvl="0" indent="0" algn="l" rtl="0">
                        <a:spcBef>
                          <a:spcPts val="0"/>
                        </a:spcBef>
                        <a:spcAft>
                          <a:spcPts val="0"/>
                        </a:spcAft>
                        <a:buNone/>
                      </a:pPr>
                      <a:endParaRPr sz="2000"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extLst>
                  <a:ext uri="{0D108BD9-81ED-4DB2-BD59-A6C34878D82A}">
                    <a16:rowId xmlns:a16="http://schemas.microsoft.com/office/drawing/2014/main" val="10003"/>
                  </a:ext>
                </a:extLst>
              </a:tr>
              <a:tr h="206097">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x-none"/>
                    </a:p>
                  </a:txBody>
                  <a:tcPr/>
                </a:tc>
                <a:tc>
                  <a:txBody>
                    <a:bodyPr/>
                    <a:lstStyle/>
                    <a:p>
                      <a:pPr marL="0" marR="0" lvl="0" indent="0" algn="l" rtl="0">
                        <a:spcBef>
                          <a:spcPts val="0"/>
                        </a:spcBef>
                        <a:spcAft>
                          <a:spcPts val="0"/>
                        </a:spcAft>
                        <a:buNone/>
                      </a:pPr>
                      <a:r>
                        <a:rPr lang="en-GB" sz="2000" dirty="0">
                          <a:solidFill>
                            <a:srgbClr val="002060"/>
                          </a:solidFill>
                        </a:rPr>
                        <a:t>do/does</a:t>
                      </a:r>
                      <a:endParaRPr sz="2000"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vMerge="1">
                  <a:txBody>
                    <a:bodyPr/>
                    <a:lstStyle/>
                    <a:p>
                      <a:pPr marL="0" marR="0" lvl="0" indent="0" algn="l"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279484389"/>
                  </a:ext>
                </a:extLst>
              </a:tr>
              <a:tr h="130481">
                <a:tc rowSpan="2">
                  <a:txBody>
                    <a:bodyPr/>
                    <a:lstStyle/>
                    <a:p>
                      <a:pPr marL="0" marR="0" lvl="0" indent="0" algn="l" rtl="0">
                        <a:spcBef>
                          <a:spcPts val="0"/>
                        </a:spcBef>
                        <a:spcAft>
                          <a:spcPts val="0"/>
                        </a:spcAft>
                        <a:buNone/>
                      </a:pPr>
                      <a:r>
                        <a:rPr lang="es-ES" sz="2000" dirty="0">
                          <a:solidFill>
                            <a:srgbClr val="002060"/>
                          </a:solidFill>
                        </a:rPr>
                        <a:t>4. Hace una camisa pequeña.</a:t>
                      </a:r>
                      <a:endParaRPr sz="2000"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rowSpan="2">
                  <a:txBody>
                    <a:bodyPr/>
                    <a:lstStyle/>
                    <a:p>
                      <a:pPr marL="0" marR="0" lvl="0" indent="0" algn="ctr" rtl="0">
                        <a:spcBef>
                          <a:spcPts val="0"/>
                        </a:spcBef>
                        <a:spcAft>
                          <a:spcPts val="0"/>
                        </a:spcAft>
                        <a:buNone/>
                      </a:pPr>
                      <a:endParaRPr sz="2000"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rowSpan="2">
                  <a:txBody>
                    <a:bodyPr/>
                    <a:lstStyle/>
                    <a:p>
                      <a:pPr marL="0" marR="0" lvl="0" indent="0" algn="ctr" rtl="0">
                        <a:spcBef>
                          <a:spcPts val="0"/>
                        </a:spcBef>
                        <a:spcAft>
                          <a:spcPts val="0"/>
                        </a:spcAft>
                        <a:buNone/>
                      </a:pPr>
                      <a:endParaRPr sz="2000"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rowSpan="2">
                  <a:txBody>
                    <a:bodyPr/>
                    <a:lstStyle/>
                    <a:p>
                      <a:pPr marL="0" marR="0" lvl="0" indent="0" algn="ctr" rtl="0">
                        <a:spcBef>
                          <a:spcPts val="0"/>
                        </a:spcBef>
                        <a:spcAft>
                          <a:spcPts val="0"/>
                        </a:spcAft>
                        <a:buNone/>
                      </a:pPr>
                      <a:endParaRPr sz="2000"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a:txBody>
                    <a:bodyPr/>
                    <a:lstStyle/>
                    <a:p>
                      <a:pPr marL="0" marR="0" lvl="0" indent="0" algn="l" rtl="0">
                        <a:spcBef>
                          <a:spcPts val="0"/>
                        </a:spcBef>
                        <a:spcAft>
                          <a:spcPts val="0"/>
                        </a:spcAft>
                        <a:buNone/>
                      </a:pPr>
                      <a:r>
                        <a:rPr lang="en-GB" sz="2000" dirty="0">
                          <a:solidFill>
                            <a:srgbClr val="002060"/>
                          </a:solidFill>
                        </a:rPr>
                        <a:t>make/makes</a:t>
                      </a:r>
                      <a:endParaRPr sz="2000"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rowSpan="2">
                  <a:txBody>
                    <a:bodyPr/>
                    <a:lstStyle/>
                    <a:p>
                      <a:pPr marL="0" marR="0" lvl="0" indent="0" algn="l" rtl="0">
                        <a:spcBef>
                          <a:spcPts val="0"/>
                        </a:spcBef>
                        <a:spcAft>
                          <a:spcPts val="0"/>
                        </a:spcAft>
                        <a:buNone/>
                      </a:pPr>
                      <a:endParaRPr sz="2000"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extLst>
                  <a:ext uri="{0D108BD9-81ED-4DB2-BD59-A6C34878D82A}">
                    <a16:rowId xmlns:a16="http://schemas.microsoft.com/office/drawing/2014/main" val="10004"/>
                  </a:ext>
                </a:extLst>
              </a:tr>
              <a:tr h="0">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x-none"/>
                    </a:p>
                  </a:txBody>
                  <a:tcPr/>
                </a:tc>
                <a:tc>
                  <a:txBody>
                    <a:bodyPr/>
                    <a:lstStyle/>
                    <a:p>
                      <a:pPr marL="0" marR="0" lvl="0" indent="0" algn="l" rtl="0">
                        <a:spcBef>
                          <a:spcPts val="0"/>
                        </a:spcBef>
                        <a:spcAft>
                          <a:spcPts val="0"/>
                        </a:spcAft>
                        <a:buNone/>
                      </a:pPr>
                      <a:r>
                        <a:rPr lang="en-GB" sz="2000" dirty="0">
                          <a:solidFill>
                            <a:srgbClr val="002060"/>
                          </a:solidFill>
                        </a:rPr>
                        <a:t>do/does</a:t>
                      </a:r>
                      <a:endParaRPr sz="2000"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vMerge="1">
                  <a:txBody>
                    <a:bodyPr/>
                    <a:lstStyle/>
                    <a:p>
                      <a:pPr marL="0" marR="0" lvl="0" indent="0" algn="l"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79971159"/>
                  </a:ext>
                </a:extLst>
              </a:tr>
              <a:tr h="239705">
                <a:tc rowSpan="2">
                  <a:txBody>
                    <a:bodyPr/>
                    <a:lstStyle/>
                    <a:p>
                      <a:pPr marL="0" marR="0" lvl="0" indent="0" algn="l" rtl="0">
                        <a:spcBef>
                          <a:spcPts val="0"/>
                        </a:spcBef>
                        <a:spcAft>
                          <a:spcPts val="0"/>
                        </a:spcAft>
                        <a:buNone/>
                      </a:pPr>
                      <a:r>
                        <a:rPr lang="es-ES" sz="2000" dirty="0">
                          <a:solidFill>
                            <a:srgbClr val="002060"/>
                          </a:solidFill>
                        </a:rPr>
                        <a:t>5. Haces un plato español.</a:t>
                      </a:r>
                      <a:endParaRPr sz="2000"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rowSpan="2">
                  <a:txBody>
                    <a:bodyPr/>
                    <a:lstStyle/>
                    <a:p>
                      <a:pPr marL="0" marR="0" lvl="0" indent="0" algn="ctr" rtl="0">
                        <a:spcBef>
                          <a:spcPts val="0"/>
                        </a:spcBef>
                        <a:spcAft>
                          <a:spcPts val="0"/>
                        </a:spcAft>
                        <a:buNone/>
                      </a:pPr>
                      <a:endParaRPr sz="2000"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rowSpan="2">
                  <a:txBody>
                    <a:bodyPr/>
                    <a:lstStyle/>
                    <a:p>
                      <a:pPr marL="0" marR="0" lvl="0" indent="0" algn="ctr" rtl="0">
                        <a:spcBef>
                          <a:spcPts val="0"/>
                        </a:spcBef>
                        <a:spcAft>
                          <a:spcPts val="0"/>
                        </a:spcAft>
                        <a:buNone/>
                      </a:pPr>
                      <a:endParaRPr sz="2000"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rowSpan="2">
                  <a:txBody>
                    <a:bodyPr/>
                    <a:lstStyle/>
                    <a:p>
                      <a:pPr marL="0" marR="0" lvl="0" indent="0" algn="ctr" rtl="0">
                        <a:spcBef>
                          <a:spcPts val="0"/>
                        </a:spcBef>
                        <a:spcAft>
                          <a:spcPts val="0"/>
                        </a:spcAft>
                        <a:buNone/>
                      </a:pPr>
                      <a:endParaRPr sz="2000"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make/makes</a:t>
                      </a: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rowSpan="2">
                  <a:txBody>
                    <a:bodyPr/>
                    <a:lstStyle/>
                    <a:p>
                      <a:pPr marL="0" marR="0" lvl="0" indent="0" algn="l" rtl="0">
                        <a:spcBef>
                          <a:spcPts val="0"/>
                        </a:spcBef>
                        <a:spcAft>
                          <a:spcPts val="0"/>
                        </a:spcAft>
                        <a:buNone/>
                      </a:pPr>
                      <a:endParaRPr sz="2000"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extLst>
                  <a:ext uri="{0D108BD9-81ED-4DB2-BD59-A6C34878D82A}">
                    <a16:rowId xmlns:a16="http://schemas.microsoft.com/office/drawing/2014/main" val="2212571357"/>
                  </a:ext>
                </a:extLst>
              </a:tr>
              <a:tr h="0">
                <a:tc vMerge="1">
                  <a:txBody>
                    <a:bodyPr/>
                    <a:lstStyle/>
                    <a:p>
                      <a:endParaRPr lang="x-none"/>
                    </a:p>
                  </a:txBody>
                  <a:tcPr/>
                </a:tc>
                <a:tc vMerge="1">
                  <a:txBody>
                    <a:bodyPr/>
                    <a:lstStyle/>
                    <a:p>
                      <a:endParaRPr lang="x-none"/>
                    </a:p>
                  </a:txBody>
                  <a:tcPr/>
                </a:tc>
                <a:tc vMerge="1">
                  <a:txBody>
                    <a:bodyPr/>
                    <a:lstStyle/>
                    <a:p>
                      <a:endParaRPr lang="x-none"/>
                    </a:p>
                  </a:txBody>
                  <a:tcPr/>
                </a:tc>
                <a:tc vMerge="1">
                  <a:txBody>
                    <a:bodyPr/>
                    <a:lstStyle/>
                    <a:p>
                      <a:endParaRPr lang="x-non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do/does</a:t>
                      </a: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vMerge="1">
                  <a:txBody>
                    <a:bodyPr/>
                    <a:lstStyle/>
                    <a:p>
                      <a:endParaRPr lang="x-none"/>
                    </a:p>
                  </a:txBody>
                  <a:tcPr/>
                </a:tc>
                <a:extLst>
                  <a:ext uri="{0D108BD9-81ED-4DB2-BD59-A6C34878D82A}">
                    <a16:rowId xmlns:a16="http://schemas.microsoft.com/office/drawing/2014/main" val="2025566011"/>
                  </a:ext>
                </a:extLst>
              </a:tr>
              <a:tr h="239705">
                <a:tc rowSpan="2">
                  <a:txBody>
                    <a:bodyPr/>
                    <a:lstStyle/>
                    <a:p>
                      <a:pPr marL="0" marR="0" lvl="0" indent="0" algn="l" rtl="0">
                        <a:spcBef>
                          <a:spcPts val="0"/>
                        </a:spcBef>
                        <a:spcAft>
                          <a:spcPts val="0"/>
                        </a:spcAft>
                        <a:buNone/>
                      </a:pPr>
                      <a:r>
                        <a:rPr lang="es-ES" sz="2000" dirty="0">
                          <a:solidFill>
                            <a:srgbClr val="002060"/>
                          </a:solidFill>
                        </a:rPr>
                        <a:t>6. Hace mucho deporte.</a:t>
                      </a:r>
                      <a:endParaRPr sz="2000"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rowSpan="2">
                  <a:txBody>
                    <a:bodyPr/>
                    <a:lstStyle/>
                    <a:p>
                      <a:pPr marL="0" marR="0" lvl="0" indent="0" algn="ctr" rtl="0">
                        <a:spcBef>
                          <a:spcPts val="0"/>
                        </a:spcBef>
                        <a:spcAft>
                          <a:spcPts val="0"/>
                        </a:spcAft>
                        <a:buNone/>
                      </a:pPr>
                      <a:endParaRPr sz="2000"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rowSpan="2">
                  <a:txBody>
                    <a:bodyPr/>
                    <a:lstStyle/>
                    <a:p>
                      <a:pPr marL="0" marR="0" lvl="0" indent="0" algn="ctr" rtl="0">
                        <a:spcBef>
                          <a:spcPts val="0"/>
                        </a:spcBef>
                        <a:spcAft>
                          <a:spcPts val="0"/>
                        </a:spcAft>
                        <a:buNone/>
                      </a:pPr>
                      <a:endParaRPr sz="2000"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rowSpan="2">
                  <a:txBody>
                    <a:bodyPr/>
                    <a:lstStyle/>
                    <a:p>
                      <a:pPr marL="0" marR="0" lvl="0" indent="0" algn="ctr" rtl="0">
                        <a:spcBef>
                          <a:spcPts val="0"/>
                        </a:spcBef>
                        <a:spcAft>
                          <a:spcPts val="0"/>
                        </a:spcAft>
                        <a:buNone/>
                      </a:pPr>
                      <a:endParaRPr sz="2000"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make/makes</a:t>
                      </a: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rowSpan="2">
                  <a:txBody>
                    <a:bodyPr/>
                    <a:lstStyle/>
                    <a:p>
                      <a:pPr marL="0" marR="0" lvl="0" indent="0" algn="l" rtl="0">
                        <a:spcBef>
                          <a:spcPts val="0"/>
                        </a:spcBef>
                        <a:spcAft>
                          <a:spcPts val="0"/>
                        </a:spcAft>
                        <a:buNone/>
                      </a:pPr>
                      <a:endParaRPr sz="2000" dirty="0">
                        <a:solidFill>
                          <a:srgbClr val="002060"/>
                        </a:solidFill>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extLst>
                  <a:ext uri="{0D108BD9-81ED-4DB2-BD59-A6C34878D82A}">
                    <a16:rowId xmlns:a16="http://schemas.microsoft.com/office/drawing/2014/main" val="2980988508"/>
                  </a:ext>
                </a:extLst>
              </a:tr>
              <a:tr h="239705">
                <a:tc vMerge="1">
                  <a:txBody>
                    <a:bodyPr/>
                    <a:lstStyle/>
                    <a:p>
                      <a:endParaRPr lang="x-none"/>
                    </a:p>
                  </a:txBody>
                  <a:tcPr/>
                </a:tc>
                <a:tc vMerge="1">
                  <a:txBody>
                    <a:bodyPr/>
                    <a:lstStyle/>
                    <a:p>
                      <a:endParaRPr lang="x-none"/>
                    </a:p>
                  </a:txBody>
                  <a:tcPr/>
                </a:tc>
                <a:tc vMerge="1">
                  <a:txBody>
                    <a:bodyPr/>
                    <a:lstStyle/>
                    <a:p>
                      <a:endParaRPr lang="x-none"/>
                    </a:p>
                  </a:txBody>
                  <a:tcPr/>
                </a:tc>
                <a:tc vMerge="1">
                  <a:txBody>
                    <a:bodyPr/>
                    <a:lstStyle/>
                    <a:p>
                      <a:endParaRPr lang="x-non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do/does</a:t>
                      </a: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FFCF3"/>
                    </a:solidFill>
                  </a:tcPr>
                </a:tc>
                <a:tc vMerge="1">
                  <a:txBody>
                    <a:bodyPr/>
                    <a:lstStyle/>
                    <a:p>
                      <a:endParaRPr lang="x-none"/>
                    </a:p>
                  </a:txBody>
                  <a:tcPr/>
                </a:tc>
                <a:extLst>
                  <a:ext uri="{0D108BD9-81ED-4DB2-BD59-A6C34878D82A}">
                    <a16:rowId xmlns:a16="http://schemas.microsoft.com/office/drawing/2014/main" val="1057625477"/>
                  </a:ext>
                </a:extLst>
              </a:tr>
            </a:tbl>
          </a:graphicData>
        </a:graphic>
      </p:graphicFrame>
      <p:sp>
        <p:nvSpPr>
          <p:cNvPr id="23" name="TextBox 22">
            <a:extLst>
              <a:ext uri="{FF2B5EF4-FFF2-40B4-BE49-F238E27FC236}">
                <a16:creationId xmlns:a16="http://schemas.microsoft.com/office/drawing/2014/main" id="{6A500173-7AE1-4980-9C52-2DFAE38768EA}"/>
              </a:ext>
            </a:extLst>
          </p:cNvPr>
          <p:cNvSpPr txBox="1"/>
          <p:nvPr/>
        </p:nvSpPr>
        <p:spPr>
          <a:xfrm>
            <a:off x="276093" y="88267"/>
            <a:ext cx="10410302" cy="769441"/>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¿Quién hace </a:t>
            </a:r>
            <a:r>
              <a:rPr lang="en-US" sz="2200" b="1" noProof="0" dirty="0">
                <a:solidFill>
                  <a:srgbClr val="002060"/>
                </a:solidFill>
                <a:latin typeface="Century Gothic" panose="020B0502020202020204" pitchFamily="34" charset="0"/>
              </a:rPr>
              <a:t>la </a:t>
            </a:r>
            <a:r>
              <a:rPr lang="en-US" sz="2200" b="1" noProof="0" dirty="0" err="1">
                <a:solidFill>
                  <a:srgbClr val="002060"/>
                </a:solidFill>
                <a:latin typeface="Century Gothic" panose="020B0502020202020204" pitchFamily="34" charset="0"/>
              </a:rPr>
              <a:t>actividad</a:t>
            </a:r>
            <a:r>
              <a:rPr lang="en-US" sz="2200" b="1" noProof="0" dirty="0">
                <a:solidFill>
                  <a:srgbClr val="002060"/>
                </a:solidFill>
                <a:latin typeface="Century Gothic" panose="020B0502020202020204" pitchFamily="34" charset="0"/>
              </a:rPr>
              <a:t>? </a:t>
            </a: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r>
              <a:rPr lang="en-US" sz="2200" b="1" noProof="0" dirty="0">
                <a:solidFill>
                  <a:srgbClr val="002060"/>
                </a:solidFill>
                <a:latin typeface="Century Gothic" panose="020B0502020202020204" pitchFamily="34" charset="0"/>
              </a:rPr>
              <a:t>Es Lucía (I), Daniel (you) o Nadia (she)?</a:t>
            </a:r>
            <a:br>
              <a:rPr lang="en-US" sz="2200" b="1" noProof="0" dirty="0">
                <a:solidFill>
                  <a:srgbClr val="002060"/>
                </a:solidFill>
                <a:latin typeface="Century Gothic" panose="020B0502020202020204" pitchFamily="34" charset="0"/>
              </a:rPr>
            </a:br>
            <a:r>
              <a:rPr lang="en-US" sz="2200" b="1" noProof="0" dirty="0">
                <a:solidFill>
                  <a:srgbClr val="002060"/>
                </a:solidFill>
                <a:latin typeface="Century Gothic" panose="020B0502020202020204" pitchFamily="34" charset="0"/>
              </a:rPr>
              <a:t>Marca la </a:t>
            </a:r>
            <a:r>
              <a:rPr lang="en-US" sz="2200" b="1" noProof="0" dirty="0" err="1">
                <a:solidFill>
                  <a:srgbClr val="002060"/>
                </a:solidFill>
                <a:latin typeface="Century Gothic" panose="020B0502020202020204" pitchFamily="34" charset="0"/>
              </a:rPr>
              <a:t>opción</a:t>
            </a:r>
            <a:r>
              <a:rPr lang="en-US" sz="2200" b="1" noProof="0" dirty="0">
                <a:solidFill>
                  <a:srgbClr val="002060"/>
                </a:solidFill>
                <a:latin typeface="Century Gothic" panose="020B0502020202020204" pitchFamily="34" charset="0"/>
              </a:rPr>
              <a:t> </a:t>
            </a:r>
            <a:r>
              <a:rPr lang="en-US" sz="2200" b="1" noProof="0" dirty="0" err="1">
                <a:solidFill>
                  <a:srgbClr val="002060"/>
                </a:solidFill>
                <a:latin typeface="Century Gothic" panose="020B0502020202020204" pitchFamily="34" charset="0"/>
              </a:rPr>
              <a:t>correcta</a:t>
            </a:r>
            <a:r>
              <a:rPr lang="en-US" sz="2200" b="1" noProof="0" dirty="0">
                <a:solidFill>
                  <a:srgbClr val="002060"/>
                </a:solidFill>
                <a:latin typeface="Century Gothic" panose="020B0502020202020204" pitchFamily="34" charset="0"/>
              </a:rPr>
              <a:t>.  </a:t>
            </a:r>
            <a:r>
              <a:rPr lang="en-US" sz="2200" b="1" noProof="0" dirty="0" err="1">
                <a:solidFill>
                  <a:srgbClr val="002060"/>
                </a:solidFill>
                <a:latin typeface="Century Gothic" panose="020B0502020202020204" pitchFamily="34" charset="0"/>
              </a:rPr>
              <a:t>Luego</a:t>
            </a:r>
            <a:r>
              <a:rPr lang="en-US" sz="2200" b="1" noProof="0" dirty="0">
                <a:solidFill>
                  <a:srgbClr val="002060"/>
                </a:solidFill>
                <a:latin typeface="Century Gothic" panose="020B0502020202020204" pitchFamily="34" charset="0"/>
              </a:rPr>
              <a:t> </a:t>
            </a:r>
            <a:r>
              <a:rPr lang="en-US" sz="2200" b="1" noProof="0" dirty="0" err="1">
                <a:solidFill>
                  <a:srgbClr val="002060"/>
                </a:solidFill>
                <a:latin typeface="Century Gothic" panose="020B0502020202020204" pitchFamily="34" charset="0"/>
              </a:rPr>
              <a:t>marca</a:t>
            </a: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el</a:t>
            </a: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verbo </a:t>
            </a:r>
            <a:r>
              <a:rPr kumimoji="0" lang="en-US" sz="22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correcto</a:t>
            </a: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en </a:t>
            </a:r>
            <a:r>
              <a:rPr kumimoji="0" lang="en-US" sz="22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inglés</a:t>
            </a:r>
            <a:r>
              <a:rPr lang="en-US" sz="2200" b="1" dirty="0">
                <a:solidFill>
                  <a:srgbClr val="002060"/>
                </a:solidFill>
                <a:latin typeface="Century Gothic" panose="020B0502020202020204" pitchFamily="34" charset="0"/>
              </a:rPr>
              <a:t>.</a:t>
            </a: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endPar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4"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4307" y="1831044"/>
            <a:ext cx="402863" cy="419824"/>
          </a:xfrm>
          <a:prstGeom prst="rect">
            <a:avLst/>
          </a:prstGeom>
          <a:noFill/>
          <a:extLst>
            <a:ext uri="{909E8E84-426E-40dd-AFC4-6F175D3DCCD1}">
              <a14:hiddenFill xmlns:a14="http://schemas.microsoft.com/office/drawing/2010/main" xmlns="">
                <a:solidFill>
                  <a:srgbClr val="FFFFFF"/>
                </a:solidFill>
              </a14:hiddenFill>
            </a:ext>
          </a:extLst>
        </p:spPr>
      </p:pic>
      <p:sp>
        <p:nvSpPr>
          <p:cNvPr id="41" name="Oval 40"/>
          <p:cNvSpPr/>
          <p:nvPr/>
        </p:nvSpPr>
        <p:spPr>
          <a:xfrm>
            <a:off x="6151231" y="2040956"/>
            <a:ext cx="469276" cy="377465"/>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C21955C-C002-4A4F-B04D-2337936F4F74}"/>
              </a:ext>
            </a:extLst>
          </p:cNvPr>
          <p:cNvSpPr>
            <a:spLocks noGrp="1"/>
          </p:cNvSpPr>
          <p:nvPr>
            <p:ph type="title"/>
          </p:nvPr>
        </p:nvSpPr>
        <p:spPr>
          <a:xfrm>
            <a:off x="11311176" y="315114"/>
            <a:ext cx="172552" cy="204301"/>
          </a:xfrm>
          <a:solidFill>
            <a:srgbClr val="C00000"/>
          </a:solidFill>
          <a:ln>
            <a:solidFill>
              <a:srgbClr val="C00000"/>
            </a:solidFill>
          </a:ln>
        </p:spPr>
        <p:txBody>
          <a:bodyPr>
            <a:normAutofit/>
          </a:bodyPr>
          <a:lstStyle/>
          <a:p>
            <a:pPr algn="ctr"/>
            <a:r>
              <a:rPr lang="en-GB" sz="100" b="1" dirty="0">
                <a:solidFill>
                  <a:schemeClr val="bg1"/>
                </a:solidFill>
              </a:rPr>
              <a:t>leer</a:t>
            </a:r>
            <a:endParaRPr lang="en-US" sz="100" dirty="0">
              <a:solidFill>
                <a:schemeClr val="bg1"/>
              </a:solidFill>
            </a:endParaRPr>
          </a:p>
        </p:txBody>
      </p:sp>
      <p:pic>
        <p:nvPicPr>
          <p:cNvPr id="31" name="Picture 2" descr="http://www.clker.com/cliparts/j/p/l/D/8/K/green-tick-md.png">
            <a:extLst>
              <a:ext uri="{FF2B5EF4-FFF2-40B4-BE49-F238E27FC236}">
                <a16:creationId xmlns:a16="http://schemas.microsoft.com/office/drawing/2014/main" id="{26256E4E-331B-4440-AF69-8DFE6956C0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518" y="2583272"/>
            <a:ext cx="402863" cy="419824"/>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2" descr="http://www.clker.com/cliparts/j/p/l/D/8/K/green-tick-md.png">
            <a:extLst>
              <a:ext uri="{FF2B5EF4-FFF2-40B4-BE49-F238E27FC236}">
                <a16:creationId xmlns:a16="http://schemas.microsoft.com/office/drawing/2014/main" id="{6A95F1F5-1209-8B46-B286-15DB7B9BA93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4307" y="3386071"/>
            <a:ext cx="402863" cy="419824"/>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2" descr="http://www.clker.com/cliparts/j/p/l/D/8/K/green-tick-md.png">
            <a:extLst>
              <a:ext uri="{FF2B5EF4-FFF2-40B4-BE49-F238E27FC236}">
                <a16:creationId xmlns:a16="http://schemas.microsoft.com/office/drawing/2014/main" id="{78022B9B-1604-F84B-9089-75A9586BD0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1244" y="4168637"/>
            <a:ext cx="402863" cy="419824"/>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2" descr="http://www.clker.com/cliparts/j/p/l/D/8/K/green-tick-md.png">
            <a:extLst>
              <a:ext uri="{FF2B5EF4-FFF2-40B4-BE49-F238E27FC236}">
                <a16:creationId xmlns:a16="http://schemas.microsoft.com/office/drawing/2014/main" id="{F0584533-23A2-7D42-BD19-8660A03FF7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5298" y="4983639"/>
            <a:ext cx="402863" cy="419824"/>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2" descr="http://www.clker.com/cliparts/j/p/l/D/8/K/green-tick-md.png">
            <a:extLst>
              <a:ext uri="{FF2B5EF4-FFF2-40B4-BE49-F238E27FC236}">
                <a16:creationId xmlns:a16="http://schemas.microsoft.com/office/drawing/2014/main" id="{7B1AAC8B-761D-4243-BB8B-DB3439F728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1244" y="5775409"/>
            <a:ext cx="402863" cy="419824"/>
          </a:xfrm>
          <a:prstGeom prst="rect">
            <a:avLst/>
          </a:prstGeom>
          <a:noFill/>
          <a:extLst>
            <a:ext uri="{909E8E84-426E-40dd-AFC4-6F175D3DCCD1}">
              <a14:hiddenFill xmlns:a14="http://schemas.microsoft.com/office/drawing/2010/main" xmlns="">
                <a:solidFill>
                  <a:srgbClr val="FFFFFF"/>
                </a:solidFill>
              </a14:hiddenFill>
            </a:ext>
          </a:extLst>
        </p:spPr>
      </p:pic>
      <p:sp>
        <p:nvSpPr>
          <p:cNvPr id="49" name="Oval 40">
            <a:extLst>
              <a:ext uri="{FF2B5EF4-FFF2-40B4-BE49-F238E27FC236}">
                <a16:creationId xmlns:a16="http://schemas.microsoft.com/office/drawing/2014/main" id="{709ED6D5-9653-DB40-92C3-BDBE159E920D}"/>
              </a:ext>
            </a:extLst>
          </p:cNvPr>
          <p:cNvSpPr/>
          <p:nvPr/>
        </p:nvSpPr>
        <p:spPr>
          <a:xfrm>
            <a:off x="6119799" y="2770138"/>
            <a:ext cx="500708" cy="419824"/>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0">
            <a:extLst>
              <a:ext uri="{FF2B5EF4-FFF2-40B4-BE49-F238E27FC236}">
                <a16:creationId xmlns:a16="http://schemas.microsoft.com/office/drawing/2014/main" id="{0E8D149C-291C-D340-9EEA-B5D9F026EBC4}"/>
              </a:ext>
            </a:extLst>
          </p:cNvPr>
          <p:cNvSpPr/>
          <p:nvPr/>
        </p:nvSpPr>
        <p:spPr>
          <a:xfrm>
            <a:off x="6119799" y="3180626"/>
            <a:ext cx="885912" cy="419824"/>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40">
            <a:extLst>
              <a:ext uri="{FF2B5EF4-FFF2-40B4-BE49-F238E27FC236}">
                <a16:creationId xmlns:a16="http://schemas.microsoft.com/office/drawing/2014/main" id="{776D9294-2E3E-0842-9221-289FE5C81614}"/>
              </a:ext>
            </a:extLst>
          </p:cNvPr>
          <p:cNvSpPr/>
          <p:nvPr/>
        </p:nvSpPr>
        <p:spPr>
          <a:xfrm>
            <a:off x="7005711" y="4010938"/>
            <a:ext cx="885912" cy="419824"/>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40">
            <a:extLst>
              <a:ext uri="{FF2B5EF4-FFF2-40B4-BE49-F238E27FC236}">
                <a16:creationId xmlns:a16="http://schemas.microsoft.com/office/drawing/2014/main" id="{3497D342-9612-2142-8F06-E67477B051F2}"/>
              </a:ext>
            </a:extLst>
          </p:cNvPr>
          <p:cNvSpPr/>
          <p:nvPr/>
        </p:nvSpPr>
        <p:spPr>
          <a:xfrm>
            <a:off x="6114047" y="4773727"/>
            <a:ext cx="885912" cy="419824"/>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40">
            <a:extLst>
              <a:ext uri="{FF2B5EF4-FFF2-40B4-BE49-F238E27FC236}">
                <a16:creationId xmlns:a16="http://schemas.microsoft.com/office/drawing/2014/main" id="{65A3DE5F-1999-CB41-9CBF-6FA455B62CA1}"/>
              </a:ext>
            </a:extLst>
          </p:cNvPr>
          <p:cNvSpPr/>
          <p:nvPr/>
        </p:nvSpPr>
        <p:spPr>
          <a:xfrm>
            <a:off x="6620507" y="5955756"/>
            <a:ext cx="722735" cy="419824"/>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uadroTexto 3">
            <a:extLst>
              <a:ext uri="{FF2B5EF4-FFF2-40B4-BE49-F238E27FC236}">
                <a16:creationId xmlns:a16="http://schemas.microsoft.com/office/drawing/2014/main" id="{A9FA7BEB-7AE9-BA44-9FC7-C87B781521AF}"/>
              </a:ext>
            </a:extLst>
          </p:cNvPr>
          <p:cNvSpPr txBox="1"/>
          <p:nvPr/>
        </p:nvSpPr>
        <p:spPr>
          <a:xfrm>
            <a:off x="9248017" y="1764041"/>
            <a:ext cx="2619628" cy="400110"/>
          </a:xfrm>
          <a:prstGeom prst="rect">
            <a:avLst/>
          </a:prstGeom>
          <a:noFill/>
        </p:spPr>
        <p:txBody>
          <a:bodyPr wrap="none" rtlCol="0">
            <a:spAutoFit/>
          </a:bodyPr>
          <a:lstStyle/>
          <a:p>
            <a:pPr algn="l"/>
            <a:r>
              <a:rPr lang="x-none" sz="2000" dirty="0">
                <a:solidFill>
                  <a:srgbClr val="002060"/>
                </a:solidFill>
              </a:rPr>
              <a:t>a beautiful drawing</a:t>
            </a:r>
          </a:p>
        </p:txBody>
      </p:sp>
      <p:sp>
        <p:nvSpPr>
          <p:cNvPr id="54" name="CuadroTexto 53">
            <a:extLst>
              <a:ext uri="{FF2B5EF4-FFF2-40B4-BE49-F238E27FC236}">
                <a16:creationId xmlns:a16="http://schemas.microsoft.com/office/drawing/2014/main" id="{9CCF5479-8358-CA48-BC86-DFE826DB8A85}"/>
              </a:ext>
            </a:extLst>
          </p:cNvPr>
          <p:cNvSpPr txBox="1"/>
          <p:nvPr/>
        </p:nvSpPr>
        <p:spPr>
          <a:xfrm>
            <a:off x="9540565" y="2602986"/>
            <a:ext cx="2034531" cy="400110"/>
          </a:xfrm>
          <a:prstGeom prst="rect">
            <a:avLst/>
          </a:prstGeom>
          <a:noFill/>
        </p:spPr>
        <p:txBody>
          <a:bodyPr wrap="none" rtlCol="0">
            <a:spAutoFit/>
          </a:bodyPr>
          <a:lstStyle/>
          <a:p>
            <a:pPr algn="l"/>
            <a:r>
              <a:rPr lang="x-none" sz="2000" dirty="0">
                <a:solidFill>
                  <a:srgbClr val="002060"/>
                </a:solidFill>
              </a:rPr>
              <a:t>work in a team</a:t>
            </a:r>
          </a:p>
        </p:txBody>
      </p:sp>
      <p:sp>
        <p:nvSpPr>
          <p:cNvPr id="55" name="CuadroTexto 54">
            <a:extLst>
              <a:ext uri="{FF2B5EF4-FFF2-40B4-BE49-F238E27FC236}">
                <a16:creationId xmlns:a16="http://schemas.microsoft.com/office/drawing/2014/main" id="{E4DE188B-CC4E-BA42-9E74-E6D729E8C9E6}"/>
              </a:ext>
            </a:extLst>
          </p:cNvPr>
          <p:cNvSpPr txBox="1"/>
          <p:nvPr/>
        </p:nvSpPr>
        <p:spPr>
          <a:xfrm>
            <a:off x="9248017" y="3405785"/>
            <a:ext cx="2781531" cy="400110"/>
          </a:xfrm>
          <a:prstGeom prst="rect">
            <a:avLst/>
          </a:prstGeom>
          <a:noFill/>
        </p:spPr>
        <p:txBody>
          <a:bodyPr wrap="none" rtlCol="0">
            <a:spAutoFit/>
          </a:bodyPr>
          <a:lstStyle/>
          <a:p>
            <a:pPr algn="l"/>
            <a:r>
              <a:rPr lang="x-none" sz="2000" dirty="0">
                <a:solidFill>
                  <a:srgbClr val="002060"/>
                </a:solidFill>
              </a:rPr>
              <a:t>a film with the cousin</a:t>
            </a:r>
          </a:p>
        </p:txBody>
      </p:sp>
      <p:sp>
        <p:nvSpPr>
          <p:cNvPr id="56" name="CuadroTexto 55">
            <a:extLst>
              <a:ext uri="{FF2B5EF4-FFF2-40B4-BE49-F238E27FC236}">
                <a16:creationId xmlns:a16="http://schemas.microsoft.com/office/drawing/2014/main" id="{7C6C5A71-E599-7A49-B07E-D1238223E7FA}"/>
              </a:ext>
            </a:extLst>
          </p:cNvPr>
          <p:cNvSpPr txBox="1"/>
          <p:nvPr/>
        </p:nvSpPr>
        <p:spPr>
          <a:xfrm>
            <a:off x="9758573" y="4188351"/>
            <a:ext cx="1588897" cy="400110"/>
          </a:xfrm>
          <a:prstGeom prst="rect">
            <a:avLst/>
          </a:prstGeom>
          <a:noFill/>
        </p:spPr>
        <p:txBody>
          <a:bodyPr wrap="none" rtlCol="0">
            <a:spAutoFit/>
          </a:bodyPr>
          <a:lstStyle/>
          <a:p>
            <a:pPr algn="l"/>
            <a:r>
              <a:rPr lang="x-none" sz="2000" dirty="0">
                <a:solidFill>
                  <a:srgbClr val="002060"/>
                </a:solidFill>
              </a:rPr>
              <a:t>a small shirt</a:t>
            </a:r>
          </a:p>
        </p:txBody>
      </p:sp>
      <p:sp>
        <p:nvSpPr>
          <p:cNvPr id="57" name="CuadroTexto 56">
            <a:extLst>
              <a:ext uri="{FF2B5EF4-FFF2-40B4-BE49-F238E27FC236}">
                <a16:creationId xmlns:a16="http://schemas.microsoft.com/office/drawing/2014/main" id="{3D3008E0-63A2-A148-86FF-52C9478487D3}"/>
              </a:ext>
            </a:extLst>
          </p:cNvPr>
          <p:cNvSpPr txBox="1"/>
          <p:nvPr/>
        </p:nvSpPr>
        <p:spPr>
          <a:xfrm>
            <a:off x="9675216" y="4956780"/>
            <a:ext cx="1927131" cy="400110"/>
          </a:xfrm>
          <a:prstGeom prst="rect">
            <a:avLst/>
          </a:prstGeom>
          <a:noFill/>
        </p:spPr>
        <p:txBody>
          <a:bodyPr wrap="none" rtlCol="0">
            <a:spAutoFit/>
          </a:bodyPr>
          <a:lstStyle/>
          <a:p>
            <a:pPr algn="l"/>
            <a:r>
              <a:rPr lang="x-none" sz="2000" dirty="0">
                <a:solidFill>
                  <a:srgbClr val="002060"/>
                </a:solidFill>
              </a:rPr>
              <a:t>a Spanish dish</a:t>
            </a:r>
          </a:p>
        </p:txBody>
      </p:sp>
      <p:sp>
        <p:nvSpPr>
          <p:cNvPr id="58" name="CuadroTexto 57">
            <a:extLst>
              <a:ext uri="{FF2B5EF4-FFF2-40B4-BE49-F238E27FC236}">
                <a16:creationId xmlns:a16="http://schemas.microsoft.com/office/drawing/2014/main" id="{022125EB-34AE-324F-8985-8A3EBE9CC9A3}"/>
              </a:ext>
            </a:extLst>
          </p:cNvPr>
          <p:cNvSpPr txBox="1"/>
          <p:nvPr/>
        </p:nvSpPr>
        <p:spPr>
          <a:xfrm>
            <a:off x="9750152" y="5747022"/>
            <a:ext cx="1731564" cy="400110"/>
          </a:xfrm>
          <a:prstGeom prst="rect">
            <a:avLst/>
          </a:prstGeom>
          <a:noFill/>
        </p:spPr>
        <p:txBody>
          <a:bodyPr wrap="none" rtlCol="0">
            <a:spAutoFit/>
          </a:bodyPr>
          <a:lstStyle/>
          <a:p>
            <a:pPr algn="l"/>
            <a:r>
              <a:rPr lang="x-none" sz="2000" dirty="0">
                <a:solidFill>
                  <a:srgbClr val="002060"/>
                </a:solidFill>
              </a:rPr>
              <a:t>a lot of sport</a:t>
            </a:r>
          </a:p>
        </p:txBody>
      </p:sp>
      <p:sp>
        <p:nvSpPr>
          <p:cNvPr id="26" name="Título 16">
            <a:extLst>
              <a:ext uri="{FF2B5EF4-FFF2-40B4-BE49-F238E27FC236}">
                <a16:creationId xmlns:a16="http://schemas.microsoft.com/office/drawing/2014/main" id="{5ED92D12-8EF4-6840-A087-790166D81C1F}"/>
              </a:ext>
            </a:extLst>
          </p:cNvPr>
          <p:cNvSpPr txBox="1">
            <a:spLocks/>
          </p:cNvSpPr>
          <p:nvPr/>
        </p:nvSpPr>
        <p:spPr>
          <a:xfrm>
            <a:off x="11329654" y="53865"/>
            <a:ext cx="1381874" cy="4009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prstClr val="white"/>
                </a:solidFill>
              </a:rPr>
              <a:t>leer</a:t>
            </a:r>
            <a:endParaRPr lang="x-none" sz="2000" dirty="0"/>
          </a:p>
        </p:txBody>
      </p:sp>
      <p:sp>
        <p:nvSpPr>
          <p:cNvPr id="29"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pic>
        <p:nvPicPr>
          <p:cNvPr id="5" name="Picture 4" descr="A cartoon of a child's face&#10;&#10;Description automatically generated">
            <a:extLst>
              <a:ext uri="{FF2B5EF4-FFF2-40B4-BE49-F238E27FC236}">
                <a16:creationId xmlns:a16="http://schemas.microsoft.com/office/drawing/2014/main" id="{5124BE05-39C9-4266-A57E-C0A0F42AC6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1693" y="798523"/>
            <a:ext cx="512579" cy="512579"/>
          </a:xfrm>
          <a:prstGeom prst="rect">
            <a:avLst/>
          </a:prstGeom>
        </p:spPr>
      </p:pic>
      <p:pic>
        <p:nvPicPr>
          <p:cNvPr id="7" name="Picture 6" descr="A cartoon of a child with red hair&#10;&#10;Description automatically generated">
            <a:extLst>
              <a:ext uri="{FF2B5EF4-FFF2-40B4-BE49-F238E27FC236}">
                <a16:creationId xmlns:a16="http://schemas.microsoft.com/office/drawing/2014/main" id="{63413105-8ADA-4279-9085-5896CA01BB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0220" y="777621"/>
            <a:ext cx="512580" cy="512580"/>
          </a:xfrm>
          <a:prstGeom prst="rect">
            <a:avLst/>
          </a:prstGeom>
        </p:spPr>
      </p:pic>
      <p:pic>
        <p:nvPicPr>
          <p:cNvPr id="9" name="Picture 8" descr="A cartoon of a child&#10;&#10;Description automatically generated">
            <a:extLst>
              <a:ext uri="{FF2B5EF4-FFF2-40B4-BE49-F238E27FC236}">
                <a16:creationId xmlns:a16="http://schemas.microsoft.com/office/drawing/2014/main" id="{4A8651D9-D617-4D52-AF78-E9F224F61DE3}"/>
              </a:ext>
            </a:extLst>
          </p:cNvPr>
          <p:cNvPicPr>
            <a:picLocks noChangeAspect="1"/>
          </p:cNvPicPr>
          <p:nvPr/>
        </p:nvPicPr>
        <p:blipFill rotWithShape="1">
          <a:blip r:embed="rId7">
            <a:extLst>
              <a:ext uri="{28A0092B-C50C-407E-A947-70E740481C1C}">
                <a14:useLocalDpi xmlns:a14="http://schemas.microsoft.com/office/drawing/2010/main" val="0"/>
              </a:ext>
            </a:extLst>
          </a:blip>
          <a:srcRect b="50000"/>
          <a:stretch/>
        </p:blipFill>
        <p:spPr>
          <a:xfrm flipH="1">
            <a:off x="4180126" y="511227"/>
            <a:ext cx="2507922" cy="767232"/>
          </a:xfrm>
          <a:prstGeom prst="rect">
            <a:avLst/>
          </a:prstGeom>
        </p:spPr>
      </p:pic>
    </p:spTree>
    <p:extLst>
      <p:ext uri="{BB962C8B-B14F-4D97-AF65-F5344CB8AC3E}">
        <p14:creationId xmlns:p14="http://schemas.microsoft.com/office/powerpoint/2010/main" val="308184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9" grpId="0" animBg="1"/>
      <p:bldP spid="50" grpId="0" animBg="1"/>
      <p:bldP spid="51" grpId="0" animBg="1"/>
      <p:bldP spid="52" grpId="0" animBg="1"/>
      <p:bldP spid="53" grpId="0" animBg="1"/>
      <p:bldP spid="4" grpId="0"/>
      <p:bldP spid="54" grpId="0"/>
      <p:bldP spid="55" grpId="0"/>
      <p:bldP spid="56" grpId="0"/>
      <p:bldP spid="5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49D190F-E282-4E17-B6ED-6DD0B6F09D62}"/>
              </a:ext>
            </a:extLst>
          </p:cNvPr>
          <p:cNvSpPr/>
          <p:nvPr/>
        </p:nvSpPr>
        <p:spPr>
          <a:xfrm>
            <a:off x="0" y="5488455"/>
            <a:ext cx="12192000" cy="899309"/>
          </a:xfrm>
          <a:prstGeom prst="rect">
            <a:avLst/>
          </a:prstGeom>
          <a:solidFill>
            <a:srgbClr val="F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2440278" y="5855500"/>
            <a:ext cx="206858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¿cuándo?</a:t>
            </a:r>
          </a:p>
        </p:txBody>
      </p:sp>
      <p:sp>
        <p:nvSpPr>
          <p:cNvPr id="6" name="TextBox 5"/>
          <p:cNvSpPr txBox="1"/>
          <p:nvPr/>
        </p:nvSpPr>
        <p:spPr>
          <a:xfrm>
            <a:off x="9617820" y="5488455"/>
            <a:ext cx="26087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quién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0984" y="727161"/>
            <a:ext cx="1305081" cy="1616377"/>
          </a:xfrm>
          <a:prstGeom prst="rect">
            <a:avLst/>
          </a:prstGeom>
        </p:spPr>
      </p:pic>
      <p:sp>
        <p:nvSpPr>
          <p:cNvPr id="8" name="TextBox 7"/>
          <p:cNvSpPr txBox="1"/>
          <p:nvPr/>
        </p:nvSpPr>
        <p:spPr>
          <a:xfrm>
            <a:off x="8277083" y="5868093"/>
            <a:ext cx="233234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qué</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147" y="3160275"/>
            <a:ext cx="1521338" cy="1571204"/>
          </a:xfrm>
          <a:prstGeom prst="rect">
            <a:avLst/>
          </a:prstGeom>
        </p:spPr>
      </p:pic>
      <p:pic>
        <p:nvPicPr>
          <p:cNvPr id="10" name="Picture 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9361" y="663669"/>
            <a:ext cx="2041338" cy="1948041"/>
          </a:xfrm>
          <a:prstGeom prst="rect">
            <a:avLst/>
          </a:prstGeom>
        </p:spPr>
      </p:pic>
      <p:sp>
        <p:nvSpPr>
          <p:cNvPr id="11" name="TextBox 10"/>
          <p:cNvSpPr txBox="1"/>
          <p:nvPr/>
        </p:nvSpPr>
        <p:spPr>
          <a:xfrm>
            <a:off x="4886840" y="5850581"/>
            <a:ext cx="29486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cómo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2" name="TextBox 11"/>
          <p:cNvSpPr txBox="1"/>
          <p:nvPr/>
        </p:nvSpPr>
        <p:spPr>
          <a:xfrm>
            <a:off x="-750976" y="5868093"/>
            <a:ext cx="309023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dónde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4" name="Rectangle 13"/>
          <p:cNvSpPr/>
          <p:nvPr/>
        </p:nvSpPr>
        <p:spPr>
          <a:xfrm>
            <a:off x="146290" y="991849"/>
            <a:ext cx="529312"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22225">
                  <a:solidFill>
                    <a:srgbClr val="AD1519">
                      <a:lumMod val="50000"/>
                    </a:srgbClr>
                  </a:solidFill>
                  <a:prstDash val="solid"/>
                </a:ln>
                <a:solidFill>
                  <a:srgbClr val="3A5EAB"/>
                </a:solidFill>
                <a:effectLst/>
                <a:uLnTx/>
                <a:uFillTx/>
                <a:latin typeface="Century Gothic"/>
                <a:ea typeface="+mn-ea"/>
                <a:cs typeface="+mn-cs"/>
              </a:rPr>
              <a:t>1.</a:t>
            </a:r>
          </a:p>
        </p:txBody>
      </p:sp>
      <p:sp>
        <p:nvSpPr>
          <p:cNvPr id="15" name="Rectangle 14"/>
          <p:cNvSpPr/>
          <p:nvPr/>
        </p:nvSpPr>
        <p:spPr>
          <a:xfrm>
            <a:off x="3093017" y="908906"/>
            <a:ext cx="529312"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22225">
                  <a:solidFill>
                    <a:srgbClr val="AD1519">
                      <a:lumMod val="50000"/>
                    </a:srgbClr>
                  </a:solidFill>
                  <a:prstDash val="solid"/>
                </a:ln>
                <a:solidFill>
                  <a:srgbClr val="3A5EAB"/>
                </a:solidFill>
                <a:effectLst/>
                <a:uLnTx/>
                <a:uFillTx/>
                <a:latin typeface="Century Gothic"/>
                <a:ea typeface="+mn-ea"/>
                <a:cs typeface="+mn-cs"/>
              </a:rPr>
              <a:t>2.</a:t>
            </a:r>
          </a:p>
        </p:txBody>
      </p:sp>
      <p:sp>
        <p:nvSpPr>
          <p:cNvPr id="16" name="Rectangle 15"/>
          <p:cNvSpPr/>
          <p:nvPr/>
        </p:nvSpPr>
        <p:spPr>
          <a:xfrm>
            <a:off x="6369230" y="924818"/>
            <a:ext cx="529312"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22225">
                  <a:solidFill>
                    <a:srgbClr val="AD1519">
                      <a:lumMod val="50000"/>
                    </a:srgbClr>
                  </a:solidFill>
                  <a:prstDash val="solid"/>
                </a:ln>
                <a:solidFill>
                  <a:srgbClr val="3A5EAB"/>
                </a:solidFill>
                <a:effectLst/>
                <a:uLnTx/>
                <a:uFillTx/>
                <a:latin typeface="Century Gothic"/>
                <a:ea typeface="+mn-ea"/>
                <a:cs typeface="+mn-cs"/>
              </a:rPr>
              <a:t>3.</a:t>
            </a:r>
          </a:p>
        </p:txBody>
      </p:sp>
      <p:sp>
        <p:nvSpPr>
          <p:cNvPr id="17" name="Rectangle 16"/>
          <p:cNvSpPr/>
          <p:nvPr/>
        </p:nvSpPr>
        <p:spPr>
          <a:xfrm>
            <a:off x="264830" y="3187787"/>
            <a:ext cx="529312"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22225">
                  <a:solidFill>
                    <a:srgbClr val="AD1519">
                      <a:lumMod val="50000"/>
                    </a:srgbClr>
                  </a:solidFill>
                  <a:prstDash val="solid"/>
                </a:ln>
                <a:solidFill>
                  <a:srgbClr val="3A5EAB"/>
                </a:solidFill>
                <a:effectLst/>
                <a:uLnTx/>
                <a:uFillTx/>
                <a:latin typeface="Century Gothic"/>
                <a:ea typeface="+mn-ea"/>
                <a:cs typeface="+mn-cs"/>
              </a:rPr>
              <a:t>5.</a:t>
            </a:r>
          </a:p>
        </p:txBody>
      </p:sp>
      <p:sp>
        <p:nvSpPr>
          <p:cNvPr id="18" name="Rectangle 17"/>
          <p:cNvSpPr/>
          <p:nvPr/>
        </p:nvSpPr>
        <p:spPr>
          <a:xfrm>
            <a:off x="6369230" y="3178713"/>
            <a:ext cx="529312"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22225">
                  <a:solidFill>
                    <a:srgbClr val="AD1519">
                      <a:lumMod val="50000"/>
                    </a:srgbClr>
                  </a:solidFill>
                  <a:prstDash val="solid"/>
                </a:ln>
                <a:solidFill>
                  <a:srgbClr val="3A5EAB"/>
                </a:solidFill>
                <a:effectLst/>
                <a:uLnTx/>
                <a:uFillTx/>
                <a:latin typeface="Century Gothic"/>
                <a:ea typeface="+mn-ea"/>
                <a:cs typeface="+mn-cs"/>
              </a:rPr>
              <a:t>7.</a:t>
            </a:r>
          </a:p>
        </p:txBody>
      </p:sp>
      <p:sp>
        <p:nvSpPr>
          <p:cNvPr id="19" name="TextBox 18"/>
          <p:cNvSpPr txBox="1"/>
          <p:nvPr/>
        </p:nvSpPr>
        <p:spPr>
          <a:xfrm>
            <a:off x="144960" y="2307038"/>
            <a:ext cx="294862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cómo</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0" name="TextBox 19"/>
          <p:cNvSpPr txBox="1"/>
          <p:nvPr/>
        </p:nvSpPr>
        <p:spPr>
          <a:xfrm>
            <a:off x="3212988" y="2298162"/>
            <a:ext cx="26087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quién</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a:t>
            </a:r>
          </a:p>
        </p:txBody>
      </p:sp>
      <p:sp>
        <p:nvSpPr>
          <p:cNvPr id="21" name="TextBox 20"/>
          <p:cNvSpPr txBox="1"/>
          <p:nvPr/>
        </p:nvSpPr>
        <p:spPr>
          <a:xfrm>
            <a:off x="6704187" y="2296876"/>
            <a:ext cx="20363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dónde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3" name="TextBox 22"/>
          <p:cNvSpPr txBox="1"/>
          <p:nvPr/>
        </p:nvSpPr>
        <p:spPr>
          <a:xfrm>
            <a:off x="447093" y="4803038"/>
            <a:ext cx="23323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qué</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4" name="TextBox 23"/>
          <p:cNvSpPr txBox="1"/>
          <p:nvPr/>
        </p:nvSpPr>
        <p:spPr>
          <a:xfrm>
            <a:off x="9300940" y="4743460"/>
            <a:ext cx="31890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cuánto</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 name="TextBox 1"/>
          <p:cNvSpPr txBox="1"/>
          <p:nvPr/>
        </p:nvSpPr>
        <p:spPr>
          <a:xfrm>
            <a:off x="1281534" y="1855791"/>
            <a:ext cx="94761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Century Gothic"/>
                <a:ea typeface="+mn-ea"/>
                <a:cs typeface="+mn-cs"/>
              </a:rPr>
              <a:t>How?</a:t>
            </a:r>
          </a:p>
        </p:txBody>
      </p:sp>
      <p:sp>
        <p:nvSpPr>
          <p:cNvPr id="26" name="TextBox 25"/>
          <p:cNvSpPr txBox="1"/>
          <p:nvPr/>
        </p:nvSpPr>
        <p:spPr>
          <a:xfrm>
            <a:off x="4106307" y="1900151"/>
            <a:ext cx="94761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Century Gothic"/>
                <a:ea typeface="+mn-ea"/>
                <a:cs typeface="+mn-cs"/>
              </a:rPr>
              <a:t>Who?</a:t>
            </a:r>
          </a:p>
        </p:txBody>
      </p:sp>
      <p:grpSp>
        <p:nvGrpSpPr>
          <p:cNvPr id="22" name="Group 21">
            <a:extLst>
              <a:ext uri="{FF2B5EF4-FFF2-40B4-BE49-F238E27FC236}">
                <a16:creationId xmlns:a16="http://schemas.microsoft.com/office/drawing/2014/main" id="{0C23E2FC-2859-41EB-878B-046486F61B79}"/>
              </a:ext>
            </a:extLst>
          </p:cNvPr>
          <p:cNvGrpSpPr/>
          <p:nvPr/>
        </p:nvGrpSpPr>
        <p:grpSpPr>
          <a:xfrm>
            <a:off x="6437370" y="181341"/>
            <a:ext cx="2587202" cy="2711097"/>
            <a:chOff x="6437370" y="181341"/>
            <a:chExt cx="2587202" cy="2711097"/>
          </a:xfrm>
        </p:grpSpPr>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7370" y="181341"/>
              <a:ext cx="2587202" cy="2711097"/>
            </a:xfrm>
            <a:prstGeom prst="rect">
              <a:avLst/>
            </a:prstGeom>
          </p:spPr>
        </p:pic>
        <p:sp>
          <p:nvSpPr>
            <p:cNvPr id="28" name="TextBox 27"/>
            <p:cNvSpPr txBox="1"/>
            <p:nvPr/>
          </p:nvSpPr>
          <p:spPr>
            <a:xfrm rot="21054714">
              <a:off x="7368119" y="1685153"/>
              <a:ext cx="13782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FFFFFF"/>
                  </a:solidFill>
                  <a:effectLst/>
                  <a:uLnTx/>
                  <a:uFillTx/>
                  <a:latin typeface="Century Gothic"/>
                  <a:ea typeface="+mn-ea"/>
                  <a:cs typeface="+mn-cs"/>
                </a:rPr>
                <a:t>Where?</a:t>
              </a:r>
            </a:p>
          </p:txBody>
        </p:sp>
      </p:grpSp>
      <p:sp>
        <p:nvSpPr>
          <p:cNvPr id="29" name="TextBox 28"/>
          <p:cNvSpPr txBox="1"/>
          <p:nvPr/>
        </p:nvSpPr>
        <p:spPr>
          <a:xfrm>
            <a:off x="1291124" y="4281931"/>
            <a:ext cx="111925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Century Gothic"/>
                <a:ea typeface="+mn-ea"/>
                <a:cs typeface="+mn-cs"/>
              </a:rPr>
              <a:t>What?</a:t>
            </a:r>
          </a:p>
        </p:txBody>
      </p:sp>
      <p:sp>
        <p:nvSpPr>
          <p:cNvPr id="30" name="TextBox 29"/>
          <p:cNvSpPr txBox="1"/>
          <p:nvPr/>
        </p:nvSpPr>
        <p:spPr>
          <a:xfrm>
            <a:off x="10107428" y="4312484"/>
            <a:ext cx="18860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u="none" strike="noStrike" kern="1200" cap="none" spc="0" normalizeH="0" baseline="0" noProof="0" dirty="0">
                <a:ln>
                  <a:noFill/>
                </a:ln>
                <a:solidFill>
                  <a:srgbClr val="3A3838"/>
                </a:solidFill>
                <a:effectLst/>
                <a:uLnTx/>
                <a:uFillTx/>
                <a:latin typeface="Century Gothic"/>
                <a:ea typeface="+mn-ea"/>
                <a:cs typeface="+mn-cs"/>
              </a:rPr>
              <a:t>How much?</a:t>
            </a:r>
          </a:p>
        </p:txBody>
      </p:sp>
      <p:sp>
        <p:nvSpPr>
          <p:cNvPr id="3" name="Title 2">
            <a:extLst>
              <a:ext uri="{FF2B5EF4-FFF2-40B4-BE49-F238E27FC236}">
                <a16:creationId xmlns:a16="http://schemas.microsoft.com/office/drawing/2014/main" id="{E9BE4B5D-F081-8F48-8225-A9B73296FAFD}"/>
              </a:ext>
            </a:extLst>
          </p:cNvPr>
          <p:cNvSpPr>
            <a:spLocks noGrp="1"/>
          </p:cNvSpPr>
          <p:nvPr>
            <p:ph type="title"/>
          </p:nvPr>
        </p:nvSpPr>
        <p:spPr>
          <a:xfrm>
            <a:off x="-1" y="213557"/>
            <a:ext cx="5754633" cy="647577"/>
          </a:xfrm>
        </p:spPr>
        <p:txBody>
          <a:bodyPr>
            <a:noAutofit/>
          </a:bodyPr>
          <a:lstStyle/>
          <a:p>
            <a:r>
              <a:rPr lang="en-GB" sz="2800" b="1" dirty="0">
                <a:solidFill>
                  <a:schemeClr val="bg1"/>
                </a:solidFill>
              </a:rPr>
              <a:t>¿</a:t>
            </a:r>
            <a:r>
              <a:rPr lang="en-GB" sz="2800" b="1" dirty="0" err="1">
                <a:solidFill>
                  <a:schemeClr val="bg1"/>
                </a:solidFill>
              </a:rPr>
              <a:t>Cómo</a:t>
            </a:r>
            <a:r>
              <a:rPr lang="en-GB" sz="2800" b="1" dirty="0">
                <a:solidFill>
                  <a:schemeClr val="bg1"/>
                </a:solidFill>
              </a:rPr>
              <a:t> se dice </a:t>
            </a:r>
            <a:r>
              <a:rPr lang="en-GB" sz="2800" b="1" dirty="0" err="1">
                <a:solidFill>
                  <a:schemeClr val="bg1"/>
                </a:solidFill>
              </a:rPr>
              <a:t>en</a:t>
            </a:r>
            <a:r>
              <a:rPr lang="en-GB" sz="2800" b="1" dirty="0">
                <a:solidFill>
                  <a:schemeClr val="bg1"/>
                </a:solidFill>
              </a:rPr>
              <a:t> </a:t>
            </a:r>
            <a:r>
              <a:rPr lang="en-GB" sz="2800" b="1" dirty="0" err="1">
                <a:solidFill>
                  <a:schemeClr val="bg1"/>
                </a:solidFill>
              </a:rPr>
              <a:t>español</a:t>
            </a:r>
            <a:r>
              <a:rPr lang="en-GB" sz="2800" b="1" dirty="0">
                <a:solidFill>
                  <a:schemeClr val="bg1"/>
                </a:solidFill>
              </a:rPr>
              <a:t>?</a:t>
            </a:r>
            <a:endParaRPr lang="en-US" sz="2800" dirty="0"/>
          </a:p>
        </p:txBody>
      </p:sp>
      <p:sp>
        <p:nvSpPr>
          <p:cNvPr id="31" name="Rounded Rectangle 11">
            <a:extLst>
              <a:ext uri="{FF2B5EF4-FFF2-40B4-BE49-F238E27FC236}">
                <a16:creationId xmlns:a16="http://schemas.microsoft.com/office/drawing/2014/main" id="{671C1DF8-64FC-41E9-821A-5277E9D27F24}"/>
              </a:ext>
            </a:extLst>
          </p:cNvPr>
          <p:cNvSpPr/>
          <p:nvPr/>
        </p:nvSpPr>
        <p:spPr>
          <a:xfrm>
            <a:off x="9468495" y="95062"/>
            <a:ext cx="2549779"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hablar</a:t>
            </a:r>
          </a:p>
        </p:txBody>
      </p:sp>
      <p:sp>
        <p:nvSpPr>
          <p:cNvPr id="25" name="Rectangle 24">
            <a:extLst>
              <a:ext uri="{FF2B5EF4-FFF2-40B4-BE49-F238E27FC236}">
                <a16:creationId xmlns:a16="http://schemas.microsoft.com/office/drawing/2014/main" id="{28284D09-1005-4A6E-8305-0C1941138735}"/>
              </a:ext>
            </a:extLst>
          </p:cNvPr>
          <p:cNvSpPr/>
          <p:nvPr/>
        </p:nvSpPr>
        <p:spPr>
          <a:xfrm>
            <a:off x="664846" y="2327205"/>
            <a:ext cx="1952332" cy="584775"/>
          </a:xfrm>
          <a:prstGeom prst="rect">
            <a:avLst/>
          </a:prstGeom>
          <a:no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2" name="Rectangle 31">
            <a:extLst>
              <a:ext uri="{FF2B5EF4-FFF2-40B4-BE49-F238E27FC236}">
                <a16:creationId xmlns:a16="http://schemas.microsoft.com/office/drawing/2014/main" id="{FE237DD9-6EA8-492E-979E-8BD9C9F8D302}"/>
              </a:ext>
            </a:extLst>
          </p:cNvPr>
          <p:cNvSpPr/>
          <p:nvPr/>
        </p:nvSpPr>
        <p:spPr>
          <a:xfrm>
            <a:off x="3299915" y="2298162"/>
            <a:ext cx="2454715" cy="584775"/>
          </a:xfrm>
          <a:prstGeom prst="rect">
            <a:avLst/>
          </a:prstGeom>
          <a:no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3" name="Rectangle 32">
            <a:extLst>
              <a:ext uri="{FF2B5EF4-FFF2-40B4-BE49-F238E27FC236}">
                <a16:creationId xmlns:a16="http://schemas.microsoft.com/office/drawing/2014/main" id="{EC204D3F-C9C7-467D-918E-CF22ED86A9BD}"/>
              </a:ext>
            </a:extLst>
          </p:cNvPr>
          <p:cNvSpPr/>
          <p:nvPr/>
        </p:nvSpPr>
        <p:spPr>
          <a:xfrm>
            <a:off x="6766491" y="2318753"/>
            <a:ext cx="1952332" cy="584775"/>
          </a:xfrm>
          <a:prstGeom prst="rect">
            <a:avLst/>
          </a:prstGeom>
          <a:no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4" name="Rectangle 33">
            <a:extLst>
              <a:ext uri="{FF2B5EF4-FFF2-40B4-BE49-F238E27FC236}">
                <a16:creationId xmlns:a16="http://schemas.microsoft.com/office/drawing/2014/main" id="{E71EF8AE-CFEC-488C-8AEA-60324F2AEA77}"/>
              </a:ext>
            </a:extLst>
          </p:cNvPr>
          <p:cNvSpPr/>
          <p:nvPr/>
        </p:nvSpPr>
        <p:spPr>
          <a:xfrm>
            <a:off x="683191" y="4798665"/>
            <a:ext cx="1952332" cy="584775"/>
          </a:xfrm>
          <a:prstGeom prst="rect">
            <a:avLst/>
          </a:prstGeom>
          <a:no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5" name="Rectangle 34">
            <a:extLst>
              <a:ext uri="{FF2B5EF4-FFF2-40B4-BE49-F238E27FC236}">
                <a16:creationId xmlns:a16="http://schemas.microsoft.com/office/drawing/2014/main" id="{144B54A0-F906-4889-B2B2-B8D0F0756A25}"/>
              </a:ext>
            </a:extLst>
          </p:cNvPr>
          <p:cNvSpPr/>
          <p:nvPr/>
        </p:nvSpPr>
        <p:spPr>
          <a:xfrm>
            <a:off x="9723863" y="4716616"/>
            <a:ext cx="2311864" cy="584775"/>
          </a:xfrm>
          <a:prstGeom prst="rect">
            <a:avLst/>
          </a:prstGeom>
          <a:no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36" name="Picture 35">
            <a:extLst>
              <a:ext uri="{FF2B5EF4-FFF2-40B4-BE49-F238E27FC236}">
                <a16:creationId xmlns:a16="http://schemas.microsoft.com/office/drawing/2014/main" id="{00B86B83-4A4D-4B7A-82D3-A1C23E2A91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03005" y="3196968"/>
            <a:ext cx="2278983" cy="1630865"/>
          </a:xfrm>
          <a:prstGeom prst="rect">
            <a:avLst/>
          </a:prstGeom>
        </p:spPr>
      </p:pic>
      <p:sp>
        <p:nvSpPr>
          <p:cNvPr id="37" name="Rectangle 36">
            <a:extLst>
              <a:ext uri="{FF2B5EF4-FFF2-40B4-BE49-F238E27FC236}">
                <a16:creationId xmlns:a16="http://schemas.microsoft.com/office/drawing/2014/main" id="{AC9490C3-DA5B-4CAB-876D-156CFBC81C81}"/>
              </a:ext>
            </a:extLst>
          </p:cNvPr>
          <p:cNvSpPr/>
          <p:nvPr/>
        </p:nvSpPr>
        <p:spPr>
          <a:xfrm>
            <a:off x="3068218" y="3111956"/>
            <a:ext cx="529312"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22225">
                  <a:solidFill>
                    <a:srgbClr val="AD1519">
                      <a:lumMod val="50000"/>
                    </a:srgbClr>
                  </a:solidFill>
                  <a:prstDash val="solid"/>
                </a:ln>
                <a:solidFill>
                  <a:srgbClr val="3A5EAB"/>
                </a:solidFill>
                <a:effectLst/>
                <a:uLnTx/>
                <a:uFillTx/>
                <a:latin typeface="Century Gothic"/>
                <a:ea typeface="+mn-ea"/>
                <a:cs typeface="+mn-cs"/>
              </a:rPr>
              <a:t>6.</a:t>
            </a:r>
          </a:p>
        </p:txBody>
      </p:sp>
      <p:sp>
        <p:nvSpPr>
          <p:cNvPr id="38" name="TextBox 37">
            <a:extLst>
              <a:ext uri="{FF2B5EF4-FFF2-40B4-BE49-F238E27FC236}">
                <a16:creationId xmlns:a16="http://schemas.microsoft.com/office/drawing/2014/main" id="{42414E78-F5B2-4E2B-B713-5E6C25A2CF2D}"/>
              </a:ext>
            </a:extLst>
          </p:cNvPr>
          <p:cNvSpPr txBox="1"/>
          <p:nvPr/>
        </p:nvSpPr>
        <p:spPr>
          <a:xfrm>
            <a:off x="3034919" y="4803039"/>
            <a:ext cx="31890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¿cuándo?</a:t>
            </a:r>
          </a:p>
        </p:txBody>
      </p:sp>
      <p:sp>
        <p:nvSpPr>
          <p:cNvPr id="39" name="TextBox 38">
            <a:extLst>
              <a:ext uri="{FF2B5EF4-FFF2-40B4-BE49-F238E27FC236}">
                <a16:creationId xmlns:a16="http://schemas.microsoft.com/office/drawing/2014/main" id="{156490BA-2EC9-4F84-A5EA-E5E0DEA4FA99}"/>
              </a:ext>
            </a:extLst>
          </p:cNvPr>
          <p:cNvSpPr txBox="1"/>
          <p:nvPr/>
        </p:nvSpPr>
        <p:spPr>
          <a:xfrm>
            <a:off x="3516999" y="4312484"/>
            <a:ext cx="115593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u="none" strike="noStrike" kern="1200" cap="none" spc="0" normalizeH="0" baseline="0" noProof="0" dirty="0">
                <a:ln>
                  <a:noFill/>
                </a:ln>
                <a:solidFill>
                  <a:srgbClr val="3A3838"/>
                </a:solidFill>
                <a:effectLst/>
                <a:uLnTx/>
                <a:uFillTx/>
                <a:latin typeface="Century Gothic"/>
                <a:ea typeface="+mn-ea"/>
                <a:cs typeface="+mn-cs"/>
              </a:rPr>
              <a:t>When?</a:t>
            </a:r>
          </a:p>
        </p:txBody>
      </p:sp>
      <p:sp>
        <p:nvSpPr>
          <p:cNvPr id="40" name="Rectangle 39">
            <a:extLst>
              <a:ext uri="{FF2B5EF4-FFF2-40B4-BE49-F238E27FC236}">
                <a16:creationId xmlns:a16="http://schemas.microsoft.com/office/drawing/2014/main" id="{8827137D-9F5C-45B3-AB2A-82F84875D2DE}"/>
              </a:ext>
            </a:extLst>
          </p:cNvPr>
          <p:cNvSpPr/>
          <p:nvPr/>
        </p:nvSpPr>
        <p:spPr>
          <a:xfrm>
            <a:off x="3545876" y="4797360"/>
            <a:ext cx="2311864" cy="584775"/>
          </a:xfrm>
          <a:prstGeom prst="rect">
            <a:avLst/>
          </a:prstGeom>
          <a:no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41" name="Rectangle 40">
            <a:extLst>
              <a:ext uri="{FF2B5EF4-FFF2-40B4-BE49-F238E27FC236}">
                <a16:creationId xmlns:a16="http://schemas.microsoft.com/office/drawing/2014/main" id="{3482B427-BBB0-4658-AD13-6F85274F1C7D}"/>
              </a:ext>
            </a:extLst>
          </p:cNvPr>
          <p:cNvSpPr/>
          <p:nvPr/>
        </p:nvSpPr>
        <p:spPr>
          <a:xfrm>
            <a:off x="9551307" y="924818"/>
            <a:ext cx="529312"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22225">
                  <a:solidFill>
                    <a:srgbClr val="AD1519">
                      <a:lumMod val="50000"/>
                    </a:srgbClr>
                  </a:solidFill>
                  <a:prstDash val="solid"/>
                </a:ln>
                <a:solidFill>
                  <a:srgbClr val="3A5EAB"/>
                </a:solidFill>
                <a:effectLst/>
                <a:uLnTx/>
                <a:uFillTx/>
                <a:latin typeface="Century Gothic"/>
                <a:ea typeface="+mn-ea"/>
                <a:cs typeface="+mn-cs"/>
              </a:rPr>
              <a:t>4.</a:t>
            </a:r>
          </a:p>
        </p:txBody>
      </p:sp>
      <p:sp>
        <p:nvSpPr>
          <p:cNvPr id="42" name="Rectangle 41">
            <a:extLst>
              <a:ext uri="{FF2B5EF4-FFF2-40B4-BE49-F238E27FC236}">
                <a16:creationId xmlns:a16="http://schemas.microsoft.com/office/drawing/2014/main" id="{6C9CDC29-6EB7-46AC-80C7-89574544D21F}"/>
              </a:ext>
            </a:extLst>
          </p:cNvPr>
          <p:cNvSpPr/>
          <p:nvPr/>
        </p:nvSpPr>
        <p:spPr>
          <a:xfrm>
            <a:off x="9561615" y="3146168"/>
            <a:ext cx="529312"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22225">
                  <a:solidFill>
                    <a:srgbClr val="AD1519">
                      <a:lumMod val="50000"/>
                    </a:srgbClr>
                  </a:solidFill>
                  <a:prstDash val="solid"/>
                </a:ln>
                <a:solidFill>
                  <a:srgbClr val="3A5EAB"/>
                </a:solidFill>
                <a:effectLst/>
                <a:uLnTx/>
                <a:uFillTx/>
                <a:latin typeface="Century Gothic"/>
                <a:ea typeface="+mn-ea"/>
                <a:cs typeface="+mn-cs"/>
              </a:rPr>
              <a:t>8.</a:t>
            </a:r>
          </a:p>
        </p:txBody>
      </p:sp>
      <p:sp>
        <p:nvSpPr>
          <p:cNvPr id="43" name="TextBox 42">
            <a:extLst>
              <a:ext uri="{FF2B5EF4-FFF2-40B4-BE49-F238E27FC236}">
                <a16:creationId xmlns:a16="http://schemas.microsoft.com/office/drawing/2014/main" id="{AE93DF23-D643-4075-A0B4-7E0E0970E910}"/>
              </a:ext>
            </a:extLst>
          </p:cNvPr>
          <p:cNvSpPr txBox="1"/>
          <p:nvPr/>
        </p:nvSpPr>
        <p:spPr>
          <a:xfrm>
            <a:off x="9750126" y="2283765"/>
            <a:ext cx="2275401" cy="584775"/>
          </a:xfrm>
          <a:prstGeom prst="rect">
            <a:avLst/>
          </a:prstGeom>
          <a:noFill/>
        </p:spPr>
        <p:txBody>
          <a:bodyPr wrap="square" rtlCol="0">
            <a:spAutoFit/>
          </a:bodyPr>
          <a:lstStyle/>
          <a:p>
            <a:pPr algn="ct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3200" b="1" dirty="0" err="1">
                <a:solidFill>
                  <a:srgbClr val="002060"/>
                </a:solidFill>
                <a:latin typeface="Century Gothic" panose="020B0502020202020204" pitchFamily="34" charset="0"/>
              </a:rPr>
              <a:t>cuál</a:t>
            </a:r>
            <a:r>
              <a:rPr lang="en-GB" sz="3200" b="1" dirty="0">
                <a:solidFill>
                  <a:srgbClr val="002060"/>
                </a:solidFill>
                <a:latin typeface="Century Gothic" panose="020B0502020202020204" pitchFamily="34" charset="0"/>
              </a:rPr>
              <a:t>(es)?</a:t>
            </a:r>
          </a:p>
        </p:txBody>
      </p:sp>
      <p:sp>
        <p:nvSpPr>
          <p:cNvPr id="44" name="Rectangle 43">
            <a:extLst>
              <a:ext uri="{FF2B5EF4-FFF2-40B4-BE49-F238E27FC236}">
                <a16:creationId xmlns:a16="http://schemas.microsoft.com/office/drawing/2014/main" id="{B3D46C39-A469-4E02-B485-5A0430B4A2D4}"/>
              </a:ext>
            </a:extLst>
          </p:cNvPr>
          <p:cNvSpPr/>
          <p:nvPr/>
        </p:nvSpPr>
        <p:spPr>
          <a:xfrm>
            <a:off x="9812430" y="2305642"/>
            <a:ext cx="2195087" cy="584775"/>
          </a:xfrm>
          <a:prstGeom prst="rect">
            <a:avLst/>
          </a:prstGeom>
          <a:no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46" name="Picture 45">
            <a:extLst>
              <a:ext uri="{FF2B5EF4-FFF2-40B4-BE49-F238E27FC236}">
                <a16:creationId xmlns:a16="http://schemas.microsoft.com/office/drawing/2014/main" id="{39092229-0135-4BA7-AF27-2F25B7DC86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8007" y="754768"/>
            <a:ext cx="1354921" cy="1244562"/>
          </a:xfrm>
          <a:prstGeom prst="rect">
            <a:avLst/>
          </a:prstGeom>
        </p:spPr>
      </p:pic>
      <p:sp>
        <p:nvSpPr>
          <p:cNvPr id="47" name="TextBox 46">
            <a:extLst>
              <a:ext uri="{FF2B5EF4-FFF2-40B4-BE49-F238E27FC236}">
                <a16:creationId xmlns:a16="http://schemas.microsoft.com/office/drawing/2014/main" id="{2A5F29B6-CF4D-424A-9E65-3F6696BABAFA}"/>
              </a:ext>
            </a:extLst>
          </p:cNvPr>
          <p:cNvSpPr txBox="1"/>
          <p:nvPr/>
        </p:nvSpPr>
        <p:spPr>
          <a:xfrm>
            <a:off x="10171044" y="1814372"/>
            <a:ext cx="135492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rgbClr val="3A3838"/>
                </a:solidFill>
                <a:effectLst/>
                <a:uLnTx/>
                <a:uFillTx/>
                <a:latin typeface="Century Gothic"/>
                <a:ea typeface="+mn-ea"/>
                <a:cs typeface="+mn-cs"/>
              </a:rPr>
              <a:t>Which?</a:t>
            </a:r>
          </a:p>
        </p:txBody>
      </p:sp>
      <p:sp>
        <p:nvSpPr>
          <p:cNvPr id="48" name="TextBox 47">
            <a:extLst>
              <a:ext uri="{FF2B5EF4-FFF2-40B4-BE49-F238E27FC236}">
                <a16:creationId xmlns:a16="http://schemas.microsoft.com/office/drawing/2014/main" id="{826A8A92-17A5-4A54-BB95-B11679A2CFF2}"/>
              </a:ext>
            </a:extLst>
          </p:cNvPr>
          <p:cNvSpPr txBox="1"/>
          <p:nvPr/>
        </p:nvSpPr>
        <p:spPr>
          <a:xfrm>
            <a:off x="6908140" y="4379702"/>
            <a:ext cx="18860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u="none" strike="noStrike" kern="1200" cap="none" spc="0" normalizeH="0" baseline="0" noProof="0" dirty="0">
                <a:ln>
                  <a:noFill/>
                </a:ln>
                <a:solidFill>
                  <a:srgbClr val="3A3838"/>
                </a:solidFill>
                <a:effectLst/>
                <a:uLnTx/>
                <a:uFillTx/>
                <a:latin typeface="Century Gothic"/>
                <a:ea typeface="+mn-ea"/>
                <a:cs typeface="+mn-cs"/>
              </a:rPr>
              <a:t>How many?</a:t>
            </a:r>
          </a:p>
        </p:txBody>
      </p:sp>
      <p:sp>
        <p:nvSpPr>
          <p:cNvPr id="49" name="TextBox 48">
            <a:extLst>
              <a:ext uri="{FF2B5EF4-FFF2-40B4-BE49-F238E27FC236}">
                <a16:creationId xmlns:a16="http://schemas.microsoft.com/office/drawing/2014/main" id="{49348BD4-63DA-4596-969B-52E731473E7F}"/>
              </a:ext>
            </a:extLst>
          </p:cNvPr>
          <p:cNvSpPr txBox="1"/>
          <p:nvPr/>
        </p:nvSpPr>
        <p:spPr>
          <a:xfrm>
            <a:off x="6251022" y="4749050"/>
            <a:ext cx="31890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cuántos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0" name="Rectangle 49">
            <a:extLst>
              <a:ext uri="{FF2B5EF4-FFF2-40B4-BE49-F238E27FC236}">
                <a16:creationId xmlns:a16="http://schemas.microsoft.com/office/drawing/2014/main" id="{34A5EFB0-E0FC-45E3-A79D-5137F56ECE99}"/>
              </a:ext>
            </a:extLst>
          </p:cNvPr>
          <p:cNvSpPr/>
          <p:nvPr/>
        </p:nvSpPr>
        <p:spPr>
          <a:xfrm>
            <a:off x="6679536" y="4793588"/>
            <a:ext cx="2311864" cy="584775"/>
          </a:xfrm>
          <a:prstGeom prst="rect">
            <a:avLst/>
          </a:prstGeom>
          <a:no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51" name="Picture 50">
            <a:extLst>
              <a:ext uri="{FF2B5EF4-FFF2-40B4-BE49-F238E27FC236}">
                <a16:creationId xmlns:a16="http://schemas.microsoft.com/office/drawing/2014/main" id="{BF2A8AA2-8F97-4C85-9633-D3FF6C95AD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80619" y="3327524"/>
            <a:ext cx="1788822" cy="1203628"/>
          </a:xfrm>
          <a:prstGeom prst="rect">
            <a:avLst/>
          </a:prstGeom>
        </p:spPr>
      </p:pic>
      <p:pic>
        <p:nvPicPr>
          <p:cNvPr id="52" name="Picture 51">
            <a:extLst>
              <a:ext uri="{FF2B5EF4-FFF2-40B4-BE49-F238E27FC236}">
                <a16:creationId xmlns:a16="http://schemas.microsoft.com/office/drawing/2014/main" id="{723701BB-3B1D-4D25-B1C4-77C0EF5DBE7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63464" y="3143708"/>
            <a:ext cx="1907822" cy="1419031"/>
          </a:xfrm>
          <a:prstGeom prst="rect">
            <a:avLst/>
          </a:prstGeom>
        </p:spPr>
      </p:pic>
      <p:sp>
        <p:nvSpPr>
          <p:cNvPr id="53" name="TextBox 52">
            <a:extLst>
              <a:ext uri="{FF2B5EF4-FFF2-40B4-BE49-F238E27FC236}">
                <a16:creationId xmlns:a16="http://schemas.microsoft.com/office/drawing/2014/main" id="{2F442393-ADA3-4284-A897-C145081928AA}"/>
              </a:ext>
            </a:extLst>
          </p:cNvPr>
          <p:cNvSpPr txBox="1"/>
          <p:nvPr/>
        </p:nvSpPr>
        <p:spPr>
          <a:xfrm>
            <a:off x="3666932" y="5515134"/>
            <a:ext cx="318905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cuál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a:t>
            </a:r>
          </a:p>
        </p:txBody>
      </p:sp>
      <p:sp>
        <p:nvSpPr>
          <p:cNvPr id="54" name="TextBox 53">
            <a:extLst>
              <a:ext uri="{FF2B5EF4-FFF2-40B4-BE49-F238E27FC236}">
                <a16:creationId xmlns:a16="http://schemas.microsoft.com/office/drawing/2014/main" id="{DB573154-3F79-4E91-A38D-0EA3331EB546}"/>
              </a:ext>
            </a:extLst>
          </p:cNvPr>
          <p:cNvSpPr txBox="1"/>
          <p:nvPr/>
        </p:nvSpPr>
        <p:spPr>
          <a:xfrm>
            <a:off x="565784" y="5530652"/>
            <a:ext cx="318905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cuánto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5" name="TextBox 54">
            <a:extLst>
              <a:ext uri="{FF2B5EF4-FFF2-40B4-BE49-F238E27FC236}">
                <a16:creationId xmlns:a16="http://schemas.microsoft.com/office/drawing/2014/main" id="{D38A65F3-0F2E-409B-92C7-860161A6D5E8}"/>
              </a:ext>
            </a:extLst>
          </p:cNvPr>
          <p:cNvSpPr txBox="1"/>
          <p:nvPr/>
        </p:nvSpPr>
        <p:spPr>
          <a:xfrm>
            <a:off x="6633886" y="5561945"/>
            <a:ext cx="29486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cuántos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230978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53"/>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54"/>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1" grpId="0"/>
      <p:bldP spid="12" grpId="0"/>
      <p:bldP spid="19" grpId="0"/>
      <p:bldP spid="20" grpId="0"/>
      <p:bldP spid="21" grpId="0"/>
      <p:bldP spid="23" grpId="0"/>
      <p:bldP spid="24" grpId="0"/>
      <p:bldP spid="38" grpId="0"/>
      <p:bldP spid="43" grpId="0"/>
      <p:bldP spid="49" grpId="0"/>
      <p:bldP spid="53" grpId="0"/>
      <p:bldP spid="54" grpId="0"/>
      <p:bldP spid="5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3E02B4A-6CA1-044C-9BEA-015EFBAF385E}"/>
              </a:ext>
            </a:extLst>
          </p:cNvPr>
          <p:cNvSpPr txBox="1"/>
          <p:nvPr/>
        </p:nvSpPr>
        <p:spPr>
          <a:xfrm>
            <a:off x="263857" y="128366"/>
            <a:ext cx="9974652" cy="461665"/>
          </a:xfrm>
          <a:prstGeom prst="rect">
            <a:avLst/>
          </a:prstGeom>
          <a:noFill/>
        </p:spPr>
        <p:txBody>
          <a:bodyPr wrap="square" rtlCol="0">
            <a:spAutoFit/>
          </a:bodyPr>
          <a:lstStyle/>
          <a:p>
            <a:r>
              <a:rPr lang="en-US" sz="2400" b="1" dirty="0">
                <a:solidFill>
                  <a:srgbClr val="002060"/>
                </a:solidFill>
              </a:rPr>
              <a:t>La </a:t>
            </a:r>
            <a:r>
              <a:rPr lang="en-US" sz="2400" b="1" dirty="0" err="1">
                <a:solidFill>
                  <a:srgbClr val="002060"/>
                </a:solidFill>
              </a:rPr>
              <a:t>profesora</a:t>
            </a:r>
            <a:r>
              <a:rPr lang="en-US" sz="2400" b="1" dirty="0">
                <a:solidFill>
                  <a:srgbClr val="002060"/>
                </a:solidFill>
              </a:rPr>
              <a:t> hace </a:t>
            </a:r>
            <a:r>
              <a:rPr lang="en-US" sz="2400" b="1" dirty="0" err="1">
                <a:solidFill>
                  <a:srgbClr val="002060"/>
                </a:solidFill>
              </a:rPr>
              <a:t>preguntas</a:t>
            </a:r>
            <a:r>
              <a:rPr lang="en-US" sz="2400" b="1" dirty="0">
                <a:solidFill>
                  <a:srgbClr val="002060"/>
                </a:solidFill>
              </a:rPr>
              <a:t> en clase. </a:t>
            </a:r>
            <a:r>
              <a:rPr lang="en-US" sz="2400" dirty="0">
                <a:solidFill>
                  <a:srgbClr val="002060"/>
                </a:solidFill>
              </a:rPr>
              <a:t>Who is she referring to?</a:t>
            </a:r>
          </a:p>
        </p:txBody>
      </p:sp>
      <p:graphicFrame>
        <p:nvGraphicFramePr>
          <p:cNvPr id="6" name="Table 6">
            <a:extLst>
              <a:ext uri="{FF2B5EF4-FFF2-40B4-BE49-F238E27FC236}">
                <a16:creationId xmlns:a16="http://schemas.microsoft.com/office/drawing/2014/main" id="{664F4417-35AF-864A-AF97-D99BDCB42FA3}"/>
              </a:ext>
            </a:extLst>
          </p:cNvPr>
          <p:cNvGraphicFramePr>
            <a:graphicFrameLocks noGrp="1"/>
          </p:cNvGraphicFramePr>
          <p:nvPr>
            <p:extLst>
              <p:ext uri="{D42A27DB-BD31-4B8C-83A1-F6EECF244321}">
                <p14:modId xmlns:p14="http://schemas.microsoft.com/office/powerpoint/2010/main" val="3838511851"/>
              </p:ext>
            </p:extLst>
          </p:nvPr>
        </p:nvGraphicFramePr>
        <p:xfrm>
          <a:off x="409699" y="1047588"/>
          <a:ext cx="5349767" cy="4979963"/>
        </p:xfrm>
        <a:graphic>
          <a:graphicData uri="http://schemas.openxmlformats.org/drawingml/2006/table">
            <a:tbl>
              <a:tblPr firstRow="1" bandRow="1">
                <a:tableStyleId>{7DF18680-E054-41AD-8BC1-D1AEF772440D}</a:tableStyleId>
              </a:tblPr>
              <a:tblGrid>
                <a:gridCol w="533367">
                  <a:extLst>
                    <a:ext uri="{9D8B030D-6E8A-4147-A177-3AD203B41FA5}">
                      <a16:colId xmlns:a16="http://schemas.microsoft.com/office/drawing/2014/main" val="2607353726"/>
                    </a:ext>
                  </a:extLst>
                </a:gridCol>
                <a:gridCol w="1480820">
                  <a:extLst>
                    <a:ext uri="{9D8B030D-6E8A-4147-A177-3AD203B41FA5}">
                      <a16:colId xmlns:a16="http://schemas.microsoft.com/office/drawing/2014/main" val="4128092149"/>
                    </a:ext>
                  </a:extLst>
                </a:gridCol>
                <a:gridCol w="1669143">
                  <a:extLst>
                    <a:ext uri="{9D8B030D-6E8A-4147-A177-3AD203B41FA5}">
                      <a16:colId xmlns:a16="http://schemas.microsoft.com/office/drawing/2014/main" val="2609792770"/>
                    </a:ext>
                  </a:extLst>
                </a:gridCol>
                <a:gridCol w="1666437">
                  <a:extLst>
                    <a:ext uri="{9D8B030D-6E8A-4147-A177-3AD203B41FA5}">
                      <a16:colId xmlns:a16="http://schemas.microsoft.com/office/drawing/2014/main" val="1616836717"/>
                    </a:ext>
                  </a:extLst>
                </a:gridCol>
              </a:tblGrid>
              <a:tr h="901883">
                <a:tc>
                  <a:txBody>
                    <a:bodyPr/>
                    <a:lstStyle/>
                    <a:p>
                      <a:endParaRPr lang="en-GB" dirty="0">
                        <a:solidFill>
                          <a:srgbClr val="002060"/>
                        </a:solidFill>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u="none" strike="noStrike" kern="1200" cap="none" spc="0" normalizeH="0" baseline="0" noProof="0" dirty="0">
                          <a:ln>
                            <a:noFill/>
                          </a:ln>
                          <a:solidFill>
                            <a:srgbClr val="002060"/>
                          </a:solidFill>
                          <a:effectLst/>
                          <a:uLnTx/>
                          <a:uFillTx/>
                        </a:rPr>
                        <a:t>‘I’</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rPr>
                        <a:t>‘You’</a:t>
                      </a:r>
                      <a:endParaRPr lang="en-GB" sz="2200" b="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kern="1200" dirty="0">
                          <a:solidFill>
                            <a:srgbClr val="002060"/>
                          </a:solidFill>
                          <a:effectLst/>
                        </a:rPr>
                        <a:t>'S/he’</a:t>
                      </a:r>
                      <a:endParaRPr lang="en-GB" sz="2200" b="0" dirty="0">
                        <a:solidFill>
                          <a:srgbClr val="002060"/>
                        </a:solidFill>
                      </a:endParaRPr>
                    </a:p>
                  </a:txBody>
                  <a:tcPr anchor="ctr"/>
                </a:tc>
                <a:extLst>
                  <a:ext uri="{0D108BD9-81ED-4DB2-BD59-A6C34878D82A}">
                    <a16:rowId xmlns:a16="http://schemas.microsoft.com/office/drawing/2014/main" val="1153431983"/>
                  </a:ext>
                </a:extLst>
              </a:tr>
              <a:tr h="509760">
                <a:tc>
                  <a:txBody>
                    <a:bodyPr/>
                    <a:lstStyle/>
                    <a:p>
                      <a:pPr algn="ctr"/>
                      <a:r>
                        <a:rPr lang="en-GB" sz="2000" dirty="0">
                          <a:solidFill>
                            <a:schemeClr val="accent1">
                              <a:lumMod val="50000"/>
                            </a:schemeClr>
                          </a:solidFill>
                        </a:rPr>
                        <a:t>1.</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509760">
                <a:tc>
                  <a:txBody>
                    <a:bodyPr/>
                    <a:lstStyle/>
                    <a:p>
                      <a:pPr algn="ctr"/>
                      <a:r>
                        <a:rPr lang="en-GB" sz="2000">
                          <a:solidFill>
                            <a:schemeClr val="accent1">
                              <a:lumMod val="50000"/>
                            </a:schemeClr>
                          </a:solidFill>
                        </a:rPr>
                        <a:t>2.</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509760">
                <a:tc>
                  <a:txBody>
                    <a:bodyPr/>
                    <a:lstStyle/>
                    <a:p>
                      <a:pPr algn="ctr"/>
                      <a:r>
                        <a:rPr lang="en-GB" sz="2000">
                          <a:solidFill>
                            <a:schemeClr val="accent1">
                              <a:lumMod val="50000"/>
                            </a:schemeClr>
                          </a:solidFill>
                        </a:rPr>
                        <a:t>3.</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509760">
                <a:tc>
                  <a:txBody>
                    <a:bodyPr/>
                    <a:lstStyle/>
                    <a:p>
                      <a:pPr algn="ctr"/>
                      <a:r>
                        <a:rPr lang="en-GB" sz="2000">
                          <a:solidFill>
                            <a:schemeClr val="accent1">
                              <a:lumMod val="50000"/>
                            </a:schemeClr>
                          </a:solidFill>
                        </a:rPr>
                        <a:t>4.</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509760">
                <a:tc>
                  <a:txBody>
                    <a:bodyPr/>
                    <a:lstStyle/>
                    <a:p>
                      <a:pPr algn="ctr"/>
                      <a:r>
                        <a:rPr lang="en-GB" sz="2000">
                          <a:solidFill>
                            <a:schemeClr val="accent1">
                              <a:lumMod val="50000"/>
                            </a:schemeClr>
                          </a:solidFill>
                        </a:rPr>
                        <a:t>5.</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509760">
                <a:tc>
                  <a:txBody>
                    <a:bodyPr/>
                    <a:lstStyle/>
                    <a:p>
                      <a:pPr algn="ctr"/>
                      <a:r>
                        <a:rPr lang="en-GB" sz="2000">
                          <a:solidFill>
                            <a:schemeClr val="accent1">
                              <a:lumMod val="50000"/>
                            </a:schemeClr>
                          </a:solidFill>
                        </a:rPr>
                        <a:t>6.</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509760">
                <a:tc>
                  <a:txBody>
                    <a:bodyPr/>
                    <a:lstStyle/>
                    <a:p>
                      <a:pPr algn="ctr"/>
                      <a:r>
                        <a:rPr lang="en-GB" sz="2000" dirty="0">
                          <a:solidFill>
                            <a:schemeClr val="accent1">
                              <a:lumMod val="50000"/>
                            </a:schemeClr>
                          </a:solidFill>
                        </a:rPr>
                        <a:t>7.</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509760">
                <a:tc>
                  <a:txBody>
                    <a:bodyPr/>
                    <a:lstStyle/>
                    <a:p>
                      <a:pPr algn="ctr"/>
                      <a:r>
                        <a:rPr lang="en-GB" sz="2000">
                          <a:solidFill>
                            <a:schemeClr val="accent1">
                              <a:lumMod val="50000"/>
                            </a:schemeClr>
                          </a:solidFill>
                        </a:rPr>
                        <a:t>8.</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pic>
        <p:nvPicPr>
          <p:cNvPr id="9" name="Picture 8"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3214" y="2026885"/>
            <a:ext cx="282522" cy="294294"/>
          </a:xfrm>
          <a:prstGeom prst="rect">
            <a:avLst/>
          </a:prstGeom>
        </p:spPr>
      </p:pic>
      <p:sp>
        <p:nvSpPr>
          <p:cNvPr id="2" name="Title 1"/>
          <p:cNvSpPr>
            <a:spLocks noGrp="1"/>
          </p:cNvSpPr>
          <p:nvPr>
            <p:ph type="title"/>
          </p:nvPr>
        </p:nvSpPr>
        <p:spPr>
          <a:xfrm>
            <a:off x="11505063" y="497295"/>
            <a:ext cx="95534" cy="45719"/>
          </a:xfrm>
          <a:solidFill>
            <a:srgbClr val="C00000"/>
          </a:solidFill>
          <a:ln>
            <a:solidFill>
              <a:srgbClr val="C00000"/>
            </a:solidFill>
          </a:ln>
        </p:spPr>
        <p:txBody>
          <a:bodyPr>
            <a:normAutofit fontScale="90000"/>
          </a:bodyPr>
          <a:lstStyle/>
          <a:p>
            <a:r>
              <a:rPr lang="en-GB" sz="100" b="1" dirty="0" err="1">
                <a:solidFill>
                  <a:schemeClr val="bg1"/>
                </a:solidFill>
              </a:rPr>
              <a:t>escuchar</a:t>
            </a:r>
            <a:endParaRPr lang="en-GB" sz="100" b="1" dirty="0">
              <a:solidFill>
                <a:schemeClr val="bg1"/>
              </a:solidFill>
            </a:endParaRPr>
          </a:p>
        </p:txBody>
      </p:sp>
      <p:sp>
        <p:nvSpPr>
          <p:cNvPr id="24" name="Action Button: Custom 20">
            <a:hlinkClick r:id="" action="ppaction://noaction" highlightClick="1">
              <a:snd r:embed="rId4" name="quee haces por la tarde_.wav"/>
            </a:hlinkClick>
            <a:extLst>
              <a:ext uri="{FF2B5EF4-FFF2-40B4-BE49-F238E27FC236}">
                <a16:creationId xmlns:a16="http://schemas.microsoft.com/office/drawing/2014/main" id="{9B60E718-08E6-B642-B6AA-DD1DC8BAEE90}"/>
              </a:ext>
            </a:extLst>
          </p:cNvPr>
          <p:cNvSpPr/>
          <p:nvPr/>
        </p:nvSpPr>
        <p:spPr>
          <a:xfrm>
            <a:off x="509192" y="2026885"/>
            <a:ext cx="360000" cy="360220"/>
          </a:xfrm>
          <a:prstGeom prst="actionButtonBlank">
            <a:avLst/>
          </a:prstGeom>
          <a:solidFill>
            <a:srgbClr val="3A5EAB"/>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25" name="Action Button: Custom 20">
            <a:hlinkClick r:id="" action="ppaction://noaction" highlightClick="1">
              <a:snd r:embed="rId5" name="cuando hace los deberes_.wav"/>
            </a:hlinkClick>
            <a:extLst>
              <a:ext uri="{FF2B5EF4-FFF2-40B4-BE49-F238E27FC236}">
                <a16:creationId xmlns:a16="http://schemas.microsoft.com/office/drawing/2014/main" id="{51ABB534-4262-CD47-8C41-0CE62C8569DB}"/>
              </a:ext>
            </a:extLst>
          </p:cNvPr>
          <p:cNvSpPr/>
          <p:nvPr/>
        </p:nvSpPr>
        <p:spPr>
          <a:xfrm>
            <a:off x="509191" y="2526202"/>
            <a:ext cx="360000" cy="360220"/>
          </a:xfrm>
          <a:prstGeom prst="actionButtonBlank">
            <a:avLst/>
          </a:prstGeom>
          <a:solidFill>
            <a:srgbClr val="3A5EAB"/>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26" name="Action Button: Custom 20">
            <a:hlinkClick r:id="" action="ppaction://noaction" highlightClick="1">
              <a:snd r:embed="rId6" name="quien hace la cama_.wav"/>
            </a:hlinkClick>
            <a:extLst>
              <a:ext uri="{FF2B5EF4-FFF2-40B4-BE49-F238E27FC236}">
                <a16:creationId xmlns:a16="http://schemas.microsoft.com/office/drawing/2014/main" id="{1BF6C6E1-F1D5-6C4B-8A5C-7828465D89C8}"/>
              </a:ext>
            </a:extLst>
          </p:cNvPr>
          <p:cNvSpPr/>
          <p:nvPr/>
        </p:nvSpPr>
        <p:spPr>
          <a:xfrm>
            <a:off x="509190" y="3025292"/>
            <a:ext cx="360000" cy="360220"/>
          </a:xfrm>
          <a:prstGeom prst="actionButtonBlank">
            <a:avLst/>
          </a:prstGeom>
          <a:solidFill>
            <a:srgbClr val="3A5EAB"/>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27" name="Action Button: Custom 20">
            <a:hlinkClick r:id="" action="ppaction://noaction" highlightClick="1">
              <a:snd r:embed="rId7" name="como hago la tarea_.wav"/>
            </a:hlinkClick>
            <a:extLst>
              <a:ext uri="{FF2B5EF4-FFF2-40B4-BE49-F238E27FC236}">
                <a16:creationId xmlns:a16="http://schemas.microsoft.com/office/drawing/2014/main" id="{135FBE96-0134-244D-8CF0-A226B5E2000A}"/>
              </a:ext>
            </a:extLst>
          </p:cNvPr>
          <p:cNvSpPr/>
          <p:nvPr/>
        </p:nvSpPr>
        <p:spPr>
          <a:xfrm>
            <a:off x="514038" y="3548486"/>
            <a:ext cx="360000" cy="360220"/>
          </a:xfrm>
          <a:prstGeom prst="actionButtonBlank">
            <a:avLst/>
          </a:prstGeom>
          <a:solidFill>
            <a:srgbClr val="3A5EAB"/>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28" name="Action Button: Custom 20">
            <a:hlinkClick r:id="" action="ppaction://noaction" highlightClick="1">
              <a:snd r:embed="rId8" name="donde haces deporte_.wav"/>
            </a:hlinkClick>
            <a:extLst>
              <a:ext uri="{FF2B5EF4-FFF2-40B4-BE49-F238E27FC236}">
                <a16:creationId xmlns:a16="http://schemas.microsoft.com/office/drawing/2014/main" id="{1786C734-63D1-5443-99F1-27BD7CA59915}"/>
              </a:ext>
            </a:extLst>
          </p:cNvPr>
          <p:cNvSpPr/>
          <p:nvPr/>
        </p:nvSpPr>
        <p:spPr>
          <a:xfrm>
            <a:off x="509190" y="4071680"/>
            <a:ext cx="360000" cy="360220"/>
          </a:xfrm>
          <a:prstGeom prst="actionButtonBlank">
            <a:avLst/>
          </a:prstGeom>
          <a:solidFill>
            <a:srgbClr val="3A5EAB"/>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29" name="Action Button: Custom 20">
            <a:hlinkClick r:id="" action="ppaction://noaction" highlightClick="1">
              <a:snd r:embed="rId9" name="que hago en la escuela_.wav"/>
            </a:hlinkClick>
            <a:extLst>
              <a:ext uri="{FF2B5EF4-FFF2-40B4-BE49-F238E27FC236}">
                <a16:creationId xmlns:a16="http://schemas.microsoft.com/office/drawing/2014/main" id="{F7281D8A-D8A6-D341-97AA-595EBEC421EF}"/>
              </a:ext>
            </a:extLst>
          </p:cNvPr>
          <p:cNvSpPr/>
          <p:nvPr/>
        </p:nvSpPr>
        <p:spPr>
          <a:xfrm>
            <a:off x="509190" y="4570770"/>
            <a:ext cx="360000" cy="360220"/>
          </a:xfrm>
          <a:prstGeom prst="actionButtonBlank">
            <a:avLst/>
          </a:prstGeom>
          <a:solidFill>
            <a:srgbClr val="3A5EAB"/>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30" name="Action Button: Custom 20">
            <a:hlinkClick r:id="" action="ppaction://noaction" highlightClick="1">
              <a:snd r:embed="rId10" name="cuantos regalos haces_.wav"/>
            </a:hlinkClick>
            <a:extLst>
              <a:ext uri="{FF2B5EF4-FFF2-40B4-BE49-F238E27FC236}">
                <a16:creationId xmlns:a16="http://schemas.microsoft.com/office/drawing/2014/main" id="{344CD21D-FA51-B344-AF0E-DFE4525B85FA}"/>
              </a:ext>
            </a:extLst>
          </p:cNvPr>
          <p:cNvSpPr/>
          <p:nvPr/>
        </p:nvSpPr>
        <p:spPr>
          <a:xfrm>
            <a:off x="509190" y="5069860"/>
            <a:ext cx="360000" cy="360220"/>
          </a:xfrm>
          <a:prstGeom prst="actionButtonBlank">
            <a:avLst/>
          </a:prstGeom>
          <a:solidFill>
            <a:srgbClr val="3A5EAB"/>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31" name="Action Button: Custom 20">
            <a:hlinkClick r:id="" action="ppaction://noaction" highlightClick="1">
              <a:snd r:embed="rId11" name="hay dos actividades cual haces_.wav"/>
            </a:hlinkClick>
            <a:extLst>
              <a:ext uri="{FF2B5EF4-FFF2-40B4-BE49-F238E27FC236}">
                <a16:creationId xmlns:a16="http://schemas.microsoft.com/office/drawing/2014/main" id="{5001305D-3817-1E42-9A4D-6655392C2A9D}"/>
              </a:ext>
            </a:extLst>
          </p:cNvPr>
          <p:cNvSpPr/>
          <p:nvPr/>
        </p:nvSpPr>
        <p:spPr>
          <a:xfrm>
            <a:off x="505571" y="5582356"/>
            <a:ext cx="360000" cy="360220"/>
          </a:xfrm>
          <a:prstGeom prst="actionButtonBlank">
            <a:avLst/>
          </a:prstGeom>
          <a:solidFill>
            <a:srgbClr val="3A5EAB"/>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sp>
        <p:nvSpPr>
          <p:cNvPr id="32" name="TextBox 6">
            <a:extLst>
              <a:ext uri="{FF2B5EF4-FFF2-40B4-BE49-F238E27FC236}">
                <a16:creationId xmlns:a16="http://schemas.microsoft.com/office/drawing/2014/main" id="{913E2186-CD50-884E-BC06-DB5219AFEED7}"/>
              </a:ext>
            </a:extLst>
          </p:cNvPr>
          <p:cNvSpPr txBox="1"/>
          <p:nvPr/>
        </p:nvSpPr>
        <p:spPr>
          <a:xfrm>
            <a:off x="263857" y="579184"/>
            <a:ext cx="9974652" cy="461665"/>
          </a:xfrm>
          <a:prstGeom prst="rect">
            <a:avLst/>
          </a:prstGeom>
          <a:noFill/>
        </p:spPr>
        <p:txBody>
          <a:bodyPr wrap="square" rtlCol="0">
            <a:spAutoFit/>
          </a:bodyPr>
          <a:lstStyle/>
          <a:p>
            <a:r>
              <a:rPr lang="en-US" sz="2400" dirty="0">
                <a:solidFill>
                  <a:srgbClr val="002060"/>
                </a:solidFill>
              </a:rPr>
              <a:t>What’s the question word in English?</a:t>
            </a:r>
          </a:p>
        </p:txBody>
      </p:sp>
      <p:graphicFrame>
        <p:nvGraphicFramePr>
          <p:cNvPr id="3" name="Tabla 2">
            <a:extLst>
              <a:ext uri="{FF2B5EF4-FFF2-40B4-BE49-F238E27FC236}">
                <a16:creationId xmlns:a16="http://schemas.microsoft.com/office/drawing/2014/main" id="{9BDF8E73-9D9D-044C-9778-117A8BB5ECB4}"/>
              </a:ext>
            </a:extLst>
          </p:cNvPr>
          <p:cNvGraphicFramePr>
            <a:graphicFrameLocks noGrp="1"/>
          </p:cNvGraphicFramePr>
          <p:nvPr>
            <p:extLst>
              <p:ext uri="{D42A27DB-BD31-4B8C-83A1-F6EECF244321}">
                <p14:modId xmlns:p14="http://schemas.microsoft.com/office/powerpoint/2010/main" val="2367371341"/>
              </p:ext>
            </p:extLst>
          </p:nvPr>
        </p:nvGraphicFramePr>
        <p:xfrm>
          <a:off x="6234351" y="1040849"/>
          <a:ext cx="2204535" cy="4979963"/>
        </p:xfrm>
        <a:graphic>
          <a:graphicData uri="http://schemas.openxmlformats.org/drawingml/2006/table">
            <a:tbl>
              <a:tblPr firstRow="1" bandRow="1">
                <a:tableStyleId>{7DF18680-E054-41AD-8BC1-D1AEF772440D}</a:tableStyleId>
              </a:tblPr>
              <a:tblGrid>
                <a:gridCol w="2204535">
                  <a:extLst>
                    <a:ext uri="{9D8B030D-6E8A-4147-A177-3AD203B41FA5}">
                      <a16:colId xmlns:a16="http://schemas.microsoft.com/office/drawing/2014/main" val="1344120698"/>
                    </a:ext>
                  </a:extLst>
                </a:gridCol>
              </a:tblGrid>
              <a:tr h="9018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kern="1200" dirty="0">
                          <a:solidFill>
                            <a:srgbClr val="002060"/>
                          </a:solidFill>
                          <a:effectLst/>
                        </a:rPr>
                        <a:t>question word in English</a:t>
                      </a:r>
                      <a:endParaRPr lang="en-GB" sz="2200" b="0" dirty="0">
                        <a:solidFill>
                          <a:srgbClr val="002060"/>
                        </a:solidFill>
                      </a:endParaRPr>
                    </a:p>
                  </a:txBody>
                  <a:tcPr/>
                </a:tc>
                <a:extLst>
                  <a:ext uri="{0D108BD9-81ED-4DB2-BD59-A6C34878D82A}">
                    <a16:rowId xmlns:a16="http://schemas.microsoft.com/office/drawing/2014/main" val="3607019200"/>
                  </a:ext>
                </a:extLst>
              </a:tr>
              <a:tr h="509760">
                <a:tc>
                  <a:txBody>
                    <a:bodyPr/>
                    <a:lstStyle/>
                    <a:p>
                      <a:endParaRPr lang="en-GB" sz="2000" dirty="0">
                        <a:solidFill>
                          <a:srgbClr val="002060"/>
                        </a:solidFill>
                      </a:endParaRPr>
                    </a:p>
                  </a:txBody>
                  <a:tcPr/>
                </a:tc>
                <a:extLst>
                  <a:ext uri="{0D108BD9-81ED-4DB2-BD59-A6C34878D82A}">
                    <a16:rowId xmlns:a16="http://schemas.microsoft.com/office/drawing/2014/main" val="1369135198"/>
                  </a:ext>
                </a:extLst>
              </a:tr>
              <a:tr h="509760">
                <a:tc>
                  <a:txBody>
                    <a:bodyPr/>
                    <a:lstStyle/>
                    <a:p>
                      <a:endParaRPr lang="en-GB" sz="2000" dirty="0">
                        <a:solidFill>
                          <a:srgbClr val="002060"/>
                        </a:solidFill>
                      </a:endParaRPr>
                    </a:p>
                  </a:txBody>
                  <a:tcPr/>
                </a:tc>
                <a:extLst>
                  <a:ext uri="{0D108BD9-81ED-4DB2-BD59-A6C34878D82A}">
                    <a16:rowId xmlns:a16="http://schemas.microsoft.com/office/drawing/2014/main" val="3307641031"/>
                  </a:ext>
                </a:extLst>
              </a:tr>
              <a:tr h="509760">
                <a:tc>
                  <a:txBody>
                    <a:bodyPr/>
                    <a:lstStyle/>
                    <a:p>
                      <a:endParaRPr lang="en-GB" sz="2000" dirty="0">
                        <a:solidFill>
                          <a:srgbClr val="002060"/>
                        </a:solidFill>
                      </a:endParaRPr>
                    </a:p>
                  </a:txBody>
                  <a:tcPr/>
                </a:tc>
                <a:extLst>
                  <a:ext uri="{0D108BD9-81ED-4DB2-BD59-A6C34878D82A}">
                    <a16:rowId xmlns:a16="http://schemas.microsoft.com/office/drawing/2014/main" val="1648349909"/>
                  </a:ext>
                </a:extLst>
              </a:tr>
              <a:tr h="509760">
                <a:tc>
                  <a:txBody>
                    <a:bodyPr/>
                    <a:lstStyle/>
                    <a:p>
                      <a:endParaRPr lang="en-GB" sz="2000" dirty="0">
                        <a:solidFill>
                          <a:srgbClr val="002060"/>
                        </a:solidFill>
                      </a:endParaRPr>
                    </a:p>
                  </a:txBody>
                  <a:tcPr/>
                </a:tc>
                <a:extLst>
                  <a:ext uri="{0D108BD9-81ED-4DB2-BD59-A6C34878D82A}">
                    <a16:rowId xmlns:a16="http://schemas.microsoft.com/office/drawing/2014/main" val="4089821143"/>
                  </a:ext>
                </a:extLst>
              </a:tr>
              <a:tr h="509760">
                <a:tc>
                  <a:txBody>
                    <a:bodyPr/>
                    <a:lstStyle/>
                    <a:p>
                      <a:endParaRPr lang="en-GB" sz="2000" dirty="0">
                        <a:solidFill>
                          <a:srgbClr val="002060"/>
                        </a:solidFill>
                      </a:endParaRPr>
                    </a:p>
                  </a:txBody>
                  <a:tcPr/>
                </a:tc>
                <a:extLst>
                  <a:ext uri="{0D108BD9-81ED-4DB2-BD59-A6C34878D82A}">
                    <a16:rowId xmlns:a16="http://schemas.microsoft.com/office/drawing/2014/main" val="3802588549"/>
                  </a:ext>
                </a:extLst>
              </a:tr>
              <a:tr h="509760">
                <a:tc>
                  <a:txBody>
                    <a:bodyPr/>
                    <a:lstStyle/>
                    <a:p>
                      <a:endParaRPr lang="en-GB" sz="2000" dirty="0">
                        <a:solidFill>
                          <a:srgbClr val="002060"/>
                        </a:solidFill>
                      </a:endParaRPr>
                    </a:p>
                  </a:txBody>
                  <a:tcPr/>
                </a:tc>
                <a:extLst>
                  <a:ext uri="{0D108BD9-81ED-4DB2-BD59-A6C34878D82A}">
                    <a16:rowId xmlns:a16="http://schemas.microsoft.com/office/drawing/2014/main" val="3115718522"/>
                  </a:ext>
                </a:extLst>
              </a:tr>
              <a:tr h="509760">
                <a:tc>
                  <a:txBody>
                    <a:bodyPr/>
                    <a:lstStyle/>
                    <a:p>
                      <a:endParaRPr lang="en-GB" sz="2000" dirty="0">
                        <a:solidFill>
                          <a:srgbClr val="002060"/>
                        </a:solidFill>
                      </a:endParaRPr>
                    </a:p>
                  </a:txBody>
                  <a:tcPr/>
                </a:tc>
                <a:extLst>
                  <a:ext uri="{0D108BD9-81ED-4DB2-BD59-A6C34878D82A}">
                    <a16:rowId xmlns:a16="http://schemas.microsoft.com/office/drawing/2014/main" val="1717465830"/>
                  </a:ext>
                </a:extLst>
              </a:tr>
              <a:tr h="509760">
                <a:tc>
                  <a:txBody>
                    <a:bodyPr/>
                    <a:lstStyle/>
                    <a:p>
                      <a:endParaRPr lang="en-GB" sz="2000" dirty="0">
                        <a:solidFill>
                          <a:srgbClr val="002060"/>
                        </a:solidFill>
                      </a:endParaRPr>
                    </a:p>
                  </a:txBody>
                  <a:tcPr/>
                </a:tc>
                <a:extLst>
                  <a:ext uri="{0D108BD9-81ED-4DB2-BD59-A6C34878D82A}">
                    <a16:rowId xmlns:a16="http://schemas.microsoft.com/office/drawing/2014/main" val="899826027"/>
                  </a:ext>
                </a:extLst>
              </a:tr>
            </a:tbl>
          </a:graphicData>
        </a:graphic>
      </p:graphicFrame>
      <p:pic>
        <p:nvPicPr>
          <p:cNvPr id="33" name="Picture 8" descr="green checkmark">
            <a:extLst>
              <a:ext uri="{FF2B5EF4-FFF2-40B4-BE49-F238E27FC236}">
                <a16:creationId xmlns:a16="http://schemas.microsoft.com/office/drawing/2014/main" id="{E7DB7FDB-73B1-3741-8DD8-D055A7DB54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4673" y="2512554"/>
            <a:ext cx="282522" cy="294294"/>
          </a:xfrm>
          <a:prstGeom prst="rect">
            <a:avLst/>
          </a:prstGeom>
        </p:spPr>
      </p:pic>
      <p:pic>
        <p:nvPicPr>
          <p:cNvPr id="34" name="Picture 8" descr="green checkmark">
            <a:extLst>
              <a:ext uri="{FF2B5EF4-FFF2-40B4-BE49-F238E27FC236}">
                <a16:creationId xmlns:a16="http://schemas.microsoft.com/office/drawing/2014/main" id="{1707C836-3778-6244-8C17-657B516EF4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4673" y="2982887"/>
            <a:ext cx="282522" cy="294294"/>
          </a:xfrm>
          <a:prstGeom prst="rect">
            <a:avLst/>
          </a:prstGeom>
        </p:spPr>
      </p:pic>
      <p:pic>
        <p:nvPicPr>
          <p:cNvPr id="35" name="Picture 8" descr="green checkmark">
            <a:extLst>
              <a:ext uri="{FF2B5EF4-FFF2-40B4-BE49-F238E27FC236}">
                <a16:creationId xmlns:a16="http://schemas.microsoft.com/office/drawing/2014/main" id="{FE12CF1D-B9AA-5B42-B1DB-C821B77A4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1643" y="3567801"/>
            <a:ext cx="282522" cy="294294"/>
          </a:xfrm>
          <a:prstGeom prst="rect">
            <a:avLst/>
          </a:prstGeom>
        </p:spPr>
      </p:pic>
      <p:pic>
        <p:nvPicPr>
          <p:cNvPr id="36" name="Picture 8" descr="green checkmark">
            <a:extLst>
              <a:ext uri="{FF2B5EF4-FFF2-40B4-BE49-F238E27FC236}">
                <a16:creationId xmlns:a16="http://schemas.microsoft.com/office/drawing/2014/main" id="{92BDE4EE-D42D-1C47-BE9C-0609A6D310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3214" y="4058032"/>
            <a:ext cx="282522" cy="294294"/>
          </a:xfrm>
          <a:prstGeom prst="rect">
            <a:avLst/>
          </a:prstGeom>
        </p:spPr>
      </p:pic>
      <p:pic>
        <p:nvPicPr>
          <p:cNvPr id="37" name="Picture 8" descr="green checkmark">
            <a:extLst>
              <a:ext uri="{FF2B5EF4-FFF2-40B4-BE49-F238E27FC236}">
                <a16:creationId xmlns:a16="http://schemas.microsoft.com/office/drawing/2014/main" id="{B3CA98AC-E8D6-B243-95D0-55E2A8762E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6855" y="4623048"/>
            <a:ext cx="282522" cy="294294"/>
          </a:xfrm>
          <a:prstGeom prst="rect">
            <a:avLst/>
          </a:prstGeom>
        </p:spPr>
      </p:pic>
      <p:pic>
        <p:nvPicPr>
          <p:cNvPr id="38" name="Picture 8" descr="green checkmark">
            <a:extLst>
              <a:ext uri="{FF2B5EF4-FFF2-40B4-BE49-F238E27FC236}">
                <a16:creationId xmlns:a16="http://schemas.microsoft.com/office/drawing/2014/main" id="{F9D0248F-C480-4648-8EAE-E3016E915A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3214" y="5056212"/>
            <a:ext cx="282522" cy="294294"/>
          </a:xfrm>
          <a:prstGeom prst="rect">
            <a:avLst/>
          </a:prstGeom>
        </p:spPr>
      </p:pic>
      <p:pic>
        <p:nvPicPr>
          <p:cNvPr id="39" name="Picture 8" descr="green checkmark">
            <a:extLst>
              <a:ext uri="{FF2B5EF4-FFF2-40B4-BE49-F238E27FC236}">
                <a16:creationId xmlns:a16="http://schemas.microsoft.com/office/drawing/2014/main" id="{141D738A-AEBA-E342-8865-EC42317290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4753" y="5634634"/>
            <a:ext cx="282522" cy="294294"/>
          </a:xfrm>
          <a:prstGeom prst="rect">
            <a:avLst/>
          </a:prstGeom>
        </p:spPr>
      </p:pic>
      <p:sp>
        <p:nvSpPr>
          <p:cNvPr id="40" name="CuadroTexto 39">
            <a:extLst>
              <a:ext uri="{FF2B5EF4-FFF2-40B4-BE49-F238E27FC236}">
                <a16:creationId xmlns:a16="http://schemas.microsoft.com/office/drawing/2014/main" id="{4EFF7992-3617-4C42-A02A-04C598FBBC7B}"/>
              </a:ext>
            </a:extLst>
          </p:cNvPr>
          <p:cNvSpPr txBox="1"/>
          <p:nvPr/>
        </p:nvSpPr>
        <p:spPr>
          <a:xfrm>
            <a:off x="6852350" y="1986995"/>
            <a:ext cx="968535" cy="400110"/>
          </a:xfrm>
          <a:prstGeom prst="rect">
            <a:avLst/>
          </a:prstGeom>
          <a:noFill/>
        </p:spPr>
        <p:txBody>
          <a:bodyPr wrap="none" rtlCol="0">
            <a:spAutoFit/>
          </a:bodyPr>
          <a:lstStyle/>
          <a:p>
            <a:pPr algn="l"/>
            <a:r>
              <a:rPr lang="x-none" sz="2000" dirty="0">
                <a:solidFill>
                  <a:srgbClr val="002060"/>
                </a:solidFill>
              </a:rPr>
              <a:t>what?</a:t>
            </a:r>
          </a:p>
        </p:txBody>
      </p:sp>
      <p:sp>
        <p:nvSpPr>
          <p:cNvPr id="41" name="CuadroTexto 40">
            <a:extLst>
              <a:ext uri="{FF2B5EF4-FFF2-40B4-BE49-F238E27FC236}">
                <a16:creationId xmlns:a16="http://schemas.microsoft.com/office/drawing/2014/main" id="{9261DAC9-8E4D-5942-B532-40B5B22345F4}"/>
              </a:ext>
            </a:extLst>
          </p:cNvPr>
          <p:cNvSpPr txBox="1"/>
          <p:nvPr/>
        </p:nvSpPr>
        <p:spPr>
          <a:xfrm>
            <a:off x="6821091" y="2492609"/>
            <a:ext cx="1031051" cy="400110"/>
          </a:xfrm>
          <a:prstGeom prst="rect">
            <a:avLst/>
          </a:prstGeom>
          <a:noFill/>
        </p:spPr>
        <p:txBody>
          <a:bodyPr wrap="none" rtlCol="0">
            <a:spAutoFit/>
          </a:bodyPr>
          <a:lstStyle/>
          <a:p>
            <a:pPr algn="l"/>
            <a:r>
              <a:rPr lang="x-none" sz="2000" dirty="0">
                <a:solidFill>
                  <a:srgbClr val="002060"/>
                </a:solidFill>
              </a:rPr>
              <a:t>when?</a:t>
            </a:r>
          </a:p>
        </p:txBody>
      </p:sp>
      <p:sp>
        <p:nvSpPr>
          <p:cNvPr id="42" name="CuadroTexto 41">
            <a:extLst>
              <a:ext uri="{FF2B5EF4-FFF2-40B4-BE49-F238E27FC236}">
                <a16:creationId xmlns:a16="http://schemas.microsoft.com/office/drawing/2014/main" id="{A10BBFF8-C432-F149-9F81-3E35C0C0EF24}"/>
              </a:ext>
            </a:extLst>
          </p:cNvPr>
          <p:cNvSpPr txBox="1"/>
          <p:nvPr/>
        </p:nvSpPr>
        <p:spPr>
          <a:xfrm>
            <a:off x="6901802" y="3011644"/>
            <a:ext cx="875561" cy="400110"/>
          </a:xfrm>
          <a:prstGeom prst="rect">
            <a:avLst/>
          </a:prstGeom>
          <a:noFill/>
        </p:spPr>
        <p:txBody>
          <a:bodyPr wrap="none" rtlCol="0">
            <a:spAutoFit/>
          </a:bodyPr>
          <a:lstStyle/>
          <a:p>
            <a:pPr algn="l"/>
            <a:r>
              <a:rPr lang="x-none" sz="2000" dirty="0">
                <a:solidFill>
                  <a:srgbClr val="002060"/>
                </a:solidFill>
              </a:rPr>
              <a:t>who?</a:t>
            </a:r>
          </a:p>
        </p:txBody>
      </p:sp>
      <p:sp>
        <p:nvSpPr>
          <p:cNvPr id="43" name="CuadroTexto 42">
            <a:extLst>
              <a:ext uri="{FF2B5EF4-FFF2-40B4-BE49-F238E27FC236}">
                <a16:creationId xmlns:a16="http://schemas.microsoft.com/office/drawing/2014/main" id="{C5DAC849-ABEC-6743-8875-2802BFE221DC}"/>
              </a:ext>
            </a:extLst>
          </p:cNvPr>
          <p:cNvSpPr txBox="1"/>
          <p:nvPr/>
        </p:nvSpPr>
        <p:spPr>
          <a:xfrm>
            <a:off x="6901802" y="3505214"/>
            <a:ext cx="875561" cy="400110"/>
          </a:xfrm>
          <a:prstGeom prst="rect">
            <a:avLst/>
          </a:prstGeom>
          <a:noFill/>
        </p:spPr>
        <p:txBody>
          <a:bodyPr wrap="none" rtlCol="0">
            <a:spAutoFit/>
          </a:bodyPr>
          <a:lstStyle/>
          <a:p>
            <a:pPr algn="l"/>
            <a:r>
              <a:rPr lang="x-none" sz="2000" dirty="0">
                <a:solidFill>
                  <a:srgbClr val="002060"/>
                </a:solidFill>
              </a:rPr>
              <a:t>how?</a:t>
            </a:r>
          </a:p>
        </p:txBody>
      </p:sp>
      <p:sp>
        <p:nvSpPr>
          <p:cNvPr id="44" name="CuadroTexto 43">
            <a:extLst>
              <a:ext uri="{FF2B5EF4-FFF2-40B4-BE49-F238E27FC236}">
                <a16:creationId xmlns:a16="http://schemas.microsoft.com/office/drawing/2014/main" id="{C75A6DCC-729B-D849-AD31-42F61116C453}"/>
              </a:ext>
            </a:extLst>
          </p:cNvPr>
          <p:cNvSpPr txBox="1"/>
          <p:nvPr/>
        </p:nvSpPr>
        <p:spPr>
          <a:xfrm>
            <a:off x="6777809" y="4018142"/>
            <a:ext cx="1117614" cy="400110"/>
          </a:xfrm>
          <a:prstGeom prst="rect">
            <a:avLst/>
          </a:prstGeom>
          <a:noFill/>
        </p:spPr>
        <p:txBody>
          <a:bodyPr wrap="none" rtlCol="0">
            <a:spAutoFit/>
          </a:bodyPr>
          <a:lstStyle/>
          <a:p>
            <a:pPr algn="l"/>
            <a:r>
              <a:rPr lang="x-none" sz="2000" dirty="0">
                <a:solidFill>
                  <a:srgbClr val="002060"/>
                </a:solidFill>
              </a:rPr>
              <a:t>where?</a:t>
            </a:r>
          </a:p>
        </p:txBody>
      </p:sp>
      <p:sp>
        <p:nvSpPr>
          <p:cNvPr id="45" name="CuadroTexto 44">
            <a:extLst>
              <a:ext uri="{FF2B5EF4-FFF2-40B4-BE49-F238E27FC236}">
                <a16:creationId xmlns:a16="http://schemas.microsoft.com/office/drawing/2014/main" id="{2C56922B-214E-8641-8BEB-E0041E4406C9}"/>
              </a:ext>
            </a:extLst>
          </p:cNvPr>
          <p:cNvSpPr txBox="1"/>
          <p:nvPr/>
        </p:nvSpPr>
        <p:spPr>
          <a:xfrm>
            <a:off x="6869436" y="4531070"/>
            <a:ext cx="968535" cy="400110"/>
          </a:xfrm>
          <a:prstGeom prst="rect">
            <a:avLst/>
          </a:prstGeom>
          <a:noFill/>
        </p:spPr>
        <p:txBody>
          <a:bodyPr wrap="none" rtlCol="0">
            <a:spAutoFit/>
          </a:bodyPr>
          <a:lstStyle/>
          <a:p>
            <a:pPr algn="l"/>
            <a:r>
              <a:rPr lang="x-none" sz="2000" dirty="0">
                <a:solidFill>
                  <a:srgbClr val="002060"/>
                </a:solidFill>
              </a:rPr>
              <a:t>what?</a:t>
            </a:r>
          </a:p>
        </p:txBody>
      </p:sp>
      <p:sp>
        <p:nvSpPr>
          <p:cNvPr id="46" name="CuadroTexto 45">
            <a:extLst>
              <a:ext uri="{FF2B5EF4-FFF2-40B4-BE49-F238E27FC236}">
                <a16:creationId xmlns:a16="http://schemas.microsoft.com/office/drawing/2014/main" id="{698CB775-F200-1140-9239-50B919B11D4E}"/>
              </a:ext>
            </a:extLst>
          </p:cNvPr>
          <p:cNvSpPr txBox="1"/>
          <p:nvPr/>
        </p:nvSpPr>
        <p:spPr>
          <a:xfrm>
            <a:off x="6922121" y="5535544"/>
            <a:ext cx="1082348" cy="400110"/>
          </a:xfrm>
          <a:prstGeom prst="rect">
            <a:avLst/>
          </a:prstGeom>
          <a:noFill/>
        </p:spPr>
        <p:txBody>
          <a:bodyPr wrap="none" rtlCol="0">
            <a:spAutoFit/>
          </a:bodyPr>
          <a:lstStyle/>
          <a:p>
            <a:pPr algn="l"/>
            <a:r>
              <a:rPr lang="x-none" sz="2000" dirty="0">
                <a:solidFill>
                  <a:srgbClr val="002060"/>
                </a:solidFill>
              </a:rPr>
              <a:t>w</a:t>
            </a:r>
            <a:r>
              <a:rPr lang="en-GB" sz="2000" dirty="0">
                <a:solidFill>
                  <a:srgbClr val="002060"/>
                </a:solidFill>
              </a:rPr>
              <a:t>hich</a:t>
            </a:r>
            <a:r>
              <a:rPr lang="x-none" sz="2000" dirty="0">
                <a:solidFill>
                  <a:srgbClr val="002060"/>
                </a:solidFill>
              </a:rPr>
              <a:t>?</a:t>
            </a:r>
          </a:p>
        </p:txBody>
      </p:sp>
      <p:sp>
        <p:nvSpPr>
          <p:cNvPr id="47" name="CuadroTexto 46">
            <a:extLst>
              <a:ext uri="{FF2B5EF4-FFF2-40B4-BE49-F238E27FC236}">
                <a16:creationId xmlns:a16="http://schemas.microsoft.com/office/drawing/2014/main" id="{54648925-D565-DA41-8D21-3CA169127D0F}"/>
              </a:ext>
            </a:extLst>
          </p:cNvPr>
          <p:cNvSpPr txBox="1"/>
          <p:nvPr/>
        </p:nvSpPr>
        <p:spPr>
          <a:xfrm>
            <a:off x="6626367" y="5022616"/>
            <a:ext cx="1673856" cy="400110"/>
          </a:xfrm>
          <a:prstGeom prst="rect">
            <a:avLst/>
          </a:prstGeom>
          <a:noFill/>
        </p:spPr>
        <p:txBody>
          <a:bodyPr wrap="none" rtlCol="0">
            <a:spAutoFit/>
          </a:bodyPr>
          <a:lstStyle/>
          <a:p>
            <a:pPr algn="l"/>
            <a:r>
              <a:rPr lang="en-GB" sz="2000" dirty="0">
                <a:solidFill>
                  <a:srgbClr val="002060"/>
                </a:solidFill>
              </a:rPr>
              <a:t>how many</a:t>
            </a:r>
            <a:r>
              <a:rPr lang="x-none" sz="2000" dirty="0">
                <a:solidFill>
                  <a:srgbClr val="002060"/>
                </a:solidFill>
              </a:rPr>
              <a:t>?</a:t>
            </a:r>
          </a:p>
        </p:txBody>
      </p:sp>
      <p:pic>
        <p:nvPicPr>
          <p:cNvPr id="50" name="Imagen 49">
            <a:extLst>
              <a:ext uri="{FF2B5EF4-FFF2-40B4-BE49-F238E27FC236}">
                <a16:creationId xmlns:a16="http://schemas.microsoft.com/office/drawing/2014/main" id="{60E9E977-6092-3544-82B7-09F90CA010C5}"/>
              </a:ext>
            </a:extLst>
          </p:cNvPr>
          <p:cNvPicPr>
            <a:picLocks noChangeAspect="1"/>
          </p:cNvPicPr>
          <p:nvPr/>
        </p:nvPicPr>
        <p:blipFill>
          <a:blip r:embed="rId12"/>
          <a:stretch>
            <a:fillRect/>
          </a:stretch>
        </p:blipFill>
        <p:spPr>
          <a:xfrm>
            <a:off x="10713394" y="887915"/>
            <a:ext cx="1676763" cy="1676763"/>
          </a:xfrm>
          <a:prstGeom prst="rect">
            <a:avLst/>
          </a:prstGeom>
        </p:spPr>
      </p:pic>
      <p:graphicFrame>
        <p:nvGraphicFramePr>
          <p:cNvPr id="48" name="Tabla 2">
            <a:extLst>
              <a:ext uri="{FF2B5EF4-FFF2-40B4-BE49-F238E27FC236}">
                <a16:creationId xmlns:a16="http://schemas.microsoft.com/office/drawing/2014/main" id="{9BDF8E73-9D9D-044C-9778-117A8BB5ECB4}"/>
              </a:ext>
            </a:extLst>
          </p:cNvPr>
          <p:cNvGraphicFramePr>
            <a:graphicFrameLocks noGrp="1"/>
          </p:cNvGraphicFramePr>
          <p:nvPr>
            <p:extLst>
              <p:ext uri="{D42A27DB-BD31-4B8C-83A1-F6EECF244321}">
                <p14:modId xmlns:p14="http://schemas.microsoft.com/office/powerpoint/2010/main" val="3482823786"/>
              </p:ext>
            </p:extLst>
          </p:nvPr>
        </p:nvGraphicFramePr>
        <p:xfrm>
          <a:off x="8692237" y="1039794"/>
          <a:ext cx="2065874" cy="4979963"/>
        </p:xfrm>
        <a:graphic>
          <a:graphicData uri="http://schemas.openxmlformats.org/drawingml/2006/table">
            <a:tbl>
              <a:tblPr firstRow="1" bandRow="1">
                <a:tableStyleId>{7DF18680-E054-41AD-8BC1-D1AEF772440D}</a:tableStyleId>
              </a:tblPr>
              <a:tblGrid>
                <a:gridCol w="2065874">
                  <a:extLst>
                    <a:ext uri="{9D8B030D-6E8A-4147-A177-3AD203B41FA5}">
                      <a16:colId xmlns:a16="http://schemas.microsoft.com/office/drawing/2014/main" val="4168353087"/>
                    </a:ext>
                  </a:extLst>
                </a:gridCol>
              </a:tblGrid>
              <a:tr h="9018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rPr>
                        <a:t>‘do’, ‘make’ o </a:t>
                      </a:r>
                      <a:r>
                        <a:rPr lang="en-GB" sz="2200" b="1" dirty="0" err="1">
                          <a:solidFill>
                            <a:srgbClr val="002060"/>
                          </a:solidFill>
                        </a:rPr>
                        <a:t>los</a:t>
                      </a:r>
                      <a:r>
                        <a:rPr lang="en-GB" sz="2200" b="1" dirty="0">
                          <a:solidFill>
                            <a:srgbClr val="002060"/>
                          </a:solidFill>
                        </a:rPr>
                        <a:t> dos?</a:t>
                      </a:r>
                    </a:p>
                  </a:txBody>
                  <a:tcPr/>
                </a:tc>
                <a:extLst>
                  <a:ext uri="{0D108BD9-81ED-4DB2-BD59-A6C34878D82A}">
                    <a16:rowId xmlns:a16="http://schemas.microsoft.com/office/drawing/2014/main" val="3607019200"/>
                  </a:ext>
                </a:extLst>
              </a:tr>
              <a:tr h="509760">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369135198"/>
                  </a:ext>
                </a:extLst>
              </a:tr>
              <a:tr h="509760">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07641031"/>
                  </a:ext>
                </a:extLst>
              </a:tr>
              <a:tr h="509760">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648349909"/>
                  </a:ext>
                </a:extLst>
              </a:tr>
              <a:tr h="509760">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089821143"/>
                  </a:ext>
                </a:extLst>
              </a:tr>
              <a:tr h="509760">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802588549"/>
                  </a:ext>
                </a:extLst>
              </a:tr>
              <a:tr h="509760">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115718522"/>
                  </a:ext>
                </a:extLst>
              </a:tr>
              <a:tr h="509760">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17465830"/>
                  </a:ext>
                </a:extLst>
              </a:tr>
              <a:tr h="509760">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899826027"/>
                  </a:ext>
                </a:extLst>
              </a:tr>
            </a:tbl>
          </a:graphicData>
        </a:graphic>
      </p:graphicFrame>
      <p:sp>
        <p:nvSpPr>
          <p:cNvPr id="49" name="CuadroTexto 39">
            <a:extLst>
              <a:ext uri="{FF2B5EF4-FFF2-40B4-BE49-F238E27FC236}">
                <a16:creationId xmlns:a16="http://schemas.microsoft.com/office/drawing/2014/main" id="{4EFF7992-3617-4C42-A02A-04C598FBBC7B}"/>
              </a:ext>
            </a:extLst>
          </p:cNvPr>
          <p:cNvSpPr txBox="1"/>
          <p:nvPr/>
        </p:nvSpPr>
        <p:spPr>
          <a:xfrm>
            <a:off x="9235697" y="1953495"/>
            <a:ext cx="1018227" cy="400110"/>
          </a:xfrm>
          <a:prstGeom prst="rect">
            <a:avLst/>
          </a:prstGeom>
          <a:noFill/>
        </p:spPr>
        <p:txBody>
          <a:bodyPr wrap="none" rtlCol="0">
            <a:spAutoFit/>
          </a:bodyPr>
          <a:lstStyle/>
          <a:p>
            <a:pPr algn="l"/>
            <a:r>
              <a:rPr lang="en-GB" sz="2000" dirty="0" err="1">
                <a:solidFill>
                  <a:srgbClr val="002060"/>
                </a:solidFill>
              </a:rPr>
              <a:t>los</a:t>
            </a:r>
            <a:r>
              <a:rPr lang="en-GB" sz="2000" dirty="0">
                <a:solidFill>
                  <a:srgbClr val="002060"/>
                </a:solidFill>
              </a:rPr>
              <a:t> dos</a:t>
            </a:r>
            <a:endParaRPr lang="x-none" sz="2000" dirty="0">
              <a:solidFill>
                <a:srgbClr val="002060"/>
              </a:solidFill>
            </a:endParaRPr>
          </a:p>
        </p:txBody>
      </p:sp>
      <p:sp>
        <p:nvSpPr>
          <p:cNvPr id="51" name="CuadroTexto 40">
            <a:extLst>
              <a:ext uri="{FF2B5EF4-FFF2-40B4-BE49-F238E27FC236}">
                <a16:creationId xmlns:a16="http://schemas.microsoft.com/office/drawing/2014/main" id="{9261DAC9-8E4D-5942-B532-40B5B22345F4}"/>
              </a:ext>
            </a:extLst>
          </p:cNvPr>
          <p:cNvSpPr txBox="1"/>
          <p:nvPr/>
        </p:nvSpPr>
        <p:spPr>
          <a:xfrm>
            <a:off x="9460518" y="2479320"/>
            <a:ext cx="529312" cy="400110"/>
          </a:xfrm>
          <a:prstGeom prst="rect">
            <a:avLst/>
          </a:prstGeom>
          <a:noFill/>
        </p:spPr>
        <p:txBody>
          <a:bodyPr wrap="none" rtlCol="0">
            <a:spAutoFit/>
          </a:bodyPr>
          <a:lstStyle/>
          <a:p>
            <a:pPr algn="l"/>
            <a:r>
              <a:rPr lang="en-GB" sz="2000" dirty="0">
                <a:solidFill>
                  <a:srgbClr val="002060"/>
                </a:solidFill>
              </a:rPr>
              <a:t>do</a:t>
            </a:r>
            <a:endParaRPr lang="x-none" sz="2000" dirty="0">
              <a:solidFill>
                <a:srgbClr val="002060"/>
              </a:solidFill>
            </a:endParaRPr>
          </a:p>
        </p:txBody>
      </p:sp>
      <p:sp>
        <p:nvSpPr>
          <p:cNvPr id="52" name="CuadroTexto 41">
            <a:extLst>
              <a:ext uri="{FF2B5EF4-FFF2-40B4-BE49-F238E27FC236}">
                <a16:creationId xmlns:a16="http://schemas.microsoft.com/office/drawing/2014/main" id="{A10BBFF8-C432-F149-9F81-3E35C0C0EF24}"/>
              </a:ext>
            </a:extLst>
          </p:cNvPr>
          <p:cNvSpPr txBox="1"/>
          <p:nvPr/>
        </p:nvSpPr>
        <p:spPr>
          <a:xfrm>
            <a:off x="9333199" y="2985291"/>
            <a:ext cx="894797" cy="400110"/>
          </a:xfrm>
          <a:prstGeom prst="rect">
            <a:avLst/>
          </a:prstGeom>
          <a:noFill/>
        </p:spPr>
        <p:txBody>
          <a:bodyPr wrap="none" rtlCol="0">
            <a:spAutoFit/>
          </a:bodyPr>
          <a:lstStyle/>
          <a:p>
            <a:pPr algn="l"/>
            <a:r>
              <a:rPr lang="en-GB" sz="2000" dirty="0">
                <a:solidFill>
                  <a:srgbClr val="002060"/>
                </a:solidFill>
              </a:rPr>
              <a:t>make</a:t>
            </a:r>
            <a:endParaRPr lang="x-none" sz="2000" dirty="0">
              <a:solidFill>
                <a:srgbClr val="002060"/>
              </a:solidFill>
            </a:endParaRPr>
          </a:p>
        </p:txBody>
      </p:sp>
      <p:sp>
        <p:nvSpPr>
          <p:cNvPr id="53" name="CuadroTexto 42">
            <a:extLst>
              <a:ext uri="{FF2B5EF4-FFF2-40B4-BE49-F238E27FC236}">
                <a16:creationId xmlns:a16="http://schemas.microsoft.com/office/drawing/2014/main" id="{C5DAC849-ABEC-6743-8875-2802BFE221DC}"/>
              </a:ext>
            </a:extLst>
          </p:cNvPr>
          <p:cNvSpPr txBox="1"/>
          <p:nvPr/>
        </p:nvSpPr>
        <p:spPr>
          <a:xfrm>
            <a:off x="9452130" y="3491262"/>
            <a:ext cx="529312" cy="400110"/>
          </a:xfrm>
          <a:prstGeom prst="rect">
            <a:avLst/>
          </a:prstGeom>
          <a:noFill/>
        </p:spPr>
        <p:txBody>
          <a:bodyPr wrap="none" rtlCol="0">
            <a:spAutoFit/>
          </a:bodyPr>
          <a:lstStyle/>
          <a:p>
            <a:pPr algn="l"/>
            <a:r>
              <a:rPr lang="en-GB" sz="2000" dirty="0">
                <a:solidFill>
                  <a:srgbClr val="002060"/>
                </a:solidFill>
              </a:rPr>
              <a:t>do</a:t>
            </a:r>
            <a:endParaRPr lang="x-none" sz="2000" dirty="0">
              <a:solidFill>
                <a:srgbClr val="002060"/>
              </a:solidFill>
            </a:endParaRPr>
          </a:p>
        </p:txBody>
      </p:sp>
      <p:sp>
        <p:nvSpPr>
          <p:cNvPr id="54" name="CuadroTexto 43">
            <a:extLst>
              <a:ext uri="{FF2B5EF4-FFF2-40B4-BE49-F238E27FC236}">
                <a16:creationId xmlns:a16="http://schemas.microsoft.com/office/drawing/2014/main" id="{C75A6DCC-729B-D849-AD31-42F61116C453}"/>
              </a:ext>
            </a:extLst>
          </p:cNvPr>
          <p:cNvSpPr txBox="1"/>
          <p:nvPr/>
        </p:nvSpPr>
        <p:spPr>
          <a:xfrm>
            <a:off x="9452130" y="4000978"/>
            <a:ext cx="529312" cy="400110"/>
          </a:xfrm>
          <a:prstGeom prst="rect">
            <a:avLst/>
          </a:prstGeom>
          <a:noFill/>
        </p:spPr>
        <p:txBody>
          <a:bodyPr wrap="none" rtlCol="0">
            <a:spAutoFit/>
          </a:bodyPr>
          <a:lstStyle/>
          <a:p>
            <a:pPr algn="l"/>
            <a:r>
              <a:rPr lang="en-GB" sz="2000" dirty="0">
                <a:solidFill>
                  <a:srgbClr val="002060"/>
                </a:solidFill>
              </a:rPr>
              <a:t>do</a:t>
            </a:r>
            <a:endParaRPr lang="x-none" sz="2000" dirty="0">
              <a:solidFill>
                <a:srgbClr val="002060"/>
              </a:solidFill>
            </a:endParaRPr>
          </a:p>
        </p:txBody>
      </p:sp>
      <p:sp>
        <p:nvSpPr>
          <p:cNvPr id="55" name="CuadroTexto 44">
            <a:extLst>
              <a:ext uri="{FF2B5EF4-FFF2-40B4-BE49-F238E27FC236}">
                <a16:creationId xmlns:a16="http://schemas.microsoft.com/office/drawing/2014/main" id="{2C56922B-214E-8641-8BEB-E0041E4406C9}"/>
              </a:ext>
            </a:extLst>
          </p:cNvPr>
          <p:cNvSpPr txBox="1"/>
          <p:nvPr/>
        </p:nvSpPr>
        <p:spPr>
          <a:xfrm>
            <a:off x="9327324" y="4530015"/>
            <a:ext cx="1018227" cy="400110"/>
          </a:xfrm>
          <a:prstGeom prst="rect">
            <a:avLst/>
          </a:prstGeom>
          <a:noFill/>
        </p:spPr>
        <p:txBody>
          <a:bodyPr wrap="none" rtlCol="0">
            <a:spAutoFit/>
          </a:bodyPr>
          <a:lstStyle/>
          <a:p>
            <a:pPr algn="l"/>
            <a:r>
              <a:rPr lang="en-GB" sz="2000" dirty="0" err="1">
                <a:solidFill>
                  <a:srgbClr val="002060"/>
                </a:solidFill>
              </a:rPr>
              <a:t>los</a:t>
            </a:r>
            <a:r>
              <a:rPr lang="en-GB" sz="2000" dirty="0">
                <a:solidFill>
                  <a:srgbClr val="002060"/>
                </a:solidFill>
              </a:rPr>
              <a:t> dos</a:t>
            </a:r>
            <a:endParaRPr lang="x-none" sz="2000" dirty="0">
              <a:solidFill>
                <a:srgbClr val="002060"/>
              </a:solidFill>
            </a:endParaRPr>
          </a:p>
        </p:txBody>
      </p:sp>
      <p:sp>
        <p:nvSpPr>
          <p:cNvPr id="56" name="CuadroTexto 45">
            <a:extLst>
              <a:ext uri="{FF2B5EF4-FFF2-40B4-BE49-F238E27FC236}">
                <a16:creationId xmlns:a16="http://schemas.microsoft.com/office/drawing/2014/main" id="{698CB775-F200-1140-9239-50B919B11D4E}"/>
              </a:ext>
            </a:extLst>
          </p:cNvPr>
          <p:cNvSpPr txBox="1"/>
          <p:nvPr/>
        </p:nvSpPr>
        <p:spPr>
          <a:xfrm>
            <a:off x="9507304" y="5548763"/>
            <a:ext cx="529312" cy="400110"/>
          </a:xfrm>
          <a:prstGeom prst="rect">
            <a:avLst/>
          </a:prstGeom>
          <a:noFill/>
        </p:spPr>
        <p:txBody>
          <a:bodyPr wrap="none" rtlCol="0">
            <a:spAutoFit/>
          </a:bodyPr>
          <a:lstStyle/>
          <a:p>
            <a:pPr algn="l"/>
            <a:r>
              <a:rPr lang="en-GB" sz="2000" dirty="0">
                <a:solidFill>
                  <a:srgbClr val="002060"/>
                </a:solidFill>
              </a:rPr>
              <a:t>do</a:t>
            </a:r>
            <a:endParaRPr lang="x-none" sz="2000" dirty="0">
              <a:solidFill>
                <a:srgbClr val="002060"/>
              </a:solidFill>
            </a:endParaRPr>
          </a:p>
        </p:txBody>
      </p:sp>
      <p:sp>
        <p:nvSpPr>
          <p:cNvPr id="57" name="CuadroTexto 46">
            <a:extLst>
              <a:ext uri="{FF2B5EF4-FFF2-40B4-BE49-F238E27FC236}">
                <a16:creationId xmlns:a16="http://schemas.microsoft.com/office/drawing/2014/main" id="{54648925-D565-DA41-8D21-3CA169127D0F}"/>
              </a:ext>
            </a:extLst>
          </p:cNvPr>
          <p:cNvSpPr txBox="1"/>
          <p:nvPr/>
        </p:nvSpPr>
        <p:spPr>
          <a:xfrm>
            <a:off x="9324562" y="5004974"/>
            <a:ext cx="894797" cy="400110"/>
          </a:xfrm>
          <a:prstGeom prst="rect">
            <a:avLst/>
          </a:prstGeom>
          <a:noFill/>
        </p:spPr>
        <p:txBody>
          <a:bodyPr wrap="none" rtlCol="0">
            <a:spAutoFit/>
          </a:bodyPr>
          <a:lstStyle/>
          <a:p>
            <a:pPr algn="l"/>
            <a:r>
              <a:rPr lang="en-GB" sz="2000" dirty="0">
                <a:solidFill>
                  <a:srgbClr val="002060"/>
                </a:solidFill>
              </a:rPr>
              <a:t>make</a:t>
            </a:r>
            <a:endParaRPr lang="x-none" sz="2000" dirty="0">
              <a:solidFill>
                <a:srgbClr val="002060"/>
              </a:solidFill>
            </a:endParaRPr>
          </a:p>
        </p:txBody>
      </p:sp>
      <p:sp>
        <p:nvSpPr>
          <p:cNvPr id="59"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89445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0" grpId="0"/>
      <p:bldP spid="41" grpId="0"/>
      <p:bldP spid="42" grpId="0"/>
      <p:bldP spid="43" grpId="0"/>
      <p:bldP spid="44" grpId="0"/>
      <p:bldP spid="45" grpId="0"/>
      <p:bldP spid="46" grpId="0"/>
      <p:bldP spid="47" grpId="0"/>
      <p:bldP spid="49" grpId="0"/>
      <p:bldP spid="51" grpId="0"/>
      <p:bldP spid="52" grpId="0"/>
      <p:bldP spid="53" grpId="0"/>
      <p:bldP spid="54" grpId="0"/>
      <p:bldP spid="55" grpId="0"/>
      <p:bldP spid="56" grpId="0"/>
      <p:bldP spid="5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326310512"/>
              </p:ext>
            </p:extLst>
          </p:nvPr>
        </p:nvGraphicFramePr>
        <p:xfrm>
          <a:off x="2452914" y="1140578"/>
          <a:ext cx="7620000" cy="3546130"/>
        </p:xfrm>
        <a:graphic>
          <a:graphicData uri="http://schemas.openxmlformats.org/drawingml/2006/table">
            <a:tbl>
              <a:tblPr firstRow="1" bandRow="1">
                <a:tableStyleId>{5940675A-B579-460E-94D1-54222C63F5DA}</a:tableStyleId>
              </a:tblPr>
              <a:tblGrid>
                <a:gridCol w="1523999">
                  <a:extLst>
                    <a:ext uri="{9D8B030D-6E8A-4147-A177-3AD203B41FA5}">
                      <a16:colId xmlns:a16="http://schemas.microsoft.com/office/drawing/2014/main" val="1762966847"/>
                    </a:ext>
                  </a:extLst>
                </a:gridCol>
                <a:gridCol w="3251201">
                  <a:extLst>
                    <a:ext uri="{9D8B030D-6E8A-4147-A177-3AD203B41FA5}">
                      <a16:colId xmlns:a16="http://schemas.microsoft.com/office/drawing/2014/main" val="1567036272"/>
                    </a:ext>
                  </a:extLst>
                </a:gridCol>
                <a:gridCol w="2844800">
                  <a:extLst>
                    <a:ext uri="{9D8B030D-6E8A-4147-A177-3AD203B41FA5}">
                      <a16:colId xmlns:a16="http://schemas.microsoft.com/office/drawing/2014/main" val="3609370657"/>
                    </a:ext>
                  </a:extLst>
                </a:gridCol>
              </a:tblGrid>
              <a:tr h="506590">
                <a:tc rowSpan="7">
                  <a:txBody>
                    <a:bodyPr/>
                    <a:lstStyle/>
                    <a:p>
                      <a:pPr>
                        <a:lnSpc>
                          <a:spcPct val="200000"/>
                        </a:lnSpc>
                      </a:pPr>
                      <a:r>
                        <a:rPr lang="en-GB" sz="2400" dirty="0">
                          <a:solidFill>
                            <a:srgbClr val="002060"/>
                          </a:solidFill>
                        </a:rPr>
                        <a:t>What</a:t>
                      </a:r>
                    </a:p>
                    <a:p>
                      <a:pPr>
                        <a:lnSpc>
                          <a:spcPct val="200000"/>
                        </a:lnSpc>
                      </a:pPr>
                      <a:r>
                        <a:rPr lang="en-GB" sz="2400" dirty="0">
                          <a:solidFill>
                            <a:srgbClr val="002060"/>
                          </a:solidFill>
                        </a:rPr>
                        <a:t>When</a:t>
                      </a:r>
                    </a:p>
                    <a:p>
                      <a:pPr>
                        <a:lnSpc>
                          <a:spcPct val="200000"/>
                        </a:lnSpc>
                      </a:pPr>
                      <a:r>
                        <a:rPr lang="en-GB" sz="2400" dirty="0">
                          <a:solidFill>
                            <a:srgbClr val="002060"/>
                          </a:solidFill>
                        </a:rPr>
                        <a:t>Who</a:t>
                      </a:r>
                    </a:p>
                    <a:p>
                      <a:pPr>
                        <a:lnSpc>
                          <a:spcPct val="200000"/>
                        </a:lnSpc>
                      </a:pPr>
                      <a:r>
                        <a:rPr lang="en-GB" sz="2400" dirty="0">
                          <a:solidFill>
                            <a:srgbClr val="002060"/>
                          </a:solidFill>
                        </a:rPr>
                        <a:t>How</a:t>
                      </a:r>
                    </a:p>
                  </a:txBody>
                  <a:tcPr anchor="ctr"/>
                </a:tc>
                <a:tc rowSpan="7">
                  <a:txBody>
                    <a:bodyPr/>
                    <a:lstStyle/>
                    <a:p>
                      <a:pPr>
                        <a:lnSpc>
                          <a:spcPct val="200000"/>
                        </a:lnSpc>
                      </a:pPr>
                      <a:r>
                        <a:rPr lang="en-GB" sz="2400" dirty="0">
                          <a:solidFill>
                            <a:srgbClr val="002060"/>
                          </a:solidFill>
                        </a:rPr>
                        <a:t>do</a:t>
                      </a:r>
                      <a:r>
                        <a:rPr lang="en-GB" sz="2400" baseline="0" dirty="0">
                          <a:solidFill>
                            <a:srgbClr val="002060"/>
                          </a:solidFill>
                        </a:rPr>
                        <a:t> I do/make</a:t>
                      </a:r>
                    </a:p>
                    <a:p>
                      <a:pPr>
                        <a:lnSpc>
                          <a:spcPct val="200000"/>
                        </a:lnSpc>
                      </a:pPr>
                      <a:r>
                        <a:rPr lang="en-GB" sz="2400" dirty="0">
                          <a:solidFill>
                            <a:srgbClr val="002060"/>
                          </a:solidFill>
                        </a:rPr>
                        <a:t>do you do/make</a:t>
                      </a:r>
                    </a:p>
                    <a:p>
                      <a:pPr>
                        <a:lnSpc>
                          <a:spcPct val="200000"/>
                        </a:lnSpc>
                      </a:pPr>
                      <a:r>
                        <a:rPr lang="en-GB" sz="2400" dirty="0">
                          <a:solidFill>
                            <a:srgbClr val="002060"/>
                          </a:solidFill>
                        </a:rPr>
                        <a:t>does he do/make</a:t>
                      </a:r>
                    </a:p>
                    <a:p>
                      <a:pPr>
                        <a:lnSpc>
                          <a:spcPct val="200000"/>
                        </a:lnSpc>
                      </a:pPr>
                      <a:r>
                        <a:rPr lang="en-GB" sz="2400" dirty="0">
                          <a:solidFill>
                            <a:srgbClr val="002060"/>
                          </a:solidFill>
                        </a:rPr>
                        <a:t>does/makes</a:t>
                      </a:r>
                    </a:p>
                  </a:txBody>
                  <a:tcPr anchor="ctr"/>
                </a:tc>
                <a:tc>
                  <a:txBody>
                    <a:bodyPr/>
                    <a:lstStyle/>
                    <a:p>
                      <a:r>
                        <a:rPr lang="en-GB" sz="2400" dirty="0">
                          <a:solidFill>
                            <a:srgbClr val="002060"/>
                          </a:solidFill>
                        </a:rPr>
                        <a:t>Spanish dishes?</a:t>
                      </a:r>
                      <a:endParaRPr lang="en-GB" sz="2400" b="0" dirty="0">
                        <a:solidFill>
                          <a:srgbClr val="002060"/>
                        </a:solidFill>
                      </a:endParaRPr>
                    </a:p>
                  </a:txBody>
                  <a:tcPr/>
                </a:tc>
                <a:extLst>
                  <a:ext uri="{0D108BD9-81ED-4DB2-BD59-A6C34878D82A}">
                    <a16:rowId xmlns:a16="http://schemas.microsoft.com/office/drawing/2014/main" val="557404602"/>
                  </a:ext>
                </a:extLst>
              </a:tr>
              <a:tr h="506590">
                <a:tc vMerge="1">
                  <a:txBody>
                    <a:bodyPr/>
                    <a:lstStyle/>
                    <a:p>
                      <a:r>
                        <a:rPr lang="en-GB" sz="2400" dirty="0">
                          <a:solidFill>
                            <a:schemeClr val="accent5">
                              <a:lumMod val="50000"/>
                            </a:schemeClr>
                          </a:solidFill>
                        </a:rPr>
                        <a:t>When</a:t>
                      </a:r>
                    </a:p>
                  </a:txBody>
                  <a:tcPr/>
                </a:tc>
                <a:tc vMerge="1">
                  <a:txBody>
                    <a:bodyPr/>
                    <a:lstStyle/>
                    <a:p>
                      <a:r>
                        <a:rPr lang="en-GB" sz="2400" dirty="0">
                          <a:solidFill>
                            <a:schemeClr val="accent5">
                              <a:lumMod val="50000"/>
                            </a:schemeClr>
                          </a:solidFill>
                        </a:rPr>
                        <a:t>do you do/make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rPr>
                        <a:t>films?</a:t>
                      </a:r>
                    </a:p>
                  </a:txBody>
                  <a:tcPr/>
                </a:tc>
                <a:extLst>
                  <a:ext uri="{0D108BD9-81ED-4DB2-BD59-A6C34878D82A}">
                    <a16:rowId xmlns:a16="http://schemas.microsoft.com/office/drawing/2014/main" val="3277847966"/>
                  </a:ext>
                </a:extLst>
              </a:tr>
              <a:tr h="506590">
                <a:tc vMerge="1">
                  <a:txBody>
                    <a:bodyPr/>
                    <a:lstStyle/>
                    <a:p>
                      <a:r>
                        <a:rPr lang="en-GB" sz="2400" dirty="0">
                          <a:solidFill>
                            <a:schemeClr val="accent5">
                              <a:lumMod val="50000"/>
                            </a:schemeClr>
                          </a:solidFill>
                        </a:rPr>
                        <a:t>Who</a:t>
                      </a:r>
                    </a:p>
                  </a:txBody>
                  <a:tcPr/>
                </a:tc>
                <a:tc vMerge="1">
                  <a:txBody>
                    <a:bodyPr/>
                    <a:lstStyle/>
                    <a:p>
                      <a:r>
                        <a:rPr lang="en-GB" sz="2400" dirty="0">
                          <a:solidFill>
                            <a:schemeClr val="accent5">
                              <a:lumMod val="50000"/>
                            </a:schemeClr>
                          </a:solidFill>
                        </a:rPr>
                        <a:t>does he do/make</a:t>
                      </a:r>
                    </a:p>
                  </a:txBody>
                  <a:tcPr/>
                </a:tc>
                <a:tc>
                  <a:txBody>
                    <a:bodyPr/>
                    <a:lstStyle/>
                    <a:p>
                      <a:r>
                        <a:rPr lang="en-GB" sz="2400" dirty="0">
                          <a:solidFill>
                            <a:srgbClr val="002060"/>
                          </a:solidFill>
                        </a:rPr>
                        <a:t>sport?</a:t>
                      </a:r>
                    </a:p>
                  </a:txBody>
                  <a:tcPr/>
                </a:tc>
                <a:extLst>
                  <a:ext uri="{0D108BD9-81ED-4DB2-BD59-A6C34878D82A}">
                    <a16:rowId xmlns:a16="http://schemas.microsoft.com/office/drawing/2014/main" val="4240493344"/>
                  </a:ext>
                </a:extLst>
              </a:tr>
              <a:tr h="506590">
                <a:tc vMerge="1">
                  <a:txBody>
                    <a:bodyPr/>
                    <a:lstStyle/>
                    <a:p>
                      <a:r>
                        <a:rPr lang="en-GB" sz="2400" dirty="0">
                          <a:solidFill>
                            <a:schemeClr val="accent5">
                              <a:lumMod val="50000"/>
                            </a:schemeClr>
                          </a:solidFill>
                        </a:rPr>
                        <a:t>How</a:t>
                      </a:r>
                    </a:p>
                  </a:txBody>
                  <a:tcPr/>
                </a:tc>
                <a:tc vMerge="1">
                  <a:txBody>
                    <a:bodyPr/>
                    <a:lstStyle/>
                    <a:p>
                      <a:r>
                        <a:rPr lang="en-GB" sz="2400" dirty="0">
                          <a:solidFill>
                            <a:schemeClr val="accent5">
                              <a:lumMod val="50000"/>
                            </a:schemeClr>
                          </a:solidFill>
                        </a:rPr>
                        <a:t>does/makes</a:t>
                      </a:r>
                    </a:p>
                  </a:txBody>
                  <a:tcPr/>
                </a:tc>
                <a:tc>
                  <a:txBody>
                    <a:bodyPr/>
                    <a:lstStyle/>
                    <a:p>
                      <a:r>
                        <a:rPr lang="en-GB" sz="2400" dirty="0">
                          <a:solidFill>
                            <a:srgbClr val="002060"/>
                          </a:solidFill>
                        </a:rPr>
                        <a:t>friends?</a:t>
                      </a:r>
                    </a:p>
                  </a:txBody>
                  <a:tcPr/>
                </a:tc>
                <a:extLst>
                  <a:ext uri="{0D108BD9-81ED-4DB2-BD59-A6C34878D82A}">
                    <a16:rowId xmlns:a16="http://schemas.microsoft.com/office/drawing/2014/main" val="2101809067"/>
                  </a:ext>
                </a:extLst>
              </a:tr>
              <a:tr h="506590">
                <a:tc vMerge="1">
                  <a:txBody>
                    <a:bodyPr/>
                    <a:lstStyle/>
                    <a:p>
                      <a:endParaRPr lang="en-GB" sz="2400" dirty="0">
                        <a:solidFill>
                          <a:schemeClr val="accent5">
                            <a:lumMod val="50000"/>
                          </a:schemeClr>
                        </a:solidFill>
                      </a:endParaRPr>
                    </a:p>
                  </a:txBody>
                  <a:tcPr>
                    <a:solidFill>
                      <a:schemeClr val="accent3">
                        <a:lumMod val="20000"/>
                        <a:lumOff val="80000"/>
                      </a:schemeClr>
                    </a:solidFill>
                  </a:tcPr>
                </a:tc>
                <a:tc vMerge="1">
                  <a:txBody>
                    <a:bodyPr/>
                    <a:lstStyle/>
                    <a:p>
                      <a:endParaRPr lang="en-GB" sz="2400" dirty="0">
                        <a:solidFill>
                          <a:schemeClr val="accent5">
                            <a:lumMod val="50000"/>
                          </a:schemeClr>
                        </a:solidFill>
                      </a:endParaRPr>
                    </a:p>
                  </a:txBody>
                  <a:tcPr>
                    <a:solidFill>
                      <a:schemeClr val="accent3">
                        <a:lumMod val="20000"/>
                        <a:lumOff val="80000"/>
                      </a:schemeClr>
                    </a:solidFill>
                  </a:tcPr>
                </a:tc>
                <a:tc>
                  <a:txBody>
                    <a:bodyPr/>
                    <a:lstStyle/>
                    <a:p>
                      <a:r>
                        <a:rPr lang="en-GB" sz="2400" dirty="0">
                          <a:solidFill>
                            <a:srgbClr val="002060"/>
                          </a:solidFill>
                        </a:rPr>
                        <a:t>the homework?</a:t>
                      </a:r>
                    </a:p>
                  </a:txBody>
                  <a:tcPr/>
                </a:tc>
                <a:extLst>
                  <a:ext uri="{0D108BD9-81ED-4DB2-BD59-A6C34878D82A}">
                    <a16:rowId xmlns:a16="http://schemas.microsoft.com/office/drawing/2014/main" val="79272676"/>
                  </a:ext>
                </a:extLst>
              </a:tr>
              <a:tr h="506590">
                <a:tc vMerge="1">
                  <a:txBody>
                    <a:bodyPr/>
                    <a:lstStyle/>
                    <a:p>
                      <a:endParaRPr lang="en-GB" sz="2400" dirty="0">
                        <a:solidFill>
                          <a:schemeClr val="accent5">
                            <a:lumMod val="50000"/>
                          </a:schemeClr>
                        </a:solidFill>
                      </a:endParaRPr>
                    </a:p>
                  </a:txBody>
                  <a:tcPr>
                    <a:solidFill>
                      <a:schemeClr val="accent3">
                        <a:lumMod val="20000"/>
                        <a:lumOff val="80000"/>
                      </a:schemeClr>
                    </a:solidFill>
                  </a:tcPr>
                </a:tc>
                <a:tc vMerge="1">
                  <a:txBody>
                    <a:bodyPr/>
                    <a:lstStyle/>
                    <a:p>
                      <a:endParaRPr lang="en-GB" sz="2400" dirty="0">
                        <a:solidFill>
                          <a:schemeClr val="accent5">
                            <a:lumMod val="50000"/>
                          </a:schemeClr>
                        </a:solidFill>
                      </a:endParaRPr>
                    </a:p>
                  </a:txBody>
                  <a:tcPr>
                    <a:solidFill>
                      <a:schemeClr val="accent3">
                        <a:lumMod val="20000"/>
                        <a:lumOff val="80000"/>
                      </a:schemeClr>
                    </a:solidFill>
                  </a:tcPr>
                </a:tc>
                <a:tc>
                  <a:txBody>
                    <a:bodyPr/>
                    <a:lstStyle/>
                    <a:p>
                      <a:r>
                        <a:rPr lang="en-GB" sz="2400" dirty="0">
                          <a:solidFill>
                            <a:srgbClr val="002060"/>
                          </a:solidFill>
                        </a:rPr>
                        <a:t>the</a:t>
                      </a:r>
                      <a:r>
                        <a:rPr lang="en-GB" sz="2400" baseline="0" dirty="0">
                          <a:solidFill>
                            <a:srgbClr val="002060"/>
                          </a:solidFill>
                        </a:rPr>
                        <a:t> bed?</a:t>
                      </a:r>
                      <a:endParaRPr lang="en-GB" sz="2400" dirty="0">
                        <a:solidFill>
                          <a:srgbClr val="002060"/>
                        </a:solidFill>
                      </a:endParaRPr>
                    </a:p>
                  </a:txBody>
                  <a:tcPr/>
                </a:tc>
                <a:extLst>
                  <a:ext uri="{0D108BD9-81ED-4DB2-BD59-A6C34878D82A}">
                    <a16:rowId xmlns:a16="http://schemas.microsoft.com/office/drawing/2014/main" val="1636445569"/>
                  </a:ext>
                </a:extLst>
              </a:tr>
              <a:tr h="506590">
                <a:tc vMerge="1">
                  <a:txBody>
                    <a:bodyPr/>
                    <a:lstStyle/>
                    <a:p>
                      <a:endParaRPr lang="en-GB" sz="2400" dirty="0">
                        <a:solidFill>
                          <a:schemeClr val="accent5">
                            <a:lumMod val="50000"/>
                          </a:schemeClr>
                        </a:solidFill>
                      </a:endParaRPr>
                    </a:p>
                  </a:txBody>
                  <a:tcPr>
                    <a:solidFill>
                      <a:schemeClr val="accent3">
                        <a:lumMod val="20000"/>
                        <a:lumOff val="80000"/>
                      </a:schemeClr>
                    </a:solidFill>
                  </a:tcPr>
                </a:tc>
                <a:tc vMerge="1">
                  <a:txBody>
                    <a:bodyPr/>
                    <a:lstStyle/>
                    <a:p>
                      <a:endParaRPr lang="en-GB" sz="2400" dirty="0">
                        <a:solidFill>
                          <a:schemeClr val="accent5">
                            <a:lumMod val="50000"/>
                          </a:schemeClr>
                        </a:solidFill>
                      </a:endParaRPr>
                    </a:p>
                  </a:txBody>
                  <a:tcPr>
                    <a:solidFill>
                      <a:schemeClr val="accent3">
                        <a:lumMod val="20000"/>
                        <a:lumOff val="80000"/>
                      </a:schemeClr>
                    </a:solidFill>
                  </a:tcPr>
                </a:tc>
                <a:tc>
                  <a:txBody>
                    <a:bodyPr/>
                    <a:lstStyle/>
                    <a:p>
                      <a:r>
                        <a:rPr lang="en-GB" sz="2400" dirty="0">
                          <a:solidFill>
                            <a:srgbClr val="002060"/>
                          </a:solidFill>
                        </a:rPr>
                        <a:t>in the afternoon?</a:t>
                      </a:r>
                    </a:p>
                  </a:txBody>
                  <a:tcPr/>
                </a:tc>
                <a:extLst>
                  <a:ext uri="{0D108BD9-81ED-4DB2-BD59-A6C34878D82A}">
                    <a16:rowId xmlns:a16="http://schemas.microsoft.com/office/drawing/2014/main" val="852416707"/>
                  </a:ext>
                </a:extLst>
              </a:tr>
            </a:tbl>
          </a:graphicData>
        </a:graphic>
      </p:graphicFrame>
      <p:sp>
        <p:nvSpPr>
          <p:cNvPr id="10" name="Title 9"/>
          <p:cNvSpPr>
            <a:spLocks noGrp="1"/>
          </p:cNvSpPr>
          <p:nvPr>
            <p:ph type="title"/>
          </p:nvPr>
        </p:nvSpPr>
        <p:spPr>
          <a:xfrm>
            <a:off x="0" y="213557"/>
            <a:ext cx="6373504" cy="647577"/>
          </a:xfrm>
        </p:spPr>
        <p:txBody>
          <a:bodyPr>
            <a:normAutofit/>
          </a:bodyPr>
          <a:lstStyle/>
          <a:p>
            <a:r>
              <a:rPr lang="en-GB" sz="2800" b="1" dirty="0"/>
              <a:t>¿Cómo se dice en espanol?</a:t>
            </a:r>
          </a:p>
        </p:txBody>
      </p:sp>
      <p:sp>
        <p:nvSpPr>
          <p:cNvPr id="4" name="Rounded Rectangle 3"/>
          <p:cNvSpPr/>
          <p:nvPr/>
        </p:nvSpPr>
        <p:spPr>
          <a:xfrm>
            <a:off x="2467428" y="3179298"/>
            <a:ext cx="1502227"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1" name="Rounded Rectangle 10"/>
          <p:cNvSpPr/>
          <p:nvPr/>
        </p:nvSpPr>
        <p:spPr>
          <a:xfrm>
            <a:off x="3976913" y="3875006"/>
            <a:ext cx="3222172"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2" name="Rounded Rectangle 11"/>
          <p:cNvSpPr/>
          <p:nvPr/>
        </p:nvSpPr>
        <p:spPr>
          <a:xfrm>
            <a:off x="7264398" y="1629528"/>
            <a:ext cx="2808516"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3" name="TextBox 12"/>
          <p:cNvSpPr txBox="1"/>
          <p:nvPr/>
        </p:nvSpPr>
        <p:spPr>
          <a:xfrm>
            <a:off x="2580464" y="5294605"/>
            <a:ext cx="8302172" cy="769441"/>
          </a:xfrm>
          <a:prstGeom prst="rect">
            <a:avLst/>
          </a:prstGeom>
          <a:noFill/>
        </p:spPr>
        <p:txBody>
          <a:bodyPr wrap="square" rtlCol="0">
            <a:spAutoFit/>
          </a:bodyPr>
          <a:lstStyle/>
          <a:p>
            <a:pPr algn="l"/>
            <a:r>
              <a:rPr lang="en-GB" sz="4400" b="1" dirty="0">
                <a:solidFill>
                  <a:srgbClr val="3A5EAB"/>
                </a:solidFill>
              </a:rPr>
              <a:t>¿Quién hace películas?</a:t>
            </a:r>
          </a:p>
        </p:txBody>
      </p:sp>
      <p:sp>
        <p:nvSpPr>
          <p:cNvPr id="15" name="Title 1"/>
          <p:cNvSpPr txBox="1">
            <a:spLocks/>
          </p:cNvSpPr>
          <p:nvPr/>
        </p:nvSpPr>
        <p:spPr>
          <a:xfrm>
            <a:off x="11142010" y="421861"/>
            <a:ext cx="45719" cy="134731"/>
          </a:xfrm>
          <a:prstGeom prst="rect">
            <a:avLst/>
          </a:prstGeom>
          <a:solidFill>
            <a:srgbClr val="C00000"/>
          </a:solidFill>
          <a:ln>
            <a:solidFill>
              <a:srgbClr val="C00000"/>
            </a:solidFill>
          </a:ln>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100" b="1" dirty="0" err="1">
                <a:solidFill>
                  <a:schemeClr val="bg1"/>
                </a:solidFill>
              </a:rPr>
              <a:t>escribir</a:t>
            </a:r>
            <a:endParaRPr lang="en-GB" sz="100" b="1" dirty="0">
              <a:solidFill>
                <a:schemeClr val="bg1"/>
              </a:solidFill>
            </a:endParaRPr>
          </a:p>
        </p:txBody>
      </p:sp>
      <p:sp>
        <p:nvSpPr>
          <p:cNvPr id="16" name="Rounded Rectangle 15"/>
          <p:cNvSpPr/>
          <p:nvPr/>
        </p:nvSpPr>
        <p:spPr>
          <a:xfrm>
            <a:off x="2467426" y="3875004"/>
            <a:ext cx="1502229"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7" name="Rounded Rectangle 16"/>
          <p:cNvSpPr/>
          <p:nvPr/>
        </p:nvSpPr>
        <p:spPr>
          <a:xfrm>
            <a:off x="3984170" y="2416839"/>
            <a:ext cx="3222172"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8" name="Rounded Rectangle 17"/>
          <p:cNvSpPr/>
          <p:nvPr/>
        </p:nvSpPr>
        <p:spPr>
          <a:xfrm>
            <a:off x="7199085" y="2660348"/>
            <a:ext cx="2873828"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9" name="TextBox 18"/>
          <p:cNvSpPr txBox="1"/>
          <p:nvPr/>
        </p:nvSpPr>
        <p:spPr>
          <a:xfrm>
            <a:off x="2580464" y="5292185"/>
            <a:ext cx="8302172" cy="769441"/>
          </a:xfrm>
          <a:prstGeom prst="rect">
            <a:avLst/>
          </a:prstGeom>
          <a:noFill/>
        </p:spPr>
        <p:txBody>
          <a:bodyPr wrap="square" rtlCol="0">
            <a:spAutoFit/>
          </a:bodyPr>
          <a:lstStyle/>
          <a:p>
            <a:pPr algn="l"/>
            <a:r>
              <a:rPr lang="en-GB" sz="4400" b="1" dirty="0">
                <a:solidFill>
                  <a:srgbClr val="3A5EAB"/>
                </a:solidFill>
              </a:rPr>
              <a:t>¿Cómo haces amigos?</a:t>
            </a:r>
          </a:p>
        </p:txBody>
      </p:sp>
      <p:sp>
        <p:nvSpPr>
          <p:cNvPr id="23" name="Rounded Rectangle 22"/>
          <p:cNvSpPr/>
          <p:nvPr/>
        </p:nvSpPr>
        <p:spPr>
          <a:xfrm>
            <a:off x="2452913" y="1662804"/>
            <a:ext cx="1516742"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4" name="Rounded Rectangle 23"/>
          <p:cNvSpPr/>
          <p:nvPr/>
        </p:nvSpPr>
        <p:spPr>
          <a:xfrm>
            <a:off x="7264398" y="4181061"/>
            <a:ext cx="2808516"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5" name="Rounded Rectangle 24"/>
          <p:cNvSpPr/>
          <p:nvPr/>
        </p:nvSpPr>
        <p:spPr>
          <a:xfrm>
            <a:off x="3984169" y="3160552"/>
            <a:ext cx="3222172"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6" name="TextBox 25"/>
          <p:cNvSpPr txBox="1"/>
          <p:nvPr/>
        </p:nvSpPr>
        <p:spPr>
          <a:xfrm>
            <a:off x="2580464" y="5301102"/>
            <a:ext cx="8302172" cy="769441"/>
          </a:xfrm>
          <a:prstGeom prst="rect">
            <a:avLst/>
          </a:prstGeom>
          <a:noFill/>
        </p:spPr>
        <p:txBody>
          <a:bodyPr wrap="square" rtlCol="0">
            <a:spAutoFit/>
          </a:bodyPr>
          <a:lstStyle/>
          <a:p>
            <a:pPr algn="l"/>
            <a:r>
              <a:rPr lang="en-GB" sz="4400" b="1" dirty="0">
                <a:solidFill>
                  <a:srgbClr val="3A5EAB"/>
                </a:solidFill>
              </a:rPr>
              <a:t>¿</a:t>
            </a:r>
            <a:r>
              <a:rPr lang="en-GB" sz="4400" b="1" dirty="0" err="1">
                <a:solidFill>
                  <a:srgbClr val="3A5EAB"/>
                </a:solidFill>
              </a:rPr>
              <a:t>Qué</a:t>
            </a:r>
            <a:r>
              <a:rPr lang="en-GB" sz="4400" b="1" dirty="0">
                <a:solidFill>
                  <a:srgbClr val="3A5EAB"/>
                </a:solidFill>
              </a:rPr>
              <a:t> hace por la </a:t>
            </a:r>
            <a:r>
              <a:rPr lang="en-GB" sz="4400" b="1" dirty="0" err="1">
                <a:solidFill>
                  <a:srgbClr val="3A5EAB"/>
                </a:solidFill>
              </a:rPr>
              <a:t>tarde</a:t>
            </a:r>
            <a:r>
              <a:rPr lang="en-GB" sz="4400" b="1" dirty="0">
                <a:solidFill>
                  <a:srgbClr val="3A5EAB"/>
                </a:solidFill>
              </a:rPr>
              <a:t>?</a:t>
            </a:r>
          </a:p>
        </p:txBody>
      </p:sp>
      <p:sp>
        <p:nvSpPr>
          <p:cNvPr id="31" name="Rounded Rectangle 30"/>
          <p:cNvSpPr/>
          <p:nvPr/>
        </p:nvSpPr>
        <p:spPr>
          <a:xfrm>
            <a:off x="2467428" y="2449752"/>
            <a:ext cx="1516742"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2" name="Rounded Rectangle 31"/>
          <p:cNvSpPr/>
          <p:nvPr/>
        </p:nvSpPr>
        <p:spPr>
          <a:xfrm>
            <a:off x="3976913" y="1670900"/>
            <a:ext cx="3218544"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3" name="Rounded Rectangle 32"/>
          <p:cNvSpPr/>
          <p:nvPr/>
        </p:nvSpPr>
        <p:spPr>
          <a:xfrm>
            <a:off x="7231742" y="3650541"/>
            <a:ext cx="2841171"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4" name="TextBox 33"/>
          <p:cNvSpPr txBox="1"/>
          <p:nvPr/>
        </p:nvSpPr>
        <p:spPr>
          <a:xfrm>
            <a:off x="2580464" y="5295204"/>
            <a:ext cx="8302172" cy="769441"/>
          </a:xfrm>
          <a:prstGeom prst="rect">
            <a:avLst/>
          </a:prstGeom>
          <a:noFill/>
        </p:spPr>
        <p:txBody>
          <a:bodyPr wrap="square" rtlCol="0">
            <a:spAutoFit/>
          </a:bodyPr>
          <a:lstStyle/>
          <a:p>
            <a:pPr algn="l"/>
            <a:r>
              <a:rPr lang="en-GB" sz="4400" b="1" dirty="0">
                <a:solidFill>
                  <a:srgbClr val="3A5EAB"/>
                </a:solidFill>
              </a:rPr>
              <a:t>¿</a:t>
            </a:r>
            <a:r>
              <a:rPr lang="en-GB" sz="4400" b="1" dirty="0" err="1">
                <a:solidFill>
                  <a:srgbClr val="3A5EAB"/>
                </a:solidFill>
              </a:rPr>
              <a:t>Cuándo</a:t>
            </a:r>
            <a:r>
              <a:rPr lang="en-GB" sz="4400" b="1" dirty="0">
                <a:solidFill>
                  <a:srgbClr val="3A5EAB"/>
                </a:solidFill>
              </a:rPr>
              <a:t> </a:t>
            </a:r>
            <a:r>
              <a:rPr lang="en-GB" sz="4400" b="1" dirty="0" err="1">
                <a:solidFill>
                  <a:srgbClr val="3A5EAB"/>
                </a:solidFill>
              </a:rPr>
              <a:t>hago</a:t>
            </a:r>
            <a:r>
              <a:rPr lang="en-GB" sz="4400" b="1" dirty="0">
                <a:solidFill>
                  <a:srgbClr val="3A5EAB"/>
                </a:solidFill>
              </a:rPr>
              <a:t> la </a:t>
            </a:r>
            <a:r>
              <a:rPr lang="en-GB" sz="4400" b="1" dirty="0" err="1">
                <a:solidFill>
                  <a:srgbClr val="3A5EAB"/>
                </a:solidFill>
              </a:rPr>
              <a:t>cama</a:t>
            </a:r>
            <a:r>
              <a:rPr lang="en-GB" sz="4400" b="1" dirty="0">
                <a:solidFill>
                  <a:srgbClr val="3A5EAB"/>
                </a:solidFill>
              </a:rPr>
              <a:t>?</a:t>
            </a:r>
          </a:p>
        </p:txBody>
      </p:sp>
      <p:sp>
        <p:nvSpPr>
          <p:cNvPr id="35" name="Rounded Rectangle 34"/>
          <p:cNvSpPr/>
          <p:nvPr/>
        </p:nvSpPr>
        <p:spPr>
          <a:xfrm>
            <a:off x="2474685" y="3180951"/>
            <a:ext cx="1502227"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6" name="Rounded Rectangle 35"/>
          <p:cNvSpPr/>
          <p:nvPr/>
        </p:nvSpPr>
        <p:spPr>
          <a:xfrm>
            <a:off x="3969655" y="3871842"/>
            <a:ext cx="3218544"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7" name="Rounded Rectangle 36"/>
          <p:cNvSpPr/>
          <p:nvPr/>
        </p:nvSpPr>
        <p:spPr>
          <a:xfrm>
            <a:off x="7248069" y="3143215"/>
            <a:ext cx="2808516"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8" name="TextBox 37"/>
          <p:cNvSpPr txBox="1"/>
          <p:nvPr/>
        </p:nvSpPr>
        <p:spPr>
          <a:xfrm>
            <a:off x="2580464" y="5320225"/>
            <a:ext cx="8302172" cy="769441"/>
          </a:xfrm>
          <a:prstGeom prst="rect">
            <a:avLst/>
          </a:prstGeom>
          <a:noFill/>
        </p:spPr>
        <p:txBody>
          <a:bodyPr wrap="square" rtlCol="0">
            <a:spAutoFit/>
          </a:bodyPr>
          <a:lstStyle/>
          <a:p>
            <a:pPr algn="l"/>
            <a:r>
              <a:rPr lang="en-GB" sz="4400" b="1" dirty="0">
                <a:solidFill>
                  <a:srgbClr val="3A5EAB"/>
                </a:solidFill>
              </a:rPr>
              <a:t>¿Quién hace </a:t>
            </a:r>
            <a:r>
              <a:rPr lang="en-GB" sz="4400" b="1" dirty="0" err="1">
                <a:solidFill>
                  <a:srgbClr val="3A5EAB"/>
                </a:solidFill>
              </a:rPr>
              <a:t>los</a:t>
            </a:r>
            <a:r>
              <a:rPr lang="en-GB" sz="4400" b="1" dirty="0">
                <a:solidFill>
                  <a:srgbClr val="3A5EAB"/>
                </a:solidFill>
              </a:rPr>
              <a:t> </a:t>
            </a:r>
            <a:r>
              <a:rPr lang="en-GB" sz="4400" b="1" dirty="0" err="1">
                <a:solidFill>
                  <a:srgbClr val="3A5EAB"/>
                </a:solidFill>
              </a:rPr>
              <a:t>deberes</a:t>
            </a:r>
            <a:r>
              <a:rPr lang="en-GB" sz="4400" b="1" dirty="0">
                <a:solidFill>
                  <a:srgbClr val="3A5EAB"/>
                </a:solidFill>
              </a:rPr>
              <a:t>?</a:t>
            </a:r>
          </a:p>
        </p:txBody>
      </p:sp>
      <p:sp>
        <p:nvSpPr>
          <p:cNvPr id="39" name="Rounded Rectangle 38"/>
          <p:cNvSpPr/>
          <p:nvPr/>
        </p:nvSpPr>
        <p:spPr>
          <a:xfrm>
            <a:off x="2460169" y="2430629"/>
            <a:ext cx="1502229"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40" name="Rounded Rectangle 39"/>
          <p:cNvSpPr/>
          <p:nvPr/>
        </p:nvSpPr>
        <p:spPr>
          <a:xfrm>
            <a:off x="3976913" y="2416839"/>
            <a:ext cx="3218544"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41" name="Rounded Rectangle 40"/>
          <p:cNvSpPr/>
          <p:nvPr/>
        </p:nvSpPr>
        <p:spPr>
          <a:xfrm>
            <a:off x="7258954" y="2140570"/>
            <a:ext cx="2808516"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42" name="TextBox 41"/>
          <p:cNvSpPr txBox="1"/>
          <p:nvPr/>
        </p:nvSpPr>
        <p:spPr>
          <a:xfrm>
            <a:off x="2580464" y="5295893"/>
            <a:ext cx="8302172" cy="769441"/>
          </a:xfrm>
          <a:prstGeom prst="rect">
            <a:avLst/>
          </a:prstGeom>
          <a:noFill/>
        </p:spPr>
        <p:txBody>
          <a:bodyPr wrap="square" rtlCol="0">
            <a:spAutoFit/>
          </a:bodyPr>
          <a:lstStyle/>
          <a:p>
            <a:pPr algn="l"/>
            <a:r>
              <a:rPr lang="en-GB" sz="4400" b="1" dirty="0">
                <a:solidFill>
                  <a:srgbClr val="3A5EAB"/>
                </a:solidFill>
              </a:rPr>
              <a:t>¿</a:t>
            </a:r>
            <a:r>
              <a:rPr lang="en-GB" sz="4400" b="1" dirty="0" err="1">
                <a:solidFill>
                  <a:srgbClr val="3A5EAB"/>
                </a:solidFill>
              </a:rPr>
              <a:t>Cuándo</a:t>
            </a:r>
            <a:r>
              <a:rPr lang="en-GB" sz="4400" b="1" dirty="0">
                <a:solidFill>
                  <a:srgbClr val="3A5EAB"/>
                </a:solidFill>
              </a:rPr>
              <a:t> haces </a:t>
            </a:r>
            <a:r>
              <a:rPr lang="en-GB" sz="4400" b="1" dirty="0" err="1">
                <a:solidFill>
                  <a:srgbClr val="3A5EAB"/>
                </a:solidFill>
              </a:rPr>
              <a:t>deporte</a:t>
            </a:r>
            <a:r>
              <a:rPr lang="en-GB" sz="4400" b="1" dirty="0">
                <a:solidFill>
                  <a:srgbClr val="3A5EAB"/>
                </a:solidFill>
              </a:rPr>
              <a:t>?</a:t>
            </a:r>
          </a:p>
        </p:txBody>
      </p:sp>
      <p:sp>
        <p:nvSpPr>
          <p:cNvPr id="43" name="Rounded Rectangle 42"/>
          <p:cNvSpPr/>
          <p:nvPr/>
        </p:nvSpPr>
        <p:spPr>
          <a:xfrm>
            <a:off x="2452913" y="3885343"/>
            <a:ext cx="1502229"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44" name="Rounded Rectangle 43"/>
          <p:cNvSpPr/>
          <p:nvPr/>
        </p:nvSpPr>
        <p:spPr>
          <a:xfrm>
            <a:off x="7231742" y="1114501"/>
            <a:ext cx="2824843"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45" name="Rounded Rectangle 44"/>
          <p:cNvSpPr/>
          <p:nvPr/>
        </p:nvSpPr>
        <p:spPr>
          <a:xfrm>
            <a:off x="3976910" y="3175334"/>
            <a:ext cx="3282043"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46" name="TextBox 45"/>
          <p:cNvSpPr txBox="1"/>
          <p:nvPr/>
        </p:nvSpPr>
        <p:spPr>
          <a:xfrm>
            <a:off x="1785011" y="5306311"/>
            <a:ext cx="9471525" cy="769441"/>
          </a:xfrm>
          <a:prstGeom prst="rect">
            <a:avLst/>
          </a:prstGeom>
          <a:noFill/>
        </p:spPr>
        <p:txBody>
          <a:bodyPr wrap="square" rtlCol="0">
            <a:spAutoFit/>
          </a:bodyPr>
          <a:lstStyle/>
          <a:p>
            <a:pPr algn="l"/>
            <a:r>
              <a:rPr lang="en-GB" sz="4400" b="1" dirty="0">
                <a:solidFill>
                  <a:srgbClr val="3A5EAB"/>
                </a:solidFill>
              </a:rPr>
              <a:t>¿Cómo hace </a:t>
            </a:r>
            <a:r>
              <a:rPr lang="en-GB" sz="4400" b="1" dirty="0" err="1">
                <a:solidFill>
                  <a:srgbClr val="3A5EAB"/>
                </a:solidFill>
              </a:rPr>
              <a:t>platos</a:t>
            </a:r>
            <a:r>
              <a:rPr lang="en-GB" sz="4400" b="1" dirty="0">
                <a:solidFill>
                  <a:srgbClr val="3A5EAB"/>
                </a:solidFill>
              </a:rPr>
              <a:t> </a:t>
            </a:r>
            <a:r>
              <a:rPr lang="en-GB" sz="4400" b="1" dirty="0" err="1">
                <a:solidFill>
                  <a:srgbClr val="3A5EAB"/>
                </a:solidFill>
              </a:rPr>
              <a:t>españoles</a:t>
            </a:r>
            <a:r>
              <a:rPr lang="en-GB" sz="4400" b="1" dirty="0">
                <a:solidFill>
                  <a:srgbClr val="3A5EAB"/>
                </a:solidFill>
              </a:rPr>
              <a:t>?</a:t>
            </a:r>
          </a:p>
        </p:txBody>
      </p:sp>
      <p:sp>
        <p:nvSpPr>
          <p:cNvPr id="48"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47" name="Rounded Rectangular Callout 46"/>
          <p:cNvSpPr/>
          <p:nvPr/>
        </p:nvSpPr>
        <p:spPr>
          <a:xfrm>
            <a:off x="6933102" y="117000"/>
            <a:ext cx="5097785" cy="1767713"/>
          </a:xfrm>
          <a:prstGeom prst="wedgeRoundRectCallout">
            <a:avLst>
              <a:gd name="adj1" fmla="val -99963"/>
              <a:gd name="adj2" fmla="val 45907"/>
              <a:gd name="adj3" fmla="val 16667"/>
            </a:avLst>
          </a:prstGeom>
          <a:solidFill>
            <a:srgbClr val="3A5EAB"/>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In English, we also sometimes use ‘do’ as an auxiliary verb in questions. In Spanish, you only need one verb here!</a:t>
            </a:r>
          </a:p>
        </p:txBody>
      </p:sp>
    </p:spTree>
    <p:extLst>
      <p:ext uri="{BB962C8B-B14F-4D97-AF65-F5344CB8AC3E}">
        <p14:creationId xmlns:p14="http://schemas.microsoft.com/office/powerpoint/2010/main" val="125409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6"/>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7"/>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23"/>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24"/>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2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31"/>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32"/>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33"/>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34"/>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5"/>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36"/>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3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35"/>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36"/>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37"/>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1" nodeType="clickEffect">
                                  <p:stCondLst>
                                    <p:cond delay="0"/>
                                  </p:stCondLst>
                                  <p:childTnLst>
                                    <p:set>
                                      <p:cBhvr>
                                        <p:cTn id="130" dur="1" fill="hold">
                                          <p:stCondLst>
                                            <p:cond delay="0"/>
                                          </p:stCondLst>
                                        </p:cTn>
                                        <p:tgtEl>
                                          <p:spTgt spid="38"/>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39"/>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40"/>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41"/>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42"/>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1" nodeType="clickEffect">
                                  <p:stCondLst>
                                    <p:cond delay="0"/>
                                  </p:stCondLst>
                                  <p:childTnLst>
                                    <p:set>
                                      <p:cBhvr>
                                        <p:cTn id="146" dur="1" fill="hold">
                                          <p:stCondLst>
                                            <p:cond delay="0"/>
                                          </p:stCondLst>
                                        </p:cTn>
                                        <p:tgtEl>
                                          <p:spTgt spid="39"/>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40"/>
                                        </p:tgtEl>
                                        <p:attrNameLst>
                                          <p:attrName>style.visibility</p:attrName>
                                        </p:attrNameLst>
                                      </p:cBhvr>
                                      <p:to>
                                        <p:strVal val="hidden"/>
                                      </p:to>
                                    </p:set>
                                  </p:childTnLst>
                                </p:cTn>
                              </p:par>
                              <p:par>
                                <p:cTn id="149" presetID="1" presetClass="exit" presetSubtype="0" fill="hold" grpId="1" nodeType="withEffect">
                                  <p:stCondLst>
                                    <p:cond delay="0"/>
                                  </p:stCondLst>
                                  <p:childTnLst>
                                    <p:set>
                                      <p:cBhvr>
                                        <p:cTn id="150" dur="1" fill="hold">
                                          <p:stCondLst>
                                            <p:cond delay="0"/>
                                          </p:stCondLst>
                                        </p:cTn>
                                        <p:tgtEl>
                                          <p:spTgt spid="41"/>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grpId="1" nodeType="clickEffect">
                                  <p:stCondLst>
                                    <p:cond delay="0"/>
                                  </p:stCondLst>
                                  <p:childTnLst>
                                    <p:set>
                                      <p:cBhvr>
                                        <p:cTn id="154" dur="1" fill="hold">
                                          <p:stCondLst>
                                            <p:cond delay="0"/>
                                          </p:stCondLst>
                                        </p:cTn>
                                        <p:tgtEl>
                                          <p:spTgt spid="42"/>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43"/>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44"/>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45"/>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46"/>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grpId="1" nodeType="clickEffect">
                                  <p:stCondLst>
                                    <p:cond delay="0"/>
                                  </p:stCondLst>
                                  <p:childTnLst>
                                    <p:set>
                                      <p:cBhvr>
                                        <p:cTn id="170" dur="1" fill="hold">
                                          <p:stCondLst>
                                            <p:cond delay="0"/>
                                          </p:stCondLst>
                                        </p:cTn>
                                        <p:tgtEl>
                                          <p:spTgt spid="43"/>
                                        </p:tgtEl>
                                        <p:attrNameLst>
                                          <p:attrName>style.visibility</p:attrName>
                                        </p:attrNameLst>
                                      </p:cBhvr>
                                      <p:to>
                                        <p:strVal val="hidden"/>
                                      </p:to>
                                    </p:set>
                                  </p:childTnLst>
                                </p:cTn>
                              </p:par>
                              <p:par>
                                <p:cTn id="171" presetID="1" presetClass="exit" presetSubtype="0" fill="hold" grpId="1" nodeType="withEffect">
                                  <p:stCondLst>
                                    <p:cond delay="0"/>
                                  </p:stCondLst>
                                  <p:childTnLst>
                                    <p:set>
                                      <p:cBhvr>
                                        <p:cTn id="172" dur="1" fill="hold">
                                          <p:stCondLst>
                                            <p:cond delay="0"/>
                                          </p:stCondLst>
                                        </p:cTn>
                                        <p:tgtEl>
                                          <p:spTgt spid="44"/>
                                        </p:tgtEl>
                                        <p:attrNameLst>
                                          <p:attrName>style.visibility</p:attrName>
                                        </p:attrNameLst>
                                      </p:cBhvr>
                                      <p:to>
                                        <p:strVal val="hidden"/>
                                      </p:to>
                                    </p:set>
                                  </p:childTnLst>
                                </p:cTn>
                              </p:par>
                              <p:par>
                                <p:cTn id="173" presetID="1" presetClass="exit" presetSubtype="0" fill="hold" grpId="1" nodeType="withEffect">
                                  <p:stCondLst>
                                    <p:cond delay="0"/>
                                  </p:stCondLst>
                                  <p:childTnLst>
                                    <p:set>
                                      <p:cBhvr>
                                        <p:cTn id="174" dur="1" fill="hold">
                                          <p:stCondLst>
                                            <p:cond delay="0"/>
                                          </p:stCondLst>
                                        </p:cTn>
                                        <p:tgtEl>
                                          <p:spTgt spid="45"/>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 presetClass="exit" presetSubtype="0" fill="hold" grpId="1" nodeType="clickEffect">
                                  <p:stCondLst>
                                    <p:cond delay="0"/>
                                  </p:stCondLst>
                                  <p:childTnLst>
                                    <p:set>
                                      <p:cBhvr>
                                        <p:cTn id="178"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1" grpId="0" animBg="1"/>
      <p:bldP spid="11" grpId="1" animBg="1"/>
      <p:bldP spid="12" grpId="0" animBg="1"/>
      <p:bldP spid="12" grpId="1" animBg="1"/>
      <p:bldP spid="13" grpId="0"/>
      <p:bldP spid="13" grpId="1"/>
      <p:bldP spid="16" grpId="0" animBg="1"/>
      <p:bldP spid="16" grpId="1" animBg="1"/>
      <p:bldP spid="17" grpId="0" animBg="1"/>
      <p:bldP spid="17" grpId="1" animBg="1"/>
      <p:bldP spid="18" grpId="0" animBg="1"/>
      <p:bldP spid="18" grpId="1" animBg="1"/>
      <p:bldP spid="19" grpId="0"/>
      <p:bldP spid="19" grpId="1"/>
      <p:bldP spid="23" grpId="0" animBg="1"/>
      <p:bldP spid="23" grpId="1" animBg="1"/>
      <p:bldP spid="24" grpId="0" animBg="1"/>
      <p:bldP spid="24" grpId="1" animBg="1"/>
      <p:bldP spid="25" grpId="0" animBg="1"/>
      <p:bldP spid="25" grpId="1" animBg="1"/>
      <p:bldP spid="26" grpId="0"/>
      <p:bldP spid="26" grpId="1"/>
      <p:bldP spid="31" grpId="0" animBg="1"/>
      <p:bldP spid="31" grpId="1" animBg="1"/>
      <p:bldP spid="32" grpId="0" animBg="1"/>
      <p:bldP spid="32" grpId="1" animBg="1"/>
      <p:bldP spid="33" grpId="0" animBg="1"/>
      <p:bldP spid="33" grpId="1" animBg="1"/>
      <p:bldP spid="34" grpId="0"/>
      <p:bldP spid="34" grpId="1"/>
      <p:bldP spid="35" grpId="0" animBg="1"/>
      <p:bldP spid="35" grpId="1" animBg="1"/>
      <p:bldP spid="36" grpId="0" animBg="1"/>
      <p:bldP spid="36" grpId="1" animBg="1"/>
      <p:bldP spid="37" grpId="0" animBg="1"/>
      <p:bldP spid="37" grpId="1" animBg="1"/>
      <p:bldP spid="38" grpId="0"/>
      <p:bldP spid="38" grpId="1"/>
      <p:bldP spid="39" grpId="0" animBg="1"/>
      <p:bldP spid="39" grpId="1" animBg="1"/>
      <p:bldP spid="40" grpId="0" animBg="1"/>
      <p:bldP spid="40" grpId="1" animBg="1"/>
      <p:bldP spid="41" grpId="0" animBg="1"/>
      <p:bldP spid="41" grpId="1" animBg="1"/>
      <p:bldP spid="42" grpId="0"/>
      <p:bldP spid="42" grpId="1"/>
      <p:bldP spid="43" grpId="0" animBg="1"/>
      <p:bldP spid="43" grpId="1" animBg="1"/>
      <p:bldP spid="44" grpId="0" animBg="1"/>
      <p:bldP spid="44" grpId="1" animBg="1"/>
      <p:bldP spid="45" grpId="0" animBg="1"/>
      <p:bldP spid="45" grpId="1" animBg="1"/>
      <p:bldP spid="46" grpId="0"/>
      <p:bldP spid="46" grpId="1"/>
      <p:bldP spid="47" grpId="0" animBg="1"/>
      <p:bldP spid="4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 name="Group 77">
            <a:extLst>
              <a:ext uri="{FF2B5EF4-FFF2-40B4-BE49-F238E27FC236}">
                <a16:creationId xmlns:a16="http://schemas.microsoft.com/office/drawing/2014/main" id="{B8BAD994-AC1D-49DF-BFCB-60817CED3195}"/>
              </a:ext>
            </a:extLst>
          </p:cNvPr>
          <p:cNvGrpSpPr/>
          <p:nvPr/>
        </p:nvGrpSpPr>
        <p:grpSpPr>
          <a:xfrm>
            <a:off x="9517710" y="1071882"/>
            <a:ext cx="2398519" cy="2537992"/>
            <a:chOff x="6583716" y="77853"/>
            <a:chExt cx="4170883" cy="6248521"/>
          </a:xfrm>
        </p:grpSpPr>
        <p:sp>
          <p:nvSpPr>
            <p:cNvPr id="79" name="Rectangle: Rounded Corners 22">
              <a:extLst>
                <a:ext uri="{FF2B5EF4-FFF2-40B4-BE49-F238E27FC236}">
                  <a16:creationId xmlns:a16="http://schemas.microsoft.com/office/drawing/2014/main" id="{475F782A-9E78-414C-B892-2D89C98BA4E7}"/>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80" name="Oval 79">
              <a:extLst>
                <a:ext uri="{FF2B5EF4-FFF2-40B4-BE49-F238E27FC236}">
                  <a16:creationId xmlns:a16="http://schemas.microsoft.com/office/drawing/2014/main" id="{DDD9EB96-DADE-421D-802E-C21459DDF5E3}"/>
                </a:ext>
              </a:extLst>
            </p:cNvPr>
            <p:cNvSpPr/>
            <p:nvPr/>
          </p:nvSpPr>
          <p:spPr>
            <a:xfrm>
              <a:off x="8323221" y="5529272"/>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grpSp>
      <p:sp>
        <p:nvSpPr>
          <p:cNvPr id="26" name="TextBox 25"/>
          <p:cNvSpPr txBox="1"/>
          <p:nvPr/>
        </p:nvSpPr>
        <p:spPr>
          <a:xfrm>
            <a:off x="188685" y="66671"/>
            <a:ext cx="999671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rgbClr val="002060"/>
                </a:solidFill>
                <a:effectLst/>
                <a:uLnTx/>
                <a:uFillTx/>
                <a:latin typeface="Century Gothic" panose="020F0302020204030204"/>
                <a:ea typeface="+mn-ea"/>
                <a:cs typeface="+mn-cs"/>
              </a:rPr>
              <a:t>You’re helping a friend write messages to a Spanish friend.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rgbClr val="002060"/>
                </a:solidFill>
                <a:effectLst/>
                <a:uLnTx/>
                <a:uFillTx/>
                <a:latin typeface="Century Gothic" panose="020F0302020204030204"/>
                <a:ea typeface="+mn-ea"/>
                <a:cs typeface="+mn-cs"/>
              </a:rPr>
              <a:t>Escribe en español. </a:t>
            </a:r>
          </a:p>
        </p:txBody>
      </p:sp>
      <p:cxnSp>
        <p:nvCxnSpPr>
          <p:cNvPr id="4" name="Straight Connector 3"/>
          <p:cNvCxnSpPr/>
          <p:nvPr/>
        </p:nvCxnSpPr>
        <p:spPr>
          <a:xfrm>
            <a:off x="6113723" y="1420704"/>
            <a:ext cx="44245" cy="428407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B8BAD994-AC1D-49DF-BFCB-60817CED3195}"/>
              </a:ext>
            </a:extLst>
          </p:cNvPr>
          <p:cNvGrpSpPr/>
          <p:nvPr/>
        </p:nvGrpSpPr>
        <p:grpSpPr>
          <a:xfrm>
            <a:off x="519647" y="1090175"/>
            <a:ext cx="2257227" cy="2537992"/>
            <a:chOff x="6583716" y="77853"/>
            <a:chExt cx="4170883" cy="6248521"/>
          </a:xfrm>
        </p:grpSpPr>
        <p:sp>
          <p:nvSpPr>
            <p:cNvPr id="19" name="Rectangle: Rounded Corners 22">
              <a:extLst>
                <a:ext uri="{FF2B5EF4-FFF2-40B4-BE49-F238E27FC236}">
                  <a16:creationId xmlns:a16="http://schemas.microsoft.com/office/drawing/2014/main" id="{475F782A-9E78-414C-B892-2D89C98BA4E7}"/>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20" name="Oval 19">
              <a:extLst>
                <a:ext uri="{FF2B5EF4-FFF2-40B4-BE49-F238E27FC236}">
                  <a16:creationId xmlns:a16="http://schemas.microsoft.com/office/drawing/2014/main" id="{DDD9EB96-DADE-421D-802E-C21459DDF5E3}"/>
                </a:ext>
              </a:extLst>
            </p:cNvPr>
            <p:cNvSpPr/>
            <p:nvPr/>
          </p:nvSpPr>
          <p:spPr>
            <a:xfrm>
              <a:off x="8323221" y="5529272"/>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grpSp>
      <p:sp>
        <p:nvSpPr>
          <p:cNvPr id="21" name="Rectangle 20"/>
          <p:cNvSpPr/>
          <p:nvPr/>
        </p:nvSpPr>
        <p:spPr>
          <a:xfrm>
            <a:off x="683298" y="1446831"/>
            <a:ext cx="1941015"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27" name="TextBox 26"/>
          <p:cNvSpPr txBox="1"/>
          <p:nvPr/>
        </p:nvSpPr>
        <p:spPr>
          <a:xfrm>
            <a:off x="664720" y="1408307"/>
            <a:ext cx="19595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What do you do in the afternoons? </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grpSp>
        <p:nvGrpSpPr>
          <p:cNvPr id="34" name="Group 33">
            <a:extLst>
              <a:ext uri="{FF2B5EF4-FFF2-40B4-BE49-F238E27FC236}">
                <a16:creationId xmlns:a16="http://schemas.microsoft.com/office/drawing/2014/main" id="{B8BAD994-AC1D-49DF-BFCB-60817CED3195}"/>
              </a:ext>
            </a:extLst>
          </p:cNvPr>
          <p:cNvGrpSpPr/>
          <p:nvPr/>
        </p:nvGrpSpPr>
        <p:grpSpPr>
          <a:xfrm>
            <a:off x="6556119" y="1080778"/>
            <a:ext cx="2374122" cy="2537992"/>
            <a:chOff x="6583716" y="77853"/>
            <a:chExt cx="4170883" cy="6248521"/>
          </a:xfrm>
        </p:grpSpPr>
        <p:sp>
          <p:nvSpPr>
            <p:cNvPr id="36" name="Rectangle: Rounded Corners 22">
              <a:extLst>
                <a:ext uri="{FF2B5EF4-FFF2-40B4-BE49-F238E27FC236}">
                  <a16:creationId xmlns:a16="http://schemas.microsoft.com/office/drawing/2014/main" id="{475F782A-9E78-414C-B892-2D89C98BA4E7}"/>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37" name="Oval 36">
              <a:extLst>
                <a:ext uri="{FF2B5EF4-FFF2-40B4-BE49-F238E27FC236}">
                  <a16:creationId xmlns:a16="http://schemas.microsoft.com/office/drawing/2014/main" id="{DDD9EB96-DADE-421D-802E-C21459DDF5E3}"/>
                </a:ext>
              </a:extLst>
            </p:cNvPr>
            <p:cNvSpPr/>
            <p:nvPr/>
          </p:nvSpPr>
          <p:spPr>
            <a:xfrm>
              <a:off x="8323221" y="5529272"/>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grpSp>
      <p:sp>
        <p:nvSpPr>
          <p:cNvPr id="38" name="Rectangle 37"/>
          <p:cNvSpPr/>
          <p:nvPr/>
        </p:nvSpPr>
        <p:spPr>
          <a:xfrm>
            <a:off x="6719770" y="1437434"/>
            <a:ext cx="2025615"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39" name="TextBox 38"/>
          <p:cNvSpPr txBox="1"/>
          <p:nvPr/>
        </p:nvSpPr>
        <p:spPr>
          <a:xfrm>
            <a:off x="6701192" y="1398910"/>
            <a:ext cx="20441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Qué</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haces</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por las </a:t>
            </a:r>
            <a:r>
              <a:rPr kumimoji="0" lang="en-GB" sz="2000" b="0" i="0" u="none" strike="noStrike" kern="1200" cap="none" spc="0" normalizeH="0" noProof="0" dirty="0" err="1">
                <a:ln>
                  <a:noFill/>
                </a:ln>
                <a:solidFill>
                  <a:srgbClr val="002060"/>
                </a:solidFill>
                <a:effectLst/>
                <a:uLnTx/>
                <a:uFillTx/>
                <a:latin typeface="Century Gothic" panose="020F0302020204030204"/>
                <a:ea typeface="+mn-ea"/>
                <a:cs typeface="+mn-cs"/>
              </a:rPr>
              <a:t>tardes</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a:t>
            </a:r>
          </a:p>
        </p:txBody>
      </p:sp>
      <p:grpSp>
        <p:nvGrpSpPr>
          <p:cNvPr id="40" name="Group 39">
            <a:extLst>
              <a:ext uri="{FF2B5EF4-FFF2-40B4-BE49-F238E27FC236}">
                <a16:creationId xmlns:a16="http://schemas.microsoft.com/office/drawing/2014/main" id="{B8BAD994-AC1D-49DF-BFCB-60817CED3195}"/>
              </a:ext>
            </a:extLst>
          </p:cNvPr>
          <p:cNvGrpSpPr/>
          <p:nvPr/>
        </p:nvGrpSpPr>
        <p:grpSpPr>
          <a:xfrm>
            <a:off x="6532275" y="3749071"/>
            <a:ext cx="2397966" cy="2537992"/>
            <a:chOff x="6583716" y="77853"/>
            <a:chExt cx="4170883" cy="6248521"/>
          </a:xfrm>
        </p:grpSpPr>
        <p:sp>
          <p:nvSpPr>
            <p:cNvPr id="41" name="Rectangle: Rounded Corners 22">
              <a:extLst>
                <a:ext uri="{FF2B5EF4-FFF2-40B4-BE49-F238E27FC236}">
                  <a16:creationId xmlns:a16="http://schemas.microsoft.com/office/drawing/2014/main" id="{475F782A-9E78-414C-B892-2D89C98BA4E7}"/>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42" name="Oval 41">
              <a:extLst>
                <a:ext uri="{FF2B5EF4-FFF2-40B4-BE49-F238E27FC236}">
                  <a16:creationId xmlns:a16="http://schemas.microsoft.com/office/drawing/2014/main" id="{DDD9EB96-DADE-421D-802E-C21459DDF5E3}"/>
                </a:ext>
              </a:extLst>
            </p:cNvPr>
            <p:cNvSpPr/>
            <p:nvPr/>
          </p:nvSpPr>
          <p:spPr>
            <a:xfrm>
              <a:off x="8323221" y="5529272"/>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grpSp>
      <p:sp>
        <p:nvSpPr>
          <p:cNvPr id="43" name="Rectangle 42"/>
          <p:cNvSpPr/>
          <p:nvPr/>
        </p:nvSpPr>
        <p:spPr>
          <a:xfrm>
            <a:off x="6695927" y="4105727"/>
            <a:ext cx="2132342"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44" name="TextBox 43"/>
          <p:cNvSpPr txBox="1"/>
          <p:nvPr/>
        </p:nvSpPr>
        <p:spPr>
          <a:xfrm>
            <a:off x="6734553" y="4227655"/>
            <a:ext cx="215092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Sí</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y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tambien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hago</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dibujos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Qué</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hace Tomás, y </a:t>
            </a:r>
            <a:r>
              <a:rPr kumimoji="0" lang="en-GB" sz="2000" b="0" i="0" u="none" strike="noStrike" kern="1200" cap="none" spc="0" normalizeH="0" noProof="0" dirty="0" err="1">
                <a:ln>
                  <a:noFill/>
                </a:ln>
                <a:solidFill>
                  <a:srgbClr val="002060"/>
                </a:solidFill>
                <a:effectLst/>
                <a:uLnTx/>
                <a:uFillTx/>
                <a:latin typeface="Century Gothic" panose="020F0302020204030204"/>
                <a:ea typeface="+mn-ea"/>
                <a:cs typeface="+mn-cs"/>
              </a:rPr>
              <a:t>dónde</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55" name="TextBox 54"/>
          <p:cNvSpPr txBox="1"/>
          <p:nvPr/>
        </p:nvSpPr>
        <p:spPr>
          <a:xfrm>
            <a:off x="9697949" y="1446831"/>
            <a:ext cx="201507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F0302020204030204"/>
              </a:rPr>
              <a:t>Hago</a:t>
            </a:r>
            <a:r>
              <a:rPr lang="en-GB" sz="2000" dirty="0">
                <a:solidFill>
                  <a:srgbClr val="002060"/>
                </a:solidFill>
                <a:latin typeface="Century Gothic" panose="020F0302020204030204"/>
              </a:rPr>
              <a:t> películas. ¡</a:t>
            </a:r>
            <a:r>
              <a:rPr lang="en-GB" sz="2000" dirty="0" err="1">
                <a:solidFill>
                  <a:srgbClr val="002060"/>
                </a:solidFill>
                <a:latin typeface="Century Gothic" panose="020F0302020204030204"/>
              </a:rPr>
              <a:t>Es</a:t>
            </a:r>
            <a:r>
              <a:rPr lang="en-GB" sz="2000" dirty="0">
                <a:solidFill>
                  <a:srgbClr val="002060"/>
                </a:solidFill>
                <a:latin typeface="Century Gothic" panose="020F0302020204030204"/>
              </a:rPr>
              <a:t> genial! ¿Haces </a:t>
            </a:r>
            <a:r>
              <a:rPr lang="en-GB" sz="2000" dirty="0" err="1">
                <a:solidFill>
                  <a:srgbClr val="002060"/>
                </a:solidFill>
                <a:latin typeface="Century Gothic" panose="020F0302020204030204"/>
              </a:rPr>
              <a:t>deporte</a:t>
            </a:r>
            <a:r>
              <a:rPr lang="en-GB" sz="2000" dirty="0">
                <a:solidFill>
                  <a:srgbClr val="002060"/>
                </a:solidFill>
                <a:latin typeface="Century Gothic" panose="020F0302020204030204"/>
              </a:rPr>
              <a:t>? </a:t>
            </a:r>
            <a:endParaRPr kumimoji="0" lang="en-GB" sz="2000" b="1" i="0" u="none" strike="noStrike" kern="1200" cap="none" spc="0" normalizeH="0" baseline="0" noProof="0" dirty="0">
              <a:ln>
                <a:noFill/>
              </a:ln>
              <a:solidFill>
                <a:srgbClr val="002060"/>
              </a:solidFill>
              <a:effectLst/>
              <a:uLnTx/>
              <a:uFillTx/>
              <a:latin typeface="Century Gothic" panose="020F0302020204030204"/>
            </a:endParaRPr>
          </a:p>
        </p:txBody>
      </p:sp>
      <p:grpSp>
        <p:nvGrpSpPr>
          <p:cNvPr id="56" name="Group 55">
            <a:extLst>
              <a:ext uri="{FF2B5EF4-FFF2-40B4-BE49-F238E27FC236}">
                <a16:creationId xmlns:a16="http://schemas.microsoft.com/office/drawing/2014/main" id="{B8BAD994-AC1D-49DF-BFCB-60817CED3195}"/>
              </a:ext>
            </a:extLst>
          </p:cNvPr>
          <p:cNvGrpSpPr/>
          <p:nvPr/>
        </p:nvGrpSpPr>
        <p:grpSpPr>
          <a:xfrm>
            <a:off x="9528907" y="3763301"/>
            <a:ext cx="2387322" cy="2537992"/>
            <a:chOff x="6583716" y="77853"/>
            <a:chExt cx="4170883" cy="6248521"/>
          </a:xfrm>
        </p:grpSpPr>
        <p:sp>
          <p:nvSpPr>
            <p:cNvPr id="57" name="Rectangle: Rounded Corners 22">
              <a:extLst>
                <a:ext uri="{FF2B5EF4-FFF2-40B4-BE49-F238E27FC236}">
                  <a16:creationId xmlns:a16="http://schemas.microsoft.com/office/drawing/2014/main" id="{475F782A-9E78-414C-B892-2D89C98BA4E7}"/>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58" name="Oval 57">
              <a:extLst>
                <a:ext uri="{FF2B5EF4-FFF2-40B4-BE49-F238E27FC236}">
                  <a16:creationId xmlns:a16="http://schemas.microsoft.com/office/drawing/2014/main" id="{DDD9EB96-DADE-421D-802E-C21459DDF5E3}"/>
                </a:ext>
              </a:extLst>
            </p:cNvPr>
            <p:cNvSpPr/>
            <p:nvPr/>
          </p:nvSpPr>
          <p:spPr>
            <a:xfrm>
              <a:off x="8323221" y="5529272"/>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grpSp>
      <p:sp>
        <p:nvSpPr>
          <p:cNvPr id="59" name="Rectangle 58"/>
          <p:cNvSpPr/>
          <p:nvPr/>
        </p:nvSpPr>
        <p:spPr>
          <a:xfrm>
            <a:off x="9683393" y="4048005"/>
            <a:ext cx="2029635"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60" name="TextBox 59"/>
          <p:cNvSpPr txBox="1"/>
          <p:nvPr/>
        </p:nvSpPr>
        <p:spPr>
          <a:xfrm>
            <a:off x="9656679" y="4048005"/>
            <a:ext cx="208306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Hace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kárate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en</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la plaza</a:t>
            </a:r>
            <a:r>
              <a:rPr lang="en-GB" sz="2000" dirty="0">
                <a:solidFill>
                  <a:srgbClr val="002060"/>
                </a:solidFill>
                <a:latin typeface="Century Gothic" panose="020F0302020204030204"/>
              </a:rPr>
              <a:t> y hace </a:t>
            </a:r>
            <a:r>
              <a:rPr lang="en-GB" sz="2000" dirty="0" err="1">
                <a:solidFill>
                  <a:srgbClr val="002060"/>
                </a:solidFill>
                <a:latin typeface="Century Gothic" panose="020F0302020204030204"/>
              </a:rPr>
              <a:t>platos</a:t>
            </a:r>
            <a:r>
              <a:rPr lang="en-GB" sz="2000" dirty="0">
                <a:solidFill>
                  <a:srgbClr val="002060"/>
                </a:solidFill>
                <a:latin typeface="Century Gothic" panose="020F0302020204030204"/>
              </a:rPr>
              <a:t> </a:t>
            </a:r>
            <a:r>
              <a:rPr lang="en-GB" sz="2000" dirty="0" err="1">
                <a:solidFill>
                  <a:srgbClr val="002060"/>
                </a:solidFill>
                <a:latin typeface="Century Gothic" panose="020F0302020204030204"/>
              </a:rPr>
              <a:t>españoles</a:t>
            </a:r>
            <a:r>
              <a:rPr lang="en-GB" sz="2000" dirty="0">
                <a:solidFill>
                  <a:srgbClr val="002060"/>
                </a:solidFill>
                <a:latin typeface="Century Gothic" panose="020F0302020204030204"/>
              </a:rPr>
              <a:t>.</a:t>
            </a:r>
            <a:endParaRPr kumimoji="0" lang="en-GB" sz="2000" b="0" i="0" u="none" strike="noStrike" kern="1200" cap="none" spc="0" normalizeH="0" noProof="0" dirty="0">
              <a:ln>
                <a:noFill/>
              </a:ln>
              <a:solidFill>
                <a:srgbClr val="002060"/>
              </a:solidFill>
              <a:effectLst/>
              <a:uLnTx/>
              <a:uFillTx/>
              <a:latin typeface="Century Gothic" panose="020F0302020204030204"/>
            </a:endParaRPr>
          </a:p>
        </p:txBody>
      </p:sp>
      <p:grpSp>
        <p:nvGrpSpPr>
          <p:cNvPr id="61" name="Group 60">
            <a:extLst>
              <a:ext uri="{FF2B5EF4-FFF2-40B4-BE49-F238E27FC236}">
                <a16:creationId xmlns:a16="http://schemas.microsoft.com/office/drawing/2014/main" id="{B8BAD994-AC1D-49DF-BFCB-60817CED3195}"/>
              </a:ext>
            </a:extLst>
          </p:cNvPr>
          <p:cNvGrpSpPr/>
          <p:nvPr/>
        </p:nvGrpSpPr>
        <p:grpSpPr>
          <a:xfrm>
            <a:off x="3365530" y="1076600"/>
            <a:ext cx="2372936" cy="2537992"/>
            <a:chOff x="6583716" y="77853"/>
            <a:chExt cx="4170883" cy="6248521"/>
          </a:xfrm>
        </p:grpSpPr>
        <p:sp>
          <p:nvSpPr>
            <p:cNvPr id="62" name="Rectangle: Rounded Corners 22">
              <a:extLst>
                <a:ext uri="{FF2B5EF4-FFF2-40B4-BE49-F238E27FC236}">
                  <a16:creationId xmlns:a16="http://schemas.microsoft.com/office/drawing/2014/main" id="{475F782A-9E78-414C-B892-2D89C98BA4E7}"/>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63" name="Oval 62">
              <a:extLst>
                <a:ext uri="{FF2B5EF4-FFF2-40B4-BE49-F238E27FC236}">
                  <a16:creationId xmlns:a16="http://schemas.microsoft.com/office/drawing/2014/main" id="{DDD9EB96-DADE-421D-802E-C21459DDF5E3}"/>
                </a:ext>
              </a:extLst>
            </p:cNvPr>
            <p:cNvSpPr/>
            <p:nvPr/>
          </p:nvSpPr>
          <p:spPr>
            <a:xfrm>
              <a:off x="8323221" y="5529272"/>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grpSp>
      <p:sp>
        <p:nvSpPr>
          <p:cNvPr id="64" name="Rectangle 63"/>
          <p:cNvSpPr/>
          <p:nvPr/>
        </p:nvSpPr>
        <p:spPr>
          <a:xfrm>
            <a:off x="3537292" y="1433256"/>
            <a:ext cx="2056100"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65" name="TextBox 64"/>
          <p:cNvSpPr txBox="1"/>
          <p:nvPr/>
        </p:nvSpPr>
        <p:spPr>
          <a:xfrm>
            <a:off x="3565814" y="1459284"/>
            <a:ext cx="204615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I make films! It’s great.</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aseline="0"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Do you do sport ? </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nvGrpSpPr>
          <p:cNvPr id="66" name="Group 65">
            <a:extLst>
              <a:ext uri="{FF2B5EF4-FFF2-40B4-BE49-F238E27FC236}">
                <a16:creationId xmlns:a16="http://schemas.microsoft.com/office/drawing/2014/main" id="{B8BAD994-AC1D-49DF-BFCB-60817CED3195}"/>
              </a:ext>
            </a:extLst>
          </p:cNvPr>
          <p:cNvGrpSpPr/>
          <p:nvPr/>
        </p:nvGrpSpPr>
        <p:grpSpPr>
          <a:xfrm>
            <a:off x="558720" y="3756899"/>
            <a:ext cx="2218154" cy="2537992"/>
            <a:chOff x="6583716" y="77853"/>
            <a:chExt cx="4170883" cy="6248521"/>
          </a:xfrm>
        </p:grpSpPr>
        <p:sp>
          <p:nvSpPr>
            <p:cNvPr id="67" name="Rectangle: Rounded Corners 22">
              <a:extLst>
                <a:ext uri="{FF2B5EF4-FFF2-40B4-BE49-F238E27FC236}">
                  <a16:creationId xmlns:a16="http://schemas.microsoft.com/office/drawing/2014/main" id="{475F782A-9E78-414C-B892-2D89C98BA4E7}"/>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68" name="Oval 67">
              <a:extLst>
                <a:ext uri="{FF2B5EF4-FFF2-40B4-BE49-F238E27FC236}">
                  <a16:creationId xmlns:a16="http://schemas.microsoft.com/office/drawing/2014/main" id="{DDD9EB96-DADE-421D-802E-C21459DDF5E3}"/>
                </a:ext>
              </a:extLst>
            </p:cNvPr>
            <p:cNvSpPr/>
            <p:nvPr/>
          </p:nvSpPr>
          <p:spPr>
            <a:xfrm>
              <a:off x="8323221" y="5529272"/>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grpSp>
      <p:sp>
        <p:nvSpPr>
          <p:cNvPr id="69" name="Rectangle 68"/>
          <p:cNvSpPr/>
          <p:nvPr/>
        </p:nvSpPr>
        <p:spPr>
          <a:xfrm>
            <a:off x="722371" y="4113555"/>
            <a:ext cx="1822801"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70" name="TextBox 69"/>
          <p:cNvSpPr txBox="1"/>
          <p:nvPr/>
        </p:nvSpPr>
        <p:spPr>
          <a:xfrm>
            <a:off x="703793" y="4075031"/>
            <a:ext cx="1967253"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Yes, and</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I also do drawings.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What does Tomás do and where? </a:t>
            </a:r>
            <a:endParaRPr kumimoji="0" lang="en-GB" sz="2000" b="1" i="0" u="none" strike="noStrike" kern="1200" cap="none" spc="0" normalizeH="0" baseline="0" noProof="0" dirty="0">
              <a:ln>
                <a:noFill/>
              </a:ln>
              <a:solidFill>
                <a:srgbClr val="002060"/>
              </a:solidFill>
              <a:effectLst/>
              <a:uLnTx/>
              <a:uFillTx/>
              <a:latin typeface="Century Gothic" panose="020F0302020204030204"/>
            </a:endParaRPr>
          </a:p>
        </p:txBody>
      </p:sp>
      <p:grpSp>
        <p:nvGrpSpPr>
          <p:cNvPr id="71" name="Group 70">
            <a:extLst>
              <a:ext uri="{FF2B5EF4-FFF2-40B4-BE49-F238E27FC236}">
                <a16:creationId xmlns:a16="http://schemas.microsoft.com/office/drawing/2014/main" id="{B8BAD994-AC1D-49DF-BFCB-60817CED3195}"/>
              </a:ext>
            </a:extLst>
          </p:cNvPr>
          <p:cNvGrpSpPr/>
          <p:nvPr/>
        </p:nvGrpSpPr>
        <p:grpSpPr>
          <a:xfrm>
            <a:off x="3365531" y="3756899"/>
            <a:ext cx="2346386" cy="2537992"/>
            <a:chOff x="6583716" y="77853"/>
            <a:chExt cx="4170883" cy="6248521"/>
          </a:xfrm>
        </p:grpSpPr>
        <p:sp>
          <p:nvSpPr>
            <p:cNvPr id="72" name="Rectangle: Rounded Corners 22">
              <a:extLst>
                <a:ext uri="{FF2B5EF4-FFF2-40B4-BE49-F238E27FC236}">
                  <a16:creationId xmlns:a16="http://schemas.microsoft.com/office/drawing/2014/main" id="{475F782A-9E78-414C-B892-2D89C98BA4E7}"/>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73" name="Oval 72">
              <a:extLst>
                <a:ext uri="{FF2B5EF4-FFF2-40B4-BE49-F238E27FC236}">
                  <a16:creationId xmlns:a16="http://schemas.microsoft.com/office/drawing/2014/main" id="{DDD9EB96-DADE-421D-802E-C21459DDF5E3}"/>
                </a:ext>
              </a:extLst>
            </p:cNvPr>
            <p:cNvSpPr/>
            <p:nvPr/>
          </p:nvSpPr>
          <p:spPr>
            <a:xfrm>
              <a:off x="8323221" y="5529272"/>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grpSp>
      <p:sp>
        <p:nvSpPr>
          <p:cNvPr id="74" name="Rectangle 73"/>
          <p:cNvSpPr/>
          <p:nvPr/>
        </p:nvSpPr>
        <p:spPr>
          <a:xfrm>
            <a:off x="3537292" y="4105726"/>
            <a:ext cx="1969611"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75" name="TextBox 74"/>
          <p:cNvSpPr txBox="1"/>
          <p:nvPr/>
        </p:nvSpPr>
        <p:spPr>
          <a:xfrm>
            <a:off x="3514570" y="4075031"/>
            <a:ext cx="197685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F0302020204030204"/>
                <a:sym typeface="Wingdings" panose="05000000000000000000" pitchFamily="2" charset="2"/>
              </a:rPr>
              <a:t>He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sym typeface="Wingdings" panose="05000000000000000000" pitchFamily="2" charset="2"/>
              </a:rPr>
              <a:t>does karate in the square</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sym typeface="Wingdings" panose="05000000000000000000" pitchFamily="2" charset="2"/>
              </a:rPr>
              <a:t> and he makes Spanish dishes.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sym typeface="Wingdings" panose="05000000000000000000" pitchFamily="2" charset="2"/>
              </a:rPr>
              <a:t> </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3" name="Rectangle 82"/>
          <p:cNvSpPr/>
          <p:nvPr/>
        </p:nvSpPr>
        <p:spPr>
          <a:xfrm>
            <a:off x="9664937" y="1379656"/>
            <a:ext cx="2048092"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2" name="Title 1"/>
          <p:cNvSpPr>
            <a:spLocks noGrp="1"/>
          </p:cNvSpPr>
          <p:nvPr>
            <p:ph type="title"/>
          </p:nvPr>
        </p:nvSpPr>
        <p:spPr>
          <a:xfrm>
            <a:off x="10951364" y="449810"/>
            <a:ext cx="130618" cy="80331"/>
          </a:xfrm>
          <a:solidFill>
            <a:srgbClr val="C00000"/>
          </a:solidFill>
          <a:ln>
            <a:solidFill>
              <a:srgbClr val="C00000"/>
            </a:solidFill>
          </a:ln>
        </p:spPr>
        <p:txBody>
          <a:bodyPr>
            <a:normAutofit fontScale="90000"/>
          </a:bodyPr>
          <a:lstStyle/>
          <a:p>
            <a:r>
              <a:rPr lang="en-GB" sz="100" b="1" dirty="0" err="1">
                <a:solidFill>
                  <a:schemeClr val="bg1"/>
                </a:solidFill>
              </a:rPr>
              <a:t>escribir</a:t>
            </a:r>
            <a:endParaRPr lang="en-GB" sz="100" b="1" dirty="0">
              <a:solidFill>
                <a:schemeClr val="bg1"/>
              </a:solidFill>
            </a:endParaRPr>
          </a:p>
        </p:txBody>
      </p:sp>
      <p:sp>
        <p:nvSpPr>
          <p:cNvPr id="46"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3" name="TextBox 2">
            <a:extLst>
              <a:ext uri="{FF2B5EF4-FFF2-40B4-BE49-F238E27FC236}">
                <a16:creationId xmlns:a16="http://schemas.microsoft.com/office/drawing/2014/main" id="{8BCD058E-DF17-4F38-A3E7-75C789180C74}"/>
              </a:ext>
            </a:extLst>
          </p:cNvPr>
          <p:cNvSpPr txBox="1"/>
          <p:nvPr/>
        </p:nvSpPr>
        <p:spPr>
          <a:xfrm>
            <a:off x="2840704" y="2077773"/>
            <a:ext cx="1724638" cy="707886"/>
          </a:xfrm>
          <a:prstGeom prst="rect">
            <a:avLst/>
          </a:prstGeom>
          <a:noFill/>
        </p:spPr>
        <p:txBody>
          <a:bodyPr wrap="square" rtlCol="0">
            <a:spAutoFit/>
          </a:bodyPr>
          <a:lstStyle/>
          <a:p>
            <a:r>
              <a:rPr lang="en-GB" sz="4000" dirty="0">
                <a:solidFill>
                  <a:srgbClr val="3A5EAB"/>
                </a:solidFill>
                <a:sym typeface="Wingdings 3" panose="05040102010807070707" pitchFamily="18" charset="2"/>
              </a:rPr>
              <a:t></a:t>
            </a:r>
            <a:endParaRPr lang="en-GB" sz="4000" dirty="0">
              <a:solidFill>
                <a:srgbClr val="3A5EAB"/>
              </a:solidFill>
            </a:endParaRPr>
          </a:p>
        </p:txBody>
      </p:sp>
      <p:sp>
        <p:nvSpPr>
          <p:cNvPr id="47" name="TextBox 46">
            <a:extLst>
              <a:ext uri="{FF2B5EF4-FFF2-40B4-BE49-F238E27FC236}">
                <a16:creationId xmlns:a16="http://schemas.microsoft.com/office/drawing/2014/main" id="{A5976D62-F87E-4D36-92E6-F6FA96AE1392}"/>
              </a:ext>
            </a:extLst>
          </p:cNvPr>
          <p:cNvSpPr txBox="1"/>
          <p:nvPr/>
        </p:nvSpPr>
        <p:spPr>
          <a:xfrm>
            <a:off x="2791956" y="4794697"/>
            <a:ext cx="1724638" cy="707886"/>
          </a:xfrm>
          <a:prstGeom prst="rect">
            <a:avLst/>
          </a:prstGeom>
          <a:noFill/>
        </p:spPr>
        <p:txBody>
          <a:bodyPr wrap="square" rtlCol="0">
            <a:spAutoFit/>
          </a:bodyPr>
          <a:lstStyle/>
          <a:p>
            <a:r>
              <a:rPr lang="en-GB" sz="4000" dirty="0">
                <a:solidFill>
                  <a:srgbClr val="3A5EAB"/>
                </a:solidFill>
                <a:sym typeface="Wingdings 3" panose="05040102010807070707" pitchFamily="18" charset="2"/>
              </a:rPr>
              <a:t></a:t>
            </a:r>
            <a:endParaRPr lang="en-GB" sz="4000" dirty="0">
              <a:solidFill>
                <a:srgbClr val="3A5EAB"/>
              </a:solidFill>
            </a:endParaRPr>
          </a:p>
        </p:txBody>
      </p:sp>
      <p:sp>
        <p:nvSpPr>
          <p:cNvPr id="48" name="TextBox 47">
            <a:extLst>
              <a:ext uri="{FF2B5EF4-FFF2-40B4-BE49-F238E27FC236}">
                <a16:creationId xmlns:a16="http://schemas.microsoft.com/office/drawing/2014/main" id="{DB618748-B02D-4A80-B9A5-D396FF88EA2B}"/>
              </a:ext>
            </a:extLst>
          </p:cNvPr>
          <p:cNvSpPr txBox="1"/>
          <p:nvPr/>
        </p:nvSpPr>
        <p:spPr>
          <a:xfrm rot="8215015">
            <a:off x="1656967" y="3707153"/>
            <a:ext cx="1918190" cy="707886"/>
          </a:xfrm>
          <a:prstGeom prst="rect">
            <a:avLst/>
          </a:prstGeom>
          <a:noFill/>
        </p:spPr>
        <p:txBody>
          <a:bodyPr wrap="square" rtlCol="0">
            <a:spAutoFit/>
          </a:bodyPr>
          <a:lstStyle/>
          <a:p>
            <a:r>
              <a:rPr lang="en-GB" sz="4000" dirty="0">
                <a:solidFill>
                  <a:srgbClr val="3A5EAB"/>
                </a:solidFill>
                <a:sym typeface="Wingdings 3" panose="05040102010807070707" pitchFamily="18" charset="2"/>
              </a:rPr>
              <a:t></a:t>
            </a:r>
            <a:endParaRPr lang="en-GB" sz="4000" dirty="0">
              <a:solidFill>
                <a:srgbClr val="3A5EAB"/>
              </a:solidFill>
            </a:endParaRPr>
          </a:p>
        </p:txBody>
      </p:sp>
      <p:sp>
        <p:nvSpPr>
          <p:cNvPr id="49" name="TextBox 48">
            <a:extLst>
              <a:ext uri="{FF2B5EF4-FFF2-40B4-BE49-F238E27FC236}">
                <a16:creationId xmlns:a16="http://schemas.microsoft.com/office/drawing/2014/main" id="{F1E1D3E3-5567-47EF-859C-45B2C767BF91}"/>
              </a:ext>
            </a:extLst>
          </p:cNvPr>
          <p:cNvSpPr txBox="1"/>
          <p:nvPr/>
        </p:nvSpPr>
        <p:spPr>
          <a:xfrm>
            <a:off x="8956099" y="2018955"/>
            <a:ext cx="1724638" cy="707886"/>
          </a:xfrm>
          <a:prstGeom prst="rect">
            <a:avLst/>
          </a:prstGeom>
          <a:noFill/>
        </p:spPr>
        <p:txBody>
          <a:bodyPr wrap="square" rtlCol="0">
            <a:spAutoFit/>
          </a:bodyPr>
          <a:lstStyle/>
          <a:p>
            <a:r>
              <a:rPr lang="en-GB" sz="4000" dirty="0">
                <a:solidFill>
                  <a:srgbClr val="3A5EAB"/>
                </a:solidFill>
                <a:sym typeface="Wingdings 3" panose="05040102010807070707" pitchFamily="18" charset="2"/>
              </a:rPr>
              <a:t></a:t>
            </a:r>
            <a:endParaRPr lang="en-GB" sz="4000" dirty="0">
              <a:solidFill>
                <a:srgbClr val="3A5EAB"/>
              </a:solidFill>
            </a:endParaRPr>
          </a:p>
        </p:txBody>
      </p:sp>
      <p:sp>
        <p:nvSpPr>
          <p:cNvPr id="50" name="TextBox 49">
            <a:extLst>
              <a:ext uri="{FF2B5EF4-FFF2-40B4-BE49-F238E27FC236}">
                <a16:creationId xmlns:a16="http://schemas.microsoft.com/office/drawing/2014/main" id="{86CFD813-97B5-45A8-AF16-62FA742F43D8}"/>
              </a:ext>
            </a:extLst>
          </p:cNvPr>
          <p:cNvSpPr txBox="1"/>
          <p:nvPr/>
        </p:nvSpPr>
        <p:spPr>
          <a:xfrm>
            <a:off x="8907351" y="4735879"/>
            <a:ext cx="1724638" cy="707886"/>
          </a:xfrm>
          <a:prstGeom prst="rect">
            <a:avLst/>
          </a:prstGeom>
          <a:noFill/>
        </p:spPr>
        <p:txBody>
          <a:bodyPr wrap="square" rtlCol="0">
            <a:spAutoFit/>
          </a:bodyPr>
          <a:lstStyle/>
          <a:p>
            <a:r>
              <a:rPr lang="en-GB" sz="4000" dirty="0">
                <a:solidFill>
                  <a:srgbClr val="3A5EAB"/>
                </a:solidFill>
                <a:sym typeface="Wingdings 3" panose="05040102010807070707" pitchFamily="18" charset="2"/>
              </a:rPr>
              <a:t></a:t>
            </a:r>
            <a:endParaRPr lang="en-GB" sz="4000" dirty="0">
              <a:solidFill>
                <a:srgbClr val="3A5EAB"/>
              </a:solidFill>
            </a:endParaRPr>
          </a:p>
        </p:txBody>
      </p:sp>
      <p:sp>
        <p:nvSpPr>
          <p:cNvPr id="51" name="TextBox 50">
            <a:extLst>
              <a:ext uri="{FF2B5EF4-FFF2-40B4-BE49-F238E27FC236}">
                <a16:creationId xmlns:a16="http://schemas.microsoft.com/office/drawing/2014/main" id="{D0B4EE51-05CB-4A0F-9701-9EA0AE10B48F}"/>
              </a:ext>
            </a:extLst>
          </p:cNvPr>
          <p:cNvSpPr txBox="1"/>
          <p:nvPr/>
        </p:nvSpPr>
        <p:spPr>
          <a:xfrm rot="8215015">
            <a:off x="7772362" y="3648335"/>
            <a:ext cx="1918190" cy="707886"/>
          </a:xfrm>
          <a:prstGeom prst="rect">
            <a:avLst/>
          </a:prstGeom>
          <a:noFill/>
        </p:spPr>
        <p:txBody>
          <a:bodyPr wrap="square" rtlCol="0">
            <a:spAutoFit/>
          </a:bodyPr>
          <a:lstStyle/>
          <a:p>
            <a:r>
              <a:rPr lang="en-GB" sz="4000" dirty="0">
                <a:solidFill>
                  <a:srgbClr val="3A5EAB"/>
                </a:solidFill>
                <a:sym typeface="Wingdings 3" panose="05040102010807070707" pitchFamily="18" charset="2"/>
              </a:rPr>
              <a:t></a:t>
            </a:r>
            <a:endParaRPr lang="en-GB" sz="4000" dirty="0">
              <a:solidFill>
                <a:srgbClr val="3A5EAB"/>
              </a:solidFill>
            </a:endParaRPr>
          </a:p>
        </p:txBody>
      </p:sp>
    </p:spTree>
    <p:extLst>
      <p:ext uri="{BB962C8B-B14F-4D97-AF65-F5344CB8AC3E}">
        <p14:creationId xmlns:p14="http://schemas.microsoft.com/office/powerpoint/2010/main" val="350898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4" grpId="0"/>
      <p:bldP spid="55" grpId="0"/>
      <p:bldP spid="6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91387" y="531318"/>
            <a:ext cx="2020748" cy="1325563"/>
          </a:xfrm>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j</a:t>
            </a:r>
            <a:endParaRPr lang="en-GB" sz="12000" b="0" dirty="0"/>
          </a:p>
        </p:txBody>
      </p:sp>
      <p:sp>
        <p:nvSpPr>
          <p:cNvPr id="4" name="Rounded Rectangle 3" descr="rectangle"/>
          <p:cNvSpPr/>
          <p:nvPr/>
        </p:nvSpPr>
        <p:spPr>
          <a:xfrm>
            <a:off x="386415" y="2696040"/>
            <a:ext cx="3230691" cy="2744130"/>
          </a:xfrm>
          <a:prstGeom prst="roundRect">
            <a:avLst/>
          </a:prstGeom>
          <a:noFill/>
          <a:ln w="2222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6" name="Picture 2" descr="green ey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54385" y="2949466"/>
            <a:ext cx="1497385" cy="14225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33336" y="4291272"/>
            <a:ext cx="253926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j</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a:t>
            </a:r>
          </a:p>
        </p:txBody>
      </p:sp>
      <p:sp>
        <p:nvSpPr>
          <p:cNvPr id="18" name="Title 1">
            <a:extLst>
              <a:ext uri="{FF2B5EF4-FFF2-40B4-BE49-F238E27FC236}">
                <a16:creationId xmlns:a16="http://schemas.microsoft.com/office/drawing/2014/main" id="{0C5B4FEB-91F2-490A-A18E-0F22B6F40371}"/>
              </a:ext>
            </a:extLst>
          </p:cNvPr>
          <p:cNvSpPr txBox="1">
            <a:spLocks/>
          </p:cNvSpPr>
          <p:nvPr/>
        </p:nvSpPr>
        <p:spPr>
          <a:xfrm>
            <a:off x="4313230" y="752604"/>
            <a:ext cx="332366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j-ea"/>
                <a:cs typeface="Calibri" panose="020F0502020204030204" pitchFamily="34" charset="0"/>
              </a:rPr>
              <a:t>ge</a:t>
            </a:r>
            <a:endParaRPr kumimoji="0" lang="en-GB" sz="12000" b="0"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endParaRPr>
          </a:p>
        </p:txBody>
      </p:sp>
      <p:sp>
        <p:nvSpPr>
          <p:cNvPr id="19" name="Rounded Rectangle 3" descr="rectangle">
            <a:extLst>
              <a:ext uri="{FF2B5EF4-FFF2-40B4-BE49-F238E27FC236}">
                <a16:creationId xmlns:a16="http://schemas.microsoft.com/office/drawing/2014/main" id="{3FEA4EBE-C744-49A1-B1A1-2EF5BF3245BF}"/>
              </a:ext>
            </a:extLst>
          </p:cNvPr>
          <p:cNvSpPr/>
          <p:nvPr/>
        </p:nvSpPr>
        <p:spPr>
          <a:xfrm>
            <a:off x="3878289" y="2709233"/>
            <a:ext cx="3758609" cy="2717744"/>
          </a:xfrm>
          <a:prstGeom prst="roundRect">
            <a:avLst/>
          </a:prstGeom>
          <a:noFill/>
          <a:ln w="2222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20" name="Picture 6" descr="silhouettes of five people">
            <a:extLst>
              <a:ext uri="{FF2B5EF4-FFF2-40B4-BE49-F238E27FC236}">
                <a16:creationId xmlns:a16="http://schemas.microsoft.com/office/drawing/2014/main" id="{3ADD5C7F-0622-42DB-B861-5B2E01C63D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69021" y="3093830"/>
            <a:ext cx="2813133" cy="131748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BC4E2540-3F5E-42C5-85B6-936356C5F755}"/>
              </a:ext>
            </a:extLst>
          </p:cNvPr>
          <p:cNvSpPr txBox="1"/>
          <p:nvPr/>
        </p:nvSpPr>
        <p:spPr>
          <a:xfrm>
            <a:off x="4464586" y="4346298"/>
            <a:ext cx="26220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nte</a:t>
            </a:r>
          </a:p>
        </p:txBody>
      </p:sp>
      <p:sp>
        <p:nvSpPr>
          <p:cNvPr id="22" name="Title 5">
            <a:extLst>
              <a:ext uri="{FF2B5EF4-FFF2-40B4-BE49-F238E27FC236}">
                <a16:creationId xmlns:a16="http://schemas.microsoft.com/office/drawing/2014/main" id="{DDADF113-4B1B-403A-9E42-8A438D7F84EE}"/>
              </a:ext>
            </a:extLst>
          </p:cNvPr>
          <p:cNvSpPr txBox="1">
            <a:spLocks/>
          </p:cNvSpPr>
          <p:nvPr/>
        </p:nvSpPr>
        <p:spPr>
          <a:xfrm>
            <a:off x="8355030" y="796190"/>
            <a:ext cx="306808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j-ea"/>
                <a:cs typeface="Calibri" panose="020F0502020204030204" pitchFamily="34" charset="0"/>
              </a:rPr>
              <a:t>gi</a:t>
            </a:r>
            <a:endParaRPr kumimoji="0" lang="en-GB" sz="12000" b="0"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endParaRPr>
          </a:p>
        </p:txBody>
      </p:sp>
      <p:sp>
        <p:nvSpPr>
          <p:cNvPr id="23" name="Rounded Rectangle 6" descr="rectangle">
            <a:extLst>
              <a:ext uri="{FF2B5EF4-FFF2-40B4-BE49-F238E27FC236}">
                <a16:creationId xmlns:a16="http://schemas.microsoft.com/office/drawing/2014/main" id="{635B0464-D6C4-4216-8E81-652BC3740693}"/>
              </a:ext>
            </a:extLst>
          </p:cNvPr>
          <p:cNvSpPr/>
          <p:nvPr/>
        </p:nvSpPr>
        <p:spPr>
          <a:xfrm>
            <a:off x="7898081" y="2696040"/>
            <a:ext cx="3949281" cy="2744130"/>
          </a:xfrm>
          <a:prstGeom prst="roundRect">
            <a:avLst/>
          </a:prstGeom>
          <a:noFill/>
          <a:ln w="2222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4" name="Cloud Callout 16" descr="thought bubble">
            <a:extLst>
              <a:ext uri="{FF2B5EF4-FFF2-40B4-BE49-F238E27FC236}">
                <a16:creationId xmlns:a16="http://schemas.microsoft.com/office/drawing/2014/main" id="{A9D2AB62-2EE6-4C7C-856E-4CBE3F606758}"/>
              </a:ext>
            </a:extLst>
          </p:cNvPr>
          <p:cNvSpPr/>
          <p:nvPr/>
        </p:nvSpPr>
        <p:spPr>
          <a:xfrm>
            <a:off x="9207583" y="3082593"/>
            <a:ext cx="1519033" cy="951456"/>
          </a:xfrm>
          <a:prstGeom prst="cloudCallout">
            <a:avLst>
              <a:gd name="adj1" fmla="val -5923"/>
              <a:gd name="adj2" fmla="val 77941"/>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 name="TextBox 24">
            <a:extLst>
              <a:ext uri="{FF2B5EF4-FFF2-40B4-BE49-F238E27FC236}">
                <a16:creationId xmlns:a16="http://schemas.microsoft.com/office/drawing/2014/main" id="{1A7C84D4-57CC-4E0C-98BB-F2DBDC5F4E2A}"/>
              </a:ext>
            </a:extLst>
          </p:cNvPr>
          <p:cNvSpPr txBox="1"/>
          <p:nvPr/>
        </p:nvSpPr>
        <p:spPr>
          <a:xfrm>
            <a:off x="7898081" y="4258237"/>
            <a:ext cx="39492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nar</a:t>
            </a:r>
          </a:p>
        </p:txBody>
      </p:sp>
    </p:spTree>
    <p:extLst>
      <p:ext uri="{BB962C8B-B14F-4D97-AF65-F5344CB8AC3E}">
        <p14:creationId xmlns:p14="http://schemas.microsoft.com/office/powerpoint/2010/main" val="8995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j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j_ojo.wav"/>
                                        </p:tgtEl>
                                      </p:cMediaNode>
                                    </p:audio>
                                  </p:sub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subTnLst>
                                    <p:audio>
                                      <p:cMediaNode>
                                        <p:cTn display="0" masterRel="sameClick">
                                          <p:stCondLst>
                                            <p:cond evt="begin" delay="0">
                                              <p:tn val="21"/>
                                            </p:cond>
                                          </p:stCondLst>
                                          <p:endCondLst>
                                            <p:cond evt="onStopAudio" delay="0">
                                              <p:tgtEl>
                                                <p:sldTgt/>
                                              </p:tgtEl>
                                            </p:cond>
                                          </p:endCondLst>
                                        </p:cTn>
                                        <p:tgtEl>
                                          <p:sndTgt r:embed="rId5" name="ge_new.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subTnLst>
                                    <p:audio>
                                      <p:cMediaNode>
                                        <p:cTn display="0" masterRel="sameClick">
                                          <p:stCondLst>
                                            <p:cond evt="begin" delay="0">
                                              <p:tn val="29"/>
                                            </p:cond>
                                          </p:stCondLst>
                                          <p:endCondLst>
                                            <p:cond evt="onStopAudio" delay="0">
                                              <p:tgtEl>
                                                <p:sldTgt/>
                                              </p:tgtEl>
                                            </p:cond>
                                          </p:endCondLst>
                                        </p:cTn>
                                        <p:tgtEl>
                                          <p:sndTgt r:embed="rId6" name="ge_gente.wav"/>
                                        </p:tgtEl>
                                      </p:cMediaNode>
                                    </p:audio>
                                  </p:subTnLst>
                                </p:cTn>
                              </p:par>
                              <p:par>
                                <p:cTn id="32" presetID="10"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subTnLst>
                                    <p:audio>
                                      <p:cMediaNode>
                                        <p:cTn display="0" masterRel="sameClick">
                                          <p:stCondLst>
                                            <p:cond evt="begin" delay="0">
                                              <p:tn val="37"/>
                                            </p:cond>
                                          </p:stCondLst>
                                          <p:endCondLst>
                                            <p:cond evt="onStopAudio" delay="0">
                                              <p:tgtEl>
                                                <p:sldTgt/>
                                              </p:tgtEl>
                                            </p:cond>
                                          </p:endCondLst>
                                        </p:cTn>
                                        <p:tgtEl>
                                          <p:sndTgt r:embed="rId7" name="gi_new.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subTnLst>
                                    <p:audio>
                                      <p:cMediaNode>
                                        <p:cTn display="0" masterRel="sameClick">
                                          <p:stCondLst>
                                            <p:cond evt="begin" delay="0">
                                              <p:tn val="42"/>
                                            </p:cond>
                                          </p:stCondLst>
                                          <p:endCondLst>
                                            <p:cond evt="onStopAudio" delay="0">
                                              <p:tgtEl>
                                                <p:sldTgt/>
                                              </p:tgtEl>
                                            </p:cond>
                                          </p:endCondLst>
                                        </p:cTn>
                                        <p:tgtEl>
                                          <p:sndTgt r:embed="rId8" name="gi_imaginar.wav"/>
                                        </p:tgtEl>
                                      </p:cMediaNode>
                                    </p:audio>
                                  </p:subTnLst>
                                </p:cTn>
                              </p:par>
                              <p:par>
                                <p:cTn id="45" presetID="10"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8" grpId="0"/>
      <p:bldP spid="19" grpId="0" animBg="1"/>
      <p:bldP spid="21" grpId="0"/>
      <p:bldP spid="22" grpId="0"/>
      <p:bldP spid="23" grpId="0" animBg="1"/>
      <p:bldP spid="24" grpId="0" animBg="1"/>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34281"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11" name="TextBox 10">
            <a:extLst>
              <a:ext uri="{FF2B5EF4-FFF2-40B4-BE49-F238E27FC236}">
                <a16:creationId xmlns:a16="http://schemas.microsoft.com/office/drawing/2014/main" id="{AD6507E1-4AD1-477F-9DD9-8C909101BFE6}"/>
              </a:ext>
            </a:extLst>
          </p:cNvPr>
          <p:cNvSpPr txBox="1"/>
          <p:nvPr/>
        </p:nvSpPr>
        <p:spPr>
          <a:xfrm>
            <a:off x="175148" y="1329316"/>
            <a:ext cx="1120913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No new vocabulary for 7.2.1.6 but revisit Term 1 and Term 2.1 vocabulary for the assessment next week.</a:t>
            </a:r>
            <a:endParaRPr kumimoji="0" lang="en-GB" sz="1800" b="0"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13" name="Picture 12" descr="A blue cartoon face with orange headphones&#10;&#10;Description automatically generated">
            <a:extLst>
              <a:ext uri="{FF2B5EF4-FFF2-40B4-BE49-F238E27FC236}">
                <a16:creationId xmlns:a16="http://schemas.microsoft.com/office/drawing/2014/main" id="{D6A2477C-224F-487A-B888-461342B32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3027847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005781" cy="647577"/>
          </a:xfrm>
        </p:spPr>
        <p:txBody>
          <a:bodyPr>
            <a:normAutofit/>
          </a:bodyPr>
          <a:lstStyle/>
          <a:p>
            <a:r>
              <a:rPr lang="en-GB" sz="2800" b="1" dirty="0" err="1">
                <a:solidFill>
                  <a:schemeClr val="bg1"/>
                </a:solidFill>
              </a:rPr>
              <a:t>Fonética</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EF8CDABB-FE34-9B40-A7AC-9470E22856BF}"/>
              </a:ext>
            </a:extLst>
          </p:cNvPr>
          <p:cNvSpPr txBox="1"/>
          <p:nvPr/>
        </p:nvSpPr>
        <p:spPr>
          <a:xfrm>
            <a:off x="0" y="1258890"/>
            <a:ext cx="12347649" cy="830997"/>
          </a:xfrm>
          <a:prstGeom prst="rect">
            <a:avLst/>
          </a:prstGeom>
          <a:noFill/>
        </p:spPr>
        <p:txBody>
          <a:bodyPr wrap="square" rtlCol="0">
            <a:spAutoFit/>
          </a:bodyPr>
          <a:lstStyle/>
          <a:p>
            <a:r>
              <a:rPr lang="en-US" sz="2400" b="1" dirty="0">
                <a:solidFill>
                  <a:srgbClr val="002060"/>
                </a:solidFill>
              </a:rPr>
              <a:t>Escucha y escribe la palabra. ¿</a:t>
            </a:r>
            <a:r>
              <a:rPr lang="en-US" sz="2400" b="1" dirty="0" err="1">
                <a:solidFill>
                  <a:srgbClr val="002060"/>
                </a:solidFill>
              </a:rPr>
              <a:t>Es</a:t>
            </a:r>
            <a:r>
              <a:rPr lang="en-US" sz="2400" b="1" dirty="0">
                <a:solidFill>
                  <a:srgbClr val="002060"/>
                </a:solidFill>
              </a:rPr>
              <a:t> [</a:t>
            </a:r>
            <a:r>
              <a:rPr lang="en-US" sz="2400" b="1" dirty="0" err="1">
                <a:solidFill>
                  <a:srgbClr val="002060"/>
                </a:solidFill>
              </a:rPr>
              <a:t>ge</a:t>
            </a:r>
            <a:r>
              <a:rPr lang="en-US" sz="2400" b="1" dirty="0">
                <a:solidFill>
                  <a:srgbClr val="002060"/>
                </a:solidFill>
              </a:rPr>
              <a:t>], [</a:t>
            </a:r>
            <a:r>
              <a:rPr lang="en-US" sz="2400" b="1" dirty="0" err="1">
                <a:solidFill>
                  <a:srgbClr val="002060"/>
                </a:solidFill>
              </a:rPr>
              <a:t>gi</a:t>
            </a:r>
            <a:r>
              <a:rPr lang="en-US" sz="2400" b="1" dirty="0">
                <a:solidFill>
                  <a:srgbClr val="002060"/>
                </a:solidFill>
              </a:rPr>
              <a:t>] o [j]? </a:t>
            </a:r>
            <a:r>
              <a:rPr lang="en-US" sz="2400" b="1" dirty="0" err="1">
                <a:solidFill>
                  <a:srgbClr val="002060"/>
                </a:solidFill>
              </a:rPr>
              <a:t>Luego</a:t>
            </a:r>
            <a:r>
              <a:rPr lang="en-US" sz="2400" b="1" dirty="0">
                <a:solidFill>
                  <a:srgbClr val="002060"/>
                </a:solidFill>
              </a:rPr>
              <a:t>, escribe la </a:t>
            </a:r>
            <a:r>
              <a:rPr lang="en-US" sz="2400" b="1" dirty="0" err="1">
                <a:solidFill>
                  <a:srgbClr val="002060"/>
                </a:solidFill>
              </a:rPr>
              <a:t>frase</a:t>
            </a:r>
            <a:r>
              <a:rPr lang="en-US" sz="2400" b="1" dirty="0">
                <a:solidFill>
                  <a:srgbClr val="002060"/>
                </a:solidFill>
              </a:rPr>
              <a:t> en </a:t>
            </a:r>
            <a:r>
              <a:rPr lang="en-US" sz="2400" b="1" dirty="0" err="1">
                <a:solidFill>
                  <a:srgbClr val="002060"/>
                </a:solidFill>
              </a:rPr>
              <a:t>inglés</a:t>
            </a:r>
            <a:r>
              <a:rPr lang="en-US" sz="2400" b="1" dirty="0">
                <a:solidFill>
                  <a:srgbClr val="002060"/>
                </a:solidFill>
              </a:rPr>
              <a:t>.</a:t>
            </a:r>
          </a:p>
          <a:p>
            <a:endParaRPr lang="en-US" sz="2400" b="1" dirty="0">
              <a:solidFill>
                <a:srgbClr val="002060"/>
              </a:solidFill>
            </a:endParaRPr>
          </a:p>
        </p:txBody>
      </p:sp>
      <p:sp>
        <p:nvSpPr>
          <p:cNvPr id="15" name="CuadroTexto 14">
            <a:extLst>
              <a:ext uri="{FF2B5EF4-FFF2-40B4-BE49-F238E27FC236}">
                <a16:creationId xmlns:a16="http://schemas.microsoft.com/office/drawing/2014/main" id="{4CB2340B-B4A7-6241-8166-F576B9C22F6B}"/>
              </a:ext>
            </a:extLst>
          </p:cNvPr>
          <p:cNvSpPr txBox="1"/>
          <p:nvPr/>
        </p:nvSpPr>
        <p:spPr>
          <a:xfrm>
            <a:off x="881907" y="1920320"/>
            <a:ext cx="5195653" cy="461665"/>
          </a:xfrm>
          <a:prstGeom prst="rect">
            <a:avLst/>
          </a:prstGeom>
          <a:noFill/>
        </p:spPr>
        <p:txBody>
          <a:bodyPr wrap="none" rtlCol="0">
            <a:spAutoFit/>
          </a:bodyPr>
          <a:lstStyle/>
          <a:p>
            <a:r>
              <a:rPr lang="x-none" sz="2400" dirty="0">
                <a:solidFill>
                  <a:srgbClr val="002060"/>
                </a:solidFill>
              </a:rPr>
              <a:t>La ______ está _____ de la ______.</a:t>
            </a:r>
          </a:p>
        </p:txBody>
      </p:sp>
      <p:sp>
        <p:nvSpPr>
          <p:cNvPr id="16" name="CuadroTexto 15">
            <a:extLst>
              <a:ext uri="{FF2B5EF4-FFF2-40B4-BE49-F238E27FC236}">
                <a16:creationId xmlns:a16="http://schemas.microsoft.com/office/drawing/2014/main" id="{42649076-08F4-9F47-8D8C-2F8672A3186B}"/>
              </a:ext>
            </a:extLst>
          </p:cNvPr>
          <p:cNvSpPr txBox="1"/>
          <p:nvPr/>
        </p:nvSpPr>
        <p:spPr>
          <a:xfrm>
            <a:off x="902567" y="2624161"/>
            <a:ext cx="2773516" cy="461665"/>
          </a:xfrm>
          <a:prstGeom prst="rect">
            <a:avLst/>
          </a:prstGeom>
          <a:noFill/>
        </p:spPr>
        <p:txBody>
          <a:bodyPr wrap="none" rtlCol="0">
            <a:spAutoFit/>
          </a:bodyPr>
          <a:lstStyle/>
          <a:p>
            <a:r>
              <a:rPr lang="x-none" sz="2400" dirty="0">
                <a:solidFill>
                  <a:srgbClr val="002060"/>
                </a:solidFill>
              </a:rPr>
              <a:t>El chico es _____ .</a:t>
            </a:r>
          </a:p>
        </p:txBody>
      </p:sp>
      <p:sp>
        <p:nvSpPr>
          <p:cNvPr id="17" name="CuadroTexto 16">
            <a:extLst>
              <a:ext uri="{FF2B5EF4-FFF2-40B4-BE49-F238E27FC236}">
                <a16:creationId xmlns:a16="http://schemas.microsoft.com/office/drawing/2014/main" id="{7739FC10-12DE-2E49-96F6-C1FB1DC97AB5}"/>
              </a:ext>
            </a:extLst>
          </p:cNvPr>
          <p:cNvSpPr txBox="1"/>
          <p:nvPr/>
        </p:nvSpPr>
        <p:spPr>
          <a:xfrm>
            <a:off x="902567" y="3350991"/>
            <a:ext cx="3996607" cy="461665"/>
          </a:xfrm>
          <a:prstGeom prst="rect">
            <a:avLst/>
          </a:prstGeom>
          <a:noFill/>
        </p:spPr>
        <p:txBody>
          <a:bodyPr wrap="none" rtlCol="0">
            <a:spAutoFit/>
          </a:bodyPr>
          <a:lstStyle/>
          <a:p>
            <a:r>
              <a:rPr lang="x-none" sz="2400" dirty="0">
                <a:solidFill>
                  <a:srgbClr val="002060"/>
                </a:solidFill>
              </a:rPr>
              <a:t>Es un ______ muy _______ .</a:t>
            </a:r>
          </a:p>
        </p:txBody>
      </p:sp>
      <p:sp>
        <p:nvSpPr>
          <p:cNvPr id="18" name="CuadroTexto 17">
            <a:extLst>
              <a:ext uri="{FF2B5EF4-FFF2-40B4-BE49-F238E27FC236}">
                <a16:creationId xmlns:a16="http://schemas.microsoft.com/office/drawing/2014/main" id="{DC2E50D8-C86E-4F42-BD9D-623BEEB00277}"/>
              </a:ext>
            </a:extLst>
          </p:cNvPr>
          <p:cNvSpPr txBox="1"/>
          <p:nvPr/>
        </p:nvSpPr>
        <p:spPr>
          <a:xfrm>
            <a:off x="902567" y="3959921"/>
            <a:ext cx="4860626" cy="461665"/>
          </a:xfrm>
          <a:prstGeom prst="rect">
            <a:avLst/>
          </a:prstGeom>
          <a:noFill/>
        </p:spPr>
        <p:txBody>
          <a:bodyPr wrap="none" rtlCol="0">
            <a:spAutoFit/>
          </a:bodyPr>
          <a:lstStyle/>
          <a:p>
            <a:r>
              <a:rPr lang="x-none" sz="2400" dirty="0">
                <a:solidFill>
                  <a:srgbClr val="002060"/>
                </a:solidFill>
              </a:rPr>
              <a:t>El _______ en _______ es ______.</a:t>
            </a:r>
          </a:p>
        </p:txBody>
      </p:sp>
      <p:sp>
        <p:nvSpPr>
          <p:cNvPr id="19" name="CuadroTexto 18">
            <a:extLst>
              <a:ext uri="{FF2B5EF4-FFF2-40B4-BE49-F238E27FC236}">
                <a16:creationId xmlns:a16="http://schemas.microsoft.com/office/drawing/2014/main" id="{995D28AE-5B29-9442-ABFE-057838208233}"/>
              </a:ext>
            </a:extLst>
          </p:cNvPr>
          <p:cNvSpPr txBox="1"/>
          <p:nvPr/>
        </p:nvSpPr>
        <p:spPr>
          <a:xfrm>
            <a:off x="881907" y="4620497"/>
            <a:ext cx="5442516" cy="461665"/>
          </a:xfrm>
          <a:prstGeom prst="rect">
            <a:avLst/>
          </a:prstGeom>
          <a:noFill/>
        </p:spPr>
        <p:txBody>
          <a:bodyPr wrap="none" rtlCol="0">
            <a:spAutoFit/>
          </a:bodyPr>
          <a:lstStyle/>
          <a:p>
            <a:r>
              <a:rPr lang="x-none" sz="2400" dirty="0">
                <a:solidFill>
                  <a:srgbClr val="002060"/>
                </a:solidFill>
              </a:rPr>
              <a:t>¿Puedes _________ un _______ ____?</a:t>
            </a:r>
          </a:p>
        </p:txBody>
      </p:sp>
      <p:sp>
        <p:nvSpPr>
          <p:cNvPr id="20" name="CuadroTexto 19">
            <a:extLst>
              <a:ext uri="{FF2B5EF4-FFF2-40B4-BE49-F238E27FC236}">
                <a16:creationId xmlns:a16="http://schemas.microsoft.com/office/drawing/2014/main" id="{207F6883-839B-0D43-83AB-81F0173BEF9B}"/>
              </a:ext>
            </a:extLst>
          </p:cNvPr>
          <p:cNvSpPr txBox="1"/>
          <p:nvPr/>
        </p:nvSpPr>
        <p:spPr>
          <a:xfrm>
            <a:off x="881907" y="5368091"/>
            <a:ext cx="5753498" cy="461665"/>
          </a:xfrm>
          <a:prstGeom prst="rect">
            <a:avLst/>
          </a:prstGeom>
          <a:noFill/>
        </p:spPr>
        <p:txBody>
          <a:bodyPr wrap="none" rtlCol="0">
            <a:spAutoFit/>
          </a:bodyPr>
          <a:lstStyle/>
          <a:p>
            <a:r>
              <a:rPr lang="x-none" sz="2400" dirty="0">
                <a:solidFill>
                  <a:srgbClr val="002060"/>
                </a:solidFill>
              </a:rPr>
              <a:t>El chico __________ está en el _______.</a:t>
            </a:r>
          </a:p>
        </p:txBody>
      </p:sp>
      <p:sp>
        <p:nvSpPr>
          <p:cNvPr id="21" name="CuadroTexto 20">
            <a:extLst>
              <a:ext uri="{FF2B5EF4-FFF2-40B4-BE49-F238E27FC236}">
                <a16:creationId xmlns:a16="http://schemas.microsoft.com/office/drawing/2014/main" id="{632BFAB4-FECD-ED46-83A7-ED590D1A21F7}"/>
              </a:ext>
            </a:extLst>
          </p:cNvPr>
          <p:cNvSpPr txBox="1"/>
          <p:nvPr/>
        </p:nvSpPr>
        <p:spPr>
          <a:xfrm>
            <a:off x="1365554" y="1925304"/>
            <a:ext cx="1032655" cy="461665"/>
          </a:xfrm>
          <a:prstGeom prst="rect">
            <a:avLst/>
          </a:prstGeom>
          <a:noFill/>
        </p:spPr>
        <p:txBody>
          <a:bodyPr wrap="none" rtlCol="0">
            <a:spAutoFit/>
          </a:bodyPr>
          <a:lstStyle/>
          <a:p>
            <a:pPr algn="l"/>
            <a:r>
              <a:rPr lang="x-none" sz="2400" b="1" dirty="0">
                <a:solidFill>
                  <a:srgbClr val="E25B00"/>
                </a:solidFill>
              </a:rPr>
              <a:t>mujer</a:t>
            </a:r>
          </a:p>
        </p:txBody>
      </p:sp>
      <p:sp>
        <p:nvSpPr>
          <p:cNvPr id="22" name="CuadroTexto 21">
            <a:extLst>
              <a:ext uri="{FF2B5EF4-FFF2-40B4-BE49-F238E27FC236}">
                <a16:creationId xmlns:a16="http://schemas.microsoft.com/office/drawing/2014/main" id="{98C84A79-424C-544C-84ED-563968906F79}"/>
              </a:ext>
            </a:extLst>
          </p:cNvPr>
          <p:cNvSpPr txBox="1"/>
          <p:nvPr/>
        </p:nvSpPr>
        <p:spPr>
          <a:xfrm>
            <a:off x="3063433" y="1924932"/>
            <a:ext cx="867546" cy="461665"/>
          </a:xfrm>
          <a:prstGeom prst="rect">
            <a:avLst/>
          </a:prstGeom>
          <a:noFill/>
        </p:spPr>
        <p:txBody>
          <a:bodyPr wrap="none" rtlCol="0">
            <a:spAutoFit/>
          </a:bodyPr>
          <a:lstStyle/>
          <a:p>
            <a:pPr algn="ctr"/>
            <a:r>
              <a:rPr lang="x-none" sz="2400" b="1" dirty="0">
                <a:solidFill>
                  <a:srgbClr val="E25B00"/>
                </a:solidFill>
              </a:rPr>
              <a:t>lejos</a:t>
            </a:r>
          </a:p>
        </p:txBody>
      </p:sp>
      <p:sp>
        <p:nvSpPr>
          <p:cNvPr id="23" name="CuadroTexto 22">
            <a:extLst>
              <a:ext uri="{FF2B5EF4-FFF2-40B4-BE49-F238E27FC236}">
                <a16:creationId xmlns:a16="http://schemas.microsoft.com/office/drawing/2014/main" id="{80AF5EF7-C39D-064C-892D-D826EA178704}"/>
              </a:ext>
            </a:extLst>
          </p:cNvPr>
          <p:cNvSpPr txBox="1"/>
          <p:nvPr/>
        </p:nvSpPr>
        <p:spPr>
          <a:xfrm>
            <a:off x="4755127" y="1921058"/>
            <a:ext cx="1083951" cy="461665"/>
          </a:xfrm>
          <a:prstGeom prst="rect">
            <a:avLst/>
          </a:prstGeom>
          <a:noFill/>
        </p:spPr>
        <p:txBody>
          <a:bodyPr wrap="none" rtlCol="0">
            <a:spAutoFit/>
          </a:bodyPr>
          <a:lstStyle/>
          <a:p>
            <a:pPr algn="ctr"/>
            <a:r>
              <a:rPr lang="x-none" sz="2400" b="1" dirty="0">
                <a:solidFill>
                  <a:srgbClr val="E25B00"/>
                </a:solidFill>
              </a:rPr>
              <a:t>gente</a:t>
            </a:r>
          </a:p>
        </p:txBody>
      </p:sp>
      <p:sp>
        <p:nvSpPr>
          <p:cNvPr id="24" name="CuadroTexto 23">
            <a:extLst>
              <a:ext uri="{FF2B5EF4-FFF2-40B4-BE49-F238E27FC236}">
                <a16:creationId xmlns:a16="http://schemas.microsoft.com/office/drawing/2014/main" id="{10E53EAC-F546-2647-8B7C-E59EBB83CF47}"/>
              </a:ext>
            </a:extLst>
          </p:cNvPr>
          <p:cNvSpPr txBox="1"/>
          <p:nvPr/>
        </p:nvSpPr>
        <p:spPr>
          <a:xfrm>
            <a:off x="2559068" y="2630307"/>
            <a:ext cx="869149" cy="461665"/>
          </a:xfrm>
          <a:prstGeom prst="rect">
            <a:avLst/>
          </a:prstGeom>
          <a:noFill/>
        </p:spPr>
        <p:txBody>
          <a:bodyPr wrap="none" rtlCol="0">
            <a:spAutoFit/>
          </a:bodyPr>
          <a:lstStyle/>
          <a:p>
            <a:pPr algn="ctr"/>
            <a:r>
              <a:rPr lang="x-none" sz="2400" b="1" dirty="0">
                <a:solidFill>
                  <a:srgbClr val="E25B00"/>
                </a:solidFill>
              </a:rPr>
              <a:t>bajo</a:t>
            </a:r>
          </a:p>
        </p:txBody>
      </p:sp>
      <p:sp>
        <p:nvSpPr>
          <p:cNvPr id="25" name="CuadroTexto 24">
            <a:extLst>
              <a:ext uri="{FF2B5EF4-FFF2-40B4-BE49-F238E27FC236}">
                <a16:creationId xmlns:a16="http://schemas.microsoft.com/office/drawing/2014/main" id="{5596DB83-357C-EB4C-A882-829064189161}"/>
              </a:ext>
            </a:extLst>
          </p:cNvPr>
          <p:cNvSpPr txBox="1"/>
          <p:nvPr/>
        </p:nvSpPr>
        <p:spPr>
          <a:xfrm>
            <a:off x="1714785" y="3367074"/>
            <a:ext cx="1119217" cy="461665"/>
          </a:xfrm>
          <a:prstGeom prst="rect">
            <a:avLst/>
          </a:prstGeom>
          <a:noFill/>
        </p:spPr>
        <p:txBody>
          <a:bodyPr wrap="none" rtlCol="0">
            <a:spAutoFit/>
          </a:bodyPr>
          <a:lstStyle/>
          <a:p>
            <a:pPr algn="ctr"/>
            <a:r>
              <a:rPr lang="x-none" sz="2400" b="1" dirty="0">
                <a:solidFill>
                  <a:srgbClr val="E25B00"/>
                </a:solidFill>
              </a:rPr>
              <a:t>dibujo</a:t>
            </a:r>
          </a:p>
        </p:txBody>
      </p:sp>
      <p:sp>
        <p:nvSpPr>
          <p:cNvPr id="26" name="CuadroTexto 25">
            <a:extLst>
              <a:ext uri="{FF2B5EF4-FFF2-40B4-BE49-F238E27FC236}">
                <a16:creationId xmlns:a16="http://schemas.microsoft.com/office/drawing/2014/main" id="{F883631D-2B2D-6849-BCB9-F54215EA68B1}"/>
              </a:ext>
            </a:extLst>
          </p:cNvPr>
          <p:cNvSpPr txBox="1"/>
          <p:nvPr/>
        </p:nvSpPr>
        <p:spPr>
          <a:xfrm>
            <a:off x="3399488" y="3350991"/>
            <a:ext cx="1292341" cy="461665"/>
          </a:xfrm>
          <a:prstGeom prst="rect">
            <a:avLst/>
          </a:prstGeom>
          <a:noFill/>
        </p:spPr>
        <p:txBody>
          <a:bodyPr wrap="none" rtlCol="0">
            <a:spAutoFit/>
          </a:bodyPr>
          <a:lstStyle/>
          <a:p>
            <a:pPr algn="ctr"/>
            <a:r>
              <a:rPr lang="x-none" sz="2400" b="1" dirty="0">
                <a:solidFill>
                  <a:srgbClr val="E25B00"/>
                </a:solidFill>
              </a:rPr>
              <a:t>original</a:t>
            </a:r>
          </a:p>
        </p:txBody>
      </p:sp>
      <p:sp>
        <p:nvSpPr>
          <p:cNvPr id="27" name="CuadroTexto 26">
            <a:extLst>
              <a:ext uri="{FF2B5EF4-FFF2-40B4-BE49-F238E27FC236}">
                <a16:creationId xmlns:a16="http://schemas.microsoft.com/office/drawing/2014/main" id="{BC386BE1-40F9-AD43-8CF2-4DF4166F343C}"/>
              </a:ext>
            </a:extLst>
          </p:cNvPr>
          <p:cNvSpPr txBox="1"/>
          <p:nvPr/>
        </p:nvSpPr>
        <p:spPr>
          <a:xfrm>
            <a:off x="1183642" y="3976004"/>
            <a:ext cx="1276311" cy="461665"/>
          </a:xfrm>
          <a:prstGeom prst="rect">
            <a:avLst/>
          </a:prstGeom>
          <a:noFill/>
        </p:spPr>
        <p:txBody>
          <a:bodyPr wrap="none" rtlCol="0">
            <a:spAutoFit/>
          </a:bodyPr>
          <a:lstStyle/>
          <a:p>
            <a:pPr algn="ctr"/>
            <a:r>
              <a:rPr lang="x-none" sz="2400" b="1" dirty="0">
                <a:solidFill>
                  <a:srgbClr val="E25B00"/>
                </a:solidFill>
              </a:rPr>
              <a:t>trabajo</a:t>
            </a:r>
          </a:p>
        </p:txBody>
      </p:sp>
      <p:sp>
        <p:nvSpPr>
          <p:cNvPr id="28" name="CuadroTexto 27">
            <a:extLst>
              <a:ext uri="{FF2B5EF4-FFF2-40B4-BE49-F238E27FC236}">
                <a16:creationId xmlns:a16="http://schemas.microsoft.com/office/drawing/2014/main" id="{C91D0057-DCAF-3545-A5A0-00561822C5E1}"/>
              </a:ext>
            </a:extLst>
          </p:cNvPr>
          <p:cNvSpPr txBox="1"/>
          <p:nvPr/>
        </p:nvSpPr>
        <p:spPr>
          <a:xfrm>
            <a:off x="2794105" y="3972799"/>
            <a:ext cx="1305165" cy="461665"/>
          </a:xfrm>
          <a:prstGeom prst="rect">
            <a:avLst/>
          </a:prstGeom>
          <a:noFill/>
        </p:spPr>
        <p:txBody>
          <a:bodyPr wrap="none" rtlCol="0">
            <a:spAutoFit/>
          </a:bodyPr>
          <a:lstStyle/>
          <a:p>
            <a:pPr algn="ctr"/>
            <a:r>
              <a:rPr lang="x-none" sz="2400" b="1" dirty="0">
                <a:solidFill>
                  <a:srgbClr val="E25B00"/>
                </a:solidFill>
              </a:rPr>
              <a:t>parejas</a:t>
            </a:r>
          </a:p>
        </p:txBody>
      </p:sp>
      <p:sp>
        <p:nvSpPr>
          <p:cNvPr id="29" name="CuadroTexto 28">
            <a:extLst>
              <a:ext uri="{FF2B5EF4-FFF2-40B4-BE49-F238E27FC236}">
                <a16:creationId xmlns:a16="http://schemas.microsoft.com/office/drawing/2014/main" id="{31FBF5A5-D06B-4247-80A4-897CD7933408}"/>
              </a:ext>
            </a:extLst>
          </p:cNvPr>
          <p:cNvSpPr txBox="1"/>
          <p:nvPr/>
        </p:nvSpPr>
        <p:spPr>
          <a:xfrm>
            <a:off x="4392962" y="3969596"/>
            <a:ext cx="1045479" cy="461665"/>
          </a:xfrm>
          <a:prstGeom prst="rect">
            <a:avLst/>
          </a:prstGeom>
          <a:noFill/>
        </p:spPr>
        <p:txBody>
          <a:bodyPr wrap="none" rtlCol="0">
            <a:spAutoFit/>
          </a:bodyPr>
          <a:lstStyle/>
          <a:p>
            <a:pPr algn="ctr"/>
            <a:r>
              <a:rPr lang="x-none" sz="2400" b="1" dirty="0">
                <a:solidFill>
                  <a:srgbClr val="E25B00"/>
                </a:solidFill>
              </a:rPr>
              <a:t>mejor</a:t>
            </a:r>
          </a:p>
        </p:txBody>
      </p:sp>
      <p:sp>
        <p:nvSpPr>
          <p:cNvPr id="30" name="CuadroTexto 29">
            <a:extLst>
              <a:ext uri="{FF2B5EF4-FFF2-40B4-BE49-F238E27FC236}">
                <a16:creationId xmlns:a16="http://schemas.microsoft.com/office/drawing/2014/main" id="{C00BCA80-EE71-0A49-9F76-6A9F7237C7BC}"/>
              </a:ext>
            </a:extLst>
          </p:cNvPr>
          <p:cNvSpPr txBox="1"/>
          <p:nvPr/>
        </p:nvSpPr>
        <p:spPr>
          <a:xfrm>
            <a:off x="2259546" y="4626306"/>
            <a:ext cx="1502335" cy="461665"/>
          </a:xfrm>
          <a:prstGeom prst="rect">
            <a:avLst/>
          </a:prstGeom>
          <a:noFill/>
        </p:spPr>
        <p:txBody>
          <a:bodyPr wrap="none" rtlCol="0">
            <a:spAutoFit/>
          </a:bodyPr>
          <a:lstStyle/>
          <a:p>
            <a:pPr algn="ctr"/>
            <a:r>
              <a:rPr lang="x-none" sz="2400" b="1" dirty="0">
                <a:solidFill>
                  <a:srgbClr val="E25B00"/>
                </a:solidFill>
              </a:rPr>
              <a:t>imaginar</a:t>
            </a:r>
          </a:p>
        </p:txBody>
      </p:sp>
      <p:sp>
        <p:nvSpPr>
          <p:cNvPr id="31" name="CuadroTexto 30">
            <a:extLst>
              <a:ext uri="{FF2B5EF4-FFF2-40B4-BE49-F238E27FC236}">
                <a16:creationId xmlns:a16="http://schemas.microsoft.com/office/drawing/2014/main" id="{803251BC-8E54-2743-86B9-B7110496D03C}"/>
              </a:ext>
            </a:extLst>
          </p:cNvPr>
          <p:cNvSpPr txBox="1"/>
          <p:nvPr/>
        </p:nvSpPr>
        <p:spPr>
          <a:xfrm>
            <a:off x="4168249" y="4629628"/>
            <a:ext cx="1172116" cy="461665"/>
          </a:xfrm>
          <a:prstGeom prst="rect">
            <a:avLst/>
          </a:prstGeom>
          <a:noFill/>
        </p:spPr>
        <p:txBody>
          <a:bodyPr wrap="none" rtlCol="0">
            <a:spAutoFit/>
          </a:bodyPr>
          <a:lstStyle/>
          <a:p>
            <a:pPr algn="ctr"/>
            <a:r>
              <a:rPr lang="x-none" sz="2400" b="1" dirty="0">
                <a:solidFill>
                  <a:srgbClr val="E25B00"/>
                </a:solidFill>
              </a:rPr>
              <a:t>pájaro</a:t>
            </a:r>
          </a:p>
        </p:txBody>
      </p:sp>
      <p:sp>
        <p:nvSpPr>
          <p:cNvPr id="32" name="CuadroTexto 31">
            <a:extLst>
              <a:ext uri="{FF2B5EF4-FFF2-40B4-BE49-F238E27FC236}">
                <a16:creationId xmlns:a16="http://schemas.microsoft.com/office/drawing/2014/main" id="{F86729B6-EECA-494A-97FF-E01F17A8B121}"/>
              </a:ext>
            </a:extLst>
          </p:cNvPr>
          <p:cNvSpPr txBox="1"/>
          <p:nvPr/>
        </p:nvSpPr>
        <p:spPr>
          <a:xfrm>
            <a:off x="5294571" y="4626305"/>
            <a:ext cx="756938" cy="461665"/>
          </a:xfrm>
          <a:prstGeom prst="rect">
            <a:avLst/>
          </a:prstGeom>
          <a:noFill/>
        </p:spPr>
        <p:txBody>
          <a:bodyPr wrap="none" rtlCol="0">
            <a:spAutoFit/>
          </a:bodyPr>
          <a:lstStyle/>
          <a:p>
            <a:pPr algn="ctr"/>
            <a:r>
              <a:rPr lang="x-none" sz="2400" b="1" dirty="0">
                <a:solidFill>
                  <a:srgbClr val="E25B00"/>
                </a:solidFill>
              </a:rPr>
              <a:t>rojo</a:t>
            </a:r>
          </a:p>
        </p:txBody>
      </p:sp>
      <p:sp>
        <p:nvSpPr>
          <p:cNvPr id="33" name="CuadroTexto 32">
            <a:extLst>
              <a:ext uri="{FF2B5EF4-FFF2-40B4-BE49-F238E27FC236}">
                <a16:creationId xmlns:a16="http://schemas.microsoft.com/office/drawing/2014/main" id="{0425207F-B81F-8B46-B79B-8CE314387235}"/>
              </a:ext>
            </a:extLst>
          </p:cNvPr>
          <p:cNvSpPr txBox="1"/>
          <p:nvPr/>
        </p:nvSpPr>
        <p:spPr>
          <a:xfrm>
            <a:off x="2120065" y="5357928"/>
            <a:ext cx="1636988" cy="461665"/>
          </a:xfrm>
          <a:prstGeom prst="rect">
            <a:avLst/>
          </a:prstGeom>
          <a:noFill/>
        </p:spPr>
        <p:txBody>
          <a:bodyPr wrap="none" rtlCol="0">
            <a:spAutoFit/>
          </a:bodyPr>
          <a:lstStyle/>
          <a:p>
            <a:pPr algn="ctr"/>
            <a:r>
              <a:rPr lang="x-none" sz="2400" b="1" dirty="0">
                <a:solidFill>
                  <a:srgbClr val="E25B00"/>
                </a:solidFill>
              </a:rPr>
              <a:t>argentino</a:t>
            </a:r>
          </a:p>
        </p:txBody>
      </p:sp>
      <p:sp>
        <p:nvSpPr>
          <p:cNvPr id="34" name="CuadroTexto 33">
            <a:extLst>
              <a:ext uri="{FF2B5EF4-FFF2-40B4-BE49-F238E27FC236}">
                <a16:creationId xmlns:a16="http://schemas.microsoft.com/office/drawing/2014/main" id="{F599EFDD-695A-B641-B07F-E49D7148C8DD}"/>
              </a:ext>
            </a:extLst>
          </p:cNvPr>
          <p:cNvSpPr txBox="1"/>
          <p:nvPr/>
        </p:nvSpPr>
        <p:spPr>
          <a:xfrm>
            <a:off x="5198968" y="5368193"/>
            <a:ext cx="1316386" cy="461665"/>
          </a:xfrm>
          <a:prstGeom prst="rect">
            <a:avLst/>
          </a:prstGeom>
          <a:noFill/>
        </p:spPr>
        <p:txBody>
          <a:bodyPr wrap="none" rtlCol="0">
            <a:spAutoFit/>
          </a:bodyPr>
          <a:lstStyle/>
          <a:p>
            <a:pPr algn="ctr"/>
            <a:r>
              <a:rPr lang="x-none" sz="2400" b="1" dirty="0">
                <a:solidFill>
                  <a:srgbClr val="E25B00"/>
                </a:solidFill>
              </a:rPr>
              <a:t>colegio</a:t>
            </a:r>
          </a:p>
        </p:txBody>
      </p:sp>
      <p:sp>
        <p:nvSpPr>
          <p:cNvPr id="35" name="Action Button: Custom 20">
            <a:hlinkClick r:id="" action="ppaction://noaction" highlightClick="1">
              <a:snd r:embed="rId3" name="la mujer esta lejos de la gente.wav"/>
            </a:hlinkClick>
            <a:extLst>
              <a:ext uri="{FF2B5EF4-FFF2-40B4-BE49-F238E27FC236}">
                <a16:creationId xmlns:a16="http://schemas.microsoft.com/office/drawing/2014/main" id="{8693F625-3775-754A-8780-907E35F2875E}"/>
              </a:ext>
            </a:extLst>
          </p:cNvPr>
          <p:cNvSpPr/>
          <p:nvPr/>
        </p:nvSpPr>
        <p:spPr>
          <a:xfrm>
            <a:off x="280218" y="1964292"/>
            <a:ext cx="432000" cy="432000"/>
          </a:xfrm>
          <a:prstGeom prst="actionButtonBlank">
            <a:avLst/>
          </a:prstGeom>
          <a:solidFill>
            <a:srgbClr val="3A5EAB"/>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36" name="Action Button: Custom 20">
            <a:hlinkClick r:id="" action="ppaction://noaction" highlightClick="1">
              <a:snd r:embed="rId4" name="el chico es bajo.wav"/>
            </a:hlinkClick>
            <a:extLst>
              <a:ext uri="{FF2B5EF4-FFF2-40B4-BE49-F238E27FC236}">
                <a16:creationId xmlns:a16="http://schemas.microsoft.com/office/drawing/2014/main" id="{C7E57F02-CB42-0340-A8A3-CE128A1455AC}"/>
              </a:ext>
            </a:extLst>
          </p:cNvPr>
          <p:cNvSpPr/>
          <p:nvPr/>
        </p:nvSpPr>
        <p:spPr>
          <a:xfrm>
            <a:off x="280218" y="2635682"/>
            <a:ext cx="432000" cy="432000"/>
          </a:xfrm>
          <a:prstGeom prst="actionButtonBlank">
            <a:avLst/>
          </a:prstGeom>
          <a:solidFill>
            <a:srgbClr val="3A5EAB"/>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37" name="Action Button: Custom 20">
            <a:hlinkClick r:id="" action="ppaction://noaction" highlightClick="1">
              <a:snd r:embed="rId5" name="es un dibujo muy original.wav"/>
            </a:hlinkClick>
            <a:extLst>
              <a:ext uri="{FF2B5EF4-FFF2-40B4-BE49-F238E27FC236}">
                <a16:creationId xmlns:a16="http://schemas.microsoft.com/office/drawing/2014/main" id="{A1326BF0-22C9-FB4D-8331-38C770CA298D}"/>
              </a:ext>
            </a:extLst>
          </p:cNvPr>
          <p:cNvSpPr/>
          <p:nvPr/>
        </p:nvSpPr>
        <p:spPr>
          <a:xfrm>
            <a:off x="280218" y="3307072"/>
            <a:ext cx="432000" cy="432000"/>
          </a:xfrm>
          <a:prstGeom prst="actionButtonBlank">
            <a:avLst/>
          </a:prstGeom>
          <a:solidFill>
            <a:srgbClr val="3A5EAB"/>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38" name="Action Button: Custom 20">
            <a:hlinkClick r:id="" action="ppaction://noaction" highlightClick="1">
              <a:snd r:embed="rId6" name="el trabajo en parejas es mejor.wav"/>
            </a:hlinkClick>
            <a:extLst>
              <a:ext uri="{FF2B5EF4-FFF2-40B4-BE49-F238E27FC236}">
                <a16:creationId xmlns:a16="http://schemas.microsoft.com/office/drawing/2014/main" id="{4CFCB5C3-B4C2-484D-8C86-157D90C51787}"/>
              </a:ext>
            </a:extLst>
          </p:cNvPr>
          <p:cNvSpPr/>
          <p:nvPr/>
        </p:nvSpPr>
        <p:spPr>
          <a:xfrm>
            <a:off x="280218" y="3959920"/>
            <a:ext cx="432000" cy="432000"/>
          </a:xfrm>
          <a:prstGeom prst="actionButtonBlank">
            <a:avLst/>
          </a:prstGeom>
          <a:solidFill>
            <a:srgbClr val="3A5EAB"/>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39" name="Action Button: Custom 20">
            <a:hlinkClick r:id="" action="ppaction://noaction" highlightClick="1">
              <a:snd r:embed="rId7" name="puedes imaginar un pajaro rojo_.wav"/>
            </a:hlinkClick>
            <a:extLst>
              <a:ext uri="{FF2B5EF4-FFF2-40B4-BE49-F238E27FC236}">
                <a16:creationId xmlns:a16="http://schemas.microsoft.com/office/drawing/2014/main" id="{323BEAB4-1D8F-D84B-A689-888E71C106E5}"/>
              </a:ext>
            </a:extLst>
          </p:cNvPr>
          <p:cNvSpPr/>
          <p:nvPr/>
        </p:nvSpPr>
        <p:spPr>
          <a:xfrm>
            <a:off x="280218" y="4659171"/>
            <a:ext cx="432000" cy="432000"/>
          </a:xfrm>
          <a:prstGeom prst="actionButtonBlank">
            <a:avLst/>
          </a:prstGeom>
          <a:solidFill>
            <a:srgbClr val="3A5EAB"/>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40" name="Action Button: Custom 20">
            <a:hlinkClick r:id="" action="ppaction://noaction" highlightClick="1">
              <a:snd r:embed="rId8" name="el chico argentino esta en el colegio.wav"/>
            </a:hlinkClick>
            <a:extLst>
              <a:ext uri="{FF2B5EF4-FFF2-40B4-BE49-F238E27FC236}">
                <a16:creationId xmlns:a16="http://schemas.microsoft.com/office/drawing/2014/main" id="{E84FA9C0-1595-AB44-969F-32FE773812E1}"/>
              </a:ext>
            </a:extLst>
          </p:cNvPr>
          <p:cNvSpPr/>
          <p:nvPr/>
        </p:nvSpPr>
        <p:spPr>
          <a:xfrm>
            <a:off x="280217" y="5358422"/>
            <a:ext cx="432000" cy="432000"/>
          </a:xfrm>
          <a:prstGeom prst="actionButtonBlank">
            <a:avLst/>
          </a:prstGeom>
          <a:solidFill>
            <a:srgbClr val="3A5EAB"/>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7" name="TextBox 6"/>
          <p:cNvSpPr txBox="1"/>
          <p:nvPr/>
        </p:nvSpPr>
        <p:spPr>
          <a:xfrm>
            <a:off x="6986567" y="4659172"/>
            <a:ext cx="4930008" cy="461665"/>
          </a:xfrm>
          <a:prstGeom prst="rect">
            <a:avLst/>
          </a:prstGeom>
          <a:noFill/>
        </p:spPr>
        <p:txBody>
          <a:bodyPr wrap="square" rtlCol="0">
            <a:spAutoFit/>
          </a:bodyPr>
          <a:lstStyle/>
          <a:p>
            <a:pPr algn="l"/>
            <a:r>
              <a:rPr lang="en-GB" sz="2400" dirty="0">
                <a:solidFill>
                  <a:srgbClr val="002060"/>
                </a:solidFill>
              </a:rPr>
              <a:t>Can you imagine a red bird?</a:t>
            </a:r>
          </a:p>
        </p:txBody>
      </p:sp>
      <p:sp>
        <p:nvSpPr>
          <p:cNvPr id="41" name="TextBox 40"/>
          <p:cNvSpPr txBox="1"/>
          <p:nvPr/>
        </p:nvSpPr>
        <p:spPr>
          <a:xfrm>
            <a:off x="6943182" y="1915680"/>
            <a:ext cx="5361082" cy="461665"/>
          </a:xfrm>
          <a:prstGeom prst="rect">
            <a:avLst/>
          </a:prstGeom>
          <a:noFill/>
        </p:spPr>
        <p:txBody>
          <a:bodyPr wrap="square" rtlCol="0">
            <a:spAutoFit/>
          </a:bodyPr>
          <a:lstStyle/>
          <a:p>
            <a:pPr algn="l"/>
            <a:r>
              <a:rPr lang="en-GB" sz="2400" dirty="0">
                <a:solidFill>
                  <a:srgbClr val="002060"/>
                </a:solidFill>
              </a:rPr>
              <a:t>The woman is far from the people.</a:t>
            </a:r>
          </a:p>
        </p:txBody>
      </p:sp>
      <p:sp>
        <p:nvSpPr>
          <p:cNvPr id="42" name="TextBox 41"/>
          <p:cNvSpPr txBox="1"/>
          <p:nvPr/>
        </p:nvSpPr>
        <p:spPr>
          <a:xfrm>
            <a:off x="6986567" y="2619698"/>
            <a:ext cx="5361082" cy="461665"/>
          </a:xfrm>
          <a:prstGeom prst="rect">
            <a:avLst/>
          </a:prstGeom>
          <a:noFill/>
        </p:spPr>
        <p:txBody>
          <a:bodyPr wrap="square" rtlCol="0">
            <a:spAutoFit/>
          </a:bodyPr>
          <a:lstStyle/>
          <a:p>
            <a:pPr algn="l"/>
            <a:r>
              <a:rPr lang="en-GB" sz="2400" dirty="0">
                <a:solidFill>
                  <a:srgbClr val="002060"/>
                </a:solidFill>
              </a:rPr>
              <a:t>The boy is short.</a:t>
            </a:r>
          </a:p>
        </p:txBody>
      </p:sp>
      <p:sp>
        <p:nvSpPr>
          <p:cNvPr id="43" name="TextBox 42"/>
          <p:cNvSpPr txBox="1"/>
          <p:nvPr/>
        </p:nvSpPr>
        <p:spPr>
          <a:xfrm>
            <a:off x="6986567" y="3300196"/>
            <a:ext cx="5361082" cy="461665"/>
          </a:xfrm>
          <a:prstGeom prst="rect">
            <a:avLst/>
          </a:prstGeom>
          <a:noFill/>
        </p:spPr>
        <p:txBody>
          <a:bodyPr wrap="square" rtlCol="0">
            <a:spAutoFit/>
          </a:bodyPr>
          <a:lstStyle/>
          <a:p>
            <a:pPr algn="l"/>
            <a:r>
              <a:rPr lang="en-GB" sz="2400" dirty="0">
                <a:solidFill>
                  <a:srgbClr val="002060"/>
                </a:solidFill>
              </a:rPr>
              <a:t>The drawing is very original.</a:t>
            </a:r>
          </a:p>
        </p:txBody>
      </p:sp>
      <p:sp>
        <p:nvSpPr>
          <p:cNvPr id="44" name="TextBox 43"/>
          <p:cNvSpPr txBox="1"/>
          <p:nvPr/>
        </p:nvSpPr>
        <p:spPr>
          <a:xfrm>
            <a:off x="6987254" y="3959920"/>
            <a:ext cx="5361082" cy="461665"/>
          </a:xfrm>
          <a:prstGeom prst="rect">
            <a:avLst/>
          </a:prstGeom>
          <a:noFill/>
        </p:spPr>
        <p:txBody>
          <a:bodyPr wrap="square" rtlCol="0">
            <a:spAutoFit/>
          </a:bodyPr>
          <a:lstStyle/>
          <a:p>
            <a:pPr algn="l"/>
            <a:r>
              <a:rPr lang="en-GB" sz="2400" dirty="0">
                <a:solidFill>
                  <a:srgbClr val="002060"/>
                </a:solidFill>
              </a:rPr>
              <a:t>(The) work in pairs is better.</a:t>
            </a:r>
          </a:p>
        </p:txBody>
      </p:sp>
      <p:sp>
        <p:nvSpPr>
          <p:cNvPr id="45" name="TextBox 44"/>
          <p:cNvSpPr txBox="1"/>
          <p:nvPr/>
        </p:nvSpPr>
        <p:spPr>
          <a:xfrm>
            <a:off x="6986567" y="5383541"/>
            <a:ext cx="4930008" cy="830997"/>
          </a:xfrm>
          <a:prstGeom prst="rect">
            <a:avLst/>
          </a:prstGeom>
          <a:noFill/>
        </p:spPr>
        <p:txBody>
          <a:bodyPr wrap="square" rtlCol="0">
            <a:spAutoFit/>
          </a:bodyPr>
          <a:lstStyle/>
          <a:p>
            <a:pPr algn="l"/>
            <a:r>
              <a:rPr lang="en-GB" sz="2400" dirty="0">
                <a:solidFill>
                  <a:srgbClr val="002060"/>
                </a:solidFill>
              </a:rPr>
              <a:t>The Argentinian boy is in the school.</a:t>
            </a:r>
          </a:p>
        </p:txBody>
      </p:sp>
    </p:spTree>
    <p:extLst>
      <p:ext uri="{BB962C8B-B14F-4D97-AF65-F5344CB8AC3E}">
        <p14:creationId xmlns:p14="http://schemas.microsoft.com/office/powerpoint/2010/main" val="107064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P spid="28" grpId="0"/>
      <p:bldP spid="29" grpId="0"/>
      <p:bldP spid="30" grpId="0"/>
      <p:bldP spid="31" grpId="0"/>
      <p:bldP spid="32" grpId="0"/>
      <p:bldP spid="34" grpId="0"/>
      <p:bldP spid="7" grpId="0"/>
      <p:bldP spid="41" grpId="0"/>
      <p:bldP spid="42" grpId="0"/>
      <p:bldP spid="43" grpId="0"/>
      <p:bldP spid="44" grpId="0"/>
      <p:bldP spid="4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graphicFrame>
        <p:nvGraphicFramePr>
          <p:cNvPr id="3" name="Table 2" descr="Table for exercises"/>
          <p:cNvGraphicFramePr>
            <a:graphicFrameLocks noGrp="1"/>
          </p:cNvGraphicFramePr>
          <p:nvPr/>
        </p:nvGraphicFramePr>
        <p:xfrm>
          <a:off x="736011" y="1405029"/>
          <a:ext cx="10461144" cy="4967210"/>
        </p:xfrm>
        <a:graphic>
          <a:graphicData uri="http://schemas.openxmlformats.org/drawingml/2006/table">
            <a:tbl>
              <a:tblPr firstRow="1" bandRow="1">
                <a:tableStyleId>{5940675A-B579-460E-94D1-54222C63F5DA}</a:tableStyleId>
              </a:tblPr>
              <a:tblGrid>
                <a:gridCol w="1154673">
                  <a:extLst>
                    <a:ext uri="{9D8B030D-6E8A-4147-A177-3AD203B41FA5}">
                      <a16:colId xmlns:a16="http://schemas.microsoft.com/office/drawing/2014/main" val="20000"/>
                    </a:ext>
                  </a:extLst>
                </a:gridCol>
                <a:gridCol w="4813691">
                  <a:extLst>
                    <a:ext uri="{9D8B030D-6E8A-4147-A177-3AD203B41FA5}">
                      <a16:colId xmlns:a16="http://schemas.microsoft.com/office/drawing/2014/main" val="2718503455"/>
                    </a:ext>
                  </a:extLst>
                </a:gridCol>
                <a:gridCol w="4492780">
                  <a:extLst>
                    <a:ext uri="{9D8B030D-6E8A-4147-A177-3AD203B41FA5}">
                      <a16:colId xmlns:a16="http://schemas.microsoft.com/office/drawing/2014/main" val="20001"/>
                    </a:ext>
                  </a:extLst>
                </a:gridCol>
              </a:tblGrid>
              <a:tr h="496721">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endParaRPr lang="en-GB" sz="200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96721">
                <a:tc>
                  <a:txBody>
                    <a:bodyPr/>
                    <a:lstStyle/>
                    <a:p>
                      <a:endParaRPr lang="en-GB" sz="200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96721">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96721">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r h="496721">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93973476"/>
                  </a:ext>
                </a:extLst>
              </a:tr>
              <a:tr h="496721">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31036484"/>
                  </a:ext>
                </a:extLst>
              </a:tr>
            </a:tbl>
          </a:graphicData>
        </a:graphic>
      </p:graphicFrame>
      <p:sp>
        <p:nvSpPr>
          <p:cNvPr id="4" name="Action Button: Custom 3" descr="number 1">
            <a:hlinkClick r:id="" action="ppaction://noaction" highlightClick="1">
              <a:snd r:embed="rId3" name="caro.wav"/>
            </a:hlinkClick>
          </p:cNvPr>
          <p:cNvSpPr/>
          <p:nvPr/>
        </p:nvSpPr>
        <p:spPr>
          <a:xfrm>
            <a:off x="1029178" y="1427599"/>
            <a:ext cx="432000" cy="432000"/>
          </a:xfrm>
          <a:prstGeom prst="actionButtonBlank">
            <a:avLst/>
          </a:prstGeom>
          <a:solidFill>
            <a:srgbClr val="3A5EAB"/>
          </a:solidFill>
          <a:ln w="12700">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8" name="TextBox 27" descr="table content ">
            <a:extLst>
              <a:ext uri="{FF2B5EF4-FFF2-40B4-BE49-F238E27FC236}">
                <a16:creationId xmlns:a16="http://schemas.microsoft.com/office/drawing/2014/main" id="{E4787244-D551-0943-BF15-C343F13E7CB4}"/>
              </a:ext>
            </a:extLst>
          </p:cNvPr>
          <p:cNvSpPr txBox="1"/>
          <p:nvPr/>
        </p:nvSpPr>
        <p:spPr>
          <a:xfrm>
            <a:off x="1888321" y="1597338"/>
            <a:ext cx="47587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0" name="TextBox 19" descr="table content ">
            <a:extLst>
              <a:ext uri="{FF2B5EF4-FFF2-40B4-BE49-F238E27FC236}">
                <a16:creationId xmlns:a16="http://schemas.microsoft.com/office/drawing/2014/main" id="{5BDBD918-8618-E144-9D94-9A2765987AF1}"/>
              </a:ext>
            </a:extLst>
          </p:cNvPr>
          <p:cNvSpPr txBox="1"/>
          <p:nvPr/>
        </p:nvSpPr>
        <p:spPr>
          <a:xfrm>
            <a:off x="6725505" y="1604483"/>
            <a:ext cx="43169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1" name="Action Button: Custom 30" descr="number 2">
            <a:hlinkClick r:id="" action="ppaction://noaction" highlightClick="1">
              <a:snd r:embed="rId4" name="barato.wav"/>
            </a:hlinkClick>
          </p:cNvPr>
          <p:cNvSpPr/>
          <p:nvPr/>
        </p:nvSpPr>
        <p:spPr>
          <a:xfrm>
            <a:off x="1035971" y="1930751"/>
            <a:ext cx="432000" cy="432000"/>
          </a:xfrm>
          <a:prstGeom prst="actionButtonBlank">
            <a:avLst/>
          </a:prstGeom>
          <a:solidFill>
            <a:srgbClr val="3A5EAB"/>
          </a:solidFill>
          <a:ln w="12700">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3" name="TextBox 12" descr="table content ">
            <a:extLst>
              <a:ext uri="{FF2B5EF4-FFF2-40B4-BE49-F238E27FC236}">
                <a16:creationId xmlns:a16="http://schemas.microsoft.com/office/drawing/2014/main" id="{B6DFF059-C935-E74D-BFF8-693E7BD1431C}"/>
              </a:ext>
            </a:extLst>
          </p:cNvPr>
          <p:cNvSpPr txBox="1"/>
          <p:nvPr/>
        </p:nvSpPr>
        <p:spPr>
          <a:xfrm>
            <a:off x="1927554" y="2105933"/>
            <a:ext cx="47194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1" name="TextBox 20" descr="table content ">
            <a:extLst>
              <a:ext uri="{FF2B5EF4-FFF2-40B4-BE49-F238E27FC236}">
                <a16:creationId xmlns:a16="http://schemas.microsoft.com/office/drawing/2014/main" id="{8621CA7E-A12C-B849-BFFE-2776485DE3AB}"/>
              </a:ext>
            </a:extLst>
          </p:cNvPr>
          <p:cNvSpPr txBox="1"/>
          <p:nvPr/>
        </p:nvSpPr>
        <p:spPr>
          <a:xfrm>
            <a:off x="6746996" y="2095926"/>
            <a:ext cx="43969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2" name="Action Button: Custom 31" descr="number 3">
            <a:hlinkClick r:id="" action="ppaction://noaction" highlightClick="1">
              <a:snd r:embed="rId5" name="activo.wav"/>
            </a:hlinkClick>
          </p:cNvPr>
          <p:cNvSpPr/>
          <p:nvPr/>
        </p:nvSpPr>
        <p:spPr>
          <a:xfrm>
            <a:off x="1029178" y="2421279"/>
            <a:ext cx="432000" cy="432000"/>
          </a:xfrm>
          <a:prstGeom prst="actionButtonBlank">
            <a:avLst/>
          </a:prstGeom>
          <a:solidFill>
            <a:srgbClr val="3A5EAB"/>
          </a:solidFill>
          <a:ln w="12700">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4" name="TextBox 13" descr="table content ">
            <a:extLst>
              <a:ext uri="{FF2B5EF4-FFF2-40B4-BE49-F238E27FC236}">
                <a16:creationId xmlns:a16="http://schemas.microsoft.com/office/drawing/2014/main" id="{5862F0C7-FCFC-204C-B042-61A70DE11B09}"/>
              </a:ext>
            </a:extLst>
          </p:cNvPr>
          <p:cNvSpPr txBox="1"/>
          <p:nvPr/>
        </p:nvSpPr>
        <p:spPr>
          <a:xfrm>
            <a:off x="1887118" y="2595184"/>
            <a:ext cx="47194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2" name="TextBox 21" descr="table content ">
            <a:extLst>
              <a:ext uri="{FF2B5EF4-FFF2-40B4-BE49-F238E27FC236}">
                <a16:creationId xmlns:a16="http://schemas.microsoft.com/office/drawing/2014/main" id="{E71BC08B-AC21-C54E-BD1E-0E29CCD36C53}"/>
              </a:ext>
            </a:extLst>
          </p:cNvPr>
          <p:cNvSpPr txBox="1"/>
          <p:nvPr/>
        </p:nvSpPr>
        <p:spPr>
          <a:xfrm>
            <a:off x="6725505" y="2598036"/>
            <a:ext cx="44338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3" name="Action Button: Custom 32" descr="number 4">
            <a:hlinkClick r:id="" action="ppaction://noaction" highlightClick="1">
              <a:snd r:embed="rId6" name="pequeno.wav"/>
            </a:hlinkClick>
          </p:cNvPr>
          <p:cNvSpPr/>
          <p:nvPr/>
        </p:nvSpPr>
        <p:spPr>
          <a:xfrm>
            <a:off x="1029178" y="2928935"/>
            <a:ext cx="432000" cy="432000"/>
          </a:xfrm>
          <a:prstGeom prst="actionButtonBlank">
            <a:avLst/>
          </a:prstGeom>
          <a:solidFill>
            <a:srgbClr val="3A5EAB"/>
          </a:solidFill>
          <a:ln w="12700">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5" name="TextBox 14" descr="table content ">
            <a:extLst>
              <a:ext uri="{FF2B5EF4-FFF2-40B4-BE49-F238E27FC236}">
                <a16:creationId xmlns:a16="http://schemas.microsoft.com/office/drawing/2014/main" id="{817A7BA5-EF20-A643-8C38-EE0F3C0D24E9}"/>
              </a:ext>
            </a:extLst>
          </p:cNvPr>
          <p:cNvSpPr txBox="1"/>
          <p:nvPr/>
        </p:nvSpPr>
        <p:spPr>
          <a:xfrm>
            <a:off x="1887118" y="3046012"/>
            <a:ext cx="47194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3" name="TextBox 22" descr="table content ">
            <a:extLst>
              <a:ext uri="{FF2B5EF4-FFF2-40B4-BE49-F238E27FC236}">
                <a16:creationId xmlns:a16="http://schemas.microsoft.com/office/drawing/2014/main" id="{279439AC-031C-0F4A-8D94-5245F29FC308}"/>
              </a:ext>
            </a:extLst>
          </p:cNvPr>
          <p:cNvSpPr txBox="1"/>
          <p:nvPr/>
        </p:nvSpPr>
        <p:spPr>
          <a:xfrm>
            <a:off x="6746997" y="3087793"/>
            <a:ext cx="44123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4" name="Action Button: Custom 33" descr="number 5">
            <a:hlinkClick r:id="" action="ppaction://noaction" highlightClick="1">
              <a:snd r:embed="rId7" name="fuerte.wav"/>
            </a:hlinkClick>
          </p:cNvPr>
          <p:cNvSpPr/>
          <p:nvPr/>
        </p:nvSpPr>
        <p:spPr>
          <a:xfrm>
            <a:off x="1035971" y="3421629"/>
            <a:ext cx="432000" cy="432000"/>
          </a:xfrm>
          <a:prstGeom prst="actionButtonBlank">
            <a:avLst/>
          </a:prstGeom>
          <a:solidFill>
            <a:srgbClr val="3A5EAB"/>
          </a:solidFill>
          <a:ln w="12700">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6" name="TextBox 15" descr="table content ">
            <a:extLst>
              <a:ext uri="{FF2B5EF4-FFF2-40B4-BE49-F238E27FC236}">
                <a16:creationId xmlns:a16="http://schemas.microsoft.com/office/drawing/2014/main" id="{AA11EECF-F855-5F4C-B997-E63EBEDD7101}"/>
              </a:ext>
            </a:extLst>
          </p:cNvPr>
          <p:cNvSpPr txBox="1"/>
          <p:nvPr/>
        </p:nvSpPr>
        <p:spPr>
          <a:xfrm>
            <a:off x="1947171" y="3594575"/>
            <a:ext cx="47194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4" name="TextBox 23" descr="table content ">
            <a:extLst>
              <a:ext uri="{FF2B5EF4-FFF2-40B4-BE49-F238E27FC236}">
                <a16:creationId xmlns:a16="http://schemas.microsoft.com/office/drawing/2014/main" id="{7026C3EE-398A-0444-B5FC-6A669F642B25}"/>
              </a:ext>
            </a:extLst>
          </p:cNvPr>
          <p:cNvSpPr txBox="1"/>
          <p:nvPr/>
        </p:nvSpPr>
        <p:spPr>
          <a:xfrm>
            <a:off x="6746997" y="3627827"/>
            <a:ext cx="4189257" cy="3694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5" name="Action Button: Custom 34" descr="number 6">
            <a:hlinkClick r:id="" action="ppaction://noaction" highlightClick="1">
              <a:snd r:embed="rId8" name="bueno.wav"/>
            </a:hlinkClick>
          </p:cNvPr>
          <p:cNvSpPr/>
          <p:nvPr/>
        </p:nvSpPr>
        <p:spPr>
          <a:xfrm>
            <a:off x="1035971" y="3924234"/>
            <a:ext cx="432000" cy="432000"/>
          </a:xfrm>
          <a:prstGeom prst="actionButtonBlank">
            <a:avLst/>
          </a:prstGeom>
          <a:solidFill>
            <a:srgbClr val="3A5EAB"/>
          </a:solidFill>
          <a:ln w="12700">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7" name="TextBox 16" descr="table content ">
            <a:extLst>
              <a:ext uri="{FF2B5EF4-FFF2-40B4-BE49-F238E27FC236}">
                <a16:creationId xmlns:a16="http://schemas.microsoft.com/office/drawing/2014/main" id="{E494D066-790D-D842-91F4-9753E306BB43}"/>
              </a:ext>
            </a:extLst>
          </p:cNvPr>
          <p:cNvSpPr txBox="1"/>
          <p:nvPr/>
        </p:nvSpPr>
        <p:spPr>
          <a:xfrm>
            <a:off x="1927554" y="4044412"/>
            <a:ext cx="47194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5" name="TextBox 24" descr="table content ">
            <a:extLst>
              <a:ext uri="{FF2B5EF4-FFF2-40B4-BE49-F238E27FC236}">
                <a16:creationId xmlns:a16="http://schemas.microsoft.com/office/drawing/2014/main" id="{F5CF1794-005B-C848-8E05-F8F2503BF0D9}"/>
              </a:ext>
            </a:extLst>
          </p:cNvPr>
          <p:cNvSpPr txBox="1"/>
          <p:nvPr/>
        </p:nvSpPr>
        <p:spPr>
          <a:xfrm>
            <a:off x="6759537" y="4067509"/>
            <a:ext cx="45155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6" name="Action Button: Custom 35" descr="number 7">
            <a:hlinkClick r:id="" action="ppaction://noaction" highlightClick="1">
              <a:snd r:embed="rId9" name="malo.wav"/>
            </a:hlinkClick>
          </p:cNvPr>
          <p:cNvSpPr/>
          <p:nvPr/>
        </p:nvSpPr>
        <p:spPr>
          <a:xfrm>
            <a:off x="1029178" y="4421691"/>
            <a:ext cx="432000" cy="432000"/>
          </a:xfrm>
          <a:prstGeom prst="actionButtonBlank">
            <a:avLst/>
          </a:prstGeom>
          <a:solidFill>
            <a:srgbClr val="3A5EAB"/>
          </a:solidFill>
          <a:ln w="12700">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8" name="TextBox 17" descr="table content ">
            <a:extLst>
              <a:ext uri="{FF2B5EF4-FFF2-40B4-BE49-F238E27FC236}">
                <a16:creationId xmlns:a16="http://schemas.microsoft.com/office/drawing/2014/main" id="{538E57E3-0F4F-714A-B833-6EF948416B4B}"/>
              </a:ext>
            </a:extLst>
          </p:cNvPr>
          <p:cNvSpPr txBox="1"/>
          <p:nvPr/>
        </p:nvSpPr>
        <p:spPr>
          <a:xfrm>
            <a:off x="1927554" y="4543649"/>
            <a:ext cx="47194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6" name="TextBox 25" descr="table content ">
            <a:extLst>
              <a:ext uri="{FF2B5EF4-FFF2-40B4-BE49-F238E27FC236}">
                <a16:creationId xmlns:a16="http://schemas.microsoft.com/office/drawing/2014/main" id="{C42E816B-D114-7F4F-AC6F-A0B54C666F69}"/>
              </a:ext>
            </a:extLst>
          </p:cNvPr>
          <p:cNvSpPr txBox="1"/>
          <p:nvPr/>
        </p:nvSpPr>
        <p:spPr>
          <a:xfrm>
            <a:off x="6746997" y="4556200"/>
            <a:ext cx="45281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7" name="Action Button: Custom 36" descr="number 8">
            <a:hlinkClick r:id="" action="ppaction://noaction" highlightClick="1">
              <a:snd r:embed="rId10" name="famoso.wav"/>
            </a:hlinkClick>
          </p:cNvPr>
          <p:cNvSpPr/>
          <p:nvPr/>
        </p:nvSpPr>
        <p:spPr>
          <a:xfrm>
            <a:off x="1028554" y="4913583"/>
            <a:ext cx="432000" cy="432000"/>
          </a:xfrm>
          <a:prstGeom prst="actionButtonBlank">
            <a:avLst/>
          </a:prstGeom>
          <a:solidFill>
            <a:srgbClr val="3A5EAB"/>
          </a:solidFill>
          <a:ln w="12700">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19" name="TextBox 18" descr="table content ">
            <a:extLst>
              <a:ext uri="{FF2B5EF4-FFF2-40B4-BE49-F238E27FC236}">
                <a16:creationId xmlns:a16="http://schemas.microsoft.com/office/drawing/2014/main" id="{B0C71834-BC7E-8741-A83D-6E26806BC9B9}"/>
              </a:ext>
            </a:extLst>
          </p:cNvPr>
          <p:cNvSpPr txBox="1"/>
          <p:nvPr/>
        </p:nvSpPr>
        <p:spPr>
          <a:xfrm>
            <a:off x="1947171" y="5051721"/>
            <a:ext cx="47194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7" name="TextBox 26" descr="table content ">
            <a:extLst>
              <a:ext uri="{FF2B5EF4-FFF2-40B4-BE49-F238E27FC236}">
                <a16:creationId xmlns:a16="http://schemas.microsoft.com/office/drawing/2014/main" id="{78823A0C-81EB-2A4B-84C1-286DD98E9126}"/>
              </a:ext>
            </a:extLst>
          </p:cNvPr>
          <p:cNvSpPr txBox="1"/>
          <p:nvPr/>
        </p:nvSpPr>
        <p:spPr>
          <a:xfrm>
            <a:off x="6731622" y="5060895"/>
            <a:ext cx="44123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8" name="Action Button: Custom 37" descr="number 9">
            <a:hlinkClick r:id="" action="ppaction://noaction" highlightClick="1">
              <a:snd r:embed="rId11" name="bonito.wav"/>
            </a:hlinkClick>
          </p:cNvPr>
          <p:cNvSpPr/>
          <p:nvPr/>
        </p:nvSpPr>
        <p:spPr>
          <a:xfrm>
            <a:off x="1023083" y="5405475"/>
            <a:ext cx="432000" cy="432000"/>
          </a:xfrm>
          <a:prstGeom prst="actionButtonBlank">
            <a:avLst/>
          </a:prstGeom>
          <a:solidFill>
            <a:srgbClr val="3A5EAB"/>
          </a:solidFill>
          <a:ln w="12700">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41" name="TextBox 40" descr="table content ">
            <a:extLst>
              <a:ext uri="{FF2B5EF4-FFF2-40B4-BE49-F238E27FC236}">
                <a16:creationId xmlns:a16="http://schemas.microsoft.com/office/drawing/2014/main" id="{78823A0C-81EB-2A4B-84C1-286DD98E9126}"/>
              </a:ext>
            </a:extLst>
          </p:cNvPr>
          <p:cNvSpPr txBox="1"/>
          <p:nvPr/>
        </p:nvSpPr>
        <p:spPr>
          <a:xfrm>
            <a:off x="1957566" y="5546993"/>
            <a:ext cx="44123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2" name="TextBox 41" descr="table content ">
            <a:extLst>
              <a:ext uri="{FF2B5EF4-FFF2-40B4-BE49-F238E27FC236}">
                <a16:creationId xmlns:a16="http://schemas.microsoft.com/office/drawing/2014/main" id="{78823A0C-81EB-2A4B-84C1-286DD98E9126}"/>
              </a:ext>
            </a:extLst>
          </p:cNvPr>
          <p:cNvSpPr txBox="1"/>
          <p:nvPr/>
        </p:nvSpPr>
        <p:spPr>
          <a:xfrm>
            <a:off x="6731622" y="5559350"/>
            <a:ext cx="44123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0" name="Action Button: Custom 39" descr="number 10">
            <a:hlinkClick r:id="" action="ppaction://noaction" highlightClick="1">
              <a:snd r:embed="rId12" name="feo.wav"/>
            </a:hlinkClick>
          </p:cNvPr>
          <p:cNvSpPr/>
          <p:nvPr/>
        </p:nvSpPr>
        <p:spPr>
          <a:xfrm>
            <a:off x="1023083" y="5913453"/>
            <a:ext cx="432000" cy="432000"/>
          </a:xfrm>
          <a:prstGeom prst="actionButtonBlank">
            <a:avLst/>
          </a:prstGeom>
          <a:solidFill>
            <a:srgbClr val="3A5EAB"/>
          </a:solidFill>
          <a:ln w="12700">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43" name="TextBox 42" descr="table content ">
            <a:extLst>
              <a:ext uri="{FF2B5EF4-FFF2-40B4-BE49-F238E27FC236}">
                <a16:creationId xmlns:a16="http://schemas.microsoft.com/office/drawing/2014/main" id="{78823A0C-81EB-2A4B-84C1-286DD98E9126}"/>
              </a:ext>
            </a:extLst>
          </p:cNvPr>
          <p:cNvSpPr txBox="1"/>
          <p:nvPr/>
        </p:nvSpPr>
        <p:spPr>
          <a:xfrm>
            <a:off x="1957566" y="6054051"/>
            <a:ext cx="44123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4" name="TextBox 43" descr="table content ">
            <a:extLst>
              <a:ext uri="{FF2B5EF4-FFF2-40B4-BE49-F238E27FC236}">
                <a16:creationId xmlns:a16="http://schemas.microsoft.com/office/drawing/2014/main" id="{78823A0C-81EB-2A4B-84C1-286DD98E9126}"/>
              </a:ext>
            </a:extLst>
          </p:cNvPr>
          <p:cNvSpPr txBox="1"/>
          <p:nvPr/>
        </p:nvSpPr>
        <p:spPr>
          <a:xfrm>
            <a:off x="6759537" y="6026833"/>
            <a:ext cx="44123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5" name="Título 4">
            <a:extLst>
              <a:ext uri="{FF2B5EF4-FFF2-40B4-BE49-F238E27FC236}">
                <a16:creationId xmlns:a16="http://schemas.microsoft.com/office/drawing/2014/main" id="{92E09762-B663-F84A-A858-8CCAC44B8A82}"/>
              </a:ext>
            </a:extLst>
          </p:cNvPr>
          <p:cNvSpPr>
            <a:spLocks noGrp="1"/>
          </p:cNvSpPr>
          <p:nvPr>
            <p:ph type="title"/>
          </p:nvPr>
        </p:nvSpPr>
        <p:spPr/>
        <p:txBody>
          <a:bodyPr>
            <a:normAutofit/>
          </a:bodyPr>
          <a:lstStyle/>
          <a:p>
            <a:r>
              <a:rPr lang="en-GB" sz="3600" b="1" dirty="0">
                <a:solidFill>
                  <a:schemeClr val="bg1"/>
                </a:solidFill>
              </a:rPr>
              <a:t>Vocabulario</a:t>
            </a:r>
          </a:p>
        </p:txBody>
      </p:sp>
      <p:sp>
        <p:nvSpPr>
          <p:cNvPr id="6" name="CuadroTexto 5">
            <a:extLst>
              <a:ext uri="{FF2B5EF4-FFF2-40B4-BE49-F238E27FC236}">
                <a16:creationId xmlns:a16="http://schemas.microsoft.com/office/drawing/2014/main" id="{649767F4-B67E-E241-8C78-9427AE6E9F78}"/>
              </a:ext>
            </a:extLst>
          </p:cNvPr>
          <p:cNvSpPr txBox="1"/>
          <p:nvPr/>
        </p:nvSpPr>
        <p:spPr>
          <a:xfrm>
            <a:off x="3862720" y="1425263"/>
            <a:ext cx="888385" cy="461665"/>
          </a:xfrm>
          <a:prstGeom prst="rect">
            <a:avLst/>
          </a:prstGeom>
          <a:noFill/>
        </p:spPr>
        <p:txBody>
          <a:bodyPr wrap="none" rtlCol="0">
            <a:spAutoFit/>
          </a:bodyPr>
          <a:lstStyle/>
          <a:p>
            <a:pPr algn="l"/>
            <a:r>
              <a:rPr lang="en-GB" sz="2400" dirty="0">
                <a:solidFill>
                  <a:srgbClr val="002060"/>
                </a:solidFill>
              </a:rPr>
              <a:t>c</a:t>
            </a:r>
            <a:r>
              <a:rPr lang="x-none" sz="2400" dirty="0">
                <a:solidFill>
                  <a:srgbClr val="002060"/>
                </a:solidFill>
              </a:rPr>
              <a:t>aro</a:t>
            </a:r>
          </a:p>
        </p:txBody>
      </p:sp>
      <p:sp>
        <p:nvSpPr>
          <p:cNvPr id="45" name="CuadroTexto 44">
            <a:extLst>
              <a:ext uri="{FF2B5EF4-FFF2-40B4-BE49-F238E27FC236}">
                <a16:creationId xmlns:a16="http://schemas.microsoft.com/office/drawing/2014/main" id="{BE0940F6-B0A8-4D4B-A238-38615D7B4DDD}"/>
              </a:ext>
            </a:extLst>
          </p:cNvPr>
          <p:cNvSpPr txBox="1"/>
          <p:nvPr/>
        </p:nvSpPr>
        <p:spPr>
          <a:xfrm>
            <a:off x="8043059" y="1405029"/>
            <a:ext cx="1681871" cy="461665"/>
          </a:xfrm>
          <a:prstGeom prst="rect">
            <a:avLst/>
          </a:prstGeom>
          <a:noFill/>
        </p:spPr>
        <p:txBody>
          <a:bodyPr wrap="none" rtlCol="0">
            <a:spAutoFit/>
          </a:bodyPr>
          <a:lstStyle/>
          <a:p>
            <a:pPr algn="l"/>
            <a:r>
              <a:rPr lang="x-none" sz="2400" dirty="0">
                <a:solidFill>
                  <a:srgbClr val="002060"/>
                </a:solidFill>
              </a:rPr>
              <a:t>expensive</a:t>
            </a:r>
          </a:p>
        </p:txBody>
      </p:sp>
      <p:sp>
        <p:nvSpPr>
          <p:cNvPr id="48" name="CuadroTexto 47">
            <a:extLst>
              <a:ext uri="{FF2B5EF4-FFF2-40B4-BE49-F238E27FC236}">
                <a16:creationId xmlns:a16="http://schemas.microsoft.com/office/drawing/2014/main" id="{81F305AD-4491-2A4F-BB2F-D9920A9F3F1A}"/>
              </a:ext>
            </a:extLst>
          </p:cNvPr>
          <p:cNvSpPr txBox="1"/>
          <p:nvPr/>
        </p:nvSpPr>
        <p:spPr>
          <a:xfrm>
            <a:off x="3764081" y="1923198"/>
            <a:ext cx="1213794" cy="461665"/>
          </a:xfrm>
          <a:prstGeom prst="rect">
            <a:avLst/>
          </a:prstGeom>
          <a:noFill/>
        </p:spPr>
        <p:txBody>
          <a:bodyPr wrap="none" rtlCol="0">
            <a:spAutoFit/>
          </a:bodyPr>
          <a:lstStyle/>
          <a:p>
            <a:pPr algn="l"/>
            <a:r>
              <a:rPr lang="en-GB" sz="2400" dirty="0">
                <a:solidFill>
                  <a:srgbClr val="002060"/>
                </a:solidFill>
              </a:rPr>
              <a:t>b</a:t>
            </a:r>
            <a:r>
              <a:rPr lang="x-none" sz="2400" dirty="0">
                <a:solidFill>
                  <a:srgbClr val="002060"/>
                </a:solidFill>
              </a:rPr>
              <a:t>arato</a:t>
            </a:r>
          </a:p>
        </p:txBody>
      </p:sp>
      <p:sp>
        <p:nvSpPr>
          <p:cNvPr id="49" name="CuadroTexto 48">
            <a:extLst>
              <a:ext uri="{FF2B5EF4-FFF2-40B4-BE49-F238E27FC236}">
                <a16:creationId xmlns:a16="http://schemas.microsoft.com/office/drawing/2014/main" id="{702115BB-1D76-9547-838E-AAFE6B14952B}"/>
              </a:ext>
            </a:extLst>
          </p:cNvPr>
          <p:cNvSpPr txBox="1"/>
          <p:nvPr/>
        </p:nvSpPr>
        <p:spPr>
          <a:xfrm>
            <a:off x="8245949" y="1918462"/>
            <a:ext cx="1191352" cy="461665"/>
          </a:xfrm>
          <a:prstGeom prst="rect">
            <a:avLst/>
          </a:prstGeom>
          <a:noFill/>
        </p:spPr>
        <p:txBody>
          <a:bodyPr wrap="none" rtlCol="0">
            <a:spAutoFit/>
          </a:bodyPr>
          <a:lstStyle/>
          <a:p>
            <a:pPr algn="l"/>
            <a:r>
              <a:rPr lang="x-none" sz="2400" dirty="0">
                <a:solidFill>
                  <a:srgbClr val="002060"/>
                </a:solidFill>
              </a:rPr>
              <a:t>cheap</a:t>
            </a:r>
          </a:p>
        </p:txBody>
      </p:sp>
      <p:sp>
        <p:nvSpPr>
          <p:cNvPr id="50" name="CuadroTexto 49">
            <a:extLst>
              <a:ext uri="{FF2B5EF4-FFF2-40B4-BE49-F238E27FC236}">
                <a16:creationId xmlns:a16="http://schemas.microsoft.com/office/drawing/2014/main" id="{F9E7A9E5-41AE-5141-B93E-98A9D6E3148B}"/>
              </a:ext>
            </a:extLst>
          </p:cNvPr>
          <p:cNvSpPr txBox="1"/>
          <p:nvPr/>
        </p:nvSpPr>
        <p:spPr>
          <a:xfrm>
            <a:off x="3753161" y="2405301"/>
            <a:ext cx="1130438" cy="461665"/>
          </a:xfrm>
          <a:prstGeom prst="rect">
            <a:avLst/>
          </a:prstGeom>
          <a:noFill/>
        </p:spPr>
        <p:txBody>
          <a:bodyPr wrap="none" rtlCol="0">
            <a:spAutoFit/>
          </a:bodyPr>
          <a:lstStyle/>
          <a:p>
            <a:pPr algn="l"/>
            <a:r>
              <a:rPr lang="en-GB" sz="2400" dirty="0">
                <a:solidFill>
                  <a:srgbClr val="002060"/>
                </a:solidFill>
              </a:rPr>
              <a:t>a</a:t>
            </a:r>
            <a:r>
              <a:rPr lang="x-none" sz="2400" dirty="0">
                <a:solidFill>
                  <a:srgbClr val="002060"/>
                </a:solidFill>
              </a:rPr>
              <a:t>ctivo</a:t>
            </a:r>
          </a:p>
        </p:txBody>
      </p:sp>
      <p:sp>
        <p:nvSpPr>
          <p:cNvPr id="51" name="CuadroTexto 50">
            <a:extLst>
              <a:ext uri="{FF2B5EF4-FFF2-40B4-BE49-F238E27FC236}">
                <a16:creationId xmlns:a16="http://schemas.microsoft.com/office/drawing/2014/main" id="{39B3B54B-C21B-264F-838B-4D72C6FBE5FE}"/>
              </a:ext>
            </a:extLst>
          </p:cNvPr>
          <p:cNvSpPr txBox="1"/>
          <p:nvPr/>
        </p:nvSpPr>
        <p:spPr>
          <a:xfrm>
            <a:off x="8275339" y="2397277"/>
            <a:ext cx="1128835" cy="461665"/>
          </a:xfrm>
          <a:prstGeom prst="rect">
            <a:avLst/>
          </a:prstGeom>
          <a:noFill/>
        </p:spPr>
        <p:txBody>
          <a:bodyPr wrap="none" rtlCol="0">
            <a:spAutoFit/>
          </a:bodyPr>
          <a:lstStyle/>
          <a:p>
            <a:pPr algn="l"/>
            <a:r>
              <a:rPr lang="x-none" sz="2400" dirty="0">
                <a:solidFill>
                  <a:srgbClr val="002060"/>
                </a:solidFill>
              </a:rPr>
              <a:t>active</a:t>
            </a:r>
          </a:p>
        </p:txBody>
      </p:sp>
      <p:sp>
        <p:nvSpPr>
          <p:cNvPr id="52" name="CuadroTexto 51">
            <a:extLst>
              <a:ext uri="{FF2B5EF4-FFF2-40B4-BE49-F238E27FC236}">
                <a16:creationId xmlns:a16="http://schemas.microsoft.com/office/drawing/2014/main" id="{D3F5C56C-82E0-5E4E-8DE1-57754B26496D}"/>
              </a:ext>
            </a:extLst>
          </p:cNvPr>
          <p:cNvSpPr txBox="1"/>
          <p:nvPr/>
        </p:nvSpPr>
        <p:spPr>
          <a:xfrm>
            <a:off x="3558203" y="2888213"/>
            <a:ext cx="1582484" cy="461665"/>
          </a:xfrm>
          <a:prstGeom prst="rect">
            <a:avLst/>
          </a:prstGeom>
          <a:noFill/>
        </p:spPr>
        <p:txBody>
          <a:bodyPr wrap="none" rtlCol="0">
            <a:spAutoFit/>
          </a:bodyPr>
          <a:lstStyle/>
          <a:p>
            <a:r>
              <a:rPr lang="en-GB" sz="2400" dirty="0">
                <a:solidFill>
                  <a:srgbClr val="002060"/>
                </a:solidFill>
              </a:rPr>
              <a:t>p</a:t>
            </a:r>
            <a:r>
              <a:rPr lang="x-none" sz="2400" dirty="0">
                <a:solidFill>
                  <a:srgbClr val="002060"/>
                </a:solidFill>
              </a:rPr>
              <a:t>equeño</a:t>
            </a:r>
          </a:p>
        </p:txBody>
      </p:sp>
      <p:sp>
        <p:nvSpPr>
          <p:cNvPr id="53" name="CuadroTexto 52">
            <a:extLst>
              <a:ext uri="{FF2B5EF4-FFF2-40B4-BE49-F238E27FC236}">
                <a16:creationId xmlns:a16="http://schemas.microsoft.com/office/drawing/2014/main" id="{6A604466-F727-FB44-A534-E2B8FCB05C53}"/>
              </a:ext>
            </a:extLst>
          </p:cNvPr>
          <p:cNvSpPr txBox="1"/>
          <p:nvPr/>
        </p:nvSpPr>
        <p:spPr>
          <a:xfrm>
            <a:off x="8377134" y="2891506"/>
            <a:ext cx="925253" cy="461665"/>
          </a:xfrm>
          <a:prstGeom prst="rect">
            <a:avLst/>
          </a:prstGeom>
          <a:noFill/>
        </p:spPr>
        <p:txBody>
          <a:bodyPr wrap="none" rtlCol="0">
            <a:spAutoFit/>
          </a:bodyPr>
          <a:lstStyle/>
          <a:p>
            <a:pPr algn="l"/>
            <a:r>
              <a:rPr lang="x-none" sz="2400" dirty="0">
                <a:solidFill>
                  <a:srgbClr val="002060"/>
                </a:solidFill>
              </a:rPr>
              <a:t>small</a:t>
            </a:r>
          </a:p>
        </p:txBody>
      </p:sp>
      <p:sp>
        <p:nvSpPr>
          <p:cNvPr id="54" name="CuadroTexto 53">
            <a:extLst>
              <a:ext uri="{FF2B5EF4-FFF2-40B4-BE49-F238E27FC236}">
                <a16:creationId xmlns:a16="http://schemas.microsoft.com/office/drawing/2014/main" id="{464F7EBB-321B-794B-A9B4-30C31B1C366D}"/>
              </a:ext>
            </a:extLst>
          </p:cNvPr>
          <p:cNvSpPr txBox="1"/>
          <p:nvPr/>
        </p:nvSpPr>
        <p:spPr>
          <a:xfrm>
            <a:off x="3778892" y="3422145"/>
            <a:ext cx="1066318" cy="461665"/>
          </a:xfrm>
          <a:prstGeom prst="rect">
            <a:avLst/>
          </a:prstGeom>
          <a:noFill/>
        </p:spPr>
        <p:txBody>
          <a:bodyPr wrap="none" rtlCol="0">
            <a:spAutoFit/>
          </a:bodyPr>
          <a:lstStyle/>
          <a:p>
            <a:pPr algn="l"/>
            <a:r>
              <a:rPr lang="x-none" sz="2400" dirty="0">
                <a:solidFill>
                  <a:srgbClr val="002060"/>
                </a:solidFill>
              </a:rPr>
              <a:t>fuerte</a:t>
            </a:r>
          </a:p>
        </p:txBody>
      </p:sp>
      <p:sp>
        <p:nvSpPr>
          <p:cNvPr id="55" name="CuadroTexto 54">
            <a:extLst>
              <a:ext uri="{FF2B5EF4-FFF2-40B4-BE49-F238E27FC236}">
                <a16:creationId xmlns:a16="http://schemas.microsoft.com/office/drawing/2014/main" id="{829EC2D9-6626-4F49-B8FB-CAA9463C71A9}"/>
              </a:ext>
            </a:extLst>
          </p:cNvPr>
          <p:cNvSpPr txBox="1"/>
          <p:nvPr/>
        </p:nvSpPr>
        <p:spPr>
          <a:xfrm>
            <a:off x="8290571" y="3370321"/>
            <a:ext cx="1098378" cy="461665"/>
          </a:xfrm>
          <a:prstGeom prst="rect">
            <a:avLst/>
          </a:prstGeom>
          <a:noFill/>
        </p:spPr>
        <p:txBody>
          <a:bodyPr wrap="none" rtlCol="0">
            <a:spAutoFit/>
          </a:bodyPr>
          <a:lstStyle/>
          <a:p>
            <a:pPr algn="l"/>
            <a:r>
              <a:rPr lang="x-none" sz="2400" dirty="0">
                <a:solidFill>
                  <a:srgbClr val="002060"/>
                </a:solidFill>
              </a:rPr>
              <a:t>strong</a:t>
            </a:r>
          </a:p>
        </p:txBody>
      </p:sp>
      <p:sp>
        <p:nvSpPr>
          <p:cNvPr id="56" name="CuadroTexto 55">
            <a:extLst>
              <a:ext uri="{FF2B5EF4-FFF2-40B4-BE49-F238E27FC236}">
                <a16:creationId xmlns:a16="http://schemas.microsoft.com/office/drawing/2014/main" id="{5999C136-8436-C14B-BBD8-FA186AC2B7D9}"/>
              </a:ext>
            </a:extLst>
          </p:cNvPr>
          <p:cNvSpPr txBox="1"/>
          <p:nvPr/>
        </p:nvSpPr>
        <p:spPr>
          <a:xfrm>
            <a:off x="3701237" y="3905085"/>
            <a:ext cx="1172116" cy="461665"/>
          </a:xfrm>
          <a:prstGeom prst="rect">
            <a:avLst/>
          </a:prstGeom>
          <a:noFill/>
        </p:spPr>
        <p:txBody>
          <a:bodyPr wrap="none" rtlCol="0">
            <a:spAutoFit/>
          </a:bodyPr>
          <a:lstStyle/>
          <a:p>
            <a:pPr algn="l"/>
            <a:r>
              <a:rPr lang="en-GB" sz="2400" dirty="0">
                <a:solidFill>
                  <a:srgbClr val="002060"/>
                </a:solidFill>
              </a:rPr>
              <a:t>b</a:t>
            </a:r>
            <a:r>
              <a:rPr lang="x-none" sz="2400" dirty="0">
                <a:solidFill>
                  <a:srgbClr val="002060"/>
                </a:solidFill>
              </a:rPr>
              <a:t>ueno</a:t>
            </a:r>
          </a:p>
        </p:txBody>
      </p:sp>
      <p:sp>
        <p:nvSpPr>
          <p:cNvPr id="57" name="CuadroTexto 56">
            <a:extLst>
              <a:ext uri="{FF2B5EF4-FFF2-40B4-BE49-F238E27FC236}">
                <a16:creationId xmlns:a16="http://schemas.microsoft.com/office/drawing/2014/main" id="{1597587B-68DB-8C4D-AC35-2657DB5F7EE0}"/>
              </a:ext>
            </a:extLst>
          </p:cNvPr>
          <p:cNvSpPr txBox="1"/>
          <p:nvPr/>
        </p:nvSpPr>
        <p:spPr>
          <a:xfrm>
            <a:off x="8336256" y="3840939"/>
            <a:ext cx="1007007" cy="461665"/>
          </a:xfrm>
          <a:prstGeom prst="rect">
            <a:avLst/>
          </a:prstGeom>
          <a:noFill/>
        </p:spPr>
        <p:txBody>
          <a:bodyPr wrap="none" rtlCol="0">
            <a:spAutoFit/>
          </a:bodyPr>
          <a:lstStyle/>
          <a:p>
            <a:pPr algn="l"/>
            <a:r>
              <a:rPr lang="x-none" sz="2400" dirty="0">
                <a:solidFill>
                  <a:srgbClr val="002060"/>
                </a:solidFill>
              </a:rPr>
              <a:t>good</a:t>
            </a:r>
          </a:p>
        </p:txBody>
      </p:sp>
      <p:sp>
        <p:nvSpPr>
          <p:cNvPr id="58" name="CuadroTexto 57">
            <a:extLst>
              <a:ext uri="{FF2B5EF4-FFF2-40B4-BE49-F238E27FC236}">
                <a16:creationId xmlns:a16="http://schemas.microsoft.com/office/drawing/2014/main" id="{49323645-52F0-0747-95BA-FBA8079518A1}"/>
              </a:ext>
            </a:extLst>
          </p:cNvPr>
          <p:cNvSpPr txBox="1"/>
          <p:nvPr/>
        </p:nvSpPr>
        <p:spPr>
          <a:xfrm>
            <a:off x="3833075" y="4398815"/>
            <a:ext cx="946093" cy="461665"/>
          </a:xfrm>
          <a:prstGeom prst="rect">
            <a:avLst/>
          </a:prstGeom>
          <a:noFill/>
        </p:spPr>
        <p:txBody>
          <a:bodyPr wrap="none" rtlCol="0">
            <a:spAutoFit/>
          </a:bodyPr>
          <a:lstStyle/>
          <a:p>
            <a:pPr algn="l"/>
            <a:r>
              <a:rPr lang="en-GB" sz="2400" dirty="0">
                <a:solidFill>
                  <a:srgbClr val="002060"/>
                </a:solidFill>
              </a:rPr>
              <a:t>malo</a:t>
            </a:r>
            <a:endParaRPr lang="x-none" sz="2400" dirty="0">
              <a:solidFill>
                <a:srgbClr val="002060"/>
              </a:solidFill>
            </a:endParaRPr>
          </a:p>
        </p:txBody>
      </p:sp>
      <p:sp>
        <p:nvSpPr>
          <p:cNvPr id="59" name="CuadroTexto 58">
            <a:extLst>
              <a:ext uri="{FF2B5EF4-FFF2-40B4-BE49-F238E27FC236}">
                <a16:creationId xmlns:a16="http://schemas.microsoft.com/office/drawing/2014/main" id="{3795C7E2-3492-9941-A570-2A6E41572430}"/>
              </a:ext>
            </a:extLst>
          </p:cNvPr>
          <p:cNvSpPr txBox="1"/>
          <p:nvPr/>
        </p:nvSpPr>
        <p:spPr>
          <a:xfrm>
            <a:off x="8413077" y="4358000"/>
            <a:ext cx="816249" cy="461665"/>
          </a:xfrm>
          <a:prstGeom prst="rect">
            <a:avLst/>
          </a:prstGeom>
          <a:noFill/>
        </p:spPr>
        <p:txBody>
          <a:bodyPr wrap="none" rtlCol="0">
            <a:spAutoFit/>
          </a:bodyPr>
          <a:lstStyle/>
          <a:p>
            <a:pPr algn="l"/>
            <a:r>
              <a:rPr lang="x-none" sz="2400" dirty="0">
                <a:solidFill>
                  <a:srgbClr val="002060"/>
                </a:solidFill>
              </a:rPr>
              <a:t>bad</a:t>
            </a:r>
          </a:p>
        </p:txBody>
      </p:sp>
      <p:sp>
        <p:nvSpPr>
          <p:cNvPr id="60" name="CuadroTexto 59">
            <a:extLst>
              <a:ext uri="{FF2B5EF4-FFF2-40B4-BE49-F238E27FC236}">
                <a16:creationId xmlns:a16="http://schemas.microsoft.com/office/drawing/2014/main" id="{6F00C307-2C67-5843-B60A-158B2F02B802}"/>
              </a:ext>
            </a:extLst>
          </p:cNvPr>
          <p:cNvSpPr txBox="1"/>
          <p:nvPr/>
        </p:nvSpPr>
        <p:spPr>
          <a:xfrm>
            <a:off x="3671220" y="4912223"/>
            <a:ext cx="1303562" cy="461665"/>
          </a:xfrm>
          <a:prstGeom prst="rect">
            <a:avLst/>
          </a:prstGeom>
          <a:noFill/>
        </p:spPr>
        <p:txBody>
          <a:bodyPr wrap="none" rtlCol="0">
            <a:spAutoFit/>
          </a:bodyPr>
          <a:lstStyle/>
          <a:p>
            <a:pPr algn="l"/>
            <a:r>
              <a:rPr lang="x-none" sz="2400" dirty="0">
                <a:solidFill>
                  <a:srgbClr val="002060"/>
                </a:solidFill>
              </a:rPr>
              <a:t>famoso</a:t>
            </a:r>
          </a:p>
        </p:txBody>
      </p:sp>
      <p:sp>
        <p:nvSpPr>
          <p:cNvPr id="61" name="CuadroTexto 60">
            <a:extLst>
              <a:ext uri="{FF2B5EF4-FFF2-40B4-BE49-F238E27FC236}">
                <a16:creationId xmlns:a16="http://schemas.microsoft.com/office/drawing/2014/main" id="{F6338384-BD11-784B-8AFC-C904EC50E65E}"/>
              </a:ext>
            </a:extLst>
          </p:cNvPr>
          <p:cNvSpPr txBox="1"/>
          <p:nvPr/>
        </p:nvSpPr>
        <p:spPr>
          <a:xfrm>
            <a:off x="8195190" y="4879532"/>
            <a:ext cx="1289135" cy="461665"/>
          </a:xfrm>
          <a:prstGeom prst="rect">
            <a:avLst/>
          </a:prstGeom>
          <a:noFill/>
        </p:spPr>
        <p:txBody>
          <a:bodyPr wrap="none" rtlCol="0">
            <a:spAutoFit/>
          </a:bodyPr>
          <a:lstStyle/>
          <a:p>
            <a:pPr algn="l"/>
            <a:r>
              <a:rPr lang="x-none" sz="2400" dirty="0">
                <a:solidFill>
                  <a:srgbClr val="002060"/>
                </a:solidFill>
              </a:rPr>
              <a:t>famous</a:t>
            </a:r>
          </a:p>
        </p:txBody>
      </p:sp>
      <p:sp>
        <p:nvSpPr>
          <p:cNvPr id="62" name="CuadroTexto 61">
            <a:extLst>
              <a:ext uri="{FF2B5EF4-FFF2-40B4-BE49-F238E27FC236}">
                <a16:creationId xmlns:a16="http://schemas.microsoft.com/office/drawing/2014/main" id="{59E4B532-E620-334E-8914-BE24C77460D1}"/>
              </a:ext>
            </a:extLst>
          </p:cNvPr>
          <p:cNvSpPr txBox="1"/>
          <p:nvPr/>
        </p:nvSpPr>
        <p:spPr>
          <a:xfrm>
            <a:off x="3758980" y="5404677"/>
            <a:ext cx="1151277" cy="461665"/>
          </a:xfrm>
          <a:prstGeom prst="rect">
            <a:avLst/>
          </a:prstGeom>
          <a:noFill/>
        </p:spPr>
        <p:txBody>
          <a:bodyPr wrap="none" rtlCol="0">
            <a:spAutoFit/>
          </a:bodyPr>
          <a:lstStyle/>
          <a:p>
            <a:pPr algn="l"/>
            <a:r>
              <a:rPr lang="x-none" sz="2400" dirty="0">
                <a:solidFill>
                  <a:srgbClr val="002060"/>
                </a:solidFill>
              </a:rPr>
              <a:t>bonito</a:t>
            </a:r>
          </a:p>
        </p:txBody>
      </p:sp>
      <p:sp>
        <p:nvSpPr>
          <p:cNvPr id="63" name="CuadroTexto 62">
            <a:extLst>
              <a:ext uri="{FF2B5EF4-FFF2-40B4-BE49-F238E27FC236}">
                <a16:creationId xmlns:a16="http://schemas.microsoft.com/office/drawing/2014/main" id="{3C23E20F-5B91-6F41-882A-6DDDDF3EE66E}"/>
              </a:ext>
            </a:extLst>
          </p:cNvPr>
          <p:cNvSpPr txBox="1"/>
          <p:nvPr/>
        </p:nvSpPr>
        <p:spPr>
          <a:xfrm>
            <a:off x="8090457" y="5353209"/>
            <a:ext cx="1502334" cy="461665"/>
          </a:xfrm>
          <a:prstGeom prst="rect">
            <a:avLst/>
          </a:prstGeom>
          <a:noFill/>
        </p:spPr>
        <p:txBody>
          <a:bodyPr wrap="none" rtlCol="0">
            <a:spAutoFit/>
          </a:bodyPr>
          <a:lstStyle/>
          <a:p>
            <a:pPr algn="l"/>
            <a:r>
              <a:rPr lang="x-none" sz="2400" dirty="0">
                <a:solidFill>
                  <a:srgbClr val="002060"/>
                </a:solidFill>
              </a:rPr>
              <a:t>beautiful</a:t>
            </a:r>
          </a:p>
        </p:txBody>
      </p:sp>
      <p:sp>
        <p:nvSpPr>
          <p:cNvPr id="64" name="CuadroTexto 63">
            <a:extLst>
              <a:ext uri="{FF2B5EF4-FFF2-40B4-BE49-F238E27FC236}">
                <a16:creationId xmlns:a16="http://schemas.microsoft.com/office/drawing/2014/main" id="{59CD2215-8149-7E45-9F83-072D93DFE778}"/>
              </a:ext>
            </a:extLst>
          </p:cNvPr>
          <p:cNvSpPr txBox="1"/>
          <p:nvPr/>
        </p:nvSpPr>
        <p:spPr>
          <a:xfrm>
            <a:off x="3950270" y="5878363"/>
            <a:ext cx="683200" cy="461665"/>
          </a:xfrm>
          <a:prstGeom prst="rect">
            <a:avLst/>
          </a:prstGeom>
          <a:noFill/>
        </p:spPr>
        <p:txBody>
          <a:bodyPr wrap="none" rtlCol="0">
            <a:spAutoFit/>
          </a:bodyPr>
          <a:lstStyle/>
          <a:p>
            <a:pPr algn="l"/>
            <a:r>
              <a:rPr lang="x-none" sz="2400" dirty="0">
                <a:solidFill>
                  <a:srgbClr val="002060"/>
                </a:solidFill>
              </a:rPr>
              <a:t>feo</a:t>
            </a:r>
          </a:p>
        </p:txBody>
      </p:sp>
      <p:sp>
        <p:nvSpPr>
          <p:cNvPr id="65" name="CuadroTexto 64">
            <a:extLst>
              <a:ext uri="{FF2B5EF4-FFF2-40B4-BE49-F238E27FC236}">
                <a16:creationId xmlns:a16="http://schemas.microsoft.com/office/drawing/2014/main" id="{50DF6D13-74BB-5844-B20F-9BEED8535DF6}"/>
              </a:ext>
            </a:extLst>
          </p:cNvPr>
          <p:cNvSpPr txBox="1"/>
          <p:nvPr/>
        </p:nvSpPr>
        <p:spPr>
          <a:xfrm>
            <a:off x="8443701" y="5826936"/>
            <a:ext cx="805029" cy="461665"/>
          </a:xfrm>
          <a:prstGeom prst="rect">
            <a:avLst/>
          </a:prstGeom>
          <a:noFill/>
        </p:spPr>
        <p:txBody>
          <a:bodyPr wrap="none" rtlCol="0">
            <a:spAutoFit/>
          </a:bodyPr>
          <a:lstStyle/>
          <a:p>
            <a:pPr algn="l"/>
            <a:r>
              <a:rPr lang="x-none" sz="2400" dirty="0">
                <a:solidFill>
                  <a:srgbClr val="002060"/>
                </a:solidFill>
              </a:rPr>
              <a:t>ugly</a:t>
            </a:r>
          </a:p>
        </p:txBody>
      </p:sp>
      <p:sp>
        <p:nvSpPr>
          <p:cNvPr id="2" name="TextBox 1"/>
          <p:cNvSpPr txBox="1"/>
          <p:nvPr/>
        </p:nvSpPr>
        <p:spPr>
          <a:xfrm>
            <a:off x="3610305" y="1007509"/>
            <a:ext cx="1478280" cy="461665"/>
          </a:xfrm>
          <a:prstGeom prst="rect">
            <a:avLst/>
          </a:prstGeom>
          <a:noFill/>
        </p:spPr>
        <p:txBody>
          <a:bodyPr wrap="square" rtlCol="0">
            <a:spAutoFit/>
          </a:bodyPr>
          <a:lstStyle/>
          <a:p>
            <a:pPr algn="l"/>
            <a:r>
              <a:rPr lang="en-GB" sz="2400" b="1" dirty="0">
                <a:solidFill>
                  <a:srgbClr val="002060"/>
                </a:solidFill>
              </a:rPr>
              <a:t>español</a:t>
            </a:r>
          </a:p>
        </p:txBody>
      </p:sp>
      <p:sp>
        <p:nvSpPr>
          <p:cNvPr id="66" name="TextBox 65"/>
          <p:cNvSpPr txBox="1"/>
          <p:nvPr/>
        </p:nvSpPr>
        <p:spPr>
          <a:xfrm>
            <a:off x="8336256" y="995523"/>
            <a:ext cx="1478280" cy="461665"/>
          </a:xfrm>
          <a:prstGeom prst="rect">
            <a:avLst/>
          </a:prstGeom>
          <a:noFill/>
        </p:spPr>
        <p:txBody>
          <a:bodyPr wrap="square" rtlCol="0">
            <a:spAutoFit/>
          </a:bodyPr>
          <a:lstStyle/>
          <a:p>
            <a:pPr algn="l"/>
            <a:r>
              <a:rPr lang="en-GB" sz="2400" b="1" dirty="0">
                <a:solidFill>
                  <a:srgbClr val="002060"/>
                </a:solidFill>
              </a:rPr>
              <a:t>inglés</a:t>
            </a:r>
          </a:p>
        </p:txBody>
      </p:sp>
    </p:spTree>
    <p:extLst>
      <p:ext uri="{BB962C8B-B14F-4D97-AF65-F5344CB8AC3E}">
        <p14:creationId xmlns:p14="http://schemas.microsoft.com/office/powerpoint/2010/main" val="6451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5"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P spid="6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 y="213557"/>
            <a:ext cx="3041469" cy="647577"/>
          </a:xfrm>
        </p:spPr>
        <p:txBody>
          <a:bodyPr>
            <a:normAutofit/>
          </a:bodyPr>
          <a:lstStyle/>
          <a:p>
            <a:r>
              <a:rPr lang="en-GB" sz="2800" b="1" dirty="0">
                <a:solidFill>
                  <a:schemeClr val="bg1"/>
                </a:solidFill>
                <a:latin typeface="Century Gothic" panose="020B0502020202020204" pitchFamily="34" charset="0"/>
              </a:rPr>
              <a:t>SER and ESTAR</a:t>
            </a:r>
          </a:p>
        </p:txBody>
      </p:sp>
      <p:sp>
        <p:nvSpPr>
          <p:cNvPr id="6" name="TextBox 5"/>
          <p:cNvSpPr txBox="1"/>
          <p:nvPr/>
        </p:nvSpPr>
        <p:spPr>
          <a:xfrm>
            <a:off x="-1" y="1115788"/>
            <a:ext cx="99726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mj-lt"/>
              </a:rPr>
              <a:t>In Spanish, there are two ways to say ‘</a:t>
            </a:r>
            <a:r>
              <a:rPr lang="en-GB" sz="3200" noProof="0" dirty="0">
                <a:solidFill>
                  <a:srgbClr val="002060"/>
                </a:solidFill>
                <a:latin typeface="+mj-lt"/>
              </a:rPr>
              <a:t>I </a:t>
            </a:r>
            <a:r>
              <a:rPr lang="en-GB" sz="3200" dirty="0">
                <a:solidFill>
                  <a:srgbClr val="002060"/>
                </a:solidFill>
                <a:latin typeface="+mj-lt"/>
              </a:rPr>
              <a:t>am</a:t>
            </a:r>
            <a:r>
              <a:rPr kumimoji="0" lang="en-GB" sz="3200" b="0" i="0" u="none" strike="noStrike" kern="1200" cap="none" spc="0" normalizeH="0" baseline="0" noProof="0" dirty="0">
                <a:ln>
                  <a:noFill/>
                </a:ln>
                <a:solidFill>
                  <a:srgbClr val="002060"/>
                </a:solidFill>
                <a:effectLst/>
                <a:uLnTx/>
                <a:uFillTx/>
                <a:latin typeface="+mj-lt"/>
              </a:rPr>
              <a:t>’: ________ and _______</a:t>
            </a:r>
          </a:p>
        </p:txBody>
      </p:sp>
      <p:sp>
        <p:nvSpPr>
          <p:cNvPr id="7" name="TextBox 6"/>
          <p:cNvSpPr txBox="1"/>
          <p:nvPr/>
        </p:nvSpPr>
        <p:spPr>
          <a:xfrm>
            <a:off x="3175561" y="1608897"/>
            <a:ext cx="13078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estoy</a:t>
            </a:r>
            <a:endParaRPr kumimoji="0" lang="en-GB" sz="32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8" name="TextBox 7"/>
          <p:cNvSpPr txBox="1"/>
          <p:nvPr/>
        </p:nvSpPr>
        <p:spPr>
          <a:xfrm>
            <a:off x="429900" y="2453282"/>
            <a:ext cx="116159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mj-lt"/>
                <a:ea typeface="+mn-ea"/>
                <a:cs typeface="+mn-cs"/>
              </a:rPr>
              <a:t>Use ‘______’ for temporary state/mood. </a:t>
            </a:r>
          </a:p>
        </p:txBody>
      </p:sp>
      <p:sp>
        <p:nvSpPr>
          <p:cNvPr id="11" name="TextBox 10"/>
          <p:cNvSpPr txBox="1"/>
          <p:nvPr/>
        </p:nvSpPr>
        <p:spPr>
          <a:xfrm>
            <a:off x="4875589" y="4254677"/>
            <a:ext cx="28609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mj-lt"/>
                <a:ea typeface="+mn-ea"/>
                <a:cs typeface="+mn-cs"/>
              </a:rPr>
              <a:t>Soy</a:t>
            </a:r>
            <a:r>
              <a:rPr kumimoji="0" lang="en-GB" sz="3200" b="0" i="0" u="none" strike="noStrike" kern="1200" cap="none" spc="0" normalizeH="0" noProof="0" dirty="0">
                <a:ln>
                  <a:noFill/>
                </a:ln>
                <a:solidFill>
                  <a:srgbClr val="002060"/>
                </a:solidFill>
                <a:effectLst/>
                <a:uLnTx/>
                <a:uFillTx/>
                <a:latin typeface="+mj-lt"/>
                <a:ea typeface="+mn-ea"/>
                <a:cs typeface="+mn-cs"/>
              </a:rPr>
              <a:t> </a:t>
            </a:r>
            <a:r>
              <a:rPr kumimoji="0" lang="en-GB" sz="3200" b="0" i="0" u="none" strike="noStrike" kern="1200" cap="none" spc="0" normalizeH="0" noProof="0" dirty="0" err="1">
                <a:ln>
                  <a:noFill/>
                </a:ln>
                <a:solidFill>
                  <a:srgbClr val="002060"/>
                </a:solidFill>
                <a:effectLst/>
                <a:uLnTx/>
                <a:uFillTx/>
                <a:latin typeface="+mj-lt"/>
                <a:ea typeface="+mn-ea"/>
                <a:cs typeface="+mn-cs"/>
              </a:rPr>
              <a:t>activo</a:t>
            </a:r>
            <a:r>
              <a:rPr kumimoji="0" lang="en-GB" sz="3200" b="0" i="0" u="none" strike="noStrike" kern="1200" cap="none" spc="0" normalizeH="0" noProof="0" dirty="0">
                <a:ln>
                  <a:noFill/>
                </a:ln>
                <a:solidFill>
                  <a:srgbClr val="002060"/>
                </a:solidFill>
                <a:effectLst/>
                <a:uLnTx/>
                <a:uFillTx/>
                <a:latin typeface="+mj-lt"/>
                <a:ea typeface="+mn-ea"/>
                <a:cs typeface="+mn-cs"/>
              </a:rPr>
              <a:t>/a.</a:t>
            </a:r>
            <a:endParaRPr kumimoji="0" lang="en-GB" sz="3200" b="0" i="0" u="none" strike="noStrike" kern="1200" cap="none" spc="0" normalizeH="0" baseline="0" noProof="0" dirty="0">
              <a:ln>
                <a:noFill/>
              </a:ln>
              <a:solidFill>
                <a:srgbClr val="002060"/>
              </a:solidFill>
              <a:effectLst/>
              <a:uLnTx/>
              <a:uFillTx/>
              <a:latin typeface="+mj-lt"/>
              <a:ea typeface="+mn-ea"/>
              <a:cs typeface="+mn-cs"/>
            </a:endParaRPr>
          </a:p>
        </p:txBody>
      </p:sp>
      <p:sp>
        <p:nvSpPr>
          <p:cNvPr id="13" name="TextBox 12"/>
          <p:cNvSpPr txBox="1"/>
          <p:nvPr/>
        </p:nvSpPr>
        <p:spPr>
          <a:xfrm>
            <a:off x="429899" y="4254677"/>
            <a:ext cx="3706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mj-lt"/>
              </a:rPr>
              <a:t>I am active </a:t>
            </a:r>
            <a:r>
              <a:rPr kumimoji="0" lang="en-GB" sz="3200" b="0" i="0" u="none" strike="noStrike" kern="1200" cap="none" spc="0" normalizeH="0" baseline="0" noProof="0" dirty="0">
                <a:ln>
                  <a:noFill/>
                </a:ln>
                <a:solidFill>
                  <a:srgbClr val="002060"/>
                </a:solidFill>
                <a:effectLst/>
                <a:uLnTx/>
                <a:uFillTx/>
                <a:latin typeface="+mj-lt"/>
              </a:rPr>
              <a:t>(</a:t>
            </a:r>
            <a:r>
              <a:rPr lang="en-GB" sz="3200" noProof="0" dirty="0">
                <a:solidFill>
                  <a:srgbClr val="002060"/>
                </a:solidFill>
                <a:latin typeface="+mj-lt"/>
              </a:rPr>
              <a:t>trait</a:t>
            </a:r>
            <a:r>
              <a:rPr kumimoji="0" lang="en-GB" sz="3200" b="0" i="0" u="none" strike="noStrike" kern="1200" cap="none" spc="0" normalizeH="0" baseline="0" noProof="0" dirty="0">
                <a:ln>
                  <a:noFill/>
                </a:ln>
                <a:solidFill>
                  <a:srgbClr val="002060"/>
                </a:solidFill>
                <a:effectLst/>
                <a:uLnTx/>
                <a:uFillTx/>
                <a:latin typeface="+mj-lt"/>
              </a:rPr>
              <a:t>).</a:t>
            </a:r>
          </a:p>
        </p:txBody>
      </p:sp>
      <p:sp>
        <p:nvSpPr>
          <p:cNvPr id="14" name="TextBox 13"/>
          <p:cNvSpPr txBox="1"/>
          <p:nvPr/>
        </p:nvSpPr>
        <p:spPr>
          <a:xfrm>
            <a:off x="4875589" y="5094267"/>
            <a:ext cx="35771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err="1">
                <a:solidFill>
                  <a:srgbClr val="002060"/>
                </a:solidFill>
                <a:latin typeface="+mj-lt"/>
              </a:rPr>
              <a:t>Estoy</a:t>
            </a:r>
            <a:r>
              <a:rPr lang="en-GB" sz="3200" dirty="0">
                <a:solidFill>
                  <a:srgbClr val="002060"/>
                </a:solidFill>
                <a:latin typeface="+mj-lt"/>
              </a:rPr>
              <a:t> </a:t>
            </a:r>
            <a:r>
              <a:rPr lang="en-GB" sz="3200" dirty="0" err="1">
                <a:solidFill>
                  <a:srgbClr val="002060"/>
                </a:solidFill>
                <a:latin typeface="+mj-lt"/>
              </a:rPr>
              <a:t>nervioso</a:t>
            </a:r>
            <a:r>
              <a:rPr lang="en-GB" sz="3200" dirty="0">
                <a:solidFill>
                  <a:srgbClr val="002060"/>
                </a:solidFill>
                <a:latin typeface="+mj-lt"/>
              </a:rPr>
              <a:t>/a</a:t>
            </a:r>
            <a:r>
              <a:rPr kumimoji="0" lang="en-GB" sz="3200" b="0" i="0" u="none" strike="noStrike" kern="1200" cap="none" spc="0" normalizeH="0" baseline="0" noProof="0" dirty="0">
                <a:ln>
                  <a:noFill/>
                </a:ln>
                <a:solidFill>
                  <a:srgbClr val="002060"/>
                </a:solidFill>
                <a:effectLst/>
                <a:uLnTx/>
                <a:uFillTx/>
                <a:latin typeface="+mj-lt"/>
              </a:rPr>
              <a:t>.</a:t>
            </a:r>
          </a:p>
        </p:txBody>
      </p:sp>
      <p:sp>
        <p:nvSpPr>
          <p:cNvPr id="17" name="TextBox 16"/>
          <p:cNvSpPr txBox="1"/>
          <p:nvPr/>
        </p:nvSpPr>
        <p:spPr>
          <a:xfrm>
            <a:off x="429899" y="5123463"/>
            <a:ext cx="42437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noProof="0" dirty="0">
                <a:solidFill>
                  <a:srgbClr val="002060"/>
                </a:solidFill>
                <a:latin typeface="+mj-lt"/>
              </a:rPr>
              <a:t>I am nervous </a:t>
            </a:r>
            <a:r>
              <a:rPr kumimoji="0" lang="en-GB" sz="3200" b="0" i="0" u="none" strike="noStrike" kern="1200" cap="none" spc="0" normalizeH="0" baseline="0" noProof="0" dirty="0">
                <a:ln>
                  <a:noFill/>
                </a:ln>
                <a:solidFill>
                  <a:srgbClr val="002060"/>
                </a:solidFill>
                <a:effectLst/>
                <a:uLnTx/>
                <a:uFillTx/>
                <a:latin typeface="+mj-lt"/>
              </a:rPr>
              <a:t>(state).</a:t>
            </a:r>
          </a:p>
        </p:txBody>
      </p:sp>
      <p:sp>
        <p:nvSpPr>
          <p:cNvPr id="22" name="TextBox 21"/>
          <p:cNvSpPr txBox="1"/>
          <p:nvPr/>
        </p:nvSpPr>
        <p:spPr>
          <a:xfrm>
            <a:off x="5754701" y="1608564"/>
            <a:ext cx="13078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soy</a:t>
            </a:r>
          </a:p>
        </p:txBody>
      </p:sp>
      <p:sp>
        <p:nvSpPr>
          <p:cNvPr id="23" name="TextBox 22"/>
          <p:cNvSpPr txBox="1"/>
          <p:nvPr/>
        </p:nvSpPr>
        <p:spPr>
          <a:xfrm>
            <a:off x="429899" y="3093503"/>
            <a:ext cx="88913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mj-lt"/>
                <a:ea typeface="+mn-ea"/>
                <a:cs typeface="+mn-cs"/>
              </a:rPr>
              <a:t>Use ‘______’ for permanent traits.</a:t>
            </a:r>
          </a:p>
        </p:txBody>
      </p:sp>
      <p:sp>
        <p:nvSpPr>
          <p:cNvPr id="24" name="TextBox 23"/>
          <p:cNvSpPr txBox="1"/>
          <p:nvPr/>
        </p:nvSpPr>
        <p:spPr>
          <a:xfrm>
            <a:off x="1537390" y="3108955"/>
            <a:ext cx="108314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E25B00"/>
                </a:solidFill>
                <a:latin typeface="Century Gothic" panose="020B0502020202020204" pitchFamily="34" charset="0"/>
              </a:rPr>
              <a:t>soy</a:t>
            </a:r>
            <a:endParaRPr kumimoji="0" lang="en-GB" sz="3200" b="1" i="0" u="none" strike="noStrike" kern="1200" cap="none" spc="0" normalizeH="0" baseline="0" noProof="0" dirty="0">
              <a:ln>
                <a:noFill/>
              </a:ln>
              <a:solidFill>
                <a:srgbClr val="E25B00"/>
              </a:solidFill>
              <a:effectLst/>
              <a:uLnTx/>
              <a:uFillTx/>
              <a:latin typeface="Century Gothic" panose="020B0502020202020204" pitchFamily="34" charset="0"/>
            </a:endParaRPr>
          </a:p>
        </p:txBody>
      </p:sp>
      <p:sp>
        <p:nvSpPr>
          <p:cNvPr id="25" name="TextBox 24"/>
          <p:cNvSpPr txBox="1"/>
          <p:nvPr/>
        </p:nvSpPr>
        <p:spPr>
          <a:xfrm>
            <a:off x="1477066" y="2449352"/>
            <a:ext cx="15644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estoy</a:t>
            </a:r>
            <a:r>
              <a:rPr kumimoji="0" lang="en-GB" sz="3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a:t>
            </a:r>
          </a:p>
        </p:txBody>
      </p:sp>
      <p:sp>
        <p:nvSpPr>
          <p:cNvPr id="2" name="Llamada ovalada 1">
            <a:extLst>
              <a:ext uri="{FF2B5EF4-FFF2-40B4-BE49-F238E27FC236}">
                <a16:creationId xmlns:a16="http://schemas.microsoft.com/office/drawing/2014/main" id="{211C779B-288C-3F4B-A0F4-0F6D8BD6CDCD}"/>
              </a:ext>
            </a:extLst>
          </p:cNvPr>
          <p:cNvSpPr/>
          <p:nvPr/>
        </p:nvSpPr>
        <p:spPr>
          <a:xfrm>
            <a:off x="7736529" y="2564624"/>
            <a:ext cx="4303402" cy="2558839"/>
          </a:xfrm>
          <a:prstGeom prst="wedgeEllipseCallout">
            <a:avLst>
              <a:gd name="adj1" fmla="val -49693"/>
              <a:gd name="adj2" fmla="val 50372"/>
            </a:avLst>
          </a:prstGeom>
          <a:solidFill>
            <a:srgbClr val="3A5EAB"/>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a:solidFill>
                  <a:schemeClr val="bg1"/>
                </a:solidFill>
                <a:latin typeface="+mj-lt"/>
              </a:rPr>
              <a:t>With ‘</a:t>
            </a:r>
            <a:r>
              <a:rPr lang="en-GB" sz="2200" b="1" dirty="0" err="1">
                <a:solidFill>
                  <a:schemeClr val="bg1"/>
                </a:solidFill>
                <a:latin typeface="+mj-lt"/>
              </a:rPr>
              <a:t>estar</a:t>
            </a:r>
            <a:r>
              <a:rPr lang="en-GB" sz="2200" dirty="0">
                <a:solidFill>
                  <a:schemeClr val="bg1"/>
                </a:solidFill>
                <a:latin typeface="+mj-lt"/>
              </a:rPr>
              <a:t>’, English often uses a verb with –</a:t>
            </a:r>
            <a:r>
              <a:rPr lang="en-GB" sz="2200" dirty="0" err="1">
                <a:solidFill>
                  <a:schemeClr val="bg1"/>
                </a:solidFill>
                <a:latin typeface="+mj-lt"/>
              </a:rPr>
              <a:t>ing</a:t>
            </a:r>
            <a:r>
              <a:rPr lang="en-GB" sz="2200" dirty="0">
                <a:solidFill>
                  <a:schemeClr val="bg1"/>
                </a:solidFill>
                <a:latin typeface="+mj-lt"/>
              </a:rPr>
              <a:t>: e.g. ‘I’m </a:t>
            </a:r>
            <a:r>
              <a:rPr lang="en-GB" sz="2200" i="1" dirty="0">
                <a:solidFill>
                  <a:schemeClr val="bg1"/>
                </a:solidFill>
                <a:latin typeface="+mj-lt"/>
              </a:rPr>
              <a:t>feeling</a:t>
            </a:r>
            <a:r>
              <a:rPr lang="en-GB" sz="2200" dirty="0">
                <a:solidFill>
                  <a:schemeClr val="bg1"/>
                </a:solidFill>
                <a:latin typeface="+mj-lt"/>
              </a:rPr>
              <a:t> nervous’.</a:t>
            </a:r>
            <a:endParaRPr lang="x-none" sz="2200" dirty="0">
              <a:solidFill>
                <a:schemeClr val="bg1"/>
              </a:solidFill>
              <a:latin typeface="+mj-lt"/>
            </a:endParaRPr>
          </a:p>
        </p:txBody>
      </p:sp>
      <p:sp>
        <p:nvSpPr>
          <p:cNvPr id="19" name="Rounded Rectangle 11">
            <a:extLst>
              <a:ext uri="{FF2B5EF4-FFF2-40B4-BE49-F238E27FC236}">
                <a16:creationId xmlns:a16="http://schemas.microsoft.com/office/drawing/2014/main" id="{A56E403F-2EB6-4FF6-90E1-30FAB8103F63}"/>
              </a:ext>
            </a:extLst>
          </p:cNvPr>
          <p:cNvSpPr/>
          <p:nvPr/>
        </p:nvSpPr>
        <p:spPr>
          <a:xfrm>
            <a:off x="10345004" y="258166"/>
            <a:ext cx="1583140"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20771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3" grpId="0"/>
      <p:bldP spid="14" grpId="0"/>
      <p:bldP spid="17" grpId="0"/>
      <p:bldP spid="22" grpId="0"/>
      <p:bldP spid="23" grpId="0"/>
      <p:bldP spid="24" grpId="0"/>
      <p:bldP spid="25"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endParaRPr lang="en-GB" sz="2000" b="1" dirty="0">
              <a:solidFill>
                <a:prstClr val="white"/>
              </a:solidFill>
            </a:endParaRPr>
          </a:p>
        </p:txBody>
      </p:sp>
      <p:sp>
        <p:nvSpPr>
          <p:cNvPr id="7" name="TextBox 6">
            <a:extLst>
              <a:ext uri="{FF2B5EF4-FFF2-40B4-BE49-F238E27FC236}">
                <a16:creationId xmlns:a16="http://schemas.microsoft.com/office/drawing/2014/main" id="{955C1F40-282D-9A45-ABA7-965FD9383203}"/>
              </a:ext>
            </a:extLst>
          </p:cNvPr>
          <p:cNvSpPr txBox="1"/>
          <p:nvPr/>
        </p:nvSpPr>
        <p:spPr>
          <a:xfrm>
            <a:off x="130340" y="84790"/>
            <a:ext cx="10605495" cy="461665"/>
          </a:xfrm>
          <a:prstGeom prst="rect">
            <a:avLst/>
          </a:prstGeom>
          <a:noFill/>
        </p:spPr>
        <p:txBody>
          <a:bodyPr wrap="square" rtlCol="0">
            <a:spAutoFit/>
          </a:bodyPr>
          <a:lstStyle/>
          <a:p>
            <a:r>
              <a:rPr lang="en-US" sz="2400" b="1" dirty="0">
                <a:solidFill>
                  <a:srgbClr val="002060"/>
                </a:solidFill>
              </a:rPr>
              <a:t>Hoy, Daniel está en clase. Lucía también.</a:t>
            </a:r>
          </a:p>
        </p:txBody>
      </p:sp>
      <p:graphicFrame>
        <p:nvGraphicFramePr>
          <p:cNvPr id="6" name="Table 6">
            <a:extLst>
              <a:ext uri="{FF2B5EF4-FFF2-40B4-BE49-F238E27FC236}">
                <a16:creationId xmlns:a16="http://schemas.microsoft.com/office/drawing/2014/main" id="{B7BCC39E-46D1-FF4C-9088-D668A2B40D4D}"/>
              </a:ext>
            </a:extLst>
          </p:cNvPr>
          <p:cNvGraphicFramePr>
            <a:graphicFrameLocks noGrp="1"/>
          </p:cNvGraphicFramePr>
          <p:nvPr>
            <p:extLst>
              <p:ext uri="{D42A27DB-BD31-4B8C-83A1-F6EECF244321}">
                <p14:modId xmlns:p14="http://schemas.microsoft.com/office/powerpoint/2010/main" val="2928780823"/>
              </p:ext>
            </p:extLst>
          </p:nvPr>
        </p:nvGraphicFramePr>
        <p:xfrm>
          <a:off x="130340" y="2198572"/>
          <a:ext cx="11931319" cy="3657600"/>
        </p:xfrm>
        <a:graphic>
          <a:graphicData uri="http://schemas.openxmlformats.org/drawingml/2006/table">
            <a:tbl>
              <a:tblPr firstRow="1" bandRow="1">
                <a:tableStyleId>{22838BEF-8BB2-4498-84A7-C5851F593DF1}</a:tableStyleId>
              </a:tblPr>
              <a:tblGrid>
                <a:gridCol w="533522">
                  <a:extLst>
                    <a:ext uri="{9D8B030D-6E8A-4147-A177-3AD203B41FA5}">
                      <a16:colId xmlns:a16="http://schemas.microsoft.com/office/drawing/2014/main" val="2607353726"/>
                    </a:ext>
                  </a:extLst>
                </a:gridCol>
                <a:gridCol w="2298710">
                  <a:extLst>
                    <a:ext uri="{9D8B030D-6E8A-4147-A177-3AD203B41FA5}">
                      <a16:colId xmlns:a16="http://schemas.microsoft.com/office/drawing/2014/main" val="1600817978"/>
                    </a:ext>
                  </a:extLst>
                </a:gridCol>
                <a:gridCol w="1367461">
                  <a:extLst>
                    <a:ext uri="{9D8B030D-6E8A-4147-A177-3AD203B41FA5}">
                      <a16:colId xmlns:a16="http://schemas.microsoft.com/office/drawing/2014/main" val="4128092149"/>
                    </a:ext>
                  </a:extLst>
                </a:gridCol>
                <a:gridCol w="1539240">
                  <a:extLst>
                    <a:ext uri="{9D8B030D-6E8A-4147-A177-3AD203B41FA5}">
                      <a16:colId xmlns:a16="http://schemas.microsoft.com/office/drawing/2014/main" val="2609792770"/>
                    </a:ext>
                  </a:extLst>
                </a:gridCol>
                <a:gridCol w="1889760">
                  <a:extLst>
                    <a:ext uri="{9D8B030D-6E8A-4147-A177-3AD203B41FA5}">
                      <a16:colId xmlns:a16="http://schemas.microsoft.com/office/drawing/2014/main" val="1616836717"/>
                    </a:ext>
                  </a:extLst>
                </a:gridCol>
                <a:gridCol w="4302626">
                  <a:extLst>
                    <a:ext uri="{9D8B030D-6E8A-4147-A177-3AD203B41FA5}">
                      <a16:colId xmlns:a16="http://schemas.microsoft.com/office/drawing/2014/main" val="2977198328"/>
                    </a:ext>
                  </a:extLst>
                </a:gridCol>
              </a:tblGrid>
              <a:tr h="370840">
                <a:tc>
                  <a:txBody>
                    <a:bodyPr/>
                    <a:lstStyle/>
                    <a:p>
                      <a:endParaRPr lang="en-GB" sz="2200" dirty="0"/>
                    </a:p>
                  </a:txBody>
                  <a:tcPr/>
                </a:tc>
                <a:tc>
                  <a:txBody>
                    <a:bodyPr/>
                    <a:lstStyle/>
                    <a:p>
                      <a:endParaRPr lang="en-GB" sz="22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u="none" strike="noStrike" kern="1200" cap="none" spc="0" normalizeH="0" baseline="0" noProof="0" dirty="0">
                        <a:ln>
                          <a:noFill/>
                        </a:ln>
                        <a:solidFill>
                          <a:srgbClr val="002060"/>
                        </a:solidFill>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u="none" strike="noStrike" kern="1200" cap="none" spc="0" normalizeH="0" baseline="0" noProof="0" dirty="0">
                          <a:ln>
                            <a:noFill/>
                          </a:ln>
                          <a:solidFill>
                            <a:srgbClr val="002060"/>
                          </a:solidFill>
                          <a:effectLst/>
                          <a:uLnTx/>
                          <a:uFillTx/>
                        </a:rPr>
                        <a:t>Hoy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200" b="0" dirty="0">
                        <a:solidFill>
                          <a:srgbClr val="00206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200" dirty="0">
                        <a:solidFill>
                          <a:srgbClr val="00206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rPr>
                        <a:t>En general</a:t>
                      </a:r>
                      <a:endParaRPr lang="en-GB" sz="2200" b="0" dirty="0">
                        <a:solidFill>
                          <a:srgbClr val="00206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1200" dirty="0">
                          <a:solidFill>
                            <a:srgbClr val="002060"/>
                          </a:solidFill>
                          <a:effectLst/>
                        </a:rPr>
                        <a:t>Daniel, Lucia or could be either?</a:t>
                      </a:r>
                      <a:endParaRPr lang="en-GB" sz="2000" b="0" dirty="0">
                        <a:solidFill>
                          <a:srgbClr val="00206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200" b="0" dirty="0">
                        <a:solidFill>
                          <a:srgbClr val="00206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rPr>
                        <a:t>En inglés</a:t>
                      </a:r>
                    </a:p>
                  </a:txBody>
                  <a:tcPr/>
                </a:tc>
                <a:extLst>
                  <a:ext uri="{0D108BD9-81ED-4DB2-BD59-A6C34878D82A}">
                    <a16:rowId xmlns:a16="http://schemas.microsoft.com/office/drawing/2014/main" val="1153431983"/>
                  </a:ext>
                </a:extLst>
              </a:tr>
              <a:tr h="370840">
                <a:tc>
                  <a:txBody>
                    <a:bodyPr/>
                    <a:lstStyle/>
                    <a:p>
                      <a:pPr algn="ctr"/>
                      <a:r>
                        <a:rPr lang="en-GB" sz="2200" b="1" dirty="0">
                          <a:solidFill>
                            <a:srgbClr val="002060"/>
                          </a:solidFill>
                        </a:rPr>
                        <a:t>1.</a:t>
                      </a:r>
                    </a:p>
                  </a:txBody>
                  <a:tcPr/>
                </a:tc>
                <a:tc>
                  <a:txBody>
                    <a:bodyPr/>
                    <a:lstStyle/>
                    <a:p>
                      <a:r>
                        <a:rPr lang="en-GB" sz="2200" dirty="0" err="1">
                          <a:solidFill>
                            <a:srgbClr val="002060"/>
                          </a:solidFill>
                        </a:rPr>
                        <a:t>Estoy</a:t>
                      </a:r>
                      <a:r>
                        <a:rPr lang="en-GB" sz="2200" dirty="0">
                          <a:solidFill>
                            <a:srgbClr val="002060"/>
                          </a:solidFill>
                        </a:rPr>
                        <a:t> </a:t>
                      </a:r>
                      <a:r>
                        <a:rPr lang="en-GB" sz="2200" dirty="0" err="1">
                          <a:solidFill>
                            <a:srgbClr val="002060"/>
                          </a:solidFill>
                        </a:rPr>
                        <a:t>tranquila</a:t>
                      </a:r>
                      <a:r>
                        <a:rPr lang="en-GB" sz="2200" dirty="0">
                          <a:solidFill>
                            <a:srgbClr val="002060"/>
                          </a:solidFill>
                        </a:rPr>
                        <a:t>.</a:t>
                      </a:r>
                    </a:p>
                  </a:txBody>
                  <a:tcPr/>
                </a:tc>
                <a:tc>
                  <a:txBody>
                    <a:bodyPr/>
                    <a:lstStyle/>
                    <a:p>
                      <a:endParaRPr lang="en-GB" sz="2200" dirty="0">
                        <a:solidFill>
                          <a:schemeClr val="accent1">
                            <a:lumMod val="50000"/>
                          </a:schemeClr>
                        </a:solidFill>
                      </a:endParaRPr>
                    </a:p>
                  </a:txBody>
                  <a:tcPr/>
                </a:tc>
                <a:tc>
                  <a:txBody>
                    <a:bodyPr/>
                    <a:lstStyle/>
                    <a:p>
                      <a:endParaRPr lang="en-GB" sz="2200" dirty="0">
                        <a:solidFill>
                          <a:schemeClr val="accent1">
                            <a:lumMod val="50000"/>
                          </a:schemeClr>
                        </a:solidFill>
                      </a:endParaRPr>
                    </a:p>
                  </a:txBody>
                  <a:tcPr/>
                </a:tc>
                <a:tc>
                  <a:txBody>
                    <a:bodyPr/>
                    <a:lstStyle/>
                    <a:p>
                      <a:pPr algn="ctr"/>
                      <a:r>
                        <a:rPr lang="en-GB" sz="2200" dirty="0" err="1">
                          <a:solidFill>
                            <a:srgbClr val="002060"/>
                          </a:solidFill>
                        </a:rPr>
                        <a:t>Lucía</a:t>
                      </a:r>
                      <a:endParaRPr lang="en-GB" sz="2200" dirty="0">
                        <a:solidFill>
                          <a:srgbClr val="002060"/>
                        </a:solidFill>
                      </a:endParaRPr>
                    </a:p>
                  </a:txBody>
                  <a:tcPr/>
                </a:tc>
                <a:tc>
                  <a:txBody>
                    <a:bodyPr/>
                    <a:lstStyle/>
                    <a:p>
                      <a:r>
                        <a:rPr lang="en-GB" sz="2200" dirty="0">
                          <a:solidFill>
                            <a:srgbClr val="002060"/>
                          </a:solidFill>
                        </a:rPr>
                        <a:t>I am calm</a:t>
                      </a:r>
                      <a:r>
                        <a:rPr lang="en-GB" sz="2200" baseline="0" dirty="0">
                          <a:solidFill>
                            <a:srgbClr val="002060"/>
                          </a:solidFill>
                        </a:rPr>
                        <a:t> / I am feeling calm.</a:t>
                      </a:r>
                      <a:endParaRPr lang="en-GB" sz="2200" dirty="0">
                        <a:solidFill>
                          <a:srgbClr val="002060"/>
                        </a:solidFill>
                      </a:endParaRPr>
                    </a:p>
                  </a:txBody>
                  <a:tcPr/>
                </a:tc>
                <a:extLst>
                  <a:ext uri="{0D108BD9-81ED-4DB2-BD59-A6C34878D82A}">
                    <a16:rowId xmlns:a16="http://schemas.microsoft.com/office/drawing/2014/main" val="1171492714"/>
                  </a:ext>
                </a:extLst>
              </a:tr>
              <a:tr h="370840">
                <a:tc>
                  <a:txBody>
                    <a:bodyPr/>
                    <a:lstStyle/>
                    <a:p>
                      <a:pPr algn="ctr"/>
                      <a:r>
                        <a:rPr lang="en-GB" sz="2200" b="1">
                          <a:solidFill>
                            <a:srgbClr val="002060"/>
                          </a:solidFill>
                        </a:rPr>
                        <a:t>2.</a:t>
                      </a:r>
                      <a:endParaRPr lang="en-GB" sz="2200" b="1" dirty="0">
                        <a:solidFill>
                          <a:srgbClr val="00206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rPr>
                        <a:t>Soy fuerte.</a:t>
                      </a:r>
                    </a:p>
                  </a:txBody>
                  <a:tcPr/>
                </a:tc>
                <a:tc>
                  <a:txBody>
                    <a:bodyPr/>
                    <a:lstStyle/>
                    <a:p>
                      <a:endParaRPr lang="en-GB" sz="2200" dirty="0">
                        <a:solidFill>
                          <a:schemeClr val="accent1">
                            <a:lumMod val="50000"/>
                          </a:schemeClr>
                        </a:solidFill>
                      </a:endParaRPr>
                    </a:p>
                  </a:txBody>
                  <a:tcPr/>
                </a:tc>
                <a:tc>
                  <a:txBody>
                    <a:bodyPr/>
                    <a:lstStyle/>
                    <a:p>
                      <a:endParaRPr lang="en-GB" sz="2200" dirty="0">
                        <a:solidFill>
                          <a:schemeClr val="accent1">
                            <a:lumMod val="50000"/>
                          </a:schemeClr>
                        </a:solidFill>
                      </a:endParaRPr>
                    </a:p>
                  </a:txBody>
                  <a:tcPr/>
                </a:tc>
                <a:tc>
                  <a:txBody>
                    <a:bodyPr/>
                    <a:lstStyle/>
                    <a:p>
                      <a:pPr algn="ctr"/>
                      <a:r>
                        <a:rPr lang="en-GB" sz="2200" dirty="0">
                          <a:solidFill>
                            <a:srgbClr val="002060"/>
                          </a:solidFill>
                        </a:rPr>
                        <a:t>either</a:t>
                      </a:r>
                    </a:p>
                  </a:txBody>
                  <a:tcPr/>
                </a:tc>
                <a:tc>
                  <a:txBody>
                    <a:bodyPr/>
                    <a:lstStyle/>
                    <a:p>
                      <a:r>
                        <a:rPr lang="en-GB" sz="2200" dirty="0">
                          <a:solidFill>
                            <a:srgbClr val="002060"/>
                          </a:solidFill>
                        </a:rPr>
                        <a:t>I am strong.</a:t>
                      </a:r>
                    </a:p>
                  </a:txBody>
                  <a:tcPr/>
                </a:tc>
                <a:extLst>
                  <a:ext uri="{0D108BD9-81ED-4DB2-BD59-A6C34878D82A}">
                    <a16:rowId xmlns:a16="http://schemas.microsoft.com/office/drawing/2014/main" val="1961458278"/>
                  </a:ext>
                </a:extLst>
              </a:tr>
              <a:tr h="370840">
                <a:tc>
                  <a:txBody>
                    <a:bodyPr/>
                    <a:lstStyle/>
                    <a:p>
                      <a:pPr algn="ctr"/>
                      <a:r>
                        <a:rPr lang="en-GB" sz="2200" b="1" dirty="0">
                          <a:solidFill>
                            <a:srgbClr val="002060"/>
                          </a:solidFill>
                        </a:rPr>
                        <a:t>3.</a:t>
                      </a:r>
                    </a:p>
                  </a:txBody>
                  <a:tcPr/>
                </a:tc>
                <a:tc>
                  <a:txBody>
                    <a:bodyPr/>
                    <a:lstStyle/>
                    <a:p>
                      <a:r>
                        <a:rPr lang="en-GB" sz="2200" dirty="0">
                          <a:solidFill>
                            <a:srgbClr val="002060"/>
                          </a:solidFill>
                        </a:rPr>
                        <a:t>Soy </a:t>
                      </a:r>
                      <a:r>
                        <a:rPr lang="en-GB" sz="2200" dirty="0" err="1">
                          <a:solidFill>
                            <a:srgbClr val="002060"/>
                          </a:solidFill>
                        </a:rPr>
                        <a:t>activa</a:t>
                      </a:r>
                      <a:r>
                        <a:rPr lang="en-GB" sz="2200" dirty="0">
                          <a:solidFill>
                            <a:srgbClr val="002060"/>
                          </a:solidFill>
                        </a:rPr>
                        <a:t>.</a:t>
                      </a:r>
                    </a:p>
                  </a:txBody>
                  <a:tcPr/>
                </a:tc>
                <a:tc>
                  <a:txBody>
                    <a:bodyPr/>
                    <a:lstStyle/>
                    <a:p>
                      <a:endParaRPr lang="en-GB" sz="2200">
                        <a:solidFill>
                          <a:schemeClr val="accent1">
                            <a:lumMod val="50000"/>
                          </a:schemeClr>
                        </a:solidFill>
                      </a:endParaRPr>
                    </a:p>
                  </a:txBody>
                  <a:tcPr/>
                </a:tc>
                <a:tc>
                  <a:txBody>
                    <a:bodyPr/>
                    <a:lstStyle/>
                    <a:p>
                      <a:endParaRPr lang="en-GB" sz="2200" dirty="0">
                        <a:solidFill>
                          <a:schemeClr val="accent1">
                            <a:lumMod val="50000"/>
                          </a:schemeClr>
                        </a:solidFill>
                      </a:endParaRPr>
                    </a:p>
                  </a:txBody>
                  <a:tcPr/>
                </a:tc>
                <a:tc>
                  <a:txBody>
                    <a:bodyPr/>
                    <a:lstStyle/>
                    <a:p>
                      <a:pPr algn="ctr"/>
                      <a:r>
                        <a:rPr lang="en-GB" sz="2200" dirty="0" err="1">
                          <a:solidFill>
                            <a:srgbClr val="002060"/>
                          </a:solidFill>
                        </a:rPr>
                        <a:t>Lucía</a:t>
                      </a:r>
                      <a:endParaRPr lang="en-GB" sz="2200" dirty="0">
                        <a:solidFill>
                          <a:srgbClr val="002060"/>
                        </a:solidFill>
                      </a:endParaRPr>
                    </a:p>
                  </a:txBody>
                  <a:tcPr/>
                </a:tc>
                <a:tc>
                  <a:txBody>
                    <a:bodyPr/>
                    <a:lstStyle/>
                    <a:p>
                      <a:r>
                        <a:rPr lang="en-GB" sz="2200" dirty="0">
                          <a:solidFill>
                            <a:srgbClr val="002060"/>
                          </a:solidFill>
                        </a:rPr>
                        <a:t>I am active.</a:t>
                      </a:r>
                    </a:p>
                  </a:txBody>
                  <a:tcPr/>
                </a:tc>
                <a:extLst>
                  <a:ext uri="{0D108BD9-81ED-4DB2-BD59-A6C34878D82A}">
                    <a16:rowId xmlns:a16="http://schemas.microsoft.com/office/drawing/2014/main" val="2344197191"/>
                  </a:ext>
                </a:extLst>
              </a:tr>
              <a:tr h="370840">
                <a:tc>
                  <a:txBody>
                    <a:bodyPr/>
                    <a:lstStyle/>
                    <a:p>
                      <a:pPr algn="ctr"/>
                      <a:r>
                        <a:rPr lang="en-GB" sz="2200" b="1" dirty="0">
                          <a:solidFill>
                            <a:srgbClr val="002060"/>
                          </a:solidFill>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rgbClr val="002060"/>
                          </a:solidFill>
                        </a:rPr>
                        <a:t>Estoy</a:t>
                      </a:r>
                      <a:r>
                        <a:rPr lang="en-GB" sz="2200" dirty="0">
                          <a:solidFill>
                            <a:srgbClr val="002060"/>
                          </a:solidFill>
                        </a:rPr>
                        <a:t> </a:t>
                      </a:r>
                      <a:r>
                        <a:rPr lang="en-GB" sz="2200" dirty="0" err="1">
                          <a:solidFill>
                            <a:srgbClr val="002060"/>
                          </a:solidFill>
                        </a:rPr>
                        <a:t>tonta</a:t>
                      </a:r>
                      <a:r>
                        <a:rPr lang="en-GB" sz="2200" dirty="0">
                          <a:solidFill>
                            <a:srgbClr val="002060"/>
                          </a:solidFill>
                        </a:rPr>
                        <a:t>.</a:t>
                      </a:r>
                    </a:p>
                  </a:txBody>
                  <a:tcPr/>
                </a:tc>
                <a:tc>
                  <a:txBody>
                    <a:bodyPr/>
                    <a:lstStyle/>
                    <a:p>
                      <a:endParaRPr lang="en-GB" sz="2200" dirty="0">
                        <a:solidFill>
                          <a:schemeClr val="accent1">
                            <a:lumMod val="50000"/>
                          </a:schemeClr>
                        </a:solidFill>
                      </a:endParaRPr>
                    </a:p>
                  </a:txBody>
                  <a:tcPr/>
                </a:tc>
                <a:tc>
                  <a:txBody>
                    <a:bodyPr/>
                    <a:lstStyle/>
                    <a:p>
                      <a:endParaRPr lang="en-GB" sz="2200" dirty="0">
                        <a:solidFill>
                          <a:schemeClr val="accent1">
                            <a:lumMod val="50000"/>
                          </a:schemeClr>
                        </a:solidFill>
                      </a:endParaRPr>
                    </a:p>
                  </a:txBody>
                  <a:tcPr/>
                </a:tc>
                <a:tc>
                  <a:txBody>
                    <a:bodyPr/>
                    <a:lstStyle/>
                    <a:p>
                      <a:pPr algn="ctr"/>
                      <a:r>
                        <a:rPr lang="en-GB" sz="2200" dirty="0" err="1">
                          <a:solidFill>
                            <a:srgbClr val="002060"/>
                          </a:solidFill>
                        </a:rPr>
                        <a:t>Lucía</a:t>
                      </a:r>
                      <a:endParaRPr lang="en-GB" sz="2200" dirty="0">
                        <a:solidFill>
                          <a:srgbClr val="002060"/>
                        </a:solidFill>
                      </a:endParaRPr>
                    </a:p>
                  </a:txBody>
                  <a:tcPr/>
                </a:tc>
                <a:tc>
                  <a:txBody>
                    <a:bodyPr/>
                    <a:lstStyle/>
                    <a:p>
                      <a:r>
                        <a:rPr lang="en-GB" sz="2200" dirty="0">
                          <a:solidFill>
                            <a:srgbClr val="002060"/>
                          </a:solidFill>
                        </a:rPr>
                        <a:t>I am silly /</a:t>
                      </a:r>
                      <a:r>
                        <a:rPr lang="en-GB" sz="2200" baseline="0" dirty="0">
                          <a:solidFill>
                            <a:srgbClr val="002060"/>
                          </a:solidFill>
                        </a:rPr>
                        <a:t> I am acting silly.</a:t>
                      </a:r>
                      <a:endParaRPr lang="en-GB" sz="2200" dirty="0">
                        <a:solidFill>
                          <a:srgbClr val="002060"/>
                        </a:solidFill>
                      </a:endParaRPr>
                    </a:p>
                  </a:txBody>
                  <a:tcPr/>
                </a:tc>
                <a:extLst>
                  <a:ext uri="{0D108BD9-81ED-4DB2-BD59-A6C34878D82A}">
                    <a16:rowId xmlns:a16="http://schemas.microsoft.com/office/drawing/2014/main" val="664931564"/>
                  </a:ext>
                </a:extLst>
              </a:tr>
              <a:tr h="370840">
                <a:tc>
                  <a:txBody>
                    <a:bodyPr/>
                    <a:lstStyle/>
                    <a:p>
                      <a:pPr algn="ctr"/>
                      <a:r>
                        <a:rPr lang="en-GB" sz="2200" b="1" dirty="0">
                          <a:solidFill>
                            <a:srgbClr val="002060"/>
                          </a:solidFill>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rgbClr val="002060"/>
                          </a:solidFill>
                        </a:rPr>
                        <a:t>Estoy</a:t>
                      </a:r>
                      <a:r>
                        <a:rPr lang="en-GB" sz="2200" dirty="0">
                          <a:solidFill>
                            <a:srgbClr val="002060"/>
                          </a:solidFill>
                        </a:rPr>
                        <a:t> </a:t>
                      </a:r>
                      <a:r>
                        <a:rPr lang="en-GB" sz="2200" dirty="0" err="1">
                          <a:solidFill>
                            <a:srgbClr val="002060"/>
                          </a:solidFill>
                        </a:rPr>
                        <a:t>guapo</a:t>
                      </a:r>
                      <a:r>
                        <a:rPr lang="en-GB" sz="2200" dirty="0">
                          <a:solidFill>
                            <a:srgbClr val="002060"/>
                          </a:solidFill>
                        </a:rPr>
                        <a:t>.</a:t>
                      </a:r>
                    </a:p>
                  </a:txBody>
                  <a:tcPr/>
                </a:tc>
                <a:tc>
                  <a:txBody>
                    <a:bodyPr/>
                    <a:lstStyle/>
                    <a:p>
                      <a:endParaRPr lang="en-GB" sz="2200" dirty="0">
                        <a:solidFill>
                          <a:schemeClr val="accent1">
                            <a:lumMod val="50000"/>
                          </a:schemeClr>
                        </a:solidFill>
                      </a:endParaRPr>
                    </a:p>
                  </a:txBody>
                  <a:tcPr/>
                </a:tc>
                <a:tc>
                  <a:txBody>
                    <a:bodyPr/>
                    <a:lstStyle/>
                    <a:p>
                      <a:endParaRPr lang="en-GB" sz="2200" dirty="0">
                        <a:solidFill>
                          <a:schemeClr val="accent1">
                            <a:lumMod val="50000"/>
                          </a:schemeClr>
                        </a:solidFill>
                      </a:endParaRPr>
                    </a:p>
                  </a:txBody>
                  <a:tcPr/>
                </a:tc>
                <a:tc>
                  <a:txBody>
                    <a:bodyPr/>
                    <a:lstStyle/>
                    <a:p>
                      <a:pPr algn="ctr"/>
                      <a:r>
                        <a:rPr lang="en-GB" sz="2200" dirty="0">
                          <a:solidFill>
                            <a:srgbClr val="002060"/>
                          </a:solidFill>
                        </a:rPr>
                        <a:t>Daniel</a:t>
                      </a:r>
                    </a:p>
                  </a:txBody>
                  <a:tcPr/>
                </a:tc>
                <a:tc>
                  <a:txBody>
                    <a:bodyPr/>
                    <a:lstStyle/>
                    <a:p>
                      <a:r>
                        <a:rPr lang="en-GB" sz="2200" dirty="0">
                          <a:solidFill>
                            <a:srgbClr val="002060"/>
                          </a:solidFill>
                        </a:rPr>
                        <a:t>I am looking good.</a:t>
                      </a:r>
                    </a:p>
                  </a:txBody>
                  <a:tcPr/>
                </a:tc>
                <a:extLst>
                  <a:ext uri="{0D108BD9-81ED-4DB2-BD59-A6C34878D82A}">
                    <a16:rowId xmlns:a16="http://schemas.microsoft.com/office/drawing/2014/main" val="2371851735"/>
                  </a:ext>
                </a:extLst>
              </a:tr>
              <a:tr h="0">
                <a:tc>
                  <a:txBody>
                    <a:bodyPr/>
                    <a:lstStyle/>
                    <a:p>
                      <a:pPr algn="ctr"/>
                      <a:r>
                        <a:rPr lang="en-GB" sz="2200" b="1" dirty="0">
                          <a:solidFill>
                            <a:srgbClr val="002060"/>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rPr>
                        <a:t>Soy </a:t>
                      </a:r>
                      <a:r>
                        <a:rPr lang="en-GB" sz="2200" dirty="0" err="1">
                          <a:solidFill>
                            <a:srgbClr val="002060"/>
                          </a:solidFill>
                        </a:rPr>
                        <a:t>alegre</a:t>
                      </a:r>
                      <a:r>
                        <a:rPr lang="en-GB" sz="2200" dirty="0">
                          <a:solidFill>
                            <a:srgbClr val="002060"/>
                          </a:solidFill>
                        </a:rPr>
                        <a:t>.</a:t>
                      </a:r>
                      <a:endParaRPr lang="en-GB" sz="2200" u="none" dirty="0">
                        <a:solidFill>
                          <a:srgbClr val="002060"/>
                        </a:solidFill>
                      </a:endParaRPr>
                    </a:p>
                  </a:txBody>
                  <a:tcPr/>
                </a:tc>
                <a:tc>
                  <a:txBody>
                    <a:bodyPr/>
                    <a:lstStyle/>
                    <a:p>
                      <a:endParaRPr lang="en-GB" sz="2200" dirty="0">
                        <a:solidFill>
                          <a:schemeClr val="accent1">
                            <a:lumMod val="50000"/>
                          </a:schemeClr>
                        </a:solidFill>
                      </a:endParaRPr>
                    </a:p>
                  </a:txBody>
                  <a:tcPr/>
                </a:tc>
                <a:tc>
                  <a:txBody>
                    <a:bodyPr/>
                    <a:lstStyle/>
                    <a:p>
                      <a:endParaRPr lang="en-GB" sz="2200" dirty="0">
                        <a:solidFill>
                          <a:schemeClr val="accent1">
                            <a:lumMod val="50000"/>
                          </a:schemeClr>
                        </a:solidFill>
                      </a:endParaRPr>
                    </a:p>
                  </a:txBody>
                  <a:tcPr/>
                </a:tc>
                <a:tc>
                  <a:txBody>
                    <a:bodyPr/>
                    <a:lstStyle/>
                    <a:p>
                      <a:pPr algn="ctr"/>
                      <a:r>
                        <a:rPr lang="en-GB" sz="2200" dirty="0">
                          <a:solidFill>
                            <a:srgbClr val="002060"/>
                          </a:solidFill>
                        </a:rPr>
                        <a:t>either</a:t>
                      </a:r>
                    </a:p>
                  </a:txBody>
                  <a:tcPr/>
                </a:tc>
                <a:tc>
                  <a:txBody>
                    <a:bodyPr/>
                    <a:lstStyle/>
                    <a:p>
                      <a:r>
                        <a:rPr lang="en-GB" sz="2200" dirty="0">
                          <a:solidFill>
                            <a:srgbClr val="002060"/>
                          </a:solidFill>
                        </a:rPr>
                        <a:t>I am cheerful.</a:t>
                      </a:r>
                    </a:p>
                  </a:txBody>
                  <a:tcPr/>
                </a:tc>
                <a:extLst>
                  <a:ext uri="{0D108BD9-81ED-4DB2-BD59-A6C34878D82A}">
                    <a16:rowId xmlns:a16="http://schemas.microsoft.com/office/drawing/2014/main" val="1736239533"/>
                  </a:ext>
                </a:extLst>
              </a:tr>
            </a:tbl>
          </a:graphicData>
        </a:graphic>
      </p:graphicFrame>
      <p:pic>
        <p:nvPicPr>
          <p:cNvPr id="9" name="Picture 8" descr="green checkmark">
            <a:extLst>
              <a:ext uri="{FF2B5EF4-FFF2-40B4-BE49-F238E27FC236}">
                <a16:creationId xmlns:a16="http://schemas.microsoft.com/office/drawing/2014/main" id="{C6908937-222A-7142-A35B-F410EC2B2A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7442" y="3714760"/>
            <a:ext cx="282522" cy="294294"/>
          </a:xfrm>
          <a:prstGeom prst="rect">
            <a:avLst/>
          </a:prstGeom>
        </p:spPr>
      </p:pic>
      <p:pic>
        <p:nvPicPr>
          <p:cNvPr id="24" name="Picture 8" descr="green checkmark">
            <a:extLst>
              <a:ext uri="{FF2B5EF4-FFF2-40B4-BE49-F238E27FC236}">
                <a16:creationId xmlns:a16="http://schemas.microsoft.com/office/drawing/2014/main" id="{93468879-5B6B-0545-A8E8-BA600CFEDA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2152" y="3357903"/>
            <a:ext cx="282522" cy="294294"/>
          </a:xfrm>
          <a:prstGeom prst="rect">
            <a:avLst/>
          </a:prstGeom>
        </p:spPr>
      </p:pic>
      <p:pic>
        <p:nvPicPr>
          <p:cNvPr id="27" name="Picture 8" descr="green checkmark">
            <a:extLst>
              <a:ext uri="{FF2B5EF4-FFF2-40B4-BE49-F238E27FC236}">
                <a16:creationId xmlns:a16="http://schemas.microsoft.com/office/drawing/2014/main" id="{427B47F3-610F-1E45-B40F-A16549CD52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7442" y="4169203"/>
            <a:ext cx="282522" cy="294294"/>
          </a:xfrm>
          <a:prstGeom prst="rect">
            <a:avLst/>
          </a:prstGeom>
        </p:spPr>
      </p:pic>
      <p:pic>
        <p:nvPicPr>
          <p:cNvPr id="28" name="Picture 8" descr="green checkmark">
            <a:extLst>
              <a:ext uri="{FF2B5EF4-FFF2-40B4-BE49-F238E27FC236}">
                <a16:creationId xmlns:a16="http://schemas.microsoft.com/office/drawing/2014/main" id="{95BCA525-05AA-ED4F-A8EC-66BD52D556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2152" y="4569366"/>
            <a:ext cx="282522" cy="294294"/>
          </a:xfrm>
          <a:prstGeom prst="rect">
            <a:avLst/>
          </a:prstGeom>
        </p:spPr>
      </p:pic>
      <p:pic>
        <p:nvPicPr>
          <p:cNvPr id="29" name="Picture 8" descr="green checkmark">
            <a:extLst>
              <a:ext uri="{FF2B5EF4-FFF2-40B4-BE49-F238E27FC236}">
                <a16:creationId xmlns:a16="http://schemas.microsoft.com/office/drawing/2014/main" id="{F963F83B-17EA-674E-B896-131710BE81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2152" y="5041434"/>
            <a:ext cx="282522" cy="294294"/>
          </a:xfrm>
          <a:prstGeom prst="rect">
            <a:avLst/>
          </a:prstGeom>
        </p:spPr>
      </p:pic>
      <p:pic>
        <p:nvPicPr>
          <p:cNvPr id="30" name="Picture 8" descr="green checkmark">
            <a:extLst>
              <a:ext uri="{FF2B5EF4-FFF2-40B4-BE49-F238E27FC236}">
                <a16:creationId xmlns:a16="http://schemas.microsoft.com/office/drawing/2014/main" id="{F63DC620-8D57-E34B-8D50-B145852C8C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7442" y="5474084"/>
            <a:ext cx="282522" cy="294294"/>
          </a:xfrm>
          <a:prstGeom prst="rect">
            <a:avLst/>
          </a:prstGeom>
        </p:spPr>
      </p:pic>
      <p:pic>
        <p:nvPicPr>
          <p:cNvPr id="10" name="Imagen 9" descr="Imagen que contiene dibujo, tabla&#10;&#10;Descripción generada automáticamente">
            <a:extLst>
              <a:ext uri="{FF2B5EF4-FFF2-40B4-BE49-F238E27FC236}">
                <a16:creationId xmlns:a16="http://schemas.microsoft.com/office/drawing/2014/main" id="{60664A6F-D192-6844-8C45-34F56FEBF10C}"/>
              </a:ext>
            </a:extLst>
          </p:cNvPr>
          <p:cNvPicPr>
            <a:picLocks noChangeAspect="1"/>
          </p:cNvPicPr>
          <p:nvPr/>
        </p:nvPicPr>
        <p:blipFill rotWithShape="1">
          <a:blip r:embed="rId4" cstate="print">
            <a:clrChange>
              <a:clrFrom>
                <a:srgbClr val="FBFBFB"/>
              </a:clrFrom>
              <a:clrTo>
                <a:srgbClr val="FBFBFB">
                  <a:alpha val="0"/>
                </a:srgbClr>
              </a:clrTo>
            </a:clrChange>
            <a:extLst>
              <a:ext uri="{28A0092B-C50C-407E-A947-70E740481C1C}">
                <a14:useLocalDpi xmlns:a14="http://schemas.microsoft.com/office/drawing/2010/main" val="0"/>
              </a:ext>
            </a:extLst>
          </a:blip>
          <a:srcRect l="24590"/>
          <a:stretch/>
        </p:blipFill>
        <p:spPr>
          <a:xfrm>
            <a:off x="260681" y="1128066"/>
            <a:ext cx="2870280" cy="2141011"/>
          </a:xfrm>
          <a:prstGeom prst="rect">
            <a:avLst/>
          </a:prstGeom>
        </p:spPr>
      </p:pic>
      <p:sp>
        <p:nvSpPr>
          <p:cNvPr id="2" name="Title 1"/>
          <p:cNvSpPr>
            <a:spLocks noGrp="1"/>
          </p:cNvSpPr>
          <p:nvPr>
            <p:ph type="title"/>
          </p:nvPr>
        </p:nvSpPr>
        <p:spPr>
          <a:xfrm>
            <a:off x="11239015" y="267885"/>
            <a:ext cx="726743" cy="400919"/>
          </a:xfrm>
        </p:spPr>
        <p:txBody>
          <a:bodyPr>
            <a:normAutofit/>
          </a:bodyPr>
          <a:lstStyle/>
          <a:p>
            <a:r>
              <a:rPr lang="en-GB" sz="2000" b="1" dirty="0">
                <a:solidFill>
                  <a:schemeClr val="bg1"/>
                </a:solidFill>
              </a:rPr>
              <a:t>leer</a:t>
            </a:r>
          </a:p>
        </p:txBody>
      </p:sp>
      <p:sp>
        <p:nvSpPr>
          <p:cNvPr id="31" name="TextBox 30">
            <a:extLst>
              <a:ext uri="{FF2B5EF4-FFF2-40B4-BE49-F238E27FC236}">
                <a16:creationId xmlns:a16="http://schemas.microsoft.com/office/drawing/2014/main" id="{955C1F40-282D-9A45-ABA7-965FD9383203}"/>
              </a:ext>
            </a:extLst>
          </p:cNvPr>
          <p:cNvSpPr txBox="1"/>
          <p:nvPr/>
        </p:nvSpPr>
        <p:spPr>
          <a:xfrm>
            <a:off x="92725" y="423540"/>
            <a:ext cx="10605495" cy="461665"/>
          </a:xfrm>
          <a:prstGeom prst="rect">
            <a:avLst/>
          </a:prstGeom>
          <a:noFill/>
        </p:spPr>
        <p:txBody>
          <a:bodyPr wrap="square" rtlCol="0">
            <a:spAutoFit/>
          </a:bodyPr>
          <a:lstStyle/>
          <a:p>
            <a:r>
              <a:rPr lang="en-US" sz="2400" b="1" dirty="0">
                <a:solidFill>
                  <a:srgbClr val="002060"/>
                </a:solidFill>
              </a:rPr>
              <a:t>Lee la frase. ¿Es ‘hoy’ [temporary state] o ‘en general’ [trait]?</a:t>
            </a:r>
          </a:p>
        </p:txBody>
      </p:sp>
      <p:sp>
        <p:nvSpPr>
          <p:cNvPr id="47" name="TextBox 46">
            <a:extLst>
              <a:ext uri="{FF2B5EF4-FFF2-40B4-BE49-F238E27FC236}">
                <a16:creationId xmlns:a16="http://schemas.microsoft.com/office/drawing/2014/main" id="{955C1F40-282D-9A45-ABA7-965FD9383203}"/>
              </a:ext>
            </a:extLst>
          </p:cNvPr>
          <p:cNvSpPr txBox="1"/>
          <p:nvPr/>
        </p:nvSpPr>
        <p:spPr>
          <a:xfrm>
            <a:off x="0" y="789316"/>
            <a:ext cx="10605495" cy="461665"/>
          </a:xfrm>
          <a:prstGeom prst="rect">
            <a:avLst/>
          </a:prstGeom>
          <a:noFill/>
        </p:spPr>
        <p:txBody>
          <a:bodyPr wrap="square" rtlCol="0">
            <a:spAutoFit/>
          </a:bodyPr>
          <a:lstStyle/>
          <a:p>
            <a:r>
              <a:rPr lang="en-US" sz="2400" b="1" dirty="0">
                <a:solidFill>
                  <a:srgbClr val="002060"/>
                </a:solidFill>
              </a:rPr>
              <a:t>¿Y quién habla?</a:t>
            </a:r>
          </a:p>
        </p:txBody>
      </p:sp>
      <p:sp>
        <p:nvSpPr>
          <p:cNvPr id="5" name="Rectangle 4"/>
          <p:cNvSpPr/>
          <p:nvPr/>
        </p:nvSpPr>
        <p:spPr>
          <a:xfrm>
            <a:off x="6158703" y="3400283"/>
            <a:ext cx="1262129" cy="294294"/>
          </a:xfrm>
          <a:prstGeom prst="rect">
            <a:avLst/>
          </a:prstGeom>
          <a:solidFill>
            <a:srgbClr val="FC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a:off x="6198097" y="3794802"/>
            <a:ext cx="1262129" cy="294294"/>
          </a:xfrm>
          <a:prstGeom prst="rect">
            <a:avLst/>
          </a:prstGeom>
          <a:solidFill>
            <a:srgbClr val="F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p:cNvSpPr/>
          <p:nvPr/>
        </p:nvSpPr>
        <p:spPr>
          <a:xfrm>
            <a:off x="6158704" y="4275173"/>
            <a:ext cx="1262129" cy="294294"/>
          </a:xfrm>
          <a:prstGeom prst="rect">
            <a:avLst/>
          </a:prstGeom>
          <a:solidFill>
            <a:srgbClr val="FC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p:cNvSpPr/>
          <p:nvPr/>
        </p:nvSpPr>
        <p:spPr>
          <a:xfrm>
            <a:off x="6122766" y="4669280"/>
            <a:ext cx="1262129" cy="294294"/>
          </a:xfrm>
          <a:prstGeom prst="rect">
            <a:avLst/>
          </a:prstGeom>
          <a:solidFill>
            <a:srgbClr val="F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6198097" y="5041434"/>
            <a:ext cx="1262129" cy="294294"/>
          </a:xfrm>
          <a:prstGeom prst="rect">
            <a:avLst/>
          </a:prstGeom>
          <a:solidFill>
            <a:srgbClr val="FC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p:cNvSpPr/>
          <p:nvPr/>
        </p:nvSpPr>
        <p:spPr>
          <a:xfrm>
            <a:off x="6113114" y="5498097"/>
            <a:ext cx="1262129" cy="294294"/>
          </a:xfrm>
          <a:prstGeom prst="rect">
            <a:avLst/>
          </a:prstGeom>
          <a:solidFill>
            <a:srgbClr val="F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7850482" y="3397165"/>
            <a:ext cx="4132389" cy="285887"/>
          </a:xfrm>
          <a:prstGeom prst="rect">
            <a:avLst/>
          </a:prstGeom>
          <a:solidFill>
            <a:srgbClr val="FC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p:cNvSpPr/>
          <p:nvPr/>
        </p:nvSpPr>
        <p:spPr>
          <a:xfrm>
            <a:off x="7823801" y="3820202"/>
            <a:ext cx="3834890" cy="294294"/>
          </a:xfrm>
          <a:prstGeom prst="rect">
            <a:avLst/>
          </a:prstGeom>
          <a:solidFill>
            <a:srgbClr val="F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p:cNvSpPr/>
          <p:nvPr/>
        </p:nvSpPr>
        <p:spPr>
          <a:xfrm>
            <a:off x="7823801" y="4276592"/>
            <a:ext cx="3834890" cy="294294"/>
          </a:xfrm>
          <a:prstGeom prst="rect">
            <a:avLst/>
          </a:prstGeom>
          <a:solidFill>
            <a:srgbClr val="FC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p:cNvSpPr/>
          <p:nvPr/>
        </p:nvSpPr>
        <p:spPr>
          <a:xfrm>
            <a:off x="7850483" y="4684881"/>
            <a:ext cx="3834890" cy="294294"/>
          </a:xfrm>
          <a:prstGeom prst="rect">
            <a:avLst/>
          </a:prstGeom>
          <a:solidFill>
            <a:srgbClr val="F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p:cNvSpPr/>
          <p:nvPr/>
        </p:nvSpPr>
        <p:spPr>
          <a:xfrm>
            <a:off x="7850483" y="5101577"/>
            <a:ext cx="3834890" cy="294294"/>
          </a:xfrm>
          <a:prstGeom prst="rect">
            <a:avLst/>
          </a:prstGeom>
          <a:solidFill>
            <a:srgbClr val="FC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p:cNvSpPr/>
          <p:nvPr/>
        </p:nvSpPr>
        <p:spPr>
          <a:xfrm>
            <a:off x="7801006" y="5518273"/>
            <a:ext cx="3834890" cy="294294"/>
          </a:xfrm>
          <a:prstGeom prst="rect">
            <a:avLst/>
          </a:prstGeom>
          <a:solidFill>
            <a:srgbClr val="F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cartoon of a child's face&#10;&#10;Description automatically generated">
            <a:extLst>
              <a:ext uri="{FF2B5EF4-FFF2-40B4-BE49-F238E27FC236}">
                <a16:creationId xmlns:a16="http://schemas.microsoft.com/office/drawing/2014/main" id="{D26CD4B4-2337-4DD2-B007-440E214B49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4862" y="1409255"/>
            <a:ext cx="789316" cy="789316"/>
          </a:xfrm>
          <a:prstGeom prst="rect">
            <a:avLst/>
          </a:prstGeom>
        </p:spPr>
      </p:pic>
      <p:pic>
        <p:nvPicPr>
          <p:cNvPr id="12" name="Picture 11" descr="A cartoon of a child with red hair&#10;&#10;Description automatically generated">
            <a:extLst>
              <a:ext uri="{FF2B5EF4-FFF2-40B4-BE49-F238E27FC236}">
                <a16:creationId xmlns:a16="http://schemas.microsoft.com/office/drawing/2014/main" id="{26221F0A-52C5-454F-AD90-1282A5ED6E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0958" y="1376568"/>
            <a:ext cx="817067" cy="817067"/>
          </a:xfrm>
          <a:prstGeom prst="rect">
            <a:avLst/>
          </a:prstGeom>
        </p:spPr>
      </p:pic>
    </p:spTree>
    <p:extLst>
      <p:ext uri="{BB962C8B-B14F-4D97-AF65-F5344CB8AC3E}">
        <p14:creationId xmlns:p14="http://schemas.microsoft.com/office/powerpoint/2010/main" val="208602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48"/>
                                        </p:tgtEl>
                                      </p:cBhvr>
                                    </p:animEffect>
                                    <p:set>
                                      <p:cBhvr>
                                        <p:cTn id="36" dur="1" fill="hold">
                                          <p:stCondLst>
                                            <p:cond delay="499"/>
                                          </p:stCondLst>
                                        </p:cTn>
                                        <p:tgtEl>
                                          <p:spTgt spid="4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51"/>
                                        </p:tgtEl>
                                      </p:cBhvr>
                                    </p:animEffect>
                                    <p:set>
                                      <p:cBhvr>
                                        <p:cTn id="41" dur="1" fill="hold">
                                          <p:stCondLst>
                                            <p:cond delay="499"/>
                                          </p:stCondLst>
                                        </p:cTn>
                                        <p:tgtEl>
                                          <p:spTgt spid="5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52"/>
                                        </p:tgtEl>
                                      </p:cBhvr>
                                    </p:animEffect>
                                    <p:set>
                                      <p:cBhvr>
                                        <p:cTn id="46" dur="1" fill="hold">
                                          <p:stCondLst>
                                            <p:cond delay="499"/>
                                          </p:stCondLst>
                                        </p:cTn>
                                        <p:tgtEl>
                                          <p:spTgt spid="5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53"/>
                                        </p:tgtEl>
                                      </p:cBhvr>
                                    </p:animEffect>
                                    <p:set>
                                      <p:cBhvr>
                                        <p:cTn id="51" dur="1" fill="hold">
                                          <p:stCondLst>
                                            <p:cond delay="499"/>
                                          </p:stCondLst>
                                        </p:cTn>
                                        <p:tgtEl>
                                          <p:spTgt spid="5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54"/>
                                        </p:tgtEl>
                                      </p:cBhvr>
                                    </p:animEffect>
                                    <p:set>
                                      <p:cBhvr>
                                        <p:cTn id="56" dur="1" fill="hold">
                                          <p:stCondLst>
                                            <p:cond delay="499"/>
                                          </p:stCondLst>
                                        </p:cTn>
                                        <p:tgtEl>
                                          <p:spTgt spid="5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55"/>
                                        </p:tgtEl>
                                      </p:cBhvr>
                                    </p:animEffect>
                                    <p:set>
                                      <p:cBhvr>
                                        <p:cTn id="61" dur="1" fill="hold">
                                          <p:stCondLst>
                                            <p:cond delay="499"/>
                                          </p:stCondLst>
                                        </p:cTn>
                                        <p:tgtEl>
                                          <p:spTgt spid="55"/>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0" nodeType="clickEffect">
                                  <p:stCondLst>
                                    <p:cond delay="0"/>
                                  </p:stCondLst>
                                  <p:childTnLst>
                                    <p:animEffect transition="out" filter="fade">
                                      <p:cBhvr>
                                        <p:cTn id="65" dur="500"/>
                                        <p:tgtEl>
                                          <p:spTgt spid="56"/>
                                        </p:tgtEl>
                                      </p:cBhvr>
                                    </p:animEffect>
                                    <p:set>
                                      <p:cBhvr>
                                        <p:cTn id="66" dur="1" fill="hold">
                                          <p:stCondLst>
                                            <p:cond delay="499"/>
                                          </p:stCondLst>
                                        </p:cTn>
                                        <p:tgtEl>
                                          <p:spTgt spid="5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9"/>
                                        </p:tgtEl>
                                      </p:cBhvr>
                                    </p:animEffect>
                                    <p:set>
                                      <p:cBhvr>
                                        <p:cTn id="71" dur="1" fill="hold">
                                          <p:stCondLst>
                                            <p:cond delay="499"/>
                                          </p:stCondLst>
                                        </p:cTn>
                                        <p:tgtEl>
                                          <p:spTgt spid="59"/>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0" nodeType="clickEffect">
                                  <p:stCondLst>
                                    <p:cond delay="0"/>
                                  </p:stCondLst>
                                  <p:childTnLst>
                                    <p:animEffect transition="out" filter="fade">
                                      <p:cBhvr>
                                        <p:cTn id="75" dur="500"/>
                                        <p:tgtEl>
                                          <p:spTgt spid="60"/>
                                        </p:tgtEl>
                                      </p:cBhvr>
                                    </p:animEffect>
                                    <p:set>
                                      <p:cBhvr>
                                        <p:cTn id="76" dur="1" fill="hold">
                                          <p:stCondLst>
                                            <p:cond delay="499"/>
                                          </p:stCondLst>
                                        </p:cTn>
                                        <p:tgtEl>
                                          <p:spTgt spid="60"/>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0" nodeType="clickEffect">
                                  <p:stCondLst>
                                    <p:cond delay="0"/>
                                  </p:stCondLst>
                                  <p:childTnLst>
                                    <p:animEffect transition="out" filter="fade">
                                      <p:cBhvr>
                                        <p:cTn id="80" dur="500"/>
                                        <p:tgtEl>
                                          <p:spTgt spid="61"/>
                                        </p:tgtEl>
                                      </p:cBhvr>
                                    </p:animEffect>
                                    <p:set>
                                      <p:cBhvr>
                                        <p:cTn id="81" dur="1" fill="hold">
                                          <p:stCondLst>
                                            <p:cond delay="499"/>
                                          </p:stCondLst>
                                        </p:cTn>
                                        <p:tgtEl>
                                          <p:spTgt spid="61"/>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0" nodeType="clickEffect">
                                  <p:stCondLst>
                                    <p:cond delay="0"/>
                                  </p:stCondLst>
                                  <p:childTnLst>
                                    <p:animEffect transition="out" filter="fade">
                                      <p:cBhvr>
                                        <p:cTn id="85" dur="500"/>
                                        <p:tgtEl>
                                          <p:spTgt spid="62"/>
                                        </p:tgtEl>
                                      </p:cBhvr>
                                    </p:animEffect>
                                    <p:set>
                                      <p:cBhvr>
                                        <p:cTn id="86" dur="1" fill="hold">
                                          <p:stCondLst>
                                            <p:cond delay="499"/>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8" grpId="0" animBg="1"/>
      <p:bldP spid="51" grpId="0" animBg="1"/>
      <p:bldP spid="52" grpId="0" animBg="1"/>
      <p:bldP spid="53" grpId="0" animBg="1"/>
      <p:bldP spid="54" grpId="0" animBg="1"/>
      <p:bldP spid="55" grpId="0" animBg="1"/>
      <p:bldP spid="56" grpId="0" animBg="1"/>
      <p:bldP spid="59" grpId="0" animBg="1"/>
      <p:bldP spid="60" grpId="0" animBg="1"/>
      <p:bldP spid="61" grpId="0" animBg="1"/>
      <p:bldP spid="6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213557"/>
            <a:ext cx="3011497" cy="647577"/>
          </a:xfrm>
        </p:spPr>
        <p:txBody>
          <a:bodyPr>
            <a:noAutofit/>
          </a:bodyPr>
          <a:lstStyle/>
          <a:p>
            <a:r>
              <a:rPr lang="en-GB" sz="2800" b="1" dirty="0">
                <a:solidFill>
                  <a:schemeClr val="bg1"/>
                </a:solidFill>
                <a:latin typeface="Century Gothic" panose="020B0502020202020204" pitchFamily="34" charset="0"/>
              </a:rPr>
              <a:t>SER and ESTAR </a:t>
            </a:r>
          </a:p>
        </p:txBody>
      </p:sp>
      <p:sp>
        <p:nvSpPr>
          <p:cNvPr id="6" name="TextBox 5"/>
          <p:cNvSpPr txBox="1"/>
          <p:nvPr/>
        </p:nvSpPr>
        <p:spPr>
          <a:xfrm>
            <a:off x="-1" y="1115788"/>
            <a:ext cx="99726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Spanish, there are two ways to say ‘</a:t>
            </a:r>
            <a:r>
              <a:rPr lang="en-GB" sz="3200" noProof="0" dirty="0">
                <a:solidFill>
                  <a:srgbClr val="002060"/>
                </a:solidFill>
                <a:latin typeface="Century Gothic" panose="020B0502020202020204" pitchFamily="34" charset="0"/>
              </a:rPr>
              <a:t>you are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________ and _______</a:t>
            </a:r>
          </a:p>
        </p:txBody>
      </p:sp>
      <p:sp>
        <p:nvSpPr>
          <p:cNvPr id="7" name="TextBox 6"/>
          <p:cNvSpPr txBox="1"/>
          <p:nvPr/>
        </p:nvSpPr>
        <p:spPr>
          <a:xfrm>
            <a:off x="3165009" y="1609179"/>
            <a:ext cx="13078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estás</a:t>
            </a:r>
          </a:p>
        </p:txBody>
      </p:sp>
      <p:sp>
        <p:nvSpPr>
          <p:cNvPr id="8" name="TextBox 7"/>
          <p:cNvSpPr txBox="1"/>
          <p:nvPr/>
        </p:nvSpPr>
        <p:spPr>
          <a:xfrm>
            <a:off x="429900" y="2453282"/>
            <a:ext cx="116159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Use ‘______’ for temporary state/mood. </a:t>
            </a:r>
          </a:p>
        </p:txBody>
      </p:sp>
      <p:sp>
        <p:nvSpPr>
          <p:cNvPr id="11" name="TextBox 10"/>
          <p:cNvSpPr txBox="1"/>
          <p:nvPr/>
        </p:nvSpPr>
        <p:spPr>
          <a:xfrm>
            <a:off x="6796504" y="4284462"/>
            <a:ext cx="31761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Eres</a:t>
            </a:r>
            <a:r>
              <a:rPr kumimoji="0" lang="en-GB" sz="32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noProof="0" dirty="0" err="1">
                <a:ln>
                  <a:noFill/>
                </a:ln>
                <a:solidFill>
                  <a:srgbClr val="4472C4">
                    <a:lumMod val="50000"/>
                  </a:srgbClr>
                </a:solidFill>
                <a:effectLst/>
                <a:uLnTx/>
                <a:uFillTx/>
                <a:latin typeface="Century Gothic" panose="020B0502020202020204" pitchFamily="34" charset="0"/>
                <a:ea typeface="+mn-ea"/>
                <a:cs typeface="+mn-cs"/>
              </a:rPr>
              <a:t>famoso</a:t>
            </a:r>
            <a:r>
              <a:rPr kumimoji="0" lang="en-GB" sz="32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429899" y="4286387"/>
            <a:ext cx="50145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You are famous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3200" noProof="0" dirty="0">
                <a:solidFill>
                  <a:srgbClr val="002060"/>
                </a:solidFill>
                <a:latin typeface="Century Gothic" panose="020B0502020202020204" pitchFamily="34" charset="0"/>
              </a:rPr>
              <a:t>trait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4" name="TextBox 13"/>
          <p:cNvSpPr txBox="1"/>
          <p:nvPr/>
        </p:nvSpPr>
        <p:spPr>
          <a:xfrm>
            <a:off x="6796504" y="5236144"/>
            <a:ext cx="28409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B0502020202020204" pitchFamily="34" charset="0"/>
              </a:rPr>
              <a:t>Estás </a:t>
            </a:r>
            <a:r>
              <a:rPr lang="en-GB" sz="3200" dirty="0" err="1">
                <a:solidFill>
                  <a:srgbClr val="4472C4">
                    <a:lumMod val="50000"/>
                  </a:srgbClr>
                </a:solidFill>
                <a:latin typeface="Century Gothic" panose="020B0502020202020204" pitchFamily="34" charset="0"/>
              </a:rPr>
              <a:t>serio</a:t>
            </a:r>
            <a:r>
              <a:rPr lang="en-GB" sz="3200" dirty="0">
                <a:solidFill>
                  <a:srgbClr val="4472C4">
                    <a:lumMod val="50000"/>
                  </a:srgbClr>
                </a:solidFill>
                <a:latin typeface="Century Gothic" panose="020B0502020202020204" pitchFamily="34" charset="0"/>
              </a:rPr>
              <a:t>/a</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7" name="TextBox 16"/>
          <p:cNvSpPr txBox="1"/>
          <p:nvPr/>
        </p:nvSpPr>
        <p:spPr>
          <a:xfrm>
            <a:off x="429899" y="5239633"/>
            <a:ext cx="65850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You are looking </a:t>
            </a:r>
            <a:r>
              <a:rPr lang="en-GB" sz="3200" noProof="0" dirty="0">
                <a:solidFill>
                  <a:srgbClr val="002060"/>
                </a:solidFill>
                <a:latin typeface="Century Gothic" panose="020B0502020202020204" pitchFamily="34" charset="0"/>
              </a:rPr>
              <a:t>serious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(state).</a:t>
            </a:r>
          </a:p>
        </p:txBody>
      </p:sp>
      <p:sp>
        <p:nvSpPr>
          <p:cNvPr id="22" name="TextBox 21"/>
          <p:cNvSpPr txBox="1"/>
          <p:nvPr/>
        </p:nvSpPr>
        <p:spPr>
          <a:xfrm>
            <a:off x="5835881" y="1602516"/>
            <a:ext cx="13078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eres</a:t>
            </a:r>
          </a:p>
        </p:txBody>
      </p:sp>
      <p:sp>
        <p:nvSpPr>
          <p:cNvPr id="23" name="TextBox 22"/>
          <p:cNvSpPr txBox="1"/>
          <p:nvPr/>
        </p:nvSpPr>
        <p:spPr>
          <a:xfrm>
            <a:off x="429899" y="3093503"/>
            <a:ext cx="88913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Use ‘______’ for permanent traits.</a:t>
            </a:r>
          </a:p>
        </p:txBody>
      </p:sp>
      <p:sp>
        <p:nvSpPr>
          <p:cNvPr id="24" name="TextBox 23"/>
          <p:cNvSpPr txBox="1"/>
          <p:nvPr/>
        </p:nvSpPr>
        <p:spPr>
          <a:xfrm>
            <a:off x="1516110" y="3111571"/>
            <a:ext cx="108314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E25B00"/>
                </a:solidFill>
                <a:latin typeface="Century Gothic" panose="020B0502020202020204" pitchFamily="34" charset="0"/>
              </a:rPr>
              <a:t>eres</a:t>
            </a:r>
            <a:endParaRPr kumimoji="0" lang="en-GB" sz="3200" b="1" i="0" u="none" strike="noStrike" kern="1200" cap="none" spc="0" normalizeH="0" baseline="0" noProof="0" dirty="0">
              <a:ln>
                <a:noFill/>
              </a:ln>
              <a:solidFill>
                <a:srgbClr val="E25B00"/>
              </a:solidFill>
              <a:effectLst/>
              <a:uLnTx/>
              <a:uFillTx/>
              <a:latin typeface="Century Gothic" panose="020B0502020202020204" pitchFamily="34" charset="0"/>
            </a:endParaRPr>
          </a:p>
        </p:txBody>
      </p:sp>
      <p:sp>
        <p:nvSpPr>
          <p:cNvPr id="25" name="TextBox 24"/>
          <p:cNvSpPr txBox="1"/>
          <p:nvPr/>
        </p:nvSpPr>
        <p:spPr>
          <a:xfrm>
            <a:off x="1447095" y="2462216"/>
            <a:ext cx="15644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estás</a:t>
            </a:r>
          </a:p>
        </p:txBody>
      </p:sp>
      <p:sp>
        <p:nvSpPr>
          <p:cNvPr id="3" name="Rounded Rectangular Callout 2"/>
          <p:cNvSpPr/>
          <p:nvPr/>
        </p:nvSpPr>
        <p:spPr>
          <a:xfrm>
            <a:off x="6510057" y="3733724"/>
            <a:ext cx="5622445" cy="2087195"/>
          </a:xfrm>
          <a:prstGeom prst="wedgeRoundRectCallout">
            <a:avLst>
              <a:gd name="adj1" fmla="val -36714"/>
              <a:gd name="adj2" fmla="val -70292"/>
              <a:gd name="adj3" fmla="val 16667"/>
            </a:avLst>
          </a:prstGeom>
          <a:solidFill>
            <a:srgbClr val="3A5EAB"/>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TextBox 8"/>
          <p:cNvSpPr txBox="1"/>
          <p:nvPr/>
        </p:nvSpPr>
        <p:spPr>
          <a:xfrm>
            <a:off x="7151393" y="3997290"/>
            <a:ext cx="4339771" cy="461665"/>
          </a:xfrm>
          <a:prstGeom prst="rect">
            <a:avLst/>
          </a:prstGeom>
          <a:noFill/>
        </p:spPr>
        <p:txBody>
          <a:bodyPr wrap="square" rtlCol="0">
            <a:spAutoFit/>
          </a:bodyPr>
          <a:lstStyle/>
          <a:p>
            <a:pPr algn="l"/>
            <a:r>
              <a:rPr lang="en-GB" sz="2400" b="1" dirty="0">
                <a:solidFill>
                  <a:schemeClr val="bg1"/>
                </a:solidFill>
              </a:rPr>
              <a:t>¿Cómo se dice en inglés?</a:t>
            </a:r>
          </a:p>
        </p:txBody>
      </p:sp>
      <p:sp>
        <p:nvSpPr>
          <p:cNvPr id="10" name="TextBox 9"/>
          <p:cNvSpPr txBox="1"/>
          <p:nvPr/>
        </p:nvSpPr>
        <p:spPr>
          <a:xfrm>
            <a:off x="6540281" y="5026383"/>
            <a:ext cx="2929630" cy="461665"/>
          </a:xfrm>
          <a:prstGeom prst="rect">
            <a:avLst/>
          </a:prstGeom>
          <a:noFill/>
        </p:spPr>
        <p:txBody>
          <a:bodyPr wrap="square" rtlCol="0">
            <a:spAutoFit/>
          </a:bodyPr>
          <a:lstStyle/>
          <a:p>
            <a:r>
              <a:rPr lang="en-GB" sz="2400" dirty="0">
                <a:solidFill>
                  <a:schemeClr val="bg1"/>
                </a:solidFill>
              </a:rPr>
              <a:t>¿Cómo eres?</a:t>
            </a:r>
          </a:p>
        </p:txBody>
      </p:sp>
      <p:sp>
        <p:nvSpPr>
          <p:cNvPr id="19" name="TextBox 18"/>
          <p:cNvSpPr txBox="1"/>
          <p:nvPr/>
        </p:nvSpPr>
        <p:spPr>
          <a:xfrm>
            <a:off x="6508006" y="4535156"/>
            <a:ext cx="2929630" cy="461665"/>
          </a:xfrm>
          <a:prstGeom prst="rect">
            <a:avLst/>
          </a:prstGeom>
          <a:noFill/>
        </p:spPr>
        <p:txBody>
          <a:bodyPr wrap="square" rtlCol="0">
            <a:spAutoFit/>
          </a:bodyPr>
          <a:lstStyle/>
          <a:p>
            <a:r>
              <a:rPr lang="en-GB" sz="2400" dirty="0">
                <a:solidFill>
                  <a:schemeClr val="bg1"/>
                </a:solidFill>
              </a:rPr>
              <a:t>¿Cómo estás?</a:t>
            </a:r>
          </a:p>
        </p:txBody>
      </p:sp>
      <p:sp>
        <p:nvSpPr>
          <p:cNvPr id="12" name="TextBox 11"/>
          <p:cNvSpPr txBox="1"/>
          <p:nvPr/>
        </p:nvSpPr>
        <p:spPr>
          <a:xfrm>
            <a:off x="9213687" y="4535738"/>
            <a:ext cx="2959648" cy="461665"/>
          </a:xfrm>
          <a:prstGeom prst="rect">
            <a:avLst/>
          </a:prstGeom>
          <a:noFill/>
        </p:spPr>
        <p:txBody>
          <a:bodyPr wrap="square" rtlCol="0">
            <a:spAutoFit/>
          </a:bodyPr>
          <a:lstStyle/>
          <a:p>
            <a:pPr algn="l"/>
            <a:r>
              <a:rPr lang="en-GB" sz="2400" dirty="0">
                <a:solidFill>
                  <a:schemeClr val="bg1"/>
                </a:solidFill>
              </a:rPr>
              <a:t>How are you?</a:t>
            </a:r>
          </a:p>
        </p:txBody>
      </p:sp>
      <p:sp>
        <p:nvSpPr>
          <p:cNvPr id="21" name="TextBox 20"/>
          <p:cNvSpPr txBox="1"/>
          <p:nvPr/>
        </p:nvSpPr>
        <p:spPr>
          <a:xfrm>
            <a:off x="9213687" y="5052969"/>
            <a:ext cx="2959648" cy="461665"/>
          </a:xfrm>
          <a:prstGeom prst="rect">
            <a:avLst/>
          </a:prstGeom>
          <a:noFill/>
        </p:spPr>
        <p:txBody>
          <a:bodyPr wrap="square" rtlCol="0">
            <a:spAutoFit/>
          </a:bodyPr>
          <a:lstStyle/>
          <a:p>
            <a:pPr algn="l"/>
            <a:r>
              <a:rPr lang="en-GB" sz="2400" dirty="0">
                <a:solidFill>
                  <a:schemeClr val="bg1"/>
                </a:solidFill>
              </a:rPr>
              <a:t>What are you like?</a:t>
            </a:r>
          </a:p>
        </p:txBody>
      </p:sp>
      <p:sp>
        <p:nvSpPr>
          <p:cNvPr id="31" name="Rounded Rectangle 11">
            <a:extLst>
              <a:ext uri="{FF2B5EF4-FFF2-40B4-BE49-F238E27FC236}">
                <a16:creationId xmlns:a16="http://schemas.microsoft.com/office/drawing/2014/main" id="{DE5FFD2D-277C-4DCA-B3CD-94F36312B0ED}"/>
              </a:ext>
            </a:extLst>
          </p:cNvPr>
          <p:cNvSpPr/>
          <p:nvPr/>
        </p:nvSpPr>
        <p:spPr>
          <a:xfrm>
            <a:off x="10358652" y="208657"/>
            <a:ext cx="1583140"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60908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3" grpId="0"/>
      <p:bldP spid="14" grpId="0"/>
      <p:bldP spid="17" grpId="0"/>
      <p:bldP spid="22" grpId="0"/>
      <p:bldP spid="23" grpId="0"/>
      <p:bldP spid="24" grpId="0"/>
      <p:bldP spid="25" grpId="0"/>
      <p:bldP spid="3" grpId="0" animBg="1"/>
      <p:bldP spid="9" grpId="0"/>
      <p:bldP spid="10" grpId="0"/>
      <p:bldP spid="19" grpId="0"/>
      <p:bldP spid="12"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D1DF0A3-ADF5-7447-BD11-05540C447550}"/>
              </a:ext>
            </a:extLst>
          </p:cNvPr>
          <p:cNvSpPr txBox="1"/>
          <p:nvPr/>
        </p:nvSpPr>
        <p:spPr>
          <a:xfrm>
            <a:off x="160016" y="62135"/>
            <a:ext cx="9805855" cy="430887"/>
          </a:xfrm>
          <a:prstGeom prst="rect">
            <a:avLst/>
          </a:prstGeom>
          <a:noFill/>
        </p:spPr>
        <p:txBody>
          <a:bodyPr wrap="square" rtlCol="0">
            <a:spAutoFit/>
          </a:bodyPr>
          <a:lstStyle/>
          <a:p>
            <a:r>
              <a:rPr lang="en-US" sz="2200" b="1" dirty="0">
                <a:solidFill>
                  <a:srgbClr val="002060"/>
                </a:solidFill>
              </a:rPr>
              <a:t>Some new students in class are introducing themselves. </a:t>
            </a:r>
          </a:p>
        </p:txBody>
      </p:sp>
      <p:graphicFrame>
        <p:nvGraphicFramePr>
          <p:cNvPr id="6" name="Table 6">
            <a:extLst>
              <a:ext uri="{FF2B5EF4-FFF2-40B4-BE49-F238E27FC236}">
                <a16:creationId xmlns:a16="http://schemas.microsoft.com/office/drawing/2014/main" id="{B56F76F2-7528-6A46-A0C6-2CBC1DE1386E}"/>
              </a:ext>
            </a:extLst>
          </p:cNvPr>
          <p:cNvGraphicFramePr>
            <a:graphicFrameLocks noGrp="1"/>
          </p:cNvGraphicFramePr>
          <p:nvPr>
            <p:extLst>
              <p:ext uri="{D42A27DB-BD31-4B8C-83A1-F6EECF244321}">
                <p14:modId xmlns:p14="http://schemas.microsoft.com/office/powerpoint/2010/main" val="1640922439"/>
              </p:ext>
            </p:extLst>
          </p:nvPr>
        </p:nvGraphicFramePr>
        <p:xfrm>
          <a:off x="837530" y="1582618"/>
          <a:ext cx="10516939" cy="4390458"/>
        </p:xfrm>
        <a:graphic>
          <a:graphicData uri="http://schemas.openxmlformats.org/drawingml/2006/table">
            <a:tbl>
              <a:tblPr firstRow="1" bandRow="1">
                <a:tableStyleId>{BDBED569-4797-4DF1-A0F4-6AAB3CD982D8}</a:tableStyleId>
              </a:tblPr>
              <a:tblGrid>
                <a:gridCol w="582502">
                  <a:extLst>
                    <a:ext uri="{9D8B030D-6E8A-4147-A177-3AD203B41FA5}">
                      <a16:colId xmlns:a16="http://schemas.microsoft.com/office/drawing/2014/main" val="2607353726"/>
                    </a:ext>
                  </a:extLst>
                </a:gridCol>
                <a:gridCol w="2148840">
                  <a:extLst>
                    <a:ext uri="{9D8B030D-6E8A-4147-A177-3AD203B41FA5}">
                      <a16:colId xmlns:a16="http://schemas.microsoft.com/office/drawing/2014/main" val="4128092149"/>
                    </a:ext>
                  </a:extLst>
                </a:gridCol>
                <a:gridCol w="2148840">
                  <a:extLst>
                    <a:ext uri="{9D8B030D-6E8A-4147-A177-3AD203B41FA5}">
                      <a16:colId xmlns:a16="http://schemas.microsoft.com/office/drawing/2014/main" val="2609792770"/>
                    </a:ext>
                  </a:extLst>
                </a:gridCol>
                <a:gridCol w="2577202">
                  <a:extLst>
                    <a:ext uri="{9D8B030D-6E8A-4147-A177-3AD203B41FA5}">
                      <a16:colId xmlns:a16="http://schemas.microsoft.com/office/drawing/2014/main" val="1616836717"/>
                    </a:ext>
                  </a:extLst>
                </a:gridCol>
                <a:gridCol w="3059555">
                  <a:extLst>
                    <a:ext uri="{9D8B030D-6E8A-4147-A177-3AD203B41FA5}">
                      <a16:colId xmlns:a16="http://schemas.microsoft.com/office/drawing/2014/main" val="2977198328"/>
                    </a:ext>
                  </a:extLst>
                </a:gridCol>
              </a:tblGrid>
              <a:tr h="0">
                <a:tc>
                  <a:txBody>
                    <a:bodyPr/>
                    <a:lstStyle/>
                    <a:p>
                      <a:endParaRPr lang="en-GB"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u="none" strike="noStrike" kern="1200" cap="none" spc="0" normalizeH="0" baseline="0" noProof="0" dirty="0">
                          <a:ln>
                            <a:noFill/>
                          </a:ln>
                          <a:solidFill>
                            <a:srgbClr val="002060"/>
                          </a:solidFill>
                          <a:effectLst/>
                          <a:uLnTx/>
                          <a:uFillTx/>
                        </a:rPr>
                        <a:t>Says how s/he is (today)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rPr>
                        <a:t>Says what s/he is like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rPr>
                        <a:t>(in general)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kern="1200" dirty="0">
                          <a:solidFill>
                            <a:srgbClr val="002060"/>
                          </a:solidFill>
                          <a:effectLst/>
                        </a:rPr>
                        <a:t>¿Chico, </a:t>
                      </a:r>
                      <a:r>
                        <a:rPr lang="en-GB" sz="2400" b="0" kern="1200" dirty="0" err="1">
                          <a:solidFill>
                            <a:srgbClr val="002060"/>
                          </a:solidFill>
                          <a:effectLst/>
                        </a:rPr>
                        <a:t>chica</a:t>
                      </a:r>
                      <a:r>
                        <a:rPr lang="en-GB" sz="2400" b="0" kern="1200" dirty="0">
                          <a:solidFill>
                            <a:srgbClr val="002060"/>
                          </a:solidFill>
                          <a:effectLs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kern="1200" dirty="0">
                          <a:solidFill>
                            <a:srgbClr val="002060"/>
                          </a:solidFill>
                          <a:effectLst/>
                        </a:rPr>
                        <a:t>o los dos?</a:t>
                      </a:r>
                      <a:endParaRPr lang="en-GB" sz="2400" b="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rPr>
                        <a:t>¿Cómo eres? o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rPr>
                        <a:t>¿Cómo estás?</a:t>
                      </a:r>
                    </a:p>
                  </a:txBody>
                  <a:tcPr anchor="ctr"/>
                </a:tc>
                <a:extLst>
                  <a:ext uri="{0D108BD9-81ED-4DB2-BD59-A6C34878D82A}">
                    <a16:rowId xmlns:a16="http://schemas.microsoft.com/office/drawing/2014/main" val="1153431983"/>
                  </a:ext>
                </a:extLst>
              </a:tr>
              <a:tr h="533623">
                <a:tc>
                  <a:txBody>
                    <a:bodyPr/>
                    <a:lstStyle/>
                    <a:p>
                      <a:pPr algn="ctr"/>
                      <a:r>
                        <a:rPr lang="en-GB" sz="2000" dirty="0">
                          <a:solidFill>
                            <a:schemeClr val="accent1">
                              <a:lumMod val="50000"/>
                            </a:schemeClr>
                          </a:solidFill>
                        </a:rPr>
                        <a:t>1.</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tc>
                  <a:txBody>
                    <a:bodyPr/>
                    <a:lstStyle/>
                    <a:p>
                      <a:pPr algn="ctr"/>
                      <a:r>
                        <a:rPr lang="en-GB" sz="2400" dirty="0" err="1">
                          <a:solidFill>
                            <a:srgbClr val="002060"/>
                          </a:solidFill>
                        </a:rPr>
                        <a:t>chico</a:t>
                      </a:r>
                      <a:endParaRPr lang="en-GB" sz="240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400" dirty="0">
                          <a:solidFill>
                            <a:srgbClr val="002060"/>
                          </a:solidFill>
                        </a:rPr>
                        <a:t>¿Cómo estás?</a:t>
                      </a:r>
                    </a:p>
                  </a:txBody>
                  <a:tcPr anchor="ctr"/>
                </a:tc>
                <a:extLst>
                  <a:ext uri="{0D108BD9-81ED-4DB2-BD59-A6C34878D82A}">
                    <a16:rowId xmlns:a16="http://schemas.microsoft.com/office/drawing/2014/main" val="1171492714"/>
                  </a:ext>
                </a:extLst>
              </a:tr>
              <a:tr h="533623">
                <a:tc>
                  <a:txBody>
                    <a:bodyPr/>
                    <a:lstStyle/>
                    <a:p>
                      <a:pPr algn="ctr"/>
                      <a:r>
                        <a:rPr lang="en-GB" sz="2000">
                          <a:solidFill>
                            <a:schemeClr val="accent1">
                              <a:lumMod val="50000"/>
                            </a:schemeClr>
                          </a:solidFill>
                        </a:rPr>
                        <a:t>2.</a:t>
                      </a:r>
                      <a:endParaRPr lang="en-GB" sz="2000" dirty="0">
                        <a:solidFill>
                          <a:schemeClr val="accent1">
                            <a:lumMod val="50000"/>
                          </a:schemeClr>
                        </a:solidFill>
                      </a:endParaRPr>
                    </a:p>
                  </a:txBody>
                  <a:tcPr anchor="ctr"/>
                </a:tc>
                <a:tc>
                  <a:txBody>
                    <a:bodyPr/>
                    <a:lstStyle/>
                    <a:p>
                      <a:endParaRPr lang="en-GB" sz="240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tc>
                  <a:txBody>
                    <a:bodyPr/>
                    <a:lstStyle/>
                    <a:p>
                      <a:pPr algn="ctr"/>
                      <a:r>
                        <a:rPr lang="en-GB" sz="2400" dirty="0" err="1">
                          <a:solidFill>
                            <a:srgbClr val="002060"/>
                          </a:solidFill>
                        </a:rPr>
                        <a:t>chica</a:t>
                      </a:r>
                      <a:endParaRPr lang="en-GB" sz="2400" dirty="0">
                        <a:solidFill>
                          <a:srgbClr val="002060"/>
                        </a:solidFill>
                      </a:endParaRPr>
                    </a:p>
                  </a:txBody>
                  <a:tcPr anchor="ctr"/>
                </a:tc>
                <a:tc>
                  <a:txBody>
                    <a:bodyPr/>
                    <a:lstStyle/>
                    <a:p>
                      <a:pPr algn="ctr"/>
                      <a:r>
                        <a:rPr lang="x-none" sz="2400" dirty="0">
                          <a:solidFill>
                            <a:srgbClr val="002060"/>
                          </a:solidFill>
                        </a:rPr>
                        <a:t>¿Cómo </a:t>
                      </a:r>
                      <a:r>
                        <a:rPr lang="en-GB" sz="2400" dirty="0" err="1">
                          <a:solidFill>
                            <a:srgbClr val="002060"/>
                          </a:solidFill>
                        </a:rPr>
                        <a:t>eres</a:t>
                      </a:r>
                      <a:r>
                        <a:rPr lang="en-GB" sz="2400" dirty="0">
                          <a:solidFill>
                            <a:srgbClr val="002060"/>
                          </a:solidFill>
                        </a:rPr>
                        <a:t>?</a:t>
                      </a:r>
                    </a:p>
                  </a:txBody>
                  <a:tcPr anchor="ctr"/>
                </a:tc>
                <a:extLst>
                  <a:ext uri="{0D108BD9-81ED-4DB2-BD59-A6C34878D82A}">
                    <a16:rowId xmlns:a16="http://schemas.microsoft.com/office/drawing/2014/main" val="1961458278"/>
                  </a:ext>
                </a:extLst>
              </a:tr>
              <a:tr h="533623">
                <a:tc>
                  <a:txBody>
                    <a:bodyPr/>
                    <a:lstStyle/>
                    <a:p>
                      <a:pPr algn="ctr"/>
                      <a:r>
                        <a:rPr lang="en-GB" sz="2000">
                          <a:solidFill>
                            <a:schemeClr val="accent1">
                              <a:lumMod val="50000"/>
                            </a:schemeClr>
                          </a:solidFill>
                        </a:rPr>
                        <a:t>3.</a:t>
                      </a:r>
                      <a:endParaRPr lang="en-GB" sz="20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tc>
                  <a:txBody>
                    <a:bodyPr/>
                    <a:lstStyle/>
                    <a:p>
                      <a:pPr algn="ctr"/>
                      <a:r>
                        <a:rPr lang="en-GB" sz="2400" dirty="0" err="1">
                          <a:solidFill>
                            <a:srgbClr val="002060"/>
                          </a:solidFill>
                        </a:rPr>
                        <a:t>chico</a:t>
                      </a:r>
                      <a:endParaRPr lang="en-GB" sz="2400" dirty="0">
                        <a:solidFill>
                          <a:srgbClr val="002060"/>
                        </a:solidFill>
                      </a:endParaRPr>
                    </a:p>
                  </a:txBody>
                  <a:tcPr anchor="ctr"/>
                </a:tc>
                <a:tc>
                  <a:txBody>
                    <a:bodyPr/>
                    <a:lstStyle/>
                    <a:p>
                      <a:pPr algn="ctr"/>
                      <a:r>
                        <a:rPr lang="x-none" sz="2400" dirty="0">
                          <a:solidFill>
                            <a:srgbClr val="002060"/>
                          </a:solidFill>
                        </a:rPr>
                        <a:t>¿Cómo estás?</a:t>
                      </a:r>
                      <a:endParaRPr lang="en-GB" sz="2400" dirty="0">
                        <a:solidFill>
                          <a:srgbClr val="002060"/>
                        </a:solidFill>
                      </a:endParaRPr>
                    </a:p>
                  </a:txBody>
                  <a:tcPr anchor="ctr"/>
                </a:tc>
                <a:extLst>
                  <a:ext uri="{0D108BD9-81ED-4DB2-BD59-A6C34878D82A}">
                    <a16:rowId xmlns:a16="http://schemas.microsoft.com/office/drawing/2014/main" val="2189313960"/>
                  </a:ext>
                </a:extLst>
              </a:tr>
              <a:tr h="533623">
                <a:tc>
                  <a:txBody>
                    <a:bodyPr/>
                    <a:lstStyle/>
                    <a:p>
                      <a:pPr algn="ctr"/>
                      <a:r>
                        <a:rPr lang="en-GB" sz="2000" dirty="0">
                          <a:solidFill>
                            <a:schemeClr val="accent1">
                              <a:lumMod val="50000"/>
                            </a:schemeClr>
                          </a:solidFill>
                        </a:rPr>
                        <a:t>4.</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tc>
                  <a:txBody>
                    <a:bodyPr/>
                    <a:lstStyle/>
                    <a:p>
                      <a:pPr algn="ctr"/>
                      <a:r>
                        <a:rPr lang="en-GB" sz="2400" dirty="0" err="1">
                          <a:solidFill>
                            <a:srgbClr val="002060"/>
                          </a:solidFill>
                        </a:rPr>
                        <a:t>chico</a:t>
                      </a:r>
                      <a:endParaRPr lang="en-GB" sz="2400" dirty="0">
                        <a:solidFill>
                          <a:srgbClr val="002060"/>
                        </a:solidFill>
                      </a:endParaRPr>
                    </a:p>
                  </a:txBody>
                  <a:tcPr anchor="ctr"/>
                </a:tc>
                <a:tc>
                  <a:txBody>
                    <a:bodyPr/>
                    <a:lstStyle/>
                    <a:p>
                      <a:pPr algn="ctr"/>
                      <a:r>
                        <a:rPr lang="x-none" sz="2400" dirty="0">
                          <a:solidFill>
                            <a:srgbClr val="002060"/>
                          </a:solidFill>
                        </a:rPr>
                        <a:t>¿Cómo e</a:t>
                      </a:r>
                      <a:r>
                        <a:rPr lang="en-GB" sz="2400" dirty="0">
                          <a:solidFill>
                            <a:srgbClr val="002060"/>
                          </a:solidFill>
                        </a:rPr>
                        <a:t>res?</a:t>
                      </a:r>
                    </a:p>
                  </a:txBody>
                  <a:tcPr anchor="ctr"/>
                </a:tc>
                <a:extLst>
                  <a:ext uri="{0D108BD9-81ED-4DB2-BD59-A6C34878D82A}">
                    <a16:rowId xmlns:a16="http://schemas.microsoft.com/office/drawing/2014/main" val="2344197191"/>
                  </a:ext>
                </a:extLst>
              </a:tr>
              <a:tr h="533623">
                <a:tc>
                  <a:txBody>
                    <a:bodyPr/>
                    <a:lstStyle/>
                    <a:p>
                      <a:pPr algn="ctr"/>
                      <a:r>
                        <a:rPr lang="en-GB" sz="2000">
                          <a:solidFill>
                            <a:schemeClr val="accent1">
                              <a:lumMod val="50000"/>
                            </a:schemeClr>
                          </a:solidFill>
                        </a:rPr>
                        <a:t>5.</a:t>
                      </a:r>
                      <a:endParaRPr lang="en-GB" sz="2000" dirty="0">
                        <a:solidFill>
                          <a:schemeClr val="accent1">
                            <a:lumMod val="50000"/>
                          </a:schemeClr>
                        </a:solidFill>
                      </a:endParaRPr>
                    </a:p>
                  </a:txBody>
                  <a:tcPr anchor="ctr"/>
                </a:tc>
                <a:tc>
                  <a:txBody>
                    <a:bodyPr/>
                    <a:lstStyle/>
                    <a:p>
                      <a:endParaRPr lang="en-GB" sz="240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tc>
                  <a:txBody>
                    <a:bodyPr/>
                    <a:lstStyle/>
                    <a:p>
                      <a:pPr algn="ctr"/>
                      <a:r>
                        <a:rPr lang="en-GB" sz="2400" dirty="0" err="1">
                          <a:solidFill>
                            <a:srgbClr val="002060"/>
                          </a:solidFill>
                        </a:rPr>
                        <a:t>los</a:t>
                      </a:r>
                      <a:r>
                        <a:rPr lang="en-GB" sz="2400" baseline="0" dirty="0">
                          <a:solidFill>
                            <a:srgbClr val="002060"/>
                          </a:solidFill>
                        </a:rPr>
                        <a:t> dos</a:t>
                      </a:r>
                      <a:endParaRPr lang="en-GB" sz="2400" dirty="0">
                        <a:solidFill>
                          <a:srgbClr val="002060"/>
                        </a:solidFill>
                      </a:endParaRPr>
                    </a:p>
                  </a:txBody>
                  <a:tcPr anchor="ctr"/>
                </a:tc>
                <a:tc>
                  <a:txBody>
                    <a:bodyPr/>
                    <a:lstStyle/>
                    <a:p>
                      <a:pPr algn="ctr"/>
                      <a:r>
                        <a:rPr lang="x-none" sz="2400" dirty="0">
                          <a:solidFill>
                            <a:srgbClr val="002060"/>
                          </a:solidFill>
                        </a:rPr>
                        <a:t>¿Cómo e</a:t>
                      </a:r>
                      <a:r>
                        <a:rPr lang="en-GB" sz="2400" dirty="0">
                          <a:solidFill>
                            <a:srgbClr val="002060"/>
                          </a:solidFill>
                        </a:rPr>
                        <a:t>res?</a:t>
                      </a:r>
                    </a:p>
                  </a:txBody>
                  <a:tcPr anchor="ctr"/>
                </a:tc>
                <a:extLst>
                  <a:ext uri="{0D108BD9-81ED-4DB2-BD59-A6C34878D82A}">
                    <a16:rowId xmlns:a16="http://schemas.microsoft.com/office/drawing/2014/main" val="1972389626"/>
                  </a:ext>
                </a:extLst>
              </a:tr>
              <a:tr h="533623">
                <a:tc>
                  <a:txBody>
                    <a:bodyPr/>
                    <a:lstStyle/>
                    <a:p>
                      <a:pPr algn="ctr"/>
                      <a:r>
                        <a:rPr lang="en-GB" sz="2000">
                          <a:solidFill>
                            <a:schemeClr val="accent1">
                              <a:lumMod val="50000"/>
                            </a:schemeClr>
                          </a:solidFill>
                        </a:rPr>
                        <a:t>6.</a:t>
                      </a:r>
                      <a:endParaRPr lang="en-GB" sz="20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tc>
                  <a:txBody>
                    <a:bodyPr/>
                    <a:lstStyle/>
                    <a:p>
                      <a:pPr algn="ctr"/>
                      <a:r>
                        <a:rPr lang="en-GB" sz="2400" dirty="0" err="1">
                          <a:solidFill>
                            <a:srgbClr val="002060"/>
                          </a:solidFill>
                        </a:rPr>
                        <a:t>chica</a:t>
                      </a:r>
                      <a:endParaRPr lang="en-GB" sz="2400" dirty="0">
                        <a:solidFill>
                          <a:srgbClr val="002060"/>
                        </a:solidFill>
                      </a:endParaRPr>
                    </a:p>
                  </a:txBody>
                  <a:tcPr anchor="ctr"/>
                </a:tc>
                <a:tc>
                  <a:txBody>
                    <a:bodyPr/>
                    <a:lstStyle/>
                    <a:p>
                      <a:pPr algn="ctr"/>
                      <a:r>
                        <a:rPr lang="x-none" sz="2400" dirty="0">
                          <a:solidFill>
                            <a:srgbClr val="002060"/>
                          </a:solidFill>
                        </a:rPr>
                        <a:t>¿Cómo estás?</a:t>
                      </a:r>
                      <a:endParaRPr lang="en-GB" sz="2400" dirty="0">
                        <a:solidFill>
                          <a:srgbClr val="002060"/>
                        </a:solidFill>
                      </a:endParaRPr>
                    </a:p>
                  </a:txBody>
                  <a:tcPr anchor="ctr"/>
                </a:tc>
                <a:extLst>
                  <a:ext uri="{0D108BD9-81ED-4DB2-BD59-A6C34878D82A}">
                    <a16:rowId xmlns:a16="http://schemas.microsoft.com/office/drawing/2014/main" val="664931564"/>
                  </a:ext>
                </a:extLst>
              </a:tr>
            </a:tbl>
          </a:graphicData>
        </a:graphic>
      </p:graphicFrame>
      <p:sp>
        <p:nvSpPr>
          <p:cNvPr id="9" name="Action Button: Custom 20">
            <a:hlinkClick r:id="" action="ppaction://noaction" highlightClick="1">
              <a:snd r:embed="rId3" name="estoy nervioso.wav"/>
            </a:hlinkClick>
            <a:extLst>
              <a:ext uri="{FF2B5EF4-FFF2-40B4-BE49-F238E27FC236}">
                <a16:creationId xmlns:a16="http://schemas.microsoft.com/office/drawing/2014/main" id="{3371E459-CE45-404D-B6E2-459696127909}"/>
              </a:ext>
            </a:extLst>
          </p:cNvPr>
          <p:cNvSpPr/>
          <p:nvPr/>
        </p:nvSpPr>
        <p:spPr>
          <a:xfrm>
            <a:off x="982756" y="2899140"/>
            <a:ext cx="288000" cy="288000"/>
          </a:xfrm>
          <a:prstGeom prst="actionButtonBlank">
            <a:avLst/>
          </a:prstGeom>
          <a:solidFill>
            <a:srgbClr val="3A5EAB"/>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10" name="Action Button: Custom 20">
            <a:hlinkClick r:id="" action="ppaction://noaction" highlightClick="1">
              <a:snd r:embed="rId4" name="soy simpatica.wav"/>
            </a:hlinkClick>
            <a:extLst>
              <a:ext uri="{FF2B5EF4-FFF2-40B4-BE49-F238E27FC236}">
                <a16:creationId xmlns:a16="http://schemas.microsoft.com/office/drawing/2014/main" id="{1A5D04F1-648A-DA42-9E6D-64AF84DE299C}"/>
              </a:ext>
            </a:extLst>
          </p:cNvPr>
          <p:cNvSpPr/>
          <p:nvPr/>
        </p:nvSpPr>
        <p:spPr>
          <a:xfrm>
            <a:off x="982756" y="3420670"/>
            <a:ext cx="288000" cy="288000"/>
          </a:xfrm>
          <a:prstGeom prst="actionButtonBlank">
            <a:avLst/>
          </a:prstGeom>
          <a:solidFill>
            <a:srgbClr val="3A5EAB"/>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11" name="Action Button: Custom 20">
            <a:hlinkClick r:id="" action="ppaction://noaction" highlightClick="1">
              <a:snd r:embed="rId5" name="estoy raro.wav"/>
            </a:hlinkClick>
            <a:extLst>
              <a:ext uri="{FF2B5EF4-FFF2-40B4-BE49-F238E27FC236}">
                <a16:creationId xmlns:a16="http://schemas.microsoft.com/office/drawing/2014/main" id="{FA295FA9-7B7E-4C45-8322-688FD918FAD8}"/>
              </a:ext>
            </a:extLst>
          </p:cNvPr>
          <p:cNvSpPr/>
          <p:nvPr/>
        </p:nvSpPr>
        <p:spPr>
          <a:xfrm>
            <a:off x="986573" y="3943722"/>
            <a:ext cx="288000" cy="288000"/>
          </a:xfrm>
          <a:prstGeom prst="actionButtonBlank">
            <a:avLst/>
          </a:prstGeom>
          <a:solidFill>
            <a:srgbClr val="3A5EAB"/>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12" name="Action Button: Custom 20">
            <a:hlinkClick r:id="" action="ppaction://noaction" highlightClick="1">
              <a:snd r:embed="rId6" name="soy bueno.wav"/>
            </a:hlinkClick>
            <a:extLst>
              <a:ext uri="{FF2B5EF4-FFF2-40B4-BE49-F238E27FC236}">
                <a16:creationId xmlns:a16="http://schemas.microsoft.com/office/drawing/2014/main" id="{E1966F57-73B7-9940-9044-A025165E7877}"/>
              </a:ext>
            </a:extLst>
          </p:cNvPr>
          <p:cNvSpPr/>
          <p:nvPr/>
        </p:nvSpPr>
        <p:spPr>
          <a:xfrm>
            <a:off x="975588" y="4501938"/>
            <a:ext cx="288000" cy="288000"/>
          </a:xfrm>
          <a:prstGeom prst="actionButtonBlank">
            <a:avLst/>
          </a:prstGeom>
          <a:solidFill>
            <a:srgbClr val="3A5EAB"/>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13" name="Action Button: Custom 20">
            <a:hlinkClick r:id="" action="ppaction://noaction" highlightClick="1">
              <a:snd r:embed="rId7" name="soy interesante.wav"/>
            </a:hlinkClick>
            <a:extLst>
              <a:ext uri="{FF2B5EF4-FFF2-40B4-BE49-F238E27FC236}">
                <a16:creationId xmlns:a16="http://schemas.microsoft.com/office/drawing/2014/main" id="{8F5297C5-3188-0F40-9D47-DBBC8CA3575B}"/>
              </a:ext>
            </a:extLst>
          </p:cNvPr>
          <p:cNvSpPr/>
          <p:nvPr/>
        </p:nvSpPr>
        <p:spPr>
          <a:xfrm>
            <a:off x="986573" y="5032039"/>
            <a:ext cx="288000" cy="288000"/>
          </a:xfrm>
          <a:prstGeom prst="actionButtonBlank">
            <a:avLst/>
          </a:prstGeom>
          <a:solidFill>
            <a:srgbClr val="3A5EAB"/>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14" name="Action Button: Custom 20">
            <a:hlinkClick r:id="" action="ppaction://noaction" highlightClick="1">
              <a:snd r:embed="rId8" name="estoy seria.wav"/>
            </a:hlinkClick>
            <a:extLst>
              <a:ext uri="{FF2B5EF4-FFF2-40B4-BE49-F238E27FC236}">
                <a16:creationId xmlns:a16="http://schemas.microsoft.com/office/drawing/2014/main" id="{99B5894F-113B-B544-AF99-D6A32C0F01F8}"/>
              </a:ext>
            </a:extLst>
          </p:cNvPr>
          <p:cNvSpPr/>
          <p:nvPr/>
        </p:nvSpPr>
        <p:spPr>
          <a:xfrm>
            <a:off x="975588" y="5576334"/>
            <a:ext cx="288000" cy="288000"/>
          </a:xfrm>
          <a:prstGeom prst="actionButtonBlank">
            <a:avLst/>
          </a:prstGeom>
          <a:solidFill>
            <a:srgbClr val="3A5EAB"/>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17" name="Título 16">
            <a:extLst>
              <a:ext uri="{FF2B5EF4-FFF2-40B4-BE49-F238E27FC236}">
                <a16:creationId xmlns:a16="http://schemas.microsoft.com/office/drawing/2014/main" id="{5ED92D12-8EF4-6840-A087-790166D81C1F}"/>
              </a:ext>
            </a:extLst>
          </p:cNvPr>
          <p:cNvSpPr>
            <a:spLocks noGrp="1"/>
          </p:cNvSpPr>
          <p:nvPr>
            <p:ph type="title"/>
          </p:nvPr>
        </p:nvSpPr>
        <p:spPr>
          <a:xfrm>
            <a:off x="10810126" y="311467"/>
            <a:ext cx="176322" cy="171461"/>
          </a:xfrm>
          <a:solidFill>
            <a:srgbClr val="C00000"/>
          </a:solidFill>
          <a:ln>
            <a:solidFill>
              <a:srgbClr val="C00000"/>
            </a:solidFill>
          </a:ln>
        </p:spPr>
        <p:txBody>
          <a:bodyPr>
            <a:noAutofit/>
          </a:bodyPr>
          <a:lstStyle/>
          <a:p>
            <a:r>
              <a:rPr lang="en-GB" sz="100" b="1" dirty="0" err="1">
                <a:solidFill>
                  <a:prstClr val="white"/>
                </a:solidFill>
              </a:rPr>
              <a:t>escuchar</a:t>
            </a:r>
            <a:endParaRPr lang="x-none" sz="100" dirty="0"/>
          </a:p>
        </p:txBody>
      </p:sp>
      <p:pic>
        <p:nvPicPr>
          <p:cNvPr id="18" name="Picture 8" descr="green checkmark">
            <a:extLst>
              <a:ext uri="{FF2B5EF4-FFF2-40B4-BE49-F238E27FC236}">
                <a16:creationId xmlns:a16="http://schemas.microsoft.com/office/drawing/2014/main" id="{FFDC4CB7-AC75-6741-9D3D-44BBBFA2E3A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1135" y="2862741"/>
            <a:ext cx="282522" cy="294294"/>
          </a:xfrm>
          <a:prstGeom prst="rect">
            <a:avLst/>
          </a:prstGeom>
        </p:spPr>
      </p:pic>
      <p:pic>
        <p:nvPicPr>
          <p:cNvPr id="19" name="Picture 8" descr="green checkmark">
            <a:extLst>
              <a:ext uri="{FF2B5EF4-FFF2-40B4-BE49-F238E27FC236}">
                <a16:creationId xmlns:a16="http://schemas.microsoft.com/office/drawing/2014/main" id="{537188F0-5F6D-5441-B91B-3061B540F6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49525" y="3409278"/>
            <a:ext cx="282522" cy="294294"/>
          </a:xfrm>
          <a:prstGeom prst="rect">
            <a:avLst/>
          </a:prstGeom>
        </p:spPr>
      </p:pic>
      <p:pic>
        <p:nvPicPr>
          <p:cNvPr id="20" name="Picture 8" descr="green checkmark">
            <a:extLst>
              <a:ext uri="{FF2B5EF4-FFF2-40B4-BE49-F238E27FC236}">
                <a16:creationId xmlns:a16="http://schemas.microsoft.com/office/drawing/2014/main" id="{20290D2C-C290-D243-AF92-E53ADED2B11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1135" y="3943722"/>
            <a:ext cx="282522" cy="294294"/>
          </a:xfrm>
          <a:prstGeom prst="rect">
            <a:avLst/>
          </a:prstGeom>
        </p:spPr>
      </p:pic>
      <p:pic>
        <p:nvPicPr>
          <p:cNvPr id="21" name="Picture 8" descr="green checkmark">
            <a:extLst>
              <a:ext uri="{FF2B5EF4-FFF2-40B4-BE49-F238E27FC236}">
                <a16:creationId xmlns:a16="http://schemas.microsoft.com/office/drawing/2014/main" id="{FDE55640-7BD3-7742-A438-5B96C36D43F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72660" y="4455522"/>
            <a:ext cx="282522" cy="294294"/>
          </a:xfrm>
          <a:prstGeom prst="rect">
            <a:avLst/>
          </a:prstGeom>
        </p:spPr>
      </p:pic>
      <p:pic>
        <p:nvPicPr>
          <p:cNvPr id="22" name="Picture 8" descr="green checkmark">
            <a:extLst>
              <a:ext uri="{FF2B5EF4-FFF2-40B4-BE49-F238E27FC236}">
                <a16:creationId xmlns:a16="http://schemas.microsoft.com/office/drawing/2014/main" id="{5B21B2C3-8886-BF4B-A026-C0D499F5016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49525" y="5054718"/>
            <a:ext cx="282522" cy="294294"/>
          </a:xfrm>
          <a:prstGeom prst="rect">
            <a:avLst/>
          </a:prstGeom>
        </p:spPr>
      </p:pic>
      <p:pic>
        <p:nvPicPr>
          <p:cNvPr id="23" name="Picture 8" descr="green checkmark">
            <a:extLst>
              <a:ext uri="{FF2B5EF4-FFF2-40B4-BE49-F238E27FC236}">
                <a16:creationId xmlns:a16="http://schemas.microsoft.com/office/drawing/2014/main" id="{53A27BFE-F586-A049-8E30-3AEA445B264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40375" y="5500275"/>
            <a:ext cx="282522" cy="294294"/>
          </a:xfrm>
          <a:prstGeom prst="rect">
            <a:avLst/>
          </a:prstGeom>
        </p:spPr>
      </p:pic>
      <p:sp>
        <p:nvSpPr>
          <p:cNvPr id="2" name="Rectangle 1"/>
          <p:cNvSpPr/>
          <p:nvPr/>
        </p:nvSpPr>
        <p:spPr>
          <a:xfrm>
            <a:off x="107236" y="358683"/>
            <a:ext cx="6886822" cy="430887"/>
          </a:xfrm>
          <a:prstGeom prst="rect">
            <a:avLst/>
          </a:prstGeom>
        </p:spPr>
        <p:txBody>
          <a:bodyPr wrap="none">
            <a:spAutoFit/>
          </a:bodyPr>
          <a:lstStyle/>
          <a:p>
            <a:r>
              <a:rPr lang="en-US" sz="2200" b="1" dirty="0" err="1">
                <a:solidFill>
                  <a:srgbClr val="002060"/>
                </a:solidFill>
              </a:rPr>
              <a:t>Escuchas</a:t>
            </a:r>
            <a:r>
              <a:rPr lang="en-US" sz="2200" b="1" dirty="0">
                <a:solidFill>
                  <a:srgbClr val="002060"/>
                </a:solidFill>
              </a:rPr>
              <a:t> </a:t>
            </a:r>
            <a:r>
              <a:rPr lang="en-US" sz="2200" b="1" dirty="0" err="1">
                <a:solidFill>
                  <a:srgbClr val="002060"/>
                </a:solidFill>
              </a:rPr>
              <a:t>unas</a:t>
            </a:r>
            <a:r>
              <a:rPr lang="en-US" sz="2200" b="1" dirty="0">
                <a:solidFill>
                  <a:srgbClr val="002060"/>
                </a:solidFill>
              </a:rPr>
              <a:t> </a:t>
            </a:r>
            <a:r>
              <a:rPr lang="en-US" sz="2200" b="1" dirty="0" err="1">
                <a:solidFill>
                  <a:srgbClr val="002060"/>
                </a:solidFill>
              </a:rPr>
              <a:t>respuestas</a:t>
            </a:r>
            <a:r>
              <a:rPr lang="en-US" sz="2200" b="1" dirty="0">
                <a:solidFill>
                  <a:srgbClr val="002060"/>
                </a:solidFill>
              </a:rPr>
              <a:t>. ¿</a:t>
            </a:r>
            <a:r>
              <a:rPr lang="en-US" sz="2200" b="1" dirty="0" err="1">
                <a:solidFill>
                  <a:srgbClr val="002060"/>
                </a:solidFill>
              </a:rPr>
              <a:t>Cuál</a:t>
            </a:r>
            <a:r>
              <a:rPr lang="en-US" sz="2200" b="1" dirty="0">
                <a:solidFill>
                  <a:srgbClr val="002060"/>
                </a:solidFill>
              </a:rPr>
              <a:t> es la pregunta?</a:t>
            </a:r>
          </a:p>
        </p:txBody>
      </p:sp>
      <p:pic>
        <p:nvPicPr>
          <p:cNvPr id="1026" name="Picture 2" descr="Teenage Girl Clipart "/>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13300" r="18378"/>
          <a:stretch/>
        </p:blipFill>
        <p:spPr bwMode="auto">
          <a:xfrm>
            <a:off x="160016" y="1151283"/>
            <a:ext cx="1355028" cy="1619709"/>
          </a:xfrm>
          <a:prstGeom prst="rect">
            <a:avLst/>
          </a:prstGeom>
          <a:noFill/>
          <a:extLst>
            <a:ext uri="{909E8E84-426E-40dd-AFC4-6F175D3DCCD1}">
              <a14:hiddenFill xmlns:a14="http://schemas.microsoft.com/office/drawing/2010/main" xmlns="">
                <a:solidFill>
                  <a:srgbClr val="FFFFFF"/>
                </a:solidFill>
              </a14:hiddenFill>
            </a:ext>
          </a:extLst>
        </p:spPr>
      </p:pic>
      <p:sp>
        <p:nvSpPr>
          <p:cNvPr id="42" name="Rectangle 41"/>
          <p:cNvSpPr/>
          <p:nvPr/>
        </p:nvSpPr>
        <p:spPr>
          <a:xfrm>
            <a:off x="6303165" y="2924898"/>
            <a:ext cx="1262129" cy="294294"/>
          </a:xfrm>
          <a:prstGeom prst="rect">
            <a:avLst/>
          </a:prstGeom>
          <a:solidFill>
            <a:srgbClr val="FE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p:cNvSpPr/>
          <p:nvPr/>
        </p:nvSpPr>
        <p:spPr>
          <a:xfrm>
            <a:off x="6273324" y="3448072"/>
            <a:ext cx="1262129" cy="2942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6488420" y="3999258"/>
            <a:ext cx="1262129" cy="294294"/>
          </a:xfrm>
          <a:prstGeom prst="rect">
            <a:avLst/>
          </a:prstGeom>
          <a:solidFill>
            <a:srgbClr val="FE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6303165" y="4526988"/>
            <a:ext cx="1262129" cy="2942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6303165" y="5054718"/>
            <a:ext cx="1262129" cy="294294"/>
          </a:xfrm>
          <a:prstGeom prst="rect">
            <a:avLst/>
          </a:prstGeom>
          <a:solidFill>
            <a:srgbClr val="FE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a:off x="6490927" y="5595654"/>
            <a:ext cx="1262129" cy="2942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8325884" y="2899140"/>
            <a:ext cx="3028585" cy="324342"/>
          </a:xfrm>
          <a:prstGeom prst="rect">
            <a:avLst/>
          </a:prstGeom>
          <a:solidFill>
            <a:srgbClr val="FE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p:cNvSpPr/>
          <p:nvPr/>
        </p:nvSpPr>
        <p:spPr>
          <a:xfrm>
            <a:off x="8315856" y="3419089"/>
            <a:ext cx="3028585" cy="3243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p:cNvSpPr/>
          <p:nvPr/>
        </p:nvSpPr>
        <p:spPr>
          <a:xfrm>
            <a:off x="8315857" y="3943722"/>
            <a:ext cx="3028585" cy="365464"/>
          </a:xfrm>
          <a:prstGeom prst="rect">
            <a:avLst/>
          </a:prstGeom>
          <a:solidFill>
            <a:srgbClr val="FE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8312235" y="4503572"/>
            <a:ext cx="3028585" cy="3243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p:cNvSpPr/>
          <p:nvPr/>
        </p:nvSpPr>
        <p:spPr>
          <a:xfrm>
            <a:off x="8304715" y="5049466"/>
            <a:ext cx="3028585" cy="324342"/>
          </a:xfrm>
          <a:prstGeom prst="rect">
            <a:avLst/>
          </a:prstGeom>
          <a:solidFill>
            <a:srgbClr val="FE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8304716" y="5500275"/>
            <a:ext cx="3028585" cy="43960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school boy png&#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24568" y="947829"/>
            <a:ext cx="2173135" cy="2174584"/>
          </a:xfrm>
          <a:prstGeom prst="rect">
            <a:avLst/>
          </a:prstGeom>
          <a:noFill/>
          <a:extLst>
            <a:ext uri="{909E8E84-426E-40dd-AFC4-6F175D3DCCD1}">
              <a14:hiddenFill xmlns:a14="http://schemas.microsoft.com/office/drawing/2010/main" xmlns="">
                <a:solidFill>
                  <a:srgbClr val="FFFFFF"/>
                </a:solidFill>
              </a14:hiddenFill>
            </a:ext>
          </a:extLst>
        </p:spPr>
      </p:pic>
      <p:sp>
        <p:nvSpPr>
          <p:cNvPr id="59"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53961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42"/>
                                        </p:tgtEl>
                                      </p:cBhvr>
                                    </p:animEffect>
                                    <p:set>
                                      <p:cBhvr>
                                        <p:cTn id="31" dur="1" fill="hold">
                                          <p:stCondLst>
                                            <p:cond delay="499"/>
                                          </p:stCondLst>
                                        </p:cTn>
                                        <p:tgtEl>
                                          <p:spTgt spid="4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43"/>
                                        </p:tgtEl>
                                      </p:cBhvr>
                                    </p:animEffect>
                                    <p:set>
                                      <p:cBhvr>
                                        <p:cTn id="36" dur="1" fill="hold">
                                          <p:stCondLst>
                                            <p:cond delay="499"/>
                                          </p:stCondLst>
                                        </p:cTn>
                                        <p:tgtEl>
                                          <p:spTgt spid="4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44"/>
                                        </p:tgtEl>
                                      </p:cBhvr>
                                    </p:animEffect>
                                    <p:set>
                                      <p:cBhvr>
                                        <p:cTn id="41" dur="1" fill="hold">
                                          <p:stCondLst>
                                            <p:cond delay="499"/>
                                          </p:stCondLst>
                                        </p:cTn>
                                        <p:tgtEl>
                                          <p:spTgt spid="4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45"/>
                                        </p:tgtEl>
                                      </p:cBhvr>
                                    </p:animEffect>
                                    <p:set>
                                      <p:cBhvr>
                                        <p:cTn id="46" dur="1" fill="hold">
                                          <p:stCondLst>
                                            <p:cond delay="499"/>
                                          </p:stCondLst>
                                        </p:cTn>
                                        <p:tgtEl>
                                          <p:spTgt spid="4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46"/>
                                        </p:tgtEl>
                                      </p:cBhvr>
                                    </p:animEffect>
                                    <p:set>
                                      <p:cBhvr>
                                        <p:cTn id="51" dur="1" fill="hold">
                                          <p:stCondLst>
                                            <p:cond delay="499"/>
                                          </p:stCondLst>
                                        </p:cTn>
                                        <p:tgtEl>
                                          <p:spTgt spid="46"/>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7"/>
                                        </p:tgtEl>
                                      </p:cBhvr>
                                    </p:animEffect>
                                    <p:set>
                                      <p:cBhvr>
                                        <p:cTn id="56" dur="1" fill="hold">
                                          <p:stCondLst>
                                            <p:cond delay="499"/>
                                          </p:stCondLst>
                                        </p:cTn>
                                        <p:tgtEl>
                                          <p:spTgt spid="4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50"/>
                                        </p:tgtEl>
                                      </p:cBhvr>
                                    </p:animEffect>
                                    <p:set>
                                      <p:cBhvr>
                                        <p:cTn id="61" dur="1" fill="hold">
                                          <p:stCondLst>
                                            <p:cond delay="499"/>
                                          </p:stCondLst>
                                        </p:cTn>
                                        <p:tgtEl>
                                          <p:spTgt spid="50"/>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0" nodeType="clickEffect">
                                  <p:stCondLst>
                                    <p:cond delay="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2"/>
                                        </p:tgtEl>
                                      </p:cBhvr>
                                    </p:animEffect>
                                    <p:set>
                                      <p:cBhvr>
                                        <p:cTn id="71" dur="1" fill="hold">
                                          <p:stCondLst>
                                            <p:cond delay="499"/>
                                          </p:stCondLst>
                                        </p:cTn>
                                        <p:tgtEl>
                                          <p:spTgt spid="52"/>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0" nodeType="clickEffect">
                                  <p:stCondLst>
                                    <p:cond delay="0"/>
                                  </p:stCondLst>
                                  <p:childTnLst>
                                    <p:animEffect transition="out" filter="fade">
                                      <p:cBhvr>
                                        <p:cTn id="75" dur="500"/>
                                        <p:tgtEl>
                                          <p:spTgt spid="53"/>
                                        </p:tgtEl>
                                      </p:cBhvr>
                                    </p:animEffect>
                                    <p:set>
                                      <p:cBhvr>
                                        <p:cTn id="76" dur="1" fill="hold">
                                          <p:stCondLst>
                                            <p:cond delay="499"/>
                                          </p:stCondLst>
                                        </p:cTn>
                                        <p:tgtEl>
                                          <p:spTgt spid="53"/>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0" nodeType="clickEffect">
                                  <p:stCondLst>
                                    <p:cond delay="0"/>
                                  </p:stCondLst>
                                  <p:childTnLst>
                                    <p:animEffect transition="out" filter="fade">
                                      <p:cBhvr>
                                        <p:cTn id="80" dur="500"/>
                                        <p:tgtEl>
                                          <p:spTgt spid="54"/>
                                        </p:tgtEl>
                                      </p:cBhvr>
                                    </p:animEffect>
                                    <p:set>
                                      <p:cBhvr>
                                        <p:cTn id="81" dur="1" fill="hold">
                                          <p:stCondLst>
                                            <p:cond delay="499"/>
                                          </p:stCondLst>
                                        </p:cTn>
                                        <p:tgtEl>
                                          <p:spTgt spid="54"/>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0" nodeType="clickEffect">
                                  <p:stCondLst>
                                    <p:cond delay="0"/>
                                  </p:stCondLst>
                                  <p:childTnLst>
                                    <p:animEffect transition="out" filter="fade">
                                      <p:cBhvr>
                                        <p:cTn id="85" dur="500"/>
                                        <p:tgtEl>
                                          <p:spTgt spid="55"/>
                                        </p:tgtEl>
                                      </p:cBhvr>
                                    </p:animEffect>
                                    <p:set>
                                      <p:cBhvr>
                                        <p:cTn id="86"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P spid="47" grpId="0" animBg="1"/>
      <p:bldP spid="50" grpId="0" animBg="1"/>
      <p:bldP spid="51" grpId="0" animBg="1"/>
      <p:bldP spid="52" grpId="0" animBg="1"/>
      <p:bldP spid="53" grpId="0" animBg="1"/>
      <p:bldP spid="54" grpId="0" animBg="1"/>
      <p:bldP spid="5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A27698-9708-44DF-A1FC-BA18FCC3272C}"/>
              </a:ext>
            </a:extLst>
          </p:cNvPr>
          <p:cNvSpPr>
            <a:spLocks noGrp="1"/>
          </p:cNvSpPr>
          <p:nvPr>
            <p:ph type="title"/>
          </p:nvPr>
        </p:nvSpPr>
        <p:spPr>
          <a:xfrm>
            <a:off x="-1" y="213557"/>
            <a:ext cx="1896929" cy="647577"/>
          </a:xfrm>
        </p:spPr>
        <p:txBody>
          <a:bodyPr>
            <a:noAutofit/>
          </a:bodyPr>
          <a:lstStyle/>
          <a:p>
            <a:r>
              <a:rPr lang="en-GB" sz="2800" dirty="0" err="1"/>
              <a:t>En</a:t>
            </a:r>
            <a:r>
              <a:rPr lang="en-GB" sz="2800" dirty="0"/>
              <a:t> </a:t>
            </a:r>
            <a:r>
              <a:rPr lang="en-GB" sz="2800" dirty="0" err="1"/>
              <a:t>clase</a:t>
            </a:r>
            <a:r>
              <a:rPr lang="en-GB" sz="2800" dirty="0"/>
              <a:t> </a:t>
            </a:r>
          </a:p>
        </p:txBody>
      </p:sp>
      <p:sp>
        <p:nvSpPr>
          <p:cNvPr id="4" name="Google Shape;1461;p35">
            <a:extLst>
              <a:ext uri="{FF2B5EF4-FFF2-40B4-BE49-F238E27FC236}">
                <a16:creationId xmlns:a16="http://schemas.microsoft.com/office/drawing/2014/main" id="{F6815F4F-2480-46F4-B523-ED67589B6B4B}"/>
              </a:ext>
            </a:extLst>
          </p:cNvPr>
          <p:cNvSpPr/>
          <p:nvPr/>
        </p:nvSpPr>
        <p:spPr>
          <a:xfrm>
            <a:off x="10782300" y="258166"/>
            <a:ext cx="11458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5" name="Table 4">
            <a:extLst>
              <a:ext uri="{FF2B5EF4-FFF2-40B4-BE49-F238E27FC236}">
                <a16:creationId xmlns:a16="http://schemas.microsoft.com/office/drawing/2014/main" id="{1BCB6980-A2DD-478D-9205-0493CBD51E58}"/>
              </a:ext>
            </a:extLst>
          </p:cNvPr>
          <p:cNvGraphicFramePr>
            <a:graphicFrameLocks noGrp="1"/>
          </p:cNvGraphicFramePr>
          <p:nvPr/>
        </p:nvGraphicFramePr>
        <p:xfrm>
          <a:off x="312171" y="1383999"/>
          <a:ext cx="3669732" cy="2045001"/>
        </p:xfrm>
        <a:graphic>
          <a:graphicData uri="http://schemas.openxmlformats.org/drawingml/2006/table">
            <a:tbl>
              <a:tblPr firstRow="1" bandRow="1">
                <a:tableStyleId>{5940675A-B579-460E-94D1-54222C63F5DA}</a:tableStyleId>
              </a:tblPr>
              <a:tblGrid>
                <a:gridCol w="1821429">
                  <a:extLst>
                    <a:ext uri="{9D8B030D-6E8A-4147-A177-3AD203B41FA5}">
                      <a16:colId xmlns:a16="http://schemas.microsoft.com/office/drawing/2014/main" val="3179540757"/>
                    </a:ext>
                  </a:extLst>
                </a:gridCol>
                <a:gridCol w="1848303">
                  <a:extLst>
                    <a:ext uri="{9D8B030D-6E8A-4147-A177-3AD203B41FA5}">
                      <a16:colId xmlns:a16="http://schemas.microsoft.com/office/drawing/2014/main" val="523771431"/>
                    </a:ext>
                  </a:extLst>
                </a:gridCol>
              </a:tblGrid>
              <a:tr h="2045001">
                <a:tc>
                  <a:txBody>
                    <a:bodyPr/>
                    <a:lstStyle/>
                    <a:p>
                      <a:endParaRPr lang="en-GB" sz="2000" b="0" dirty="0"/>
                    </a:p>
                  </a:txBody>
                  <a:tcPr>
                    <a:solidFill>
                      <a:srgbClr val="FEF4F4"/>
                    </a:solidFill>
                  </a:tcPr>
                </a:tc>
                <a:tc>
                  <a:txBody>
                    <a:bodyPr/>
                    <a:lstStyle/>
                    <a:p>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6" name="TextBox 5">
            <a:extLst>
              <a:ext uri="{FF2B5EF4-FFF2-40B4-BE49-F238E27FC236}">
                <a16:creationId xmlns:a16="http://schemas.microsoft.com/office/drawing/2014/main" id="{4E1399A9-D8CA-475A-9EDA-8209954435F0}"/>
              </a:ext>
            </a:extLst>
          </p:cNvPr>
          <p:cNvSpPr txBox="1"/>
          <p:nvPr/>
        </p:nvSpPr>
        <p:spPr>
          <a:xfrm>
            <a:off x="-59524"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1</a:t>
            </a:r>
          </a:p>
        </p:txBody>
      </p:sp>
      <p:sp>
        <p:nvSpPr>
          <p:cNvPr id="7" name="TextBox 6">
            <a:extLst>
              <a:ext uri="{FF2B5EF4-FFF2-40B4-BE49-F238E27FC236}">
                <a16:creationId xmlns:a16="http://schemas.microsoft.com/office/drawing/2014/main" id="{C203E9B8-2714-461F-A72E-288D463DC1ED}"/>
              </a:ext>
            </a:extLst>
          </p:cNvPr>
          <p:cNvSpPr txBox="1"/>
          <p:nvPr/>
        </p:nvSpPr>
        <p:spPr>
          <a:xfrm>
            <a:off x="4063998"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2</a:t>
            </a:r>
          </a:p>
        </p:txBody>
      </p:sp>
      <p:sp>
        <p:nvSpPr>
          <p:cNvPr id="8" name="TextBox 7">
            <a:extLst>
              <a:ext uri="{FF2B5EF4-FFF2-40B4-BE49-F238E27FC236}">
                <a16:creationId xmlns:a16="http://schemas.microsoft.com/office/drawing/2014/main" id="{1D81EC7E-B4D6-46AA-9C0A-C6CABA6937F5}"/>
              </a:ext>
            </a:extLst>
          </p:cNvPr>
          <p:cNvSpPr txBox="1"/>
          <p:nvPr/>
        </p:nvSpPr>
        <p:spPr>
          <a:xfrm>
            <a:off x="8127999" y="1663990"/>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3</a:t>
            </a:r>
          </a:p>
        </p:txBody>
      </p:sp>
      <p:sp>
        <p:nvSpPr>
          <p:cNvPr id="9" name="TextBox 8">
            <a:extLst>
              <a:ext uri="{FF2B5EF4-FFF2-40B4-BE49-F238E27FC236}">
                <a16:creationId xmlns:a16="http://schemas.microsoft.com/office/drawing/2014/main" id="{CD86DC7F-3761-44B2-90E2-26A9103C8725}"/>
              </a:ext>
            </a:extLst>
          </p:cNvPr>
          <p:cNvSpPr txBox="1"/>
          <p:nvPr/>
        </p:nvSpPr>
        <p:spPr>
          <a:xfrm>
            <a:off x="-5952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4</a:t>
            </a:r>
          </a:p>
        </p:txBody>
      </p:sp>
      <p:sp>
        <p:nvSpPr>
          <p:cNvPr id="10" name="TextBox 9">
            <a:extLst>
              <a:ext uri="{FF2B5EF4-FFF2-40B4-BE49-F238E27FC236}">
                <a16:creationId xmlns:a16="http://schemas.microsoft.com/office/drawing/2014/main" id="{24382FE7-8B7C-4B90-AA7C-481472922501}"/>
              </a:ext>
            </a:extLst>
          </p:cNvPr>
          <p:cNvSpPr txBox="1"/>
          <p:nvPr/>
        </p:nvSpPr>
        <p:spPr>
          <a:xfrm>
            <a:off x="406399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5</a:t>
            </a:r>
          </a:p>
        </p:txBody>
      </p:sp>
      <p:sp>
        <p:nvSpPr>
          <p:cNvPr id="11" name="TextBox 10">
            <a:extLst>
              <a:ext uri="{FF2B5EF4-FFF2-40B4-BE49-F238E27FC236}">
                <a16:creationId xmlns:a16="http://schemas.microsoft.com/office/drawing/2014/main" id="{D2A83B8E-409B-4C24-A4B6-E96F388D57FA}"/>
              </a:ext>
            </a:extLst>
          </p:cNvPr>
          <p:cNvSpPr txBox="1"/>
          <p:nvPr/>
        </p:nvSpPr>
        <p:spPr>
          <a:xfrm>
            <a:off x="8127997" y="4016262"/>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6</a:t>
            </a:r>
          </a:p>
        </p:txBody>
      </p:sp>
      <p:sp>
        <p:nvSpPr>
          <p:cNvPr id="19" name="TextBox 18">
            <a:extLst>
              <a:ext uri="{FF2B5EF4-FFF2-40B4-BE49-F238E27FC236}">
                <a16:creationId xmlns:a16="http://schemas.microsoft.com/office/drawing/2014/main" id="{A4F623B3-75EA-42D5-B160-490BCB064E7F}"/>
              </a:ext>
            </a:extLst>
          </p:cNvPr>
          <p:cNvSpPr txBox="1"/>
          <p:nvPr/>
        </p:nvSpPr>
        <p:spPr>
          <a:xfrm>
            <a:off x="113448" y="1342293"/>
            <a:ext cx="22982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today</a:t>
            </a:r>
          </a:p>
        </p:txBody>
      </p:sp>
      <p:pic>
        <p:nvPicPr>
          <p:cNvPr id="65" name="Picture 64" descr="A yellow and blue oval shaped objects&#10;&#10;Description automatically generated with medium confidence">
            <a:extLst>
              <a:ext uri="{FF2B5EF4-FFF2-40B4-BE49-F238E27FC236}">
                <a16:creationId xmlns:a16="http://schemas.microsoft.com/office/drawing/2014/main" id="{5BED8A57-6BC7-4479-817D-925A63DDF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1903" y="49479"/>
            <a:ext cx="1864840" cy="1219212"/>
          </a:xfrm>
          <a:prstGeom prst="rect">
            <a:avLst/>
          </a:prstGeom>
        </p:spPr>
      </p:pic>
      <p:pic>
        <p:nvPicPr>
          <p:cNvPr id="12" name="Picture 11" descr="A blue and white person with a letter&#10;&#10;Description automatically generated">
            <a:extLst>
              <a:ext uri="{FF2B5EF4-FFF2-40B4-BE49-F238E27FC236}">
                <a16:creationId xmlns:a16="http://schemas.microsoft.com/office/drawing/2014/main" id="{4ACBF6CE-A98A-4C4C-A13D-9149F491A4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9517" y="366504"/>
            <a:ext cx="914479" cy="987638"/>
          </a:xfrm>
          <a:prstGeom prst="rect">
            <a:avLst/>
          </a:prstGeom>
        </p:spPr>
      </p:pic>
      <p:pic>
        <p:nvPicPr>
          <p:cNvPr id="14" name="Picture 13" descr="A blue and white person with a white b on a black background&#10;&#10;Description automatically generated">
            <a:extLst>
              <a:ext uri="{FF2B5EF4-FFF2-40B4-BE49-F238E27FC236}">
                <a16:creationId xmlns:a16="http://schemas.microsoft.com/office/drawing/2014/main" id="{A4C65865-4D4A-46E4-A02A-63525CC0E2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9526" y="336022"/>
            <a:ext cx="914479" cy="1018120"/>
          </a:xfrm>
          <a:prstGeom prst="rect">
            <a:avLst/>
          </a:prstGeom>
        </p:spPr>
      </p:pic>
      <p:sp>
        <p:nvSpPr>
          <p:cNvPr id="44" name="TextBox 43">
            <a:extLst>
              <a:ext uri="{FF2B5EF4-FFF2-40B4-BE49-F238E27FC236}">
                <a16:creationId xmlns:a16="http://schemas.microsoft.com/office/drawing/2014/main" id="{BF10AA00-A0DD-4CF2-9D7D-B6B882C8A86C}"/>
              </a:ext>
            </a:extLst>
          </p:cNvPr>
          <p:cNvSpPr txBox="1"/>
          <p:nvPr/>
        </p:nvSpPr>
        <p:spPr>
          <a:xfrm>
            <a:off x="1886249" y="1364512"/>
            <a:ext cx="22982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in general</a:t>
            </a:r>
          </a:p>
        </p:txBody>
      </p:sp>
      <p:graphicFrame>
        <p:nvGraphicFramePr>
          <p:cNvPr id="45" name="Table 44">
            <a:extLst>
              <a:ext uri="{FF2B5EF4-FFF2-40B4-BE49-F238E27FC236}">
                <a16:creationId xmlns:a16="http://schemas.microsoft.com/office/drawing/2014/main" id="{9A64527F-98A2-4178-8EB8-CBE587624783}"/>
              </a:ext>
            </a:extLst>
          </p:cNvPr>
          <p:cNvGraphicFramePr>
            <a:graphicFrameLocks noGrp="1"/>
          </p:cNvGraphicFramePr>
          <p:nvPr/>
        </p:nvGraphicFramePr>
        <p:xfrm>
          <a:off x="4446825" y="1384137"/>
          <a:ext cx="3669732" cy="2045001"/>
        </p:xfrm>
        <a:graphic>
          <a:graphicData uri="http://schemas.openxmlformats.org/drawingml/2006/table">
            <a:tbl>
              <a:tblPr firstRow="1" bandRow="1">
                <a:tableStyleId>{5940675A-B579-460E-94D1-54222C63F5DA}</a:tableStyleId>
              </a:tblPr>
              <a:tblGrid>
                <a:gridCol w="1821429">
                  <a:extLst>
                    <a:ext uri="{9D8B030D-6E8A-4147-A177-3AD203B41FA5}">
                      <a16:colId xmlns:a16="http://schemas.microsoft.com/office/drawing/2014/main" val="3179540757"/>
                    </a:ext>
                  </a:extLst>
                </a:gridCol>
                <a:gridCol w="1848303">
                  <a:extLst>
                    <a:ext uri="{9D8B030D-6E8A-4147-A177-3AD203B41FA5}">
                      <a16:colId xmlns:a16="http://schemas.microsoft.com/office/drawing/2014/main" val="523771431"/>
                    </a:ext>
                  </a:extLst>
                </a:gridCol>
              </a:tblGrid>
              <a:tr h="2045001">
                <a:tc>
                  <a:txBody>
                    <a:bodyPr/>
                    <a:lstStyle/>
                    <a:p>
                      <a:endParaRPr lang="en-GB" sz="2000" b="0" dirty="0"/>
                    </a:p>
                  </a:txBody>
                  <a:tcPr>
                    <a:solidFill>
                      <a:srgbClr val="FEF4F4"/>
                    </a:solidFill>
                  </a:tcPr>
                </a:tc>
                <a:tc>
                  <a:txBody>
                    <a:bodyPr/>
                    <a:lstStyle/>
                    <a:p>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46" name="TextBox 45">
            <a:extLst>
              <a:ext uri="{FF2B5EF4-FFF2-40B4-BE49-F238E27FC236}">
                <a16:creationId xmlns:a16="http://schemas.microsoft.com/office/drawing/2014/main" id="{17B73488-AADB-402C-82A0-ED77F44557C5}"/>
              </a:ext>
            </a:extLst>
          </p:cNvPr>
          <p:cNvSpPr txBox="1"/>
          <p:nvPr/>
        </p:nvSpPr>
        <p:spPr>
          <a:xfrm>
            <a:off x="259574" y="2813200"/>
            <a:ext cx="198767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serious</a:t>
            </a:r>
          </a:p>
        </p:txBody>
      </p:sp>
      <p:sp>
        <p:nvSpPr>
          <p:cNvPr id="58" name="TextBox 57">
            <a:extLst>
              <a:ext uri="{FF2B5EF4-FFF2-40B4-BE49-F238E27FC236}">
                <a16:creationId xmlns:a16="http://schemas.microsoft.com/office/drawing/2014/main" id="{80440A0A-D5A7-49B0-877F-B8A4E08BC868}"/>
              </a:ext>
            </a:extLst>
          </p:cNvPr>
          <p:cNvSpPr txBox="1"/>
          <p:nvPr/>
        </p:nvSpPr>
        <p:spPr>
          <a:xfrm>
            <a:off x="6286174" y="2858577"/>
            <a:ext cx="17996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strong</a:t>
            </a:r>
          </a:p>
        </p:txBody>
      </p:sp>
      <p:graphicFrame>
        <p:nvGraphicFramePr>
          <p:cNvPr id="59" name="Table 58">
            <a:extLst>
              <a:ext uri="{FF2B5EF4-FFF2-40B4-BE49-F238E27FC236}">
                <a16:creationId xmlns:a16="http://schemas.microsoft.com/office/drawing/2014/main" id="{8C182FAB-56E7-4884-AD2C-F246819457FD}"/>
              </a:ext>
            </a:extLst>
          </p:cNvPr>
          <p:cNvGraphicFramePr>
            <a:graphicFrameLocks noGrp="1"/>
          </p:cNvGraphicFramePr>
          <p:nvPr/>
        </p:nvGraphicFramePr>
        <p:xfrm>
          <a:off x="8521699" y="1376196"/>
          <a:ext cx="3669732" cy="2045001"/>
        </p:xfrm>
        <a:graphic>
          <a:graphicData uri="http://schemas.openxmlformats.org/drawingml/2006/table">
            <a:tbl>
              <a:tblPr firstRow="1" bandRow="1">
                <a:tableStyleId>{5940675A-B579-460E-94D1-54222C63F5DA}</a:tableStyleId>
              </a:tblPr>
              <a:tblGrid>
                <a:gridCol w="1821429">
                  <a:extLst>
                    <a:ext uri="{9D8B030D-6E8A-4147-A177-3AD203B41FA5}">
                      <a16:colId xmlns:a16="http://schemas.microsoft.com/office/drawing/2014/main" val="3179540757"/>
                    </a:ext>
                  </a:extLst>
                </a:gridCol>
                <a:gridCol w="1848303">
                  <a:extLst>
                    <a:ext uri="{9D8B030D-6E8A-4147-A177-3AD203B41FA5}">
                      <a16:colId xmlns:a16="http://schemas.microsoft.com/office/drawing/2014/main" val="523771431"/>
                    </a:ext>
                  </a:extLst>
                </a:gridCol>
              </a:tblGrid>
              <a:tr h="2045001">
                <a:tc>
                  <a:txBody>
                    <a:bodyPr/>
                    <a:lstStyle/>
                    <a:p>
                      <a:endParaRPr lang="en-GB" sz="2000" b="0" dirty="0"/>
                    </a:p>
                  </a:txBody>
                  <a:tcPr>
                    <a:solidFill>
                      <a:srgbClr val="FEF4F4"/>
                    </a:solidFill>
                  </a:tcPr>
                </a:tc>
                <a:tc>
                  <a:txBody>
                    <a:bodyPr/>
                    <a:lstStyle/>
                    <a:p>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60" name="TextBox 59">
            <a:extLst>
              <a:ext uri="{FF2B5EF4-FFF2-40B4-BE49-F238E27FC236}">
                <a16:creationId xmlns:a16="http://schemas.microsoft.com/office/drawing/2014/main" id="{41CBFDDF-87B3-4D2A-B846-ECE0DB3508B0}"/>
              </a:ext>
            </a:extLst>
          </p:cNvPr>
          <p:cNvSpPr txBox="1"/>
          <p:nvPr/>
        </p:nvSpPr>
        <p:spPr>
          <a:xfrm>
            <a:off x="8522897" y="2832142"/>
            <a:ext cx="182289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calm</a:t>
            </a:r>
          </a:p>
        </p:txBody>
      </p:sp>
      <p:sp>
        <p:nvSpPr>
          <p:cNvPr id="71" name="TextBox 70">
            <a:extLst>
              <a:ext uri="{FF2B5EF4-FFF2-40B4-BE49-F238E27FC236}">
                <a16:creationId xmlns:a16="http://schemas.microsoft.com/office/drawing/2014/main" id="{B0971A8A-C3A7-4569-A05A-D07C667968BE}"/>
              </a:ext>
            </a:extLst>
          </p:cNvPr>
          <p:cNvSpPr txBox="1"/>
          <p:nvPr/>
        </p:nvSpPr>
        <p:spPr>
          <a:xfrm>
            <a:off x="10357164" y="2843623"/>
            <a:ext cx="182289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active</a:t>
            </a:r>
          </a:p>
        </p:txBody>
      </p:sp>
      <p:graphicFrame>
        <p:nvGraphicFramePr>
          <p:cNvPr id="72" name="Table 71">
            <a:extLst>
              <a:ext uri="{FF2B5EF4-FFF2-40B4-BE49-F238E27FC236}">
                <a16:creationId xmlns:a16="http://schemas.microsoft.com/office/drawing/2014/main" id="{B859B789-864F-49CC-A516-EBE17D2388DC}"/>
              </a:ext>
            </a:extLst>
          </p:cNvPr>
          <p:cNvGraphicFramePr>
            <a:graphicFrameLocks noGrp="1"/>
          </p:cNvGraphicFramePr>
          <p:nvPr/>
        </p:nvGraphicFramePr>
        <p:xfrm>
          <a:off x="312171" y="4091880"/>
          <a:ext cx="3669732" cy="2045001"/>
        </p:xfrm>
        <a:graphic>
          <a:graphicData uri="http://schemas.openxmlformats.org/drawingml/2006/table">
            <a:tbl>
              <a:tblPr firstRow="1" bandRow="1">
                <a:tableStyleId>{5940675A-B579-460E-94D1-54222C63F5DA}</a:tableStyleId>
              </a:tblPr>
              <a:tblGrid>
                <a:gridCol w="1821429">
                  <a:extLst>
                    <a:ext uri="{9D8B030D-6E8A-4147-A177-3AD203B41FA5}">
                      <a16:colId xmlns:a16="http://schemas.microsoft.com/office/drawing/2014/main" val="3179540757"/>
                    </a:ext>
                  </a:extLst>
                </a:gridCol>
                <a:gridCol w="1848303">
                  <a:extLst>
                    <a:ext uri="{9D8B030D-6E8A-4147-A177-3AD203B41FA5}">
                      <a16:colId xmlns:a16="http://schemas.microsoft.com/office/drawing/2014/main" val="523771431"/>
                    </a:ext>
                  </a:extLst>
                </a:gridCol>
              </a:tblGrid>
              <a:tr h="2045001">
                <a:tc>
                  <a:txBody>
                    <a:bodyPr/>
                    <a:lstStyle/>
                    <a:p>
                      <a:endParaRPr lang="en-GB" sz="2000" b="0" dirty="0"/>
                    </a:p>
                  </a:txBody>
                  <a:tcPr>
                    <a:solidFill>
                      <a:srgbClr val="FEF4F4"/>
                    </a:solidFill>
                  </a:tcPr>
                </a:tc>
                <a:tc>
                  <a:txBody>
                    <a:bodyPr/>
                    <a:lstStyle/>
                    <a:p>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73" name="TextBox 72">
            <a:extLst>
              <a:ext uri="{FF2B5EF4-FFF2-40B4-BE49-F238E27FC236}">
                <a16:creationId xmlns:a16="http://schemas.microsoft.com/office/drawing/2014/main" id="{B900FB8E-56F5-447F-BE82-6D1B351FDEF3}"/>
              </a:ext>
            </a:extLst>
          </p:cNvPr>
          <p:cNvSpPr txBox="1"/>
          <p:nvPr/>
        </p:nvSpPr>
        <p:spPr>
          <a:xfrm>
            <a:off x="95982" y="5480604"/>
            <a:ext cx="22982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3A3838"/>
                </a:solidFill>
                <a:latin typeface="Century Gothic"/>
              </a:rPr>
              <a:t>strange</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78" name="TextBox 77">
            <a:extLst>
              <a:ext uri="{FF2B5EF4-FFF2-40B4-BE49-F238E27FC236}">
                <a16:creationId xmlns:a16="http://schemas.microsoft.com/office/drawing/2014/main" id="{21AFBEA4-BA25-4243-B1F1-7A33951F2A4B}"/>
              </a:ext>
            </a:extLst>
          </p:cNvPr>
          <p:cNvSpPr txBox="1"/>
          <p:nvPr/>
        </p:nvSpPr>
        <p:spPr>
          <a:xfrm>
            <a:off x="1896928" y="5510950"/>
            <a:ext cx="22982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cheerful</a:t>
            </a:r>
          </a:p>
        </p:txBody>
      </p:sp>
      <p:graphicFrame>
        <p:nvGraphicFramePr>
          <p:cNvPr id="79" name="Table 78">
            <a:extLst>
              <a:ext uri="{FF2B5EF4-FFF2-40B4-BE49-F238E27FC236}">
                <a16:creationId xmlns:a16="http://schemas.microsoft.com/office/drawing/2014/main" id="{901715AC-3CA8-409A-B7AA-EF94EBDD4CC6}"/>
              </a:ext>
            </a:extLst>
          </p:cNvPr>
          <p:cNvGraphicFramePr>
            <a:graphicFrameLocks noGrp="1"/>
          </p:cNvGraphicFramePr>
          <p:nvPr/>
        </p:nvGraphicFramePr>
        <p:xfrm>
          <a:off x="4442696" y="4106855"/>
          <a:ext cx="3669732" cy="2045001"/>
        </p:xfrm>
        <a:graphic>
          <a:graphicData uri="http://schemas.openxmlformats.org/drawingml/2006/table">
            <a:tbl>
              <a:tblPr firstRow="1" bandRow="1">
                <a:tableStyleId>{5940675A-B579-460E-94D1-54222C63F5DA}</a:tableStyleId>
              </a:tblPr>
              <a:tblGrid>
                <a:gridCol w="1821429">
                  <a:extLst>
                    <a:ext uri="{9D8B030D-6E8A-4147-A177-3AD203B41FA5}">
                      <a16:colId xmlns:a16="http://schemas.microsoft.com/office/drawing/2014/main" val="3179540757"/>
                    </a:ext>
                  </a:extLst>
                </a:gridCol>
                <a:gridCol w="1848303">
                  <a:extLst>
                    <a:ext uri="{9D8B030D-6E8A-4147-A177-3AD203B41FA5}">
                      <a16:colId xmlns:a16="http://schemas.microsoft.com/office/drawing/2014/main" val="523771431"/>
                    </a:ext>
                  </a:extLst>
                </a:gridCol>
              </a:tblGrid>
              <a:tr h="2045001">
                <a:tc>
                  <a:txBody>
                    <a:bodyPr/>
                    <a:lstStyle/>
                    <a:p>
                      <a:endParaRPr lang="en-GB" sz="2000" b="0" dirty="0"/>
                    </a:p>
                  </a:txBody>
                  <a:tcPr>
                    <a:solidFill>
                      <a:srgbClr val="FEF4F4"/>
                    </a:solidFill>
                  </a:tcPr>
                </a:tc>
                <a:tc>
                  <a:txBody>
                    <a:bodyPr/>
                    <a:lstStyle/>
                    <a:p>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80" name="TextBox 79">
            <a:extLst>
              <a:ext uri="{FF2B5EF4-FFF2-40B4-BE49-F238E27FC236}">
                <a16:creationId xmlns:a16="http://schemas.microsoft.com/office/drawing/2014/main" id="{59B714A9-020F-4238-BEF5-4C55D1C0327B}"/>
              </a:ext>
            </a:extLst>
          </p:cNvPr>
          <p:cNvSpPr txBox="1"/>
          <p:nvPr/>
        </p:nvSpPr>
        <p:spPr>
          <a:xfrm>
            <a:off x="4458265" y="5448016"/>
            <a:ext cx="188505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active</a:t>
            </a:r>
          </a:p>
        </p:txBody>
      </p:sp>
      <p:sp>
        <p:nvSpPr>
          <p:cNvPr id="85" name="TextBox 84">
            <a:extLst>
              <a:ext uri="{FF2B5EF4-FFF2-40B4-BE49-F238E27FC236}">
                <a16:creationId xmlns:a16="http://schemas.microsoft.com/office/drawing/2014/main" id="{97300D62-E249-4472-BFFA-40B35A133B2D}"/>
              </a:ext>
            </a:extLst>
          </p:cNvPr>
          <p:cNvSpPr txBox="1"/>
          <p:nvPr/>
        </p:nvSpPr>
        <p:spPr>
          <a:xfrm>
            <a:off x="6285346" y="5479386"/>
            <a:ext cx="18850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famous</a:t>
            </a:r>
          </a:p>
        </p:txBody>
      </p:sp>
      <p:graphicFrame>
        <p:nvGraphicFramePr>
          <p:cNvPr id="86" name="Table 85">
            <a:extLst>
              <a:ext uri="{FF2B5EF4-FFF2-40B4-BE49-F238E27FC236}">
                <a16:creationId xmlns:a16="http://schemas.microsoft.com/office/drawing/2014/main" id="{DF4AB884-28B2-4FC4-9A6C-B9FF0EAD90C3}"/>
              </a:ext>
            </a:extLst>
          </p:cNvPr>
          <p:cNvGraphicFramePr>
            <a:graphicFrameLocks noGrp="1"/>
          </p:cNvGraphicFramePr>
          <p:nvPr/>
        </p:nvGraphicFramePr>
        <p:xfrm>
          <a:off x="8534272" y="4124222"/>
          <a:ext cx="3669732" cy="2045001"/>
        </p:xfrm>
        <a:graphic>
          <a:graphicData uri="http://schemas.openxmlformats.org/drawingml/2006/table">
            <a:tbl>
              <a:tblPr firstRow="1" bandRow="1">
                <a:tableStyleId>{5940675A-B579-460E-94D1-54222C63F5DA}</a:tableStyleId>
              </a:tblPr>
              <a:tblGrid>
                <a:gridCol w="1821429">
                  <a:extLst>
                    <a:ext uri="{9D8B030D-6E8A-4147-A177-3AD203B41FA5}">
                      <a16:colId xmlns:a16="http://schemas.microsoft.com/office/drawing/2014/main" val="3179540757"/>
                    </a:ext>
                  </a:extLst>
                </a:gridCol>
                <a:gridCol w="1848303">
                  <a:extLst>
                    <a:ext uri="{9D8B030D-6E8A-4147-A177-3AD203B41FA5}">
                      <a16:colId xmlns:a16="http://schemas.microsoft.com/office/drawing/2014/main" val="523771431"/>
                    </a:ext>
                  </a:extLst>
                </a:gridCol>
              </a:tblGrid>
              <a:tr h="2045001">
                <a:tc>
                  <a:txBody>
                    <a:bodyPr/>
                    <a:lstStyle/>
                    <a:p>
                      <a:endParaRPr lang="en-GB" sz="2000" b="0" dirty="0"/>
                    </a:p>
                  </a:txBody>
                  <a:tcPr>
                    <a:solidFill>
                      <a:srgbClr val="FEF4F4"/>
                    </a:solidFill>
                  </a:tcPr>
                </a:tc>
                <a:tc>
                  <a:txBody>
                    <a:bodyPr/>
                    <a:lstStyle/>
                    <a:p>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87" name="TextBox 86">
            <a:extLst>
              <a:ext uri="{FF2B5EF4-FFF2-40B4-BE49-F238E27FC236}">
                <a16:creationId xmlns:a16="http://schemas.microsoft.com/office/drawing/2014/main" id="{3E3C553E-AC85-44AD-BABC-A26FC70BE3A1}"/>
              </a:ext>
            </a:extLst>
          </p:cNvPr>
          <p:cNvSpPr txBox="1"/>
          <p:nvPr/>
        </p:nvSpPr>
        <p:spPr>
          <a:xfrm>
            <a:off x="8357032" y="5493469"/>
            <a:ext cx="22982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not looking good</a:t>
            </a:r>
          </a:p>
        </p:txBody>
      </p:sp>
      <p:sp>
        <p:nvSpPr>
          <p:cNvPr id="92" name="TextBox 91">
            <a:extLst>
              <a:ext uri="{FF2B5EF4-FFF2-40B4-BE49-F238E27FC236}">
                <a16:creationId xmlns:a16="http://schemas.microsoft.com/office/drawing/2014/main" id="{9A2A8D6A-A3A9-4CC2-8360-D7CAF793CA1C}"/>
              </a:ext>
            </a:extLst>
          </p:cNvPr>
          <p:cNvSpPr txBox="1"/>
          <p:nvPr/>
        </p:nvSpPr>
        <p:spPr>
          <a:xfrm>
            <a:off x="10371380" y="5611367"/>
            <a:ext cx="176493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good</a:t>
            </a:r>
          </a:p>
        </p:txBody>
      </p:sp>
      <p:sp>
        <p:nvSpPr>
          <p:cNvPr id="47" name="TextBox 46">
            <a:extLst>
              <a:ext uri="{FF2B5EF4-FFF2-40B4-BE49-F238E27FC236}">
                <a16:creationId xmlns:a16="http://schemas.microsoft.com/office/drawing/2014/main" id="{CC1CBC65-599D-453B-9A72-297E2B499020}"/>
              </a:ext>
            </a:extLst>
          </p:cNvPr>
          <p:cNvSpPr txBox="1"/>
          <p:nvPr/>
        </p:nvSpPr>
        <p:spPr>
          <a:xfrm>
            <a:off x="2035275" y="2813200"/>
            <a:ext cx="198767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nervous</a:t>
            </a:r>
          </a:p>
        </p:txBody>
      </p:sp>
      <p:pic>
        <p:nvPicPr>
          <p:cNvPr id="15" name="Picture 14" descr="A cartoon of a purple face&#10;&#10;Description automatically generated">
            <a:extLst>
              <a:ext uri="{FF2B5EF4-FFF2-40B4-BE49-F238E27FC236}">
                <a16:creationId xmlns:a16="http://schemas.microsoft.com/office/drawing/2014/main" id="{E98C3F1D-7C0F-4FB4-A6F2-C7BFD6CD3F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79146" y="1658100"/>
            <a:ext cx="1095289" cy="1106133"/>
          </a:xfrm>
          <a:prstGeom prst="rect">
            <a:avLst/>
          </a:prstGeom>
        </p:spPr>
      </p:pic>
      <p:pic>
        <p:nvPicPr>
          <p:cNvPr id="21" name="Picture 20" descr="A cartoon of a purple ball with arms and eyes closed&#10;&#10;Description automatically generated">
            <a:extLst>
              <a:ext uri="{FF2B5EF4-FFF2-40B4-BE49-F238E27FC236}">
                <a16:creationId xmlns:a16="http://schemas.microsoft.com/office/drawing/2014/main" id="{A5FDA0DE-28B4-4CE0-99D2-8D9A8D7405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9562" y="1791263"/>
            <a:ext cx="1332312" cy="856138"/>
          </a:xfrm>
          <a:prstGeom prst="rect">
            <a:avLst/>
          </a:prstGeom>
        </p:spPr>
      </p:pic>
      <p:pic>
        <p:nvPicPr>
          <p:cNvPr id="27" name="Picture 26" descr="A purple person with white hair and a mustache&#10;&#10;Description automatically generated">
            <a:extLst>
              <a:ext uri="{FF2B5EF4-FFF2-40B4-BE49-F238E27FC236}">
                <a16:creationId xmlns:a16="http://schemas.microsoft.com/office/drawing/2014/main" id="{D4AF9087-2504-477A-8EE5-B66358E14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00781" y="4459260"/>
            <a:ext cx="1180560" cy="1106133"/>
          </a:xfrm>
          <a:prstGeom prst="rect">
            <a:avLst/>
          </a:prstGeom>
        </p:spPr>
      </p:pic>
      <p:pic>
        <p:nvPicPr>
          <p:cNvPr id="34" name="Picture 33" descr="A cartoon of a purple face&#10;&#10;Description automatically generated">
            <a:extLst>
              <a:ext uri="{FF2B5EF4-FFF2-40B4-BE49-F238E27FC236}">
                <a16:creationId xmlns:a16="http://schemas.microsoft.com/office/drawing/2014/main" id="{9644EF5D-22CE-4E07-9F3E-4CEB6A81A7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75131" y="1806328"/>
            <a:ext cx="920937" cy="999069"/>
          </a:xfrm>
          <a:prstGeom prst="rect">
            <a:avLst/>
          </a:prstGeom>
        </p:spPr>
      </p:pic>
      <p:pic>
        <p:nvPicPr>
          <p:cNvPr id="39" name="Picture 38" descr="A cartoon face with a sad expression&#10;&#10;Description automatically generated">
            <a:extLst>
              <a:ext uri="{FF2B5EF4-FFF2-40B4-BE49-F238E27FC236}">
                <a16:creationId xmlns:a16="http://schemas.microsoft.com/office/drawing/2014/main" id="{DE56BAFC-D48D-464C-B1B8-60544E8B613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4916" y="1862256"/>
            <a:ext cx="916989" cy="873829"/>
          </a:xfrm>
          <a:prstGeom prst="rect">
            <a:avLst/>
          </a:prstGeom>
        </p:spPr>
      </p:pic>
      <p:sp>
        <p:nvSpPr>
          <p:cNvPr id="62" name="TextBox 61">
            <a:extLst>
              <a:ext uri="{FF2B5EF4-FFF2-40B4-BE49-F238E27FC236}">
                <a16:creationId xmlns:a16="http://schemas.microsoft.com/office/drawing/2014/main" id="{D0DF2464-35BC-4194-8B38-05CE9EA561AE}"/>
              </a:ext>
            </a:extLst>
          </p:cNvPr>
          <p:cNvSpPr txBox="1"/>
          <p:nvPr/>
        </p:nvSpPr>
        <p:spPr>
          <a:xfrm>
            <a:off x="4184474" y="1347050"/>
            <a:ext cx="22982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today</a:t>
            </a:r>
          </a:p>
        </p:txBody>
      </p:sp>
      <p:sp>
        <p:nvSpPr>
          <p:cNvPr id="63" name="TextBox 62">
            <a:extLst>
              <a:ext uri="{FF2B5EF4-FFF2-40B4-BE49-F238E27FC236}">
                <a16:creationId xmlns:a16="http://schemas.microsoft.com/office/drawing/2014/main" id="{1727F7AD-D671-45C8-932F-563F9E6EC4CB}"/>
              </a:ext>
            </a:extLst>
          </p:cNvPr>
          <p:cNvSpPr txBox="1"/>
          <p:nvPr/>
        </p:nvSpPr>
        <p:spPr>
          <a:xfrm>
            <a:off x="5957275" y="1369269"/>
            <a:ext cx="22982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in general</a:t>
            </a:r>
          </a:p>
        </p:txBody>
      </p:sp>
      <p:sp>
        <p:nvSpPr>
          <p:cNvPr id="64" name="TextBox 63">
            <a:extLst>
              <a:ext uri="{FF2B5EF4-FFF2-40B4-BE49-F238E27FC236}">
                <a16:creationId xmlns:a16="http://schemas.microsoft.com/office/drawing/2014/main" id="{944943B7-D96E-478B-9C38-A71F950167DF}"/>
              </a:ext>
            </a:extLst>
          </p:cNvPr>
          <p:cNvSpPr txBox="1"/>
          <p:nvPr/>
        </p:nvSpPr>
        <p:spPr>
          <a:xfrm>
            <a:off x="8213214" y="1321845"/>
            <a:ext cx="22982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today</a:t>
            </a:r>
          </a:p>
        </p:txBody>
      </p:sp>
      <p:sp>
        <p:nvSpPr>
          <p:cNvPr id="66" name="TextBox 65">
            <a:extLst>
              <a:ext uri="{FF2B5EF4-FFF2-40B4-BE49-F238E27FC236}">
                <a16:creationId xmlns:a16="http://schemas.microsoft.com/office/drawing/2014/main" id="{33F9180C-5551-4D58-9D52-D5DB11F0C256}"/>
              </a:ext>
            </a:extLst>
          </p:cNvPr>
          <p:cNvSpPr txBox="1"/>
          <p:nvPr/>
        </p:nvSpPr>
        <p:spPr>
          <a:xfrm>
            <a:off x="9986015" y="1344064"/>
            <a:ext cx="22982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in general</a:t>
            </a:r>
          </a:p>
        </p:txBody>
      </p:sp>
      <p:sp>
        <p:nvSpPr>
          <p:cNvPr id="67" name="TextBox 66">
            <a:extLst>
              <a:ext uri="{FF2B5EF4-FFF2-40B4-BE49-F238E27FC236}">
                <a16:creationId xmlns:a16="http://schemas.microsoft.com/office/drawing/2014/main" id="{47FD80CE-E396-411C-B53E-B7D2A5B9CDB6}"/>
              </a:ext>
            </a:extLst>
          </p:cNvPr>
          <p:cNvSpPr txBox="1"/>
          <p:nvPr/>
        </p:nvSpPr>
        <p:spPr>
          <a:xfrm>
            <a:off x="113448" y="4077468"/>
            <a:ext cx="22982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today</a:t>
            </a:r>
          </a:p>
        </p:txBody>
      </p:sp>
      <p:sp>
        <p:nvSpPr>
          <p:cNvPr id="68" name="TextBox 67">
            <a:extLst>
              <a:ext uri="{FF2B5EF4-FFF2-40B4-BE49-F238E27FC236}">
                <a16:creationId xmlns:a16="http://schemas.microsoft.com/office/drawing/2014/main" id="{C9B83612-8156-48BB-B75C-E59D353B4813}"/>
              </a:ext>
            </a:extLst>
          </p:cNvPr>
          <p:cNvSpPr txBox="1"/>
          <p:nvPr/>
        </p:nvSpPr>
        <p:spPr>
          <a:xfrm>
            <a:off x="1886249" y="4099687"/>
            <a:ext cx="22982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in general</a:t>
            </a:r>
          </a:p>
        </p:txBody>
      </p:sp>
      <p:sp>
        <p:nvSpPr>
          <p:cNvPr id="69" name="TextBox 68">
            <a:extLst>
              <a:ext uri="{FF2B5EF4-FFF2-40B4-BE49-F238E27FC236}">
                <a16:creationId xmlns:a16="http://schemas.microsoft.com/office/drawing/2014/main" id="{8851A15D-AFE4-47AB-B96B-73CE5CA5CD89}"/>
              </a:ext>
            </a:extLst>
          </p:cNvPr>
          <p:cNvSpPr txBox="1"/>
          <p:nvPr/>
        </p:nvSpPr>
        <p:spPr>
          <a:xfrm>
            <a:off x="4201445" y="4077468"/>
            <a:ext cx="22982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today</a:t>
            </a:r>
          </a:p>
        </p:txBody>
      </p:sp>
      <p:sp>
        <p:nvSpPr>
          <p:cNvPr id="70" name="TextBox 69">
            <a:extLst>
              <a:ext uri="{FF2B5EF4-FFF2-40B4-BE49-F238E27FC236}">
                <a16:creationId xmlns:a16="http://schemas.microsoft.com/office/drawing/2014/main" id="{501D3ACC-35E6-4CB0-B3EF-C471F8C3CEAA}"/>
              </a:ext>
            </a:extLst>
          </p:cNvPr>
          <p:cNvSpPr txBox="1"/>
          <p:nvPr/>
        </p:nvSpPr>
        <p:spPr>
          <a:xfrm>
            <a:off x="5974246" y="4099687"/>
            <a:ext cx="22982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in general</a:t>
            </a:r>
          </a:p>
        </p:txBody>
      </p:sp>
      <p:sp>
        <p:nvSpPr>
          <p:cNvPr id="74" name="TextBox 73">
            <a:extLst>
              <a:ext uri="{FF2B5EF4-FFF2-40B4-BE49-F238E27FC236}">
                <a16:creationId xmlns:a16="http://schemas.microsoft.com/office/drawing/2014/main" id="{0B459920-457B-4601-9E61-8CBD248A32D4}"/>
              </a:ext>
            </a:extLst>
          </p:cNvPr>
          <p:cNvSpPr txBox="1"/>
          <p:nvPr/>
        </p:nvSpPr>
        <p:spPr>
          <a:xfrm>
            <a:off x="8380521" y="4112180"/>
            <a:ext cx="22982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today</a:t>
            </a:r>
          </a:p>
        </p:txBody>
      </p:sp>
      <p:sp>
        <p:nvSpPr>
          <p:cNvPr id="75" name="TextBox 74">
            <a:extLst>
              <a:ext uri="{FF2B5EF4-FFF2-40B4-BE49-F238E27FC236}">
                <a16:creationId xmlns:a16="http://schemas.microsoft.com/office/drawing/2014/main" id="{1E49301B-C431-45CE-9F17-63057AA30421}"/>
              </a:ext>
            </a:extLst>
          </p:cNvPr>
          <p:cNvSpPr txBox="1"/>
          <p:nvPr/>
        </p:nvSpPr>
        <p:spPr>
          <a:xfrm>
            <a:off x="10153322" y="4134399"/>
            <a:ext cx="22982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in general</a:t>
            </a:r>
          </a:p>
        </p:txBody>
      </p:sp>
      <p:pic>
        <p:nvPicPr>
          <p:cNvPr id="76" name="Picture 75" descr="A cartoon of a purple face&#10;&#10;Description automatically generated">
            <a:extLst>
              <a:ext uri="{FF2B5EF4-FFF2-40B4-BE49-F238E27FC236}">
                <a16:creationId xmlns:a16="http://schemas.microsoft.com/office/drawing/2014/main" id="{FBEBFDD8-9965-4E84-9666-43FF12FAC0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339" y="4373564"/>
            <a:ext cx="1095289" cy="1106133"/>
          </a:xfrm>
          <a:prstGeom prst="rect">
            <a:avLst/>
          </a:prstGeom>
        </p:spPr>
      </p:pic>
      <p:sp>
        <p:nvSpPr>
          <p:cNvPr id="77" name="TextBox 76">
            <a:extLst>
              <a:ext uri="{FF2B5EF4-FFF2-40B4-BE49-F238E27FC236}">
                <a16:creationId xmlns:a16="http://schemas.microsoft.com/office/drawing/2014/main" id="{8C27A739-09F8-48A7-996A-DD20A49F167D}"/>
              </a:ext>
            </a:extLst>
          </p:cNvPr>
          <p:cNvSpPr txBox="1"/>
          <p:nvPr/>
        </p:nvSpPr>
        <p:spPr>
          <a:xfrm>
            <a:off x="4450709" y="2773343"/>
            <a:ext cx="17996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looking good</a:t>
            </a:r>
          </a:p>
        </p:txBody>
      </p:sp>
      <p:pic>
        <p:nvPicPr>
          <p:cNvPr id="48" name="Picture 47" descr="A purple ball with a smiling face&#10;&#10;Description automatically generated">
            <a:extLst>
              <a:ext uri="{FF2B5EF4-FFF2-40B4-BE49-F238E27FC236}">
                <a16:creationId xmlns:a16="http://schemas.microsoft.com/office/drawing/2014/main" id="{B354585E-C684-42E9-B98D-B10EA946A4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91323" y="4538856"/>
            <a:ext cx="1112747" cy="946940"/>
          </a:xfrm>
          <a:prstGeom prst="rect">
            <a:avLst/>
          </a:prstGeom>
        </p:spPr>
      </p:pic>
      <p:pic>
        <p:nvPicPr>
          <p:cNvPr id="50" name="Picture 49" descr="A cartoon of a purple emoticon holding a cell phone&#10;&#10;Description automatically generated">
            <a:extLst>
              <a:ext uri="{FF2B5EF4-FFF2-40B4-BE49-F238E27FC236}">
                <a16:creationId xmlns:a16="http://schemas.microsoft.com/office/drawing/2014/main" id="{99899E7F-DC96-4E4C-A763-2CCE459CDD0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45129" y="1754689"/>
            <a:ext cx="1067961" cy="937895"/>
          </a:xfrm>
          <a:prstGeom prst="rect">
            <a:avLst/>
          </a:prstGeom>
        </p:spPr>
      </p:pic>
      <p:pic>
        <p:nvPicPr>
          <p:cNvPr id="54" name="Picture 53" descr="A cartoon of a person lifting weights&#10;&#10;Description automatically generated">
            <a:extLst>
              <a:ext uri="{FF2B5EF4-FFF2-40B4-BE49-F238E27FC236}">
                <a16:creationId xmlns:a16="http://schemas.microsoft.com/office/drawing/2014/main" id="{CD926AF2-60D0-4D19-9F82-EBEA03B5FE8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54743" y="1674946"/>
            <a:ext cx="1206112" cy="1162410"/>
          </a:xfrm>
          <a:prstGeom prst="rect">
            <a:avLst/>
          </a:prstGeom>
        </p:spPr>
      </p:pic>
      <p:pic>
        <p:nvPicPr>
          <p:cNvPr id="56" name="Picture 55" descr="A cartoon of a face with a halo&#10;&#10;Description automatically generated">
            <a:extLst>
              <a:ext uri="{FF2B5EF4-FFF2-40B4-BE49-F238E27FC236}">
                <a16:creationId xmlns:a16="http://schemas.microsoft.com/office/drawing/2014/main" id="{00F0DBEB-A97B-45FF-8A3F-8147F06B586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32497" y="4569121"/>
            <a:ext cx="903484" cy="1047636"/>
          </a:xfrm>
          <a:prstGeom prst="rect">
            <a:avLst/>
          </a:prstGeom>
        </p:spPr>
      </p:pic>
      <p:pic>
        <p:nvPicPr>
          <p:cNvPr id="84" name="Picture 83" descr="A cartoon of a purple emoticon holding a cell phone&#10;&#10;Description automatically generated">
            <a:extLst>
              <a:ext uri="{FF2B5EF4-FFF2-40B4-BE49-F238E27FC236}">
                <a16:creationId xmlns:a16="http://schemas.microsoft.com/office/drawing/2014/main" id="{D1C52B7F-29AD-410D-8C78-92E7B6A85CB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29525" y="4574409"/>
            <a:ext cx="1067961" cy="937895"/>
          </a:xfrm>
          <a:prstGeom prst="rect">
            <a:avLst/>
          </a:prstGeom>
        </p:spPr>
      </p:pic>
      <p:pic>
        <p:nvPicPr>
          <p:cNvPr id="61" name="Picture 60" descr="A red x on a black background&#10;&#10;Description automatically generated">
            <a:extLst>
              <a:ext uri="{FF2B5EF4-FFF2-40B4-BE49-F238E27FC236}">
                <a16:creationId xmlns:a16="http://schemas.microsoft.com/office/drawing/2014/main" id="{899E193E-1B54-496B-8F5D-1A103A44A3F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52565" y="4615322"/>
            <a:ext cx="696224" cy="794008"/>
          </a:xfrm>
          <a:prstGeom prst="rect">
            <a:avLst/>
          </a:prstGeom>
        </p:spPr>
      </p:pic>
      <p:pic>
        <p:nvPicPr>
          <p:cNvPr id="82" name="Picture 81" descr="A cartoon of a purple monster&#10;&#10;Description automatically generated">
            <a:extLst>
              <a:ext uri="{FF2B5EF4-FFF2-40B4-BE49-F238E27FC236}">
                <a16:creationId xmlns:a16="http://schemas.microsoft.com/office/drawing/2014/main" id="{FF1B5421-9BCC-4669-A7FB-4183CF3FC02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43554" y="4543378"/>
            <a:ext cx="1112758" cy="937896"/>
          </a:xfrm>
          <a:prstGeom prst="rect">
            <a:avLst/>
          </a:prstGeom>
        </p:spPr>
      </p:pic>
    </p:spTree>
    <p:extLst>
      <p:ext uri="{BB962C8B-B14F-4D97-AF65-F5344CB8AC3E}">
        <p14:creationId xmlns:p14="http://schemas.microsoft.com/office/powerpoint/2010/main" val="4114130982"/>
      </p:ext>
    </p:extLst>
  </p:cSld>
  <p:clrMapOvr>
    <a:masterClrMapping/>
  </p:clrMapOvr>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883</TotalTime>
  <Words>4800</Words>
  <Application>Microsoft Office PowerPoint</Application>
  <PresentationFormat>Widescreen</PresentationFormat>
  <Paragraphs>729</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Century Gothic</vt:lpstr>
      <vt:lpstr>Tw Cen MT</vt:lpstr>
      <vt:lpstr>NCELP_German_2022</vt:lpstr>
      <vt:lpstr>PowerPoint Presentation</vt:lpstr>
      <vt:lpstr>j</vt:lpstr>
      <vt:lpstr>Fonética</vt:lpstr>
      <vt:lpstr>Vocabulario</vt:lpstr>
      <vt:lpstr>SER and ESTAR</vt:lpstr>
      <vt:lpstr>leer</vt:lpstr>
      <vt:lpstr>SER and ESTAR </vt:lpstr>
      <vt:lpstr>escuchar</vt:lpstr>
      <vt:lpstr>En clase </vt:lpstr>
      <vt:lpstr>Escribe en español</vt:lpstr>
      <vt:lpstr>PowerPoint Presentation</vt:lpstr>
      <vt:lpstr>Fonética</vt:lpstr>
      <vt:lpstr>Vocabulario</vt:lpstr>
      <vt:lpstr>Hacer</vt:lpstr>
      <vt:lpstr>leer</vt:lpstr>
      <vt:lpstr>¿Cómo se dice en español?</vt:lpstr>
      <vt:lpstr>escuchar</vt:lpstr>
      <vt:lpstr>¿Cómo se dice en espanol?</vt:lpstr>
      <vt:lpstr>escribir</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27</cp:revision>
  <dcterms:created xsi:type="dcterms:W3CDTF">2024-01-16T15:25:50Z</dcterms:created>
  <dcterms:modified xsi:type="dcterms:W3CDTF">2024-01-17T06:09:48Z</dcterms:modified>
</cp:coreProperties>
</file>