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66" r:id="rId2"/>
    <p:sldId id="256" r:id="rId3"/>
    <p:sldId id="450" r:id="rId4"/>
    <p:sldId id="451" r:id="rId5"/>
    <p:sldId id="356" r:id="rId6"/>
    <p:sldId id="259" r:id="rId7"/>
    <p:sldId id="449" r:id="rId8"/>
    <p:sldId id="452" r:id="rId9"/>
    <p:sldId id="453" r:id="rId10"/>
    <p:sldId id="296" r:id="rId11"/>
    <p:sldId id="288" r:id="rId12"/>
    <p:sldId id="274" r:id="rId13"/>
    <p:sldId id="275" r:id="rId14"/>
    <p:sldId id="328" r:id="rId15"/>
    <p:sldId id="329" r:id="rId16"/>
    <p:sldId id="330" r:id="rId17"/>
    <p:sldId id="331" r:id="rId18"/>
    <p:sldId id="332" r:id="rId19"/>
    <p:sldId id="333" r:id="rId20"/>
    <p:sldId id="286" r:id="rId21"/>
    <p:sldId id="287" r:id="rId22"/>
    <p:sldId id="289" r:id="rId23"/>
    <p:sldId id="290" r:id="rId24"/>
    <p:sldId id="291" r:id="rId25"/>
    <p:sldId id="326" r:id="rId26"/>
    <p:sldId id="293" r:id="rId27"/>
    <p:sldId id="839" r:id="rId28"/>
    <p:sldId id="454" r:id="rId29"/>
    <p:sldId id="302" r:id="rId30"/>
    <p:sldId id="303" r:id="rId31"/>
    <p:sldId id="304" r:id="rId32"/>
    <p:sldId id="306" r:id="rId33"/>
    <p:sldId id="307" r:id="rId34"/>
    <p:sldId id="308" r:id="rId35"/>
    <p:sldId id="455" r:id="rId36"/>
    <p:sldId id="313" r:id="rId37"/>
    <p:sldId id="314" r:id="rId38"/>
    <p:sldId id="456" r:id="rId39"/>
    <p:sldId id="310" r:id="rId40"/>
    <p:sldId id="312" r:id="rId41"/>
    <p:sldId id="316" r:id="rId42"/>
    <p:sldId id="327" r:id="rId43"/>
    <p:sldId id="459" r:id="rId44"/>
    <p:sldId id="37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8F8"/>
    <a:srgbClr val="AE1518"/>
    <a:srgbClr val="3A5EAB"/>
    <a:srgbClr val="FEF4F4"/>
    <a:srgbClr val="FFFFFF"/>
    <a:srgbClr val="FBB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3" autoAdjust="0"/>
    <p:restoredTop sz="63220" autoAdjust="0"/>
  </p:normalViewPr>
  <p:slideViewPr>
    <p:cSldViewPr snapToGrid="0">
      <p:cViewPr>
        <p:scale>
          <a:sx n="64" d="100"/>
          <a:sy n="64" d="100"/>
        </p:scale>
        <p:origin x="1536" y="162"/>
      </p:cViewPr>
      <p:guideLst/>
    </p:cSldViewPr>
  </p:slideViewPr>
  <p:notesTextViewPr>
    <p:cViewPr>
      <p:scale>
        <a:sx n="3" d="2"/>
        <a:sy n="3" d="2"/>
      </p:scale>
      <p:origin x="0" y="-1416"/>
    </p:cViewPr>
  </p:notesTextViewPr>
  <p:sorterViewPr>
    <p:cViewPr>
      <p:scale>
        <a:sx n="100" d="100"/>
        <a:sy n="100" d="100"/>
      </p:scale>
      <p:origin x="0" y="-75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67A93-616C-4AA9-8DD0-EC5AD7FD3022}" type="datetimeFigureOut">
              <a:rPr lang="en-GB" smtClean="0"/>
              <a:t>15/01/2024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9987BF-4B04-444A-9EF2-F2BD2488601F}" type="slidenum">
              <a:rPr lang="en-GB" smtClean="0"/>
              <a:t>‹#›</a:t>
            </a:fld>
            <a:endParaRPr lang="en-GB"/>
          </a:p>
        </p:txBody>
      </p:sp>
    </p:spTree>
    <p:extLst>
      <p:ext uri="{BB962C8B-B14F-4D97-AF65-F5344CB8AC3E}">
        <p14:creationId xmlns:p14="http://schemas.microsoft.com/office/powerpoint/2010/main" val="2962704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dirty="0">
                <a:solidFill>
                  <a:srgbClr val="FF0000"/>
                </a:solidFill>
              </a:rPr>
              <a:t>i) AQA, Edexcel, </a:t>
            </a:r>
            <a:r>
              <a:rPr lang="en-GB" b="1" dirty="0" err="1">
                <a:solidFill>
                  <a:srgbClr val="FF0000"/>
                </a:solidFill>
              </a:rPr>
              <a:t>Eduqas</a:t>
            </a:r>
            <a:r>
              <a:rPr lang="en-GB" b="1" dirty="0">
                <a:solidFill>
                  <a:srgbClr val="FF0000"/>
                </a:solidFill>
              </a:rPr>
              <a:t> lists do not have </a:t>
            </a:r>
            <a:r>
              <a:rPr lang="en-GB" sz="1200" b="1" i="0" u="sng" kern="1200" dirty="0" err="1">
                <a:solidFill>
                  <a:schemeClr val="tx1"/>
                </a:solidFill>
                <a:effectLst/>
                <a:latin typeface="+mn-lt"/>
                <a:ea typeface="+mn-ea"/>
                <a:cs typeface="+mn-cs"/>
              </a:rPr>
              <a:t>balcón</a:t>
            </a:r>
            <a:r>
              <a:rPr lang="en-GB" sz="1200" b="1" i="0" u="sng" kern="1200" dirty="0">
                <a:solidFill>
                  <a:schemeClr val="tx1"/>
                </a:solidFill>
                <a:effectLst/>
                <a:latin typeface="+mn-lt"/>
                <a:ea typeface="+mn-ea"/>
                <a:cs typeface="+mn-cs"/>
              </a:rPr>
              <a:t>, caballero, </a:t>
            </a:r>
            <a:r>
              <a:rPr lang="en-GB" sz="1200" b="1" i="0" u="sng" kern="1200" dirty="0" err="1">
                <a:solidFill>
                  <a:schemeClr val="tx1"/>
                </a:solidFill>
                <a:effectLst/>
                <a:latin typeface="+mn-lt"/>
                <a:ea typeface="+mn-ea"/>
                <a:cs typeface="+mn-cs"/>
              </a:rPr>
              <a:t>dama</a:t>
            </a:r>
            <a:br>
              <a:rPr lang="en-GB" b="1" dirty="0">
                <a:solidFill>
                  <a:srgbClr val="FF0000"/>
                </a:solidFill>
              </a:rPr>
            </a:br>
            <a:r>
              <a:rPr lang="en-GB" b="1" dirty="0">
                <a:solidFill>
                  <a:srgbClr val="FF0000"/>
                </a:solidFill>
              </a:rPr>
              <a:t>ii) In addition, </a:t>
            </a:r>
            <a:r>
              <a:rPr lang="en-GB" b="1" dirty="0" err="1">
                <a:solidFill>
                  <a:srgbClr val="FF0000"/>
                </a:solidFill>
              </a:rPr>
              <a:t>Eduqas</a:t>
            </a:r>
            <a:r>
              <a:rPr lang="en-GB" b="1" dirty="0">
                <a:solidFill>
                  <a:srgbClr val="FF0000"/>
                </a:solidFill>
              </a:rPr>
              <a:t> list does not have </a:t>
            </a:r>
            <a:r>
              <a:rPr lang="en-GB" sz="1200" b="1" i="0" u="sng" kern="1200" dirty="0" err="1">
                <a:solidFill>
                  <a:schemeClr val="tx1"/>
                </a:solidFill>
                <a:effectLst/>
                <a:latin typeface="+mn-lt"/>
                <a:ea typeface="+mn-ea"/>
                <a:cs typeface="+mn-cs"/>
              </a:rPr>
              <a:t>flor</a:t>
            </a:r>
            <a:r>
              <a:rPr lang="en-GB" sz="1200" b="0" i="0" kern="1200" dirty="0">
                <a:solidFill>
                  <a:schemeClr val="tx1"/>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1" u="sng" dirty="0">
                <a:solidFill>
                  <a:srgbClr val="FF0000"/>
                </a:solidFill>
              </a:rPr>
            </a:b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HACER</a:t>
            </a:r>
            <a:r>
              <a:rPr lang="en-GB" b="0" baseline="0" dirty="0"/>
              <a:t> in the singular persons (</a:t>
            </a:r>
            <a:r>
              <a:rPr lang="en-GB" b="0" baseline="0" dirty="0" err="1"/>
              <a:t>hago</a:t>
            </a:r>
            <a:r>
              <a:rPr lang="en-GB" b="0" baseline="0" dirty="0"/>
              <a:t>, </a:t>
            </a:r>
            <a:r>
              <a:rPr lang="en-GB" b="0" baseline="0" dirty="0" err="1"/>
              <a:t>hace</a:t>
            </a:r>
            <a:r>
              <a:rPr lang="en-GB" b="0" baseline="0" dirty="0"/>
              <a:t>, </a:t>
            </a:r>
            <a:r>
              <a:rPr lang="en-GB" b="0" baseline="0" dirty="0" err="1"/>
              <a:t>haces</a:t>
            </a:r>
            <a:r>
              <a:rPr lang="en-GB" sz="1200" b="0" i="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prstClr val="white"/>
                </a:solidFill>
                <a:latin typeface="Calibri" panose="020F0502020204030204" pitchFamily="34" charset="0"/>
                <a:cs typeface="Calibri" panose="020F0502020204030204" pitchFamily="34" charset="0"/>
              </a:rPr>
              <a:t>Introduction of question word ‘</a:t>
            </a:r>
            <a:r>
              <a:rPr lang="en-GB" sz="1200" b="0" i="0" baseline="0" dirty="0" err="1">
                <a:solidFill>
                  <a:prstClr val="white"/>
                </a:solidFill>
                <a:latin typeface="Calibri" panose="020F0502020204030204" pitchFamily="34" charset="0"/>
                <a:cs typeface="Calibri" panose="020F0502020204030204" pitchFamily="34" charset="0"/>
              </a:rPr>
              <a:t>cuándo</a:t>
            </a:r>
            <a:r>
              <a:rPr lang="en-GB" sz="1200" b="0" i="0" baseline="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dk1"/>
                </a:solidFill>
                <a:latin typeface="+mn-lt"/>
                <a:ea typeface="Calibri"/>
                <a:cs typeface="Calibri"/>
                <a:sym typeface="Calibri"/>
              </a:rPr>
              <a:t>Consolidation of question words ‘</a:t>
            </a:r>
            <a:r>
              <a:rPr lang="es-ES" sz="1200" b="0" dirty="0">
                <a:solidFill>
                  <a:prstClr val="white"/>
                </a:solidFill>
              </a:rPr>
              <a:t>quién’, ‘cómo’, ‘dónde’, ‘qué’</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a:t>
            </a:r>
            <a:r>
              <a:rPr lang="en-GB" b="0" dirty="0"/>
              <a:t>of SSCs [a], [o]</a:t>
            </a:r>
            <a:endParaRPr lang="en-GB" sz="1200" b="0" i="0" baseline="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7.2.1.4 (introduce) </a:t>
            </a:r>
            <a:r>
              <a:rPr lang="es-ES" baseline="0" dirty="0"/>
              <a:t>¿cuándo? [57]; ¿cuánto? [580]; ¿cuál? [445]; hacer [26]; hago; haces; hace;  deporte [1489]; deberes [2187]; actividad [344]; dibujo [1726]; noche [164]; tarde [392]; mañana [402]; para [16]</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7.1.2.3 (revisit)</a:t>
            </a:r>
            <a:r>
              <a:rPr lang="en-GB" sz="1200" b="0" i="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hay [13]; mirar [125]; mesa [525]; silla [1271]; ventana [752]; puerta [274]; chica [1129]; persona [108]; chico [727]; aquí [130]; allí [197]; clase [320]</a:t>
            </a:r>
            <a:endParaRPr lang="en-GB" sz="1200" b="1" i="0" dirty="0">
              <a:solidFill>
                <a:schemeClr val="dk1"/>
              </a:solidFill>
              <a:latin typeface="+mn-lt"/>
              <a:ea typeface="Calibri"/>
              <a:cs typeface="Calibri"/>
              <a:sym typeface="Calibri"/>
            </a:endParaRPr>
          </a:p>
          <a:p>
            <a:pPr rtl="0" latinLnBrk="0"/>
            <a:r>
              <a:rPr lang="en-GB" sz="1200" b="1" i="0" dirty="0">
                <a:solidFill>
                  <a:schemeClr val="dk1"/>
                </a:solidFill>
                <a:latin typeface="+mn-lt"/>
                <a:ea typeface="Calibri"/>
                <a:cs typeface="Calibri"/>
                <a:sym typeface="Calibri"/>
              </a:rPr>
              <a:t>7.2.1.1 (revisit) </a:t>
            </a:r>
            <a:r>
              <a:rPr lang="en-GB" sz="1200" b="0" i="0" kern="1200" dirty="0" err="1">
                <a:solidFill>
                  <a:schemeClr val="tx1"/>
                </a:solidFill>
                <a:effectLst/>
                <a:latin typeface="+mn-lt"/>
                <a:ea typeface="+mn-ea"/>
                <a:cs typeface="+mn-cs"/>
              </a:rPr>
              <a:t>balcón</a:t>
            </a:r>
            <a:r>
              <a:rPr lang="en-GB" sz="1200" b="0" i="0" kern="1200" dirty="0">
                <a:solidFill>
                  <a:schemeClr val="tx1"/>
                </a:solidFill>
                <a:effectLst/>
                <a:latin typeface="+mn-lt"/>
                <a:ea typeface="+mn-ea"/>
                <a:cs typeface="+mn-cs"/>
              </a:rPr>
              <a:t> [3133];</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dama</a:t>
            </a:r>
            <a:r>
              <a:rPr lang="en-GB" sz="1200" b="0" i="0" kern="1200" dirty="0">
                <a:solidFill>
                  <a:schemeClr val="tx1"/>
                </a:solidFill>
                <a:effectLst/>
                <a:latin typeface="+mn-lt"/>
                <a:ea typeface="+mn-ea"/>
                <a:cs typeface="+mn-cs"/>
              </a:rPr>
              <a:t> [2062];</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torre</a:t>
            </a:r>
            <a:r>
              <a:rPr lang="en-GB" sz="1200" b="0" i="0" kern="1200" dirty="0">
                <a:solidFill>
                  <a:schemeClr val="tx1"/>
                </a:solidFill>
                <a:effectLst/>
                <a:latin typeface="+mn-lt"/>
                <a:ea typeface="+mn-ea"/>
                <a:cs typeface="+mn-cs"/>
              </a:rPr>
              <a:t> [2138];</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caballero [2056]; </a:t>
            </a:r>
            <a:r>
              <a:rPr lang="en-GB" sz="1200" b="0" i="0" kern="1200" dirty="0" err="1">
                <a:solidFill>
                  <a:schemeClr val="tx1"/>
                </a:solidFill>
                <a:effectLst/>
                <a:latin typeface="+mn-lt"/>
                <a:ea typeface="+mn-ea"/>
                <a:cs typeface="+mn-cs"/>
              </a:rPr>
              <a:t>saber</a:t>
            </a:r>
            <a:r>
              <a:rPr lang="en-GB" sz="1200" b="0" i="0" kern="1200" dirty="0">
                <a:solidFill>
                  <a:schemeClr val="tx1"/>
                </a:solidFill>
                <a:effectLst/>
                <a:latin typeface="+mn-lt"/>
                <a:ea typeface="+mn-ea"/>
                <a:cs typeface="+mn-cs"/>
              </a:rPr>
              <a:t> [44]; pasar [68];</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blanco</a:t>
            </a:r>
            <a:r>
              <a:rPr lang="en-GB" sz="1200" b="0" i="0" kern="1200" dirty="0">
                <a:solidFill>
                  <a:schemeClr val="tx1"/>
                </a:solidFill>
                <a:effectLst/>
                <a:latin typeface="+mn-lt"/>
                <a:ea typeface="+mn-ea"/>
                <a:cs typeface="+mn-cs"/>
              </a:rPr>
              <a:t> [372]</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flor</a:t>
            </a:r>
            <a:r>
              <a:rPr lang="en-GB" sz="1200" b="0" i="0" kern="1200" dirty="0">
                <a:solidFill>
                  <a:schemeClr val="tx1"/>
                </a:solidFill>
                <a:effectLst/>
                <a:latin typeface="+mn-lt"/>
                <a:ea typeface="+mn-ea"/>
                <a:cs typeface="+mn-cs"/>
              </a:rPr>
              <a:t> [739];</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plaza [806];</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llevar</a:t>
            </a:r>
            <a:r>
              <a:rPr lang="en-GB" sz="1200" b="0" i="0" kern="1200" dirty="0">
                <a:solidFill>
                  <a:schemeClr val="tx1"/>
                </a:solidFill>
                <a:effectLst/>
                <a:latin typeface="+mn-lt"/>
                <a:ea typeface="+mn-ea"/>
                <a:cs typeface="+mn-cs"/>
              </a:rPr>
              <a:t> [101]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GB" sz="1200" b="1" i="0" kern="1200" dirty="0">
                <a:solidFill>
                  <a:schemeClr val="tx1"/>
                </a:solidFill>
                <a:effectLst/>
                <a:latin typeface="+mn-lt"/>
                <a:ea typeface="+mn-ea"/>
                <a:cs typeface="+mn-cs"/>
              </a:rPr>
              <a:t>Timing: </a:t>
            </a:r>
            <a:r>
              <a:rPr lang="en-GB" sz="1200" b="0" i="0" kern="1200" baseline="0" dirty="0">
                <a:solidFill>
                  <a:schemeClr val="tx1"/>
                </a:solidFill>
                <a:effectLst/>
                <a:latin typeface="+mn-lt"/>
                <a:ea typeface="+mn-ea"/>
                <a:cs typeface="+mn-cs"/>
              </a:rPr>
              <a:t> 5 minutes</a:t>
            </a:r>
          </a:p>
          <a:p>
            <a:pPr rtl="0" latinLnBrk="0"/>
            <a:endParaRPr lang="en-GB" sz="1200" b="0" i="0" kern="1200" baseline="0" dirty="0">
              <a:solidFill>
                <a:schemeClr val="tx1"/>
              </a:solidFill>
              <a:effectLst/>
              <a:latin typeface="+mn-lt"/>
              <a:ea typeface="+mn-ea"/>
              <a:cs typeface="+mn-cs"/>
            </a:endParaRPr>
          </a:p>
          <a:p>
            <a:pPr rtl="0" latinLnBrk="0"/>
            <a:r>
              <a:rPr lang="en-GB" sz="1200" b="1" i="0" kern="1200" baseline="0" dirty="0">
                <a:solidFill>
                  <a:schemeClr val="tx1"/>
                </a:solidFill>
                <a:effectLst/>
                <a:latin typeface="+mn-lt"/>
                <a:ea typeface="+mn-ea"/>
                <a:cs typeface="+mn-cs"/>
              </a:rPr>
              <a:t>Aim: </a:t>
            </a:r>
            <a:r>
              <a:rPr lang="en-GB" sz="1200" b="0" i="0" kern="1200" baseline="0" dirty="0">
                <a:solidFill>
                  <a:schemeClr val="tx1"/>
                </a:solidFill>
                <a:effectLst/>
                <a:latin typeface="+mn-lt"/>
                <a:ea typeface="+mn-ea"/>
                <a:cs typeface="+mn-cs"/>
              </a:rPr>
              <a:t>listening activity pairing the [a] and [o] SSCs, practising sound recognition, then vocabulary recognition</a:t>
            </a:r>
          </a:p>
          <a:p>
            <a:pPr rtl="0" latinLnBrk="0"/>
            <a:endParaRPr lang="en-GB" sz="1200" b="0" i="0" kern="1200" baseline="0" dirty="0">
              <a:solidFill>
                <a:schemeClr val="tx1"/>
              </a:solidFill>
              <a:effectLst/>
              <a:latin typeface="+mn-lt"/>
              <a:ea typeface="+mn-ea"/>
              <a:cs typeface="+mn-cs"/>
            </a:endParaRPr>
          </a:p>
          <a:p>
            <a:pPr rtl="0" latinLnBrk="0"/>
            <a:r>
              <a:rPr lang="en-GB" sz="1200" b="1" i="0" kern="1200" baseline="0" dirty="0">
                <a:solidFill>
                  <a:schemeClr val="tx1"/>
                </a:solidFill>
                <a:effectLst/>
                <a:latin typeface="+mn-lt"/>
                <a:ea typeface="+mn-ea"/>
                <a:cs typeface="+mn-cs"/>
              </a:rPr>
              <a:t>Procedure:</a:t>
            </a:r>
          </a:p>
          <a:p>
            <a:pPr marL="228600" indent="-228600" rtl="0" latinLnBrk="0">
              <a:buAutoNum type="arabicPeriod"/>
            </a:pPr>
            <a:r>
              <a:rPr lang="en-GB" sz="1200" b="0" i="0" kern="1200" baseline="0" dirty="0">
                <a:solidFill>
                  <a:schemeClr val="tx1"/>
                </a:solidFill>
                <a:effectLst/>
                <a:latin typeface="+mn-lt"/>
                <a:ea typeface="+mn-ea"/>
                <a:cs typeface="+mn-cs"/>
              </a:rPr>
              <a:t>Students copy the grid into their exercise books. They will need to complete the word with either ‘a’ or ‘o’, and then write the translation.</a:t>
            </a:r>
          </a:p>
          <a:p>
            <a:pPr marL="228600" indent="-228600" rtl="0" latinLnBrk="0">
              <a:buAutoNum type="arabicPeriod"/>
            </a:pPr>
            <a:r>
              <a:rPr lang="en-GB" sz="1200" b="0" i="0" kern="1200" baseline="0" dirty="0">
                <a:solidFill>
                  <a:schemeClr val="tx1"/>
                </a:solidFill>
                <a:effectLst/>
                <a:latin typeface="+mn-lt"/>
                <a:ea typeface="+mn-ea"/>
                <a:cs typeface="+mn-cs"/>
              </a:rPr>
              <a:t>The teacher clicks the number button to play the word.</a:t>
            </a:r>
          </a:p>
          <a:p>
            <a:pPr marL="228600" indent="-228600" rtl="0" latinLnBrk="0">
              <a:buAutoNum type="arabicPeriod"/>
            </a:pPr>
            <a:r>
              <a:rPr lang="en-GB" sz="1200" b="0" i="0" kern="1200" baseline="0" dirty="0">
                <a:solidFill>
                  <a:schemeClr val="tx1"/>
                </a:solidFill>
                <a:effectLst/>
                <a:latin typeface="+mn-lt"/>
                <a:ea typeface="+mn-ea"/>
                <a:cs typeface="+mn-cs"/>
              </a:rPr>
              <a:t>Answers are revealed individually for each question by clicking to enable teachers to elicit answers for the missing letter and the translation.</a:t>
            </a:r>
          </a:p>
          <a:p>
            <a:pPr rtl="0" latinLnBrk="0"/>
            <a:endParaRPr lang="en-GB" sz="1200" b="1" i="0" kern="1200" dirty="0">
              <a:solidFill>
                <a:schemeClr val="tx1"/>
              </a:solidFill>
              <a:effectLst/>
              <a:latin typeface="+mn-lt"/>
              <a:ea typeface="+mn-ea"/>
              <a:cs typeface="+mn-cs"/>
            </a:endParaRPr>
          </a:p>
          <a:p>
            <a:pPr rtl="0" latinLnBrk="0"/>
            <a:r>
              <a:rPr lang="en-GB" sz="1200" b="1" i="0" kern="1200" dirty="0">
                <a:solidFill>
                  <a:schemeClr val="tx1"/>
                </a:solidFill>
                <a:effectLst/>
                <a:latin typeface="+mn-lt"/>
                <a:ea typeface="+mn-ea"/>
                <a:cs typeface="+mn-cs"/>
              </a:rPr>
              <a:t>Transcript</a:t>
            </a:r>
          </a:p>
          <a:p>
            <a:pPr marL="228600" indent="-228600" rtl="0" latinLnBrk="0">
              <a:buAutoNum type="arabicParenR"/>
            </a:pPr>
            <a:r>
              <a:rPr lang="en-GB" sz="1200" b="0" i="0" kern="1200" baseline="0" dirty="0">
                <a:solidFill>
                  <a:schemeClr val="tx1"/>
                </a:solidFill>
                <a:effectLst/>
                <a:latin typeface="+mn-lt"/>
                <a:ea typeface="+mn-ea"/>
                <a:cs typeface="+mn-cs"/>
              </a:rPr>
              <a:t>flor</a:t>
            </a:r>
          </a:p>
          <a:p>
            <a:pPr marL="228600" indent="-228600" rtl="0" latinLnBrk="0">
              <a:buAutoNum type="arabicParenR"/>
            </a:pPr>
            <a:r>
              <a:rPr lang="en-GB" sz="1200" b="0" i="0" kern="1200" baseline="0" dirty="0" err="1">
                <a:solidFill>
                  <a:schemeClr val="tx1"/>
                </a:solidFill>
                <a:effectLst/>
                <a:latin typeface="+mn-lt"/>
                <a:ea typeface="+mn-ea"/>
                <a:cs typeface="+mn-cs"/>
              </a:rPr>
              <a:t>saber</a:t>
            </a:r>
            <a:endParaRPr lang="en-GB" sz="1200" b="0" i="0" kern="1200" baseline="0" dirty="0">
              <a:solidFill>
                <a:schemeClr val="tx1"/>
              </a:solidFill>
              <a:effectLst/>
              <a:latin typeface="+mn-lt"/>
              <a:ea typeface="+mn-ea"/>
              <a:cs typeface="+mn-cs"/>
            </a:endParaRPr>
          </a:p>
          <a:p>
            <a:pPr marL="228600" indent="-228600" rtl="0" latinLnBrk="0">
              <a:buAutoNum type="arabicParenR"/>
            </a:pPr>
            <a:r>
              <a:rPr lang="en-GB" sz="1200" b="0" i="0" kern="1200" baseline="0" dirty="0" err="1">
                <a:solidFill>
                  <a:schemeClr val="tx1"/>
                </a:solidFill>
                <a:effectLst/>
                <a:latin typeface="+mn-lt"/>
                <a:ea typeface="+mn-ea"/>
                <a:cs typeface="+mn-cs"/>
              </a:rPr>
              <a:t>torre</a:t>
            </a:r>
            <a:endParaRPr lang="en-GB" sz="1200" b="0" i="0" kern="1200" baseline="0" dirty="0">
              <a:solidFill>
                <a:schemeClr val="tx1"/>
              </a:solidFill>
              <a:effectLst/>
              <a:latin typeface="+mn-lt"/>
              <a:ea typeface="+mn-ea"/>
              <a:cs typeface="+mn-cs"/>
            </a:endParaRPr>
          </a:p>
          <a:p>
            <a:pPr marL="228600" indent="-228600" rtl="0" latinLnBrk="0">
              <a:buAutoNum type="arabicParenR"/>
            </a:pPr>
            <a:r>
              <a:rPr lang="en-GB" sz="1200" b="0" i="0" kern="1200" baseline="0" dirty="0" err="1">
                <a:solidFill>
                  <a:schemeClr val="tx1"/>
                </a:solidFill>
                <a:effectLst/>
                <a:latin typeface="+mn-lt"/>
                <a:ea typeface="+mn-ea"/>
                <a:cs typeface="+mn-cs"/>
              </a:rPr>
              <a:t>blanco</a:t>
            </a:r>
            <a:endParaRPr lang="en-GB" sz="1200" b="0" i="0" kern="1200" baseline="0" dirty="0">
              <a:solidFill>
                <a:schemeClr val="tx1"/>
              </a:solidFill>
              <a:effectLst/>
              <a:latin typeface="+mn-lt"/>
              <a:ea typeface="+mn-ea"/>
              <a:cs typeface="+mn-cs"/>
            </a:endParaRPr>
          </a:p>
          <a:p>
            <a:pPr marL="228600" indent="-228600" rtl="0" latinLnBrk="0">
              <a:buAutoNum type="arabicParenR"/>
            </a:pPr>
            <a:r>
              <a:rPr lang="en-GB" sz="1200" b="0" i="0" kern="1200" baseline="0" dirty="0">
                <a:solidFill>
                  <a:schemeClr val="tx1"/>
                </a:solidFill>
                <a:effectLst/>
                <a:latin typeface="+mn-lt"/>
                <a:ea typeface="+mn-ea"/>
                <a:cs typeface="+mn-cs"/>
              </a:rPr>
              <a:t>plaza</a:t>
            </a:r>
          </a:p>
          <a:p>
            <a:pPr marL="228600" indent="-228600" rtl="0" latinLnBrk="0">
              <a:buAutoNum type="arabicParenR"/>
            </a:pPr>
            <a:r>
              <a:rPr lang="en-GB" sz="1200" b="0" i="0" kern="1200" baseline="0" dirty="0" err="1">
                <a:solidFill>
                  <a:schemeClr val="tx1"/>
                </a:solidFill>
                <a:effectLst/>
                <a:latin typeface="+mn-lt"/>
                <a:ea typeface="+mn-ea"/>
                <a:cs typeface="+mn-cs"/>
              </a:rPr>
              <a:t>llevar</a:t>
            </a: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692804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a:t>
            </a:r>
            <a:r>
              <a:rPr lang="en-GB" b="0" baseline="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Aims: </a:t>
            </a:r>
            <a:r>
              <a:rPr lang="en-GB" b="0" baseline="0" dirty="0"/>
              <a:t>vocabulary practice of this week’s 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a:t>
            </a:r>
            <a:r>
              <a:rPr lang="en-GB" baseline="0" dirty="0"/>
              <a:t> either work by themselves or in pairs, reading out the words and recapping their English meaning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teacher clicks to remove the English meanings and the students try to recall them by looking at the Spanish. The teacher can click on ‘</a:t>
            </a:r>
            <a:r>
              <a:rPr lang="en-GB" baseline="0" dirty="0" err="1"/>
              <a:t>inicio</a:t>
            </a:r>
            <a:r>
              <a:rPr lang="en-GB" baseline="0" dirty="0"/>
              <a:t>’ to start a 1 minute timer, or keep time in their own way.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When done, the teacher clicks again to remove the Spanish words, and the process is repeated.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sym typeface="Wingdings" panose="05000000000000000000" pitchFamily="2" charset="2"/>
              </a:rPr>
              <a:t>The teacher clicks to show an explanation of how to say ‘in the morning / afternoon / evening’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endParaRPr lang="en-GB" b="1" dirty="0"/>
          </a:p>
          <a:p>
            <a:r>
              <a:rPr lang="en-GB" b="1" noProof="0" dirty="0"/>
              <a:t>Note: </a:t>
            </a:r>
            <a:r>
              <a:rPr lang="en-GB" baseline="0" noProof="0" dirty="0"/>
              <a:t>The following items are taught explicitly as part of the grammar foci for this sequence and hence not included here: </a:t>
            </a:r>
          </a:p>
          <a:p>
            <a:r>
              <a:rPr lang="es-ES" baseline="0" dirty="0"/>
              <a:t>¿cuánto?; ¿cuál?; hacer; hago; haces; hace</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149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p>
          <a:p>
            <a:endParaRPr lang="en-GB" b="0" dirty="0"/>
          </a:p>
          <a:p>
            <a:r>
              <a:rPr lang="en-GB" b="1" dirty="0"/>
              <a:t>Aim:</a:t>
            </a:r>
            <a:r>
              <a:rPr lang="en-GB" b="1" baseline="0" dirty="0"/>
              <a:t> </a:t>
            </a:r>
            <a:r>
              <a:rPr lang="en-GB" b="0" baseline="0" dirty="0"/>
              <a:t>revisit 4 question words and introduce ‘¿cuándo?’</a:t>
            </a:r>
          </a:p>
          <a:p>
            <a:endParaRPr lang="en-GB" b="0" baseline="0" dirty="0"/>
          </a:p>
          <a:p>
            <a:r>
              <a:rPr lang="en-GB" b="1" baseline="0" dirty="0"/>
              <a:t>Procedure:</a:t>
            </a:r>
          </a:p>
          <a:p>
            <a:pPr marL="228600" indent="-228600">
              <a:buAutoNum type="arabicPeriod"/>
            </a:pPr>
            <a:r>
              <a:rPr lang="en-GB" b="0" baseline="0" dirty="0"/>
              <a:t>Teachers elicit the Spanish for each question word. </a:t>
            </a:r>
          </a:p>
          <a:p>
            <a:pPr marL="228600" indent="-228600">
              <a:buAutoNum type="arabicPeriod"/>
            </a:pPr>
            <a:r>
              <a:rPr lang="en-GB" b="0" baseline="0" dirty="0"/>
              <a:t>Answers are revealed by clicking and the Spanish word will float to the correct translation in English.</a:t>
            </a:r>
          </a:p>
          <a:p>
            <a:pPr marL="228600" indent="-228600">
              <a:buAutoNum type="arabicPeriod"/>
            </a:pPr>
            <a:r>
              <a:rPr lang="en-GB" b="0" baseline="0" dirty="0"/>
              <a:t>‘¿Cuándo?’ is discovered by a process of elimination</a:t>
            </a:r>
          </a:p>
          <a:p>
            <a:pPr marL="228600" indent="-228600">
              <a:buAutoNum type="arabicPeriod"/>
            </a:pPr>
            <a:r>
              <a:rPr lang="en-GB" b="0" baseline="0" dirty="0"/>
              <a:t>Teachers may want to lead additional consolidation activities to ensure that the question words are securely embedded.</a:t>
            </a:r>
          </a:p>
          <a:p>
            <a:pPr marL="228600" indent="-228600">
              <a:buAutoNum type="arabicPeriod"/>
            </a:pPr>
            <a:r>
              <a:rPr lang="en-GB" b="0" baseline="0" dirty="0"/>
              <a:t>This activity will help the next activity using ‘</a:t>
            </a:r>
            <a:r>
              <a:rPr lang="en-GB" b="0" baseline="0" dirty="0" err="1"/>
              <a:t>hacer</a:t>
            </a:r>
            <a:r>
              <a:rPr lang="en-GB" b="0" baseline="0" dirty="0"/>
              <a:t>’.</a:t>
            </a:r>
            <a:endParaRPr lang="en-GB" b="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011002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a:t>
            </a:r>
            <a:r>
              <a:rPr lang="en-GB" b="0" baseline="0" dirty="0"/>
              <a:t> minutes</a:t>
            </a:r>
          </a:p>
          <a:p>
            <a:endParaRPr lang="en-GB" b="0" baseline="0" dirty="0"/>
          </a:p>
          <a:p>
            <a:r>
              <a:rPr lang="en-GB" b="1" baseline="0" dirty="0"/>
              <a:t>Aim: </a:t>
            </a:r>
            <a:r>
              <a:rPr lang="en-GB" b="0" baseline="0" dirty="0"/>
              <a:t>to consolidate comprehension in context and written production of the five question words.</a:t>
            </a:r>
          </a:p>
          <a:p>
            <a:endParaRPr lang="en-GB" b="0" baseline="0" dirty="0"/>
          </a:p>
          <a:p>
            <a:r>
              <a:rPr lang="en-GB" b="1" baseline="0" dirty="0"/>
              <a:t>Procedure:</a:t>
            </a:r>
          </a:p>
          <a:p>
            <a:pPr marL="228600" indent="-228600">
              <a:buAutoNum type="arabicPeriod"/>
            </a:pPr>
            <a:r>
              <a:rPr lang="en-GB" b="0" baseline="0" dirty="0"/>
              <a:t>Teachers can decide if students should just write out the missing question word or the whole sentence.</a:t>
            </a:r>
          </a:p>
          <a:p>
            <a:pPr marL="228600" indent="-228600">
              <a:buAutoNum type="arabicPeriod"/>
            </a:pPr>
            <a:r>
              <a:rPr lang="en-GB" b="0" baseline="0" dirty="0"/>
              <a:t>The missing question words are revealed by clicking.</a:t>
            </a:r>
          </a:p>
          <a:p>
            <a:pPr marL="228600" indent="-228600">
              <a:buAutoNum type="arabicPeriod"/>
            </a:pPr>
            <a:r>
              <a:rPr lang="en-GB" b="0" baseline="0" dirty="0"/>
              <a:t>Sentences can be translated into English as well, either as part of the exercise itself, or translated when going through the answers.</a:t>
            </a:r>
            <a:endParaRPr lang="en-GB" b="0" dirty="0"/>
          </a:p>
          <a:p>
            <a:endParaRPr lang="en-GB" dirty="0"/>
          </a:p>
          <a:p>
            <a:r>
              <a:rPr lang="en-GB" b="1" dirty="0"/>
              <a:t>Notes:</a:t>
            </a:r>
          </a:p>
          <a:p>
            <a:r>
              <a:rPr lang="en-GB" baseline="0" dirty="0"/>
              <a:t>The vocabulary used in these sentences is from 1.2 week 3, the second set of words to be revisited this week, as part of students’ vocabulary learning homework.</a:t>
            </a:r>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50459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‘hacer’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Teacher click to bring up the word ‘hacer’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Teachers can draw attention to the SSC [a]</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Teachers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potential use an appropriate gesture to help.</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Teachers then click to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Teachers click again to bring up the short form ‘hace’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the phonics feature</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Calibri"/>
              </a:rPr>
              <a:t>Notes: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‘Hacer’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Spanish.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14</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737003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a:t>
            </a:r>
            <a:r>
              <a:rPr lang="en-GB" b="0" baseline="0" dirty="0"/>
              <a:t> Teachers c</a:t>
            </a:r>
            <a:r>
              <a:rPr lang="en-GB" dirty="0"/>
              <a:t>ycle through the long and short form again</a:t>
            </a:r>
            <a:r>
              <a:rPr lang="en-GB" baseline="0" dirty="0"/>
              <a:t> to consolidate meaning and pronunciation.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15</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860689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1" baseline="0" dirty="0"/>
              <a:t> </a:t>
            </a:r>
            <a:r>
              <a:rPr lang="en-GB" dirty="0"/>
              <a:t>Introduce the short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Same</a:t>
            </a:r>
            <a:r>
              <a:rPr lang="en-GB" b="0" baseline="0" dirty="0"/>
              <a:t> process as the previous slides, teachers click to show ‘</a:t>
            </a:r>
            <a:r>
              <a:rPr lang="en-GB" b="0" baseline="0" dirty="0" err="1"/>
              <a:t>hace</a:t>
            </a:r>
            <a:r>
              <a:rPr lang="en-GB" b="0" baseline="0" dirty="0"/>
              <a:t>’ and then again to show the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Teachers click again to show ‘</a:t>
            </a:r>
            <a:r>
              <a:rPr lang="en-GB" b="0" baseline="0" dirty="0" err="1"/>
              <a:t>hace</a:t>
            </a:r>
            <a:r>
              <a:rPr lang="en-GB" b="0" baseline="0" dirty="0"/>
              <a:t>’ in a short sentence’, and then again to translate this sentence.</a:t>
            </a:r>
            <a:endParaRPr b="1"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16</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628177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dirty="0"/>
              <a:t>Introduce the long form of ‘</a:t>
            </a:r>
            <a:r>
              <a:rPr lang="en-GB" dirty="0" err="1"/>
              <a:t>hacer</a:t>
            </a:r>
            <a:r>
              <a:rPr lang="en-GB" dirty="0"/>
              <a:t>’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Same as the previous slides, this time consolidating the meaning of the infinitive</a:t>
            </a:r>
            <a:r>
              <a:rPr lang="en-GB" b="0" baseline="0" dirty="0"/>
              <a:t> and how it could be used in a sentence.</a:t>
            </a:r>
          </a:p>
          <a:p>
            <a:pPr marL="0" marR="0" lvl="0" indent="0" algn="l" rtl="0">
              <a:lnSpc>
                <a:spcPct val="100000"/>
              </a:lnSpc>
              <a:spcBef>
                <a:spcPts val="0"/>
              </a:spcBef>
              <a:spcAft>
                <a:spcPts val="0"/>
              </a:spcAft>
              <a:buClr>
                <a:schemeClr val="dk1"/>
              </a:buClr>
              <a:buSzPts val="1200"/>
              <a:buFont typeface="Calibri"/>
              <a:buNone/>
            </a:pPr>
            <a:endParaRPr b="0"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17</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195015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a:t>
            </a:r>
            <a:r>
              <a:rPr lang="en-GB" b="0" baseline="0" dirty="0"/>
              <a:t> Teachers c</a:t>
            </a:r>
            <a:r>
              <a:rPr lang="en-GB" dirty="0"/>
              <a:t>ycle through the short form in context again,</a:t>
            </a:r>
            <a:r>
              <a:rPr lang="en-GB" baseline="0" dirty="0"/>
              <a:t> and elicit meanings from students.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18</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811402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a:t>
            </a:r>
            <a:r>
              <a:rPr lang="en-GB" b="0" baseline="0" dirty="0"/>
              <a:t> Teachers c</a:t>
            </a:r>
            <a:r>
              <a:rPr lang="en-GB" dirty="0"/>
              <a:t>ycle through the long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19</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90999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4 minutes (8 slides)</a:t>
            </a:r>
            <a:br>
              <a:rPr lang="en-GB" b="1" dirty="0"/>
            </a:br>
            <a:br>
              <a:rPr lang="en-GB" b="1" dirty="0"/>
            </a:br>
            <a:r>
              <a:rPr lang="en-GB" b="1" dirty="0"/>
              <a:t>Aim: </a:t>
            </a:r>
            <a:r>
              <a:rPr lang="en-GB" b="0" dirty="0"/>
              <a:t>to revisit SSC [a] and [o].</a:t>
            </a:r>
            <a:br>
              <a:rPr lang="en-GB" b="0" dirty="0"/>
            </a:br>
            <a:r>
              <a:rPr lang="en-GB" b="1" dirty="0"/>
              <a:t>Procedure:</a:t>
            </a:r>
            <a:br>
              <a:rPr lang="en-GB" b="1" dirty="0"/>
            </a:br>
            <a:r>
              <a:rPr lang="en-GB" b="0" dirty="0"/>
              <a:t>1. </a:t>
            </a:r>
            <a:r>
              <a:rPr lang="en-GB" dirty="0"/>
              <a:t>Recap </a:t>
            </a:r>
            <a:r>
              <a:rPr lang="en-GB" baseline="0" dirty="0"/>
              <a:t>and elicit the pronunciation of the individual </a:t>
            </a:r>
            <a:r>
              <a:rPr lang="en-GB" b="1" baseline="0" dirty="0"/>
              <a:t>SSC ‘a’ </a:t>
            </a:r>
            <a:r>
              <a:rPr lang="en-GB" baseline="0" dirty="0"/>
              <a:t>and then present and practise the pronunciation of the </a:t>
            </a:r>
            <a:r>
              <a:rPr lang="en-GB" b="1" baseline="0" dirty="0"/>
              <a:t>source word ‘alto’.</a:t>
            </a:r>
            <a:endParaRPr lang="en-GB" b="0" baseline="0" dirty="0"/>
          </a:p>
          <a:p>
            <a:r>
              <a:rPr lang="en-GB" dirty="0"/>
              <a:t>A possible gesture for this source word would be</a:t>
            </a:r>
            <a:r>
              <a:rPr lang="en-GB" baseline="0" dirty="0"/>
              <a:t> to stretch up one hand high above your head, fingers bent at right angle to show act of ‘measuring’</a:t>
            </a:r>
          </a:p>
          <a:p>
            <a:r>
              <a:rPr lang="en-GB" baseline="0" dirty="0"/>
              <a:t>2. Say and repeat the word.</a:t>
            </a:r>
            <a:br>
              <a:rPr lang="en-GB" baseline="0" dirty="0"/>
            </a:br>
            <a:r>
              <a:rPr lang="en-GB" baseline="0" dirty="0"/>
              <a:t>3. Ensure pupils know the meaning (use usual routine for this – e.g. ¿</a:t>
            </a:r>
            <a:r>
              <a:rPr lang="en-GB" baseline="0" dirty="0" err="1"/>
              <a:t>Qué</a:t>
            </a:r>
            <a:r>
              <a:rPr lang="en-GB" baseline="0" dirty="0"/>
              <a:t> </a:t>
            </a:r>
            <a:r>
              <a:rPr lang="en-GB" baseline="0" dirty="0" err="1"/>
              <a:t>significa</a:t>
            </a:r>
            <a:r>
              <a:rPr lang="en-GB" baseline="0" dirty="0"/>
              <a:t>’? ‘tall’, </a:t>
            </a:r>
            <a:r>
              <a:rPr lang="en-GB" baseline="0" dirty="0" err="1"/>
              <a:t>sí</a:t>
            </a:r>
            <a:r>
              <a:rPr lang="en-GB" baseline="0" dirty="0"/>
              <a:t>, </a:t>
            </a:r>
            <a:r>
              <a:rPr lang="en-GB" baseline="0" dirty="0" err="1"/>
              <a:t>es</a:t>
            </a:r>
            <a:r>
              <a:rPr lang="en-GB" baseline="0" dirty="0"/>
              <a:t> </a:t>
            </a:r>
            <a:r>
              <a:rPr lang="en-GB" baseline="0" dirty="0" err="1"/>
              <a:t>correcto</a:t>
            </a:r>
            <a:r>
              <a:rPr lang="en-GB" baseline="0" dirty="0"/>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4251141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1 minute (for</a:t>
            </a:r>
            <a:r>
              <a:rPr lang="en-GB" sz="1200" b="0" kern="1200" baseline="0" dirty="0">
                <a:solidFill>
                  <a:schemeClr val="tx1"/>
                </a:solidFill>
                <a:effectLst/>
                <a:latin typeface="+mn-lt"/>
                <a:ea typeface="+mn-ea"/>
                <a:cs typeface="+mn-cs"/>
              </a:rPr>
              <a:t> two slides)</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introduce the ‘I’ form of ‘</a:t>
            </a:r>
            <a:r>
              <a:rPr lang="en-GB" sz="1200" b="0" kern="1200" dirty="0" err="1">
                <a:solidFill>
                  <a:schemeClr val="tx1"/>
                </a:solidFill>
                <a:effectLst/>
                <a:latin typeface="+mn-lt"/>
                <a:ea typeface="+mn-ea"/>
                <a:cs typeface="+mn-cs"/>
              </a:rPr>
              <a:t>hacer</a:t>
            </a:r>
            <a:r>
              <a:rPr lang="en-GB" sz="1200" b="0" kern="1200" dirty="0">
                <a:solidFill>
                  <a:schemeClr val="tx1"/>
                </a:solidFill>
                <a:effectLst/>
                <a:latin typeface="+mn-lt"/>
                <a:ea typeface="+mn-ea"/>
                <a:cs typeface="+mn-cs"/>
              </a:rPr>
              <a:t>’ and its dual</a:t>
            </a:r>
            <a:r>
              <a:rPr lang="en-GB" sz="1200" b="0" kern="1200" baseline="0" dirty="0">
                <a:solidFill>
                  <a:schemeClr val="tx1"/>
                </a:solidFill>
                <a:effectLst/>
                <a:latin typeface="+mn-lt"/>
                <a:ea typeface="+mn-ea"/>
                <a:cs typeface="+mn-cs"/>
              </a:rPr>
              <a:t> meaning (do / make)</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b="0" kern="1200" baseline="0" dirty="0">
                <a:solidFill>
                  <a:schemeClr val="tx1"/>
                </a:solidFill>
                <a:effectLst/>
                <a:latin typeface="+mn-lt"/>
                <a:ea typeface="+mn-ea"/>
                <a:cs typeface="+mn-cs"/>
              </a:rPr>
              <a:t>Teachers click to show and hear  ‘</a:t>
            </a:r>
            <a:r>
              <a:rPr lang="en-GB" sz="1200" b="0" kern="1200" baseline="0" dirty="0" err="1">
                <a:solidFill>
                  <a:schemeClr val="tx1"/>
                </a:solidFill>
                <a:effectLst/>
                <a:latin typeface="+mn-lt"/>
                <a:ea typeface="+mn-ea"/>
                <a:cs typeface="+mn-cs"/>
              </a:rPr>
              <a:t>hago</a:t>
            </a:r>
            <a:r>
              <a:rPr lang="en-GB" sz="1200" b="0" kern="1200" baseline="0" dirty="0">
                <a:solidFill>
                  <a:schemeClr val="tx1"/>
                </a:solidFill>
                <a:effectLst/>
                <a:latin typeface="+mn-lt"/>
                <a:ea typeface="+mn-ea"/>
                <a:cs typeface="+mn-cs"/>
              </a:rPr>
              <a:t>’ and then its meaning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53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to</a:t>
            </a:r>
            <a:r>
              <a:rPr lang="en-GB" baseline="0" dirty="0"/>
              <a:t> i</a:t>
            </a:r>
            <a:r>
              <a:rPr lang="en-GB" dirty="0"/>
              <a:t>ntroduce the 1</a:t>
            </a:r>
            <a:r>
              <a:rPr lang="en-GB" baseline="30000" dirty="0"/>
              <a:t>st</a:t>
            </a:r>
            <a:r>
              <a:rPr lang="en-GB" dirty="0"/>
              <a:t> person singular in a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1. Teachers repeat the process to show ‘and hear ‘</a:t>
            </a:r>
            <a:r>
              <a:rPr lang="en-GB" sz="1200" b="0" kern="1200" baseline="0" dirty="0" err="1">
                <a:solidFill>
                  <a:schemeClr val="tx1"/>
                </a:solidFill>
                <a:effectLst/>
                <a:latin typeface="+mn-lt"/>
                <a:ea typeface="+mn-ea"/>
                <a:cs typeface="+mn-cs"/>
              </a:rPr>
              <a:t>hago</a:t>
            </a:r>
            <a:r>
              <a:rPr lang="en-GB" sz="1200" b="0" kern="1200" baseline="0" dirty="0">
                <a:solidFill>
                  <a:schemeClr val="tx1"/>
                </a:solidFill>
                <a:effectLst/>
                <a:latin typeface="+mn-lt"/>
                <a:ea typeface="+mn-ea"/>
                <a:cs typeface="+mn-cs"/>
              </a:rPr>
              <a:t>’ and elicit its meaning, and then to see it used in two short sentences where it can mean ‘I do’ and ‘I make.’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699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a:t>
            </a:r>
            <a:r>
              <a:rPr lang="en-GB" b="0" baseline="0" dirty="0"/>
              <a:t> minutes</a:t>
            </a:r>
          </a:p>
          <a:p>
            <a:endParaRPr lang="en-GB" b="0" baseline="0" dirty="0"/>
          </a:p>
          <a:p>
            <a:r>
              <a:rPr lang="en-GB" b="1" baseline="0" dirty="0"/>
              <a:t>Aim: </a:t>
            </a:r>
            <a:r>
              <a:rPr lang="en-GB" b="0" baseline="0" dirty="0"/>
              <a:t>listening exercise pairing ‘hago’ and ‘hace’ and consolidating two possible meanings of the verb ‘hacer’</a:t>
            </a:r>
            <a:endParaRPr lang="en-GB" b="1" dirty="0"/>
          </a:p>
          <a:p>
            <a:endParaRPr lang="en-GB" dirty="0"/>
          </a:p>
          <a:p>
            <a:r>
              <a:rPr lang="en-GB" b="1" dirty="0"/>
              <a:t>Procedure:</a:t>
            </a:r>
          </a:p>
          <a:p>
            <a:pPr marL="228600" indent="-228600">
              <a:buAutoNum type="arabicPeriod"/>
            </a:pPr>
            <a:r>
              <a:rPr lang="en-GB" b="0" baseline="0" dirty="0"/>
              <a:t>Students should copy the grid into their books. They will need to tick either the ‘I’ or the ‘he/she’ column, and then circle the best translation of the verb form of ‘hacer’ depending on the meaning. Alternatively, students could just write the correct meaning as their answer.</a:t>
            </a:r>
          </a:p>
          <a:p>
            <a:pPr marL="228600" indent="-228600">
              <a:buAutoNum type="arabicPeriod"/>
            </a:pPr>
            <a:r>
              <a:rPr lang="en-GB" b="0" baseline="0" dirty="0"/>
              <a:t>Teachers click the number button to play the recording. </a:t>
            </a:r>
          </a:p>
          <a:p>
            <a:pPr marL="228600" indent="-228600">
              <a:buAutoNum type="arabicPeriod"/>
            </a:pPr>
            <a:r>
              <a:rPr lang="en-GB" b="0" baseline="0" dirty="0"/>
              <a:t>Teachers click to show each individual answer for each question. After going through the </a:t>
            </a:r>
            <a:r>
              <a:rPr lang="en-GB" b="0" baseline="0"/>
              <a:t>answer it could be worth playing </a:t>
            </a:r>
            <a:r>
              <a:rPr lang="en-GB" b="0" baseline="0" dirty="0"/>
              <a:t>again to elicit full meaning of the sentence.</a:t>
            </a:r>
            <a:endParaRPr lang="en-GB" b="0" dirty="0"/>
          </a:p>
          <a:p>
            <a:endParaRPr lang="en-GB" dirty="0"/>
          </a:p>
          <a:p>
            <a:r>
              <a:rPr lang="en-GB" b="1" dirty="0"/>
              <a:t>Transcript:</a:t>
            </a:r>
          </a:p>
          <a:p>
            <a:pPr marL="228600" indent="-228600">
              <a:buAutoNum type="arabicParenR"/>
            </a:pPr>
            <a:r>
              <a:rPr lang="en-GB" baseline="0" dirty="0"/>
              <a:t>Hace </a:t>
            </a:r>
            <a:r>
              <a:rPr lang="en-GB" baseline="0"/>
              <a:t>la cama</a:t>
            </a:r>
            <a:endParaRPr lang="en-GB" baseline="0" dirty="0"/>
          </a:p>
          <a:p>
            <a:pPr marL="228600" indent="-228600">
              <a:buAutoNum type="arabicParenR"/>
            </a:pPr>
            <a:r>
              <a:rPr lang="en-GB" baseline="0" dirty="0"/>
              <a:t>Hago </a:t>
            </a:r>
            <a:r>
              <a:rPr lang="en-GB" baseline="0" dirty="0" err="1"/>
              <a:t>deporte</a:t>
            </a:r>
            <a:r>
              <a:rPr lang="en-GB" baseline="0" dirty="0"/>
              <a:t>.</a:t>
            </a:r>
          </a:p>
          <a:p>
            <a:pPr marL="228600" indent="-228600">
              <a:buAutoNum type="arabicParenR"/>
            </a:pPr>
            <a:r>
              <a:rPr lang="en-GB" baseline="0" dirty="0"/>
              <a:t>Hago una </a:t>
            </a:r>
            <a:r>
              <a:rPr lang="en-GB" baseline="0" dirty="0" err="1"/>
              <a:t>silla</a:t>
            </a:r>
            <a:r>
              <a:rPr lang="en-GB" baseline="0" dirty="0"/>
              <a:t>.</a:t>
            </a:r>
          </a:p>
          <a:p>
            <a:pPr marL="228600" indent="-228600">
              <a:buAutoNum type="arabicParenR"/>
            </a:pPr>
            <a:r>
              <a:rPr lang="en-GB" baseline="0" dirty="0"/>
              <a:t>Hace karate .</a:t>
            </a:r>
          </a:p>
          <a:p>
            <a:pPr marL="228600" indent="-228600">
              <a:buAutoNum type="arabicParenR"/>
            </a:pPr>
            <a:r>
              <a:rPr lang="en-GB" baseline="0" dirty="0"/>
              <a:t>Hace </a:t>
            </a:r>
            <a:r>
              <a:rPr lang="en-GB" baseline="0" dirty="0" err="1"/>
              <a:t>los</a:t>
            </a:r>
            <a:r>
              <a:rPr lang="en-GB" baseline="0" dirty="0"/>
              <a:t> </a:t>
            </a:r>
            <a:r>
              <a:rPr lang="en-GB" baseline="0" dirty="0" err="1"/>
              <a:t>deberes</a:t>
            </a:r>
            <a:r>
              <a:rPr lang="en-GB" baseline="0" dirty="0"/>
              <a:t>.</a:t>
            </a:r>
          </a:p>
          <a:p>
            <a:pPr marL="228600" indent="-228600">
              <a:buAutoNum type="arabicParenR"/>
            </a:pPr>
            <a:r>
              <a:rPr lang="en-GB" baseline="0" dirty="0"/>
              <a:t>Hago un </a:t>
            </a:r>
            <a:r>
              <a:rPr lang="en-GB" baseline="0" dirty="0" err="1"/>
              <a:t>examen</a:t>
            </a:r>
            <a:r>
              <a:rPr lang="en-GB" baseline="0" dirty="0"/>
              <a:t>.</a:t>
            </a:r>
          </a:p>
          <a:p>
            <a:pPr marL="228600" indent="-228600">
              <a:buAutoNum type="arabicParenR"/>
            </a:pPr>
            <a:r>
              <a:rPr lang="en-GB" baseline="0" dirty="0"/>
              <a:t>Hago </a:t>
            </a:r>
            <a:r>
              <a:rPr lang="en-GB" baseline="0" dirty="0" err="1"/>
              <a:t>dibujo</a:t>
            </a:r>
            <a:r>
              <a:rPr lang="en-GB" baseline="0" dirty="0"/>
              <a:t>.</a:t>
            </a:r>
          </a:p>
          <a:p>
            <a:pPr marL="228600" indent="-228600">
              <a:buAutoNum type="arabicParenR"/>
            </a:pPr>
            <a:r>
              <a:rPr lang="en-GB" baseline="0" dirty="0"/>
              <a:t>Hace dinero.</a:t>
            </a:r>
          </a:p>
          <a:p>
            <a:pPr marL="228600" indent="-228600">
              <a:buAutoNum type="arabicParen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4138979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2 minutes</a:t>
            </a:r>
            <a:r>
              <a:rPr lang="en-GB" sz="1200" b="0" kern="1200" baseline="0" dirty="0">
                <a:solidFill>
                  <a:schemeClr val="tx1"/>
                </a:solidFill>
                <a:effectLst/>
                <a:latin typeface="+mn-lt"/>
                <a:ea typeface="+mn-ea"/>
                <a:cs typeface="+mn-cs"/>
              </a:rPr>
              <a:t> (for two slides)</a:t>
            </a:r>
          </a:p>
          <a:p>
            <a:endParaRPr lang="en-GB" sz="1200" b="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Aim: </a:t>
            </a:r>
            <a:r>
              <a:rPr lang="en-GB" sz="1200" b="0" kern="1200" baseline="0" dirty="0">
                <a:solidFill>
                  <a:schemeClr val="tx1"/>
                </a:solidFill>
                <a:effectLst/>
                <a:latin typeface="+mn-lt"/>
                <a:ea typeface="+mn-ea"/>
                <a:cs typeface="+mn-cs"/>
              </a:rPr>
              <a:t>to</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introduce the</a:t>
            </a:r>
            <a:r>
              <a:rPr lang="en-GB" sz="1200" kern="1200" dirty="0">
                <a:solidFill>
                  <a:schemeClr val="tx1"/>
                </a:solidFill>
                <a:effectLst/>
                <a:latin typeface="+mn-lt"/>
                <a:ea typeface="+mn-ea"/>
                <a:cs typeface="+mn-cs"/>
              </a:rPr>
              <a:t> 2nd person</a:t>
            </a:r>
            <a:r>
              <a:rPr lang="en-GB" sz="1200" kern="1200" baseline="0" dirty="0">
                <a:solidFill>
                  <a:schemeClr val="tx1"/>
                </a:solidFill>
                <a:effectLst/>
                <a:latin typeface="+mn-lt"/>
                <a:ea typeface="+mn-ea"/>
                <a:cs typeface="+mn-cs"/>
              </a:rPr>
              <a:t> singular form of hacer.</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Procedure: </a:t>
            </a:r>
          </a:p>
          <a:p>
            <a:pPr marL="228600" indent="-228600">
              <a:buAutoNum type="arabicPeriod"/>
            </a:pPr>
            <a:r>
              <a:rPr lang="en-GB" sz="1200" b="0" kern="1200" baseline="0" dirty="0">
                <a:solidFill>
                  <a:schemeClr val="tx1"/>
                </a:solidFill>
                <a:effectLst/>
                <a:latin typeface="+mn-lt"/>
                <a:ea typeface="+mn-ea"/>
                <a:cs typeface="+mn-cs"/>
              </a:rPr>
              <a:t>Teachers click to show and hear ‘</a:t>
            </a:r>
            <a:r>
              <a:rPr lang="en-GB" sz="1200" b="0" kern="1200" baseline="0" dirty="0" err="1">
                <a:solidFill>
                  <a:schemeClr val="tx1"/>
                </a:solidFill>
                <a:effectLst/>
                <a:latin typeface="+mn-lt"/>
                <a:ea typeface="+mn-ea"/>
                <a:cs typeface="+mn-cs"/>
              </a:rPr>
              <a:t>haces</a:t>
            </a:r>
            <a:r>
              <a:rPr lang="en-GB" sz="1200" b="0" kern="1200" baseline="0" dirty="0">
                <a:solidFill>
                  <a:schemeClr val="tx1"/>
                </a:solidFill>
                <a:effectLst/>
                <a:latin typeface="+mn-lt"/>
                <a:ea typeface="+mn-ea"/>
                <a:cs typeface="+mn-cs"/>
              </a:rPr>
              <a:t>’, and then its meaning (both ‘you do’ and ‘you make’)</a:t>
            </a:r>
          </a:p>
          <a:p>
            <a:pPr marL="228600" indent="-228600">
              <a:buAutoNum type="arabicPeriod"/>
            </a:pPr>
            <a:r>
              <a:rPr lang="en-GB" sz="1200" b="0" kern="1200" baseline="0" dirty="0">
                <a:solidFill>
                  <a:schemeClr val="tx1"/>
                </a:solidFill>
                <a:effectLst/>
                <a:latin typeface="+mn-lt"/>
                <a:ea typeface="+mn-ea"/>
                <a:cs typeface="+mn-cs"/>
              </a:rPr>
              <a:t>On the next slide, teachers click to show the verb and hear the verb again, and then see it in two short sentences, with its different possible meanings.</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483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213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Version 1 – more supported</a:t>
            </a:r>
            <a:br>
              <a:rPr lang="en-GB" b="1" dirty="0"/>
            </a:br>
            <a:r>
              <a:rPr lang="en-GB" b="1" dirty="0"/>
              <a:t>Timing: </a:t>
            </a:r>
            <a:r>
              <a:rPr lang="en-GB" b="0" dirty="0"/>
              <a:t>7</a:t>
            </a:r>
            <a:r>
              <a:rPr lang="en-GB" b="0" baseline="0" dirty="0"/>
              <a:t> minutes</a:t>
            </a:r>
          </a:p>
          <a:p>
            <a:endParaRPr lang="en-GB" b="0" baseline="0" dirty="0"/>
          </a:p>
          <a:p>
            <a:r>
              <a:rPr lang="en-GB" b="1" baseline="0" dirty="0"/>
              <a:t>Notes: </a:t>
            </a:r>
          </a:p>
          <a:p>
            <a:r>
              <a:rPr lang="en-GB" b="1" baseline="0" dirty="0"/>
              <a:t>Either</a:t>
            </a:r>
            <a:r>
              <a:rPr lang="en-GB" b="0" baseline="0" dirty="0"/>
              <a:t> do the activity on this slide, </a:t>
            </a:r>
            <a:r>
              <a:rPr lang="en-GB" b="1" baseline="0" dirty="0"/>
              <a:t>or</a:t>
            </a:r>
            <a:r>
              <a:rPr lang="en-GB" b="0" baseline="0" dirty="0"/>
              <a:t> the next one. The difference is that on the next slide, the question word is obscured to add more difficulty and an extra answer needed.</a:t>
            </a:r>
            <a:endParaRPr lang="en-GB" b="1" baseline="0" dirty="0"/>
          </a:p>
          <a:p>
            <a:endParaRPr lang="en-GB" b="0" baseline="0" dirty="0"/>
          </a:p>
          <a:p>
            <a:r>
              <a:rPr lang="en-GB" b="1" baseline="0" dirty="0"/>
              <a:t>Aim: </a:t>
            </a:r>
            <a:r>
              <a:rPr lang="en-GB" b="0" baseline="0" dirty="0"/>
              <a:t>Reading and writing exercise practising use and understanding of the 1</a:t>
            </a:r>
            <a:r>
              <a:rPr lang="en-GB" b="0" baseline="30000" dirty="0"/>
              <a:t>st</a:t>
            </a:r>
            <a:r>
              <a:rPr lang="en-GB" b="0" baseline="0" dirty="0"/>
              <a:t>, 2</a:t>
            </a:r>
            <a:r>
              <a:rPr lang="en-GB" b="0" baseline="30000" dirty="0"/>
              <a:t>nd</a:t>
            </a:r>
            <a:r>
              <a:rPr lang="en-GB" b="0" baseline="0" dirty="0"/>
              <a:t> and 3</a:t>
            </a:r>
            <a:r>
              <a:rPr lang="en-GB" b="0" baseline="30000" dirty="0"/>
              <a:t>rd</a:t>
            </a:r>
            <a:r>
              <a:rPr lang="en-GB" b="0" baseline="0" dirty="0"/>
              <a:t> person singular forms of the verb ‘hacer’</a:t>
            </a:r>
          </a:p>
          <a:p>
            <a:endParaRPr lang="en-GB" b="0" baseline="0" dirty="0"/>
          </a:p>
          <a:p>
            <a:r>
              <a:rPr lang="en-GB" b="1" baseline="0" dirty="0"/>
              <a:t>Procedure</a:t>
            </a:r>
            <a:endParaRPr lang="en-GB" b="1" dirty="0"/>
          </a:p>
          <a:p>
            <a:r>
              <a:rPr lang="en-GB" b="0" dirty="0"/>
              <a:t>1.</a:t>
            </a:r>
            <a:r>
              <a:rPr lang="en-GB" b="0" baseline="0" dirty="0"/>
              <a:t> Students copy out the grid. They will need to tick either the ‘you’ or ‘he/she’ column for the question, and then either write ‘</a:t>
            </a:r>
            <a:r>
              <a:rPr lang="en-GB" b="0" baseline="0" dirty="0" err="1"/>
              <a:t>hago</a:t>
            </a:r>
            <a:r>
              <a:rPr lang="en-GB" b="0" baseline="0" dirty="0"/>
              <a:t>’ or ‘</a:t>
            </a:r>
            <a:r>
              <a:rPr lang="en-GB" b="0" baseline="0" dirty="0" err="1"/>
              <a:t>hace</a:t>
            </a:r>
            <a:r>
              <a:rPr lang="en-GB" b="0" baseline="0" dirty="0"/>
              <a:t>’ for the answer column.</a:t>
            </a:r>
          </a:p>
          <a:p>
            <a:r>
              <a:rPr lang="en-GB" b="0" baseline="0" dirty="0"/>
              <a:t>2. Teachers click to go through the individual answers for each question. After eliciting the answers, both the question and answer can be translated.</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689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Version 2 – more challenging</a:t>
            </a:r>
            <a:br>
              <a:rPr lang="en-GB" b="1" dirty="0"/>
            </a:br>
            <a:r>
              <a:rPr lang="en-GB" b="1" dirty="0"/>
              <a:t>Timing</a:t>
            </a:r>
            <a:r>
              <a:rPr lang="en-GB" b="1" baseline="0" dirty="0"/>
              <a:t> </a:t>
            </a:r>
            <a:r>
              <a:rPr lang="en-GB" b="0" baseline="0" dirty="0"/>
              <a:t>7 minutes</a:t>
            </a:r>
          </a:p>
          <a:p>
            <a:endParaRPr lang="en-GB" b="0" baseline="0" dirty="0"/>
          </a:p>
          <a:p>
            <a:r>
              <a:rPr lang="en-GB" b="1" baseline="0" dirty="0"/>
              <a:t>Notes:</a:t>
            </a:r>
          </a:p>
          <a:p>
            <a:r>
              <a:rPr lang="en-GB" b="0" baseline="0" dirty="0"/>
              <a:t>Either do this activity or the preceding one.</a:t>
            </a:r>
          </a:p>
          <a:p>
            <a:endParaRPr lang="en-GB" b="0" baseline="0" dirty="0"/>
          </a:p>
          <a:p>
            <a:r>
              <a:rPr lang="en-GB" b="1" baseline="0" dirty="0"/>
              <a:t>Aim: </a:t>
            </a:r>
            <a:r>
              <a:rPr lang="en-GB" b="0" baseline="0" dirty="0"/>
              <a:t>Same as the last activity but also practising question words</a:t>
            </a:r>
          </a:p>
          <a:p>
            <a:endParaRPr lang="en-GB" b="0" baseline="0" dirty="0"/>
          </a:p>
          <a:p>
            <a:r>
              <a:rPr lang="en-GB" b="1" baseline="0" dirty="0"/>
              <a:t>Procedure: </a:t>
            </a:r>
          </a:p>
          <a:p>
            <a:pPr marL="228600" indent="-228600">
              <a:buAutoNum type="arabicPeriod"/>
            </a:pPr>
            <a:r>
              <a:rPr lang="en-GB" b="0" baseline="0" dirty="0"/>
              <a:t>Same as the last activity but students will also need to write out what the missing question word is.</a:t>
            </a:r>
          </a:p>
          <a:p>
            <a:pPr marL="228600" indent="-228600">
              <a:buAutoNum type="arabicPeriod"/>
            </a:pPr>
            <a:r>
              <a:rPr lang="en-GB" b="0" baseline="0" dirty="0"/>
              <a:t>When going through the answers, the missing question word is revealed with the second click, after the answer for the ‘you’ or ‘he/she’ columns.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646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n-US" b="0" dirty="0" err="1"/>
              <a:t>practise</a:t>
            </a:r>
            <a:r>
              <a:rPr lang="en-US" b="0" dirty="0"/>
              <a:t> oral recall of these key verbs in questions and verbs and vocabulary in the responses.</a:t>
            </a:r>
          </a:p>
          <a:p>
            <a:endParaRPr lang="en-US" b="1" dirty="0"/>
          </a:p>
          <a:p>
            <a:r>
              <a:rPr lang="en-US" b="1" dirty="0"/>
              <a:t>Procedure:</a:t>
            </a:r>
          </a:p>
          <a:p>
            <a:pPr marL="0" indent="0">
              <a:buNone/>
            </a:pPr>
            <a:r>
              <a:rPr lang="en-US" b="0" dirty="0"/>
              <a:t>Students </a:t>
            </a:r>
            <a:r>
              <a:rPr lang="en-US" b="0" dirty="0" err="1"/>
              <a:t>practise</a:t>
            </a:r>
            <a:r>
              <a:rPr lang="en-US" b="0" dirty="0"/>
              <a:t> the dialogue in pairs, supplying the verb forms and vocabulary from memory.</a:t>
            </a:r>
            <a:br>
              <a:rPr lang="en-US" b="0" dirty="0"/>
            </a:br>
            <a:r>
              <a:rPr lang="en-US" b="0" dirty="0"/>
              <a:t>They then swap roles so each has a turn asking the questions.</a:t>
            </a:r>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1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dirty="0">
                <a:solidFill>
                  <a:srgbClr val="FF0000"/>
                </a:solidFill>
              </a:rPr>
              <a:t>i) AQA, Edexcel, </a:t>
            </a:r>
            <a:r>
              <a:rPr lang="en-GB" b="1" dirty="0" err="1">
                <a:solidFill>
                  <a:srgbClr val="FF0000"/>
                </a:solidFill>
              </a:rPr>
              <a:t>Eduqas</a:t>
            </a:r>
            <a:r>
              <a:rPr lang="en-GB" b="1" dirty="0">
                <a:solidFill>
                  <a:srgbClr val="FF0000"/>
                </a:solidFill>
              </a:rPr>
              <a:t> lists do not have </a:t>
            </a:r>
            <a:r>
              <a:rPr lang="en-GB" sz="1200" b="1" i="0" u="sng" kern="1200" dirty="0" err="1">
                <a:solidFill>
                  <a:schemeClr val="tx1"/>
                </a:solidFill>
                <a:effectLst/>
                <a:latin typeface="+mn-lt"/>
                <a:ea typeface="+mn-ea"/>
                <a:cs typeface="+mn-cs"/>
              </a:rPr>
              <a:t>balcón</a:t>
            </a:r>
            <a:r>
              <a:rPr lang="en-GB" sz="1200" b="1" i="0" u="sng" kern="1200" dirty="0">
                <a:solidFill>
                  <a:schemeClr val="tx1"/>
                </a:solidFill>
                <a:effectLst/>
                <a:latin typeface="+mn-lt"/>
                <a:ea typeface="+mn-ea"/>
                <a:cs typeface="+mn-cs"/>
              </a:rPr>
              <a:t>, caballero, </a:t>
            </a:r>
            <a:r>
              <a:rPr lang="en-GB" sz="1200" b="1" i="0" u="sng" kern="1200" dirty="0" err="1">
                <a:solidFill>
                  <a:schemeClr val="tx1"/>
                </a:solidFill>
                <a:effectLst/>
                <a:latin typeface="+mn-lt"/>
                <a:ea typeface="+mn-ea"/>
                <a:cs typeface="+mn-cs"/>
              </a:rPr>
              <a:t>dama</a:t>
            </a:r>
            <a:br>
              <a:rPr lang="en-GB" b="1" dirty="0">
                <a:solidFill>
                  <a:srgbClr val="FF0000"/>
                </a:solidFill>
              </a:rPr>
            </a:br>
            <a:r>
              <a:rPr lang="en-GB" b="1" dirty="0">
                <a:solidFill>
                  <a:srgbClr val="FF0000"/>
                </a:solidFill>
              </a:rPr>
              <a:t>ii) In addition, </a:t>
            </a:r>
            <a:r>
              <a:rPr lang="en-GB" b="1" dirty="0" err="1">
                <a:solidFill>
                  <a:srgbClr val="FF0000"/>
                </a:solidFill>
              </a:rPr>
              <a:t>Eduqas</a:t>
            </a:r>
            <a:r>
              <a:rPr lang="en-GB" b="1" dirty="0">
                <a:solidFill>
                  <a:srgbClr val="FF0000"/>
                </a:solidFill>
              </a:rPr>
              <a:t> list does not have </a:t>
            </a:r>
            <a:r>
              <a:rPr lang="en-GB" sz="1200" b="1" i="0" u="sng" kern="1200" dirty="0" err="1">
                <a:solidFill>
                  <a:schemeClr val="tx1"/>
                </a:solidFill>
                <a:effectLst/>
                <a:latin typeface="+mn-lt"/>
                <a:ea typeface="+mn-ea"/>
                <a:cs typeface="+mn-cs"/>
              </a:rPr>
              <a:t>flor</a:t>
            </a:r>
            <a:r>
              <a:rPr lang="en-GB" sz="1200" b="0" i="0" kern="1200" dirty="0">
                <a:solidFill>
                  <a:schemeClr val="tx1"/>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1" u="sng" dirty="0">
                <a:solidFill>
                  <a:srgbClr val="FF0000"/>
                </a:solidFill>
              </a:rPr>
            </a:br>
            <a:r>
              <a:rPr lang="en-GB" b="1" dirty="0"/>
              <a:t>Learning outcomes (lesson 2):</a:t>
            </a:r>
            <a:endParaRPr lang="en-GB" b="0" dirty="0"/>
          </a:p>
          <a:p>
            <a:pPr marL="0" lvl="0" indent="0" algn="l" rtl="0">
              <a:spcBef>
                <a:spcPts val="0"/>
              </a:spcBef>
              <a:spcAft>
                <a:spcPts val="0"/>
              </a:spcAft>
              <a:buNone/>
            </a:pPr>
            <a:r>
              <a:rPr lang="en-GB" sz="1200" b="0" i="0" dirty="0">
                <a:solidFill>
                  <a:schemeClr val="dk1"/>
                </a:solidFill>
                <a:latin typeface="+mn-lt"/>
                <a:ea typeface="Calibri"/>
                <a:cs typeface="Calibri"/>
                <a:sym typeface="Calibri"/>
              </a:rPr>
              <a:t>Introduction</a:t>
            </a:r>
            <a:r>
              <a:rPr lang="en-GB" sz="1200" b="0" i="0" baseline="0" dirty="0">
                <a:solidFill>
                  <a:schemeClr val="dk1"/>
                </a:solidFill>
                <a:latin typeface="+mn-lt"/>
                <a:ea typeface="Calibri"/>
                <a:cs typeface="Calibri"/>
                <a:sym typeface="Calibri"/>
              </a:rPr>
              <a:t> of question words ‘</a:t>
            </a:r>
            <a:r>
              <a:rPr lang="en-GB" sz="1200" b="0" i="0" baseline="0" dirty="0" err="1">
                <a:solidFill>
                  <a:schemeClr val="dk1"/>
                </a:solidFill>
                <a:latin typeface="+mn-lt"/>
                <a:ea typeface="Calibri"/>
                <a:cs typeface="Calibri"/>
                <a:sym typeface="Calibri"/>
              </a:rPr>
              <a:t>cuánto</a:t>
            </a:r>
            <a:r>
              <a:rPr lang="en-GB" sz="1200" b="0" i="0" baseline="0" dirty="0">
                <a:solidFill>
                  <a:schemeClr val="dk1"/>
                </a:solidFill>
                <a:latin typeface="+mn-lt"/>
                <a:ea typeface="Calibri"/>
                <a:cs typeface="Calibri"/>
                <a:sym typeface="Calibri"/>
              </a:rPr>
              <a:t>(s)’, ‘</a:t>
            </a:r>
            <a:r>
              <a:rPr lang="en-GB" sz="1200" b="0" i="0" baseline="0" dirty="0" err="1">
                <a:solidFill>
                  <a:schemeClr val="dk1"/>
                </a:solidFill>
                <a:latin typeface="+mn-lt"/>
                <a:ea typeface="Calibri"/>
                <a:cs typeface="Calibri"/>
                <a:sym typeface="Calibri"/>
              </a:rPr>
              <a:t>cuál</a:t>
            </a:r>
            <a:r>
              <a:rPr lang="en-GB" sz="1200" b="0" i="0" baseline="0" dirty="0">
                <a:solidFill>
                  <a:schemeClr val="dk1"/>
                </a:solidFill>
                <a:latin typeface="+mn-lt"/>
                <a:ea typeface="Calibri"/>
                <a:cs typeface="Calibri"/>
                <a:sym typeface="Calibri"/>
              </a:rPr>
              <a:t>(es)’, ‘</a:t>
            </a:r>
            <a:r>
              <a:rPr lang="en-GB" sz="1200" b="0" i="0" baseline="0" dirty="0" err="1">
                <a:solidFill>
                  <a:schemeClr val="dk1"/>
                </a:solidFill>
                <a:latin typeface="+mn-lt"/>
                <a:ea typeface="Calibri"/>
                <a:cs typeface="Calibri"/>
                <a:sym typeface="Calibri"/>
              </a:rPr>
              <a:t>quién</a:t>
            </a:r>
            <a:r>
              <a:rPr lang="en-GB" sz="1200" b="0" i="0" baseline="0" dirty="0">
                <a:solidFill>
                  <a:schemeClr val="dk1"/>
                </a:solidFill>
                <a:latin typeface="+mn-lt"/>
                <a:ea typeface="Calibri"/>
                <a:cs typeface="Calibri"/>
                <a:sym typeface="Calibri"/>
              </a:rPr>
              <a:t>(es)’</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‘es’ and ‘son’</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7.2.1.4 (introduce) </a:t>
            </a:r>
            <a:r>
              <a:rPr lang="es-ES" baseline="0" dirty="0"/>
              <a:t>¿cuándo? [57]; ¿cuánto? [580]; ¿cuál? [445]; hacer [26]; hago; haces; hace;  deporte [1489]; deberes [2187]; actividad [344]; dibujo [1726]; noche [164]; tarde [392]; mañana [402]; para [16]</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7.1.2.3 (revisit)</a:t>
            </a:r>
            <a:r>
              <a:rPr lang="en-GB" sz="1200" b="0" i="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hay [13]; mirar [125]; mesa [525]; silla [1271]; ventana [752]; puerta [274]; chica [1129]; persona [108]; chico [727]; aquí [130]; allí [197]; clase [320]</a:t>
            </a:r>
            <a:endParaRPr lang="en-GB" sz="1200" b="1" i="0" dirty="0">
              <a:solidFill>
                <a:schemeClr val="dk1"/>
              </a:solidFill>
              <a:latin typeface="+mn-lt"/>
              <a:ea typeface="Calibri"/>
              <a:cs typeface="Calibri"/>
              <a:sym typeface="Calibri"/>
            </a:endParaRPr>
          </a:p>
          <a:p>
            <a:pPr rtl="0" latinLnBrk="0"/>
            <a:r>
              <a:rPr lang="en-GB" sz="1200" b="1" i="0" dirty="0">
                <a:solidFill>
                  <a:schemeClr val="dk1"/>
                </a:solidFill>
                <a:latin typeface="+mn-lt"/>
                <a:ea typeface="Calibri"/>
                <a:cs typeface="Calibri"/>
                <a:sym typeface="Calibri"/>
              </a:rPr>
              <a:t>7.2.1.1 (revisit) </a:t>
            </a:r>
            <a:r>
              <a:rPr lang="en-GB" sz="1200" b="0" i="0" kern="1200" dirty="0" err="1">
                <a:solidFill>
                  <a:schemeClr val="tx1"/>
                </a:solidFill>
                <a:effectLst/>
                <a:latin typeface="+mn-lt"/>
                <a:ea typeface="+mn-ea"/>
                <a:cs typeface="+mn-cs"/>
              </a:rPr>
              <a:t>balcón</a:t>
            </a:r>
            <a:r>
              <a:rPr lang="en-GB" sz="1200" b="0" i="0" kern="1200" dirty="0">
                <a:solidFill>
                  <a:schemeClr val="tx1"/>
                </a:solidFill>
                <a:effectLst/>
                <a:latin typeface="+mn-lt"/>
                <a:ea typeface="+mn-ea"/>
                <a:cs typeface="+mn-cs"/>
              </a:rPr>
              <a:t> [3133];</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dama</a:t>
            </a:r>
            <a:r>
              <a:rPr lang="en-GB" sz="1200" b="0" i="0" kern="1200" dirty="0">
                <a:solidFill>
                  <a:schemeClr val="tx1"/>
                </a:solidFill>
                <a:effectLst/>
                <a:latin typeface="+mn-lt"/>
                <a:ea typeface="+mn-ea"/>
                <a:cs typeface="+mn-cs"/>
              </a:rPr>
              <a:t> [2062];</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torre</a:t>
            </a:r>
            <a:r>
              <a:rPr lang="en-GB" sz="1200" b="0" i="0" kern="1200" dirty="0">
                <a:solidFill>
                  <a:schemeClr val="tx1"/>
                </a:solidFill>
                <a:effectLst/>
                <a:latin typeface="+mn-lt"/>
                <a:ea typeface="+mn-ea"/>
                <a:cs typeface="+mn-cs"/>
              </a:rPr>
              <a:t> [2138];</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caballero [2056]; </a:t>
            </a:r>
            <a:r>
              <a:rPr lang="en-GB" sz="1200" b="0" i="0" kern="1200" dirty="0" err="1">
                <a:solidFill>
                  <a:schemeClr val="tx1"/>
                </a:solidFill>
                <a:effectLst/>
                <a:latin typeface="+mn-lt"/>
                <a:ea typeface="+mn-ea"/>
                <a:cs typeface="+mn-cs"/>
              </a:rPr>
              <a:t>saber</a:t>
            </a:r>
            <a:r>
              <a:rPr lang="en-GB" sz="1200" b="0" i="0" kern="1200" dirty="0">
                <a:solidFill>
                  <a:schemeClr val="tx1"/>
                </a:solidFill>
                <a:effectLst/>
                <a:latin typeface="+mn-lt"/>
                <a:ea typeface="+mn-ea"/>
                <a:cs typeface="+mn-cs"/>
              </a:rPr>
              <a:t> [44]; pasar [68];</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blanco</a:t>
            </a:r>
            <a:r>
              <a:rPr lang="en-GB" sz="1200" b="0" i="0" kern="1200" dirty="0">
                <a:solidFill>
                  <a:schemeClr val="tx1"/>
                </a:solidFill>
                <a:effectLst/>
                <a:latin typeface="+mn-lt"/>
                <a:ea typeface="+mn-ea"/>
                <a:cs typeface="+mn-cs"/>
              </a:rPr>
              <a:t> [372]</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flor</a:t>
            </a:r>
            <a:r>
              <a:rPr lang="en-GB" sz="1200" b="0" i="0" kern="1200" dirty="0">
                <a:solidFill>
                  <a:schemeClr val="tx1"/>
                </a:solidFill>
                <a:effectLst/>
                <a:latin typeface="+mn-lt"/>
                <a:ea typeface="+mn-ea"/>
                <a:cs typeface="+mn-cs"/>
              </a:rPr>
              <a:t> [739];</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plaza [806];</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llevar</a:t>
            </a:r>
            <a:r>
              <a:rPr lang="en-GB" sz="1200" b="0" i="0" kern="1200" dirty="0">
                <a:solidFill>
                  <a:schemeClr val="tx1"/>
                </a:solidFill>
                <a:effectLst/>
                <a:latin typeface="+mn-lt"/>
                <a:ea typeface="+mn-ea"/>
                <a:cs typeface="+mn-cs"/>
              </a:rPr>
              <a:t> [101]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078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a:t>
            </a:r>
            <a:r>
              <a:rPr lang="en-GB" b="0" baseline="0" dirty="0"/>
              <a:t>5 minutes (for 6 slides)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introduce ‘¿</a:t>
            </a:r>
            <a:r>
              <a:rPr lang="en-GB" b="0" dirty="0" err="1"/>
              <a:t>cuánto</a:t>
            </a:r>
            <a:r>
              <a:rPr lang="en-GB" b="0" dirty="0"/>
              <a:t>/s’ and show its use</a:t>
            </a:r>
            <a:r>
              <a:rPr lang="en-GB" b="0" baseline="0" dirty="0"/>
              <a:t> in singular and plural versions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Procedure</a:t>
            </a:r>
          </a:p>
          <a:p>
            <a:pPr marL="228600" indent="-228600">
              <a:buAutoNum type="arabicPeriod"/>
            </a:pPr>
            <a:r>
              <a:rPr lang="en-GB" b="0" baseline="0" dirty="0"/>
              <a:t>Teachers click to show ‘¿</a:t>
            </a:r>
            <a:r>
              <a:rPr lang="en-GB" b="0" baseline="0" dirty="0" err="1"/>
              <a:t>cuánto</a:t>
            </a:r>
            <a:r>
              <a:rPr lang="en-GB" b="0" baseline="0" dirty="0"/>
              <a:t>?’ and its translation</a:t>
            </a:r>
          </a:p>
          <a:p>
            <a:pPr marL="228600" indent="-228600">
              <a:buAutoNum type="arabicPeriod"/>
            </a:pPr>
            <a:r>
              <a:rPr lang="en-GB" b="0" baseline="0" dirty="0"/>
              <a:t>It is worth reminding students that all question words in Spanish have an accent, and also to use the upside down question mark.</a:t>
            </a:r>
          </a:p>
          <a:p>
            <a:pPr marL="0" indent="0">
              <a:buNone/>
            </a:pPr>
            <a:endParaRPr lang="en-GB" b="0" baseline="0" dirty="0"/>
          </a:p>
          <a:p>
            <a:pPr marL="0" indent="0">
              <a:buNone/>
            </a:pPr>
            <a:r>
              <a:rPr lang="en-GB" b="0" baseline="0" dirty="0"/>
              <a:t>The same procedure is repeated on the next few slides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976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886829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a:t>Procedure:</a:t>
            </a:r>
          </a:p>
          <a:p>
            <a:r>
              <a:rPr lang="en-GB" b="0" dirty="0"/>
              <a:t>Same as the previous</a:t>
            </a:r>
            <a:r>
              <a:rPr lang="en-GB" b="0" baseline="0" dirty="0"/>
              <a:t>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866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a:t>Procedure</a:t>
            </a:r>
          </a:p>
          <a:p>
            <a:r>
              <a:rPr lang="en-GB" b="0" dirty="0"/>
              <a:t>1.</a:t>
            </a:r>
            <a:r>
              <a:rPr lang="en-GB" b="0" baseline="0" dirty="0"/>
              <a:t> Same as the previous slides, but after the translation of ‘¿</a:t>
            </a:r>
            <a:r>
              <a:rPr lang="en-GB" b="0" baseline="0" dirty="0" err="1"/>
              <a:t>cuánto</a:t>
            </a:r>
            <a:r>
              <a:rPr lang="en-GB" b="0" baseline="0" dirty="0"/>
              <a:t>?’ students will see an example of a short sentence, and then its translation after the click</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471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a:t>Procedure:</a:t>
            </a:r>
          </a:p>
          <a:p>
            <a:r>
              <a:rPr lang="en-GB" b="0" dirty="0"/>
              <a:t>1.</a:t>
            </a:r>
            <a:r>
              <a:rPr lang="en-GB" b="0" baseline="0" dirty="0"/>
              <a:t> This slide introduces the plural form. Teachers follow the same procedure of previous slides, clicking to show the word and then the meaning.</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632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a:t>Procedure:</a:t>
            </a:r>
          </a:p>
          <a:p>
            <a:r>
              <a:rPr lang="en-GB" b="0" dirty="0"/>
              <a:t>1.</a:t>
            </a:r>
            <a:r>
              <a:rPr lang="en-GB" b="0" baseline="0" dirty="0"/>
              <a:t> Same as the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157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a:t>Procedure:</a:t>
            </a:r>
          </a:p>
          <a:p>
            <a:r>
              <a:rPr lang="en-GB" b="0" dirty="0"/>
              <a:t>1.</a:t>
            </a:r>
            <a:r>
              <a:rPr lang="en-GB" b="0" baseline="0" dirty="0"/>
              <a:t> Same as the previous slide, but after the translation of ‘¿</a:t>
            </a:r>
            <a:r>
              <a:rPr lang="en-GB" b="0" baseline="0" dirty="0" err="1"/>
              <a:t>cuántos</a:t>
            </a:r>
            <a:r>
              <a:rPr lang="en-GB" b="0" baseline="0" dirty="0"/>
              <a:t>’, students will see an example of a short sentence and then its translation.</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139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a:t>
            </a:r>
            <a:r>
              <a:rPr lang="en-GB" b="0" baseline="0" dirty="0"/>
              <a:t>5 minutes</a:t>
            </a:r>
          </a:p>
          <a:p>
            <a:endParaRPr lang="en-GB" b="0" baseline="0" dirty="0"/>
          </a:p>
          <a:p>
            <a:r>
              <a:rPr lang="en-GB" b="1" baseline="0" dirty="0"/>
              <a:t>Aim: </a:t>
            </a:r>
            <a:r>
              <a:rPr lang="en-GB" b="0" baseline="0" dirty="0"/>
              <a:t>reading exercise practising recognition of number agreement between the question word ‘¿</a:t>
            </a:r>
            <a:r>
              <a:rPr lang="en-GB" b="0" baseline="0" dirty="0" err="1"/>
              <a:t>cuánto</a:t>
            </a:r>
            <a:r>
              <a:rPr lang="en-GB" b="0" baseline="0" dirty="0"/>
              <a:t>(s)?’ and the noun (singular vs plural)</a:t>
            </a:r>
          </a:p>
          <a:p>
            <a:endParaRPr lang="en-GB" b="0" baseline="0" dirty="0"/>
          </a:p>
          <a:p>
            <a:r>
              <a:rPr lang="en-GB" b="1" baseline="0" dirty="0"/>
              <a:t>Procedure:</a:t>
            </a:r>
          </a:p>
          <a:p>
            <a:pPr marL="228600" indent="-228600">
              <a:buAutoNum type="arabicPeriod"/>
            </a:pPr>
            <a:r>
              <a:rPr lang="en-GB" b="0" baseline="0" dirty="0"/>
              <a:t>Students should look at the question word and decide if the singular or plural noun is needed.</a:t>
            </a:r>
          </a:p>
          <a:p>
            <a:pPr marL="228600" indent="-228600">
              <a:buAutoNum type="arabicPeriod"/>
            </a:pPr>
            <a:r>
              <a:rPr lang="en-GB" b="0" baseline="0" dirty="0"/>
              <a:t>The answers are shown by clicking.</a:t>
            </a:r>
          </a:p>
          <a:p>
            <a:pPr marL="228600" indent="-228600">
              <a:buAutoNum type="arabicPeriod"/>
            </a:pPr>
            <a:r>
              <a:rPr lang="en-GB" b="0" baseline="0" dirty="0"/>
              <a:t>The teacher clicks again to show a vocabulary box with the new words in the exercise. Students then can be asked to translate the sentences. It may be necessary to first bring up the box with glosses for unknown vocabulary.</a:t>
            </a:r>
          </a:p>
          <a:p>
            <a:endParaRPr lang="en-GB" baseline="0" dirty="0"/>
          </a:p>
          <a:p>
            <a:r>
              <a:rPr lang="en-GB" b="1" baseline="0" dirty="0"/>
              <a:t>Notes:</a:t>
            </a:r>
          </a:p>
          <a:p>
            <a:r>
              <a:rPr lang="en-GB" baseline="0" dirty="0"/>
              <a:t>In this activity, in order to exemplify this grammatical feature within a sentence, it has been necessary to use some nouns that students do not yet know. However, students do not have to understand the noun; their focus is only on understanding the grammatical feature.  All the verbs used are known to students.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Unknown Words </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err="1">
                <a:solidFill>
                  <a:schemeClr val="tx1"/>
                </a:solidFill>
                <a:effectLst/>
                <a:latin typeface="+mn-lt"/>
                <a:ea typeface="+mn-ea"/>
                <a:cs typeface="+mn-cs"/>
              </a:rPr>
              <a:t>e</a:t>
            </a:r>
            <a:r>
              <a:rPr lang="en-GB" sz="1200" b="0" kern="1200" dirty="0" err="1">
                <a:solidFill>
                  <a:schemeClr val="tx1"/>
                </a:solidFill>
                <a:effectLst/>
                <a:latin typeface="+mn-lt"/>
                <a:ea typeface="+mn-ea"/>
                <a:cs typeface="+mn-cs"/>
              </a:rPr>
              <a:t>jercicio</a:t>
            </a:r>
            <a:r>
              <a:rPr lang="en-GB" sz="1200" b="0" kern="1200" dirty="0">
                <a:solidFill>
                  <a:schemeClr val="tx1"/>
                </a:solidFill>
                <a:effectLst/>
                <a:latin typeface="+mn-lt"/>
                <a:ea typeface="+mn-ea"/>
                <a:cs typeface="+mn-cs"/>
              </a:rPr>
              <a:t> [1162]; </a:t>
            </a:r>
            <a:r>
              <a:rPr lang="en-GB" sz="1200" b="0" kern="1200" dirty="0" err="1">
                <a:solidFill>
                  <a:schemeClr val="tx1"/>
                </a:solidFill>
                <a:effectLst/>
                <a:latin typeface="+mn-lt"/>
                <a:ea typeface="+mn-ea"/>
                <a:cs typeface="+mn-cs"/>
              </a:rPr>
              <a:t>idioma</a:t>
            </a:r>
            <a:r>
              <a:rPr lang="en-GB" sz="1200" b="0" kern="1200" dirty="0">
                <a:solidFill>
                  <a:schemeClr val="tx1"/>
                </a:solidFill>
                <a:effectLst/>
                <a:latin typeface="+mn-lt"/>
                <a:ea typeface="+mn-ea"/>
                <a:cs typeface="+mn-cs"/>
              </a:rPr>
              <a:t> [1159]; </a:t>
            </a:r>
            <a:r>
              <a:rPr lang="en-GB" sz="1200" b="0" kern="1200" dirty="0" err="1">
                <a:solidFill>
                  <a:schemeClr val="tx1"/>
                </a:solidFill>
                <a:effectLst/>
                <a:latin typeface="+mn-lt"/>
                <a:ea typeface="+mn-ea"/>
                <a:cs typeface="+mn-cs"/>
              </a:rPr>
              <a:t>tiempo</a:t>
            </a:r>
            <a:r>
              <a:rPr lang="en-GB" sz="1200" b="0" kern="1200" dirty="0">
                <a:solidFill>
                  <a:schemeClr val="tx1"/>
                </a:solidFill>
                <a:effectLst/>
                <a:latin typeface="+mn-lt"/>
                <a:ea typeface="+mn-ea"/>
                <a:cs typeface="+mn-cs"/>
              </a:rPr>
              <a:t> [80] (all to be covered in Y7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chocolate</a:t>
            </a:r>
            <a:r>
              <a:rPr lang="en-GB" sz="1200" b="0" kern="1200" baseline="0" dirty="0">
                <a:solidFill>
                  <a:schemeClr val="tx1"/>
                </a:solidFill>
                <a:effectLst/>
                <a:latin typeface="+mn-lt"/>
                <a:ea typeface="+mn-ea"/>
                <a:cs typeface="+mn-cs"/>
              </a:rPr>
              <a:t> [3408] (cognate)</a:t>
            </a:r>
            <a:endParaRPr lang="en-GB" sz="1200" b="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fld id="{259987BF-4B04-444A-9EF2-F2BD2488601F}" type="slidenum">
              <a:rPr lang="en-GB" smtClean="0"/>
              <a:t>35</a:t>
            </a:fld>
            <a:endParaRPr lang="en-GB"/>
          </a:p>
        </p:txBody>
      </p:sp>
    </p:spTree>
    <p:extLst>
      <p:ext uri="{BB962C8B-B14F-4D97-AF65-F5344CB8AC3E}">
        <p14:creationId xmlns:p14="http://schemas.microsoft.com/office/powerpoint/2010/main" val="1881246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a:t>Timing: </a:t>
            </a:r>
            <a:r>
              <a:rPr lang="en-GB" b="0" dirty="0"/>
              <a:t>2 minutes</a:t>
            </a:r>
            <a:r>
              <a:rPr lang="en-GB" b="0" baseline="0" dirty="0"/>
              <a:t> (for slides 32 and 33)</a:t>
            </a:r>
            <a:endParaRPr lang="en-GB" b="1" dirty="0"/>
          </a:p>
          <a:p>
            <a:endParaRPr lang="en-GB" dirty="0"/>
          </a:p>
          <a:p>
            <a:r>
              <a:rPr lang="en-GB" b="1" dirty="0"/>
              <a:t>Aim:</a:t>
            </a:r>
            <a:r>
              <a:rPr lang="en-GB" b="1" baseline="0" dirty="0"/>
              <a:t> </a:t>
            </a:r>
            <a:r>
              <a:rPr lang="en-GB" b="0" baseline="0" dirty="0"/>
              <a:t>to consolidate ‘¿</a:t>
            </a:r>
            <a:r>
              <a:rPr lang="en-GB" b="0" baseline="0" dirty="0" err="1"/>
              <a:t>quién</a:t>
            </a:r>
            <a:r>
              <a:rPr lang="en-GB" b="0" baseline="0" dirty="0"/>
              <a:t>?’</a:t>
            </a:r>
            <a:r>
              <a:rPr lang="en-GB" b="1" baseline="0" dirty="0"/>
              <a:t> </a:t>
            </a:r>
            <a:r>
              <a:rPr lang="en-GB" b="0" baseline="0" dirty="0"/>
              <a:t>and introduce the plural form ‘¿</a:t>
            </a:r>
            <a:r>
              <a:rPr lang="en-GB" b="0" baseline="0" dirty="0" err="1"/>
              <a:t>quiénes</a:t>
            </a:r>
            <a:r>
              <a:rPr lang="en-GB" b="0" baseline="0" dirty="0"/>
              <a:t>?’ and its usage</a:t>
            </a:r>
          </a:p>
          <a:p>
            <a:endParaRPr lang="en-GB" b="0" baseline="0" dirty="0"/>
          </a:p>
          <a:p>
            <a:r>
              <a:rPr lang="en-GB" b="1" baseline="0" dirty="0"/>
              <a:t>Procedure: </a:t>
            </a:r>
            <a:endParaRPr lang="en-GB" b="0" baseline="0" dirty="0"/>
          </a:p>
          <a:p>
            <a:r>
              <a:rPr lang="en-GB" b="0" baseline="0" dirty="0"/>
              <a:t>1. Teachers click to show the singular form and then the plural form for ‘who’. Teachers should explain usage at this time, benefitting from ‘¿</a:t>
            </a:r>
            <a:r>
              <a:rPr lang="en-GB" b="0" baseline="0" dirty="0" err="1"/>
              <a:t>cuánto</a:t>
            </a:r>
            <a:r>
              <a:rPr lang="en-GB" b="0" baseline="0" dirty="0"/>
              <a:t>/s?’ working in the same way.</a:t>
            </a:r>
            <a:endParaRPr lang="en-GB" b="1" baseline="0"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4261575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click to show an example of a sentence using ‘¿</a:t>
            </a:r>
            <a:r>
              <a:rPr lang="en-GB" b="0" baseline="0" dirty="0" err="1"/>
              <a:t>quién</a:t>
            </a:r>
            <a:r>
              <a:rPr lang="en-GB" b="0" baseline="0" dirty="0"/>
              <a:t>?’ and should ask students to translate. They should draw attention to the verb and the noun in this example. Clicking shows the translation.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click to show an example of a sentence using ‘¿</a:t>
            </a:r>
            <a:r>
              <a:rPr lang="en-GB" b="0" baseline="0" dirty="0" err="1"/>
              <a:t>quiénes</a:t>
            </a:r>
            <a:r>
              <a:rPr lang="en-GB" b="0" baseline="0" dirty="0"/>
              <a:t>?’. Follow the same procedure pointing out the verb and noun, and then show the translated sentence in English.</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341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Timing: </a:t>
            </a:r>
            <a:r>
              <a:rPr lang="en-GB" sz="1200" b="0" kern="1200" baseline="0" dirty="0">
                <a:solidFill>
                  <a:schemeClr val="tx1"/>
                </a:solidFill>
                <a:effectLst/>
                <a:latin typeface="+mn-lt"/>
                <a:ea typeface="+mn-ea"/>
                <a:cs typeface="+mn-cs"/>
              </a:rPr>
              <a:t>6 minutes (+3 minutes if the optional writing out is done)</a:t>
            </a: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Aim: </a:t>
            </a:r>
            <a:r>
              <a:rPr lang="en-GB" sz="1200" b="0" kern="1200" baseline="0" dirty="0">
                <a:solidFill>
                  <a:schemeClr val="tx1"/>
                </a:solidFill>
                <a:effectLst/>
                <a:latin typeface="+mn-lt"/>
                <a:ea typeface="+mn-ea"/>
                <a:cs typeface="+mn-cs"/>
              </a:rPr>
              <a:t>to practise differentiating between ‘¿</a:t>
            </a:r>
            <a:r>
              <a:rPr lang="en-GB" sz="1200" b="0" kern="1200" baseline="0" dirty="0" err="1">
                <a:solidFill>
                  <a:schemeClr val="tx1"/>
                </a:solidFill>
                <a:effectLst/>
                <a:latin typeface="+mn-lt"/>
                <a:ea typeface="+mn-ea"/>
                <a:cs typeface="+mn-cs"/>
              </a:rPr>
              <a:t>quién</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quiénes</a:t>
            </a:r>
            <a:r>
              <a:rPr lang="en-GB" sz="1200" b="0" kern="1200" baseline="0" dirty="0">
                <a:solidFill>
                  <a:schemeClr val="tx1"/>
                </a:solidFill>
                <a:effectLst/>
                <a:latin typeface="+mn-lt"/>
                <a:ea typeface="+mn-ea"/>
                <a:cs typeface="+mn-cs"/>
              </a:rPr>
              <a:t>’, and necessary changes in verb and noun plurality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Students should copy the grid, a column/2 columns for ‘es’ or ‘son’ (one column if students write the verb, two if they tick the correct verb), a column for singular or plural and then a column to write the translated word in Spanish shown by the picture. (Alternatively students could just write out the full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Teachers click to go through the answers individually for each question.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Once the answers have been done, the sentences can be translated into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For added practice, teachers could ask students to switch the completed sentence back to the singular / plural form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259987BF-4B04-444A-9EF2-F2BD2488601F}" type="slidenum">
              <a:rPr lang="en-GB" smtClean="0"/>
              <a:t>38</a:t>
            </a:fld>
            <a:endParaRPr lang="en-GB"/>
          </a:p>
        </p:txBody>
      </p:sp>
    </p:spTree>
    <p:extLst>
      <p:ext uri="{BB962C8B-B14F-4D97-AF65-F5344CB8AC3E}">
        <p14:creationId xmlns:p14="http://schemas.microsoft.com/office/powerpoint/2010/main" val="1560584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2 minutes (for slides 45 and 46)</a:t>
            </a:r>
          </a:p>
          <a:p>
            <a:endParaRPr lang="en-GB" b="0" baseline="0" dirty="0"/>
          </a:p>
          <a:p>
            <a:r>
              <a:rPr lang="en-GB" b="1" baseline="0" dirty="0"/>
              <a:t>Aim: </a:t>
            </a:r>
            <a:r>
              <a:rPr lang="en-GB" b="0" baseline="0" dirty="0"/>
              <a:t>to introduce ‘¿</a:t>
            </a:r>
            <a:r>
              <a:rPr lang="en-GB" b="0" baseline="0" dirty="0" err="1"/>
              <a:t>cuál</a:t>
            </a:r>
            <a:r>
              <a:rPr lang="en-GB" b="0" baseline="0" dirty="0"/>
              <a:t>?’ and ‘¿</a:t>
            </a:r>
            <a:r>
              <a:rPr lang="en-GB" b="0" baseline="0" dirty="0" err="1"/>
              <a:t>cuáles</a:t>
            </a:r>
            <a:r>
              <a:rPr lang="en-GB" b="0" baseline="0" dirty="0"/>
              <a:t>?’</a:t>
            </a:r>
          </a:p>
          <a:p>
            <a:endParaRPr lang="en-GB" b="0" baseline="0" dirty="0"/>
          </a:p>
          <a:p>
            <a:r>
              <a:rPr lang="en-GB" b="1" baseline="0" dirty="0"/>
              <a:t>Procedure:</a:t>
            </a:r>
          </a:p>
          <a:p>
            <a:pPr marL="228600" indent="-228600">
              <a:buAutoNum type="arabicPeriod"/>
            </a:pPr>
            <a:r>
              <a:rPr lang="en-GB" b="0" baseline="0" dirty="0"/>
              <a:t>Teachers click to show ¿</a:t>
            </a:r>
            <a:r>
              <a:rPr lang="en-GB" b="0" baseline="0" dirty="0" err="1"/>
              <a:t>cuál</a:t>
            </a:r>
            <a:r>
              <a:rPr lang="en-GB" b="0" baseline="0" dirty="0"/>
              <a:t>?’ say that this also has a plural form, and ask students to guess what it will be based on forming plurals rules.</a:t>
            </a:r>
          </a:p>
          <a:p>
            <a:pPr marL="228600" indent="-228600">
              <a:buAutoNum type="arabicPeriod"/>
            </a:pPr>
            <a:r>
              <a:rPr lang="en-GB" b="0" baseline="0" dirty="0"/>
              <a:t>Teachers click to show the plural form, and again to show the meaning.</a:t>
            </a:r>
          </a:p>
          <a:p>
            <a:pPr marL="228600" indent="-228600">
              <a:buAutoNum type="arabicPeriod"/>
            </a:pPr>
            <a:r>
              <a:rPr lang="en-GB" b="0" baseline="0" dirty="0"/>
              <a:t>An explanation bubble is then shown on the next click about how this question word is used, in comparison to ‘¿</a:t>
            </a:r>
            <a:r>
              <a:rPr lang="en-GB" b="0" baseline="0" dirty="0" err="1"/>
              <a:t>qué</a:t>
            </a:r>
            <a:r>
              <a:rPr lang="en-GB" b="0" baseline="0" dirty="0"/>
              <a:t>?.</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313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Recap </a:t>
            </a:r>
            <a:r>
              <a:rPr lang="en-GB" b="1" baseline="0" dirty="0"/>
              <a:t>individual SSC ‘A’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br>
              <a:rPr lang="en-GB" baseline="0" dirty="0"/>
            </a:br>
            <a:br>
              <a:rPr lang="en-GB" baseline="0" dirty="0"/>
            </a:br>
            <a:r>
              <a:rPr lang="en-GB" baseline="0" dirty="0"/>
              <a:t>Word frequency rankings: </a:t>
            </a:r>
            <a:br>
              <a:rPr lang="en-GB" baseline="0" dirty="0"/>
            </a:br>
            <a:r>
              <a:rPr lang="en-GB" b="1" baseline="0" dirty="0"/>
              <a:t>alto </a:t>
            </a:r>
            <a:r>
              <a:rPr lang="en-GB" baseline="0" dirty="0"/>
              <a:t>[231]; </a:t>
            </a:r>
            <a:r>
              <a:rPr lang="en-GB" b="1" baseline="0" dirty="0"/>
              <a:t>nada </a:t>
            </a:r>
            <a:r>
              <a:rPr lang="en-GB" baseline="0" dirty="0"/>
              <a:t>[87]; </a:t>
            </a:r>
            <a:r>
              <a:rPr lang="en-GB" b="1" baseline="0" dirty="0"/>
              <a:t>casa </a:t>
            </a:r>
            <a:r>
              <a:rPr lang="en-GB" b="0" baseline="0" dirty="0"/>
              <a:t>[106]</a:t>
            </a:r>
            <a:r>
              <a:rPr lang="en-GB" baseline="0" dirty="0"/>
              <a:t> </a:t>
            </a:r>
            <a:r>
              <a:rPr lang="en-GB" b="1" baseline="0" dirty="0" err="1"/>
              <a:t>cama</a:t>
            </a:r>
            <a:r>
              <a:rPr lang="en-GB" b="1" baseline="0" dirty="0"/>
              <a:t> </a:t>
            </a:r>
            <a:r>
              <a:rPr lang="en-GB" baseline="0" dirty="0"/>
              <a:t>[609]; </a:t>
            </a:r>
            <a:r>
              <a:rPr lang="en-GB" b="1" baseline="0" dirty="0" err="1"/>
              <a:t>amar</a:t>
            </a:r>
            <a:r>
              <a:rPr lang="en-GB" b="1" baseline="0" dirty="0"/>
              <a:t> </a:t>
            </a:r>
            <a:r>
              <a:rPr lang="en-GB" baseline="0" dirty="0"/>
              <a:t>[700]; </a:t>
            </a:r>
            <a:r>
              <a:rPr lang="en-GB" b="1" baseline="0" dirty="0" err="1"/>
              <a:t>agosto</a:t>
            </a:r>
            <a:r>
              <a:rPr lang="en-GB" b="1" baseline="0" dirty="0"/>
              <a:t> </a:t>
            </a:r>
            <a:r>
              <a:rPr lang="en-GB" baseline="0" dirty="0"/>
              <a:t>[931]</a:t>
            </a:r>
            <a:br>
              <a:rPr lang="en-GB" sz="1200" kern="1200" dirty="0">
                <a:solidFill>
                  <a:schemeClr val="tx1"/>
                </a:solidFill>
                <a:effectLst/>
                <a:ea typeface="+mn-ea"/>
                <a:cs typeface="+mn-cs"/>
              </a:rPr>
            </a:br>
            <a:r>
              <a:rPr lang="de-DE" sz="1200" b="0" i="0" kern="1200" dirty="0">
                <a:solidFill>
                  <a:schemeClr val="tx1"/>
                </a:solidFill>
                <a:effectLst/>
                <a:ea typeface="+mn-ea"/>
                <a:cs typeface="+mn-cs"/>
              </a:rPr>
              <a:t>Source: </a:t>
            </a:r>
            <a:r>
              <a:rPr lang="en-GB" sz="1200" kern="1200" dirty="0">
                <a:solidFill>
                  <a:schemeClr val="tx1"/>
                </a:solidFill>
                <a:effectLst/>
                <a:ea typeface="+mn-ea"/>
                <a:cs typeface="+mn-cs"/>
              </a:rPr>
              <a:t>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ea typeface="+mn-ea"/>
                <a:cs typeface="+mn-cs"/>
              </a:rPr>
              <a:t>A note on L1:L2 word translations: these are supported in the research literature on vocabulary learning, and should only be avoided where meanings are transparent.  If at any point in teaching, pupils are not clear about a meaning, teachers should not hesitate in giving the English meaning.</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535890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baseline="0" dirty="0"/>
              <a:t>Aim: </a:t>
            </a:r>
            <a:r>
              <a:rPr lang="en-GB" b="0" baseline="0" dirty="0"/>
              <a:t>Show how the singular and plural form of ‘¿</a:t>
            </a:r>
            <a:r>
              <a:rPr lang="en-GB" b="0" baseline="0" dirty="0" err="1"/>
              <a:t>cuál</a:t>
            </a:r>
            <a:r>
              <a:rPr lang="en-GB" b="0" baseline="0" dirty="0"/>
              <a:t>(es)?’ is used</a:t>
            </a:r>
          </a:p>
          <a:p>
            <a:endParaRPr lang="en-GB" b="0" baseline="0" dirty="0"/>
          </a:p>
          <a:p>
            <a:r>
              <a:rPr lang="en-GB" b="1" baseline="0" dirty="0"/>
              <a:t>Procedure:</a:t>
            </a:r>
          </a:p>
          <a:p>
            <a:pPr marL="228600" indent="-228600">
              <a:buAutoNum type="arabicPeriod"/>
            </a:pPr>
            <a:r>
              <a:rPr lang="en-GB" b="0" baseline="0" dirty="0"/>
              <a:t>Teachers click to show an example sentence, drawing attention to the singular verb, noun and adjective agreement. The translation can be asked for, which will then be shown on the next click.</a:t>
            </a:r>
          </a:p>
          <a:p>
            <a:pPr marL="228600" indent="-228600">
              <a:buAutoNum type="arabicPeriod"/>
            </a:pPr>
            <a:r>
              <a:rPr lang="en-GB" b="0" baseline="0" dirty="0"/>
              <a:t>The same procedure is followed to show an example of ‘¿</a:t>
            </a:r>
            <a:r>
              <a:rPr lang="en-GB" b="0" baseline="0" dirty="0" err="1"/>
              <a:t>cuáles</a:t>
            </a:r>
            <a:r>
              <a:rPr lang="en-GB" b="0" baseline="0" dirty="0"/>
              <a:t>?’ use.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18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Version 1 – more supported</a:t>
            </a:r>
            <a:br>
              <a:rPr lang="en-GB" b="1" dirty="0"/>
            </a:br>
            <a:r>
              <a:rPr lang="en-GB" b="1" dirty="0"/>
              <a:t>Timing: </a:t>
            </a:r>
            <a:r>
              <a:rPr lang="en-GB" b="0" dirty="0"/>
              <a:t>6</a:t>
            </a:r>
            <a:r>
              <a:rPr lang="en-GB" b="0" baseline="0" dirty="0"/>
              <a:t> minutes</a:t>
            </a:r>
          </a:p>
          <a:p>
            <a:endParaRPr lang="en-GB" b="0" baseline="0" dirty="0"/>
          </a:p>
          <a:p>
            <a:r>
              <a:rPr lang="en-GB" b="1" baseline="0" dirty="0"/>
              <a:t>Aim: </a:t>
            </a:r>
            <a:r>
              <a:rPr lang="en-GB" b="0" baseline="0" dirty="0"/>
              <a:t>listening exercise pairing up the singular and plural forms of ‘¿</a:t>
            </a:r>
            <a:r>
              <a:rPr lang="en-GB" b="0" baseline="0" dirty="0" err="1"/>
              <a:t>cuál</a:t>
            </a:r>
            <a:r>
              <a:rPr lang="en-GB" b="0" baseline="0" dirty="0"/>
              <a:t>/</a:t>
            </a:r>
            <a:r>
              <a:rPr lang="en-GB" b="0" baseline="0" dirty="0" err="1"/>
              <a:t>es’</a:t>
            </a:r>
            <a:r>
              <a:rPr lang="en-GB" b="0" baseline="0" dirty="0"/>
              <a:t> and practising subsequent changes in verb and noun</a:t>
            </a:r>
          </a:p>
          <a:p>
            <a:endParaRPr lang="en-GB" b="0" baseline="0" dirty="0"/>
          </a:p>
          <a:p>
            <a:r>
              <a:rPr lang="en-GB" b="1" baseline="0" dirty="0"/>
              <a:t>Notes: </a:t>
            </a:r>
          </a:p>
          <a:p>
            <a:r>
              <a:rPr lang="en-GB" b="0" baseline="0" dirty="0"/>
              <a:t>Either do this exercise, or the activity on the next slide which also blanks out the question word.</a:t>
            </a:r>
            <a:endParaRPr lang="en-GB" b="1" baseline="0" dirty="0"/>
          </a:p>
          <a:p>
            <a:endParaRPr lang="en-GB" b="0" baseline="0" dirty="0"/>
          </a:p>
          <a:p>
            <a:r>
              <a:rPr lang="en-GB" b="1" baseline="0" dirty="0"/>
              <a:t>Procedure:</a:t>
            </a:r>
          </a:p>
          <a:p>
            <a:pPr marL="228600" indent="-228600">
              <a:buAutoNum type="arabicPeriod"/>
            </a:pPr>
            <a:r>
              <a:rPr lang="en-GB" b="0" baseline="0" dirty="0"/>
              <a:t>Students copy out the grid. They will need to tick either ‘</a:t>
            </a:r>
            <a:r>
              <a:rPr lang="en-GB" b="0" baseline="0" dirty="0" err="1"/>
              <a:t>es</a:t>
            </a:r>
            <a:r>
              <a:rPr lang="en-GB" b="0" baseline="0" dirty="0"/>
              <a:t>’ or ‘son’ and then write the object and adjective in Spanish.</a:t>
            </a:r>
          </a:p>
          <a:p>
            <a:pPr marL="228600" indent="-228600">
              <a:buAutoNum type="arabicPeriod"/>
            </a:pPr>
            <a:r>
              <a:rPr lang="en-GB" b="0" baseline="0" dirty="0"/>
              <a:t>Teacher click the number button to play the recording. The ‘</a:t>
            </a:r>
            <a:r>
              <a:rPr lang="en-GB" b="0" baseline="0" dirty="0" err="1"/>
              <a:t>es</a:t>
            </a:r>
            <a:r>
              <a:rPr lang="en-GB" b="0" baseline="0" dirty="0"/>
              <a:t>/son’ is bleeped out, so students need to pay attention to the question word that they will hear.</a:t>
            </a:r>
          </a:p>
          <a:p>
            <a:pPr marL="228600" indent="-228600">
              <a:buAutoNum type="arabicPeriod"/>
            </a:pPr>
            <a:r>
              <a:rPr lang="en-GB" b="0" baseline="0" dirty="0"/>
              <a:t>Answers are revealed by clicking to show each one individually. The completed sentences can then be translated into English. </a:t>
            </a:r>
          </a:p>
          <a:p>
            <a:endParaRPr lang="en-GB" dirty="0"/>
          </a:p>
          <a:p>
            <a:r>
              <a:rPr lang="en-GB" b="1" dirty="0"/>
              <a:t>Transcript</a:t>
            </a:r>
            <a:r>
              <a:rPr lang="en-GB" b="1" baseline="0" dirty="0"/>
              <a:t> </a:t>
            </a:r>
            <a:endParaRPr lang="en-GB" b="1" dirty="0"/>
          </a:p>
          <a:p>
            <a:r>
              <a:rPr lang="en-GB" dirty="0"/>
              <a:t>¿</a:t>
            </a:r>
            <a:r>
              <a:rPr lang="en-GB" dirty="0" err="1"/>
              <a:t>Cuál</a:t>
            </a:r>
            <a:r>
              <a:rPr lang="en-GB" dirty="0"/>
              <a:t> [</a:t>
            </a:r>
            <a:r>
              <a:rPr lang="en-GB" dirty="0" err="1"/>
              <a:t>es</a:t>
            </a:r>
            <a:r>
              <a:rPr lang="en-GB" dirty="0"/>
              <a:t>] la plaza antigua?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Cuáles</a:t>
            </a:r>
            <a:r>
              <a:rPr lang="en-GB" dirty="0"/>
              <a:t> [son] las</a:t>
            </a:r>
            <a:r>
              <a:rPr lang="en-GB" baseline="0" dirty="0"/>
              <a:t> </a:t>
            </a:r>
            <a:r>
              <a:rPr lang="en-GB" baseline="0" dirty="0" err="1"/>
              <a:t>torres</a:t>
            </a:r>
            <a:r>
              <a:rPr lang="en-GB" baseline="0" dirty="0"/>
              <a:t> </a:t>
            </a:r>
            <a:r>
              <a:rPr lang="en-GB" baseline="0" dirty="0" err="1"/>
              <a:t>grandes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Cuáles</a:t>
            </a:r>
            <a:r>
              <a:rPr lang="en-GB" dirty="0"/>
              <a:t> [son] las</a:t>
            </a:r>
            <a:r>
              <a:rPr lang="en-GB" baseline="0" dirty="0"/>
              <a:t> </a:t>
            </a:r>
            <a:r>
              <a:rPr lang="en-GB" baseline="0" dirty="0" err="1"/>
              <a:t>flores</a:t>
            </a:r>
            <a:r>
              <a:rPr lang="en-GB" baseline="0" dirty="0"/>
              <a:t> </a:t>
            </a:r>
            <a:r>
              <a:rPr lang="en-GB" baseline="0" dirty="0" err="1"/>
              <a:t>blancas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Cuál</a:t>
            </a:r>
            <a:r>
              <a:rPr lang="en-GB" dirty="0"/>
              <a:t> [es] el</a:t>
            </a:r>
            <a:r>
              <a:rPr lang="en-GB" baseline="0" dirty="0"/>
              <a:t> </a:t>
            </a:r>
            <a:r>
              <a:rPr lang="en-GB" baseline="0" dirty="0" err="1"/>
              <a:t>balcón</a:t>
            </a:r>
            <a:r>
              <a:rPr lang="en-GB" baseline="0" dirty="0"/>
              <a:t> </a:t>
            </a:r>
            <a:r>
              <a:rPr lang="en-GB" baseline="0" dirty="0" err="1"/>
              <a:t>famoso</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21539842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Version 2 – more challenging</a:t>
            </a:r>
            <a:br>
              <a:rPr lang="en-GB" b="1" dirty="0"/>
            </a:br>
            <a:r>
              <a:rPr lang="en-GB" b="1" dirty="0"/>
              <a:t>OPTIONAL</a:t>
            </a:r>
          </a:p>
          <a:p>
            <a:r>
              <a:rPr lang="en-GB" b="0" dirty="0"/>
              <a:t>Either</a:t>
            </a:r>
            <a:r>
              <a:rPr lang="en-GB" b="0" baseline="0" dirty="0"/>
              <a:t> do the activity on the previous slide or this one</a:t>
            </a:r>
          </a:p>
          <a:p>
            <a:endParaRPr lang="en-GB" b="0" baseline="0" dirty="0"/>
          </a:p>
          <a:p>
            <a:r>
              <a:rPr lang="en-GB" b="1" baseline="0" dirty="0"/>
              <a:t>Procedure</a:t>
            </a:r>
          </a:p>
          <a:p>
            <a:r>
              <a:rPr lang="en-GB" b="0" baseline="0" dirty="0"/>
              <a:t>1. Same as the previous activity, but also requiring students to write the correct form of ¿</a:t>
            </a:r>
            <a:r>
              <a:rPr lang="en-GB" b="0" baseline="0" dirty="0" err="1"/>
              <a:t>cuál</a:t>
            </a:r>
            <a:r>
              <a:rPr lang="en-GB" b="0" baseline="0" dirty="0"/>
              <a:t>/</a:t>
            </a:r>
            <a:r>
              <a:rPr lang="en-GB" b="0" baseline="0" dirty="0" err="1"/>
              <a:t>es</a:t>
            </a:r>
            <a:r>
              <a:rPr lang="en-GB" b="0" baseline="0" dirty="0"/>
              <a:t>?’</a:t>
            </a:r>
            <a:endParaRPr lang="en-GB" b="0" dirty="0"/>
          </a:p>
          <a:p>
            <a:endParaRPr lang="en-GB" b="1" dirty="0"/>
          </a:p>
          <a:p>
            <a:r>
              <a:rPr lang="en-GB" b="1" dirty="0"/>
              <a:t>Transcript</a:t>
            </a:r>
          </a:p>
          <a:p>
            <a:r>
              <a:rPr lang="en-GB" dirty="0"/>
              <a:t>¿</a:t>
            </a:r>
            <a:r>
              <a:rPr lang="en-GB" dirty="0" err="1"/>
              <a:t>Cuál</a:t>
            </a:r>
            <a:r>
              <a:rPr lang="en-GB" dirty="0"/>
              <a:t> [</a:t>
            </a:r>
            <a:r>
              <a:rPr lang="en-GB" dirty="0" err="1"/>
              <a:t>es</a:t>
            </a:r>
            <a:r>
              <a:rPr lang="en-GB" dirty="0"/>
              <a:t>] la plaza antigua?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Cuáles</a:t>
            </a:r>
            <a:r>
              <a:rPr lang="en-GB" dirty="0"/>
              <a:t> [son] las</a:t>
            </a:r>
            <a:r>
              <a:rPr lang="en-GB" baseline="0" dirty="0"/>
              <a:t> </a:t>
            </a:r>
            <a:r>
              <a:rPr lang="en-GB" baseline="0" dirty="0" err="1"/>
              <a:t>torres</a:t>
            </a:r>
            <a:r>
              <a:rPr lang="en-GB" baseline="0" dirty="0"/>
              <a:t> </a:t>
            </a:r>
            <a:r>
              <a:rPr lang="en-GB" baseline="0" dirty="0" err="1"/>
              <a:t>grandes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Cuáles</a:t>
            </a:r>
            <a:r>
              <a:rPr lang="en-GB" dirty="0"/>
              <a:t> [son] las</a:t>
            </a:r>
            <a:r>
              <a:rPr lang="en-GB" baseline="0" dirty="0"/>
              <a:t> </a:t>
            </a:r>
            <a:r>
              <a:rPr lang="en-GB" baseline="0" dirty="0" err="1"/>
              <a:t>flores</a:t>
            </a:r>
            <a:r>
              <a:rPr lang="en-GB" baseline="0" dirty="0"/>
              <a:t> </a:t>
            </a:r>
            <a:r>
              <a:rPr lang="en-GB" baseline="0" dirty="0" err="1"/>
              <a:t>blancas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Cuál</a:t>
            </a:r>
            <a:r>
              <a:rPr lang="en-GB" dirty="0"/>
              <a:t> [es] el</a:t>
            </a:r>
            <a:r>
              <a:rPr lang="en-GB" baseline="0" dirty="0"/>
              <a:t> </a:t>
            </a:r>
            <a:r>
              <a:rPr lang="en-GB" baseline="0" dirty="0" err="1"/>
              <a:t>balcón</a:t>
            </a:r>
            <a:r>
              <a:rPr lang="en-GB" baseline="0" dirty="0"/>
              <a:t> </a:t>
            </a:r>
            <a:r>
              <a:rPr lang="en-GB" baseline="0" dirty="0" err="1"/>
              <a:t>famoso</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4167875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20 minutes</a:t>
            </a:r>
            <a:br>
              <a:rPr lang="en-GB" dirty="0"/>
            </a:br>
            <a:br>
              <a:rPr lang="en-GB" dirty="0"/>
            </a:br>
            <a:r>
              <a:rPr lang="en-GB" b="1" dirty="0"/>
              <a:t>Aim</a:t>
            </a:r>
            <a:r>
              <a:rPr lang="en-GB" dirty="0"/>
              <a:t>: to revisit previously taught vocabulary and grammar in the context of a short piece of writing, bringing together some language from Y7 Term 1 and Term 2.1.</a:t>
            </a:r>
          </a:p>
          <a:p>
            <a:endParaRPr lang="en-GB" dirty="0"/>
          </a:p>
          <a:p>
            <a:r>
              <a:rPr lang="en-GB" b="1" dirty="0"/>
              <a:t>Procedure</a:t>
            </a:r>
            <a:r>
              <a:rPr lang="en-GB" dirty="0"/>
              <a:t>:</a:t>
            </a:r>
            <a:br>
              <a:rPr lang="en-GB" dirty="0"/>
            </a:br>
            <a:r>
              <a:rPr lang="en-GB" dirty="0"/>
              <a:t>1. Clarify the activity with students.</a:t>
            </a:r>
          </a:p>
          <a:p>
            <a:r>
              <a:rPr lang="en-GB" dirty="0"/>
              <a:t>2. Suggest they build their text by writing one sentence for each bullet first, and if they have time they could add another one.</a:t>
            </a:r>
          </a:p>
          <a:p>
            <a:r>
              <a:rPr lang="en-GB" dirty="0"/>
              <a:t>3. Suggest that students take 7-10 minutes to plan the task out, and the rest of the time (10-13 minutes) to write.  </a:t>
            </a:r>
          </a:p>
          <a:p>
            <a:r>
              <a:rPr lang="en-GB" dirty="0"/>
              <a:t>Teachers may want to differentiate the level of challenge for different students within their classes.  Perhaps allow students to use their KO as it will have individual words for them to check, but they won’t fall into the habit of memorising a full set of sentences.</a:t>
            </a:r>
            <a:br>
              <a:rPr lang="en-GB" dirty="0"/>
            </a:br>
            <a:r>
              <a:rPr lang="en-GB" dirty="0"/>
              <a:t>All levels of adaption are possible, here, including for example just asking pupils to make a list of words that they would need to do this task, but not asking them to do it.  </a:t>
            </a:r>
          </a:p>
          <a:p>
            <a:r>
              <a:rPr lang="en-GB" dirty="0"/>
              <a:t>4.  Tell students that: “we are all individuals and our language repertoire (the words we learn, store and use) will be individual, too.  Whilst there are lots of essential words that everyone will need (and those are the ones I’m teaching you), you will also want to add in words that are important to you to express your meanings, so start on that repertoire-building now.  Look up words you need to describe your friend or you and record them in the space we’ve left for that in your exercise book.” (e.g., back pages).</a:t>
            </a:r>
          </a:p>
          <a:p>
            <a:endParaRPr lang="en-GB" dirty="0"/>
          </a:p>
          <a:p>
            <a:r>
              <a:rPr lang="en-GB" b="1" dirty="0"/>
              <a:t>Note: </a:t>
            </a:r>
            <a:r>
              <a:rPr lang="en-GB" b="0" dirty="0"/>
              <a:t>a few useful words/phrases are given, here.  All of these appear on all 3 GCSE wordlists (with the exception of </a:t>
            </a:r>
            <a:r>
              <a:rPr lang="en-GB" b="0" dirty="0" err="1"/>
              <a:t>favorito</a:t>
            </a:r>
            <a:r>
              <a:rPr lang="en-GB" b="0" dirty="0"/>
              <a:t> – LDP list allows for </a:t>
            </a:r>
            <a:r>
              <a:rPr lang="en-GB" b="0" dirty="0" err="1"/>
              <a:t>preferido</a:t>
            </a:r>
            <a:r>
              <a:rPr lang="en-GB" b="0"/>
              <a:t> instead).</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B4C4E-1095-4F84-8AAC-C8E256B49B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0530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b="1" dirty="0">
                <a:effectLst/>
                <a:latin typeface="Calibri" panose="020F0502020204030204" pitchFamily="34" charset="0"/>
                <a:ea typeface="Calibri" panose="020F0502020204030204" pitchFamily="34" charset="0"/>
                <a:cs typeface="Times New Roman" panose="02020603050405020304" pitchFamily="18" charset="0"/>
              </a:rPr>
              <a:t>Adjective: number in the ‘Adjective agreement’ menu </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92460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Recap and elicit the pronunciation of the individual </a:t>
            </a:r>
            <a:r>
              <a:rPr lang="en-GB" b="1" baseline="0" dirty="0"/>
              <a:t>SSC ‘O’ </a:t>
            </a:r>
            <a:r>
              <a:rPr lang="en-GB" baseline="0" dirty="0"/>
              <a:t>and then present and practise the pronunciation of the </a:t>
            </a:r>
            <a:r>
              <a:rPr lang="en-GB" b="1" baseline="0" dirty="0"/>
              <a:t>source word ‘</a:t>
            </a:r>
            <a:r>
              <a:rPr lang="en-GB" b="1" baseline="0" dirty="0" err="1"/>
              <a:t>yo</a:t>
            </a:r>
            <a:r>
              <a:rPr lang="en-GB" b="1" baseline="0" dirty="0"/>
              <a:t>’.</a:t>
            </a:r>
            <a:endParaRPr lang="en-GB" b="0" baseline="0" dirty="0"/>
          </a:p>
          <a:p>
            <a:endParaRPr lang="en-GB" dirty="0"/>
          </a:p>
          <a:p>
            <a:r>
              <a:rPr lang="en-GB" dirty="0"/>
              <a:t>A possible gesture for this source word would be</a:t>
            </a:r>
            <a:r>
              <a:rPr lang="en-GB" baseline="0" dirty="0"/>
              <a:t> to use the index fingers on both hands to point towards yourself</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4125602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3610365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Recap and elicit the pronunciation of the </a:t>
            </a:r>
            <a:r>
              <a:rPr lang="en-GB" b="1" baseline="0" dirty="0"/>
              <a:t>individual SSC ‘o’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8</a:t>
            </a:fld>
            <a:endParaRPr lang="en-GB" dirty="0"/>
          </a:p>
        </p:txBody>
      </p:sp>
    </p:spTree>
    <p:extLst>
      <p:ext uri="{BB962C8B-B14F-4D97-AF65-F5344CB8AC3E}">
        <p14:creationId xmlns:p14="http://schemas.microsoft.com/office/powerpoint/2010/main" val="253998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9</a:t>
            </a:fld>
            <a:endParaRPr lang="en-GB" dirty="0"/>
          </a:p>
        </p:txBody>
      </p:sp>
    </p:spTree>
    <p:extLst>
      <p:ext uri="{BB962C8B-B14F-4D97-AF65-F5344CB8AC3E}">
        <p14:creationId xmlns:p14="http://schemas.microsoft.com/office/powerpoint/2010/main" val="1166338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1830960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65076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57859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77126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68243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406511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26951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016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196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89493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5915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28893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531376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33461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0315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84966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07015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gif"/><Relationship Id="rId4" Type="http://schemas.openxmlformats.org/officeDocument/2006/relationships/image" Target="../media/image27.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audio" Target="../media/audio22.wav"/></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audio" Target="../media/audio23.wav"/></Relationships>
</file>

<file path=ppt/slides/_rels/slide19.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audio" Target="../media/audio24.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audio" Target="../media/audio27.wav"/><Relationship Id="rId4" Type="http://schemas.openxmlformats.org/officeDocument/2006/relationships/audio" Target="../media/audio26.wav"/></Relationships>
</file>

<file path=ppt/slides/_rels/slide22.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28.wav"/><Relationship Id="rId7" Type="http://schemas.openxmlformats.org/officeDocument/2006/relationships/audio" Target="../media/audio32.wav"/><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audio" Target="../media/audio31.wav"/><Relationship Id="rId11" Type="http://schemas.openxmlformats.org/officeDocument/2006/relationships/image" Target="../media/image31.png"/><Relationship Id="rId5" Type="http://schemas.openxmlformats.org/officeDocument/2006/relationships/audio" Target="../media/audio30.wav"/><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s>
</file>

<file path=ppt/slides/_rels/slide23.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audio" Target="../media/audio38.wav"/><Relationship Id="rId4" Type="http://schemas.openxmlformats.org/officeDocument/2006/relationships/audio" Target="../media/audio37.wav"/></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0.gif"/><Relationship Id="rId5" Type="http://schemas.openxmlformats.org/officeDocument/2006/relationships/image" Target="../media/image27.gif"/><Relationship Id="rId4" Type="http://schemas.openxmlformats.org/officeDocument/2006/relationships/image" Target="../media/image39.gif"/></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38.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39.gif"/></Relationships>
</file>

<file path=ppt/slides/_rels/slide3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27.gif"/></Relationships>
</file>

<file path=ppt/slides/_rels/slide3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42.png"/><Relationship Id="rId5" Type="http://schemas.openxmlformats.org/officeDocument/2006/relationships/image" Target="../media/image46.jpeg"/><Relationship Id="rId10" Type="http://schemas.openxmlformats.org/officeDocument/2006/relationships/image" Target="../media/image31.png"/><Relationship Id="rId4" Type="http://schemas.openxmlformats.org/officeDocument/2006/relationships/image" Target="../media/image45.png"/><Relationship Id="rId9"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40.gif"/></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4.png"/><Relationship Id="rId2" Type="http://schemas.openxmlformats.org/officeDocument/2006/relationships/notesSlide" Target="../notesSlides/notesSlide4.xml"/><Relationship Id="rId16"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audio" Target="../media/audio42.wav"/><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openxmlformats.org/officeDocument/2006/relationships/audio" Target="../media/audio41.wav"/><Relationship Id="rId5" Type="http://schemas.openxmlformats.org/officeDocument/2006/relationships/audio" Target="../media/audio40.wav"/><Relationship Id="rId4" Type="http://schemas.openxmlformats.org/officeDocument/2006/relationships/audio" Target="../media/audio39.wav"/></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audio" Target="../media/audio42.wav"/><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audio" Target="../media/audio41.wav"/><Relationship Id="rId5" Type="http://schemas.openxmlformats.org/officeDocument/2006/relationships/audio" Target="../media/audio40.wav"/><Relationship Id="rId4" Type="http://schemas.openxmlformats.org/officeDocument/2006/relationships/audio" Target="../media/audio39.wav"/></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3.svg"/><Relationship Id="rId9"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audio" Target="../media/audio9.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22.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8.xml"/><Relationship Id="rId16" Type="http://schemas.openxmlformats.org/officeDocument/2006/relationships/image" Target="../media/image25.png"/><Relationship Id="rId1" Type="http://schemas.openxmlformats.org/officeDocument/2006/relationships/slideLayout" Target="../slideLayouts/slideLayout15.xml"/><Relationship Id="rId6" Type="http://schemas.openxmlformats.org/officeDocument/2006/relationships/audio" Target="../media/audio11.wav"/><Relationship Id="rId11" Type="http://schemas.openxmlformats.org/officeDocument/2006/relationships/image" Target="../media/image20.png"/><Relationship Id="rId5" Type="http://schemas.openxmlformats.org/officeDocument/2006/relationships/audio" Target="../media/audio10.wav"/><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2.1</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4 - Lesson 35</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300" dirty="0">
                <a:solidFill>
                  <a:prstClr val="white"/>
                </a:solidFill>
                <a:latin typeface="Century Gothic" panose="020B0502020202020204" pitchFamily="34" charset="0"/>
              </a:rPr>
              <a:t>Victoria Hobson / Nick Avery  / Rachel Hawkes </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15.01.24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007865"/>
            <a:ext cx="6141765" cy="1484251"/>
          </a:xfrm>
        </p:spPr>
        <p:txBody>
          <a:bodyPr>
            <a:normAutofit/>
          </a:bodyPr>
          <a:lstStyle/>
          <a:p>
            <a:r>
              <a:rPr lang="en-GB" sz="2400" dirty="0">
                <a:solidFill>
                  <a:prstClr val="white"/>
                </a:solidFill>
              </a:rPr>
              <a:t>HACER in singular persons </a:t>
            </a:r>
            <a:br>
              <a:rPr lang="en-GB" sz="2400" dirty="0">
                <a:solidFill>
                  <a:prstClr val="white"/>
                </a:solidFill>
              </a:rPr>
            </a:br>
            <a:r>
              <a:rPr lang="en-GB" sz="2400" dirty="0">
                <a:solidFill>
                  <a:prstClr val="white"/>
                </a:solidFill>
              </a:rPr>
              <a:t>SSCs </a:t>
            </a:r>
            <a:r>
              <a:rPr lang="es-ES" sz="2400" dirty="0">
                <a:solidFill>
                  <a:prstClr val="white"/>
                </a:solidFill>
              </a:rPr>
              <a:t>[a], [o] revisited</a:t>
            </a:r>
            <a:endParaRPr lang="en-US" dirty="0">
              <a:solidFill>
                <a:srgbClr val="4472C4">
                  <a:lumMod val="50000"/>
                </a:srgbClr>
              </a:solidFill>
            </a:endParaRPr>
          </a:p>
          <a:p>
            <a:pPr algn="l"/>
            <a:endParaRPr lang="en-US" dirty="0"/>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70000" lnSpcReduction="20000"/>
          </a:bodyPr>
          <a:lstStyle/>
          <a:p>
            <a:r>
              <a:rPr lang="en-GB" dirty="0">
                <a:solidFill>
                  <a:prstClr val="white"/>
                </a:solidFill>
              </a:rPr>
              <a:t>Asking and answering questions</a:t>
            </a:r>
            <a:endParaRPr lang="en-GB" dirty="0"/>
          </a:p>
        </p:txBody>
      </p:sp>
      <p:pic>
        <p:nvPicPr>
          <p:cNvPr id="9" name="Picture 8">
            <a:extLst>
              <a:ext uri="{FF2B5EF4-FFF2-40B4-BE49-F238E27FC236}">
                <a16:creationId xmlns:a16="http://schemas.microsoft.com/office/drawing/2014/main" id="{9F712981-7945-4CBC-80E5-A7D32B7C5F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7776" y="4753020"/>
            <a:ext cx="2878145" cy="2059632"/>
          </a:xfrm>
          <a:prstGeom prst="rect">
            <a:avLst/>
          </a:prstGeom>
        </p:spPr>
      </p:pic>
      <p:pic>
        <p:nvPicPr>
          <p:cNvPr id="27" name="Picture 26">
            <a:extLst>
              <a:ext uri="{FF2B5EF4-FFF2-40B4-BE49-F238E27FC236}">
                <a16:creationId xmlns:a16="http://schemas.microsoft.com/office/drawing/2014/main" id="{9AFC8DA1-E448-439B-A010-99591E1BF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7681" y="829048"/>
            <a:ext cx="2834319" cy="1481795"/>
          </a:xfrm>
          <a:prstGeom prst="rect">
            <a:avLst/>
          </a:prstGeom>
        </p:spPr>
      </p:pic>
      <p:pic>
        <p:nvPicPr>
          <p:cNvPr id="31" name="Picture 30">
            <a:extLst>
              <a:ext uri="{FF2B5EF4-FFF2-40B4-BE49-F238E27FC236}">
                <a16:creationId xmlns:a16="http://schemas.microsoft.com/office/drawing/2014/main" id="{BA2841BE-584E-49E6-B45E-B42E4F1D9C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3855" y="1990993"/>
            <a:ext cx="2878145" cy="1481795"/>
          </a:xfrm>
          <a:prstGeom prst="rect">
            <a:avLst/>
          </a:prstGeom>
        </p:spPr>
      </p:pic>
      <p:pic>
        <p:nvPicPr>
          <p:cNvPr id="29" name="Picture 28">
            <a:extLst>
              <a:ext uri="{FF2B5EF4-FFF2-40B4-BE49-F238E27FC236}">
                <a16:creationId xmlns:a16="http://schemas.microsoft.com/office/drawing/2014/main" id="{7AE1FBBA-3440-4E49-BAF5-12732B56BA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8058" y="3120081"/>
            <a:ext cx="2878145" cy="1457017"/>
          </a:xfrm>
          <a:prstGeom prst="rect">
            <a:avLst/>
          </a:prstGeom>
        </p:spPr>
      </p:pic>
      <p:pic>
        <p:nvPicPr>
          <p:cNvPr id="25" name="Picture 24" descr="A sun rising over a mountain&#10;&#10;Description automatically generated with medium confidence">
            <a:extLst>
              <a:ext uri="{FF2B5EF4-FFF2-40B4-BE49-F238E27FC236}">
                <a16:creationId xmlns:a16="http://schemas.microsoft.com/office/drawing/2014/main" id="{F778B8AD-1391-47FE-98D9-6FDF63A8D5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7681" y="4439572"/>
            <a:ext cx="2871444" cy="1457017"/>
          </a:xfrm>
          <a:prstGeom prst="rect">
            <a:avLst/>
          </a:prstGeom>
        </p:spPr>
      </p:pic>
      <p:sp>
        <p:nvSpPr>
          <p:cNvPr id="32" name="TextBox 31">
            <a:extLst>
              <a:ext uri="{FF2B5EF4-FFF2-40B4-BE49-F238E27FC236}">
                <a16:creationId xmlns:a16="http://schemas.microsoft.com/office/drawing/2014/main" id="{A955DFAF-17FB-40D8-826A-F732DED309D6}"/>
              </a:ext>
            </a:extLst>
          </p:cNvPr>
          <p:cNvSpPr txBox="1"/>
          <p:nvPr/>
        </p:nvSpPr>
        <p:spPr>
          <a:xfrm>
            <a:off x="6808445" y="4284710"/>
            <a:ext cx="2549236" cy="584775"/>
          </a:xfrm>
          <a:prstGeom prst="rect">
            <a:avLst/>
          </a:prstGeom>
          <a:noFill/>
        </p:spPr>
        <p:txBody>
          <a:bodyPr wrap="square" rtlCol="0">
            <a:spAutoFit/>
          </a:bodyPr>
          <a:lstStyle/>
          <a:p>
            <a:r>
              <a:rPr lang="en-GB" sz="3200" b="1" dirty="0"/>
              <a:t>¿</a:t>
            </a:r>
            <a:r>
              <a:rPr lang="en-GB" sz="3200" b="1" dirty="0" err="1">
                <a:solidFill>
                  <a:srgbClr val="002060"/>
                </a:solidFill>
              </a:rPr>
              <a:t>cuándo</a:t>
            </a:r>
            <a:r>
              <a:rPr lang="en-GB" sz="3200" b="1" dirty="0">
                <a:solidFill>
                  <a:srgbClr val="002060"/>
                </a:solidFill>
              </a:rPr>
              <a:t>?</a:t>
            </a:r>
            <a:endParaRPr lang="en-GB" sz="3200" b="1" dirty="0"/>
          </a:p>
        </p:txBody>
      </p:sp>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92;p5" descr="Table for exercises"/>
          <p:cNvGraphicFramePr/>
          <p:nvPr>
            <p:extLst>
              <p:ext uri="{D42A27DB-BD31-4B8C-83A1-F6EECF244321}">
                <p14:modId xmlns:p14="http://schemas.microsoft.com/office/powerpoint/2010/main" val="4002510723"/>
              </p:ext>
            </p:extLst>
          </p:nvPr>
        </p:nvGraphicFramePr>
        <p:xfrm>
          <a:off x="88721" y="1653672"/>
          <a:ext cx="5486399" cy="2447833"/>
        </p:xfrm>
        <a:graphic>
          <a:graphicData uri="http://schemas.openxmlformats.org/drawingml/2006/table">
            <a:tbl>
              <a:tblPr firstRow="1" bandRow="1">
                <a:noFill/>
              </a:tblPr>
              <a:tblGrid>
                <a:gridCol w="639321">
                  <a:extLst>
                    <a:ext uri="{9D8B030D-6E8A-4147-A177-3AD203B41FA5}">
                      <a16:colId xmlns:a16="http://schemas.microsoft.com/office/drawing/2014/main" val="20000"/>
                    </a:ext>
                  </a:extLst>
                </a:gridCol>
                <a:gridCol w="2213943">
                  <a:extLst>
                    <a:ext uri="{9D8B030D-6E8A-4147-A177-3AD203B41FA5}">
                      <a16:colId xmlns:a16="http://schemas.microsoft.com/office/drawing/2014/main" val="20001"/>
                    </a:ext>
                  </a:extLst>
                </a:gridCol>
                <a:gridCol w="2633135">
                  <a:extLst>
                    <a:ext uri="{9D8B030D-6E8A-4147-A177-3AD203B41FA5}">
                      <a16:colId xmlns:a16="http://schemas.microsoft.com/office/drawing/2014/main" val="1742323271"/>
                    </a:ext>
                  </a:extLst>
                </a:gridCol>
              </a:tblGrid>
              <a:tr h="527563">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tc>
                  <a:txBody>
                    <a:bodyPr/>
                    <a:lstStyle/>
                    <a:p>
                      <a:r>
                        <a:rPr lang="en-GB" sz="2800" b="1" dirty="0">
                          <a:solidFill>
                            <a:srgbClr val="002060"/>
                          </a:solidFill>
                          <a:latin typeface="Century Gothic" panose="020B0502020202020204" pitchFamily="34" charset="0"/>
                        </a:rPr>
                        <a:t>Palabra</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2800" b="1" dirty="0" err="1">
                          <a:solidFill>
                            <a:srgbClr val="002060"/>
                          </a:solidFill>
                        </a:rPr>
                        <a:t>Traducción</a:t>
                      </a:r>
                      <a:endParaRPr sz="2800" b="1"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extLst>
                  <a:ext uri="{0D108BD9-81ED-4DB2-BD59-A6C34878D82A}">
                    <a16:rowId xmlns:a16="http://schemas.microsoft.com/office/drawing/2014/main" val="10000"/>
                  </a:ext>
                </a:extLst>
              </a:tr>
              <a:tr h="52756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36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3600" dirty="0">
                          <a:solidFill>
                            <a:srgbClr val="002060"/>
                          </a:solidFill>
                          <a:latin typeface="Century Gothic" panose="020B0502020202020204" pitchFamily="34" charset="0"/>
                        </a:rPr>
                        <a:t>fl</a:t>
                      </a:r>
                      <a:r>
                        <a:rPr lang="en-GB" sz="3600" b="1" dirty="0">
                          <a:solidFill>
                            <a:srgbClr val="002060"/>
                          </a:solidFill>
                          <a:latin typeface="Century Gothic" panose="020B0502020202020204" pitchFamily="34" charset="0"/>
                        </a:rPr>
                        <a:t>o</a:t>
                      </a:r>
                      <a:r>
                        <a:rPr lang="en-GB" sz="3600" dirty="0">
                          <a:solidFill>
                            <a:srgbClr val="002060"/>
                          </a:solidFill>
                          <a:latin typeface="Century Gothic" panose="020B0502020202020204" pitchFamily="34" charset="0"/>
                        </a:rPr>
                        <a:t>r</a:t>
                      </a:r>
                      <a:endParaRPr sz="36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tc>
                  <a:txBody>
                    <a:bodyPr/>
                    <a:lstStyle/>
                    <a:p>
                      <a:pPr algn="l"/>
                      <a:r>
                        <a:rPr lang="en-GB" sz="3600" b="0" dirty="0">
                          <a:solidFill>
                            <a:srgbClr val="002060"/>
                          </a:solidFill>
                          <a:latin typeface="Century Gothic" panose="020B0502020202020204" pitchFamily="34" charset="0"/>
                        </a:rPr>
                        <a:t>flower</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extLst>
                  <a:ext uri="{0D108BD9-81ED-4DB2-BD59-A6C34878D82A}">
                    <a16:rowId xmlns:a16="http://schemas.microsoft.com/office/drawing/2014/main" val="10001"/>
                  </a:ext>
                </a:extLst>
              </a:tr>
              <a:tr h="52756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360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3600" dirty="0" err="1">
                          <a:solidFill>
                            <a:srgbClr val="002060"/>
                          </a:solidFill>
                          <a:latin typeface="Century Gothic" panose="020B0502020202020204" pitchFamily="34" charset="0"/>
                        </a:rPr>
                        <a:t>s</a:t>
                      </a:r>
                      <a:r>
                        <a:rPr lang="en-GB" sz="3600" b="1" dirty="0" err="1">
                          <a:solidFill>
                            <a:srgbClr val="002060"/>
                          </a:solidFill>
                          <a:latin typeface="Century Gothic" panose="020B0502020202020204" pitchFamily="34" charset="0"/>
                        </a:rPr>
                        <a:t>a</a:t>
                      </a:r>
                      <a:r>
                        <a:rPr lang="en-GB" sz="3600" dirty="0" err="1">
                          <a:solidFill>
                            <a:srgbClr val="002060"/>
                          </a:solidFill>
                          <a:latin typeface="Century Gothic" panose="020B0502020202020204" pitchFamily="34" charset="0"/>
                        </a:rPr>
                        <a:t>ber</a:t>
                      </a:r>
                      <a:endParaRPr sz="3600" dirty="0">
                        <a:solidFill>
                          <a:srgbClr val="002060"/>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tc>
                  <a:txBody>
                    <a:bodyPr/>
                    <a:lstStyle/>
                    <a:p>
                      <a:pPr algn="l"/>
                      <a:r>
                        <a:rPr lang="en-GB" sz="3600" b="0" dirty="0">
                          <a:solidFill>
                            <a:srgbClr val="002060"/>
                          </a:solidFill>
                          <a:latin typeface="Century Gothic" panose="020B0502020202020204" pitchFamily="34" charset="0"/>
                        </a:rPr>
                        <a:t>to know</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extLst>
                  <a:ext uri="{0D108BD9-81ED-4DB2-BD59-A6C34878D82A}">
                    <a16:rowId xmlns:a16="http://schemas.microsoft.com/office/drawing/2014/main" val="10002"/>
                  </a:ext>
                </a:extLst>
              </a:tr>
              <a:tr h="52756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36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3600" dirty="0" err="1">
                          <a:solidFill>
                            <a:srgbClr val="002060"/>
                          </a:solidFill>
                          <a:latin typeface="Century Gothic" panose="020B0502020202020204" pitchFamily="34" charset="0"/>
                        </a:rPr>
                        <a:t>t</a:t>
                      </a:r>
                      <a:r>
                        <a:rPr lang="en-GB" sz="3600" b="1" dirty="0" err="1">
                          <a:solidFill>
                            <a:srgbClr val="002060"/>
                          </a:solidFill>
                          <a:latin typeface="Century Gothic" panose="020B0502020202020204" pitchFamily="34" charset="0"/>
                        </a:rPr>
                        <a:t>o</a:t>
                      </a:r>
                      <a:r>
                        <a:rPr lang="en-GB" sz="3600" dirty="0" err="1">
                          <a:solidFill>
                            <a:srgbClr val="002060"/>
                          </a:solidFill>
                          <a:latin typeface="Century Gothic" panose="020B0502020202020204" pitchFamily="34" charset="0"/>
                        </a:rPr>
                        <a:t>rre</a:t>
                      </a:r>
                      <a:endParaRPr sz="3600" dirty="0">
                        <a:solidFill>
                          <a:srgbClr val="002060"/>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tc>
                  <a:txBody>
                    <a:bodyPr/>
                    <a:lstStyle/>
                    <a:p>
                      <a:pPr algn="l"/>
                      <a:r>
                        <a:rPr lang="en-GB" sz="3600" b="0" dirty="0">
                          <a:solidFill>
                            <a:srgbClr val="002060"/>
                          </a:solidFill>
                          <a:latin typeface="Century Gothic" panose="020B0502020202020204" pitchFamily="34" charset="0"/>
                        </a:rPr>
                        <a:t>tower</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extLst>
                  <a:ext uri="{0D108BD9-81ED-4DB2-BD59-A6C34878D82A}">
                    <a16:rowId xmlns:a16="http://schemas.microsoft.com/office/drawing/2014/main" val="10003"/>
                  </a:ext>
                </a:extLst>
              </a:tr>
            </a:tbl>
          </a:graphicData>
        </a:graphic>
      </p:graphicFrame>
      <p:sp>
        <p:nvSpPr>
          <p:cNvPr id="6" name="Google Shape;95;p5">
            <a:hlinkClick r:id="" action="ppaction://noaction">
              <a:snd r:embed="rId3" name="Phon Words - 1. Flor.wav"/>
            </a:hlinkClick>
          </p:cNvPr>
          <p:cNvSpPr/>
          <p:nvPr/>
        </p:nvSpPr>
        <p:spPr>
          <a:xfrm>
            <a:off x="130472" y="2259388"/>
            <a:ext cx="475200" cy="4752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1</a:t>
            </a:r>
            <a:endParaRPr sz="2400" dirty="0"/>
          </a:p>
        </p:txBody>
      </p:sp>
      <p:graphicFrame>
        <p:nvGraphicFramePr>
          <p:cNvPr id="7" name="Google Shape;92;p5" descr="Table for exercises"/>
          <p:cNvGraphicFramePr/>
          <p:nvPr>
            <p:extLst>
              <p:ext uri="{D42A27DB-BD31-4B8C-83A1-F6EECF244321}">
                <p14:modId xmlns:p14="http://schemas.microsoft.com/office/powerpoint/2010/main" val="73195153"/>
              </p:ext>
            </p:extLst>
          </p:nvPr>
        </p:nvGraphicFramePr>
        <p:xfrm>
          <a:off x="5597239" y="3578053"/>
          <a:ext cx="6479644" cy="2447833"/>
        </p:xfrm>
        <a:graphic>
          <a:graphicData uri="http://schemas.openxmlformats.org/drawingml/2006/table">
            <a:tbl>
              <a:tblPr firstRow="1" bandRow="1">
                <a:noFill/>
              </a:tblPr>
              <a:tblGrid>
                <a:gridCol w="738857">
                  <a:extLst>
                    <a:ext uri="{9D8B030D-6E8A-4147-A177-3AD203B41FA5}">
                      <a16:colId xmlns:a16="http://schemas.microsoft.com/office/drawing/2014/main" val="20000"/>
                    </a:ext>
                  </a:extLst>
                </a:gridCol>
                <a:gridCol w="2302066">
                  <a:extLst>
                    <a:ext uri="{9D8B030D-6E8A-4147-A177-3AD203B41FA5}">
                      <a16:colId xmlns:a16="http://schemas.microsoft.com/office/drawing/2014/main" val="20001"/>
                    </a:ext>
                  </a:extLst>
                </a:gridCol>
                <a:gridCol w="3438721">
                  <a:extLst>
                    <a:ext uri="{9D8B030D-6E8A-4147-A177-3AD203B41FA5}">
                      <a16:colId xmlns:a16="http://schemas.microsoft.com/office/drawing/2014/main" val="1742323271"/>
                    </a:ext>
                  </a:extLst>
                </a:gridCol>
              </a:tblGrid>
              <a:tr h="527563">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20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tc>
                  <a:txBody>
                    <a:bodyPr/>
                    <a:lstStyle/>
                    <a:p>
                      <a:r>
                        <a:rPr lang="en-GB" sz="2800" b="1" dirty="0">
                          <a:solidFill>
                            <a:srgbClr val="002060"/>
                          </a:solidFill>
                          <a:latin typeface="Century Gothic" panose="020B0502020202020204" pitchFamily="34" charset="0"/>
                        </a:rPr>
                        <a:t>Palabra</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2800" b="1" dirty="0" err="1">
                          <a:solidFill>
                            <a:srgbClr val="002060"/>
                          </a:solidFill>
                        </a:rPr>
                        <a:t>Traducción</a:t>
                      </a:r>
                      <a:endParaRPr sz="2800" b="1"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extLst>
                  <a:ext uri="{0D108BD9-81ED-4DB2-BD59-A6C34878D82A}">
                    <a16:rowId xmlns:a16="http://schemas.microsoft.com/office/drawing/2014/main" val="10000"/>
                  </a:ext>
                </a:extLst>
              </a:tr>
              <a:tr h="52756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36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3600" dirty="0" err="1">
                          <a:solidFill>
                            <a:srgbClr val="002060"/>
                          </a:solidFill>
                          <a:latin typeface="Century Gothic" panose="020B0502020202020204" pitchFamily="34" charset="0"/>
                        </a:rPr>
                        <a:t>bl</a:t>
                      </a:r>
                      <a:r>
                        <a:rPr lang="en-GB" sz="3600" b="1" dirty="0" err="1">
                          <a:solidFill>
                            <a:srgbClr val="002060"/>
                          </a:solidFill>
                          <a:latin typeface="Century Gothic" panose="020B0502020202020204" pitchFamily="34" charset="0"/>
                        </a:rPr>
                        <a:t>a</a:t>
                      </a:r>
                      <a:r>
                        <a:rPr lang="en-GB" sz="3600" dirty="0" err="1">
                          <a:solidFill>
                            <a:srgbClr val="002060"/>
                          </a:solidFill>
                          <a:latin typeface="Century Gothic" panose="020B0502020202020204" pitchFamily="34" charset="0"/>
                        </a:rPr>
                        <a:t>nc</a:t>
                      </a:r>
                      <a:r>
                        <a:rPr lang="en-GB" sz="3600" b="1" dirty="0" err="1">
                          <a:solidFill>
                            <a:srgbClr val="002060"/>
                          </a:solidFill>
                          <a:latin typeface="Century Gothic" panose="020B0502020202020204" pitchFamily="34" charset="0"/>
                        </a:rPr>
                        <a:t>o</a:t>
                      </a:r>
                      <a:endParaRPr sz="3600" b="1"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tc>
                  <a:txBody>
                    <a:bodyPr/>
                    <a:lstStyle/>
                    <a:p>
                      <a:r>
                        <a:rPr lang="en-GB" sz="3600" b="0" dirty="0">
                          <a:solidFill>
                            <a:srgbClr val="002060"/>
                          </a:solidFill>
                          <a:latin typeface="Century Gothic" panose="020B0502020202020204" pitchFamily="34" charset="0"/>
                        </a:rPr>
                        <a:t>white</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extLst>
                  <a:ext uri="{0D108BD9-81ED-4DB2-BD59-A6C34878D82A}">
                    <a16:rowId xmlns:a16="http://schemas.microsoft.com/office/drawing/2014/main" val="10001"/>
                  </a:ext>
                </a:extLst>
              </a:tr>
              <a:tr h="52756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36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3600" dirty="0">
                          <a:solidFill>
                            <a:srgbClr val="002060"/>
                          </a:solidFill>
                          <a:latin typeface="Century Gothic" panose="020B0502020202020204" pitchFamily="34" charset="0"/>
                        </a:rPr>
                        <a:t>pl</a:t>
                      </a:r>
                      <a:r>
                        <a:rPr lang="en-GB" sz="3600" b="1" dirty="0">
                          <a:solidFill>
                            <a:srgbClr val="002060"/>
                          </a:solidFill>
                          <a:latin typeface="Century Gothic" panose="020B0502020202020204" pitchFamily="34" charset="0"/>
                        </a:rPr>
                        <a:t>a</a:t>
                      </a:r>
                      <a:r>
                        <a:rPr lang="en-GB" sz="3600" dirty="0">
                          <a:solidFill>
                            <a:srgbClr val="002060"/>
                          </a:solidFill>
                          <a:latin typeface="Century Gothic" panose="020B0502020202020204" pitchFamily="34" charset="0"/>
                        </a:rPr>
                        <a:t>z</a:t>
                      </a:r>
                      <a:r>
                        <a:rPr lang="en-GB" sz="3600" b="1" dirty="0">
                          <a:solidFill>
                            <a:srgbClr val="002060"/>
                          </a:solidFill>
                          <a:latin typeface="Century Gothic" panose="020B0502020202020204" pitchFamily="34" charset="0"/>
                        </a:rPr>
                        <a:t>a</a:t>
                      </a:r>
                      <a:endParaRPr sz="3600" b="1" dirty="0">
                        <a:solidFill>
                          <a:srgbClr val="002060"/>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tc>
                  <a:txBody>
                    <a:bodyPr/>
                    <a:lstStyle/>
                    <a:p>
                      <a:r>
                        <a:rPr lang="en-GB" sz="3600" b="0" dirty="0">
                          <a:solidFill>
                            <a:srgbClr val="002060"/>
                          </a:solidFill>
                          <a:latin typeface="Century Gothic" panose="020B0502020202020204" pitchFamily="34" charset="0"/>
                        </a:rPr>
                        <a:t>square</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extLst>
                  <a:ext uri="{0D108BD9-81ED-4DB2-BD59-A6C34878D82A}">
                    <a16:rowId xmlns:a16="http://schemas.microsoft.com/office/drawing/2014/main" val="10002"/>
                  </a:ext>
                </a:extLst>
              </a:tr>
              <a:tr h="52756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36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3600" dirty="0" err="1">
                          <a:solidFill>
                            <a:srgbClr val="002060"/>
                          </a:solidFill>
                          <a:latin typeface="Century Gothic" panose="020B0502020202020204" pitchFamily="34" charset="0"/>
                        </a:rPr>
                        <a:t>llev</a:t>
                      </a:r>
                      <a:r>
                        <a:rPr lang="en-GB" sz="3600" b="1" dirty="0" err="1">
                          <a:solidFill>
                            <a:srgbClr val="002060"/>
                          </a:solidFill>
                          <a:latin typeface="Century Gothic" panose="020B0502020202020204" pitchFamily="34" charset="0"/>
                        </a:rPr>
                        <a:t>a</a:t>
                      </a:r>
                      <a:r>
                        <a:rPr lang="en-GB" sz="3600" dirty="0" err="1">
                          <a:solidFill>
                            <a:srgbClr val="002060"/>
                          </a:solidFill>
                          <a:latin typeface="Century Gothic" panose="020B0502020202020204" pitchFamily="34" charset="0"/>
                        </a:rPr>
                        <a:t>r</a:t>
                      </a:r>
                      <a:endParaRPr sz="3600" b="1" dirty="0">
                        <a:solidFill>
                          <a:srgbClr val="002060"/>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tc>
                  <a:txBody>
                    <a:bodyPr/>
                    <a:lstStyle/>
                    <a:p>
                      <a:r>
                        <a:rPr lang="en-GB" sz="3600" b="0" dirty="0">
                          <a:solidFill>
                            <a:srgbClr val="002060"/>
                          </a:solidFill>
                          <a:latin typeface="Century Gothic" panose="020B0502020202020204" pitchFamily="34" charset="0"/>
                        </a:rPr>
                        <a:t>to carry/wear</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EF8F8"/>
                    </a:solidFill>
                  </a:tcPr>
                </a:tc>
                <a:extLst>
                  <a:ext uri="{0D108BD9-81ED-4DB2-BD59-A6C34878D82A}">
                    <a16:rowId xmlns:a16="http://schemas.microsoft.com/office/drawing/2014/main" val="10003"/>
                  </a:ext>
                </a:extLst>
              </a:tr>
            </a:tbl>
          </a:graphicData>
        </a:graphic>
      </p:graphicFrame>
      <p:sp>
        <p:nvSpPr>
          <p:cNvPr id="8" name="Google Shape;95;p5">
            <a:hlinkClick r:id="" action="ppaction://noaction">
              <a:snd r:embed="rId4" name="Phon Words - 2. Saber.wav"/>
            </a:hlinkClick>
          </p:cNvPr>
          <p:cNvSpPr/>
          <p:nvPr/>
        </p:nvSpPr>
        <p:spPr>
          <a:xfrm>
            <a:off x="130472" y="2872987"/>
            <a:ext cx="475200" cy="4752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2</a:t>
            </a:r>
            <a:endParaRPr sz="2400" dirty="0"/>
          </a:p>
        </p:txBody>
      </p:sp>
      <p:sp>
        <p:nvSpPr>
          <p:cNvPr id="9" name="Google Shape;95;p5">
            <a:hlinkClick r:id="" action="ppaction://noaction">
              <a:snd r:embed="rId5" name="Phon Words - 3. Torre.wav"/>
            </a:hlinkClick>
          </p:cNvPr>
          <p:cNvSpPr/>
          <p:nvPr/>
        </p:nvSpPr>
        <p:spPr>
          <a:xfrm>
            <a:off x="130472" y="3523598"/>
            <a:ext cx="475200" cy="4752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3</a:t>
            </a:r>
            <a:endParaRPr sz="2400" dirty="0"/>
          </a:p>
        </p:txBody>
      </p:sp>
      <p:sp>
        <p:nvSpPr>
          <p:cNvPr id="13" name="Google Shape;95;p5">
            <a:hlinkClick r:id="" action="ppaction://noaction">
              <a:snd r:embed="rId6" name="Phon Words - 7. Blanco.wav"/>
            </a:hlinkClick>
          </p:cNvPr>
          <p:cNvSpPr/>
          <p:nvPr/>
        </p:nvSpPr>
        <p:spPr>
          <a:xfrm>
            <a:off x="5697016" y="4198193"/>
            <a:ext cx="475200" cy="4752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4</a:t>
            </a:r>
            <a:endParaRPr sz="2400" dirty="0"/>
          </a:p>
        </p:txBody>
      </p:sp>
      <p:sp>
        <p:nvSpPr>
          <p:cNvPr id="14" name="Google Shape;95;p5">
            <a:hlinkClick r:id="" action="ppaction://noaction">
              <a:snd r:embed="rId7" name="Phon Words - 8. Plaza.wav"/>
            </a:hlinkClick>
          </p:cNvPr>
          <p:cNvSpPr/>
          <p:nvPr/>
        </p:nvSpPr>
        <p:spPr>
          <a:xfrm>
            <a:off x="5697016" y="4814132"/>
            <a:ext cx="475200" cy="4752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5</a:t>
            </a:r>
            <a:endParaRPr sz="2400" dirty="0"/>
          </a:p>
        </p:txBody>
      </p:sp>
      <p:sp>
        <p:nvSpPr>
          <p:cNvPr id="42" name="Google Shape;95;p5">
            <a:hlinkClick r:id="" action="ppaction://noaction">
              <a:snd r:embed="rId8" name="Phon Words - 10. Llevar.wav"/>
            </a:hlinkClick>
          </p:cNvPr>
          <p:cNvSpPr/>
          <p:nvPr/>
        </p:nvSpPr>
        <p:spPr>
          <a:xfrm>
            <a:off x="5697016" y="5430071"/>
            <a:ext cx="475200" cy="4752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6</a:t>
            </a:r>
            <a:endParaRPr sz="2000" dirty="0"/>
          </a:p>
        </p:txBody>
      </p:sp>
      <p:sp>
        <p:nvSpPr>
          <p:cNvPr id="2" name="Title 1">
            <a:extLst>
              <a:ext uri="{FF2B5EF4-FFF2-40B4-BE49-F238E27FC236}">
                <a16:creationId xmlns:a16="http://schemas.microsoft.com/office/drawing/2014/main" id="{EA23C586-23CB-BC49-899D-C1461F5D6948}"/>
              </a:ext>
            </a:extLst>
          </p:cNvPr>
          <p:cNvSpPr>
            <a:spLocks noGrp="1"/>
          </p:cNvSpPr>
          <p:nvPr>
            <p:ph type="title"/>
          </p:nvPr>
        </p:nvSpPr>
        <p:spPr>
          <a:xfrm>
            <a:off x="88721" y="361208"/>
            <a:ext cx="10515600" cy="696622"/>
          </a:xfrm>
        </p:spPr>
        <p:txBody>
          <a:bodyPr>
            <a:noAutofit/>
          </a:bodyPr>
          <a:lstStyle/>
          <a:p>
            <a:r>
              <a:rPr lang="en-US" sz="2800" b="1" dirty="0" err="1">
                <a:solidFill>
                  <a:srgbClr val="002060"/>
                </a:solidFill>
                <a:latin typeface="Century Gothic" panose="020B0502020202020204" pitchFamily="34" charset="0"/>
              </a:rPr>
              <a:t>Escucha</a:t>
            </a:r>
            <a:r>
              <a:rPr lang="en-US" sz="2800" b="1" dirty="0">
                <a:solidFill>
                  <a:srgbClr val="002060"/>
                </a:solidFill>
                <a:latin typeface="Century Gothic" panose="020B0502020202020204" pitchFamily="34" charset="0"/>
              </a:rPr>
              <a:t>.  </a:t>
            </a:r>
            <a:br>
              <a:rPr lang="en-US" sz="2800" b="1" dirty="0">
                <a:solidFill>
                  <a:srgbClr val="002060"/>
                </a:solidFill>
                <a:latin typeface="Century Gothic" panose="020B0502020202020204" pitchFamily="34" charset="0"/>
              </a:rPr>
            </a:br>
            <a:r>
              <a:rPr lang="en-US" sz="2800" b="1" dirty="0">
                <a:solidFill>
                  <a:srgbClr val="002060"/>
                </a:solidFill>
                <a:latin typeface="Century Gothic" panose="020B0502020202020204" pitchFamily="34" charset="0"/>
              </a:rPr>
              <a:t>Escribe la </a:t>
            </a:r>
            <a:r>
              <a:rPr lang="en-US" sz="2800" b="1" dirty="0" err="1">
                <a:solidFill>
                  <a:srgbClr val="002060"/>
                </a:solidFill>
                <a:latin typeface="Century Gothic" panose="020B0502020202020204" pitchFamily="34" charset="0"/>
              </a:rPr>
              <a:t>letra</a:t>
            </a:r>
            <a:r>
              <a:rPr lang="en-US" sz="2800" b="1" dirty="0">
                <a:solidFill>
                  <a:srgbClr val="002060"/>
                </a:solidFill>
                <a:latin typeface="Century Gothic" panose="020B0502020202020204" pitchFamily="34" charset="0"/>
              </a:rPr>
              <a:t> </a:t>
            </a:r>
            <a:r>
              <a:rPr lang="en-US" sz="2800" b="1" dirty="0" err="1">
                <a:solidFill>
                  <a:srgbClr val="002060"/>
                </a:solidFill>
                <a:latin typeface="Century Gothic" panose="020B0502020202020204" pitchFamily="34" charset="0"/>
              </a:rPr>
              <a:t>correcta</a:t>
            </a:r>
            <a:r>
              <a:rPr lang="en-US" sz="2800" b="1" dirty="0">
                <a:solidFill>
                  <a:srgbClr val="002060"/>
                </a:solidFill>
                <a:latin typeface="Century Gothic" panose="020B0502020202020204" pitchFamily="34" charset="0"/>
              </a:rPr>
              <a:t> y la palabra </a:t>
            </a:r>
            <a:r>
              <a:rPr lang="en-US" sz="2800" b="1" dirty="0" err="1">
                <a:solidFill>
                  <a:srgbClr val="002060"/>
                </a:solidFill>
                <a:latin typeface="Century Gothic" panose="020B0502020202020204" pitchFamily="34" charset="0"/>
              </a:rPr>
              <a:t>en</a:t>
            </a:r>
            <a:r>
              <a:rPr lang="en-US" sz="2800" b="1" dirty="0">
                <a:solidFill>
                  <a:srgbClr val="002060"/>
                </a:solidFill>
                <a:latin typeface="Century Gothic" panose="020B0502020202020204" pitchFamily="34" charset="0"/>
              </a:rPr>
              <a:t> </a:t>
            </a:r>
            <a:r>
              <a:rPr lang="en-US" sz="2800" b="1" dirty="0" err="1">
                <a:solidFill>
                  <a:srgbClr val="002060"/>
                </a:solidFill>
                <a:latin typeface="Century Gothic" panose="020B0502020202020204" pitchFamily="34" charset="0"/>
              </a:rPr>
              <a:t>inglés</a:t>
            </a:r>
            <a:r>
              <a:rPr lang="en-US" sz="2800" b="1" dirty="0">
                <a:solidFill>
                  <a:srgbClr val="002060"/>
                </a:solidFill>
                <a:latin typeface="Century Gothic" panose="020B0502020202020204" pitchFamily="34" charset="0"/>
              </a:rPr>
              <a:t>.  </a:t>
            </a:r>
            <a:endParaRPr lang="en-US" sz="2800" dirty="0">
              <a:solidFill>
                <a:srgbClr val="002060"/>
              </a:solidFill>
            </a:endParaRPr>
          </a:p>
        </p:txBody>
      </p:sp>
      <p:sp>
        <p:nvSpPr>
          <p:cNvPr id="46" name="Title 1">
            <a:extLst>
              <a:ext uri="{FF2B5EF4-FFF2-40B4-BE49-F238E27FC236}">
                <a16:creationId xmlns:a16="http://schemas.microsoft.com/office/drawing/2014/main" id="{0C21955C-C002-4A4F-B04D-2337936F4F74}"/>
              </a:ext>
            </a:extLst>
          </p:cNvPr>
          <p:cNvSpPr txBox="1">
            <a:spLocks/>
          </p:cNvSpPr>
          <p:nvPr/>
        </p:nvSpPr>
        <p:spPr>
          <a:xfrm>
            <a:off x="9694619" y="430824"/>
            <a:ext cx="188969" cy="457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gn="ctr"/>
            <a:r>
              <a:rPr lang="en-GB" sz="100" b="1" dirty="0">
                <a:solidFill>
                  <a:prstClr val="white"/>
                </a:solidFill>
                <a:latin typeface="Century Gothic" panose="020B0502020202020204" pitchFamily="34" charset="0"/>
              </a:rPr>
              <a:t>escuchar / escribir</a:t>
            </a:r>
            <a:endParaRPr lang="en-US" sz="100" dirty="0">
              <a:latin typeface="Century Gothic" panose="020B0502020202020204" pitchFamily="34" charset="0"/>
            </a:endParaRPr>
          </a:p>
        </p:txBody>
      </p:sp>
      <p:sp>
        <p:nvSpPr>
          <p:cNvPr id="3" name="TextBox 2"/>
          <p:cNvSpPr txBox="1"/>
          <p:nvPr/>
        </p:nvSpPr>
        <p:spPr>
          <a:xfrm>
            <a:off x="1048488" y="2284788"/>
            <a:ext cx="288000" cy="523220"/>
          </a:xfrm>
          <a:prstGeom prst="rect">
            <a:avLst/>
          </a:prstGeom>
          <a:solidFill>
            <a:srgbClr val="FEF8F8"/>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47" name="TextBox 46"/>
          <p:cNvSpPr txBox="1"/>
          <p:nvPr/>
        </p:nvSpPr>
        <p:spPr>
          <a:xfrm>
            <a:off x="993552" y="2905262"/>
            <a:ext cx="288000" cy="523220"/>
          </a:xfrm>
          <a:prstGeom prst="rect">
            <a:avLst/>
          </a:prstGeom>
          <a:solidFill>
            <a:srgbClr val="FEF8F8"/>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48" name="TextBox 47"/>
          <p:cNvSpPr txBox="1"/>
          <p:nvPr/>
        </p:nvSpPr>
        <p:spPr>
          <a:xfrm>
            <a:off x="968289" y="3571626"/>
            <a:ext cx="288000" cy="523220"/>
          </a:xfrm>
          <a:prstGeom prst="rect">
            <a:avLst/>
          </a:prstGeom>
          <a:solidFill>
            <a:srgbClr val="FEF8F8"/>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54" name="TextBox 53"/>
          <p:cNvSpPr txBox="1"/>
          <p:nvPr/>
        </p:nvSpPr>
        <p:spPr>
          <a:xfrm>
            <a:off x="6827089" y="4198193"/>
            <a:ext cx="288000" cy="523220"/>
          </a:xfrm>
          <a:prstGeom prst="rect">
            <a:avLst/>
          </a:prstGeom>
          <a:solidFill>
            <a:srgbClr val="FEF8F8"/>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55" name="TextBox 54"/>
          <p:cNvSpPr txBox="1"/>
          <p:nvPr/>
        </p:nvSpPr>
        <p:spPr>
          <a:xfrm>
            <a:off x="7713103" y="4152144"/>
            <a:ext cx="288000" cy="523220"/>
          </a:xfrm>
          <a:prstGeom prst="rect">
            <a:avLst/>
          </a:prstGeom>
          <a:solidFill>
            <a:srgbClr val="FEF8F8"/>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56" name="TextBox 55"/>
          <p:cNvSpPr txBox="1"/>
          <p:nvPr/>
        </p:nvSpPr>
        <p:spPr>
          <a:xfrm>
            <a:off x="6842794" y="4818333"/>
            <a:ext cx="288000" cy="523220"/>
          </a:xfrm>
          <a:prstGeom prst="rect">
            <a:avLst/>
          </a:prstGeom>
          <a:solidFill>
            <a:srgbClr val="FEF8F8"/>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57" name="TextBox 56"/>
          <p:cNvSpPr txBox="1"/>
          <p:nvPr/>
        </p:nvSpPr>
        <p:spPr>
          <a:xfrm>
            <a:off x="7339951" y="4814132"/>
            <a:ext cx="288000" cy="523220"/>
          </a:xfrm>
          <a:prstGeom prst="rect">
            <a:avLst/>
          </a:prstGeom>
          <a:solidFill>
            <a:srgbClr val="FEF8F8"/>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60" name="TextBox 59"/>
          <p:cNvSpPr txBox="1"/>
          <p:nvPr/>
        </p:nvSpPr>
        <p:spPr>
          <a:xfrm>
            <a:off x="7154429" y="5420009"/>
            <a:ext cx="288000" cy="523220"/>
          </a:xfrm>
          <a:prstGeom prst="rect">
            <a:avLst/>
          </a:prstGeom>
          <a:solidFill>
            <a:srgbClr val="FEF8F8"/>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5" name="Rectangle 4"/>
          <p:cNvSpPr/>
          <p:nvPr/>
        </p:nvSpPr>
        <p:spPr>
          <a:xfrm>
            <a:off x="3045911" y="2196919"/>
            <a:ext cx="1651000" cy="48790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3012020" y="2905262"/>
            <a:ext cx="1864780" cy="48790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p:cNvSpPr/>
          <p:nvPr/>
        </p:nvSpPr>
        <p:spPr>
          <a:xfrm>
            <a:off x="2997998" y="3528654"/>
            <a:ext cx="1651000" cy="48790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8688303" y="4224120"/>
            <a:ext cx="1651000" cy="48790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8704279" y="4849452"/>
            <a:ext cx="1943523" cy="48790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ed Rectangle 11">
            <a:extLst>
              <a:ext uri="{FF2B5EF4-FFF2-40B4-BE49-F238E27FC236}">
                <a16:creationId xmlns:a16="http://schemas.microsoft.com/office/drawing/2014/main" id="{A316DD52-7894-4A75-969C-CA0645DA2978}"/>
              </a:ext>
            </a:extLst>
          </p:cNvPr>
          <p:cNvSpPr/>
          <p:nvPr/>
        </p:nvSpPr>
        <p:spPr>
          <a:xfrm>
            <a:off x="9378364" y="258166"/>
            <a:ext cx="254977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44" name="Rectangle 43">
            <a:extLst>
              <a:ext uri="{FF2B5EF4-FFF2-40B4-BE49-F238E27FC236}">
                <a16:creationId xmlns:a16="http://schemas.microsoft.com/office/drawing/2014/main" id="{694A3986-3A91-4778-836C-F94AEAD9D6A4}"/>
              </a:ext>
            </a:extLst>
          </p:cNvPr>
          <p:cNvSpPr/>
          <p:nvPr/>
        </p:nvSpPr>
        <p:spPr>
          <a:xfrm>
            <a:off x="8709730" y="5474784"/>
            <a:ext cx="3218413" cy="48790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810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2"/>
                                        </p:tgtEl>
                                      </p:cBhvr>
                                    </p:animEffect>
                                    <p:set>
                                      <p:cBhvr>
                                        <p:cTn id="22" dur="1" fill="hold">
                                          <p:stCondLst>
                                            <p:cond delay="499"/>
                                          </p:stCondLst>
                                        </p:cTn>
                                        <p:tgtEl>
                                          <p:spTgt spid="6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8"/>
                                        </p:tgtEl>
                                      </p:cBhvr>
                                    </p:animEffect>
                                    <p:set>
                                      <p:cBhvr>
                                        <p:cTn id="27" dur="1" fill="hold">
                                          <p:stCondLst>
                                            <p:cond delay="499"/>
                                          </p:stCondLst>
                                        </p:cTn>
                                        <p:tgtEl>
                                          <p:spTgt spid="4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64"/>
                                        </p:tgtEl>
                                      </p:cBhvr>
                                    </p:animEffect>
                                    <p:set>
                                      <p:cBhvr>
                                        <p:cTn id="32" dur="1" fill="hold">
                                          <p:stCondLst>
                                            <p:cond delay="499"/>
                                          </p:stCondLst>
                                        </p:cTn>
                                        <p:tgtEl>
                                          <p:spTgt spid="6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4"/>
                                        </p:tgtEl>
                                      </p:cBhvr>
                                    </p:animEffect>
                                    <p:set>
                                      <p:cBhvr>
                                        <p:cTn id="37" dur="1" fill="hold">
                                          <p:stCondLst>
                                            <p:cond delay="499"/>
                                          </p:stCondLst>
                                        </p:cTn>
                                        <p:tgtEl>
                                          <p:spTgt spid="5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55"/>
                                        </p:tgtEl>
                                      </p:cBhvr>
                                    </p:animEffect>
                                    <p:set>
                                      <p:cBhvr>
                                        <p:cTn id="40" dur="1" fill="hold">
                                          <p:stCondLst>
                                            <p:cond delay="499"/>
                                          </p:stCondLst>
                                        </p:cTn>
                                        <p:tgtEl>
                                          <p:spTgt spid="5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68"/>
                                        </p:tgtEl>
                                      </p:cBhvr>
                                    </p:animEffect>
                                    <p:set>
                                      <p:cBhvr>
                                        <p:cTn id="45" dur="1" fill="hold">
                                          <p:stCondLst>
                                            <p:cond delay="499"/>
                                          </p:stCondLst>
                                        </p:cTn>
                                        <p:tgtEl>
                                          <p:spTgt spid="6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57"/>
                                        </p:tgtEl>
                                      </p:cBhvr>
                                    </p:animEffect>
                                    <p:set>
                                      <p:cBhvr>
                                        <p:cTn id="53" dur="1" fill="hold">
                                          <p:stCondLst>
                                            <p:cond delay="499"/>
                                          </p:stCondLst>
                                        </p:cTn>
                                        <p:tgtEl>
                                          <p:spTgt spid="5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69"/>
                                        </p:tgtEl>
                                      </p:cBhvr>
                                    </p:animEffect>
                                    <p:set>
                                      <p:cBhvr>
                                        <p:cTn id="58" dur="1" fill="hold">
                                          <p:stCondLst>
                                            <p:cond delay="499"/>
                                          </p:stCondLst>
                                        </p:cTn>
                                        <p:tgtEl>
                                          <p:spTgt spid="69"/>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60"/>
                                        </p:tgtEl>
                                      </p:cBhvr>
                                    </p:animEffect>
                                    <p:set>
                                      <p:cBhvr>
                                        <p:cTn id="61" dur="1" fill="hold">
                                          <p:stCondLst>
                                            <p:cond delay="499"/>
                                          </p:stCondLst>
                                        </p:cTn>
                                        <p:tgtEl>
                                          <p:spTgt spid="6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44"/>
                                        </p:tgtEl>
                                      </p:cBhvr>
                                    </p:animEffect>
                                    <p:set>
                                      <p:cBhvr>
                                        <p:cTn id="66"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animBg="1"/>
      <p:bldP spid="48" grpId="0" animBg="1"/>
      <p:bldP spid="54" grpId="0" animBg="1"/>
      <p:bldP spid="55" grpId="0" animBg="1"/>
      <p:bldP spid="56" grpId="0" animBg="1"/>
      <p:bldP spid="57" grpId="0" animBg="1"/>
      <p:bldP spid="60" grpId="0" animBg="1"/>
      <p:bldP spid="5" grpId="0" animBg="1"/>
      <p:bldP spid="62" grpId="0" animBg="1"/>
      <p:bldP spid="64" grpId="0" animBg="1"/>
      <p:bldP spid="68" grpId="0" animBg="1"/>
      <p:bldP spid="69"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p:cNvGraphicFramePr>
            <a:graphicFrameLocks noGrp="1"/>
          </p:cNvGraphicFramePr>
          <p:nvPr>
            <p:extLst>
              <p:ext uri="{D42A27DB-BD31-4B8C-83A1-F6EECF244321}">
                <p14:modId xmlns:p14="http://schemas.microsoft.com/office/powerpoint/2010/main" val="3313163712"/>
              </p:ext>
            </p:extLst>
          </p:nvPr>
        </p:nvGraphicFramePr>
        <p:xfrm>
          <a:off x="5281548" y="1271547"/>
          <a:ext cx="5215667" cy="4324850"/>
        </p:xfrm>
        <a:graphic>
          <a:graphicData uri="http://schemas.openxmlformats.org/drawingml/2006/table">
            <a:tbl>
              <a:tblPr firstRow="1" firstCol="1" bandRow="1">
                <a:tableStyleId>{5940675A-B579-460E-94D1-54222C63F5DA}</a:tableStyleId>
              </a:tblPr>
              <a:tblGrid>
                <a:gridCol w="444516">
                  <a:extLst>
                    <a:ext uri="{9D8B030D-6E8A-4147-A177-3AD203B41FA5}">
                      <a16:colId xmlns:a16="http://schemas.microsoft.com/office/drawing/2014/main" val="20000"/>
                    </a:ext>
                  </a:extLst>
                </a:gridCol>
                <a:gridCol w="2124071">
                  <a:extLst>
                    <a:ext uri="{9D8B030D-6E8A-4147-A177-3AD203B41FA5}">
                      <a16:colId xmlns:a16="http://schemas.microsoft.com/office/drawing/2014/main" val="20001"/>
                    </a:ext>
                  </a:extLst>
                </a:gridCol>
                <a:gridCol w="2647080">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rgbClr val="002060"/>
                          </a:solidFill>
                          <a:effectLst/>
                          <a:latin typeface="Century Gothic" panose="020B0502020202020204" pitchFamily="34" charset="0"/>
                        </a:rPr>
                        <a:t> </a:t>
                      </a:r>
                      <a:endPar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rPr>
                        <a:t>Español</a:t>
                      </a:r>
                      <a:endPar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rPr>
                        <a:t>Inglés</a:t>
                      </a:r>
                      <a:endPar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rPr>
                        <a:t>1</a:t>
                      </a:r>
                      <a:endPar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r>
                        <a:rPr lang="en-GB" sz="2000" dirty="0">
                          <a:solidFill>
                            <a:srgbClr val="002060"/>
                          </a:solidFill>
                          <a:latin typeface="Century Gothic" panose="020B0502020202020204" pitchFamily="34" charset="0"/>
                        </a:rPr>
                        <a:t>¿cuándo?</a:t>
                      </a:r>
                    </a:p>
                  </a:txBody>
                  <a:tcPr marL="68580" marR="68580" marT="0" marB="0" anchor="ctr"/>
                </a:tc>
                <a:tc>
                  <a:txBody>
                    <a:bodyPr/>
                    <a:lstStyle/>
                    <a:p>
                      <a:r>
                        <a:rPr lang="en-GB" sz="2000" dirty="0">
                          <a:solidFill>
                            <a:srgbClr val="002060"/>
                          </a:solidFill>
                          <a:latin typeface="Century Gothic" panose="020B0502020202020204" pitchFamily="34" charset="0"/>
                        </a:rPr>
                        <a:t>when?</a:t>
                      </a:r>
                    </a:p>
                  </a:txBody>
                  <a:tcPr marL="68580" marR="6858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solidFill>
                      <a:schemeClr val="bg1"/>
                    </a:solidFill>
                  </a:tcPr>
                </a:tc>
                <a:tc>
                  <a:txBody>
                    <a:bodyPr/>
                    <a:lstStyle/>
                    <a:p>
                      <a:r>
                        <a:rPr lang="en-GB" sz="2000" dirty="0">
                          <a:solidFill>
                            <a:srgbClr val="002060"/>
                          </a:solidFill>
                          <a:latin typeface="Century Gothic" panose="020B0502020202020204" pitchFamily="34" charset="0"/>
                        </a:rPr>
                        <a:t>el deporte</a:t>
                      </a:r>
                    </a:p>
                  </a:txBody>
                  <a:tcPr marL="68580" marR="68580" marT="0" marB="0" anchor="ctr"/>
                </a:tc>
                <a:tc>
                  <a:txBody>
                    <a:bodyPr/>
                    <a:lstStyle/>
                    <a:p>
                      <a:r>
                        <a:rPr lang="en-GB" sz="2000" dirty="0">
                          <a:solidFill>
                            <a:srgbClr val="002060"/>
                          </a:solidFill>
                          <a:latin typeface="Century Gothic" panose="020B0502020202020204" pitchFamily="34" charset="0"/>
                        </a:rPr>
                        <a:t>sport</a:t>
                      </a:r>
                    </a:p>
                  </a:txBody>
                  <a:tcPr marL="68580" marR="68580" marT="0" marB="0" anchor="ct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solidFill>
                      <a:schemeClr val="bg1"/>
                    </a:solidFill>
                  </a:tcPr>
                </a:tc>
                <a:tc>
                  <a:txBody>
                    <a:bodyPr/>
                    <a:lstStyle/>
                    <a:p>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deberes</a:t>
                      </a:r>
                      <a:endParaRPr lang="en-GB" sz="2000" dirty="0">
                        <a:solidFill>
                          <a:srgbClr val="002060"/>
                        </a:solidFill>
                        <a:latin typeface="Century Gothic" panose="020B0502020202020204" pitchFamily="34" charset="0"/>
                      </a:endParaRPr>
                    </a:p>
                  </a:txBody>
                  <a:tcPr marL="68580" marR="68580" marT="0" marB="0" anchor="ctr"/>
                </a:tc>
                <a:tc>
                  <a:txBody>
                    <a:bodyPr/>
                    <a:lstStyle/>
                    <a:p>
                      <a:r>
                        <a:rPr lang="en-GB" sz="2000" dirty="0">
                          <a:solidFill>
                            <a:srgbClr val="002060"/>
                          </a:solidFill>
                          <a:latin typeface="Century Gothic" panose="020B0502020202020204" pitchFamily="34" charset="0"/>
                        </a:rPr>
                        <a:t>homework</a:t>
                      </a:r>
                    </a:p>
                  </a:txBody>
                  <a:tcPr marL="68580" marR="68580" marT="0" marB="0" anchor="ct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solidFill>
                      <a:schemeClr val="bg1"/>
                    </a:solidFill>
                  </a:tcPr>
                </a:tc>
                <a:tc>
                  <a:txBody>
                    <a:bodyPr/>
                    <a:lstStyle/>
                    <a:p>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actividad</a:t>
                      </a:r>
                      <a:endParaRPr lang="en-GB" sz="2000" dirty="0">
                        <a:solidFill>
                          <a:srgbClr val="002060"/>
                        </a:solidFill>
                        <a:latin typeface="Century Gothic" panose="020B0502020202020204" pitchFamily="34" charset="0"/>
                      </a:endParaRPr>
                    </a:p>
                  </a:txBody>
                  <a:tcPr marL="68580" marR="68580" marT="0" marB="0" anchor="ctr"/>
                </a:tc>
                <a:tc>
                  <a:txBody>
                    <a:bodyPr/>
                    <a:lstStyle/>
                    <a:p>
                      <a:r>
                        <a:rPr lang="en-GB" sz="2000" dirty="0">
                          <a:solidFill>
                            <a:srgbClr val="002060"/>
                          </a:solidFill>
                          <a:latin typeface="Century Gothic" panose="020B0502020202020204" pitchFamily="34" charset="0"/>
                        </a:rPr>
                        <a:t>activity</a:t>
                      </a:r>
                    </a:p>
                  </a:txBody>
                  <a:tcPr marL="68580" marR="68580" marT="0" marB="0" anchor="ct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solidFill>
                      <a:schemeClr val="bg1"/>
                    </a:solidFill>
                  </a:tcPr>
                </a:tc>
                <a:tc>
                  <a:txBody>
                    <a:bodyPr/>
                    <a:lstStyle/>
                    <a:p>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dibujo</a:t>
                      </a:r>
                      <a:endParaRPr lang="en-GB" sz="2000" dirty="0">
                        <a:solidFill>
                          <a:srgbClr val="002060"/>
                        </a:solidFill>
                        <a:latin typeface="Century Gothic" panose="020B0502020202020204" pitchFamily="34" charset="0"/>
                      </a:endParaRPr>
                    </a:p>
                  </a:txBody>
                  <a:tcPr marL="68580" marR="68580" marT="0" marB="0" anchor="ctr"/>
                </a:tc>
                <a:tc>
                  <a:txBody>
                    <a:bodyPr/>
                    <a:lstStyle/>
                    <a:p>
                      <a:r>
                        <a:rPr lang="en-GB" sz="2000" dirty="0">
                          <a:solidFill>
                            <a:srgbClr val="002060"/>
                          </a:solidFill>
                          <a:latin typeface="Century Gothic" panose="020B0502020202020204" pitchFamily="34" charset="0"/>
                        </a:rPr>
                        <a:t>drawing</a:t>
                      </a:r>
                    </a:p>
                  </a:txBody>
                  <a:tcPr marL="68580" marR="68580" marT="0" marB="0" anchor="ct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solidFill>
                      <a:schemeClr val="bg1"/>
                    </a:solidFill>
                  </a:tcPr>
                </a:tc>
                <a:tc>
                  <a:txBody>
                    <a:bodyPr/>
                    <a:lstStyle/>
                    <a:p>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noche</a:t>
                      </a:r>
                      <a:r>
                        <a:rPr lang="en-GB" sz="2000" dirty="0">
                          <a:solidFill>
                            <a:srgbClr val="002060"/>
                          </a:solidFill>
                          <a:latin typeface="Century Gothic" panose="020B0502020202020204" pitchFamily="34" charset="0"/>
                        </a:rPr>
                        <a:t> </a:t>
                      </a:r>
                    </a:p>
                  </a:txBody>
                  <a:tcPr marL="68580" marR="68580" marT="0" marB="0" anchor="ctr"/>
                </a:tc>
                <a:tc>
                  <a:txBody>
                    <a:bodyPr/>
                    <a:lstStyle/>
                    <a:p>
                      <a:r>
                        <a:rPr lang="en-GB" sz="2000" dirty="0">
                          <a:solidFill>
                            <a:srgbClr val="002060"/>
                          </a:solidFill>
                          <a:latin typeface="Century Gothic" panose="020B0502020202020204" pitchFamily="34" charset="0"/>
                        </a:rPr>
                        <a:t>night</a:t>
                      </a:r>
                    </a:p>
                  </a:txBody>
                  <a:tcPr marL="68580" marR="68580" marT="0" marB="0" anchor="ctr"/>
                </a:tc>
                <a:extLst>
                  <a:ext uri="{0D108BD9-81ED-4DB2-BD59-A6C34878D82A}">
                    <a16:rowId xmlns:a16="http://schemas.microsoft.com/office/drawing/2014/main" val="1642564653"/>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tarde</a:t>
                      </a:r>
                      <a:endParaRPr lang="en-GB" sz="2000" dirty="0">
                        <a:solidFill>
                          <a:srgbClr val="002060"/>
                        </a:solidFill>
                        <a:latin typeface="Century Gothic" panose="020B0502020202020204" pitchFamily="34" charset="0"/>
                      </a:endParaRPr>
                    </a:p>
                  </a:txBody>
                  <a:tcPr marL="68580" marR="68580" marT="0" marB="0" anchor="ctr"/>
                </a:tc>
                <a:tc>
                  <a:txBody>
                    <a:bodyPr/>
                    <a:lstStyle/>
                    <a:p>
                      <a:r>
                        <a:rPr lang="en-GB" sz="2000" dirty="0">
                          <a:solidFill>
                            <a:srgbClr val="002060"/>
                          </a:solidFill>
                          <a:latin typeface="Century Gothic" panose="020B0502020202020204" pitchFamily="34" charset="0"/>
                        </a:rPr>
                        <a:t>afternoon/evening</a:t>
                      </a:r>
                    </a:p>
                  </a:txBody>
                  <a:tcPr marL="68580" marR="68580" marT="0" marB="0" anchor="ctr"/>
                </a:tc>
                <a:extLst>
                  <a:ext uri="{0D108BD9-81ED-4DB2-BD59-A6C34878D82A}">
                    <a16:rowId xmlns:a16="http://schemas.microsoft.com/office/drawing/2014/main" val="10010"/>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r>
                        <a:rPr lang="es-ES" sz="2000" baseline="0" dirty="0">
                          <a:solidFill>
                            <a:srgbClr val="002060"/>
                          </a:solidFill>
                          <a:latin typeface="Century Gothic" panose="020B0502020202020204" pitchFamily="34" charset="0"/>
                        </a:rPr>
                        <a:t>la mañana</a:t>
                      </a:r>
                      <a:endParaRPr lang="en-GB" sz="2000" dirty="0">
                        <a:solidFill>
                          <a:srgbClr val="002060"/>
                        </a:solidFill>
                        <a:latin typeface="Century Gothic" panose="020B0502020202020204" pitchFamily="34" charset="0"/>
                      </a:endParaRPr>
                    </a:p>
                  </a:txBody>
                  <a:tcPr marL="68580" marR="68580" marT="0" marB="0" anchor="ctr"/>
                </a:tc>
                <a:tc>
                  <a:txBody>
                    <a:bodyPr/>
                    <a:lstStyle/>
                    <a:p>
                      <a:r>
                        <a:rPr lang="en-GB" sz="2000" dirty="0">
                          <a:solidFill>
                            <a:srgbClr val="002060"/>
                          </a:solidFill>
                          <a:latin typeface="Century Gothic" panose="020B0502020202020204" pitchFamily="34" charset="0"/>
                        </a:rPr>
                        <a:t>morning</a:t>
                      </a:r>
                    </a:p>
                  </a:txBody>
                  <a:tcPr marL="68580" marR="68580" marT="0" marB="0" anchor="ctr"/>
                </a:tc>
                <a:extLst>
                  <a:ext uri="{0D108BD9-81ED-4DB2-BD59-A6C34878D82A}">
                    <a16:rowId xmlns:a16="http://schemas.microsoft.com/office/drawing/2014/main" val="3706842155"/>
                  </a:ext>
                </a:extLst>
              </a:tr>
              <a:tr h="432485">
                <a:tc>
                  <a:txBody>
                    <a:bodyPr/>
                    <a:lstStyle/>
                    <a:p>
                      <a:pPr algn="ctr">
                        <a:lnSpc>
                          <a:spcPct val="107000"/>
                        </a:lnSpc>
                        <a:spcAft>
                          <a:spcPts val="0"/>
                        </a:spcAft>
                      </a:pPr>
                      <a:r>
                        <a:rPr lang="en-GB" sz="20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r>
                        <a:rPr lang="en-GB" sz="2000" dirty="0">
                          <a:solidFill>
                            <a:srgbClr val="002060"/>
                          </a:solidFill>
                          <a:latin typeface="Century Gothic" panose="020B0502020202020204" pitchFamily="34" charset="0"/>
                        </a:rPr>
                        <a:t>para</a:t>
                      </a:r>
                    </a:p>
                  </a:txBody>
                  <a:tcPr marL="68580" marR="68580" marT="0" marB="0" anchor="ctr"/>
                </a:tc>
                <a:tc>
                  <a:txBody>
                    <a:bodyPr/>
                    <a:lstStyle/>
                    <a:p>
                      <a:r>
                        <a:rPr lang="en-GB" sz="2000" dirty="0">
                          <a:solidFill>
                            <a:srgbClr val="002060"/>
                          </a:solidFill>
                          <a:latin typeface="Century Gothic" panose="020B0502020202020204" pitchFamily="34" charset="0"/>
                        </a:rPr>
                        <a:t>for</a:t>
                      </a:r>
                    </a:p>
                  </a:txBody>
                  <a:tcPr marL="68580" marR="68580" marT="0" marB="0" anchor="ctr"/>
                </a:tc>
                <a:extLst>
                  <a:ext uri="{0D108BD9-81ED-4DB2-BD59-A6C34878D82A}">
                    <a16:rowId xmlns:a16="http://schemas.microsoft.com/office/drawing/2014/main" val="1148978085"/>
                  </a:ext>
                </a:extLst>
              </a:tr>
            </a:tbl>
          </a:graphicData>
        </a:graphic>
      </p:graphicFrame>
      <p:sp>
        <p:nvSpPr>
          <p:cNvPr id="53" name="Rectangle 2"/>
          <p:cNvSpPr>
            <a:spLocks noChangeArrowheads="1"/>
          </p:cNvSpPr>
          <p:nvPr/>
        </p:nvSpPr>
        <p:spPr bwMode="auto">
          <a:xfrm>
            <a:off x="10873418" y="136089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4" name="Rectangle 3"/>
          <p:cNvSpPr>
            <a:spLocks noChangeArrowheads="1"/>
          </p:cNvSpPr>
          <p:nvPr/>
        </p:nvSpPr>
        <p:spPr bwMode="auto">
          <a:xfrm>
            <a:off x="10871052" y="136089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5" name="Line 4"/>
          <p:cNvSpPr>
            <a:spLocks noChangeShapeType="1"/>
          </p:cNvSpPr>
          <p:nvPr/>
        </p:nvSpPr>
        <p:spPr bwMode="auto">
          <a:xfrm>
            <a:off x="11556791" y="134946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6" name="Line 7"/>
          <p:cNvSpPr>
            <a:spLocks noChangeShapeType="1"/>
          </p:cNvSpPr>
          <p:nvPr/>
        </p:nvSpPr>
        <p:spPr bwMode="auto">
          <a:xfrm>
            <a:off x="11581479" y="134946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7" name="Line 9"/>
          <p:cNvSpPr>
            <a:spLocks noChangeShapeType="1"/>
          </p:cNvSpPr>
          <p:nvPr/>
        </p:nvSpPr>
        <p:spPr bwMode="auto">
          <a:xfrm>
            <a:off x="11556791" y="550572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8" name="Text Box 10"/>
          <p:cNvSpPr txBox="1">
            <a:spLocks noChangeArrowheads="1"/>
          </p:cNvSpPr>
          <p:nvPr/>
        </p:nvSpPr>
        <p:spPr bwMode="auto">
          <a:xfrm>
            <a:off x="10654649" y="73448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59" name="Text Box 12"/>
          <p:cNvSpPr txBox="1">
            <a:spLocks noChangeArrowheads="1"/>
          </p:cNvSpPr>
          <p:nvPr/>
        </p:nvSpPr>
        <p:spPr bwMode="auto">
          <a:xfrm>
            <a:off x="11798270" y="119161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60" name="Text Box 14"/>
          <p:cNvSpPr txBox="1">
            <a:spLocks noChangeArrowheads="1"/>
          </p:cNvSpPr>
          <p:nvPr/>
        </p:nvSpPr>
        <p:spPr bwMode="auto">
          <a:xfrm>
            <a:off x="11773582" y="532519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61" name="AutoShape 11">
            <a:hlinkClick r:id="" action="ppaction://noaction" highlightClick="1"/>
          </p:cNvPr>
          <p:cNvSpPr>
            <a:spLocks noChangeArrowheads="1"/>
          </p:cNvSpPr>
          <p:nvPr/>
        </p:nvSpPr>
        <p:spPr bwMode="auto">
          <a:xfrm>
            <a:off x="10610154" y="5736143"/>
            <a:ext cx="1058732" cy="382082"/>
          </a:xfrm>
          <a:prstGeom prst="actionButtonBlank">
            <a:avLst/>
          </a:prstGeom>
          <a:solidFill>
            <a:srgbClr val="3A5EAB"/>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grpSp>
        <p:nvGrpSpPr>
          <p:cNvPr id="4" name="Group 3"/>
          <p:cNvGrpSpPr/>
          <p:nvPr/>
        </p:nvGrpSpPr>
        <p:grpSpPr>
          <a:xfrm>
            <a:off x="5786882" y="1784775"/>
            <a:ext cx="2013582" cy="4210155"/>
            <a:chOff x="12784212" y="1566777"/>
            <a:chExt cx="2213433" cy="4210155"/>
          </a:xfrm>
        </p:grpSpPr>
        <p:sp>
          <p:nvSpPr>
            <p:cNvPr id="39" name="Rectangle 38"/>
            <p:cNvSpPr/>
            <p:nvPr/>
          </p:nvSpPr>
          <p:spPr>
            <a:xfrm>
              <a:off x="12784214" y="1566777"/>
              <a:ext cx="2213430" cy="334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39"/>
            <p:cNvSpPr/>
            <p:nvPr/>
          </p:nvSpPr>
          <p:spPr>
            <a:xfrm>
              <a:off x="12784215" y="1999008"/>
              <a:ext cx="2213430" cy="345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40"/>
            <p:cNvSpPr/>
            <p:nvPr/>
          </p:nvSpPr>
          <p:spPr>
            <a:xfrm>
              <a:off x="12784212" y="2427663"/>
              <a:ext cx="2213430" cy="337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p:cNvSpPr/>
            <p:nvPr/>
          </p:nvSpPr>
          <p:spPr>
            <a:xfrm>
              <a:off x="12784215" y="2869878"/>
              <a:ext cx="2213430" cy="304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42"/>
            <p:cNvSpPr/>
            <p:nvPr/>
          </p:nvSpPr>
          <p:spPr>
            <a:xfrm>
              <a:off x="12784212" y="3257584"/>
              <a:ext cx="2213430" cy="33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Rectangle 43"/>
            <p:cNvSpPr/>
            <p:nvPr/>
          </p:nvSpPr>
          <p:spPr>
            <a:xfrm>
              <a:off x="12784215" y="3686433"/>
              <a:ext cx="2213430" cy="35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Rectangle 44"/>
            <p:cNvSpPr/>
            <p:nvPr/>
          </p:nvSpPr>
          <p:spPr>
            <a:xfrm>
              <a:off x="12784215" y="4121825"/>
              <a:ext cx="2213430" cy="35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Rectangle 45"/>
            <p:cNvSpPr/>
            <p:nvPr/>
          </p:nvSpPr>
          <p:spPr>
            <a:xfrm>
              <a:off x="12784214" y="4552095"/>
              <a:ext cx="2213430" cy="35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Rectangle 46"/>
            <p:cNvSpPr/>
            <p:nvPr/>
          </p:nvSpPr>
          <p:spPr>
            <a:xfrm>
              <a:off x="12784215" y="4979419"/>
              <a:ext cx="2213430"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p:cNvSpPr/>
            <p:nvPr/>
          </p:nvSpPr>
          <p:spPr>
            <a:xfrm>
              <a:off x="12784212" y="5424296"/>
              <a:ext cx="2213430"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2" name="Group 1"/>
          <p:cNvGrpSpPr/>
          <p:nvPr/>
        </p:nvGrpSpPr>
        <p:grpSpPr>
          <a:xfrm>
            <a:off x="7877937" y="1741446"/>
            <a:ext cx="2533063" cy="4288098"/>
            <a:chOff x="9282247" y="1528012"/>
            <a:chExt cx="2533063" cy="4288098"/>
          </a:xfrm>
        </p:grpSpPr>
        <p:sp>
          <p:nvSpPr>
            <p:cNvPr id="64" name="Rectangle 63"/>
            <p:cNvSpPr/>
            <p:nvPr/>
          </p:nvSpPr>
          <p:spPr>
            <a:xfrm>
              <a:off x="9282251" y="1528012"/>
              <a:ext cx="2533059" cy="345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Rectangle 64"/>
            <p:cNvSpPr/>
            <p:nvPr/>
          </p:nvSpPr>
          <p:spPr>
            <a:xfrm>
              <a:off x="9282247" y="1956667"/>
              <a:ext cx="2533059" cy="337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Rectangle 65"/>
            <p:cNvSpPr/>
            <p:nvPr/>
          </p:nvSpPr>
          <p:spPr>
            <a:xfrm>
              <a:off x="9282251" y="2398882"/>
              <a:ext cx="2533059" cy="304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7" name="Rectangle 66"/>
            <p:cNvSpPr/>
            <p:nvPr/>
          </p:nvSpPr>
          <p:spPr>
            <a:xfrm>
              <a:off x="9282247" y="2824923"/>
              <a:ext cx="2533059" cy="33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8" name="Rectangle 67"/>
            <p:cNvSpPr/>
            <p:nvPr/>
          </p:nvSpPr>
          <p:spPr>
            <a:xfrm>
              <a:off x="9282247" y="3251585"/>
              <a:ext cx="2533059" cy="35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Rectangle 68"/>
            <p:cNvSpPr/>
            <p:nvPr/>
          </p:nvSpPr>
          <p:spPr>
            <a:xfrm>
              <a:off x="9282247" y="3676419"/>
              <a:ext cx="2533059" cy="35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Rectangle 69"/>
            <p:cNvSpPr/>
            <p:nvPr/>
          </p:nvSpPr>
          <p:spPr>
            <a:xfrm>
              <a:off x="9282247" y="4121914"/>
              <a:ext cx="2533059" cy="35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1" name="Rectangle 70"/>
            <p:cNvSpPr/>
            <p:nvPr/>
          </p:nvSpPr>
          <p:spPr>
            <a:xfrm>
              <a:off x="9282247" y="4535960"/>
              <a:ext cx="2533059"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p:cNvSpPr/>
            <p:nvPr/>
          </p:nvSpPr>
          <p:spPr>
            <a:xfrm>
              <a:off x="9282247" y="5012252"/>
              <a:ext cx="2533059"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6" name="Rectangle 75"/>
            <p:cNvSpPr/>
            <p:nvPr/>
          </p:nvSpPr>
          <p:spPr>
            <a:xfrm>
              <a:off x="9282247" y="5463474"/>
              <a:ext cx="2533059"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Rectangular Callout 5"/>
          <p:cNvSpPr/>
          <p:nvPr/>
        </p:nvSpPr>
        <p:spPr>
          <a:xfrm>
            <a:off x="115910" y="1530167"/>
            <a:ext cx="4905345" cy="4588058"/>
          </a:xfrm>
          <a:prstGeom prst="wedgeRectCallout">
            <a:avLst>
              <a:gd name="adj1" fmla="val 54784"/>
              <a:gd name="adj2" fmla="val 13067"/>
            </a:avLst>
          </a:prstGeom>
          <a:solidFill>
            <a:srgbClr val="3A5EAB"/>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1"/>
                </a:solidFill>
                <a:latin typeface="Century Gothic" panose="020B0502020202020204" pitchFamily="34" charset="0"/>
              </a:rPr>
              <a:t>To say ‘</a:t>
            </a:r>
            <a:r>
              <a:rPr lang="en-GB" sz="2400" b="1" dirty="0">
                <a:solidFill>
                  <a:schemeClr val="bg1"/>
                </a:solidFill>
                <a:latin typeface="Century Gothic" panose="020B0502020202020204" pitchFamily="34" charset="0"/>
              </a:rPr>
              <a:t>in</a:t>
            </a:r>
            <a:r>
              <a:rPr lang="en-GB" sz="2400" dirty="0">
                <a:solidFill>
                  <a:schemeClr val="bg1"/>
                </a:solidFill>
                <a:latin typeface="Century Gothic" panose="020B0502020202020204" pitchFamily="34" charset="0"/>
              </a:rPr>
              <a:t> the morning/afternoon’ or ‘</a:t>
            </a:r>
            <a:r>
              <a:rPr lang="en-GB" sz="2400" b="1" dirty="0">
                <a:solidFill>
                  <a:schemeClr val="bg1"/>
                </a:solidFill>
                <a:latin typeface="Century Gothic" panose="020B0502020202020204" pitchFamily="34" charset="0"/>
              </a:rPr>
              <a:t>at</a:t>
            </a:r>
            <a:r>
              <a:rPr lang="en-GB" sz="2400" dirty="0">
                <a:solidFill>
                  <a:schemeClr val="bg1"/>
                </a:solidFill>
                <a:latin typeface="Century Gothic" panose="020B0502020202020204" pitchFamily="34" charset="0"/>
              </a:rPr>
              <a:t> night’, Spanish often uses the word ‘</a:t>
            </a:r>
            <a:r>
              <a:rPr lang="en-GB" sz="2400" dirty="0" err="1">
                <a:solidFill>
                  <a:schemeClr val="bg1"/>
                </a:solidFill>
                <a:latin typeface="Century Gothic" panose="020B0502020202020204" pitchFamily="34" charset="0"/>
              </a:rPr>
              <a:t>por</a:t>
            </a:r>
            <a:r>
              <a:rPr lang="en-GB" sz="2400" dirty="0">
                <a:solidFill>
                  <a:schemeClr val="bg1"/>
                </a:solidFill>
                <a:latin typeface="Century Gothic" panose="020B0502020202020204" pitchFamily="34" charset="0"/>
              </a:rPr>
              <a:t>’. </a:t>
            </a:r>
          </a:p>
          <a:p>
            <a:endParaRPr lang="en-GB" sz="2400" dirty="0">
              <a:solidFill>
                <a:schemeClr val="bg1"/>
              </a:solidFill>
              <a:latin typeface="Century Gothic" panose="020B0502020202020204" pitchFamily="34" charset="0"/>
            </a:endParaRPr>
          </a:p>
          <a:p>
            <a:r>
              <a:rPr lang="en-GB" sz="2400" dirty="0">
                <a:solidFill>
                  <a:schemeClr val="bg1"/>
                </a:solidFill>
                <a:latin typeface="Century Gothic" panose="020B0502020202020204" pitchFamily="34" charset="0"/>
              </a:rPr>
              <a:t>E.g. ‘</a:t>
            </a:r>
            <a:r>
              <a:rPr lang="en-GB" sz="2400" dirty="0" err="1">
                <a:solidFill>
                  <a:schemeClr val="bg1"/>
                </a:solidFill>
                <a:latin typeface="Century Gothic" panose="020B0502020202020204" pitchFamily="34" charset="0"/>
              </a:rPr>
              <a:t>Estudio</a:t>
            </a:r>
            <a:r>
              <a:rPr lang="en-GB" sz="2400" dirty="0">
                <a:solidFill>
                  <a:schemeClr val="bg1"/>
                </a:solidFill>
                <a:latin typeface="Century Gothic" panose="020B0502020202020204" pitchFamily="34" charset="0"/>
              </a:rPr>
              <a:t> </a:t>
            </a:r>
            <a:r>
              <a:rPr lang="en-GB" sz="2400" b="1" dirty="0">
                <a:solidFill>
                  <a:schemeClr val="bg1"/>
                </a:solidFill>
                <a:latin typeface="Century Gothic" panose="020B0502020202020204" pitchFamily="34" charset="0"/>
              </a:rPr>
              <a:t>por la </a:t>
            </a:r>
            <a:r>
              <a:rPr lang="en-GB" sz="2400" b="1" dirty="0" err="1">
                <a:solidFill>
                  <a:schemeClr val="bg1"/>
                </a:solidFill>
                <a:latin typeface="Century Gothic" panose="020B0502020202020204" pitchFamily="34" charset="0"/>
              </a:rPr>
              <a:t>mañana</a:t>
            </a:r>
            <a:r>
              <a:rPr lang="en-GB" sz="2400" dirty="0">
                <a:solidFill>
                  <a:schemeClr val="bg1"/>
                </a:solidFill>
                <a:latin typeface="Century Gothic" panose="020B0502020202020204" pitchFamily="34" charset="0"/>
              </a:rPr>
              <a:t>’ = </a:t>
            </a:r>
          </a:p>
          <a:p>
            <a:r>
              <a:rPr lang="en-GB" sz="2400" dirty="0">
                <a:solidFill>
                  <a:schemeClr val="bg1"/>
                </a:solidFill>
                <a:latin typeface="Century Gothic" panose="020B0502020202020204" pitchFamily="34" charset="0"/>
              </a:rPr>
              <a:t>I study </a:t>
            </a:r>
            <a:r>
              <a:rPr lang="en-GB" sz="2400" b="1" dirty="0">
                <a:solidFill>
                  <a:schemeClr val="bg1"/>
                </a:solidFill>
                <a:latin typeface="Century Gothic" panose="020B0502020202020204" pitchFamily="34" charset="0"/>
              </a:rPr>
              <a:t>in the morning</a:t>
            </a:r>
            <a:r>
              <a:rPr lang="en-GB" sz="2400" dirty="0">
                <a:solidFill>
                  <a:schemeClr val="bg1"/>
                </a:solidFill>
                <a:latin typeface="Century Gothic" panose="020B0502020202020204" pitchFamily="34" charset="0"/>
              </a:rPr>
              <a:t>.</a:t>
            </a:r>
          </a:p>
          <a:p>
            <a:endParaRPr lang="en-GB" sz="2400" dirty="0">
              <a:solidFill>
                <a:schemeClr val="bg1"/>
              </a:solidFill>
              <a:latin typeface="Century Gothic" panose="020B0502020202020204" pitchFamily="34" charset="0"/>
            </a:endParaRPr>
          </a:p>
          <a:p>
            <a:r>
              <a:rPr lang="en-GB" sz="2400" dirty="0">
                <a:solidFill>
                  <a:schemeClr val="bg1"/>
                </a:solidFill>
                <a:latin typeface="Century Gothic" panose="020B0502020202020204" pitchFamily="34" charset="0"/>
              </a:rPr>
              <a:t>It is also correct to say ‘</a:t>
            </a:r>
            <a:r>
              <a:rPr lang="en-GB" sz="2400" b="1" dirty="0" err="1">
                <a:solidFill>
                  <a:schemeClr val="bg1"/>
                </a:solidFill>
                <a:latin typeface="Century Gothic" panose="020B0502020202020204" pitchFamily="34" charset="0"/>
              </a:rPr>
              <a:t>en</a:t>
            </a:r>
            <a:r>
              <a:rPr lang="en-GB" sz="2400" b="1" dirty="0">
                <a:solidFill>
                  <a:schemeClr val="bg1"/>
                </a:solidFill>
                <a:latin typeface="Century Gothic" panose="020B0502020202020204" pitchFamily="34" charset="0"/>
              </a:rPr>
              <a:t> la </a:t>
            </a:r>
            <a:r>
              <a:rPr lang="en-GB" sz="2400" b="1" dirty="0" err="1">
                <a:solidFill>
                  <a:schemeClr val="bg1"/>
                </a:solidFill>
                <a:latin typeface="Century Gothic" panose="020B0502020202020204" pitchFamily="34" charset="0"/>
              </a:rPr>
              <a:t>mañana</a:t>
            </a:r>
            <a:r>
              <a:rPr lang="en-GB" sz="2400" b="1" dirty="0">
                <a:solidFill>
                  <a:schemeClr val="bg1"/>
                </a:solidFill>
                <a:latin typeface="Century Gothic" panose="020B0502020202020204" pitchFamily="34" charset="0"/>
              </a:rPr>
              <a:t>/</a:t>
            </a:r>
            <a:r>
              <a:rPr lang="en-GB" sz="2400" b="1" dirty="0" err="1">
                <a:solidFill>
                  <a:schemeClr val="bg1"/>
                </a:solidFill>
                <a:latin typeface="Century Gothic" panose="020B0502020202020204" pitchFamily="34" charset="0"/>
              </a:rPr>
              <a:t>tarde</a:t>
            </a:r>
            <a:r>
              <a:rPr lang="en-GB" sz="2400" b="1" dirty="0">
                <a:solidFill>
                  <a:schemeClr val="bg1"/>
                </a:solidFill>
                <a:latin typeface="Century Gothic" panose="020B0502020202020204" pitchFamily="34" charset="0"/>
              </a:rPr>
              <a:t>/</a:t>
            </a:r>
            <a:r>
              <a:rPr lang="en-GB" sz="2400" b="1" dirty="0" err="1">
                <a:solidFill>
                  <a:schemeClr val="bg1"/>
                </a:solidFill>
                <a:latin typeface="Century Gothic" panose="020B0502020202020204" pitchFamily="34" charset="0"/>
              </a:rPr>
              <a:t>noche</a:t>
            </a:r>
            <a:r>
              <a:rPr lang="en-GB" sz="2400" dirty="0">
                <a:solidFill>
                  <a:schemeClr val="bg1"/>
                </a:solidFill>
                <a:latin typeface="Century Gothic" panose="020B0502020202020204" pitchFamily="34" charset="0"/>
              </a:rPr>
              <a:t>’ in some Spanish-speaking countries.</a:t>
            </a:r>
          </a:p>
          <a:p>
            <a:endParaRPr lang="en-GB" sz="2400" dirty="0">
              <a:solidFill>
                <a:schemeClr val="bg1"/>
              </a:solidFill>
            </a:endParaRPr>
          </a:p>
        </p:txBody>
      </p:sp>
      <p:sp>
        <p:nvSpPr>
          <p:cNvPr id="3" name="Title 2">
            <a:extLst>
              <a:ext uri="{FF2B5EF4-FFF2-40B4-BE49-F238E27FC236}">
                <a16:creationId xmlns:a16="http://schemas.microsoft.com/office/drawing/2014/main" id="{1B7BDC09-AC94-7842-9651-0BAE1AAC1C93}"/>
              </a:ext>
            </a:extLst>
          </p:cNvPr>
          <p:cNvSpPr>
            <a:spLocks noGrp="1"/>
          </p:cNvSpPr>
          <p:nvPr>
            <p:ph type="title"/>
          </p:nvPr>
        </p:nvSpPr>
        <p:spPr>
          <a:xfrm>
            <a:off x="0" y="213557"/>
            <a:ext cx="2626468" cy="647577"/>
          </a:xfrm>
        </p:spPr>
        <p:txBody>
          <a:bodyPr>
            <a:normAutofit/>
          </a:bodyPr>
          <a:lstStyle/>
          <a:p>
            <a:r>
              <a:rPr lang="en-GB" sz="2800" b="1" dirty="0" err="1">
                <a:solidFill>
                  <a:prstClr val="white"/>
                </a:solidFill>
                <a:latin typeface="Century Gothic" panose="020B0502020202020204" pitchFamily="34" charset="0"/>
              </a:rPr>
              <a:t>Vocabulario</a:t>
            </a:r>
            <a:endParaRPr lang="en-US" sz="2800" dirty="0"/>
          </a:p>
        </p:txBody>
      </p:sp>
      <p:sp>
        <p:nvSpPr>
          <p:cNvPr id="48" name="Rounded Rectangle 11">
            <a:extLst>
              <a:ext uri="{FF2B5EF4-FFF2-40B4-BE49-F238E27FC236}">
                <a16:creationId xmlns:a16="http://schemas.microsoft.com/office/drawing/2014/main" id="{F13022F9-4BA8-451D-897F-B2A866AB1593}"/>
              </a:ext>
            </a:extLst>
          </p:cNvPr>
          <p:cNvSpPr/>
          <p:nvPr/>
        </p:nvSpPr>
        <p:spPr>
          <a:xfrm>
            <a:off x="9378364" y="258166"/>
            <a:ext cx="254977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hablar</a:t>
            </a:r>
          </a:p>
        </p:txBody>
      </p:sp>
      <p:pic>
        <p:nvPicPr>
          <p:cNvPr id="62" name="Picture 61" descr="A sun rising over a mountain&#10;&#10;Description automatically generated with medium confidence">
            <a:extLst>
              <a:ext uri="{FF2B5EF4-FFF2-40B4-BE49-F238E27FC236}">
                <a16:creationId xmlns:a16="http://schemas.microsoft.com/office/drawing/2014/main" id="{22846479-2B7F-4B70-B0EC-AFC1DFC59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07" y="799186"/>
            <a:ext cx="1439862" cy="730609"/>
          </a:xfrm>
          <a:prstGeom prst="rect">
            <a:avLst/>
          </a:prstGeom>
        </p:spPr>
      </p:pic>
      <p:pic>
        <p:nvPicPr>
          <p:cNvPr id="52" name="Picture 51">
            <a:extLst>
              <a:ext uri="{FF2B5EF4-FFF2-40B4-BE49-F238E27FC236}">
                <a16:creationId xmlns:a16="http://schemas.microsoft.com/office/drawing/2014/main" id="{577DF39B-011D-4FBC-8C05-A5A57339D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325" y="798814"/>
            <a:ext cx="1439073" cy="728509"/>
          </a:xfrm>
          <a:prstGeom prst="rect">
            <a:avLst/>
          </a:prstGeom>
        </p:spPr>
      </p:pic>
      <p:pic>
        <p:nvPicPr>
          <p:cNvPr id="51" name="Picture 50">
            <a:extLst>
              <a:ext uri="{FF2B5EF4-FFF2-40B4-BE49-F238E27FC236}">
                <a16:creationId xmlns:a16="http://schemas.microsoft.com/office/drawing/2014/main" id="{0EF9D6AB-18BC-401F-A4F5-4EE05A1CE7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3993" y="798951"/>
            <a:ext cx="1439074" cy="740898"/>
          </a:xfrm>
          <a:prstGeom prst="rect">
            <a:avLst/>
          </a:prstGeom>
        </p:spPr>
      </p:pic>
      <p:pic>
        <p:nvPicPr>
          <p:cNvPr id="49" name="Picture 48">
            <a:extLst>
              <a:ext uri="{FF2B5EF4-FFF2-40B4-BE49-F238E27FC236}">
                <a16:creationId xmlns:a16="http://schemas.microsoft.com/office/drawing/2014/main" id="{8084205B-DB56-423D-BE34-3627D7CDD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7265" y="734483"/>
            <a:ext cx="1516513" cy="792840"/>
          </a:xfrm>
          <a:prstGeom prst="rect">
            <a:avLst/>
          </a:prstGeom>
        </p:spPr>
      </p:pic>
    </p:spTree>
    <p:extLst>
      <p:ext uri="{BB962C8B-B14F-4D97-AF65-F5344CB8AC3E}">
        <p14:creationId xmlns:p14="http://schemas.microsoft.com/office/powerpoint/2010/main" val="121431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1"/>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nodeType="afterEffect">
                                  <p:stCondLst>
                                    <p:cond delay="0"/>
                                  </p:stCondLst>
                                  <p:childTnLst>
                                    <p:animEffect transition="out" filter="slide(fromBottom)">
                                      <p:cBhvr>
                                        <p:cTn id="39" dur="59000"/>
                                        <p:tgtEl>
                                          <p:spTgt spid="54"/>
                                        </p:tgtEl>
                                      </p:cBhvr>
                                    </p:animEffect>
                                    <p:set>
                                      <p:cBhvr>
                                        <p:cTn id="40" dur="1" fill="hold">
                                          <p:stCondLst>
                                            <p:cond delay="58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1"/>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83695" y="5774147"/>
            <a:ext cx="3189053"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¿cuándo?</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9805" y="3074955"/>
            <a:ext cx="2878145" cy="2059632"/>
          </a:xfrm>
          <a:prstGeom prst="rect">
            <a:avLst/>
          </a:prstGeom>
        </p:spPr>
      </p:pic>
      <p:sp>
        <p:nvSpPr>
          <p:cNvPr id="6" name="TextBox 5"/>
          <p:cNvSpPr txBox="1"/>
          <p:nvPr/>
        </p:nvSpPr>
        <p:spPr>
          <a:xfrm>
            <a:off x="2181025" y="5741740"/>
            <a:ext cx="2608729"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quién</a:t>
            </a:r>
            <a:r>
              <a:rPr lang="en-GB" sz="3200" b="1" dirty="0">
                <a:solidFill>
                  <a:srgbClr val="002060"/>
                </a:solidFill>
                <a:latin typeface="Century Gothic" panose="020B0502020202020204" pitchFamily="34" charset="0"/>
              </a:rPr>
              <a: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6481" y="763769"/>
            <a:ext cx="1305081" cy="1616377"/>
          </a:xfrm>
          <a:prstGeom prst="rect">
            <a:avLst/>
          </a:prstGeom>
        </p:spPr>
      </p:pic>
      <p:sp>
        <p:nvSpPr>
          <p:cNvPr id="8" name="TextBox 7"/>
          <p:cNvSpPr txBox="1"/>
          <p:nvPr/>
        </p:nvSpPr>
        <p:spPr>
          <a:xfrm>
            <a:off x="9388110" y="5708095"/>
            <a:ext cx="2332347"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qué</a:t>
            </a:r>
            <a:r>
              <a:rPr lang="en-GB" sz="3200" b="1" dirty="0">
                <a:solidFill>
                  <a:srgbClr val="002060"/>
                </a:solidFill>
                <a:latin typeface="Century Gothic" panose="020B0502020202020204" pitchFamily="34" charset="0"/>
              </a:rPr>
              <a: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2338" y="3153452"/>
            <a:ext cx="1782454" cy="1840879"/>
          </a:xfrm>
          <a:prstGeom prst="rect">
            <a:avLst/>
          </a:prstGeom>
        </p:spPr>
      </p:pic>
      <p:pic>
        <p:nvPicPr>
          <p:cNvPr id="10" name="Picture 9"/>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361" y="663669"/>
            <a:ext cx="2041338" cy="1948041"/>
          </a:xfrm>
          <a:prstGeom prst="rect">
            <a:avLst/>
          </a:prstGeom>
        </p:spPr>
      </p:pic>
      <p:sp>
        <p:nvSpPr>
          <p:cNvPr id="11" name="TextBox 10"/>
          <p:cNvSpPr txBox="1"/>
          <p:nvPr/>
        </p:nvSpPr>
        <p:spPr>
          <a:xfrm>
            <a:off x="7056467" y="5724917"/>
            <a:ext cx="2948628"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cómo</a:t>
            </a:r>
            <a:r>
              <a:rPr lang="en-GB" sz="3200" b="1" dirty="0">
                <a:solidFill>
                  <a:srgbClr val="002060"/>
                </a:solidFill>
                <a:latin typeface="Century Gothic" panose="020B0502020202020204" pitchFamily="34" charset="0"/>
              </a:rPr>
              <a:t>?</a:t>
            </a:r>
          </a:p>
        </p:txBody>
      </p:sp>
      <p:sp>
        <p:nvSpPr>
          <p:cNvPr id="12" name="TextBox 11"/>
          <p:cNvSpPr txBox="1"/>
          <p:nvPr/>
        </p:nvSpPr>
        <p:spPr>
          <a:xfrm>
            <a:off x="-128212" y="5775384"/>
            <a:ext cx="30902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dónde</a:t>
            </a:r>
            <a:r>
              <a:rPr lang="en-GB" sz="3200" b="1" dirty="0">
                <a:solidFill>
                  <a:srgbClr val="002060"/>
                </a:solidFill>
                <a:latin typeface="Century Gothic" panose="020B0502020202020204" pitchFamily="34" charset="0"/>
              </a:rPr>
              <a:t>?</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2249" y="285826"/>
            <a:ext cx="2587202" cy="2711097"/>
          </a:xfrm>
          <a:prstGeom prst="rect">
            <a:avLst/>
          </a:prstGeom>
        </p:spPr>
      </p:pic>
      <p:sp>
        <p:nvSpPr>
          <p:cNvPr id="14" name="Rectangle 13"/>
          <p:cNvSpPr/>
          <p:nvPr/>
        </p:nvSpPr>
        <p:spPr>
          <a:xfrm>
            <a:off x="146290" y="991849"/>
            <a:ext cx="529312" cy="584775"/>
          </a:xfrm>
          <a:prstGeom prst="rect">
            <a:avLst/>
          </a:prstGeom>
          <a:noFill/>
        </p:spPr>
        <p:txBody>
          <a:bodyPr wrap="none" lIns="91440" tIns="45720" rIns="91440" bIns="45720">
            <a:spAutoFit/>
          </a:bodyPr>
          <a:lstStyle/>
          <a:p>
            <a:pPr algn="ctr"/>
            <a:r>
              <a:rPr lang="en-US" sz="3200" b="1" cap="none" spc="0" dirty="0">
                <a:ln w="22225">
                  <a:solidFill>
                    <a:schemeClr val="accent1">
                      <a:lumMod val="50000"/>
                    </a:schemeClr>
                  </a:solidFill>
                  <a:prstDash val="solid"/>
                </a:ln>
                <a:solidFill>
                  <a:srgbClr val="3A5EAB"/>
                </a:solidFill>
                <a:effectLst/>
              </a:rPr>
              <a:t>1.</a:t>
            </a:r>
          </a:p>
        </p:txBody>
      </p:sp>
      <p:sp>
        <p:nvSpPr>
          <p:cNvPr id="15" name="Rectangle 14"/>
          <p:cNvSpPr/>
          <p:nvPr/>
        </p:nvSpPr>
        <p:spPr>
          <a:xfrm>
            <a:off x="4298514" y="945514"/>
            <a:ext cx="529312" cy="584775"/>
          </a:xfrm>
          <a:prstGeom prst="rect">
            <a:avLst/>
          </a:prstGeom>
          <a:noFill/>
        </p:spPr>
        <p:txBody>
          <a:bodyPr wrap="none" lIns="91440" tIns="45720" rIns="91440" bIns="45720">
            <a:spAutoFit/>
          </a:bodyPr>
          <a:lstStyle/>
          <a:p>
            <a:pPr algn="ctr"/>
            <a:r>
              <a:rPr lang="en-US" sz="3200" b="1" dirty="0">
                <a:ln w="22225">
                  <a:solidFill>
                    <a:schemeClr val="accent1">
                      <a:lumMod val="50000"/>
                    </a:schemeClr>
                  </a:solidFill>
                  <a:prstDash val="solid"/>
                </a:ln>
                <a:solidFill>
                  <a:srgbClr val="3A5EAB"/>
                </a:solidFill>
              </a:rPr>
              <a:t>2.</a:t>
            </a:r>
            <a:endParaRPr lang="en-US" sz="3200" b="1" cap="none" spc="0" dirty="0">
              <a:ln w="22225">
                <a:solidFill>
                  <a:schemeClr val="accent1">
                    <a:lumMod val="50000"/>
                  </a:schemeClr>
                </a:solidFill>
                <a:prstDash val="solid"/>
              </a:ln>
              <a:solidFill>
                <a:srgbClr val="3A5EAB"/>
              </a:solidFill>
              <a:effectLst/>
            </a:endParaRPr>
          </a:p>
        </p:txBody>
      </p:sp>
      <p:sp>
        <p:nvSpPr>
          <p:cNvPr id="16" name="Rectangle 15"/>
          <p:cNvSpPr/>
          <p:nvPr/>
        </p:nvSpPr>
        <p:spPr>
          <a:xfrm>
            <a:off x="8254244" y="868675"/>
            <a:ext cx="529312" cy="584775"/>
          </a:xfrm>
          <a:prstGeom prst="rect">
            <a:avLst/>
          </a:prstGeom>
          <a:noFill/>
        </p:spPr>
        <p:txBody>
          <a:bodyPr wrap="none" lIns="91440" tIns="45720" rIns="91440" bIns="45720">
            <a:spAutoFit/>
          </a:bodyPr>
          <a:lstStyle/>
          <a:p>
            <a:pPr algn="ctr"/>
            <a:r>
              <a:rPr lang="en-US" sz="3200" b="1" dirty="0">
                <a:ln w="22225">
                  <a:solidFill>
                    <a:schemeClr val="accent1">
                      <a:lumMod val="50000"/>
                    </a:schemeClr>
                  </a:solidFill>
                  <a:prstDash val="solid"/>
                </a:ln>
                <a:solidFill>
                  <a:srgbClr val="3A5EAB"/>
                </a:solidFill>
              </a:rPr>
              <a:t>3.</a:t>
            </a:r>
            <a:endParaRPr lang="en-US" sz="3200" b="1" cap="none" spc="0" dirty="0">
              <a:ln w="22225">
                <a:solidFill>
                  <a:schemeClr val="accent1">
                    <a:lumMod val="50000"/>
                  </a:schemeClr>
                </a:solidFill>
                <a:prstDash val="solid"/>
              </a:ln>
              <a:solidFill>
                <a:srgbClr val="3A5EAB"/>
              </a:solidFill>
              <a:effectLst/>
            </a:endParaRPr>
          </a:p>
        </p:txBody>
      </p:sp>
      <p:sp>
        <p:nvSpPr>
          <p:cNvPr id="17" name="Rectangle 16"/>
          <p:cNvSpPr/>
          <p:nvPr/>
        </p:nvSpPr>
        <p:spPr>
          <a:xfrm>
            <a:off x="1546750" y="3181441"/>
            <a:ext cx="529312" cy="584775"/>
          </a:xfrm>
          <a:prstGeom prst="rect">
            <a:avLst/>
          </a:prstGeom>
          <a:noFill/>
        </p:spPr>
        <p:txBody>
          <a:bodyPr wrap="none" lIns="91440" tIns="45720" rIns="91440" bIns="45720">
            <a:spAutoFit/>
          </a:bodyPr>
          <a:lstStyle/>
          <a:p>
            <a:pPr algn="ctr"/>
            <a:r>
              <a:rPr lang="en-US" sz="3200" b="1" dirty="0">
                <a:ln w="22225">
                  <a:solidFill>
                    <a:schemeClr val="accent1">
                      <a:lumMod val="50000"/>
                    </a:schemeClr>
                  </a:solidFill>
                  <a:prstDash val="solid"/>
                </a:ln>
                <a:solidFill>
                  <a:srgbClr val="3A5EAB"/>
                </a:solidFill>
              </a:rPr>
              <a:t>4.</a:t>
            </a:r>
            <a:endParaRPr lang="en-US" sz="3200" b="1" cap="none" spc="0" dirty="0">
              <a:ln w="22225">
                <a:solidFill>
                  <a:schemeClr val="accent1">
                    <a:lumMod val="50000"/>
                  </a:schemeClr>
                </a:solidFill>
                <a:prstDash val="solid"/>
              </a:ln>
              <a:solidFill>
                <a:srgbClr val="3A5EAB"/>
              </a:solidFill>
              <a:effectLst/>
            </a:endParaRPr>
          </a:p>
        </p:txBody>
      </p:sp>
      <p:sp>
        <p:nvSpPr>
          <p:cNvPr id="18" name="Rectangle 17"/>
          <p:cNvSpPr/>
          <p:nvPr/>
        </p:nvSpPr>
        <p:spPr>
          <a:xfrm>
            <a:off x="7774208" y="3107517"/>
            <a:ext cx="529312" cy="584775"/>
          </a:xfrm>
          <a:prstGeom prst="rect">
            <a:avLst/>
          </a:prstGeom>
          <a:noFill/>
        </p:spPr>
        <p:txBody>
          <a:bodyPr wrap="none" lIns="91440" tIns="45720" rIns="91440" bIns="45720">
            <a:spAutoFit/>
          </a:bodyPr>
          <a:lstStyle/>
          <a:p>
            <a:pPr algn="ctr"/>
            <a:r>
              <a:rPr lang="en-US" sz="3200" b="1" dirty="0">
                <a:ln w="22225">
                  <a:solidFill>
                    <a:schemeClr val="accent1">
                      <a:lumMod val="50000"/>
                    </a:schemeClr>
                  </a:solidFill>
                  <a:prstDash val="solid"/>
                </a:ln>
                <a:solidFill>
                  <a:schemeClr val="accent1">
                    <a:lumMod val="50000"/>
                  </a:schemeClr>
                </a:solidFill>
              </a:rPr>
              <a:t>5.</a:t>
            </a:r>
            <a:endParaRPr lang="en-US" sz="3200" b="1" cap="none" spc="0" dirty="0">
              <a:ln w="22225">
                <a:solidFill>
                  <a:schemeClr val="accent1">
                    <a:lumMod val="50000"/>
                  </a:schemeClr>
                </a:solidFill>
                <a:prstDash val="solid"/>
              </a:ln>
              <a:solidFill>
                <a:schemeClr val="accent1">
                  <a:lumMod val="50000"/>
                </a:schemeClr>
              </a:solidFill>
              <a:effectLst/>
            </a:endParaRPr>
          </a:p>
        </p:txBody>
      </p:sp>
      <p:sp>
        <p:nvSpPr>
          <p:cNvPr id="19" name="TextBox 18"/>
          <p:cNvSpPr txBox="1"/>
          <p:nvPr/>
        </p:nvSpPr>
        <p:spPr>
          <a:xfrm>
            <a:off x="155716" y="2359979"/>
            <a:ext cx="2948628"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cómo</a:t>
            </a:r>
            <a:r>
              <a:rPr lang="en-GB" sz="3200" b="1" dirty="0">
                <a:solidFill>
                  <a:srgbClr val="002060"/>
                </a:solidFill>
                <a:latin typeface="Century Gothic" panose="020B0502020202020204" pitchFamily="34" charset="0"/>
              </a:rPr>
              <a:t>?</a:t>
            </a:r>
          </a:p>
        </p:txBody>
      </p:sp>
      <p:sp>
        <p:nvSpPr>
          <p:cNvPr id="20" name="TextBox 19"/>
          <p:cNvSpPr txBox="1"/>
          <p:nvPr/>
        </p:nvSpPr>
        <p:spPr>
          <a:xfrm>
            <a:off x="4440727" y="2235670"/>
            <a:ext cx="2608729"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quién</a:t>
            </a:r>
            <a:r>
              <a:rPr lang="en-GB" sz="3200" b="1" dirty="0">
                <a:solidFill>
                  <a:srgbClr val="002060"/>
                </a:solidFill>
                <a:latin typeface="Century Gothic" panose="020B0502020202020204" pitchFamily="34" charset="0"/>
              </a:rPr>
              <a:t>?</a:t>
            </a:r>
          </a:p>
        </p:txBody>
      </p:sp>
      <p:sp>
        <p:nvSpPr>
          <p:cNvPr id="21" name="TextBox 20"/>
          <p:cNvSpPr txBox="1"/>
          <p:nvPr/>
        </p:nvSpPr>
        <p:spPr>
          <a:xfrm>
            <a:off x="6358500" y="2391634"/>
            <a:ext cx="75947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dónde</a:t>
            </a:r>
            <a:r>
              <a:rPr lang="en-GB" sz="3200" b="1" dirty="0">
                <a:solidFill>
                  <a:srgbClr val="002060"/>
                </a:solidFill>
                <a:latin typeface="Century Gothic" panose="020B0502020202020204" pitchFamily="34" charset="0"/>
              </a:rPr>
              <a:t>?</a:t>
            </a:r>
          </a:p>
        </p:txBody>
      </p:sp>
      <p:sp>
        <p:nvSpPr>
          <p:cNvPr id="23" name="TextBox 22"/>
          <p:cNvSpPr txBox="1"/>
          <p:nvPr/>
        </p:nvSpPr>
        <p:spPr>
          <a:xfrm>
            <a:off x="2074950" y="4852797"/>
            <a:ext cx="2332347"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qué</a:t>
            </a:r>
            <a:r>
              <a:rPr lang="en-GB" sz="3200" b="1" dirty="0">
                <a:solidFill>
                  <a:srgbClr val="002060"/>
                </a:solidFill>
                <a:latin typeface="Century Gothic" panose="020B0502020202020204" pitchFamily="34" charset="0"/>
              </a:rPr>
              <a:t>?</a:t>
            </a:r>
          </a:p>
        </p:txBody>
      </p:sp>
      <p:sp>
        <p:nvSpPr>
          <p:cNvPr id="24" name="TextBox 23"/>
          <p:cNvSpPr txBox="1"/>
          <p:nvPr/>
        </p:nvSpPr>
        <p:spPr>
          <a:xfrm>
            <a:off x="8623481" y="4952469"/>
            <a:ext cx="3189053"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¿cuándo?</a:t>
            </a:r>
          </a:p>
        </p:txBody>
      </p:sp>
      <p:sp>
        <p:nvSpPr>
          <p:cNvPr id="2" name="TextBox 1"/>
          <p:cNvSpPr txBox="1"/>
          <p:nvPr/>
        </p:nvSpPr>
        <p:spPr>
          <a:xfrm>
            <a:off x="1281534" y="1855791"/>
            <a:ext cx="947615" cy="430887"/>
          </a:xfrm>
          <a:prstGeom prst="rect">
            <a:avLst/>
          </a:prstGeom>
          <a:noFill/>
        </p:spPr>
        <p:txBody>
          <a:bodyPr wrap="square" rtlCol="0">
            <a:spAutoFit/>
          </a:bodyPr>
          <a:lstStyle/>
          <a:p>
            <a:pPr algn="ctr"/>
            <a:r>
              <a:rPr lang="en-GB" sz="2200" b="1" dirty="0">
                <a:solidFill>
                  <a:schemeClr val="bg1"/>
                </a:solidFill>
              </a:rPr>
              <a:t>How?</a:t>
            </a:r>
          </a:p>
        </p:txBody>
      </p:sp>
      <p:sp>
        <p:nvSpPr>
          <p:cNvPr id="26" name="TextBox 25"/>
          <p:cNvSpPr txBox="1"/>
          <p:nvPr/>
        </p:nvSpPr>
        <p:spPr>
          <a:xfrm>
            <a:off x="5311804" y="1936759"/>
            <a:ext cx="947615" cy="430887"/>
          </a:xfrm>
          <a:prstGeom prst="rect">
            <a:avLst/>
          </a:prstGeom>
          <a:noFill/>
        </p:spPr>
        <p:txBody>
          <a:bodyPr wrap="square" rtlCol="0">
            <a:spAutoFit/>
          </a:bodyPr>
          <a:lstStyle/>
          <a:p>
            <a:r>
              <a:rPr lang="en-GB" sz="2200" b="1" dirty="0">
                <a:solidFill>
                  <a:schemeClr val="bg1"/>
                </a:solidFill>
              </a:rPr>
              <a:t>Who?</a:t>
            </a:r>
          </a:p>
        </p:txBody>
      </p:sp>
      <p:sp>
        <p:nvSpPr>
          <p:cNvPr id="28" name="TextBox 27"/>
          <p:cNvSpPr txBox="1"/>
          <p:nvPr/>
        </p:nvSpPr>
        <p:spPr>
          <a:xfrm rot="21054714">
            <a:off x="9792998" y="1789638"/>
            <a:ext cx="1378227" cy="400110"/>
          </a:xfrm>
          <a:prstGeom prst="rect">
            <a:avLst/>
          </a:prstGeom>
          <a:noFill/>
        </p:spPr>
        <p:txBody>
          <a:bodyPr wrap="square" rtlCol="0">
            <a:spAutoFit/>
          </a:bodyPr>
          <a:lstStyle/>
          <a:p>
            <a:r>
              <a:rPr lang="en-GB" sz="2000" b="1" i="1" dirty="0">
                <a:solidFill>
                  <a:schemeClr val="bg1"/>
                </a:solidFill>
              </a:rPr>
              <a:t>Where?</a:t>
            </a:r>
          </a:p>
        </p:txBody>
      </p:sp>
      <p:sp>
        <p:nvSpPr>
          <p:cNvPr id="29" name="TextBox 28"/>
          <p:cNvSpPr txBox="1"/>
          <p:nvPr/>
        </p:nvSpPr>
        <p:spPr>
          <a:xfrm>
            <a:off x="2764004" y="4521582"/>
            <a:ext cx="1119253" cy="430887"/>
          </a:xfrm>
          <a:prstGeom prst="rect">
            <a:avLst/>
          </a:prstGeom>
          <a:noFill/>
        </p:spPr>
        <p:txBody>
          <a:bodyPr wrap="square" rtlCol="0">
            <a:spAutoFit/>
          </a:bodyPr>
          <a:lstStyle/>
          <a:p>
            <a:r>
              <a:rPr lang="en-GB" sz="2200" b="1" dirty="0">
                <a:solidFill>
                  <a:schemeClr val="bg1"/>
                </a:solidFill>
              </a:rPr>
              <a:t>What?</a:t>
            </a:r>
          </a:p>
        </p:txBody>
      </p:sp>
      <p:sp>
        <p:nvSpPr>
          <p:cNvPr id="30" name="TextBox 29"/>
          <p:cNvSpPr txBox="1"/>
          <p:nvPr/>
        </p:nvSpPr>
        <p:spPr>
          <a:xfrm>
            <a:off x="9502654" y="4473503"/>
            <a:ext cx="1155930" cy="430887"/>
          </a:xfrm>
          <a:prstGeom prst="rect">
            <a:avLst/>
          </a:prstGeom>
          <a:noFill/>
        </p:spPr>
        <p:txBody>
          <a:bodyPr wrap="square" rtlCol="0">
            <a:spAutoFit/>
          </a:bodyPr>
          <a:lstStyle/>
          <a:p>
            <a:r>
              <a:rPr lang="en-GB" sz="2200" b="1" i="1" dirty="0"/>
              <a:t>When?</a:t>
            </a:r>
          </a:p>
        </p:txBody>
      </p:sp>
      <p:sp>
        <p:nvSpPr>
          <p:cNvPr id="3" name="Title 2">
            <a:extLst>
              <a:ext uri="{FF2B5EF4-FFF2-40B4-BE49-F238E27FC236}">
                <a16:creationId xmlns:a16="http://schemas.microsoft.com/office/drawing/2014/main" id="{E9BE4B5D-F081-8F48-8225-A9B73296FAFD}"/>
              </a:ext>
            </a:extLst>
          </p:cNvPr>
          <p:cNvSpPr>
            <a:spLocks noGrp="1"/>
          </p:cNvSpPr>
          <p:nvPr>
            <p:ph type="title"/>
          </p:nvPr>
        </p:nvSpPr>
        <p:spPr>
          <a:xfrm>
            <a:off x="-1" y="213557"/>
            <a:ext cx="5754633" cy="647577"/>
          </a:xfrm>
        </p:spPr>
        <p:txBody>
          <a:bodyPr>
            <a:noAutofit/>
          </a:bodyPr>
          <a:lstStyle/>
          <a:p>
            <a:r>
              <a:rPr lang="en-GB" sz="2800" b="1" dirty="0">
                <a:solidFill>
                  <a:schemeClr val="bg1"/>
                </a:solidFill>
              </a:rPr>
              <a:t>¿</a:t>
            </a:r>
            <a:r>
              <a:rPr lang="en-GB" sz="2800" b="1" dirty="0" err="1">
                <a:solidFill>
                  <a:schemeClr val="bg1"/>
                </a:solidFill>
              </a:rPr>
              <a:t>Cómo</a:t>
            </a:r>
            <a:r>
              <a:rPr lang="en-GB" sz="2800" b="1" dirty="0">
                <a:solidFill>
                  <a:schemeClr val="bg1"/>
                </a:solidFill>
              </a:rPr>
              <a:t> se dice </a:t>
            </a:r>
            <a:r>
              <a:rPr lang="en-GB" sz="2800" b="1" dirty="0" err="1">
                <a:solidFill>
                  <a:schemeClr val="bg1"/>
                </a:solidFill>
              </a:rPr>
              <a:t>en</a:t>
            </a:r>
            <a:r>
              <a:rPr lang="en-GB" sz="2800" b="1" dirty="0">
                <a:solidFill>
                  <a:schemeClr val="bg1"/>
                </a:solidFill>
              </a:rPr>
              <a:t> </a:t>
            </a:r>
            <a:r>
              <a:rPr lang="en-GB" sz="2800" b="1" dirty="0" err="1">
                <a:solidFill>
                  <a:schemeClr val="bg1"/>
                </a:solidFill>
              </a:rPr>
              <a:t>español</a:t>
            </a:r>
            <a:r>
              <a:rPr lang="en-GB" sz="2800" b="1" dirty="0">
                <a:solidFill>
                  <a:schemeClr val="bg1"/>
                </a:solidFill>
              </a:rPr>
              <a:t>?</a:t>
            </a:r>
            <a:endParaRPr lang="en-US" sz="2800" dirty="0"/>
          </a:p>
        </p:txBody>
      </p:sp>
      <p:sp>
        <p:nvSpPr>
          <p:cNvPr id="31" name="Rounded Rectangle 11">
            <a:extLst>
              <a:ext uri="{FF2B5EF4-FFF2-40B4-BE49-F238E27FC236}">
                <a16:creationId xmlns:a16="http://schemas.microsoft.com/office/drawing/2014/main" id="{671C1DF8-64FC-41E9-821A-5277E9D27F24}"/>
              </a:ext>
            </a:extLst>
          </p:cNvPr>
          <p:cNvSpPr/>
          <p:nvPr/>
        </p:nvSpPr>
        <p:spPr>
          <a:xfrm>
            <a:off x="9468495" y="95062"/>
            <a:ext cx="254977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hablar</a:t>
            </a:r>
          </a:p>
        </p:txBody>
      </p:sp>
      <p:sp>
        <p:nvSpPr>
          <p:cNvPr id="25" name="Rectangle 24">
            <a:extLst>
              <a:ext uri="{FF2B5EF4-FFF2-40B4-BE49-F238E27FC236}">
                <a16:creationId xmlns:a16="http://schemas.microsoft.com/office/drawing/2014/main" id="{28284D09-1005-4A6E-8305-0C1941138735}"/>
              </a:ext>
            </a:extLst>
          </p:cNvPr>
          <p:cNvSpPr/>
          <p:nvPr/>
        </p:nvSpPr>
        <p:spPr>
          <a:xfrm>
            <a:off x="675602" y="2380146"/>
            <a:ext cx="1952332" cy="584775"/>
          </a:xfrm>
          <a:prstGeom prst="rect">
            <a:avLst/>
          </a:prstGeom>
          <a:no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FE237DD9-6EA8-492E-979E-8BD9C9F8D302}"/>
              </a:ext>
            </a:extLst>
          </p:cNvPr>
          <p:cNvSpPr/>
          <p:nvPr/>
        </p:nvSpPr>
        <p:spPr>
          <a:xfrm>
            <a:off x="4759385" y="2320050"/>
            <a:ext cx="1952332" cy="584775"/>
          </a:xfrm>
          <a:prstGeom prst="rect">
            <a:avLst/>
          </a:prstGeom>
          <a:no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EC204D3F-C9C7-467D-918E-CF22ED86A9BD}"/>
              </a:ext>
            </a:extLst>
          </p:cNvPr>
          <p:cNvSpPr/>
          <p:nvPr/>
        </p:nvSpPr>
        <p:spPr>
          <a:xfrm>
            <a:off x="9199988" y="2434962"/>
            <a:ext cx="1952332" cy="584775"/>
          </a:xfrm>
          <a:prstGeom prst="rect">
            <a:avLst/>
          </a:prstGeom>
          <a:no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E71EF8AE-CFEC-488C-8AEA-60324F2AEA77}"/>
              </a:ext>
            </a:extLst>
          </p:cNvPr>
          <p:cNvSpPr/>
          <p:nvPr/>
        </p:nvSpPr>
        <p:spPr>
          <a:xfrm>
            <a:off x="2280366" y="4904028"/>
            <a:ext cx="1952332" cy="584775"/>
          </a:xfrm>
          <a:prstGeom prst="rect">
            <a:avLst/>
          </a:prstGeom>
          <a:no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44B54A0-F906-4889-B2B2-B8D0F0756A25}"/>
              </a:ext>
            </a:extLst>
          </p:cNvPr>
          <p:cNvSpPr/>
          <p:nvPr/>
        </p:nvSpPr>
        <p:spPr>
          <a:xfrm>
            <a:off x="9076860" y="5020781"/>
            <a:ext cx="2311864" cy="584775"/>
          </a:xfrm>
          <a:prstGeom prst="rect">
            <a:avLst/>
          </a:prstGeom>
          <a:no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259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1" grpId="0"/>
      <p:bldP spid="12" grpId="0"/>
      <p:bldP spid="19" grpId="0"/>
      <p:bldP spid="20" grpId="0"/>
      <p:bldP spid="21"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p:cNvSpPr txBox="1">
            <a:spLocks/>
          </p:cNvSpPr>
          <p:nvPr/>
        </p:nvSpPr>
        <p:spPr>
          <a:xfrm>
            <a:off x="207040" y="1461216"/>
            <a:ext cx="5746102" cy="4734311"/>
          </a:xfrm>
          <a:prstGeom prst="rect">
            <a:avLst/>
          </a:prstGeom>
          <a:ln w="57150">
            <a:solidFill>
              <a:srgbClr val="115076"/>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1400"/>
              </a:spcBef>
              <a:buFont typeface="+mj-lt"/>
              <a:buAutoNum type="arabicPeriod"/>
            </a:pPr>
            <a:r>
              <a:rPr lang="en-GB" sz="2400" b="1" dirty="0">
                <a:solidFill>
                  <a:srgbClr val="002060"/>
                </a:solidFill>
              </a:rPr>
              <a:t>¿</a:t>
            </a:r>
            <a:r>
              <a:rPr lang="en-GB" sz="2400" b="1" dirty="0" err="1">
                <a:solidFill>
                  <a:srgbClr val="002060"/>
                </a:solidFill>
              </a:rPr>
              <a:t>Qué</a:t>
            </a:r>
            <a:r>
              <a:rPr lang="en-GB" sz="2400" b="1" dirty="0">
                <a:solidFill>
                  <a:srgbClr val="002060"/>
                </a:solidFill>
              </a:rPr>
              <a:t>        hay </a:t>
            </a:r>
            <a:r>
              <a:rPr lang="en-GB" sz="2400" b="1" dirty="0" err="1">
                <a:solidFill>
                  <a:srgbClr val="002060"/>
                </a:solidFill>
              </a:rPr>
              <a:t>en</a:t>
            </a:r>
            <a:r>
              <a:rPr lang="en-GB" sz="2400" b="1" dirty="0">
                <a:solidFill>
                  <a:srgbClr val="002060"/>
                </a:solidFill>
              </a:rPr>
              <a:t> la mesa?</a:t>
            </a:r>
          </a:p>
          <a:p>
            <a:pPr marL="457200" indent="-457200">
              <a:lnSpc>
                <a:spcPct val="100000"/>
              </a:lnSpc>
              <a:spcBef>
                <a:spcPts val="1400"/>
              </a:spcBef>
              <a:buFont typeface="+mj-lt"/>
              <a:buAutoNum type="arabicPeriod"/>
            </a:pPr>
            <a:r>
              <a:rPr lang="en-GB" sz="2400" b="1" dirty="0">
                <a:solidFill>
                  <a:srgbClr val="002060"/>
                </a:solidFill>
              </a:rPr>
              <a:t>¿</a:t>
            </a:r>
            <a:r>
              <a:rPr lang="en-GB" sz="2400" b="1" dirty="0" err="1">
                <a:solidFill>
                  <a:srgbClr val="002060"/>
                </a:solidFill>
              </a:rPr>
              <a:t>Quién</a:t>
            </a:r>
            <a:r>
              <a:rPr lang="en-GB" sz="2400" b="1" dirty="0">
                <a:solidFill>
                  <a:srgbClr val="002060"/>
                </a:solidFill>
              </a:rPr>
              <a:t>     </a:t>
            </a:r>
            <a:r>
              <a:rPr lang="en-GB" sz="2400" b="1" dirty="0" err="1">
                <a:solidFill>
                  <a:srgbClr val="002060"/>
                </a:solidFill>
              </a:rPr>
              <a:t>es</a:t>
            </a:r>
            <a:r>
              <a:rPr lang="en-GB" sz="2400" b="1" dirty="0">
                <a:solidFill>
                  <a:srgbClr val="002060"/>
                </a:solidFill>
              </a:rPr>
              <a:t> la </a:t>
            </a:r>
            <a:r>
              <a:rPr lang="en-GB" sz="2400" b="1" dirty="0" err="1">
                <a:solidFill>
                  <a:srgbClr val="002060"/>
                </a:solidFill>
              </a:rPr>
              <a:t>chica</a:t>
            </a:r>
            <a:r>
              <a:rPr lang="en-GB" sz="2400" b="1" dirty="0">
                <a:solidFill>
                  <a:srgbClr val="002060"/>
                </a:solidFill>
              </a:rPr>
              <a:t>? ¡</a:t>
            </a:r>
            <a:r>
              <a:rPr lang="en-GB" sz="2400" b="1" dirty="0" err="1">
                <a:solidFill>
                  <a:srgbClr val="002060"/>
                </a:solidFill>
              </a:rPr>
              <a:t>Es</a:t>
            </a:r>
            <a:r>
              <a:rPr lang="en-GB" sz="2400" b="1" dirty="0">
                <a:solidFill>
                  <a:srgbClr val="002060"/>
                </a:solidFill>
              </a:rPr>
              <a:t> Sara!</a:t>
            </a:r>
          </a:p>
          <a:p>
            <a:pPr marL="457200" indent="-457200">
              <a:lnSpc>
                <a:spcPct val="100000"/>
              </a:lnSpc>
              <a:spcBef>
                <a:spcPts val="1400"/>
              </a:spcBef>
              <a:buFont typeface="+mj-lt"/>
              <a:buAutoNum type="arabicPeriod"/>
            </a:pPr>
            <a:r>
              <a:rPr lang="en-GB" sz="2400" b="1" dirty="0">
                <a:solidFill>
                  <a:srgbClr val="002060"/>
                </a:solidFill>
              </a:rPr>
              <a:t>¿Cuándo es la </a:t>
            </a:r>
            <a:r>
              <a:rPr lang="en-GB" sz="2400" b="1" dirty="0" err="1">
                <a:solidFill>
                  <a:srgbClr val="002060"/>
                </a:solidFill>
              </a:rPr>
              <a:t>clase</a:t>
            </a:r>
            <a:r>
              <a:rPr lang="en-GB" sz="2400" b="1" dirty="0">
                <a:solidFill>
                  <a:srgbClr val="002060"/>
                </a:solidFill>
              </a:rPr>
              <a:t> de español?</a:t>
            </a:r>
          </a:p>
          <a:p>
            <a:pPr marL="0" indent="0">
              <a:lnSpc>
                <a:spcPct val="100000"/>
              </a:lnSpc>
              <a:spcBef>
                <a:spcPts val="1400"/>
              </a:spcBef>
              <a:buNone/>
            </a:pPr>
            <a:r>
              <a:rPr lang="en-GB" sz="2400" b="1" dirty="0">
                <a:solidFill>
                  <a:srgbClr val="002060"/>
                </a:solidFill>
              </a:rPr>
              <a:t>                      ¡</a:t>
            </a:r>
            <a:r>
              <a:rPr lang="en-GB" sz="2400" b="1" dirty="0" err="1">
                <a:solidFill>
                  <a:srgbClr val="002060"/>
                </a:solidFill>
              </a:rPr>
              <a:t>Es</a:t>
            </a:r>
            <a:r>
              <a:rPr lang="en-GB" sz="2400" b="1" dirty="0">
                <a:solidFill>
                  <a:srgbClr val="002060"/>
                </a:solidFill>
              </a:rPr>
              <a:t> hoy!</a:t>
            </a:r>
          </a:p>
          <a:p>
            <a:pPr marL="0" indent="0">
              <a:lnSpc>
                <a:spcPct val="150000"/>
              </a:lnSpc>
              <a:spcBef>
                <a:spcPts val="1400"/>
              </a:spcBef>
              <a:buNone/>
            </a:pPr>
            <a:r>
              <a:rPr lang="en-GB" sz="2400" b="1" dirty="0">
                <a:solidFill>
                  <a:srgbClr val="002060"/>
                </a:solidFill>
              </a:rPr>
              <a:t>4. ¿</a:t>
            </a:r>
            <a:r>
              <a:rPr lang="en-GB" sz="2400" b="1" dirty="0" err="1">
                <a:solidFill>
                  <a:srgbClr val="002060"/>
                </a:solidFill>
              </a:rPr>
              <a:t>Cómo</a:t>
            </a:r>
            <a:r>
              <a:rPr lang="en-GB" sz="2400" b="1" dirty="0">
                <a:solidFill>
                  <a:srgbClr val="002060"/>
                </a:solidFill>
              </a:rPr>
              <a:t>     se escribe ‘</a:t>
            </a:r>
            <a:r>
              <a:rPr lang="en-GB" sz="2400" b="1" dirty="0" err="1">
                <a:solidFill>
                  <a:srgbClr val="002060"/>
                </a:solidFill>
              </a:rPr>
              <a:t>silla</a:t>
            </a:r>
            <a:r>
              <a:rPr lang="en-GB" sz="2400" b="1" dirty="0">
                <a:solidFill>
                  <a:srgbClr val="002060"/>
                </a:solidFill>
              </a:rPr>
              <a:t>’? </a:t>
            </a:r>
          </a:p>
          <a:p>
            <a:pPr marL="0" indent="0">
              <a:lnSpc>
                <a:spcPct val="150000"/>
              </a:lnSpc>
              <a:spcBef>
                <a:spcPts val="1400"/>
              </a:spcBef>
              <a:buNone/>
            </a:pPr>
            <a:r>
              <a:rPr lang="en-GB" sz="2400" b="1" dirty="0">
                <a:solidFill>
                  <a:srgbClr val="002060"/>
                </a:solidFill>
              </a:rPr>
              <a:t>5. ¿</a:t>
            </a:r>
            <a:r>
              <a:rPr lang="en-GB" sz="2400" b="1" dirty="0" err="1">
                <a:solidFill>
                  <a:srgbClr val="002060"/>
                </a:solidFill>
              </a:rPr>
              <a:t>Dónde</a:t>
            </a:r>
            <a:r>
              <a:rPr lang="en-GB" sz="2400" b="1" dirty="0">
                <a:solidFill>
                  <a:srgbClr val="002060"/>
                </a:solidFill>
              </a:rPr>
              <a:t>    </a:t>
            </a:r>
            <a:r>
              <a:rPr lang="en-GB" sz="2400" b="1" dirty="0" err="1">
                <a:solidFill>
                  <a:srgbClr val="002060"/>
                </a:solidFill>
              </a:rPr>
              <a:t>está</a:t>
            </a:r>
            <a:r>
              <a:rPr lang="en-GB" sz="2400" b="1" dirty="0">
                <a:solidFill>
                  <a:srgbClr val="002060"/>
                </a:solidFill>
              </a:rPr>
              <a:t> la </a:t>
            </a:r>
            <a:r>
              <a:rPr lang="en-GB" sz="2400" b="1" dirty="0" err="1">
                <a:solidFill>
                  <a:srgbClr val="002060"/>
                </a:solidFill>
              </a:rPr>
              <a:t>puerta</a:t>
            </a:r>
            <a:r>
              <a:rPr lang="en-GB" sz="2400" b="1" dirty="0">
                <a:solidFill>
                  <a:srgbClr val="002060"/>
                </a:solidFill>
              </a:rPr>
              <a:t>? </a:t>
            </a:r>
            <a:r>
              <a:rPr lang="en-GB" sz="2400" b="1" dirty="0" err="1">
                <a:solidFill>
                  <a:srgbClr val="002060"/>
                </a:solidFill>
              </a:rPr>
              <a:t>Allí</a:t>
            </a:r>
            <a:r>
              <a:rPr lang="en-GB" sz="2400" b="1" dirty="0">
                <a:solidFill>
                  <a:srgbClr val="002060"/>
                </a:solidFill>
              </a:rPr>
              <a:t>, entre el </a:t>
            </a:r>
            <a:r>
              <a:rPr lang="en-GB" sz="2400" b="1" dirty="0" err="1">
                <a:solidFill>
                  <a:srgbClr val="002060"/>
                </a:solidFill>
              </a:rPr>
              <a:t>profesor</a:t>
            </a:r>
            <a:r>
              <a:rPr lang="en-GB" sz="2400" b="1" dirty="0">
                <a:solidFill>
                  <a:srgbClr val="002060"/>
                </a:solidFill>
              </a:rPr>
              <a:t> y la mesa.</a:t>
            </a:r>
          </a:p>
        </p:txBody>
      </p:sp>
      <p:sp>
        <p:nvSpPr>
          <p:cNvPr id="4" name="Content Placeholder 4"/>
          <p:cNvSpPr>
            <a:spLocks noGrp="1"/>
          </p:cNvSpPr>
          <p:nvPr>
            <p:ph type="body" sz="quarter" idx="10"/>
          </p:nvPr>
        </p:nvSpPr>
        <p:spPr>
          <a:xfrm>
            <a:off x="6227891" y="1461216"/>
            <a:ext cx="5964109" cy="4734311"/>
          </a:xfrm>
          <a:ln w="57150">
            <a:solidFill>
              <a:srgbClr val="115076"/>
            </a:solidFill>
          </a:ln>
        </p:spPr>
        <p:txBody>
          <a:bodyPr>
            <a:noAutofit/>
          </a:bodyPr>
          <a:lstStyle/>
          <a:p>
            <a:pPr marL="0" indent="0">
              <a:lnSpc>
                <a:spcPct val="150000"/>
              </a:lnSpc>
              <a:spcBef>
                <a:spcPts val="1400"/>
              </a:spcBef>
              <a:buNone/>
            </a:pPr>
            <a:r>
              <a:rPr lang="en-GB" sz="2400" b="1" dirty="0">
                <a:solidFill>
                  <a:srgbClr val="002060"/>
                </a:solidFill>
              </a:rPr>
              <a:t>6. ¿</a:t>
            </a:r>
            <a:r>
              <a:rPr lang="en-GB" sz="2400" b="1" dirty="0" err="1">
                <a:solidFill>
                  <a:srgbClr val="002060"/>
                </a:solidFill>
              </a:rPr>
              <a:t>Quién</a:t>
            </a:r>
            <a:r>
              <a:rPr lang="en-GB" sz="2400" b="1" dirty="0">
                <a:solidFill>
                  <a:srgbClr val="002060"/>
                </a:solidFill>
              </a:rPr>
              <a:t>      </a:t>
            </a:r>
            <a:r>
              <a:rPr lang="en-GB" sz="2400" b="1" dirty="0" err="1">
                <a:solidFill>
                  <a:srgbClr val="002060"/>
                </a:solidFill>
              </a:rPr>
              <a:t>es</a:t>
            </a:r>
            <a:r>
              <a:rPr lang="en-GB" sz="2400" b="1" dirty="0">
                <a:solidFill>
                  <a:srgbClr val="002060"/>
                </a:solidFill>
              </a:rPr>
              <a:t> la persona? </a:t>
            </a:r>
            <a:r>
              <a:rPr lang="en-GB" sz="2400" b="1" dirty="0" err="1">
                <a:solidFill>
                  <a:srgbClr val="002060"/>
                </a:solidFill>
              </a:rPr>
              <a:t>Es</a:t>
            </a:r>
            <a:r>
              <a:rPr lang="en-GB" sz="2400" b="1" dirty="0">
                <a:solidFill>
                  <a:srgbClr val="002060"/>
                </a:solidFill>
              </a:rPr>
              <a:t> Ana.</a:t>
            </a:r>
          </a:p>
          <a:p>
            <a:pPr marL="0" indent="0">
              <a:lnSpc>
                <a:spcPct val="150000"/>
              </a:lnSpc>
              <a:spcBef>
                <a:spcPts val="1400"/>
              </a:spcBef>
              <a:buNone/>
            </a:pPr>
            <a:r>
              <a:rPr lang="en-GB" sz="2400" b="1" dirty="0">
                <a:solidFill>
                  <a:srgbClr val="002060"/>
                </a:solidFill>
              </a:rPr>
              <a:t>7. ¿</a:t>
            </a:r>
            <a:r>
              <a:rPr lang="en-GB" sz="2400" b="1" dirty="0" err="1">
                <a:solidFill>
                  <a:srgbClr val="002060"/>
                </a:solidFill>
              </a:rPr>
              <a:t>Qué</a:t>
            </a:r>
            <a:r>
              <a:rPr lang="en-GB" sz="2400" b="1" dirty="0">
                <a:solidFill>
                  <a:srgbClr val="002060"/>
                </a:solidFill>
              </a:rPr>
              <a:t>         </a:t>
            </a:r>
            <a:r>
              <a:rPr lang="en-GB" sz="2400" b="1" dirty="0" err="1">
                <a:solidFill>
                  <a:srgbClr val="002060"/>
                </a:solidFill>
              </a:rPr>
              <a:t>quieres</a:t>
            </a:r>
            <a:r>
              <a:rPr lang="en-GB" sz="2400" b="1" dirty="0">
                <a:solidFill>
                  <a:srgbClr val="002060"/>
                </a:solidFill>
              </a:rPr>
              <a:t> </a:t>
            </a:r>
            <a:r>
              <a:rPr lang="en-GB" sz="2400" b="1" dirty="0" err="1">
                <a:solidFill>
                  <a:srgbClr val="002060"/>
                </a:solidFill>
              </a:rPr>
              <a:t>mirar</a:t>
            </a:r>
            <a:r>
              <a:rPr lang="en-GB" sz="2400" b="1" dirty="0">
                <a:solidFill>
                  <a:srgbClr val="002060"/>
                </a:solidFill>
              </a:rPr>
              <a:t>?</a:t>
            </a:r>
          </a:p>
          <a:p>
            <a:pPr marL="0" indent="0">
              <a:lnSpc>
                <a:spcPct val="150000"/>
              </a:lnSpc>
              <a:spcBef>
                <a:spcPts val="1400"/>
              </a:spcBef>
              <a:buNone/>
            </a:pPr>
            <a:r>
              <a:rPr lang="en-GB" sz="2400" b="1" dirty="0">
                <a:solidFill>
                  <a:srgbClr val="002060"/>
                </a:solidFill>
              </a:rPr>
              <a:t>8. ¿</a:t>
            </a:r>
            <a:r>
              <a:rPr lang="en-GB" sz="2400" b="1" dirty="0" err="1">
                <a:solidFill>
                  <a:srgbClr val="002060"/>
                </a:solidFill>
              </a:rPr>
              <a:t>Cómo</a:t>
            </a:r>
            <a:r>
              <a:rPr lang="en-GB" sz="2400" b="1" dirty="0">
                <a:solidFill>
                  <a:srgbClr val="002060"/>
                </a:solidFill>
              </a:rPr>
              <a:t>      se dice ‘</a:t>
            </a:r>
            <a:r>
              <a:rPr lang="en-GB" sz="2400" b="1" dirty="0" err="1">
                <a:solidFill>
                  <a:srgbClr val="002060"/>
                </a:solidFill>
              </a:rPr>
              <a:t>aquí</a:t>
            </a:r>
            <a:r>
              <a:rPr lang="en-GB" sz="2400" b="1" dirty="0">
                <a:solidFill>
                  <a:srgbClr val="002060"/>
                </a:solidFill>
              </a:rPr>
              <a:t>’ </a:t>
            </a:r>
            <a:r>
              <a:rPr lang="en-GB" sz="2400" b="1" dirty="0" err="1">
                <a:solidFill>
                  <a:srgbClr val="002060"/>
                </a:solidFill>
              </a:rPr>
              <a:t>en</a:t>
            </a:r>
            <a:r>
              <a:rPr lang="en-GB" sz="2400" b="1" dirty="0">
                <a:solidFill>
                  <a:srgbClr val="002060"/>
                </a:solidFill>
              </a:rPr>
              <a:t> </a:t>
            </a:r>
            <a:r>
              <a:rPr lang="en-GB" sz="2400" b="1" dirty="0" err="1">
                <a:solidFill>
                  <a:srgbClr val="002060"/>
                </a:solidFill>
              </a:rPr>
              <a:t>inglés</a:t>
            </a:r>
            <a:r>
              <a:rPr lang="en-GB" sz="2400" b="1" dirty="0">
                <a:solidFill>
                  <a:srgbClr val="002060"/>
                </a:solidFill>
              </a:rPr>
              <a:t>?</a:t>
            </a:r>
          </a:p>
          <a:p>
            <a:pPr marL="0" indent="0">
              <a:lnSpc>
                <a:spcPct val="150000"/>
              </a:lnSpc>
              <a:spcBef>
                <a:spcPts val="1400"/>
              </a:spcBef>
              <a:buNone/>
            </a:pPr>
            <a:r>
              <a:rPr lang="en-GB" sz="2400" b="1" dirty="0">
                <a:solidFill>
                  <a:srgbClr val="002060"/>
                </a:solidFill>
              </a:rPr>
              <a:t>9. ¿</a:t>
            </a:r>
            <a:r>
              <a:rPr lang="en-GB" sz="2400" b="1" dirty="0" err="1">
                <a:solidFill>
                  <a:srgbClr val="002060"/>
                </a:solidFill>
              </a:rPr>
              <a:t>Dónde</a:t>
            </a:r>
            <a:r>
              <a:rPr lang="en-GB" sz="2400" b="1" dirty="0">
                <a:solidFill>
                  <a:srgbClr val="002060"/>
                </a:solidFill>
              </a:rPr>
              <a:t>     </a:t>
            </a:r>
            <a:r>
              <a:rPr lang="en-GB" sz="2400" b="1" dirty="0" err="1">
                <a:solidFill>
                  <a:srgbClr val="002060"/>
                </a:solidFill>
              </a:rPr>
              <a:t>está</a:t>
            </a:r>
            <a:r>
              <a:rPr lang="en-GB" sz="2400" b="1" dirty="0">
                <a:solidFill>
                  <a:srgbClr val="002060"/>
                </a:solidFill>
              </a:rPr>
              <a:t> el chico? ¡</a:t>
            </a:r>
            <a:r>
              <a:rPr lang="en-GB" sz="2400" b="1" dirty="0" err="1">
                <a:solidFill>
                  <a:srgbClr val="002060"/>
                </a:solidFill>
              </a:rPr>
              <a:t>Aquí</a:t>
            </a:r>
            <a:r>
              <a:rPr lang="en-GB" sz="2400" b="1" dirty="0">
                <a:solidFill>
                  <a:srgbClr val="002060"/>
                </a:solidFill>
              </a:rPr>
              <a:t>!</a:t>
            </a:r>
          </a:p>
          <a:p>
            <a:pPr marL="0" indent="0">
              <a:lnSpc>
                <a:spcPct val="150000"/>
              </a:lnSpc>
              <a:spcBef>
                <a:spcPts val="1400"/>
              </a:spcBef>
              <a:buNone/>
            </a:pPr>
            <a:r>
              <a:rPr lang="en-GB" sz="2400" b="1" dirty="0">
                <a:solidFill>
                  <a:srgbClr val="002060"/>
                </a:solidFill>
              </a:rPr>
              <a:t>10. ¿Cuándo   hay una </a:t>
            </a:r>
            <a:r>
              <a:rPr lang="en-GB" sz="2400" b="1" dirty="0" err="1">
                <a:solidFill>
                  <a:srgbClr val="002060"/>
                </a:solidFill>
              </a:rPr>
              <a:t>clase</a:t>
            </a:r>
            <a:r>
              <a:rPr lang="en-GB" sz="2400" b="1" dirty="0">
                <a:solidFill>
                  <a:srgbClr val="002060"/>
                </a:solidFill>
              </a:rPr>
              <a:t> de arte?                          </a:t>
            </a:r>
            <a:r>
              <a:rPr lang="en-GB" sz="2400" b="1" dirty="0" err="1">
                <a:solidFill>
                  <a:srgbClr val="002060"/>
                </a:solidFill>
              </a:rPr>
              <a:t>En</a:t>
            </a:r>
            <a:r>
              <a:rPr lang="en-GB" sz="2400" b="1" dirty="0">
                <a:solidFill>
                  <a:srgbClr val="002060"/>
                </a:solidFill>
              </a:rPr>
              <a:t> </a:t>
            </a:r>
            <a:r>
              <a:rPr lang="en-GB" sz="2400" b="1" dirty="0" err="1">
                <a:solidFill>
                  <a:srgbClr val="002060"/>
                </a:solidFill>
              </a:rPr>
              <a:t>diciembre</a:t>
            </a:r>
            <a:r>
              <a:rPr lang="en-GB" sz="2400" b="1" dirty="0">
                <a:solidFill>
                  <a:srgbClr val="002060"/>
                </a:solidFill>
              </a:rPr>
              <a:t>.   </a:t>
            </a:r>
          </a:p>
        </p:txBody>
      </p:sp>
      <p:sp>
        <p:nvSpPr>
          <p:cNvPr id="2" name="Title 1">
            <a:extLst>
              <a:ext uri="{FF2B5EF4-FFF2-40B4-BE49-F238E27FC236}">
                <a16:creationId xmlns:a16="http://schemas.microsoft.com/office/drawing/2014/main" id="{6641DA5A-C78F-2D4F-9FA0-1E72CF2D309F}"/>
              </a:ext>
            </a:extLst>
          </p:cNvPr>
          <p:cNvSpPr>
            <a:spLocks noGrp="1"/>
          </p:cNvSpPr>
          <p:nvPr>
            <p:ph type="title"/>
          </p:nvPr>
        </p:nvSpPr>
        <p:spPr>
          <a:xfrm>
            <a:off x="-1" y="213557"/>
            <a:ext cx="6503039" cy="647577"/>
          </a:xfrm>
        </p:spPr>
        <p:txBody>
          <a:bodyPr>
            <a:normAutofit/>
          </a:bodyPr>
          <a:lstStyle/>
          <a:p>
            <a:r>
              <a:rPr lang="en-GB" sz="2800" b="1" dirty="0">
                <a:solidFill>
                  <a:schemeClr val="bg1"/>
                </a:solidFill>
              </a:rPr>
              <a:t>Escribe la </a:t>
            </a:r>
            <a:r>
              <a:rPr lang="en-GB" sz="2800" b="1" dirty="0" err="1">
                <a:solidFill>
                  <a:schemeClr val="bg1"/>
                </a:solidFill>
              </a:rPr>
              <a:t>pregunta</a:t>
            </a:r>
            <a:r>
              <a:rPr lang="en-GB" sz="2800" b="1" dirty="0">
                <a:solidFill>
                  <a:schemeClr val="bg1"/>
                </a:solidFill>
              </a:rPr>
              <a:t> </a:t>
            </a:r>
            <a:r>
              <a:rPr lang="en-GB" sz="2800" b="1" dirty="0" err="1">
                <a:solidFill>
                  <a:schemeClr val="bg1"/>
                </a:solidFill>
              </a:rPr>
              <a:t>correcta</a:t>
            </a:r>
            <a:r>
              <a:rPr lang="en-GB" sz="2800" b="1" dirty="0">
                <a:solidFill>
                  <a:schemeClr val="bg1"/>
                </a:solidFill>
              </a:rPr>
              <a:t>.</a:t>
            </a:r>
            <a:endParaRPr lang="en-US" sz="2800" dirty="0"/>
          </a:p>
        </p:txBody>
      </p:sp>
      <p:sp>
        <p:nvSpPr>
          <p:cNvPr id="12" name="Cloud 11"/>
          <p:cNvSpPr/>
          <p:nvPr/>
        </p:nvSpPr>
        <p:spPr>
          <a:xfrm>
            <a:off x="6563472" y="1580003"/>
            <a:ext cx="1508702" cy="539066"/>
          </a:xfrm>
          <a:prstGeom prst="cloud">
            <a:avLst/>
          </a:prstGeom>
          <a:solidFill>
            <a:srgbClr val="FBBE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loud 12"/>
          <p:cNvSpPr/>
          <p:nvPr/>
        </p:nvSpPr>
        <p:spPr>
          <a:xfrm>
            <a:off x="6503039" y="2230574"/>
            <a:ext cx="1569135" cy="552493"/>
          </a:xfrm>
          <a:prstGeom prst="cloud">
            <a:avLst/>
          </a:prstGeom>
          <a:solidFill>
            <a:srgbClr val="FBBE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loud 13"/>
          <p:cNvSpPr/>
          <p:nvPr/>
        </p:nvSpPr>
        <p:spPr>
          <a:xfrm>
            <a:off x="6514376" y="2982198"/>
            <a:ext cx="1569134" cy="522959"/>
          </a:xfrm>
          <a:prstGeom prst="cloud">
            <a:avLst/>
          </a:prstGeom>
          <a:solidFill>
            <a:srgbClr val="FBBE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loud 14"/>
          <p:cNvSpPr/>
          <p:nvPr/>
        </p:nvSpPr>
        <p:spPr>
          <a:xfrm>
            <a:off x="6514376" y="3704288"/>
            <a:ext cx="1508701" cy="588662"/>
          </a:xfrm>
          <a:prstGeom prst="cloud">
            <a:avLst/>
          </a:prstGeom>
          <a:solidFill>
            <a:srgbClr val="FBBE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15"/>
          <p:cNvSpPr/>
          <p:nvPr/>
        </p:nvSpPr>
        <p:spPr>
          <a:xfrm>
            <a:off x="6771824" y="4438511"/>
            <a:ext cx="1508699" cy="568719"/>
          </a:xfrm>
          <a:prstGeom prst="cloud">
            <a:avLst/>
          </a:prstGeom>
          <a:solidFill>
            <a:srgbClr val="FBBE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loud 16"/>
          <p:cNvSpPr/>
          <p:nvPr/>
        </p:nvSpPr>
        <p:spPr>
          <a:xfrm>
            <a:off x="506186" y="1500249"/>
            <a:ext cx="1605387" cy="635402"/>
          </a:xfrm>
          <a:prstGeom prst="cloud">
            <a:avLst/>
          </a:prstGeom>
          <a:solidFill>
            <a:srgbClr val="FBBE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loud 20"/>
          <p:cNvSpPr/>
          <p:nvPr/>
        </p:nvSpPr>
        <p:spPr>
          <a:xfrm>
            <a:off x="593947" y="2135651"/>
            <a:ext cx="1605387" cy="635402"/>
          </a:xfrm>
          <a:prstGeom prst="cloud">
            <a:avLst/>
          </a:prstGeom>
          <a:solidFill>
            <a:srgbClr val="FBBE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loud 21"/>
          <p:cNvSpPr/>
          <p:nvPr/>
        </p:nvSpPr>
        <p:spPr>
          <a:xfrm>
            <a:off x="619537" y="2796500"/>
            <a:ext cx="1605387" cy="635402"/>
          </a:xfrm>
          <a:prstGeom prst="cloud">
            <a:avLst/>
          </a:prstGeom>
          <a:solidFill>
            <a:srgbClr val="FBBE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loud 22"/>
          <p:cNvSpPr/>
          <p:nvPr/>
        </p:nvSpPr>
        <p:spPr>
          <a:xfrm>
            <a:off x="506186" y="3821047"/>
            <a:ext cx="1605387" cy="635402"/>
          </a:xfrm>
          <a:prstGeom prst="cloud">
            <a:avLst/>
          </a:prstGeom>
          <a:solidFill>
            <a:srgbClr val="FBBE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loud 23"/>
          <p:cNvSpPr/>
          <p:nvPr/>
        </p:nvSpPr>
        <p:spPr>
          <a:xfrm>
            <a:off x="506186" y="4535578"/>
            <a:ext cx="1605387" cy="635402"/>
          </a:xfrm>
          <a:prstGeom prst="cloud">
            <a:avLst/>
          </a:prstGeom>
          <a:solidFill>
            <a:srgbClr val="FBBE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1">
            <a:extLst>
              <a:ext uri="{FF2B5EF4-FFF2-40B4-BE49-F238E27FC236}">
                <a16:creationId xmlns:a16="http://schemas.microsoft.com/office/drawing/2014/main" id="{C6592AA1-1084-40B7-BCAB-AD51F9FDDC7C}"/>
              </a:ext>
            </a:extLst>
          </p:cNvPr>
          <p:cNvSpPr/>
          <p:nvPr/>
        </p:nvSpPr>
        <p:spPr>
          <a:xfrm>
            <a:off x="10116766" y="95063"/>
            <a:ext cx="1901508" cy="371866"/>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escribir</a:t>
            </a:r>
          </a:p>
        </p:txBody>
      </p:sp>
    </p:spTree>
    <p:extLst>
      <p:ext uri="{BB962C8B-B14F-4D97-AF65-F5344CB8AC3E}">
        <p14:creationId xmlns:p14="http://schemas.microsoft.com/office/powerpoint/2010/main" val="393870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7"/>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21"/>
                                        </p:tgtEl>
                                      </p:cBhvr>
                                    </p:animEffect>
                                    <p:set>
                                      <p:cBhvr>
                                        <p:cTn id="8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5" restart="whenNotActive" fill="hold" evtFilter="cancelBubble" nodeType="interactiveSeq">
                <p:stCondLst>
                  <p:cond evt="onClick" delay="0">
                    <p:tgtEl>
                      <p:spTgt spid="22"/>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0" nodeType="click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1" restart="whenNotActive" fill="hold" evtFilter="cancelBubble" nodeType="interactiveSeq">
                <p:stCondLst>
                  <p:cond evt="onClick" delay="0">
                    <p:tgtEl>
                      <p:spTgt spid="23"/>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7" restart="whenNotActive" fill="hold" evtFilter="cancelBubble" nodeType="interactiveSeq">
                <p:stCondLst>
                  <p:cond evt="onClick" delay="0">
                    <p:tgtEl>
                      <p:spTgt spid="24"/>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24"/>
                                        </p:tgtEl>
                                      </p:cBhvr>
                                    </p:animEffect>
                                    <p:set>
                                      <p:cBhvr>
                                        <p:cTn id="10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1" y="740075"/>
            <a:ext cx="12191998"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a:solidFill>
                  <a:srgbClr val="002060"/>
                </a:solidFill>
              </a:rPr>
              <a:t>hacer</a:t>
            </a:r>
            <a:endParaRPr sz="3959" dirty="0">
              <a:solidFill>
                <a:srgbClr val="002060"/>
              </a:solidFill>
            </a:endParaRPr>
          </a:p>
        </p:txBody>
      </p:sp>
      <p:sp>
        <p:nvSpPr>
          <p:cNvPr id="57" name="Google Shape;57;p13"/>
          <p:cNvSpPr txBox="1"/>
          <p:nvPr/>
        </p:nvSpPr>
        <p:spPr>
          <a:xfrm>
            <a:off x="0" y="2189979"/>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002060"/>
                </a:solidFill>
                <a:latin typeface="Century Gothic"/>
                <a:ea typeface="Century Gothic"/>
                <a:cs typeface="Century Gothic"/>
                <a:sym typeface="Century Gothic"/>
              </a:rPr>
              <a:t>[to do, make | doing, making]</a:t>
            </a:r>
            <a:endParaRPr sz="1400" kern="0" dirty="0">
              <a:solidFill>
                <a:srgbClr val="002060"/>
              </a:solidFill>
              <a:cs typeface="Arial"/>
              <a:sym typeface="Arial"/>
            </a:endParaRPr>
          </a:p>
        </p:txBody>
      </p:sp>
      <p:sp>
        <p:nvSpPr>
          <p:cNvPr id="58" name="Google Shape;58;p13"/>
          <p:cNvSpPr txBox="1"/>
          <p:nvPr/>
        </p:nvSpPr>
        <p:spPr>
          <a:xfrm>
            <a:off x="0" y="3336274"/>
            <a:ext cx="12191999"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002060"/>
                </a:solidFill>
                <a:latin typeface="Century Gothic"/>
                <a:ea typeface="Century Gothic"/>
                <a:cs typeface="Century Gothic"/>
                <a:sym typeface="Century Gothic"/>
              </a:rPr>
              <a:t>hace</a:t>
            </a:r>
            <a:endParaRPr sz="1400" kern="0" dirty="0">
              <a:solidFill>
                <a:srgbClr val="002060"/>
              </a:solidFill>
              <a:cs typeface="Arial"/>
              <a:sym typeface="Arial"/>
            </a:endParaRPr>
          </a:p>
        </p:txBody>
      </p:sp>
      <p:sp>
        <p:nvSpPr>
          <p:cNvPr id="59" name="Google Shape;59;p13"/>
          <p:cNvSpPr txBox="1"/>
          <p:nvPr/>
        </p:nvSpPr>
        <p:spPr>
          <a:xfrm>
            <a:off x="-1" y="5032800"/>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002060"/>
                </a:solidFill>
                <a:latin typeface="Century Gothic"/>
                <a:ea typeface="Century Gothic"/>
                <a:cs typeface="Century Gothic"/>
                <a:sym typeface="Century Gothic"/>
              </a:rPr>
              <a:t>[does, makes | is doing, making]</a:t>
            </a:r>
            <a:endParaRPr sz="1400" kern="0" dirty="0">
              <a:solidFill>
                <a:srgbClr val="002060"/>
              </a:solidFill>
              <a:cs typeface="Arial"/>
              <a:sym typeface="Arial"/>
            </a:endParaRPr>
          </a:p>
        </p:txBody>
      </p:sp>
    </p:spTree>
    <p:extLst>
      <p:ext uri="{BB962C8B-B14F-4D97-AF65-F5344CB8AC3E}">
        <p14:creationId xmlns:p14="http://schemas.microsoft.com/office/powerpoint/2010/main" val="309774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9" name="Google Shape;57;p13"/>
          <p:cNvSpPr txBox="1"/>
          <p:nvPr/>
        </p:nvSpPr>
        <p:spPr>
          <a:xfrm>
            <a:off x="0" y="2189979"/>
            <a:ext cx="12191999"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002060"/>
                </a:solidFill>
                <a:latin typeface="Century Gothic"/>
                <a:ea typeface="Century Gothic"/>
                <a:cs typeface="Century Gothic"/>
                <a:sym typeface="Century Gothic"/>
              </a:rPr>
              <a:t>[to do, make | doing, making]</a:t>
            </a:r>
            <a:endParaRPr sz="1400" kern="0" dirty="0">
              <a:solidFill>
                <a:srgbClr val="002060"/>
              </a:solidFill>
              <a:cs typeface="Arial"/>
              <a:sym typeface="Arial"/>
            </a:endParaRPr>
          </a:p>
        </p:txBody>
      </p:sp>
      <p:sp>
        <p:nvSpPr>
          <p:cNvPr id="66" name="Google Shape;66;p14" descr="question mark action button">
            <a:hlinkClick r:id="" action="ppaction://noaction">
              <a:snd r:embed="rId3" name="hacer.wav"/>
            </a:hlinkClick>
          </p:cNvPr>
          <p:cNvSpPr/>
          <p:nvPr/>
        </p:nvSpPr>
        <p:spPr>
          <a:xfrm>
            <a:off x="1260000" y="2239992"/>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67" name="Google Shape;67;p14"/>
          <p:cNvSpPr txBox="1">
            <a:spLocks noGrp="1"/>
          </p:cNvSpPr>
          <p:nvPr>
            <p:ph type="title"/>
          </p:nvPr>
        </p:nvSpPr>
        <p:spPr>
          <a:xfrm>
            <a:off x="0" y="841447"/>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002060"/>
                </a:solidFill>
              </a:rPr>
              <a:t>hacer</a:t>
            </a:r>
            <a:endParaRPr sz="3959" dirty="0">
              <a:solidFill>
                <a:srgbClr val="002060"/>
              </a:solidFill>
            </a:endParaRPr>
          </a:p>
        </p:txBody>
      </p:sp>
      <p:sp>
        <p:nvSpPr>
          <p:cNvPr id="69" name="Google Shape;69;p14" descr="question mark action button">
            <a:hlinkClick r:id="" action="ppaction://noaction">
              <a:snd r:embed="rId4" name="hace.wav"/>
            </a:hlinkClick>
          </p:cNvPr>
          <p:cNvSpPr/>
          <p:nvPr/>
        </p:nvSpPr>
        <p:spPr>
          <a:xfrm>
            <a:off x="1260000" y="5094792"/>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70" name="Google Shape;70;p14"/>
          <p:cNvSpPr txBox="1"/>
          <p:nvPr/>
        </p:nvSpPr>
        <p:spPr>
          <a:xfrm>
            <a:off x="0" y="3337200"/>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002060"/>
                </a:solidFill>
                <a:latin typeface="Century Gothic"/>
                <a:ea typeface="Century Gothic"/>
                <a:cs typeface="Century Gothic"/>
                <a:sym typeface="Century Gothic"/>
              </a:rPr>
              <a:t>hace</a:t>
            </a:r>
            <a:endParaRPr sz="1400" kern="0" dirty="0">
              <a:solidFill>
                <a:srgbClr val="002060"/>
              </a:solidFill>
              <a:cs typeface="Arial"/>
              <a:sym typeface="Arial"/>
            </a:endParaRPr>
          </a:p>
        </p:txBody>
      </p:sp>
      <p:sp>
        <p:nvSpPr>
          <p:cNvPr id="71" name="Google Shape;71;p14"/>
          <p:cNvSpPr txBox="1"/>
          <p:nvPr/>
        </p:nvSpPr>
        <p:spPr>
          <a:xfrm>
            <a:off x="2014778" y="5033064"/>
            <a:ext cx="8167607"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002060"/>
                </a:solidFill>
                <a:latin typeface="Century Gothic"/>
                <a:ea typeface="Century Gothic"/>
                <a:cs typeface="Century Gothic"/>
                <a:sym typeface="Century Gothic"/>
              </a:rPr>
              <a:t>[does, makes | is doing, making]</a:t>
            </a:r>
            <a:endParaRPr sz="1400" kern="0" dirty="0">
              <a:solidFill>
                <a:srgbClr val="002060"/>
              </a:solidFill>
              <a:cs typeface="Arial"/>
              <a:sym typeface="Arial"/>
            </a:endParaRPr>
          </a:p>
        </p:txBody>
      </p:sp>
    </p:spTree>
    <p:extLst>
      <p:ext uri="{BB962C8B-B14F-4D97-AF65-F5344CB8AC3E}">
        <p14:creationId xmlns:p14="http://schemas.microsoft.com/office/powerpoint/2010/main" val="12883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500"/>
                                        <p:tgtEl>
                                          <p:spTgt spid="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500"/>
                                        <p:tgtEl>
                                          <p:spTgt spid="6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002060"/>
                </a:solidFill>
              </a:rPr>
              <a:t>hace</a:t>
            </a:r>
            <a:endParaRPr sz="11500" dirty="0">
              <a:solidFill>
                <a:srgbClr val="002060"/>
              </a:solidFill>
            </a:endParaRPr>
          </a:p>
        </p:txBody>
      </p:sp>
      <p:sp>
        <p:nvSpPr>
          <p:cNvPr id="78" name="Google Shape;78;p15"/>
          <p:cNvSpPr txBox="1"/>
          <p:nvPr/>
        </p:nvSpPr>
        <p:spPr>
          <a:xfrm>
            <a:off x="0" y="2177384"/>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002060"/>
                </a:solidFill>
                <a:latin typeface="Century Gothic"/>
                <a:ea typeface="Century Gothic"/>
                <a:cs typeface="Century Gothic"/>
                <a:sym typeface="Century Gothic"/>
              </a:rPr>
              <a:t>[does, makes | is doing, making]</a:t>
            </a:r>
            <a:endParaRPr sz="1400" kern="0" dirty="0">
              <a:solidFill>
                <a:srgbClr val="002060"/>
              </a:solidFill>
              <a:cs typeface="Arial"/>
              <a:sym typeface="Arial"/>
            </a:endParaRPr>
          </a:p>
        </p:txBody>
      </p:sp>
      <p:sp>
        <p:nvSpPr>
          <p:cNvPr id="79" name="Google Shape;79;p15"/>
          <p:cNvSpPr txBox="1"/>
          <p:nvPr/>
        </p:nvSpPr>
        <p:spPr>
          <a:xfrm>
            <a:off x="2676614" y="4017137"/>
            <a:ext cx="6838769"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b="1" kern="0" dirty="0" err="1">
                <a:solidFill>
                  <a:srgbClr val="002060"/>
                </a:solidFill>
                <a:latin typeface="Century Gothic"/>
                <a:ea typeface="Century Gothic"/>
                <a:cs typeface="Century Gothic"/>
                <a:sym typeface="Century Gothic"/>
              </a:rPr>
              <a:t>Hace</a:t>
            </a:r>
            <a:r>
              <a:rPr lang="en-GB" sz="6000" b="1" kern="0" dirty="0">
                <a:solidFill>
                  <a:srgbClr val="002060"/>
                </a:solidFill>
                <a:latin typeface="Century Gothic"/>
                <a:ea typeface="Century Gothic"/>
                <a:cs typeface="Century Gothic"/>
                <a:sym typeface="Century Gothic"/>
              </a:rPr>
              <a:t> </a:t>
            </a:r>
            <a:r>
              <a:rPr lang="en-GB" sz="6000" kern="0" dirty="0">
                <a:solidFill>
                  <a:srgbClr val="002060"/>
                </a:solidFill>
                <a:latin typeface="Century Gothic"/>
                <a:ea typeface="Century Gothic"/>
                <a:cs typeface="Century Gothic"/>
                <a:sym typeface="Century Gothic"/>
              </a:rPr>
              <a:t>un</a:t>
            </a:r>
            <a:r>
              <a:rPr lang="en-GB" sz="6000" b="1" kern="0" dirty="0">
                <a:solidFill>
                  <a:srgbClr val="002060"/>
                </a:solidFill>
                <a:latin typeface="Century Gothic"/>
                <a:ea typeface="Century Gothic"/>
                <a:cs typeface="Century Gothic"/>
                <a:sym typeface="Century Gothic"/>
              </a:rPr>
              <a:t> </a:t>
            </a:r>
            <a:r>
              <a:rPr lang="en-GB" sz="6000" kern="0" dirty="0" err="1">
                <a:solidFill>
                  <a:srgbClr val="002060"/>
                </a:solidFill>
                <a:latin typeface="Century Gothic"/>
                <a:ea typeface="Century Gothic"/>
                <a:cs typeface="Century Gothic"/>
                <a:sym typeface="Century Gothic"/>
              </a:rPr>
              <a:t>examen</a:t>
            </a:r>
            <a:r>
              <a:rPr lang="en-GB" sz="6000" b="1" kern="0" dirty="0">
                <a:solidFill>
                  <a:srgbClr val="002060"/>
                </a:solidFill>
                <a:latin typeface="Century Gothic"/>
                <a:ea typeface="Century Gothic"/>
                <a:cs typeface="Century Gothic"/>
                <a:sym typeface="Century Gothic"/>
              </a:rPr>
              <a:t>.</a:t>
            </a:r>
            <a:endParaRPr sz="6000" kern="0" dirty="0">
              <a:solidFill>
                <a:srgbClr val="002060"/>
              </a:solidFill>
              <a:latin typeface="Century Gothic"/>
              <a:ea typeface="Century Gothic"/>
              <a:cs typeface="Century Gothic"/>
              <a:sym typeface="Century Gothic"/>
            </a:endParaRPr>
          </a:p>
        </p:txBody>
      </p:sp>
      <p:sp>
        <p:nvSpPr>
          <p:cNvPr id="80" name="Google Shape;80;p15"/>
          <p:cNvSpPr txBox="1"/>
          <p:nvPr/>
        </p:nvSpPr>
        <p:spPr>
          <a:xfrm>
            <a:off x="2798465" y="5032800"/>
            <a:ext cx="6595065"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002060"/>
                </a:solidFill>
                <a:latin typeface="Century Gothic"/>
                <a:ea typeface="Century Gothic"/>
                <a:cs typeface="Century Gothic"/>
                <a:sym typeface="Century Gothic"/>
              </a:rPr>
              <a:t>[S/he </a:t>
            </a:r>
            <a:r>
              <a:rPr lang="en-GB" sz="3200" b="1" kern="0" dirty="0">
                <a:solidFill>
                  <a:srgbClr val="002060"/>
                </a:solidFill>
                <a:latin typeface="Century Gothic"/>
                <a:ea typeface="Century Gothic"/>
                <a:cs typeface="Century Gothic"/>
                <a:sym typeface="Century Gothic"/>
              </a:rPr>
              <a:t>does </a:t>
            </a:r>
            <a:r>
              <a:rPr lang="en-GB" sz="3200" kern="0" dirty="0">
                <a:solidFill>
                  <a:srgbClr val="002060"/>
                </a:solidFill>
                <a:latin typeface="Century Gothic"/>
                <a:ea typeface="Century Gothic"/>
                <a:cs typeface="Century Gothic"/>
                <a:sym typeface="Century Gothic"/>
              </a:rPr>
              <a:t>|</a:t>
            </a:r>
            <a:r>
              <a:rPr lang="en-GB" sz="3200" b="1" kern="0" dirty="0">
                <a:solidFill>
                  <a:srgbClr val="002060"/>
                </a:solidFill>
                <a:latin typeface="Century Gothic"/>
                <a:ea typeface="Century Gothic"/>
                <a:cs typeface="Century Gothic"/>
                <a:sym typeface="Century Gothic"/>
              </a:rPr>
              <a:t> is doing</a:t>
            </a:r>
            <a:r>
              <a:rPr lang="en-GB" sz="3200" kern="0" dirty="0">
                <a:solidFill>
                  <a:srgbClr val="002060"/>
                </a:solidFill>
                <a:latin typeface="Century Gothic"/>
                <a:ea typeface="Century Gothic"/>
                <a:cs typeface="Century Gothic"/>
                <a:sym typeface="Century Gothic"/>
              </a:rPr>
              <a:t> an exam.]</a:t>
            </a:r>
            <a:endParaRPr sz="1400" kern="0" dirty="0">
              <a:solidFill>
                <a:srgbClr val="002060"/>
              </a:solidFill>
              <a:cs typeface="Arial"/>
              <a:sym typeface="Arial"/>
            </a:endParaRPr>
          </a:p>
        </p:txBody>
      </p:sp>
    </p:spTree>
    <p:extLst>
      <p:ext uri="{BB962C8B-B14F-4D97-AF65-F5344CB8AC3E}">
        <p14:creationId xmlns:p14="http://schemas.microsoft.com/office/powerpoint/2010/main" val="15832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002060"/>
                </a:solidFill>
              </a:rPr>
              <a:t>hacer</a:t>
            </a:r>
            <a:endParaRPr sz="3959" dirty="0">
              <a:solidFill>
                <a:srgbClr val="002060"/>
              </a:solidFill>
            </a:endParaRPr>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002060"/>
                </a:solidFill>
                <a:latin typeface="Century Gothic"/>
                <a:ea typeface="Century Gothic"/>
                <a:cs typeface="Century Gothic"/>
                <a:sym typeface="Century Gothic"/>
              </a:rPr>
              <a:t>[to do, make | doing, making]</a:t>
            </a:r>
            <a:endParaRPr sz="1400" kern="0" dirty="0">
              <a:solidFill>
                <a:srgbClr val="002060"/>
              </a:solidFill>
              <a:cs typeface="Arial"/>
              <a:sym typeface="Arial"/>
            </a:endParaRPr>
          </a:p>
        </p:txBody>
      </p:sp>
      <p:sp>
        <p:nvSpPr>
          <p:cNvPr id="88" name="Google Shape;88;p16"/>
          <p:cNvSpPr txBox="1"/>
          <p:nvPr/>
        </p:nvSpPr>
        <p:spPr>
          <a:xfrm>
            <a:off x="0" y="4017600"/>
            <a:ext cx="12192000"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kern="0" dirty="0">
                <a:solidFill>
                  <a:srgbClr val="002060"/>
                </a:solidFill>
                <a:latin typeface="Century Gothic"/>
                <a:ea typeface="Century Gothic"/>
                <a:cs typeface="Century Gothic"/>
                <a:sym typeface="Century Gothic"/>
              </a:rPr>
              <a:t>No </a:t>
            </a:r>
            <a:r>
              <a:rPr lang="en-GB" sz="6000" kern="0" dirty="0" err="1">
                <a:solidFill>
                  <a:srgbClr val="002060"/>
                </a:solidFill>
                <a:latin typeface="Century Gothic"/>
                <a:ea typeface="Century Gothic"/>
                <a:cs typeface="Century Gothic"/>
                <a:sym typeface="Century Gothic"/>
              </a:rPr>
              <a:t>quiere</a:t>
            </a:r>
            <a:r>
              <a:rPr lang="en-GB" sz="6000" kern="0" dirty="0">
                <a:solidFill>
                  <a:srgbClr val="002060"/>
                </a:solidFill>
                <a:latin typeface="Century Gothic"/>
                <a:ea typeface="Century Gothic"/>
                <a:cs typeface="Century Gothic"/>
                <a:sym typeface="Century Gothic"/>
              </a:rPr>
              <a:t> </a:t>
            </a:r>
            <a:r>
              <a:rPr lang="en-GB" sz="6000" b="1" kern="0" dirty="0">
                <a:solidFill>
                  <a:srgbClr val="002060"/>
                </a:solidFill>
                <a:latin typeface="Century Gothic"/>
                <a:ea typeface="Century Gothic"/>
                <a:cs typeface="Century Gothic"/>
                <a:sym typeface="Century Gothic"/>
              </a:rPr>
              <a:t>hacer </a:t>
            </a:r>
            <a:r>
              <a:rPr lang="en-GB" sz="6000" kern="0" dirty="0">
                <a:solidFill>
                  <a:srgbClr val="002060"/>
                </a:solidFill>
                <a:latin typeface="Century Gothic"/>
                <a:ea typeface="Century Gothic"/>
                <a:cs typeface="Century Gothic"/>
                <a:sym typeface="Century Gothic"/>
              </a:rPr>
              <a:t>un </a:t>
            </a:r>
            <a:r>
              <a:rPr lang="en-GB" sz="6000" kern="0" dirty="0" err="1">
                <a:solidFill>
                  <a:srgbClr val="002060"/>
                </a:solidFill>
                <a:latin typeface="Century Gothic"/>
                <a:ea typeface="Century Gothic"/>
                <a:cs typeface="Century Gothic"/>
                <a:sym typeface="Century Gothic"/>
              </a:rPr>
              <a:t>examen</a:t>
            </a:r>
            <a:r>
              <a:rPr lang="en-GB" sz="6000" kern="0" dirty="0">
                <a:solidFill>
                  <a:srgbClr val="002060"/>
                </a:solidFill>
                <a:latin typeface="Century Gothic"/>
                <a:ea typeface="Century Gothic"/>
                <a:cs typeface="Century Gothic"/>
                <a:sym typeface="Century Gothic"/>
              </a:rPr>
              <a:t>. </a:t>
            </a:r>
            <a:endParaRPr sz="6000" kern="0" dirty="0">
              <a:solidFill>
                <a:srgbClr val="002060"/>
              </a:solidFill>
              <a:latin typeface="Century Gothic"/>
              <a:ea typeface="Century Gothic"/>
              <a:cs typeface="Century Gothic"/>
              <a:sym typeface="Century Gothic"/>
            </a:endParaRPr>
          </a:p>
        </p:txBody>
      </p:sp>
      <p:sp>
        <p:nvSpPr>
          <p:cNvPr id="89" name="Google Shape;89;p16"/>
          <p:cNvSpPr txBox="1"/>
          <p:nvPr/>
        </p:nvSpPr>
        <p:spPr>
          <a:xfrm>
            <a:off x="2327095" y="5033263"/>
            <a:ext cx="753780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002060"/>
                </a:solidFill>
                <a:latin typeface="Century Gothic"/>
                <a:ea typeface="Century Gothic"/>
                <a:cs typeface="Century Gothic"/>
                <a:sym typeface="Century Gothic"/>
              </a:rPr>
              <a:t>[</a:t>
            </a:r>
            <a:r>
              <a:rPr lang="en-GB" sz="3200" dirty="0">
                <a:solidFill>
                  <a:srgbClr val="002060"/>
                </a:solidFill>
                <a:latin typeface="Century Gothic" panose="020B0502020202020204" pitchFamily="34" charset="0"/>
              </a:rPr>
              <a:t>S/he</a:t>
            </a:r>
            <a:r>
              <a:rPr lang="en-HK" sz="3200" dirty="0">
                <a:solidFill>
                  <a:srgbClr val="002060"/>
                </a:solidFill>
                <a:latin typeface="Century Gothic" panose="020B0502020202020204" pitchFamily="34" charset="0"/>
              </a:rPr>
              <a:t> doesn't want to</a:t>
            </a:r>
            <a:r>
              <a:rPr lang="en-HK" sz="3200" b="1" dirty="0">
                <a:solidFill>
                  <a:srgbClr val="002060"/>
                </a:solidFill>
                <a:latin typeface="Century Gothic" panose="020B0502020202020204" pitchFamily="34" charset="0"/>
              </a:rPr>
              <a:t> do </a:t>
            </a:r>
            <a:r>
              <a:rPr lang="en-HK" sz="3200" dirty="0">
                <a:solidFill>
                  <a:srgbClr val="002060"/>
                </a:solidFill>
                <a:latin typeface="Century Gothic" panose="020B0502020202020204" pitchFamily="34" charset="0"/>
              </a:rPr>
              <a:t>an exam</a:t>
            </a:r>
            <a:r>
              <a:rPr lang="en-GB" sz="3200" kern="0" dirty="0">
                <a:solidFill>
                  <a:srgbClr val="002060"/>
                </a:solidFill>
                <a:latin typeface="Century Gothic"/>
                <a:ea typeface="Century Gothic"/>
                <a:cs typeface="Century Gothic"/>
                <a:sym typeface="Century Gothic"/>
              </a:rPr>
              <a:t>.]</a:t>
            </a:r>
            <a:endParaRPr sz="1400" kern="0" dirty="0">
              <a:solidFill>
                <a:srgbClr val="002060"/>
              </a:solidFill>
              <a:cs typeface="Arial"/>
              <a:sym typeface="Arial"/>
            </a:endParaRPr>
          </a:p>
        </p:txBody>
      </p:sp>
    </p:spTree>
    <p:extLst>
      <p:ext uri="{BB962C8B-B14F-4D97-AF65-F5344CB8AC3E}">
        <p14:creationId xmlns:p14="http://schemas.microsoft.com/office/powerpoint/2010/main" val="25587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descr="question mark action button">
            <a:hlinkClick r:id="" action="ppaction://noaction">
              <a:snd r:embed="rId3" name="hace.wav"/>
            </a:hlinkClick>
          </p:cNvPr>
          <p:cNvSpPr/>
          <p:nvPr/>
        </p:nvSpPr>
        <p:spPr>
          <a:xfrm>
            <a:off x="900000" y="2301984"/>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6" name="Google Shape;96;p17"/>
          <p:cNvSpPr txBox="1">
            <a:spLocks noGrp="1"/>
          </p:cNvSpPr>
          <p:nvPr>
            <p:ph type="title"/>
          </p:nvPr>
        </p:nvSpPr>
        <p:spPr>
          <a:xfrm>
            <a:off x="0" y="826968"/>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002060"/>
                </a:solidFill>
              </a:rPr>
              <a:t>hace</a:t>
            </a:r>
            <a:endParaRPr sz="11500" dirty="0">
              <a:solidFill>
                <a:srgbClr val="002060"/>
              </a:solidFill>
            </a:endParaRPr>
          </a:p>
        </p:txBody>
      </p:sp>
      <p:sp>
        <p:nvSpPr>
          <p:cNvPr id="97" name="Google Shape;97;p17"/>
          <p:cNvSpPr txBox="1"/>
          <p:nvPr/>
        </p:nvSpPr>
        <p:spPr>
          <a:xfrm>
            <a:off x="1580827" y="2178000"/>
            <a:ext cx="8865031"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002060"/>
                </a:solidFill>
                <a:latin typeface="Century Gothic"/>
                <a:ea typeface="Century Gothic"/>
                <a:cs typeface="Century Gothic"/>
                <a:sym typeface="Century Gothic"/>
              </a:rPr>
              <a:t>[does, makes | is doing, making]</a:t>
            </a:r>
            <a:endParaRPr sz="1400" kern="0" dirty="0">
              <a:solidFill>
                <a:srgbClr val="002060"/>
              </a:solidFill>
              <a:cs typeface="Arial"/>
              <a:sym typeface="Arial"/>
            </a:endParaRPr>
          </a:p>
        </p:txBody>
      </p:sp>
      <p:sp>
        <p:nvSpPr>
          <p:cNvPr id="98" name="Google Shape;98;p17" descr="question mark action button">
            <a:hlinkClick r:id="" action="ppaction://noaction">
              <a:snd r:embed="rId4" name="hace un examen.wav"/>
            </a:hlinkClick>
          </p:cNvPr>
          <p:cNvSpPr/>
          <p:nvPr/>
        </p:nvSpPr>
        <p:spPr>
          <a:xfrm>
            <a:off x="900000" y="5125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9" name="Google Shape;99;p17"/>
          <p:cNvSpPr txBox="1"/>
          <p:nvPr/>
        </p:nvSpPr>
        <p:spPr>
          <a:xfrm>
            <a:off x="2864766" y="3940193"/>
            <a:ext cx="6888834"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b="1" kern="0" dirty="0" err="1">
                <a:solidFill>
                  <a:srgbClr val="002060"/>
                </a:solidFill>
                <a:latin typeface="Century Gothic"/>
                <a:ea typeface="Century Gothic"/>
                <a:cs typeface="Century Gothic"/>
                <a:sym typeface="Century Gothic"/>
              </a:rPr>
              <a:t>Hace</a:t>
            </a:r>
            <a:r>
              <a:rPr lang="en-GB" sz="6000" kern="0" dirty="0">
                <a:solidFill>
                  <a:srgbClr val="002060"/>
                </a:solidFill>
                <a:latin typeface="Century Gothic"/>
                <a:ea typeface="Century Gothic"/>
                <a:cs typeface="Century Gothic"/>
                <a:sym typeface="Century Gothic"/>
              </a:rPr>
              <a:t> un </a:t>
            </a:r>
            <a:r>
              <a:rPr lang="en-GB" sz="6000" kern="0" dirty="0" err="1">
                <a:solidFill>
                  <a:srgbClr val="002060"/>
                </a:solidFill>
                <a:latin typeface="Century Gothic"/>
                <a:ea typeface="Century Gothic"/>
                <a:cs typeface="Century Gothic"/>
                <a:sym typeface="Century Gothic"/>
              </a:rPr>
              <a:t>examen</a:t>
            </a:r>
            <a:r>
              <a:rPr lang="en-GB" sz="6000" kern="0" dirty="0">
                <a:solidFill>
                  <a:srgbClr val="002060"/>
                </a:solidFill>
                <a:latin typeface="Century Gothic"/>
                <a:ea typeface="Century Gothic"/>
                <a:cs typeface="Century Gothic"/>
                <a:sym typeface="Century Gothic"/>
              </a:rPr>
              <a:t>.</a:t>
            </a:r>
            <a:endParaRPr sz="6000" kern="0" dirty="0">
              <a:solidFill>
                <a:srgbClr val="002060"/>
              </a:solidFill>
              <a:latin typeface="Century Gothic"/>
              <a:ea typeface="Century Gothic"/>
              <a:cs typeface="Century Gothic"/>
              <a:sym typeface="Century Gothic"/>
            </a:endParaRPr>
          </a:p>
        </p:txBody>
      </p:sp>
      <p:sp>
        <p:nvSpPr>
          <p:cNvPr id="101" name="Google Shape;101;p17"/>
          <p:cNvSpPr txBox="1"/>
          <p:nvPr/>
        </p:nvSpPr>
        <p:spPr>
          <a:xfrm>
            <a:off x="1580827" y="5032800"/>
            <a:ext cx="886503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002060"/>
                </a:solidFill>
                <a:latin typeface="Century Gothic"/>
                <a:ea typeface="Century Gothic"/>
                <a:cs typeface="Century Gothic"/>
                <a:sym typeface="Century Gothic"/>
              </a:rPr>
              <a:t>[S/he </a:t>
            </a:r>
            <a:r>
              <a:rPr lang="en-GB" sz="3200" b="1" kern="0" dirty="0">
                <a:solidFill>
                  <a:srgbClr val="002060"/>
                </a:solidFill>
                <a:latin typeface="Century Gothic"/>
                <a:ea typeface="Century Gothic"/>
                <a:cs typeface="Century Gothic"/>
                <a:sym typeface="Century Gothic"/>
              </a:rPr>
              <a:t>does</a:t>
            </a:r>
            <a:r>
              <a:rPr lang="en-GB" sz="3200" kern="0" dirty="0">
                <a:solidFill>
                  <a:srgbClr val="002060"/>
                </a:solidFill>
                <a:latin typeface="Century Gothic"/>
                <a:ea typeface="Century Gothic"/>
                <a:cs typeface="Century Gothic"/>
                <a:sym typeface="Century Gothic"/>
              </a:rPr>
              <a:t> | </a:t>
            </a:r>
            <a:r>
              <a:rPr lang="en-GB" sz="3200" b="1" kern="0" dirty="0">
                <a:solidFill>
                  <a:srgbClr val="002060"/>
                </a:solidFill>
                <a:latin typeface="Century Gothic"/>
                <a:ea typeface="Century Gothic"/>
                <a:cs typeface="Century Gothic"/>
                <a:sym typeface="Century Gothic"/>
              </a:rPr>
              <a:t>is doing</a:t>
            </a:r>
            <a:r>
              <a:rPr lang="en-GB" sz="3200" kern="0" dirty="0">
                <a:solidFill>
                  <a:srgbClr val="002060"/>
                </a:solidFill>
                <a:latin typeface="Century Gothic"/>
                <a:ea typeface="Century Gothic"/>
                <a:cs typeface="Century Gothic"/>
                <a:sym typeface="Century Gothic"/>
              </a:rPr>
              <a:t> an exam.]</a:t>
            </a:r>
            <a:endParaRPr sz="1400" kern="0" dirty="0">
              <a:solidFill>
                <a:srgbClr val="002060"/>
              </a:solidFill>
              <a:cs typeface="Arial"/>
              <a:sym typeface="Arial"/>
            </a:endParaRPr>
          </a:p>
        </p:txBody>
      </p:sp>
      <p:sp>
        <p:nvSpPr>
          <p:cNvPr id="2" name="TextBox 1"/>
          <p:cNvSpPr txBox="1"/>
          <p:nvPr/>
        </p:nvSpPr>
        <p:spPr>
          <a:xfrm>
            <a:off x="2438400" y="3863249"/>
            <a:ext cx="2743200" cy="1015663"/>
          </a:xfrm>
          <a:prstGeom prst="rect">
            <a:avLst/>
          </a:prstGeom>
          <a:solidFill>
            <a:schemeClr val="bg1"/>
          </a:solidFill>
        </p:spPr>
        <p:txBody>
          <a:bodyPr wrap="square" rtlCol="0">
            <a:spAutoFit/>
          </a:bodyPr>
          <a:lstStyle/>
          <a:p>
            <a:pPr algn="r"/>
            <a:r>
              <a:rPr lang="en-GB" sz="6000" dirty="0">
                <a:solidFill>
                  <a:srgbClr val="5B9BD5">
                    <a:lumMod val="50000"/>
                  </a:srgbClr>
                </a:solidFill>
                <a:latin typeface="Century Gothic" panose="020B0502020202020204" pitchFamily="34" charset="0"/>
              </a:rPr>
              <a:t>______</a:t>
            </a:r>
          </a:p>
        </p:txBody>
      </p:sp>
    </p:spTree>
    <p:extLst>
      <p:ext uri="{BB962C8B-B14F-4D97-AF65-F5344CB8AC3E}">
        <p14:creationId xmlns:p14="http://schemas.microsoft.com/office/powerpoint/2010/main" val="108056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fade">
                                      <p:cBhvr>
                                        <p:cTn id="33" dur="500"/>
                                        <p:tgtEl>
                                          <p:spTgt spid="9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fade">
                                      <p:cBhvr>
                                        <p:cTn id="38"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2" grpId="0" animBg="1"/>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descr="question mark action button">
            <a:hlinkClick r:id="" action="ppaction://noaction">
              <a:snd r:embed="rId3" name="hacer.wav"/>
            </a:hlinkClick>
          </p:cNvPr>
          <p:cNvSpPr/>
          <p:nvPr/>
        </p:nvSpPr>
        <p:spPr>
          <a:xfrm>
            <a:off x="900000" y="2300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8" name="Google Shape;108;p18"/>
          <p:cNvSpPr txBox="1">
            <a:spLocks noGrp="1"/>
          </p:cNvSpPr>
          <p:nvPr>
            <p:ph type="title"/>
          </p:nvPr>
        </p:nvSpPr>
        <p:spPr>
          <a:xfrm>
            <a:off x="0" y="828399"/>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002060"/>
                </a:solidFill>
              </a:rPr>
              <a:t>hacer</a:t>
            </a:r>
            <a:endParaRPr sz="11500" dirty="0">
              <a:solidFill>
                <a:srgbClr val="002060"/>
              </a:solidFill>
            </a:endParaRPr>
          </a:p>
        </p:txBody>
      </p:sp>
      <p:sp>
        <p:nvSpPr>
          <p:cNvPr id="109" name="Google Shape;109;p18"/>
          <p:cNvSpPr txBox="1"/>
          <p:nvPr/>
        </p:nvSpPr>
        <p:spPr>
          <a:xfrm>
            <a:off x="2599777" y="2153962"/>
            <a:ext cx="7076661"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002060"/>
                </a:solidFill>
                <a:latin typeface="Century Gothic"/>
                <a:ea typeface="Century Gothic"/>
                <a:cs typeface="Century Gothic"/>
                <a:sym typeface="Century Gothic"/>
              </a:rPr>
              <a:t>[to do, make | doing, making]</a:t>
            </a:r>
            <a:endParaRPr sz="1400" kern="0" dirty="0">
              <a:solidFill>
                <a:srgbClr val="002060"/>
              </a:solidFill>
              <a:cs typeface="Arial"/>
              <a:sym typeface="Arial"/>
            </a:endParaRPr>
          </a:p>
        </p:txBody>
      </p:sp>
      <p:sp>
        <p:nvSpPr>
          <p:cNvPr id="110" name="Google Shape;110;p18" descr="question mark action button">
            <a:hlinkClick r:id="" action="ppaction://noaction">
              <a:snd r:embed="rId4" name="no_quiere_hacer_un_examen.wav"/>
            </a:hlinkClick>
          </p:cNvPr>
          <p:cNvSpPr/>
          <p:nvPr/>
        </p:nvSpPr>
        <p:spPr>
          <a:xfrm>
            <a:off x="900000" y="5126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11" name="Google Shape;111;p18"/>
          <p:cNvSpPr txBox="1"/>
          <p:nvPr/>
        </p:nvSpPr>
        <p:spPr>
          <a:xfrm>
            <a:off x="0" y="4017600"/>
            <a:ext cx="12192001" cy="923330"/>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5400"/>
              <a:buFont typeface="Arial"/>
              <a:buNone/>
              <a:defRPr/>
            </a:pPr>
            <a:r>
              <a:rPr lang="en-GB" sz="6000" kern="0" dirty="0">
                <a:solidFill>
                  <a:srgbClr val="002060"/>
                </a:solidFill>
                <a:latin typeface="Century Gothic"/>
                <a:ea typeface="Century Gothic"/>
                <a:cs typeface="Century Gothic"/>
                <a:sym typeface="Century Gothic"/>
              </a:rPr>
              <a:t>No </a:t>
            </a:r>
            <a:r>
              <a:rPr lang="en-GB" sz="6000" kern="0" dirty="0" err="1">
                <a:solidFill>
                  <a:srgbClr val="002060"/>
                </a:solidFill>
                <a:latin typeface="Century Gothic"/>
                <a:ea typeface="Century Gothic"/>
                <a:cs typeface="Century Gothic"/>
                <a:sym typeface="Century Gothic"/>
              </a:rPr>
              <a:t>quiere</a:t>
            </a:r>
            <a:r>
              <a:rPr lang="en-GB" sz="6000" kern="0" dirty="0">
                <a:solidFill>
                  <a:srgbClr val="002060"/>
                </a:solidFill>
                <a:latin typeface="Century Gothic"/>
                <a:ea typeface="Century Gothic"/>
                <a:cs typeface="Century Gothic"/>
                <a:sym typeface="Century Gothic"/>
              </a:rPr>
              <a:t> </a:t>
            </a:r>
            <a:r>
              <a:rPr lang="en-GB" sz="6000" b="1" kern="0" dirty="0">
                <a:solidFill>
                  <a:srgbClr val="002060"/>
                </a:solidFill>
                <a:latin typeface="Century Gothic"/>
                <a:ea typeface="Century Gothic"/>
                <a:cs typeface="Century Gothic"/>
                <a:sym typeface="Century Gothic"/>
              </a:rPr>
              <a:t>hacer</a:t>
            </a:r>
            <a:r>
              <a:rPr lang="en-GB" sz="6000" kern="0" dirty="0">
                <a:solidFill>
                  <a:srgbClr val="002060"/>
                </a:solidFill>
                <a:latin typeface="Century Gothic"/>
                <a:ea typeface="Century Gothic"/>
                <a:cs typeface="Century Gothic"/>
                <a:sym typeface="Century Gothic"/>
              </a:rPr>
              <a:t> un </a:t>
            </a:r>
            <a:r>
              <a:rPr lang="en-GB" sz="6000" kern="0" dirty="0" err="1">
                <a:solidFill>
                  <a:srgbClr val="002060"/>
                </a:solidFill>
                <a:latin typeface="Century Gothic"/>
                <a:ea typeface="Century Gothic"/>
                <a:cs typeface="Century Gothic"/>
                <a:sym typeface="Century Gothic"/>
              </a:rPr>
              <a:t>examen</a:t>
            </a:r>
            <a:r>
              <a:rPr lang="en-GB" sz="6000" kern="0" dirty="0">
                <a:solidFill>
                  <a:srgbClr val="002060"/>
                </a:solidFill>
                <a:latin typeface="Century Gothic"/>
                <a:ea typeface="Century Gothic"/>
                <a:cs typeface="Century Gothic"/>
                <a:sym typeface="Century Gothic"/>
              </a:rPr>
              <a:t>.</a:t>
            </a:r>
            <a:endParaRPr sz="6000" kern="0" dirty="0">
              <a:solidFill>
                <a:srgbClr val="002060"/>
              </a:solidFill>
              <a:cs typeface="Arial"/>
              <a:sym typeface="Arial"/>
            </a:endParaRPr>
          </a:p>
        </p:txBody>
      </p:sp>
      <p:sp>
        <p:nvSpPr>
          <p:cNvPr id="113" name="Google Shape;113;p18"/>
          <p:cNvSpPr txBox="1"/>
          <p:nvPr/>
        </p:nvSpPr>
        <p:spPr>
          <a:xfrm>
            <a:off x="2424578" y="5019647"/>
            <a:ext cx="7427058"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002060"/>
                </a:solidFill>
                <a:latin typeface="Century Gothic"/>
                <a:ea typeface="Century Gothic"/>
                <a:cs typeface="Century Gothic"/>
                <a:sym typeface="Century Gothic"/>
              </a:rPr>
              <a:t>[</a:t>
            </a:r>
            <a:r>
              <a:rPr lang="en-GB" sz="3200" dirty="0">
                <a:solidFill>
                  <a:srgbClr val="002060"/>
                </a:solidFill>
                <a:latin typeface="Century Gothic" panose="020B0502020202020204" pitchFamily="34" charset="0"/>
              </a:rPr>
              <a:t>S/he doesn't want to</a:t>
            </a:r>
            <a:r>
              <a:rPr lang="en-GB" sz="3200" b="1" dirty="0">
                <a:solidFill>
                  <a:srgbClr val="002060"/>
                </a:solidFill>
                <a:latin typeface="Century Gothic" panose="020B0502020202020204" pitchFamily="34" charset="0"/>
              </a:rPr>
              <a:t> do </a:t>
            </a:r>
            <a:r>
              <a:rPr lang="en-GB" sz="3200" dirty="0">
                <a:solidFill>
                  <a:srgbClr val="002060"/>
                </a:solidFill>
                <a:latin typeface="Century Gothic" panose="020B0502020202020204" pitchFamily="34" charset="0"/>
              </a:rPr>
              <a:t>an exam</a:t>
            </a:r>
            <a:r>
              <a:rPr lang="en-GB" sz="3200" kern="0" dirty="0">
                <a:solidFill>
                  <a:srgbClr val="002060"/>
                </a:solidFill>
                <a:latin typeface="Century Gothic"/>
                <a:ea typeface="Century Gothic"/>
                <a:cs typeface="Century Gothic"/>
                <a:sym typeface="Century Gothic"/>
              </a:rPr>
              <a:t>.]</a:t>
            </a:r>
            <a:endParaRPr lang="en-GB" sz="1400" kern="0" dirty="0">
              <a:solidFill>
                <a:srgbClr val="002060"/>
              </a:solidFill>
              <a:cs typeface="Arial"/>
              <a:sym typeface="Arial"/>
            </a:endParaRPr>
          </a:p>
        </p:txBody>
      </p:sp>
      <p:sp>
        <p:nvSpPr>
          <p:cNvPr id="9" name="TextBox 8"/>
          <p:cNvSpPr txBox="1"/>
          <p:nvPr/>
        </p:nvSpPr>
        <p:spPr>
          <a:xfrm>
            <a:off x="4442067" y="3964625"/>
            <a:ext cx="2530313" cy="1015663"/>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______</a:t>
            </a:r>
          </a:p>
        </p:txBody>
      </p:sp>
    </p:spTree>
    <p:extLst>
      <p:ext uri="{BB962C8B-B14F-4D97-AF65-F5344CB8AC3E}">
        <p14:creationId xmlns:p14="http://schemas.microsoft.com/office/powerpoint/2010/main" val="42432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0"/>
                                        </p:tgtEl>
                                        <p:attrNameLst>
                                          <p:attrName>style.visibility</p:attrName>
                                        </p:attrNameLst>
                                      </p:cBhvr>
                                      <p:to>
                                        <p:strVal val="visible"/>
                                      </p:to>
                                    </p:set>
                                    <p:animEffect transition="in" filter="fade">
                                      <p:cBhvr>
                                        <p:cTn id="33" dur="500"/>
                                        <p:tgtEl>
                                          <p:spTgt spid="1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3"/>
                                        </p:tgtEl>
                                        <p:attrNameLst>
                                          <p:attrName>style.visibility</p:attrName>
                                        </p:attrNameLst>
                                      </p:cBhvr>
                                      <p:to>
                                        <p:strVal val="visible"/>
                                      </p:to>
                                    </p:set>
                                    <p:animEffect transition="in" filter="fade">
                                      <p:cBhvr>
                                        <p:cTn id="38"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7899" y="59421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a</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grpSp>
        <p:nvGrpSpPr>
          <p:cNvPr id="2" name="Group 1" descr="man next to a ladder as tall as him, silhouette of another but shorter man on the other side of the ladder. "/>
          <p:cNvGrpSpPr/>
          <p:nvPr/>
        </p:nvGrpSpPr>
        <p:grpSpPr>
          <a:xfrm>
            <a:off x="4506622" y="601536"/>
            <a:ext cx="3256029" cy="3660988"/>
            <a:chOff x="7969853" y="2195531"/>
            <a:chExt cx="2183537" cy="2455108"/>
          </a:xfrm>
        </p:grpSpPr>
        <p:pic>
          <p:nvPicPr>
            <p:cNvPr id="8" name="Picture 10" descr="tall ma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4636"/>
            <a:stretch/>
          </p:blipFill>
          <p:spPr bwMode="auto">
            <a:xfrm>
              <a:off x="7969853" y="2195531"/>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add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4238" y="2472469"/>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man next to a ladder as tall as him, silhouette of another but shorter man on the other side of the ladder. "/>
            <p:cNvPicPr>
              <a:picLocks noChangeAspect="1" noChangeArrowheads="1"/>
            </p:cNvPicPr>
            <p:nvPr/>
          </p:nvPicPr>
          <p:blipFill rotWithShape="1">
            <a:blip r:embed="rId5">
              <a:extLst>
                <a:ext uri="{28A0092B-C50C-407E-A947-70E740481C1C}">
                  <a14:useLocalDpi xmlns:a14="http://schemas.microsoft.com/office/drawing/2010/main" val="0"/>
                </a:ext>
              </a:extLst>
            </a:blip>
            <a:srcRect l="82907" t="41261" r="-2611" b="15714"/>
            <a:stretch/>
          </p:blipFill>
          <p:spPr bwMode="auto">
            <a:xfrm>
              <a:off x="9617834" y="3490938"/>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4139974" y="4262524"/>
            <a:ext cx="3912052" cy="1938992"/>
          </a:xfrm>
          <a:prstGeom prst="rect">
            <a:avLst/>
          </a:prstGeom>
          <a:noFill/>
        </p:spPr>
        <p:txBody>
          <a:bodyPr wrap="square" rtlCol="0">
            <a:spAutoFit/>
          </a:bodyPr>
          <a:lstStyle/>
          <a:p>
            <a:pPr algn="ctr"/>
            <a:r>
              <a:rPr lang="en-GB" sz="12000" dirty="0">
                <a:solidFill>
                  <a:srgbClr val="E56700"/>
                </a:solidFill>
                <a:latin typeface="Century Gothic" panose="020B0502020202020204" pitchFamily="34" charset="0"/>
                <a:cs typeface="Calibri" panose="020F0502020204030204" pitchFamily="34" charset="0"/>
              </a:rPr>
              <a:t>a</a:t>
            </a:r>
            <a:r>
              <a:rPr lang="en-GB" sz="12000" dirty="0">
                <a:solidFill>
                  <a:srgbClr val="115076"/>
                </a:solidFill>
                <a:latin typeface="Century Gothic" panose="020B0502020202020204" pitchFamily="34" charset="0"/>
                <a:cs typeface="Calibri" panose="020F0502020204030204" pitchFamily="34" charset="0"/>
              </a:rPr>
              <a:t>lto</a:t>
            </a:r>
          </a:p>
        </p:txBody>
      </p:sp>
    </p:spTree>
    <p:extLst>
      <p:ext uri="{BB962C8B-B14F-4D97-AF65-F5344CB8AC3E}">
        <p14:creationId xmlns:p14="http://schemas.microsoft.com/office/powerpoint/2010/main" val="4362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_al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_al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3A23-6765-E144-AF40-9C644A829FE5}"/>
              </a:ext>
            </a:extLst>
          </p:cNvPr>
          <p:cNvSpPr>
            <a:spLocks noGrp="1"/>
          </p:cNvSpPr>
          <p:nvPr>
            <p:ph type="title"/>
          </p:nvPr>
        </p:nvSpPr>
        <p:spPr>
          <a:xfrm>
            <a:off x="3526625" y="2019625"/>
            <a:ext cx="5199993" cy="1325563"/>
          </a:xfrm>
        </p:spPr>
        <p:txBody>
          <a:bodyPr>
            <a:noAutofit/>
          </a:bodyPr>
          <a:lstStyle/>
          <a:p>
            <a:pPr algn="ctr"/>
            <a:r>
              <a:rPr lang="en-GB" sz="11500" b="1" dirty="0">
                <a:solidFill>
                  <a:srgbClr val="002060"/>
                </a:solidFill>
              </a:rPr>
              <a:t>hago</a:t>
            </a:r>
            <a:endParaRPr lang="en-US" sz="11500" dirty="0">
              <a:solidFill>
                <a:srgbClr val="002060"/>
              </a:solidFill>
            </a:endParaRPr>
          </a:p>
        </p:txBody>
      </p:sp>
      <p:sp>
        <p:nvSpPr>
          <p:cNvPr id="8" name="TextBox 7"/>
          <p:cNvSpPr txBox="1"/>
          <p:nvPr/>
        </p:nvSpPr>
        <p:spPr>
          <a:xfrm>
            <a:off x="1452720" y="3478425"/>
            <a:ext cx="9347804" cy="584775"/>
          </a:xfrm>
          <a:prstGeom prst="rect">
            <a:avLst/>
          </a:prstGeom>
          <a:solidFill>
            <a:schemeClr val="bg1"/>
          </a:solidFill>
        </p:spPr>
        <p:txBody>
          <a:bodyPr wrap="square" rtlCol="0">
            <a:spAutoFit/>
          </a:bodyPr>
          <a:lstStyle/>
          <a:p>
            <a:pPr lvl="0" algn="ct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do</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3200" dirty="0">
                <a:solidFill>
                  <a:srgbClr val="002060"/>
                </a:solidFill>
                <a:latin typeface="Century Gothic" panose="020B0502020202020204" pitchFamily="34" charset="0"/>
              </a:rPr>
              <a:t>| make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6050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lides - hag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32E15-C0B1-A84F-8431-B6C0DB33FA47}"/>
              </a:ext>
            </a:extLst>
          </p:cNvPr>
          <p:cNvSpPr>
            <a:spLocks noGrp="1"/>
          </p:cNvSpPr>
          <p:nvPr>
            <p:ph type="title"/>
          </p:nvPr>
        </p:nvSpPr>
        <p:spPr>
          <a:xfrm>
            <a:off x="3333747" y="482376"/>
            <a:ext cx="4774324" cy="1325563"/>
          </a:xfrm>
        </p:spPr>
        <p:txBody>
          <a:bodyPr>
            <a:noAutofit/>
          </a:bodyPr>
          <a:lstStyle/>
          <a:p>
            <a:pPr algn="ctr"/>
            <a:r>
              <a:rPr lang="en-GB" sz="11500" b="1" dirty="0">
                <a:solidFill>
                  <a:srgbClr val="002060"/>
                </a:solidFill>
              </a:rPr>
              <a:t>hago</a:t>
            </a:r>
            <a:endParaRPr lang="en-US" sz="11500" dirty="0">
              <a:solidFill>
                <a:srgbClr val="002060"/>
              </a:solidFill>
            </a:endParaRPr>
          </a:p>
        </p:txBody>
      </p:sp>
      <p:sp>
        <p:nvSpPr>
          <p:cNvPr id="8" name="TextBox 7"/>
          <p:cNvSpPr txBox="1"/>
          <p:nvPr/>
        </p:nvSpPr>
        <p:spPr>
          <a:xfrm>
            <a:off x="3013457" y="1921200"/>
            <a:ext cx="5414904" cy="584775"/>
          </a:xfrm>
          <a:prstGeom prst="rect">
            <a:avLst/>
          </a:prstGeom>
          <a:solidFill>
            <a:schemeClr val="bg1"/>
          </a:solidFill>
        </p:spPr>
        <p:txBody>
          <a:bodyPr wrap="square" rtlCol="0">
            <a:spAutoFit/>
          </a:bodyPr>
          <a:lstStyle/>
          <a:p>
            <a:pPr lvl="0" algn="ct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do</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3200" dirty="0">
                <a:solidFill>
                  <a:srgbClr val="002060"/>
                </a:solidFill>
                <a:latin typeface="Century Gothic" panose="020B0502020202020204" pitchFamily="34" charset="0"/>
              </a:rPr>
              <a:t>| make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 name="TextBox 8"/>
          <p:cNvSpPr txBox="1"/>
          <p:nvPr/>
        </p:nvSpPr>
        <p:spPr>
          <a:xfrm>
            <a:off x="591107" y="2691692"/>
            <a:ext cx="10848392"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002060"/>
                </a:solidFill>
                <a:latin typeface="Century Gothic" panose="020B0502020202020204" pitchFamily="34" charset="0"/>
                <a:cs typeface="Calibri" panose="020F0502020204030204" pitchFamily="34" charset="0"/>
              </a:rPr>
              <a:t>Hag</a:t>
            </a: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deporte.</a:t>
            </a:r>
          </a:p>
        </p:txBody>
      </p:sp>
      <p:sp>
        <p:nvSpPr>
          <p:cNvPr id="10" name="TextBox 9"/>
          <p:cNvSpPr txBox="1"/>
          <p:nvPr/>
        </p:nvSpPr>
        <p:spPr>
          <a:xfrm>
            <a:off x="-289747" y="3783248"/>
            <a:ext cx="120213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HK"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HK" sz="3200" b="1" dirty="0">
                <a:solidFill>
                  <a:srgbClr val="002060"/>
                </a:solidFill>
                <a:latin typeface="Century Gothic" panose="020B0502020202020204" pitchFamily="34" charset="0"/>
                <a:cs typeface="Calibri" panose="020F0502020204030204" pitchFamily="34" charset="0"/>
              </a:rPr>
              <a:t>do</a:t>
            </a:r>
            <a:r>
              <a:rPr kumimoji="0" lang="en-HK"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lang="en-HK" sz="3200" dirty="0">
                <a:solidFill>
                  <a:srgbClr val="002060"/>
                </a:solidFill>
                <a:latin typeface="Century Gothic" panose="020B0502020202020204" pitchFamily="34" charset="0"/>
              </a:rPr>
              <a:t>sport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 name="TextBox 5"/>
          <p:cNvSpPr txBox="1"/>
          <p:nvPr/>
        </p:nvSpPr>
        <p:spPr>
          <a:xfrm>
            <a:off x="296713" y="4361754"/>
            <a:ext cx="10848392"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002060"/>
                </a:solidFill>
                <a:latin typeface="Century Gothic" panose="020B0502020202020204" pitchFamily="34" charset="0"/>
                <a:cs typeface="Calibri" panose="020F0502020204030204" pitchFamily="34" charset="0"/>
              </a:rPr>
              <a:t>Hag</a:t>
            </a: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dinero.</a:t>
            </a:r>
          </a:p>
        </p:txBody>
      </p:sp>
      <p:sp>
        <p:nvSpPr>
          <p:cNvPr id="7" name="TextBox 6"/>
          <p:cNvSpPr txBox="1"/>
          <p:nvPr/>
        </p:nvSpPr>
        <p:spPr>
          <a:xfrm>
            <a:off x="-166179" y="5371148"/>
            <a:ext cx="120213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HK"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HK" sz="3200" b="1" noProof="0" dirty="0">
                <a:solidFill>
                  <a:srgbClr val="002060"/>
                </a:solidFill>
                <a:latin typeface="Century Gothic" panose="020B0502020202020204" pitchFamily="34" charset="0"/>
                <a:cs typeface="Calibri" panose="020F0502020204030204" pitchFamily="34" charset="0"/>
              </a:rPr>
              <a:t>make</a:t>
            </a:r>
            <a:r>
              <a:rPr kumimoji="0" lang="en-HK"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lang="en-HK" sz="3200" noProof="0" dirty="0">
                <a:solidFill>
                  <a:srgbClr val="002060"/>
                </a:solidFill>
                <a:latin typeface="Century Gothic" panose="020B0502020202020204" pitchFamily="34" charset="0"/>
              </a:rPr>
              <a:t>money</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54072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lides - hago.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Slides - hago deport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5" name="Slides - hago diner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Google Shape;92;p5" descr="Table for exercises"/>
          <p:cNvGraphicFramePr/>
          <p:nvPr>
            <p:extLst>
              <p:ext uri="{D42A27DB-BD31-4B8C-83A1-F6EECF244321}">
                <p14:modId xmlns:p14="http://schemas.microsoft.com/office/powerpoint/2010/main" val="2362019846"/>
              </p:ext>
            </p:extLst>
          </p:nvPr>
        </p:nvGraphicFramePr>
        <p:xfrm>
          <a:off x="6159744" y="1646551"/>
          <a:ext cx="5756163" cy="3697563"/>
        </p:xfrm>
        <a:graphic>
          <a:graphicData uri="http://schemas.openxmlformats.org/drawingml/2006/table">
            <a:tbl>
              <a:tblPr firstRow="1" bandRow="1">
                <a:noFill/>
              </a:tblPr>
              <a:tblGrid>
                <a:gridCol w="531721">
                  <a:extLst>
                    <a:ext uri="{9D8B030D-6E8A-4147-A177-3AD203B41FA5}">
                      <a16:colId xmlns:a16="http://schemas.microsoft.com/office/drawing/2014/main" val="20000"/>
                    </a:ext>
                  </a:extLst>
                </a:gridCol>
                <a:gridCol w="1094309">
                  <a:extLst>
                    <a:ext uri="{9D8B030D-6E8A-4147-A177-3AD203B41FA5}">
                      <a16:colId xmlns:a16="http://schemas.microsoft.com/office/drawing/2014/main" val="20001"/>
                    </a:ext>
                  </a:extLst>
                </a:gridCol>
                <a:gridCol w="1193149">
                  <a:extLst>
                    <a:ext uri="{9D8B030D-6E8A-4147-A177-3AD203B41FA5}">
                      <a16:colId xmlns:a16="http://schemas.microsoft.com/office/drawing/2014/main" val="20002"/>
                    </a:ext>
                  </a:extLst>
                </a:gridCol>
                <a:gridCol w="2936984">
                  <a:extLst>
                    <a:ext uri="{9D8B030D-6E8A-4147-A177-3AD203B41FA5}">
                      <a16:colId xmlns:a16="http://schemas.microsoft.com/office/drawing/2014/main" val="1742323271"/>
                    </a:ext>
                  </a:extLst>
                </a:gridCol>
              </a:tblGrid>
              <a:tr h="527563">
                <a:tc>
                  <a:txBody>
                    <a:bodyPr/>
                    <a:lstStyle/>
                    <a:p>
                      <a:pPr marL="0" marR="0" lvl="0" indent="0" algn="l" rtl="0">
                        <a:spcBef>
                          <a:spcPts val="0"/>
                        </a:spcBef>
                        <a:spcAft>
                          <a:spcPts val="0"/>
                        </a:spcAft>
                        <a:buNone/>
                      </a:pP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a:solidFill>
                            <a:srgbClr val="002060"/>
                          </a:solidFill>
                        </a:rPr>
                        <a:t>‘I’ </a:t>
                      </a: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a:solidFill>
                            <a:srgbClr val="002060"/>
                          </a:solidFill>
                        </a:rPr>
                        <a:t>‘S/he’</a:t>
                      </a: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err="1">
                          <a:solidFill>
                            <a:srgbClr val="002060"/>
                          </a:solidFill>
                        </a:rPr>
                        <a:t>Traducción</a:t>
                      </a: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263782">
                <a:tc rowSpan="2">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rgbClr val="002060"/>
                          </a:solidFill>
                        </a:rPr>
                        <a:t>make/makes</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rgbClr val="002060"/>
                          </a:solidFill>
                        </a:rPr>
                        <a:t>do/does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348246451"/>
                  </a:ext>
                </a:extLst>
              </a:tr>
              <a:tr h="263782">
                <a:tc rowSpan="2">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rgbClr val="002060"/>
                          </a:solidFill>
                        </a:rPr>
                        <a:t>make/makes</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rgbClr val="002060"/>
                          </a:solidFill>
                        </a:rPr>
                        <a:t>do/does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179330238"/>
                  </a:ext>
                </a:extLst>
              </a:tr>
              <a:tr h="263782">
                <a:tc rowSpan="2">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rgbClr val="002060"/>
                          </a:solidFill>
                        </a:rPr>
                        <a:t>make/makes</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rgbClr val="002060"/>
                          </a:solidFill>
                        </a:rPr>
                        <a:t>do/does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279484389"/>
                  </a:ext>
                </a:extLst>
              </a:tr>
              <a:tr h="263782">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rgbClr val="002060"/>
                          </a:solidFill>
                        </a:rPr>
                        <a:t>make/makes</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rgbClr val="002060"/>
                          </a:solidFill>
                        </a:rPr>
                        <a:t>do/does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79971159"/>
                  </a:ext>
                </a:extLst>
              </a:tr>
            </a:tbl>
          </a:graphicData>
        </a:graphic>
      </p:graphicFrame>
      <p:graphicFrame>
        <p:nvGraphicFramePr>
          <p:cNvPr id="14" name="Google Shape;92;p5" descr="Table for exercises"/>
          <p:cNvGraphicFramePr/>
          <p:nvPr>
            <p:extLst>
              <p:ext uri="{D42A27DB-BD31-4B8C-83A1-F6EECF244321}">
                <p14:modId xmlns:p14="http://schemas.microsoft.com/office/powerpoint/2010/main" val="3078344358"/>
              </p:ext>
            </p:extLst>
          </p:nvPr>
        </p:nvGraphicFramePr>
        <p:xfrm>
          <a:off x="187233" y="1646551"/>
          <a:ext cx="5835709" cy="3697563"/>
        </p:xfrm>
        <a:graphic>
          <a:graphicData uri="http://schemas.openxmlformats.org/drawingml/2006/table">
            <a:tbl>
              <a:tblPr firstRow="1" bandRow="1">
                <a:noFill/>
              </a:tblPr>
              <a:tblGrid>
                <a:gridCol w="539069">
                  <a:extLst>
                    <a:ext uri="{9D8B030D-6E8A-4147-A177-3AD203B41FA5}">
                      <a16:colId xmlns:a16="http://schemas.microsoft.com/office/drawing/2014/main" val="20000"/>
                    </a:ext>
                  </a:extLst>
                </a:gridCol>
                <a:gridCol w="1109431">
                  <a:extLst>
                    <a:ext uri="{9D8B030D-6E8A-4147-A177-3AD203B41FA5}">
                      <a16:colId xmlns:a16="http://schemas.microsoft.com/office/drawing/2014/main" val="20001"/>
                    </a:ext>
                  </a:extLst>
                </a:gridCol>
                <a:gridCol w="1209638">
                  <a:extLst>
                    <a:ext uri="{9D8B030D-6E8A-4147-A177-3AD203B41FA5}">
                      <a16:colId xmlns:a16="http://schemas.microsoft.com/office/drawing/2014/main" val="20002"/>
                    </a:ext>
                  </a:extLst>
                </a:gridCol>
                <a:gridCol w="2977571">
                  <a:extLst>
                    <a:ext uri="{9D8B030D-6E8A-4147-A177-3AD203B41FA5}">
                      <a16:colId xmlns:a16="http://schemas.microsoft.com/office/drawing/2014/main" val="1742323271"/>
                    </a:ext>
                  </a:extLst>
                </a:gridCol>
              </a:tblGrid>
              <a:tr h="527563">
                <a:tc>
                  <a:txBody>
                    <a:bodyPr/>
                    <a:lstStyle/>
                    <a:p>
                      <a:pPr marL="0" marR="0" lvl="0" indent="0" algn="l" rtl="0">
                        <a:spcBef>
                          <a:spcPts val="0"/>
                        </a:spcBef>
                        <a:spcAft>
                          <a:spcPts val="0"/>
                        </a:spcAft>
                        <a:buNone/>
                      </a:pP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a:solidFill>
                            <a:srgbClr val="002060"/>
                          </a:solidFill>
                        </a:rPr>
                        <a:t>‘I’ </a:t>
                      </a: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a:solidFill>
                            <a:srgbClr val="002060"/>
                          </a:solidFill>
                        </a:rPr>
                        <a:t>‘S/he’</a:t>
                      </a: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err="1">
                          <a:solidFill>
                            <a:srgbClr val="002060"/>
                          </a:solidFill>
                        </a:rPr>
                        <a:t>Traducción</a:t>
                      </a: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263782">
                <a:tc rowSpan="2">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rgbClr val="002060"/>
                          </a:solidFill>
                        </a:rPr>
                        <a:t>make/makes</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rgbClr val="002060"/>
                          </a:solidFill>
                        </a:rPr>
                        <a:t>do/does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348246451"/>
                  </a:ext>
                </a:extLst>
              </a:tr>
              <a:tr h="263782">
                <a:tc rowSpan="2">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rgbClr val="002060"/>
                          </a:solidFill>
                        </a:rPr>
                        <a:t>make/makes</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rgbClr val="002060"/>
                          </a:solidFill>
                        </a:rPr>
                        <a:t>do/does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179330238"/>
                  </a:ext>
                </a:extLst>
              </a:tr>
              <a:tr h="263782">
                <a:tc rowSpan="2">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rgbClr val="002060"/>
                          </a:solidFill>
                        </a:rPr>
                        <a:t>make/makes</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rgbClr val="002060"/>
                          </a:solidFill>
                        </a:rPr>
                        <a:t>do/does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279484389"/>
                  </a:ext>
                </a:extLst>
              </a:tr>
              <a:tr h="263782">
                <a:tc rowSpan="2">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rgbClr val="002060"/>
                          </a:solidFill>
                        </a:rPr>
                        <a:t>make/makes</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rgbClr val="002060"/>
                          </a:solidFill>
                        </a:rPr>
                        <a:t>do/does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79971159"/>
                  </a:ext>
                </a:extLst>
              </a:tr>
            </a:tbl>
          </a:graphicData>
        </a:graphic>
      </p:graphicFrame>
      <p:sp>
        <p:nvSpPr>
          <p:cNvPr id="15" name="Google Shape;95;p5">
            <a:hlinkClick r:id="" action="ppaction://noaction">
              <a:snd r:embed="rId3" name="Hacer Sentences - 1. Hace la cama.wav"/>
            </a:hlinkClick>
          </p:cNvPr>
          <p:cNvSpPr/>
          <p:nvPr/>
        </p:nvSpPr>
        <p:spPr>
          <a:xfrm>
            <a:off x="225333" y="2360143"/>
            <a:ext cx="432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1</a:t>
            </a:r>
            <a:endParaRPr dirty="0"/>
          </a:p>
        </p:txBody>
      </p:sp>
      <p:sp>
        <p:nvSpPr>
          <p:cNvPr id="16" name="Google Shape;98;p5">
            <a:hlinkClick r:id="" action="ppaction://noaction">
              <a:snd r:embed="rId4" name="Hacer Sentences - 2. Hago deporte.wav"/>
            </a:hlinkClick>
          </p:cNvPr>
          <p:cNvSpPr/>
          <p:nvPr/>
        </p:nvSpPr>
        <p:spPr>
          <a:xfrm>
            <a:off x="225333" y="3129002"/>
            <a:ext cx="432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2</a:t>
            </a:r>
            <a:endParaRPr dirty="0"/>
          </a:p>
        </p:txBody>
      </p:sp>
      <p:sp>
        <p:nvSpPr>
          <p:cNvPr id="17" name="Google Shape;101;p5">
            <a:hlinkClick r:id="" action="ppaction://noaction">
              <a:snd r:embed="rId5" name="Hacer Sentences - 3. Hago una silla.wav"/>
            </a:hlinkClick>
          </p:cNvPr>
          <p:cNvSpPr/>
          <p:nvPr/>
        </p:nvSpPr>
        <p:spPr>
          <a:xfrm>
            <a:off x="225333" y="3882383"/>
            <a:ext cx="432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3</a:t>
            </a:r>
            <a:endParaRPr dirty="0"/>
          </a:p>
        </p:txBody>
      </p:sp>
      <p:sp>
        <p:nvSpPr>
          <p:cNvPr id="18" name="Google Shape;104;p5">
            <a:hlinkClick r:id="" action="ppaction://noaction">
              <a:snd r:embed="rId6" name="Hacer Sentences - 4. Hace karate.wav"/>
            </a:hlinkClick>
          </p:cNvPr>
          <p:cNvSpPr/>
          <p:nvPr/>
        </p:nvSpPr>
        <p:spPr>
          <a:xfrm>
            <a:off x="225333" y="4764822"/>
            <a:ext cx="432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4</a:t>
            </a:r>
            <a:endParaRPr dirty="0"/>
          </a:p>
        </p:txBody>
      </p:sp>
      <p:sp>
        <p:nvSpPr>
          <p:cNvPr id="19" name="Google Shape;107;p5">
            <a:hlinkClick r:id="" action="ppaction://noaction">
              <a:snd r:embed="rId7" name="Hacer Sentences - 5. Hace los deberes.wav"/>
            </a:hlinkClick>
          </p:cNvPr>
          <p:cNvSpPr/>
          <p:nvPr/>
        </p:nvSpPr>
        <p:spPr>
          <a:xfrm>
            <a:off x="6197844" y="2292916"/>
            <a:ext cx="432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5</a:t>
            </a:r>
            <a:endParaRPr dirty="0"/>
          </a:p>
        </p:txBody>
      </p:sp>
      <p:sp>
        <p:nvSpPr>
          <p:cNvPr id="20" name="Google Shape;110;p5">
            <a:hlinkClick r:id="" action="ppaction://noaction">
              <a:snd r:embed="rId8" name="Hacer Sentences - 6. Hago un examen.wav"/>
            </a:hlinkClick>
          </p:cNvPr>
          <p:cNvSpPr/>
          <p:nvPr/>
        </p:nvSpPr>
        <p:spPr>
          <a:xfrm>
            <a:off x="6214973" y="3150963"/>
            <a:ext cx="432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6</a:t>
            </a:r>
            <a:endParaRPr dirty="0"/>
          </a:p>
        </p:txBody>
      </p:sp>
      <p:sp>
        <p:nvSpPr>
          <p:cNvPr id="21" name="Google Shape;113;p5">
            <a:hlinkClick r:id="" action="ppaction://noaction">
              <a:snd r:embed="rId9" name="Hacer Sentences - 7. Hago dibujo.wav"/>
            </a:hlinkClick>
          </p:cNvPr>
          <p:cNvSpPr/>
          <p:nvPr/>
        </p:nvSpPr>
        <p:spPr>
          <a:xfrm>
            <a:off x="6197844" y="3945366"/>
            <a:ext cx="432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7</a:t>
            </a:r>
            <a:endParaRPr dirty="0"/>
          </a:p>
        </p:txBody>
      </p:sp>
      <p:sp>
        <p:nvSpPr>
          <p:cNvPr id="22" name="Google Shape;116;p5">
            <a:hlinkClick r:id="" action="ppaction://noaction">
              <a:snd r:embed="rId10" name="Hacer Sentences - 8. Hace dinero.wav"/>
            </a:hlinkClick>
          </p:cNvPr>
          <p:cNvSpPr/>
          <p:nvPr/>
        </p:nvSpPr>
        <p:spPr>
          <a:xfrm>
            <a:off x="6197844" y="4785139"/>
            <a:ext cx="432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8</a:t>
            </a:r>
            <a:endParaRPr dirty="0"/>
          </a:p>
        </p:txBody>
      </p:sp>
      <p:sp>
        <p:nvSpPr>
          <p:cNvPr id="23" name="TextBox 22">
            <a:extLst>
              <a:ext uri="{FF2B5EF4-FFF2-40B4-BE49-F238E27FC236}">
                <a16:creationId xmlns:a16="http://schemas.microsoft.com/office/drawing/2014/main" id="{6A500173-7AE1-4980-9C52-2DFAE38768EA}"/>
              </a:ext>
            </a:extLst>
          </p:cNvPr>
          <p:cNvSpPr txBox="1"/>
          <p:nvPr/>
        </p:nvSpPr>
        <p:spPr>
          <a:xfrm>
            <a:off x="187233" y="241247"/>
            <a:ext cx="10410302"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200" b="1" dirty="0" err="1">
                <a:solidFill>
                  <a:srgbClr val="002060"/>
                </a:solidFill>
                <a:latin typeface="Century Gothic" panose="020B0502020202020204" pitchFamily="34" charset="0"/>
              </a:rPr>
              <a:t>Escucha</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Quién</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hace</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US" sz="2200" b="1" noProof="0" dirty="0">
                <a:solidFill>
                  <a:srgbClr val="002060"/>
                </a:solidFill>
                <a:latin typeface="Century Gothic" panose="020B0502020202020204" pitchFamily="34" charset="0"/>
              </a:rPr>
              <a:t>la </a:t>
            </a:r>
            <a:r>
              <a:rPr lang="en-US" sz="2200" b="1" noProof="0" dirty="0" err="1">
                <a:solidFill>
                  <a:srgbClr val="002060"/>
                </a:solidFill>
                <a:latin typeface="Century Gothic" panose="020B0502020202020204" pitchFamily="34" charset="0"/>
              </a:rPr>
              <a:t>actividad</a:t>
            </a:r>
            <a:r>
              <a:rPr lang="en-US" sz="2200" b="1" noProof="0" dirty="0">
                <a:solidFill>
                  <a:srgbClr val="002060"/>
                </a:solidFill>
                <a:latin typeface="Century Gothic" panose="020B0502020202020204" pitchFamily="34" charset="0"/>
              </a:rPr>
              <a:t>? </a:t>
            </a:r>
            <a:r>
              <a:rPr lang="en-US" sz="2200" b="1" noProof="0" dirty="0" err="1">
                <a:solidFill>
                  <a:srgbClr val="002060"/>
                </a:solidFill>
                <a:latin typeface="Century Gothic" panose="020B0502020202020204" pitchFamily="34" charset="0"/>
              </a:rPr>
              <a:t>Marca</a:t>
            </a:r>
            <a:r>
              <a:rPr lang="en-US" sz="2200" b="1" noProof="0" dirty="0">
                <a:solidFill>
                  <a:srgbClr val="002060"/>
                </a:solidFill>
                <a:latin typeface="Century Gothic" panose="020B0502020202020204" pitchFamily="34" charset="0"/>
              </a:rPr>
              <a:t> la </a:t>
            </a:r>
            <a:r>
              <a:rPr lang="en-US" sz="2200" b="1" noProof="0" dirty="0" err="1">
                <a:solidFill>
                  <a:srgbClr val="002060"/>
                </a:solidFill>
                <a:latin typeface="Century Gothic" panose="020B0502020202020204" pitchFamily="34" charset="0"/>
              </a:rPr>
              <a:t>opción</a:t>
            </a:r>
            <a:r>
              <a:rPr lang="en-US" sz="2200" b="1" noProof="0" dirty="0">
                <a:solidFill>
                  <a:srgbClr val="002060"/>
                </a:solidFill>
                <a:latin typeface="Century Gothic" panose="020B0502020202020204" pitchFamily="34" charset="0"/>
              </a:rPr>
              <a:t> </a:t>
            </a:r>
            <a:r>
              <a:rPr lang="en-US" sz="2200" b="1" noProof="0" dirty="0" err="1">
                <a:solidFill>
                  <a:srgbClr val="002060"/>
                </a:solidFill>
                <a:latin typeface="Century Gothic" panose="020B0502020202020204" pitchFamily="34" charset="0"/>
              </a:rPr>
              <a:t>correcta</a:t>
            </a:r>
            <a:r>
              <a:rPr lang="en-US" sz="2200" b="1" noProof="0" dirty="0">
                <a:solidFill>
                  <a:srgbClr val="002060"/>
                </a:solidFill>
                <a:latin typeface="Century Gothic" panose="020B0502020202020204" pitchFamily="34" charset="0"/>
              </a:rPr>
              <a:t>.  </a:t>
            </a:r>
            <a:br>
              <a:rPr lang="en-US" sz="2200" b="1" noProof="0" dirty="0">
                <a:solidFill>
                  <a:srgbClr val="002060"/>
                </a:solidFill>
                <a:latin typeface="Century Gothic" panose="020B0502020202020204" pitchFamily="34" charset="0"/>
              </a:rPr>
            </a:br>
            <a:r>
              <a:rPr lang="en-US" sz="2200" b="1" noProof="0" dirty="0" err="1">
                <a:solidFill>
                  <a:srgbClr val="002060"/>
                </a:solidFill>
                <a:latin typeface="Century Gothic" panose="020B0502020202020204" pitchFamily="34" charset="0"/>
              </a:rPr>
              <a:t>Luego</a:t>
            </a:r>
            <a:r>
              <a:rPr lang="en-US" sz="2200" b="1" noProof="0" dirty="0">
                <a:solidFill>
                  <a:srgbClr val="002060"/>
                </a:solidFill>
                <a:latin typeface="Century Gothic" panose="020B0502020202020204" pitchFamily="34" charset="0"/>
              </a:rPr>
              <a:t> </a:t>
            </a:r>
            <a:r>
              <a:rPr lang="en-US" sz="2200" b="1" noProof="0" dirty="0" err="1">
                <a:solidFill>
                  <a:srgbClr val="002060"/>
                </a:solidFill>
                <a:latin typeface="Century Gothic" panose="020B0502020202020204" pitchFamily="34" charset="0"/>
              </a:rPr>
              <a:t>marca</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la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traducción</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del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verbo</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en</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inglés</a:t>
            </a:r>
            <a:r>
              <a:rPr lang="en-US" sz="2200" b="1" dirty="0">
                <a:solidFill>
                  <a:srgbClr val="002060"/>
                </a:solidFill>
                <a:latin typeface="Century Gothic" panose="020B0502020202020204" pitchFamily="34" charset="0"/>
              </a:rPr>
              <a:t>.</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77775" y="2362309"/>
            <a:ext cx="402863"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6242" y="3124038"/>
            <a:ext cx="402863"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4001" y="3932086"/>
            <a:ext cx="402863"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36289" y="4797222"/>
            <a:ext cx="402863"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26764" y="2386602"/>
            <a:ext cx="341194"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27304" y="3160395"/>
            <a:ext cx="341194"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27304" y="3968658"/>
            <a:ext cx="341194"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75153" y="4761972"/>
            <a:ext cx="341194" cy="419824"/>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Oval 40"/>
          <p:cNvSpPr/>
          <p:nvPr/>
        </p:nvSpPr>
        <p:spPr>
          <a:xfrm>
            <a:off x="3847652" y="2127645"/>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2795028" y="3309198"/>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2936304" y="3733994"/>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3462616" y="4920206"/>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9382354" y="2547469"/>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8770432" y="3333950"/>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8724825" y="4149117"/>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9765230" y="4562558"/>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C21955C-C002-4A4F-B04D-2337936F4F74}"/>
              </a:ext>
            </a:extLst>
          </p:cNvPr>
          <p:cNvSpPr>
            <a:spLocks noGrp="1"/>
          </p:cNvSpPr>
          <p:nvPr>
            <p:ph type="title"/>
          </p:nvPr>
        </p:nvSpPr>
        <p:spPr>
          <a:xfrm>
            <a:off x="11264281" y="381415"/>
            <a:ext cx="300190" cy="183541"/>
          </a:xfrm>
        </p:spPr>
        <p:txBody>
          <a:bodyPr>
            <a:normAutofit/>
          </a:bodyPr>
          <a:lstStyle/>
          <a:p>
            <a:pPr algn="ctr"/>
            <a:r>
              <a:rPr lang="en-GB" sz="100" b="1" dirty="0">
                <a:solidFill>
                  <a:prstClr val="white"/>
                </a:solidFill>
              </a:rPr>
              <a:t>escuchar</a:t>
            </a:r>
            <a:endParaRPr lang="en-US" sz="100" dirty="0"/>
          </a:p>
        </p:txBody>
      </p:sp>
      <p:sp>
        <p:nvSpPr>
          <p:cNvPr id="31"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0646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P spid="47"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0145" y="3273424"/>
            <a:ext cx="9347804" cy="584775"/>
          </a:xfrm>
          <a:prstGeom prst="rect">
            <a:avLst/>
          </a:prstGeom>
          <a:solidFill>
            <a:schemeClr val="bg1"/>
          </a:solidFill>
        </p:spPr>
        <p:txBody>
          <a:bodyPr wrap="square" rtlCol="0">
            <a:spAutoFit/>
          </a:bodyPr>
          <a:lstStyle/>
          <a:p>
            <a:pPr lvl="0" algn="ct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do </a:t>
            </a:r>
            <a:r>
              <a:rPr lang="en-GB" sz="3200" dirty="0">
                <a:solidFill>
                  <a:srgbClr val="002060"/>
                </a:solidFill>
                <a:latin typeface="Century Gothic" panose="020B0502020202020204" pitchFamily="34" charset="0"/>
              </a:rPr>
              <a:t>|</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make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 name="Title 1">
            <a:extLst>
              <a:ext uri="{FF2B5EF4-FFF2-40B4-BE49-F238E27FC236}">
                <a16:creationId xmlns:a16="http://schemas.microsoft.com/office/drawing/2014/main" id="{190FC055-37FC-6746-96D2-75D1C32B03B2}"/>
              </a:ext>
            </a:extLst>
          </p:cNvPr>
          <p:cNvSpPr>
            <a:spLocks noGrp="1"/>
          </p:cNvSpPr>
          <p:nvPr>
            <p:ph type="title"/>
          </p:nvPr>
        </p:nvSpPr>
        <p:spPr>
          <a:xfrm>
            <a:off x="3489839" y="1947861"/>
            <a:ext cx="5121166" cy="1325563"/>
          </a:xfrm>
        </p:spPr>
        <p:txBody>
          <a:bodyPr>
            <a:noAutofit/>
          </a:bodyPr>
          <a:lstStyle/>
          <a:p>
            <a:pPr algn="ctr"/>
            <a:r>
              <a:rPr lang="en-GB" sz="11500" b="1" dirty="0">
                <a:solidFill>
                  <a:srgbClr val="002060"/>
                </a:solidFill>
              </a:rPr>
              <a:t>haces</a:t>
            </a:r>
            <a:endParaRPr lang="en-US" sz="11500" dirty="0">
              <a:solidFill>
                <a:srgbClr val="002060"/>
              </a:solidFill>
            </a:endParaRPr>
          </a:p>
        </p:txBody>
      </p:sp>
    </p:spTree>
    <p:extLst>
      <p:ext uri="{BB962C8B-B14F-4D97-AF65-F5344CB8AC3E}">
        <p14:creationId xmlns:p14="http://schemas.microsoft.com/office/powerpoint/2010/main" val="167137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lides - hac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13752-1C04-DE40-9233-D043EFA111A2}"/>
              </a:ext>
            </a:extLst>
          </p:cNvPr>
          <p:cNvSpPr>
            <a:spLocks noGrp="1"/>
          </p:cNvSpPr>
          <p:nvPr>
            <p:ph type="title"/>
          </p:nvPr>
        </p:nvSpPr>
        <p:spPr>
          <a:xfrm>
            <a:off x="2683923" y="480396"/>
            <a:ext cx="6335110" cy="1325563"/>
          </a:xfrm>
        </p:spPr>
        <p:txBody>
          <a:bodyPr>
            <a:noAutofit/>
          </a:bodyPr>
          <a:lstStyle/>
          <a:p>
            <a:pPr algn="ctr"/>
            <a:r>
              <a:rPr lang="en-GB" sz="11500" b="1" dirty="0">
                <a:solidFill>
                  <a:srgbClr val="002060"/>
                </a:solidFill>
              </a:rPr>
              <a:t>haces</a:t>
            </a:r>
            <a:endParaRPr lang="en-US" sz="11500" dirty="0">
              <a:solidFill>
                <a:srgbClr val="002060"/>
              </a:solidFill>
            </a:endParaRPr>
          </a:p>
        </p:txBody>
      </p:sp>
      <p:sp>
        <p:nvSpPr>
          <p:cNvPr id="8" name="TextBox 7"/>
          <p:cNvSpPr txBox="1"/>
          <p:nvPr/>
        </p:nvSpPr>
        <p:spPr>
          <a:xfrm>
            <a:off x="0" y="1805959"/>
            <a:ext cx="12192000" cy="584775"/>
          </a:xfrm>
          <a:prstGeom prst="rect">
            <a:avLst/>
          </a:prstGeom>
          <a:solidFill>
            <a:schemeClr val="bg1"/>
          </a:solidFill>
        </p:spPr>
        <p:txBody>
          <a:bodyPr wrap="square" rtlCol="0">
            <a:spAutoFit/>
          </a:bodyPr>
          <a:lstStyle/>
          <a:p>
            <a:pPr lvl="0" algn="ct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3200" dirty="0">
                <a:solidFill>
                  <a:srgbClr val="002060"/>
                </a:solidFill>
                <a:latin typeface="Century Gothic" panose="020B0502020202020204" pitchFamily="34" charset="0"/>
              </a:rPr>
              <a:t>|make]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p:cNvSpPr txBox="1"/>
          <p:nvPr/>
        </p:nvSpPr>
        <p:spPr>
          <a:xfrm>
            <a:off x="1967552" y="2806873"/>
            <a:ext cx="8256896"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6000" b="1" dirty="0" err="1">
                <a:solidFill>
                  <a:srgbClr val="002060"/>
                </a:solidFill>
                <a:latin typeface="Century Gothic" panose="020B0502020202020204" pitchFamily="34" charset="0"/>
                <a:cs typeface="Calibri" panose="020F0502020204030204" pitchFamily="34" charset="0"/>
              </a:rPr>
              <a:t>Hac</a:t>
            </a:r>
            <a:r>
              <a:rPr kumimoji="0" lang="es-ES" sz="6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es</a:t>
            </a:r>
            <a:r>
              <a:rPr kumimoji="0" lang="es-ES"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una actividad.</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p:cNvSpPr txBox="1"/>
          <p:nvPr/>
        </p:nvSpPr>
        <p:spPr>
          <a:xfrm>
            <a:off x="982553" y="3776265"/>
            <a:ext cx="952613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lang="en-HK" sz="3200" b="1" dirty="0">
                <a:solidFill>
                  <a:srgbClr val="002060"/>
                </a:solidFill>
                <a:latin typeface="Century Gothic" panose="020B0502020202020204" pitchFamily="34" charset="0"/>
                <a:cs typeface="Calibri" panose="020F0502020204030204" pitchFamily="34" charset="0"/>
              </a:rPr>
              <a:t>do</a:t>
            </a:r>
            <a:r>
              <a:rPr kumimoji="0" lang="en-HK"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n-HK"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a:t>
            </a:r>
            <a:r>
              <a:rPr kumimoji="0" lang="en-HK"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activity</a:t>
            </a:r>
            <a:r>
              <a:rPr kumimoji="0" lang="en-HK"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 name="TextBox 5"/>
          <p:cNvSpPr txBox="1"/>
          <p:nvPr/>
        </p:nvSpPr>
        <p:spPr>
          <a:xfrm>
            <a:off x="1967552" y="4314769"/>
            <a:ext cx="8256896"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6000" b="1" dirty="0" err="1">
                <a:solidFill>
                  <a:srgbClr val="002060"/>
                </a:solidFill>
                <a:latin typeface="Century Gothic" panose="020B0502020202020204" pitchFamily="34" charset="0"/>
                <a:cs typeface="Calibri" panose="020F0502020204030204" pitchFamily="34" charset="0"/>
              </a:rPr>
              <a:t>Hac</a:t>
            </a:r>
            <a:r>
              <a:rPr kumimoji="0" lang="es-ES" sz="6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es</a:t>
            </a:r>
            <a:r>
              <a:rPr kumimoji="0" lang="es-ES"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a:t>
            </a:r>
            <a:r>
              <a:rPr kumimoji="0" lang="es-ES" sz="6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cama</a:t>
            </a:r>
            <a:r>
              <a:rPr kumimoji="0" lang="es-ES"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p:cNvSpPr txBox="1"/>
          <p:nvPr/>
        </p:nvSpPr>
        <p:spPr>
          <a:xfrm>
            <a:off x="1478508" y="5422974"/>
            <a:ext cx="874594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lang="en-HK" sz="3200" b="1" noProof="0" dirty="0">
                <a:solidFill>
                  <a:srgbClr val="002060"/>
                </a:solidFill>
                <a:latin typeface="Century Gothic" panose="020B0502020202020204" pitchFamily="34" charset="0"/>
                <a:cs typeface="Calibri" panose="020F0502020204030204" pitchFamily="34" charset="0"/>
              </a:rPr>
              <a:t>make</a:t>
            </a:r>
            <a:r>
              <a:rPr kumimoji="0" lang="en-HK"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lang="en-HK" sz="3200" dirty="0">
                <a:solidFill>
                  <a:srgbClr val="002060"/>
                </a:solidFill>
                <a:latin typeface="Century Gothic" panose="020B0502020202020204" pitchFamily="34" charset="0"/>
              </a:rPr>
              <a:t>the bed</a:t>
            </a:r>
            <a:r>
              <a:rPr kumimoji="0" lang="en-HK"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69306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lides - hace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Slides - haces una actividad.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5" name="Slides - haces la cama.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240860004"/>
              </p:ext>
            </p:extLst>
          </p:nvPr>
        </p:nvGraphicFramePr>
        <p:xfrm>
          <a:off x="232583" y="1957118"/>
          <a:ext cx="11465636" cy="4128888"/>
        </p:xfrm>
        <a:graphic>
          <a:graphicData uri="http://schemas.openxmlformats.org/drawingml/2006/table">
            <a:tbl>
              <a:tblPr firstRow="1" bandRow="1">
                <a:tableStyleId>{BDBED569-4797-4DF1-A0F4-6AAB3CD982D8}</a:tableStyleId>
              </a:tblPr>
              <a:tblGrid>
                <a:gridCol w="479188">
                  <a:extLst>
                    <a:ext uri="{9D8B030D-6E8A-4147-A177-3AD203B41FA5}">
                      <a16:colId xmlns:a16="http://schemas.microsoft.com/office/drawing/2014/main" val="4127365405"/>
                    </a:ext>
                  </a:extLst>
                </a:gridCol>
                <a:gridCol w="3985146">
                  <a:extLst>
                    <a:ext uri="{9D8B030D-6E8A-4147-A177-3AD203B41FA5}">
                      <a16:colId xmlns:a16="http://schemas.microsoft.com/office/drawing/2014/main" val="731156438"/>
                    </a:ext>
                  </a:extLst>
                </a:gridCol>
                <a:gridCol w="968991">
                  <a:extLst>
                    <a:ext uri="{9D8B030D-6E8A-4147-A177-3AD203B41FA5}">
                      <a16:colId xmlns:a16="http://schemas.microsoft.com/office/drawing/2014/main" val="335502693"/>
                    </a:ext>
                  </a:extLst>
                </a:gridCol>
                <a:gridCol w="955343">
                  <a:extLst>
                    <a:ext uri="{9D8B030D-6E8A-4147-A177-3AD203B41FA5}">
                      <a16:colId xmlns:a16="http://schemas.microsoft.com/office/drawing/2014/main" val="1376615691"/>
                    </a:ext>
                  </a:extLst>
                </a:gridCol>
                <a:gridCol w="5076968">
                  <a:extLst>
                    <a:ext uri="{9D8B030D-6E8A-4147-A177-3AD203B41FA5}">
                      <a16:colId xmlns:a16="http://schemas.microsoft.com/office/drawing/2014/main" val="1068748776"/>
                    </a:ext>
                  </a:extLst>
                </a:gridCol>
              </a:tblGrid>
              <a:tr h="531441">
                <a:tc>
                  <a:txBody>
                    <a:bodyPr/>
                    <a:lstStyle/>
                    <a:p>
                      <a:endParaRPr lang="en-GB" dirty="0">
                        <a:solidFill>
                          <a:srgbClr val="002060"/>
                        </a:solidFill>
                        <a:latin typeface="Century Gothic" panose="020B0502020202020204" pitchFamily="34" charset="0"/>
                      </a:endParaRPr>
                    </a:p>
                  </a:txBody>
                  <a:tcPr anchor="ctr"/>
                </a:tc>
                <a:tc>
                  <a:txBody>
                    <a:bodyPr/>
                    <a:lstStyle/>
                    <a:p>
                      <a:r>
                        <a:rPr lang="en-GB" sz="2000" dirty="0" err="1">
                          <a:solidFill>
                            <a:srgbClr val="002060"/>
                          </a:solidFill>
                        </a:rPr>
                        <a:t>Pregunta</a:t>
                      </a:r>
                      <a:endParaRPr lang="en-GB" sz="2000" dirty="0">
                        <a:solidFill>
                          <a:srgbClr val="002060"/>
                        </a:solidFill>
                        <a:latin typeface="Century Gothic" panose="020B0502020202020204" pitchFamily="34" charset="0"/>
                      </a:endParaRPr>
                    </a:p>
                  </a:txBody>
                  <a:tcPr anchor="ctr"/>
                </a:tc>
                <a:tc>
                  <a:txBody>
                    <a:bodyPr/>
                    <a:lstStyle/>
                    <a:p>
                      <a:r>
                        <a:rPr lang="en-GB" sz="2000" dirty="0">
                          <a:solidFill>
                            <a:srgbClr val="002060"/>
                          </a:solidFill>
                        </a:rPr>
                        <a:t>You</a:t>
                      </a:r>
                      <a:endParaRPr lang="en-GB" sz="2000" dirty="0">
                        <a:solidFill>
                          <a:srgbClr val="002060"/>
                        </a:solidFill>
                        <a:latin typeface="Century Gothic" panose="020B0502020202020204" pitchFamily="34" charset="0"/>
                      </a:endParaRPr>
                    </a:p>
                  </a:txBody>
                  <a:tcPr anchor="ctr"/>
                </a:tc>
                <a:tc>
                  <a:txBody>
                    <a:bodyPr/>
                    <a:lstStyle/>
                    <a:p>
                      <a:r>
                        <a:rPr lang="en-GB" sz="2000" dirty="0">
                          <a:solidFill>
                            <a:srgbClr val="002060"/>
                          </a:solidFill>
                        </a:rPr>
                        <a:t>S/he</a:t>
                      </a:r>
                      <a:endParaRPr lang="en-GB" sz="2000" dirty="0">
                        <a:solidFill>
                          <a:srgbClr val="002060"/>
                        </a:solidFill>
                        <a:latin typeface="Century Gothic" panose="020B0502020202020204" pitchFamily="34" charset="0"/>
                      </a:endParaRPr>
                    </a:p>
                  </a:txBody>
                  <a:tcPr anchor="ctr"/>
                </a:tc>
                <a:tc>
                  <a:txBody>
                    <a:bodyPr/>
                    <a:lstStyle/>
                    <a:p>
                      <a:r>
                        <a:rPr lang="en-GB" sz="2000" dirty="0" err="1">
                          <a:solidFill>
                            <a:srgbClr val="002060"/>
                          </a:solidFill>
                        </a:rPr>
                        <a:t>Respuesta</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774723669"/>
                  </a:ext>
                </a:extLst>
              </a:tr>
              <a:tr h="531441">
                <a:tc>
                  <a:txBody>
                    <a:bodyPr/>
                    <a:lstStyle/>
                    <a:p>
                      <a:pPr algn="ctr"/>
                      <a:r>
                        <a:rPr lang="en-GB" sz="2000" b="1" dirty="0">
                          <a:solidFill>
                            <a:srgbClr val="002060"/>
                          </a:solidFill>
                        </a:rPr>
                        <a:t>1</a:t>
                      </a:r>
                      <a:endParaRPr lang="en-GB" sz="2000" b="1" dirty="0">
                        <a:solidFill>
                          <a:srgbClr val="002060"/>
                        </a:solidFill>
                        <a:latin typeface="Century Gothic" panose="020B0502020202020204" pitchFamily="34" charset="0"/>
                      </a:endParaRPr>
                    </a:p>
                  </a:txBody>
                  <a:tcPr anchor="ctr"/>
                </a:tc>
                <a:tc>
                  <a:txBody>
                    <a:bodyPr/>
                    <a:lstStyle/>
                    <a:p>
                      <a:r>
                        <a:rPr lang="en-GB" sz="2000" dirty="0">
                          <a:solidFill>
                            <a:srgbClr val="002060"/>
                          </a:solidFill>
                        </a:rPr>
                        <a:t>¿</a:t>
                      </a:r>
                      <a:r>
                        <a:rPr lang="en-GB" sz="2000" dirty="0" err="1">
                          <a:solidFill>
                            <a:srgbClr val="002060"/>
                          </a:solidFill>
                        </a:rPr>
                        <a:t>Quién</a:t>
                      </a:r>
                      <a:r>
                        <a:rPr lang="en-GB" sz="2000" dirty="0">
                          <a:solidFill>
                            <a:srgbClr val="002060"/>
                          </a:solidFill>
                        </a:rPr>
                        <a:t> </a:t>
                      </a:r>
                      <a:r>
                        <a:rPr lang="en-GB" sz="2000" dirty="0" err="1">
                          <a:solidFill>
                            <a:srgbClr val="002060"/>
                          </a:solidFill>
                        </a:rPr>
                        <a:t>hace</a:t>
                      </a:r>
                      <a:r>
                        <a:rPr lang="en-GB" sz="2000" baseline="0" dirty="0">
                          <a:solidFill>
                            <a:srgbClr val="002060"/>
                          </a:solidFill>
                        </a:rPr>
                        <a:t> la </a:t>
                      </a:r>
                      <a:r>
                        <a:rPr lang="en-GB" sz="2000" baseline="0" dirty="0" err="1">
                          <a:solidFill>
                            <a:srgbClr val="002060"/>
                          </a:solidFill>
                        </a:rPr>
                        <a:t>cama</a:t>
                      </a:r>
                      <a:r>
                        <a:rPr lang="en-GB" sz="2000" baseline="0" dirty="0">
                          <a:solidFill>
                            <a:srgbClr val="002060"/>
                          </a:solidFill>
                        </a:rPr>
                        <a:t>?</a:t>
                      </a:r>
                      <a:endParaRPr lang="en-GB" sz="2000" dirty="0">
                        <a:solidFill>
                          <a:srgbClr val="002060"/>
                        </a:solidFill>
                        <a:latin typeface="Century Gothic" panose="020B0502020202020204" pitchFamily="34" charset="0"/>
                      </a:endParaRPr>
                    </a:p>
                  </a:txBody>
                  <a:tcPr anchor="ctr"/>
                </a:tc>
                <a:tc>
                  <a:txBody>
                    <a:bodyPr/>
                    <a:lstStyle/>
                    <a:p>
                      <a:endParaRPr lang="en-GB" sz="2000" dirty="0">
                        <a:solidFill>
                          <a:srgbClr val="002060"/>
                        </a:solidFill>
                        <a:latin typeface="Century Gothic" panose="020B0502020202020204" pitchFamily="34" charset="0"/>
                      </a:endParaRPr>
                    </a:p>
                  </a:txBody>
                  <a:tcPr anchor="ctr"/>
                </a:tc>
                <a:tc>
                  <a:txBody>
                    <a:bodyPr/>
                    <a:lstStyle/>
                    <a:p>
                      <a:endParaRPr lang="en-GB" sz="2000">
                        <a:solidFill>
                          <a:srgbClr val="002060"/>
                        </a:solidFill>
                        <a:latin typeface="Century Gothic" panose="020B0502020202020204" pitchFamily="34" charset="0"/>
                      </a:endParaRPr>
                    </a:p>
                  </a:txBody>
                  <a:tcPr anchor="ctr"/>
                </a:tc>
                <a:tc>
                  <a:txBody>
                    <a:bodyPr/>
                    <a:lstStyle/>
                    <a:p>
                      <a:r>
                        <a:rPr lang="en-GB" sz="2000" dirty="0" err="1">
                          <a:solidFill>
                            <a:srgbClr val="002060"/>
                          </a:solidFill>
                        </a:rPr>
                        <a:t>Mi</a:t>
                      </a:r>
                      <a:r>
                        <a:rPr lang="en-GB" sz="2000" baseline="0" dirty="0">
                          <a:solidFill>
                            <a:srgbClr val="002060"/>
                          </a:solidFill>
                        </a:rPr>
                        <a:t> </a:t>
                      </a:r>
                      <a:r>
                        <a:rPr lang="en-GB" sz="2000" baseline="0" dirty="0" err="1">
                          <a:solidFill>
                            <a:srgbClr val="002060"/>
                          </a:solidFill>
                        </a:rPr>
                        <a:t>madre</a:t>
                      </a:r>
                      <a:r>
                        <a:rPr lang="en-GB" sz="2000" baseline="0" dirty="0">
                          <a:solidFill>
                            <a:srgbClr val="002060"/>
                          </a:solidFill>
                        </a:rPr>
                        <a:t> </a:t>
                      </a:r>
                      <a:r>
                        <a:rPr lang="en-GB" sz="2000" b="1" u="none" baseline="0" dirty="0" err="1">
                          <a:solidFill>
                            <a:srgbClr val="002060"/>
                          </a:solidFill>
                        </a:rPr>
                        <a:t>hace</a:t>
                      </a:r>
                      <a:r>
                        <a:rPr lang="en-GB" sz="2000" baseline="0" dirty="0">
                          <a:solidFill>
                            <a:srgbClr val="002060"/>
                          </a:solidFill>
                        </a:rPr>
                        <a:t> </a:t>
                      </a:r>
                      <a:r>
                        <a:rPr lang="en-GB" sz="2000" dirty="0">
                          <a:solidFill>
                            <a:srgbClr val="002060"/>
                          </a:solidFill>
                        </a:rPr>
                        <a:t>la </a:t>
                      </a:r>
                      <a:r>
                        <a:rPr lang="en-GB" sz="2000" dirty="0" err="1">
                          <a:solidFill>
                            <a:srgbClr val="002060"/>
                          </a:solidFill>
                        </a:rPr>
                        <a:t>cama</a:t>
                      </a:r>
                      <a:r>
                        <a:rPr lang="en-GB" sz="2000" dirty="0">
                          <a:solidFill>
                            <a:srgbClr val="002060"/>
                          </a:solidFill>
                        </a:rPr>
                        <a:t>.</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31818900"/>
                  </a:ext>
                </a:extLst>
              </a:tr>
              <a:tr h="531441">
                <a:tc>
                  <a:txBody>
                    <a:bodyPr/>
                    <a:lstStyle/>
                    <a:p>
                      <a:pPr algn="ctr"/>
                      <a:r>
                        <a:rPr lang="en-GB" sz="2000" b="1" dirty="0">
                          <a:solidFill>
                            <a:srgbClr val="002060"/>
                          </a:solidFill>
                        </a:rPr>
                        <a:t>2</a:t>
                      </a:r>
                      <a:endParaRPr lang="en-GB" sz="2000" b="1" dirty="0">
                        <a:solidFill>
                          <a:srgbClr val="002060"/>
                        </a:solidFill>
                        <a:latin typeface="Century Gothic" panose="020B0502020202020204" pitchFamily="34" charset="0"/>
                      </a:endParaRPr>
                    </a:p>
                  </a:txBody>
                  <a:tcPr anchor="ctr"/>
                </a:tc>
                <a:tc>
                  <a:txBody>
                    <a:bodyPr/>
                    <a:lstStyle/>
                    <a:p>
                      <a:r>
                        <a:rPr lang="en-GB" sz="2000" dirty="0">
                          <a:solidFill>
                            <a:srgbClr val="002060"/>
                          </a:solidFill>
                        </a:rPr>
                        <a:t>¿Cuándo haces</a:t>
                      </a:r>
                      <a:r>
                        <a:rPr lang="en-GB" sz="2000" baseline="0" dirty="0">
                          <a:solidFill>
                            <a:srgbClr val="002060"/>
                          </a:solidFill>
                        </a:rPr>
                        <a:t> deporte?</a:t>
                      </a:r>
                      <a:endParaRPr lang="en-GB" sz="2000" dirty="0">
                        <a:solidFill>
                          <a:srgbClr val="002060"/>
                        </a:solidFill>
                        <a:latin typeface="Century Gothic" panose="020B0502020202020204" pitchFamily="34" charset="0"/>
                      </a:endParaRPr>
                    </a:p>
                  </a:txBody>
                  <a:tcPr anchor="ctr"/>
                </a:tc>
                <a:tc>
                  <a:txBody>
                    <a:bodyPr/>
                    <a:lstStyle/>
                    <a:p>
                      <a:endParaRPr lang="en-GB" sz="2000" dirty="0">
                        <a:solidFill>
                          <a:srgbClr val="002060"/>
                        </a:solidFill>
                        <a:latin typeface="Century Gothic" panose="020B0502020202020204" pitchFamily="34" charset="0"/>
                      </a:endParaRPr>
                    </a:p>
                  </a:txBody>
                  <a:tcPr anchor="ctr"/>
                </a:tc>
                <a:tc>
                  <a:txBody>
                    <a:bodyPr/>
                    <a:lstStyle/>
                    <a:p>
                      <a:endParaRPr lang="en-GB" sz="2000">
                        <a:solidFill>
                          <a:srgbClr val="002060"/>
                        </a:solidFill>
                        <a:latin typeface="Century Gothic" panose="020B0502020202020204" pitchFamily="34" charset="0"/>
                      </a:endParaRPr>
                    </a:p>
                  </a:txBody>
                  <a:tcPr anchor="ctr"/>
                </a:tc>
                <a:tc>
                  <a:txBody>
                    <a:bodyPr/>
                    <a:lstStyle/>
                    <a:p>
                      <a:r>
                        <a:rPr lang="en-GB" sz="2000" b="1" u="none" dirty="0">
                          <a:solidFill>
                            <a:srgbClr val="002060"/>
                          </a:solidFill>
                        </a:rPr>
                        <a:t>Hago</a:t>
                      </a:r>
                      <a:r>
                        <a:rPr lang="en-GB" sz="2000" dirty="0">
                          <a:solidFill>
                            <a:srgbClr val="002060"/>
                          </a:solidFill>
                        </a:rPr>
                        <a:t> </a:t>
                      </a:r>
                      <a:r>
                        <a:rPr lang="en-GB" sz="2000" dirty="0" err="1">
                          <a:solidFill>
                            <a:srgbClr val="002060"/>
                          </a:solidFill>
                        </a:rPr>
                        <a:t>deporte</a:t>
                      </a:r>
                      <a:r>
                        <a:rPr lang="en-GB" sz="2000" dirty="0">
                          <a:solidFill>
                            <a:srgbClr val="002060"/>
                          </a:solidFill>
                        </a:rPr>
                        <a:t> por</a:t>
                      </a:r>
                      <a:r>
                        <a:rPr lang="en-GB" sz="2000" baseline="0" dirty="0">
                          <a:solidFill>
                            <a:srgbClr val="002060"/>
                          </a:solidFill>
                        </a:rPr>
                        <a:t> la </a:t>
                      </a:r>
                      <a:r>
                        <a:rPr lang="en-GB" sz="2000" baseline="0" dirty="0" err="1">
                          <a:solidFill>
                            <a:srgbClr val="002060"/>
                          </a:solidFill>
                        </a:rPr>
                        <a:t>tarde</a:t>
                      </a:r>
                      <a:r>
                        <a:rPr lang="en-GB" sz="2000" baseline="0" dirty="0">
                          <a:solidFill>
                            <a:srgbClr val="002060"/>
                          </a:solidFill>
                        </a:rPr>
                        <a:t>.</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85925380"/>
                  </a:ext>
                </a:extLst>
              </a:tr>
              <a:tr h="940242">
                <a:tc>
                  <a:txBody>
                    <a:bodyPr/>
                    <a:lstStyle/>
                    <a:p>
                      <a:pPr algn="ctr"/>
                      <a:r>
                        <a:rPr lang="en-GB" sz="2000" b="1" dirty="0">
                          <a:solidFill>
                            <a:srgbClr val="002060"/>
                          </a:solidFill>
                        </a:rPr>
                        <a:t>3</a:t>
                      </a:r>
                      <a:endParaRPr lang="en-GB" sz="2000" b="1" dirty="0">
                        <a:solidFill>
                          <a:srgbClr val="002060"/>
                        </a:solidFill>
                        <a:latin typeface="Century Gothic" panose="020B0502020202020204" pitchFamily="34" charset="0"/>
                      </a:endParaRPr>
                    </a:p>
                  </a:txBody>
                  <a:tcPr anchor="ctr"/>
                </a:tc>
                <a:tc>
                  <a:txBody>
                    <a:bodyPr/>
                    <a:lstStyle/>
                    <a:p>
                      <a:r>
                        <a:rPr lang="en-GB" sz="2000" dirty="0">
                          <a:solidFill>
                            <a:srgbClr val="002060"/>
                          </a:solidFill>
                        </a:rPr>
                        <a:t>¿Qué </a:t>
                      </a:r>
                      <a:r>
                        <a:rPr lang="en-GB" sz="2000" dirty="0" err="1">
                          <a:solidFill>
                            <a:srgbClr val="002060"/>
                          </a:solidFill>
                        </a:rPr>
                        <a:t>actividad</a:t>
                      </a:r>
                      <a:r>
                        <a:rPr lang="en-GB" sz="2000" dirty="0">
                          <a:solidFill>
                            <a:srgbClr val="002060"/>
                          </a:solidFill>
                        </a:rPr>
                        <a:t> haces por la </a:t>
                      </a:r>
                      <a:r>
                        <a:rPr lang="en-GB" sz="2000" dirty="0" err="1">
                          <a:solidFill>
                            <a:srgbClr val="002060"/>
                          </a:solidFill>
                        </a:rPr>
                        <a:t>mañana</a:t>
                      </a:r>
                      <a:r>
                        <a:rPr lang="en-GB" sz="2000" dirty="0">
                          <a:solidFill>
                            <a:srgbClr val="002060"/>
                          </a:solidFill>
                        </a:rPr>
                        <a:t>?</a:t>
                      </a:r>
                      <a:endParaRPr lang="en-GB" sz="2000" dirty="0">
                        <a:solidFill>
                          <a:srgbClr val="002060"/>
                        </a:solidFill>
                        <a:latin typeface="Century Gothic" panose="020B0502020202020204" pitchFamily="34" charset="0"/>
                      </a:endParaRPr>
                    </a:p>
                  </a:txBody>
                  <a:tcPr anchor="ctr"/>
                </a:tc>
                <a:tc>
                  <a:txBody>
                    <a:bodyPr/>
                    <a:lstStyle/>
                    <a:p>
                      <a:endParaRPr lang="en-GB" sz="2000">
                        <a:solidFill>
                          <a:srgbClr val="002060"/>
                        </a:solidFill>
                        <a:latin typeface="Century Gothic" panose="020B0502020202020204" pitchFamily="34" charset="0"/>
                      </a:endParaRPr>
                    </a:p>
                  </a:txBody>
                  <a:tcPr anchor="ctr"/>
                </a:tc>
                <a:tc>
                  <a:txBody>
                    <a:bodyPr/>
                    <a:lstStyle/>
                    <a:p>
                      <a:endParaRPr lang="en-GB" sz="200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a:solidFill>
                            <a:srgbClr val="002060"/>
                          </a:solidFill>
                        </a:rPr>
                        <a:t>Hago</a:t>
                      </a:r>
                      <a:r>
                        <a:rPr lang="en-GB" sz="2000" baseline="0" dirty="0">
                          <a:solidFill>
                            <a:srgbClr val="002060"/>
                          </a:solidFill>
                        </a:rPr>
                        <a:t> taekwondo </a:t>
                      </a:r>
                      <a:r>
                        <a:rPr lang="en-GB" sz="2000" dirty="0">
                          <a:solidFill>
                            <a:srgbClr val="002060"/>
                          </a:solidFill>
                        </a:rPr>
                        <a:t>por</a:t>
                      </a:r>
                      <a:r>
                        <a:rPr lang="en-GB" sz="2000" baseline="0" dirty="0">
                          <a:solidFill>
                            <a:srgbClr val="002060"/>
                          </a:solidFill>
                        </a:rPr>
                        <a:t> la </a:t>
                      </a:r>
                      <a:r>
                        <a:rPr lang="en-GB" sz="2000" dirty="0" err="1">
                          <a:solidFill>
                            <a:srgbClr val="002060"/>
                          </a:solidFill>
                        </a:rPr>
                        <a:t>mañana</a:t>
                      </a:r>
                      <a:r>
                        <a:rPr lang="en-GB" sz="2000" dirty="0">
                          <a:solidFill>
                            <a:srgbClr val="002060"/>
                          </a:solidFill>
                        </a:rPr>
                        <a:t>.</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861124311"/>
                  </a:ext>
                </a:extLst>
              </a:tr>
              <a:tr h="531441">
                <a:tc>
                  <a:txBody>
                    <a:bodyPr/>
                    <a:lstStyle/>
                    <a:p>
                      <a:pPr algn="ctr"/>
                      <a:r>
                        <a:rPr lang="en-GB" sz="2000" b="1" dirty="0">
                          <a:solidFill>
                            <a:srgbClr val="002060"/>
                          </a:solidFill>
                        </a:rPr>
                        <a:t>4</a:t>
                      </a:r>
                      <a:endParaRPr lang="en-GB" sz="2000" b="1" dirty="0">
                        <a:solidFill>
                          <a:srgbClr val="002060"/>
                        </a:solidFill>
                        <a:latin typeface="Century Gothic" panose="020B0502020202020204" pitchFamily="34" charset="0"/>
                      </a:endParaRPr>
                    </a:p>
                  </a:txBody>
                  <a:tcPr anchor="ctr"/>
                </a:tc>
                <a:tc>
                  <a:txBody>
                    <a:bodyPr/>
                    <a:lstStyle/>
                    <a:p>
                      <a:r>
                        <a:rPr lang="en-GB" sz="2000" dirty="0">
                          <a:solidFill>
                            <a:srgbClr val="002060"/>
                          </a:solidFill>
                        </a:rPr>
                        <a:t>¿Cómo haces </a:t>
                      </a:r>
                      <a:r>
                        <a:rPr lang="en-GB" sz="2000" dirty="0" err="1">
                          <a:solidFill>
                            <a:srgbClr val="002060"/>
                          </a:solidFill>
                        </a:rPr>
                        <a:t>los</a:t>
                      </a:r>
                      <a:r>
                        <a:rPr lang="en-GB" sz="2000" dirty="0">
                          <a:solidFill>
                            <a:srgbClr val="002060"/>
                          </a:solidFill>
                        </a:rPr>
                        <a:t> </a:t>
                      </a:r>
                      <a:r>
                        <a:rPr lang="en-GB" sz="2000" dirty="0" err="1">
                          <a:solidFill>
                            <a:srgbClr val="002060"/>
                          </a:solidFill>
                        </a:rPr>
                        <a:t>deberes</a:t>
                      </a:r>
                      <a:r>
                        <a:rPr lang="en-GB" sz="2000" dirty="0">
                          <a:solidFill>
                            <a:srgbClr val="002060"/>
                          </a:solidFill>
                        </a:rPr>
                        <a:t>?</a:t>
                      </a:r>
                      <a:endParaRPr lang="en-GB" sz="2000" dirty="0">
                        <a:solidFill>
                          <a:srgbClr val="002060"/>
                        </a:solidFill>
                        <a:latin typeface="Century Gothic" panose="020B0502020202020204" pitchFamily="34" charset="0"/>
                      </a:endParaRPr>
                    </a:p>
                  </a:txBody>
                  <a:tcPr anchor="ctr"/>
                </a:tc>
                <a:tc>
                  <a:txBody>
                    <a:bodyPr/>
                    <a:lstStyle/>
                    <a:p>
                      <a:endParaRPr lang="en-GB" sz="2000" dirty="0">
                        <a:solidFill>
                          <a:srgbClr val="002060"/>
                        </a:solidFill>
                        <a:latin typeface="Century Gothic" panose="020B0502020202020204" pitchFamily="34" charset="0"/>
                      </a:endParaRPr>
                    </a:p>
                  </a:txBody>
                  <a:tcPr anchor="ctr"/>
                </a:tc>
                <a:tc>
                  <a:txBody>
                    <a:bodyPr/>
                    <a:lstStyle/>
                    <a:p>
                      <a:endParaRPr lang="en-GB" sz="2000">
                        <a:solidFill>
                          <a:srgbClr val="002060"/>
                        </a:solidFill>
                        <a:latin typeface="Century Gothic" panose="020B0502020202020204" pitchFamily="34" charset="0"/>
                      </a:endParaRPr>
                    </a:p>
                  </a:txBody>
                  <a:tcPr anchor="ctr"/>
                </a:tc>
                <a:tc>
                  <a:txBody>
                    <a:bodyPr/>
                    <a:lstStyle/>
                    <a:p>
                      <a:r>
                        <a:rPr lang="en-GB" sz="2000" b="1" u="none" dirty="0">
                          <a:solidFill>
                            <a:srgbClr val="002060"/>
                          </a:solidFill>
                        </a:rPr>
                        <a:t>Hago</a:t>
                      </a:r>
                      <a:r>
                        <a:rPr lang="en-GB" sz="2000" baseline="0" dirty="0">
                          <a:solidFill>
                            <a:srgbClr val="002060"/>
                          </a:solidFill>
                        </a:rPr>
                        <a:t> </a:t>
                      </a:r>
                      <a:r>
                        <a:rPr lang="en-GB" sz="2000" dirty="0" err="1">
                          <a:solidFill>
                            <a:srgbClr val="002060"/>
                          </a:solidFill>
                        </a:rPr>
                        <a:t>los</a:t>
                      </a:r>
                      <a:r>
                        <a:rPr lang="en-GB" sz="2000" dirty="0">
                          <a:solidFill>
                            <a:srgbClr val="002060"/>
                          </a:solidFill>
                        </a:rPr>
                        <a:t> </a:t>
                      </a:r>
                      <a:r>
                        <a:rPr lang="en-GB" sz="2000" dirty="0" err="1">
                          <a:solidFill>
                            <a:srgbClr val="002060"/>
                          </a:solidFill>
                        </a:rPr>
                        <a:t>deberes</a:t>
                      </a:r>
                      <a:r>
                        <a:rPr lang="en-GB" sz="2000" dirty="0">
                          <a:solidFill>
                            <a:srgbClr val="002060"/>
                          </a:solidFill>
                        </a:rPr>
                        <a:t> </a:t>
                      </a:r>
                      <a:r>
                        <a:rPr lang="en-GB" sz="2000" dirty="0" err="1">
                          <a:solidFill>
                            <a:srgbClr val="002060"/>
                          </a:solidFill>
                        </a:rPr>
                        <a:t>en</a:t>
                      </a:r>
                      <a:r>
                        <a:rPr lang="en-GB" sz="2000" dirty="0">
                          <a:solidFill>
                            <a:srgbClr val="002060"/>
                          </a:solidFill>
                        </a:rPr>
                        <a:t> el </a:t>
                      </a:r>
                      <a:r>
                        <a:rPr lang="en-GB" sz="2000" dirty="0" err="1">
                          <a:solidFill>
                            <a:srgbClr val="002060"/>
                          </a:solidFill>
                        </a:rPr>
                        <a:t>ordenador</a:t>
                      </a:r>
                      <a:r>
                        <a:rPr lang="en-GB" sz="2000" dirty="0">
                          <a:solidFill>
                            <a:srgbClr val="002060"/>
                          </a:solidFill>
                        </a:rPr>
                        <a:t>.</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429120319"/>
                  </a:ext>
                </a:extLst>
              </a:tr>
              <a:tr h="531441">
                <a:tc>
                  <a:txBody>
                    <a:bodyPr/>
                    <a:lstStyle/>
                    <a:p>
                      <a:pPr algn="ctr"/>
                      <a:r>
                        <a:rPr lang="en-GB" sz="2000" b="1" dirty="0">
                          <a:solidFill>
                            <a:srgbClr val="002060"/>
                          </a:solidFill>
                        </a:rPr>
                        <a:t>5</a:t>
                      </a:r>
                      <a:endParaRPr lang="en-GB" sz="2000" b="1" dirty="0">
                        <a:solidFill>
                          <a:srgbClr val="002060"/>
                        </a:solidFill>
                        <a:latin typeface="Century Gothic" panose="020B0502020202020204" pitchFamily="34" charset="0"/>
                      </a:endParaRPr>
                    </a:p>
                  </a:txBody>
                  <a:tcPr anchor="ctr"/>
                </a:tc>
                <a:tc>
                  <a:txBody>
                    <a:bodyPr/>
                    <a:lstStyle/>
                    <a:p>
                      <a:r>
                        <a:rPr lang="en-GB" sz="2000" dirty="0">
                          <a:solidFill>
                            <a:srgbClr val="002060"/>
                          </a:solidFill>
                        </a:rPr>
                        <a:t>¿</a:t>
                      </a:r>
                      <a:r>
                        <a:rPr lang="en-GB" sz="2000" dirty="0" err="1">
                          <a:solidFill>
                            <a:srgbClr val="002060"/>
                          </a:solidFill>
                        </a:rPr>
                        <a:t>Dónde</a:t>
                      </a:r>
                      <a:r>
                        <a:rPr lang="en-GB" sz="2000" dirty="0">
                          <a:solidFill>
                            <a:srgbClr val="002060"/>
                          </a:solidFill>
                        </a:rPr>
                        <a:t> </a:t>
                      </a:r>
                      <a:r>
                        <a:rPr lang="en-GB" sz="2000" dirty="0" err="1">
                          <a:solidFill>
                            <a:srgbClr val="002060"/>
                          </a:solidFill>
                        </a:rPr>
                        <a:t>hace</a:t>
                      </a:r>
                      <a:r>
                        <a:rPr lang="en-GB" sz="2000" dirty="0">
                          <a:solidFill>
                            <a:srgbClr val="002060"/>
                          </a:solidFill>
                        </a:rPr>
                        <a:t> el </a:t>
                      </a:r>
                      <a:r>
                        <a:rPr lang="en-GB" sz="2000" dirty="0" err="1">
                          <a:solidFill>
                            <a:srgbClr val="002060"/>
                          </a:solidFill>
                        </a:rPr>
                        <a:t>examen</a:t>
                      </a:r>
                      <a:r>
                        <a:rPr lang="en-GB" sz="2000" dirty="0">
                          <a:solidFill>
                            <a:srgbClr val="002060"/>
                          </a:solidFill>
                        </a:rPr>
                        <a:t>?</a:t>
                      </a:r>
                      <a:endParaRPr lang="en-GB" sz="2000" dirty="0">
                        <a:solidFill>
                          <a:srgbClr val="002060"/>
                        </a:solidFill>
                        <a:latin typeface="Century Gothic" panose="020B0502020202020204" pitchFamily="34" charset="0"/>
                      </a:endParaRPr>
                    </a:p>
                  </a:txBody>
                  <a:tcPr anchor="ctr"/>
                </a:tc>
                <a:tc>
                  <a:txBody>
                    <a:bodyPr/>
                    <a:lstStyle/>
                    <a:p>
                      <a:endParaRPr lang="en-GB" sz="2000">
                        <a:solidFill>
                          <a:srgbClr val="002060"/>
                        </a:solidFill>
                        <a:latin typeface="Century Gothic" panose="020B0502020202020204" pitchFamily="34" charset="0"/>
                      </a:endParaRPr>
                    </a:p>
                  </a:txBody>
                  <a:tcPr anchor="ctr"/>
                </a:tc>
                <a:tc>
                  <a:txBody>
                    <a:bodyPr/>
                    <a:lstStyle/>
                    <a:p>
                      <a:endParaRPr lang="en-GB" sz="2000" dirty="0">
                        <a:solidFill>
                          <a:srgbClr val="002060"/>
                        </a:solidFill>
                        <a:latin typeface="Century Gothic" panose="020B0502020202020204" pitchFamily="34" charset="0"/>
                      </a:endParaRPr>
                    </a:p>
                  </a:txBody>
                  <a:tcPr anchor="ctr"/>
                </a:tc>
                <a:tc>
                  <a:txBody>
                    <a:bodyPr/>
                    <a:lstStyle/>
                    <a:p>
                      <a:r>
                        <a:rPr lang="en-GB" sz="2000" b="1" u="none" dirty="0" err="1">
                          <a:solidFill>
                            <a:srgbClr val="002060"/>
                          </a:solidFill>
                        </a:rPr>
                        <a:t>Hace</a:t>
                      </a:r>
                      <a:r>
                        <a:rPr lang="en-GB" sz="2000" dirty="0">
                          <a:solidFill>
                            <a:srgbClr val="002060"/>
                          </a:solidFill>
                        </a:rPr>
                        <a:t> </a:t>
                      </a:r>
                      <a:r>
                        <a:rPr lang="en-GB" sz="2000" baseline="0" dirty="0">
                          <a:solidFill>
                            <a:srgbClr val="002060"/>
                          </a:solidFill>
                        </a:rPr>
                        <a:t>el </a:t>
                      </a:r>
                      <a:r>
                        <a:rPr lang="en-GB" sz="2000" baseline="0" dirty="0" err="1">
                          <a:solidFill>
                            <a:srgbClr val="002060"/>
                          </a:solidFill>
                        </a:rPr>
                        <a:t>examen</a:t>
                      </a:r>
                      <a:r>
                        <a:rPr lang="en-GB" sz="2000" baseline="0" dirty="0">
                          <a:solidFill>
                            <a:srgbClr val="002060"/>
                          </a:solidFill>
                        </a:rPr>
                        <a:t> </a:t>
                      </a:r>
                      <a:r>
                        <a:rPr lang="en-GB" sz="2000" baseline="0" dirty="0" err="1">
                          <a:solidFill>
                            <a:srgbClr val="002060"/>
                          </a:solidFill>
                        </a:rPr>
                        <a:t>en</a:t>
                      </a:r>
                      <a:r>
                        <a:rPr lang="en-GB" sz="2000" baseline="0" dirty="0">
                          <a:solidFill>
                            <a:srgbClr val="002060"/>
                          </a:solidFill>
                        </a:rPr>
                        <a:t> la </a:t>
                      </a:r>
                      <a:r>
                        <a:rPr lang="en-GB" sz="2000" baseline="0" dirty="0" err="1">
                          <a:solidFill>
                            <a:srgbClr val="002060"/>
                          </a:solidFill>
                        </a:rPr>
                        <a:t>escuela</a:t>
                      </a:r>
                      <a:r>
                        <a:rPr lang="en-GB" sz="2000" baseline="0" dirty="0">
                          <a:solidFill>
                            <a:srgbClr val="002060"/>
                          </a:solidFill>
                        </a:rPr>
                        <a:t>.</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283244066"/>
                  </a:ext>
                </a:extLst>
              </a:tr>
              <a:tr h="531441">
                <a:tc>
                  <a:txBody>
                    <a:bodyPr/>
                    <a:lstStyle/>
                    <a:p>
                      <a:pPr algn="ctr"/>
                      <a:r>
                        <a:rPr lang="en-GB" sz="2000" b="1" dirty="0">
                          <a:solidFill>
                            <a:srgbClr val="002060"/>
                          </a:solidFill>
                        </a:rPr>
                        <a:t>6</a:t>
                      </a:r>
                      <a:endParaRPr lang="en-GB" sz="2000" b="1" dirty="0">
                        <a:solidFill>
                          <a:srgbClr val="002060"/>
                        </a:solidFill>
                        <a:latin typeface="Century Gothic" panose="020B0502020202020204" pitchFamily="34" charset="0"/>
                      </a:endParaRPr>
                    </a:p>
                  </a:txBody>
                  <a:tcPr anchor="ctr"/>
                </a:tc>
                <a:tc>
                  <a:txBody>
                    <a:bodyPr/>
                    <a:lstStyle/>
                    <a:p>
                      <a:r>
                        <a:rPr lang="en-GB" sz="2000" dirty="0">
                          <a:solidFill>
                            <a:srgbClr val="002060"/>
                          </a:solidFill>
                        </a:rPr>
                        <a:t>¿Cuándo hace </a:t>
                      </a:r>
                      <a:r>
                        <a:rPr lang="en-GB" sz="2000" dirty="0" err="1">
                          <a:solidFill>
                            <a:srgbClr val="002060"/>
                          </a:solidFill>
                        </a:rPr>
                        <a:t>dibujo</a:t>
                      </a:r>
                      <a:r>
                        <a:rPr lang="en-GB" sz="2000" dirty="0">
                          <a:solidFill>
                            <a:srgbClr val="002060"/>
                          </a:solidFill>
                        </a:rPr>
                        <a:t>?</a:t>
                      </a:r>
                      <a:endParaRPr lang="en-GB" sz="2000" dirty="0">
                        <a:solidFill>
                          <a:srgbClr val="002060"/>
                        </a:solidFill>
                        <a:latin typeface="Century Gothic" panose="020B0502020202020204" pitchFamily="34" charset="0"/>
                      </a:endParaRPr>
                    </a:p>
                  </a:txBody>
                  <a:tcPr anchor="ctr"/>
                </a:tc>
                <a:tc>
                  <a:txBody>
                    <a:bodyPr/>
                    <a:lstStyle/>
                    <a:p>
                      <a:endParaRPr lang="en-GB" sz="2000">
                        <a:solidFill>
                          <a:srgbClr val="002060"/>
                        </a:solidFill>
                        <a:latin typeface="Century Gothic" panose="020B0502020202020204" pitchFamily="34" charset="0"/>
                      </a:endParaRPr>
                    </a:p>
                  </a:txBody>
                  <a:tcPr anchor="ctr"/>
                </a:tc>
                <a:tc>
                  <a:txBody>
                    <a:bodyPr/>
                    <a:lstStyle/>
                    <a:p>
                      <a:endParaRPr lang="en-GB" sz="2000">
                        <a:solidFill>
                          <a:srgbClr val="002060"/>
                        </a:solidFill>
                        <a:latin typeface="Century Gothic" panose="020B0502020202020204" pitchFamily="34" charset="0"/>
                      </a:endParaRPr>
                    </a:p>
                  </a:txBody>
                  <a:tcPr anchor="ctr"/>
                </a:tc>
                <a:tc>
                  <a:txBody>
                    <a:bodyPr/>
                    <a:lstStyle/>
                    <a:p>
                      <a:r>
                        <a:rPr lang="en-GB" sz="2000" b="1" u="none" dirty="0" err="1">
                          <a:solidFill>
                            <a:srgbClr val="002060"/>
                          </a:solidFill>
                        </a:rPr>
                        <a:t>Hace</a:t>
                      </a:r>
                      <a:r>
                        <a:rPr lang="en-GB" sz="2000" dirty="0">
                          <a:solidFill>
                            <a:srgbClr val="002060"/>
                          </a:solidFill>
                        </a:rPr>
                        <a:t> </a:t>
                      </a:r>
                      <a:r>
                        <a:rPr lang="en-GB" sz="2000" baseline="0" dirty="0" err="1">
                          <a:solidFill>
                            <a:srgbClr val="002060"/>
                          </a:solidFill>
                        </a:rPr>
                        <a:t>dibujo</a:t>
                      </a:r>
                      <a:r>
                        <a:rPr lang="en-GB" sz="2000" baseline="0" dirty="0">
                          <a:solidFill>
                            <a:srgbClr val="002060"/>
                          </a:solidFill>
                        </a:rPr>
                        <a:t> </a:t>
                      </a:r>
                      <a:r>
                        <a:rPr lang="en-GB" sz="2000" baseline="0" dirty="0" err="1">
                          <a:solidFill>
                            <a:srgbClr val="002060"/>
                          </a:solidFill>
                        </a:rPr>
                        <a:t>por</a:t>
                      </a:r>
                      <a:r>
                        <a:rPr lang="en-GB" sz="2000" baseline="0" dirty="0">
                          <a:solidFill>
                            <a:srgbClr val="002060"/>
                          </a:solidFill>
                        </a:rPr>
                        <a:t> la </a:t>
                      </a:r>
                      <a:r>
                        <a:rPr lang="en-GB" sz="2000" baseline="0" dirty="0" err="1">
                          <a:solidFill>
                            <a:srgbClr val="002060"/>
                          </a:solidFill>
                        </a:rPr>
                        <a:t>noche</a:t>
                      </a:r>
                      <a:r>
                        <a:rPr lang="en-GB" sz="2000" baseline="0" dirty="0">
                          <a:solidFill>
                            <a:srgbClr val="002060"/>
                          </a:solidFill>
                        </a:rPr>
                        <a:t>.</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329802336"/>
                  </a:ext>
                </a:extLst>
              </a:tr>
            </a:tbl>
          </a:graphicData>
        </a:graphic>
      </p:graphicFrame>
      <p:pic>
        <p:nvPicPr>
          <p:cNvPr id="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7364" y="2547241"/>
            <a:ext cx="340910" cy="355263"/>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TextBox 24">
            <a:extLst>
              <a:ext uri="{FF2B5EF4-FFF2-40B4-BE49-F238E27FC236}">
                <a16:creationId xmlns:a16="http://schemas.microsoft.com/office/drawing/2014/main" id="{6A500173-7AE1-4980-9C52-2DFAE38768EA}"/>
              </a:ext>
            </a:extLst>
          </p:cNvPr>
          <p:cNvSpPr txBox="1"/>
          <p:nvPr/>
        </p:nvSpPr>
        <p:spPr>
          <a:xfrm>
            <a:off x="232583" y="608241"/>
            <a:ext cx="10062086" cy="110799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las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frases</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actividades</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opción</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Luego</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escibe</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verbo</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para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completar</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respuesta</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 name="Title 1">
            <a:extLst>
              <a:ext uri="{FF2B5EF4-FFF2-40B4-BE49-F238E27FC236}">
                <a16:creationId xmlns:a16="http://schemas.microsoft.com/office/drawing/2014/main" id="{7569BB12-C9F2-1A4D-981D-143F7E0825EE}"/>
              </a:ext>
            </a:extLst>
          </p:cNvPr>
          <p:cNvSpPr>
            <a:spLocks noGrp="1"/>
          </p:cNvSpPr>
          <p:nvPr>
            <p:ph type="title"/>
          </p:nvPr>
        </p:nvSpPr>
        <p:spPr>
          <a:xfrm>
            <a:off x="11006718" y="412940"/>
            <a:ext cx="162112" cy="126367"/>
          </a:xfrm>
          <a:solidFill>
            <a:srgbClr val="AE1518"/>
          </a:solidFill>
          <a:ln>
            <a:solidFill>
              <a:srgbClr val="AE1518"/>
            </a:solidFill>
          </a:ln>
        </p:spPr>
        <p:txBody>
          <a:bodyPr>
            <a:normAutofit fontScale="90000"/>
          </a:bodyPr>
          <a:lstStyle/>
          <a:p>
            <a:pPr algn="ctr"/>
            <a:r>
              <a:rPr lang="en-GB" sz="100" b="1" dirty="0">
                <a:solidFill>
                  <a:schemeClr val="bg1"/>
                </a:solidFill>
                <a:latin typeface="Century Gothic" panose="020B0502020202020204" pitchFamily="34" charset="0"/>
              </a:rPr>
              <a:t>leer y escribir</a:t>
            </a:r>
            <a:endParaRPr lang="en-US" sz="100" dirty="0">
              <a:solidFill>
                <a:schemeClr val="bg1"/>
              </a:solidFill>
            </a:endParaRPr>
          </a:p>
        </p:txBody>
      </p:sp>
      <p:grpSp>
        <p:nvGrpSpPr>
          <p:cNvPr id="21" name="Group 20"/>
          <p:cNvGrpSpPr/>
          <p:nvPr/>
        </p:nvGrpSpPr>
        <p:grpSpPr>
          <a:xfrm>
            <a:off x="7911394" y="2570811"/>
            <a:ext cx="772732" cy="338618"/>
            <a:chOff x="7972023" y="2063139"/>
            <a:chExt cx="772732" cy="338618"/>
          </a:xfrm>
          <a:solidFill>
            <a:srgbClr val="FEF4F4"/>
          </a:solidFill>
        </p:grpSpPr>
        <p:sp>
          <p:nvSpPr>
            <p:cNvPr id="4" name="Rectangle 3"/>
            <p:cNvSpPr/>
            <p:nvPr/>
          </p:nvSpPr>
          <p:spPr>
            <a:xfrm>
              <a:off x="7972023" y="2063139"/>
              <a:ext cx="772732" cy="3386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32" name="Straight Connector 31"/>
            <p:cNvCxnSpPr/>
            <p:nvPr/>
          </p:nvCxnSpPr>
          <p:spPr>
            <a:xfrm>
              <a:off x="8025216" y="2372627"/>
              <a:ext cx="666345"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6613958" y="3117487"/>
            <a:ext cx="772732" cy="338618"/>
            <a:chOff x="6741576" y="2468299"/>
            <a:chExt cx="772732" cy="338618"/>
          </a:xfrm>
          <a:solidFill>
            <a:schemeClr val="bg1"/>
          </a:solidFill>
        </p:grpSpPr>
        <p:sp>
          <p:nvSpPr>
            <p:cNvPr id="33" name="Rectangle 32"/>
            <p:cNvSpPr/>
            <p:nvPr/>
          </p:nvSpPr>
          <p:spPr>
            <a:xfrm>
              <a:off x="6741576" y="2468299"/>
              <a:ext cx="772732" cy="3386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20" name="Straight Connector 19"/>
            <p:cNvCxnSpPr/>
            <p:nvPr/>
          </p:nvCxnSpPr>
          <p:spPr>
            <a:xfrm>
              <a:off x="6794770" y="2767391"/>
              <a:ext cx="666345"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648481" y="3863656"/>
            <a:ext cx="772732" cy="338618"/>
            <a:chOff x="6743903" y="2908810"/>
            <a:chExt cx="772732" cy="338618"/>
          </a:xfrm>
          <a:solidFill>
            <a:srgbClr val="FEF4F4"/>
          </a:solidFill>
        </p:grpSpPr>
        <p:sp>
          <p:nvSpPr>
            <p:cNvPr id="45" name="Rectangle 44"/>
            <p:cNvSpPr/>
            <p:nvPr/>
          </p:nvSpPr>
          <p:spPr>
            <a:xfrm>
              <a:off x="6743903" y="2908810"/>
              <a:ext cx="772732" cy="3386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46" name="Straight Connector 45"/>
            <p:cNvCxnSpPr/>
            <p:nvPr/>
          </p:nvCxnSpPr>
          <p:spPr>
            <a:xfrm>
              <a:off x="6794769" y="3162188"/>
              <a:ext cx="666345"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6671079" y="4657532"/>
            <a:ext cx="772732" cy="295980"/>
            <a:chOff x="6745502" y="3593728"/>
            <a:chExt cx="772732" cy="295980"/>
          </a:xfrm>
          <a:solidFill>
            <a:schemeClr val="bg1"/>
          </a:solidFill>
        </p:grpSpPr>
        <p:sp>
          <p:nvSpPr>
            <p:cNvPr id="44" name="Rectangle 43"/>
            <p:cNvSpPr/>
            <p:nvPr/>
          </p:nvSpPr>
          <p:spPr>
            <a:xfrm>
              <a:off x="6745502" y="3593728"/>
              <a:ext cx="772732" cy="295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47" name="Straight Connector 46"/>
            <p:cNvCxnSpPr/>
            <p:nvPr/>
          </p:nvCxnSpPr>
          <p:spPr>
            <a:xfrm>
              <a:off x="6794768" y="3872348"/>
              <a:ext cx="666345"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6653192" y="5137568"/>
            <a:ext cx="772732" cy="338618"/>
            <a:chOff x="6743903" y="3945143"/>
            <a:chExt cx="772732" cy="338618"/>
          </a:xfrm>
          <a:solidFill>
            <a:srgbClr val="FEF4F4"/>
          </a:solidFill>
        </p:grpSpPr>
        <p:sp>
          <p:nvSpPr>
            <p:cNvPr id="42" name="Rectangle 41"/>
            <p:cNvSpPr/>
            <p:nvPr/>
          </p:nvSpPr>
          <p:spPr>
            <a:xfrm>
              <a:off x="6743903" y="3945143"/>
              <a:ext cx="772732" cy="3386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48" name="Straight Connector 47"/>
            <p:cNvCxnSpPr/>
            <p:nvPr/>
          </p:nvCxnSpPr>
          <p:spPr>
            <a:xfrm>
              <a:off x="6797097" y="4261415"/>
              <a:ext cx="666345"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6666625" y="5747388"/>
            <a:ext cx="772732" cy="338618"/>
            <a:chOff x="6743903" y="4361498"/>
            <a:chExt cx="772732" cy="338618"/>
          </a:xfrm>
          <a:solidFill>
            <a:schemeClr val="bg1"/>
          </a:solidFill>
        </p:grpSpPr>
        <p:sp>
          <p:nvSpPr>
            <p:cNvPr id="43" name="Rectangle 42"/>
            <p:cNvSpPr/>
            <p:nvPr/>
          </p:nvSpPr>
          <p:spPr>
            <a:xfrm>
              <a:off x="6743903" y="4361498"/>
              <a:ext cx="772732" cy="3386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49" name="Straight Connector 48"/>
            <p:cNvCxnSpPr/>
            <p:nvPr/>
          </p:nvCxnSpPr>
          <p:spPr>
            <a:xfrm>
              <a:off x="6788990" y="4660712"/>
              <a:ext cx="666345"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5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2237" y="3045971"/>
            <a:ext cx="340910" cy="355263"/>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3424" y="3841808"/>
            <a:ext cx="340910" cy="355263"/>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3424" y="4511059"/>
            <a:ext cx="340910" cy="355263"/>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8933" y="5071295"/>
            <a:ext cx="340910" cy="355263"/>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8933" y="5591885"/>
            <a:ext cx="340910" cy="355263"/>
          </a:xfrm>
          <a:prstGeom prst="rect">
            <a:avLst/>
          </a:prstGeom>
          <a:noFill/>
          <a:extLst>
            <a:ext uri="{909E8E84-426E-40dd-AFC4-6F175D3DCCD1}">
              <a14:hiddenFill xmlns:a14="http://schemas.microsoft.com/office/drawing/2010/main" xmlns="">
                <a:solidFill>
                  <a:srgbClr val="FFFFFF"/>
                </a:solidFill>
              </a14:hiddenFill>
            </a:ext>
          </a:extLst>
        </p:spPr>
      </p:pic>
      <p:sp>
        <p:nvSpPr>
          <p:cNvPr id="63" name="Rounded Rectangle 11">
            <a:extLst>
              <a:ext uri="{FF2B5EF4-FFF2-40B4-BE49-F238E27FC236}">
                <a16:creationId xmlns:a16="http://schemas.microsoft.com/office/drawing/2014/main" id="{A316DD52-7894-4A75-969C-CA0645DA2978}"/>
              </a:ext>
            </a:extLst>
          </p:cNvPr>
          <p:cNvSpPr/>
          <p:nvPr/>
        </p:nvSpPr>
        <p:spPr>
          <a:xfrm>
            <a:off x="10085294" y="258166"/>
            <a:ext cx="184284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661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1"/>
                                        </p:tgtEl>
                                      </p:cBhvr>
                                    </p:animEffect>
                                    <p:set>
                                      <p:cBhvr>
                                        <p:cTn id="11" dur="1" fill="hold">
                                          <p:stCondLst>
                                            <p:cond delay="499"/>
                                          </p:stCondLst>
                                        </p:cTn>
                                        <p:tgtEl>
                                          <p:spTgt spid="2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9"/>
                                        </p:tgtEl>
                                      </p:cBhvr>
                                    </p:animEffect>
                                    <p:set>
                                      <p:cBhvr>
                                        <p:cTn id="47" dur="1" fill="hold">
                                          <p:stCondLst>
                                            <p:cond delay="499"/>
                                          </p:stCondLst>
                                        </p:cTn>
                                        <p:tgtEl>
                                          <p:spTgt spid="5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60"/>
                                        </p:tgtEl>
                                      </p:cBhvr>
                                    </p:animEffect>
                                    <p:set>
                                      <p:cBhvr>
                                        <p:cTn id="56"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6A500173-7AE1-4980-9C52-2DFAE38768EA}"/>
              </a:ext>
            </a:extLst>
          </p:cNvPr>
          <p:cNvSpPr txBox="1"/>
          <p:nvPr/>
        </p:nvSpPr>
        <p:spPr>
          <a:xfrm>
            <a:off x="339214" y="203676"/>
            <a:ext cx="9550744" cy="110799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las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frases</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actividades</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opción</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Luego</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escibe</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verbo</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para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completar</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respuesta</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la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 name="Title 1">
            <a:extLst>
              <a:ext uri="{FF2B5EF4-FFF2-40B4-BE49-F238E27FC236}">
                <a16:creationId xmlns:a16="http://schemas.microsoft.com/office/drawing/2014/main" id="{52F6D126-EADF-2347-9D6E-53AE62A55F6C}"/>
              </a:ext>
            </a:extLst>
          </p:cNvPr>
          <p:cNvSpPr>
            <a:spLocks noGrp="1"/>
          </p:cNvSpPr>
          <p:nvPr>
            <p:ph type="title"/>
          </p:nvPr>
        </p:nvSpPr>
        <p:spPr>
          <a:xfrm>
            <a:off x="10339071" y="353538"/>
            <a:ext cx="324447" cy="144003"/>
          </a:xfrm>
        </p:spPr>
        <p:txBody>
          <a:bodyPr>
            <a:normAutofit/>
          </a:bodyPr>
          <a:lstStyle/>
          <a:p>
            <a:pPr algn="ctr"/>
            <a:r>
              <a:rPr lang="en-GB" sz="100" b="1" dirty="0">
                <a:solidFill>
                  <a:prstClr val="white"/>
                </a:solidFill>
                <a:latin typeface="Century Gothic" panose="020B0502020202020204" pitchFamily="34" charset="0"/>
              </a:rPr>
              <a:t>leer y escribir</a:t>
            </a:r>
            <a:endParaRPr lang="en-US" sz="100" dirty="0"/>
          </a:p>
        </p:txBody>
      </p:sp>
      <p:graphicFrame>
        <p:nvGraphicFramePr>
          <p:cNvPr id="42" name="Table 41"/>
          <p:cNvGraphicFramePr>
            <a:graphicFrameLocks noGrp="1"/>
          </p:cNvGraphicFramePr>
          <p:nvPr>
            <p:extLst>
              <p:ext uri="{D42A27DB-BD31-4B8C-83A1-F6EECF244321}">
                <p14:modId xmlns:p14="http://schemas.microsoft.com/office/powerpoint/2010/main" val="1944127563"/>
              </p:ext>
            </p:extLst>
          </p:nvPr>
        </p:nvGraphicFramePr>
        <p:xfrm>
          <a:off x="307534" y="1642326"/>
          <a:ext cx="11399785" cy="4188850"/>
        </p:xfrm>
        <a:graphic>
          <a:graphicData uri="http://schemas.openxmlformats.org/drawingml/2006/table">
            <a:tbl>
              <a:tblPr firstRow="1" bandRow="1">
                <a:tableStyleId>{BDBED569-4797-4DF1-A0F4-6AAB3CD982D8}</a:tableStyleId>
              </a:tblPr>
              <a:tblGrid>
                <a:gridCol w="476436">
                  <a:extLst>
                    <a:ext uri="{9D8B030D-6E8A-4147-A177-3AD203B41FA5}">
                      <a16:colId xmlns:a16="http://schemas.microsoft.com/office/drawing/2014/main" val="4127365405"/>
                    </a:ext>
                  </a:extLst>
                </a:gridCol>
                <a:gridCol w="3962258">
                  <a:extLst>
                    <a:ext uri="{9D8B030D-6E8A-4147-A177-3AD203B41FA5}">
                      <a16:colId xmlns:a16="http://schemas.microsoft.com/office/drawing/2014/main" val="731156438"/>
                    </a:ext>
                  </a:extLst>
                </a:gridCol>
                <a:gridCol w="963426">
                  <a:extLst>
                    <a:ext uri="{9D8B030D-6E8A-4147-A177-3AD203B41FA5}">
                      <a16:colId xmlns:a16="http://schemas.microsoft.com/office/drawing/2014/main" val="335502693"/>
                    </a:ext>
                  </a:extLst>
                </a:gridCol>
                <a:gridCol w="949856">
                  <a:extLst>
                    <a:ext uri="{9D8B030D-6E8A-4147-A177-3AD203B41FA5}">
                      <a16:colId xmlns:a16="http://schemas.microsoft.com/office/drawing/2014/main" val="1376615691"/>
                    </a:ext>
                  </a:extLst>
                </a:gridCol>
                <a:gridCol w="5047809">
                  <a:extLst>
                    <a:ext uri="{9D8B030D-6E8A-4147-A177-3AD203B41FA5}">
                      <a16:colId xmlns:a16="http://schemas.microsoft.com/office/drawing/2014/main" val="1068748776"/>
                    </a:ext>
                  </a:extLst>
                </a:gridCol>
              </a:tblGrid>
              <a:tr h="539159">
                <a:tc>
                  <a:txBody>
                    <a:bodyPr/>
                    <a:lstStyle/>
                    <a:p>
                      <a:endParaRPr lang="en-GB" dirty="0">
                        <a:solidFill>
                          <a:srgbClr val="002060"/>
                        </a:solidFill>
                        <a:latin typeface="Century Gothic" panose="020B0502020202020204" pitchFamily="34" charset="0"/>
                      </a:endParaRPr>
                    </a:p>
                  </a:txBody>
                  <a:tcPr/>
                </a:tc>
                <a:tc>
                  <a:txBody>
                    <a:bodyPr/>
                    <a:lstStyle/>
                    <a:p>
                      <a:r>
                        <a:rPr lang="en-GB" sz="2000" dirty="0" err="1">
                          <a:solidFill>
                            <a:srgbClr val="002060"/>
                          </a:solidFill>
                        </a:rPr>
                        <a:t>Pregunta</a:t>
                      </a:r>
                      <a:endParaRPr lang="en-GB" sz="2000" dirty="0">
                        <a:solidFill>
                          <a:srgbClr val="002060"/>
                        </a:solidFill>
                        <a:latin typeface="Century Gothic" panose="020B0502020202020204" pitchFamily="34" charset="0"/>
                      </a:endParaRPr>
                    </a:p>
                  </a:txBody>
                  <a:tcPr/>
                </a:tc>
                <a:tc>
                  <a:txBody>
                    <a:bodyPr/>
                    <a:lstStyle/>
                    <a:p>
                      <a:r>
                        <a:rPr lang="en-GB" sz="2000" dirty="0">
                          <a:solidFill>
                            <a:srgbClr val="002060"/>
                          </a:solidFill>
                        </a:rPr>
                        <a:t>You</a:t>
                      </a:r>
                      <a:endParaRPr lang="en-GB" sz="2000" dirty="0">
                        <a:solidFill>
                          <a:srgbClr val="002060"/>
                        </a:solidFill>
                        <a:latin typeface="Century Gothic" panose="020B0502020202020204" pitchFamily="34" charset="0"/>
                      </a:endParaRPr>
                    </a:p>
                  </a:txBody>
                  <a:tcPr/>
                </a:tc>
                <a:tc>
                  <a:txBody>
                    <a:bodyPr/>
                    <a:lstStyle/>
                    <a:p>
                      <a:r>
                        <a:rPr lang="en-GB" sz="2000" dirty="0">
                          <a:solidFill>
                            <a:srgbClr val="002060"/>
                          </a:solidFill>
                        </a:rPr>
                        <a:t>S/he</a:t>
                      </a:r>
                      <a:endParaRPr lang="en-GB" sz="2000" dirty="0">
                        <a:solidFill>
                          <a:srgbClr val="002060"/>
                        </a:solidFill>
                        <a:latin typeface="Century Gothic" panose="020B0502020202020204" pitchFamily="34" charset="0"/>
                      </a:endParaRPr>
                    </a:p>
                  </a:txBody>
                  <a:tcPr/>
                </a:tc>
                <a:tc>
                  <a:txBody>
                    <a:bodyPr/>
                    <a:lstStyle/>
                    <a:p>
                      <a:r>
                        <a:rPr lang="en-GB" sz="2000" dirty="0" err="1">
                          <a:solidFill>
                            <a:srgbClr val="002060"/>
                          </a:solidFill>
                        </a:rPr>
                        <a:t>Respuesta</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774723669"/>
                  </a:ext>
                </a:extLst>
              </a:tr>
              <a:tr h="539159">
                <a:tc>
                  <a:txBody>
                    <a:bodyPr/>
                    <a:lstStyle/>
                    <a:p>
                      <a:pPr algn="ctr"/>
                      <a:r>
                        <a:rPr lang="en-GB" sz="2000" b="1" dirty="0">
                          <a:solidFill>
                            <a:srgbClr val="002060"/>
                          </a:solidFill>
                        </a:rPr>
                        <a:t>1</a:t>
                      </a: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rPr>
                        <a:t>¿</a:t>
                      </a:r>
                      <a:r>
                        <a:rPr lang="en-GB" sz="2000" dirty="0" err="1">
                          <a:solidFill>
                            <a:srgbClr val="002060"/>
                          </a:solidFill>
                        </a:rPr>
                        <a:t>Quién</a:t>
                      </a:r>
                      <a:r>
                        <a:rPr lang="en-GB" sz="2000" dirty="0">
                          <a:solidFill>
                            <a:srgbClr val="002060"/>
                          </a:solidFill>
                        </a:rPr>
                        <a:t>     </a:t>
                      </a:r>
                      <a:r>
                        <a:rPr lang="en-GB" sz="2000" dirty="0" err="1">
                          <a:solidFill>
                            <a:srgbClr val="002060"/>
                          </a:solidFill>
                        </a:rPr>
                        <a:t>hace</a:t>
                      </a:r>
                      <a:r>
                        <a:rPr lang="en-GB" sz="2000" baseline="0" dirty="0">
                          <a:solidFill>
                            <a:srgbClr val="002060"/>
                          </a:solidFill>
                        </a:rPr>
                        <a:t> la </a:t>
                      </a:r>
                      <a:r>
                        <a:rPr lang="en-GB" sz="2000" baseline="0" dirty="0" err="1">
                          <a:solidFill>
                            <a:srgbClr val="002060"/>
                          </a:solidFill>
                        </a:rPr>
                        <a:t>cama</a:t>
                      </a:r>
                      <a:r>
                        <a:rPr lang="en-GB" sz="2000" baseline="0" dirty="0">
                          <a:solidFill>
                            <a:srgbClr val="002060"/>
                          </a:solidFill>
                        </a:rPr>
                        <a:t>?</a:t>
                      </a:r>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a:solidFill>
                          <a:srgbClr val="002060"/>
                        </a:solidFill>
                        <a:latin typeface="Century Gothic" panose="020B0502020202020204" pitchFamily="34" charset="0"/>
                      </a:endParaRPr>
                    </a:p>
                  </a:txBody>
                  <a:tcPr/>
                </a:tc>
                <a:tc>
                  <a:txBody>
                    <a:bodyPr/>
                    <a:lstStyle/>
                    <a:p>
                      <a:r>
                        <a:rPr lang="en-GB" sz="2000" dirty="0" err="1">
                          <a:solidFill>
                            <a:srgbClr val="002060"/>
                          </a:solidFill>
                        </a:rPr>
                        <a:t>Mi</a:t>
                      </a:r>
                      <a:r>
                        <a:rPr lang="en-GB" sz="2000" baseline="0" dirty="0">
                          <a:solidFill>
                            <a:srgbClr val="002060"/>
                          </a:solidFill>
                        </a:rPr>
                        <a:t> </a:t>
                      </a:r>
                      <a:r>
                        <a:rPr lang="en-GB" sz="2000" baseline="0" dirty="0" err="1">
                          <a:solidFill>
                            <a:srgbClr val="002060"/>
                          </a:solidFill>
                        </a:rPr>
                        <a:t>madre</a:t>
                      </a:r>
                      <a:r>
                        <a:rPr lang="en-GB" sz="2000" baseline="0" dirty="0">
                          <a:solidFill>
                            <a:srgbClr val="002060"/>
                          </a:solidFill>
                        </a:rPr>
                        <a:t> </a:t>
                      </a:r>
                      <a:r>
                        <a:rPr lang="en-GB" sz="2000" b="1" u="none" baseline="0" dirty="0" err="1">
                          <a:solidFill>
                            <a:srgbClr val="002060"/>
                          </a:solidFill>
                        </a:rPr>
                        <a:t>hace</a:t>
                      </a:r>
                      <a:r>
                        <a:rPr lang="en-GB" sz="2000" baseline="0" dirty="0">
                          <a:solidFill>
                            <a:srgbClr val="002060"/>
                          </a:solidFill>
                        </a:rPr>
                        <a:t> </a:t>
                      </a:r>
                      <a:r>
                        <a:rPr lang="en-GB" sz="2000" dirty="0">
                          <a:solidFill>
                            <a:srgbClr val="002060"/>
                          </a:solidFill>
                        </a:rPr>
                        <a:t>la </a:t>
                      </a:r>
                      <a:r>
                        <a:rPr lang="en-GB" sz="2000" dirty="0" err="1">
                          <a:solidFill>
                            <a:srgbClr val="002060"/>
                          </a:solidFill>
                        </a:rPr>
                        <a:t>cama</a:t>
                      </a:r>
                      <a:r>
                        <a:rPr lang="en-GB" sz="2000" dirty="0">
                          <a:solidFill>
                            <a:srgbClr val="002060"/>
                          </a:solidFill>
                        </a:rPr>
                        <a:t>.</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1031818900"/>
                  </a:ext>
                </a:extLst>
              </a:tr>
              <a:tr h="539159">
                <a:tc>
                  <a:txBody>
                    <a:bodyPr/>
                    <a:lstStyle/>
                    <a:p>
                      <a:pPr algn="ctr"/>
                      <a:r>
                        <a:rPr lang="en-GB" sz="2000" b="1" dirty="0">
                          <a:solidFill>
                            <a:srgbClr val="002060"/>
                          </a:solidFill>
                        </a:rPr>
                        <a:t>2</a:t>
                      </a: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rPr>
                        <a:t>¿Cuándo haces</a:t>
                      </a:r>
                      <a:r>
                        <a:rPr lang="en-GB" sz="2000" baseline="0" dirty="0">
                          <a:solidFill>
                            <a:srgbClr val="002060"/>
                          </a:solidFill>
                        </a:rPr>
                        <a:t> deporte?</a:t>
                      </a:r>
                      <a:endParaRPr lang="en-GB" sz="2000" dirty="0">
                        <a:solidFill>
                          <a:srgbClr val="002060"/>
                        </a:solidFill>
                        <a:latin typeface="Century Gothic" panose="020B0502020202020204" pitchFamily="34" charset="0"/>
                      </a:endParaRPr>
                    </a:p>
                  </a:txBody>
                  <a:tcPr/>
                </a:tc>
                <a:tc>
                  <a:txBody>
                    <a:bodyPr/>
                    <a:lstStyle/>
                    <a:p>
                      <a:endParaRPr lang="en-GB" sz="2000">
                        <a:solidFill>
                          <a:srgbClr val="002060"/>
                        </a:solidFill>
                        <a:latin typeface="Century Gothic" panose="020B0502020202020204" pitchFamily="34" charset="0"/>
                      </a:endParaRPr>
                    </a:p>
                  </a:txBody>
                  <a:tcPr/>
                </a:tc>
                <a:tc>
                  <a:txBody>
                    <a:bodyPr/>
                    <a:lstStyle/>
                    <a:p>
                      <a:endParaRPr lang="en-GB" sz="2000">
                        <a:solidFill>
                          <a:srgbClr val="002060"/>
                        </a:solidFill>
                        <a:latin typeface="Century Gothic" panose="020B0502020202020204" pitchFamily="34" charset="0"/>
                      </a:endParaRPr>
                    </a:p>
                  </a:txBody>
                  <a:tcPr/>
                </a:tc>
                <a:tc>
                  <a:txBody>
                    <a:bodyPr/>
                    <a:lstStyle/>
                    <a:p>
                      <a:r>
                        <a:rPr lang="en-GB" sz="2000" b="1" u="none" dirty="0">
                          <a:solidFill>
                            <a:srgbClr val="002060"/>
                          </a:solidFill>
                        </a:rPr>
                        <a:t>Hago</a:t>
                      </a:r>
                      <a:r>
                        <a:rPr lang="en-GB" sz="2000" dirty="0">
                          <a:solidFill>
                            <a:srgbClr val="002060"/>
                          </a:solidFill>
                        </a:rPr>
                        <a:t> </a:t>
                      </a:r>
                      <a:r>
                        <a:rPr lang="en-GB" sz="2000" dirty="0" err="1">
                          <a:solidFill>
                            <a:srgbClr val="002060"/>
                          </a:solidFill>
                        </a:rPr>
                        <a:t>deporte</a:t>
                      </a:r>
                      <a:r>
                        <a:rPr lang="en-GB" sz="2000" dirty="0">
                          <a:solidFill>
                            <a:srgbClr val="002060"/>
                          </a:solidFill>
                        </a:rPr>
                        <a:t> por</a:t>
                      </a:r>
                      <a:r>
                        <a:rPr lang="en-GB" sz="2000" baseline="0" dirty="0">
                          <a:solidFill>
                            <a:srgbClr val="002060"/>
                          </a:solidFill>
                        </a:rPr>
                        <a:t> la </a:t>
                      </a:r>
                      <a:r>
                        <a:rPr lang="en-GB" sz="2000" baseline="0" dirty="0" err="1">
                          <a:solidFill>
                            <a:srgbClr val="002060"/>
                          </a:solidFill>
                        </a:rPr>
                        <a:t>tarde</a:t>
                      </a:r>
                      <a:r>
                        <a:rPr lang="en-GB" sz="2000" baseline="0" dirty="0">
                          <a:solidFill>
                            <a:srgbClr val="002060"/>
                          </a:solidFill>
                        </a:rPr>
                        <a:t>.</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1685925380"/>
                  </a:ext>
                </a:extLst>
              </a:tr>
              <a:tr h="953896">
                <a:tc>
                  <a:txBody>
                    <a:bodyPr/>
                    <a:lstStyle/>
                    <a:p>
                      <a:pPr algn="ctr"/>
                      <a:r>
                        <a:rPr lang="en-GB" sz="2000" b="1" dirty="0">
                          <a:solidFill>
                            <a:srgbClr val="002060"/>
                          </a:solidFill>
                        </a:rPr>
                        <a:t>3</a:t>
                      </a: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rPr>
                        <a:t>¿</a:t>
                      </a:r>
                      <a:r>
                        <a:rPr lang="en-GB" sz="2000" dirty="0" err="1">
                          <a:solidFill>
                            <a:srgbClr val="002060"/>
                          </a:solidFill>
                        </a:rPr>
                        <a:t>Qué</a:t>
                      </a:r>
                      <a:r>
                        <a:rPr lang="en-GB" sz="2000" dirty="0">
                          <a:solidFill>
                            <a:srgbClr val="002060"/>
                          </a:solidFill>
                        </a:rPr>
                        <a:t>       </a:t>
                      </a:r>
                      <a:r>
                        <a:rPr lang="en-GB" sz="2000" dirty="0" err="1">
                          <a:solidFill>
                            <a:srgbClr val="002060"/>
                          </a:solidFill>
                        </a:rPr>
                        <a:t>actividad</a:t>
                      </a:r>
                      <a:r>
                        <a:rPr lang="en-GB" sz="2000" dirty="0">
                          <a:solidFill>
                            <a:srgbClr val="002060"/>
                          </a:solidFill>
                        </a:rPr>
                        <a:t> haces por la </a:t>
                      </a:r>
                      <a:r>
                        <a:rPr lang="en-GB" sz="2000" dirty="0" err="1">
                          <a:solidFill>
                            <a:srgbClr val="002060"/>
                          </a:solidFill>
                        </a:rPr>
                        <a:t>mañana</a:t>
                      </a:r>
                      <a:r>
                        <a:rPr lang="en-GB" sz="2000" dirty="0">
                          <a:solidFill>
                            <a:srgbClr val="002060"/>
                          </a:solidFill>
                        </a:rPr>
                        <a:t>?</a:t>
                      </a:r>
                      <a:endParaRPr lang="en-GB" sz="2000" dirty="0">
                        <a:solidFill>
                          <a:srgbClr val="002060"/>
                        </a:solidFill>
                        <a:latin typeface="Century Gothic" panose="020B0502020202020204" pitchFamily="34" charset="0"/>
                      </a:endParaRPr>
                    </a:p>
                  </a:txBody>
                  <a:tcPr anchor="ctr"/>
                </a:tc>
                <a:tc>
                  <a:txBody>
                    <a:bodyPr/>
                    <a:lstStyle/>
                    <a:p>
                      <a:endParaRPr lang="en-GB" sz="2000">
                        <a:solidFill>
                          <a:srgbClr val="002060"/>
                        </a:solidFill>
                        <a:latin typeface="Century Gothic" panose="020B0502020202020204" pitchFamily="34" charset="0"/>
                      </a:endParaRPr>
                    </a:p>
                  </a:txBody>
                  <a:tcPr anchor="ctr"/>
                </a:tc>
                <a:tc>
                  <a:txBody>
                    <a:bodyPr/>
                    <a:lstStyle/>
                    <a:p>
                      <a:endParaRPr lang="en-GB" sz="200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a:solidFill>
                            <a:srgbClr val="002060"/>
                          </a:solidFill>
                        </a:rPr>
                        <a:t>Hago</a:t>
                      </a:r>
                      <a:r>
                        <a:rPr lang="en-GB" sz="2000" baseline="0" dirty="0">
                          <a:solidFill>
                            <a:srgbClr val="002060"/>
                          </a:solidFill>
                        </a:rPr>
                        <a:t> taekwondo </a:t>
                      </a:r>
                      <a:r>
                        <a:rPr lang="en-GB" sz="2000" dirty="0">
                          <a:solidFill>
                            <a:srgbClr val="002060"/>
                          </a:solidFill>
                        </a:rPr>
                        <a:t>por</a:t>
                      </a:r>
                      <a:r>
                        <a:rPr lang="en-GB" sz="2000" baseline="0" dirty="0">
                          <a:solidFill>
                            <a:srgbClr val="002060"/>
                          </a:solidFill>
                        </a:rPr>
                        <a:t> la </a:t>
                      </a:r>
                      <a:r>
                        <a:rPr lang="en-GB" sz="2000" dirty="0" err="1">
                          <a:solidFill>
                            <a:srgbClr val="002060"/>
                          </a:solidFill>
                        </a:rPr>
                        <a:t>mañana</a:t>
                      </a:r>
                      <a:r>
                        <a:rPr lang="en-GB" sz="2000" dirty="0">
                          <a:solidFill>
                            <a:srgbClr val="002060"/>
                          </a:solidFill>
                        </a:rPr>
                        <a:t>.</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861124311"/>
                  </a:ext>
                </a:extLst>
              </a:tr>
              <a:tr h="539159">
                <a:tc>
                  <a:txBody>
                    <a:bodyPr/>
                    <a:lstStyle/>
                    <a:p>
                      <a:pPr algn="ctr"/>
                      <a:r>
                        <a:rPr lang="en-GB" sz="2000" b="1" dirty="0">
                          <a:solidFill>
                            <a:srgbClr val="002060"/>
                          </a:solidFill>
                        </a:rPr>
                        <a:t>4</a:t>
                      </a: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rPr>
                        <a:t>¿</a:t>
                      </a:r>
                      <a:r>
                        <a:rPr lang="en-GB" sz="2000" dirty="0" err="1">
                          <a:solidFill>
                            <a:srgbClr val="002060"/>
                          </a:solidFill>
                        </a:rPr>
                        <a:t>Cómo</a:t>
                      </a:r>
                      <a:r>
                        <a:rPr lang="en-GB" sz="2000" dirty="0">
                          <a:solidFill>
                            <a:srgbClr val="002060"/>
                          </a:solidFill>
                        </a:rPr>
                        <a:t>     </a:t>
                      </a:r>
                      <a:r>
                        <a:rPr lang="en-GB" sz="2000" dirty="0" err="1">
                          <a:solidFill>
                            <a:srgbClr val="002060"/>
                          </a:solidFill>
                        </a:rPr>
                        <a:t>haces</a:t>
                      </a:r>
                      <a:r>
                        <a:rPr lang="en-GB" sz="2000" dirty="0">
                          <a:solidFill>
                            <a:srgbClr val="002060"/>
                          </a:solidFill>
                        </a:rPr>
                        <a:t> los </a:t>
                      </a:r>
                      <a:r>
                        <a:rPr lang="en-GB" sz="2000" dirty="0" err="1">
                          <a:solidFill>
                            <a:srgbClr val="002060"/>
                          </a:solidFill>
                        </a:rPr>
                        <a:t>deberes</a:t>
                      </a:r>
                      <a:r>
                        <a:rPr lang="en-GB" sz="2000" dirty="0">
                          <a:solidFill>
                            <a:srgbClr val="002060"/>
                          </a:solidFill>
                        </a:rPr>
                        <a:t>?</a:t>
                      </a:r>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a:solidFill>
                          <a:srgbClr val="002060"/>
                        </a:solidFill>
                        <a:latin typeface="Century Gothic" panose="020B0502020202020204" pitchFamily="34" charset="0"/>
                      </a:endParaRPr>
                    </a:p>
                  </a:txBody>
                  <a:tcPr/>
                </a:tc>
                <a:tc>
                  <a:txBody>
                    <a:bodyPr/>
                    <a:lstStyle/>
                    <a:p>
                      <a:r>
                        <a:rPr lang="en-GB" sz="2000" b="1" u="none" dirty="0">
                          <a:solidFill>
                            <a:srgbClr val="002060"/>
                          </a:solidFill>
                        </a:rPr>
                        <a:t>Hago</a:t>
                      </a:r>
                      <a:r>
                        <a:rPr lang="en-GB" sz="2000" baseline="0" dirty="0">
                          <a:solidFill>
                            <a:srgbClr val="002060"/>
                          </a:solidFill>
                        </a:rPr>
                        <a:t> </a:t>
                      </a:r>
                      <a:r>
                        <a:rPr lang="en-GB" sz="2000" dirty="0" err="1">
                          <a:solidFill>
                            <a:srgbClr val="002060"/>
                          </a:solidFill>
                        </a:rPr>
                        <a:t>los</a:t>
                      </a:r>
                      <a:r>
                        <a:rPr lang="en-GB" sz="2000" dirty="0">
                          <a:solidFill>
                            <a:srgbClr val="002060"/>
                          </a:solidFill>
                        </a:rPr>
                        <a:t> </a:t>
                      </a:r>
                      <a:r>
                        <a:rPr lang="en-GB" sz="2000" dirty="0" err="1">
                          <a:solidFill>
                            <a:srgbClr val="002060"/>
                          </a:solidFill>
                        </a:rPr>
                        <a:t>deberes</a:t>
                      </a:r>
                      <a:r>
                        <a:rPr lang="en-GB" sz="2000" dirty="0">
                          <a:solidFill>
                            <a:srgbClr val="002060"/>
                          </a:solidFill>
                        </a:rPr>
                        <a:t> </a:t>
                      </a:r>
                      <a:r>
                        <a:rPr lang="en-GB" sz="2000" dirty="0" err="1">
                          <a:solidFill>
                            <a:srgbClr val="002060"/>
                          </a:solidFill>
                        </a:rPr>
                        <a:t>en</a:t>
                      </a:r>
                      <a:r>
                        <a:rPr lang="en-GB" sz="2000" dirty="0">
                          <a:solidFill>
                            <a:srgbClr val="002060"/>
                          </a:solidFill>
                        </a:rPr>
                        <a:t> el </a:t>
                      </a:r>
                      <a:r>
                        <a:rPr lang="en-GB" sz="2000" dirty="0" err="1">
                          <a:solidFill>
                            <a:srgbClr val="002060"/>
                          </a:solidFill>
                        </a:rPr>
                        <a:t>ordenador</a:t>
                      </a:r>
                      <a:r>
                        <a:rPr lang="en-GB" sz="2000" dirty="0">
                          <a:solidFill>
                            <a:srgbClr val="002060"/>
                          </a:solidFill>
                        </a:rPr>
                        <a:t>.</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1429120319"/>
                  </a:ext>
                </a:extLst>
              </a:tr>
              <a:tr h="539159">
                <a:tc>
                  <a:txBody>
                    <a:bodyPr/>
                    <a:lstStyle/>
                    <a:p>
                      <a:pPr algn="ctr"/>
                      <a:r>
                        <a:rPr lang="en-GB" sz="2000" b="1" dirty="0">
                          <a:solidFill>
                            <a:srgbClr val="002060"/>
                          </a:solidFill>
                        </a:rPr>
                        <a:t>5</a:t>
                      </a: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rPr>
                        <a:t>¿</a:t>
                      </a:r>
                      <a:r>
                        <a:rPr lang="en-GB" sz="2000" dirty="0" err="1">
                          <a:solidFill>
                            <a:srgbClr val="002060"/>
                          </a:solidFill>
                        </a:rPr>
                        <a:t>Dónde</a:t>
                      </a:r>
                      <a:r>
                        <a:rPr lang="en-GB" sz="2000" dirty="0">
                          <a:solidFill>
                            <a:srgbClr val="002060"/>
                          </a:solidFill>
                        </a:rPr>
                        <a:t>    </a:t>
                      </a:r>
                      <a:r>
                        <a:rPr lang="en-GB" sz="2000" dirty="0" err="1">
                          <a:solidFill>
                            <a:srgbClr val="002060"/>
                          </a:solidFill>
                        </a:rPr>
                        <a:t>hace</a:t>
                      </a:r>
                      <a:r>
                        <a:rPr lang="en-GB" sz="2000" dirty="0">
                          <a:solidFill>
                            <a:srgbClr val="002060"/>
                          </a:solidFill>
                        </a:rPr>
                        <a:t> el examen?</a:t>
                      </a:r>
                      <a:endParaRPr lang="en-GB" sz="2000" dirty="0">
                        <a:solidFill>
                          <a:srgbClr val="002060"/>
                        </a:solidFill>
                        <a:latin typeface="Century Gothic" panose="020B0502020202020204" pitchFamily="34" charset="0"/>
                      </a:endParaRPr>
                    </a:p>
                  </a:txBody>
                  <a:tcPr/>
                </a:tc>
                <a:tc>
                  <a:txBody>
                    <a:bodyPr/>
                    <a:lstStyle/>
                    <a:p>
                      <a:endParaRPr lang="en-GB" sz="200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tc>
                  <a:txBody>
                    <a:bodyPr/>
                    <a:lstStyle/>
                    <a:p>
                      <a:r>
                        <a:rPr lang="en-GB" sz="2000" b="1" u="none" dirty="0" err="1">
                          <a:solidFill>
                            <a:srgbClr val="002060"/>
                          </a:solidFill>
                        </a:rPr>
                        <a:t>Hace</a:t>
                      </a:r>
                      <a:r>
                        <a:rPr lang="en-GB" sz="2000" dirty="0">
                          <a:solidFill>
                            <a:srgbClr val="002060"/>
                          </a:solidFill>
                        </a:rPr>
                        <a:t> </a:t>
                      </a:r>
                      <a:r>
                        <a:rPr lang="en-GB" sz="2000" baseline="0" dirty="0">
                          <a:solidFill>
                            <a:srgbClr val="002060"/>
                          </a:solidFill>
                        </a:rPr>
                        <a:t>el </a:t>
                      </a:r>
                      <a:r>
                        <a:rPr lang="en-GB" sz="2000" baseline="0" dirty="0" err="1">
                          <a:solidFill>
                            <a:srgbClr val="002060"/>
                          </a:solidFill>
                        </a:rPr>
                        <a:t>examen</a:t>
                      </a:r>
                      <a:r>
                        <a:rPr lang="en-GB" sz="2000" baseline="0" dirty="0">
                          <a:solidFill>
                            <a:srgbClr val="002060"/>
                          </a:solidFill>
                        </a:rPr>
                        <a:t> </a:t>
                      </a:r>
                      <a:r>
                        <a:rPr lang="en-GB" sz="2000" baseline="0" dirty="0" err="1">
                          <a:solidFill>
                            <a:srgbClr val="002060"/>
                          </a:solidFill>
                        </a:rPr>
                        <a:t>en</a:t>
                      </a:r>
                      <a:r>
                        <a:rPr lang="en-GB" sz="2000" baseline="0" dirty="0">
                          <a:solidFill>
                            <a:srgbClr val="002060"/>
                          </a:solidFill>
                        </a:rPr>
                        <a:t> la </a:t>
                      </a:r>
                      <a:r>
                        <a:rPr lang="en-GB" sz="2000" baseline="0" dirty="0" err="1">
                          <a:solidFill>
                            <a:srgbClr val="002060"/>
                          </a:solidFill>
                        </a:rPr>
                        <a:t>escuela</a:t>
                      </a:r>
                      <a:r>
                        <a:rPr lang="en-GB" sz="2000" baseline="0" dirty="0">
                          <a:solidFill>
                            <a:srgbClr val="002060"/>
                          </a:solidFill>
                        </a:rPr>
                        <a:t>.</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283244066"/>
                  </a:ext>
                </a:extLst>
              </a:tr>
              <a:tr h="539159">
                <a:tc>
                  <a:txBody>
                    <a:bodyPr/>
                    <a:lstStyle/>
                    <a:p>
                      <a:pPr algn="ctr"/>
                      <a:r>
                        <a:rPr lang="en-GB" sz="2000" b="1" dirty="0">
                          <a:solidFill>
                            <a:srgbClr val="002060"/>
                          </a:solidFill>
                        </a:rPr>
                        <a:t>6</a:t>
                      </a:r>
                      <a:endParaRPr lang="en-GB" sz="2000" b="1" dirty="0">
                        <a:solidFill>
                          <a:srgbClr val="002060"/>
                        </a:solidFill>
                        <a:latin typeface="Century Gothic" panose="020B0502020202020204" pitchFamily="34" charset="0"/>
                      </a:endParaRPr>
                    </a:p>
                  </a:txBody>
                  <a:tcPr/>
                </a:tc>
                <a:tc>
                  <a:txBody>
                    <a:bodyPr/>
                    <a:lstStyle/>
                    <a:p>
                      <a:r>
                        <a:rPr lang="en-GB" sz="2000" dirty="0">
                          <a:solidFill>
                            <a:srgbClr val="002060"/>
                          </a:solidFill>
                        </a:rPr>
                        <a:t>¿Cuándo hace </a:t>
                      </a:r>
                      <a:r>
                        <a:rPr lang="en-GB" sz="2000" dirty="0" err="1">
                          <a:solidFill>
                            <a:srgbClr val="002060"/>
                          </a:solidFill>
                        </a:rPr>
                        <a:t>dibujo</a:t>
                      </a:r>
                      <a:r>
                        <a:rPr lang="en-GB" sz="2000" dirty="0">
                          <a:solidFill>
                            <a:srgbClr val="002060"/>
                          </a:solidFill>
                        </a:rPr>
                        <a:t>?</a:t>
                      </a:r>
                      <a:endParaRPr lang="en-GB" sz="2000" dirty="0">
                        <a:solidFill>
                          <a:srgbClr val="002060"/>
                        </a:solidFill>
                        <a:latin typeface="Century Gothic" panose="020B0502020202020204" pitchFamily="34" charset="0"/>
                      </a:endParaRPr>
                    </a:p>
                  </a:txBody>
                  <a:tcPr/>
                </a:tc>
                <a:tc>
                  <a:txBody>
                    <a:bodyPr/>
                    <a:lstStyle/>
                    <a:p>
                      <a:endParaRPr lang="en-GB" sz="2000">
                        <a:solidFill>
                          <a:srgbClr val="002060"/>
                        </a:solidFill>
                        <a:latin typeface="Century Gothic" panose="020B0502020202020204" pitchFamily="34" charset="0"/>
                      </a:endParaRPr>
                    </a:p>
                  </a:txBody>
                  <a:tcPr/>
                </a:tc>
                <a:tc>
                  <a:txBody>
                    <a:bodyPr/>
                    <a:lstStyle/>
                    <a:p>
                      <a:endParaRPr lang="en-GB" sz="2000">
                        <a:solidFill>
                          <a:srgbClr val="002060"/>
                        </a:solidFill>
                        <a:latin typeface="Century Gothic" panose="020B0502020202020204" pitchFamily="34" charset="0"/>
                      </a:endParaRPr>
                    </a:p>
                  </a:txBody>
                  <a:tcPr/>
                </a:tc>
                <a:tc>
                  <a:txBody>
                    <a:bodyPr/>
                    <a:lstStyle/>
                    <a:p>
                      <a:r>
                        <a:rPr lang="en-GB" sz="2000" b="1" u="none" dirty="0" err="1">
                          <a:solidFill>
                            <a:srgbClr val="002060"/>
                          </a:solidFill>
                        </a:rPr>
                        <a:t>Hace</a:t>
                      </a:r>
                      <a:r>
                        <a:rPr lang="en-GB" sz="2000" dirty="0">
                          <a:solidFill>
                            <a:srgbClr val="002060"/>
                          </a:solidFill>
                        </a:rPr>
                        <a:t> </a:t>
                      </a:r>
                      <a:r>
                        <a:rPr lang="en-GB" sz="2000" baseline="0" dirty="0" err="1">
                          <a:solidFill>
                            <a:srgbClr val="002060"/>
                          </a:solidFill>
                        </a:rPr>
                        <a:t>dibujo</a:t>
                      </a:r>
                      <a:r>
                        <a:rPr lang="en-GB" sz="2000" baseline="0" dirty="0">
                          <a:solidFill>
                            <a:srgbClr val="002060"/>
                          </a:solidFill>
                        </a:rPr>
                        <a:t> </a:t>
                      </a:r>
                      <a:r>
                        <a:rPr lang="en-GB" sz="2000" baseline="0" dirty="0" err="1">
                          <a:solidFill>
                            <a:srgbClr val="002060"/>
                          </a:solidFill>
                        </a:rPr>
                        <a:t>por</a:t>
                      </a:r>
                      <a:r>
                        <a:rPr lang="en-GB" sz="2000" baseline="0" dirty="0">
                          <a:solidFill>
                            <a:srgbClr val="002060"/>
                          </a:solidFill>
                        </a:rPr>
                        <a:t> la </a:t>
                      </a:r>
                      <a:r>
                        <a:rPr lang="en-GB" sz="2000" baseline="0" dirty="0" err="1">
                          <a:solidFill>
                            <a:srgbClr val="002060"/>
                          </a:solidFill>
                        </a:rPr>
                        <a:t>noche</a:t>
                      </a:r>
                      <a:r>
                        <a:rPr lang="en-GB" sz="2000" baseline="0" dirty="0">
                          <a:solidFill>
                            <a:srgbClr val="002060"/>
                          </a:solidFill>
                        </a:rPr>
                        <a:t>.</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329802336"/>
                  </a:ext>
                </a:extLst>
              </a:tr>
            </a:tbl>
          </a:graphicData>
        </a:graphic>
      </p:graphicFrame>
      <p:pic>
        <p:nvPicPr>
          <p:cNvPr id="4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3884" y="2206689"/>
            <a:ext cx="340910" cy="35526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4" name="Group 43"/>
          <p:cNvGrpSpPr/>
          <p:nvPr/>
        </p:nvGrpSpPr>
        <p:grpSpPr>
          <a:xfrm>
            <a:off x="7911958" y="2223334"/>
            <a:ext cx="772732" cy="338618"/>
            <a:chOff x="7972023" y="2063139"/>
            <a:chExt cx="772732" cy="338618"/>
          </a:xfrm>
          <a:solidFill>
            <a:srgbClr val="FEF4F4"/>
          </a:solidFill>
        </p:grpSpPr>
        <p:sp>
          <p:nvSpPr>
            <p:cNvPr id="45" name="Rectangle 44"/>
            <p:cNvSpPr/>
            <p:nvPr/>
          </p:nvSpPr>
          <p:spPr>
            <a:xfrm>
              <a:off x="7972023" y="2063139"/>
              <a:ext cx="772732" cy="3386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46" name="Straight Connector 45"/>
            <p:cNvCxnSpPr/>
            <p:nvPr/>
          </p:nvCxnSpPr>
          <p:spPr>
            <a:xfrm>
              <a:off x="8025216" y="2372627"/>
              <a:ext cx="666345"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730468" y="2801483"/>
            <a:ext cx="772732" cy="338618"/>
            <a:chOff x="6741576" y="2468299"/>
            <a:chExt cx="772732" cy="338618"/>
          </a:xfrm>
          <a:solidFill>
            <a:srgbClr val="FFFFFF"/>
          </a:solidFill>
        </p:grpSpPr>
        <p:sp>
          <p:nvSpPr>
            <p:cNvPr id="48" name="Rectangle 47"/>
            <p:cNvSpPr/>
            <p:nvPr/>
          </p:nvSpPr>
          <p:spPr>
            <a:xfrm>
              <a:off x="6741576" y="2468299"/>
              <a:ext cx="772732" cy="3386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49" name="Straight Connector 48"/>
            <p:cNvCxnSpPr/>
            <p:nvPr/>
          </p:nvCxnSpPr>
          <p:spPr>
            <a:xfrm>
              <a:off x="6794770" y="2767391"/>
              <a:ext cx="666345"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6677275" y="3639082"/>
            <a:ext cx="772732" cy="338618"/>
            <a:chOff x="6743903" y="2908810"/>
            <a:chExt cx="772732" cy="338618"/>
          </a:xfrm>
          <a:solidFill>
            <a:srgbClr val="FEF4F4"/>
          </a:solidFill>
        </p:grpSpPr>
        <p:sp>
          <p:nvSpPr>
            <p:cNvPr id="51" name="Rectangle 50"/>
            <p:cNvSpPr/>
            <p:nvPr/>
          </p:nvSpPr>
          <p:spPr>
            <a:xfrm>
              <a:off x="6743903" y="2908810"/>
              <a:ext cx="772732" cy="3386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52" name="Straight Connector 51"/>
            <p:cNvCxnSpPr/>
            <p:nvPr/>
          </p:nvCxnSpPr>
          <p:spPr>
            <a:xfrm>
              <a:off x="6794769" y="3162188"/>
              <a:ext cx="666345"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6663912" y="4327043"/>
            <a:ext cx="772732" cy="295980"/>
            <a:chOff x="6745502" y="3593728"/>
            <a:chExt cx="772732" cy="295980"/>
          </a:xfrm>
          <a:solidFill>
            <a:srgbClr val="FFFFFF"/>
          </a:solidFill>
        </p:grpSpPr>
        <p:sp>
          <p:nvSpPr>
            <p:cNvPr id="54" name="Rectangle 53"/>
            <p:cNvSpPr/>
            <p:nvPr/>
          </p:nvSpPr>
          <p:spPr>
            <a:xfrm>
              <a:off x="6745502" y="3593728"/>
              <a:ext cx="772732" cy="295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55" name="Straight Connector 54"/>
            <p:cNvCxnSpPr/>
            <p:nvPr/>
          </p:nvCxnSpPr>
          <p:spPr>
            <a:xfrm>
              <a:off x="6794768" y="3872348"/>
              <a:ext cx="666345"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6730468" y="4834845"/>
            <a:ext cx="772732" cy="338618"/>
            <a:chOff x="6743903" y="3945143"/>
            <a:chExt cx="772732" cy="338618"/>
          </a:xfrm>
          <a:solidFill>
            <a:srgbClr val="FEF4F4"/>
          </a:solidFill>
        </p:grpSpPr>
        <p:sp>
          <p:nvSpPr>
            <p:cNvPr id="57" name="Rectangle 56"/>
            <p:cNvSpPr/>
            <p:nvPr/>
          </p:nvSpPr>
          <p:spPr>
            <a:xfrm>
              <a:off x="6743903" y="3945143"/>
              <a:ext cx="772732" cy="3386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58" name="Straight Connector 57"/>
            <p:cNvCxnSpPr/>
            <p:nvPr/>
          </p:nvCxnSpPr>
          <p:spPr>
            <a:xfrm>
              <a:off x="6797097" y="4261415"/>
              <a:ext cx="666345"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6738575" y="5365869"/>
            <a:ext cx="772732" cy="338618"/>
            <a:chOff x="6743903" y="4361498"/>
            <a:chExt cx="772732" cy="338618"/>
          </a:xfrm>
          <a:solidFill>
            <a:srgbClr val="FFFFFF"/>
          </a:solidFill>
        </p:grpSpPr>
        <p:sp>
          <p:nvSpPr>
            <p:cNvPr id="60" name="Rectangle 59"/>
            <p:cNvSpPr/>
            <p:nvPr/>
          </p:nvSpPr>
          <p:spPr>
            <a:xfrm>
              <a:off x="6743903" y="4361498"/>
              <a:ext cx="772732" cy="3386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61" name="Straight Connector 60"/>
            <p:cNvCxnSpPr/>
            <p:nvPr/>
          </p:nvCxnSpPr>
          <p:spPr>
            <a:xfrm>
              <a:off x="6788990" y="4660712"/>
              <a:ext cx="666345"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6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8893" y="2807536"/>
            <a:ext cx="340910" cy="355263"/>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3884" y="4260392"/>
            <a:ext cx="340910" cy="355263"/>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131" y="4837987"/>
            <a:ext cx="340910" cy="355263"/>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3884" y="3493960"/>
            <a:ext cx="340910" cy="355263"/>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3884" y="5344113"/>
            <a:ext cx="340910" cy="355263"/>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TextBox 24"/>
          <p:cNvSpPr txBox="1"/>
          <p:nvPr/>
        </p:nvSpPr>
        <p:spPr>
          <a:xfrm>
            <a:off x="821358" y="2228826"/>
            <a:ext cx="1242187" cy="400110"/>
          </a:xfrm>
          <a:prstGeom prst="rect">
            <a:avLst/>
          </a:prstGeom>
          <a:solidFill>
            <a:srgbClr val="3A5EA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26" name="TextBox 25"/>
          <p:cNvSpPr txBox="1"/>
          <p:nvPr/>
        </p:nvSpPr>
        <p:spPr>
          <a:xfrm>
            <a:off x="809776" y="2767536"/>
            <a:ext cx="1255382" cy="400110"/>
          </a:xfrm>
          <a:prstGeom prst="rect">
            <a:avLst/>
          </a:prstGeom>
          <a:solidFill>
            <a:srgbClr val="3A5EA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27" name="TextBox 26"/>
          <p:cNvSpPr txBox="1"/>
          <p:nvPr/>
        </p:nvSpPr>
        <p:spPr>
          <a:xfrm>
            <a:off x="824903" y="3373070"/>
            <a:ext cx="1238643" cy="400110"/>
          </a:xfrm>
          <a:prstGeom prst="rect">
            <a:avLst/>
          </a:prstGeom>
          <a:solidFill>
            <a:srgbClr val="3A5EA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28" name="TextBox 27"/>
          <p:cNvSpPr txBox="1"/>
          <p:nvPr/>
        </p:nvSpPr>
        <p:spPr>
          <a:xfrm>
            <a:off x="808986" y="4284855"/>
            <a:ext cx="1254560" cy="400110"/>
          </a:xfrm>
          <a:prstGeom prst="rect">
            <a:avLst/>
          </a:prstGeom>
          <a:solidFill>
            <a:srgbClr val="3A5EA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29" name="TextBox 28"/>
          <p:cNvSpPr txBox="1"/>
          <p:nvPr/>
        </p:nvSpPr>
        <p:spPr>
          <a:xfrm>
            <a:off x="808165" y="4815564"/>
            <a:ext cx="1255381" cy="400110"/>
          </a:xfrm>
          <a:prstGeom prst="rect">
            <a:avLst/>
          </a:prstGeom>
          <a:solidFill>
            <a:srgbClr val="3A5EA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30" name="TextBox 29"/>
          <p:cNvSpPr txBox="1"/>
          <p:nvPr/>
        </p:nvSpPr>
        <p:spPr>
          <a:xfrm>
            <a:off x="808166" y="5365869"/>
            <a:ext cx="1259475" cy="400110"/>
          </a:xfrm>
          <a:prstGeom prst="rect">
            <a:avLst/>
          </a:prstGeom>
          <a:solidFill>
            <a:srgbClr val="3A5EA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75" name="Rounded Rectangle 11">
            <a:extLst>
              <a:ext uri="{FF2B5EF4-FFF2-40B4-BE49-F238E27FC236}">
                <a16:creationId xmlns:a16="http://schemas.microsoft.com/office/drawing/2014/main" id="{A316DD52-7894-4A75-969C-CA0645DA2978}"/>
              </a:ext>
            </a:extLst>
          </p:cNvPr>
          <p:cNvSpPr/>
          <p:nvPr/>
        </p:nvSpPr>
        <p:spPr>
          <a:xfrm>
            <a:off x="10085294" y="258166"/>
            <a:ext cx="184284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04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4"/>
                                        </p:tgtEl>
                                      </p:cBhvr>
                                    </p:animEffect>
                                    <p:set>
                                      <p:cBhvr>
                                        <p:cTn id="15" dur="1" fill="hold">
                                          <p:stCondLst>
                                            <p:cond delay="499"/>
                                          </p:stCondLst>
                                        </p:cTn>
                                        <p:tgtEl>
                                          <p:spTgt spid="4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7"/>
                                        </p:tgtEl>
                                      </p:cBhvr>
                                    </p:animEffect>
                                    <p:set>
                                      <p:cBhvr>
                                        <p:cTn id="28" dur="1" fill="hold">
                                          <p:stCondLst>
                                            <p:cond delay="499"/>
                                          </p:stCondLst>
                                        </p:cTn>
                                        <p:tgtEl>
                                          <p:spTgt spid="4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0"/>
                                        </p:tgtEl>
                                      </p:cBhvr>
                                    </p:animEffect>
                                    <p:set>
                                      <p:cBhvr>
                                        <p:cTn id="41" dur="1" fill="hold">
                                          <p:stCondLst>
                                            <p:cond delay="499"/>
                                          </p:stCondLst>
                                        </p:cTn>
                                        <p:tgtEl>
                                          <p:spTgt spid="5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53"/>
                                        </p:tgtEl>
                                      </p:cBhvr>
                                    </p:animEffect>
                                    <p:set>
                                      <p:cBhvr>
                                        <p:cTn id="54" dur="1" fill="hold">
                                          <p:stCondLst>
                                            <p:cond delay="499"/>
                                          </p:stCondLst>
                                        </p:cTn>
                                        <p:tgtEl>
                                          <p:spTgt spid="5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56"/>
                                        </p:tgtEl>
                                      </p:cBhvr>
                                    </p:animEffect>
                                    <p:set>
                                      <p:cBhvr>
                                        <p:cTn id="67" dur="1" fill="hold">
                                          <p:stCondLst>
                                            <p:cond delay="499"/>
                                          </p:stCondLst>
                                        </p:cTn>
                                        <p:tgtEl>
                                          <p:spTgt spid="5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7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59"/>
                                        </p:tgtEl>
                                      </p:cBhvr>
                                    </p:animEffect>
                                    <p:set>
                                      <p:cBhvr>
                                        <p:cTn id="80" dur="1" fill="hold">
                                          <p:stCondLst>
                                            <p:cond delay="4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8">
            <a:extLst>
              <a:ext uri="{FF2B5EF4-FFF2-40B4-BE49-F238E27FC236}">
                <a16:creationId xmlns:a16="http://schemas.microsoft.com/office/drawing/2014/main" id="{29D6B090-A376-63E8-9FEC-33F05ADC15CC}"/>
              </a:ext>
            </a:extLst>
          </p:cNvPr>
          <p:cNvGraphicFramePr>
            <a:graphicFrameLocks noGrp="1"/>
          </p:cNvGraphicFramePr>
          <p:nvPr>
            <p:extLst>
              <p:ext uri="{D42A27DB-BD31-4B8C-83A1-F6EECF244321}">
                <p14:modId xmlns:p14="http://schemas.microsoft.com/office/powerpoint/2010/main" val="4213267044"/>
              </p:ext>
            </p:extLst>
          </p:nvPr>
        </p:nvGraphicFramePr>
        <p:xfrm>
          <a:off x="119268" y="1731055"/>
          <a:ext cx="6026038" cy="3657600"/>
        </p:xfrm>
        <a:graphic>
          <a:graphicData uri="http://schemas.openxmlformats.org/drawingml/2006/table">
            <a:tbl>
              <a:tblPr firstRow="1" bandRow="1">
                <a:tableStyleId>{5940675A-B579-460E-94D1-54222C63F5DA}</a:tableStyleId>
              </a:tblPr>
              <a:tblGrid>
                <a:gridCol w="460889">
                  <a:extLst>
                    <a:ext uri="{9D8B030D-6E8A-4147-A177-3AD203B41FA5}">
                      <a16:colId xmlns:a16="http://schemas.microsoft.com/office/drawing/2014/main" val="1045513878"/>
                    </a:ext>
                  </a:extLst>
                </a:gridCol>
                <a:gridCol w="5565149">
                  <a:extLst>
                    <a:ext uri="{9D8B030D-6E8A-4147-A177-3AD203B41FA5}">
                      <a16:colId xmlns:a16="http://schemas.microsoft.com/office/drawing/2014/main" val="3416061706"/>
                    </a:ext>
                  </a:extLst>
                </a:gridCol>
              </a:tblGrid>
              <a:tr h="381351">
                <a:tc>
                  <a:txBody>
                    <a:bodyPr/>
                    <a:lstStyle/>
                    <a:p>
                      <a:r>
                        <a:rPr lang="en-GB" sz="2400" dirty="0">
                          <a:latin typeface="Century Gothic" panose="020B0502020202020204" pitchFamily="34" charset="0"/>
                        </a:rPr>
                        <a:t>1</a:t>
                      </a:r>
                    </a:p>
                  </a:txBody>
                  <a:tcPr/>
                </a:tc>
                <a:tc>
                  <a:txBody>
                    <a:bodyPr/>
                    <a:lstStyle/>
                    <a:p>
                      <a:r>
                        <a:rPr lang="en-GB" sz="2400" dirty="0">
                          <a:latin typeface="Century Gothic" panose="020B0502020202020204" pitchFamily="34" charset="0"/>
                        </a:rPr>
                        <a:t>Hello!</a:t>
                      </a:r>
                    </a:p>
                  </a:txBody>
                  <a:tcPr/>
                </a:tc>
                <a:extLst>
                  <a:ext uri="{0D108BD9-81ED-4DB2-BD59-A6C34878D82A}">
                    <a16:rowId xmlns:a16="http://schemas.microsoft.com/office/drawing/2014/main" val="3325426040"/>
                  </a:ext>
                </a:extLst>
              </a:tr>
              <a:tr h="381351">
                <a:tc>
                  <a:txBody>
                    <a:bodyPr/>
                    <a:lstStyle/>
                    <a:p>
                      <a:r>
                        <a:rPr lang="en-GB" sz="2400" dirty="0">
                          <a:latin typeface="Century Gothic" panose="020B0502020202020204" pitchFamily="34" charset="0"/>
                        </a:rPr>
                        <a:t>2</a:t>
                      </a:r>
                    </a:p>
                  </a:txBody>
                  <a:tcPr/>
                </a:tc>
                <a:tc>
                  <a:txBody>
                    <a:bodyPr/>
                    <a:lstStyle/>
                    <a:p>
                      <a:r>
                        <a:rPr lang="en-GB" sz="2400" dirty="0">
                          <a:latin typeface="Century Gothic" panose="020B0502020202020204" pitchFamily="34" charset="0"/>
                        </a:rPr>
                        <a:t>Who is s/he?</a:t>
                      </a:r>
                    </a:p>
                  </a:txBody>
                  <a:tcPr/>
                </a:tc>
                <a:extLst>
                  <a:ext uri="{0D108BD9-81ED-4DB2-BD59-A6C34878D82A}">
                    <a16:rowId xmlns:a16="http://schemas.microsoft.com/office/drawing/2014/main" val="2233367745"/>
                  </a:ext>
                </a:extLst>
              </a:tr>
              <a:tr h="381351">
                <a:tc>
                  <a:txBody>
                    <a:bodyPr/>
                    <a:lstStyle/>
                    <a:p>
                      <a:r>
                        <a:rPr lang="en-GB" sz="2400" dirty="0">
                          <a:latin typeface="Century Gothic" panose="020B0502020202020204" pitchFamily="34" charset="0"/>
                        </a:rPr>
                        <a:t>3</a:t>
                      </a:r>
                    </a:p>
                  </a:txBody>
                  <a:tcPr/>
                </a:tc>
                <a:tc>
                  <a:txBody>
                    <a:bodyPr/>
                    <a:lstStyle/>
                    <a:p>
                      <a:r>
                        <a:rPr lang="en-GB" sz="2400" dirty="0">
                          <a:latin typeface="Century Gothic" panose="020B0502020202020204" pitchFamily="34" charset="0"/>
                        </a:rPr>
                        <a:t>What is s/he like ?</a:t>
                      </a:r>
                    </a:p>
                  </a:txBody>
                  <a:tcPr/>
                </a:tc>
                <a:extLst>
                  <a:ext uri="{0D108BD9-81ED-4DB2-BD59-A6C34878D82A}">
                    <a16:rowId xmlns:a16="http://schemas.microsoft.com/office/drawing/2014/main" val="2684404725"/>
                  </a:ext>
                </a:extLst>
              </a:tr>
              <a:tr h="381351">
                <a:tc>
                  <a:txBody>
                    <a:bodyPr/>
                    <a:lstStyle/>
                    <a:p>
                      <a:r>
                        <a:rPr lang="en-GB" sz="2400" dirty="0">
                          <a:latin typeface="Century Gothic" panose="020B0502020202020204" pitchFamily="34" charset="0"/>
                        </a:rPr>
                        <a:t>4</a:t>
                      </a:r>
                    </a:p>
                  </a:txBody>
                  <a:tcPr/>
                </a:tc>
                <a:tc>
                  <a:txBody>
                    <a:bodyPr/>
                    <a:lstStyle/>
                    <a:p>
                      <a:r>
                        <a:rPr lang="en-GB" sz="2400" dirty="0">
                          <a:latin typeface="Century Gothic" panose="020B0502020202020204" pitchFamily="34" charset="0"/>
                        </a:rPr>
                        <a:t>Where is s/he today?</a:t>
                      </a:r>
                    </a:p>
                  </a:txBody>
                  <a:tcPr/>
                </a:tc>
                <a:extLst>
                  <a:ext uri="{0D108BD9-81ED-4DB2-BD59-A6C34878D82A}">
                    <a16:rowId xmlns:a16="http://schemas.microsoft.com/office/drawing/2014/main" val="2006073570"/>
                  </a:ext>
                </a:extLst>
              </a:tr>
              <a:tr h="381351">
                <a:tc>
                  <a:txBody>
                    <a:bodyPr/>
                    <a:lstStyle/>
                    <a:p>
                      <a:r>
                        <a:rPr lang="en-GB" sz="2400" dirty="0">
                          <a:latin typeface="Century Gothic" panose="020B0502020202020204" pitchFamily="34" charset="0"/>
                        </a:rPr>
                        <a:t>5</a:t>
                      </a:r>
                    </a:p>
                  </a:txBody>
                  <a:tcPr/>
                </a:tc>
                <a:tc>
                  <a:txBody>
                    <a:bodyPr/>
                    <a:lstStyle/>
                    <a:p>
                      <a:r>
                        <a:rPr lang="en-GB" sz="2400" dirty="0">
                          <a:latin typeface="Century Gothic" panose="020B0502020202020204" pitchFamily="34" charset="0"/>
                        </a:rPr>
                        <a:t>What is s/he studying?</a:t>
                      </a:r>
                    </a:p>
                  </a:txBody>
                  <a:tcPr/>
                </a:tc>
                <a:extLst>
                  <a:ext uri="{0D108BD9-81ED-4DB2-BD59-A6C34878D82A}">
                    <a16:rowId xmlns:a16="http://schemas.microsoft.com/office/drawing/2014/main" val="2017317331"/>
                  </a:ext>
                </a:extLst>
              </a:tr>
              <a:tr h="381351">
                <a:tc>
                  <a:txBody>
                    <a:bodyPr/>
                    <a:lstStyle/>
                    <a:p>
                      <a:r>
                        <a:rPr lang="en-GB" sz="2400" dirty="0">
                          <a:latin typeface="Century Gothic" panose="020B0502020202020204" pitchFamily="34" charset="0"/>
                        </a:rPr>
                        <a:t>6</a:t>
                      </a:r>
                    </a:p>
                  </a:txBody>
                  <a:tcPr/>
                </a:tc>
                <a:tc>
                  <a:txBody>
                    <a:bodyPr/>
                    <a:lstStyle/>
                    <a:p>
                      <a:r>
                        <a:rPr lang="en-GB" sz="2400" dirty="0">
                          <a:latin typeface="Century Gothic" panose="020B0502020202020204" pitchFamily="34" charset="0"/>
                        </a:rPr>
                        <a:t>When does s/he do sport?</a:t>
                      </a:r>
                    </a:p>
                  </a:txBody>
                  <a:tcPr/>
                </a:tc>
                <a:extLst>
                  <a:ext uri="{0D108BD9-81ED-4DB2-BD59-A6C34878D82A}">
                    <a16:rowId xmlns:a16="http://schemas.microsoft.com/office/drawing/2014/main" val="4062598059"/>
                  </a:ext>
                </a:extLst>
              </a:tr>
              <a:tr h="381351">
                <a:tc>
                  <a:txBody>
                    <a:bodyPr/>
                    <a:lstStyle/>
                    <a:p>
                      <a:r>
                        <a:rPr lang="en-GB" sz="2400" dirty="0">
                          <a:latin typeface="Century Gothic" panose="020B0502020202020204" pitchFamily="34" charset="0"/>
                        </a:rPr>
                        <a:t>7</a:t>
                      </a:r>
                    </a:p>
                  </a:txBody>
                  <a:tcPr/>
                </a:tc>
                <a:tc>
                  <a:txBody>
                    <a:bodyPr/>
                    <a:lstStyle/>
                    <a:p>
                      <a:r>
                        <a:rPr lang="en-GB" sz="2400" dirty="0">
                          <a:latin typeface="Century Gothic" panose="020B0502020202020204" pitchFamily="34" charset="0"/>
                        </a:rPr>
                        <a:t>When does s/he do homework?</a:t>
                      </a:r>
                    </a:p>
                  </a:txBody>
                  <a:tcPr/>
                </a:tc>
                <a:extLst>
                  <a:ext uri="{0D108BD9-81ED-4DB2-BD59-A6C34878D82A}">
                    <a16:rowId xmlns:a16="http://schemas.microsoft.com/office/drawing/2014/main" val="2327418639"/>
                  </a:ext>
                </a:extLst>
              </a:tr>
              <a:tr h="381351">
                <a:tc>
                  <a:txBody>
                    <a:bodyPr/>
                    <a:lstStyle/>
                    <a:p>
                      <a:r>
                        <a:rPr lang="en-GB" sz="2400" dirty="0">
                          <a:latin typeface="Century Gothic" panose="020B0502020202020204" pitchFamily="34" charset="0"/>
                        </a:rPr>
                        <a:t>8</a:t>
                      </a:r>
                    </a:p>
                  </a:txBody>
                  <a:tcPr/>
                </a:tc>
                <a:tc>
                  <a:txBody>
                    <a:bodyPr/>
                    <a:lstStyle/>
                    <a:p>
                      <a:r>
                        <a:rPr lang="en-GB" sz="2400" dirty="0">
                          <a:latin typeface="Century Gothic" panose="020B0502020202020204" pitchFamily="34" charset="0"/>
                        </a:rPr>
                        <a:t>Bye!</a:t>
                      </a:r>
                    </a:p>
                  </a:txBody>
                  <a:tcPr/>
                </a:tc>
                <a:extLst>
                  <a:ext uri="{0D108BD9-81ED-4DB2-BD59-A6C34878D82A}">
                    <a16:rowId xmlns:a16="http://schemas.microsoft.com/office/drawing/2014/main" val="3887462150"/>
                  </a:ext>
                </a:extLst>
              </a:tr>
            </a:tbl>
          </a:graphicData>
        </a:graphic>
      </p:graphicFrame>
      <p:graphicFrame>
        <p:nvGraphicFramePr>
          <p:cNvPr id="19" name="Table 8">
            <a:extLst>
              <a:ext uri="{FF2B5EF4-FFF2-40B4-BE49-F238E27FC236}">
                <a16:creationId xmlns:a16="http://schemas.microsoft.com/office/drawing/2014/main" id="{B1B36BAC-5D6B-7018-75F3-2D1144B4465E}"/>
              </a:ext>
            </a:extLst>
          </p:cNvPr>
          <p:cNvGraphicFramePr>
            <a:graphicFrameLocks noGrp="1"/>
          </p:cNvGraphicFramePr>
          <p:nvPr>
            <p:extLst>
              <p:ext uri="{D42A27DB-BD31-4B8C-83A1-F6EECF244321}">
                <p14:modId xmlns:p14="http://schemas.microsoft.com/office/powerpoint/2010/main" val="1000273132"/>
              </p:ext>
            </p:extLst>
          </p:nvPr>
        </p:nvGraphicFramePr>
        <p:xfrm>
          <a:off x="6450106" y="2605113"/>
          <a:ext cx="5464771" cy="3657600"/>
        </p:xfrm>
        <a:graphic>
          <a:graphicData uri="http://schemas.openxmlformats.org/drawingml/2006/table">
            <a:tbl>
              <a:tblPr firstRow="1" bandRow="1">
                <a:tableStyleId>{5940675A-B579-460E-94D1-54222C63F5DA}</a:tableStyleId>
              </a:tblPr>
              <a:tblGrid>
                <a:gridCol w="414065">
                  <a:extLst>
                    <a:ext uri="{9D8B030D-6E8A-4147-A177-3AD203B41FA5}">
                      <a16:colId xmlns:a16="http://schemas.microsoft.com/office/drawing/2014/main" val="1045513878"/>
                    </a:ext>
                  </a:extLst>
                </a:gridCol>
                <a:gridCol w="5050706">
                  <a:extLst>
                    <a:ext uri="{9D8B030D-6E8A-4147-A177-3AD203B41FA5}">
                      <a16:colId xmlns:a16="http://schemas.microsoft.com/office/drawing/2014/main" val="3416061706"/>
                    </a:ext>
                  </a:extLst>
                </a:gridCol>
              </a:tblGrid>
              <a:tr h="370840">
                <a:tc>
                  <a:txBody>
                    <a:bodyPr/>
                    <a:lstStyle/>
                    <a:p>
                      <a:r>
                        <a:rPr lang="en-GB" sz="2400" dirty="0">
                          <a:latin typeface="Century Gothic" panose="020B0502020202020204" pitchFamily="34" charset="0"/>
                        </a:rPr>
                        <a:t>1</a:t>
                      </a:r>
                    </a:p>
                  </a:txBody>
                  <a:tcPr/>
                </a:tc>
                <a:tc>
                  <a:txBody>
                    <a:bodyPr/>
                    <a:lstStyle/>
                    <a:p>
                      <a:r>
                        <a:rPr lang="en-GB" sz="2400" dirty="0">
                          <a:latin typeface="Century Gothic" panose="020B0502020202020204" pitchFamily="34" charset="0"/>
                        </a:rPr>
                        <a:t>Hello!</a:t>
                      </a:r>
                    </a:p>
                  </a:txBody>
                  <a:tcPr/>
                </a:tc>
                <a:extLst>
                  <a:ext uri="{0D108BD9-81ED-4DB2-BD59-A6C34878D82A}">
                    <a16:rowId xmlns:a16="http://schemas.microsoft.com/office/drawing/2014/main" val="1489472292"/>
                  </a:ext>
                </a:extLst>
              </a:tr>
              <a:tr h="370840">
                <a:tc>
                  <a:txBody>
                    <a:bodyPr/>
                    <a:lstStyle/>
                    <a:p>
                      <a:r>
                        <a:rPr lang="en-GB" sz="2400" dirty="0">
                          <a:latin typeface="Century Gothic" panose="020B0502020202020204" pitchFamily="34" charset="0"/>
                        </a:rPr>
                        <a:t>2</a:t>
                      </a:r>
                    </a:p>
                  </a:txBody>
                  <a:tcPr/>
                </a:tc>
                <a:tc>
                  <a:txBody>
                    <a:bodyPr/>
                    <a:lstStyle/>
                    <a:p>
                      <a:r>
                        <a:rPr lang="en-GB" sz="2400" b="1" dirty="0">
                          <a:latin typeface="Century Gothic" panose="020B0502020202020204" pitchFamily="34" charset="0"/>
                        </a:rPr>
                        <a:t>S/he is </a:t>
                      </a:r>
                      <a:r>
                        <a:rPr lang="en-GB" sz="2400" dirty="0">
                          <a:latin typeface="Century Gothic" panose="020B0502020202020204" pitchFamily="34" charset="0"/>
                        </a:rPr>
                        <a:t>________.</a:t>
                      </a:r>
                    </a:p>
                  </a:txBody>
                  <a:tcPr/>
                </a:tc>
                <a:extLst>
                  <a:ext uri="{0D108BD9-81ED-4DB2-BD59-A6C34878D82A}">
                    <a16:rowId xmlns:a16="http://schemas.microsoft.com/office/drawing/2014/main" val="2233367745"/>
                  </a:ext>
                </a:extLst>
              </a:tr>
              <a:tr h="370840">
                <a:tc>
                  <a:txBody>
                    <a:bodyPr/>
                    <a:lstStyle/>
                    <a:p>
                      <a:r>
                        <a:rPr lang="en-GB" sz="2400" dirty="0">
                          <a:latin typeface="Century Gothic" panose="020B0502020202020204" pitchFamily="34" charset="0"/>
                        </a:rPr>
                        <a:t>3</a:t>
                      </a:r>
                    </a:p>
                  </a:txBody>
                  <a:tcPr/>
                </a:tc>
                <a:tc>
                  <a:txBody>
                    <a:bodyPr/>
                    <a:lstStyle/>
                    <a:p>
                      <a:r>
                        <a:rPr lang="en-GB" sz="2400" b="1" dirty="0">
                          <a:latin typeface="Century Gothic" panose="020B0502020202020204" pitchFamily="34" charset="0"/>
                        </a:rPr>
                        <a:t>S/he is </a:t>
                      </a:r>
                      <a:r>
                        <a:rPr lang="en-GB" sz="2400" dirty="0">
                          <a:latin typeface="Century Gothic" panose="020B0502020202020204" pitchFamily="34" charset="0"/>
                        </a:rPr>
                        <a:t>________.</a:t>
                      </a:r>
                    </a:p>
                  </a:txBody>
                  <a:tcPr/>
                </a:tc>
                <a:extLst>
                  <a:ext uri="{0D108BD9-81ED-4DB2-BD59-A6C34878D82A}">
                    <a16:rowId xmlns:a16="http://schemas.microsoft.com/office/drawing/2014/main" val="2684404725"/>
                  </a:ext>
                </a:extLst>
              </a:tr>
              <a:tr h="370840">
                <a:tc>
                  <a:txBody>
                    <a:bodyPr/>
                    <a:lstStyle/>
                    <a:p>
                      <a:r>
                        <a:rPr lang="en-GB" sz="2400" dirty="0">
                          <a:latin typeface="Century Gothic" panose="020B0502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Today </a:t>
                      </a:r>
                      <a:r>
                        <a:rPr lang="en-GB" sz="2400" b="1" dirty="0">
                          <a:latin typeface="Century Gothic" panose="020B0502020202020204" pitchFamily="34" charset="0"/>
                        </a:rPr>
                        <a:t>S/he is </a:t>
                      </a:r>
                      <a:r>
                        <a:rPr lang="en-GB" sz="2400" dirty="0">
                          <a:latin typeface="Century Gothic" panose="020B0502020202020204" pitchFamily="34" charset="0"/>
                        </a:rPr>
                        <a:t>________.</a:t>
                      </a:r>
                    </a:p>
                  </a:txBody>
                  <a:tcPr/>
                </a:tc>
                <a:extLst>
                  <a:ext uri="{0D108BD9-81ED-4DB2-BD59-A6C34878D82A}">
                    <a16:rowId xmlns:a16="http://schemas.microsoft.com/office/drawing/2014/main" val="2006073570"/>
                  </a:ext>
                </a:extLst>
              </a:tr>
              <a:tr h="370840">
                <a:tc>
                  <a:txBody>
                    <a:bodyPr/>
                    <a:lstStyle/>
                    <a:p>
                      <a:r>
                        <a:rPr lang="en-GB" sz="2400" dirty="0">
                          <a:latin typeface="Century Gothic" panose="020B0502020202020204" pitchFamily="34" charset="0"/>
                        </a:rPr>
                        <a:t>5</a:t>
                      </a:r>
                    </a:p>
                  </a:txBody>
                  <a:tcPr/>
                </a:tc>
                <a:tc>
                  <a:txBody>
                    <a:bodyPr/>
                    <a:lstStyle/>
                    <a:p>
                      <a:r>
                        <a:rPr lang="en-GB" sz="2400" b="1" dirty="0">
                          <a:latin typeface="Century Gothic" panose="020B0502020202020204" pitchFamily="34" charset="0"/>
                        </a:rPr>
                        <a:t>S/he is studying </a:t>
                      </a:r>
                      <a:r>
                        <a:rPr lang="en-GB" sz="2400" dirty="0">
                          <a:latin typeface="Century Gothic" panose="020B0502020202020204" pitchFamily="34" charset="0"/>
                        </a:rPr>
                        <a:t>_______</a:t>
                      </a:r>
                    </a:p>
                  </a:txBody>
                  <a:tcPr/>
                </a:tc>
                <a:extLst>
                  <a:ext uri="{0D108BD9-81ED-4DB2-BD59-A6C34878D82A}">
                    <a16:rowId xmlns:a16="http://schemas.microsoft.com/office/drawing/2014/main" val="2017317331"/>
                  </a:ext>
                </a:extLst>
              </a:tr>
              <a:tr h="370840">
                <a:tc>
                  <a:txBody>
                    <a:bodyPr/>
                    <a:lstStyle/>
                    <a:p>
                      <a:r>
                        <a:rPr lang="en-GB" sz="2400" dirty="0">
                          <a:latin typeface="Century Gothic" panose="020B0502020202020204" pitchFamily="34" charset="0"/>
                        </a:rPr>
                        <a:t>6</a:t>
                      </a:r>
                    </a:p>
                  </a:txBody>
                  <a:tcPr/>
                </a:tc>
                <a:tc>
                  <a:txBody>
                    <a:bodyPr/>
                    <a:lstStyle/>
                    <a:p>
                      <a:r>
                        <a:rPr lang="en-GB" sz="2400" dirty="0">
                          <a:latin typeface="Century Gothic" panose="020B0502020202020204" pitchFamily="34" charset="0"/>
                        </a:rPr>
                        <a:t>In the morning</a:t>
                      </a:r>
                    </a:p>
                  </a:txBody>
                  <a:tcPr/>
                </a:tc>
                <a:extLst>
                  <a:ext uri="{0D108BD9-81ED-4DB2-BD59-A6C34878D82A}">
                    <a16:rowId xmlns:a16="http://schemas.microsoft.com/office/drawing/2014/main" val="4062598059"/>
                  </a:ext>
                </a:extLst>
              </a:tr>
              <a:tr h="370840">
                <a:tc>
                  <a:txBody>
                    <a:bodyPr/>
                    <a:lstStyle/>
                    <a:p>
                      <a:r>
                        <a:rPr lang="en-GB" sz="2400" dirty="0">
                          <a:latin typeface="Century Gothic" panose="020B0502020202020204" pitchFamily="34" charset="0"/>
                        </a:rPr>
                        <a:t>7</a:t>
                      </a:r>
                    </a:p>
                  </a:txBody>
                  <a:tcPr/>
                </a:tc>
                <a:tc>
                  <a:txBody>
                    <a:bodyPr/>
                    <a:lstStyle/>
                    <a:p>
                      <a:r>
                        <a:rPr lang="en-GB" sz="2400" dirty="0">
                          <a:latin typeface="Century Gothic" panose="020B0502020202020204" pitchFamily="34" charset="0"/>
                        </a:rPr>
                        <a:t>In the evening</a:t>
                      </a:r>
                      <a:endParaRPr lang="en-GB" sz="2400" b="1" dirty="0">
                        <a:latin typeface="Century Gothic" panose="020B0502020202020204" pitchFamily="34" charset="0"/>
                      </a:endParaRPr>
                    </a:p>
                  </a:txBody>
                  <a:tcPr/>
                </a:tc>
                <a:extLst>
                  <a:ext uri="{0D108BD9-81ED-4DB2-BD59-A6C34878D82A}">
                    <a16:rowId xmlns:a16="http://schemas.microsoft.com/office/drawing/2014/main" val="2327418639"/>
                  </a:ext>
                </a:extLst>
              </a:tr>
              <a:tr h="370840">
                <a:tc>
                  <a:txBody>
                    <a:bodyPr/>
                    <a:lstStyle/>
                    <a:p>
                      <a:r>
                        <a:rPr lang="en-GB" sz="2400" dirty="0">
                          <a:latin typeface="Century Gothic" panose="020B0502020202020204" pitchFamily="34" charset="0"/>
                        </a:rPr>
                        <a:t>8</a:t>
                      </a:r>
                    </a:p>
                  </a:txBody>
                  <a:tcPr/>
                </a:tc>
                <a:tc>
                  <a:txBody>
                    <a:bodyPr/>
                    <a:lstStyle/>
                    <a:p>
                      <a:r>
                        <a:rPr lang="en-GB" sz="2400" b="0" dirty="0">
                          <a:latin typeface="Century Gothic" panose="020B0502020202020204" pitchFamily="34" charset="0"/>
                        </a:rPr>
                        <a:t>Bye!</a:t>
                      </a:r>
                    </a:p>
                  </a:txBody>
                  <a:tcPr/>
                </a:tc>
                <a:extLst>
                  <a:ext uri="{0D108BD9-81ED-4DB2-BD59-A6C34878D82A}">
                    <a16:rowId xmlns:a16="http://schemas.microsoft.com/office/drawing/2014/main" val="3320717167"/>
                  </a:ext>
                </a:extLst>
              </a:tr>
            </a:tbl>
          </a:graphicData>
        </a:graphic>
      </p:graphicFrame>
      <p:pic>
        <p:nvPicPr>
          <p:cNvPr id="24" name="Graphic 23" descr="Teacher">
            <a:extLst>
              <a:ext uri="{FF2B5EF4-FFF2-40B4-BE49-F238E27FC236}">
                <a16:creationId xmlns:a16="http://schemas.microsoft.com/office/drawing/2014/main" id="{D6F0D4BE-B802-683C-97DB-0651C25468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9207" y="130384"/>
            <a:ext cx="914400" cy="914400"/>
          </a:xfrm>
          <a:prstGeom prst="rect">
            <a:avLst/>
          </a:prstGeom>
        </p:spPr>
      </p:pic>
      <p:sp>
        <p:nvSpPr>
          <p:cNvPr id="25" name="Speech Bubble: Rectangle with Corners Rounded 24">
            <a:extLst>
              <a:ext uri="{FF2B5EF4-FFF2-40B4-BE49-F238E27FC236}">
                <a16:creationId xmlns:a16="http://schemas.microsoft.com/office/drawing/2014/main" id="{6F2DBE15-2F37-DDD4-E25A-7264685891A1}"/>
              </a:ext>
            </a:extLst>
          </p:cNvPr>
          <p:cNvSpPr/>
          <p:nvPr/>
        </p:nvSpPr>
        <p:spPr>
          <a:xfrm>
            <a:off x="3571945" y="405134"/>
            <a:ext cx="6907280" cy="518040"/>
          </a:xfrm>
          <a:prstGeom prst="wedgeRoundRectCallout">
            <a:avLst>
              <a:gd name="adj1" fmla="val -54587"/>
              <a:gd name="adj2" fmla="val -2643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Practica</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diálogo</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con una pareja.</a:t>
            </a:r>
          </a:p>
        </p:txBody>
      </p:sp>
      <p:sp>
        <p:nvSpPr>
          <p:cNvPr id="18" name="Rounded Rectangle 11">
            <a:extLst>
              <a:ext uri="{FF2B5EF4-FFF2-40B4-BE49-F238E27FC236}">
                <a16:creationId xmlns:a16="http://schemas.microsoft.com/office/drawing/2014/main" id="{6A0675F2-08DD-4E4E-A5BC-CB107CC32FE7}"/>
              </a:ext>
            </a:extLst>
          </p:cNvPr>
          <p:cNvSpPr/>
          <p:nvPr/>
        </p:nvSpPr>
        <p:spPr>
          <a:xfrm>
            <a:off x="10996863" y="130384"/>
            <a:ext cx="1124782"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6357B7B0-3D0C-498B-8AA3-B80CD55DF11B}"/>
              </a:ext>
            </a:extLst>
          </p:cNvPr>
          <p:cNvSpPr txBox="1"/>
          <p:nvPr/>
        </p:nvSpPr>
        <p:spPr>
          <a:xfrm>
            <a:off x="11093116" y="115212"/>
            <a:ext cx="102178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hablar</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3" name="Picture 2" descr="A yellow and blue oval shaped objects&#10;&#10;Description automatically generated">
            <a:extLst>
              <a:ext uri="{FF2B5EF4-FFF2-40B4-BE49-F238E27FC236}">
                <a16:creationId xmlns:a16="http://schemas.microsoft.com/office/drawing/2014/main" id="{00559D24-4491-4C57-A162-0F5515E6E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0705" y="435178"/>
            <a:ext cx="1864840" cy="1219212"/>
          </a:xfrm>
          <a:prstGeom prst="rect">
            <a:avLst/>
          </a:prstGeom>
        </p:spPr>
      </p:pic>
      <p:sp>
        <p:nvSpPr>
          <p:cNvPr id="4" name="Title 3">
            <a:extLst>
              <a:ext uri="{FF2B5EF4-FFF2-40B4-BE49-F238E27FC236}">
                <a16:creationId xmlns:a16="http://schemas.microsoft.com/office/drawing/2014/main" id="{29EF1E51-54B0-4356-8FA2-50AEF0BC155F}"/>
              </a:ext>
            </a:extLst>
          </p:cNvPr>
          <p:cNvSpPr>
            <a:spLocks noGrp="1"/>
          </p:cNvSpPr>
          <p:nvPr>
            <p:ph type="title"/>
          </p:nvPr>
        </p:nvSpPr>
        <p:spPr>
          <a:xfrm>
            <a:off x="0" y="213557"/>
            <a:ext cx="2799306" cy="647577"/>
          </a:xfrm>
        </p:spPr>
        <p:txBody>
          <a:bodyPr/>
          <a:lstStyle/>
          <a:p>
            <a:r>
              <a:rPr lang="en-GB" dirty="0" err="1"/>
              <a:t>En</a:t>
            </a:r>
            <a:r>
              <a:rPr lang="en-GB" dirty="0"/>
              <a:t> pareja</a:t>
            </a:r>
          </a:p>
        </p:txBody>
      </p:sp>
      <p:pic>
        <p:nvPicPr>
          <p:cNvPr id="9" name="Picture 8">
            <a:extLst>
              <a:ext uri="{FF2B5EF4-FFF2-40B4-BE49-F238E27FC236}">
                <a16:creationId xmlns:a16="http://schemas.microsoft.com/office/drawing/2014/main" id="{3E87BE70-DD18-401A-90D8-8110A9838AD0}"/>
              </a:ext>
            </a:extLst>
          </p:cNvPr>
          <p:cNvPicPr>
            <a:picLocks noChangeAspect="1"/>
          </p:cNvPicPr>
          <p:nvPr/>
        </p:nvPicPr>
        <p:blipFill>
          <a:blip r:embed="rId6"/>
          <a:stretch>
            <a:fillRect/>
          </a:stretch>
        </p:blipFill>
        <p:spPr>
          <a:xfrm>
            <a:off x="-12280" y="861134"/>
            <a:ext cx="914479" cy="987638"/>
          </a:xfrm>
          <a:prstGeom prst="rect">
            <a:avLst/>
          </a:prstGeom>
        </p:spPr>
      </p:pic>
      <p:pic>
        <p:nvPicPr>
          <p:cNvPr id="11" name="Picture 10">
            <a:extLst>
              <a:ext uri="{FF2B5EF4-FFF2-40B4-BE49-F238E27FC236}">
                <a16:creationId xmlns:a16="http://schemas.microsoft.com/office/drawing/2014/main" id="{6996BFCA-BCF8-4083-B53D-C2A6503DC496}"/>
              </a:ext>
            </a:extLst>
          </p:cNvPr>
          <p:cNvPicPr>
            <a:picLocks noChangeAspect="1"/>
          </p:cNvPicPr>
          <p:nvPr/>
        </p:nvPicPr>
        <p:blipFill>
          <a:blip r:embed="rId7"/>
          <a:stretch>
            <a:fillRect/>
          </a:stretch>
        </p:blipFill>
        <p:spPr>
          <a:xfrm>
            <a:off x="6276854" y="1731055"/>
            <a:ext cx="914479" cy="1018120"/>
          </a:xfrm>
          <a:prstGeom prst="rect">
            <a:avLst/>
          </a:prstGeom>
        </p:spPr>
      </p:pic>
      <p:sp>
        <p:nvSpPr>
          <p:cNvPr id="2" name="TextBox 1">
            <a:extLst>
              <a:ext uri="{FF2B5EF4-FFF2-40B4-BE49-F238E27FC236}">
                <a16:creationId xmlns:a16="http://schemas.microsoft.com/office/drawing/2014/main" id="{865F1AE8-207E-472A-AA15-84D90CB0327F}"/>
              </a:ext>
            </a:extLst>
          </p:cNvPr>
          <p:cNvSpPr txBox="1"/>
          <p:nvPr/>
        </p:nvSpPr>
        <p:spPr>
          <a:xfrm>
            <a:off x="902198" y="1044784"/>
            <a:ext cx="9066339" cy="461665"/>
          </a:xfrm>
          <a:prstGeom prst="rect">
            <a:avLst/>
          </a:prstGeom>
          <a:noFill/>
        </p:spPr>
        <p:txBody>
          <a:bodyPr wrap="square" rtlCol="0">
            <a:spAutoFit/>
          </a:bodyPr>
          <a:lstStyle/>
          <a:p>
            <a:r>
              <a:rPr lang="en-GB" sz="2400" dirty="0">
                <a:solidFill>
                  <a:srgbClr val="002060"/>
                </a:solidFill>
              </a:rPr>
              <a:t>Habla de un amigo/una amiga o de </a:t>
            </a:r>
            <a:r>
              <a:rPr lang="en-GB" sz="2400" dirty="0" err="1">
                <a:solidFill>
                  <a:srgbClr val="002060"/>
                </a:solidFill>
              </a:rPr>
              <a:t>tu</a:t>
            </a:r>
            <a:r>
              <a:rPr lang="en-GB" sz="2400" dirty="0">
                <a:solidFill>
                  <a:srgbClr val="002060"/>
                </a:solidFill>
              </a:rPr>
              <a:t> </a:t>
            </a:r>
            <a:r>
              <a:rPr lang="en-GB" sz="2400" dirty="0" err="1">
                <a:solidFill>
                  <a:srgbClr val="002060"/>
                </a:solidFill>
              </a:rPr>
              <a:t>hermano</a:t>
            </a:r>
            <a:r>
              <a:rPr lang="en-GB" sz="2400" dirty="0">
                <a:solidFill>
                  <a:srgbClr val="002060"/>
                </a:solidFill>
              </a:rPr>
              <a:t>/</a:t>
            </a:r>
            <a:r>
              <a:rPr lang="en-GB" sz="2400" dirty="0" err="1">
                <a:solidFill>
                  <a:srgbClr val="002060"/>
                </a:solidFill>
              </a:rPr>
              <a:t>hermana</a:t>
            </a:r>
            <a:r>
              <a:rPr lang="en-GB" sz="2400" dirty="0">
                <a:solidFill>
                  <a:srgbClr val="002060"/>
                </a:solidFill>
              </a:rPr>
              <a:t>.</a:t>
            </a:r>
          </a:p>
        </p:txBody>
      </p:sp>
      <p:pic>
        <p:nvPicPr>
          <p:cNvPr id="5" name="Picture 4">
            <a:extLst>
              <a:ext uri="{FF2B5EF4-FFF2-40B4-BE49-F238E27FC236}">
                <a16:creationId xmlns:a16="http://schemas.microsoft.com/office/drawing/2014/main" id="{237D5975-9E8C-421C-B4F1-3BE84AC2915F}"/>
              </a:ext>
            </a:extLst>
          </p:cNvPr>
          <p:cNvPicPr>
            <a:picLocks noChangeAspect="1"/>
          </p:cNvPicPr>
          <p:nvPr/>
        </p:nvPicPr>
        <p:blipFill>
          <a:blip r:embed="rId8"/>
          <a:stretch>
            <a:fillRect/>
          </a:stretch>
        </p:blipFill>
        <p:spPr>
          <a:xfrm>
            <a:off x="4929747" y="1506449"/>
            <a:ext cx="1637509" cy="1018120"/>
          </a:xfrm>
          <a:prstGeom prst="rect">
            <a:avLst/>
          </a:prstGeom>
        </p:spPr>
      </p:pic>
    </p:spTree>
    <p:extLst>
      <p:ext uri="{BB962C8B-B14F-4D97-AF65-F5344CB8AC3E}">
        <p14:creationId xmlns:p14="http://schemas.microsoft.com/office/powerpoint/2010/main" val="736866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2.1</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4 - Lesson 36</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300" dirty="0">
                <a:solidFill>
                  <a:prstClr val="white"/>
                </a:solidFill>
                <a:latin typeface="Century Gothic" panose="020B0502020202020204" pitchFamily="34" charset="0"/>
              </a:rPr>
              <a:t>Victoria Hobson / Nick Avery  / Rachel Hawkes </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16.01.24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0" y="2007865"/>
            <a:ext cx="10701129" cy="1484251"/>
          </a:xfrm>
        </p:spPr>
        <p:txBody>
          <a:bodyPr>
            <a:normAutofit/>
          </a:bodyPr>
          <a:lstStyle/>
          <a:p>
            <a:r>
              <a:rPr lang="en-GB" dirty="0">
                <a:solidFill>
                  <a:prstClr val="white"/>
                </a:solidFill>
              </a:rPr>
              <a:t>Question words: </a:t>
            </a:r>
            <a:r>
              <a:rPr lang="en-GB" dirty="0" err="1">
                <a:solidFill>
                  <a:prstClr val="white"/>
                </a:solidFill>
              </a:rPr>
              <a:t>cuánto</a:t>
            </a:r>
            <a:r>
              <a:rPr lang="en-GB" dirty="0">
                <a:solidFill>
                  <a:prstClr val="white"/>
                </a:solidFill>
              </a:rPr>
              <a:t>(s), </a:t>
            </a:r>
            <a:r>
              <a:rPr lang="en-GB" dirty="0" err="1">
                <a:solidFill>
                  <a:prstClr val="white"/>
                </a:solidFill>
              </a:rPr>
              <a:t>cuál</a:t>
            </a:r>
            <a:r>
              <a:rPr lang="en-GB" dirty="0">
                <a:solidFill>
                  <a:prstClr val="white"/>
                </a:solidFill>
              </a:rPr>
              <a:t>(es),</a:t>
            </a:r>
            <a:r>
              <a:rPr lang="en-GB" dirty="0" err="1">
                <a:solidFill>
                  <a:prstClr val="white"/>
                </a:solidFill>
              </a:rPr>
              <a:t>quién</a:t>
            </a:r>
            <a:r>
              <a:rPr lang="en-GB" dirty="0">
                <a:solidFill>
                  <a:prstClr val="white"/>
                </a:solidFill>
              </a:rPr>
              <a:t>(es)</a:t>
            </a:r>
            <a:endParaRPr lang="en-US" dirty="0"/>
          </a:p>
          <a:p>
            <a:pPr algn="l"/>
            <a:endParaRPr lang="en-US" dirty="0"/>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70000" lnSpcReduction="20000"/>
          </a:bodyPr>
          <a:lstStyle/>
          <a:p>
            <a:r>
              <a:rPr lang="en-GB" dirty="0">
                <a:solidFill>
                  <a:prstClr val="white"/>
                </a:solidFill>
              </a:rPr>
              <a:t>Asking and answering questions</a:t>
            </a:r>
            <a:endParaRPr lang="en-GB" dirty="0"/>
          </a:p>
        </p:txBody>
      </p:sp>
      <p:pic>
        <p:nvPicPr>
          <p:cNvPr id="5" name="Picture 4">
            <a:extLst>
              <a:ext uri="{FF2B5EF4-FFF2-40B4-BE49-F238E27FC236}">
                <a16:creationId xmlns:a16="http://schemas.microsoft.com/office/drawing/2014/main" id="{1C3D2D77-47AE-470B-B192-E2DA80D442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3750" y="3064265"/>
            <a:ext cx="2236018" cy="1504529"/>
          </a:xfrm>
          <a:prstGeom prst="rect">
            <a:avLst/>
          </a:prstGeom>
        </p:spPr>
      </p:pic>
      <p:pic>
        <p:nvPicPr>
          <p:cNvPr id="6" name="Picture 5">
            <a:extLst>
              <a:ext uri="{FF2B5EF4-FFF2-40B4-BE49-F238E27FC236}">
                <a16:creationId xmlns:a16="http://schemas.microsoft.com/office/drawing/2014/main" id="{5B49C342-EEC3-4517-9023-E0C331CE6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537" y="3008830"/>
            <a:ext cx="1907822" cy="1419031"/>
          </a:xfrm>
          <a:prstGeom prst="rect">
            <a:avLst/>
          </a:prstGeom>
        </p:spPr>
      </p:pic>
      <p:pic>
        <p:nvPicPr>
          <p:cNvPr id="7" name="Picture 6">
            <a:extLst>
              <a:ext uri="{FF2B5EF4-FFF2-40B4-BE49-F238E27FC236}">
                <a16:creationId xmlns:a16="http://schemas.microsoft.com/office/drawing/2014/main" id="{1E6E423F-ADB6-4795-B3B3-98CA76B80B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3084" y="4644514"/>
            <a:ext cx="1314529" cy="1628078"/>
          </a:xfrm>
          <a:prstGeom prst="rect">
            <a:avLst/>
          </a:prstGeom>
        </p:spPr>
      </p:pic>
      <p:pic>
        <p:nvPicPr>
          <p:cNvPr id="8" name="Picture 7">
            <a:extLst>
              <a:ext uri="{FF2B5EF4-FFF2-40B4-BE49-F238E27FC236}">
                <a16:creationId xmlns:a16="http://schemas.microsoft.com/office/drawing/2014/main" id="{F63509E8-64BF-49D0-B452-DB1BBAB767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6537" y="1066405"/>
            <a:ext cx="1712804" cy="1573296"/>
          </a:xfrm>
          <a:prstGeom prst="rect">
            <a:avLst/>
          </a:prstGeom>
        </p:spPr>
      </p:pic>
      <p:sp>
        <p:nvSpPr>
          <p:cNvPr id="10" name="TextBox 9">
            <a:extLst>
              <a:ext uri="{FF2B5EF4-FFF2-40B4-BE49-F238E27FC236}">
                <a16:creationId xmlns:a16="http://schemas.microsoft.com/office/drawing/2014/main" id="{3B60A946-7904-45A4-98FA-90038EFDF809}"/>
              </a:ext>
            </a:extLst>
          </p:cNvPr>
          <p:cNvSpPr txBox="1"/>
          <p:nvPr/>
        </p:nvSpPr>
        <p:spPr>
          <a:xfrm>
            <a:off x="10372297" y="2501907"/>
            <a:ext cx="1582912" cy="400110"/>
          </a:xfrm>
          <a:prstGeom prst="rect">
            <a:avLst/>
          </a:prstGeom>
          <a:noFill/>
        </p:spPr>
        <p:txBody>
          <a:bodyPr wrap="square">
            <a:spAutoFit/>
          </a:bodyPr>
          <a:lstStyle/>
          <a:p>
            <a:r>
              <a:rPr lang="en-GB" sz="2000" b="1" dirty="0"/>
              <a:t>¿</a:t>
            </a:r>
            <a:r>
              <a:rPr lang="en-GB" sz="2000" b="1" dirty="0" err="1"/>
              <a:t>cuál</a:t>
            </a:r>
            <a:r>
              <a:rPr lang="en-GB" sz="2000" b="1" dirty="0"/>
              <a:t>(es)?</a:t>
            </a:r>
          </a:p>
        </p:txBody>
      </p:sp>
      <p:sp>
        <p:nvSpPr>
          <p:cNvPr id="11" name="TextBox 10">
            <a:extLst>
              <a:ext uri="{FF2B5EF4-FFF2-40B4-BE49-F238E27FC236}">
                <a16:creationId xmlns:a16="http://schemas.microsoft.com/office/drawing/2014/main" id="{81DD4153-D761-48D6-8F8C-33ADD7D5B351}"/>
              </a:ext>
            </a:extLst>
          </p:cNvPr>
          <p:cNvSpPr txBox="1"/>
          <p:nvPr/>
        </p:nvSpPr>
        <p:spPr>
          <a:xfrm>
            <a:off x="8132227" y="4421966"/>
            <a:ext cx="1582912" cy="400110"/>
          </a:xfrm>
          <a:prstGeom prst="rect">
            <a:avLst/>
          </a:prstGeom>
          <a:noFill/>
        </p:spPr>
        <p:txBody>
          <a:bodyPr wrap="square">
            <a:spAutoFit/>
          </a:bodyPr>
          <a:lstStyle/>
          <a:p>
            <a:r>
              <a:rPr lang="en-GB" sz="2000" b="1" dirty="0"/>
              <a:t>¿</a:t>
            </a:r>
            <a:r>
              <a:rPr lang="en-GB" sz="2000" b="1" dirty="0" err="1"/>
              <a:t>cuánto</a:t>
            </a:r>
            <a:r>
              <a:rPr lang="en-GB" sz="2000" b="1" dirty="0"/>
              <a:t>?</a:t>
            </a:r>
          </a:p>
        </p:txBody>
      </p:sp>
      <p:sp>
        <p:nvSpPr>
          <p:cNvPr id="12" name="TextBox 11">
            <a:extLst>
              <a:ext uri="{FF2B5EF4-FFF2-40B4-BE49-F238E27FC236}">
                <a16:creationId xmlns:a16="http://schemas.microsoft.com/office/drawing/2014/main" id="{BB16CEE3-7C33-4879-A8BE-FE3781437982}"/>
              </a:ext>
            </a:extLst>
          </p:cNvPr>
          <p:cNvSpPr txBox="1"/>
          <p:nvPr/>
        </p:nvSpPr>
        <p:spPr>
          <a:xfrm>
            <a:off x="10284978" y="4381875"/>
            <a:ext cx="1582912" cy="400110"/>
          </a:xfrm>
          <a:prstGeom prst="rect">
            <a:avLst/>
          </a:prstGeom>
          <a:noFill/>
        </p:spPr>
        <p:txBody>
          <a:bodyPr wrap="square">
            <a:spAutoFit/>
          </a:bodyPr>
          <a:lstStyle/>
          <a:p>
            <a:r>
              <a:rPr lang="en-GB" sz="2000" b="1" dirty="0"/>
              <a:t>¿</a:t>
            </a:r>
            <a:r>
              <a:rPr lang="en-GB" sz="2000" b="1" dirty="0" err="1"/>
              <a:t>cuántos</a:t>
            </a:r>
            <a:r>
              <a:rPr lang="en-GB" sz="2000" b="1" dirty="0"/>
              <a:t>?</a:t>
            </a:r>
          </a:p>
        </p:txBody>
      </p:sp>
      <p:sp>
        <p:nvSpPr>
          <p:cNvPr id="13" name="TextBox 12">
            <a:extLst>
              <a:ext uri="{FF2B5EF4-FFF2-40B4-BE49-F238E27FC236}">
                <a16:creationId xmlns:a16="http://schemas.microsoft.com/office/drawing/2014/main" id="{244E9AEC-B118-43A8-8EE0-D859C867021B}"/>
              </a:ext>
            </a:extLst>
          </p:cNvPr>
          <p:cNvSpPr txBox="1"/>
          <p:nvPr/>
        </p:nvSpPr>
        <p:spPr>
          <a:xfrm>
            <a:off x="9193084" y="6247095"/>
            <a:ext cx="1729612" cy="400110"/>
          </a:xfrm>
          <a:prstGeom prst="rect">
            <a:avLst/>
          </a:prstGeom>
          <a:noFill/>
        </p:spPr>
        <p:txBody>
          <a:bodyPr wrap="square">
            <a:spAutoFit/>
          </a:bodyPr>
          <a:lstStyle/>
          <a:p>
            <a:r>
              <a:rPr lang="en-GB" sz="2000" b="1" dirty="0"/>
              <a:t>¿</a:t>
            </a:r>
            <a:r>
              <a:rPr lang="en-GB" sz="2000" b="1" dirty="0" err="1"/>
              <a:t>quién</a:t>
            </a:r>
            <a:r>
              <a:rPr lang="en-GB" sz="2000" b="1" dirty="0"/>
              <a:t>(es)?</a:t>
            </a:r>
          </a:p>
        </p:txBody>
      </p:sp>
    </p:spTree>
    <p:extLst>
      <p:ext uri="{BB962C8B-B14F-4D97-AF65-F5344CB8AC3E}">
        <p14:creationId xmlns:p14="http://schemas.microsoft.com/office/powerpoint/2010/main" val="445896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A05EEB-7962-B442-B266-C88A0FD3E642}"/>
              </a:ext>
            </a:extLst>
          </p:cNvPr>
          <p:cNvSpPr>
            <a:spLocks noGrp="1"/>
          </p:cNvSpPr>
          <p:nvPr>
            <p:ph type="title"/>
          </p:nvPr>
        </p:nvSpPr>
        <p:spPr>
          <a:xfrm>
            <a:off x="1116000" y="1044000"/>
            <a:ext cx="10515600" cy="1325563"/>
          </a:xfrm>
        </p:spPr>
        <p:txBody>
          <a:bodyPr>
            <a:normAutofit fontScale="90000"/>
          </a:bodyPr>
          <a:lstStyle/>
          <a:p>
            <a:pPr algn="ctr"/>
            <a:r>
              <a:rPr lang="en-GB" sz="15300" b="1" dirty="0">
                <a:solidFill>
                  <a:srgbClr val="002060"/>
                </a:solidFill>
              </a:rPr>
              <a:t>¿</a:t>
            </a:r>
            <a:r>
              <a:rPr lang="en-GB" sz="15300" b="1" dirty="0" err="1">
                <a:solidFill>
                  <a:srgbClr val="002060"/>
                </a:solidFill>
              </a:rPr>
              <a:t>cuánto</a:t>
            </a:r>
            <a:r>
              <a:rPr lang="en-GB" sz="15300" b="1" dirty="0">
                <a:solidFill>
                  <a:srgbClr val="002060"/>
                </a:solidFill>
              </a:rPr>
              <a:t>?</a:t>
            </a:r>
            <a:endParaRPr lang="en-US" dirty="0">
              <a:solidFill>
                <a:srgbClr val="002060"/>
              </a:solidFill>
            </a:endParaRPr>
          </a:p>
        </p:txBody>
      </p:sp>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21349562">
            <a:off x="5168105" y="2756910"/>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how much?</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7058"/>
            <a:ext cx="2236018" cy="1504529"/>
          </a:xfrm>
          <a:prstGeom prst="rect">
            <a:avLst/>
          </a:prstGeom>
        </p:spPr>
      </p:pic>
    </p:spTree>
    <p:extLst>
      <p:ext uri="{BB962C8B-B14F-4D97-AF65-F5344CB8AC3E}">
        <p14:creationId xmlns:p14="http://schemas.microsoft.com/office/powerpoint/2010/main" val="300944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899" y="585647"/>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a</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TextBox 5"/>
          <p:cNvSpPr txBox="1"/>
          <p:nvPr/>
        </p:nvSpPr>
        <p:spPr>
          <a:xfrm>
            <a:off x="4025674" y="1911210"/>
            <a:ext cx="3912052" cy="1938992"/>
          </a:xfrm>
          <a:prstGeom prst="rect">
            <a:avLst/>
          </a:prstGeom>
          <a:noFill/>
        </p:spPr>
        <p:txBody>
          <a:bodyPr wrap="square" rtlCol="0">
            <a:spAutoFit/>
          </a:bodyPr>
          <a:lstStyle/>
          <a:p>
            <a:pPr algn="ctr"/>
            <a:r>
              <a:rPr lang="en-GB" sz="12000" dirty="0">
                <a:solidFill>
                  <a:srgbClr val="E56700"/>
                </a:solidFill>
                <a:latin typeface="Century Gothic" panose="020B0502020202020204" pitchFamily="34" charset="0"/>
                <a:cs typeface="Calibri" panose="020F0502020204030204" pitchFamily="34" charset="0"/>
              </a:rPr>
              <a:t>a</a:t>
            </a:r>
            <a:r>
              <a:rPr lang="en-GB" sz="12000" dirty="0">
                <a:solidFill>
                  <a:srgbClr val="115076"/>
                </a:solidFill>
                <a:latin typeface="Century Gothic" panose="020B0502020202020204" pitchFamily="34" charset="0"/>
                <a:cs typeface="Calibri" panose="020F0502020204030204" pitchFamily="34" charset="0"/>
              </a:rPr>
              <a:t>lto</a:t>
            </a:r>
          </a:p>
        </p:txBody>
      </p:sp>
    </p:spTree>
    <p:extLst>
      <p:ext uri="{BB962C8B-B14F-4D97-AF65-F5344CB8AC3E}">
        <p14:creationId xmlns:p14="http://schemas.microsoft.com/office/powerpoint/2010/main" val="6597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C367-8E4F-BC45-A935-7F6138681ED9}"/>
              </a:ext>
            </a:extLst>
          </p:cNvPr>
          <p:cNvSpPr>
            <a:spLocks noGrp="1"/>
          </p:cNvSpPr>
          <p:nvPr>
            <p:ph type="title"/>
          </p:nvPr>
        </p:nvSpPr>
        <p:spPr>
          <a:xfrm>
            <a:off x="1116000" y="1044000"/>
            <a:ext cx="10515600" cy="1325563"/>
          </a:xfrm>
        </p:spPr>
        <p:txBody>
          <a:bodyPr>
            <a:normAutofit fontScale="90000"/>
          </a:bodyPr>
          <a:lstStyle/>
          <a:p>
            <a:pPr algn="ctr"/>
            <a:r>
              <a:rPr lang="en-GB" sz="15300" b="1" dirty="0">
                <a:solidFill>
                  <a:srgbClr val="002060"/>
                </a:solidFill>
              </a:rPr>
              <a:t>¿</a:t>
            </a:r>
            <a:r>
              <a:rPr lang="en-GB" sz="15300" b="1" dirty="0" err="1">
                <a:solidFill>
                  <a:srgbClr val="002060"/>
                </a:solidFill>
              </a:rPr>
              <a:t>cuánto</a:t>
            </a:r>
            <a:r>
              <a:rPr lang="en-GB" sz="15300" b="1" dirty="0">
                <a:solidFill>
                  <a:srgbClr val="002060"/>
                </a:solidFill>
              </a:rPr>
              <a:t>?</a:t>
            </a:r>
            <a:endParaRPr lang="en-US" sz="15300" dirty="0">
              <a:solidFill>
                <a:srgbClr val="002060"/>
              </a:solidFill>
            </a:endParaRP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7058"/>
            <a:ext cx="2236018" cy="1504529"/>
          </a:xfrm>
          <a:prstGeom prst="rect">
            <a:avLst/>
          </a:prstGeom>
        </p:spPr>
      </p:pic>
      <p:pic>
        <p:nvPicPr>
          <p:cNvPr id="18" name="Picture 2" descr="http://www.clker.com/cliparts/w/d/u/B/w/V/stamp1-md.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rot="21349562">
            <a:off x="5168105" y="2756910"/>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how much?</a:t>
            </a:r>
          </a:p>
        </p:txBody>
      </p:sp>
    </p:spTree>
    <p:extLst>
      <p:ext uri="{BB962C8B-B14F-4D97-AF65-F5344CB8AC3E}">
        <p14:creationId xmlns:p14="http://schemas.microsoft.com/office/powerpoint/2010/main" val="258793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4101107"/>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r>
              <a:rPr kumimoji="0" lang="es-ES"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Cuánto </a:t>
            </a:r>
            <a:r>
              <a:rPr lang="es-ES" sz="5400" dirty="0">
                <a:solidFill>
                  <a:srgbClr val="002060"/>
                </a:solidFill>
                <a:latin typeface="Century Gothic" panose="020B0502020202020204" pitchFamily="34" charset="0"/>
                <a:cs typeface="Calibri" panose="020F0502020204030204" pitchFamily="34" charset="0"/>
              </a:rPr>
              <a:t>dinero tienes</a:t>
            </a:r>
            <a:r>
              <a:rPr kumimoji="0" lang="es-ES"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endParaRPr kumimoji="0" lang="fr-FR"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0" y="5096241"/>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How much </a:t>
            </a:r>
            <a:r>
              <a:rPr lang="en-HK" sz="3200" dirty="0">
                <a:solidFill>
                  <a:srgbClr val="002060"/>
                </a:solidFill>
                <a:latin typeface="Century Gothic" panose="020B0502020202020204" pitchFamily="34" charset="0"/>
              </a:rPr>
              <a:t>money do you have</a:t>
            </a:r>
            <a:r>
              <a:rPr kumimoji="0" lang="en-HK"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7058"/>
            <a:ext cx="2236018" cy="1504529"/>
          </a:xfrm>
          <a:prstGeom prst="rect">
            <a:avLst/>
          </a:prstGeom>
        </p:spPr>
      </p:pic>
      <p:sp>
        <p:nvSpPr>
          <p:cNvPr id="2" name="Title 1">
            <a:extLst>
              <a:ext uri="{FF2B5EF4-FFF2-40B4-BE49-F238E27FC236}">
                <a16:creationId xmlns:a16="http://schemas.microsoft.com/office/drawing/2014/main" id="{A1117F62-1A6E-D242-AFD4-693D322AC549}"/>
              </a:ext>
            </a:extLst>
          </p:cNvPr>
          <p:cNvSpPr>
            <a:spLocks noGrp="1"/>
          </p:cNvSpPr>
          <p:nvPr>
            <p:ph type="title"/>
          </p:nvPr>
        </p:nvSpPr>
        <p:spPr>
          <a:xfrm>
            <a:off x="1116000" y="1044000"/>
            <a:ext cx="10515600" cy="1325563"/>
          </a:xfrm>
        </p:spPr>
        <p:txBody>
          <a:bodyPr>
            <a:normAutofit fontScale="90000"/>
          </a:bodyPr>
          <a:lstStyle/>
          <a:p>
            <a:pPr algn="ctr"/>
            <a:r>
              <a:rPr lang="en-GB" sz="15300" b="1" dirty="0">
                <a:solidFill>
                  <a:srgbClr val="002060"/>
                </a:solidFill>
              </a:rPr>
              <a:t>¿</a:t>
            </a:r>
            <a:r>
              <a:rPr lang="en-GB" sz="15300" b="1" dirty="0" err="1">
                <a:solidFill>
                  <a:srgbClr val="002060"/>
                </a:solidFill>
              </a:rPr>
              <a:t>cuánto</a:t>
            </a:r>
            <a:r>
              <a:rPr lang="en-GB" sz="15300" b="1" dirty="0">
                <a:solidFill>
                  <a:srgbClr val="002060"/>
                </a:solidFill>
              </a:rPr>
              <a:t>?</a:t>
            </a:r>
            <a:endParaRPr lang="en-US" sz="15300" dirty="0">
              <a:solidFill>
                <a:srgbClr val="002060"/>
              </a:solidFill>
            </a:endParaRPr>
          </a:p>
        </p:txBody>
      </p:sp>
      <p:pic>
        <p:nvPicPr>
          <p:cNvPr id="9" name="Picture 2" descr="http://www.clker.com/cliparts/w/d/u/B/w/V/stamp1-md.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rot="21349562">
            <a:off x="5168105" y="2756910"/>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how much?</a:t>
            </a:r>
          </a:p>
        </p:txBody>
      </p:sp>
    </p:spTree>
    <p:extLst>
      <p:ext uri="{BB962C8B-B14F-4D97-AF65-F5344CB8AC3E}">
        <p14:creationId xmlns:p14="http://schemas.microsoft.com/office/powerpoint/2010/main" val="35657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2"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5DFA65-8869-E64B-B945-C8381D4085A7}"/>
              </a:ext>
            </a:extLst>
          </p:cNvPr>
          <p:cNvSpPr>
            <a:spLocks noGrp="1"/>
          </p:cNvSpPr>
          <p:nvPr>
            <p:ph type="title"/>
          </p:nvPr>
        </p:nvSpPr>
        <p:spPr>
          <a:xfrm>
            <a:off x="1116000" y="1044000"/>
            <a:ext cx="10515600" cy="1325563"/>
          </a:xfrm>
        </p:spPr>
        <p:txBody>
          <a:bodyPr>
            <a:noAutofit/>
          </a:bodyPr>
          <a:lstStyle/>
          <a:p>
            <a:pPr algn="ctr"/>
            <a:r>
              <a:rPr lang="en-GB" sz="13800" b="1" dirty="0">
                <a:solidFill>
                  <a:srgbClr val="002060"/>
                </a:solidFill>
              </a:rPr>
              <a:t>¿</a:t>
            </a:r>
            <a:r>
              <a:rPr lang="en-GB" sz="13800" b="1" dirty="0" err="1">
                <a:solidFill>
                  <a:srgbClr val="002060"/>
                </a:solidFill>
              </a:rPr>
              <a:t>cuántos</a:t>
            </a:r>
            <a:r>
              <a:rPr lang="en-GB" sz="13800" b="1" dirty="0">
                <a:solidFill>
                  <a:srgbClr val="002060"/>
                </a:solidFill>
              </a:rPr>
              <a:t>?</a:t>
            </a:r>
            <a:endParaRPr lang="en-US" sz="13800" dirty="0">
              <a:solidFill>
                <a:srgbClr val="002060"/>
              </a:solidFill>
            </a:endParaRPr>
          </a:p>
        </p:txBody>
      </p:sp>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21349562">
            <a:off x="5168105" y="2756910"/>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how many?</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907822" cy="1419031"/>
          </a:xfrm>
          <a:prstGeom prst="rect">
            <a:avLst/>
          </a:prstGeom>
        </p:spPr>
      </p:pic>
    </p:spTree>
    <p:extLst>
      <p:ext uri="{BB962C8B-B14F-4D97-AF65-F5344CB8AC3E}">
        <p14:creationId xmlns:p14="http://schemas.microsoft.com/office/powerpoint/2010/main" val="352712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07822" cy="1419031"/>
          </a:xfrm>
          <a:prstGeom prst="rect">
            <a:avLst/>
          </a:prstGeom>
        </p:spPr>
      </p:pic>
      <p:sp>
        <p:nvSpPr>
          <p:cNvPr id="2" name="Title 1">
            <a:extLst>
              <a:ext uri="{FF2B5EF4-FFF2-40B4-BE49-F238E27FC236}">
                <a16:creationId xmlns:a16="http://schemas.microsoft.com/office/drawing/2014/main" id="{040D2AD5-CEE2-7A41-8CC9-A6DFFE35DF01}"/>
              </a:ext>
            </a:extLst>
          </p:cNvPr>
          <p:cNvSpPr>
            <a:spLocks noGrp="1"/>
          </p:cNvSpPr>
          <p:nvPr>
            <p:ph type="title"/>
          </p:nvPr>
        </p:nvSpPr>
        <p:spPr>
          <a:xfrm>
            <a:off x="1116000" y="1044000"/>
            <a:ext cx="10515600" cy="1325563"/>
          </a:xfrm>
        </p:spPr>
        <p:txBody>
          <a:bodyPr>
            <a:normAutofit fontScale="90000"/>
          </a:bodyPr>
          <a:lstStyle/>
          <a:p>
            <a:pPr algn="ctr"/>
            <a:r>
              <a:rPr lang="en-GB" sz="15300" b="1" dirty="0">
                <a:solidFill>
                  <a:srgbClr val="002060"/>
                </a:solidFill>
              </a:rPr>
              <a:t>¿</a:t>
            </a:r>
            <a:r>
              <a:rPr lang="en-GB" sz="15300" b="1" dirty="0" err="1">
                <a:solidFill>
                  <a:srgbClr val="002060"/>
                </a:solidFill>
              </a:rPr>
              <a:t>cuántos</a:t>
            </a:r>
            <a:r>
              <a:rPr lang="en-GB" sz="15300" b="1" dirty="0">
                <a:solidFill>
                  <a:srgbClr val="002060"/>
                </a:solidFill>
              </a:rPr>
              <a:t>?</a:t>
            </a:r>
            <a:endParaRPr lang="en-US" dirty="0">
              <a:solidFill>
                <a:srgbClr val="002060"/>
              </a:solidFill>
            </a:endParaRPr>
          </a:p>
        </p:txBody>
      </p:sp>
      <p:pic>
        <p:nvPicPr>
          <p:cNvPr id="9" name="Picture 2" descr="http://www.clker.com/cliparts/w/d/u/B/w/V/stamp1-md.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rot="21349562">
            <a:off x="5168105" y="2756910"/>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how many?</a:t>
            </a:r>
          </a:p>
        </p:txBody>
      </p:sp>
    </p:spTree>
    <p:extLst>
      <p:ext uri="{BB962C8B-B14F-4D97-AF65-F5344CB8AC3E}">
        <p14:creationId xmlns:p14="http://schemas.microsoft.com/office/powerpoint/2010/main" val="56115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4101107"/>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r>
              <a:rPr kumimoji="0" lang="es-ES"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Cuántos </a:t>
            </a:r>
            <a:r>
              <a:rPr kumimoji="0" lang="es-ES"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libros tienes?</a:t>
            </a:r>
            <a:endParaRPr kumimoji="0" lang="fr-FR"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0" y="5096241"/>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How many </a:t>
            </a:r>
            <a:r>
              <a:rPr kumimoji="0" lang="en-HK"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books do you have?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07822" cy="1419031"/>
          </a:xfrm>
          <a:prstGeom prst="rect">
            <a:avLst/>
          </a:prstGeom>
        </p:spPr>
      </p:pic>
      <p:sp>
        <p:nvSpPr>
          <p:cNvPr id="2" name="Title 1">
            <a:extLst>
              <a:ext uri="{FF2B5EF4-FFF2-40B4-BE49-F238E27FC236}">
                <a16:creationId xmlns:a16="http://schemas.microsoft.com/office/drawing/2014/main" id="{3AEE046A-B935-F543-AA92-618B01BB20B6}"/>
              </a:ext>
            </a:extLst>
          </p:cNvPr>
          <p:cNvSpPr>
            <a:spLocks noGrp="1"/>
          </p:cNvSpPr>
          <p:nvPr>
            <p:ph type="title"/>
          </p:nvPr>
        </p:nvSpPr>
        <p:spPr>
          <a:xfrm>
            <a:off x="873954" y="1044000"/>
            <a:ext cx="10515600" cy="1325563"/>
          </a:xfrm>
        </p:spPr>
        <p:txBody>
          <a:bodyPr>
            <a:noAutofit/>
          </a:bodyPr>
          <a:lstStyle/>
          <a:p>
            <a:pPr algn="ctr"/>
            <a:r>
              <a:rPr lang="en-US" sz="13800" dirty="0">
                <a:solidFill>
                  <a:srgbClr val="002060"/>
                </a:solidFill>
              </a:rPr>
              <a:t> </a:t>
            </a:r>
            <a:r>
              <a:rPr lang="en-GB" sz="13800" b="1" dirty="0">
                <a:solidFill>
                  <a:srgbClr val="002060"/>
                </a:solidFill>
              </a:rPr>
              <a:t>¿</a:t>
            </a:r>
            <a:r>
              <a:rPr lang="en-GB" sz="13800" b="1" dirty="0" err="1">
                <a:solidFill>
                  <a:srgbClr val="002060"/>
                </a:solidFill>
              </a:rPr>
              <a:t>cuántos</a:t>
            </a:r>
            <a:r>
              <a:rPr lang="en-GB" sz="13800" b="1" dirty="0">
                <a:solidFill>
                  <a:srgbClr val="002060"/>
                </a:solidFill>
              </a:rPr>
              <a:t>?</a:t>
            </a:r>
            <a:endParaRPr lang="en-US" sz="13800" dirty="0">
              <a:solidFill>
                <a:srgbClr val="002060"/>
              </a:solidFill>
            </a:endParaRPr>
          </a:p>
        </p:txBody>
      </p:sp>
      <p:pic>
        <p:nvPicPr>
          <p:cNvPr id="9" name="Picture 2" descr="http://www.clker.com/cliparts/w/d/u/B/w/V/stamp1-md.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rot="21349562">
            <a:off x="5168105" y="2756910"/>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how many?</a:t>
            </a:r>
          </a:p>
        </p:txBody>
      </p:sp>
    </p:spTree>
    <p:extLst>
      <p:ext uri="{BB962C8B-B14F-4D97-AF65-F5344CB8AC3E}">
        <p14:creationId xmlns:p14="http://schemas.microsoft.com/office/powerpoint/2010/main" val="300691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2"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4A7D6-5323-40F7-AD65-2212DFBAEE6D}"/>
              </a:ext>
            </a:extLst>
          </p:cNvPr>
          <p:cNvSpPr>
            <a:spLocks noGrp="1"/>
          </p:cNvSpPr>
          <p:nvPr>
            <p:ph type="title"/>
          </p:nvPr>
        </p:nvSpPr>
        <p:spPr/>
        <p:txBody>
          <a:bodyPr/>
          <a:lstStyle/>
          <a:p>
            <a:r>
              <a:rPr lang="en-GB" dirty="0"/>
              <a:t>La </a:t>
            </a:r>
            <a:r>
              <a:rPr lang="en-GB" dirty="0" err="1"/>
              <a:t>mamá</a:t>
            </a:r>
            <a:r>
              <a:rPr lang="en-GB" dirty="0"/>
              <a:t> de Lucía</a:t>
            </a:r>
          </a:p>
        </p:txBody>
      </p:sp>
      <p:graphicFrame>
        <p:nvGraphicFramePr>
          <p:cNvPr id="4" name="Table 3">
            <a:extLst>
              <a:ext uri="{FF2B5EF4-FFF2-40B4-BE49-F238E27FC236}">
                <a16:creationId xmlns:a16="http://schemas.microsoft.com/office/drawing/2014/main" id="{49E63C1A-7EF0-4226-929C-ACB2EF1F93FC}"/>
              </a:ext>
            </a:extLst>
          </p:cNvPr>
          <p:cNvGraphicFramePr>
            <a:graphicFrameLocks noGrp="1"/>
          </p:cNvGraphicFramePr>
          <p:nvPr>
            <p:extLst>
              <p:ext uri="{D42A27DB-BD31-4B8C-83A1-F6EECF244321}">
                <p14:modId xmlns:p14="http://schemas.microsoft.com/office/powerpoint/2010/main" val="1459562581"/>
              </p:ext>
            </p:extLst>
          </p:nvPr>
        </p:nvGraphicFramePr>
        <p:xfrm>
          <a:off x="91793" y="2036847"/>
          <a:ext cx="5917206" cy="3566160"/>
        </p:xfrm>
        <a:graphic>
          <a:graphicData uri="http://schemas.openxmlformats.org/drawingml/2006/table">
            <a:tbl>
              <a:tblPr firstRow="1" bandRow="1">
                <a:tableStyleId>{5940675A-B579-460E-94D1-54222C63F5DA}</a:tableStyleId>
              </a:tblPr>
              <a:tblGrid>
                <a:gridCol w="379221">
                  <a:extLst>
                    <a:ext uri="{9D8B030D-6E8A-4147-A177-3AD203B41FA5}">
                      <a16:colId xmlns:a16="http://schemas.microsoft.com/office/drawing/2014/main" val="3329158156"/>
                    </a:ext>
                  </a:extLst>
                </a:gridCol>
                <a:gridCol w="1689164">
                  <a:extLst>
                    <a:ext uri="{9D8B030D-6E8A-4147-A177-3AD203B41FA5}">
                      <a16:colId xmlns:a16="http://schemas.microsoft.com/office/drawing/2014/main" val="4084368304"/>
                    </a:ext>
                  </a:extLst>
                </a:gridCol>
                <a:gridCol w="1938527">
                  <a:extLst>
                    <a:ext uri="{9D8B030D-6E8A-4147-A177-3AD203B41FA5}">
                      <a16:colId xmlns:a16="http://schemas.microsoft.com/office/drawing/2014/main" val="2220650417"/>
                    </a:ext>
                  </a:extLst>
                </a:gridCol>
                <a:gridCol w="1910294">
                  <a:extLst>
                    <a:ext uri="{9D8B030D-6E8A-4147-A177-3AD203B41FA5}">
                      <a16:colId xmlns:a16="http://schemas.microsoft.com/office/drawing/2014/main" val="645062322"/>
                    </a:ext>
                  </a:extLst>
                </a:gridCol>
              </a:tblGrid>
              <a:tr h="367786">
                <a:tc>
                  <a:txBody>
                    <a:bodyPr/>
                    <a:lstStyle/>
                    <a:p>
                      <a:endParaRPr lang="en-GB" sz="3200" dirty="0">
                        <a:solidFill>
                          <a:srgbClr val="002060"/>
                        </a:solidFill>
                        <a:latin typeface="Century Gothic" panose="020B0502020202020204" pitchFamily="34" charset="0"/>
                      </a:endParaRPr>
                    </a:p>
                  </a:txBody>
                  <a:tcPr>
                    <a:solidFill>
                      <a:srgbClr val="FEF8F8"/>
                    </a:solidFill>
                  </a:tcPr>
                </a:tc>
                <a:tc>
                  <a:txBody>
                    <a:bodyPr/>
                    <a:lstStyle/>
                    <a:p>
                      <a:endParaRPr lang="en-GB" sz="3200" b="0" dirty="0">
                        <a:solidFill>
                          <a:srgbClr val="002060"/>
                        </a:solidFill>
                        <a:latin typeface="Century Gothic" panose="020B0502020202020204" pitchFamily="34" charset="0"/>
                      </a:endParaRPr>
                    </a:p>
                  </a:txBody>
                  <a:tcPr>
                    <a:solidFill>
                      <a:srgbClr val="FEF8F8"/>
                    </a:solidFill>
                  </a:tcPr>
                </a:tc>
                <a:tc>
                  <a:txBody>
                    <a:bodyPr/>
                    <a:lstStyle/>
                    <a:p>
                      <a:r>
                        <a:rPr lang="en-GB" sz="2400" b="1" dirty="0">
                          <a:solidFill>
                            <a:srgbClr val="002060"/>
                          </a:solidFill>
                        </a:rPr>
                        <a:t>¿Singular</a:t>
                      </a:r>
                      <a:r>
                        <a:rPr lang="en-GB" sz="2400" b="1" baseline="0" dirty="0">
                          <a:solidFill>
                            <a:srgbClr val="002060"/>
                          </a:solidFill>
                        </a:rPr>
                        <a:t> o plural?</a:t>
                      </a:r>
                      <a:endParaRPr lang="en-GB" sz="2400" b="1" baseline="0" dirty="0">
                        <a:solidFill>
                          <a:srgbClr val="002060"/>
                        </a:solidFill>
                        <a:latin typeface="Century Gothic" panose="020B0502020202020204" pitchFamily="34" charset="0"/>
                      </a:endParaRPr>
                    </a:p>
                  </a:txBody>
                  <a:tcPr anchor="ctr">
                    <a:solidFill>
                      <a:srgbClr val="FEF8F8"/>
                    </a:solidFill>
                  </a:tcPr>
                </a:tc>
                <a:tc>
                  <a:txBody>
                    <a:bodyPr/>
                    <a:lstStyle/>
                    <a:p>
                      <a:endParaRPr lang="en-GB" sz="2400" b="1" baseline="0" dirty="0">
                        <a:solidFill>
                          <a:srgbClr val="002060"/>
                        </a:solidFill>
                        <a:latin typeface="Century Gothic" panose="020B0502020202020204" pitchFamily="34" charset="0"/>
                      </a:endParaRPr>
                    </a:p>
                  </a:txBody>
                  <a:tcPr anchor="ctr">
                    <a:solidFill>
                      <a:srgbClr val="FEF8F8"/>
                    </a:solidFill>
                  </a:tcPr>
                </a:tc>
                <a:extLst>
                  <a:ext uri="{0D108BD9-81ED-4DB2-BD59-A6C34878D82A}">
                    <a16:rowId xmlns:a16="http://schemas.microsoft.com/office/drawing/2014/main" val="56469685"/>
                  </a:ext>
                </a:extLst>
              </a:tr>
              <a:tr h="289560">
                <a:tc rowSpan="2">
                  <a:txBody>
                    <a:bodyPr/>
                    <a:lstStyle/>
                    <a:p>
                      <a:pPr algn="ctr"/>
                      <a:r>
                        <a:rPr lang="en-GB" sz="2800" b="1" dirty="0">
                          <a:solidFill>
                            <a:srgbClr val="002060"/>
                          </a:solidFill>
                        </a:rPr>
                        <a:t>1</a:t>
                      </a:r>
                      <a:endParaRPr lang="en-GB" sz="2800" b="1" dirty="0">
                        <a:solidFill>
                          <a:srgbClr val="002060"/>
                        </a:solidFill>
                        <a:latin typeface="Century Gothic" panose="020B0502020202020204" pitchFamily="34" charset="0"/>
                      </a:endParaRPr>
                    </a:p>
                  </a:txBody>
                  <a:tcPr anchor="ctr">
                    <a:solidFill>
                      <a:srgbClr val="FEF8F8"/>
                    </a:solidFill>
                  </a:tcPr>
                </a:tc>
                <a:tc rowSpan="2">
                  <a:txBody>
                    <a:bodyPr/>
                    <a:lstStyle/>
                    <a:p>
                      <a:r>
                        <a:rPr lang="en-GB" sz="2400" b="0" dirty="0">
                          <a:solidFill>
                            <a:srgbClr val="002060"/>
                          </a:solidFill>
                        </a:rPr>
                        <a:t>¿Cuántos</a:t>
                      </a:r>
                      <a:endParaRPr lang="en-GB" sz="2400" b="0" dirty="0">
                        <a:solidFill>
                          <a:srgbClr val="002060"/>
                        </a:solidFill>
                        <a:latin typeface="Century Gothic" panose="020B0502020202020204" pitchFamily="34" charset="0"/>
                      </a:endParaRPr>
                    </a:p>
                  </a:txBody>
                  <a:tcPr anchor="ctr">
                    <a:solidFill>
                      <a:srgbClr val="FEF8F8"/>
                    </a:solidFill>
                  </a:tcPr>
                </a:tc>
                <a:tc>
                  <a:txBody>
                    <a:bodyPr/>
                    <a:lstStyle/>
                    <a:p>
                      <a:r>
                        <a:rPr lang="en-GB" sz="2400" b="0" dirty="0" err="1">
                          <a:solidFill>
                            <a:srgbClr val="002060"/>
                          </a:solidFill>
                        </a:rPr>
                        <a:t>regalos</a:t>
                      </a:r>
                      <a:endParaRPr lang="en-GB" sz="2400" b="0" dirty="0">
                        <a:solidFill>
                          <a:srgbClr val="002060"/>
                        </a:solidFill>
                        <a:latin typeface="Century Gothic" panose="020B0502020202020204" pitchFamily="34" charset="0"/>
                      </a:endParaRPr>
                    </a:p>
                  </a:txBody>
                  <a:tcPr>
                    <a:solidFill>
                      <a:srgbClr val="FEF8F8"/>
                    </a:solidFill>
                  </a:tcPr>
                </a:tc>
                <a:tc rowSpan="2">
                  <a:txBody>
                    <a:bodyPr/>
                    <a:lstStyle/>
                    <a:p>
                      <a:r>
                        <a:rPr lang="en-GB" sz="2400" b="0" dirty="0" err="1">
                          <a:solidFill>
                            <a:srgbClr val="002060"/>
                          </a:solidFill>
                        </a:rPr>
                        <a:t>compras</a:t>
                      </a:r>
                      <a:r>
                        <a:rPr lang="en-GB" sz="2400" b="0" dirty="0">
                          <a:solidFill>
                            <a:srgbClr val="002060"/>
                          </a:solidFill>
                        </a:rPr>
                        <a:t>?</a:t>
                      </a:r>
                      <a:endParaRPr lang="en-GB" sz="2400" b="0" dirty="0">
                        <a:solidFill>
                          <a:srgbClr val="002060"/>
                        </a:solidFill>
                        <a:latin typeface="Century Gothic" panose="020B0502020202020204" pitchFamily="34" charset="0"/>
                      </a:endParaRPr>
                    </a:p>
                  </a:txBody>
                  <a:tcPr anchor="ctr">
                    <a:solidFill>
                      <a:srgbClr val="FEF8F8"/>
                    </a:solidFill>
                  </a:tcPr>
                </a:tc>
                <a:extLst>
                  <a:ext uri="{0D108BD9-81ED-4DB2-BD59-A6C34878D82A}">
                    <a16:rowId xmlns:a16="http://schemas.microsoft.com/office/drawing/2014/main" val="622362356"/>
                  </a:ext>
                </a:extLst>
              </a:tr>
              <a:tr h="289560">
                <a:tc vMerge="1">
                  <a:txBody>
                    <a:bodyPr/>
                    <a:lstStyle/>
                    <a:p>
                      <a:endParaRPr lang="en-GB"/>
                    </a:p>
                  </a:txBody>
                  <a:tcPr/>
                </a:tc>
                <a:tc vMerge="1">
                  <a:txBody>
                    <a:bodyPr/>
                    <a:lstStyle/>
                    <a:p>
                      <a:endParaRPr lang="en-GB"/>
                    </a:p>
                  </a:txBody>
                  <a:tcPr/>
                </a:tc>
                <a:tc>
                  <a:txBody>
                    <a:bodyPr/>
                    <a:lstStyle/>
                    <a:p>
                      <a:r>
                        <a:rPr lang="en-GB" sz="2400" b="0" dirty="0">
                          <a:solidFill>
                            <a:srgbClr val="002060"/>
                          </a:solidFill>
                        </a:rPr>
                        <a:t>chocolate</a:t>
                      </a:r>
                      <a:endParaRPr lang="en-GB" sz="2400" b="0" dirty="0">
                        <a:solidFill>
                          <a:srgbClr val="002060"/>
                        </a:solidFill>
                        <a:latin typeface="Century Gothic" panose="020B0502020202020204" pitchFamily="34" charset="0"/>
                      </a:endParaRPr>
                    </a:p>
                  </a:txBody>
                  <a:tcPr>
                    <a:solidFill>
                      <a:srgbClr val="FEF8F8"/>
                    </a:solidFill>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14119023"/>
                  </a:ext>
                </a:extLst>
              </a:tr>
              <a:tr h="289560">
                <a:tc rowSpan="2">
                  <a:txBody>
                    <a:bodyPr/>
                    <a:lstStyle/>
                    <a:p>
                      <a:pPr algn="ctr"/>
                      <a:r>
                        <a:rPr lang="en-GB" sz="2800" b="1" dirty="0">
                          <a:solidFill>
                            <a:srgbClr val="002060"/>
                          </a:solidFill>
                        </a:rPr>
                        <a:t>2</a:t>
                      </a:r>
                      <a:endParaRPr lang="en-GB" sz="2800" b="1" dirty="0">
                        <a:solidFill>
                          <a:srgbClr val="002060"/>
                        </a:solidFill>
                        <a:latin typeface="Century Gothic" panose="020B0502020202020204" pitchFamily="34" charset="0"/>
                      </a:endParaRPr>
                    </a:p>
                  </a:txBody>
                  <a:tcPr anchor="ctr">
                    <a:solidFill>
                      <a:srgbClr val="FEF8F8"/>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rPr>
                        <a:t>¿</a:t>
                      </a:r>
                      <a:r>
                        <a:rPr lang="en-GB" sz="2400" b="0" dirty="0" err="1">
                          <a:solidFill>
                            <a:srgbClr val="002060"/>
                          </a:solidFill>
                        </a:rPr>
                        <a:t>Cuánto</a:t>
                      </a:r>
                      <a:endParaRPr lang="en-GB" sz="2400" b="0" dirty="0">
                        <a:solidFill>
                          <a:srgbClr val="002060"/>
                        </a:solidFill>
                        <a:latin typeface="Century Gothic" panose="020B0502020202020204" pitchFamily="34" charset="0"/>
                      </a:endParaRPr>
                    </a:p>
                  </a:txBody>
                  <a:tcPr anchor="ctr">
                    <a:solidFill>
                      <a:srgbClr val="FEF8F8"/>
                    </a:solidFill>
                  </a:tcPr>
                </a:tc>
                <a:tc>
                  <a:txBody>
                    <a:bodyPr/>
                    <a:lstStyle/>
                    <a:p>
                      <a:r>
                        <a:rPr lang="en-GB" sz="2400" b="0" dirty="0" err="1">
                          <a:solidFill>
                            <a:srgbClr val="002060"/>
                          </a:solidFill>
                        </a:rPr>
                        <a:t>bolígrafos</a:t>
                      </a:r>
                      <a:endParaRPr lang="en-GB" sz="2400" b="0" dirty="0">
                        <a:solidFill>
                          <a:srgbClr val="002060"/>
                        </a:solidFill>
                        <a:latin typeface="Century Gothic" panose="020B0502020202020204" pitchFamily="34" charset="0"/>
                      </a:endParaRPr>
                    </a:p>
                  </a:txBody>
                  <a:tcPr>
                    <a:solidFill>
                      <a:srgbClr val="FEF8F8"/>
                    </a:solidFill>
                  </a:tcPr>
                </a:tc>
                <a:tc rowSpan="2">
                  <a:txBody>
                    <a:bodyPr/>
                    <a:lstStyle/>
                    <a:p>
                      <a:r>
                        <a:rPr lang="en-GB" sz="2400" b="0" dirty="0" err="1">
                          <a:solidFill>
                            <a:srgbClr val="002060"/>
                          </a:solidFill>
                        </a:rPr>
                        <a:t>tienes</a:t>
                      </a:r>
                      <a:r>
                        <a:rPr lang="en-GB" sz="2400" b="0" dirty="0">
                          <a:solidFill>
                            <a:srgbClr val="002060"/>
                          </a:solidFill>
                        </a:rPr>
                        <a:t>?</a:t>
                      </a:r>
                      <a:endParaRPr lang="en-GB" sz="2400" b="0" dirty="0">
                        <a:solidFill>
                          <a:srgbClr val="002060"/>
                        </a:solidFill>
                        <a:latin typeface="Century Gothic" panose="020B0502020202020204" pitchFamily="34" charset="0"/>
                      </a:endParaRPr>
                    </a:p>
                  </a:txBody>
                  <a:tcPr anchor="ctr">
                    <a:solidFill>
                      <a:srgbClr val="FEF8F8"/>
                    </a:solidFill>
                  </a:tcPr>
                </a:tc>
                <a:extLst>
                  <a:ext uri="{0D108BD9-81ED-4DB2-BD59-A6C34878D82A}">
                    <a16:rowId xmlns:a16="http://schemas.microsoft.com/office/drawing/2014/main" val="1232208202"/>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rgbClr val="002060"/>
                          </a:solidFill>
                        </a:rPr>
                        <a:t>papel</a:t>
                      </a:r>
                      <a:endParaRPr lang="en-GB" sz="2400" b="0" dirty="0">
                        <a:solidFill>
                          <a:srgbClr val="002060"/>
                        </a:solidFill>
                        <a:latin typeface="Century Gothic" panose="020B0502020202020204" pitchFamily="34" charset="0"/>
                      </a:endParaRPr>
                    </a:p>
                  </a:txBody>
                  <a:tcPr>
                    <a:solidFill>
                      <a:srgbClr val="FEF8F8"/>
                    </a:solidFill>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41490503"/>
                  </a:ext>
                </a:extLst>
              </a:tr>
              <a:tr h="289560">
                <a:tc rowSpan="2">
                  <a:txBody>
                    <a:bodyPr/>
                    <a:lstStyle/>
                    <a:p>
                      <a:pPr algn="ctr"/>
                      <a:r>
                        <a:rPr lang="en-GB" sz="2800" b="1" dirty="0">
                          <a:solidFill>
                            <a:srgbClr val="002060"/>
                          </a:solidFill>
                        </a:rPr>
                        <a:t>3</a:t>
                      </a:r>
                      <a:endParaRPr lang="en-GB" sz="2800" b="1" dirty="0">
                        <a:solidFill>
                          <a:srgbClr val="002060"/>
                        </a:solidFill>
                        <a:latin typeface="Century Gothic" panose="020B0502020202020204" pitchFamily="34" charset="0"/>
                      </a:endParaRPr>
                    </a:p>
                  </a:txBody>
                  <a:tcPr anchor="ctr">
                    <a:solidFill>
                      <a:srgbClr val="FEF8F8"/>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rPr>
                        <a:t>¿</a:t>
                      </a:r>
                      <a:r>
                        <a:rPr lang="en-GB" sz="2400" b="0" dirty="0" err="1">
                          <a:solidFill>
                            <a:srgbClr val="002060"/>
                          </a:solidFill>
                        </a:rPr>
                        <a:t>Cuánto</a:t>
                      </a:r>
                      <a:endParaRPr lang="en-GB" sz="2400" b="0" dirty="0">
                        <a:solidFill>
                          <a:srgbClr val="002060"/>
                        </a:solidFill>
                        <a:latin typeface="Century Gothic" panose="020B0502020202020204" pitchFamily="34" charset="0"/>
                      </a:endParaRPr>
                    </a:p>
                  </a:txBody>
                  <a:tcPr anchor="ctr">
                    <a:solidFill>
                      <a:srgbClr val="FEF8F8"/>
                    </a:solidFill>
                  </a:tcPr>
                </a:tc>
                <a:tc>
                  <a:txBody>
                    <a:bodyPr/>
                    <a:lstStyle/>
                    <a:p>
                      <a:r>
                        <a:rPr lang="en-GB" sz="2400" b="0" dirty="0" err="1">
                          <a:solidFill>
                            <a:srgbClr val="002060"/>
                          </a:solidFill>
                        </a:rPr>
                        <a:t>tiempo</a:t>
                      </a:r>
                      <a:endParaRPr lang="en-GB" sz="2400" b="0" dirty="0">
                        <a:solidFill>
                          <a:srgbClr val="002060"/>
                        </a:solidFill>
                        <a:latin typeface="Century Gothic" panose="020B0502020202020204" pitchFamily="34" charset="0"/>
                      </a:endParaRPr>
                    </a:p>
                  </a:txBody>
                  <a:tcPr>
                    <a:solidFill>
                      <a:srgbClr val="FEF8F8"/>
                    </a:solidFill>
                  </a:tcPr>
                </a:tc>
                <a:tc rowSpan="2">
                  <a:txBody>
                    <a:bodyPr/>
                    <a:lstStyle/>
                    <a:p>
                      <a:r>
                        <a:rPr lang="en-GB" sz="2400" b="0" dirty="0" err="1">
                          <a:solidFill>
                            <a:srgbClr val="002060"/>
                          </a:solidFill>
                        </a:rPr>
                        <a:t>necesitas</a:t>
                      </a:r>
                      <a:r>
                        <a:rPr lang="en-GB" sz="2400" b="0" dirty="0">
                          <a:solidFill>
                            <a:srgbClr val="002060"/>
                          </a:solidFill>
                        </a:rPr>
                        <a:t>?</a:t>
                      </a:r>
                      <a:endParaRPr lang="en-GB" sz="2400" b="0" dirty="0">
                        <a:solidFill>
                          <a:srgbClr val="002060"/>
                        </a:solidFill>
                        <a:latin typeface="Century Gothic" panose="020B0502020202020204" pitchFamily="34" charset="0"/>
                      </a:endParaRPr>
                    </a:p>
                  </a:txBody>
                  <a:tcPr anchor="ctr">
                    <a:solidFill>
                      <a:srgbClr val="FEF8F8"/>
                    </a:solidFill>
                  </a:tcPr>
                </a:tc>
                <a:extLst>
                  <a:ext uri="{0D108BD9-81ED-4DB2-BD59-A6C34878D82A}">
                    <a16:rowId xmlns:a16="http://schemas.microsoft.com/office/drawing/2014/main" val="609657990"/>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rgbClr val="002060"/>
                          </a:solidFill>
                        </a:rPr>
                        <a:t>libros</a:t>
                      </a:r>
                      <a:endParaRPr lang="en-GB" sz="2400" b="0" dirty="0">
                        <a:solidFill>
                          <a:srgbClr val="002060"/>
                        </a:solidFill>
                        <a:latin typeface="Century Gothic" panose="020B0502020202020204" pitchFamily="34" charset="0"/>
                      </a:endParaRPr>
                    </a:p>
                  </a:txBody>
                  <a:tcPr>
                    <a:solidFill>
                      <a:srgbClr val="FEF8F8"/>
                    </a:solidFill>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915497078"/>
                  </a:ext>
                </a:extLst>
              </a:tr>
            </a:tbl>
          </a:graphicData>
        </a:graphic>
      </p:graphicFrame>
      <p:graphicFrame>
        <p:nvGraphicFramePr>
          <p:cNvPr id="5" name="Table 4">
            <a:extLst>
              <a:ext uri="{FF2B5EF4-FFF2-40B4-BE49-F238E27FC236}">
                <a16:creationId xmlns:a16="http://schemas.microsoft.com/office/drawing/2014/main" id="{44220662-80BF-4C00-872B-5B503AEFFEEB}"/>
              </a:ext>
            </a:extLst>
          </p:cNvPr>
          <p:cNvGraphicFramePr>
            <a:graphicFrameLocks noGrp="1"/>
          </p:cNvGraphicFramePr>
          <p:nvPr>
            <p:extLst>
              <p:ext uri="{D42A27DB-BD31-4B8C-83A1-F6EECF244321}">
                <p14:modId xmlns:p14="http://schemas.microsoft.com/office/powerpoint/2010/main" val="1846458510"/>
              </p:ext>
            </p:extLst>
          </p:nvPr>
        </p:nvGraphicFramePr>
        <p:xfrm>
          <a:off x="6208136" y="2036847"/>
          <a:ext cx="5934375" cy="3566160"/>
        </p:xfrm>
        <a:graphic>
          <a:graphicData uri="http://schemas.openxmlformats.org/drawingml/2006/table">
            <a:tbl>
              <a:tblPr firstRow="1" bandRow="1">
                <a:tableStyleId>{5940675A-B579-460E-94D1-54222C63F5DA}</a:tableStyleId>
              </a:tblPr>
              <a:tblGrid>
                <a:gridCol w="415249">
                  <a:extLst>
                    <a:ext uri="{9D8B030D-6E8A-4147-A177-3AD203B41FA5}">
                      <a16:colId xmlns:a16="http://schemas.microsoft.com/office/drawing/2014/main" val="3329158156"/>
                    </a:ext>
                  </a:extLst>
                </a:gridCol>
                <a:gridCol w="1658112">
                  <a:extLst>
                    <a:ext uri="{9D8B030D-6E8A-4147-A177-3AD203B41FA5}">
                      <a16:colId xmlns:a16="http://schemas.microsoft.com/office/drawing/2014/main" val="4084368304"/>
                    </a:ext>
                  </a:extLst>
                </a:gridCol>
                <a:gridCol w="1950720">
                  <a:extLst>
                    <a:ext uri="{9D8B030D-6E8A-4147-A177-3AD203B41FA5}">
                      <a16:colId xmlns:a16="http://schemas.microsoft.com/office/drawing/2014/main" val="2220650417"/>
                    </a:ext>
                  </a:extLst>
                </a:gridCol>
                <a:gridCol w="1910294">
                  <a:extLst>
                    <a:ext uri="{9D8B030D-6E8A-4147-A177-3AD203B41FA5}">
                      <a16:colId xmlns:a16="http://schemas.microsoft.com/office/drawing/2014/main" val="2262989418"/>
                    </a:ext>
                  </a:extLst>
                </a:gridCol>
              </a:tblGrid>
              <a:tr h="367786">
                <a:tc>
                  <a:txBody>
                    <a:bodyPr/>
                    <a:lstStyle/>
                    <a:p>
                      <a:endParaRPr lang="en-GB" sz="3200" dirty="0">
                        <a:solidFill>
                          <a:srgbClr val="002060"/>
                        </a:solidFill>
                      </a:endParaRPr>
                    </a:p>
                  </a:txBody>
                  <a:tcPr>
                    <a:solidFill>
                      <a:srgbClr val="FEF8F8"/>
                    </a:solidFill>
                  </a:tcPr>
                </a:tc>
                <a:tc>
                  <a:txBody>
                    <a:bodyPr/>
                    <a:lstStyle/>
                    <a:p>
                      <a:endParaRPr lang="en-GB" sz="3200" b="0" dirty="0">
                        <a:solidFill>
                          <a:srgbClr val="002060"/>
                        </a:solidFill>
                        <a:latin typeface="Century Gothic" panose="020B0502020202020204" pitchFamily="34" charset="0"/>
                      </a:endParaRPr>
                    </a:p>
                  </a:txBody>
                  <a:tcPr>
                    <a:solidFill>
                      <a:srgbClr val="FEF8F8"/>
                    </a:solidFill>
                  </a:tcPr>
                </a:tc>
                <a:tc>
                  <a:txBody>
                    <a:bodyPr/>
                    <a:lstStyle/>
                    <a:p>
                      <a:r>
                        <a:rPr lang="en-GB" sz="2400" b="1" dirty="0">
                          <a:solidFill>
                            <a:srgbClr val="002060"/>
                          </a:solidFill>
                        </a:rPr>
                        <a:t>¿Singular</a:t>
                      </a:r>
                      <a:r>
                        <a:rPr lang="en-GB" sz="2400" b="1" baseline="0" dirty="0">
                          <a:solidFill>
                            <a:srgbClr val="002060"/>
                          </a:solidFill>
                        </a:rPr>
                        <a:t> o plural?</a:t>
                      </a:r>
                      <a:endParaRPr lang="en-GB" sz="2400" b="1" baseline="0" dirty="0">
                        <a:solidFill>
                          <a:srgbClr val="002060"/>
                        </a:solidFill>
                        <a:latin typeface="Century Gothic" panose="020B0502020202020204" pitchFamily="34" charset="0"/>
                      </a:endParaRPr>
                    </a:p>
                  </a:txBody>
                  <a:tcPr anchor="ctr">
                    <a:solidFill>
                      <a:srgbClr val="FEF8F8"/>
                    </a:solidFill>
                  </a:tcPr>
                </a:tc>
                <a:tc>
                  <a:txBody>
                    <a:bodyPr/>
                    <a:lstStyle/>
                    <a:p>
                      <a:endParaRPr lang="en-GB" sz="2400" b="1" baseline="0" dirty="0">
                        <a:solidFill>
                          <a:srgbClr val="002060"/>
                        </a:solidFill>
                        <a:latin typeface="Century Gothic" panose="020B0502020202020204" pitchFamily="34" charset="0"/>
                      </a:endParaRPr>
                    </a:p>
                  </a:txBody>
                  <a:tcPr anchor="ctr">
                    <a:solidFill>
                      <a:srgbClr val="FEF8F8"/>
                    </a:solidFill>
                  </a:tcPr>
                </a:tc>
                <a:extLst>
                  <a:ext uri="{0D108BD9-81ED-4DB2-BD59-A6C34878D82A}">
                    <a16:rowId xmlns:a16="http://schemas.microsoft.com/office/drawing/2014/main" val="56469685"/>
                  </a:ext>
                </a:extLst>
              </a:tr>
              <a:tr h="289560">
                <a:tc rowSpan="2">
                  <a:txBody>
                    <a:bodyPr/>
                    <a:lstStyle/>
                    <a:p>
                      <a:r>
                        <a:rPr lang="en-GB" sz="2800" b="1" dirty="0">
                          <a:solidFill>
                            <a:srgbClr val="002060"/>
                          </a:solidFill>
                        </a:rPr>
                        <a:t>4</a:t>
                      </a:r>
                      <a:endParaRPr lang="en-GB" sz="2800" b="1" dirty="0">
                        <a:solidFill>
                          <a:srgbClr val="002060"/>
                        </a:solidFill>
                        <a:latin typeface="Century Gothic" panose="020B0502020202020204" pitchFamily="34" charset="0"/>
                      </a:endParaRPr>
                    </a:p>
                  </a:txBody>
                  <a:tcPr>
                    <a:solidFill>
                      <a:srgbClr val="FEF8F8"/>
                    </a:solidFill>
                  </a:tcPr>
                </a:tc>
                <a:tc rowSpan="2">
                  <a:txBody>
                    <a:bodyPr/>
                    <a:lstStyle/>
                    <a:p>
                      <a:r>
                        <a:rPr lang="en-GB" sz="2400" b="0" dirty="0">
                          <a:solidFill>
                            <a:srgbClr val="002060"/>
                          </a:solidFill>
                        </a:rPr>
                        <a:t>¿Cuántos</a:t>
                      </a:r>
                      <a:endParaRPr lang="en-GB" sz="2400" b="0" dirty="0">
                        <a:solidFill>
                          <a:srgbClr val="002060"/>
                        </a:solidFill>
                        <a:latin typeface="Century Gothic" panose="020B0502020202020204" pitchFamily="34" charset="0"/>
                      </a:endParaRPr>
                    </a:p>
                  </a:txBody>
                  <a:tcPr anchor="ctr">
                    <a:solidFill>
                      <a:srgbClr val="FEF8F8"/>
                    </a:solidFill>
                  </a:tcPr>
                </a:tc>
                <a:tc>
                  <a:txBody>
                    <a:bodyPr/>
                    <a:lstStyle/>
                    <a:p>
                      <a:r>
                        <a:rPr lang="en-GB" sz="2400" b="0" dirty="0" err="1">
                          <a:solidFill>
                            <a:srgbClr val="002060"/>
                          </a:solidFill>
                        </a:rPr>
                        <a:t>libros</a:t>
                      </a:r>
                      <a:endParaRPr lang="en-GB" sz="2400" b="0" dirty="0">
                        <a:solidFill>
                          <a:srgbClr val="002060"/>
                        </a:solidFill>
                        <a:latin typeface="Century Gothic" panose="020B0502020202020204" pitchFamily="34" charset="0"/>
                      </a:endParaRPr>
                    </a:p>
                  </a:txBody>
                  <a:tcPr>
                    <a:solidFill>
                      <a:srgbClr val="FEF8F8"/>
                    </a:solidFill>
                  </a:tcPr>
                </a:tc>
                <a:tc rowSpan="2">
                  <a:txBody>
                    <a:bodyPr/>
                    <a:lstStyle/>
                    <a:p>
                      <a:r>
                        <a:rPr lang="en-GB" sz="2400" b="0" dirty="0" err="1">
                          <a:solidFill>
                            <a:srgbClr val="002060"/>
                          </a:solidFill>
                        </a:rPr>
                        <a:t>quieres</a:t>
                      </a:r>
                      <a:r>
                        <a:rPr lang="en-GB" sz="2400" b="0" dirty="0">
                          <a:solidFill>
                            <a:srgbClr val="002060"/>
                          </a:solidFill>
                        </a:rPr>
                        <a:t>?</a:t>
                      </a:r>
                      <a:endParaRPr lang="en-GB" sz="2400" b="0" dirty="0">
                        <a:solidFill>
                          <a:srgbClr val="002060"/>
                        </a:solidFill>
                        <a:latin typeface="Century Gothic" panose="020B0502020202020204" pitchFamily="34" charset="0"/>
                      </a:endParaRPr>
                    </a:p>
                  </a:txBody>
                  <a:tcPr anchor="ctr">
                    <a:solidFill>
                      <a:srgbClr val="FEF8F8"/>
                    </a:solidFill>
                  </a:tcPr>
                </a:tc>
                <a:extLst>
                  <a:ext uri="{0D108BD9-81ED-4DB2-BD59-A6C34878D82A}">
                    <a16:rowId xmlns:a16="http://schemas.microsoft.com/office/drawing/2014/main" val="622362356"/>
                  </a:ext>
                </a:extLst>
              </a:tr>
              <a:tr h="289560">
                <a:tc vMerge="1">
                  <a:txBody>
                    <a:bodyPr/>
                    <a:lstStyle/>
                    <a:p>
                      <a:endParaRPr lang="en-GB"/>
                    </a:p>
                  </a:txBody>
                  <a:tcPr/>
                </a:tc>
                <a:tc vMerge="1">
                  <a:txBody>
                    <a:bodyPr/>
                    <a:lstStyle/>
                    <a:p>
                      <a:endParaRPr lang="en-GB"/>
                    </a:p>
                  </a:txBody>
                  <a:tcPr/>
                </a:tc>
                <a:tc>
                  <a:txBody>
                    <a:bodyPr/>
                    <a:lstStyle/>
                    <a:p>
                      <a:r>
                        <a:rPr lang="en-GB" sz="2400" b="0" dirty="0">
                          <a:solidFill>
                            <a:srgbClr val="002060"/>
                          </a:solidFill>
                        </a:rPr>
                        <a:t>dinero</a:t>
                      </a:r>
                      <a:endParaRPr lang="en-GB" sz="2400" b="0" dirty="0">
                        <a:solidFill>
                          <a:srgbClr val="002060"/>
                        </a:solidFill>
                        <a:latin typeface="Century Gothic" panose="020B0502020202020204" pitchFamily="34" charset="0"/>
                      </a:endParaRPr>
                    </a:p>
                  </a:txBody>
                  <a:tcPr>
                    <a:solidFill>
                      <a:srgbClr val="FEF8F8"/>
                    </a:solidFill>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14119023"/>
                  </a:ext>
                </a:extLst>
              </a:tr>
              <a:tr h="289560">
                <a:tc rowSpan="2">
                  <a:txBody>
                    <a:bodyPr/>
                    <a:lstStyle/>
                    <a:p>
                      <a:r>
                        <a:rPr lang="en-GB" sz="2800" b="1" dirty="0">
                          <a:solidFill>
                            <a:srgbClr val="002060"/>
                          </a:solidFill>
                        </a:rPr>
                        <a:t>5</a:t>
                      </a:r>
                      <a:endParaRPr lang="en-GB" sz="2800" b="1" dirty="0">
                        <a:solidFill>
                          <a:srgbClr val="002060"/>
                        </a:solidFill>
                        <a:latin typeface="Century Gothic" panose="020B0502020202020204" pitchFamily="34" charset="0"/>
                      </a:endParaRPr>
                    </a:p>
                  </a:txBody>
                  <a:tcPr>
                    <a:solidFill>
                      <a:srgbClr val="FEF8F8"/>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rPr>
                        <a:t>¿Cuántos</a:t>
                      </a:r>
                      <a:endParaRPr lang="en-GB" sz="2400" b="0" dirty="0">
                        <a:solidFill>
                          <a:srgbClr val="002060"/>
                        </a:solidFill>
                        <a:latin typeface="Century Gothic" panose="020B0502020202020204" pitchFamily="34" charset="0"/>
                      </a:endParaRPr>
                    </a:p>
                  </a:txBody>
                  <a:tcPr anchor="ctr">
                    <a:solidFill>
                      <a:srgbClr val="FEF8F8"/>
                    </a:solidFill>
                  </a:tcPr>
                </a:tc>
                <a:tc>
                  <a:txBody>
                    <a:bodyPr/>
                    <a:lstStyle/>
                    <a:p>
                      <a:r>
                        <a:rPr lang="en-GB" sz="2400" b="0" dirty="0" err="1">
                          <a:solidFill>
                            <a:srgbClr val="002060"/>
                          </a:solidFill>
                        </a:rPr>
                        <a:t>ejercicio</a:t>
                      </a:r>
                      <a:endParaRPr lang="en-GB" sz="2400" b="0" dirty="0">
                        <a:solidFill>
                          <a:srgbClr val="002060"/>
                        </a:solidFill>
                        <a:latin typeface="Century Gothic" panose="020B0502020202020204" pitchFamily="34" charset="0"/>
                      </a:endParaRPr>
                    </a:p>
                  </a:txBody>
                  <a:tcPr>
                    <a:solidFill>
                      <a:srgbClr val="FEF8F8"/>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rPr>
                        <a:t>haces?</a:t>
                      </a:r>
                      <a:endParaRPr lang="en-GB" sz="2400" b="0" dirty="0">
                        <a:solidFill>
                          <a:srgbClr val="002060"/>
                        </a:solidFill>
                        <a:latin typeface="Century Gothic" panose="020B0502020202020204" pitchFamily="34" charset="0"/>
                      </a:endParaRPr>
                    </a:p>
                  </a:txBody>
                  <a:tcPr anchor="ctr">
                    <a:solidFill>
                      <a:srgbClr val="FEF8F8"/>
                    </a:solidFill>
                  </a:tcPr>
                </a:tc>
                <a:extLst>
                  <a:ext uri="{0D108BD9-81ED-4DB2-BD59-A6C34878D82A}">
                    <a16:rowId xmlns:a16="http://schemas.microsoft.com/office/drawing/2014/main" val="1232208202"/>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rgbClr val="002060"/>
                          </a:solidFill>
                        </a:rPr>
                        <a:t>deportes</a:t>
                      </a:r>
                      <a:endParaRPr lang="en-GB" sz="2400" b="0" dirty="0">
                        <a:solidFill>
                          <a:srgbClr val="002060"/>
                        </a:solidFill>
                        <a:latin typeface="Century Gothic" panose="020B0502020202020204" pitchFamily="34" charset="0"/>
                      </a:endParaRPr>
                    </a:p>
                  </a:txBody>
                  <a:tcPr>
                    <a:solidFill>
                      <a:srgbClr val="FEF8F8"/>
                    </a:solidFill>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41490503"/>
                  </a:ext>
                </a:extLst>
              </a:tr>
              <a:tr h="289560">
                <a:tc rowSpan="2">
                  <a:txBody>
                    <a:bodyPr/>
                    <a:lstStyle/>
                    <a:p>
                      <a:r>
                        <a:rPr lang="en-GB" sz="2800" b="1" dirty="0">
                          <a:solidFill>
                            <a:srgbClr val="002060"/>
                          </a:solidFill>
                        </a:rPr>
                        <a:t>6</a:t>
                      </a:r>
                      <a:endParaRPr lang="en-GB" sz="2800" b="1" dirty="0">
                        <a:solidFill>
                          <a:srgbClr val="002060"/>
                        </a:solidFill>
                        <a:latin typeface="Century Gothic" panose="020B0502020202020204" pitchFamily="34" charset="0"/>
                      </a:endParaRPr>
                    </a:p>
                  </a:txBody>
                  <a:tcPr>
                    <a:solidFill>
                      <a:srgbClr val="FEF8F8"/>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rPr>
                        <a:t>¿</a:t>
                      </a:r>
                      <a:r>
                        <a:rPr lang="en-GB" sz="2400" b="0" dirty="0" err="1">
                          <a:solidFill>
                            <a:srgbClr val="002060"/>
                          </a:solidFill>
                        </a:rPr>
                        <a:t>Cuánto</a:t>
                      </a:r>
                      <a:endParaRPr lang="en-GB" sz="2400" b="0" dirty="0">
                        <a:solidFill>
                          <a:srgbClr val="002060"/>
                        </a:solidFill>
                        <a:latin typeface="Century Gothic" panose="020B0502020202020204" pitchFamily="34" charset="0"/>
                      </a:endParaRPr>
                    </a:p>
                  </a:txBody>
                  <a:tcPr anchor="ctr">
                    <a:solidFill>
                      <a:srgbClr val="FEF8F8"/>
                    </a:solidFill>
                  </a:tcPr>
                </a:tc>
                <a:tc>
                  <a:txBody>
                    <a:bodyPr/>
                    <a:lstStyle/>
                    <a:p>
                      <a:r>
                        <a:rPr lang="en-GB" sz="2400" b="0" dirty="0" err="1">
                          <a:solidFill>
                            <a:srgbClr val="002060"/>
                          </a:solidFill>
                        </a:rPr>
                        <a:t>inglés</a:t>
                      </a:r>
                      <a:r>
                        <a:rPr lang="en-GB" sz="2400" b="0" dirty="0">
                          <a:solidFill>
                            <a:srgbClr val="002060"/>
                          </a:solidFill>
                        </a:rPr>
                        <a:t>   </a:t>
                      </a:r>
                      <a:endParaRPr lang="en-GB" sz="2400" b="0" dirty="0">
                        <a:solidFill>
                          <a:srgbClr val="002060"/>
                        </a:solidFill>
                        <a:latin typeface="Century Gothic" panose="020B0502020202020204" pitchFamily="34" charset="0"/>
                      </a:endParaRPr>
                    </a:p>
                  </a:txBody>
                  <a:tcPr>
                    <a:solidFill>
                      <a:srgbClr val="FEF8F8"/>
                    </a:solidFill>
                  </a:tcPr>
                </a:tc>
                <a:tc rowSpan="2">
                  <a:txBody>
                    <a:bodyPr/>
                    <a:lstStyle/>
                    <a:p>
                      <a:r>
                        <a:rPr lang="en-GB" sz="2400" b="0" dirty="0" err="1">
                          <a:solidFill>
                            <a:srgbClr val="002060"/>
                          </a:solidFill>
                        </a:rPr>
                        <a:t>hablas</a:t>
                      </a:r>
                      <a:r>
                        <a:rPr lang="en-GB" sz="2400" b="0" dirty="0">
                          <a:solidFill>
                            <a:srgbClr val="002060"/>
                          </a:solidFill>
                        </a:rPr>
                        <a:t>?</a:t>
                      </a:r>
                      <a:endParaRPr lang="en-GB" sz="2400" b="0" dirty="0">
                        <a:solidFill>
                          <a:srgbClr val="002060"/>
                        </a:solidFill>
                        <a:latin typeface="Century Gothic" panose="020B0502020202020204" pitchFamily="34" charset="0"/>
                      </a:endParaRPr>
                    </a:p>
                  </a:txBody>
                  <a:tcPr anchor="ctr">
                    <a:solidFill>
                      <a:srgbClr val="FEF8F8"/>
                    </a:solidFill>
                  </a:tcPr>
                </a:tc>
                <a:extLst>
                  <a:ext uri="{0D108BD9-81ED-4DB2-BD59-A6C34878D82A}">
                    <a16:rowId xmlns:a16="http://schemas.microsoft.com/office/drawing/2014/main" val="609657990"/>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rgbClr val="002060"/>
                          </a:solidFill>
                        </a:rPr>
                        <a:t>idiomas</a:t>
                      </a:r>
                      <a:endParaRPr lang="en-GB" sz="2400" b="0" dirty="0">
                        <a:solidFill>
                          <a:srgbClr val="002060"/>
                        </a:solidFill>
                        <a:latin typeface="Century Gothic" panose="020B0502020202020204" pitchFamily="34" charset="0"/>
                      </a:endParaRPr>
                    </a:p>
                  </a:txBody>
                  <a:tcPr>
                    <a:solidFill>
                      <a:srgbClr val="FEF8F8"/>
                    </a:solidFill>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915497078"/>
                  </a:ext>
                </a:extLst>
              </a:tr>
            </a:tbl>
          </a:graphicData>
        </a:graphic>
      </p:graphicFrame>
      <p:sp>
        <p:nvSpPr>
          <p:cNvPr id="6" name="Rounded Rectangle 1">
            <a:extLst>
              <a:ext uri="{FF2B5EF4-FFF2-40B4-BE49-F238E27FC236}">
                <a16:creationId xmlns:a16="http://schemas.microsoft.com/office/drawing/2014/main" id="{52D066DF-2A2D-4E85-A75C-7A28304A75B0}"/>
              </a:ext>
            </a:extLst>
          </p:cNvPr>
          <p:cNvSpPr/>
          <p:nvPr/>
        </p:nvSpPr>
        <p:spPr>
          <a:xfrm>
            <a:off x="2153814" y="2846835"/>
            <a:ext cx="1921342" cy="456215"/>
          </a:xfrm>
          <a:prstGeom prst="roundRect">
            <a:avLst/>
          </a:prstGeom>
          <a:noFill/>
          <a:ln w="381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7">
            <a:extLst>
              <a:ext uri="{FF2B5EF4-FFF2-40B4-BE49-F238E27FC236}">
                <a16:creationId xmlns:a16="http://schemas.microsoft.com/office/drawing/2014/main" id="{331F2C1C-D9F1-49C3-830F-6095DDF2E2C0}"/>
              </a:ext>
            </a:extLst>
          </p:cNvPr>
          <p:cNvSpPr/>
          <p:nvPr/>
        </p:nvSpPr>
        <p:spPr>
          <a:xfrm>
            <a:off x="2153814" y="4223625"/>
            <a:ext cx="1921342" cy="477671"/>
          </a:xfrm>
          <a:prstGeom prst="roundRect">
            <a:avLst/>
          </a:prstGeom>
          <a:noFill/>
          <a:ln w="381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8">
            <a:extLst>
              <a:ext uri="{FF2B5EF4-FFF2-40B4-BE49-F238E27FC236}">
                <a16:creationId xmlns:a16="http://schemas.microsoft.com/office/drawing/2014/main" id="{B267C117-9319-491B-87E5-5F959B3754FE}"/>
              </a:ext>
            </a:extLst>
          </p:cNvPr>
          <p:cNvSpPr/>
          <p:nvPr/>
        </p:nvSpPr>
        <p:spPr>
          <a:xfrm>
            <a:off x="2167037" y="4701296"/>
            <a:ext cx="1908119" cy="418353"/>
          </a:xfrm>
          <a:prstGeom prst="roundRect">
            <a:avLst/>
          </a:prstGeom>
          <a:noFill/>
          <a:ln w="381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10">
            <a:extLst>
              <a:ext uri="{FF2B5EF4-FFF2-40B4-BE49-F238E27FC236}">
                <a16:creationId xmlns:a16="http://schemas.microsoft.com/office/drawing/2014/main" id="{2E9288EE-8BE6-48A1-B412-384DB35BF9BE}"/>
              </a:ext>
            </a:extLst>
          </p:cNvPr>
          <p:cNvSpPr/>
          <p:nvPr/>
        </p:nvSpPr>
        <p:spPr>
          <a:xfrm>
            <a:off x="8270156" y="2854207"/>
            <a:ext cx="1968973" cy="477671"/>
          </a:xfrm>
          <a:prstGeom prst="roundRect">
            <a:avLst/>
          </a:prstGeom>
          <a:noFill/>
          <a:ln w="381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11">
            <a:extLst>
              <a:ext uri="{FF2B5EF4-FFF2-40B4-BE49-F238E27FC236}">
                <a16:creationId xmlns:a16="http://schemas.microsoft.com/office/drawing/2014/main" id="{E2F3E320-C2B7-4E5E-A87D-4B98E9362796}"/>
              </a:ext>
            </a:extLst>
          </p:cNvPr>
          <p:cNvSpPr/>
          <p:nvPr/>
        </p:nvSpPr>
        <p:spPr>
          <a:xfrm>
            <a:off x="8283380" y="4241877"/>
            <a:ext cx="1968973" cy="477671"/>
          </a:xfrm>
          <a:prstGeom prst="roundRect">
            <a:avLst/>
          </a:prstGeom>
          <a:noFill/>
          <a:ln w="381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2">
            <a:extLst>
              <a:ext uri="{FF2B5EF4-FFF2-40B4-BE49-F238E27FC236}">
                <a16:creationId xmlns:a16="http://schemas.microsoft.com/office/drawing/2014/main" id="{3041D78B-E417-4432-B34A-D7CD494480D9}"/>
              </a:ext>
            </a:extLst>
          </p:cNvPr>
          <p:cNvSpPr/>
          <p:nvPr/>
        </p:nvSpPr>
        <p:spPr>
          <a:xfrm>
            <a:off x="8300360" y="4719548"/>
            <a:ext cx="1938769" cy="400101"/>
          </a:xfrm>
          <a:prstGeom prst="roundRect">
            <a:avLst/>
          </a:prstGeom>
          <a:noFill/>
          <a:ln w="381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FAD7DB9-CB60-4875-8A38-9A187DDEEA41}"/>
              </a:ext>
            </a:extLst>
          </p:cNvPr>
          <p:cNvSpPr txBox="1"/>
          <p:nvPr/>
        </p:nvSpPr>
        <p:spPr>
          <a:xfrm>
            <a:off x="91793" y="5933940"/>
            <a:ext cx="8329895" cy="400110"/>
          </a:xfrm>
          <a:prstGeom prst="rect">
            <a:avLst/>
          </a:prstGeom>
          <a:solidFill>
            <a:schemeClr val="accent4">
              <a:lumMod val="20000"/>
              <a:lumOff val="80000"/>
            </a:schemeClr>
          </a:solidFill>
          <a:ln w="38100">
            <a:noFill/>
          </a:ln>
        </p:spPr>
        <p:txBody>
          <a:bodyPr wrap="square" rtlCol="0">
            <a:spAutoFit/>
          </a:bodyPr>
          <a:lstStyle/>
          <a:p>
            <a:r>
              <a:rPr lang="en-GB" sz="2000" b="1"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ejercicio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exercise  | </a:t>
            </a:r>
            <a:r>
              <a:rPr lang="en-GB" sz="2000" b="1"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idioma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language  | </a:t>
            </a:r>
            <a:r>
              <a:rPr lang="en-GB" sz="2000" b="1"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tiempo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time </a:t>
            </a:r>
          </a:p>
        </p:txBody>
      </p:sp>
      <p:pic>
        <p:nvPicPr>
          <p:cNvPr id="13" name="Picture 12" descr="Cartoon girls with arms crossed&#10;&#10;Description automatically generated">
            <a:extLst>
              <a:ext uri="{FF2B5EF4-FFF2-40B4-BE49-F238E27FC236}">
                <a16:creationId xmlns:a16="http://schemas.microsoft.com/office/drawing/2014/main" id="{FD90C6E4-199C-424F-8871-5BA665450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4642" y="423457"/>
            <a:ext cx="2820757" cy="1586676"/>
          </a:xfrm>
          <a:prstGeom prst="rect">
            <a:avLst/>
          </a:prstGeom>
        </p:spPr>
      </p:pic>
      <p:pic>
        <p:nvPicPr>
          <p:cNvPr id="14" name="Picture 13">
            <a:extLst>
              <a:ext uri="{FF2B5EF4-FFF2-40B4-BE49-F238E27FC236}">
                <a16:creationId xmlns:a16="http://schemas.microsoft.com/office/drawing/2014/main" id="{D56F7730-FD8F-4CB1-8451-9293D5CFABC8}"/>
              </a:ext>
            </a:extLst>
          </p:cNvPr>
          <p:cNvPicPr>
            <a:picLocks noChangeAspect="1"/>
          </p:cNvPicPr>
          <p:nvPr/>
        </p:nvPicPr>
        <p:blipFill rotWithShape="1">
          <a:blip r:embed="rId4">
            <a:extLst>
              <a:ext uri="{28A0092B-C50C-407E-A947-70E740481C1C}">
                <a14:useLocalDpi xmlns:a14="http://schemas.microsoft.com/office/drawing/2010/main" val="0"/>
              </a:ext>
            </a:extLst>
          </a:blip>
          <a:srcRect b="47559"/>
          <a:stretch/>
        </p:blipFill>
        <p:spPr>
          <a:xfrm flipH="1">
            <a:off x="-1526841" y="291998"/>
            <a:ext cx="5338491" cy="1726262"/>
          </a:xfrm>
          <a:prstGeom prst="rect">
            <a:avLst/>
          </a:prstGeom>
        </p:spPr>
      </p:pic>
      <p:sp>
        <p:nvSpPr>
          <p:cNvPr id="15" name="TextBox 14">
            <a:extLst>
              <a:ext uri="{FF2B5EF4-FFF2-40B4-BE49-F238E27FC236}">
                <a16:creationId xmlns:a16="http://schemas.microsoft.com/office/drawing/2014/main" id="{239CDFFB-27D5-410C-8D2B-C139BE681927}"/>
              </a:ext>
            </a:extLst>
          </p:cNvPr>
          <p:cNvSpPr txBox="1"/>
          <p:nvPr/>
        </p:nvSpPr>
        <p:spPr>
          <a:xfrm>
            <a:off x="4373101" y="225281"/>
            <a:ext cx="5771213" cy="707886"/>
          </a:xfrm>
          <a:prstGeom prst="rect">
            <a:avLst/>
          </a:prstGeom>
          <a:noFill/>
        </p:spPr>
        <p:txBody>
          <a:bodyPr wrap="square" rtlCol="0">
            <a:spAutoFit/>
          </a:bodyPr>
          <a:lstStyle/>
          <a:p>
            <a:r>
              <a:rPr lang="en-GB" sz="2000" dirty="0">
                <a:solidFill>
                  <a:srgbClr val="002060"/>
                </a:solidFill>
              </a:rPr>
              <a:t>Ana, la mama de Lucía </a:t>
            </a:r>
            <a:r>
              <a:rPr lang="en-GB" sz="2000" dirty="0" err="1">
                <a:solidFill>
                  <a:srgbClr val="002060"/>
                </a:solidFill>
              </a:rPr>
              <a:t>tiene</a:t>
            </a:r>
            <a:r>
              <a:rPr lang="en-GB" sz="2000" dirty="0">
                <a:solidFill>
                  <a:srgbClr val="002060"/>
                </a:solidFill>
              </a:rPr>
              <a:t> </a:t>
            </a:r>
            <a:r>
              <a:rPr lang="en-GB" sz="2000" dirty="0" err="1">
                <a:solidFill>
                  <a:srgbClr val="002060"/>
                </a:solidFill>
              </a:rPr>
              <a:t>preguntas</a:t>
            </a:r>
            <a:r>
              <a:rPr lang="en-GB" sz="2000" dirty="0">
                <a:solidFill>
                  <a:srgbClr val="002060"/>
                </a:solidFill>
              </a:rPr>
              <a:t> para Lucía y Nadia.</a:t>
            </a:r>
          </a:p>
        </p:txBody>
      </p:sp>
      <p:sp>
        <p:nvSpPr>
          <p:cNvPr id="16" name="Rounded Rectangle 11">
            <a:extLst>
              <a:ext uri="{FF2B5EF4-FFF2-40B4-BE49-F238E27FC236}">
                <a16:creationId xmlns:a16="http://schemas.microsoft.com/office/drawing/2014/main" id="{0952CC73-9104-4AC1-B26F-E03799336A91}"/>
              </a:ext>
            </a:extLst>
          </p:cNvPr>
          <p:cNvSpPr/>
          <p:nvPr/>
        </p:nvSpPr>
        <p:spPr>
          <a:xfrm>
            <a:off x="11214100" y="258166"/>
            <a:ext cx="714043" cy="400919"/>
          </a:xfrm>
          <a:prstGeom prst="roundRect">
            <a:avLst/>
          </a:prstGeom>
          <a:solidFill>
            <a:srgbClr val="AE1518"/>
          </a:solidFill>
          <a:ln w="12700" cap="flat" cmpd="sng" algn="ctr">
            <a:solidFill>
              <a:srgbClr val="AE151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7" name="TextBox 16">
            <a:extLst>
              <a:ext uri="{FF2B5EF4-FFF2-40B4-BE49-F238E27FC236}">
                <a16:creationId xmlns:a16="http://schemas.microsoft.com/office/drawing/2014/main" id="{DC0999AB-0489-497E-B571-8FFB5B71E247}"/>
              </a:ext>
            </a:extLst>
          </p:cNvPr>
          <p:cNvSpPr txBox="1"/>
          <p:nvPr/>
        </p:nvSpPr>
        <p:spPr>
          <a:xfrm>
            <a:off x="1142404" y="1368889"/>
            <a:ext cx="12964640" cy="738664"/>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a:t>
            </a:r>
            <a:r>
              <a:rPr kumimoji="0" lang="en-US" sz="21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las </a:t>
            </a:r>
            <a:r>
              <a:rPr kumimoji="0" lang="en-US" sz="21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frases</a:t>
            </a:r>
            <a:r>
              <a:rPr kumimoji="0" lang="en-US" sz="21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¿Es singular (how much?) o plural (how many)? </a:t>
            </a:r>
            <a:br>
              <a:rPr kumimoji="0" lang="en-US" sz="21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br>
            <a:r>
              <a:rPr kumimoji="0" lang="en-US" sz="21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Marca </a:t>
            </a:r>
            <a:r>
              <a:rPr lang="en-US" sz="2100" b="1" dirty="0">
                <a:solidFill>
                  <a:srgbClr val="002060"/>
                </a:solidFill>
                <a:latin typeface="Century Gothic" panose="020B0502020202020204" pitchFamily="34" charset="0"/>
              </a:rPr>
              <a:t>la palabra </a:t>
            </a:r>
            <a:r>
              <a:rPr lang="en-US" sz="2100" b="1" dirty="0" err="1">
                <a:solidFill>
                  <a:srgbClr val="002060"/>
                </a:solidFill>
                <a:latin typeface="Century Gothic" panose="020B0502020202020204" pitchFamily="34" charset="0"/>
              </a:rPr>
              <a:t>correcta</a:t>
            </a:r>
            <a:r>
              <a:rPr lang="en-US" sz="2100" b="1" dirty="0">
                <a:solidFill>
                  <a:srgbClr val="002060"/>
                </a:solidFill>
                <a:latin typeface="Century Gothic" panose="020B0502020202020204" pitchFamily="34" charset="0"/>
              </a:rPr>
              <a:t>.  </a:t>
            </a:r>
            <a:endParaRPr kumimoji="0" lang="en-US" sz="21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07893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034672" y="4403606"/>
            <a:ext cx="2332069" cy="2112950"/>
            <a:chOff x="5034672" y="3287188"/>
            <a:chExt cx="2332069" cy="211295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2" y="3287188"/>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21349562">
              <a:off x="5168104" y="3854359"/>
              <a:ext cx="2065204" cy="830997"/>
            </a:xfrm>
            <a:prstGeom prst="rect">
              <a:avLst/>
            </a:prstGeom>
            <a:noFill/>
          </p:spPr>
          <p:txBody>
            <a:bodyPr wrap="square" rtlCol="0">
              <a:spAutoFit/>
            </a:bodyPr>
            <a:lstStyle/>
            <a:p>
              <a:pPr algn="ctr"/>
              <a:r>
                <a:rPr lang="en-GB" sz="4800" b="1" dirty="0">
                  <a:solidFill>
                    <a:srgbClr val="002060"/>
                  </a:solidFill>
                  <a:latin typeface="Century Gothic" panose="020B0502020202020204" pitchFamily="34" charset="0"/>
                  <a:cs typeface="Calibri" panose="020F0502020204030204" pitchFamily="34" charset="0"/>
                </a:rPr>
                <a:t>who?</a:t>
              </a: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07" y="1"/>
            <a:ext cx="1314529" cy="1628078"/>
          </a:xfrm>
          <a:prstGeom prst="rect">
            <a:avLst/>
          </a:prstGeom>
        </p:spPr>
      </p:pic>
      <p:sp>
        <p:nvSpPr>
          <p:cNvPr id="11" name="TextBox 10"/>
          <p:cNvSpPr txBox="1"/>
          <p:nvPr/>
        </p:nvSpPr>
        <p:spPr>
          <a:xfrm>
            <a:off x="104707" y="2108792"/>
            <a:ext cx="12192000" cy="2215991"/>
          </a:xfrm>
          <a:prstGeom prst="rect">
            <a:avLst/>
          </a:prstGeom>
          <a:noFill/>
        </p:spPr>
        <p:txBody>
          <a:bodyPr wrap="square" rtlCol="0">
            <a:spAutoFit/>
          </a:bodyPr>
          <a:lstStyle/>
          <a:p>
            <a:pPr algn="ctr"/>
            <a:r>
              <a:rPr lang="en-GB" sz="13800" b="1" dirty="0">
                <a:solidFill>
                  <a:srgbClr val="002060"/>
                </a:solidFill>
                <a:latin typeface="Century Gothic" panose="020B0502020202020204" pitchFamily="34" charset="0"/>
              </a:rPr>
              <a:t>¿</a:t>
            </a:r>
            <a:r>
              <a:rPr lang="en-GB" sz="13800" b="1" dirty="0" err="1">
                <a:solidFill>
                  <a:srgbClr val="002060"/>
                </a:solidFill>
                <a:latin typeface="Century Gothic" panose="020B0502020202020204" pitchFamily="34" charset="0"/>
              </a:rPr>
              <a:t>quiénes</a:t>
            </a:r>
            <a:r>
              <a:rPr lang="en-GB" sz="13800" b="1" dirty="0">
                <a:solidFill>
                  <a:srgbClr val="002060"/>
                </a:solidFill>
                <a:latin typeface="Century Gothic" panose="020B0502020202020204" pitchFamily="34" charset="0"/>
              </a:rPr>
              <a:t>?</a:t>
            </a:r>
          </a:p>
        </p:txBody>
      </p:sp>
      <p:sp>
        <p:nvSpPr>
          <p:cNvPr id="3" name="Title 2">
            <a:extLst>
              <a:ext uri="{FF2B5EF4-FFF2-40B4-BE49-F238E27FC236}">
                <a16:creationId xmlns:a16="http://schemas.microsoft.com/office/drawing/2014/main" id="{374E4BD1-189E-DE41-A1EC-E5F29AEE7B49}"/>
              </a:ext>
            </a:extLst>
          </p:cNvPr>
          <p:cNvSpPr>
            <a:spLocks noGrp="1"/>
          </p:cNvSpPr>
          <p:nvPr>
            <p:ph type="title"/>
          </p:nvPr>
        </p:nvSpPr>
        <p:spPr/>
        <p:txBody>
          <a:bodyPr>
            <a:noAutofit/>
          </a:bodyPr>
          <a:lstStyle/>
          <a:p>
            <a:pPr algn="ctr"/>
            <a:r>
              <a:rPr lang="en-GB" sz="13800" b="1" dirty="0">
                <a:solidFill>
                  <a:srgbClr val="002060"/>
                </a:solidFill>
              </a:rPr>
              <a:t>¿</a:t>
            </a:r>
            <a:r>
              <a:rPr lang="en-GB" sz="13800" b="1" dirty="0" err="1">
                <a:solidFill>
                  <a:srgbClr val="002060"/>
                </a:solidFill>
              </a:rPr>
              <a:t>quién</a:t>
            </a:r>
            <a:r>
              <a:rPr lang="en-GB" sz="13800" b="1" dirty="0">
                <a:solidFill>
                  <a:srgbClr val="002060"/>
                </a:solidFill>
              </a:rPr>
              <a:t>?</a:t>
            </a:r>
            <a:endParaRPr lang="en-US" sz="13800" dirty="0">
              <a:solidFill>
                <a:srgbClr val="002060"/>
              </a:solidFill>
            </a:endParaRPr>
          </a:p>
        </p:txBody>
      </p:sp>
    </p:spTree>
    <p:extLst>
      <p:ext uri="{BB962C8B-B14F-4D97-AF65-F5344CB8AC3E}">
        <p14:creationId xmlns:p14="http://schemas.microsoft.com/office/powerpoint/2010/main" val="145337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4707" y="1496130"/>
            <a:ext cx="1219200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5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a:t>
            </a:r>
            <a:r>
              <a:rPr lang="es-ES" sz="4500" b="1" dirty="0">
                <a:solidFill>
                  <a:srgbClr val="002060"/>
                </a:solidFill>
                <a:latin typeface="Century Gothic" panose="020B0502020202020204" pitchFamily="34" charset="0"/>
                <a:cs typeface="Calibri" panose="020F0502020204030204" pitchFamily="34" charset="0"/>
              </a:rPr>
              <a:t>Quién</a:t>
            </a:r>
            <a:r>
              <a:rPr kumimoji="0" lang="es-ES" sz="4500" b="1"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 </a:t>
            </a:r>
            <a:r>
              <a:rPr kumimoji="0" lang="es-ES" sz="4500" b="0" i="0" u="sng"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es</a:t>
            </a:r>
            <a:r>
              <a:rPr kumimoji="0" lang="es-ES" sz="4500" b="0" i="0" strike="noStrike" kern="1200" cap="none" spc="0" normalizeH="0" noProof="0" dirty="0">
                <a:ln>
                  <a:noFill/>
                </a:ln>
                <a:solidFill>
                  <a:srgbClr val="002060"/>
                </a:solidFill>
                <a:effectLst/>
                <a:uLnTx/>
                <a:uFillTx/>
                <a:latin typeface="Century Gothic" panose="020B0502020202020204" pitchFamily="34" charset="0"/>
                <a:cs typeface="Calibri" panose="020F0502020204030204" pitchFamily="34" charset="0"/>
              </a:rPr>
              <a:t> la persona con el libro</a:t>
            </a:r>
            <a:r>
              <a:rPr kumimoji="0" lang="es-ES" sz="45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a:t>
            </a:r>
            <a:endParaRPr kumimoji="0" lang="fr-FR" sz="45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endParaRPr>
          </a:p>
        </p:txBody>
      </p:sp>
      <p:sp>
        <p:nvSpPr>
          <p:cNvPr id="12" name="TextBox 11"/>
          <p:cNvSpPr txBox="1"/>
          <p:nvPr/>
        </p:nvSpPr>
        <p:spPr>
          <a:xfrm>
            <a:off x="104707" y="2484651"/>
            <a:ext cx="1187818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Who </a:t>
            </a:r>
            <a:r>
              <a:rPr kumimoji="0" lang="en-HK" sz="32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a:t>
            </a:r>
            <a:r>
              <a:rPr kumimoji="0" lang="en-HK"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person with the</a:t>
            </a:r>
            <a:r>
              <a:rPr kumimoji="0" lang="en-HK"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book</a:t>
            </a:r>
            <a:r>
              <a:rPr kumimoji="0" lang="en-HK"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 name="TextBox 9"/>
          <p:cNvSpPr txBox="1"/>
          <p:nvPr/>
        </p:nvSpPr>
        <p:spPr>
          <a:xfrm>
            <a:off x="-192836" y="3384674"/>
            <a:ext cx="1278708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5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a:t>
            </a:r>
            <a:r>
              <a:rPr lang="es-ES" sz="4500" b="1" dirty="0">
                <a:solidFill>
                  <a:srgbClr val="002060"/>
                </a:solidFill>
                <a:latin typeface="Century Gothic" panose="020B0502020202020204" pitchFamily="34" charset="0"/>
                <a:cs typeface="Calibri" panose="020F0502020204030204" pitchFamily="34" charset="0"/>
              </a:rPr>
              <a:t>Quién</a:t>
            </a:r>
            <a:r>
              <a:rPr kumimoji="0" lang="es-ES" sz="4500" b="1"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es </a:t>
            </a:r>
            <a:r>
              <a:rPr lang="es-ES" sz="4500" u="sng" dirty="0">
                <a:solidFill>
                  <a:srgbClr val="002060"/>
                </a:solidFill>
                <a:latin typeface="Century Gothic" panose="020B0502020202020204" pitchFamily="34" charset="0"/>
                <a:cs typeface="Calibri" panose="020F0502020204030204" pitchFamily="34" charset="0"/>
              </a:rPr>
              <a:t>son</a:t>
            </a:r>
            <a:r>
              <a:rPr lang="es-ES" sz="4500" dirty="0">
                <a:solidFill>
                  <a:srgbClr val="002060"/>
                </a:solidFill>
                <a:latin typeface="Century Gothic" panose="020B0502020202020204" pitchFamily="34" charset="0"/>
                <a:cs typeface="Calibri" panose="020F0502020204030204" pitchFamily="34" charset="0"/>
              </a:rPr>
              <a:t> las personas con los libros</a:t>
            </a:r>
            <a:r>
              <a:rPr kumimoji="0" lang="es-ES" sz="45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a:t>
            </a:r>
            <a:endParaRPr kumimoji="0" lang="fr-FR" sz="45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endParaRPr>
          </a:p>
        </p:txBody>
      </p:sp>
      <p:sp>
        <p:nvSpPr>
          <p:cNvPr id="14" name="TextBox 13"/>
          <p:cNvSpPr txBox="1"/>
          <p:nvPr/>
        </p:nvSpPr>
        <p:spPr>
          <a:xfrm>
            <a:off x="0" y="4370281"/>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Who </a:t>
            </a:r>
            <a:r>
              <a:rPr lang="en-HK" sz="3200" u="sng" dirty="0">
                <a:solidFill>
                  <a:srgbClr val="002060"/>
                </a:solidFill>
                <a:latin typeface="Century Gothic" panose="020B0502020202020204" pitchFamily="34" charset="0"/>
              </a:rPr>
              <a:t>are</a:t>
            </a:r>
            <a:r>
              <a:rPr lang="en-HK" sz="3200" dirty="0">
                <a:solidFill>
                  <a:srgbClr val="002060"/>
                </a:solidFill>
                <a:latin typeface="Century Gothic" panose="020B0502020202020204" pitchFamily="34" charset="0"/>
              </a:rPr>
              <a:t> the people with the books</a:t>
            </a:r>
            <a:r>
              <a:rPr kumimoji="0" lang="en-HK"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07" y="1"/>
            <a:ext cx="1314529" cy="1628078"/>
          </a:xfrm>
          <a:prstGeom prst="rect">
            <a:avLst/>
          </a:prstGeom>
        </p:spPr>
      </p:pic>
      <p:sp>
        <p:nvSpPr>
          <p:cNvPr id="2" name="Title 1" hidden="1">
            <a:extLst>
              <a:ext uri="{FF2B5EF4-FFF2-40B4-BE49-F238E27FC236}">
                <a16:creationId xmlns:a16="http://schemas.microsoft.com/office/drawing/2014/main" id="{4496258C-DEE1-F64A-B20C-5391DBF485EB}"/>
              </a:ext>
            </a:extLst>
          </p:cNvPr>
          <p:cNvSpPr>
            <a:spLocks noGrp="1"/>
          </p:cNvSpPr>
          <p:nvPr>
            <p:ph type="title"/>
          </p:nvPr>
        </p:nvSpPr>
        <p:spPr/>
        <p:txBody>
          <a:bodyPr/>
          <a:lstStyle/>
          <a:p>
            <a:r>
              <a:rPr lang="en-US" dirty="0"/>
              <a:t>exercise</a:t>
            </a:r>
          </a:p>
        </p:txBody>
      </p:sp>
    </p:spTree>
    <p:extLst>
      <p:ext uri="{BB962C8B-B14F-4D97-AF65-F5344CB8AC3E}">
        <p14:creationId xmlns:p14="http://schemas.microsoft.com/office/powerpoint/2010/main" val="231601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0" grpId="0"/>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D999B6-E824-4569-8FDA-3D6DE6D12F12}"/>
              </a:ext>
            </a:extLst>
          </p:cNvPr>
          <p:cNvSpPr>
            <a:spLocks noGrp="1"/>
          </p:cNvSpPr>
          <p:nvPr>
            <p:ph type="title"/>
          </p:nvPr>
        </p:nvSpPr>
        <p:spPr>
          <a:xfrm>
            <a:off x="-1" y="213557"/>
            <a:ext cx="6759615" cy="647577"/>
          </a:xfrm>
        </p:spPr>
        <p:txBody>
          <a:bodyPr>
            <a:normAutofit/>
          </a:bodyPr>
          <a:lstStyle/>
          <a:p>
            <a:r>
              <a:rPr lang="en-GB" sz="2800" dirty="0"/>
              <a:t>Nadia </a:t>
            </a:r>
            <a:r>
              <a:rPr lang="en-GB" sz="2800" dirty="0" err="1"/>
              <a:t>hace</a:t>
            </a:r>
            <a:r>
              <a:rPr lang="en-GB" sz="2800" dirty="0"/>
              <a:t> </a:t>
            </a:r>
            <a:r>
              <a:rPr lang="en-GB" sz="2800" dirty="0" err="1"/>
              <a:t>preguntas</a:t>
            </a:r>
            <a:r>
              <a:rPr lang="en-GB" sz="2800" dirty="0"/>
              <a:t> </a:t>
            </a:r>
            <a:r>
              <a:rPr lang="en-GB" sz="2800" dirty="0" err="1"/>
              <a:t>también</a:t>
            </a:r>
            <a:endParaRPr lang="en-GB" sz="2800" dirty="0"/>
          </a:p>
        </p:txBody>
      </p:sp>
      <p:sp>
        <p:nvSpPr>
          <p:cNvPr id="5" name="TextBox 4">
            <a:extLst>
              <a:ext uri="{FF2B5EF4-FFF2-40B4-BE49-F238E27FC236}">
                <a16:creationId xmlns:a16="http://schemas.microsoft.com/office/drawing/2014/main" id="{F5130EC5-B359-41B9-ACAD-7EFB006CE200}"/>
              </a:ext>
            </a:extLst>
          </p:cNvPr>
          <p:cNvSpPr txBox="1"/>
          <p:nvPr/>
        </p:nvSpPr>
        <p:spPr>
          <a:xfrm>
            <a:off x="353181" y="908109"/>
            <a:ext cx="9676656"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las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frases</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Es</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singular o plural?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Marca</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el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verbo</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correcto</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y </a:t>
            </a:r>
            <a:r>
              <a:rPr lang="en-US" sz="2200" b="1" dirty="0">
                <a:solidFill>
                  <a:srgbClr val="002060"/>
                </a:solidFill>
                <a:latin typeface="Century Gothic" panose="020B0502020202020204" pitchFamily="34" charset="0"/>
              </a:rPr>
              <a:t>la </a:t>
            </a:r>
            <a:r>
              <a:rPr lang="en-US" sz="2200" b="1" dirty="0" err="1">
                <a:solidFill>
                  <a:srgbClr val="002060"/>
                </a:solidFill>
                <a:latin typeface="Century Gothic" panose="020B0502020202020204" pitchFamily="34" charset="0"/>
              </a:rPr>
              <a:t>imagen</a:t>
            </a:r>
            <a:r>
              <a:rPr lang="en-US" sz="2200" b="1" dirty="0">
                <a:solidFill>
                  <a:srgbClr val="002060"/>
                </a:solidFill>
                <a:latin typeface="Century Gothic" panose="020B0502020202020204" pitchFamily="34" charset="0"/>
              </a:rPr>
              <a:t> </a:t>
            </a:r>
            <a:r>
              <a:rPr lang="en-US" sz="2200" b="1" dirty="0" err="1">
                <a:solidFill>
                  <a:srgbClr val="002060"/>
                </a:solidFill>
                <a:latin typeface="Century Gothic" panose="020B0502020202020204" pitchFamily="34" charset="0"/>
              </a:rPr>
              <a:t>correcta</a:t>
            </a:r>
            <a:r>
              <a:rPr lang="en-US" sz="2200" b="1" dirty="0">
                <a:solidFill>
                  <a:srgbClr val="002060"/>
                </a:solidFill>
                <a:latin typeface="Century Gothic" panose="020B0502020202020204" pitchFamily="34" charset="0"/>
              </a:rPr>
              <a:t>.  </a:t>
            </a:r>
            <a:r>
              <a:rPr lang="en-US" sz="2200" b="1" dirty="0" err="1">
                <a:solidFill>
                  <a:srgbClr val="002060"/>
                </a:solidFill>
                <a:latin typeface="Century Gothic" panose="020B0502020202020204" pitchFamily="34" charset="0"/>
              </a:rPr>
              <a:t>Luego</a:t>
            </a:r>
            <a:r>
              <a:rPr lang="en-US" sz="2200" b="1" dirty="0">
                <a:solidFill>
                  <a:srgbClr val="002060"/>
                </a:solidFill>
                <a:latin typeface="Century Gothic" panose="020B0502020202020204" pitchFamily="34" charset="0"/>
              </a:rPr>
              <a:t> escribe la palabra </a:t>
            </a:r>
            <a:r>
              <a:rPr lang="en-US" sz="2200" b="1" dirty="0" err="1">
                <a:solidFill>
                  <a:srgbClr val="002060"/>
                </a:solidFill>
                <a:latin typeface="Century Gothic" panose="020B0502020202020204" pitchFamily="34" charset="0"/>
              </a:rPr>
              <a:t>correcta</a:t>
            </a:r>
            <a:r>
              <a:rPr lang="en-US" sz="2200" b="1" dirty="0">
                <a:solidFill>
                  <a:srgbClr val="002060"/>
                </a:solidFill>
                <a:latin typeface="Century Gothic" panose="020B0502020202020204" pitchFamily="34" charset="0"/>
              </a:rPr>
              <a:t> </a:t>
            </a:r>
            <a:r>
              <a:rPr lang="en-US" sz="2200" b="1" dirty="0" err="1">
                <a:solidFill>
                  <a:srgbClr val="002060"/>
                </a:solidFill>
                <a:latin typeface="Century Gothic" panose="020B0502020202020204" pitchFamily="34" charset="0"/>
              </a:rPr>
              <a:t>en</a:t>
            </a:r>
            <a:r>
              <a:rPr lang="en-US" sz="2200" b="1" dirty="0">
                <a:solidFill>
                  <a:srgbClr val="002060"/>
                </a:solidFill>
                <a:latin typeface="Century Gothic" panose="020B0502020202020204" pitchFamily="34" charset="0"/>
              </a:rPr>
              <a:t> </a:t>
            </a:r>
            <a:r>
              <a:rPr lang="en-US" sz="2200" b="1" dirty="0" err="1">
                <a:solidFill>
                  <a:srgbClr val="002060"/>
                </a:solidFill>
                <a:latin typeface="Century Gothic" panose="020B0502020202020204" pitchFamily="34" charset="0"/>
              </a:rPr>
              <a:t>español</a:t>
            </a:r>
            <a:r>
              <a:rPr lang="en-US" sz="2200" b="1" dirty="0">
                <a:solidFill>
                  <a:srgbClr val="002060"/>
                </a:solidFill>
                <a:latin typeface="Century Gothic" panose="020B0502020202020204" pitchFamily="34" charset="0"/>
              </a:rPr>
              <a:t>. </a:t>
            </a:r>
            <a:endPar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B9A78467-E442-43A5-AE19-1DC6923EFE83}"/>
              </a:ext>
            </a:extLst>
          </p:cNvPr>
          <p:cNvGraphicFramePr>
            <a:graphicFrameLocks noGrp="1"/>
          </p:cNvGraphicFramePr>
          <p:nvPr>
            <p:extLst>
              <p:ext uri="{D42A27DB-BD31-4B8C-83A1-F6EECF244321}">
                <p14:modId xmlns:p14="http://schemas.microsoft.com/office/powerpoint/2010/main" val="827521222"/>
              </p:ext>
            </p:extLst>
          </p:nvPr>
        </p:nvGraphicFramePr>
        <p:xfrm>
          <a:off x="339214" y="2239611"/>
          <a:ext cx="11520278" cy="3749040"/>
        </p:xfrm>
        <a:graphic>
          <a:graphicData uri="http://schemas.openxmlformats.org/drawingml/2006/table">
            <a:tbl>
              <a:tblPr firstRow="1" bandRow="1">
                <a:tableStyleId>{5940675A-B579-460E-94D1-54222C63F5DA}</a:tableStyleId>
              </a:tblPr>
              <a:tblGrid>
                <a:gridCol w="634945">
                  <a:extLst>
                    <a:ext uri="{9D8B030D-6E8A-4147-A177-3AD203B41FA5}">
                      <a16:colId xmlns:a16="http://schemas.microsoft.com/office/drawing/2014/main" val="3329158156"/>
                    </a:ext>
                  </a:extLst>
                </a:gridCol>
                <a:gridCol w="2350675">
                  <a:extLst>
                    <a:ext uri="{9D8B030D-6E8A-4147-A177-3AD203B41FA5}">
                      <a16:colId xmlns:a16="http://schemas.microsoft.com/office/drawing/2014/main" val="4084368304"/>
                    </a:ext>
                  </a:extLst>
                </a:gridCol>
                <a:gridCol w="1034515">
                  <a:extLst>
                    <a:ext uri="{9D8B030D-6E8A-4147-A177-3AD203B41FA5}">
                      <a16:colId xmlns:a16="http://schemas.microsoft.com/office/drawing/2014/main" val="2109786218"/>
                    </a:ext>
                  </a:extLst>
                </a:gridCol>
                <a:gridCol w="3460898">
                  <a:extLst>
                    <a:ext uri="{9D8B030D-6E8A-4147-A177-3AD203B41FA5}">
                      <a16:colId xmlns:a16="http://schemas.microsoft.com/office/drawing/2014/main" val="2220650417"/>
                    </a:ext>
                  </a:extLst>
                </a:gridCol>
                <a:gridCol w="3460898">
                  <a:extLst>
                    <a:ext uri="{9D8B030D-6E8A-4147-A177-3AD203B41FA5}">
                      <a16:colId xmlns:a16="http://schemas.microsoft.com/office/drawing/2014/main" val="1514437199"/>
                    </a:ext>
                  </a:extLst>
                </a:gridCol>
                <a:gridCol w="578347">
                  <a:extLst>
                    <a:ext uri="{9D8B030D-6E8A-4147-A177-3AD203B41FA5}">
                      <a16:colId xmlns:a16="http://schemas.microsoft.com/office/drawing/2014/main" val="2488732989"/>
                    </a:ext>
                  </a:extLst>
                </a:gridCol>
              </a:tblGrid>
              <a:tr h="367786">
                <a:tc>
                  <a:txBody>
                    <a:bodyPr/>
                    <a:lstStyle/>
                    <a:p>
                      <a:endParaRPr lang="en-GB" sz="3200" dirty="0">
                        <a:solidFill>
                          <a:srgbClr val="002060"/>
                        </a:solidFill>
                        <a:latin typeface="Century Gothic" panose="020B0502020202020204" pitchFamily="34" charset="0"/>
                      </a:endParaRPr>
                    </a:p>
                  </a:txBody>
                  <a:tcPr>
                    <a:solidFill>
                      <a:srgbClr val="FEF4F4"/>
                    </a:solidFill>
                  </a:tcPr>
                </a:tc>
                <a:tc>
                  <a:txBody>
                    <a:bodyPr/>
                    <a:lstStyle/>
                    <a:p>
                      <a:endParaRPr lang="en-GB" sz="3200" b="0" dirty="0">
                        <a:solidFill>
                          <a:srgbClr val="002060"/>
                        </a:solidFill>
                        <a:latin typeface="Century Gothic" panose="020B0502020202020204" pitchFamily="34" charset="0"/>
                      </a:endParaRPr>
                    </a:p>
                  </a:txBody>
                  <a:tcPr>
                    <a:solidFill>
                      <a:srgbClr val="FEF4F4"/>
                    </a:solidFill>
                  </a:tcPr>
                </a:tc>
                <a:tc>
                  <a:txBody>
                    <a:bodyPr/>
                    <a:lstStyle/>
                    <a:p>
                      <a:r>
                        <a:rPr lang="en-GB" sz="3200" b="0" dirty="0">
                          <a:solidFill>
                            <a:srgbClr val="002060"/>
                          </a:solidFill>
                          <a:sym typeface="Wingdings" panose="05000000000000000000" pitchFamily="2" charset="2"/>
                        </a:rPr>
                        <a:t></a:t>
                      </a:r>
                      <a:endParaRPr lang="en-GB" sz="3200" b="0" dirty="0">
                        <a:solidFill>
                          <a:srgbClr val="002060"/>
                        </a:solidFill>
                        <a:latin typeface="Century Gothic" panose="020B0502020202020204" pitchFamily="34" charset="0"/>
                      </a:endParaRPr>
                    </a:p>
                  </a:txBody>
                  <a:tcPr anchor="b">
                    <a:solidFill>
                      <a:srgbClr val="FEF4F4"/>
                    </a:solidFill>
                  </a:tcPr>
                </a:tc>
                <a:tc>
                  <a:txBody>
                    <a:bodyPr/>
                    <a:lstStyle/>
                    <a:p>
                      <a:r>
                        <a:rPr lang="en-GB" sz="2400" b="1" dirty="0">
                          <a:solidFill>
                            <a:srgbClr val="002060"/>
                          </a:solidFill>
                        </a:rPr>
                        <a:t>¿Singular</a:t>
                      </a:r>
                      <a:r>
                        <a:rPr lang="en-GB" sz="2400" b="1" baseline="0" dirty="0">
                          <a:solidFill>
                            <a:srgbClr val="002060"/>
                          </a:solidFill>
                        </a:rPr>
                        <a:t> o plural?</a:t>
                      </a:r>
                      <a:endParaRPr lang="en-GB" sz="2400" b="1" baseline="0" dirty="0">
                        <a:solidFill>
                          <a:srgbClr val="002060"/>
                        </a:solidFill>
                        <a:latin typeface="Century Gothic" panose="020B0502020202020204" pitchFamily="34" charset="0"/>
                      </a:endParaRPr>
                    </a:p>
                  </a:txBody>
                  <a:tcPr anchor="ctr">
                    <a:solidFill>
                      <a:srgbClr val="FEF4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Palabra </a:t>
                      </a:r>
                      <a:r>
                        <a:rPr lang="en-GB" sz="2400" b="1" dirty="0" err="1">
                          <a:solidFill>
                            <a:srgbClr val="002060"/>
                          </a:solidFill>
                        </a:rPr>
                        <a:t>en</a:t>
                      </a:r>
                      <a:r>
                        <a:rPr lang="en-GB" sz="2400" b="1" dirty="0">
                          <a:solidFill>
                            <a:srgbClr val="002060"/>
                          </a:solidFill>
                        </a:rPr>
                        <a:t> </a:t>
                      </a:r>
                      <a:r>
                        <a:rPr lang="en-GB" sz="2400" b="1" dirty="0" err="1">
                          <a:solidFill>
                            <a:srgbClr val="002060"/>
                          </a:solidFill>
                        </a:rPr>
                        <a:t>español</a:t>
                      </a:r>
                      <a:endParaRPr lang="en-GB" sz="2400" b="1" dirty="0">
                        <a:solidFill>
                          <a:srgbClr val="002060"/>
                        </a:solidFill>
                        <a:latin typeface="Century Gothic" panose="020B0502020202020204" pitchFamily="34" charset="0"/>
                      </a:endParaRPr>
                    </a:p>
                  </a:txBody>
                  <a:tcPr anchor="ctr">
                    <a:solidFill>
                      <a:srgbClr val="FEF4F4"/>
                    </a:solidFill>
                  </a:tcPr>
                </a:tc>
                <a:tc>
                  <a:txBody>
                    <a:bodyPr/>
                    <a:lstStyle/>
                    <a:p>
                      <a:endParaRPr lang="en-GB" sz="3200" b="0">
                        <a:solidFill>
                          <a:srgbClr val="002060"/>
                        </a:solidFill>
                        <a:latin typeface="Century Gothic" panose="020B0502020202020204" pitchFamily="34" charset="0"/>
                      </a:endParaRPr>
                    </a:p>
                  </a:txBody>
                  <a:tcPr>
                    <a:solidFill>
                      <a:srgbClr val="FEF4F4"/>
                    </a:solidFill>
                  </a:tcPr>
                </a:tc>
                <a:extLst>
                  <a:ext uri="{0D108BD9-81ED-4DB2-BD59-A6C34878D82A}">
                    <a16:rowId xmlns:a16="http://schemas.microsoft.com/office/drawing/2014/main" val="56469685"/>
                  </a:ext>
                </a:extLst>
              </a:tr>
              <a:tr h="289560">
                <a:tc rowSpan="2">
                  <a:txBody>
                    <a:bodyPr/>
                    <a:lstStyle/>
                    <a:p>
                      <a:pPr algn="ctr"/>
                      <a:r>
                        <a:rPr lang="en-GB" sz="3200" b="1" dirty="0">
                          <a:solidFill>
                            <a:srgbClr val="002060"/>
                          </a:solidFill>
                        </a:rPr>
                        <a:t>1</a:t>
                      </a:r>
                      <a:endParaRPr lang="en-GB" sz="3200" b="1" dirty="0">
                        <a:solidFill>
                          <a:srgbClr val="002060"/>
                        </a:solidFill>
                        <a:latin typeface="Century Gothic" panose="020B0502020202020204" pitchFamily="34" charset="0"/>
                      </a:endParaRPr>
                    </a:p>
                  </a:txBody>
                  <a:tcPr>
                    <a:solidFill>
                      <a:srgbClr val="FEF4F4"/>
                    </a:solidFill>
                  </a:tcPr>
                </a:tc>
                <a:tc rowSpan="2">
                  <a:txBody>
                    <a:bodyPr/>
                    <a:lstStyle/>
                    <a:p>
                      <a:r>
                        <a:rPr lang="en-GB" sz="3200" b="0" dirty="0">
                          <a:solidFill>
                            <a:srgbClr val="002060"/>
                          </a:solidFill>
                        </a:rPr>
                        <a:t>¿</a:t>
                      </a:r>
                      <a:r>
                        <a:rPr lang="en-GB" sz="3200" b="0" dirty="0" err="1">
                          <a:solidFill>
                            <a:srgbClr val="002060"/>
                          </a:solidFill>
                        </a:rPr>
                        <a:t>Quiénes</a:t>
                      </a:r>
                      <a:endParaRPr lang="en-GB" sz="3200" b="0" dirty="0">
                        <a:solidFill>
                          <a:srgbClr val="002060"/>
                        </a:solidFill>
                        <a:latin typeface="Century Gothic" panose="020B0502020202020204" pitchFamily="34" charset="0"/>
                      </a:endParaRPr>
                    </a:p>
                  </a:txBody>
                  <a:tcPr>
                    <a:solidFill>
                      <a:srgbClr val="FEF4F4"/>
                    </a:solidFill>
                  </a:tcPr>
                </a:tc>
                <a:tc>
                  <a:txBody>
                    <a:bodyPr/>
                    <a:lstStyle/>
                    <a:p>
                      <a:pPr algn="r"/>
                      <a:r>
                        <a:rPr lang="en-GB" sz="2000" b="0" dirty="0" err="1">
                          <a:solidFill>
                            <a:srgbClr val="002060"/>
                          </a:solidFill>
                        </a:rPr>
                        <a:t>es</a:t>
                      </a:r>
                      <a:endParaRPr lang="en-GB" sz="2000" b="0" dirty="0">
                        <a:solidFill>
                          <a:srgbClr val="002060"/>
                        </a:solidFill>
                        <a:latin typeface="Century Gothic" panose="020B0502020202020204" pitchFamily="34" charset="0"/>
                      </a:endParaRPr>
                    </a:p>
                  </a:txBody>
                  <a:tcPr>
                    <a:solidFill>
                      <a:srgbClr val="FEF4F4"/>
                    </a:solidFill>
                  </a:tcPr>
                </a:tc>
                <a:tc rowSpan="2">
                  <a:txBody>
                    <a:bodyPr/>
                    <a:lstStyle/>
                    <a:p>
                      <a:endParaRPr lang="en-GB" sz="3200" b="0" dirty="0">
                        <a:solidFill>
                          <a:srgbClr val="002060"/>
                        </a:solidFill>
                        <a:latin typeface="Century Gothic" panose="020B0502020202020204" pitchFamily="34" charset="0"/>
                      </a:endParaRPr>
                    </a:p>
                  </a:txBody>
                  <a:tcPr>
                    <a:solidFill>
                      <a:srgbClr val="FEF4F4"/>
                    </a:solidFill>
                  </a:tcPr>
                </a:tc>
                <a:tc rowSpan="2">
                  <a:txBody>
                    <a:bodyPr/>
                    <a:lstStyle/>
                    <a:p>
                      <a:endParaRPr lang="en-GB" sz="3200" b="0" dirty="0">
                        <a:solidFill>
                          <a:srgbClr val="002060"/>
                        </a:solidFill>
                        <a:latin typeface="Century Gothic" panose="020B0502020202020204" pitchFamily="34" charset="0"/>
                      </a:endParaRPr>
                    </a:p>
                  </a:txBody>
                  <a:tcPr>
                    <a:solidFill>
                      <a:srgbClr val="FEF4F4"/>
                    </a:solidFill>
                  </a:tcPr>
                </a:tc>
                <a:tc rowSpan="2">
                  <a:txBody>
                    <a:bodyPr/>
                    <a:lstStyle/>
                    <a:p>
                      <a:r>
                        <a:rPr lang="en-GB" sz="3200" b="0" dirty="0">
                          <a:solidFill>
                            <a:srgbClr val="002060"/>
                          </a:solidFill>
                        </a:rPr>
                        <a:t>?</a:t>
                      </a:r>
                      <a:endParaRPr lang="en-GB" sz="3200" b="0" dirty="0">
                        <a:solidFill>
                          <a:srgbClr val="002060"/>
                        </a:solidFill>
                        <a:latin typeface="Century Gothic" panose="020B0502020202020204" pitchFamily="34" charset="0"/>
                      </a:endParaRPr>
                    </a:p>
                  </a:txBody>
                  <a:tcPr>
                    <a:solidFill>
                      <a:srgbClr val="FEF4F4"/>
                    </a:solidFill>
                  </a:tcPr>
                </a:tc>
                <a:extLst>
                  <a:ext uri="{0D108BD9-81ED-4DB2-BD59-A6C34878D82A}">
                    <a16:rowId xmlns:a16="http://schemas.microsoft.com/office/drawing/2014/main" val="622362356"/>
                  </a:ext>
                </a:extLst>
              </a:tr>
              <a:tr h="289560">
                <a:tc vMerge="1">
                  <a:txBody>
                    <a:bodyPr/>
                    <a:lstStyle/>
                    <a:p>
                      <a:endParaRPr lang="en-GB"/>
                    </a:p>
                  </a:txBody>
                  <a:tcPr/>
                </a:tc>
                <a:tc vMerge="1">
                  <a:txBody>
                    <a:bodyPr/>
                    <a:lstStyle/>
                    <a:p>
                      <a:endParaRPr lang="en-GB"/>
                    </a:p>
                  </a:txBody>
                  <a:tcPr/>
                </a:tc>
                <a:tc>
                  <a:txBody>
                    <a:bodyPr/>
                    <a:lstStyle/>
                    <a:p>
                      <a:pPr algn="r"/>
                      <a:r>
                        <a:rPr lang="en-GB" sz="2000" b="0" dirty="0">
                          <a:solidFill>
                            <a:srgbClr val="002060"/>
                          </a:solidFill>
                        </a:rPr>
                        <a:t>son</a:t>
                      </a:r>
                      <a:endParaRPr lang="en-GB" sz="2000" b="0" dirty="0">
                        <a:solidFill>
                          <a:srgbClr val="002060"/>
                        </a:solidFill>
                        <a:latin typeface="Century Gothic" panose="020B0502020202020204" pitchFamily="34" charset="0"/>
                      </a:endParaRPr>
                    </a:p>
                  </a:txBody>
                  <a:tcPr>
                    <a:solidFill>
                      <a:srgbClr val="FEF4F4"/>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294611485"/>
                  </a:ext>
                </a:extLst>
              </a:tr>
              <a:tr h="289560">
                <a:tc rowSpan="2">
                  <a:txBody>
                    <a:bodyPr/>
                    <a:lstStyle/>
                    <a:p>
                      <a:pPr algn="ctr"/>
                      <a:r>
                        <a:rPr lang="en-GB" sz="3200" b="1">
                          <a:solidFill>
                            <a:srgbClr val="002060"/>
                          </a:solidFill>
                        </a:rPr>
                        <a:t>2</a:t>
                      </a:r>
                      <a:endParaRPr lang="en-GB" sz="3200" b="1" dirty="0">
                        <a:solidFill>
                          <a:srgbClr val="002060"/>
                        </a:solidFill>
                        <a:latin typeface="Century Gothic" panose="020B0502020202020204" pitchFamily="34" charset="0"/>
                      </a:endParaRPr>
                    </a:p>
                  </a:txBody>
                  <a:tcPr>
                    <a:solidFill>
                      <a:srgbClr val="FEF4F4"/>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rPr>
                        <a:t>¿</a:t>
                      </a:r>
                      <a:r>
                        <a:rPr lang="en-GB" sz="3200" b="0" dirty="0" err="1">
                          <a:solidFill>
                            <a:srgbClr val="002060"/>
                          </a:solidFill>
                        </a:rPr>
                        <a:t>Quién</a:t>
                      </a:r>
                      <a:endParaRPr lang="en-GB" sz="3200" b="0" dirty="0">
                        <a:solidFill>
                          <a:srgbClr val="002060"/>
                        </a:solidFill>
                        <a:latin typeface="Century Gothic" panose="020B0502020202020204" pitchFamily="34" charset="0"/>
                      </a:endParaRPr>
                    </a:p>
                  </a:txBody>
                  <a:tcPr>
                    <a:solidFill>
                      <a:srgbClr val="FEF4F4"/>
                    </a:solidFill>
                  </a:tcPr>
                </a:tc>
                <a:tc>
                  <a:txBody>
                    <a:bodyPr/>
                    <a:lstStyle/>
                    <a:p>
                      <a:pPr algn="r"/>
                      <a:r>
                        <a:rPr lang="en-GB" sz="2000" b="0" dirty="0">
                          <a:solidFill>
                            <a:srgbClr val="002060"/>
                          </a:solidFill>
                        </a:rPr>
                        <a:t>son</a:t>
                      </a:r>
                      <a:endParaRPr lang="en-GB" sz="2000" b="0" dirty="0">
                        <a:solidFill>
                          <a:srgbClr val="002060"/>
                        </a:solidFill>
                        <a:latin typeface="Century Gothic" panose="020B0502020202020204" pitchFamily="34" charset="0"/>
                      </a:endParaRPr>
                    </a:p>
                  </a:txBody>
                  <a:tcPr>
                    <a:solidFill>
                      <a:srgbClr val="FEF4F4"/>
                    </a:solidFill>
                  </a:tcPr>
                </a:tc>
                <a:tc rowSpan="2">
                  <a:txBody>
                    <a:bodyPr/>
                    <a:lstStyle/>
                    <a:p>
                      <a:endParaRPr lang="en-GB" sz="3200" b="0" dirty="0">
                        <a:solidFill>
                          <a:srgbClr val="002060"/>
                        </a:solidFill>
                        <a:latin typeface="Century Gothic" panose="020B0502020202020204" pitchFamily="34" charset="0"/>
                      </a:endParaRPr>
                    </a:p>
                  </a:txBody>
                  <a:tcPr>
                    <a:solidFill>
                      <a:srgbClr val="FEF4F4"/>
                    </a:solidFill>
                  </a:tcPr>
                </a:tc>
                <a:tc rowSpan="2">
                  <a:txBody>
                    <a:bodyPr/>
                    <a:lstStyle/>
                    <a:p>
                      <a:endParaRPr lang="en-GB" sz="3200" b="0" dirty="0">
                        <a:solidFill>
                          <a:srgbClr val="002060"/>
                        </a:solidFill>
                        <a:latin typeface="Century Gothic" panose="020B0502020202020204" pitchFamily="34" charset="0"/>
                      </a:endParaRPr>
                    </a:p>
                  </a:txBody>
                  <a:tcPr>
                    <a:solidFill>
                      <a:srgbClr val="FEF4F4"/>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rPr>
                        <a:t>?</a:t>
                      </a:r>
                      <a:endParaRPr lang="en-GB" sz="3200" b="0" dirty="0">
                        <a:solidFill>
                          <a:srgbClr val="002060"/>
                        </a:solidFill>
                        <a:latin typeface="Century Gothic" panose="020B0502020202020204" pitchFamily="34" charset="0"/>
                      </a:endParaRPr>
                    </a:p>
                  </a:txBody>
                  <a:tcPr>
                    <a:solidFill>
                      <a:srgbClr val="FEF4F4"/>
                    </a:solidFill>
                  </a:tcPr>
                </a:tc>
                <a:extLst>
                  <a:ext uri="{0D108BD9-81ED-4DB2-BD59-A6C34878D82A}">
                    <a16:rowId xmlns:a16="http://schemas.microsoft.com/office/drawing/2014/main" val="1232208202"/>
                  </a:ext>
                </a:extLst>
              </a:tr>
              <a:tr h="289560">
                <a:tc vMerge="1">
                  <a:txBody>
                    <a:bodyPr/>
                    <a:lstStyle/>
                    <a:p>
                      <a:endParaRPr lang="en-GB"/>
                    </a:p>
                  </a:txBody>
                  <a:tcPr/>
                </a:tc>
                <a:tc vMerge="1">
                  <a:txBody>
                    <a:bodyPr/>
                    <a:lstStyle/>
                    <a:p>
                      <a:endParaRPr lang="en-GB"/>
                    </a:p>
                  </a:txBody>
                  <a:tcPr/>
                </a:tc>
                <a:tc>
                  <a:txBody>
                    <a:bodyPr/>
                    <a:lstStyle/>
                    <a:p>
                      <a:pPr algn="r"/>
                      <a:r>
                        <a:rPr lang="en-GB" sz="2000" b="0" dirty="0" err="1">
                          <a:solidFill>
                            <a:srgbClr val="002060"/>
                          </a:solidFill>
                        </a:rPr>
                        <a:t>es</a:t>
                      </a:r>
                      <a:endParaRPr lang="en-GB" sz="2000" b="0" dirty="0">
                        <a:solidFill>
                          <a:srgbClr val="002060"/>
                        </a:solidFill>
                        <a:latin typeface="Century Gothic" panose="020B0502020202020204" pitchFamily="34" charset="0"/>
                      </a:endParaRPr>
                    </a:p>
                  </a:txBody>
                  <a:tcPr>
                    <a:solidFill>
                      <a:srgbClr val="FEF4F4"/>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10220006"/>
                  </a:ext>
                </a:extLst>
              </a:tr>
              <a:tr h="289560">
                <a:tc rowSpan="2">
                  <a:txBody>
                    <a:bodyPr/>
                    <a:lstStyle/>
                    <a:p>
                      <a:pPr algn="ctr"/>
                      <a:r>
                        <a:rPr lang="en-GB" sz="3200" b="1">
                          <a:solidFill>
                            <a:srgbClr val="002060"/>
                          </a:solidFill>
                        </a:rPr>
                        <a:t>3</a:t>
                      </a:r>
                      <a:endParaRPr lang="en-GB" sz="3200" b="1" dirty="0">
                        <a:solidFill>
                          <a:srgbClr val="002060"/>
                        </a:solidFill>
                        <a:latin typeface="Century Gothic" panose="020B0502020202020204" pitchFamily="34" charset="0"/>
                      </a:endParaRPr>
                    </a:p>
                  </a:txBody>
                  <a:tcPr>
                    <a:solidFill>
                      <a:srgbClr val="FEF4F4"/>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rPr>
                        <a:t>¿</a:t>
                      </a:r>
                      <a:r>
                        <a:rPr lang="en-GB" sz="3200" b="0" dirty="0" err="1">
                          <a:solidFill>
                            <a:srgbClr val="002060"/>
                          </a:solidFill>
                        </a:rPr>
                        <a:t>Quién</a:t>
                      </a:r>
                      <a:endParaRPr lang="en-GB" sz="3200" b="0" dirty="0">
                        <a:solidFill>
                          <a:srgbClr val="002060"/>
                        </a:solidFill>
                        <a:latin typeface="Century Gothic" panose="020B0502020202020204" pitchFamily="34" charset="0"/>
                      </a:endParaRPr>
                    </a:p>
                  </a:txBody>
                  <a:tcPr>
                    <a:solidFill>
                      <a:srgbClr val="FEF4F4"/>
                    </a:solidFill>
                  </a:tcPr>
                </a:tc>
                <a:tc>
                  <a:txBody>
                    <a:bodyPr/>
                    <a:lstStyle/>
                    <a:p>
                      <a:pPr algn="r"/>
                      <a:r>
                        <a:rPr lang="en-GB" sz="2000" b="0" dirty="0" err="1">
                          <a:solidFill>
                            <a:srgbClr val="002060"/>
                          </a:solidFill>
                        </a:rPr>
                        <a:t>es</a:t>
                      </a:r>
                      <a:endParaRPr lang="en-GB" sz="2000" b="0" dirty="0">
                        <a:solidFill>
                          <a:srgbClr val="002060"/>
                        </a:solidFill>
                        <a:latin typeface="Century Gothic" panose="020B0502020202020204" pitchFamily="34" charset="0"/>
                      </a:endParaRPr>
                    </a:p>
                  </a:txBody>
                  <a:tcPr>
                    <a:solidFill>
                      <a:srgbClr val="FEF4F4"/>
                    </a:solidFill>
                  </a:tcPr>
                </a:tc>
                <a:tc rowSpan="2">
                  <a:txBody>
                    <a:bodyPr/>
                    <a:lstStyle/>
                    <a:p>
                      <a:endParaRPr lang="en-GB" sz="3200" b="0" dirty="0">
                        <a:solidFill>
                          <a:srgbClr val="002060"/>
                        </a:solidFill>
                        <a:latin typeface="Century Gothic" panose="020B0502020202020204" pitchFamily="34" charset="0"/>
                      </a:endParaRPr>
                    </a:p>
                  </a:txBody>
                  <a:tcPr>
                    <a:solidFill>
                      <a:srgbClr val="FEF4F4"/>
                    </a:solidFill>
                  </a:tcPr>
                </a:tc>
                <a:tc rowSpan="2">
                  <a:txBody>
                    <a:bodyPr/>
                    <a:lstStyle/>
                    <a:p>
                      <a:endParaRPr lang="en-GB" sz="3200" b="0" dirty="0">
                        <a:solidFill>
                          <a:srgbClr val="002060"/>
                        </a:solidFill>
                        <a:latin typeface="Century Gothic" panose="020B0502020202020204" pitchFamily="34" charset="0"/>
                      </a:endParaRPr>
                    </a:p>
                  </a:txBody>
                  <a:tcPr>
                    <a:solidFill>
                      <a:srgbClr val="FEF4F4"/>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rPr>
                        <a:t>?</a:t>
                      </a:r>
                      <a:endParaRPr lang="en-GB" sz="3200" b="0" dirty="0">
                        <a:solidFill>
                          <a:srgbClr val="002060"/>
                        </a:solidFill>
                        <a:latin typeface="Century Gothic" panose="020B0502020202020204" pitchFamily="34" charset="0"/>
                      </a:endParaRPr>
                    </a:p>
                  </a:txBody>
                  <a:tcPr>
                    <a:solidFill>
                      <a:srgbClr val="FEF4F4"/>
                    </a:solidFill>
                  </a:tcPr>
                </a:tc>
                <a:extLst>
                  <a:ext uri="{0D108BD9-81ED-4DB2-BD59-A6C34878D82A}">
                    <a16:rowId xmlns:a16="http://schemas.microsoft.com/office/drawing/2014/main" val="609657990"/>
                  </a:ext>
                </a:extLst>
              </a:tr>
              <a:tr h="289560">
                <a:tc vMerge="1">
                  <a:txBody>
                    <a:bodyPr/>
                    <a:lstStyle/>
                    <a:p>
                      <a:endParaRPr lang="en-GB"/>
                    </a:p>
                  </a:txBody>
                  <a:tcPr/>
                </a:tc>
                <a:tc vMerge="1">
                  <a:txBody>
                    <a:bodyPr/>
                    <a:lstStyle/>
                    <a:p>
                      <a:endParaRPr lang="en-GB"/>
                    </a:p>
                  </a:txBody>
                  <a:tcPr/>
                </a:tc>
                <a:tc>
                  <a:txBody>
                    <a:bodyPr/>
                    <a:lstStyle/>
                    <a:p>
                      <a:pPr algn="r"/>
                      <a:r>
                        <a:rPr lang="en-GB" sz="2000" b="0" dirty="0">
                          <a:solidFill>
                            <a:srgbClr val="002060"/>
                          </a:solidFill>
                        </a:rPr>
                        <a:t>son</a:t>
                      </a:r>
                      <a:endParaRPr lang="en-GB" sz="2000" b="0" dirty="0">
                        <a:solidFill>
                          <a:srgbClr val="002060"/>
                        </a:solidFill>
                        <a:latin typeface="Century Gothic" panose="020B0502020202020204" pitchFamily="34" charset="0"/>
                      </a:endParaRPr>
                    </a:p>
                  </a:txBody>
                  <a:tcPr>
                    <a:solidFill>
                      <a:srgbClr val="FEF4F4"/>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06508924"/>
                  </a:ext>
                </a:extLst>
              </a:tr>
              <a:tr h="289560">
                <a:tc rowSpan="2">
                  <a:txBody>
                    <a:bodyPr/>
                    <a:lstStyle/>
                    <a:p>
                      <a:pPr algn="ctr"/>
                      <a:r>
                        <a:rPr lang="en-GB" sz="3200" b="1" dirty="0">
                          <a:solidFill>
                            <a:srgbClr val="002060"/>
                          </a:solidFill>
                        </a:rPr>
                        <a:t>4</a:t>
                      </a:r>
                      <a:endParaRPr lang="en-GB" sz="3200" b="1" dirty="0">
                        <a:solidFill>
                          <a:srgbClr val="002060"/>
                        </a:solidFill>
                        <a:latin typeface="Century Gothic" panose="020B0502020202020204" pitchFamily="34" charset="0"/>
                      </a:endParaRPr>
                    </a:p>
                  </a:txBody>
                  <a:tcPr>
                    <a:solidFill>
                      <a:srgbClr val="FEF4F4"/>
                    </a:solidFill>
                  </a:tcPr>
                </a:tc>
                <a:tc rowSpan="2">
                  <a:txBody>
                    <a:bodyPr/>
                    <a:lstStyle/>
                    <a:p>
                      <a:r>
                        <a:rPr lang="en-GB" sz="3200" b="0" dirty="0">
                          <a:solidFill>
                            <a:srgbClr val="002060"/>
                          </a:solidFill>
                        </a:rPr>
                        <a:t>¿</a:t>
                      </a:r>
                      <a:r>
                        <a:rPr lang="en-GB" sz="3200" b="0" dirty="0" err="1">
                          <a:solidFill>
                            <a:srgbClr val="002060"/>
                          </a:solidFill>
                        </a:rPr>
                        <a:t>Quiénes</a:t>
                      </a:r>
                      <a:endParaRPr lang="en-GB" sz="3200" b="0" dirty="0">
                        <a:solidFill>
                          <a:srgbClr val="002060"/>
                        </a:solidFill>
                        <a:latin typeface="Century Gothic" panose="020B0502020202020204" pitchFamily="34" charset="0"/>
                      </a:endParaRPr>
                    </a:p>
                  </a:txBody>
                  <a:tcPr>
                    <a:solidFill>
                      <a:srgbClr val="FEF4F4"/>
                    </a:solidFill>
                  </a:tcPr>
                </a:tc>
                <a:tc>
                  <a:txBody>
                    <a:bodyPr/>
                    <a:lstStyle/>
                    <a:p>
                      <a:pPr algn="r"/>
                      <a:r>
                        <a:rPr lang="en-GB" sz="2000" b="0" dirty="0">
                          <a:solidFill>
                            <a:srgbClr val="002060"/>
                          </a:solidFill>
                        </a:rPr>
                        <a:t>son</a:t>
                      </a:r>
                      <a:endParaRPr lang="en-GB" sz="2000" b="0" dirty="0">
                        <a:solidFill>
                          <a:srgbClr val="002060"/>
                        </a:solidFill>
                        <a:latin typeface="Century Gothic" panose="020B0502020202020204" pitchFamily="34" charset="0"/>
                      </a:endParaRPr>
                    </a:p>
                  </a:txBody>
                  <a:tcPr>
                    <a:solidFill>
                      <a:srgbClr val="FEF4F4"/>
                    </a:solidFill>
                  </a:tcPr>
                </a:tc>
                <a:tc rowSpan="2">
                  <a:txBody>
                    <a:bodyPr/>
                    <a:lstStyle/>
                    <a:p>
                      <a:endParaRPr lang="en-GB" sz="3200" b="0" dirty="0">
                        <a:solidFill>
                          <a:srgbClr val="002060"/>
                        </a:solidFill>
                        <a:latin typeface="Century Gothic" panose="020B0502020202020204" pitchFamily="34" charset="0"/>
                      </a:endParaRPr>
                    </a:p>
                  </a:txBody>
                  <a:tcPr>
                    <a:solidFill>
                      <a:srgbClr val="FEF4F4"/>
                    </a:solidFill>
                  </a:tcPr>
                </a:tc>
                <a:tc rowSpan="2">
                  <a:txBody>
                    <a:bodyPr/>
                    <a:lstStyle/>
                    <a:p>
                      <a:endParaRPr lang="en-GB" sz="3200" b="0" dirty="0">
                        <a:solidFill>
                          <a:srgbClr val="002060"/>
                        </a:solidFill>
                        <a:latin typeface="Century Gothic" panose="020B0502020202020204" pitchFamily="34" charset="0"/>
                      </a:endParaRPr>
                    </a:p>
                  </a:txBody>
                  <a:tcPr>
                    <a:solidFill>
                      <a:srgbClr val="FEF4F4"/>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rPr>
                        <a:t>?</a:t>
                      </a:r>
                      <a:endParaRPr lang="en-GB" sz="3200" b="0" dirty="0">
                        <a:solidFill>
                          <a:srgbClr val="002060"/>
                        </a:solidFill>
                        <a:latin typeface="Century Gothic" panose="020B0502020202020204" pitchFamily="34" charset="0"/>
                      </a:endParaRPr>
                    </a:p>
                  </a:txBody>
                  <a:tcPr>
                    <a:solidFill>
                      <a:srgbClr val="FEF4F4"/>
                    </a:solidFill>
                  </a:tcPr>
                </a:tc>
                <a:extLst>
                  <a:ext uri="{0D108BD9-81ED-4DB2-BD59-A6C34878D82A}">
                    <a16:rowId xmlns:a16="http://schemas.microsoft.com/office/drawing/2014/main" val="221578654"/>
                  </a:ext>
                </a:extLst>
              </a:tr>
              <a:tr h="289560">
                <a:tc vMerge="1">
                  <a:txBody>
                    <a:bodyPr/>
                    <a:lstStyle/>
                    <a:p>
                      <a:endParaRPr lang="en-GB"/>
                    </a:p>
                  </a:txBody>
                  <a:tcPr/>
                </a:tc>
                <a:tc vMerge="1">
                  <a:txBody>
                    <a:bodyPr/>
                    <a:lstStyle/>
                    <a:p>
                      <a:endParaRPr lang="en-GB"/>
                    </a:p>
                  </a:txBody>
                  <a:tcPr/>
                </a:tc>
                <a:tc>
                  <a:txBody>
                    <a:bodyPr/>
                    <a:lstStyle/>
                    <a:p>
                      <a:pPr algn="r"/>
                      <a:r>
                        <a:rPr lang="en-GB" sz="2000" b="0" dirty="0" err="1">
                          <a:solidFill>
                            <a:srgbClr val="002060"/>
                          </a:solidFill>
                        </a:rPr>
                        <a:t>es</a:t>
                      </a:r>
                      <a:endParaRPr lang="en-GB" sz="2000" b="0" dirty="0">
                        <a:solidFill>
                          <a:srgbClr val="002060"/>
                        </a:solidFill>
                        <a:latin typeface="Century Gothic" panose="020B0502020202020204" pitchFamily="34" charset="0"/>
                      </a:endParaRPr>
                    </a:p>
                  </a:txBody>
                  <a:tcPr>
                    <a:solidFill>
                      <a:srgbClr val="FEF4F4"/>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207097760"/>
                  </a:ext>
                </a:extLst>
              </a:tr>
            </a:tbl>
          </a:graphicData>
        </a:graphic>
      </p:graphicFrame>
      <p:pic>
        <p:nvPicPr>
          <p:cNvPr id="7" name="Picture 6">
            <a:extLst>
              <a:ext uri="{FF2B5EF4-FFF2-40B4-BE49-F238E27FC236}">
                <a16:creationId xmlns:a16="http://schemas.microsoft.com/office/drawing/2014/main" id="{99D07F50-F8F0-4B76-8DAA-28D251FDB9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615" y="2916487"/>
            <a:ext cx="504214" cy="710161"/>
          </a:xfrm>
          <a:prstGeom prst="rect">
            <a:avLst/>
          </a:prstGeom>
        </p:spPr>
      </p:pic>
      <p:pic>
        <p:nvPicPr>
          <p:cNvPr id="8" name="Picture 7">
            <a:extLst>
              <a:ext uri="{FF2B5EF4-FFF2-40B4-BE49-F238E27FC236}">
                <a16:creationId xmlns:a16="http://schemas.microsoft.com/office/drawing/2014/main" id="{C91E2EB1-A037-4CC2-9522-166D801812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9229" y="2874869"/>
            <a:ext cx="504214" cy="710161"/>
          </a:xfrm>
          <a:prstGeom prst="rect">
            <a:avLst/>
          </a:prstGeom>
        </p:spPr>
      </p:pic>
      <p:pic>
        <p:nvPicPr>
          <p:cNvPr id="9" name="Picture 8">
            <a:extLst>
              <a:ext uri="{FF2B5EF4-FFF2-40B4-BE49-F238E27FC236}">
                <a16:creationId xmlns:a16="http://schemas.microsoft.com/office/drawing/2014/main" id="{7AE29826-905F-44DF-9B20-DD4BB2EDC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1045" y="2823007"/>
            <a:ext cx="504214" cy="710161"/>
          </a:xfrm>
          <a:prstGeom prst="rect">
            <a:avLst/>
          </a:prstGeom>
        </p:spPr>
      </p:pic>
      <p:pic>
        <p:nvPicPr>
          <p:cNvPr id="10" name="Picture 9">
            <a:extLst>
              <a:ext uri="{FF2B5EF4-FFF2-40B4-BE49-F238E27FC236}">
                <a16:creationId xmlns:a16="http://schemas.microsoft.com/office/drawing/2014/main" id="{6FE6EEDF-B11D-4827-931C-268BC1C09A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9857" y="3739612"/>
            <a:ext cx="658206" cy="551829"/>
          </a:xfrm>
          <a:prstGeom prst="rect">
            <a:avLst/>
          </a:prstGeom>
        </p:spPr>
      </p:pic>
      <p:pic>
        <p:nvPicPr>
          <p:cNvPr id="11" name="Picture 10">
            <a:extLst>
              <a:ext uri="{FF2B5EF4-FFF2-40B4-BE49-F238E27FC236}">
                <a16:creationId xmlns:a16="http://schemas.microsoft.com/office/drawing/2014/main" id="{30169C93-7F3F-47FF-A914-7A08DA85DB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7053" y="3638315"/>
            <a:ext cx="658206" cy="551829"/>
          </a:xfrm>
          <a:prstGeom prst="rect">
            <a:avLst/>
          </a:prstGeom>
        </p:spPr>
      </p:pic>
      <p:pic>
        <p:nvPicPr>
          <p:cNvPr id="12" name="Picture 11">
            <a:extLst>
              <a:ext uri="{FF2B5EF4-FFF2-40B4-BE49-F238E27FC236}">
                <a16:creationId xmlns:a16="http://schemas.microsoft.com/office/drawing/2014/main" id="{85A0341C-78BC-4AE1-826A-EE5EB7BA4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7593" y="3875150"/>
            <a:ext cx="658206" cy="551829"/>
          </a:xfrm>
          <a:prstGeom prst="rect">
            <a:avLst/>
          </a:prstGeom>
        </p:spPr>
      </p:pic>
      <p:pic>
        <p:nvPicPr>
          <p:cNvPr id="13" name="Picture 12">
            <a:extLst>
              <a:ext uri="{FF2B5EF4-FFF2-40B4-BE49-F238E27FC236}">
                <a16:creationId xmlns:a16="http://schemas.microsoft.com/office/drawing/2014/main" id="{49F1E696-CF54-4F13-ACB5-861E227904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1722" y="3794327"/>
            <a:ext cx="658206" cy="551829"/>
          </a:xfrm>
          <a:prstGeom prst="rect">
            <a:avLst/>
          </a:prstGeom>
        </p:spPr>
      </p:pic>
      <p:pic>
        <p:nvPicPr>
          <p:cNvPr id="14" name="Picture 13">
            <a:extLst>
              <a:ext uri="{FF2B5EF4-FFF2-40B4-BE49-F238E27FC236}">
                <a16:creationId xmlns:a16="http://schemas.microsoft.com/office/drawing/2014/main" id="{A88E5094-9C41-4C91-8EA1-BEFBDCF4398A}"/>
              </a:ext>
            </a:extLst>
          </p:cNvPr>
          <p:cNvPicPr>
            <a:picLocks noChangeAspect="1"/>
          </p:cNvPicPr>
          <p:nvPr/>
        </p:nvPicPr>
        <p:blipFill>
          <a:blip r:embed="rId5" cstate="print">
            <a:clrChange>
              <a:clrFrom>
                <a:srgbClr val="FFFBFA"/>
              </a:clrFrom>
              <a:clrTo>
                <a:srgbClr val="FFFBFA">
                  <a:alpha val="0"/>
                </a:srgbClr>
              </a:clrTo>
            </a:clrChange>
            <a:extLst>
              <a:ext uri="{28A0092B-C50C-407E-A947-70E740481C1C}">
                <a14:useLocalDpi xmlns:a14="http://schemas.microsoft.com/office/drawing/2010/main" val="0"/>
              </a:ext>
            </a:extLst>
          </a:blip>
          <a:stretch>
            <a:fillRect/>
          </a:stretch>
        </p:blipFill>
        <p:spPr>
          <a:xfrm>
            <a:off x="6868626" y="4443802"/>
            <a:ext cx="897178" cy="710266"/>
          </a:xfrm>
          <a:prstGeom prst="rect">
            <a:avLst/>
          </a:prstGeom>
        </p:spPr>
      </p:pic>
      <p:pic>
        <p:nvPicPr>
          <p:cNvPr id="15" name="Picture 14">
            <a:extLst>
              <a:ext uri="{FF2B5EF4-FFF2-40B4-BE49-F238E27FC236}">
                <a16:creationId xmlns:a16="http://schemas.microsoft.com/office/drawing/2014/main" id="{81331AFC-9B21-4C98-8727-20F2F3C787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0052" y="5213788"/>
            <a:ext cx="929541" cy="662182"/>
          </a:xfrm>
          <a:prstGeom prst="rect">
            <a:avLst/>
          </a:prstGeom>
        </p:spPr>
      </p:pic>
      <p:pic>
        <p:nvPicPr>
          <p:cNvPr id="16" name="Picture 15">
            <a:extLst>
              <a:ext uri="{FF2B5EF4-FFF2-40B4-BE49-F238E27FC236}">
                <a16:creationId xmlns:a16="http://schemas.microsoft.com/office/drawing/2014/main" id="{85096E4F-4DEA-4415-A718-0E32FC3B8C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5435" y="5327475"/>
            <a:ext cx="504214" cy="571061"/>
          </a:xfrm>
          <a:prstGeom prst="rect">
            <a:avLst/>
          </a:prstGeom>
        </p:spPr>
      </p:pic>
      <p:grpSp>
        <p:nvGrpSpPr>
          <p:cNvPr id="17" name="Group 16">
            <a:extLst>
              <a:ext uri="{FF2B5EF4-FFF2-40B4-BE49-F238E27FC236}">
                <a16:creationId xmlns:a16="http://schemas.microsoft.com/office/drawing/2014/main" id="{154C33EE-D30B-432D-A2FE-DE36EE8C74D9}"/>
              </a:ext>
            </a:extLst>
          </p:cNvPr>
          <p:cNvGrpSpPr/>
          <p:nvPr/>
        </p:nvGrpSpPr>
        <p:grpSpPr>
          <a:xfrm>
            <a:off x="4525797" y="5312320"/>
            <a:ext cx="1312740" cy="579680"/>
            <a:chOff x="4387970" y="5110944"/>
            <a:chExt cx="1312740" cy="579680"/>
          </a:xfrm>
        </p:grpSpPr>
        <p:pic>
          <p:nvPicPr>
            <p:cNvPr id="18" name="Picture 17">
              <a:extLst>
                <a:ext uri="{FF2B5EF4-FFF2-40B4-BE49-F238E27FC236}">
                  <a16:creationId xmlns:a16="http://schemas.microsoft.com/office/drawing/2014/main" id="{30DF8361-2ACA-41F3-B358-711283A202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7970" y="5110944"/>
              <a:ext cx="506008" cy="579680"/>
            </a:xfrm>
            <a:prstGeom prst="rect">
              <a:avLst/>
            </a:prstGeom>
          </p:spPr>
        </p:pic>
        <p:pic>
          <p:nvPicPr>
            <p:cNvPr id="19" name="Picture 18">
              <a:extLst>
                <a:ext uri="{FF2B5EF4-FFF2-40B4-BE49-F238E27FC236}">
                  <a16:creationId xmlns:a16="http://schemas.microsoft.com/office/drawing/2014/main" id="{A4851A14-F3B8-441B-A4FC-D70BF90F19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39857" y="5124455"/>
              <a:ext cx="760853" cy="542013"/>
            </a:xfrm>
            <a:prstGeom prst="rect">
              <a:avLst/>
            </a:prstGeom>
          </p:spPr>
        </p:pic>
      </p:grpSp>
      <p:pic>
        <p:nvPicPr>
          <p:cNvPr id="20" name="Picture 2" descr="http://www.clker.com/cliparts/j/p/l/D/8/K/green-tick-md.png">
            <a:extLst>
              <a:ext uri="{FF2B5EF4-FFF2-40B4-BE49-F238E27FC236}">
                <a16:creationId xmlns:a16="http://schemas.microsoft.com/office/drawing/2014/main" id="{BABF751B-633D-46CE-BA38-5B883ED683D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53680" y="3188411"/>
            <a:ext cx="402863" cy="419824"/>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Oval 20">
            <a:extLst>
              <a:ext uri="{FF2B5EF4-FFF2-40B4-BE49-F238E27FC236}">
                <a16:creationId xmlns:a16="http://schemas.microsoft.com/office/drawing/2014/main" id="{8254F8CC-1E76-4A10-AC05-E8E9DD7E182F}"/>
              </a:ext>
            </a:extLst>
          </p:cNvPr>
          <p:cNvSpPr/>
          <p:nvPr/>
        </p:nvSpPr>
        <p:spPr>
          <a:xfrm>
            <a:off x="6223559" y="2810348"/>
            <a:ext cx="1257572" cy="735477"/>
          </a:xfrm>
          <a:prstGeom prst="ellipse">
            <a:avLst/>
          </a:prstGeom>
          <a:noFill/>
          <a:ln w="381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9C154C0B-8468-4A82-BF9C-A9C92A69C8E8}"/>
              </a:ext>
            </a:extLst>
          </p:cNvPr>
          <p:cNvSpPr txBox="1"/>
          <p:nvPr/>
        </p:nvSpPr>
        <p:spPr>
          <a:xfrm>
            <a:off x="8184907" y="2870137"/>
            <a:ext cx="3030279"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las </a:t>
            </a:r>
            <a:r>
              <a:rPr lang="en-GB" sz="3200" dirty="0" err="1">
                <a:solidFill>
                  <a:srgbClr val="002060"/>
                </a:solidFill>
                <a:latin typeface="Century Gothic" panose="020B0502020202020204" pitchFamily="34" charset="0"/>
              </a:rPr>
              <a:t>chicas</a:t>
            </a:r>
            <a:endParaRPr lang="en-GB" sz="3200" dirty="0">
              <a:solidFill>
                <a:srgbClr val="002060"/>
              </a:solidFill>
              <a:latin typeface="Century Gothic" panose="020B0502020202020204" pitchFamily="34" charset="0"/>
            </a:endParaRPr>
          </a:p>
        </p:txBody>
      </p:sp>
      <p:pic>
        <p:nvPicPr>
          <p:cNvPr id="23" name="Picture 2" descr="http://www.clker.com/cliparts/j/p/l/D/8/K/green-tick-md.png">
            <a:extLst>
              <a:ext uri="{FF2B5EF4-FFF2-40B4-BE49-F238E27FC236}">
                <a16:creationId xmlns:a16="http://schemas.microsoft.com/office/drawing/2014/main" id="{F2FE5D78-B7D8-4B54-80A9-0DAC64196C5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07200" y="3983641"/>
            <a:ext cx="402863" cy="419824"/>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Oval 23">
            <a:extLst>
              <a:ext uri="{FF2B5EF4-FFF2-40B4-BE49-F238E27FC236}">
                <a16:creationId xmlns:a16="http://schemas.microsoft.com/office/drawing/2014/main" id="{46444AE1-A68B-4913-9837-27860922CA2E}"/>
              </a:ext>
            </a:extLst>
          </p:cNvPr>
          <p:cNvSpPr/>
          <p:nvPr/>
        </p:nvSpPr>
        <p:spPr>
          <a:xfrm>
            <a:off x="4580965" y="3626648"/>
            <a:ext cx="1257572" cy="735477"/>
          </a:xfrm>
          <a:prstGeom prst="ellipse">
            <a:avLst/>
          </a:prstGeom>
          <a:noFill/>
          <a:ln w="381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15C4F472-61C9-4782-89F6-2934F2CE2DEE}"/>
              </a:ext>
            </a:extLst>
          </p:cNvPr>
          <p:cNvSpPr txBox="1"/>
          <p:nvPr/>
        </p:nvSpPr>
        <p:spPr>
          <a:xfrm>
            <a:off x="8184906" y="3706666"/>
            <a:ext cx="3030279"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el </a:t>
            </a:r>
            <a:r>
              <a:rPr lang="en-GB" sz="3200" dirty="0" err="1">
                <a:solidFill>
                  <a:srgbClr val="002060"/>
                </a:solidFill>
                <a:latin typeface="Century Gothic" panose="020B0502020202020204" pitchFamily="34" charset="0"/>
              </a:rPr>
              <a:t>profesor</a:t>
            </a:r>
            <a:endParaRPr lang="en-GB" sz="32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F36D46CF-B99D-48A1-92F0-CB45FB85E1A6}"/>
              </a:ext>
            </a:extLst>
          </p:cNvPr>
          <p:cNvSpPr txBox="1"/>
          <p:nvPr/>
        </p:nvSpPr>
        <p:spPr>
          <a:xfrm>
            <a:off x="8184906" y="4501101"/>
            <a:ext cx="3030279"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familia</a:t>
            </a:r>
            <a:endParaRPr lang="en-GB" sz="3200" dirty="0">
              <a:solidFill>
                <a:srgbClr val="002060"/>
              </a:solidFill>
              <a:latin typeface="Century Gothic" panose="020B0502020202020204" pitchFamily="34" charset="0"/>
            </a:endParaRPr>
          </a:p>
        </p:txBody>
      </p:sp>
      <p:pic>
        <p:nvPicPr>
          <p:cNvPr id="27" name="Picture 2" descr="http://www.clker.com/cliparts/j/p/l/D/8/K/green-tick-md.png">
            <a:extLst>
              <a:ext uri="{FF2B5EF4-FFF2-40B4-BE49-F238E27FC236}">
                <a16:creationId xmlns:a16="http://schemas.microsoft.com/office/drawing/2014/main" id="{092FD830-30BE-495C-BBA3-1E922CE26EB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85220" y="4417189"/>
            <a:ext cx="402863"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http://www.clker.com/cliparts/j/p/l/D/8/K/green-tick-md.png">
            <a:extLst>
              <a:ext uri="{FF2B5EF4-FFF2-40B4-BE49-F238E27FC236}">
                <a16:creationId xmlns:a16="http://schemas.microsoft.com/office/drawing/2014/main" id="{819A363F-5C85-4C5B-9771-8CB7A36E0CC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07199" y="5190274"/>
            <a:ext cx="402863" cy="419824"/>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Oval 28">
            <a:extLst>
              <a:ext uri="{FF2B5EF4-FFF2-40B4-BE49-F238E27FC236}">
                <a16:creationId xmlns:a16="http://schemas.microsoft.com/office/drawing/2014/main" id="{555B56A7-BBB4-454D-BBE4-4F0D69B9EEA7}"/>
              </a:ext>
            </a:extLst>
          </p:cNvPr>
          <p:cNvSpPr/>
          <p:nvPr/>
        </p:nvSpPr>
        <p:spPr>
          <a:xfrm>
            <a:off x="4562723" y="5220870"/>
            <a:ext cx="1257572" cy="735477"/>
          </a:xfrm>
          <a:prstGeom prst="ellipse">
            <a:avLst/>
          </a:prstGeom>
          <a:noFill/>
          <a:ln w="381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B09ABAA1-E49D-403A-81C6-491FEDAB1851}"/>
              </a:ext>
            </a:extLst>
          </p:cNvPr>
          <p:cNvSpPr txBox="1"/>
          <p:nvPr/>
        </p:nvSpPr>
        <p:spPr>
          <a:xfrm>
            <a:off x="8184906" y="5296220"/>
            <a:ext cx="3030279"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los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chicos</a:t>
            </a:r>
            <a:endParaRPr lang="en-GB" sz="32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5B99268E-C8B4-419C-99AE-8E7E85C3077A}"/>
              </a:ext>
            </a:extLst>
          </p:cNvPr>
          <p:cNvSpPr txBox="1"/>
          <p:nvPr/>
        </p:nvSpPr>
        <p:spPr>
          <a:xfrm>
            <a:off x="291157" y="1718499"/>
            <a:ext cx="10675341"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200" b="1" dirty="0">
                <a:solidFill>
                  <a:srgbClr val="002060"/>
                </a:solidFill>
                <a:latin typeface="Century Gothic" panose="020B0502020202020204" pitchFamily="34" charset="0"/>
              </a:rPr>
              <a:t>Una o</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pción</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escribe la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frase</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completa</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en</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español</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y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también</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en</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inglés</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2" name="Picture 31">
            <a:extLst>
              <a:ext uri="{FF2B5EF4-FFF2-40B4-BE49-F238E27FC236}">
                <a16:creationId xmlns:a16="http://schemas.microsoft.com/office/drawing/2014/main" id="{1A475037-3192-47F6-9197-37AE3B30D384}"/>
              </a:ext>
            </a:extLst>
          </p:cNvPr>
          <p:cNvPicPr>
            <a:picLocks noChangeAspect="1"/>
          </p:cNvPicPr>
          <p:nvPr/>
        </p:nvPicPr>
        <p:blipFill>
          <a:blip r:embed="rId5" cstate="print">
            <a:clrChange>
              <a:clrFrom>
                <a:srgbClr val="FFFBFA"/>
              </a:clrFrom>
              <a:clrTo>
                <a:srgbClr val="FFFBFA">
                  <a:alpha val="0"/>
                </a:srgbClr>
              </a:clrTo>
            </a:clrChange>
            <a:extLst>
              <a:ext uri="{28A0092B-C50C-407E-A947-70E740481C1C}">
                <a14:useLocalDpi xmlns:a14="http://schemas.microsoft.com/office/drawing/2010/main" val="0"/>
              </a:ext>
            </a:extLst>
          </a:blip>
          <a:stretch>
            <a:fillRect/>
          </a:stretch>
        </p:blipFill>
        <p:spPr>
          <a:xfrm>
            <a:off x="6002456" y="4476226"/>
            <a:ext cx="897178" cy="710266"/>
          </a:xfrm>
          <a:prstGeom prst="rect">
            <a:avLst/>
          </a:prstGeom>
        </p:spPr>
      </p:pic>
      <p:pic>
        <p:nvPicPr>
          <p:cNvPr id="33" name="Picture 32">
            <a:extLst>
              <a:ext uri="{FF2B5EF4-FFF2-40B4-BE49-F238E27FC236}">
                <a16:creationId xmlns:a16="http://schemas.microsoft.com/office/drawing/2014/main" id="{10516A30-AB14-4E66-9BDC-5B2BDEE94911}"/>
              </a:ext>
            </a:extLst>
          </p:cNvPr>
          <p:cNvPicPr>
            <a:picLocks noChangeAspect="1"/>
          </p:cNvPicPr>
          <p:nvPr/>
        </p:nvPicPr>
        <p:blipFill>
          <a:blip r:embed="rId5" cstate="print">
            <a:clrChange>
              <a:clrFrom>
                <a:srgbClr val="FFFBFA"/>
              </a:clrFrom>
              <a:clrTo>
                <a:srgbClr val="FFFBFA">
                  <a:alpha val="0"/>
                </a:srgbClr>
              </a:clrTo>
            </a:clrChange>
            <a:extLst>
              <a:ext uri="{28A0092B-C50C-407E-A947-70E740481C1C}">
                <a14:useLocalDpi xmlns:a14="http://schemas.microsoft.com/office/drawing/2010/main" val="0"/>
              </a:ext>
            </a:extLst>
          </a:blip>
          <a:stretch>
            <a:fillRect/>
          </a:stretch>
        </p:blipFill>
        <p:spPr>
          <a:xfrm>
            <a:off x="4715319" y="4459259"/>
            <a:ext cx="897178" cy="710266"/>
          </a:xfrm>
          <a:prstGeom prst="rect">
            <a:avLst/>
          </a:prstGeom>
        </p:spPr>
      </p:pic>
      <p:sp>
        <p:nvSpPr>
          <p:cNvPr id="34" name="Oval 33">
            <a:extLst>
              <a:ext uri="{FF2B5EF4-FFF2-40B4-BE49-F238E27FC236}">
                <a16:creationId xmlns:a16="http://schemas.microsoft.com/office/drawing/2014/main" id="{1D1FA7D2-BEF5-4E06-BA04-E8303B664A3D}"/>
              </a:ext>
            </a:extLst>
          </p:cNvPr>
          <p:cNvSpPr/>
          <p:nvPr/>
        </p:nvSpPr>
        <p:spPr>
          <a:xfrm>
            <a:off x="4520649" y="4440606"/>
            <a:ext cx="1257572" cy="735477"/>
          </a:xfrm>
          <a:prstGeom prst="ellipse">
            <a:avLst/>
          </a:prstGeom>
          <a:noFill/>
          <a:ln w="381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ounded Rectangle 11">
            <a:extLst>
              <a:ext uri="{FF2B5EF4-FFF2-40B4-BE49-F238E27FC236}">
                <a16:creationId xmlns:a16="http://schemas.microsoft.com/office/drawing/2014/main" id="{B1809B91-B38D-4231-8264-9AC862A9A6A6}"/>
              </a:ext>
            </a:extLst>
          </p:cNvPr>
          <p:cNvSpPr/>
          <p:nvPr/>
        </p:nvSpPr>
        <p:spPr>
          <a:xfrm>
            <a:off x="10085294" y="258166"/>
            <a:ext cx="184284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pic>
        <p:nvPicPr>
          <p:cNvPr id="36" name="Picture 35" descr="Cartoon girls with arms crossed&#10;&#10;Description automatically generated">
            <a:extLst>
              <a:ext uri="{FF2B5EF4-FFF2-40B4-BE49-F238E27FC236}">
                <a16:creationId xmlns:a16="http://schemas.microsoft.com/office/drawing/2014/main" id="{EE23090E-9EA2-4A40-BCB1-1A9B797C63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56119" y="527058"/>
            <a:ext cx="2820757" cy="1586676"/>
          </a:xfrm>
          <a:prstGeom prst="rect">
            <a:avLst/>
          </a:prstGeom>
        </p:spPr>
      </p:pic>
    </p:spTree>
    <p:extLst>
      <p:ext uri="{BB962C8B-B14F-4D97-AF65-F5344CB8AC3E}">
        <p14:creationId xmlns:p14="http://schemas.microsoft.com/office/powerpoint/2010/main" val="70240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5" grpId="0"/>
      <p:bldP spid="26" grpId="0"/>
      <p:bldP spid="29" grpId="0" animBg="1"/>
      <p:bldP spid="30" grpId="0"/>
      <p:bldP spid="31" grpId="0"/>
      <p:bldP spid="3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27204" y="3285923"/>
            <a:ext cx="2332069" cy="2112950"/>
            <a:chOff x="3961124" y="1923674"/>
            <a:chExt cx="2332069" cy="211295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3961124" y="1923674"/>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21349562">
              <a:off x="4094556" y="2603156"/>
              <a:ext cx="20652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which?</a:t>
              </a: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9196" y="72165"/>
            <a:ext cx="1712804" cy="1573296"/>
          </a:xfrm>
          <a:prstGeom prst="rect">
            <a:avLst/>
          </a:prstGeom>
        </p:spPr>
      </p:pic>
      <p:sp>
        <p:nvSpPr>
          <p:cNvPr id="11" name="TextBox 10"/>
          <p:cNvSpPr txBox="1"/>
          <p:nvPr/>
        </p:nvSpPr>
        <p:spPr>
          <a:xfrm>
            <a:off x="-2590374" y="1559676"/>
            <a:ext cx="12192000" cy="1938992"/>
          </a:xfrm>
          <a:prstGeom prst="rect">
            <a:avLst/>
          </a:prstGeom>
          <a:noFill/>
        </p:spPr>
        <p:txBody>
          <a:bodyPr wrap="square" rtlCol="0">
            <a:spAutoFit/>
          </a:bodyPr>
          <a:lstStyle/>
          <a:p>
            <a:pPr algn="ctr"/>
            <a:r>
              <a:rPr lang="en-GB" sz="12000" b="1" dirty="0">
                <a:solidFill>
                  <a:srgbClr val="002060"/>
                </a:solidFill>
                <a:latin typeface="Century Gothic" panose="020B0502020202020204" pitchFamily="34" charset="0"/>
              </a:rPr>
              <a:t>¿</a:t>
            </a:r>
            <a:r>
              <a:rPr lang="en-GB" sz="12000" b="1" dirty="0" err="1">
                <a:solidFill>
                  <a:srgbClr val="002060"/>
                </a:solidFill>
                <a:latin typeface="Century Gothic" panose="020B0502020202020204" pitchFamily="34" charset="0"/>
              </a:rPr>
              <a:t>cuáles</a:t>
            </a:r>
            <a:r>
              <a:rPr lang="en-GB" sz="12000" b="1" dirty="0">
                <a:solidFill>
                  <a:srgbClr val="002060"/>
                </a:solidFill>
                <a:latin typeface="Century Gothic" panose="020B0502020202020204" pitchFamily="34" charset="0"/>
              </a:rPr>
              <a:t>?</a:t>
            </a:r>
          </a:p>
        </p:txBody>
      </p:sp>
      <p:sp>
        <p:nvSpPr>
          <p:cNvPr id="4" name="Rectangular Callout 3"/>
          <p:cNvSpPr/>
          <p:nvPr/>
        </p:nvSpPr>
        <p:spPr>
          <a:xfrm>
            <a:off x="4625787" y="3341071"/>
            <a:ext cx="7355541" cy="2929867"/>
          </a:xfrm>
          <a:prstGeom prst="wedgeRectCallout">
            <a:avLst>
              <a:gd name="adj1" fmla="val 37599"/>
              <a:gd name="adj2" fmla="val -103619"/>
            </a:avLst>
          </a:prstGeom>
          <a:solidFill>
            <a:srgbClr val="3A5EAB"/>
          </a:solidFill>
          <a:ln>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t>
            </a:r>
            <a:r>
              <a:rPr lang="en-GB"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Cuál</a:t>
            </a:r>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t>
            </a:r>
            <a:r>
              <a:rPr lang="en-GB"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es</a:t>
            </a:r>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is never followed directly by a noun.</a:t>
            </a:r>
          </a:p>
          <a:p>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Use ‘</a:t>
            </a:r>
            <a:r>
              <a:rPr lang="en-GB"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qué</a:t>
            </a:r>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to say ‘which + noun’.</a:t>
            </a:r>
          </a:p>
          <a:p>
            <a:endPar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Compare:</a:t>
            </a:r>
          </a:p>
          <a:p>
            <a:r>
              <a:rPr lang="en-GB" sz="2400" b="1"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t>
            </a:r>
            <a:r>
              <a:rPr lang="en-GB" sz="2400" b="1" u="sng"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Qué</a:t>
            </a:r>
            <a:r>
              <a:rPr lang="en-GB" sz="2400" b="1"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n-GB" sz="2400" b="1" u="sng"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libro</a:t>
            </a:r>
            <a:r>
              <a:rPr lang="en-GB" sz="2400" b="1"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n-GB"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tienes</a:t>
            </a:r>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n-GB" sz="2400" b="1"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Which book </a:t>
            </a:r>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do you have?)</a:t>
            </a:r>
          </a:p>
          <a:p>
            <a:r>
              <a:rPr lang="es-CO" sz="2400" b="1"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¿Cuál es </a:t>
            </a:r>
            <a:r>
              <a:rPr lang="es-CO"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la persona con el libro? (</a:t>
            </a:r>
            <a:r>
              <a:rPr lang="es-CO" sz="2400" b="1" u="sng"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Which</a:t>
            </a:r>
            <a:r>
              <a:rPr lang="es-CO" sz="2400" b="1"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s-CO" sz="2400" b="1" u="sng"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is</a:t>
            </a:r>
            <a:r>
              <a:rPr lang="es-CO" sz="2400" b="1"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s-CO"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the</a:t>
            </a:r>
            <a:r>
              <a:rPr lang="es-CO"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s-CO"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person</a:t>
            </a:r>
            <a:r>
              <a:rPr lang="es-CO"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s-CO"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with</a:t>
            </a:r>
            <a:r>
              <a:rPr lang="es-CO"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s-CO"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the</a:t>
            </a:r>
            <a:r>
              <a:rPr lang="es-CO"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s-CO"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book</a:t>
            </a:r>
            <a:r>
              <a:rPr lang="es-CO"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t>
            </a:r>
            <a:endParaRPr lang="en-GB" sz="2400" u="sng" dirty="0">
              <a:solidFill>
                <a:schemeClr val="bg1"/>
              </a:solidFill>
            </a:endParaRPr>
          </a:p>
        </p:txBody>
      </p:sp>
      <p:sp>
        <p:nvSpPr>
          <p:cNvPr id="5" name="Title 4">
            <a:extLst>
              <a:ext uri="{FF2B5EF4-FFF2-40B4-BE49-F238E27FC236}">
                <a16:creationId xmlns:a16="http://schemas.microsoft.com/office/drawing/2014/main" id="{B3B2F384-F5CF-E243-8D6D-68FD7B53CA0E}"/>
              </a:ext>
            </a:extLst>
          </p:cNvPr>
          <p:cNvSpPr>
            <a:spLocks noGrp="1"/>
          </p:cNvSpPr>
          <p:nvPr>
            <p:ph type="title"/>
          </p:nvPr>
        </p:nvSpPr>
        <p:spPr>
          <a:xfrm>
            <a:off x="0" y="234113"/>
            <a:ext cx="5720255" cy="1325563"/>
          </a:xfrm>
        </p:spPr>
        <p:txBody>
          <a:bodyPr>
            <a:noAutofit/>
          </a:bodyPr>
          <a:lstStyle/>
          <a:p>
            <a:r>
              <a:rPr lang="en-GB" sz="12000" b="1" dirty="0">
                <a:solidFill>
                  <a:srgbClr val="002060"/>
                </a:solidFill>
              </a:rPr>
              <a:t>¿</a:t>
            </a:r>
            <a:r>
              <a:rPr lang="en-GB" sz="12000" b="1" dirty="0" err="1">
                <a:solidFill>
                  <a:srgbClr val="002060"/>
                </a:solidFill>
              </a:rPr>
              <a:t>cuál</a:t>
            </a:r>
            <a:r>
              <a:rPr lang="en-GB" sz="12000" b="1" dirty="0">
                <a:solidFill>
                  <a:srgbClr val="002060"/>
                </a:solidFill>
              </a:rPr>
              <a:t>? </a:t>
            </a:r>
            <a:endParaRPr lang="en-US" sz="12000" dirty="0">
              <a:solidFill>
                <a:srgbClr val="002060"/>
              </a:solidFill>
            </a:endParaRPr>
          </a:p>
        </p:txBody>
      </p:sp>
    </p:spTree>
    <p:extLst>
      <p:ext uri="{BB962C8B-B14F-4D97-AF65-F5344CB8AC3E}">
        <p14:creationId xmlns:p14="http://schemas.microsoft.com/office/powerpoint/2010/main" val="420160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FB81DF8-D282-814C-ABE4-7244E5C93763}"/>
              </a:ext>
            </a:extLst>
          </p:cNvPr>
          <p:cNvSpPr>
            <a:spLocks noGrp="1"/>
          </p:cNvSpPr>
          <p:nvPr>
            <p:ph type="title"/>
          </p:nvPr>
        </p:nvSpPr>
        <p:spPr>
          <a:xfrm>
            <a:off x="819172" y="418490"/>
            <a:ext cx="10515600" cy="1325563"/>
          </a:xfrm>
        </p:spPr>
        <p:txBody>
          <a:bodyPr>
            <a:normAutofit fontScale="90000"/>
          </a:bodyPr>
          <a:lstStyle/>
          <a:p>
            <a:pPr lvl="0" algn="ctr">
              <a:lnSpc>
                <a:spcPct val="100000"/>
              </a:lnSpc>
              <a:spcBef>
                <a:spcPts val="0"/>
              </a:spcBef>
            </a:pPr>
            <a:r>
              <a:rPr lang="en-GB" sz="12000" b="0" dirty="0">
                <a:solidFill>
                  <a:srgbClr val="115076"/>
                </a:solidFill>
                <a:latin typeface="Century Gothic" panose="020B0502020202020204" pitchFamily="34" charset="0"/>
                <a:ea typeface="+mn-ea"/>
                <a:cs typeface="Calibri" panose="020F0502020204030204" pitchFamily="34" charset="0"/>
              </a:rPr>
              <a:t>a</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grpSp>
        <p:nvGrpSpPr>
          <p:cNvPr id="2" name="Group 1" descr="Man standing next to a ladder that is shorter than him, with a silhouette of a shorter man on the otherside of the ladder. "/>
          <p:cNvGrpSpPr/>
          <p:nvPr/>
        </p:nvGrpSpPr>
        <p:grpSpPr>
          <a:xfrm>
            <a:off x="5300289" y="1905516"/>
            <a:ext cx="1487982" cy="1625147"/>
            <a:chOff x="6459488" y="2377646"/>
            <a:chExt cx="2181503" cy="2455108"/>
          </a:xfrm>
        </p:grpSpPr>
        <p:pic>
          <p:nvPicPr>
            <p:cNvPr id="2056" name="Picture 8" descr="ladd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n next to a ladder as tall as him, silhouette of another but shorter man on the other side of the ladder. "/>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n next to a ladder as tall as him, silhouette of another but shorter man on the other side of the ladder. "/>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16" name="Rectangle 15" descr="zero with a slash through it"/>
          <p:cNvSpPr/>
          <p:nvPr/>
        </p:nvSpPr>
        <p:spPr>
          <a:xfrm>
            <a:off x="1816982" y="1577173"/>
            <a:ext cx="942887" cy="1569660"/>
          </a:xfrm>
          <a:prstGeom prst="rect">
            <a:avLst/>
          </a:prstGeom>
          <a:noFill/>
        </p:spPr>
        <p:txBody>
          <a:bodyPr wrap="none" lIns="91440" tIns="45720" rIns="91440" bIns="45720">
            <a:spAutoFit/>
          </a:bodyPr>
          <a:lstStyle/>
          <a:p>
            <a:pPr algn="ctr"/>
            <a:r>
              <a:rPr lang="en-GB" sz="9600" b="1" dirty="0"/>
              <a:t>∅</a:t>
            </a:r>
            <a:endParaRPr lang="en-US" sz="9600" b="1" dirty="0">
              <a:ln w="0"/>
              <a:effectLst>
                <a:outerShdw blurRad="38100" dist="19050" dir="2700000" algn="tl" rotWithShape="0">
                  <a:schemeClr val="dk1">
                    <a:alpha val="40000"/>
                  </a:schemeClr>
                </a:outerShdw>
              </a:effectLst>
            </a:endParaRPr>
          </a:p>
        </p:txBody>
      </p:sp>
      <p:sp>
        <p:nvSpPr>
          <p:cNvPr id="7" name="TextBox 6"/>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pic>
        <p:nvPicPr>
          <p:cNvPr id="17" name="Picture 9" descr="house"/>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003" y="4430293"/>
            <a:ext cx="1881554" cy="123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pic>
        <p:nvPicPr>
          <p:cNvPr id="2052" name="Picture 4" descr="single bed "/>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65674" y="5485139"/>
            <a:ext cx="1422596" cy="8013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pic>
        <p:nvPicPr>
          <p:cNvPr id="2050" name="Picture 2" descr="heart balloon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00373" y="1805867"/>
            <a:ext cx="1027350" cy="13979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635382" y="3373782"/>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pic>
        <p:nvPicPr>
          <p:cNvPr id="2054" name="Picture 6" descr="August Calendar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518621" y="4504683"/>
            <a:ext cx="1009102" cy="1089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97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_alt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a_nad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5" name="a_nad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_ama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subTnLst>
                                    <p:audio>
                                      <p:cMediaNode>
                                        <p:cTn display="0" masterRel="sameClick">
                                          <p:stCondLst>
                                            <p:cond evt="begin" delay="0">
                                              <p:tn val="36"/>
                                            </p:cond>
                                          </p:stCondLst>
                                          <p:endCondLst>
                                            <p:cond evt="onStopAudio" delay="0">
                                              <p:tgtEl>
                                                <p:sldTgt/>
                                              </p:tgtEl>
                                            </p:cond>
                                          </p:endCondLst>
                                        </p:cTn>
                                        <p:tgtEl>
                                          <p:sndTgt r:embed="rId6" name="a_ama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a_cas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7" name="a_cas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a_cam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52"/>
                                        </p:tgtEl>
                                        <p:attrNameLst>
                                          <p:attrName>style.visibility</p:attrName>
                                        </p:attrNameLst>
                                      </p:cBhvr>
                                      <p:to>
                                        <p:strVal val="visible"/>
                                      </p:to>
                                    </p:set>
                                    <p:animEffect transition="in" filter="fade">
                                      <p:cBhvr>
                                        <p:cTn id="58" dur="500"/>
                                        <p:tgtEl>
                                          <p:spTgt spid="2052"/>
                                        </p:tgtEl>
                                      </p:cBhvr>
                                    </p:animEffect>
                                  </p:childTnLst>
                                  <p:subTnLst>
                                    <p:audio>
                                      <p:cMediaNode>
                                        <p:cTn display="0" masterRel="sameClick">
                                          <p:stCondLst>
                                            <p:cond evt="begin" delay="0">
                                              <p:tn val="56"/>
                                            </p:cond>
                                          </p:stCondLst>
                                          <p:endCondLst>
                                            <p:cond evt="onStopAudio" delay="0">
                                              <p:tgtEl>
                                                <p:sldTgt/>
                                              </p:tgtEl>
                                            </p:cond>
                                          </p:endCondLst>
                                        </p:cTn>
                                        <p:tgtEl>
                                          <p:sndTgt r:embed="rId8" name="a_cam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subTnLst>
                                    <p:audio>
                                      <p:cMediaNode>
                                        <p:cTn display="0" masterRel="sameClick">
                                          <p:stCondLst>
                                            <p:cond evt="begin" delay="0">
                                              <p:tn val="61"/>
                                            </p:cond>
                                          </p:stCondLst>
                                          <p:endCondLst>
                                            <p:cond evt="onStopAudio" delay="0">
                                              <p:tgtEl>
                                                <p:sldTgt/>
                                              </p:tgtEl>
                                            </p:cond>
                                          </p:endCondLst>
                                        </p:cTn>
                                        <p:tgtEl>
                                          <p:sndTgt r:embed="rId9" name="a_agost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54"/>
                                        </p:tgtEl>
                                        <p:attrNameLst>
                                          <p:attrName>style.visibility</p:attrName>
                                        </p:attrNameLst>
                                      </p:cBhvr>
                                      <p:to>
                                        <p:strVal val="visible"/>
                                      </p:to>
                                    </p:set>
                                    <p:animEffect transition="in" filter="fade">
                                      <p:cBhvr>
                                        <p:cTn id="68" dur="500"/>
                                        <p:tgtEl>
                                          <p:spTgt spid="2054"/>
                                        </p:tgtEl>
                                      </p:cBhvr>
                                    </p:animEffect>
                                  </p:childTnLst>
                                  <p:subTnLst>
                                    <p:audio>
                                      <p:cMediaNode>
                                        <p:cTn display="0" masterRel="sameClick">
                                          <p:stCondLst>
                                            <p:cond evt="begin" delay="0">
                                              <p:tn val="66"/>
                                            </p:cond>
                                          </p:stCondLst>
                                          <p:endCondLst>
                                            <p:cond evt="onStopAudio" delay="0">
                                              <p:tgtEl>
                                                <p:sldTgt/>
                                              </p:tgtEl>
                                            </p:cond>
                                          </p:endCondLst>
                                        </p:cTn>
                                        <p:tgtEl>
                                          <p:sndTgt r:embed="rId9" name="a_ago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10" grpId="0"/>
      <p:bldP spid="6" grpId="0"/>
      <p:bldP spid="16" grpId="0"/>
      <p:bldP spid="7" grpId="0"/>
      <p:bldP spid="9" grpId="0"/>
      <p:bldP spid="8"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4707" y="1496130"/>
            <a:ext cx="12192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r>
              <a:rPr kumimoji="0" lang="es-ES" sz="5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Cuál </a:t>
            </a:r>
            <a:r>
              <a:rPr kumimoji="0" lang="es-ES" sz="5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es</a:t>
            </a:r>
            <a:r>
              <a:rPr kumimoji="0" lang="es-ES" sz="5000" b="0" i="0" strike="noStrike" kern="1200" cap="none" spc="0" normalizeH="0" noProof="0" dirty="0">
                <a:ln>
                  <a:noFill/>
                </a:ln>
                <a:solidFill>
                  <a:srgbClr val="002060"/>
                </a:solidFill>
                <a:effectLst/>
                <a:uLnTx/>
                <a:uFillTx/>
                <a:latin typeface="Century Gothic" panose="020B0502020202020204" pitchFamily="34" charset="0"/>
                <a:ea typeface="+mn-ea"/>
                <a:cs typeface="Calibri" panose="020F0502020204030204" pitchFamily="34" charset="0"/>
              </a:rPr>
              <a:t> la respuesta correcta</a:t>
            </a:r>
            <a:r>
              <a:rPr kumimoji="0" lang="es-ES" sz="5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endParaRPr kumimoji="0" lang="fr-FR" sz="5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104707" y="2484651"/>
            <a:ext cx="1187818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Which </a:t>
            </a:r>
            <a:r>
              <a:rPr kumimoji="0" lang="en-HK" sz="32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a:t>
            </a:r>
            <a:r>
              <a:rPr kumimoji="0" lang="en-HK"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correct answer?</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07" y="72165"/>
            <a:ext cx="1712804" cy="1573296"/>
          </a:xfrm>
          <a:prstGeom prst="rect">
            <a:avLst/>
          </a:prstGeom>
        </p:spPr>
      </p:pic>
      <p:sp>
        <p:nvSpPr>
          <p:cNvPr id="10" name="TextBox 9"/>
          <p:cNvSpPr txBox="1"/>
          <p:nvPr/>
        </p:nvSpPr>
        <p:spPr>
          <a:xfrm>
            <a:off x="0" y="3381760"/>
            <a:ext cx="12192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0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a:t>
            </a:r>
            <a:r>
              <a:rPr kumimoji="0" lang="es-ES" sz="5000" b="1"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Cuáles </a:t>
            </a:r>
            <a:r>
              <a:rPr lang="es-ES" sz="5000" u="sng" dirty="0">
                <a:solidFill>
                  <a:srgbClr val="002060"/>
                </a:solidFill>
                <a:latin typeface="Century Gothic" panose="020B0502020202020204" pitchFamily="34" charset="0"/>
                <a:cs typeface="Calibri" panose="020F0502020204030204" pitchFamily="34" charset="0"/>
              </a:rPr>
              <a:t>son</a:t>
            </a:r>
            <a:r>
              <a:rPr lang="es-ES" sz="5000" dirty="0">
                <a:solidFill>
                  <a:srgbClr val="002060"/>
                </a:solidFill>
                <a:latin typeface="Century Gothic" panose="020B0502020202020204" pitchFamily="34" charset="0"/>
                <a:cs typeface="Calibri" panose="020F0502020204030204" pitchFamily="34" charset="0"/>
              </a:rPr>
              <a:t> las respuestas correctas</a:t>
            </a:r>
            <a:r>
              <a:rPr kumimoji="0" lang="es-ES" sz="50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a:t>
            </a:r>
            <a:endParaRPr kumimoji="0" lang="fr-FR" sz="50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endParaRPr>
          </a:p>
        </p:txBody>
      </p:sp>
      <p:sp>
        <p:nvSpPr>
          <p:cNvPr id="14" name="TextBox 13"/>
          <p:cNvSpPr txBox="1"/>
          <p:nvPr/>
        </p:nvSpPr>
        <p:spPr>
          <a:xfrm>
            <a:off x="0" y="4370281"/>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Which </a:t>
            </a:r>
            <a:r>
              <a:rPr lang="en-HK" sz="3200" u="sng" dirty="0">
                <a:solidFill>
                  <a:srgbClr val="002060"/>
                </a:solidFill>
                <a:latin typeface="Century Gothic" panose="020B0502020202020204" pitchFamily="34" charset="0"/>
              </a:rPr>
              <a:t>are</a:t>
            </a:r>
            <a:r>
              <a:rPr lang="en-HK" sz="3200" dirty="0">
                <a:solidFill>
                  <a:srgbClr val="002060"/>
                </a:solidFill>
                <a:latin typeface="Century Gothic" panose="020B0502020202020204" pitchFamily="34" charset="0"/>
              </a:rPr>
              <a:t> the correct answers</a:t>
            </a:r>
            <a:r>
              <a:rPr kumimoji="0" lang="en-HK"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 name="Title 1" hidden="1">
            <a:extLst>
              <a:ext uri="{FF2B5EF4-FFF2-40B4-BE49-F238E27FC236}">
                <a16:creationId xmlns:a16="http://schemas.microsoft.com/office/drawing/2014/main" id="{37143AEA-05CE-3146-B931-41DBB470E5D0}"/>
              </a:ext>
            </a:extLst>
          </p:cNvPr>
          <p:cNvSpPr>
            <a:spLocks noGrp="1"/>
          </p:cNvSpPr>
          <p:nvPr>
            <p:ph type="title"/>
          </p:nvPr>
        </p:nvSpPr>
        <p:spPr/>
        <p:txBody>
          <a:bodyPr/>
          <a:lstStyle/>
          <a:p>
            <a:r>
              <a:rPr lang="en-US" dirty="0"/>
              <a:t>exercise</a:t>
            </a:r>
          </a:p>
        </p:txBody>
      </p:sp>
    </p:spTree>
    <p:extLst>
      <p:ext uri="{BB962C8B-B14F-4D97-AF65-F5344CB8AC3E}">
        <p14:creationId xmlns:p14="http://schemas.microsoft.com/office/powerpoint/2010/main" val="148209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0"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10015870" y="383742"/>
            <a:ext cx="175512" cy="149766"/>
          </a:xfrm>
          <a:solidFill>
            <a:srgbClr val="AE1518"/>
          </a:solidFill>
          <a:ln>
            <a:solidFill>
              <a:srgbClr val="AE1518"/>
            </a:solidFill>
          </a:ln>
        </p:spPr>
        <p:txBody>
          <a:bodyPr>
            <a:normAutofit fontScale="90000"/>
          </a:bodyPr>
          <a:lstStyle/>
          <a:p>
            <a:r>
              <a:rPr lang="en-GB" sz="100" b="1" dirty="0">
                <a:solidFill>
                  <a:schemeClr val="bg1"/>
                </a:solidFill>
              </a:rPr>
              <a:t>escuchar y escribir</a:t>
            </a:r>
            <a:endParaRPr lang="en-US" sz="100" dirty="0">
              <a:solidFill>
                <a:schemeClr val="bg1"/>
              </a:solidFill>
            </a:endParaRPr>
          </a:p>
        </p:txBody>
      </p:sp>
      <p:sp>
        <p:nvSpPr>
          <p:cNvPr id="6" name="TextBox 5">
            <a:extLst>
              <a:ext uri="{FF2B5EF4-FFF2-40B4-BE49-F238E27FC236}">
                <a16:creationId xmlns:a16="http://schemas.microsoft.com/office/drawing/2014/main" id="{6A500173-7AE1-4980-9C52-2DFAE38768EA}"/>
              </a:ext>
            </a:extLst>
          </p:cNvPr>
          <p:cNvSpPr txBox="1"/>
          <p:nvPr/>
        </p:nvSpPr>
        <p:spPr>
          <a:xfrm>
            <a:off x="303581" y="414336"/>
            <a:ext cx="9676656" cy="1107996"/>
          </a:xfrm>
          <a:prstGeom prst="rect">
            <a:avLst/>
          </a:prstGeom>
          <a:noFill/>
        </p:spPr>
        <p:txBody>
          <a:bodyPr wrap="square" rtlCol="0">
            <a:spAutoFit/>
          </a:bodyPr>
          <a:lstStyle/>
          <a:p>
            <a:pPr lvl="0" hangingPunct="0">
              <a:defRPr/>
            </a:pPr>
            <a:r>
              <a:rPr lang="en-US" sz="2200" b="1" dirty="0" err="1">
                <a:solidFill>
                  <a:srgbClr val="002060"/>
                </a:solidFill>
                <a:latin typeface="Century Gothic" panose="020B0502020202020204" pitchFamily="34" charset="0"/>
              </a:rPr>
              <a:t>Escucha</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las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frases</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Escribe la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pregunta</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en</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español</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US" sz="2200" b="1" noProof="0" dirty="0" err="1">
                <a:solidFill>
                  <a:srgbClr val="002060"/>
                </a:solidFill>
                <a:latin typeface="Century Gothic" panose="020B0502020202020204" pitchFamily="34" charset="0"/>
              </a:rPr>
              <a:t>M</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arca</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el </a:t>
            </a:r>
          </a:p>
          <a:p>
            <a:pPr lvl="0" hangingPunct="0">
              <a:defRPr/>
            </a:pP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verbo</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correcto</a:t>
            </a:r>
            <a:r>
              <a:rPr kumimoji="0" lang="en-US" sz="2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US" sz="2200" b="1" dirty="0" err="1">
                <a:solidFill>
                  <a:srgbClr val="002060"/>
                </a:solidFill>
                <a:latin typeface="Century Gothic" panose="020B0502020202020204" pitchFamily="34" charset="0"/>
              </a:rPr>
              <a:t>Luego</a:t>
            </a:r>
            <a:r>
              <a:rPr lang="en-US" sz="2200" b="1" dirty="0">
                <a:solidFill>
                  <a:srgbClr val="002060"/>
                </a:solidFill>
                <a:latin typeface="Century Gothic" panose="020B0502020202020204" pitchFamily="34" charset="0"/>
              </a:rPr>
              <a:t> escribe las palabras </a:t>
            </a:r>
            <a:r>
              <a:rPr lang="en-US" sz="2200" b="1" dirty="0" err="1">
                <a:solidFill>
                  <a:srgbClr val="002060"/>
                </a:solidFill>
                <a:latin typeface="Century Gothic" panose="020B0502020202020204" pitchFamily="34" charset="0"/>
              </a:rPr>
              <a:t>correctas</a:t>
            </a:r>
            <a:r>
              <a:rPr lang="en-US" sz="2200" b="1" dirty="0">
                <a:solidFill>
                  <a:srgbClr val="002060"/>
                </a:solidFill>
                <a:latin typeface="Century Gothic" panose="020B0502020202020204" pitchFamily="34" charset="0"/>
              </a:rPr>
              <a:t> </a:t>
            </a:r>
            <a:r>
              <a:rPr lang="en-US" sz="2200" b="1" dirty="0" err="1">
                <a:solidFill>
                  <a:srgbClr val="002060"/>
                </a:solidFill>
                <a:latin typeface="Century Gothic" panose="020B0502020202020204" pitchFamily="34" charset="0"/>
              </a:rPr>
              <a:t>en</a:t>
            </a:r>
            <a:r>
              <a:rPr lang="en-US" sz="2200" b="1" dirty="0">
                <a:solidFill>
                  <a:srgbClr val="002060"/>
                </a:solidFill>
                <a:latin typeface="Century Gothic" panose="020B0502020202020204" pitchFamily="34" charset="0"/>
              </a:rPr>
              <a:t> </a:t>
            </a:r>
            <a:r>
              <a:rPr lang="en-US" sz="2200" b="1" dirty="0" err="1">
                <a:solidFill>
                  <a:srgbClr val="002060"/>
                </a:solidFill>
                <a:latin typeface="Century Gothic" panose="020B0502020202020204" pitchFamily="34" charset="0"/>
              </a:rPr>
              <a:t>español</a:t>
            </a:r>
            <a:r>
              <a:rPr lang="en-US" sz="2200" b="1" dirty="0">
                <a:solidFill>
                  <a:srgbClr val="002060"/>
                </a:solidFill>
                <a:latin typeface="Century Gothic" panose="020B0502020202020204" pitchFamily="34" charset="0"/>
              </a:rPr>
              <a:t> para </a:t>
            </a:r>
            <a:r>
              <a:rPr lang="en-US" sz="2200" b="1" dirty="0" err="1">
                <a:solidFill>
                  <a:srgbClr val="002060"/>
                </a:solidFill>
                <a:latin typeface="Century Gothic" panose="020B0502020202020204" pitchFamily="34" charset="0"/>
              </a:rPr>
              <a:t>completar</a:t>
            </a:r>
            <a:r>
              <a:rPr lang="en-US" sz="2200" b="1" dirty="0">
                <a:solidFill>
                  <a:srgbClr val="002060"/>
                </a:solidFill>
                <a:latin typeface="Century Gothic" panose="020B0502020202020204" pitchFamily="34" charset="0"/>
              </a:rPr>
              <a:t> la </a:t>
            </a:r>
            <a:r>
              <a:rPr lang="en-US" sz="2200" b="1" dirty="0" err="1">
                <a:solidFill>
                  <a:srgbClr val="002060"/>
                </a:solidFill>
                <a:latin typeface="Century Gothic" panose="020B0502020202020204" pitchFamily="34" charset="0"/>
              </a:rPr>
              <a:t>frase</a:t>
            </a:r>
            <a:r>
              <a:rPr lang="en-US" sz="2200" b="1" dirty="0">
                <a:solidFill>
                  <a:srgbClr val="002060"/>
                </a:solidFill>
                <a:latin typeface="Century Gothic" panose="020B0502020202020204" pitchFamily="34" charset="0"/>
              </a:rPr>
              <a:t>.</a:t>
            </a:r>
            <a:endParaRPr kumimoji="0" lang="en-US" sz="2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202024214"/>
              </p:ext>
            </p:extLst>
          </p:nvPr>
        </p:nvGraphicFramePr>
        <p:xfrm>
          <a:off x="339214" y="1759926"/>
          <a:ext cx="11520278" cy="4144929"/>
        </p:xfrm>
        <a:graphic>
          <a:graphicData uri="http://schemas.openxmlformats.org/drawingml/2006/table">
            <a:tbl>
              <a:tblPr firstRow="1" bandRow="1">
                <a:tableStyleId>{8A107856-5554-42FB-B03E-39F5DBC370BA}</a:tableStyleId>
              </a:tblPr>
              <a:tblGrid>
                <a:gridCol w="634945">
                  <a:extLst>
                    <a:ext uri="{9D8B030D-6E8A-4147-A177-3AD203B41FA5}">
                      <a16:colId xmlns:a16="http://schemas.microsoft.com/office/drawing/2014/main" val="3329158156"/>
                    </a:ext>
                  </a:extLst>
                </a:gridCol>
                <a:gridCol w="2350675">
                  <a:extLst>
                    <a:ext uri="{9D8B030D-6E8A-4147-A177-3AD203B41FA5}">
                      <a16:colId xmlns:a16="http://schemas.microsoft.com/office/drawing/2014/main" val="4084368304"/>
                    </a:ext>
                  </a:extLst>
                </a:gridCol>
                <a:gridCol w="1034515">
                  <a:extLst>
                    <a:ext uri="{9D8B030D-6E8A-4147-A177-3AD203B41FA5}">
                      <a16:colId xmlns:a16="http://schemas.microsoft.com/office/drawing/2014/main" val="2109786218"/>
                    </a:ext>
                  </a:extLst>
                </a:gridCol>
                <a:gridCol w="3460898">
                  <a:extLst>
                    <a:ext uri="{9D8B030D-6E8A-4147-A177-3AD203B41FA5}">
                      <a16:colId xmlns:a16="http://schemas.microsoft.com/office/drawing/2014/main" val="2220650417"/>
                    </a:ext>
                  </a:extLst>
                </a:gridCol>
                <a:gridCol w="3460898">
                  <a:extLst>
                    <a:ext uri="{9D8B030D-6E8A-4147-A177-3AD203B41FA5}">
                      <a16:colId xmlns:a16="http://schemas.microsoft.com/office/drawing/2014/main" val="1514437199"/>
                    </a:ext>
                  </a:extLst>
                </a:gridCol>
                <a:gridCol w="578347">
                  <a:extLst>
                    <a:ext uri="{9D8B030D-6E8A-4147-A177-3AD203B41FA5}">
                      <a16:colId xmlns:a16="http://schemas.microsoft.com/office/drawing/2014/main" val="2488732989"/>
                    </a:ext>
                  </a:extLst>
                </a:gridCol>
              </a:tblGrid>
              <a:tr h="640273">
                <a:tc>
                  <a:txBody>
                    <a:bodyPr/>
                    <a:lstStyle/>
                    <a:p>
                      <a:endParaRPr lang="en-GB" sz="3200" dirty="0">
                        <a:solidFill>
                          <a:srgbClr val="002060"/>
                        </a:solidFill>
                        <a:latin typeface="Century Gothic" panose="020B0502020202020204" pitchFamily="34" charset="0"/>
                      </a:endParaRPr>
                    </a:p>
                  </a:txBody>
                  <a:tcPr>
                    <a:solidFill>
                      <a:srgbClr val="FEF8F8"/>
                    </a:solidFill>
                  </a:tcPr>
                </a:tc>
                <a:tc>
                  <a:txBody>
                    <a:bodyPr/>
                    <a:lstStyle/>
                    <a:p>
                      <a:r>
                        <a:rPr lang="en-GB" sz="2400" b="1" dirty="0" err="1">
                          <a:solidFill>
                            <a:srgbClr val="002060"/>
                          </a:solidFill>
                          <a:latin typeface="Century Gothic" panose="020B0502020202020204" pitchFamily="34" charset="0"/>
                        </a:rPr>
                        <a:t>Pregunta</a:t>
                      </a:r>
                      <a:endParaRPr lang="en-GB" sz="2400" b="1" dirty="0">
                        <a:solidFill>
                          <a:srgbClr val="002060"/>
                        </a:solidFill>
                        <a:latin typeface="Century Gothic" panose="020B0502020202020204" pitchFamily="34" charset="0"/>
                      </a:endParaRPr>
                    </a:p>
                  </a:txBody>
                  <a:tcPr anchor="ctr">
                    <a:solidFill>
                      <a:srgbClr val="FEF8F8"/>
                    </a:solidFill>
                  </a:tcPr>
                </a:tc>
                <a:tc>
                  <a:txBody>
                    <a:bodyPr/>
                    <a:lstStyle/>
                    <a:p>
                      <a:r>
                        <a:rPr lang="en-GB" sz="3200" b="1" dirty="0">
                          <a:solidFill>
                            <a:srgbClr val="002060"/>
                          </a:solidFill>
                          <a:latin typeface="Century Gothic" panose="020B0502020202020204" pitchFamily="34" charset="0"/>
                          <a:sym typeface="Wingdings" panose="05000000000000000000" pitchFamily="2" charset="2"/>
                        </a:rPr>
                        <a:t></a:t>
                      </a:r>
                      <a:endParaRPr lang="en-GB" sz="3200" b="1" dirty="0">
                        <a:solidFill>
                          <a:srgbClr val="002060"/>
                        </a:solidFill>
                        <a:latin typeface="Century Gothic" panose="020B0502020202020204" pitchFamily="34" charset="0"/>
                      </a:endParaRPr>
                    </a:p>
                  </a:txBody>
                  <a:tcPr anchor="ctr">
                    <a:solidFill>
                      <a:srgbClr val="FEF8F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Cosa</a:t>
                      </a:r>
                    </a:p>
                  </a:txBody>
                  <a:tcPr anchor="ctr">
                    <a:solidFill>
                      <a:srgbClr val="FEF8F8"/>
                    </a:solidFill>
                  </a:tcPr>
                </a:tc>
                <a:tc>
                  <a:txBody>
                    <a:bodyPr/>
                    <a:lstStyle/>
                    <a:p>
                      <a:r>
                        <a:rPr lang="en-GB" sz="2400" b="1" dirty="0" err="1">
                          <a:solidFill>
                            <a:srgbClr val="002060"/>
                          </a:solidFill>
                          <a:latin typeface="Century Gothic" panose="020B0502020202020204" pitchFamily="34" charset="0"/>
                        </a:rPr>
                        <a:t>Adjetivo</a:t>
                      </a:r>
                      <a:endParaRPr lang="en-GB" sz="2400" b="1" dirty="0">
                        <a:solidFill>
                          <a:srgbClr val="002060"/>
                        </a:solidFill>
                        <a:latin typeface="Century Gothic" panose="020B0502020202020204" pitchFamily="34" charset="0"/>
                      </a:endParaRPr>
                    </a:p>
                  </a:txBody>
                  <a:tcPr anchor="ctr">
                    <a:solidFill>
                      <a:srgbClr val="FEF8F8"/>
                    </a:solidFill>
                  </a:tcPr>
                </a:tc>
                <a:tc>
                  <a:txBody>
                    <a:bodyPr/>
                    <a:lstStyle/>
                    <a:p>
                      <a:endParaRPr lang="en-GB" sz="3200" b="0">
                        <a:solidFill>
                          <a:srgbClr val="002060"/>
                        </a:solidFill>
                        <a:latin typeface="Century Gothic" panose="020B0502020202020204" pitchFamily="34" charset="0"/>
                      </a:endParaRPr>
                    </a:p>
                  </a:txBody>
                  <a:tcPr>
                    <a:solidFill>
                      <a:srgbClr val="FEF8F8"/>
                    </a:solidFill>
                  </a:tcPr>
                </a:tc>
                <a:extLst>
                  <a:ext uri="{0D108BD9-81ED-4DB2-BD59-A6C34878D82A}">
                    <a16:rowId xmlns:a16="http://schemas.microsoft.com/office/drawing/2014/main" val="56469685"/>
                  </a:ext>
                </a:extLst>
              </a:tr>
              <a:tr h="438082">
                <a:tc rowSpan="2">
                  <a:txBody>
                    <a:bodyPr/>
                    <a:lstStyle/>
                    <a:p>
                      <a:endParaRPr lang="en-GB" sz="3200" b="1" dirty="0">
                        <a:solidFill>
                          <a:srgbClr val="002060"/>
                        </a:solidFill>
                        <a:latin typeface="Century Gothic" panose="020B0502020202020204" pitchFamily="34" charset="0"/>
                      </a:endParaRPr>
                    </a:p>
                  </a:txBody>
                  <a:tcPr>
                    <a:solidFill>
                      <a:srgbClr val="FEF8F8"/>
                    </a:solidFill>
                  </a:tcPr>
                </a:tc>
                <a:tc rowSpan="2">
                  <a:txBody>
                    <a:bodyPr/>
                    <a:lstStyle/>
                    <a:p>
                      <a:endParaRPr lang="en-GB" sz="3200" b="0" dirty="0">
                        <a:solidFill>
                          <a:srgbClr val="002060"/>
                        </a:solidFill>
                        <a:latin typeface="Century Gothic" panose="020B0502020202020204" pitchFamily="34" charset="0"/>
                      </a:endParaRPr>
                    </a:p>
                  </a:txBody>
                  <a:tcPr>
                    <a:solidFill>
                      <a:srgbClr val="FEF8F8"/>
                    </a:solidFill>
                  </a:tcPr>
                </a:tc>
                <a:tc>
                  <a:txBody>
                    <a:bodyPr/>
                    <a:lstStyle/>
                    <a:p>
                      <a:pPr algn="r"/>
                      <a:r>
                        <a:rPr lang="en-GB" sz="2000" b="0" dirty="0" err="1">
                          <a:solidFill>
                            <a:srgbClr val="002060"/>
                          </a:solidFill>
                          <a:latin typeface="Century Gothic" panose="020B0502020202020204" pitchFamily="34" charset="0"/>
                        </a:rPr>
                        <a:t>es</a:t>
                      </a:r>
                      <a:endParaRPr lang="en-GB" sz="2000" b="0" dirty="0">
                        <a:solidFill>
                          <a:srgbClr val="002060"/>
                        </a:solidFill>
                        <a:latin typeface="Century Gothic" panose="020B0502020202020204" pitchFamily="34" charset="0"/>
                      </a:endParaRPr>
                    </a:p>
                  </a:txBody>
                  <a:tcPr>
                    <a:solidFill>
                      <a:srgbClr val="FEF8F8"/>
                    </a:solidFill>
                  </a:tcPr>
                </a:tc>
                <a:tc rowSpan="2">
                  <a:txBody>
                    <a:bodyPr/>
                    <a:lstStyle/>
                    <a:p>
                      <a:endParaRPr lang="en-GB" sz="3200" b="0" dirty="0">
                        <a:solidFill>
                          <a:srgbClr val="002060"/>
                        </a:solidFill>
                        <a:latin typeface="Century Gothic" panose="020B0502020202020204" pitchFamily="34" charset="0"/>
                      </a:endParaRPr>
                    </a:p>
                  </a:txBody>
                  <a:tcPr anchor="b">
                    <a:solidFill>
                      <a:srgbClr val="FEF8F8"/>
                    </a:solidFill>
                  </a:tcPr>
                </a:tc>
                <a:tc rowSpan="2">
                  <a:txBody>
                    <a:bodyPr/>
                    <a:lstStyle/>
                    <a:p>
                      <a:endParaRPr lang="en-GB" sz="3200" b="0" dirty="0">
                        <a:solidFill>
                          <a:srgbClr val="002060"/>
                        </a:solidFill>
                        <a:latin typeface="Century Gothic" panose="020B0502020202020204" pitchFamily="34" charset="0"/>
                      </a:endParaRPr>
                    </a:p>
                  </a:txBody>
                  <a:tcPr anchor="b">
                    <a:solidFill>
                      <a:srgbClr val="FEF8F8"/>
                    </a:solidFill>
                  </a:tcPr>
                </a:tc>
                <a:tc rowSpan="2">
                  <a:txBody>
                    <a:bodyPr/>
                    <a:lstStyle/>
                    <a:p>
                      <a:r>
                        <a:rPr lang="en-GB" sz="3200" b="0" dirty="0">
                          <a:solidFill>
                            <a:srgbClr val="002060"/>
                          </a:solidFill>
                          <a:latin typeface="Century Gothic" panose="020B0502020202020204" pitchFamily="34" charset="0"/>
                        </a:rPr>
                        <a:t>?</a:t>
                      </a:r>
                    </a:p>
                  </a:txBody>
                  <a:tcPr anchor="b">
                    <a:solidFill>
                      <a:srgbClr val="FEF8F8"/>
                    </a:solidFill>
                  </a:tcPr>
                </a:tc>
                <a:extLst>
                  <a:ext uri="{0D108BD9-81ED-4DB2-BD59-A6C34878D82A}">
                    <a16:rowId xmlns:a16="http://schemas.microsoft.com/office/drawing/2014/main" val="622362356"/>
                  </a:ext>
                </a:extLst>
              </a:tr>
              <a:tr h="438082">
                <a:tc vMerge="1">
                  <a:txBody>
                    <a:bodyPr/>
                    <a:lstStyle/>
                    <a:p>
                      <a:endParaRPr lang="en-GB"/>
                    </a:p>
                  </a:txBody>
                  <a:tcPr/>
                </a:tc>
                <a:tc vMerge="1">
                  <a:txBody>
                    <a:bodyPr/>
                    <a:lstStyle/>
                    <a:p>
                      <a:endParaRPr lang="en-GB"/>
                    </a:p>
                  </a:txBody>
                  <a:tcPr/>
                </a:tc>
                <a:tc>
                  <a:txBody>
                    <a:bodyPr/>
                    <a:lstStyle/>
                    <a:p>
                      <a:pPr algn="r"/>
                      <a:r>
                        <a:rPr lang="en-GB" sz="2000" b="0" dirty="0">
                          <a:solidFill>
                            <a:srgbClr val="002060"/>
                          </a:solidFill>
                          <a:latin typeface="Century Gothic" panose="020B0502020202020204" pitchFamily="34" charset="0"/>
                        </a:rPr>
                        <a:t>son</a:t>
                      </a:r>
                    </a:p>
                  </a:txBody>
                  <a:tcPr>
                    <a:solidFill>
                      <a:srgbClr val="FEF8F8"/>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294611485"/>
                  </a:ext>
                </a:extLst>
              </a:tr>
              <a:tr h="438082">
                <a:tc rowSpan="2">
                  <a:txBody>
                    <a:bodyPr/>
                    <a:lstStyle/>
                    <a:p>
                      <a:endParaRPr lang="en-GB" sz="3200" b="1" dirty="0">
                        <a:solidFill>
                          <a:srgbClr val="002060"/>
                        </a:solidFill>
                        <a:latin typeface="Century Gothic" panose="020B0502020202020204" pitchFamily="34" charset="0"/>
                      </a:endParaRPr>
                    </a:p>
                  </a:txBody>
                  <a:tcPr>
                    <a:solidFill>
                      <a:srgbClr val="FEF8F8"/>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rgbClr val="002060"/>
                        </a:solidFill>
                        <a:latin typeface="Century Gothic" panose="020B0502020202020204" pitchFamily="34" charset="0"/>
                      </a:endParaRPr>
                    </a:p>
                  </a:txBody>
                  <a:tcPr>
                    <a:solidFill>
                      <a:srgbClr val="FEF8F8"/>
                    </a:solidFill>
                  </a:tcPr>
                </a:tc>
                <a:tc>
                  <a:txBody>
                    <a:bodyPr/>
                    <a:lstStyle/>
                    <a:p>
                      <a:pPr algn="r"/>
                      <a:r>
                        <a:rPr lang="en-GB" sz="2000" b="0" dirty="0">
                          <a:solidFill>
                            <a:srgbClr val="002060"/>
                          </a:solidFill>
                          <a:latin typeface="Century Gothic" panose="020B0502020202020204" pitchFamily="34" charset="0"/>
                        </a:rPr>
                        <a:t>son</a:t>
                      </a:r>
                    </a:p>
                  </a:txBody>
                  <a:tcPr>
                    <a:solidFill>
                      <a:srgbClr val="FEF8F8"/>
                    </a:solidFill>
                  </a:tcPr>
                </a:tc>
                <a:tc rowSpan="2">
                  <a:txBody>
                    <a:bodyPr/>
                    <a:lstStyle/>
                    <a:p>
                      <a:endParaRPr lang="en-GB" sz="3200" b="0" dirty="0">
                        <a:solidFill>
                          <a:srgbClr val="002060"/>
                        </a:solidFill>
                        <a:latin typeface="Century Gothic" panose="020B0502020202020204" pitchFamily="34" charset="0"/>
                      </a:endParaRPr>
                    </a:p>
                  </a:txBody>
                  <a:tcPr anchor="b">
                    <a:solidFill>
                      <a:srgbClr val="FEF8F8"/>
                    </a:solidFill>
                  </a:tcPr>
                </a:tc>
                <a:tc rowSpan="2">
                  <a:txBody>
                    <a:bodyPr/>
                    <a:lstStyle/>
                    <a:p>
                      <a:endParaRPr lang="en-GB" sz="3200" b="0" dirty="0">
                        <a:solidFill>
                          <a:srgbClr val="002060"/>
                        </a:solidFill>
                        <a:latin typeface="Century Gothic" panose="020B0502020202020204" pitchFamily="34" charset="0"/>
                      </a:endParaRPr>
                    </a:p>
                  </a:txBody>
                  <a:tcPr anchor="b">
                    <a:solidFill>
                      <a:srgbClr val="FEF8F8"/>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latin typeface="Century Gothic" panose="020B0502020202020204" pitchFamily="34" charset="0"/>
                        </a:rPr>
                        <a:t>?</a:t>
                      </a:r>
                    </a:p>
                  </a:txBody>
                  <a:tcPr anchor="b">
                    <a:solidFill>
                      <a:srgbClr val="FEF8F8"/>
                    </a:solidFill>
                  </a:tcPr>
                </a:tc>
                <a:extLst>
                  <a:ext uri="{0D108BD9-81ED-4DB2-BD59-A6C34878D82A}">
                    <a16:rowId xmlns:a16="http://schemas.microsoft.com/office/drawing/2014/main" val="1232208202"/>
                  </a:ext>
                </a:extLst>
              </a:tr>
              <a:tr h="438082">
                <a:tc vMerge="1">
                  <a:txBody>
                    <a:bodyPr/>
                    <a:lstStyle/>
                    <a:p>
                      <a:endParaRPr lang="en-GB"/>
                    </a:p>
                  </a:txBody>
                  <a:tcPr/>
                </a:tc>
                <a:tc vMerge="1">
                  <a:txBody>
                    <a:bodyPr/>
                    <a:lstStyle/>
                    <a:p>
                      <a:endParaRPr lang="en-GB"/>
                    </a:p>
                  </a:txBody>
                  <a:tcPr/>
                </a:tc>
                <a:tc>
                  <a:txBody>
                    <a:bodyPr/>
                    <a:lstStyle/>
                    <a:p>
                      <a:pPr algn="r"/>
                      <a:r>
                        <a:rPr lang="en-GB" sz="2000" b="0" dirty="0" err="1">
                          <a:solidFill>
                            <a:srgbClr val="002060"/>
                          </a:solidFill>
                          <a:latin typeface="Century Gothic" panose="020B0502020202020204" pitchFamily="34" charset="0"/>
                        </a:rPr>
                        <a:t>es</a:t>
                      </a:r>
                      <a:endParaRPr lang="en-GB" sz="2000" b="0" dirty="0">
                        <a:solidFill>
                          <a:srgbClr val="002060"/>
                        </a:solidFill>
                        <a:latin typeface="Century Gothic" panose="020B0502020202020204" pitchFamily="34" charset="0"/>
                      </a:endParaRPr>
                    </a:p>
                  </a:txBody>
                  <a:tcPr>
                    <a:solidFill>
                      <a:srgbClr val="FEF8F8"/>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10220006"/>
                  </a:ext>
                </a:extLst>
              </a:tr>
              <a:tr h="438082">
                <a:tc rowSpan="2">
                  <a:txBody>
                    <a:bodyPr/>
                    <a:lstStyle/>
                    <a:p>
                      <a:endParaRPr lang="en-GB" sz="3200" b="1" dirty="0">
                        <a:solidFill>
                          <a:srgbClr val="002060"/>
                        </a:solidFill>
                        <a:latin typeface="Century Gothic" panose="020B0502020202020204" pitchFamily="34" charset="0"/>
                      </a:endParaRPr>
                    </a:p>
                  </a:txBody>
                  <a:tcPr>
                    <a:solidFill>
                      <a:srgbClr val="FEF8F8"/>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rgbClr val="002060"/>
                        </a:solidFill>
                        <a:latin typeface="Century Gothic" panose="020B0502020202020204" pitchFamily="34" charset="0"/>
                      </a:endParaRPr>
                    </a:p>
                  </a:txBody>
                  <a:tcPr>
                    <a:solidFill>
                      <a:srgbClr val="FEF8F8"/>
                    </a:solidFill>
                  </a:tcPr>
                </a:tc>
                <a:tc>
                  <a:txBody>
                    <a:bodyPr/>
                    <a:lstStyle/>
                    <a:p>
                      <a:pPr algn="r"/>
                      <a:r>
                        <a:rPr lang="en-GB" sz="2000" b="0" dirty="0" err="1">
                          <a:solidFill>
                            <a:srgbClr val="002060"/>
                          </a:solidFill>
                          <a:latin typeface="Century Gothic" panose="020B0502020202020204" pitchFamily="34" charset="0"/>
                        </a:rPr>
                        <a:t>es</a:t>
                      </a:r>
                      <a:endParaRPr lang="en-GB" sz="2000" b="0" dirty="0">
                        <a:solidFill>
                          <a:srgbClr val="002060"/>
                        </a:solidFill>
                        <a:latin typeface="Century Gothic" panose="020B0502020202020204" pitchFamily="34" charset="0"/>
                      </a:endParaRPr>
                    </a:p>
                  </a:txBody>
                  <a:tcPr>
                    <a:solidFill>
                      <a:srgbClr val="FEF8F8"/>
                    </a:solidFill>
                  </a:tcPr>
                </a:tc>
                <a:tc rowSpan="2">
                  <a:txBody>
                    <a:bodyPr/>
                    <a:lstStyle/>
                    <a:p>
                      <a:endParaRPr lang="en-GB" sz="3200" b="0" dirty="0">
                        <a:solidFill>
                          <a:srgbClr val="002060"/>
                        </a:solidFill>
                        <a:latin typeface="Century Gothic" panose="020B0502020202020204" pitchFamily="34" charset="0"/>
                      </a:endParaRPr>
                    </a:p>
                  </a:txBody>
                  <a:tcPr anchor="b">
                    <a:solidFill>
                      <a:srgbClr val="FEF8F8"/>
                    </a:solidFill>
                  </a:tcPr>
                </a:tc>
                <a:tc rowSpan="2">
                  <a:txBody>
                    <a:bodyPr/>
                    <a:lstStyle/>
                    <a:p>
                      <a:endParaRPr lang="en-GB" sz="3200" b="0" dirty="0">
                        <a:solidFill>
                          <a:srgbClr val="002060"/>
                        </a:solidFill>
                        <a:latin typeface="Century Gothic" panose="020B0502020202020204" pitchFamily="34" charset="0"/>
                      </a:endParaRPr>
                    </a:p>
                  </a:txBody>
                  <a:tcPr anchor="b">
                    <a:solidFill>
                      <a:srgbClr val="FEF8F8"/>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latin typeface="Century Gothic" panose="020B0502020202020204" pitchFamily="34" charset="0"/>
                        </a:rPr>
                        <a:t>?</a:t>
                      </a:r>
                    </a:p>
                  </a:txBody>
                  <a:tcPr anchor="b">
                    <a:solidFill>
                      <a:srgbClr val="FEF8F8"/>
                    </a:solidFill>
                  </a:tcPr>
                </a:tc>
                <a:extLst>
                  <a:ext uri="{0D108BD9-81ED-4DB2-BD59-A6C34878D82A}">
                    <a16:rowId xmlns:a16="http://schemas.microsoft.com/office/drawing/2014/main" val="609657990"/>
                  </a:ext>
                </a:extLst>
              </a:tr>
              <a:tr h="438082">
                <a:tc vMerge="1">
                  <a:txBody>
                    <a:bodyPr/>
                    <a:lstStyle/>
                    <a:p>
                      <a:endParaRPr lang="en-GB"/>
                    </a:p>
                  </a:txBody>
                  <a:tcPr/>
                </a:tc>
                <a:tc vMerge="1">
                  <a:txBody>
                    <a:bodyPr/>
                    <a:lstStyle/>
                    <a:p>
                      <a:endParaRPr lang="en-GB"/>
                    </a:p>
                  </a:txBody>
                  <a:tcPr/>
                </a:tc>
                <a:tc>
                  <a:txBody>
                    <a:bodyPr/>
                    <a:lstStyle/>
                    <a:p>
                      <a:pPr algn="r"/>
                      <a:r>
                        <a:rPr lang="en-GB" sz="2000" b="0" dirty="0">
                          <a:solidFill>
                            <a:srgbClr val="002060"/>
                          </a:solidFill>
                          <a:latin typeface="Century Gothic" panose="020B0502020202020204" pitchFamily="34" charset="0"/>
                        </a:rPr>
                        <a:t>son</a:t>
                      </a:r>
                    </a:p>
                  </a:txBody>
                  <a:tcPr>
                    <a:solidFill>
                      <a:srgbClr val="FEF8F8"/>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06508924"/>
                  </a:ext>
                </a:extLst>
              </a:tr>
              <a:tr h="438082">
                <a:tc rowSpan="2">
                  <a:txBody>
                    <a:bodyPr/>
                    <a:lstStyle/>
                    <a:p>
                      <a:endParaRPr lang="en-GB" sz="3200" b="1" dirty="0">
                        <a:solidFill>
                          <a:srgbClr val="002060"/>
                        </a:solidFill>
                        <a:latin typeface="Century Gothic" panose="020B0502020202020204" pitchFamily="34" charset="0"/>
                      </a:endParaRPr>
                    </a:p>
                  </a:txBody>
                  <a:tcPr>
                    <a:solidFill>
                      <a:srgbClr val="FEF8F8"/>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rgbClr val="002060"/>
                        </a:solidFill>
                        <a:latin typeface="Century Gothic" panose="020B0502020202020204" pitchFamily="34" charset="0"/>
                      </a:endParaRPr>
                    </a:p>
                  </a:txBody>
                  <a:tcPr>
                    <a:solidFill>
                      <a:srgbClr val="FEF8F8"/>
                    </a:solidFill>
                  </a:tcPr>
                </a:tc>
                <a:tc>
                  <a:txBody>
                    <a:bodyPr/>
                    <a:lstStyle/>
                    <a:p>
                      <a:pPr algn="r"/>
                      <a:r>
                        <a:rPr lang="en-GB" sz="2000" b="0" dirty="0">
                          <a:solidFill>
                            <a:srgbClr val="002060"/>
                          </a:solidFill>
                          <a:latin typeface="Century Gothic" panose="020B0502020202020204" pitchFamily="34" charset="0"/>
                        </a:rPr>
                        <a:t>son</a:t>
                      </a:r>
                    </a:p>
                  </a:txBody>
                  <a:tcPr>
                    <a:solidFill>
                      <a:srgbClr val="FEF8F8"/>
                    </a:solidFill>
                  </a:tcPr>
                </a:tc>
                <a:tc rowSpan="2">
                  <a:txBody>
                    <a:bodyPr/>
                    <a:lstStyle/>
                    <a:p>
                      <a:endParaRPr lang="en-GB" sz="3200" b="0" dirty="0">
                        <a:solidFill>
                          <a:srgbClr val="002060"/>
                        </a:solidFill>
                        <a:latin typeface="Century Gothic" panose="020B0502020202020204" pitchFamily="34" charset="0"/>
                      </a:endParaRPr>
                    </a:p>
                  </a:txBody>
                  <a:tcPr anchor="b">
                    <a:solidFill>
                      <a:srgbClr val="FEF8F8"/>
                    </a:solidFill>
                  </a:tcPr>
                </a:tc>
                <a:tc rowSpan="2">
                  <a:txBody>
                    <a:bodyPr/>
                    <a:lstStyle/>
                    <a:p>
                      <a:endParaRPr lang="en-GB" sz="3200" b="0" dirty="0">
                        <a:solidFill>
                          <a:srgbClr val="002060"/>
                        </a:solidFill>
                        <a:latin typeface="Century Gothic" panose="020B0502020202020204" pitchFamily="34" charset="0"/>
                      </a:endParaRPr>
                    </a:p>
                  </a:txBody>
                  <a:tcPr anchor="b">
                    <a:solidFill>
                      <a:srgbClr val="FEF8F8"/>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latin typeface="Century Gothic" panose="020B0502020202020204" pitchFamily="34" charset="0"/>
                        </a:rPr>
                        <a:t>?</a:t>
                      </a:r>
                    </a:p>
                  </a:txBody>
                  <a:tcPr anchor="b">
                    <a:solidFill>
                      <a:srgbClr val="FEF8F8"/>
                    </a:solidFill>
                  </a:tcPr>
                </a:tc>
                <a:extLst>
                  <a:ext uri="{0D108BD9-81ED-4DB2-BD59-A6C34878D82A}">
                    <a16:rowId xmlns:a16="http://schemas.microsoft.com/office/drawing/2014/main" val="221578654"/>
                  </a:ext>
                </a:extLst>
              </a:tr>
              <a:tr h="438082">
                <a:tc vMerge="1">
                  <a:txBody>
                    <a:bodyPr/>
                    <a:lstStyle/>
                    <a:p>
                      <a:endParaRPr lang="en-GB"/>
                    </a:p>
                  </a:txBody>
                  <a:tcPr/>
                </a:tc>
                <a:tc vMerge="1">
                  <a:txBody>
                    <a:bodyPr/>
                    <a:lstStyle/>
                    <a:p>
                      <a:endParaRPr lang="en-GB"/>
                    </a:p>
                  </a:txBody>
                  <a:tcPr/>
                </a:tc>
                <a:tc>
                  <a:txBody>
                    <a:bodyPr/>
                    <a:lstStyle/>
                    <a:p>
                      <a:pPr algn="r"/>
                      <a:r>
                        <a:rPr lang="en-GB" sz="2000" b="0" dirty="0" err="1">
                          <a:solidFill>
                            <a:srgbClr val="002060"/>
                          </a:solidFill>
                          <a:latin typeface="Century Gothic" panose="020B0502020202020204" pitchFamily="34" charset="0"/>
                        </a:rPr>
                        <a:t>es</a:t>
                      </a:r>
                      <a:endParaRPr lang="en-GB" sz="2000" b="0" dirty="0">
                        <a:solidFill>
                          <a:srgbClr val="002060"/>
                        </a:solidFill>
                        <a:latin typeface="Century Gothic" panose="020B0502020202020204" pitchFamily="34" charset="0"/>
                      </a:endParaRPr>
                    </a:p>
                  </a:txBody>
                  <a:tcPr>
                    <a:solidFill>
                      <a:srgbClr val="FEF8F8"/>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207097760"/>
                  </a:ext>
                </a:extLst>
              </a:tr>
            </a:tbl>
          </a:graphicData>
        </a:graphic>
      </p:graphicFrame>
      <p:pic>
        <p:nvPicPr>
          <p:cNvPr id="2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2528" y="2429194"/>
            <a:ext cx="402863"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8783" y="3302704"/>
            <a:ext cx="402863"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5901" y="4603779"/>
            <a:ext cx="402863"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8992" y="5475044"/>
            <a:ext cx="402863" cy="419824"/>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TextBox 36"/>
          <p:cNvSpPr txBox="1"/>
          <p:nvPr/>
        </p:nvSpPr>
        <p:spPr>
          <a:xfrm>
            <a:off x="978195" y="2667215"/>
            <a:ext cx="195639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Cuál</a:t>
            </a:r>
            <a:endParaRPr lang="en-GB" sz="3200" dirty="0">
              <a:solidFill>
                <a:srgbClr val="002060"/>
              </a:solidFill>
              <a:latin typeface="Century Gothic" panose="020B0502020202020204" pitchFamily="34" charset="0"/>
            </a:endParaRPr>
          </a:p>
        </p:txBody>
      </p:sp>
      <p:sp>
        <p:nvSpPr>
          <p:cNvPr id="38" name="TextBox 37"/>
          <p:cNvSpPr txBox="1"/>
          <p:nvPr/>
        </p:nvSpPr>
        <p:spPr>
          <a:xfrm>
            <a:off x="4628707" y="2667214"/>
            <a:ext cx="195639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 plaza</a:t>
            </a:r>
          </a:p>
        </p:txBody>
      </p:sp>
      <p:sp>
        <p:nvSpPr>
          <p:cNvPr id="39" name="TextBox 38"/>
          <p:cNvSpPr txBox="1"/>
          <p:nvPr/>
        </p:nvSpPr>
        <p:spPr>
          <a:xfrm>
            <a:off x="8023846" y="2667213"/>
            <a:ext cx="195639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antigua</a:t>
            </a:r>
          </a:p>
        </p:txBody>
      </p:sp>
      <p:sp>
        <p:nvSpPr>
          <p:cNvPr id="40" name="TextBox 39"/>
          <p:cNvSpPr txBox="1"/>
          <p:nvPr/>
        </p:nvSpPr>
        <p:spPr>
          <a:xfrm>
            <a:off x="978195" y="3463978"/>
            <a:ext cx="195639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Cuáles</a:t>
            </a:r>
            <a:endParaRPr lang="en-GB" sz="3200" dirty="0">
              <a:solidFill>
                <a:srgbClr val="002060"/>
              </a:solidFill>
              <a:latin typeface="Century Gothic" panose="020B0502020202020204" pitchFamily="34" charset="0"/>
            </a:endParaRPr>
          </a:p>
        </p:txBody>
      </p:sp>
      <p:sp>
        <p:nvSpPr>
          <p:cNvPr id="41" name="TextBox 40"/>
          <p:cNvSpPr txBox="1"/>
          <p:nvPr/>
        </p:nvSpPr>
        <p:spPr>
          <a:xfrm>
            <a:off x="4628707" y="3456477"/>
            <a:ext cx="195639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las </a:t>
            </a:r>
            <a:r>
              <a:rPr lang="en-GB" sz="3200" dirty="0" err="1">
                <a:solidFill>
                  <a:srgbClr val="002060"/>
                </a:solidFill>
                <a:latin typeface="Century Gothic" panose="020B0502020202020204" pitchFamily="34" charset="0"/>
              </a:rPr>
              <a:t>torres</a:t>
            </a:r>
            <a:endParaRPr lang="en-GB" sz="3200" dirty="0">
              <a:solidFill>
                <a:srgbClr val="002060"/>
              </a:solidFill>
              <a:latin typeface="Century Gothic" panose="020B0502020202020204" pitchFamily="34" charset="0"/>
            </a:endParaRPr>
          </a:p>
        </p:txBody>
      </p:sp>
      <p:sp>
        <p:nvSpPr>
          <p:cNvPr id="42" name="TextBox 41"/>
          <p:cNvSpPr txBox="1"/>
          <p:nvPr/>
        </p:nvSpPr>
        <p:spPr>
          <a:xfrm>
            <a:off x="8059479" y="3540002"/>
            <a:ext cx="1956391"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grandes</a:t>
            </a:r>
            <a:endParaRPr lang="en-GB" sz="3200" dirty="0">
              <a:solidFill>
                <a:srgbClr val="002060"/>
              </a:solidFill>
              <a:latin typeface="Century Gothic" panose="020B0502020202020204" pitchFamily="34" charset="0"/>
            </a:endParaRPr>
          </a:p>
        </p:txBody>
      </p:sp>
      <p:sp>
        <p:nvSpPr>
          <p:cNvPr id="43" name="TextBox 42"/>
          <p:cNvSpPr txBox="1"/>
          <p:nvPr/>
        </p:nvSpPr>
        <p:spPr>
          <a:xfrm>
            <a:off x="978195" y="4250828"/>
            <a:ext cx="195639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Cuáles</a:t>
            </a:r>
            <a:endParaRPr lang="en-GB" sz="3200" dirty="0">
              <a:solidFill>
                <a:srgbClr val="002060"/>
              </a:solidFill>
              <a:latin typeface="Century Gothic" panose="020B0502020202020204" pitchFamily="34" charset="0"/>
            </a:endParaRPr>
          </a:p>
        </p:txBody>
      </p:sp>
      <p:sp>
        <p:nvSpPr>
          <p:cNvPr id="44" name="TextBox 43"/>
          <p:cNvSpPr txBox="1"/>
          <p:nvPr/>
        </p:nvSpPr>
        <p:spPr>
          <a:xfrm>
            <a:off x="4628706" y="4242835"/>
            <a:ext cx="195639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las </a:t>
            </a:r>
            <a:r>
              <a:rPr lang="en-GB" sz="3200" dirty="0" err="1">
                <a:solidFill>
                  <a:srgbClr val="002060"/>
                </a:solidFill>
                <a:latin typeface="Century Gothic" panose="020B0502020202020204" pitchFamily="34" charset="0"/>
              </a:rPr>
              <a:t>flores</a:t>
            </a:r>
            <a:endParaRPr lang="en-GB" sz="3200" dirty="0">
              <a:solidFill>
                <a:srgbClr val="002060"/>
              </a:solidFill>
              <a:latin typeface="Century Gothic" panose="020B0502020202020204" pitchFamily="34" charset="0"/>
            </a:endParaRPr>
          </a:p>
        </p:txBody>
      </p:sp>
      <p:sp>
        <p:nvSpPr>
          <p:cNvPr id="45" name="TextBox 44"/>
          <p:cNvSpPr txBox="1"/>
          <p:nvPr/>
        </p:nvSpPr>
        <p:spPr>
          <a:xfrm>
            <a:off x="8059479" y="4250828"/>
            <a:ext cx="1956391"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blancas</a:t>
            </a:r>
            <a:endParaRPr lang="en-GB" sz="3200" dirty="0">
              <a:solidFill>
                <a:srgbClr val="002060"/>
              </a:solidFill>
              <a:latin typeface="Century Gothic" panose="020B0502020202020204" pitchFamily="34" charset="0"/>
            </a:endParaRPr>
          </a:p>
        </p:txBody>
      </p:sp>
      <p:sp>
        <p:nvSpPr>
          <p:cNvPr id="46" name="TextBox 45"/>
          <p:cNvSpPr txBox="1"/>
          <p:nvPr/>
        </p:nvSpPr>
        <p:spPr>
          <a:xfrm>
            <a:off x="978195" y="5042193"/>
            <a:ext cx="195639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Cuál</a:t>
            </a:r>
            <a:endParaRPr lang="en-GB" sz="3200" dirty="0">
              <a:solidFill>
                <a:srgbClr val="002060"/>
              </a:solidFill>
              <a:latin typeface="Century Gothic" panose="020B0502020202020204" pitchFamily="34" charset="0"/>
            </a:endParaRPr>
          </a:p>
        </p:txBody>
      </p:sp>
      <p:sp>
        <p:nvSpPr>
          <p:cNvPr id="47" name="TextBox 46"/>
          <p:cNvSpPr txBox="1"/>
          <p:nvPr/>
        </p:nvSpPr>
        <p:spPr>
          <a:xfrm>
            <a:off x="4628706" y="5042468"/>
            <a:ext cx="2484475"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el </a:t>
            </a:r>
            <a:r>
              <a:rPr lang="en-GB" sz="3200" dirty="0" err="1">
                <a:solidFill>
                  <a:srgbClr val="002060"/>
                </a:solidFill>
                <a:latin typeface="Century Gothic" panose="020B0502020202020204" pitchFamily="34" charset="0"/>
              </a:rPr>
              <a:t>balcón</a:t>
            </a:r>
            <a:endParaRPr lang="en-GB" sz="3200" dirty="0">
              <a:solidFill>
                <a:srgbClr val="002060"/>
              </a:solidFill>
              <a:latin typeface="Century Gothic" panose="020B0502020202020204" pitchFamily="34" charset="0"/>
            </a:endParaRPr>
          </a:p>
        </p:txBody>
      </p:sp>
      <p:sp>
        <p:nvSpPr>
          <p:cNvPr id="48" name="TextBox 47"/>
          <p:cNvSpPr txBox="1"/>
          <p:nvPr/>
        </p:nvSpPr>
        <p:spPr>
          <a:xfrm>
            <a:off x="8023846" y="5042193"/>
            <a:ext cx="1956391"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famoso</a:t>
            </a:r>
            <a:endParaRPr lang="en-GB" sz="3200" dirty="0">
              <a:solidFill>
                <a:srgbClr val="002060"/>
              </a:solidFill>
              <a:latin typeface="Century Gothic" panose="020B0502020202020204" pitchFamily="34" charset="0"/>
            </a:endParaRPr>
          </a:p>
        </p:txBody>
      </p:sp>
      <p:sp>
        <p:nvSpPr>
          <p:cNvPr id="22" name="Google Shape;95;p5">
            <a:hlinkClick r:id="" action="ppaction://noaction">
              <a:snd r:embed="rId4" name="Cuál Sentences - 1. Cuál BEEP plaza.wav"/>
            </a:hlinkClick>
          </p:cNvPr>
          <p:cNvSpPr/>
          <p:nvPr/>
        </p:nvSpPr>
        <p:spPr>
          <a:xfrm>
            <a:off x="424705" y="2570261"/>
            <a:ext cx="468000" cy="468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1</a:t>
            </a:r>
            <a:endParaRPr dirty="0"/>
          </a:p>
        </p:txBody>
      </p:sp>
      <p:sp>
        <p:nvSpPr>
          <p:cNvPr id="23" name="Google Shape;98;p5">
            <a:hlinkClick r:id="" action="ppaction://noaction">
              <a:snd r:embed="rId5" name="Cuál Sentences - 2. Cuáles BEEP torres.wav"/>
            </a:hlinkClick>
          </p:cNvPr>
          <p:cNvSpPr/>
          <p:nvPr/>
        </p:nvSpPr>
        <p:spPr>
          <a:xfrm>
            <a:off x="424705" y="3464185"/>
            <a:ext cx="468000" cy="468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2</a:t>
            </a:r>
            <a:endParaRPr dirty="0"/>
          </a:p>
        </p:txBody>
      </p:sp>
      <p:sp>
        <p:nvSpPr>
          <p:cNvPr id="24" name="Google Shape;101;p5">
            <a:hlinkClick r:id="" action="ppaction://noaction">
              <a:snd r:embed="rId6" name="Cuál Sentences - 3. Cuáles BEEP flores.wav"/>
            </a:hlinkClick>
          </p:cNvPr>
          <p:cNvSpPr/>
          <p:nvPr/>
        </p:nvSpPr>
        <p:spPr>
          <a:xfrm>
            <a:off x="427599" y="4345335"/>
            <a:ext cx="468000" cy="468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3</a:t>
            </a:r>
            <a:endParaRPr dirty="0"/>
          </a:p>
        </p:txBody>
      </p:sp>
      <p:sp>
        <p:nvSpPr>
          <p:cNvPr id="26" name="Google Shape;104;p5">
            <a:hlinkClick r:id="" action="ppaction://noaction">
              <a:snd r:embed="rId7" name="Cuál Sentences - 4. Cuál BEEP balcón.wav"/>
            </a:hlinkClick>
          </p:cNvPr>
          <p:cNvSpPr/>
          <p:nvPr/>
        </p:nvSpPr>
        <p:spPr>
          <a:xfrm>
            <a:off x="424705" y="5206360"/>
            <a:ext cx="468000" cy="468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AE151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4</a:t>
            </a:r>
            <a:endParaRPr dirty="0"/>
          </a:p>
        </p:txBody>
      </p:sp>
      <p:sp>
        <p:nvSpPr>
          <p:cNvPr id="27" name="Rounded Rectangle 11">
            <a:extLst>
              <a:ext uri="{FF2B5EF4-FFF2-40B4-BE49-F238E27FC236}">
                <a16:creationId xmlns:a16="http://schemas.microsoft.com/office/drawing/2014/main" id="{A316DD52-7894-4A75-969C-CA0645DA2978}"/>
              </a:ext>
            </a:extLst>
          </p:cNvPr>
          <p:cNvSpPr/>
          <p:nvPr/>
        </p:nvSpPr>
        <p:spPr>
          <a:xfrm>
            <a:off x="9399494" y="258166"/>
            <a:ext cx="252864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5642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flipV="1">
            <a:off x="10002650" y="377606"/>
            <a:ext cx="217116" cy="45719"/>
          </a:xfrm>
        </p:spPr>
        <p:txBody>
          <a:bodyPr>
            <a:normAutofit fontScale="90000"/>
          </a:bodyPr>
          <a:lstStyle/>
          <a:p>
            <a:r>
              <a:rPr lang="en-GB" sz="100" b="1" dirty="0">
                <a:solidFill>
                  <a:prstClr val="white"/>
                </a:solidFill>
              </a:rPr>
              <a:t>escuchar y escribir</a:t>
            </a:r>
            <a:endParaRPr lang="en-US" sz="100" dirty="0"/>
          </a:p>
        </p:txBody>
      </p:sp>
      <p:sp>
        <p:nvSpPr>
          <p:cNvPr id="6" name="TextBox 5">
            <a:extLst>
              <a:ext uri="{FF2B5EF4-FFF2-40B4-BE49-F238E27FC236}">
                <a16:creationId xmlns:a16="http://schemas.microsoft.com/office/drawing/2014/main" id="{6A500173-7AE1-4980-9C52-2DFAE38768EA}"/>
              </a:ext>
            </a:extLst>
          </p:cNvPr>
          <p:cNvSpPr txBox="1"/>
          <p:nvPr/>
        </p:nvSpPr>
        <p:spPr>
          <a:xfrm>
            <a:off x="303581" y="414336"/>
            <a:ext cx="9676656" cy="1107996"/>
          </a:xfrm>
          <a:prstGeom prst="rect">
            <a:avLst/>
          </a:prstGeom>
          <a:noFill/>
        </p:spPr>
        <p:txBody>
          <a:bodyPr wrap="square" rtlCol="0">
            <a:spAutoFit/>
          </a:bodyPr>
          <a:lstStyle/>
          <a:p>
            <a:pPr hangingPunct="0">
              <a:defRPr/>
            </a:pPr>
            <a:r>
              <a:rPr lang="en-US" sz="2200" b="1" dirty="0" err="1">
                <a:solidFill>
                  <a:srgbClr val="5B9BD5">
                    <a:lumMod val="50000"/>
                  </a:srgbClr>
                </a:solidFill>
                <a:latin typeface="Century Gothic" panose="020B0502020202020204" pitchFamily="34" charset="0"/>
              </a:rPr>
              <a:t>Escucha</a:t>
            </a:r>
            <a:r>
              <a:rPr lang="en-US" sz="2200" b="1" dirty="0">
                <a:solidFill>
                  <a:srgbClr val="5B9BD5">
                    <a:lumMod val="50000"/>
                  </a:srgbClr>
                </a:solidFill>
                <a:latin typeface="Century Gothic" panose="020B0502020202020204" pitchFamily="34" charset="0"/>
              </a:rPr>
              <a:t> las </a:t>
            </a:r>
            <a:r>
              <a:rPr lang="en-US" sz="2200" b="1" dirty="0" err="1">
                <a:solidFill>
                  <a:srgbClr val="5B9BD5">
                    <a:lumMod val="50000"/>
                  </a:srgbClr>
                </a:solidFill>
                <a:latin typeface="Century Gothic" panose="020B0502020202020204" pitchFamily="34" charset="0"/>
              </a:rPr>
              <a:t>frases</a:t>
            </a:r>
            <a:r>
              <a:rPr lang="en-US" sz="2200" b="1" dirty="0">
                <a:solidFill>
                  <a:srgbClr val="5B9BD5">
                    <a:lumMod val="50000"/>
                  </a:srgbClr>
                </a:solidFill>
                <a:latin typeface="Century Gothic" panose="020B0502020202020204" pitchFamily="34" charset="0"/>
              </a:rPr>
              <a:t>. Escribe la </a:t>
            </a:r>
            <a:r>
              <a:rPr lang="en-US" sz="2200" b="1" dirty="0" err="1">
                <a:solidFill>
                  <a:srgbClr val="5B9BD5">
                    <a:lumMod val="50000"/>
                  </a:srgbClr>
                </a:solidFill>
                <a:latin typeface="Century Gothic" panose="020B0502020202020204" pitchFamily="34" charset="0"/>
              </a:rPr>
              <a:t>pregunta</a:t>
            </a:r>
            <a:r>
              <a:rPr lang="en-US" sz="2200" b="1" dirty="0">
                <a:solidFill>
                  <a:srgbClr val="5B9BD5">
                    <a:lumMod val="50000"/>
                  </a:srgbClr>
                </a:solidFill>
                <a:latin typeface="Century Gothic" panose="020B0502020202020204" pitchFamily="34" charset="0"/>
              </a:rPr>
              <a:t> </a:t>
            </a:r>
            <a:r>
              <a:rPr lang="en-US" sz="2200" b="1" dirty="0" err="1">
                <a:solidFill>
                  <a:srgbClr val="5B9BD5">
                    <a:lumMod val="50000"/>
                  </a:srgbClr>
                </a:solidFill>
                <a:latin typeface="Century Gothic" panose="020B0502020202020204" pitchFamily="34" charset="0"/>
              </a:rPr>
              <a:t>en</a:t>
            </a:r>
            <a:r>
              <a:rPr lang="en-US" sz="2200" b="1" dirty="0">
                <a:solidFill>
                  <a:srgbClr val="5B9BD5">
                    <a:lumMod val="50000"/>
                  </a:srgbClr>
                </a:solidFill>
                <a:latin typeface="Century Gothic" panose="020B0502020202020204" pitchFamily="34" charset="0"/>
              </a:rPr>
              <a:t> </a:t>
            </a:r>
            <a:r>
              <a:rPr lang="en-US" sz="2200" b="1" dirty="0" err="1">
                <a:solidFill>
                  <a:srgbClr val="5B9BD5">
                    <a:lumMod val="50000"/>
                  </a:srgbClr>
                </a:solidFill>
                <a:latin typeface="Century Gothic" panose="020B0502020202020204" pitchFamily="34" charset="0"/>
              </a:rPr>
              <a:t>español</a:t>
            </a:r>
            <a:r>
              <a:rPr lang="en-US" sz="2200" b="1" dirty="0">
                <a:solidFill>
                  <a:srgbClr val="5B9BD5">
                    <a:lumMod val="50000"/>
                  </a:srgbClr>
                </a:solidFill>
                <a:latin typeface="Century Gothic" panose="020B0502020202020204" pitchFamily="34" charset="0"/>
              </a:rPr>
              <a:t>. </a:t>
            </a:r>
            <a:r>
              <a:rPr lang="en-US" sz="2200" b="1" dirty="0" err="1">
                <a:solidFill>
                  <a:srgbClr val="5B9BD5">
                    <a:lumMod val="50000"/>
                  </a:srgbClr>
                </a:solidFill>
                <a:latin typeface="Century Gothic" panose="020B0502020202020204" pitchFamily="34" charset="0"/>
              </a:rPr>
              <a:t>Marca</a:t>
            </a:r>
            <a:r>
              <a:rPr lang="en-US" sz="2200" b="1" dirty="0">
                <a:solidFill>
                  <a:srgbClr val="5B9BD5">
                    <a:lumMod val="50000"/>
                  </a:srgbClr>
                </a:solidFill>
                <a:latin typeface="Century Gothic" panose="020B0502020202020204" pitchFamily="34" charset="0"/>
              </a:rPr>
              <a:t> el </a:t>
            </a:r>
          </a:p>
          <a:p>
            <a:pPr hangingPunct="0">
              <a:defRPr/>
            </a:pPr>
            <a:r>
              <a:rPr lang="en-US" sz="2200" b="1" dirty="0" err="1">
                <a:solidFill>
                  <a:srgbClr val="5B9BD5">
                    <a:lumMod val="50000"/>
                  </a:srgbClr>
                </a:solidFill>
                <a:latin typeface="Century Gothic" panose="020B0502020202020204" pitchFamily="34" charset="0"/>
              </a:rPr>
              <a:t>verbo</a:t>
            </a:r>
            <a:r>
              <a:rPr lang="en-US" sz="2200" b="1" dirty="0">
                <a:solidFill>
                  <a:srgbClr val="5B9BD5">
                    <a:lumMod val="50000"/>
                  </a:srgbClr>
                </a:solidFill>
                <a:latin typeface="Century Gothic" panose="020B0502020202020204" pitchFamily="34" charset="0"/>
              </a:rPr>
              <a:t> </a:t>
            </a:r>
            <a:r>
              <a:rPr lang="en-US" sz="2200" b="1" dirty="0" err="1">
                <a:solidFill>
                  <a:srgbClr val="5B9BD5">
                    <a:lumMod val="50000"/>
                  </a:srgbClr>
                </a:solidFill>
                <a:latin typeface="Century Gothic" panose="020B0502020202020204" pitchFamily="34" charset="0"/>
              </a:rPr>
              <a:t>correcto</a:t>
            </a:r>
            <a:r>
              <a:rPr lang="en-US" sz="2200" b="1" dirty="0">
                <a:solidFill>
                  <a:srgbClr val="5B9BD5">
                    <a:lumMod val="50000"/>
                  </a:srgbClr>
                </a:solidFill>
                <a:latin typeface="Century Gothic" panose="020B0502020202020204" pitchFamily="34" charset="0"/>
              </a:rPr>
              <a:t>. </a:t>
            </a:r>
            <a:r>
              <a:rPr lang="en-US" sz="2200" b="1" dirty="0" err="1">
                <a:solidFill>
                  <a:srgbClr val="5B9BD5">
                    <a:lumMod val="50000"/>
                  </a:srgbClr>
                </a:solidFill>
                <a:latin typeface="Century Gothic" panose="020B0502020202020204" pitchFamily="34" charset="0"/>
              </a:rPr>
              <a:t>Luego</a:t>
            </a:r>
            <a:r>
              <a:rPr lang="en-US" sz="2200" b="1" dirty="0">
                <a:solidFill>
                  <a:srgbClr val="5B9BD5">
                    <a:lumMod val="50000"/>
                  </a:srgbClr>
                </a:solidFill>
                <a:latin typeface="Century Gothic" panose="020B0502020202020204" pitchFamily="34" charset="0"/>
              </a:rPr>
              <a:t> escribe las palabras </a:t>
            </a:r>
            <a:r>
              <a:rPr lang="en-US" sz="2200" b="1" dirty="0" err="1">
                <a:solidFill>
                  <a:srgbClr val="5B9BD5">
                    <a:lumMod val="50000"/>
                  </a:srgbClr>
                </a:solidFill>
                <a:latin typeface="Century Gothic" panose="020B0502020202020204" pitchFamily="34" charset="0"/>
              </a:rPr>
              <a:t>correctas</a:t>
            </a:r>
            <a:r>
              <a:rPr lang="en-US" sz="2200" b="1" dirty="0">
                <a:solidFill>
                  <a:srgbClr val="5B9BD5">
                    <a:lumMod val="50000"/>
                  </a:srgbClr>
                </a:solidFill>
                <a:latin typeface="Century Gothic" panose="020B0502020202020204" pitchFamily="34" charset="0"/>
              </a:rPr>
              <a:t> </a:t>
            </a:r>
            <a:r>
              <a:rPr lang="en-US" sz="2200" b="1" dirty="0" err="1">
                <a:solidFill>
                  <a:srgbClr val="5B9BD5">
                    <a:lumMod val="50000"/>
                  </a:srgbClr>
                </a:solidFill>
                <a:latin typeface="Century Gothic" panose="020B0502020202020204" pitchFamily="34" charset="0"/>
              </a:rPr>
              <a:t>en</a:t>
            </a:r>
            <a:r>
              <a:rPr lang="en-US" sz="2200" b="1" dirty="0">
                <a:solidFill>
                  <a:srgbClr val="5B9BD5">
                    <a:lumMod val="50000"/>
                  </a:srgbClr>
                </a:solidFill>
                <a:latin typeface="Century Gothic" panose="020B0502020202020204" pitchFamily="34" charset="0"/>
              </a:rPr>
              <a:t> </a:t>
            </a:r>
            <a:r>
              <a:rPr lang="en-US" sz="2200" b="1" dirty="0" err="1">
                <a:solidFill>
                  <a:srgbClr val="5B9BD5">
                    <a:lumMod val="50000"/>
                  </a:srgbClr>
                </a:solidFill>
                <a:latin typeface="Century Gothic" panose="020B0502020202020204" pitchFamily="34" charset="0"/>
              </a:rPr>
              <a:t>español</a:t>
            </a:r>
            <a:r>
              <a:rPr lang="en-US" sz="2200" b="1" dirty="0">
                <a:solidFill>
                  <a:srgbClr val="5B9BD5">
                    <a:lumMod val="50000"/>
                  </a:srgbClr>
                </a:solidFill>
                <a:latin typeface="Century Gothic" panose="020B0502020202020204" pitchFamily="34" charset="0"/>
              </a:rPr>
              <a:t> para </a:t>
            </a:r>
            <a:r>
              <a:rPr lang="en-US" sz="2200" b="1" dirty="0" err="1">
                <a:solidFill>
                  <a:srgbClr val="5B9BD5">
                    <a:lumMod val="50000"/>
                  </a:srgbClr>
                </a:solidFill>
                <a:latin typeface="Century Gothic" panose="020B0502020202020204" pitchFamily="34" charset="0"/>
              </a:rPr>
              <a:t>completar</a:t>
            </a:r>
            <a:r>
              <a:rPr lang="en-US" sz="2200" b="1" dirty="0">
                <a:solidFill>
                  <a:srgbClr val="5B9BD5">
                    <a:lumMod val="50000"/>
                  </a:srgbClr>
                </a:solidFill>
                <a:latin typeface="Century Gothic" panose="020B0502020202020204" pitchFamily="34" charset="0"/>
              </a:rPr>
              <a:t> la </a:t>
            </a:r>
            <a:r>
              <a:rPr lang="en-US" sz="2200" b="1" dirty="0" err="1">
                <a:solidFill>
                  <a:srgbClr val="5B9BD5">
                    <a:lumMod val="50000"/>
                  </a:srgbClr>
                </a:solidFill>
                <a:latin typeface="Century Gothic" panose="020B0502020202020204" pitchFamily="34" charset="0"/>
              </a:rPr>
              <a:t>frase</a:t>
            </a:r>
            <a:r>
              <a:rPr lang="en-US" sz="2200" b="1" dirty="0">
                <a:solidFill>
                  <a:srgbClr val="5B9BD5">
                    <a:lumMod val="50000"/>
                  </a:srgbClr>
                </a:solidFill>
                <a:latin typeface="Century Gothic" panose="020B0502020202020204" pitchFamily="34"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2463773461"/>
              </p:ext>
            </p:extLst>
          </p:nvPr>
        </p:nvGraphicFramePr>
        <p:xfrm>
          <a:off x="339214" y="1759926"/>
          <a:ext cx="11520278" cy="4144929"/>
        </p:xfrm>
        <a:graphic>
          <a:graphicData uri="http://schemas.openxmlformats.org/drawingml/2006/table">
            <a:tbl>
              <a:tblPr firstRow="1" bandRow="1">
                <a:tableStyleId>{8A107856-5554-42FB-B03E-39F5DBC370BA}</a:tableStyleId>
              </a:tblPr>
              <a:tblGrid>
                <a:gridCol w="634945">
                  <a:extLst>
                    <a:ext uri="{9D8B030D-6E8A-4147-A177-3AD203B41FA5}">
                      <a16:colId xmlns:a16="http://schemas.microsoft.com/office/drawing/2014/main" val="3329158156"/>
                    </a:ext>
                  </a:extLst>
                </a:gridCol>
                <a:gridCol w="2350675">
                  <a:extLst>
                    <a:ext uri="{9D8B030D-6E8A-4147-A177-3AD203B41FA5}">
                      <a16:colId xmlns:a16="http://schemas.microsoft.com/office/drawing/2014/main" val="4084368304"/>
                    </a:ext>
                  </a:extLst>
                </a:gridCol>
                <a:gridCol w="1034515">
                  <a:extLst>
                    <a:ext uri="{9D8B030D-6E8A-4147-A177-3AD203B41FA5}">
                      <a16:colId xmlns:a16="http://schemas.microsoft.com/office/drawing/2014/main" val="2109786218"/>
                    </a:ext>
                  </a:extLst>
                </a:gridCol>
                <a:gridCol w="3460898">
                  <a:extLst>
                    <a:ext uri="{9D8B030D-6E8A-4147-A177-3AD203B41FA5}">
                      <a16:colId xmlns:a16="http://schemas.microsoft.com/office/drawing/2014/main" val="2220650417"/>
                    </a:ext>
                  </a:extLst>
                </a:gridCol>
                <a:gridCol w="3460898">
                  <a:extLst>
                    <a:ext uri="{9D8B030D-6E8A-4147-A177-3AD203B41FA5}">
                      <a16:colId xmlns:a16="http://schemas.microsoft.com/office/drawing/2014/main" val="1514437199"/>
                    </a:ext>
                  </a:extLst>
                </a:gridCol>
                <a:gridCol w="578347">
                  <a:extLst>
                    <a:ext uri="{9D8B030D-6E8A-4147-A177-3AD203B41FA5}">
                      <a16:colId xmlns:a16="http://schemas.microsoft.com/office/drawing/2014/main" val="2488732989"/>
                    </a:ext>
                  </a:extLst>
                </a:gridCol>
              </a:tblGrid>
              <a:tr h="640273">
                <a:tc>
                  <a:txBody>
                    <a:bodyPr/>
                    <a:lstStyle/>
                    <a:p>
                      <a:endParaRPr lang="en-GB" sz="3200" dirty="0">
                        <a:solidFill>
                          <a:srgbClr val="002060"/>
                        </a:solidFill>
                        <a:latin typeface="Century Gothic" panose="020B0502020202020204" pitchFamily="34" charset="0"/>
                      </a:endParaRPr>
                    </a:p>
                  </a:txBody>
                  <a:tcPr>
                    <a:solidFill>
                      <a:srgbClr val="FEF8F8"/>
                    </a:solidFill>
                  </a:tcPr>
                </a:tc>
                <a:tc>
                  <a:txBody>
                    <a:bodyPr/>
                    <a:lstStyle/>
                    <a:p>
                      <a:r>
                        <a:rPr lang="en-GB" sz="2400" b="1" dirty="0" err="1">
                          <a:solidFill>
                            <a:srgbClr val="002060"/>
                          </a:solidFill>
                          <a:latin typeface="Century Gothic" panose="020B0502020202020204" pitchFamily="34" charset="0"/>
                        </a:rPr>
                        <a:t>Pregunta</a:t>
                      </a:r>
                      <a:endParaRPr lang="en-GB" sz="2400" b="1" dirty="0">
                        <a:solidFill>
                          <a:srgbClr val="002060"/>
                        </a:solidFill>
                        <a:latin typeface="Century Gothic" panose="020B0502020202020204" pitchFamily="34" charset="0"/>
                      </a:endParaRPr>
                    </a:p>
                  </a:txBody>
                  <a:tcPr anchor="ctr">
                    <a:solidFill>
                      <a:srgbClr val="FEF8F8"/>
                    </a:solidFill>
                  </a:tcPr>
                </a:tc>
                <a:tc>
                  <a:txBody>
                    <a:bodyPr/>
                    <a:lstStyle/>
                    <a:p>
                      <a:r>
                        <a:rPr lang="en-GB" sz="3200" b="1" dirty="0">
                          <a:solidFill>
                            <a:srgbClr val="002060"/>
                          </a:solidFill>
                          <a:latin typeface="Century Gothic" panose="020B0502020202020204" pitchFamily="34" charset="0"/>
                          <a:sym typeface="Wingdings" panose="05000000000000000000" pitchFamily="2" charset="2"/>
                        </a:rPr>
                        <a:t></a:t>
                      </a:r>
                      <a:endParaRPr lang="en-GB" sz="3200" b="1" dirty="0">
                        <a:solidFill>
                          <a:srgbClr val="002060"/>
                        </a:solidFill>
                        <a:latin typeface="Century Gothic" panose="020B0502020202020204" pitchFamily="34" charset="0"/>
                      </a:endParaRPr>
                    </a:p>
                  </a:txBody>
                  <a:tcPr anchor="ctr">
                    <a:solidFill>
                      <a:srgbClr val="FEF8F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Cosa</a:t>
                      </a:r>
                    </a:p>
                  </a:txBody>
                  <a:tcPr anchor="ctr">
                    <a:solidFill>
                      <a:srgbClr val="FEF8F8"/>
                    </a:solidFill>
                  </a:tcPr>
                </a:tc>
                <a:tc>
                  <a:txBody>
                    <a:bodyPr/>
                    <a:lstStyle/>
                    <a:p>
                      <a:r>
                        <a:rPr lang="en-GB" sz="2400" b="1" dirty="0" err="1">
                          <a:solidFill>
                            <a:srgbClr val="002060"/>
                          </a:solidFill>
                          <a:latin typeface="Century Gothic" panose="020B0502020202020204" pitchFamily="34" charset="0"/>
                        </a:rPr>
                        <a:t>Adjectivo</a:t>
                      </a:r>
                      <a:endParaRPr lang="en-GB" sz="2400" b="1" dirty="0">
                        <a:solidFill>
                          <a:srgbClr val="002060"/>
                        </a:solidFill>
                        <a:latin typeface="Century Gothic" panose="020B0502020202020204" pitchFamily="34" charset="0"/>
                      </a:endParaRPr>
                    </a:p>
                  </a:txBody>
                  <a:tcPr anchor="ctr">
                    <a:solidFill>
                      <a:srgbClr val="FEF8F8"/>
                    </a:solidFill>
                  </a:tcPr>
                </a:tc>
                <a:tc>
                  <a:txBody>
                    <a:bodyPr/>
                    <a:lstStyle/>
                    <a:p>
                      <a:endParaRPr lang="en-GB" sz="3200" b="0" dirty="0">
                        <a:solidFill>
                          <a:srgbClr val="002060"/>
                        </a:solidFill>
                        <a:latin typeface="Century Gothic" panose="020B0502020202020204" pitchFamily="34" charset="0"/>
                      </a:endParaRPr>
                    </a:p>
                  </a:txBody>
                  <a:tcPr>
                    <a:solidFill>
                      <a:srgbClr val="FEF8F8"/>
                    </a:solidFill>
                  </a:tcPr>
                </a:tc>
                <a:extLst>
                  <a:ext uri="{0D108BD9-81ED-4DB2-BD59-A6C34878D82A}">
                    <a16:rowId xmlns:a16="http://schemas.microsoft.com/office/drawing/2014/main" val="56469685"/>
                  </a:ext>
                </a:extLst>
              </a:tr>
              <a:tr h="438082">
                <a:tc rowSpan="2">
                  <a:txBody>
                    <a:bodyPr/>
                    <a:lstStyle/>
                    <a:p>
                      <a:endParaRPr lang="en-GB" sz="3200" b="1" dirty="0">
                        <a:solidFill>
                          <a:srgbClr val="002060"/>
                        </a:solidFill>
                        <a:latin typeface="Century Gothic" panose="020B0502020202020204" pitchFamily="34" charset="0"/>
                      </a:endParaRPr>
                    </a:p>
                  </a:txBody>
                  <a:tcPr>
                    <a:solidFill>
                      <a:srgbClr val="FEF8F8"/>
                    </a:solidFill>
                  </a:tcPr>
                </a:tc>
                <a:tc rowSpan="2">
                  <a:txBody>
                    <a:bodyPr/>
                    <a:lstStyle/>
                    <a:p>
                      <a:pPr algn="ctr"/>
                      <a:r>
                        <a:rPr lang="en-GB" sz="3200" b="0" dirty="0">
                          <a:solidFill>
                            <a:srgbClr val="002060"/>
                          </a:solidFill>
                          <a:latin typeface="Century Gothic" panose="020B0502020202020204" pitchFamily="34" charset="0"/>
                        </a:rPr>
                        <a:t>¿</a:t>
                      </a:r>
                      <a:r>
                        <a:rPr lang="en-GB" sz="3200" b="0" dirty="0" err="1">
                          <a:solidFill>
                            <a:srgbClr val="002060"/>
                          </a:solidFill>
                          <a:latin typeface="Century Gothic" panose="020B0502020202020204" pitchFamily="34" charset="0"/>
                        </a:rPr>
                        <a:t>Cuál</a:t>
                      </a:r>
                      <a:endParaRPr lang="en-GB" sz="3200" b="0" dirty="0">
                        <a:solidFill>
                          <a:srgbClr val="002060"/>
                        </a:solidFill>
                        <a:latin typeface="Century Gothic" panose="020B0502020202020204" pitchFamily="34" charset="0"/>
                      </a:endParaRPr>
                    </a:p>
                  </a:txBody>
                  <a:tcPr anchor="ctr">
                    <a:solidFill>
                      <a:srgbClr val="FEF8F8"/>
                    </a:solidFill>
                  </a:tcPr>
                </a:tc>
                <a:tc>
                  <a:txBody>
                    <a:bodyPr/>
                    <a:lstStyle/>
                    <a:p>
                      <a:pPr algn="r"/>
                      <a:r>
                        <a:rPr lang="en-GB" sz="2000" b="0" dirty="0" err="1">
                          <a:solidFill>
                            <a:srgbClr val="002060"/>
                          </a:solidFill>
                          <a:latin typeface="Century Gothic" panose="020B0502020202020204" pitchFamily="34" charset="0"/>
                        </a:rPr>
                        <a:t>es</a:t>
                      </a:r>
                      <a:endParaRPr lang="en-GB" sz="2000" b="0" dirty="0">
                        <a:solidFill>
                          <a:srgbClr val="002060"/>
                        </a:solidFill>
                        <a:latin typeface="Century Gothic" panose="020B0502020202020204" pitchFamily="34" charset="0"/>
                      </a:endParaRPr>
                    </a:p>
                  </a:txBody>
                  <a:tcPr>
                    <a:solidFill>
                      <a:srgbClr val="FEF8F8"/>
                    </a:solidFill>
                  </a:tcPr>
                </a:tc>
                <a:tc rowSpan="2">
                  <a:txBody>
                    <a:bodyPr/>
                    <a:lstStyle/>
                    <a:p>
                      <a:pPr algn="ctr"/>
                      <a:r>
                        <a:rPr lang="en-GB" sz="3200" b="0" dirty="0">
                          <a:solidFill>
                            <a:srgbClr val="002060"/>
                          </a:solidFill>
                          <a:latin typeface="Century Gothic" panose="020B0502020202020204" pitchFamily="34" charset="0"/>
                        </a:rPr>
                        <a:t>la plaza</a:t>
                      </a:r>
                    </a:p>
                  </a:txBody>
                  <a:tcPr anchor="ctr">
                    <a:solidFill>
                      <a:srgbClr val="FEF8F8"/>
                    </a:solidFill>
                  </a:tcPr>
                </a:tc>
                <a:tc rowSpan="2">
                  <a:txBody>
                    <a:bodyPr/>
                    <a:lstStyle/>
                    <a:p>
                      <a:pPr algn="ctr"/>
                      <a:r>
                        <a:rPr lang="en-GB" sz="3200" b="0" dirty="0" err="1">
                          <a:solidFill>
                            <a:srgbClr val="002060"/>
                          </a:solidFill>
                          <a:latin typeface="Century Gothic" panose="020B0502020202020204" pitchFamily="34" charset="0"/>
                        </a:rPr>
                        <a:t>antigua</a:t>
                      </a:r>
                      <a:endParaRPr lang="en-GB" sz="3200" b="0" dirty="0">
                        <a:solidFill>
                          <a:srgbClr val="002060"/>
                        </a:solidFill>
                        <a:latin typeface="Century Gothic" panose="020B0502020202020204" pitchFamily="34" charset="0"/>
                      </a:endParaRPr>
                    </a:p>
                  </a:txBody>
                  <a:tcPr anchor="ctr">
                    <a:solidFill>
                      <a:srgbClr val="FEF8F8"/>
                    </a:solidFill>
                  </a:tcPr>
                </a:tc>
                <a:tc rowSpan="2">
                  <a:txBody>
                    <a:bodyPr/>
                    <a:lstStyle/>
                    <a:p>
                      <a:r>
                        <a:rPr lang="en-GB" sz="3200" b="0" dirty="0">
                          <a:solidFill>
                            <a:srgbClr val="002060"/>
                          </a:solidFill>
                          <a:latin typeface="Century Gothic" panose="020B0502020202020204" pitchFamily="34" charset="0"/>
                        </a:rPr>
                        <a:t>?</a:t>
                      </a:r>
                    </a:p>
                  </a:txBody>
                  <a:tcPr anchor="ctr">
                    <a:solidFill>
                      <a:srgbClr val="FEF8F8"/>
                    </a:solidFill>
                  </a:tcPr>
                </a:tc>
                <a:extLst>
                  <a:ext uri="{0D108BD9-81ED-4DB2-BD59-A6C34878D82A}">
                    <a16:rowId xmlns:a16="http://schemas.microsoft.com/office/drawing/2014/main" val="622362356"/>
                  </a:ext>
                </a:extLst>
              </a:tr>
              <a:tr h="438082">
                <a:tc vMerge="1">
                  <a:txBody>
                    <a:bodyPr/>
                    <a:lstStyle/>
                    <a:p>
                      <a:endParaRPr lang="en-GB"/>
                    </a:p>
                  </a:txBody>
                  <a:tcPr/>
                </a:tc>
                <a:tc vMerge="1">
                  <a:txBody>
                    <a:bodyPr/>
                    <a:lstStyle/>
                    <a:p>
                      <a:endParaRPr lang="en-GB"/>
                    </a:p>
                  </a:txBody>
                  <a:tcPr/>
                </a:tc>
                <a:tc>
                  <a:txBody>
                    <a:bodyPr/>
                    <a:lstStyle/>
                    <a:p>
                      <a:pPr algn="r"/>
                      <a:r>
                        <a:rPr lang="en-GB" sz="2000" b="0" dirty="0">
                          <a:solidFill>
                            <a:srgbClr val="002060"/>
                          </a:solidFill>
                          <a:latin typeface="Century Gothic" panose="020B0502020202020204" pitchFamily="34" charset="0"/>
                        </a:rPr>
                        <a:t>son</a:t>
                      </a:r>
                    </a:p>
                  </a:txBody>
                  <a:tcPr>
                    <a:solidFill>
                      <a:srgbClr val="FEF8F8"/>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294611485"/>
                  </a:ext>
                </a:extLst>
              </a:tr>
              <a:tr h="438082">
                <a:tc rowSpan="2">
                  <a:txBody>
                    <a:bodyPr/>
                    <a:lstStyle/>
                    <a:p>
                      <a:endParaRPr lang="en-GB" sz="3200" b="1" dirty="0">
                        <a:solidFill>
                          <a:srgbClr val="002060"/>
                        </a:solidFill>
                        <a:latin typeface="Century Gothic" panose="020B0502020202020204" pitchFamily="34" charset="0"/>
                      </a:endParaRPr>
                    </a:p>
                  </a:txBody>
                  <a:tcPr>
                    <a:solidFill>
                      <a:srgbClr val="FEF8F8"/>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latin typeface="Century Gothic" panose="020B0502020202020204" pitchFamily="34" charset="0"/>
                        </a:rPr>
                        <a:t>¿</a:t>
                      </a:r>
                      <a:r>
                        <a:rPr lang="en-GB" sz="3200" b="0" dirty="0" err="1">
                          <a:solidFill>
                            <a:srgbClr val="002060"/>
                          </a:solidFill>
                          <a:latin typeface="Century Gothic" panose="020B0502020202020204" pitchFamily="34" charset="0"/>
                        </a:rPr>
                        <a:t>Cuáles</a:t>
                      </a:r>
                      <a:endParaRPr lang="en-GB" sz="3200" b="0" dirty="0">
                        <a:solidFill>
                          <a:srgbClr val="002060"/>
                        </a:solidFill>
                        <a:latin typeface="Century Gothic" panose="020B0502020202020204" pitchFamily="34" charset="0"/>
                      </a:endParaRPr>
                    </a:p>
                  </a:txBody>
                  <a:tcPr anchor="ctr">
                    <a:solidFill>
                      <a:srgbClr val="FEF8F8"/>
                    </a:solidFill>
                  </a:tcPr>
                </a:tc>
                <a:tc>
                  <a:txBody>
                    <a:bodyPr/>
                    <a:lstStyle/>
                    <a:p>
                      <a:pPr algn="r"/>
                      <a:r>
                        <a:rPr lang="en-GB" sz="2000" b="0" dirty="0">
                          <a:solidFill>
                            <a:srgbClr val="002060"/>
                          </a:solidFill>
                          <a:latin typeface="Century Gothic" panose="020B0502020202020204" pitchFamily="34" charset="0"/>
                        </a:rPr>
                        <a:t>son</a:t>
                      </a:r>
                    </a:p>
                  </a:txBody>
                  <a:tcPr>
                    <a:solidFill>
                      <a:srgbClr val="FEF8F8"/>
                    </a:solidFill>
                  </a:tcPr>
                </a:tc>
                <a:tc rowSpan="2">
                  <a:txBody>
                    <a:bodyPr/>
                    <a:lstStyle/>
                    <a:p>
                      <a:pPr algn="ctr"/>
                      <a:r>
                        <a:rPr lang="en-GB" sz="3200" b="0" dirty="0">
                          <a:solidFill>
                            <a:srgbClr val="002060"/>
                          </a:solidFill>
                          <a:latin typeface="Century Gothic" panose="020B0502020202020204" pitchFamily="34" charset="0"/>
                        </a:rPr>
                        <a:t>las </a:t>
                      </a:r>
                      <a:r>
                        <a:rPr lang="en-GB" sz="3200" b="0" dirty="0" err="1">
                          <a:solidFill>
                            <a:srgbClr val="002060"/>
                          </a:solidFill>
                          <a:latin typeface="Century Gothic" panose="020B0502020202020204" pitchFamily="34" charset="0"/>
                        </a:rPr>
                        <a:t>torres</a:t>
                      </a:r>
                      <a:endParaRPr lang="en-GB" sz="3200" b="0" dirty="0">
                        <a:solidFill>
                          <a:srgbClr val="002060"/>
                        </a:solidFill>
                        <a:latin typeface="Century Gothic" panose="020B0502020202020204" pitchFamily="34" charset="0"/>
                      </a:endParaRPr>
                    </a:p>
                  </a:txBody>
                  <a:tcPr anchor="ctr">
                    <a:solidFill>
                      <a:srgbClr val="FEF8F8"/>
                    </a:solidFill>
                  </a:tcPr>
                </a:tc>
                <a:tc rowSpan="2">
                  <a:txBody>
                    <a:bodyPr/>
                    <a:lstStyle/>
                    <a:p>
                      <a:pPr algn="ctr"/>
                      <a:r>
                        <a:rPr lang="en-GB" sz="3200" b="0" dirty="0" err="1">
                          <a:solidFill>
                            <a:srgbClr val="002060"/>
                          </a:solidFill>
                          <a:latin typeface="Century Gothic" panose="020B0502020202020204" pitchFamily="34" charset="0"/>
                        </a:rPr>
                        <a:t>grandes</a:t>
                      </a:r>
                      <a:endParaRPr lang="en-GB" sz="3200" b="0" dirty="0">
                        <a:solidFill>
                          <a:srgbClr val="002060"/>
                        </a:solidFill>
                        <a:latin typeface="Century Gothic" panose="020B0502020202020204" pitchFamily="34" charset="0"/>
                      </a:endParaRPr>
                    </a:p>
                  </a:txBody>
                  <a:tcPr anchor="ctr">
                    <a:solidFill>
                      <a:srgbClr val="FEF8F8"/>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latin typeface="Century Gothic" panose="020B0502020202020204" pitchFamily="34" charset="0"/>
                        </a:rPr>
                        <a:t>?</a:t>
                      </a:r>
                    </a:p>
                  </a:txBody>
                  <a:tcPr anchor="ctr">
                    <a:solidFill>
                      <a:srgbClr val="FEF8F8"/>
                    </a:solidFill>
                  </a:tcPr>
                </a:tc>
                <a:extLst>
                  <a:ext uri="{0D108BD9-81ED-4DB2-BD59-A6C34878D82A}">
                    <a16:rowId xmlns:a16="http://schemas.microsoft.com/office/drawing/2014/main" val="1232208202"/>
                  </a:ext>
                </a:extLst>
              </a:tr>
              <a:tr h="438082">
                <a:tc vMerge="1">
                  <a:txBody>
                    <a:bodyPr/>
                    <a:lstStyle/>
                    <a:p>
                      <a:endParaRPr lang="en-GB"/>
                    </a:p>
                  </a:txBody>
                  <a:tcPr/>
                </a:tc>
                <a:tc vMerge="1">
                  <a:txBody>
                    <a:bodyPr/>
                    <a:lstStyle/>
                    <a:p>
                      <a:endParaRPr lang="en-GB"/>
                    </a:p>
                  </a:txBody>
                  <a:tcPr/>
                </a:tc>
                <a:tc>
                  <a:txBody>
                    <a:bodyPr/>
                    <a:lstStyle/>
                    <a:p>
                      <a:pPr algn="r"/>
                      <a:r>
                        <a:rPr lang="en-GB" sz="2000" b="0" dirty="0" err="1">
                          <a:solidFill>
                            <a:srgbClr val="002060"/>
                          </a:solidFill>
                          <a:latin typeface="Century Gothic" panose="020B0502020202020204" pitchFamily="34" charset="0"/>
                        </a:rPr>
                        <a:t>es</a:t>
                      </a:r>
                      <a:endParaRPr lang="en-GB" sz="2000" b="0" dirty="0">
                        <a:solidFill>
                          <a:srgbClr val="002060"/>
                        </a:solidFill>
                        <a:latin typeface="Century Gothic" panose="020B0502020202020204" pitchFamily="34" charset="0"/>
                      </a:endParaRPr>
                    </a:p>
                  </a:txBody>
                  <a:tcPr>
                    <a:solidFill>
                      <a:srgbClr val="FEF8F8"/>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10220006"/>
                  </a:ext>
                </a:extLst>
              </a:tr>
              <a:tr h="438082">
                <a:tc rowSpan="2">
                  <a:txBody>
                    <a:bodyPr/>
                    <a:lstStyle/>
                    <a:p>
                      <a:endParaRPr lang="en-GB" sz="3200" b="1" dirty="0">
                        <a:solidFill>
                          <a:srgbClr val="002060"/>
                        </a:solidFill>
                        <a:latin typeface="Century Gothic" panose="020B0502020202020204" pitchFamily="34" charset="0"/>
                      </a:endParaRPr>
                    </a:p>
                  </a:txBody>
                  <a:tcPr>
                    <a:solidFill>
                      <a:srgbClr val="FEF8F8"/>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latin typeface="Century Gothic" panose="020B0502020202020204" pitchFamily="34" charset="0"/>
                        </a:rPr>
                        <a:t>¿</a:t>
                      </a:r>
                      <a:r>
                        <a:rPr lang="en-GB" sz="3200" b="0" dirty="0" err="1">
                          <a:solidFill>
                            <a:srgbClr val="002060"/>
                          </a:solidFill>
                          <a:latin typeface="Century Gothic" panose="020B0502020202020204" pitchFamily="34" charset="0"/>
                        </a:rPr>
                        <a:t>Cuáles</a:t>
                      </a:r>
                      <a:endParaRPr lang="en-GB" sz="3200" b="0" dirty="0">
                        <a:solidFill>
                          <a:srgbClr val="002060"/>
                        </a:solidFill>
                        <a:latin typeface="Century Gothic" panose="020B0502020202020204" pitchFamily="34" charset="0"/>
                      </a:endParaRPr>
                    </a:p>
                  </a:txBody>
                  <a:tcPr anchor="ctr">
                    <a:solidFill>
                      <a:srgbClr val="FEF8F8"/>
                    </a:solidFill>
                  </a:tcPr>
                </a:tc>
                <a:tc>
                  <a:txBody>
                    <a:bodyPr/>
                    <a:lstStyle/>
                    <a:p>
                      <a:pPr algn="r"/>
                      <a:r>
                        <a:rPr lang="en-GB" sz="2000" b="0" dirty="0" err="1">
                          <a:solidFill>
                            <a:srgbClr val="002060"/>
                          </a:solidFill>
                          <a:latin typeface="Century Gothic" panose="020B0502020202020204" pitchFamily="34" charset="0"/>
                        </a:rPr>
                        <a:t>es</a:t>
                      </a:r>
                      <a:endParaRPr lang="en-GB" sz="2000" b="0" dirty="0">
                        <a:solidFill>
                          <a:srgbClr val="002060"/>
                        </a:solidFill>
                        <a:latin typeface="Century Gothic" panose="020B0502020202020204" pitchFamily="34" charset="0"/>
                      </a:endParaRPr>
                    </a:p>
                  </a:txBody>
                  <a:tcPr>
                    <a:solidFill>
                      <a:srgbClr val="FEF8F8"/>
                    </a:solidFill>
                  </a:tcPr>
                </a:tc>
                <a:tc rowSpan="2">
                  <a:txBody>
                    <a:bodyPr/>
                    <a:lstStyle/>
                    <a:p>
                      <a:pPr algn="ctr"/>
                      <a:r>
                        <a:rPr lang="en-GB" sz="3200" b="0" dirty="0">
                          <a:solidFill>
                            <a:srgbClr val="002060"/>
                          </a:solidFill>
                          <a:latin typeface="Century Gothic" panose="020B0502020202020204" pitchFamily="34" charset="0"/>
                        </a:rPr>
                        <a:t>las </a:t>
                      </a:r>
                      <a:r>
                        <a:rPr lang="en-GB" sz="3200" b="0" dirty="0" err="1">
                          <a:solidFill>
                            <a:srgbClr val="002060"/>
                          </a:solidFill>
                          <a:latin typeface="Century Gothic" panose="020B0502020202020204" pitchFamily="34" charset="0"/>
                        </a:rPr>
                        <a:t>flores</a:t>
                      </a:r>
                      <a:endParaRPr lang="en-GB" sz="3200" b="0" dirty="0">
                        <a:solidFill>
                          <a:srgbClr val="002060"/>
                        </a:solidFill>
                        <a:latin typeface="Century Gothic" panose="020B0502020202020204" pitchFamily="34" charset="0"/>
                      </a:endParaRPr>
                    </a:p>
                  </a:txBody>
                  <a:tcPr anchor="ctr">
                    <a:solidFill>
                      <a:srgbClr val="FEF8F8"/>
                    </a:solidFill>
                  </a:tcPr>
                </a:tc>
                <a:tc rowSpan="2">
                  <a:txBody>
                    <a:bodyPr/>
                    <a:lstStyle/>
                    <a:p>
                      <a:pPr algn="ctr"/>
                      <a:r>
                        <a:rPr lang="en-GB" sz="3200" b="0" dirty="0" err="1">
                          <a:solidFill>
                            <a:srgbClr val="002060"/>
                          </a:solidFill>
                          <a:latin typeface="Century Gothic" panose="020B0502020202020204" pitchFamily="34" charset="0"/>
                        </a:rPr>
                        <a:t>blancas</a:t>
                      </a:r>
                      <a:endParaRPr lang="en-GB" sz="3200" b="0" dirty="0">
                        <a:solidFill>
                          <a:srgbClr val="002060"/>
                        </a:solidFill>
                        <a:latin typeface="Century Gothic" panose="020B0502020202020204" pitchFamily="34" charset="0"/>
                      </a:endParaRPr>
                    </a:p>
                  </a:txBody>
                  <a:tcPr anchor="ctr">
                    <a:solidFill>
                      <a:srgbClr val="FEF8F8"/>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latin typeface="Century Gothic" panose="020B0502020202020204" pitchFamily="34" charset="0"/>
                        </a:rPr>
                        <a:t>?</a:t>
                      </a:r>
                    </a:p>
                  </a:txBody>
                  <a:tcPr anchor="ctr">
                    <a:solidFill>
                      <a:srgbClr val="FEF8F8"/>
                    </a:solidFill>
                  </a:tcPr>
                </a:tc>
                <a:extLst>
                  <a:ext uri="{0D108BD9-81ED-4DB2-BD59-A6C34878D82A}">
                    <a16:rowId xmlns:a16="http://schemas.microsoft.com/office/drawing/2014/main" val="609657990"/>
                  </a:ext>
                </a:extLst>
              </a:tr>
              <a:tr h="438082">
                <a:tc vMerge="1">
                  <a:txBody>
                    <a:bodyPr/>
                    <a:lstStyle/>
                    <a:p>
                      <a:endParaRPr lang="en-GB"/>
                    </a:p>
                  </a:txBody>
                  <a:tcPr/>
                </a:tc>
                <a:tc vMerge="1">
                  <a:txBody>
                    <a:bodyPr/>
                    <a:lstStyle/>
                    <a:p>
                      <a:endParaRPr lang="en-GB"/>
                    </a:p>
                  </a:txBody>
                  <a:tcPr/>
                </a:tc>
                <a:tc>
                  <a:txBody>
                    <a:bodyPr/>
                    <a:lstStyle/>
                    <a:p>
                      <a:pPr algn="r"/>
                      <a:r>
                        <a:rPr lang="en-GB" sz="2000" b="0" dirty="0">
                          <a:solidFill>
                            <a:srgbClr val="002060"/>
                          </a:solidFill>
                          <a:latin typeface="Century Gothic" panose="020B0502020202020204" pitchFamily="34" charset="0"/>
                        </a:rPr>
                        <a:t>son</a:t>
                      </a:r>
                    </a:p>
                  </a:txBody>
                  <a:tcPr>
                    <a:solidFill>
                      <a:srgbClr val="FEF8F8"/>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06508924"/>
                  </a:ext>
                </a:extLst>
              </a:tr>
              <a:tr h="438082">
                <a:tc rowSpan="2">
                  <a:txBody>
                    <a:bodyPr/>
                    <a:lstStyle/>
                    <a:p>
                      <a:endParaRPr lang="en-GB" sz="3200" b="1" dirty="0">
                        <a:solidFill>
                          <a:srgbClr val="002060"/>
                        </a:solidFill>
                        <a:latin typeface="Century Gothic" panose="020B0502020202020204" pitchFamily="34" charset="0"/>
                      </a:endParaRPr>
                    </a:p>
                  </a:txBody>
                  <a:tcPr>
                    <a:solidFill>
                      <a:srgbClr val="FEF8F8"/>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latin typeface="Century Gothic" panose="020B0502020202020204" pitchFamily="34" charset="0"/>
                        </a:rPr>
                        <a:t>¿</a:t>
                      </a:r>
                      <a:r>
                        <a:rPr lang="en-GB" sz="3200" b="0" dirty="0" err="1">
                          <a:solidFill>
                            <a:srgbClr val="002060"/>
                          </a:solidFill>
                          <a:latin typeface="Century Gothic" panose="020B0502020202020204" pitchFamily="34" charset="0"/>
                        </a:rPr>
                        <a:t>Cuál</a:t>
                      </a:r>
                      <a:endParaRPr lang="en-GB" sz="3200" b="0" dirty="0">
                        <a:solidFill>
                          <a:srgbClr val="002060"/>
                        </a:solidFill>
                        <a:latin typeface="Century Gothic" panose="020B0502020202020204" pitchFamily="34" charset="0"/>
                      </a:endParaRPr>
                    </a:p>
                  </a:txBody>
                  <a:tcPr anchor="ctr">
                    <a:solidFill>
                      <a:srgbClr val="FEF8F8"/>
                    </a:solidFill>
                  </a:tcPr>
                </a:tc>
                <a:tc>
                  <a:txBody>
                    <a:bodyPr/>
                    <a:lstStyle/>
                    <a:p>
                      <a:pPr algn="r"/>
                      <a:r>
                        <a:rPr lang="en-GB" sz="2000" b="0" dirty="0">
                          <a:solidFill>
                            <a:srgbClr val="002060"/>
                          </a:solidFill>
                          <a:latin typeface="Century Gothic" panose="020B0502020202020204" pitchFamily="34" charset="0"/>
                        </a:rPr>
                        <a:t>son</a:t>
                      </a:r>
                    </a:p>
                  </a:txBody>
                  <a:tcPr>
                    <a:solidFill>
                      <a:srgbClr val="FEF8F8"/>
                    </a:solidFill>
                  </a:tcPr>
                </a:tc>
                <a:tc rowSpan="2">
                  <a:txBody>
                    <a:bodyPr/>
                    <a:lstStyle/>
                    <a:p>
                      <a:pPr algn="ctr"/>
                      <a:r>
                        <a:rPr lang="en-GB" sz="3200" b="0" dirty="0">
                          <a:solidFill>
                            <a:srgbClr val="002060"/>
                          </a:solidFill>
                          <a:latin typeface="Century Gothic" panose="020B0502020202020204" pitchFamily="34" charset="0"/>
                        </a:rPr>
                        <a:t>el </a:t>
                      </a:r>
                      <a:r>
                        <a:rPr lang="en-GB" sz="3200" b="0" dirty="0" err="1">
                          <a:solidFill>
                            <a:srgbClr val="002060"/>
                          </a:solidFill>
                          <a:latin typeface="Century Gothic" panose="020B0502020202020204" pitchFamily="34" charset="0"/>
                        </a:rPr>
                        <a:t>balcón</a:t>
                      </a:r>
                      <a:endParaRPr lang="en-GB" sz="3200" b="0" dirty="0">
                        <a:solidFill>
                          <a:srgbClr val="002060"/>
                        </a:solidFill>
                        <a:latin typeface="Century Gothic" panose="020B0502020202020204" pitchFamily="34" charset="0"/>
                      </a:endParaRPr>
                    </a:p>
                  </a:txBody>
                  <a:tcPr anchor="ctr">
                    <a:solidFill>
                      <a:srgbClr val="FEF8F8"/>
                    </a:solidFill>
                  </a:tcPr>
                </a:tc>
                <a:tc rowSpan="2">
                  <a:txBody>
                    <a:bodyPr/>
                    <a:lstStyle/>
                    <a:p>
                      <a:pPr algn="ctr"/>
                      <a:r>
                        <a:rPr lang="en-GB" sz="3200" b="0" dirty="0" err="1">
                          <a:solidFill>
                            <a:srgbClr val="002060"/>
                          </a:solidFill>
                          <a:latin typeface="Century Gothic" panose="020B0502020202020204" pitchFamily="34" charset="0"/>
                        </a:rPr>
                        <a:t>famoso</a:t>
                      </a:r>
                      <a:endParaRPr lang="en-GB" sz="3200" b="0" dirty="0">
                        <a:solidFill>
                          <a:srgbClr val="002060"/>
                        </a:solidFill>
                        <a:latin typeface="Century Gothic" panose="020B0502020202020204" pitchFamily="34" charset="0"/>
                      </a:endParaRPr>
                    </a:p>
                  </a:txBody>
                  <a:tcPr anchor="ctr">
                    <a:solidFill>
                      <a:srgbClr val="FEF8F8"/>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latin typeface="Century Gothic" panose="020B0502020202020204" pitchFamily="34" charset="0"/>
                        </a:rPr>
                        <a:t>?</a:t>
                      </a:r>
                    </a:p>
                  </a:txBody>
                  <a:tcPr anchor="ctr">
                    <a:solidFill>
                      <a:srgbClr val="FEF8F8"/>
                    </a:solidFill>
                  </a:tcPr>
                </a:tc>
                <a:extLst>
                  <a:ext uri="{0D108BD9-81ED-4DB2-BD59-A6C34878D82A}">
                    <a16:rowId xmlns:a16="http://schemas.microsoft.com/office/drawing/2014/main" val="221578654"/>
                  </a:ext>
                </a:extLst>
              </a:tr>
              <a:tr h="438082">
                <a:tc vMerge="1">
                  <a:txBody>
                    <a:bodyPr/>
                    <a:lstStyle/>
                    <a:p>
                      <a:endParaRPr lang="en-GB"/>
                    </a:p>
                  </a:txBody>
                  <a:tcPr/>
                </a:tc>
                <a:tc vMerge="1">
                  <a:txBody>
                    <a:bodyPr/>
                    <a:lstStyle/>
                    <a:p>
                      <a:endParaRPr lang="en-GB"/>
                    </a:p>
                  </a:txBody>
                  <a:tcPr/>
                </a:tc>
                <a:tc>
                  <a:txBody>
                    <a:bodyPr/>
                    <a:lstStyle/>
                    <a:p>
                      <a:pPr algn="r"/>
                      <a:r>
                        <a:rPr lang="en-GB" sz="2000" b="0" dirty="0" err="1">
                          <a:solidFill>
                            <a:srgbClr val="002060"/>
                          </a:solidFill>
                          <a:latin typeface="Century Gothic" panose="020B0502020202020204" pitchFamily="34" charset="0"/>
                        </a:rPr>
                        <a:t>es</a:t>
                      </a:r>
                      <a:endParaRPr lang="en-GB" sz="2000" b="0" dirty="0">
                        <a:solidFill>
                          <a:srgbClr val="002060"/>
                        </a:solidFill>
                        <a:latin typeface="Century Gothic" panose="020B0502020202020204" pitchFamily="34" charset="0"/>
                      </a:endParaRPr>
                    </a:p>
                  </a:txBody>
                  <a:tcPr>
                    <a:solidFill>
                      <a:srgbClr val="FEF8F8"/>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207097760"/>
                  </a:ext>
                </a:extLst>
              </a:tr>
            </a:tbl>
          </a:graphicData>
        </a:graphic>
      </p:graphicFrame>
      <p:pic>
        <p:nvPicPr>
          <p:cNvPr id="2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2528" y="2429194"/>
            <a:ext cx="402863"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8783" y="3302704"/>
            <a:ext cx="402863"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5901" y="4603779"/>
            <a:ext cx="402863" cy="419824"/>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8992" y="5475044"/>
            <a:ext cx="402863" cy="419824"/>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Google Shape;95;p5">
            <a:hlinkClick r:id="" action="ppaction://noaction">
              <a:snd r:embed="rId4" name="Cuál Sentences - 1. Cuál BEEP plaza.wav"/>
            </a:hlinkClick>
          </p:cNvPr>
          <p:cNvSpPr/>
          <p:nvPr/>
        </p:nvSpPr>
        <p:spPr>
          <a:xfrm>
            <a:off x="424705" y="2570261"/>
            <a:ext cx="468000" cy="468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dirty="0">
                <a:solidFill>
                  <a:prstClr val="white"/>
                </a:solidFill>
                <a:latin typeface="Century Gothic"/>
                <a:ea typeface="Century Gothic"/>
                <a:cs typeface="Century Gothic"/>
                <a:sym typeface="Century Gothic"/>
              </a:rPr>
              <a:t>1</a:t>
            </a:r>
            <a:endParaRPr dirty="0">
              <a:solidFill>
                <a:prstClr val="black"/>
              </a:solidFill>
            </a:endParaRPr>
          </a:p>
        </p:txBody>
      </p:sp>
      <p:sp>
        <p:nvSpPr>
          <p:cNvPr id="23" name="Google Shape;98;p5">
            <a:hlinkClick r:id="" action="ppaction://noaction">
              <a:snd r:embed="rId5" name="Cuál Sentences - 2. Cuáles BEEP torres.wav"/>
            </a:hlinkClick>
          </p:cNvPr>
          <p:cNvSpPr/>
          <p:nvPr/>
        </p:nvSpPr>
        <p:spPr>
          <a:xfrm>
            <a:off x="424705" y="3464185"/>
            <a:ext cx="468000" cy="468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dirty="0">
                <a:solidFill>
                  <a:prstClr val="white"/>
                </a:solidFill>
                <a:latin typeface="Century Gothic"/>
                <a:ea typeface="Century Gothic"/>
                <a:cs typeface="Century Gothic"/>
                <a:sym typeface="Century Gothic"/>
              </a:rPr>
              <a:t>2</a:t>
            </a:r>
            <a:endParaRPr dirty="0">
              <a:solidFill>
                <a:prstClr val="black"/>
              </a:solidFill>
            </a:endParaRPr>
          </a:p>
        </p:txBody>
      </p:sp>
      <p:sp>
        <p:nvSpPr>
          <p:cNvPr id="24" name="Google Shape;101;p5">
            <a:hlinkClick r:id="" action="ppaction://noaction">
              <a:snd r:embed="rId6" name="Cuál Sentences - 3. Cuáles BEEP flores.wav"/>
            </a:hlinkClick>
          </p:cNvPr>
          <p:cNvSpPr/>
          <p:nvPr/>
        </p:nvSpPr>
        <p:spPr>
          <a:xfrm>
            <a:off x="427599" y="4345335"/>
            <a:ext cx="468000" cy="468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dirty="0">
                <a:solidFill>
                  <a:prstClr val="white"/>
                </a:solidFill>
                <a:latin typeface="Century Gothic"/>
                <a:ea typeface="Century Gothic"/>
                <a:cs typeface="Century Gothic"/>
                <a:sym typeface="Century Gothic"/>
              </a:rPr>
              <a:t>3</a:t>
            </a:r>
            <a:endParaRPr dirty="0">
              <a:solidFill>
                <a:prstClr val="black"/>
              </a:solidFill>
            </a:endParaRPr>
          </a:p>
        </p:txBody>
      </p:sp>
      <p:sp>
        <p:nvSpPr>
          <p:cNvPr id="26" name="Google Shape;104;p5">
            <a:hlinkClick r:id="" action="ppaction://noaction">
              <a:snd r:embed="rId7" name="Cuál Sentences - 4. Cuál BEEP balcón.wav"/>
            </a:hlinkClick>
          </p:cNvPr>
          <p:cNvSpPr/>
          <p:nvPr/>
        </p:nvSpPr>
        <p:spPr>
          <a:xfrm>
            <a:off x="424705" y="5206360"/>
            <a:ext cx="468000" cy="468000"/>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dirty="0">
                <a:solidFill>
                  <a:prstClr val="white"/>
                </a:solidFill>
                <a:latin typeface="Century Gothic"/>
                <a:ea typeface="Century Gothic"/>
                <a:cs typeface="Century Gothic"/>
                <a:sym typeface="Century Gothic"/>
              </a:rPr>
              <a:t>4</a:t>
            </a:r>
            <a:endParaRPr dirty="0">
              <a:solidFill>
                <a:prstClr val="black"/>
              </a:solidFill>
            </a:endParaRPr>
          </a:p>
        </p:txBody>
      </p:sp>
      <p:sp>
        <p:nvSpPr>
          <p:cNvPr id="3" name="Rectangle 2"/>
          <p:cNvSpPr/>
          <p:nvPr/>
        </p:nvSpPr>
        <p:spPr>
          <a:xfrm>
            <a:off x="1323833" y="2570261"/>
            <a:ext cx="1897039" cy="59602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1" name="Rectangle 30"/>
          <p:cNvSpPr/>
          <p:nvPr/>
        </p:nvSpPr>
        <p:spPr>
          <a:xfrm>
            <a:off x="5150833" y="2483185"/>
            <a:ext cx="1897039" cy="59602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3" name="Rectangle 32"/>
          <p:cNvSpPr/>
          <p:nvPr/>
        </p:nvSpPr>
        <p:spPr>
          <a:xfrm>
            <a:off x="8621023" y="2551008"/>
            <a:ext cx="1897039" cy="59602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5" name="Rectangle 34"/>
          <p:cNvSpPr/>
          <p:nvPr/>
        </p:nvSpPr>
        <p:spPr>
          <a:xfrm>
            <a:off x="1187224" y="3424518"/>
            <a:ext cx="1897039" cy="59602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6" name="Rectangle 35"/>
          <p:cNvSpPr/>
          <p:nvPr/>
        </p:nvSpPr>
        <p:spPr>
          <a:xfrm>
            <a:off x="5004988" y="3336165"/>
            <a:ext cx="2188728" cy="59602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9" name="Rectangle 48"/>
          <p:cNvSpPr/>
          <p:nvPr/>
        </p:nvSpPr>
        <p:spPr>
          <a:xfrm>
            <a:off x="8621023" y="3384622"/>
            <a:ext cx="1897039" cy="59602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0" name="Rectangle 49"/>
          <p:cNvSpPr/>
          <p:nvPr/>
        </p:nvSpPr>
        <p:spPr>
          <a:xfrm>
            <a:off x="1229866" y="4313458"/>
            <a:ext cx="1897039" cy="59602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1" name="Rectangle 50"/>
          <p:cNvSpPr/>
          <p:nvPr/>
        </p:nvSpPr>
        <p:spPr>
          <a:xfrm>
            <a:off x="5159903" y="4281325"/>
            <a:ext cx="1897039" cy="59602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2" name="Rectangle 51"/>
          <p:cNvSpPr/>
          <p:nvPr/>
        </p:nvSpPr>
        <p:spPr>
          <a:xfrm>
            <a:off x="8621023" y="4346728"/>
            <a:ext cx="1897039" cy="59602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3" name="Rectangle 52"/>
          <p:cNvSpPr/>
          <p:nvPr/>
        </p:nvSpPr>
        <p:spPr>
          <a:xfrm>
            <a:off x="1229866" y="5109156"/>
            <a:ext cx="1897039" cy="59602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4" name="Rectangle 53"/>
          <p:cNvSpPr/>
          <p:nvPr/>
        </p:nvSpPr>
        <p:spPr>
          <a:xfrm>
            <a:off x="5148733" y="5180205"/>
            <a:ext cx="1897039" cy="59602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5" name="Rectangle 54"/>
          <p:cNvSpPr/>
          <p:nvPr/>
        </p:nvSpPr>
        <p:spPr>
          <a:xfrm>
            <a:off x="8540667" y="5206360"/>
            <a:ext cx="1897039" cy="596020"/>
          </a:xfrm>
          <a:prstGeom prst="rect">
            <a:avLst/>
          </a:prstGeom>
          <a:solidFill>
            <a:srgbClr val="FE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6" name="Rounded Rectangle 11">
            <a:extLst>
              <a:ext uri="{FF2B5EF4-FFF2-40B4-BE49-F238E27FC236}">
                <a16:creationId xmlns:a16="http://schemas.microsoft.com/office/drawing/2014/main" id="{A316DD52-7894-4A75-969C-CA0645DA2978}"/>
              </a:ext>
            </a:extLst>
          </p:cNvPr>
          <p:cNvSpPr/>
          <p:nvPr/>
        </p:nvSpPr>
        <p:spPr>
          <a:xfrm>
            <a:off x="9399494" y="258166"/>
            <a:ext cx="2528649" cy="400919"/>
          </a:xfrm>
          <a:prstGeom prst="roundRect">
            <a:avLst/>
          </a:prstGeom>
          <a:solidFill>
            <a:srgbClr val="AE1518"/>
          </a:solidFill>
          <a:ln>
            <a:solidFill>
              <a:srgbClr val="AE151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1686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35"/>
                                        </p:tgtEl>
                                      </p:cBhvr>
                                    </p:animEffect>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6"/>
                                        </p:tgtEl>
                                      </p:cBhvr>
                                    </p:animEffect>
                                    <p:set>
                                      <p:cBhvr>
                                        <p:cTn id="35" dur="1" fill="hold">
                                          <p:stCondLst>
                                            <p:cond delay="499"/>
                                          </p:stCondLst>
                                        </p:cTn>
                                        <p:tgtEl>
                                          <p:spTgt spid="3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49"/>
                                        </p:tgtEl>
                                      </p:cBhvr>
                                    </p:animEffect>
                                    <p:set>
                                      <p:cBhvr>
                                        <p:cTn id="40" dur="1" fill="hold">
                                          <p:stCondLst>
                                            <p:cond delay="499"/>
                                          </p:stCondLst>
                                        </p:cTn>
                                        <p:tgtEl>
                                          <p:spTgt spid="4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50"/>
                                        </p:tgtEl>
                                      </p:cBhvr>
                                    </p:animEffect>
                                    <p:set>
                                      <p:cBhvr>
                                        <p:cTn id="45" dur="1" fill="hold">
                                          <p:stCondLst>
                                            <p:cond delay="499"/>
                                          </p:stCondLst>
                                        </p:cTn>
                                        <p:tgtEl>
                                          <p:spTgt spid="5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51"/>
                                        </p:tgtEl>
                                      </p:cBhvr>
                                    </p:animEffect>
                                    <p:set>
                                      <p:cBhvr>
                                        <p:cTn id="54" dur="1" fill="hold">
                                          <p:stCondLst>
                                            <p:cond delay="499"/>
                                          </p:stCondLst>
                                        </p:cTn>
                                        <p:tgtEl>
                                          <p:spTgt spid="5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52"/>
                                        </p:tgtEl>
                                      </p:cBhvr>
                                    </p:animEffect>
                                    <p:set>
                                      <p:cBhvr>
                                        <p:cTn id="59" dur="1" fill="hold">
                                          <p:stCondLst>
                                            <p:cond delay="499"/>
                                          </p:stCondLst>
                                        </p:cTn>
                                        <p:tgtEl>
                                          <p:spTgt spid="5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53"/>
                                        </p:tgtEl>
                                      </p:cBhvr>
                                    </p:animEffect>
                                    <p:set>
                                      <p:cBhvr>
                                        <p:cTn id="64" dur="1" fill="hold">
                                          <p:stCondLst>
                                            <p:cond delay="499"/>
                                          </p:stCondLst>
                                        </p:cTn>
                                        <p:tgtEl>
                                          <p:spTgt spid="5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54"/>
                                        </p:tgtEl>
                                      </p:cBhvr>
                                    </p:animEffect>
                                    <p:set>
                                      <p:cBhvr>
                                        <p:cTn id="73" dur="1" fill="hold">
                                          <p:stCondLst>
                                            <p:cond delay="499"/>
                                          </p:stCondLst>
                                        </p:cTn>
                                        <p:tgtEl>
                                          <p:spTgt spid="5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5"/>
                                        </p:tgtEl>
                                      </p:cBhvr>
                                    </p:animEffect>
                                    <p:set>
                                      <p:cBhvr>
                                        <p:cTn id="78"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3" grpId="0" animBg="1"/>
      <p:bldP spid="35" grpId="0" animBg="1"/>
      <p:bldP spid="36" grpId="0" animBg="1"/>
      <p:bldP spid="49" grpId="0" animBg="1"/>
      <p:bldP spid="50" grpId="0" animBg="1"/>
      <p:bldP spid="51" grpId="0" animBg="1"/>
      <p:bldP spid="52" grpId="0" animBg="1"/>
      <p:bldP spid="53" grpId="0" animBg="1"/>
      <p:bldP spid="54" grpId="0" animBg="1"/>
      <p:bldP spid="5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5F080D4A-E9A6-49C2-A562-55331CA6A4D9}"/>
              </a:ext>
            </a:extLst>
          </p:cNvPr>
          <p:cNvSpPr txBox="1">
            <a:spLocks/>
          </p:cNvSpPr>
          <p:nvPr/>
        </p:nvSpPr>
        <p:spPr>
          <a:xfrm>
            <a:off x="20212" y="1775534"/>
            <a:ext cx="12583268" cy="40075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Introduce yourself </a:t>
            </a: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 am … from …in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What you are like </a:t>
            </a:r>
            <a:b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 am quite/very… but today I am (feeling)..)</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How many there are in your family</a:t>
            </a:r>
            <a:b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(There are … people: my…, my… and me*)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Something about 1 or 2 of your family</a:t>
            </a:r>
            <a:b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(My sister is… and/but my..)</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Two activities you do at home</a:t>
            </a:r>
            <a:b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(E.g., I do my homework and I </a:t>
            </a:r>
            <a:b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sometimes listen to music)</a:t>
            </a:r>
            <a:endPar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Two relevant questions </a:t>
            </a:r>
            <a:b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(E.g., Do you have brothers and sisters?</a:t>
            </a:r>
            <a:b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What is s/he like? What are they like?)</a:t>
            </a:r>
            <a:b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endPar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A510121B-BAD1-4F7E-87AB-DB38A9335732}"/>
              </a:ext>
            </a:extLst>
          </p:cNvPr>
          <p:cNvSpPr>
            <a:spLocks noGrp="1"/>
          </p:cNvSpPr>
          <p:nvPr>
            <p:ph type="title"/>
          </p:nvPr>
        </p:nvSpPr>
        <p:spPr>
          <a:xfrm>
            <a:off x="0" y="213557"/>
            <a:ext cx="2423160" cy="647577"/>
          </a:xfrm>
        </p:spPr>
        <p:txBody>
          <a:bodyPr/>
          <a:lstStyle/>
          <a:p>
            <a:r>
              <a:rPr lang="en-GB" dirty="0"/>
              <a:t>Un </a:t>
            </a:r>
            <a:r>
              <a:rPr lang="en-GB" dirty="0" err="1"/>
              <a:t>texto</a:t>
            </a:r>
            <a:endParaRPr lang="en-GB" dirty="0"/>
          </a:p>
        </p:txBody>
      </p:sp>
      <p:sp>
        <p:nvSpPr>
          <p:cNvPr id="4" name="Rounded Rectangle 11">
            <a:extLst>
              <a:ext uri="{FF2B5EF4-FFF2-40B4-BE49-F238E27FC236}">
                <a16:creationId xmlns:a16="http://schemas.microsoft.com/office/drawing/2014/main" id="{A8672B2C-EE91-4B81-B0E3-B6995B9DA977}"/>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C35B083-EF1C-4AA2-9F4C-6B45B5B79C09}"/>
              </a:ext>
            </a:extLst>
          </p:cNvPr>
          <p:cNvSpPr txBox="1"/>
          <p:nvPr/>
        </p:nvSpPr>
        <p:spPr>
          <a:xfrm>
            <a:off x="10528300" y="258166"/>
            <a:ext cx="155702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escribir</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6" name="Graphic 5" descr="Teacher">
            <a:extLst>
              <a:ext uri="{FF2B5EF4-FFF2-40B4-BE49-F238E27FC236}">
                <a16:creationId xmlns:a16="http://schemas.microsoft.com/office/drawing/2014/main" id="{1868B7DC-4073-4E54-A05D-610E094EB2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16480" y="71946"/>
            <a:ext cx="914400" cy="914400"/>
          </a:xfrm>
          <a:prstGeom prst="rect">
            <a:avLst/>
          </a:prstGeom>
        </p:spPr>
      </p:pic>
      <p:sp>
        <p:nvSpPr>
          <p:cNvPr id="7" name="Speech Bubble: Rectangle with Corners Rounded 6">
            <a:extLst>
              <a:ext uri="{FF2B5EF4-FFF2-40B4-BE49-F238E27FC236}">
                <a16:creationId xmlns:a16="http://schemas.microsoft.com/office/drawing/2014/main" id="{94CE9107-C23C-4DA5-9D0A-739A3C287D3D}"/>
              </a:ext>
            </a:extLst>
          </p:cNvPr>
          <p:cNvSpPr/>
          <p:nvPr/>
        </p:nvSpPr>
        <p:spPr>
          <a:xfrm>
            <a:off x="3461476" y="150840"/>
            <a:ext cx="2832644" cy="508244"/>
          </a:xfrm>
          <a:prstGeom prst="wedgeRoundRectCallout">
            <a:avLst>
              <a:gd name="adj1" fmla="val -59067"/>
              <a:gd name="adj2" fmla="val 9798"/>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un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texto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8" name="Picture 7" descr="A picture containing electronics, screenshot, text&#10;&#10;Description automatically generated">
            <a:extLst>
              <a:ext uri="{FF2B5EF4-FFF2-40B4-BE49-F238E27FC236}">
                <a16:creationId xmlns:a16="http://schemas.microsoft.com/office/drawing/2014/main" id="{C92DC3C9-1C65-4ECD-A8EC-A519ADC63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242" y="1478918"/>
            <a:ext cx="4403908" cy="4806521"/>
          </a:xfrm>
          <a:prstGeom prst="rect">
            <a:avLst/>
          </a:prstGeom>
        </p:spPr>
      </p:pic>
      <p:pic>
        <p:nvPicPr>
          <p:cNvPr id="9" name="Picture 2" descr="ballpoint pen clipart - Clip Art Library">
            <a:extLst>
              <a:ext uri="{FF2B5EF4-FFF2-40B4-BE49-F238E27FC236}">
                <a16:creationId xmlns:a16="http://schemas.microsoft.com/office/drawing/2014/main" id="{B12718F7-863A-4E95-B936-C97FD29A22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800" b="89860" l="10000" r="90000">
                        <a14:foregroundMark x1="35326" y1="78315" x2="35326" y2="78315"/>
                        <a14:foregroundMark x1="80326" y1="7800" x2="80326" y2="7800"/>
                        <a14:foregroundMark x1="35109" y1="79251" x2="35109" y2="79251"/>
                      </a14:backgroundRemoval>
                    </a14:imgEffect>
                  </a14:imgLayer>
                </a14:imgProps>
              </a:ext>
              <a:ext uri="{28A0092B-C50C-407E-A947-70E740481C1C}">
                <a14:useLocalDpi xmlns:a14="http://schemas.microsoft.com/office/drawing/2010/main" val="0"/>
              </a:ext>
            </a:extLst>
          </a:blip>
          <a:srcRect/>
          <a:stretch>
            <a:fillRect/>
          </a:stretch>
        </p:blipFill>
        <p:spPr bwMode="auto">
          <a:xfrm>
            <a:off x="9764374" y="1135180"/>
            <a:ext cx="1389580" cy="9681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44833D3-4CDD-4581-BF82-9A137CBD3357}"/>
              </a:ext>
            </a:extLst>
          </p:cNvPr>
          <p:cNvSpPr txBox="1"/>
          <p:nvPr/>
        </p:nvSpPr>
        <p:spPr>
          <a:xfrm>
            <a:off x="20212" y="986346"/>
            <a:ext cx="688252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Write a short text about your life. </a:t>
            </a:r>
            <a:br>
              <a:rPr kumimoji="0" lang="en-GB" sz="2200" b="0" i="0" u="none" strike="noStrike" kern="1200" cap="none" spc="0" normalizeH="0" baseline="0" noProof="0" dirty="0">
                <a:ln>
                  <a:noFill/>
                </a:ln>
                <a:solidFill>
                  <a:srgbClr val="3A3838"/>
                </a:solidFill>
                <a:effectLst/>
                <a:uLnTx/>
                <a:uFillTx/>
                <a:latin typeface="Century Gothic"/>
                <a:ea typeface="+mn-ea"/>
                <a:cs typeface="+mn-cs"/>
              </a:rPr>
            </a:br>
            <a:r>
              <a:rPr kumimoji="0" lang="en-GB" sz="2200" b="0" i="0" u="none" strike="noStrike" kern="1200" cap="none" spc="0" normalizeH="0" baseline="0" noProof="0" dirty="0">
                <a:ln>
                  <a:noFill/>
                </a:ln>
                <a:solidFill>
                  <a:srgbClr val="3A3838"/>
                </a:solidFill>
                <a:effectLst/>
                <a:uLnTx/>
                <a:uFillTx/>
                <a:latin typeface="Century Gothic"/>
                <a:ea typeface="+mn-ea"/>
                <a:cs typeface="+mn-cs"/>
              </a:rPr>
              <a:t>Include:</a:t>
            </a:r>
          </a:p>
        </p:txBody>
      </p:sp>
      <p:sp>
        <p:nvSpPr>
          <p:cNvPr id="12" name="TextBox 11">
            <a:extLst>
              <a:ext uri="{FF2B5EF4-FFF2-40B4-BE49-F238E27FC236}">
                <a16:creationId xmlns:a16="http://schemas.microsoft.com/office/drawing/2014/main" id="{9E9F904D-1B4C-446F-9F0E-F3D58B207C35}"/>
              </a:ext>
            </a:extLst>
          </p:cNvPr>
          <p:cNvSpPr txBox="1"/>
          <p:nvPr/>
        </p:nvSpPr>
        <p:spPr>
          <a:xfrm>
            <a:off x="6902740" y="1494177"/>
            <a:ext cx="37463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vocabulario</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7DC9BE19-82CB-4A43-932A-10FE360C4CB8}"/>
              </a:ext>
            </a:extLst>
          </p:cNvPr>
          <p:cNvSpPr txBox="1"/>
          <p:nvPr/>
        </p:nvSpPr>
        <p:spPr>
          <a:xfrm>
            <a:off x="6928042" y="2063180"/>
            <a:ext cx="41630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my –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hermano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7" name="TextBox 16">
            <a:extLst>
              <a:ext uri="{FF2B5EF4-FFF2-40B4-BE49-F238E27FC236}">
                <a16:creationId xmlns:a16="http://schemas.microsoft.com/office/drawing/2014/main" id="{ADB1613D-6DF3-4E27-80EC-2CF1631EEF5A}"/>
              </a:ext>
            </a:extLst>
          </p:cNvPr>
          <p:cNvSpPr txBox="1"/>
          <p:nvPr/>
        </p:nvSpPr>
        <p:spPr>
          <a:xfrm>
            <a:off x="6967726" y="2473163"/>
            <a:ext cx="37463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usually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normalmente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A50F0F13-7232-4578-81F0-BC6B521E3792}"/>
              </a:ext>
            </a:extLst>
          </p:cNvPr>
          <p:cNvSpPr txBox="1"/>
          <p:nvPr/>
        </p:nvSpPr>
        <p:spPr>
          <a:xfrm>
            <a:off x="6955026" y="3337273"/>
            <a:ext cx="383146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favourite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favorito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a:t>
            </a:r>
          </a:p>
        </p:txBody>
      </p:sp>
      <p:sp>
        <p:nvSpPr>
          <p:cNvPr id="22" name="Speech Bubble: Rectangle with Corners Rounded 21">
            <a:extLst>
              <a:ext uri="{FF2B5EF4-FFF2-40B4-BE49-F238E27FC236}">
                <a16:creationId xmlns:a16="http://schemas.microsoft.com/office/drawing/2014/main" id="{15970AA4-BCDF-4372-BB0A-41D48BB2A23D}"/>
              </a:ext>
            </a:extLst>
          </p:cNvPr>
          <p:cNvSpPr/>
          <p:nvPr/>
        </p:nvSpPr>
        <p:spPr>
          <a:xfrm>
            <a:off x="6847995" y="204786"/>
            <a:ext cx="2852310" cy="970904"/>
          </a:xfrm>
          <a:prstGeom prst="wedgeRoundRectCallout">
            <a:avLst>
              <a:gd name="adj1" fmla="val -23480"/>
              <a:gd name="adj2" fmla="val 76667"/>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Add words you want to your repertoire!</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23" name="Picture 22" descr="A magnifying glass with a black background&#10;&#10;Description automatically generated with medium confidence">
            <a:extLst>
              <a:ext uri="{FF2B5EF4-FFF2-40B4-BE49-F238E27FC236}">
                <a16:creationId xmlns:a16="http://schemas.microsoft.com/office/drawing/2014/main" id="{1DC2B653-0DE7-4795-9BEE-DEE0E26E15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89177" y="797327"/>
            <a:ext cx="808366" cy="740160"/>
          </a:xfrm>
          <a:prstGeom prst="rect">
            <a:avLst/>
          </a:prstGeom>
        </p:spPr>
      </p:pic>
      <p:sp>
        <p:nvSpPr>
          <p:cNvPr id="20" name="TextBox 19">
            <a:extLst>
              <a:ext uri="{FF2B5EF4-FFF2-40B4-BE49-F238E27FC236}">
                <a16:creationId xmlns:a16="http://schemas.microsoft.com/office/drawing/2014/main" id="{B67BC105-63E5-4530-83A8-9C03228CDB4A}"/>
              </a:ext>
            </a:extLst>
          </p:cNvPr>
          <p:cNvSpPr txBox="1"/>
          <p:nvPr/>
        </p:nvSpPr>
        <p:spPr>
          <a:xfrm>
            <a:off x="7008029" y="2936645"/>
            <a:ext cx="637902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sometimes – 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veces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24" name="TextBox 23">
            <a:extLst>
              <a:ext uri="{FF2B5EF4-FFF2-40B4-BE49-F238E27FC236}">
                <a16:creationId xmlns:a16="http://schemas.microsoft.com/office/drawing/2014/main" id="{8A7E1872-2FE3-4EA2-A358-BCCD7B8767B1}"/>
              </a:ext>
            </a:extLst>
          </p:cNvPr>
          <p:cNvSpPr txBox="1"/>
          <p:nvPr/>
        </p:nvSpPr>
        <p:spPr>
          <a:xfrm>
            <a:off x="1407807" y="6423486"/>
            <a:ext cx="50234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 and me = y </a:t>
            </a: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yo</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(literally, ‘and I’).</a:t>
            </a:r>
          </a:p>
        </p:txBody>
      </p:sp>
      <p:graphicFrame>
        <p:nvGraphicFramePr>
          <p:cNvPr id="2" name="Table 13">
            <a:extLst>
              <a:ext uri="{FF2B5EF4-FFF2-40B4-BE49-F238E27FC236}">
                <a16:creationId xmlns:a16="http://schemas.microsoft.com/office/drawing/2014/main" id="{B70DCEF6-1F44-4FCD-ACFD-C07A0E9B315D}"/>
              </a:ext>
            </a:extLst>
          </p:cNvPr>
          <p:cNvGraphicFramePr>
            <a:graphicFrameLocks noGrp="1"/>
          </p:cNvGraphicFramePr>
          <p:nvPr>
            <p:extLst>
              <p:ext uri="{D42A27DB-BD31-4B8C-83A1-F6EECF244321}">
                <p14:modId xmlns:p14="http://schemas.microsoft.com/office/powerpoint/2010/main" val="3346845636"/>
              </p:ext>
            </p:extLst>
          </p:nvPr>
        </p:nvGraphicFramePr>
        <p:xfrm>
          <a:off x="6917897" y="4131934"/>
          <a:ext cx="5230736" cy="2656840"/>
        </p:xfrm>
        <a:graphic>
          <a:graphicData uri="http://schemas.openxmlformats.org/drawingml/2006/table">
            <a:tbl>
              <a:tblPr firstRow="1" bandRow="1">
                <a:tableStyleId>{5C22544A-7EE6-4342-B048-85BDC9FD1C3A}</a:tableStyleId>
              </a:tblPr>
              <a:tblGrid>
                <a:gridCol w="2615368">
                  <a:extLst>
                    <a:ext uri="{9D8B030D-6E8A-4147-A177-3AD203B41FA5}">
                      <a16:colId xmlns:a16="http://schemas.microsoft.com/office/drawing/2014/main" val="1173455774"/>
                    </a:ext>
                  </a:extLst>
                </a:gridCol>
                <a:gridCol w="2615368">
                  <a:extLst>
                    <a:ext uri="{9D8B030D-6E8A-4147-A177-3AD203B41FA5}">
                      <a16:colId xmlns:a16="http://schemas.microsoft.com/office/drawing/2014/main" val="2388340959"/>
                    </a:ext>
                  </a:extLst>
                </a:gridCol>
              </a:tblGrid>
              <a:tr h="370840">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EF8F8"/>
                    </a:solidFill>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EF8F8"/>
                    </a:solidFill>
                  </a:tcPr>
                </a:tc>
                <a:extLst>
                  <a:ext uri="{0D108BD9-81ED-4DB2-BD59-A6C34878D82A}">
                    <a16:rowId xmlns:a16="http://schemas.microsoft.com/office/drawing/2014/main" val="4145609049"/>
                  </a:ext>
                </a:extLst>
              </a:tr>
              <a:tr h="370840">
                <a:tc>
                  <a:txBody>
                    <a:bodyPr/>
                    <a:lstStyle/>
                    <a:p>
                      <a:pPr marL="285750" indent="-285750">
                        <a:buFont typeface="Arial" panose="020B0604020202020204" pitchFamily="34" charset="0"/>
                        <a:buChar char="•"/>
                      </a:pPr>
                      <a:r>
                        <a:rPr lang="en-GB" dirty="0">
                          <a:solidFill>
                            <a:srgbClr val="002060"/>
                          </a:solidFill>
                        </a:rPr>
                        <a:t>Write 6 sentences</a:t>
                      </a:r>
                    </a:p>
                    <a:p>
                      <a:pPr marL="285750" indent="-285750">
                        <a:buFont typeface="Arial" panose="020B0604020202020204" pitchFamily="34" charset="0"/>
                        <a:buChar char="•"/>
                      </a:pPr>
                      <a:r>
                        <a:rPr lang="en-GB" dirty="0">
                          <a:solidFill>
                            <a:srgbClr val="002060"/>
                          </a:solidFill>
                        </a:rPr>
                        <a:t>Use at least 4 different verb forms</a:t>
                      </a:r>
                    </a:p>
                    <a:p>
                      <a:pPr marL="285750" indent="-285750">
                        <a:buFont typeface="Arial" panose="020B0604020202020204" pitchFamily="34" charset="0"/>
                        <a:buChar char="•"/>
                      </a:pPr>
                      <a:r>
                        <a:rPr lang="en-GB" dirty="0">
                          <a:solidFill>
                            <a:srgbClr val="002060"/>
                          </a:solidFill>
                        </a:rPr>
                        <a:t>Use 1 conjunction (and, or, but, also)</a:t>
                      </a:r>
                    </a:p>
                    <a:p>
                      <a:pPr marL="285750" indent="-285750">
                        <a:buFont typeface="Arial" panose="020B0604020202020204" pitchFamily="34" charset="0"/>
                        <a:buChar char="•"/>
                      </a:pPr>
                      <a:r>
                        <a:rPr lang="en-GB" dirty="0">
                          <a:solidFill>
                            <a:srgbClr val="002060"/>
                          </a:solidFill>
                        </a:rPr>
                        <a:t>Ask 2 questions</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EF8F8"/>
                    </a:solidFill>
                  </a:tcPr>
                </a:tc>
                <a:tc>
                  <a:txBody>
                    <a:bodyPr/>
                    <a:lstStyle/>
                    <a:p>
                      <a:pPr marL="285750" indent="-285750">
                        <a:buFont typeface="Arial" panose="020B0604020202020204" pitchFamily="34" charset="0"/>
                        <a:buChar char="•"/>
                      </a:pPr>
                      <a:r>
                        <a:rPr lang="en-GB" dirty="0">
                          <a:solidFill>
                            <a:srgbClr val="002060"/>
                          </a:solidFill>
                        </a:rPr>
                        <a:t>Write 7-9 sentences</a:t>
                      </a:r>
                    </a:p>
                    <a:p>
                      <a:pPr marL="285750" indent="-285750">
                        <a:buFont typeface="Arial" panose="020B0604020202020204" pitchFamily="34" charset="0"/>
                        <a:buChar char="•"/>
                      </a:pPr>
                      <a:r>
                        <a:rPr lang="en-GB" dirty="0">
                          <a:solidFill>
                            <a:srgbClr val="002060"/>
                          </a:solidFill>
                        </a:rPr>
                        <a:t>Use at least 6 different verb forms</a:t>
                      </a:r>
                    </a:p>
                    <a:p>
                      <a:pPr marL="285750" indent="-285750">
                        <a:buFont typeface="Arial" panose="020B0604020202020204" pitchFamily="34" charset="0"/>
                        <a:buChar char="•"/>
                      </a:pPr>
                      <a:r>
                        <a:rPr lang="en-GB" dirty="0">
                          <a:solidFill>
                            <a:srgbClr val="002060"/>
                          </a:solidFill>
                        </a:rPr>
                        <a:t>Use 2 conjunctions (and, or, but, also)</a:t>
                      </a:r>
                    </a:p>
                    <a:p>
                      <a:pPr marL="285750" indent="-285750">
                        <a:buFont typeface="Arial" panose="020B0604020202020204" pitchFamily="34" charset="0"/>
                        <a:buChar char="•"/>
                      </a:pPr>
                      <a:r>
                        <a:rPr lang="en-GB" dirty="0">
                          <a:solidFill>
                            <a:srgbClr val="002060"/>
                          </a:solidFill>
                        </a:rPr>
                        <a:t>Ask 2 questions</a:t>
                      </a:r>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rgbClr val="FEF8F8"/>
                    </a:solidFill>
                  </a:tcPr>
                </a:tc>
                <a:extLst>
                  <a:ext uri="{0D108BD9-81ED-4DB2-BD59-A6C34878D82A}">
                    <a16:rowId xmlns:a16="http://schemas.microsoft.com/office/drawing/2014/main" val="3837216466"/>
                  </a:ext>
                </a:extLst>
              </a:tr>
            </a:tbl>
          </a:graphicData>
        </a:graphic>
      </p:graphicFrame>
      <p:pic>
        <p:nvPicPr>
          <p:cNvPr id="15" name="Picture 14" descr="A red hot chili pepper with flames&#10;&#10;Description automatically generated">
            <a:extLst>
              <a:ext uri="{FF2B5EF4-FFF2-40B4-BE49-F238E27FC236}">
                <a16:creationId xmlns:a16="http://schemas.microsoft.com/office/drawing/2014/main" id="{622881D0-7465-4B5B-B4EB-EB444448AA30}"/>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52318" y="3896626"/>
            <a:ext cx="919772" cy="635936"/>
          </a:xfrm>
          <a:prstGeom prst="rect">
            <a:avLst/>
          </a:prstGeom>
        </p:spPr>
      </p:pic>
      <p:pic>
        <p:nvPicPr>
          <p:cNvPr id="25" name="Picture 24" descr="A red hot chili pepper with flames&#10;&#10;Description automatically generated">
            <a:extLst>
              <a:ext uri="{FF2B5EF4-FFF2-40B4-BE49-F238E27FC236}">
                <a16:creationId xmlns:a16="http://schemas.microsoft.com/office/drawing/2014/main" id="{C79A3F15-7586-4798-97DA-9AEB519897FA}"/>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38973" y="3882178"/>
            <a:ext cx="919772" cy="635936"/>
          </a:xfrm>
          <a:prstGeom prst="rect">
            <a:avLst/>
          </a:prstGeom>
        </p:spPr>
      </p:pic>
      <p:pic>
        <p:nvPicPr>
          <p:cNvPr id="26" name="Picture 25" descr="A red hot chili pepper with flames&#10;&#10;Description automatically generated">
            <a:extLst>
              <a:ext uri="{FF2B5EF4-FFF2-40B4-BE49-F238E27FC236}">
                <a16:creationId xmlns:a16="http://schemas.microsoft.com/office/drawing/2014/main" id="{63D8ABC7-02FB-4F30-8938-1D415BF40F0A}"/>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0930" y="3855091"/>
            <a:ext cx="919772" cy="635936"/>
          </a:xfrm>
          <a:prstGeom prst="rect">
            <a:avLst/>
          </a:prstGeom>
        </p:spPr>
      </p:pic>
      <p:pic>
        <p:nvPicPr>
          <p:cNvPr id="27" name="Picture 26" descr="A red hot chili pepper with flames&#10;&#10;Description automatically generated">
            <a:extLst>
              <a:ext uri="{FF2B5EF4-FFF2-40B4-BE49-F238E27FC236}">
                <a16:creationId xmlns:a16="http://schemas.microsoft.com/office/drawing/2014/main" id="{3028DCDE-AA4F-4C5D-BCB6-F90974629BC8}"/>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17995" y="3896626"/>
            <a:ext cx="919772" cy="635936"/>
          </a:xfrm>
          <a:prstGeom prst="rect">
            <a:avLst/>
          </a:prstGeom>
        </p:spPr>
      </p:pic>
      <p:pic>
        <p:nvPicPr>
          <p:cNvPr id="28" name="Picture 27" descr="A red hot chili pepper with flames&#10;&#10;Description automatically generated">
            <a:extLst>
              <a:ext uri="{FF2B5EF4-FFF2-40B4-BE49-F238E27FC236}">
                <a16:creationId xmlns:a16="http://schemas.microsoft.com/office/drawing/2014/main" id="{4FA002E2-E616-4B0E-B34D-B47370B1DC4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04650" y="3882178"/>
            <a:ext cx="919772" cy="635936"/>
          </a:xfrm>
          <a:prstGeom prst="rect">
            <a:avLst/>
          </a:prstGeom>
        </p:spPr>
      </p:pic>
      <p:pic>
        <p:nvPicPr>
          <p:cNvPr id="29" name="Picture 28" descr="A red hot chili pepper with flames&#10;&#10;Description automatically generated">
            <a:extLst>
              <a:ext uri="{FF2B5EF4-FFF2-40B4-BE49-F238E27FC236}">
                <a16:creationId xmlns:a16="http://schemas.microsoft.com/office/drawing/2014/main" id="{7803D5EF-ECB5-4A03-AD2D-6A5BE25487ED}"/>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37767" y="3844926"/>
            <a:ext cx="919772" cy="635936"/>
          </a:xfrm>
          <a:prstGeom prst="rect">
            <a:avLst/>
          </a:prstGeom>
        </p:spPr>
      </p:pic>
      <p:pic>
        <p:nvPicPr>
          <p:cNvPr id="30" name="Picture 29" descr="A red hot chili pepper with flames&#10;&#10;Description automatically generated">
            <a:extLst>
              <a:ext uri="{FF2B5EF4-FFF2-40B4-BE49-F238E27FC236}">
                <a16:creationId xmlns:a16="http://schemas.microsoft.com/office/drawing/2014/main" id="{DF00CA45-FC8F-44B2-BCF8-5A78CD273677}"/>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19162" y="3855501"/>
            <a:ext cx="919772" cy="635936"/>
          </a:xfrm>
          <a:prstGeom prst="rect">
            <a:avLst/>
          </a:prstGeom>
        </p:spPr>
      </p:pic>
      <p:pic>
        <p:nvPicPr>
          <p:cNvPr id="31" name="Picture 30" descr="A red hot chili pepper with flames&#10;&#10;Description automatically generated">
            <a:extLst>
              <a:ext uri="{FF2B5EF4-FFF2-40B4-BE49-F238E27FC236}">
                <a16:creationId xmlns:a16="http://schemas.microsoft.com/office/drawing/2014/main" id="{20D95F63-0DDE-4368-9574-426F42C9B9F7}"/>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05817" y="3841053"/>
            <a:ext cx="919772" cy="635936"/>
          </a:xfrm>
          <a:prstGeom prst="rect">
            <a:avLst/>
          </a:prstGeom>
        </p:spPr>
      </p:pic>
    </p:spTree>
    <p:extLst>
      <p:ext uri="{BB962C8B-B14F-4D97-AF65-F5344CB8AC3E}">
        <p14:creationId xmlns:p14="http://schemas.microsoft.com/office/powerpoint/2010/main" val="277372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34281"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2" name="Rectangle 1"/>
          <p:cNvSpPr/>
          <p:nvPr/>
        </p:nvSpPr>
        <p:spPr>
          <a:xfrm>
            <a:off x="175149" y="190880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Term 2.1.2</a:t>
            </a:r>
            <a:b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Term 1.2.4</a:t>
            </a:r>
            <a:b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srgbClr val="3A3838"/>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D6507E1-4AD1-477F-9DD9-8C909101BFE6}"/>
              </a:ext>
            </a:extLst>
          </p:cNvPr>
          <p:cNvSpPr txBox="1"/>
          <p:nvPr/>
        </p:nvSpPr>
        <p:spPr>
          <a:xfrm>
            <a:off x="175149" y="1329316"/>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No new vocabulary for 7.2.1.5 but revisit:</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D6A2477C-224F-487A-B888-461342B32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AEA6-6ABF-CA46-8DEB-5CACD51C89EB}"/>
              </a:ext>
            </a:extLst>
          </p:cNvPr>
          <p:cNvSpPr>
            <a:spLocks noGrp="1"/>
          </p:cNvSpPr>
          <p:nvPr>
            <p:ph type="title"/>
          </p:nvPr>
        </p:nvSpPr>
        <p:spPr/>
        <p:txBody>
          <a:bodyPr>
            <a:normAutofit fontScale="90000"/>
          </a:bodyPr>
          <a:lstStyle/>
          <a:p>
            <a:pPr lvl="0" algn="ctr">
              <a:lnSpc>
                <a:spcPct val="100000"/>
              </a:lnSpc>
              <a:spcBef>
                <a:spcPts val="0"/>
              </a:spcBef>
            </a:pPr>
            <a:r>
              <a:rPr lang="en-GB" sz="12000" b="0" dirty="0">
                <a:solidFill>
                  <a:srgbClr val="115076"/>
                </a:solidFill>
                <a:latin typeface="Century Gothic" panose="020B0502020202020204" pitchFamily="34" charset="0"/>
                <a:ea typeface="+mn-ea"/>
                <a:cs typeface="Calibri" panose="020F0502020204030204" pitchFamily="34" charset="0"/>
              </a:rPr>
              <a:t>a</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sp>
        <p:nvSpPr>
          <p:cNvPr id="6" name="TextBox 5"/>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7" name="TextBox 6"/>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sp>
        <p:nvSpPr>
          <p:cNvPr id="9" name="TextBox 8"/>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sp>
        <p:nvSpPr>
          <p:cNvPr id="8" name="TextBox 7"/>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sp>
        <p:nvSpPr>
          <p:cNvPr id="11" name="TextBox 10"/>
          <p:cNvSpPr txBox="1"/>
          <p:nvPr/>
        </p:nvSpPr>
        <p:spPr>
          <a:xfrm>
            <a:off x="8635382" y="3373782"/>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96975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0" grpId="0"/>
      <p:bldP spid="6" grpId="0"/>
      <p:bldP spid="7" grpId="0"/>
      <p:bldP spid="9" grpId="0"/>
      <p:bldP spid="8"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072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o</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6" name="Picture 2" descr="bo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4850" y="436005"/>
            <a:ext cx="1749401" cy="409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086749" y="4239623"/>
            <a:ext cx="2018501" cy="1938992"/>
          </a:xfrm>
          <a:prstGeom prst="rect">
            <a:avLst/>
          </a:prstGeom>
        </p:spPr>
        <p:txBody>
          <a:bodyPr wrap="none">
            <a:spAutoFit/>
          </a:bodyPr>
          <a:lstStyle/>
          <a:p>
            <a:pPr algn="ctr"/>
            <a:r>
              <a:rPr lang="en-GB" sz="12000" dirty="0">
                <a:solidFill>
                  <a:srgbClr val="115076"/>
                </a:solidFill>
                <a:latin typeface="Century Gothic" panose="020B0502020202020204" pitchFamily="34" charset="0"/>
                <a:cs typeface="Calibri" panose="020F0502020204030204" pitchFamily="34" charset="0"/>
              </a:rPr>
              <a:t>y</a:t>
            </a:r>
            <a:r>
              <a:rPr lang="en-GB" sz="12000" dirty="0">
                <a:solidFill>
                  <a:srgbClr val="E87D1E"/>
                </a:solidFill>
                <a:latin typeface="Century Gothic" panose="020B0502020202020204" pitchFamily="34" charset="0"/>
                <a:cs typeface="Calibri" panose="020F0502020204030204" pitchFamily="34" charset="0"/>
              </a:rPr>
              <a:t>o</a:t>
            </a:r>
          </a:p>
        </p:txBody>
      </p:sp>
    </p:spTree>
    <p:extLst>
      <p:ext uri="{BB962C8B-B14F-4D97-AF65-F5344CB8AC3E}">
        <p14:creationId xmlns:p14="http://schemas.microsoft.com/office/powerpoint/2010/main" val="51493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o_y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o_y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417"/>
            <a:ext cx="10515600" cy="1325563"/>
          </a:xfrm>
        </p:spPr>
        <p:txBody>
          <a:bodyPr>
            <a:noAutofit/>
          </a:bodyPr>
          <a:lstStyle/>
          <a:p>
            <a:r>
              <a:rPr lang="en-GB" sz="24000" b="1" dirty="0">
                <a:solidFill>
                  <a:srgbClr val="115076"/>
                </a:solidFill>
                <a:latin typeface="Century Gothic" panose="020B0502020202020204" pitchFamily="34" charset="0"/>
                <a:cs typeface="Calibri" panose="020F0502020204030204" pitchFamily="34" charset="0"/>
              </a:rPr>
              <a:t>o</a:t>
            </a:r>
          </a:p>
        </p:txBody>
      </p:sp>
      <p:sp>
        <p:nvSpPr>
          <p:cNvPr id="7" name="Rectangle 6"/>
          <p:cNvSpPr/>
          <p:nvPr/>
        </p:nvSpPr>
        <p:spPr>
          <a:xfrm>
            <a:off x="5086749" y="1856187"/>
            <a:ext cx="2018501" cy="1938992"/>
          </a:xfrm>
          <a:prstGeom prst="rect">
            <a:avLst/>
          </a:prstGeom>
        </p:spPr>
        <p:txBody>
          <a:bodyPr wrap="none">
            <a:spAutoFit/>
          </a:bodyPr>
          <a:lstStyle/>
          <a:p>
            <a:pPr algn="ctr"/>
            <a:r>
              <a:rPr lang="en-GB" sz="12000" dirty="0">
                <a:solidFill>
                  <a:srgbClr val="115076"/>
                </a:solidFill>
                <a:latin typeface="Century Gothic" panose="020B0502020202020204" pitchFamily="34" charset="0"/>
                <a:cs typeface="Calibri" panose="020F0502020204030204" pitchFamily="34" charset="0"/>
              </a:rPr>
              <a:t>y</a:t>
            </a:r>
            <a:r>
              <a:rPr lang="en-GB" sz="12000" dirty="0">
                <a:solidFill>
                  <a:srgbClr val="E87D1E"/>
                </a:solidFill>
                <a:latin typeface="Century Gothic" panose="020B0502020202020204" pitchFamily="34" charset="0"/>
                <a:cs typeface="Calibri" panose="020F0502020204030204" pitchFamily="34" charset="0"/>
              </a:rPr>
              <a:t>o</a:t>
            </a:r>
          </a:p>
        </p:txBody>
      </p:sp>
    </p:spTree>
    <p:extLst>
      <p:ext uri="{BB962C8B-B14F-4D97-AF65-F5344CB8AC3E}">
        <p14:creationId xmlns:p14="http://schemas.microsoft.com/office/powerpoint/2010/main" val="341361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B222-A732-9C42-A775-36C004C1AAAF}"/>
              </a:ext>
            </a:extLst>
          </p:cNvPr>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o</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boy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7435" y="1846844"/>
            <a:ext cx="737129" cy="172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6" name="TextBox 5"/>
          <p:cNvSpPr txBox="1"/>
          <p:nvPr/>
        </p:nvSpPr>
        <p:spPr>
          <a:xfrm>
            <a:off x="786562" y="176927"/>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pic>
        <p:nvPicPr>
          <p:cNvPr id="24" name="Picture 12" descr="elephant with a question mark in a thought buble "/>
          <p:cNvPicPr>
            <a:picLocks noChangeAspect="1" noChangeArrowheads="1"/>
          </p:cNvPicPr>
          <p:nvPr/>
        </p:nvPicPr>
        <p:blipFill>
          <a:blip r:embed="rId11"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407882" y="1166690"/>
            <a:ext cx="1584702" cy="198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pic>
        <p:nvPicPr>
          <p:cNvPr id="5126" name="Picture 6" descr="single person under the roof of a hous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83441" y="4352519"/>
            <a:ext cx="1584702" cy="16858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22" name="TextBox 21"/>
          <p:cNvSpPr txBox="1"/>
          <p:nvPr/>
        </p:nvSpPr>
        <p:spPr>
          <a:xfrm>
            <a:off x="5367043" y="5482983"/>
            <a:ext cx="145574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[little]</a:t>
            </a:r>
          </a:p>
        </p:txBody>
      </p:sp>
      <p:sp>
        <p:nvSpPr>
          <p:cNvPr id="7" name="TextBox 6"/>
          <p:cNvSpPr txBox="1"/>
          <p:nvPr/>
        </p:nvSpPr>
        <p:spPr>
          <a:xfrm>
            <a:off x="8561653" y="175242"/>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pic>
        <p:nvPicPr>
          <p:cNvPr id="5122" name="Picture 2" descr="the number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9104645" y="1435716"/>
            <a:ext cx="1669156" cy="16659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grpSp>
        <p:nvGrpSpPr>
          <p:cNvPr id="3" name="Group 2" descr="picture with fries and ketchip with a green checkmark next to it, picture of fries without ketchip and an x next to it. "/>
          <p:cNvGrpSpPr/>
          <p:nvPr/>
        </p:nvGrpSpPr>
        <p:grpSpPr>
          <a:xfrm>
            <a:off x="9260116" y="4321447"/>
            <a:ext cx="1315386" cy="1749607"/>
            <a:chOff x="9327339" y="4321447"/>
            <a:chExt cx="1315386" cy="1749607"/>
          </a:xfrm>
        </p:grpSpPr>
        <p:sp>
          <p:nvSpPr>
            <p:cNvPr id="13" name="TextBox 12"/>
            <p:cNvSpPr txBox="1"/>
            <p:nvPr/>
          </p:nvSpPr>
          <p:spPr>
            <a:xfrm>
              <a:off x="9327339" y="4321447"/>
              <a:ext cx="1299536" cy="323406"/>
            </a:xfrm>
            <a:prstGeom prst="rect">
              <a:avLst/>
            </a:prstGeom>
            <a:noFill/>
          </p:spPr>
          <p:txBody>
            <a:bodyPr wrap="square" rtlCol="0">
              <a:spAutoFit/>
            </a:bodyPr>
            <a:lstStyle/>
            <a:p>
              <a:r>
                <a:rPr lang="en-GB" dirty="0">
                  <a:solidFill>
                    <a:srgbClr val="115076"/>
                  </a:solidFill>
                </a:rPr>
                <a:t>Con ketchup</a:t>
              </a:r>
            </a:p>
          </p:txBody>
        </p:sp>
        <p:pic>
          <p:nvPicPr>
            <p:cNvPr id="14" name="Picture 12" descr="frie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27339" y="4753170"/>
              <a:ext cx="469996" cy="6163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frie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34573" y="5454699"/>
              <a:ext cx="469996" cy="6163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green checkmar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74877" y="4826012"/>
              <a:ext cx="567848" cy="435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red cros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35627" y="5610683"/>
              <a:ext cx="446348" cy="3909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ketchup"/>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644882" y="4706946"/>
              <a:ext cx="361564" cy="6971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838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o_yo.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o_olvida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subTnLst>
                                    <p:audio>
                                      <p:cMediaNode>
                                        <p:cTn display="0" masterRel="sameClick">
                                          <p:stCondLst>
                                            <p:cond evt="begin" delay="0">
                                              <p:tn val="26"/>
                                            </p:cond>
                                          </p:stCondLst>
                                          <p:endCondLst>
                                            <p:cond evt="onStopAudio" delay="0">
                                              <p:tgtEl>
                                                <p:sldTgt/>
                                              </p:tgtEl>
                                            </p:cond>
                                          </p:endCondLst>
                                        </p:cTn>
                                        <p:tgtEl>
                                          <p:sndTgt r:embed="rId5" name="o_olvida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o_do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fade">
                                      <p:cBhvr>
                                        <p:cTn id="38" dur="500"/>
                                        <p:tgtEl>
                                          <p:spTgt spid="5122"/>
                                        </p:tgtEl>
                                      </p:cBhvr>
                                    </p:animEffect>
                                  </p:childTnLst>
                                  <p:subTnLst>
                                    <p:audio>
                                      <p:cMediaNode>
                                        <p:cTn display="0" masterRel="sameClick">
                                          <p:stCondLst>
                                            <p:cond evt="begin" delay="0">
                                              <p:tn val="36"/>
                                            </p:cond>
                                          </p:stCondLst>
                                          <p:endCondLst>
                                            <p:cond evt="onStopAudio" delay="0">
                                              <p:tgtEl>
                                                <p:sldTgt/>
                                              </p:tgtEl>
                                            </p:cond>
                                          </p:endCondLst>
                                        </p:cTn>
                                        <p:tgtEl>
                                          <p:sndTgt r:embed="rId6" name="o_dos.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o_sol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126"/>
                                        </p:tgtEl>
                                        <p:attrNameLst>
                                          <p:attrName>style.visibility</p:attrName>
                                        </p:attrNameLst>
                                      </p:cBhvr>
                                      <p:to>
                                        <p:strVal val="visible"/>
                                      </p:to>
                                    </p:set>
                                    <p:animEffect transition="in" filter="fade">
                                      <p:cBhvr>
                                        <p:cTn id="48" dur="500"/>
                                        <p:tgtEl>
                                          <p:spTgt spid="5126"/>
                                        </p:tgtEl>
                                      </p:cBhvr>
                                    </p:animEffect>
                                  </p:childTnLst>
                                  <p:subTnLst>
                                    <p:audio>
                                      <p:cMediaNode>
                                        <p:cTn display="0" masterRel="sameClick">
                                          <p:stCondLst>
                                            <p:cond evt="begin" delay="0">
                                              <p:tn val="46"/>
                                            </p:cond>
                                          </p:stCondLst>
                                          <p:endCondLst>
                                            <p:cond evt="onStopAudio" delay="0">
                                              <p:tgtEl>
                                                <p:sldTgt/>
                                              </p:tgtEl>
                                            </p:cond>
                                          </p:endCondLst>
                                        </p:cTn>
                                        <p:tgtEl>
                                          <p:sndTgt r:embed="rId7" name="o_sol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o_poc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subTnLst>
                                    <p:audio>
                                      <p:cMediaNode>
                                        <p:cTn display="0" masterRel="sameClick">
                                          <p:stCondLst>
                                            <p:cond evt="begin" delay="0">
                                              <p:tn val="56"/>
                                            </p:cond>
                                          </p:stCondLst>
                                          <p:endCondLst>
                                            <p:cond evt="onStopAudio" delay="0">
                                              <p:tgtEl>
                                                <p:sldTgt/>
                                              </p:tgtEl>
                                            </p:cond>
                                          </p:endCondLst>
                                        </p:cTn>
                                        <p:tgtEl>
                                          <p:sndTgt r:embed="rId8" name="o_poc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subTnLst>
                                    <p:audio>
                                      <p:cMediaNode>
                                        <p:cTn display="0" masterRel="sameClick">
                                          <p:stCondLst>
                                            <p:cond evt="begin" delay="0">
                                              <p:tn val="61"/>
                                            </p:cond>
                                          </p:stCondLst>
                                          <p:endCondLst>
                                            <p:cond evt="onStopAudio" delay="0">
                                              <p:tgtEl>
                                                <p:sldTgt/>
                                              </p:tgtEl>
                                            </p:cond>
                                          </p:endCondLst>
                                        </p:cTn>
                                        <p:tgtEl>
                                          <p:sndTgt r:embed="rId9" name="o_co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o_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10" grpId="0"/>
      <p:bldP spid="9" grpId="0"/>
      <p:bldP spid="22"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3F7E-1C7E-CD47-A297-B8ADEB42F3EC}"/>
              </a:ext>
            </a:extLst>
          </p:cNvPr>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o</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6" name="TextBox 5"/>
          <p:cNvSpPr txBox="1"/>
          <p:nvPr/>
        </p:nvSpPr>
        <p:spPr>
          <a:xfrm>
            <a:off x="786562" y="176927"/>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sp>
        <p:nvSpPr>
          <p:cNvPr id="10" name="TextBox 9"/>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sp>
        <p:nvSpPr>
          <p:cNvPr id="9" name="TextBox 8"/>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7" name="TextBox 6"/>
          <p:cNvSpPr txBox="1"/>
          <p:nvPr/>
        </p:nvSpPr>
        <p:spPr>
          <a:xfrm>
            <a:off x="8561653" y="175242"/>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sp>
        <p:nvSpPr>
          <p:cNvPr id="8" name="TextBox 7"/>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spTree>
    <p:extLst>
      <p:ext uri="{BB962C8B-B14F-4D97-AF65-F5344CB8AC3E}">
        <p14:creationId xmlns:p14="http://schemas.microsoft.com/office/powerpoint/2010/main" val="364572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10" grpId="0"/>
      <p:bldP spid="9" grpId="0"/>
      <p:bldP spid="7" grpId="0"/>
      <p:bldP spid="8"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1544</TotalTime>
  <Words>6545</Words>
  <Application>Microsoft Office PowerPoint</Application>
  <PresentationFormat>Widescreen</PresentationFormat>
  <Paragraphs>875</Paragraphs>
  <Slides>44</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Arial</vt:lpstr>
      <vt:lpstr>Calibri</vt:lpstr>
      <vt:lpstr>Century Gothic</vt:lpstr>
      <vt:lpstr>Tw Cen MT</vt:lpstr>
      <vt:lpstr>Wingdings</vt:lpstr>
      <vt:lpstr>NCELP_German_2022</vt:lpstr>
      <vt:lpstr>PowerPoint Presentation</vt:lpstr>
      <vt:lpstr>a </vt:lpstr>
      <vt:lpstr>a </vt:lpstr>
      <vt:lpstr>a</vt:lpstr>
      <vt:lpstr>a</vt:lpstr>
      <vt:lpstr>o </vt:lpstr>
      <vt:lpstr>o</vt:lpstr>
      <vt:lpstr>o</vt:lpstr>
      <vt:lpstr>o</vt:lpstr>
      <vt:lpstr>Escucha.   Escribe la letra correcta y la palabra en inglés.  </vt:lpstr>
      <vt:lpstr>Vocabulario</vt:lpstr>
      <vt:lpstr>¿Cómo se dice en español?</vt:lpstr>
      <vt:lpstr>Escribe la pregunta correcta.</vt:lpstr>
      <vt:lpstr>hacer</vt:lpstr>
      <vt:lpstr>hacer</vt:lpstr>
      <vt:lpstr>hace</vt:lpstr>
      <vt:lpstr>hacer</vt:lpstr>
      <vt:lpstr>hace</vt:lpstr>
      <vt:lpstr>hacer</vt:lpstr>
      <vt:lpstr>hago</vt:lpstr>
      <vt:lpstr>hago</vt:lpstr>
      <vt:lpstr>escuchar</vt:lpstr>
      <vt:lpstr>haces</vt:lpstr>
      <vt:lpstr>haces</vt:lpstr>
      <vt:lpstr>leer y escribir</vt:lpstr>
      <vt:lpstr>leer y escribir</vt:lpstr>
      <vt:lpstr>En pareja</vt:lpstr>
      <vt:lpstr>PowerPoint Presentation</vt:lpstr>
      <vt:lpstr>¿cuánto?</vt:lpstr>
      <vt:lpstr>¿cuánto?</vt:lpstr>
      <vt:lpstr>¿cuánto?</vt:lpstr>
      <vt:lpstr>¿cuántos?</vt:lpstr>
      <vt:lpstr>¿cuántos?</vt:lpstr>
      <vt:lpstr> ¿cuántos?</vt:lpstr>
      <vt:lpstr>La mamá de Lucía</vt:lpstr>
      <vt:lpstr>¿quién?</vt:lpstr>
      <vt:lpstr>exercise</vt:lpstr>
      <vt:lpstr>Nadia hace preguntas también</vt:lpstr>
      <vt:lpstr>¿cuál? </vt:lpstr>
      <vt:lpstr>exercise</vt:lpstr>
      <vt:lpstr>escuchar y escribir</vt:lpstr>
      <vt:lpstr>escuchar y escribir</vt:lpstr>
      <vt:lpstr>Un texto</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31</cp:revision>
  <dcterms:created xsi:type="dcterms:W3CDTF">2024-01-15T13:52:01Z</dcterms:created>
  <dcterms:modified xsi:type="dcterms:W3CDTF">2024-01-16T15:36:25Z</dcterms:modified>
</cp:coreProperties>
</file>