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44"/>
  </p:notesMasterIdLst>
  <p:sldIdLst>
    <p:sldId id="266" r:id="rId3"/>
    <p:sldId id="366" r:id="rId4"/>
    <p:sldId id="407" r:id="rId5"/>
    <p:sldId id="408" r:id="rId6"/>
    <p:sldId id="374" r:id="rId7"/>
    <p:sldId id="376" r:id="rId8"/>
    <p:sldId id="386" r:id="rId9"/>
    <p:sldId id="299" r:id="rId10"/>
    <p:sldId id="259" r:id="rId11"/>
    <p:sldId id="274" r:id="rId12"/>
    <p:sldId id="258" r:id="rId13"/>
    <p:sldId id="261" r:id="rId14"/>
    <p:sldId id="280" r:id="rId15"/>
    <p:sldId id="281" r:id="rId16"/>
    <p:sldId id="282" r:id="rId17"/>
    <p:sldId id="283" r:id="rId18"/>
    <p:sldId id="275" r:id="rId19"/>
    <p:sldId id="409" r:id="rId20"/>
    <p:sldId id="410" r:id="rId21"/>
    <p:sldId id="288" r:id="rId22"/>
    <p:sldId id="289" r:id="rId23"/>
    <p:sldId id="411" r:id="rId24"/>
    <p:sldId id="380" r:id="rId25"/>
    <p:sldId id="302" r:id="rId26"/>
    <p:sldId id="413" r:id="rId27"/>
    <p:sldId id="309" r:id="rId28"/>
    <p:sldId id="292" r:id="rId29"/>
    <p:sldId id="310" r:id="rId30"/>
    <p:sldId id="305" r:id="rId31"/>
    <p:sldId id="306" r:id="rId32"/>
    <p:sldId id="307" r:id="rId33"/>
    <p:sldId id="319" r:id="rId34"/>
    <p:sldId id="317" r:id="rId35"/>
    <p:sldId id="320" r:id="rId36"/>
    <p:sldId id="308" r:id="rId37"/>
    <p:sldId id="332" r:id="rId38"/>
    <p:sldId id="322" r:id="rId39"/>
    <p:sldId id="312" r:id="rId40"/>
    <p:sldId id="324" r:id="rId41"/>
    <p:sldId id="323" r:id="rId42"/>
    <p:sldId id="37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1518"/>
    <a:srgbClr val="3A5EAC"/>
    <a:srgbClr val="FEF8F8"/>
    <a:srgbClr val="FABD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7109" autoAdjust="0"/>
  </p:normalViewPr>
  <p:slideViewPr>
    <p:cSldViewPr snapToGrid="0">
      <p:cViewPr varScale="1">
        <p:scale>
          <a:sx n="61" d="100"/>
          <a:sy n="61" d="100"/>
        </p:scale>
        <p:origin x="1632" y="72"/>
      </p:cViewPr>
      <p:guideLst/>
    </p:cSldViewPr>
  </p:slideViewPr>
  <p:notesTextViewPr>
    <p:cViewPr>
      <p:scale>
        <a:sx n="3" d="2"/>
        <a:sy n="3" d="2"/>
      </p:scale>
      <p:origin x="0" y="0"/>
    </p:cViewPr>
  </p:notesTextViewPr>
  <p:sorterViewPr>
    <p:cViewPr>
      <p:scale>
        <a:sx n="100" d="100"/>
        <a:sy n="100" d="100"/>
      </p:scale>
      <p:origin x="0" y="-74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94EA4-8176-4D84-AD1E-16729E834218}" type="datetimeFigureOut">
              <a:rPr lang="en-GB" smtClean="0"/>
              <a:t>15/01/2024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FF0FF-D551-408F-8DD8-5D93807C765A}" type="slidenum">
              <a:rPr lang="en-GB" smtClean="0"/>
              <a:t>‹#›</a:t>
            </a:fld>
            <a:endParaRPr lang="en-GB"/>
          </a:p>
        </p:txBody>
      </p:sp>
    </p:spTree>
    <p:extLst>
      <p:ext uri="{BB962C8B-B14F-4D97-AF65-F5344CB8AC3E}">
        <p14:creationId xmlns:p14="http://schemas.microsoft.com/office/powerpoint/2010/main" val="230348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Edexcel list does not have </a:t>
            </a:r>
            <a:r>
              <a:rPr lang="en-GB" b="1" u="sng" dirty="0" err="1">
                <a:solidFill>
                  <a:srgbClr val="FF0000"/>
                </a:solidFill>
              </a:rPr>
              <a:t>autor</a:t>
            </a:r>
            <a:r>
              <a:rPr lang="en-GB" b="1" u="sng" dirty="0">
                <a:solidFill>
                  <a:srgbClr val="FF0000"/>
                </a:solidFill>
              </a:rPr>
              <a:t>.</a:t>
            </a:r>
            <a:br>
              <a:rPr lang="en-GB" b="1" dirty="0">
                <a:solidFill>
                  <a:srgbClr val="FF0000"/>
                </a:solidFill>
              </a:rPr>
            </a:br>
            <a:r>
              <a:rPr lang="en-GB" b="1" dirty="0">
                <a:solidFill>
                  <a:srgbClr val="FF0000"/>
                </a:solidFill>
              </a:rPr>
              <a:t>ii) </a:t>
            </a:r>
            <a:r>
              <a:rPr lang="en-GB" b="1" dirty="0" err="1">
                <a:solidFill>
                  <a:srgbClr val="FF0000"/>
                </a:solidFill>
              </a:rPr>
              <a:t>Eduqas</a:t>
            </a:r>
            <a:r>
              <a:rPr lang="en-GB" b="1" dirty="0">
                <a:solidFill>
                  <a:srgbClr val="FF0000"/>
                </a:solidFill>
              </a:rPr>
              <a:t> list does not have </a:t>
            </a:r>
            <a:r>
              <a:rPr lang="en-GB" b="1" u="sng" dirty="0" err="1">
                <a:solidFill>
                  <a:srgbClr val="FF0000"/>
                </a:solidFill>
              </a:rPr>
              <a:t>flor</a:t>
            </a:r>
            <a:r>
              <a:rPr lang="en-GB" b="1" u="sng" dirty="0">
                <a:solidFill>
                  <a:srgbClr val="FF0000"/>
                </a:solidFill>
              </a:rPr>
              <a:t>.</a:t>
            </a:r>
            <a:br>
              <a:rPr lang="en-GB" b="1" u="sng"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‘silent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post-nominal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a:t>
            </a:r>
            <a:r>
              <a:rPr lang="en-GB" b="0" baseline="0" dirty="0"/>
              <a:t> ‘</a:t>
            </a:r>
            <a:r>
              <a:rPr lang="en-GB" b="0" baseline="0" dirty="0" err="1"/>
              <a:t>tengo</a:t>
            </a:r>
            <a:r>
              <a:rPr lang="en-GB" b="0" baseline="0" dirty="0"/>
              <a:t>’ and ‘</a:t>
            </a:r>
            <a:r>
              <a:rPr lang="en-GB" b="0" baseline="0" dirty="0" err="1"/>
              <a:t>tienes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dk1"/>
                </a:solidFill>
                <a:latin typeface="+mn-lt"/>
                <a:ea typeface="Calibri"/>
                <a:cs typeface="Calibri"/>
                <a:sym typeface="Calibri"/>
              </a:rPr>
              <a:t>(Note that until this lesson the Spanish Y7 SoW has only taught and practised adjectives when they appear as a complement to the verb (i.e., in the same word order as English, e.g., ‘</a:t>
            </a:r>
            <a:r>
              <a:rPr lang="en-GB" sz="1200" b="0" i="0" baseline="0" dirty="0" err="1">
                <a:solidFill>
                  <a:schemeClr val="dk1"/>
                </a:solidFill>
                <a:latin typeface="+mn-lt"/>
                <a:ea typeface="Calibri"/>
                <a:cs typeface="Calibri"/>
                <a:sym typeface="Calibri"/>
              </a:rPr>
              <a:t>el</a:t>
            </a:r>
            <a:r>
              <a:rPr lang="en-GB" sz="1200" b="0" i="0" baseline="0" dirty="0">
                <a:solidFill>
                  <a:schemeClr val="dk1"/>
                </a:solidFill>
                <a:latin typeface="+mn-lt"/>
                <a:ea typeface="Calibri"/>
                <a:cs typeface="Calibri"/>
                <a:sym typeface="Calibri"/>
              </a:rPr>
              <a:t> </a:t>
            </a:r>
            <a:r>
              <a:rPr lang="en-GB" sz="1200" b="0" i="0" baseline="0" dirty="0" err="1">
                <a:solidFill>
                  <a:schemeClr val="dk1"/>
                </a:solidFill>
                <a:latin typeface="+mn-lt"/>
                <a:ea typeface="Calibri"/>
                <a:cs typeface="Calibri"/>
                <a:sym typeface="Calibri"/>
              </a:rPr>
              <a:t>profesor</a:t>
            </a:r>
            <a:r>
              <a:rPr lang="en-GB" sz="1200" b="0" i="0" baseline="0" dirty="0">
                <a:solidFill>
                  <a:schemeClr val="dk1"/>
                </a:solidFill>
                <a:latin typeface="+mn-lt"/>
                <a:ea typeface="Calibri"/>
                <a:cs typeface="Calibri"/>
                <a:sym typeface="Calibri"/>
              </a:rPr>
              <a:t> es alto’, rather than ‘es un </a:t>
            </a:r>
            <a:r>
              <a:rPr lang="en-GB" sz="1200" b="0" i="0" baseline="0" dirty="0" err="1">
                <a:solidFill>
                  <a:schemeClr val="dk1"/>
                </a:solidFill>
                <a:latin typeface="+mn-lt"/>
                <a:ea typeface="Calibri"/>
                <a:cs typeface="Calibri"/>
                <a:sym typeface="Calibri"/>
              </a:rPr>
              <a:t>profesor</a:t>
            </a:r>
            <a:r>
              <a:rPr lang="en-GB" sz="1200" b="0" i="0" baseline="0" dirty="0">
                <a:solidFill>
                  <a:schemeClr val="dk1"/>
                </a:solidFill>
                <a:latin typeface="+mn-lt"/>
                <a:ea typeface="Calibri"/>
                <a:cs typeface="Calibri"/>
                <a:sym typeface="Calibri"/>
              </a:rPr>
              <a:t> alto’).</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baseline="0" dirty="0">
                <a:solidFill>
                  <a:schemeClr val="dk1"/>
                </a:solidFill>
                <a:latin typeface="+mn-lt"/>
                <a:ea typeface="Calibri"/>
                <a:cs typeface="Calibri"/>
                <a:sym typeface="Calibri"/>
              </a:rPr>
              <a:t>7.2.1.3 (introduce) </a:t>
            </a:r>
            <a:r>
              <a:rPr lang="es-ES" sz="1200" b="0" i="0" baseline="0" dirty="0">
                <a:solidFill>
                  <a:schemeClr val="dk1"/>
                </a:solidFill>
                <a:latin typeface="+mn-lt"/>
                <a:ea typeface="Calibri"/>
                <a:cs typeface="Calibri"/>
                <a:sym typeface="Calibri"/>
              </a:rPr>
              <a:t>naturaleza [712]; árbol [748]; pájaro [1607]; río [496]; rojo [534]; amarillo [1381]; verde [812]; azul [811]; lugar [144]; sólo [95]</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7.1.2.2 (revisit)</a:t>
            </a:r>
            <a:r>
              <a:rPr lang="es-ES" sz="1200" b="0" i="0" dirty="0">
                <a:solidFill>
                  <a:schemeClr val="dk1"/>
                </a:solidFill>
                <a:latin typeface="+mn-lt"/>
                <a:ea typeface="Calibri"/>
                <a:cs typeface="Calibri"/>
                <a:sym typeface="Calibri"/>
              </a:rPr>
              <a:t> uno [425]; dos [64], tres [134], cuatro [241], cinco [284], seis [438], siete [603], ocho [641], nueve [991], diez [449], once [1700], doce [1138]; color [358]; plan [625]; flor [739]; autor/a [513]; profesor/a [501]; director/a [592]; número [324]</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7.1.2.7 (revisit)</a:t>
            </a:r>
            <a:r>
              <a:rPr lang="en-GB" sz="1200" b="0" i="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dar [42]; doy; das; da; querer [58]; quiero; quieres; quiere; regalo [1986]; padre [162]; madre [226]; hermano [333]; hermana [3409]; dinero [364]; a [8]</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6 minutes</a:t>
            </a:r>
          </a:p>
          <a:p>
            <a:pPr marL="0" indent="0">
              <a:buNone/>
            </a:pPr>
            <a:endParaRPr lang="en-GB" b="1" baseline="0" dirty="0"/>
          </a:p>
          <a:p>
            <a:pPr marL="0" indent="0">
              <a:buNone/>
            </a:pPr>
            <a:r>
              <a:rPr lang="en-GB" b="1" baseline="0" dirty="0"/>
              <a:t>Aim: </a:t>
            </a:r>
            <a:r>
              <a:rPr lang="en-GB" baseline="0" dirty="0"/>
              <a:t>to practise both retrieval of vocabulary and processing of the word order change from Spanish to English. </a:t>
            </a:r>
            <a:endParaRPr lang="en-GB" b="1" baseline="0" dirty="0"/>
          </a:p>
          <a:p>
            <a:pPr marL="0" indent="0">
              <a:buNone/>
            </a:pPr>
            <a:endParaRPr lang="en-GB" b="1" baseline="0" dirty="0"/>
          </a:p>
          <a:p>
            <a:pPr marL="0" indent="0">
              <a:buNone/>
            </a:pPr>
            <a:r>
              <a:rPr lang="en-GB" b="1" baseline="0" dirty="0"/>
              <a:t>Procedure: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aseline="0" dirty="0"/>
              <a:t>Ask the students to write 1-6 in their books and to write down in English the noun and the adjective that they hear. Each sentence of the instructions is revealed with a click.</a:t>
            </a:r>
          </a:p>
          <a:p>
            <a:pPr marL="0" indent="0">
              <a:buNone/>
            </a:pPr>
            <a:r>
              <a:rPr lang="en-GB" b="0" baseline="0" dirty="0"/>
              <a:t>2. The teacher clicks the number button to play the short recording.</a:t>
            </a:r>
          </a:p>
          <a:p>
            <a:pPr marL="0" indent="0">
              <a:buNone/>
            </a:pPr>
            <a:r>
              <a:rPr lang="en-GB" b="0" baseline="0" dirty="0"/>
              <a:t>3. Clicking will reveal the answers in turn in English.</a:t>
            </a:r>
          </a:p>
          <a:p>
            <a:pPr marL="0" indent="0">
              <a:buNone/>
            </a:pPr>
            <a:endParaRPr lang="en-GB" b="0" baseline="0" dirty="0"/>
          </a:p>
          <a:p>
            <a:pPr marL="0" indent="0">
              <a:buNone/>
            </a:pPr>
            <a:r>
              <a:rPr lang="en-GB" b="1" baseline="0" dirty="0"/>
              <a:t>Transcript:</a:t>
            </a:r>
          </a:p>
          <a:p>
            <a:pPr marL="228600" indent="-228600">
              <a:buAutoNum type="arabicParenR"/>
            </a:pPr>
            <a:r>
              <a:rPr lang="en-GB" baseline="0" dirty="0" err="1"/>
              <a:t>una</a:t>
            </a:r>
            <a:r>
              <a:rPr lang="en-GB" baseline="0" dirty="0"/>
              <a:t> </a:t>
            </a:r>
            <a:r>
              <a:rPr lang="en-GB" baseline="0" dirty="0" err="1"/>
              <a:t>madre</a:t>
            </a:r>
            <a:r>
              <a:rPr lang="en-GB" baseline="0" dirty="0"/>
              <a:t> </a:t>
            </a:r>
            <a:r>
              <a:rPr lang="en-GB" baseline="0" dirty="0" err="1"/>
              <a:t>alta</a:t>
            </a:r>
            <a:endParaRPr lang="en-GB" baseline="0" dirty="0"/>
          </a:p>
          <a:p>
            <a:pPr marL="228600" indent="-228600">
              <a:buAutoNum type="arabicParenR"/>
            </a:pPr>
            <a:r>
              <a:rPr lang="en-GB" baseline="0" dirty="0"/>
              <a:t>un padre </a:t>
            </a:r>
            <a:r>
              <a:rPr lang="en-GB" baseline="0" dirty="0" err="1"/>
              <a:t>bajo</a:t>
            </a:r>
            <a:endParaRPr lang="en-GB" baseline="0" dirty="0"/>
          </a:p>
          <a:p>
            <a:pPr marL="228600" indent="-228600">
              <a:buAutoNum type="arabicParenR"/>
            </a:pPr>
            <a:r>
              <a:rPr lang="en-GB" baseline="0" dirty="0"/>
              <a:t>un </a:t>
            </a:r>
            <a:r>
              <a:rPr lang="en-GB" baseline="0" dirty="0" err="1"/>
              <a:t>hermano</a:t>
            </a:r>
            <a:r>
              <a:rPr lang="en-GB" baseline="0" dirty="0"/>
              <a:t> </a:t>
            </a:r>
            <a:r>
              <a:rPr lang="en-GB" baseline="0" dirty="0" err="1"/>
              <a:t>simpático</a:t>
            </a:r>
            <a:endParaRPr lang="en-GB" baseline="0" dirty="0"/>
          </a:p>
          <a:p>
            <a:pPr marL="228600" indent="-228600">
              <a:buAutoNum type="arabicParenR"/>
            </a:pPr>
            <a:r>
              <a:rPr lang="en-GB" baseline="0" dirty="0" err="1"/>
              <a:t>una</a:t>
            </a:r>
            <a:r>
              <a:rPr lang="en-GB" baseline="0" dirty="0"/>
              <a:t> </a:t>
            </a:r>
            <a:r>
              <a:rPr lang="en-GB" baseline="0" dirty="0" err="1"/>
              <a:t>autora</a:t>
            </a:r>
            <a:r>
              <a:rPr lang="en-GB" baseline="0" dirty="0"/>
              <a:t> </a:t>
            </a:r>
            <a:r>
              <a:rPr lang="en-GB" baseline="0" dirty="0" err="1"/>
              <a:t>importante</a:t>
            </a:r>
            <a:endParaRPr lang="en-GB" baseline="0" dirty="0"/>
          </a:p>
          <a:p>
            <a:pPr marL="228600" indent="-228600">
              <a:buAutoNum type="arabicParenR"/>
            </a:pPr>
            <a:r>
              <a:rPr lang="en-GB" baseline="0" dirty="0"/>
              <a:t>un </a:t>
            </a:r>
            <a:r>
              <a:rPr lang="en-GB" baseline="0" dirty="0" err="1"/>
              <a:t>profesor</a:t>
            </a:r>
            <a:r>
              <a:rPr lang="en-GB" baseline="0" dirty="0"/>
              <a:t> </a:t>
            </a:r>
            <a:r>
              <a:rPr lang="en-GB" baseline="0" dirty="0" err="1"/>
              <a:t>interesante</a:t>
            </a:r>
            <a:endParaRPr lang="en-GB" baseline="0" dirty="0"/>
          </a:p>
          <a:p>
            <a:pPr marL="228600" indent="-228600">
              <a:buAutoNum type="arabicParenR"/>
            </a:pPr>
            <a:r>
              <a:rPr lang="en-GB" baseline="0" dirty="0"/>
              <a:t>un director </a:t>
            </a:r>
            <a:r>
              <a:rPr lang="en-GB" baseline="0" dirty="0" err="1"/>
              <a:t>nervioso</a:t>
            </a:r>
            <a:endParaRPr lang="en-GB" baseline="0" dirty="0"/>
          </a:p>
          <a:p>
            <a:pPr marL="0" indent="0">
              <a:buNone/>
            </a:pPr>
            <a:endParaRPr lang="en-GB" b="0" baseline="0" dirty="0"/>
          </a:p>
          <a:p>
            <a:pPr marL="0" indent="0">
              <a:buNone/>
            </a:pPr>
            <a:r>
              <a:rPr lang="en-GB" b="1" baseline="0" dirty="0"/>
              <a:t>Notes:</a:t>
            </a:r>
          </a:p>
          <a:p>
            <a:pPr marL="0" indent="0">
              <a:buNone/>
            </a:pPr>
            <a:r>
              <a:rPr lang="en-GB" baseline="0" dirty="0"/>
              <a:t>1. All nouns here are recycled from vocabulary sets revisited this week in the LDP Y7 Spanish SoW.</a:t>
            </a:r>
          </a:p>
          <a:p>
            <a:pPr marL="0" indent="0">
              <a:buNone/>
            </a:pPr>
            <a:r>
              <a:rPr lang="en-GB" baseline="0" dirty="0"/>
              <a:t>2. Teachers could give a quick description of the Guggenheim museum here, and maybe where Bilbao is, for background cultural knowledge.</a:t>
            </a:r>
          </a:p>
          <a:p>
            <a:pPr marL="0" indent="0">
              <a:buNone/>
            </a:pPr>
            <a:endParaRPr lang="en-GB" baseline="0" dirty="0"/>
          </a:p>
          <a:p>
            <a:pPr marL="0" indent="0">
              <a:buNone/>
            </a:pPr>
            <a:r>
              <a:rPr lang="en-GB" b="1" baseline="0" dirty="0"/>
              <a:t>Answers:</a:t>
            </a:r>
          </a:p>
          <a:p>
            <a:pPr marL="0" indent="0">
              <a:buNone/>
            </a:pPr>
            <a:r>
              <a:rPr lang="en-GB" baseline="0" dirty="0"/>
              <a:t>1/ a tall mother; 2/ a short father; 3/ a silly sister; 4/ a nice brother; 5/ an important (female) author; 6/ an interesting (male) teacher; 7/ a nervous (male) director, headteacher; 8/ a cheerful (female) director</a:t>
            </a:r>
          </a:p>
          <a:p>
            <a:pPr marL="0" indent="0">
              <a:buNone/>
            </a:pPr>
            <a:endParaRPr lang="en-GB" baseline="0" dirty="0"/>
          </a:p>
          <a:p>
            <a:pPr marL="0" indent="0">
              <a:buNone/>
            </a:pPr>
            <a:endParaRPr lang="en-GB" baseline="0" dirty="0"/>
          </a:p>
          <a:p>
            <a:pPr marL="228600" indent="-228600">
              <a:buAutoNum type="arabicParenR"/>
            </a:pPr>
            <a:endParaRPr lang="en-GB" baseline="0" dirty="0"/>
          </a:p>
          <a:p>
            <a:pPr marL="228600" indent="-228600">
              <a:buAutoNum type="arabicParenR"/>
            </a:pP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184705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revise adjectival gender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have to arrange the adjectives in the two different categories (both were previously taught in the LDP SoW). They will need to use adjective gender agreement for this week’s classes.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click to make the adjectives move into the correct boxes one by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Once the words are arranged, ask the students to complete the rule (this aims to further raise awareness of the grammar feature. Clicking will reveal the missing letters.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Afterwards,  teachers ask the students to read out their answers to the previous listening </a:t>
            </a:r>
            <a:r>
              <a:rPr lang="en-GB" b="0" baseline="0" dirty="0"/>
              <a:t>activity</a:t>
            </a:r>
            <a:r>
              <a:rPr lang="en-GB" b="1" baseline="0" dirty="0"/>
              <a:t> but to change them back to Spanish. </a:t>
            </a:r>
            <a:r>
              <a:rPr lang="en-GB" baseline="0" dirty="0"/>
              <a:t>This is a translation activity which pushes them to reverse the order of the noun and the adjective from English and to also practise gender agreement and pronunciation of the adjectives. They could do this first as a whole class together, and then once they have the correct answers, to their partner. </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67306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a:t>
            </a:r>
            <a:r>
              <a:rPr lang="en-US" b="1" baseline="0" dirty="0"/>
              <a:t>minutes</a:t>
            </a:r>
          </a:p>
          <a:p>
            <a:endParaRPr lang="en-US" b="1" baseline="0" dirty="0"/>
          </a:p>
          <a:p>
            <a:r>
              <a:rPr lang="en-US" b="1" baseline="0" dirty="0"/>
              <a:t>Aim: </a:t>
            </a:r>
            <a:r>
              <a:rPr lang="en-US" b="0" baseline="0" dirty="0"/>
              <a:t>writing activity to recall vocabulary and apply adjective agreement rules</a:t>
            </a:r>
          </a:p>
          <a:p>
            <a:endParaRPr lang="en-US" b="0" baseline="0" dirty="0"/>
          </a:p>
          <a:p>
            <a:r>
              <a:rPr lang="en-US" b="1" baseline="0" dirty="0"/>
              <a:t>Procedure:</a:t>
            </a:r>
          </a:p>
          <a:p>
            <a:pPr marL="228600" indent="-228600">
              <a:buAutoNum type="arabicPeriod"/>
            </a:pPr>
            <a:r>
              <a:rPr lang="en-US" b="0" baseline="0" dirty="0"/>
              <a:t>The teacher clicks to reveal the instructions for the activity.</a:t>
            </a:r>
          </a:p>
          <a:p>
            <a:pPr marL="228600" indent="-228600">
              <a:buAutoNum type="arabicPeriod"/>
            </a:pPr>
            <a:r>
              <a:rPr lang="en-US" b="0" baseline="0" dirty="0"/>
              <a:t>Students should write short phrases recalling the nouns with help from the given first letter, and then select an appropriate adjective from the list ensuring that it agrees with the noun.</a:t>
            </a:r>
          </a:p>
          <a:p>
            <a:pPr marL="228600" indent="-228600">
              <a:buAutoNum type="arabicPeriod"/>
            </a:pPr>
            <a:r>
              <a:rPr lang="en-US" b="0" baseline="0" dirty="0"/>
              <a:t>The teacher can then listen to various answers from students to check accuracy.</a:t>
            </a:r>
            <a:endParaRPr lang="en-US" b="0" dirty="0"/>
          </a:p>
          <a:p>
            <a:endParaRPr lang="en-US" dirty="0"/>
          </a:p>
          <a:p>
            <a:r>
              <a:rPr lang="en-US" b="1" dirty="0"/>
              <a:t>Notes:</a:t>
            </a:r>
          </a:p>
          <a:p>
            <a:r>
              <a:rPr lang="en-US" dirty="0"/>
              <a:t>1. To push</a:t>
            </a:r>
            <a:r>
              <a:rPr lang="en-US" baseline="0" dirty="0"/>
              <a:t> students to recall the nouns that were reviewed on the last slide, we only provide the first letter.</a:t>
            </a:r>
            <a:br>
              <a:rPr lang="en-US" baseline="0" dirty="0"/>
            </a:br>
            <a:r>
              <a:rPr lang="en-US" baseline="0" dirty="0"/>
              <a:t>2. This task differentiates by outcome – more able students will describe more of the people, within the activity time frame.</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73487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 revision of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tengo</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tienes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Timing: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2 minutes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brief revision of tengo vs tienes (previously taught in LDP SoW) before the next speaking/listening activity, in which these are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1. Teachers click to show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tengo</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tienes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and their translations. The next slides cycle through these again, including some sentence examples to translate</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63743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 2</a:t>
            </a: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9127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 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brief revision of tengo vs tienes before the next speaking/listening activity; </a:t>
            </a:r>
            <a:r>
              <a:rPr lang="en-GB" dirty="0"/>
              <a:t>to revisit the 1</a:t>
            </a:r>
            <a:r>
              <a:rPr lang="en-GB" baseline="30000" dirty="0"/>
              <a:t>st</a:t>
            </a:r>
            <a:r>
              <a:rPr lang="en-GB" dirty="0"/>
              <a:t> person singular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Notes</a:t>
            </a:r>
          </a:p>
          <a:p>
            <a:pPr marL="0" marR="0" lvl="0" indent="0" algn="l" rtl="0">
              <a:lnSpc>
                <a:spcPct val="100000"/>
              </a:lnSpc>
              <a:spcBef>
                <a:spcPts val="0"/>
              </a:spcBef>
              <a:spcAft>
                <a:spcPts val="0"/>
              </a:spcAft>
              <a:buClr>
                <a:schemeClr val="dk1"/>
              </a:buClr>
              <a:buSzPts val="1200"/>
              <a:buFont typeface="Calibri"/>
              <a:buNone/>
            </a:pPr>
            <a:r>
              <a:rPr lang="en-GB" dirty="0"/>
              <a:t>The</a:t>
            </a:r>
            <a:r>
              <a:rPr lang="en-GB" baseline="0" dirty="0"/>
              <a:t> example includes a post-nominal adjective, so you can prompt students to think once more about the word order difference between English and Spanish. </a:t>
            </a: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2011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 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brief revision of tengo vs tienes before the next speaking/listening activity; </a:t>
            </a:r>
            <a:r>
              <a:rPr lang="en-GB" dirty="0"/>
              <a:t>to revisit</a:t>
            </a:r>
            <a:r>
              <a:rPr lang="en-GB" baseline="0" dirty="0"/>
              <a:t> </a:t>
            </a:r>
            <a:r>
              <a:rPr lang="en-GB" dirty="0"/>
              <a:t>the 2nd person singular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a:t>
            </a:r>
            <a:r>
              <a:rPr lang="en-GB"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a:t>
            </a:r>
            <a:r>
              <a:rPr lang="en-GB" baseline="0" dirty="0"/>
              <a:t> example includes a post-nominal adjective, so you can prompt students to think once more about the word order difference between English and Spanish. </a:t>
            </a:r>
            <a:endParaRPr lang="en-GB" dirty="0"/>
          </a:p>
          <a:p>
            <a:pPr marL="0" marR="0" lvl="0" indent="0" algn="l" rtl="0">
              <a:lnSpc>
                <a:spcPct val="100000"/>
              </a:lnSpc>
              <a:spcBef>
                <a:spcPts val="0"/>
              </a:spcBef>
              <a:spcAft>
                <a:spcPts val="0"/>
              </a:spcAft>
              <a:buClr>
                <a:schemeClr val="dk1"/>
              </a:buClr>
              <a:buSzPts val="1200"/>
              <a:buFont typeface="Calibri"/>
              <a:buNone/>
            </a:pPr>
            <a:endParaRPr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0921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10-12</a:t>
            </a:r>
            <a:r>
              <a:rPr lang="en-GB" b="0" baseline="0" dirty="0"/>
              <a:t> minutes </a:t>
            </a:r>
          </a:p>
          <a:p>
            <a:endParaRPr lang="en-GB" b="0" baseline="0" dirty="0"/>
          </a:p>
          <a:p>
            <a:r>
              <a:rPr lang="en-GB" b="1" baseline="0" dirty="0"/>
              <a:t>Aim: </a:t>
            </a:r>
            <a:r>
              <a:rPr lang="en-GB" b="0" baseline="0" dirty="0"/>
              <a:t>speaking practice with</a:t>
            </a:r>
            <a:r>
              <a:rPr lang="en-GB" baseline="0" dirty="0"/>
              <a:t> previously taught features: tengo / tienes; yes/no questions with raised intonation; adjectival gender agreement</a:t>
            </a:r>
          </a:p>
          <a:p>
            <a:pPr marL="0" indent="0">
              <a:buFontTx/>
              <a:buNone/>
            </a:pPr>
            <a:r>
              <a:rPr lang="en-GB" baseline="0" dirty="0"/>
              <a:t>They should also now be using adjectives in post-nominal position. This may be challenging. </a:t>
            </a:r>
          </a:p>
          <a:p>
            <a:pPr marL="0" indent="0">
              <a:buFontTx/>
              <a:buNone/>
            </a:pPr>
            <a:endParaRPr lang="en-GB" baseline="0" dirty="0"/>
          </a:p>
          <a:p>
            <a:pPr marL="0" indent="0">
              <a:buFontTx/>
              <a:buNone/>
            </a:pPr>
            <a:r>
              <a:rPr lang="en-GB" b="1" baseline="0" dirty="0"/>
              <a:t>Procedure.</a:t>
            </a:r>
          </a:p>
          <a:p>
            <a:pPr marL="228600" indent="-228600">
              <a:buFontTx/>
              <a:buAutoNum type="arabicPeriod"/>
            </a:pPr>
            <a:r>
              <a:rPr lang="en-GB" b="0" baseline="0" dirty="0"/>
              <a:t>The teacher hands out the two speaking cards (these are on the next two slides) to the students, so they have them for the explanation of the activity</a:t>
            </a:r>
          </a:p>
          <a:p>
            <a:pPr marL="228600" indent="-228600">
              <a:buFontTx/>
              <a:buAutoNum type="arabicPeriod"/>
            </a:pPr>
            <a:r>
              <a:rPr lang="en-GB" b="0" baseline="0" dirty="0"/>
              <a:t>This slide goes through the procedure for the speaking and listening activity. The teacher clicks through to explain each part of the activity.</a:t>
            </a:r>
          </a:p>
          <a:p>
            <a:pPr marL="228600" indent="-228600">
              <a:buFontTx/>
              <a:buAutoNum type="arabicPeriod"/>
            </a:pPr>
            <a:r>
              <a:rPr lang="en-GB" b="0" baseline="0" dirty="0"/>
              <a:t>Clicking shows an example of each stage of the activity. Person A uses their card to ask person B if they have the person, Person B will answer, and then Person A  will circle the ones on their sheet that person B has, and then vice versa.</a:t>
            </a:r>
          </a:p>
          <a:p>
            <a:pPr marL="228600" indent="-228600">
              <a:buFontTx/>
              <a:buAutoNum type="arabicPeriod"/>
            </a:pPr>
            <a:r>
              <a:rPr lang="en-GB" b="0" baseline="0" dirty="0"/>
              <a:t>Slides 16 and 17 should not be shown as they are the Person A and Person B cards.</a:t>
            </a:r>
          </a:p>
          <a:p>
            <a:pPr marL="228600" indent="-228600">
              <a:buFontTx/>
              <a:buAutoNum type="arabicPeriod"/>
            </a:pPr>
            <a:r>
              <a:rPr lang="en-GB" b="0" baseline="0" dirty="0"/>
              <a:t>Slides 18 and 19 are the answer slides for this activity. At the end of the activity, before showing slides 18 and 19 to check answers, the teacher should ask students which people they circled on their cards.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477269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p>
          <a:p>
            <a:endParaRPr lang="en-GB" b="1" dirty="0"/>
          </a:p>
          <a:p>
            <a:r>
              <a:rPr lang="en-GB" b="0" dirty="0"/>
              <a:t>This is a printable handout for Person 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141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a:t>
            </a:r>
          </a:p>
          <a:p>
            <a:endParaRPr lang="en-GB" b="1" dirty="0"/>
          </a:p>
          <a:p>
            <a:r>
              <a:rPr lang="en-GB" b="0" dirty="0"/>
              <a:t>This is a printable handout for Person 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95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h</a:t>
            </a:r>
            <a:r>
              <a:rPr lang="en-GB" sz="1200" b="1" baseline="0" dirty="0"/>
              <a:t>’ </a:t>
            </a:r>
            <a:br>
              <a:rPr lang="en-GB" sz="1200" b="1" baseline="0" dirty="0"/>
            </a:br>
            <a:r>
              <a:rPr lang="en-GB" sz="1200" b="1" baseline="0" dirty="0"/>
              <a:t>In this case, there is no sound, which can be demonstrated by producing an English ‘h’ and then immediately shaking your head ‘no’ and putting your fingers to your lips for ‘</a:t>
            </a:r>
            <a:r>
              <a:rPr lang="en-GB" sz="1200" b="1" baseline="0" dirty="0" err="1"/>
              <a:t>shhh</a:t>
            </a:r>
            <a:r>
              <a:rPr lang="en-GB" sz="1200" b="1" baseline="0" dirty="0"/>
              <a:t>’…</a:t>
            </a:r>
            <a:br>
              <a:rPr lang="en-GB" sz="1200" b="1" baseline="0" dirty="0"/>
            </a:b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hablar</a:t>
            </a:r>
            <a:r>
              <a:rPr lang="en-GB" sz="1200" b="1" baseline="0" dirty="0"/>
              <a:t>’.</a:t>
            </a:r>
          </a:p>
          <a:p>
            <a:endParaRPr lang="en-GB" sz="1200" dirty="0"/>
          </a:p>
          <a:p>
            <a:r>
              <a:rPr lang="en-GB" sz="1200" dirty="0"/>
              <a:t>A possible gesture for this source word would be to open your mouth and your</a:t>
            </a:r>
            <a:r>
              <a:rPr lang="en-GB" sz="1200" baseline="0" dirty="0"/>
              <a:t> hand</a:t>
            </a:r>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34685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r>
              <a:rPr lang="en-GB" b="1" baseline="0" dirty="0"/>
              <a:t> – DO NOT DISPLAY DURING ACTIVITY</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067585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r>
              <a:rPr lang="en-GB" b="1" baseline="0" dirty="0"/>
              <a:t> – DO NOT DISPLAY DURING ACTIVITY</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790484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Edexcel list does not have </a:t>
            </a:r>
            <a:r>
              <a:rPr lang="en-GB" b="1" u="sng" dirty="0" err="1">
                <a:solidFill>
                  <a:srgbClr val="FF0000"/>
                </a:solidFill>
              </a:rPr>
              <a:t>autor</a:t>
            </a:r>
            <a:r>
              <a:rPr lang="en-GB" b="1" u="sng" dirty="0">
                <a:solidFill>
                  <a:srgbClr val="FF0000"/>
                </a:solidFill>
              </a:rPr>
              <a:t>.</a:t>
            </a:r>
            <a:br>
              <a:rPr lang="en-GB" b="1" dirty="0">
                <a:solidFill>
                  <a:srgbClr val="FF0000"/>
                </a:solidFill>
              </a:rPr>
            </a:br>
            <a:r>
              <a:rPr lang="en-GB" b="1" dirty="0">
                <a:solidFill>
                  <a:srgbClr val="FF0000"/>
                </a:solidFill>
              </a:rPr>
              <a:t>ii) </a:t>
            </a:r>
            <a:r>
              <a:rPr lang="en-GB" b="1" dirty="0" err="1">
                <a:solidFill>
                  <a:srgbClr val="FF0000"/>
                </a:solidFill>
              </a:rPr>
              <a:t>Eduqas</a:t>
            </a:r>
            <a:r>
              <a:rPr lang="en-GB" b="1" dirty="0">
                <a:solidFill>
                  <a:srgbClr val="FF0000"/>
                </a:solidFill>
              </a:rPr>
              <a:t> list does not have </a:t>
            </a:r>
            <a:r>
              <a:rPr lang="en-GB" b="1" u="sng" dirty="0" err="1">
                <a:solidFill>
                  <a:srgbClr val="FF0000"/>
                </a:solidFill>
              </a:rPr>
              <a:t>flor</a:t>
            </a:r>
            <a:r>
              <a:rPr lang="en-GB" b="1" u="sng" dirty="0">
                <a:solidFill>
                  <a:srgbClr val="FF0000"/>
                </a:solidFill>
              </a:rPr>
              <a:t>.</a:t>
            </a:r>
            <a:br>
              <a:rPr lang="en-GB" b="1" u="sng"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‘silent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a:t>
            </a:r>
            <a:r>
              <a:rPr lang="en-GB" dirty="0"/>
              <a:t> </a:t>
            </a:r>
            <a:r>
              <a:rPr lang="en-GB" b="0" dirty="0"/>
              <a:t>post-nominal</a:t>
            </a:r>
            <a:r>
              <a:rPr lang="en-GB" b="0" baseline="0" dirty="0"/>
              <a:t>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tenemos</a:t>
            </a:r>
            <a:r>
              <a:rPr lang="en-GB" baseline="0" dirty="0"/>
              <a:t>’ and ‘</a:t>
            </a:r>
            <a:r>
              <a:rPr lang="en-GB" baseline="0" dirty="0" err="1"/>
              <a:t>tienen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dk1"/>
                </a:solidFill>
                <a:latin typeface="+mn-lt"/>
                <a:ea typeface="Calibri"/>
                <a:cs typeface="Calibri"/>
                <a:sym typeface="Calibri"/>
              </a:rPr>
              <a:t>(Note that until this lesson the Spanish Y7 SoW has only taught and practised adjectives when they appear as a complement to the verb (i.e., in the same word order as English, e.g., ‘</a:t>
            </a:r>
            <a:r>
              <a:rPr lang="en-GB" sz="1200" b="0" i="0" baseline="0" dirty="0" err="1">
                <a:solidFill>
                  <a:schemeClr val="dk1"/>
                </a:solidFill>
                <a:latin typeface="+mn-lt"/>
                <a:ea typeface="Calibri"/>
                <a:cs typeface="Calibri"/>
                <a:sym typeface="Calibri"/>
              </a:rPr>
              <a:t>el</a:t>
            </a:r>
            <a:r>
              <a:rPr lang="en-GB" sz="1200" b="0" i="0" baseline="0" dirty="0">
                <a:solidFill>
                  <a:schemeClr val="dk1"/>
                </a:solidFill>
                <a:latin typeface="+mn-lt"/>
                <a:ea typeface="Calibri"/>
                <a:cs typeface="Calibri"/>
                <a:sym typeface="Calibri"/>
              </a:rPr>
              <a:t> </a:t>
            </a:r>
            <a:r>
              <a:rPr lang="en-GB" sz="1200" b="0" i="0" baseline="0" dirty="0" err="1">
                <a:solidFill>
                  <a:schemeClr val="dk1"/>
                </a:solidFill>
                <a:latin typeface="+mn-lt"/>
                <a:ea typeface="Calibri"/>
                <a:cs typeface="Calibri"/>
                <a:sym typeface="Calibri"/>
              </a:rPr>
              <a:t>profesor</a:t>
            </a:r>
            <a:r>
              <a:rPr lang="en-GB" sz="1200" b="0" i="0" baseline="0" dirty="0">
                <a:solidFill>
                  <a:schemeClr val="dk1"/>
                </a:solidFill>
                <a:latin typeface="+mn-lt"/>
                <a:ea typeface="Calibri"/>
                <a:cs typeface="Calibri"/>
                <a:sym typeface="Calibri"/>
              </a:rPr>
              <a:t> es alto’, rather than ‘es un </a:t>
            </a:r>
            <a:r>
              <a:rPr lang="en-GB" sz="1200" b="0" i="0" baseline="0" dirty="0" err="1">
                <a:solidFill>
                  <a:schemeClr val="dk1"/>
                </a:solidFill>
                <a:latin typeface="+mn-lt"/>
                <a:ea typeface="Calibri"/>
                <a:cs typeface="Calibri"/>
                <a:sym typeface="Calibri"/>
              </a:rPr>
              <a:t>profesor</a:t>
            </a:r>
            <a:r>
              <a:rPr lang="en-GB" sz="1200" b="0" i="0" baseline="0" dirty="0">
                <a:solidFill>
                  <a:schemeClr val="dk1"/>
                </a:solidFill>
                <a:latin typeface="+mn-lt"/>
                <a:ea typeface="Calibri"/>
                <a:cs typeface="Calibri"/>
                <a:sym typeface="Calibri"/>
              </a:rPr>
              <a:t> alto’).</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baseline="0" dirty="0">
                <a:solidFill>
                  <a:schemeClr val="dk1"/>
                </a:solidFill>
                <a:latin typeface="+mn-lt"/>
                <a:ea typeface="Calibri"/>
                <a:cs typeface="Calibri"/>
                <a:sym typeface="Calibri"/>
              </a:rPr>
              <a:t>7.2.1.3 (introduce) </a:t>
            </a:r>
            <a:r>
              <a:rPr lang="es-ES" sz="1200" b="0" i="0" baseline="0" dirty="0">
                <a:solidFill>
                  <a:schemeClr val="dk1"/>
                </a:solidFill>
                <a:latin typeface="+mn-lt"/>
                <a:ea typeface="Calibri"/>
                <a:cs typeface="Calibri"/>
                <a:sym typeface="Calibri"/>
              </a:rPr>
              <a:t>naturaleza [712]; árbol [748]; pájaro [1607]; río [496]; rojo [534]; amarillo [1381]; verde [812]; azul [811]; lugar [144]; sólo [95]</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7.1.2.2 (revisit)</a:t>
            </a:r>
            <a:r>
              <a:rPr lang="es-ES" sz="1200" b="0" i="0" dirty="0">
                <a:solidFill>
                  <a:schemeClr val="dk1"/>
                </a:solidFill>
                <a:latin typeface="+mn-lt"/>
                <a:ea typeface="Calibri"/>
                <a:cs typeface="Calibri"/>
                <a:sym typeface="Calibri"/>
              </a:rPr>
              <a:t> uno [425]; dos [64], tres [134], cuatro [241], cinco [284], seis [438], siete [603], ocho [641], nueve [991], diez [449], once [1700], doce [1138]; color [358]; plan [625]; flor [739]; autor/a [513]; profesor/a [501]; director/a [592]; número [324]</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7.1.2.7 (revisit)</a:t>
            </a:r>
            <a:r>
              <a:rPr lang="en-GB" sz="1200" b="0" i="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dar [42]; doy; das; da; querer [58]; quiero; quieres; quiere; regalo [1986]; padre [162]; madre [226]; hermano [333]; hermana [3409]; dinero [364]; a [8]</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665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5 minutes</a:t>
            </a:r>
            <a:br>
              <a:rPr lang="en-GB" b="1" dirty="0"/>
            </a:br>
            <a:br>
              <a:rPr lang="en-GB" b="1" dirty="0"/>
            </a:br>
            <a:r>
              <a:rPr lang="en-GB" b="1" dirty="0"/>
              <a:t>Aim: </a:t>
            </a:r>
            <a:r>
              <a:rPr lang="en-GB" b="0" dirty="0"/>
              <a:t>to reactivate and strengthen vocabulary knowledge of this week’s revisited vocabulary; to revisit letters of the alphabet</a:t>
            </a:r>
            <a:br>
              <a:rPr lang="en-GB" b="0" dirty="0"/>
            </a:br>
            <a:br>
              <a:rPr lang="en-GB" b="0" dirty="0"/>
            </a:br>
            <a:r>
              <a:rPr lang="en-GB" b="1" dirty="0"/>
              <a:t>Procedure:</a:t>
            </a:r>
            <a:br>
              <a:rPr lang="en-GB" b="1" dirty="0"/>
            </a:br>
            <a:r>
              <a:rPr lang="en-GB" b="0" dirty="0"/>
              <a:t>1. Teacher gives co-ordinates using Spanish alphabet letters. E.g., NR – ¿</a:t>
            </a:r>
            <a:r>
              <a:rPr lang="en-GB" b="0" dirty="0" err="1"/>
              <a:t>qué</a:t>
            </a:r>
            <a:r>
              <a:rPr lang="en-GB" b="0" dirty="0"/>
              <a:t> palabra es?  (Students can also do this activity in pairs).</a:t>
            </a:r>
          </a:p>
          <a:p>
            <a:r>
              <a:rPr lang="en-GB" b="0" dirty="0"/>
              <a:t>2. Students respond by producing the Spanish word. E.g., </a:t>
            </a:r>
            <a:r>
              <a:rPr lang="en-GB" b="0" dirty="0" err="1"/>
              <a:t>caminar</a:t>
            </a:r>
            <a:endParaRPr lang="en-GB" b="0" dirty="0"/>
          </a:p>
          <a:p>
            <a:endParaRPr lang="en-GB" b="0" dirty="0"/>
          </a:p>
          <a:p>
            <a:r>
              <a:rPr lang="en-GB" b="0" dirty="0"/>
              <a:t>If not done in the parallel activity last lesson, the teacher can also develop depth of vocabulary knowledge by giving word prompts to trigger word associations.</a:t>
            </a:r>
          </a:p>
          <a:p>
            <a:r>
              <a:rPr lang="en-GB" b="0" dirty="0"/>
              <a:t>For example, the teachers says ‘</a:t>
            </a:r>
            <a:r>
              <a:rPr lang="en-GB" b="0" dirty="0" err="1"/>
              <a:t>número</a:t>
            </a:r>
            <a:r>
              <a:rPr lang="en-GB" b="0" dirty="0"/>
              <a:t>’ and students volunteer any words that have an association with this verb (e.g., 3,4,5,6,7,9,10,12).</a:t>
            </a:r>
            <a:br>
              <a:rPr lang="en-GB" b="0" dirty="0"/>
            </a:br>
            <a:endParaRPr lang="en-GB" b="0" dirty="0"/>
          </a:p>
          <a:p>
            <a:r>
              <a:rPr lang="en-GB" b="0" dirty="0"/>
              <a:t>Other words the teacher could give are:</a:t>
            </a:r>
            <a:br>
              <a:rPr lang="en-GB" b="0" dirty="0"/>
            </a:br>
            <a:r>
              <a:rPr lang="en-GB" b="0" dirty="0"/>
              <a:t>i) </a:t>
            </a:r>
            <a:r>
              <a:rPr lang="en-GB" b="0" dirty="0" err="1"/>
              <a:t>querer</a:t>
            </a:r>
            <a:r>
              <a:rPr lang="en-GB" b="0" dirty="0"/>
              <a:t> (</a:t>
            </a:r>
            <a:r>
              <a:rPr lang="en-GB" b="0" dirty="0" err="1"/>
              <a:t>quiero</a:t>
            </a:r>
            <a:r>
              <a:rPr lang="en-GB" b="0" dirty="0"/>
              <a:t>, </a:t>
            </a:r>
            <a:r>
              <a:rPr lang="en-GB" b="0" dirty="0" err="1"/>
              <a:t>quieres</a:t>
            </a:r>
            <a:r>
              <a:rPr lang="en-GB" b="0" dirty="0"/>
              <a:t>, </a:t>
            </a:r>
            <a:r>
              <a:rPr lang="en-GB" b="0" dirty="0" err="1"/>
              <a:t>quiere</a:t>
            </a:r>
            <a:r>
              <a:rPr lang="en-GB" b="0" dirty="0"/>
              <a:t>)</a:t>
            </a:r>
            <a:br>
              <a:rPr lang="en-GB" b="0" dirty="0"/>
            </a:br>
            <a:r>
              <a:rPr lang="en-GB" b="0" dirty="0"/>
              <a:t>ii) </a:t>
            </a:r>
            <a:r>
              <a:rPr lang="en-GB" b="0" dirty="0" err="1"/>
              <a:t>dar</a:t>
            </a:r>
            <a:r>
              <a:rPr lang="en-GB" b="0" dirty="0"/>
              <a:t> (</a:t>
            </a:r>
            <a:r>
              <a:rPr lang="en-GB" b="0" dirty="0" err="1"/>
              <a:t>doy</a:t>
            </a:r>
            <a:r>
              <a:rPr lang="en-GB" b="0" dirty="0"/>
              <a:t>, das, da)</a:t>
            </a:r>
          </a:p>
          <a:p>
            <a:r>
              <a:rPr lang="en-GB" b="0" dirty="0"/>
              <a:t>iii) </a:t>
            </a:r>
            <a:r>
              <a:rPr lang="en-GB" b="0" dirty="0" err="1"/>
              <a:t>hermano</a:t>
            </a:r>
            <a:r>
              <a:rPr lang="en-GB" b="0" dirty="0"/>
              <a:t> (</a:t>
            </a:r>
            <a:r>
              <a:rPr lang="en-GB" b="0" dirty="0" err="1"/>
              <a:t>madre</a:t>
            </a:r>
            <a:r>
              <a:rPr lang="en-GB" b="0" dirty="0"/>
              <a:t>, </a:t>
            </a:r>
            <a:r>
              <a:rPr lang="en-GB" b="0" dirty="0" err="1"/>
              <a:t>hermana</a:t>
            </a:r>
            <a:r>
              <a:rPr lang="en-GB" b="0" dirty="0"/>
              <a:t>, padre)</a:t>
            </a:r>
          </a:p>
          <a:p>
            <a:r>
              <a:rPr lang="en-GB" b="0" dirty="0"/>
              <a:t>iv) </a:t>
            </a:r>
            <a:r>
              <a:rPr lang="en-GB" b="0" dirty="0" err="1"/>
              <a:t>profesor</a:t>
            </a:r>
            <a:r>
              <a:rPr lang="en-GB" b="0" dirty="0"/>
              <a:t> (</a:t>
            </a:r>
            <a:r>
              <a:rPr lang="en-GB" b="0" dirty="0" err="1"/>
              <a:t>autora</a:t>
            </a:r>
            <a:r>
              <a:rPr lang="en-GB" b="0" dirty="0"/>
              <a:t>, </a:t>
            </a:r>
            <a:r>
              <a:rPr lang="en-GB" b="0" dirty="0" err="1"/>
              <a:t>directora</a:t>
            </a:r>
            <a:r>
              <a:rPr lang="en-GB" b="0" dirty="0"/>
              <a:t>)</a:t>
            </a:r>
          </a:p>
          <a:p>
            <a:r>
              <a:rPr lang="en-GB" b="0" dirty="0"/>
              <a:t>v) dinero (un regalo)</a:t>
            </a:r>
            <a:br>
              <a:rPr lang="en-GB" b="0" dirty="0"/>
            </a:br>
            <a:br>
              <a:rPr lang="en-GB" b="0" dirty="0"/>
            </a:br>
            <a:r>
              <a:rPr lang="en-GB" b="0" dirty="0"/>
              <a:t>There are no 100% correct / incorrect sets here; it is a matter of students reflecting on the meaning of the words and the contexts in which they could be used.</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57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1/2</a:t>
            </a:r>
          </a:p>
          <a:p>
            <a:pPr marL="0" indent="0">
              <a:buNone/>
            </a:pPr>
            <a:r>
              <a:rPr lang="en-GB" b="1" baseline="0" dirty="0"/>
              <a:t>DO NOT CLICK TO BRING UP A’S PROMPTS UNTIL Bs HAVE TURNED AWAY FROM THE BOARD.</a:t>
            </a:r>
            <a:endParaRPr lang="en-GB" b="0" baseline="0" dirty="0"/>
          </a:p>
          <a:p>
            <a:pPr marL="0" indent="0">
              <a:buNone/>
            </a:pPr>
            <a:endParaRPr lang="en-GB" b="0" baseline="0" dirty="0"/>
          </a:p>
          <a:p>
            <a:pPr marL="0" indent="0">
              <a:buNone/>
            </a:pPr>
            <a:r>
              <a:rPr lang="en-GB" b="1" baseline="0" dirty="0"/>
              <a:t>Timing: </a:t>
            </a:r>
            <a:r>
              <a:rPr lang="en-GB" b="0" baseline="0" dirty="0"/>
              <a:t>8 minutes</a:t>
            </a:r>
          </a:p>
          <a:p>
            <a:pPr marL="0" indent="0">
              <a:buNone/>
            </a:pPr>
            <a:endParaRPr lang="en-GB" b="0" baseline="0" dirty="0"/>
          </a:p>
          <a:p>
            <a:pPr marL="0" indent="0">
              <a:buNone/>
            </a:pPr>
            <a:r>
              <a:rPr lang="en-GB" b="1" baseline="0" dirty="0"/>
              <a:t>Aim: </a:t>
            </a:r>
            <a:r>
              <a:rPr lang="en-GB" b="0" baseline="0" dirty="0"/>
              <a:t>pronunciation and listening practice involving the silent ‘h’ at the start of words</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dirty="0"/>
              <a:t>Tell Bs to turn away from the board.</a:t>
            </a:r>
          </a:p>
          <a:p>
            <a:pPr marL="228600" indent="-228600">
              <a:buAutoNum type="arabicPeriod"/>
            </a:pPr>
            <a:r>
              <a:rPr lang="en-GB" baseline="0" dirty="0"/>
              <a:t>As say their sets of words to their partner who has to listen for the odd one out and write it down in Spanish.</a:t>
            </a:r>
          </a:p>
          <a:p>
            <a:pPr marL="228600" indent="-228600">
              <a:buAutoNum type="arabicPeriod"/>
            </a:pPr>
            <a:r>
              <a:rPr lang="en-GB" sz="1200" b="0" kern="1200" dirty="0">
                <a:solidFill>
                  <a:schemeClr val="tx1"/>
                </a:solidFill>
                <a:effectLst/>
                <a:latin typeface="+mn-lt"/>
                <a:ea typeface="+mn-ea"/>
                <a:cs typeface="+mn-cs"/>
              </a:rPr>
              <a:t>Teachers explain to students that the task’s focus is the silent ‘h’.  The odd one out could be the word that starts WITH an ‘h’ or the word that doesn’t. </a:t>
            </a:r>
          </a:p>
          <a:p>
            <a:pPr marL="228600" indent="-228600">
              <a:buAutoNum type="arabicPeriod"/>
            </a:pPr>
            <a:r>
              <a:rPr lang="en-GB" sz="1200" b="0" kern="1200" dirty="0">
                <a:solidFill>
                  <a:schemeClr val="tx1"/>
                </a:solidFill>
                <a:effectLst/>
                <a:latin typeface="+mn-lt"/>
                <a:ea typeface="+mn-ea"/>
                <a:cs typeface="+mn-cs"/>
              </a:rPr>
              <a:t>Teachers</a:t>
            </a:r>
            <a:r>
              <a:rPr lang="en-GB" sz="1200" b="0" kern="1200" baseline="0" dirty="0">
                <a:solidFill>
                  <a:schemeClr val="tx1"/>
                </a:solidFill>
                <a:effectLst/>
                <a:latin typeface="+mn-lt"/>
                <a:ea typeface="+mn-ea"/>
                <a:cs typeface="+mn-cs"/>
              </a:rPr>
              <a:t> could explain that students</a:t>
            </a:r>
            <a:r>
              <a:rPr lang="en-GB" sz="1200" b="0" kern="1200" dirty="0">
                <a:solidFill>
                  <a:schemeClr val="tx1"/>
                </a:solidFill>
                <a:effectLst/>
                <a:latin typeface="+mn-lt"/>
                <a:ea typeface="+mn-ea"/>
                <a:cs typeface="+mn-cs"/>
              </a:rPr>
              <a:t> may need to write down ALL</a:t>
            </a:r>
            <a:r>
              <a:rPr lang="en-GB" sz="1200" b="0" kern="1200" baseline="0" dirty="0">
                <a:solidFill>
                  <a:schemeClr val="tx1"/>
                </a:solidFill>
                <a:effectLst/>
                <a:latin typeface="+mn-lt"/>
                <a:ea typeface="+mn-ea"/>
                <a:cs typeface="+mn-cs"/>
              </a:rPr>
              <a:t> three words before they can determine which is the odd one out.</a:t>
            </a:r>
          </a:p>
          <a:p>
            <a:pPr marL="228600" indent="-228600">
              <a:buAutoNum type="arabicPeriod"/>
            </a:pPr>
            <a:r>
              <a:rPr lang="en-GB" sz="1200" b="0" kern="1200" baseline="0" dirty="0">
                <a:solidFill>
                  <a:schemeClr val="tx1"/>
                </a:solidFill>
                <a:effectLst/>
                <a:latin typeface="+mn-lt"/>
                <a:ea typeface="+mn-ea"/>
                <a:cs typeface="+mn-cs"/>
              </a:rPr>
              <a:t>When As have finished their sets A-E, Bs turn back and teachers click to feed back the answers.</a:t>
            </a:r>
            <a:endParaRPr lang="en-GB" baseline="0" dirty="0"/>
          </a:p>
          <a:p>
            <a:pPr marL="0" indent="0">
              <a:buNone/>
            </a:pPr>
            <a:endParaRPr lang="en-GB" baseline="0" dirty="0"/>
          </a:p>
          <a:p>
            <a:pPr marL="0" indent="0">
              <a:buNone/>
            </a:pPr>
            <a:r>
              <a:rPr lang="en-GB" b="1" baseline="0" dirty="0"/>
              <a:t>Notes:</a:t>
            </a:r>
          </a:p>
          <a:p>
            <a:pPr marL="0" indent="0">
              <a:buNone/>
            </a:pPr>
            <a:r>
              <a:rPr lang="en-GB" baseline="0" dirty="0"/>
              <a:t>All the vocabulary used here has been seen in previously taught vocabulary sets or phonics practice.</a:t>
            </a:r>
            <a:br>
              <a:rPr lang="en-GB" baseline="0" dirty="0"/>
            </a:br>
            <a:br>
              <a:rPr lang="en-GB" baseline="0" dirty="0"/>
            </a:br>
            <a:endParaRPr lang="en-GB" b="0"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774760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2/2</a:t>
            </a:r>
          </a:p>
          <a:p>
            <a:pPr marL="0" indent="0">
              <a:buNone/>
            </a:pPr>
            <a:r>
              <a:rPr lang="en-GB" b="1" baseline="0" dirty="0"/>
              <a:t>DO NOT CLICK TO BRING UP B’S PROMPTS UNTIL As HAVE TURNED AWAY FROM THE BOARD.</a:t>
            </a:r>
            <a:endParaRPr lang="en-GB" b="0" baseline="0" dirty="0"/>
          </a:p>
          <a:p>
            <a:pPr marL="0" indent="0">
              <a:buNone/>
            </a:pPr>
            <a:endParaRPr lang="en-GB" b="0" baseline="0" dirty="0"/>
          </a:p>
          <a:p>
            <a:pPr marL="0" indent="0">
              <a:buNone/>
            </a:pPr>
            <a:r>
              <a:rPr lang="en-GB" b="1" baseline="0" dirty="0"/>
              <a:t>Timing: </a:t>
            </a:r>
            <a:r>
              <a:rPr lang="en-GB" b="0" baseline="0" dirty="0"/>
              <a:t>4 minutes</a:t>
            </a:r>
          </a:p>
          <a:p>
            <a:pPr marL="0" indent="0">
              <a:buNone/>
            </a:pPr>
            <a:endParaRPr lang="en-GB" b="0" baseline="0" dirty="0"/>
          </a:p>
          <a:p>
            <a:pPr marL="0" indent="0">
              <a:buNone/>
            </a:pPr>
            <a:r>
              <a:rPr lang="en-GB" b="1" baseline="0" dirty="0"/>
              <a:t>Aim: </a:t>
            </a:r>
            <a:r>
              <a:rPr lang="en-GB" b="0" baseline="0" dirty="0"/>
              <a:t>pronunciation and listening practice involving the silent ‘h’ at the start of words</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dirty="0"/>
              <a:t>Tell As to turn away from the board.</a:t>
            </a:r>
          </a:p>
          <a:p>
            <a:pPr marL="228600" indent="-228600">
              <a:buAutoNum type="arabicPeriod"/>
            </a:pPr>
            <a:r>
              <a:rPr lang="en-GB" baseline="0" dirty="0"/>
              <a:t>As say their sets of words to their partner who has to listen for the odd one out and write it down in Spanish.</a:t>
            </a:r>
          </a:p>
          <a:p>
            <a:pPr marL="228600" indent="-228600">
              <a:buAutoNum type="arabicPeriod"/>
            </a:pPr>
            <a:r>
              <a:rPr lang="en-GB" sz="1200" b="0" kern="1200" dirty="0">
                <a:solidFill>
                  <a:schemeClr val="tx1"/>
                </a:solidFill>
                <a:effectLst/>
                <a:latin typeface="+mn-lt"/>
                <a:ea typeface="+mn-ea"/>
                <a:cs typeface="+mn-cs"/>
              </a:rPr>
              <a:t>Teachers explain to students that the task’s focus is the silent ‘h’.  The odd one out could be the word that starts WITH an ‘h’ or the word that doesn’t. </a:t>
            </a:r>
          </a:p>
          <a:p>
            <a:pPr marL="228600" indent="-228600">
              <a:buAutoNum type="arabicPeriod"/>
            </a:pPr>
            <a:r>
              <a:rPr lang="en-GB" sz="1200" b="0" kern="1200" dirty="0">
                <a:solidFill>
                  <a:schemeClr val="tx1"/>
                </a:solidFill>
                <a:effectLst/>
                <a:latin typeface="+mn-lt"/>
                <a:ea typeface="+mn-ea"/>
                <a:cs typeface="+mn-cs"/>
              </a:rPr>
              <a:t>Teachers</a:t>
            </a:r>
            <a:r>
              <a:rPr lang="en-GB" sz="1200" b="0" kern="1200" baseline="0" dirty="0">
                <a:solidFill>
                  <a:schemeClr val="tx1"/>
                </a:solidFill>
                <a:effectLst/>
                <a:latin typeface="+mn-lt"/>
                <a:ea typeface="+mn-ea"/>
                <a:cs typeface="+mn-cs"/>
              </a:rPr>
              <a:t> could explain that students</a:t>
            </a:r>
            <a:r>
              <a:rPr lang="en-GB" sz="1200" b="0" kern="1200" dirty="0">
                <a:solidFill>
                  <a:schemeClr val="tx1"/>
                </a:solidFill>
                <a:effectLst/>
                <a:latin typeface="+mn-lt"/>
                <a:ea typeface="+mn-ea"/>
                <a:cs typeface="+mn-cs"/>
              </a:rPr>
              <a:t> may need to write down ALL</a:t>
            </a:r>
            <a:r>
              <a:rPr lang="en-GB" sz="1200" b="0" kern="1200" baseline="0" dirty="0">
                <a:solidFill>
                  <a:schemeClr val="tx1"/>
                </a:solidFill>
                <a:effectLst/>
                <a:latin typeface="+mn-lt"/>
                <a:ea typeface="+mn-ea"/>
                <a:cs typeface="+mn-cs"/>
              </a:rPr>
              <a:t> three words before they can determine which is the odd one out.</a:t>
            </a:r>
          </a:p>
          <a:p>
            <a:pPr marL="228600" indent="-228600">
              <a:buAutoNum type="arabicPeriod"/>
            </a:pPr>
            <a:r>
              <a:rPr lang="en-GB" sz="1200" b="0" kern="1200" baseline="0" dirty="0">
                <a:solidFill>
                  <a:schemeClr val="tx1"/>
                </a:solidFill>
                <a:effectLst/>
                <a:latin typeface="+mn-lt"/>
                <a:ea typeface="+mn-ea"/>
                <a:cs typeface="+mn-cs"/>
              </a:rPr>
              <a:t>When Bs have finished their sets A-E, As turn back and teachers click to feed back the answers.</a:t>
            </a:r>
            <a:endParaRPr lang="en-GB" baseline="0" dirty="0"/>
          </a:p>
          <a:p>
            <a:pPr marL="0" indent="0">
              <a:buNone/>
            </a:pPr>
            <a:endParaRPr lang="en-GB" baseline="0" dirty="0"/>
          </a:p>
          <a:p>
            <a:pPr marL="0" indent="0">
              <a:buNone/>
            </a:pPr>
            <a:r>
              <a:rPr lang="en-GB" b="1" baseline="0" dirty="0"/>
              <a:t>Notes:</a:t>
            </a:r>
          </a:p>
          <a:p>
            <a:pPr marL="0" indent="0">
              <a:buNone/>
            </a:pPr>
            <a:r>
              <a:rPr lang="en-GB" baseline="0" dirty="0"/>
              <a:t>All the vocabulary used here has been seen in previously taught vocabulary sets or phonics practice.</a:t>
            </a:r>
            <a:br>
              <a:rPr lang="en-GB" baseline="0" dirty="0"/>
            </a:br>
            <a:br>
              <a:rPr lang="en-GB" baseline="0" dirty="0"/>
            </a:br>
            <a:endParaRPr lang="en-GB" b="0"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829985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2</a:t>
            </a:r>
            <a:r>
              <a:rPr lang="en-GB" sz="1200" b="0" i="0" kern="1200" baseline="0" dirty="0">
                <a:solidFill>
                  <a:schemeClr val="tx1"/>
                </a:solidFill>
                <a:effectLst/>
                <a:latin typeface="+mn-lt"/>
                <a:ea typeface="+mn-ea"/>
                <a:cs typeface="+mn-cs"/>
              </a:rPr>
              <a:t> minutes (slides 26-30)</a:t>
            </a:r>
          </a:p>
          <a:p>
            <a:endParaRPr lang="en-GB" sz="1200" b="0" i="0" kern="1200" baseline="0" dirty="0">
              <a:solidFill>
                <a:schemeClr val="tx1"/>
              </a:solidFill>
              <a:effectLst/>
              <a:latin typeface="+mn-lt"/>
              <a:ea typeface="+mn-ea"/>
              <a:cs typeface="+mn-cs"/>
            </a:endParaRPr>
          </a:p>
          <a:p>
            <a:r>
              <a:rPr lang="en-GB" sz="1200" b="1" i="0" kern="1200" baseline="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Presentation of new vocabulary items with singular definite article.</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r>
              <a:rPr lang="en-GB" sz="1200" b="0" i="0" kern="1200" dirty="0">
                <a:solidFill>
                  <a:schemeClr val="tx1"/>
                </a:solidFill>
                <a:effectLst/>
                <a:latin typeface="+mn-lt"/>
                <a:ea typeface="+mn-ea"/>
                <a:cs typeface="+mn-cs"/>
              </a:rPr>
              <a:t>1.</a:t>
            </a:r>
            <a:r>
              <a:rPr lang="en-GB" sz="1200" b="0" i="0" kern="1200" baseline="0" dirty="0">
                <a:solidFill>
                  <a:schemeClr val="tx1"/>
                </a:solidFill>
                <a:effectLst/>
                <a:latin typeface="+mn-lt"/>
                <a:ea typeface="+mn-ea"/>
                <a:cs typeface="+mn-cs"/>
              </a:rPr>
              <a:t> Click to show the new vocabulary item corresponding to the picture/word on the left. Students could pronounce the words in choral form after the teacher.</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427275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(for</a:t>
            </a:r>
            <a:r>
              <a:rPr lang="en-GB" b="0" baseline="0" dirty="0"/>
              <a:t> slides 31-36)</a:t>
            </a:r>
            <a:endParaRPr lang="en-GB" b="0" dirty="0"/>
          </a:p>
          <a:p>
            <a:endParaRPr lang="en-GB" b="0" dirty="0"/>
          </a:p>
          <a:p>
            <a:r>
              <a:rPr lang="en-GB" b="1" dirty="0"/>
              <a:t>Aim:</a:t>
            </a:r>
            <a:r>
              <a:rPr lang="en-GB" b="0" dirty="0"/>
              <a:t> to teach use of colours and other adjectives in this vocabulary set</a:t>
            </a:r>
          </a:p>
          <a:p>
            <a:endParaRPr lang="en-GB" b="1" dirty="0"/>
          </a:p>
          <a:p>
            <a:r>
              <a:rPr lang="en-GB" b="1" dirty="0"/>
              <a:t>Procedure:</a:t>
            </a:r>
          </a:p>
          <a:p>
            <a:r>
              <a:rPr lang="en-GB" b="0" dirty="0"/>
              <a:t>1. The teacher clicks to show ‘</a:t>
            </a:r>
            <a:r>
              <a:rPr lang="en-GB" b="0" dirty="0" err="1"/>
              <a:t>rojo</a:t>
            </a:r>
            <a:r>
              <a:rPr lang="en-GB" b="0" dirty="0"/>
              <a:t>’. </a:t>
            </a:r>
          </a:p>
          <a:p>
            <a:r>
              <a:rPr lang="en-GB" b="0" dirty="0"/>
              <a:t>2. The next click asks students what type of adjective ‘</a:t>
            </a:r>
            <a:r>
              <a:rPr lang="en-GB" b="0" dirty="0" err="1"/>
              <a:t>rojo</a:t>
            </a:r>
            <a:r>
              <a:rPr lang="en-GB" b="0" dirty="0"/>
              <a:t>’ is, and then the answer is shown with the next click.</a:t>
            </a:r>
          </a:p>
          <a:p>
            <a:r>
              <a:rPr lang="en-GB" b="0" dirty="0"/>
              <a:t>3. A speech bubble then explains that colours can also be nouns.</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603470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1" dirty="0"/>
              <a:t>1.</a:t>
            </a:r>
            <a:r>
              <a:rPr lang="en-US" b="0" dirty="0"/>
              <a:t> Same as previous slide</a:t>
            </a:r>
            <a:r>
              <a:rPr lang="en-US" b="0" baseline="0" dirty="0"/>
              <a:t> without the callout on colours also being nouns.</a:t>
            </a:r>
            <a:endParaRPr lang="en-US"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621326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p>
          <a:p>
            <a:pPr marL="228600" indent="-228600">
              <a:buAutoNum type="arabicPeriod"/>
            </a:pPr>
            <a:r>
              <a:rPr lang="en-GB" b="0" dirty="0"/>
              <a:t>Same as previous slides</a:t>
            </a:r>
          </a:p>
          <a:p>
            <a:pPr marL="228600" indent="-228600">
              <a:buAutoNum type="arabicPeriod"/>
            </a:pPr>
            <a:r>
              <a:rPr lang="en-GB" b="0" dirty="0"/>
              <a:t>Teacher clicks to show a speech bubble asking students to translate a sentence to apply rules about definite article for colours</a:t>
            </a:r>
            <a:r>
              <a:rPr lang="en-GB" b="0" baseline="0" dirty="0"/>
              <a:t> and adjective position in relation to the noun. The translation in English appears after the click.</a:t>
            </a:r>
            <a:endParaRPr lang="en-GB" b="0" dirty="0"/>
          </a:p>
          <a:p>
            <a:endParaRPr lang="en-GB" b="1" dirty="0"/>
          </a:p>
          <a:p>
            <a:r>
              <a:rPr lang="en-GB" b="1" dirty="0"/>
              <a:t>Notes:</a:t>
            </a:r>
          </a:p>
          <a:p>
            <a:r>
              <a:rPr lang="en-GB" dirty="0"/>
              <a:t>The box here encourages students</a:t>
            </a:r>
            <a:r>
              <a:rPr lang="en-GB" baseline="0" dirty="0"/>
              <a:t> to</a:t>
            </a:r>
          </a:p>
          <a:p>
            <a:pPr marL="228600" indent="-228600">
              <a:buAutoNum type="alphaLcParenR"/>
            </a:pPr>
            <a:r>
              <a:rPr lang="en-GB" baseline="0" dirty="0"/>
              <a:t>think about the fact that nouns are not only adjectives</a:t>
            </a:r>
          </a:p>
          <a:p>
            <a:pPr marL="228600" indent="-228600">
              <a:buAutoNum type="alphaLcParenR"/>
            </a:pPr>
            <a:r>
              <a:rPr lang="en-GB" baseline="0" dirty="0"/>
              <a:t>recall the article which is needed here in Spanish, but not English</a:t>
            </a:r>
          </a:p>
          <a:p>
            <a:pPr marL="228600" indent="-228600">
              <a:buAutoNum type="alphaLcParenR"/>
            </a:pPr>
            <a:r>
              <a:rPr lang="en-GB" baseline="0" dirty="0"/>
              <a:t>think about the word order change in the position of nouns and adjectives</a:t>
            </a:r>
          </a:p>
          <a:p>
            <a:pPr marL="228600" indent="-228600">
              <a:buAutoNum type="alphaLcParen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3926085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gesture for silent ‘h’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1486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Same</a:t>
            </a:r>
            <a:r>
              <a:rPr lang="en-US" b="0" baseline="0" dirty="0"/>
              <a:t> as the previous slide</a:t>
            </a:r>
            <a:endParaRPr lang="en-US"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4174922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Procedure</a:t>
            </a:r>
          </a:p>
          <a:p>
            <a:r>
              <a:rPr lang="en-GB" b="0" baseline="0" dirty="0"/>
              <a:t>The teacher explains how ‘solo’ is used</a:t>
            </a:r>
          </a:p>
          <a:p>
            <a:endParaRPr lang="en-GB" baseline="0" dirty="0"/>
          </a:p>
          <a:p>
            <a:r>
              <a:rPr lang="en-GB" b="1" baseline="0" dirty="0"/>
              <a:t>Note:</a:t>
            </a:r>
            <a:r>
              <a:rPr lang="en-GB" baseline="0" dirty="0"/>
              <a:t> </a:t>
            </a:r>
          </a:p>
          <a:p>
            <a:r>
              <a:rPr lang="en-GB" baseline="0" dirty="0"/>
              <a:t>The RAE no longer requires an accent on the ‘o’, though some Spanish native speakers still use it.</a:t>
            </a:r>
          </a:p>
          <a:p>
            <a:r>
              <a:rPr lang="en-GB" baseline="0" dirty="0"/>
              <a:t>The RAEs current recommendation is as follows: </a:t>
            </a:r>
            <a:r>
              <a:rPr lang="en-GB" sz="1200" b="0" i="0" kern="1200" baseline="0" dirty="0">
                <a:solidFill>
                  <a:schemeClr val="tx1"/>
                </a:solidFill>
                <a:effectLst/>
                <a:latin typeface="+mn-lt"/>
                <a:ea typeface="+mn-ea"/>
                <a:cs typeface="+mn-cs"/>
              </a:rPr>
              <a:t>“</a:t>
            </a:r>
            <a:r>
              <a:rPr lang="es-ES" sz="1200" b="0" i="0" kern="1200" dirty="0">
                <a:solidFill>
                  <a:schemeClr val="tx1"/>
                </a:solidFill>
                <a:effectLst/>
                <a:latin typeface="+mn-lt"/>
                <a:ea typeface="+mn-ea"/>
                <a:cs typeface="+mn-cs"/>
              </a:rPr>
              <a:t>Cuando hay riesgo de ambigüedad con el </a:t>
            </a:r>
            <a:r>
              <a:rPr lang="es-ES" dirty="0" err="1"/>
              <a:t>adj</a:t>
            </a:r>
            <a:r>
              <a:rPr lang="es-ES" dirty="0"/>
              <a:t>.</a:t>
            </a:r>
            <a:r>
              <a:rPr lang="es-ES" sz="1200" b="0" i="0" kern="1200" dirty="0">
                <a:solidFill>
                  <a:schemeClr val="tx1"/>
                </a:solidFill>
                <a:effectLst/>
                <a:latin typeface="+mn-lt"/>
                <a:ea typeface="+mn-ea"/>
                <a:cs typeface="+mn-cs"/>
              </a:rPr>
              <a:t> </a:t>
            </a:r>
            <a:r>
              <a:rPr lang="es-ES" sz="1200" b="0" i="1" kern="1200" dirty="0">
                <a:solidFill>
                  <a:schemeClr val="tx1"/>
                </a:solidFill>
                <a:effectLst/>
                <a:latin typeface="+mn-lt"/>
                <a:ea typeface="+mn-ea"/>
                <a:cs typeface="+mn-cs"/>
              </a:rPr>
              <a:t>solo</a:t>
            </a:r>
            <a:r>
              <a:rPr lang="es-ES" sz="1200" b="0" i="1" kern="1200" baseline="30000" dirty="0">
                <a:solidFill>
                  <a:schemeClr val="tx1"/>
                </a:solidFill>
                <a:effectLst/>
                <a:latin typeface="+mn-lt"/>
                <a:ea typeface="+mn-ea"/>
                <a:cs typeface="+mn-cs"/>
              </a:rPr>
              <a:t>1</a:t>
            </a:r>
            <a:r>
              <a:rPr lang="es-ES" sz="1200" b="0" i="1" kern="1200" dirty="0">
                <a:solidFill>
                  <a:schemeClr val="tx1"/>
                </a:solidFill>
                <a:effectLst/>
                <a:latin typeface="+mn-lt"/>
                <a:ea typeface="+mn-ea"/>
                <a:cs typeface="+mn-cs"/>
              </a:rPr>
              <a:t>,</a:t>
            </a:r>
            <a:r>
              <a:rPr lang="es-ES" sz="1200" b="0" i="0" kern="1200" dirty="0">
                <a:solidFill>
                  <a:schemeClr val="tx1"/>
                </a:solidFill>
                <a:effectLst/>
                <a:latin typeface="+mn-lt"/>
                <a:ea typeface="+mn-ea"/>
                <a:cs typeface="+mn-cs"/>
              </a:rPr>
              <a:t> puede escribirse </a:t>
            </a:r>
            <a:r>
              <a:rPr lang="es-ES" sz="1200" b="0" i="1" kern="1200" dirty="0">
                <a:solidFill>
                  <a:schemeClr val="tx1"/>
                </a:solidFill>
                <a:effectLst/>
                <a:latin typeface="+mn-lt"/>
                <a:ea typeface="+mn-ea"/>
                <a:cs typeface="+mn-cs"/>
              </a:rPr>
              <a:t>sólo.”</a:t>
            </a:r>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413158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kern="1200" dirty="0" err="1">
                <a:solidFill>
                  <a:schemeClr val="tx1"/>
                </a:solidFill>
                <a:effectLst/>
                <a:latin typeface="+mn-lt"/>
                <a:ea typeface="+mn-ea"/>
                <a:cs typeface="+mn-cs"/>
              </a:rPr>
              <a:t>Procedure</a:t>
            </a:r>
            <a:endParaRPr lang="es-ES" sz="1200" b="1"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Same</a:t>
            </a:r>
            <a:r>
              <a:rPr lang="es-ES" sz="1200" b="0" i="0" kern="1200" dirty="0">
                <a:solidFill>
                  <a:schemeClr val="tx1"/>
                </a:solidFill>
                <a:effectLst/>
                <a:latin typeface="+mn-lt"/>
                <a:ea typeface="+mn-ea"/>
                <a:cs typeface="+mn-cs"/>
              </a:rPr>
              <a:t> as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previous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slide</a:t>
            </a:r>
            <a:r>
              <a:rPr lang="es-ES" sz="1200" b="0" i="0" kern="1200" dirty="0">
                <a:solidFill>
                  <a:schemeClr val="tx1"/>
                </a:solidFill>
                <a:effectLst/>
                <a:latin typeface="+mn-lt"/>
                <a:ea typeface="+mn-ea"/>
                <a:cs typeface="+mn-cs"/>
              </a:rPr>
              <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Teachers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just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need</a:t>
            </a:r>
            <a:r>
              <a:rPr lang="es-ES" sz="1200" b="0" i="0" kern="1200" baseline="0" dirty="0">
                <a:solidFill>
                  <a:schemeClr val="tx1"/>
                </a:solidFill>
                <a:effectLst/>
                <a:latin typeface="+mn-lt"/>
                <a:ea typeface="+mn-ea"/>
                <a:cs typeface="+mn-cs"/>
              </a:rPr>
              <a:t> to </a:t>
            </a:r>
            <a:r>
              <a:rPr lang="es-ES" sz="1200" b="0" i="0" kern="1200" baseline="0" dirty="0" err="1">
                <a:solidFill>
                  <a:schemeClr val="tx1"/>
                </a:solidFill>
                <a:effectLst/>
                <a:latin typeface="+mn-lt"/>
                <a:ea typeface="+mn-ea"/>
                <a:cs typeface="+mn-cs"/>
              </a:rPr>
              <a:t>explain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way</a:t>
            </a:r>
            <a:r>
              <a:rPr lang="es-ES" sz="1200" b="0" i="0" kern="1200" baseline="0" dirty="0">
                <a:solidFill>
                  <a:schemeClr val="tx1"/>
                </a:solidFill>
                <a:effectLst/>
                <a:latin typeface="+mn-lt"/>
                <a:ea typeface="+mn-ea"/>
                <a:cs typeface="+mn-cs"/>
              </a:rPr>
              <a:t> in </a:t>
            </a:r>
            <a:r>
              <a:rPr lang="es-ES" sz="1200" b="0" i="0" kern="1200" baseline="0" dirty="0" err="1">
                <a:solidFill>
                  <a:schemeClr val="tx1"/>
                </a:solidFill>
                <a:effectLst/>
                <a:latin typeface="+mn-lt"/>
                <a:ea typeface="+mn-ea"/>
                <a:cs typeface="+mn-cs"/>
              </a:rPr>
              <a:t>which</a:t>
            </a:r>
            <a:r>
              <a:rPr lang="es-ES" sz="1200" b="0" i="0" kern="1200" baseline="0" dirty="0">
                <a:solidFill>
                  <a:schemeClr val="tx1"/>
                </a:solidFill>
                <a:effectLst/>
                <a:latin typeface="+mn-lt"/>
                <a:ea typeface="+mn-ea"/>
                <a:cs typeface="+mn-cs"/>
              </a:rPr>
              <a:t> ‘mucho’ </a:t>
            </a:r>
            <a:r>
              <a:rPr lang="es-ES" sz="1200" b="0" i="0" kern="1200" baseline="0" dirty="0" err="1">
                <a:solidFill>
                  <a:schemeClr val="tx1"/>
                </a:solidFill>
                <a:effectLst/>
                <a:latin typeface="+mn-lt"/>
                <a:ea typeface="+mn-ea"/>
                <a:cs typeface="+mn-cs"/>
              </a:rPr>
              <a:t>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used</a:t>
            </a:r>
            <a:r>
              <a:rPr lang="es-ES" sz="1200" b="0" i="0" kern="1200" baseline="0" dirty="0">
                <a:solidFill>
                  <a:schemeClr val="tx1"/>
                </a:solidFill>
                <a:effectLst/>
                <a:latin typeface="+mn-lt"/>
                <a:ea typeface="+mn-ea"/>
                <a:cs typeface="+mn-cs"/>
              </a:rPr>
              <a:t> and </a:t>
            </a:r>
            <a:r>
              <a:rPr lang="es-ES" sz="1200" b="0" i="0" kern="1200" baseline="0" dirty="0" err="1">
                <a:solidFill>
                  <a:schemeClr val="tx1"/>
                </a:solidFill>
                <a:effectLst/>
                <a:latin typeface="+mn-lt"/>
                <a:ea typeface="+mn-ea"/>
                <a:cs typeface="+mn-cs"/>
              </a:rPr>
              <a:t>how</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agrees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Highlight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goes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before</a:t>
            </a:r>
            <a:r>
              <a:rPr lang="es-ES" sz="1200" b="0" i="0" kern="1200" baseline="0" dirty="0">
                <a:solidFill>
                  <a:schemeClr val="tx1"/>
                </a:solidFill>
                <a:effectLst/>
                <a:latin typeface="+mn-lt"/>
                <a:ea typeface="+mn-ea"/>
                <a:cs typeface="+mn-cs"/>
              </a:rPr>
              <a:t> a noun </a:t>
            </a:r>
            <a:r>
              <a:rPr lang="es-ES" sz="1200" b="0" i="0" kern="1200" baseline="0" dirty="0" err="1">
                <a:solidFill>
                  <a:schemeClr val="tx1"/>
                </a:solidFill>
                <a:effectLst/>
                <a:latin typeface="+mn-lt"/>
                <a:ea typeface="+mn-ea"/>
                <a:cs typeface="+mn-cs"/>
              </a:rPr>
              <a:t>when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used</a:t>
            </a:r>
            <a:r>
              <a:rPr lang="es-ES" sz="1200" b="0" i="0" kern="1200" baseline="0" dirty="0">
                <a:solidFill>
                  <a:schemeClr val="tx1"/>
                </a:solidFill>
                <a:effectLst/>
                <a:latin typeface="+mn-lt"/>
                <a:ea typeface="+mn-ea"/>
                <a:cs typeface="+mn-cs"/>
              </a:rPr>
              <a:t> as </a:t>
            </a:r>
            <a:r>
              <a:rPr lang="es-ES" sz="1200" b="0" i="0" kern="1200" baseline="0" dirty="0" err="1">
                <a:solidFill>
                  <a:schemeClr val="tx1"/>
                </a:solidFill>
                <a:effectLst/>
                <a:latin typeface="+mn-lt"/>
                <a:ea typeface="+mn-ea"/>
                <a:cs typeface="+mn-cs"/>
              </a:rPr>
              <a:t>an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adjective</a:t>
            </a:r>
            <a:r>
              <a:rPr lang="es-ES" sz="1200" b="0" i="0" kern="1200" baseline="0" dirty="0">
                <a:solidFill>
                  <a:schemeClr val="tx1"/>
                </a:solidFill>
                <a:effectLst/>
                <a:latin typeface="+mn-lt"/>
                <a:ea typeface="+mn-ea"/>
                <a:cs typeface="+mn-cs"/>
              </a:rPr>
              <a:t>.</a:t>
            </a:r>
            <a:endParaRPr lang="es-E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337929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0" dirty="0"/>
          </a:p>
          <a:p>
            <a:r>
              <a:rPr lang="en-GB" b="1" dirty="0"/>
              <a:t>Aim:</a:t>
            </a:r>
            <a:r>
              <a:rPr lang="en-GB" b="1" baseline="0" dirty="0"/>
              <a:t> </a:t>
            </a:r>
            <a:r>
              <a:rPr lang="en-GB" dirty="0"/>
              <a:t>to revisit</a:t>
            </a:r>
            <a:r>
              <a:rPr lang="en-GB" baseline="0" dirty="0"/>
              <a:t> ‘</a:t>
            </a:r>
            <a:r>
              <a:rPr lang="en-GB" baseline="0" dirty="0" err="1"/>
              <a:t>tenemos</a:t>
            </a:r>
            <a:r>
              <a:rPr lang="en-GB" baseline="0" dirty="0"/>
              <a:t>’ and ‘</a:t>
            </a:r>
            <a:r>
              <a:rPr lang="en-GB" baseline="0" dirty="0" err="1"/>
              <a:t>tienen</a:t>
            </a:r>
            <a:r>
              <a:rPr lang="en-GB" baseline="0" dirty="0"/>
              <a:t>’ and also focus students on the word order change from Spanish to English when translating adjectives that follow nouns.</a:t>
            </a:r>
          </a:p>
          <a:p>
            <a:endParaRPr lang="en-GB" baseline="0" dirty="0"/>
          </a:p>
          <a:p>
            <a:r>
              <a:rPr lang="en-GB" b="1" baseline="0" dirty="0"/>
              <a:t>Procedure:</a:t>
            </a:r>
          </a:p>
          <a:p>
            <a:pPr marL="228600" indent="-228600">
              <a:buAutoNum type="arabicPeriod"/>
            </a:pPr>
            <a:r>
              <a:rPr lang="en-GB" b="0" baseline="0" dirty="0"/>
              <a:t>Students should either copy the grid, or just write out ‘we have’ or ‘they have’ for each question before translating the sentence into English.</a:t>
            </a:r>
          </a:p>
          <a:p>
            <a:pPr marL="228600" indent="-228600">
              <a:buAutoNum type="arabicPeriod"/>
            </a:pPr>
            <a:r>
              <a:rPr lang="en-GB" b="0" baseline="0" dirty="0"/>
              <a:t>The teacher clicks to show the tick in either the ‘we have’ or ‘they have’ column, before clicking again to reveal the translation, allowing them to elicit each answer from students.</a:t>
            </a:r>
          </a:p>
          <a:p>
            <a:endParaRPr lang="en-GB" b="0" baseline="0" dirty="0"/>
          </a:p>
          <a:p>
            <a:r>
              <a:rPr lang="en-GB" b="1" baseline="0" dirty="0"/>
              <a:t>Notes:</a:t>
            </a:r>
          </a:p>
          <a:p>
            <a:r>
              <a:rPr lang="en-GB" baseline="0" dirty="0"/>
              <a:t>In addition to the new vocabulary, several previously taught words and phonics words are included: </a:t>
            </a:r>
            <a:r>
              <a:rPr lang="en-GB" baseline="0" dirty="0" err="1"/>
              <a:t>montaña</a:t>
            </a:r>
            <a:r>
              <a:rPr lang="en-GB" baseline="0" dirty="0"/>
              <a:t> [1464], alto [231], </a:t>
            </a:r>
            <a:r>
              <a:rPr lang="en-GB" baseline="0" dirty="0" err="1"/>
              <a:t>isla</a:t>
            </a:r>
            <a:r>
              <a:rPr lang="en-GB" baseline="0" dirty="0"/>
              <a:t> [810], bonito [891], </a:t>
            </a:r>
            <a:r>
              <a:rPr lang="en-GB" baseline="0" dirty="0" err="1"/>
              <a:t>hermoso</a:t>
            </a:r>
            <a:r>
              <a:rPr lang="en-GB" baseline="0" dirty="0"/>
              <a:t> [980], flor [739], playa [1475]. </a:t>
            </a:r>
          </a:p>
          <a:p>
            <a:r>
              <a:rPr lang="en-GB" baseline="0" dirty="0"/>
              <a:t>‘Diversa’ was chosen as it is an English-Spanish cognate.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296845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10-12 minutes</a:t>
            </a:r>
          </a:p>
          <a:p>
            <a:endParaRPr lang="en-GB" b="0" baseline="0" dirty="0"/>
          </a:p>
          <a:p>
            <a:r>
              <a:rPr lang="en-GB" b="1" baseline="0" dirty="0"/>
              <a:t>Aim: </a:t>
            </a:r>
            <a:r>
              <a:rPr lang="en-GB" b="0" baseline="0" dirty="0"/>
              <a:t>different options depending on teacher decisions. Opportunities for grammatical adjective/noun awareness and practice, phonics revision</a:t>
            </a:r>
            <a:endParaRPr lang="en-GB" b="0" dirty="0"/>
          </a:p>
          <a:p>
            <a:endParaRPr lang="en-GB" dirty="0"/>
          </a:p>
          <a:p>
            <a:r>
              <a:rPr lang="en-GB" b="1" dirty="0"/>
              <a:t>Procedure: </a:t>
            </a:r>
          </a:p>
          <a:p>
            <a:r>
              <a:rPr lang="en-GB" dirty="0"/>
              <a:t>This</a:t>
            </a:r>
            <a:r>
              <a:rPr lang="en-GB" baseline="0" dirty="0"/>
              <a:t> text can be exploited in different ways, </a:t>
            </a:r>
            <a:r>
              <a:rPr lang="en-GB" b="1" baseline="0" dirty="0"/>
              <a:t>choose either to do the activity on this slide, the next slide, or the following slide.</a:t>
            </a:r>
            <a:br>
              <a:rPr lang="en-GB" b="1" baseline="0" dirty="0"/>
            </a:br>
            <a:r>
              <a:rPr lang="en-GB" b="1" baseline="0" dirty="0"/>
              <a:t>This slide:</a:t>
            </a:r>
          </a:p>
          <a:p>
            <a:pPr marL="228600" indent="-228600">
              <a:buAutoNum type="arabicParenR"/>
            </a:pPr>
            <a:r>
              <a:rPr lang="en-GB" baseline="0" dirty="0"/>
              <a:t>Grammatical awareness – students read text and identify how many examples of the ‘adjective following noun’ they can find. </a:t>
            </a:r>
          </a:p>
          <a:p>
            <a:pPr marL="228600" indent="-228600">
              <a:buAutoNum type="arabicParenR"/>
            </a:pPr>
            <a:r>
              <a:rPr lang="en-GB" b="0" baseline="0" dirty="0"/>
              <a:t>Answer: 7 </a:t>
            </a:r>
            <a:r>
              <a:rPr lang="en-GB" baseline="0" dirty="0"/>
              <a:t>(río </a:t>
            </a:r>
            <a:r>
              <a:rPr lang="en-GB" baseline="0" dirty="0" err="1"/>
              <a:t>hermoso</a:t>
            </a:r>
            <a:r>
              <a:rPr lang="en-GB" baseline="0" dirty="0"/>
              <a:t>, parque nacional, ciudad grande, lugar perfecto, cosas </a:t>
            </a:r>
            <a:r>
              <a:rPr lang="en-GB" baseline="0" dirty="0" err="1"/>
              <a:t>feas</a:t>
            </a:r>
            <a:r>
              <a:rPr lang="en-GB" baseline="0" dirty="0"/>
              <a:t>, pájaro azul y verde; especie </a:t>
            </a:r>
            <a:r>
              <a:rPr lang="en-GB" baseline="0" dirty="0" err="1"/>
              <a:t>nativa</a:t>
            </a:r>
            <a:r>
              <a:rPr lang="en-GB" baseline="0" dirty="0"/>
              <a:t>). The title ‘un </a:t>
            </a:r>
            <a:r>
              <a:rPr lang="en-GB" baseline="0" dirty="0" err="1"/>
              <a:t>lugar</a:t>
            </a:r>
            <a:r>
              <a:rPr lang="en-GB" baseline="0" dirty="0"/>
              <a:t> </a:t>
            </a:r>
            <a:r>
              <a:rPr lang="en-GB" baseline="0" dirty="0" err="1"/>
              <a:t>espectacular</a:t>
            </a:r>
            <a:r>
              <a:rPr lang="en-GB" baseline="0" dirty="0"/>
              <a:t>’ includes another example of this.</a:t>
            </a:r>
          </a:p>
          <a:p>
            <a:pPr marL="0" indent="0">
              <a:buNone/>
            </a:pPr>
            <a:r>
              <a:rPr lang="en-GB" b="1" baseline="0" dirty="0"/>
              <a:t>The next slide:</a:t>
            </a:r>
          </a:p>
          <a:p>
            <a:pPr marL="0" indent="0">
              <a:buNone/>
            </a:pPr>
            <a:r>
              <a:rPr lang="en-GB" baseline="0" dirty="0"/>
              <a:t>3) Phonics revision – The teacher clicks the speaker button. Students listen to the text and write the missing words, which contain words with challenging SSCs.</a:t>
            </a:r>
          </a:p>
          <a:p>
            <a:pPr marL="0" indent="0">
              <a:buNone/>
            </a:pPr>
            <a:r>
              <a:rPr lang="en-GB" b="1" baseline="0" dirty="0"/>
              <a:t>The following slide:</a:t>
            </a:r>
          </a:p>
          <a:p>
            <a:pPr marL="0" indent="0">
              <a:buNone/>
            </a:pPr>
            <a:r>
              <a:rPr lang="en-GB" baseline="0" dirty="0"/>
              <a:t>4) Paired read aloud with prompts to force production of post-nominal adjective (see this slide for procedure)</a:t>
            </a:r>
          </a:p>
          <a:p>
            <a:pPr marL="0" indent="0">
              <a:buNone/>
            </a:pPr>
            <a:endParaRPr lang="en-GB" baseline="0" dirty="0"/>
          </a:p>
          <a:p>
            <a:pPr marL="0" indent="0">
              <a:buNone/>
            </a:pPr>
            <a:r>
              <a:rPr lang="en-GB" baseline="0" dirty="0"/>
              <a:t>After each activity the text can be translated in class.</a:t>
            </a:r>
          </a:p>
          <a:p>
            <a:pPr marL="228600" indent="-228600">
              <a:buAutoNum type="arabicParenR"/>
            </a:pPr>
            <a:endParaRPr lang="en-GB" baseline="0" dirty="0"/>
          </a:p>
          <a:p>
            <a:pPr marL="0" indent="0">
              <a:buNone/>
            </a:pPr>
            <a:r>
              <a:rPr lang="en-GB" b="1" baseline="0" dirty="0"/>
              <a:t>Notes</a:t>
            </a:r>
          </a:p>
          <a:p>
            <a:pPr marL="0" indent="0">
              <a:buNone/>
            </a:pPr>
            <a:r>
              <a:rPr lang="en-GB" b="0" baseline="0" dirty="0"/>
              <a:t>Teachers could tell students that for many years it was very dangerous and almost impossible for many people to visit </a:t>
            </a:r>
            <a:r>
              <a:rPr lang="en-GB" b="0" baseline="0" dirty="0" err="1"/>
              <a:t>Caño</a:t>
            </a:r>
            <a:r>
              <a:rPr lang="en-GB" b="0" baseline="0" dirty="0"/>
              <a:t> </a:t>
            </a:r>
            <a:r>
              <a:rPr lang="en-GB" b="0" baseline="0" dirty="0" err="1"/>
              <a:t>Cristales</a:t>
            </a:r>
            <a:r>
              <a:rPr lang="en-GB" b="0" baseline="0" dirty="0"/>
              <a:t> as it was ‘no-go territory’ in the middle of the Colombian Civil War. It was only in recent years due to the peace process that it has been easier to visit for Colombians and foreign tourists alike.</a:t>
            </a:r>
          </a:p>
          <a:p>
            <a:pPr marL="0" indent="0">
              <a:buNone/>
            </a:pPr>
            <a:r>
              <a:rPr lang="en-GB" dirty="0"/>
              <a:t>Two words that haven’t been previously taught are included as a gloss: ‘para and ‘especie’. Students will be taught the basic meaning of ‘para’ in next week’s class. They will learn ‘para’ + infinitive in the Year 8 Spanish scheme of work</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1739247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a:t>
            </a:r>
            <a:r>
              <a:rPr lang="en-GB" b="0" baseline="0" dirty="0"/>
              <a:t>10-12 minutes</a:t>
            </a:r>
            <a:endParaRPr lang="en-GB" b="1" baseline="0" dirty="0"/>
          </a:p>
          <a:p>
            <a:pPr marL="0" indent="0">
              <a:buNone/>
            </a:pPr>
            <a:endParaRPr lang="en-GB" b="1" baseline="0" dirty="0"/>
          </a:p>
          <a:p>
            <a:pPr marL="0" indent="0">
              <a:buNone/>
            </a:pPr>
            <a:r>
              <a:rPr lang="en-GB" b="1" baseline="0" dirty="0"/>
              <a:t>Aim: </a:t>
            </a:r>
            <a:r>
              <a:rPr lang="en-GB" b="0" baseline="0" dirty="0"/>
              <a:t>Phonics revision</a:t>
            </a:r>
            <a:endParaRPr lang="en-GB" baseline="0" dirty="0"/>
          </a:p>
          <a:p>
            <a:pPr marL="0" indent="0">
              <a:buNone/>
            </a:pPr>
            <a:endParaRPr lang="en-GB" baseline="0" dirty="0"/>
          </a:p>
          <a:p>
            <a:pPr marL="0" indent="0">
              <a:buNone/>
            </a:pPr>
            <a:r>
              <a:rPr lang="en-GB" b="1" baseline="0" dirty="0"/>
              <a:t>Procedure:</a:t>
            </a:r>
          </a:p>
          <a:p>
            <a:pPr marL="228600" indent="-228600">
              <a:buAutoNum type="arabicPeriod"/>
            </a:pPr>
            <a:r>
              <a:rPr lang="en-GB" b="0" baseline="0" dirty="0"/>
              <a:t>The teacher clicks the speaker button to play the text. S</a:t>
            </a:r>
            <a:r>
              <a:rPr lang="en-GB" baseline="0" dirty="0"/>
              <a:t>tudents write the missing words. The text has been adapted slightly to not give away the answers by repeating key words.</a:t>
            </a:r>
          </a:p>
          <a:p>
            <a:pPr marL="228600" indent="-228600">
              <a:buAutoNum type="arabicPeriod"/>
            </a:pPr>
            <a:r>
              <a:rPr lang="en-GB" baseline="0" dirty="0"/>
              <a:t>Answers are as follows: (these do not appear on the slide)</a:t>
            </a:r>
          </a:p>
          <a:p>
            <a:pPr marL="0" indent="0">
              <a:buNone/>
            </a:pPr>
            <a:endParaRPr lang="en-GB" baseline="0" dirty="0"/>
          </a:p>
          <a:p>
            <a:pPr marL="228600" indent="-228600">
              <a:buAutoNum type="arabicParenR"/>
            </a:pPr>
            <a:r>
              <a:rPr lang="en-GB" baseline="0" dirty="0" err="1"/>
              <a:t>hermoso</a:t>
            </a:r>
            <a:r>
              <a:rPr lang="en-GB" baseline="0" dirty="0"/>
              <a:t>  – SSC [silent ‘h’]</a:t>
            </a:r>
          </a:p>
          <a:p>
            <a:pPr marL="228600" indent="-228600">
              <a:buAutoNum type="arabicParenR"/>
            </a:pPr>
            <a:r>
              <a:rPr lang="en-GB" baseline="0" dirty="0" err="1"/>
              <a:t>lejos</a:t>
            </a:r>
            <a:r>
              <a:rPr lang="en-GB" baseline="0" dirty="0"/>
              <a:t> – SSC [j]</a:t>
            </a:r>
          </a:p>
          <a:p>
            <a:pPr marL="228600" indent="-228600">
              <a:buAutoNum type="arabicParenR"/>
            </a:pPr>
            <a:r>
              <a:rPr lang="en-GB" baseline="0" dirty="0" err="1"/>
              <a:t>azul</a:t>
            </a:r>
            <a:r>
              <a:rPr lang="en-GB" baseline="0" dirty="0"/>
              <a:t> – SSC [z]</a:t>
            </a:r>
          </a:p>
          <a:p>
            <a:pPr marL="228600" indent="-228600">
              <a:buAutoNum type="arabicParenR"/>
            </a:pPr>
            <a:r>
              <a:rPr lang="en-GB" baseline="0" dirty="0" err="1"/>
              <a:t>amarillo</a:t>
            </a:r>
            <a:r>
              <a:rPr lang="en-GB" baseline="0" dirty="0"/>
              <a:t> – SSC [</a:t>
            </a:r>
            <a:r>
              <a:rPr lang="en-GB" baseline="0" dirty="0" err="1"/>
              <a:t>ll</a:t>
            </a:r>
            <a:r>
              <a:rPr lang="en-GB" baseline="0" dirty="0"/>
              <a:t>]</a:t>
            </a:r>
          </a:p>
          <a:p>
            <a:pPr marL="228600" indent="-228600">
              <a:buAutoNum type="arabicParenR"/>
            </a:pPr>
            <a:r>
              <a:rPr lang="en-GB" baseline="0" dirty="0" err="1"/>
              <a:t>pequeños</a:t>
            </a:r>
            <a:r>
              <a:rPr lang="en-GB" baseline="0" dirty="0"/>
              <a:t> – SSC [</a:t>
            </a:r>
            <a:r>
              <a:rPr lang="en-GB" baseline="0" dirty="0" err="1"/>
              <a:t>ñ</a:t>
            </a:r>
            <a:r>
              <a:rPr lang="en-GB" baseline="0" dirty="0"/>
              <a:t>]</a:t>
            </a:r>
          </a:p>
          <a:p>
            <a:pPr marL="228600" indent="-228600">
              <a:buAutoNum type="arabicParenR"/>
            </a:pPr>
            <a:r>
              <a:rPr lang="en-GB" baseline="0" dirty="0" err="1"/>
              <a:t>imagen</a:t>
            </a:r>
            <a:r>
              <a:rPr lang="en-GB" baseline="0" dirty="0"/>
              <a:t> – SSC [</a:t>
            </a:r>
            <a:r>
              <a:rPr lang="en-GB" baseline="0" dirty="0" err="1"/>
              <a:t>ge</a:t>
            </a:r>
            <a:r>
              <a:rPr lang="en-GB" baseline="0" dirty="0"/>
              <a:t>]</a:t>
            </a:r>
          </a:p>
          <a:p>
            <a:pPr marL="0" indent="0">
              <a:buNone/>
            </a:pPr>
            <a:endParaRPr lang="en-GB" baseline="0" dirty="0"/>
          </a:p>
          <a:p>
            <a:pPr marL="0" indent="0">
              <a:buNone/>
            </a:pPr>
            <a:r>
              <a:rPr lang="en-GB" b="1" baseline="0" dirty="0"/>
              <a:t>Notes:</a:t>
            </a:r>
          </a:p>
          <a:p>
            <a:pPr marL="0" indent="0">
              <a:buNone/>
            </a:pPr>
            <a:r>
              <a:rPr lang="en-GB" baseline="0" dirty="0"/>
              <a:t>The missing words were selected because they contain a range of previously taught SSCs that can sometimes be challenging for students.</a:t>
            </a:r>
          </a:p>
          <a:p>
            <a:pPr marL="228600" indent="-228600">
              <a:buAutoNum type="arabicParenR"/>
            </a:pPr>
            <a:endParaRPr lang="en-GB" baseline="0" dirty="0"/>
          </a:p>
          <a:p>
            <a:pPr marL="0" indent="0">
              <a:buNone/>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286315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a:t>
            </a:r>
            <a:r>
              <a:rPr lang="en-GB" b="1" baseline="0"/>
              <a:t> </a:t>
            </a:r>
            <a:r>
              <a:rPr lang="en-GB" b="0" baseline="0"/>
              <a:t>practise</a:t>
            </a:r>
            <a:r>
              <a:rPr lang="en-GB" b="1" baseline="0"/>
              <a:t> </a:t>
            </a:r>
            <a:r>
              <a:rPr lang="en-GB" baseline="0" dirty="0"/>
              <a:t>production of post-nominal adjective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take it in turns to read out the text, adding the missing words, remembering the change in word order from English to Spanish with nouns and adjectives.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Students haven’t previously learnt ‘especie’, ‘nativa’ or ‘nacional’ as vocabulary items so make sure these words are understood from the original text. All 3 are near-cognates but students might not be sure of the spoken form. ‘Especie’ and ‘nacional’ are provided as a gloss to support practice.</a:t>
            </a: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1231148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gesture for silent ‘h’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22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38028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4055194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Without the images or sound, students have to pronounce the words themselves.</a:t>
            </a:r>
            <a:endParaRPr lang="en-GB" sz="1200" kern="120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39201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p>
          <a:p>
            <a:endParaRPr lang="en-GB" b="1" dirty="0"/>
          </a:p>
          <a:p>
            <a:r>
              <a:rPr lang="en-GB" b="1" dirty="0"/>
              <a:t>Aim: </a:t>
            </a:r>
            <a:r>
              <a:rPr lang="en-GB" b="0" dirty="0"/>
              <a:t>listening</a:t>
            </a:r>
            <a:r>
              <a:rPr lang="en-GB" b="0" baseline="0" dirty="0"/>
              <a:t> practice to help remember which words begin with ‘h’</a:t>
            </a:r>
          </a:p>
          <a:p>
            <a:endParaRPr lang="en-GB" b="0" baseline="0" dirty="0"/>
          </a:p>
          <a:p>
            <a:r>
              <a:rPr lang="en-GB" b="1" baseline="0" dirty="0"/>
              <a:t>Procedure: </a:t>
            </a:r>
            <a:endParaRPr lang="en-GB" b="0" baseline="0" dirty="0"/>
          </a:p>
          <a:p>
            <a:pPr marL="228600" indent="-228600">
              <a:buAutoNum type="arabicPeriod"/>
            </a:pPr>
            <a:r>
              <a:rPr lang="en-GB" b="0" baseline="0" dirty="0"/>
              <a:t>Students write A-J in their exercise books. They will need to put a tick if the word they hear starts with an ‘h’, or a cross if it does not. They should then write word out.</a:t>
            </a:r>
          </a:p>
          <a:p>
            <a:pPr marL="228600" indent="-228600">
              <a:buAutoNum type="arabicPeriod"/>
            </a:pPr>
            <a:r>
              <a:rPr lang="en-GB" b="0" baseline="0" dirty="0"/>
              <a:t>Teachers click the letter button to play the recording of the word.</a:t>
            </a:r>
          </a:p>
          <a:p>
            <a:pPr marL="228600" indent="-228600">
              <a:buAutoNum type="arabicPeriod"/>
            </a:pPr>
            <a:r>
              <a:rPr lang="en-GB" b="0" baseline="0" dirty="0"/>
              <a:t>The answers are shown by clicking. With the first click for each question a tick or a cross is shown, and then the word is shown, allowing students to give answers.</a:t>
            </a:r>
          </a:p>
          <a:p>
            <a:pPr marL="228600" indent="-228600">
              <a:buAutoNum type="arabicPeriod"/>
            </a:pPr>
            <a:r>
              <a:rPr lang="en-GB" b="0" baseline="0" dirty="0"/>
              <a:t>Teachers can take the opportunity to ask students what the words mean in English as well.</a:t>
            </a:r>
            <a:endParaRPr lang="en-GB" b="1" dirty="0"/>
          </a:p>
          <a:p>
            <a:endParaRPr lang="en-GB" dirty="0"/>
          </a:p>
          <a:p>
            <a:r>
              <a:rPr lang="en-GB" b="1" dirty="0"/>
              <a:t>Transcript: </a:t>
            </a:r>
          </a:p>
          <a:p>
            <a:pPr marL="228600" indent="-228600">
              <a:buAutoNum type="arabicPeriod"/>
            </a:pPr>
            <a:r>
              <a:rPr lang="en-GB" baseline="0" dirty="0" err="1"/>
              <a:t>helado</a:t>
            </a:r>
            <a:r>
              <a:rPr lang="en-GB" baseline="0" dirty="0"/>
              <a:t> </a:t>
            </a:r>
          </a:p>
          <a:p>
            <a:pPr marL="228600" indent="-228600">
              <a:buAutoNum type="arabicPeriod"/>
            </a:pPr>
            <a:r>
              <a:rPr lang="en-GB" baseline="0" dirty="0"/>
              <a:t>once </a:t>
            </a:r>
          </a:p>
          <a:p>
            <a:pPr marL="228600" indent="-228600">
              <a:buAutoNum type="arabicPeriod"/>
            </a:pPr>
            <a:r>
              <a:rPr lang="en-GB" baseline="0" dirty="0" err="1"/>
              <a:t>autor</a:t>
            </a:r>
            <a:r>
              <a:rPr lang="en-GB" baseline="0" dirty="0"/>
              <a:t> </a:t>
            </a:r>
          </a:p>
          <a:p>
            <a:pPr marL="228600" indent="-228600">
              <a:buAutoNum type="arabicPeriod"/>
            </a:pPr>
            <a:r>
              <a:rPr lang="en-GB" baseline="0" dirty="0" err="1"/>
              <a:t>hacer</a:t>
            </a:r>
            <a:endParaRPr lang="en-GB" baseline="0" dirty="0"/>
          </a:p>
          <a:p>
            <a:pPr marL="228600" indent="-228600">
              <a:buAutoNum type="arabicPeriod"/>
            </a:pPr>
            <a:r>
              <a:rPr lang="en-GB" baseline="0" dirty="0"/>
              <a:t>hospital</a:t>
            </a:r>
          </a:p>
          <a:p>
            <a:pPr marL="228600" indent="-228600">
              <a:buAutoNum type="arabicPeriod"/>
            </a:pPr>
            <a:r>
              <a:rPr lang="en-GB" baseline="0" dirty="0" err="1"/>
              <a:t>ocho</a:t>
            </a:r>
            <a:r>
              <a:rPr lang="en-GB" baseline="0" dirty="0"/>
              <a:t> </a:t>
            </a:r>
          </a:p>
          <a:p>
            <a:pPr marL="0" indent="0">
              <a:buNone/>
            </a:pPr>
            <a:endParaRPr lang="en-GB" baseline="0" dirty="0"/>
          </a:p>
          <a:p>
            <a:pPr marL="0" indent="0">
              <a:buNone/>
            </a:pPr>
            <a:r>
              <a:rPr lang="en-GB" b="1" baseline="0" dirty="0"/>
              <a:t>Notes:</a:t>
            </a:r>
          </a:p>
          <a:p>
            <a:pPr marL="0" indent="0">
              <a:buNone/>
            </a:pPr>
            <a:r>
              <a:rPr lang="en-GB" baseline="0" dirty="0"/>
              <a:t>The ‘h’ words used here are source/cluster words and the other words are vocabulary items from 1.2.2 – one of the weeks to be revisited as part of students’ vocabulary learning homework.</a:t>
            </a:r>
          </a:p>
          <a:p>
            <a:pPr marL="0" indent="0">
              <a:buNone/>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08230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1" baseline="0" dirty="0"/>
              <a:t> 1 minute</a:t>
            </a:r>
          </a:p>
          <a:p>
            <a:endParaRPr lang="en-GB" b="0" baseline="0" dirty="0"/>
          </a:p>
          <a:p>
            <a:r>
              <a:rPr lang="en-GB" b="1" baseline="0" dirty="0"/>
              <a:t>Aim: </a:t>
            </a:r>
            <a:r>
              <a:rPr lang="en-GB" b="0" baseline="0" dirty="0"/>
              <a:t>to</a:t>
            </a:r>
            <a:r>
              <a:rPr lang="en-GB" b="1" baseline="0" dirty="0"/>
              <a:t> </a:t>
            </a:r>
            <a:r>
              <a:rPr lang="en-GB" b="0" baseline="0" dirty="0"/>
              <a:t>teach about adjective position in relation to a noun.</a:t>
            </a:r>
          </a:p>
          <a:p>
            <a:endParaRPr lang="en-GB" b="0" baseline="0" dirty="0"/>
          </a:p>
          <a:p>
            <a:r>
              <a:rPr lang="en-GB" b="1" baseline="0" dirty="0"/>
              <a:t>Procedure: </a:t>
            </a:r>
          </a:p>
          <a:p>
            <a:pPr marL="228600" indent="-228600">
              <a:buAutoNum type="arabicPeriod"/>
            </a:pPr>
            <a:r>
              <a:rPr lang="en-GB" b="0" baseline="0" dirty="0"/>
              <a:t>The teacher clicks to show the explanation that many Spanish adjectives follow the noun.</a:t>
            </a:r>
          </a:p>
          <a:p>
            <a:pPr marL="228600" indent="-228600">
              <a:buAutoNum type="arabicPeriod"/>
            </a:pPr>
            <a:r>
              <a:rPr lang="en-GB" b="0" baseline="0" dirty="0"/>
              <a:t>The teacher clicks to show examples, and then again to show the translation. Students can be asked to translate the Spanish.</a:t>
            </a:r>
          </a:p>
          <a:p>
            <a:pPr marL="228600" indent="-228600">
              <a:buAutoNum type="arabicPeriod"/>
            </a:pPr>
            <a:r>
              <a:rPr lang="en-GB" b="0" baseline="0" dirty="0"/>
              <a:t>After the examples a speech bubble is revealed showing the difference with adjective position in English.</a:t>
            </a:r>
            <a:endParaRPr lang="en-GB" b="0" dirty="0"/>
          </a:p>
          <a:p>
            <a:endParaRPr lang="en-GB" dirty="0"/>
          </a:p>
          <a:p>
            <a:r>
              <a:rPr lang="en-GB" b="1" dirty="0"/>
              <a:t>Notes:</a:t>
            </a:r>
          </a:p>
          <a:p>
            <a:r>
              <a:rPr lang="en-GB" dirty="0"/>
              <a:t>The four nouns here</a:t>
            </a:r>
            <a:r>
              <a:rPr lang="en-GB" baseline="0" dirty="0"/>
              <a:t> are from the 1.2.2 vocabulary set, which has just been revised.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917739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4414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589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32614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032877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81912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85983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4506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420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D33-C47E-42D8-9168-26E0B99CC5E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BCB5A61-0607-4786-892D-26FA5E51A1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12A50DD-9F02-4AE2-85C2-4C8C191BC613}"/>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5" name="Footer Placeholder 4">
            <a:extLst>
              <a:ext uri="{FF2B5EF4-FFF2-40B4-BE49-F238E27FC236}">
                <a16:creationId xmlns:a16="http://schemas.microsoft.com/office/drawing/2014/main" id="{AE23D3D4-FEC7-4B6E-B864-FF7F74F8D8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0DCF26-E4A8-4E40-BCBD-5AD7C8604250}"/>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2907336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78B3-8E90-41ED-97EC-088F3E2EB67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29421FE-6E0E-4EEE-BCC3-10F3603885B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00C2F99-6DD9-4ADE-A2E2-085EDE57E697}"/>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5" name="Footer Placeholder 4">
            <a:extLst>
              <a:ext uri="{FF2B5EF4-FFF2-40B4-BE49-F238E27FC236}">
                <a16:creationId xmlns:a16="http://schemas.microsoft.com/office/drawing/2014/main" id="{3EBBBCC6-80AA-4F23-B052-B07F13B634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46DC14-E406-45B3-BA55-92D33C1DBE84}"/>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284619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34739-083F-4143-9E7A-920EEEAC6BE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C66239B-B44F-4356-8345-3AAB19F0EF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0E489D6-2777-4DD4-8C50-3094A01704D7}"/>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5" name="Footer Placeholder 4">
            <a:extLst>
              <a:ext uri="{FF2B5EF4-FFF2-40B4-BE49-F238E27FC236}">
                <a16:creationId xmlns:a16="http://schemas.microsoft.com/office/drawing/2014/main" id="{ECF53BBC-C296-41B0-9B9E-5DF64988A3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2A5251-11EE-402D-9E83-74CF5974A497}"/>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288062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744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178C-B775-42E2-B85D-F4E7A26CA7D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A7EDA6A-FBF8-45D6-8AF0-D9E4E587B7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DE25E46-AD04-457B-98B5-247BB0AF51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7776EAB-A39A-43C8-8303-F902D0AF91A1}"/>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6" name="Footer Placeholder 5">
            <a:extLst>
              <a:ext uri="{FF2B5EF4-FFF2-40B4-BE49-F238E27FC236}">
                <a16:creationId xmlns:a16="http://schemas.microsoft.com/office/drawing/2014/main" id="{48F58AED-9FDA-421D-B46D-F1D5EBDB8A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52771B-1FBD-4BB0-BA33-589450255A52}"/>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1544292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087D-07C8-47C8-AA5C-A2BBA9BF644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A5BD38C-EADD-44AC-A538-376FC31672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FCBB38-563E-4E94-8E30-78EB69AB8E0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B3226DE-54C4-46E0-A4DC-9E079D379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CA22ACB-3654-40B7-BB6B-52609664DCC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21A3B99-D3E6-49A1-BCCE-9FADEDE60007}"/>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8" name="Footer Placeholder 7">
            <a:extLst>
              <a:ext uri="{FF2B5EF4-FFF2-40B4-BE49-F238E27FC236}">
                <a16:creationId xmlns:a16="http://schemas.microsoft.com/office/drawing/2014/main" id="{BC66C816-28CB-4CA4-A5D5-6B18D4ABC9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7A1144-1F8C-4021-B5D5-427CE7889E1F}"/>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4091918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5466E-8BCC-4823-8AC1-4D272D3F7B6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BD8A67B-EF31-47D6-975A-F22BCCD8DBB9}"/>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4" name="Footer Placeholder 3">
            <a:extLst>
              <a:ext uri="{FF2B5EF4-FFF2-40B4-BE49-F238E27FC236}">
                <a16:creationId xmlns:a16="http://schemas.microsoft.com/office/drawing/2014/main" id="{6A27B6E1-C5D8-4AC3-964F-AF14D1ED09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60ACE3-6CD5-4978-895A-45C06A086FFE}"/>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3008614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945EEE-93A0-4221-8977-6D53737C6411}"/>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3" name="Footer Placeholder 2">
            <a:extLst>
              <a:ext uri="{FF2B5EF4-FFF2-40B4-BE49-F238E27FC236}">
                <a16:creationId xmlns:a16="http://schemas.microsoft.com/office/drawing/2014/main" id="{E8331457-58C6-40B4-A0A7-1ADC2725A45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D07F32A-0223-42B4-A190-E13EE781F830}"/>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3158425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364FD-9F00-42C3-831F-7B7E3E45A9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8A80F92-33E9-4C1F-AE91-C520809014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F0EF3AF-8993-42F3-88C2-822CDADDA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E09296-B860-4A57-A1CA-51096EC06224}"/>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6" name="Footer Placeholder 5">
            <a:extLst>
              <a:ext uri="{FF2B5EF4-FFF2-40B4-BE49-F238E27FC236}">
                <a16:creationId xmlns:a16="http://schemas.microsoft.com/office/drawing/2014/main" id="{0F9BE240-82FF-4112-BF76-9B87EFD35A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321128-0258-47E0-A4A4-3D50DBB1DC66}"/>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1709535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2FB9-6174-423F-8F46-826A4AD0A5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D28E276-901F-433C-B9CD-50436F6C6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F69EC8-791C-46E5-98F9-493BE523C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7F57DF-45C8-4529-8436-6E8C3A4C2943}"/>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6" name="Footer Placeholder 5">
            <a:extLst>
              <a:ext uri="{FF2B5EF4-FFF2-40B4-BE49-F238E27FC236}">
                <a16:creationId xmlns:a16="http://schemas.microsoft.com/office/drawing/2014/main" id="{B0D35C97-5CC4-49C8-BCC9-3B8A7CACC0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B52FB4-756D-42D3-BBA3-440037FE82A3}"/>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4023126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859C-EE33-4489-B1D4-864994CE107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66238C8-3526-4F69-A3E9-44A46C40D57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24E18B-84F2-4CCD-B7FA-8C775A561694}"/>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5" name="Footer Placeholder 4">
            <a:extLst>
              <a:ext uri="{FF2B5EF4-FFF2-40B4-BE49-F238E27FC236}">
                <a16:creationId xmlns:a16="http://schemas.microsoft.com/office/drawing/2014/main" id="{94A73C56-2DD7-46C7-9534-513F1FF06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3D051B-D627-4093-BF75-1FA79ABCC916}"/>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2833894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AE9013-E2D8-49F7-B763-35B841C3845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B2B3AE7-589B-4117-98C2-E34AFBB25D8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F91057-381F-4D34-AFE4-430C71689FE8}"/>
              </a:ext>
            </a:extLst>
          </p:cNvPr>
          <p:cNvSpPr>
            <a:spLocks noGrp="1"/>
          </p:cNvSpPr>
          <p:nvPr>
            <p:ph type="dt" sz="half" idx="10"/>
          </p:nvPr>
        </p:nvSpPr>
        <p:spPr/>
        <p:txBody>
          <a:bodyPr/>
          <a:lstStyle/>
          <a:p>
            <a:fld id="{BEBB6254-5E91-43B1-A3B0-7BE446452B71}" type="datetimeFigureOut">
              <a:rPr lang="en-GB" smtClean="0"/>
              <a:t>15/01/2024</a:t>
            </a:fld>
            <a:endParaRPr lang="en-GB"/>
          </a:p>
        </p:txBody>
      </p:sp>
      <p:sp>
        <p:nvSpPr>
          <p:cNvPr id="5" name="Footer Placeholder 4">
            <a:extLst>
              <a:ext uri="{FF2B5EF4-FFF2-40B4-BE49-F238E27FC236}">
                <a16:creationId xmlns:a16="http://schemas.microsoft.com/office/drawing/2014/main" id="{81771E07-C03B-48D8-8418-F394B32B5C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999F09-8B7E-4909-B7DB-F18358EF4963}"/>
              </a:ext>
            </a:extLst>
          </p:cNvPr>
          <p:cNvSpPr>
            <a:spLocks noGrp="1"/>
          </p:cNvSpPr>
          <p:nvPr>
            <p:ph type="sldNum" sz="quarter" idx="12"/>
          </p:nvPr>
        </p:nvSpPr>
        <p:spPr/>
        <p:txBody>
          <a:bodyPr/>
          <a:lstStyle/>
          <a:p>
            <a:fld id="{8F9007F4-AAD8-415A-BE5D-5E3B51D32335}" type="slidenum">
              <a:rPr lang="en-GB" smtClean="0"/>
              <a:t>‹#›</a:t>
            </a:fld>
            <a:endParaRPr lang="en-GB"/>
          </a:p>
        </p:txBody>
      </p:sp>
    </p:spTree>
    <p:extLst>
      <p:ext uri="{BB962C8B-B14F-4D97-AF65-F5344CB8AC3E}">
        <p14:creationId xmlns:p14="http://schemas.microsoft.com/office/powerpoint/2010/main" val="3196365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7721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6219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2090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97689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4366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8508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27573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330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73FEC0-60AE-4DF4-BEED-48EB3069E8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74B0853-0BE8-4C08-8144-04CE1164F1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9F462C2-1292-4586-A920-4B89389E2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B6254-5E91-43B1-A3B0-7BE446452B71}" type="datetimeFigureOut">
              <a:rPr lang="en-GB" smtClean="0"/>
              <a:t>15/01/2024</a:t>
            </a:fld>
            <a:endParaRPr lang="en-GB"/>
          </a:p>
        </p:txBody>
      </p:sp>
      <p:sp>
        <p:nvSpPr>
          <p:cNvPr id="5" name="Footer Placeholder 4">
            <a:extLst>
              <a:ext uri="{FF2B5EF4-FFF2-40B4-BE49-F238E27FC236}">
                <a16:creationId xmlns:a16="http://schemas.microsoft.com/office/drawing/2014/main" id="{E05B00C0-E7D1-4BB7-A960-8A3795986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044F7A-4E15-40A9-A132-C2EB4BE50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007F4-AAD8-415A-BE5D-5E3B51D32335}" type="slidenum">
              <a:rPr lang="en-GB" smtClean="0"/>
              <a:t>‹#›</a:t>
            </a:fld>
            <a:endParaRPr lang="en-GB"/>
          </a:p>
        </p:txBody>
      </p:sp>
    </p:spTree>
    <p:extLst>
      <p:ext uri="{BB962C8B-B14F-4D97-AF65-F5344CB8AC3E}">
        <p14:creationId xmlns:p14="http://schemas.microsoft.com/office/powerpoint/2010/main" val="11980915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5.jpeg"/><Relationship Id="rId7"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image" Target="../media/image13.png"/><Relationship Id="rId9" Type="http://schemas.openxmlformats.org/officeDocument/2006/relationships/audio" Target="../media/audio17.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24.png"/><Relationship Id="rId10" Type="http://schemas.openxmlformats.org/officeDocument/2006/relationships/image" Target="../media/image25.jpeg"/><Relationship Id="rId4" Type="http://schemas.openxmlformats.org/officeDocument/2006/relationships/image" Target="../media/image23.png"/><Relationship Id="rId9"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24.png"/><Relationship Id="rId10" Type="http://schemas.openxmlformats.org/officeDocument/2006/relationships/image" Target="../media/image25.jpeg"/><Relationship Id="rId4" Type="http://schemas.openxmlformats.org/officeDocument/2006/relationships/image" Target="../media/image23.pn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24.png"/><Relationship Id="rId10" Type="http://schemas.openxmlformats.org/officeDocument/2006/relationships/image" Target="../media/image25.jpeg"/><Relationship Id="rId4" Type="http://schemas.openxmlformats.org/officeDocument/2006/relationships/image" Target="../media/image23.png"/><Relationship Id="rId9" Type="http://schemas.openxmlformats.org/officeDocument/2006/relationships/image" Target="../media/image21.jpeg"/></Relationships>
</file>

<file path=ppt/slides/_rels/slide2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24.png"/><Relationship Id="rId10" Type="http://schemas.openxmlformats.org/officeDocument/2006/relationships/image" Target="../media/image25.jpeg"/><Relationship Id="rId4" Type="http://schemas.openxmlformats.org/officeDocument/2006/relationships/image" Target="../media/image23.png"/><Relationship Id="rId9"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29.png"/><Relationship Id="rId21" Type="http://schemas.openxmlformats.org/officeDocument/2006/relationships/image" Target="../media/image47.png"/><Relationship Id="rId34" Type="http://schemas.openxmlformats.org/officeDocument/2006/relationships/image" Target="../media/image60.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png"/><Relationship Id="rId33" Type="http://schemas.openxmlformats.org/officeDocument/2006/relationships/image" Target="../media/image59.svg"/><Relationship Id="rId2" Type="http://schemas.openxmlformats.org/officeDocument/2006/relationships/notesSlide" Target="../notesSlides/notesSlide23.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58.png"/><Relationship Id="rId5" Type="http://schemas.openxmlformats.org/officeDocument/2006/relationships/image" Target="../media/image31.png"/><Relationship Id="rId15" Type="http://schemas.openxmlformats.org/officeDocument/2006/relationships/image" Target="../media/image41.sv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svg"/><Relationship Id="rId10" Type="http://schemas.openxmlformats.org/officeDocument/2006/relationships/image" Target="../media/image36.png"/><Relationship Id="rId19" Type="http://schemas.openxmlformats.org/officeDocument/2006/relationships/image" Target="../media/image45.svg"/><Relationship Id="rId31" Type="http://schemas.openxmlformats.org/officeDocument/2006/relationships/image" Target="../media/image57.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svg"/><Relationship Id="rId30" Type="http://schemas.openxmlformats.org/officeDocument/2006/relationships/image" Target="../media/image56.png"/><Relationship Id="rId35" Type="http://schemas.openxmlformats.org/officeDocument/2006/relationships/image" Target="../media/image61.png"/><Relationship Id="rId8"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7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8.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jpeg"/><Relationship Id="rId5" Type="http://schemas.openxmlformats.org/officeDocument/2006/relationships/image" Target="../media/image77.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https://www.rachelhawkes.com/LDPresources/Yr7Spanish/Spanish_Y7_Term2i_Wk4_audio.html"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hyperlink" Target="https://www.rachelhawkes.com/LDPresources/Yr7Spanish/Spanish_Y7_Term2i_Wk4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3 - Lesson 33</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300" dirty="0">
                <a:solidFill>
                  <a:prstClr val="white"/>
                </a:solidFill>
                <a:latin typeface="Century Gothic" panose="020B0502020202020204" pitchFamily="34" charset="0"/>
              </a:rPr>
              <a:t>Nick Avery  / Victoria Hobson / Rachel Hawkes </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15.01.24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98371" y="2332735"/>
            <a:ext cx="6141765" cy="1484251"/>
          </a:xfrm>
        </p:spPr>
        <p:txBody>
          <a:bodyPr>
            <a:normAutofit/>
          </a:bodyPr>
          <a:lstStyle/>
          <a:p>
            <a:r>
              <a:rPr lang="en-GB" sz="2400" dirty="0">
                <a:solidFill>
                  <a:prstClr val="white"/>
                </a:solidFill>
              </a:rPr>
              <a:t>The order of nouns and adjectives</a:t>
            </a:r>
            <a:br>
              <a:rPr lang="en-GB" sz="2400" dirty="0">
                <a:solidFill>
                  <a:prstClr val="white"/>
                </a:solidFill>
              </a:rPr>
            </a:br>
            <a:r>
              <a:rPr lang="en-GB" sz="2400" dirty="0">
                <a:solidFill>
                  <a:prstClr val="white"/>
                </a:solidFill>
              </a:rPr>
              <a:t>SSC [silent h]</a:t>
            </a:r>
          </a:p>
          <a:p>
            <a:pPr algn="l"/>
            <a:endParaRPr lang="en-US" dirty="0"/>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dirty="0">
                <a:solidFill>
                  <a:prstClr val="white"/>
                </a:solidFill>
              </a:rPr>
              <a:t>Places in the Spanish-speaking world</a:t>
            </a:r>
            <a:br>
              <a:rPr lang="en-GB" dirty="0">
                <a:solidFill>
                  <a:prstClr val="white"/>
                </a:solidFill>
              </a:rPr>
            </a:br>
            <a:r>
              <a:rPr lang="en-GB" dirty="0">
                <a:solidFill>
                  <a:prstClr val="white"/>
                </a:solidFill>
              </a:rPr>
              <a:t>and what they have</a:t>
            </a:r>
            <a:endParaRPr lang="en-GB" dirty="0"/>
          </a:p>
        </p:txBody>
      </p:sp>
      <p:pic>
        <p:nvPicPr>
          <p:cNvPr id="7" name="Picture 6" descr="gray concrete building">
            <a:extLst>
              <a:ext uri="{FF2B5EF4-FFF2-40B4-BE49-F238E27FC236}">
                <a16:creationId xmlns:a16="http://schemas.microsoft.com/office/drawing/2014/main" id="{D2687E47-5665-40B7-A2E6-AC83A35D8B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133" y="2253712"/>
            <a:ext cx="2345496" cy="312654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1273648E-8A2E-45B6-86EC-17996527E53D}"/>
              </a:ext>
            </a:extLst>
          </p:cNvPr>
          <p:cNvSpPr txBox="1"/>
          <p:nvPr/>
        </p:nvSpPr>
        <p:spPr>
          <a:xfrm>
            <a:off x="9355909" y="5380259"/>
            <a:ext cx="327152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lumMod val="50000"/>
                  </a:schemeClr>
                </a:solidFill>
                <a:effectLst/>
                <a:uLnTx/>
                <a:uFillTx/>
              </a:rPr>
              <a:t>El Guggenheim, </a:t>
            </a:r>
            <a:br>
              <a:rPr kumimoji="0" lang="en-GB" sz="2000" b="0" i="0" u="none" strike="noStrike" kern="0" cap="none" spc="0" normalizeH="0" baseline="0" noProof="0" dirty="0">
                <a:ln>
                  <a:noFill/>
                </a:ln>
                <a:solidFill>
                  <a:schemeClr val="tx1">
                    <a:lumMod val="50000"/>
                  </a:schemeClr>
                </a:solidFill>
                <a:effectLst/>
                <a:uLnTx/>
                <a:uFillTx/>
              </a:rPr>
            </a:br>
            <a:r>
              <a:rPr kumimoji="0" lang="en-GB" sz="2000" b="0" i="0" u="none" strike="noStrike" kern="0" cap="none" spc="0" normalizeH="0" baseline="0" noProof="0" dirty="0">
                <a:ln>
                  <a:noFill/>
                </a:ln>
                <a:solidFill>
                  <a:schemeClr val="tx1">
                    <a:lumMod val="50000"/>
                  </a:schemeClr>
                </a:solidFill>
                <a:effectLst/>
                <a:uLnTx/>
                <a:uFillTx/>
              </a:rPr>
              <a:t>Bilbao</a:t>
            </a:r>
          </a:p>
        </p:txBody>
      </p:sp>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 name="Table 76" descr="Table for exercises"/>
          <p:cNvGraphicFramePr>
            <a:graphicFrameLocks noGrp="1"/>
          </p:cNvGraphicFramePr>
          <p:nvPr>
            <p:extLst>
              <p:ext uri="{D42A27DB-BD31-4B8C-83A1-F6EECF244321}">
                <p14:modId xmlns:p14="http://schemas.microsoft.com/office/powerpoint/2010/main" val="2226714399"/>
              </p:ext>
            </p:extLst>
          </p:nvPr>
        </p:nvGraphicFramePr>
        <p:xfrm>
          <a:off x="2612641" y="1602472"/>
          <a:ext cx="9553972" cy="3653055"/>
        </p:xfrm>
        <a:graphic>
          <a:graphicData uri="http://schemas.openxmlformats.org/drawingml/2006/table">
            <a:tbl>
              <a:tblPr firstRow="1" bandRow="1">
                <a:tableStyleId>{5940675A-B579-460E-94D1-54222C63F5DA}</a:tableStyleId>
              </a:tblPr>
              <a:tblGrid>
                <a:gridCol w="600472">
                  <a:extLst>
                    <a:ext uri="{9D8B030D-6E8A-4147-A177-3AD203B41FA5}">
                      <a16:colId xmlns:a16="http://schemas.microsoft.com/office/drawing/2014/main" val="20000"/>
                    </a:ext>
                  </a:extLst>
                </a:gridCol>
                <a:gridCol w="3217686">
                  <a:extLst>
                    <a:ext uri="{9D8B030D-6E8A-4147-A177-3AD203B41FA5}">
                      <a16:colId xmlns:a16="http://schemas.microsoft.com/office/drawing/2014/main" val="2718503455"/>
                    </a:ext>
                  </a:extLst>
                </a:gridCol>
                <a:gridCol w="584200">
                  <a:extLst>
                    <a:ext uri="{9D8B030D-6E8A-4147-A177-3AD203B41FA5}">
                      <a16:colId xmlns:a16="http://schemas.microsoft.com/office/drawing/2014/main" val="161823757"/>
                    </a:ext>
                  </a:extLst>
                </a:gridCol>
                <a:gridCol w="5151614">
                  <a:extLst>
                    <a:ext uri="{9D8B030D-6E8A-4147-A177-3AD203B41FA5}">
                      <a16:colId xmlns:a16="http://schemas.microsoft.com/office/drawing/2014/main" val="20001"/>
                    </a:ext>
                  </a:extLst>
                </a:gridCol>
              </a:tblGrid>
              <a:tr h="1217685">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1217685">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1217685">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itle 7"/>
          <p:cNvSpPr>
            <a:spLocks noGrp="1"/>
          </p:cNvSpPr>
          <p:nvPr>
            <p:ph type="title"/>
          </p:nvPr>
        </p:nvSpPr>
        <p:spPr>
          <a:xfrm>
            <a:off x="10661636" y="309780"/>
            <a:ext cx="494044" cy="328362"/>
          </a:xfrm>
        </p:spPr>
        <p:txBody>
          <a:bodyPr>
            <a:normAutofit/>
          </a:bodyPr>
          <a:lstStyle/>
          <a:p>
            <a:r>
              <a:rPr lang="en-GB" sz="100" b="1" dirty="0">
                <a:solidFill>
                  <a:schemeClr val="bg1"/>
                </a:solidFill>
              </a:rPr>
              <a:t>escuchar</a:t>
            </a:r>
          </a:p>
        </p:txBody>
      </p:sp>
      <p:sp>
        <p:nvSpPr>
          <p:cNvPr id="12" name="TextBox 11"/>
          <p:cNvSpPr txBox="1"/>
          <p:nvPr/>
        </p:nvSpPr>
        <p:spPr>
          <a:xfrm>
            <a:off x="25387" y="30783"/>
            <a:ext cx="937364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En Bilbao, hay un museo famoso. </a:t>
            </a:r>
          </a:p>
        </p:txBody>
      </p:sp>
      <p:pic>
        <p:nvPicPr>
          <p:cNvPr id="1030" name="Picture 6" descr="gray concrete buil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047" y="1913825"/>
            <a:ext cx="2345496" cy="3126547"/>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9885" y="423389"/>
            <a:ext cx="83929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Escucha. ¿Quiénes son las personas, y cómo son? </a:t>
            </a:r>
          </a:p>
        </p:txBody>
      </p:sp>
      <p:sp>
        <p:nvSpPr>
          <p:cNvPr id="14" name="TextBox 13"/>
          <p:cNvSpPr txBox="1"/>
          <p:nvPr/>
        </p:nvSpPr>
        <p:spPr>
          <a:xfrm>
            <a:off x="5081064" y="40401"/>
            <a:ext cx="371782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Hay seis personas allí.</a:t>
            </a:r>
          </a:p>
        </p:txBody>
      </p:sp>
      <p:sp>
        <p:nvSpPr>
          <p:cNvPr id="39" name="TextBox 38"/>
          <p:cNvSpPr txBox="1"/>
          <p:nvPr/>
        </p:nvSpPr>
        <p:spPr>
          <a:xfrm>
            <a:off x="25387" y="867430"/>
            <a:ext cx="83929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Escribe la persona y el adjetivo </a:t>
            </a:r>
            <a:r>
              <a:rPr lang="en-GB" sz="2400" u="sng" dirty="0">
                <a:solidFill>
                  <a:srgbClr val="002060"/>
                </a:solidFill>
                <a:latin typeface="Century Gothic" panose="020B0502020202020204" pitchFamily="34" charset="0"/>
              </a:rPr>
              <a:t>en inglés</a:t>
            </a:r>
            <a:r>
              <a:rPr lang="en-GB" sz="2400" dirty="0">
                <a:solidFill>
                  <a:srgbClr val="002060"/>
                </a:solidFill>
                <a:latin typeface="Century Gothic" panose="020B0502020202020204" pitchFamily="34" charset="0"/>
              </a:rPr>
              <a:t>.</a:t>
            </a:r>
          </a:p>
        </p:txBody>
      </p:sp>
      <p:pic>
        <p:nvPicPr>
          <p:cNvPr id="2"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692" y="1672333"/>
            <a:ext cx="853171" cy="1014212"/>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692" y="2822406"/>
            <a:ext cx="853171" cy="1014212"/>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9192" y="4065505"/>
            <a:ext cx="853171" cy="101421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86369" y="5014151"/>
            <a:ext cx="2185659" cy="707886"/>
          </a:xfrm>
          <a:prstGeom prst="rect">
            <a:avLst/>
          </a:prstGeom>
          <a:noFill/>
        </p:spPr>
        <p:txBody>
          <a:bodyPr wrap="square" rtlCol="0">
            <a:spAutoFit/>
          </a:bodyPr>
          <a:lstStyle/>
          <a:p>
            <a:r>
              <a:rPr lang="en-GB" sz="2000" dirty="0">
                <a:solidFill>
                  <a:srgbClr val="002060"/>
                </a:solidFill>
              </a:rPr>
              <a:t>El Guggenheim, Bilbao</a:t>
            </a:r>
          </a:p>
        </p:txBody>
      </p:sp>
      <p:sp>
        <p:nvSpPr>
          <p:cNvPr id="10" name="TextBox 9"/>
          <p:cNvSpPr txBox="1"/>
          <p:nvPr/>
        </p:nvSpPr>
        <p:spPr>
          <a:xfrm>
            <a:off x="3984451" y="2082243"/>
            <a:ext cx="3292567" cy="461665"/>
          </a:xfrm>
          <a:prstGeom prst="rect">
            <a:avLst/>
          </a:prstGeom>
          <a:noFill/>
        </p:spPr>
        <p:txBody>
          <a:bodyPr wrap="square" rtlCol="0">
            <a:spAutoFit/>
          </a:bodyPr>
          <a:lstStyle/>
          <a:p>
            <a:r>
              <a:rPr lang="en-GB" sz="2400" dirty="0">
                <a:solidFill>
                  <a:srgbClr val="002060"/>
                </a:solidFill>
              </a:rPr>
              <a:t>A </a:t>
            </a:r>
            <a:r>
              <a:rPr lang="en-GB" sz="2400" b="1" dirty="0">
                <a:solidFill>
                  <a:srgbClr val="002060"/>
                </a:solidFill>
              </a:rPr>
              <a:t>tall mother</a:t>
            </a:r>
          </a:p>
        </p:txBody>
      </p:sp>
      <p:pic>
        <p:nvPicPr>
          <p:cNvPr id="46"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6178" y="1719482"/>
            <a:ext cx="853171" cy="1014212"/>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9054" y="2896464"/>
            <a:ext cx="853171" cy="1014212"/>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9054" y="4070513"/>
            <a:ext cx="853171" cy="1014212"/>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TextBox 60"/>
          <p:cNvSpPr txBox="1"/>
          <p:nvPr/>
        </p:nvSpPr>
        <p:spPr>
          <a:xfrm>
            <a:off x="4121783" y="3302131"/>
            <a:ext cx="2513073" cy="461665"/>
          </a:xfrm>
          <a:prstGeom prst="rect">
            <a:avLst/>
          </a:prstGeom>
          <a:noFill/>
        </p:spPr>
        <p:txBody>
          <a:bodyPr wrap="square" rtlCol="0">
            <a:spAutoFit/>
          </a:bodyPr>
          <a:lstStyle/>
          <a:p>
            <a:r>
              <a:rPr lang="en-GB" sz="2400" dirty="0">
                <a:solidFill>
                  <a:srgbClr val="002060"/>
                </a:solidFill>
              </a:rPr>
              <a:t>A </a:t>
            </a:r>
            <a:r>
              <a:rPr lang="en-GB" sz="2400" b="1" dirty="0">
                <a:solidFill>
                  <a:srgbClr val="002060"/>
                </a:solidFill>
              </a:rPr>
              <a:t>short father</a:t>
            </a:r>
          </a:p>
        </p:txBody>
      </p:sp>
      <p:sp>
        <p:nvSpPr>
          <p:cNvPr id="62" name="TextBox 61"/>
          <p:cNvSpPr txBox="1"/>
          <p:nvPr/>
        </p:nvSpPr>
        <p:spPr>
          <a:xfrm>
            <a:off x="4083334" y="4418991"/>
            <a:ext cx="2589970" cy="461665"/>
          </a:xfrm>
          <a:prstGeom prst="rect">
            <a:avLst/>
          </a:prstGeom>
          <a:noFill/>
        </p:spPr>
        <p:txBody>
          <a:bodyPr wrap="square" rtlCol="0">
            <a:spAutoFit/>
          </a:bodyPr>
          <a:lstStyle/>
          <a:p>
            <a:r>
              <a:rPr lang="en-GB" sz="2400" dirty="0">
                <a:solidFill>
                  <a:srgbClr val="002060"/>
                </a:solidFill>
              </a:rPr>
              <a:t>A </a:t>
            </a:r>
            <a:r>
              <a:rPr lang="en-GB" sz="2400" b="1" dirty="0">
                <a:solidFill>
                  <a:srgbClr val="002060"/>
                </a:solidFill>
              </a:rPr>
              <a:t>nice brother</a:t>
            </a:r>
          </a:p>
        </p:txBody>
      </p:sp>
      <p:sp>
        <p:nvSpPr>
          <p:cNvPr id="64" name="TextBox 63"/>
          <p:cNvSpPr txBox="1"/>
          <p:nvPr/>
        </p:nvSpPr>
        <p:spPr>
          <a:xfrm>
            <a:off x="7899756" y="2116618"/>
            <a:ext cx="4424654" cy="461665"/>
          </a:xfrm>
          <a:prstGeom prst="rect">
            <a:avLst/>
          </a:prstGeom>
          <a:noFill/>
        </p:spPr>
        <p:txBody>
          <a:bodyPr wrap="square" rtlCol="0">
            <a:spAutoFit/>
          </a:bodyPr>
          <a:lstStyle/>
          <a:p>
            <a:r>
              <a:rPr lang="en-GB" sz="2400" dirty="0">
                <a:solidFill>
                  <a:srgbClr val="002060"/>
                </a:solidFill>
              </a:rPr>
              <a:t>An </a:t>
            </a:r>
            <a:r>
              <a:rPr lang="en-GB" sz="2400" b="1" dirty="0">
                <a:solidFill>
                  <a:srgbClr val="002060"/>
                </a:solidFill>
              </a:rPr>
              <a:t>important female author</a:t>
            </a:r>
          </a:p>
        </p:txBody>
      </p:sp>
      <p:sp>
        <p:nvSpPr>
          <p:cNvPr id="65" name="TextBox 64"/>
          <p:cNvSpPr txBox="1"/>
          <p:nvPr/>
        </p:nvSpPr>
        <p:spPr>
          <a:xfrm>
            <a:off x="7947620" y="3238281"/>
            <a:ext cx="4424654" cy="461665"/>
          </a:xfrm>
          <a:prstGeom prst="rect">
            <a:avLst/>
          </a:prstGeom>
          <a:noFill/>
        </p:spPr>
        <p:txBody>
          <a:bodyPr wrap="square" rtlCol="0">
            <a:spAutoFit/>
          </a:bodyPr>
          <a:lstStyle/>
          <a:p>
            <a:r>
              <a:rPr lang="en-GB" sz="2400" dirty="0">
                <a:solidFill>
                  <a:srgbClr val="002060"/>
                </a:solidFill>
              </a:rPr>
              <a:t>An </a:t>
            </a:r>
            <a:r>
              <a:rPr lang="en-GB" sz="2400" b="1" dirty="0">
                <a:solidFill>
                  <a:srgbClr val="002060"/>
                </a:solidFill>
              </a:rPr>
              <a:t>interesting male teacher</a:t>
            </a:r>
          </a:p>
        </p:txBody>
      </p:sp>
      <p:sp>
        <p:nvSpPr>
          <p:cNvPr id="66" name="TextBox 65"/>
          <p:cNvSpPr txBox="1"/>
          <p:nvPr/>
        </p:nvSpPr>
        <p:spPr>
          <a:xfrm>
            <a:off x="7893925" y="4294079"/>
            <a:ext cx="4140417" cy="707886"/>
          </a:xfrm>
          <a:prstGeom prst="rect">
            <a:avLst/>
          </a:prstGeom>
          <a:noFill/>
        </p:spPr>
        <p:txBody>
          <a:bodyPr wrap="square" rtlCol="0">
            <a:spAutoFit/>
          </a:bodyPr>
          <a:lstStyle/>
          <a:p>
            <a:r>
              <a:rPr lang="en-GB" sz="2000" dirty="0">
                <a:solidFill>
                  <a:srgbClr val="002060"/>
                </a:solidFill>
              </a:rPr>
              <a:t>A </a:t>
            </a:r>
            <a:r>
              <a:rPr lang="en-GB" sz="2000" b="1" dirty="0">
                <a:solidFill>
                  <a:srgbClr val="002060"/>
                </a:solidFill>
              </a:rPr>
              <a:t>nervous male director/</a:t>
            </a:r>
            <a:r>
              <a:rPr lang="en-GB" sz="2000" b="1" dirty="0" err="1">
                <a:solidFill>
                  <a:srgbClr val="002060"/>
                </a:solidFill>
              </a:rPr>
              <a:t>headteacher</a:t>
            </a:r>
            <a:endParaRPr lang="en-GB" sz="2000" b="1" dirty="0">
              <a:solidFill>
                <a:srgbClr val="002060"/>
              </a:solidFill>
            </a:endParaRPr>
          </a:p>
        </p:txBody>
      </p:sp>
      <p:sp>
        <p:nvSpPr>
          <p:cNvPr id="78" name="Action Button: Custom 77" descr="number 1">
            <a:hlinkClick r:id="" action="ppaction://noaction" highlightClick="1">
              <a:snd r:embed="rId5" name="Phrase 1.wav"/>
            </a:hlinkClick>
          </p:cNvPr>
          <p:cNvSpPr/>
          <p:nvPr/>
        </p:nvSpPr>
        <p:spPr>
          <a:xfrm>
            <a:off x="2694189" y="1963439"/>
            <a:ext cx="432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9" name="Action Button: Custom 78" descr="number 2">
            <a:hlinkClick r:id="" action="ppaction://noaction" highlightClick="1">
              <a:snd r:embed="rId6" name="Phrase 2.wav"/>
            </a:hlinkClick>
          </p:cNvPr>
          <p:cNvSpPr/>
          <p:nvPr/>
        </p:nvSpPr>
        <p:spPr>
          <a:xfrm>
            <a:off x="2690667" y="3178040"/>
            <a:ext cx="432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81" name="Action Button: Custom 80" descr="number 4">
            <a:hlinkClick r:id="" action="ppaction://noaction" highlightClick="1">
              <a:snd r:embed="rId7" name="Phrase 4.wav"/>
            </a:hlinkClick>
          </p:cNvPr>
          <p:cNvSpPr/>
          <p:nvPr/>
        </p:nvSpPr>
        <p:spPr>
          <a:xfrm>
            <a:off x="2662156" y="4344425"/>
            <a:ext cx="432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82" name="Action Button: Custom 81" descr="number 5">
            <a:hlinkClick r:id="" action="ppaction://noaction" highlightClick="1">
              <a:snd r:embed="rId8" name="Phrase 5.wav"/>
            </a:hlinkClick>
          </p:cNvPr>
          <p:cNvSpPr/>
          <p:nvPr/>
        </p:nvSpPr>
        <p:spPr>
          <a:xfrm>
            <a:off x="6503827" y="1968657"/>
            <a:ext cx="432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83" name="Action Button: Custom 82" descr="number 6">
            <a:hlinkClick r:id="" action="ppaction://noaction" highlightClick="1">
              <a:snd r:embed="rId9" name="Phrase 6.wav"/>
            </a:hlinkClick>
          </p:cNvPr>
          <p:cNvSpPr/>
          <p:nvPr/>
        </p:nvSpPr>
        <p:spPr>
          <a:xfrm>
            <a:off x="6497755" y="3173559"/>
            <a:ext cx="432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84" name="Action Button: Custom 83" descr="number 7">
            <a:hlinkClick r:id="" action="ppaction://noaction" highlightClick="1">
              <a:snd r:embed="rId10" name="Phrase 7.wav"/>
            </a:hlinkClick>
          </p:cNvPr>
          <p:cNvSpPr/>
          <p:nvPr/>
        </p:nvSpPr>
        <p:spPr>
          <a:xfrm>
            <a:off x="6502745" y="4391385"/>
            <a:ext cx="432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 name="TextBox 2"/>
          <p:cNvSpPr txBox="1"/>
          <p:nvPr/>
        </p:nvSpPr>
        <p:spPr>
          <a:xfrm>
            <a:off x="4344347" y="2023156"/>
            <a:ext cx="2027747"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a:t>
            </a:r>
          </a:p>
        </p:txBody>
      </p:sp>
      <p:sp>
        <p:nvSpPr>
          <p:cNvPr id="47" name="TextBox 46"/>
          <p:cNvSpPr txBox="1"/>
          <p:nvPr/>
        </p:nvSpPr>
        <p:spPr>
          <a:xfrm>
            <a:off x="4492993" y="3232719"/>
            <a:ext cx="1846966"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_________</a:t>
            </a:r>
          </a:p>
        </p:txBody>
      </p:sp>
      <p:sp>
        <p:nvSpPr>
          <p:cNvPr id="49" name="TextBox 48"/>
          <p:cNvSpPr txBox="1"/>
          <p:nvPr/>
        </p:nvSpPr>
        <p:spPr>
          <a:xfrm>
            <a:off x="4415868" y="4311001"/>
            <a:ext cx="1941177"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_________</a:t>
            </a:r>
          </a:p>
        </p:txBody>
      </p:sp>
      <p:sp>
        <p:nvSpPr>
          <p:cNvPr id="53" name="TextBox 52"/>
          <p:cNvSpPr txBox="1"/>
          <p:nvPr/>
        </p:nvSpPr>
        <p:spPr>
          <a:xfrm>
            <a:off x="8455867" y="2102330"/>
            <a:ext cx="3679214"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________________</a:t>
            </a:r>
          </a:p>
        </p:txBody>
      </p:sp>
      <p:sp>
        <p:nvSpPr>
          <p:cNvPr id="54" name="TextBox 53"/>
          <p:cNvSpPr txBox="1"/>
          <p:nvPr/>
        </p:nvSpPr>
        <p:spPr>
          <a:xfrm>
            <a:off x="8509065" y="3231742"/>
            <a:ext cx="3626016"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_________________</a:t>
            </a:r>
          </a:p>
        </p:txBody>
      </p:sp>
      <p:sp>
        <p:nvSpPr>
          <p:cNvPr id="55" name="TextBox 54"/>
          <p:cNvSpPr txBox="1"/>
          <p:nvPr/>
        </p:nvSpPr>
        <p:spPr>
          <a:xfrm>
            <a:off x="8246175" y="4153350"/>
            <a:ext cx="1865908"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_________</a:t>
            </a:r>
          </a:p>
        </p:txBody>
      </p:sp>
      <p:grpSp>
        <p:nvGrpSpPr>
          <p:cNvPr id="11" name="Group 10"/>
          <p:cNvGrpSpPr/>
          <p:nvPr/>
        </p:nvGrpSpPr>
        <p:grpSpPr>
          <a:xfrm>
            <a:off x="7989662" y="4631710"/>
            <a:ext cx="2728148" cy="387530"/>
            <a:chOff x="7841421" y="4475603"/>
            <a:chExt cx="2728148" cy="387530"/>
          </a:xfrm>
        </p:grpSpPr>
        <p:sp>
          <p:nvSpPr>
            <p:cNvPr id="5" name="Rectangle 4"/>
            <p:cNvSpPr/>
            <p:nvPr/>
          </p:nvSpPr>
          <p:spPr>
            <a:xfrm>
              <a:off x="7841421" y="4475603"/>
              <a:ext cx="2728148" cy="387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a:off x="7886857" y="4774024"/>
              <a:ext cx="2664000"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162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47"/>
                                        </p:tgtEl>
                                      </p:cBhvr>
                                    </p:animEffect>
                                    <p:set>
                                      <p:cBhvr>
                                        <p:cTn id="88" dur="1" fill="hold">
                                          <p:stCondLst>
                                            <p:cond delay="499"/>
                                          </p:stCondLst>
                                        </p:cTn>
                                        <p:tgtEl>
                                          <p:spTgt spid="4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49"/>
                                        </p:tgtEl>
                                      </p:cBhvr>
                                    </p:animEffect>
                                    <p:set>
                                      <p:cBhvr>
                                        <p:cTn id="93" dur="1" fill="hold">
                                          <p:stCondLst>
                                            <p:cond delay="499"/>
                                          </p:stCondLst>
                                        </p:cTn>
                                        <p:tgtEl>
                                          <p:spTgt spid="4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3"/>
                                        </p:tgtEl>
                                      </p:cBhvr>
                                    </p:animEffect>
                                    <p:set>
                                      <p:cBhvr>
                                        <p:cTn id="98" dur="1" fill="hold">
                                          <p:stCondLst>
                                            <p:cond delay="499"/>
                                          </p:stCondLst>
                                        </p:cTn>
                                        <p:tgtEl>
                                          <p:spTgt spid="5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54"/>
                                        </p:tgtEl>
                                      </p:cBhvr>
                                    </p:animEffect>
                                    <p:set>
                                      <p:cBhvr>
                                        <p:cTn id="103" dur="1" fill="hold">
                                          <p:stCondLst>
                                            <p:cond delay="499"/>
                                          </p:stCondLst>
                                        </p:cTn>
                                        <p:tgtEl>
                                          <p:spTgt spid="5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0" nodeType="clickEffect">
                                  <p:stCondLst>
                                    <p:cond delay="0"/>
                                  </p:stCondLst>
                                  <p:childTnLst>
                                    <p:animEffect transition="out" filter="fade">
                                      <p:cBhvr>
                                        <p:cTn id="107" dur="500"/>
                                        <p:tgtEl>
                                          <p:spTgt spid="55"/>
                                        </p:tgtEl>
                                      </p:cBhvr>
                                    </p:animEffect>
                                    <p:set>
                                      <p:cBhvr>
                                        <p:cTn id="108" dur="1" fill="hold">
                                          <p:stCondLst>
                                            <p:cond delay="499"/>
                                          </p:stCondLst>
                                        </p:cTn>
                                        <p:tgtEl>
                                          <p:spTgt spid="55"/>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4" grpId="0"/>
      <p:bldP spid="39" grpId="0"/>
      <p:bldP spid="4" grpId="0"/>
      <p:bldP spid="10" grpId="0"/>
      <p:bldP spid="61" grpId="0"/>
      <p:bldP spid="62" grpId="0"/>
      <p:bldP spid="64" grpId="0"/>
      <p:bldP spid="65" grpId="0"/>
      <p:bldP spid="66" grpId="0"/>
      <p:bldP spid="78" grpId="0" animBg="1"/>
      <p:bldP spid="79" grpId="0" animBg="1"/>
      <p:bldP spid="81" grpId="0" animBg="1"/>
      <p:bldP spid="82" grpId="0" animBg="1"/>
      <p:bldP spid="83" grpId="0" animBg="1"/>
      <p:bldP spid="84" grpId="0" animBg="1"/>
      <p:bldP spid="3" grpId="0" animBg="1"/>
      <p:bldP spid="3" grpId="1" animBg="1"/>
      <p:bldP spid="47" grpId="0" animBg="1"/>
      <p:bldP spid="47" grpId="1" animBg="1"/>
      <p:bldP spid="49" grpId="0" animBg="1"/>
      <p:bldP spid="49" grpId="1" animBg="1"/>
      <p:bldP spid="53" grpId="0" animBg="1"/>
      <p:bldP spid="53" grpId="1" animBg="1"/>
      <p:bldP spid="54" grpId="0" animBg="1"/>
      <p:bldP spid="54" grpId="1" animBg="1"/>
      <p:bldP spid="55" grpId="0" animBg="1"/>
      <p:bldP spid="5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975156036"/>
              </p:ext>
            </p:extLst>
          </p:nvPr>
        </p:nvGraphicFramePr>
        <p:xfrm>
          <a:off x="1731996" y="618805"/>
          <a:ext cx="9735136" cy="2618554"/>
        </p:xfrm>
        <a:graphic>
          <a:graphicData uri="http://schemas.openxmlformats.org/drawingml/2006/table">
            <a:tbl>
              <a:tblPr firstRow="1" bandRow="1">
                <a:tableStyleId>{BDBED569-4797-4DF1-A0F4-6AAB3CD982D8}</a:tableStyleId>
              </a:tblPr>
              <a:tblGrid>
                <a:gridCol w="4483786">
                  <a:extLst>
                    <a:ext uri="{9D8B030D-6E8A-4147-A177-3AD203B41FA5}">
                      <a16:colId xmlns:a16="http://schemas.microsoft.com/office/drawing/2014/main" val="3420928766"/>
                    </a:ext>
                  </a:extLst>
                </a:gridCol>
                <a:gridCol w="5251350">
                  <a:extLst>
                    <a:ext uri="{9D8B030D-6E8A-4147-A177-3AD203B41FA5}">
                      <a16:colId xmlns:a16="http://schemas.microsoft.com/office/drawing/2014/main" val="2401853344"/>
                    </a:ext>
                  </a:extLst>
                </a:gridCol>
              </a:tblGrid>
              <a:tr h="91439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721146379"/>
                  </a:ext>
                </a:extLst>
              </a:tr>
              <a:tr h="17041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13980462"/>
                  </a:ext>
                </a:extLst>
              </a:tr>
            </a:tbl>
          </a:graphicData>
        </a:graphic>
      </p:graphicFrame>
      <p:sp>
        <p:nvSpPr>
          <p:cNvPr id="2" name="Title 1"/>
          <p:cNvSpPr>
            <a:spLocks noGrp="1"/>
          </p:cNvSpPr>
          <p:nvPr>
            <p:ph type="title"/>
          </p:nvPr>
        </p:nvSpPr>
        <p:spPr>
          <a:xfrm>
            <a:off x="266288" y="68778"/>
            <a:ext cx="10515600" cy="529384"/>
          </a:xfrm>
        </p:spPr>
        <p:txBody>
          <a:bodyPr>
            <a:normAutofit/>
          </a:bodyPr>
          <a:lstStyle/>
          <a:p>
            <a:r>
              <a:rPr lang="en-GB" sz="2400" b="1" dirty="0">
                <a:solidFill>
                  <a:srgbClr val="002060"/>
                </a:solidFill>
              </a:rPr>
              <a:t>Organiza los adjetivos y completa las </a:t>
            </a:r>
            <a:r>
              <a:rPr lang="en-GB" sz="2400" b="1" dirty="0" err="1">
                <a:solidFill>
                  <a:srgbClr val="002060"/>
                </a:solidFill>
              </a:rPr>
              <a:t>tres</a:t>
            </a:r>
            <a:r>
              <a:rPr lang="en-GB" sz="2400" b="1" dirty="0">
                <a:solidFill>
                  <a:srgbClr val="002060"/>
                </a:solidFill>
              </a:rPr>
              <a:t> frases.</a:t>
            </a:r>
          </a:p>
        </p:txBody>
      </p:sp>
      <p:sp>
        <p:nvSpPr>
          <p:cNvPr id="5" name="Rounded Rectangle 4"/>
          <p:cNvSpPr/>
          <p:nvPr/>
        </p:nvSpPr>
        <p:spPr>
          <a:xfrm>
            <a:off x="5968213" y="3475660"/>
            <a:ext cx="900845" cy="413522"/>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alto</a:t>
            </a:r>
          </a:p>
        </p:txBody>
      </p:sp>
      <p:sp>
        <p:nvSpPr>
          <p:cNvPr id="6" name="Rounded Rectangle 5"/>
          <p:cNvSpPr/>
          <p:nvPr/>
        </p:nvSpPr>
        <p:spPr>
          <a:xfrm>
            <a:off x="2741399" y="3475660"/>
            <a:ext cx="1085260" cy="413522"/>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baja</a:t>
            </a:r>
          </a:p>
        </p:txBody>
      </p:sp>
      <p:sp>
        <p:nvSpPr>
          <p:cNvPr id="7" name="Rounded Rectangle 6"/>
          <p:cNvSpPr/>
          <p:nvPr/>
        </p:nvSpPr>
        <p:spPr>
          <a:xfrm>
            <a:off x="7025954" y="3475660"/>
            <a:ext cx="1069111" cy="413522"/>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tonta</a:t>
            </a:r>
          </a:p>
        </p:txBody>
      </p:sp>
      <p:sp>
        <p:nvSpPr>
          <p:cNvPr id="8" name="Rounded Rectangle 7"/>
          <p:cNvSpPr/>
          <p:nvPr/>
        </p:nvSpPr>
        <p:spPr>
          <a:xfrm>
            <a:off x="3691747" y="4022305"/>
            <a:ext cx="1851699" cy="413522"/>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simpático</a:t>
            </a:r>
          </a:p>
        </p:txBody>
      </p:sp>
      <p:sp>
        <p:nvSpPr>
          <p:cNvPr id="9" name="Rounded Rectangle 8"/>
          <p:cNvSpPr/>
          <p:nvPr/>
        </p:nvSpPr>
        <p:spPr>
          <a:xfrm>
            <a:off x="8251961" y="3475660"/>
            <a:ext cx="1906210" cy="413522"/>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interesante</a:t>
            </a:r>
          </a:p>
        </p:txBody>
      </p:sp>
      <p:sp>
        <p:nvSpPr>
          <p:cNvPr id="10" name="Rounded Rectangle 9"/>
          <p:cNvSpPr/>
          <p:nvPr/>
        </p:nvSpPr>
        <p:spPr>
          <a:xfrm>
            <a:off x="3983555" y="3475660"/>
            <a:ext cx="1906210" cy="413522"/>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importante</a:t>
            </a:r>
          </a:p>
        </p:txBody>
      </p:sp>
      <p:sp>
        <p:nvSpPr>
          <p:cNvPr id="13" name="TextBox 12"/>
          <p:cNvSpPr txBox="1"/>
          <p:nvPr/>
        </p:nvSpPr>
        <p:spPr>
          <a:xfrm>
            <a:off x="2115117" y="696144"/>
            <a:ext cx="4101326" cy="707886"/>
          </a:xfrm>
          <a:prstGeom prst="rect">
            <a:avLst/>
          </a:prstGeom>
          <a:noFill/>
        </p:spPr>
        <p:txBody>
          <a:bodyPr wrap="square" rtlCol="0">
            <a:spAutoFit/>
          </a:bodyPr>
          <a:lstStyle/>
          <a:p>
            <a:r>
              <a:rPr lang="en-GB" sz="2000" b="1" dirty="0">
                <a:solidFill>
                  <a:srgbClr val="002060"/>
                </a:solidFill>
              </a:rPr>
              <a:t>The ending changes when the noun is masculine/feminine</a:t>
            </a:r>
          </a:p>
        </p:txBody>
      </p:sp>
      <p:sp>
        <p:nvSpPr>
          <p:cNvPr id="14" name="TextBox 13"/>
          <p:cNvSpPr txBox="1"/>
          <p:nvPr/>
        </p:nvSpPr>
        <p:spPr>
          <a:xfrm>
            <a:off x="6599564" y="690606"/>
            <a:ext cx="4667192" cy="707886"/>
          </a:xfrm>
          <a:prstGeom prst="rect">
            <a:avLst/>
          </a:prstGeom>
          <a:noFill/>
        </p:spPr>
        <p:txBody>
          <a:bodyPr wrap="square" rtlCol="0">
            <a:spAutoFit/>
          </a:bodyPr>
          <a:lstStyle/>
          <a:p>
            <a:r>
              <a:rPr lang="en-GB" sz="2000" b="1" dirty="0">
                <a:solidFill>
                  <a:srgbClr val="002060"/>
                </a:solidFill>
              </a:rPr>
              <a:t>The ending is the same for a masculine/feminine noun</a:t>
            </a:r>
          </a:p>
        </p:txBody>
      </p:sp>
      <p:sp>
        <p:nvSpPr>
          <p:cNvPr id="17" name="Rectangular Callout 16"/>
          <p:cNvSpPr/>
          <p:nvPr/>
        </p:nvSpPr>
        <p:spPr>
          <a:xfrm>
            <a:off x="266288" y="4590880"/>
            <a:ext cx="11789077" cy="1733719"/>
          </a:xfrm>
          <a:prstGeom prst="wedgeRectCallout">
            <a:avLst>
              <a:gd name="adj1" fmla="val -29144"/>
              <a:gd name="adj2" fmla="val -49048"/>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dirty="0">
                <a:solidFill>
                  <a:srgbClr val="002060"/>
                </a:solidFill>
              </a:rPr>
              <a:t>When referring to a singular </a:t>
            </a:r>
            <a:r>
              <a:rPr lang="en-GB" sz="1900" i="1" dirty="0">
                <a:solidFill>
                  <a:srgbClr val="002060"/>
                </a:solidFill>
              </a:rPr>
              <a:t>masculine</a:t>
            </a:r>
            <a:r>
              <a:rPr lang="en-GB" sz="1900" dirty="0">
                <a:solidFill>
                  <a:srgbClr val="002060"/>
                </a:solidFill>
              </a:rPr>
              <a:t> noun (e.g. padre), these adjectives end in  _______</a:t>
            </a:r>
          </a:p>
          <a:p>
            <a:endParaRPr lang="en-GB" sz="1900" dirty="0">
              <a:solidFill>
                <a:srgbClr val="002060"/>
              </a:solidFill>
            </a:endParaRPr>
          </a:p>
          <a:p>
            <a:r>
              <a:rPr lang="en-GB" sz="1900" dirty="0">
                <a:solidFill>
                  <a:srgbClr val="002060"/>
                </a:solidFill>
              </a:rPr>
              <a:t>When referring to a singular </a:t>
            </a:r>
            <a:r>
              <a:rPr lang="en-GB" sz="1900" i="1" dirty="0">
                <a:solidFill>
                  <a:srgbClr val="002060"/>
                </a:solidFill>
              </a:rPr>
              <a:t>feminine</a:t>
            </a:r>
            <a:r>
              <a:rPr lang="en-GB" sz="1900" dirty="0">
                <a:solidFill>
                  <a:srgbClr val="002060"/>
                </a:solidFill>
              </a:rPr>
              <a:t> noun (e.g. madre), these adjectives end in  _______</a:t>
            </a:r>
          </a:p>
          <a:p>
            <a:endParaRPr lang="en-GB" sz="1900" dirty="0">
              <a:solidFill>
                <a:srgbClr val="002060"/>
              </a:solidFill>
            </a:endParaRPr>
          </a:p>
          <a:p>
            <a:r>
              <a:rPr lang="en-GB" sz="1900" dirty="0">
                <a:solidFill>
                  <a:srgbClr val="002060"/>
                </a:solidFill>
              </a:rPr>
              <a:t>Adjectives ending in ______ or a consonant have the same ending for a masculine/feminine noun.</a:t>
            </a:r>
          </a:p>
        </p:txBody>
      </p:sp>
      <p:sp>
        <p:nvSpPr>
          <p:cNvPr id="18" name="TextBox 17"/>
          <p:cNvSpPr txBox="1"/>
          <p:nvPr/>
        </p:nvSpPr>
        <p:spPr>
          <a:xfrm>
            <a:off x="10048224" y="4590880"/>
            <a:ext cx="586576" cy="461665"/>
          </a:xfrm>
          <a:prstGeom prst="rect">
            <a:avLst/>
          </a:prstGeom>
          <a:noFill/>
        </p:spPr>
        <p:txBody>
          <a:bodyPr wrap="square" rtlCol="0">
            <a:spAutoFit/>
          </a:bodyPr>
          <a:lstStyle/>
          <a:p>
            <a:r>
              <a:rPr lang="en-GB" sz="2400" b="1" i="1" dirty="0">
                <a:solidFill>
                  <a:srgbClr val="002060"/>
                </a:solidFill>
              </a:rPr>
              <a:t>-o</a:t>
            </a:r>
          </a:p>
        </p:txBody>
      </p:sp>
      <p:sp>
        <p:nvSpPr>
          <p:cNvPr id="19" name="TextBox 18"/>
          <p:cNvSpPr txBox="1"/>
          <p:nvPr/>
        </p:nvSpPr>
        <p:spPr>
          <a:xfrm>
            <a:off x="10048224" y="5160377"/>
            <a:ext cx="586576" cy="461665"/>
          </a:xfrm>
          <a:prstGeom prst="rect">
            <a:avLst/>
          </a:prstGeom>
          <a:noFill/>
        </p:spPr>
        <p:txBody>
          <a:bodyPr wrap="square" rtlCol="0">
            <a:spAutoFit/>
          </a:bodyPr>
          <a:lstStyle/>
          <a:p>
            <a:r>
              <a:rPr lang="en-GB" sz="2400" b="1" i="1" dirty="0">
                <a:solidFill>
                  <a:srgbClr val="002060"/>
                </a:solidFill>
              </a:rPr>
              <a:t>-a</a:t>
            </a:r>
          </a:p>
        </p:txBody>
      </p:sp>
      <p:sp>
        <p:nvSpPr>
          <p:cNvPr id="15" name="Rounded Rectangle 14"/>
          <p:cNvSpPr/>
          <p:nvPr/>
        </p:nvSpPr>
        <p:spPr>
          <a:xfrm>
            <a:off x="5672224" y="4033270"/>
            <a:ext cx="1492822" cy="413522"/>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nervioso</a:t>
            </a:r>
          </a:p>
        </p:txBody>
      </p:sp>
      <p:sp>
        <p:nvSpPr>
          <p:cNvPr id="16" name="Rounded Rectangle 15"/>
          <p:cNvSpPr/>
          <p:nvPr/>
        </p:nvSpPr>
        <p:spPr>
          <a:xfrm>
            <a:off x="7298856" y="4033270"/>
            <a:ext cx="1906210" cy="413522"/>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alegre</a:t>
            </a:r>
          </a:p>
        </p:txBody>
      </p:sp>
      <p:sp>
        <p:nvSpPr>
          <p:cNvPr id="20" name="TextBox 19"/>
          <p:cNvSpPr txBox="1"/>
          <p:nvPr/>
        </p:nvSpPr>
        <p:spPr>
          <a:xfrm>
            <a:off x="2894964" y="5747320"/>
            <a:ext cx="586576" cy="461665"/>
          </a:xfrm>
          <a:prstGeom prst="rect">
            <a:avLst/>
          </a:prstGeom>
          <a:noFill/>
        </p:spPr>
        <p:txBody>
          <a:bodyPr wrap="square" rtlCol="0">
            <a:spAutoFit/>
          </a:bodyPr>
          <a:lstStyle/>
          <a:p>
            <a:r>
              <a:rPr lang="en-GB" sz="2400" b="1" i="1" dirty="0">
                <a:solidFill>
                  <a:srgbClr val="002060"/>
                </a:solidFill>
              </a:rPr>
              <a:t>-e</a:t>
            </a:r>
          </a:p>
        </p:txBody>
      </p:sp>
      <p:sp>
        <p:nvSpPr>
          <p:cNvPr id="21" name="Rounded Rectangle 11">
            <a:extLst>
              <a:ext uri="{FF2B5EF4-FFF2-40B4-BE49-F238E27FC236}">
                <a16:creationId xmlns:a16="http://schemas.microsoft.com/office/drawing/2014/main" id="{845FA680-CD74-47F8-A353-2F61FE455D8E}"/>
              </a:ext>
            </a:extLst>
          </p:cNvPr>
          <p:cNvSpPr/>
          <p:nvPr/>
        </p:nvSpPr>
        <p:spPr>
          <a:xfrm>
            <a:off x="10566834" y="110054"/>
            <a:ext cx="1399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3857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4.44444E-6 L -0.05729 -0.27662 " pathEditMode="relative" rAng="0" ptsTypes="AA">
                                      <p:cBhvr>
                                        <p:cTn id="6" dur="2000" fill="hold"/>
                                        <p:tgtEl>
                                          <p:spTgt spid="6"/>
                                        </p:tgtEl>
                                        <p:attrNameLst>
                                          <p:attrName>ppt_x</p:attrName>
                                          <p:attrName>ppt_y</p:attrName>
                                        </p:attrNameLst>
                                      </p:cBhvr>
                                      <p:rCtr x="-2865" y="-1384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9167E-6 4.44444E-6 L 0.27604 -0.26875 " pathEditMode="relative" rAng="0" ptsTypes="AA">
                                      <p:cBhvr>
                                        <p:cTn id="10" dur="2000" fill="hold"/>
                                        <p:tgtEl>
                                          <p:spTgt spid="10"/>
                                        </p:tgtEl>
                                        <p:attrNameLst>
                                          <p:attrName>ppt_x</p:attrName>
                                          <p:attrName>ppt_y</p:attrName>
                                        </p:attrNameLst>
                                      </p:cBhvr>
                                      <p:rCtr x="13802" y="-1344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29167E-6 4.44444E-6 L -0.14739 -0.27662 " pathEditMode="relative" rAng="0" ptsTypes="AA">
                                      <p:cBhvr>
                                        <p:cTn id="14" dur="2000" fill="hold"/>
                                        <p:tgtEl>
                                          <p:spTgt spid="5"/>
                                        </p:tgtEl>
                                        <p:attrNameLst>
                                          <p:attrName>ppt_x</p:attrName>
                                          <p:attrName>ppt_y</p:attrName>
                                        </p:attrNameLst>
                                      </p:cBhvr>
                                      <p:rCtr x="-7370" y="-1384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4.44444E-6 L -0.32669 -0.18866 " pathEditMode="relative" rAng="0" ptsTypes="AA">
                                      <p:cBhvr>
                                        <p:cTn id="18" dur="2000" fill="hold"/>
                                        <p:tgtEl>
                                          <p:spTgt spid="7"/>
                                        </p:tgtEl>
                                        <p:attrNameLst>
                                          <p:attrName>ppt_x</p:attrName>
                                          <p:attrName>ppt_y</p:attrName>
                                        </p:attrNameLst>
                                      </p:cBhvr>
                                      <p:rCtr x="-16341" y="-94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08333E-6 4.44444E-6 L -0.09102 -0.16366 " pathEditMode="relative" rAng="0" ptsTypes="AA">
                                      <p:cBhvr>
                                        <p:cTn id="22" dur="2000" fill="hold"/>
                                        <p:tgtEl>
                                          <p:spTgt spid="9"/>
                                        </p:tgtEl>
                                        <p:attrNameLst>
                                          <p:attrName>ppt_x</p:attrName>
                                          <p:attrName>ppt_y</p:attrName>
                                        </p:attrNameLst>
                                      </p:cBhvr>
                                      <p:rCtr x="-4557" y="-819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95833E-6 3.33333E-6 L -0.15391 -0.18727 " pathEditMode="relative" rAng="0" ptsTypes="AA">
                                      <p:cBhvr>
                                        <p:cTn id="26" dur="2000" fill="hold"/>
                                        <p:tgtEl>
                                          <p:spTgt spid="8"/>
                                        </p:tgtEl>
                                        <p:attrNameLst>
                                          <p:attrName>ppt_x</p:attrName>
                                          <p:attrName>ppt_y</p:attrName>
                                        </p:attrNameLst>
                                      </p:cBhvr>
                                      <p:rCtr x="-7695" y="-937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29167E-6 2.96296E-6 L -0.11692 -0.20857 " pathEditMode="relative" rAng="0" ptsTypes="AA">
                                      <p:cBhvr>
                                        <p:cTn id="30" dur="2000" fill="hold"/>
                                        <p:tgtEl>
                                          <p:spTgt spid="15"/>
                                        </p:tgtEl>
                                        <p:attrNameLst>
                                          <p:attrName>ppt_x</p:attrName>
                                          <p:attrName>ppt_y</p:attrName>
                                        </p:attrNameLst>
                                      </p:cBhvr>
                                      <p:rCtr x="-5846" y="-1044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2.91667E-6 2.96296E-6 L 0.15638 -0.28843 " pathEditMode="relative" rAng="0" ptsTypes="AA">
                                      <p:cBhvr>
                                        <p:cTn id="34" dur="2000" fill="hold"/>
                                        <p:tgtEl>
                                          <p:spTgt spid="16"/>
                                        </p:tgtEl>
                                        <p:attrNameLst>
                                          <p:attrName>ppt_x</p:attrName>
                                          <p:attrName>ppt_y</p:attrName>
                                        </p:attrNameLst>
                                      </p:cBhvr>
                                      <p:rCtr x="7813" y="-14421"/>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8" grpId="0"/>
      <p:bldP spid="19" grpId="0"/>
      <p:bldP spid="15" grpId="0" animBg="1"/>
      <p:bldP spid="1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335798" y="326550"/>
            <a:ext cx="394598" cy="292066"/>
          </a:xfrm>
        </p:spPr>
        <p:txBody>
          <a:bodyPr>
            <a:normAutofit/>
          </a:bodyPr>
          <a:lstStyle/>
          <a:p>
            <a:r>
              <a:rPr lang="en-GB" sz="100" b="1" dirty="0">
                <a:solidFill>
                  <a:prstClr val="white"/>
                </a:solidFill>
              </a:rPr>
              <a:t>escribir</a:t>
            </a:r>
            <a:endParaRPr lang="en-US" sz="100" dirty="0"/>
          </a:p>
        </p:txBody>
      </p:sp>
      <p:pic>
        <p:nvPicPr>
          <p:cNvPr id="4" name="Picture 24" descr="The Boss Black Silhouette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2253" y="2098989"/>
            <a:ext cx="967012" cy="145051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9422" y="3863807"/>
            <a:ext cx="945706" cy="94889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244" y="4726590"/>
            <a:ext cx="936790" cy="107318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5407" y="1768220"/>
            <a:ext cx="932275" cy="1048810"/>
          </a:xfrm>
          <a:prstGeom prst="rect">
            <a:avLst/>
          </a:prstGeom>
        </p:spPr>
      </p:pic>
      <p:pic>
        <p:nvPicPr>
          <p:cNvPr id="9"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587" y="2266500"/>
            <a:ext cx="910548" cy="92913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http://www.clker.com/cliparts/c/f/4/9/12371000482029765734nicubunu_Comic_characters_Professor.svg.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858" y="2397224"/>
            <a:ext cx="763211" cy="153151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http://www.clker.com/cliparts/q/n/7/N/o/H/language-arts-m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7926" y="4573154"/>
            <a:ext cx="1564780" cy="122052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2" descr="Men Silhouett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56005" y="4418709"/>
            <a:ext cx="404687" cy="1462043"/>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14590" y="-18336"/>
            <a:ext cx="1093321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Estás en una plaza. Describe a </a:t>
            </a:r>
            <a:r>
              <a:rPr lang="en-GB" sz="2000" b="1" dirty="0" err="1">
                <a:solidFill>
                  <a:srgbClr val="002060"/>
                </a:solidFill>
                <a:latin typeface="Century Gothic" panose="020B0502020202020204" pitchFamily="34" charset="0"/>
              </a:rPr>
              <a:t>unas</a:t>
            </a:r>
            <a:r>
              <a:rPr lang="en-GB" sz="2000" b="1" dirty="0">
                <a:solidFill>
                  <a:srgbClr val="002060"/>
                </a:solidFill>
                <a:latin typeface="Century Gothic" panose="020B0502020202020204" pitchFamily="34" charset="0"/>
              </a:rPr>
              <a:t> personas allí.</a:t>
            </a:r>
          </a:p>
        </p:txBody>
      </p:sp>
      <p:sp>
        <p:nvSpPr>
          <p:cNvPr id="16" name="TextBox 15"/>
          <p:cNvSpPr txBox="1"/>
          <p:nvPr/>
        </p:nvSpPr>
        <p:spPr>
          <a:xfrm>
            <a:off x="37350" y="388630"/>
            <a:ext cx="925905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Combine the nouns and adjectives below to make your own sentences.</a:t>
            </a:r>
          </a:p>
        </p:txBody>
      </p:sp>
      <p:sp>
        <p:nvSpPr>
          <p:cNvPr id="17" name="TextBox 16"/>
          <p:cNvSpPr txBox="1"/>
          <p:nvPr/>
        </p:nvSpPr>
        <p:spPr>
          <a:xfrm>
            <a:off x="37350" y="718503"/>
            <a:ext cx="9484632" cy="400110"/>
          </a:xfrm>
          <a:prstGeom prst="rect">
            <a:avLst/>
          </a:prstGeom>
          <a:noFill/>
        </p:spPr>
        <p:txBody>
          <a:bodyPr wrap="square" rtlCol="0">
            <a:spAutoFit/>
          </a:bodyPr>
          <a:lstStyle/>
          <a:p>
            <a:r>
              <a:rPr lang="en-GB" sz="2000" b="1" i="1" u="sng" dirty="0">
                <a:solidFill>
                  <a:srgbClr val="002060"/>
                </a:solidFill>
                <a:latin typeface="Century Gothic" panose="020B0502020202020204" pitchFamily="34" charset="0"/>
              </a:rPr>
              <a:t>¡Importante!</a:t>
            </a:r>
            <a:r>
              <a:rPr lang="en-GB" sz="2000" b="1" i="1" dirty="0">
                <a:solidFill>
                  <a:srgbClr val="002060"/>
                </a:solidFill>
                <a:latin typeface="Century Gothic" panose="020B0502020202020204" pitchFamily="34" charset="0"/>
              </a:rPr>
              <a:t> Make sure the adjective and noun agree.</a:t>
            </a:r>
          </a:p>
        </p:txBody>
      </p:sp>
      <p:sp>
        <p:nvSpPr>
          <p:cNvPr id="18" name="TextBox 17"/>
          <p:cNvSpPr txBox="1"/>
          <p:nvPr/>
        </p:nvSpPr>
        <p:spPr>
          <a:xfrm>
            <a:off x="449558" y="1488628"/>
            <a:ext cx="3614057" cy="461665"/>
          </a:xfrm>
          <a:prstGeom prst="rect">
            <a:avLst/>
          </a:prstGeom>
          <a:noFill/>
        </p:spPr>
        <p:txBody>
          <a:bodyPr wrap="square" rtlCol="0">
            <a:spAutoFit/>
          </a:bodyPr>
          <a:lstStyle/>
          <a:p>
            <a:r>
              <a:rPr lang="en-GB" sz="2400" b="1" dirty="0">
                <a:solidFill>
                  <a:srgbClr val="002060"/>
                </a:solidFill>
              </a:rPr>
              <a:t>Hay…</a:t>
            </a:r>
          </a:p>
        </p:txBody>
      </p:sp>
      <p:sp>
        <p:nvSpPr>
          <p:cNvPr id="19" name="TextBox 18"/>
          <p:cNvSpPr txBox="1"/>
          <p:nvPr/>
        </p:nvSpPr>
        <p:spPr>
          <a:xfrm>
            <a:off x="223738" y="3857864"/>
            <a:ext cx="2488123" cy="461665"/>
          </a:xfrm>
          <a:prstGeom prst="rect">
            <a:avLst/>
          </a:prstGeom>
          <a:noFill/>
        </p:spPr>
        <p:txBody>
          <a:bodyPr wrap="square" rtlCol="0">
            <a:spAutoFit/>
          </a:bodyPr>
          <a:lstStyle/>
          <a:p>
            <a:r>
              <a:rPr lang="en-GB" sz="2400" b="1" dirty="0">
                <a:solidFill>
                  <a:srgbClr val="002060"/>
                </a:solidFill>
              </a:rPr>
              <a:t>un p_ _ _ _ _ _ _ </a:t>
            </a:r>
          </a:p>
        </p:txBody>
      </p:sp>
      <p:sp>
        <p:nvSpPr>
          <p:cNvPr id="22" name="TextBox 21"/>
          <p:cNvSpPr txBox="1"/>
          <p:nvPr/>
        </p:nvSpPr>
        <p:spPr>
          <a:xfrm>
            <a:off x="223738" y="5804299"/>
            <a:ext cx="2488123" cy="461665"/>
          </a:xfrm>
          <a:prstGeom prst="rect">
            <a:avLst/>
          </a:prstGeom>
          <a:noFill/>
        </p:spPr>
        <p:txBody>
          <a:bodyPr wrap="square" rtlCol="0">
            <a:spAutoFit/>
          </a:bodyPr>
          <a:lstStyle/>
          <a:p>
            <a:r>
              <a:rPr lang="en-GB" sz="2400" b="1" dirty="0">
                <a:solidFill>
                  <a:srgbClr val="002060"/>
                </a:solidFill>
              </a:rPr>
              <a:t>un h_ _ _ _ _ _ _ </a:t>
            </a:r>
          </a:p>
        </p:txBody>
      </p:sp>
      <p:sp>
        <p:nvSpPr>
          <p:cNvPr id="23" name="TextBox 22"/>
          <p:cNvSpPr txBox="1"/>
          <p:nvPr/>
        </p:nvSpPr>
        <p:spPr>
          <a:xfrm>
            <a:off x="2270409" y="3200063"/>
            <a:ext cx="2488123" cy="461665"/>
          </a:xfrm>
          <a:prstGeom prst="rect">
            <a:avLst/>
          </a:prstGeom>
          <a:noFill/>
        </p:spPr>
        <p:txBody>
          <a:bodyPr wrap="square" rtlCol="0">
            <a:spAutoFit/>
          </a:bodyPr>
          <a:lstStyle/>
          <a:p>
            <a:r>
              <a:rPr lang="en-GB" sz="2400" b="1" dirty="0">
                <a:solidFill>
                  <a:srgbClr val="002060"/>
                </a:solidFill>
              </a:rPr>
              <a:t>un p_ _ _ _  </a:t>
            </a:r>
          </a:p>
        </p:txBody>
      </p:sp>
      <p:sp>
        <p:nvSpPr>
          <p:cNvPr id="24" name="TextBox 23"/>
          <p:cNvSpPr txBox="1"/>
          <p:nvPr/>
        </p:nvSpPr>
        <p:spPr>
          <a:xfrm>
            <a:off x="2950585" y="5804299"/>
            <a:ext cx="2960498" cy="461665"/>
          </a:xfrm>
          <a:prstGeom prst="rect">
            <a:avLst/>
          </a:prstGeom>
          <a:noFill/>
        </p:spPr>
        <p:txBody>
          <a:bodyPr wrap="square" rtlCol="0">
            <a:spAutoFit/>
          </a:bodyPr>
          <a:lstStyle/>
          <a:p>
            <a:r>
              <a:rPr lang="en-GB" sz="2400" b="1" dirty="0">
                <a:solidFill>
                  <a:srgbClr val="002060"/>
                </a:solidFill>
              </a:rPr>
              <a:t>un d_ _ _ _ _ _ _  </a:t>
            </a:r>
          </a:p>
        </p:txBody>
      </p:sp>
      <p:sp>
        <p:nvSpPr>
          <p:cNvPr id="25" name="TextBox 24"/>
          <p:cNvSpPr txBox="1"/>
          <p:nvPr/>
        </p:nvSpPr>
        <p:spPr>
          <a:xfrm>
            <a:off x="4563754" y="2765880"/>
            <a:ext cx="2805091" cy="461665"/>
          </a:xfrm>
          <a:prstGeom prst="rect">
            <a:avLst/>
          </a:prstGeom>
          <a:noFill/>
        </p:spPr>
        <p:txBody>
          <a:bodyPr wrap="square" rtlCol="0">
            <a:spAutoFit/>
          </a:bodyPr>
          <a:lstStyle/>
          <a:p>
            <a:r>
              <a:rPr lang="en-GB" sz="2400" b="1" dirty="0">
                <a:solidFill>
                  <a:srgbClr val="002060"/>
                </a:solidFill>
              </a:rPr>
              <a:t>una h_ _ _ _ _ _ _ </a:t>
            </a:r>
          </a:p>
        </p:txBody>
      </p:sp>
      <p:sp>
        <p:nvSpPr>
          <p:cNvPr id="26" name="Rounded Rectangle 25"/>
          <p:cNvSpPr/>
          <p:nvPr/>
        </p:nvSpPr>
        <p:spPr>
          <a:xfrm>
            <a:off x="9878697" y="4504630"/>
            <a:ext cx="900845"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alto</a:t>
            </a:r>
          </a:p>
        </p:txBody>
      </p:sp>
      <p:sp>
        <p:nvSpPr>
          <p:cNvPr id="27" name="Rounded Rectangle 26"/>
          <p:cNvSpPr/>
          <p:nvPr/>
        </p:nvSpPr>
        <p:spPr>
          <a:xfrm>
            <a:off x="9878697" y="2916297"/>
            <a:ext cx="108526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bajo</a:t>
            </a:r>
          </a:p>
        </p:txBody>
      </p:sp>
      <p:sp>
        <p:nvSpPr>
          <p:cNvPr id="28" name="Rounded Rectangle 27"/>
          <p:cNvSpPr/>
          <p:nvPr/>
        </p:nvSpPr>
        <p:spPr>
          <a:xfrm>
            <a:off x="9878697" y="5017462"/>
            <a:ext cx="1069111"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tonto</a:t>
            </a:r>
          </a:p>
        </p:txBody>
      </p:sp>
      <p:sp>
        <p:nvSpPr>
          <p:cNvPr id="29" name="Rounded Rectangle 28"/>
          <p:cNvSpPr/>
          <p:nvPr/>
        </p:nvSpPr>
        <p:spPr>
          <a:xfrm>
            <a:off x="9878697" y="2408510"/>
            <a:ext cx="1851699"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simpático</a:t>
            </a:r>
          </a:p>
        </p:txBody>
      </p:sp>
      <p:sp>
        <p:nvSpPr>
          <p:cNvPr id="30" name="Rounded Rectangle 29"/>
          <p:cNvSpPr/>
          <p:nvPr/>
        </p:nvSpPr>
        <p:spPr>
          <a:xfrm>
            <a:off x="9878697" y="1907368"/>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interesante</a:t>
            </a:r>
          </a:p>
        </p:txBody>
      </p:sp>
      <p:sp>
        <p:nvSpPr>
          <p:cNvPr id="31" name="Rounded Rectangle 30"/>
          <p:cNvSpPr/>
          <p:nvPr/>
        </p:nvSpPr>
        <p:spPr>
          <a:xfrm>
            <a:off x="9878697" y="3442480"/>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importante</a:t>
            </a:r>
          </a:p>
        </p:txBody>
      </p:sp>
      <p:sp>
        <p:nvSpPr>
          <p:cNvPr id="32" name="Rounded Rectangle 31"/>
          <p:cNvSpPr/>
          <p:nvPr/>
        </p:nvSpPr>
        <p:spPr>
          <a:xfrm>
            <a:off x="9878697" y="4000996"/>
            <a:ext cx="1492822"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nervioso</a:t>
            </a:r>
          </a:p>
        </p:txBody>
      </p:sp>
      <p:sp>
        <p:nvSpPr>
          <p:cNvPr id="33" name="Rounded Rectangle 32"/>
          <p:cNvSpPr/>
          <p:nvPr/>
        </p:nvSpPr>
        <p:spPr>
          <a:xfrm>
            <a:off x="9878697" y="5530294"/>
            <a:ext cx="1191639"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alegre</a:t>
            </a:r>
          </a:p>
        </p:txBody>
      </p:sp>
      <p:sp>
        <p:nvSpPr>
          <p:cNvPr id="34" name="TextBox 33"/>
          <p:cNvSpPr txBox="1"/>
          <p:nvPr/>
        </p:nvSpPr>
        <p:spPr>
          <a:xfrm>
            <a:off x="7092256" y="5837950"/>
            <a:ext cx="2960498" cy="461665"/>
          </a:xfrm>
          <a:prstGeom prst="rect">
            <a:avLst/>
          </a:prstGeom>
          <a:noFill/>
        </p:spPr>
        <p:txBody>
          <a:bodyPr wrap="square" rtlCol="0">
            <a:spAutoFit/>
          </a:bodyPr>
          <a:lstStyle/>
          <a:p>
            <a:r>
              <a:rPr lang="en-GB" sz="2400" b="1" dirty="0">
                <a:solidFill>
                  <a:srgbClr val="002060"/>
                </a:solidFill>
              </a:rPr>
              <a:t>una a_ _ _ _ _ _   </a:t>
            </a:r>
          </a:p>
        </p:txBody>
      </p:sp>
      <p:sp>
        <p:nvSpPr>
          <p:cNvPr id="36" name="TextBox 35"/>
          <p:cNvSpPr txBox="1"/>
          <p:nvPr/>
        </p:nvSpPr>
        <p:spPr>
          <a:xfrm>
            <a:off x="6928628" y="3614042"/>
            <a:ext cx="2960498" cy="461665"/>
          </a:xfrm>
          <a:prstGeom prst="rect">
            <a:avLst/>
          </a:prstGeom>
          <a:noFill/>
        </p:spPr>
        <p:txBody>
          <a:bodyPr wrap="square" rtlCol="0">
            <a:spAutoFit/>
          </a:bodyPr>
          <a:lstStyle/>
          <a:p>
            <a:r>
              <a:rPr lang="en-GB" sz="2400" b="1" dirty="0" err="1">
                <a:solidFill>
                  <a:srgbClr val="002060"/>
                </a:solidFill>
              </a:rPr>
              <a:t>una</a:t>
            </a:r>
            <a:r>
              <a:rPr lang="en-GB" sz="2400" b="1" dirty="0">
                <a:solidFill>
                  <a:srgbClr val="002060"/>
                </a:solidFill>
              </a:rPr>
              <a:t> d_ _ _ _ _ _ _  </a:t>
            </a:r>
          </a:p>
        </p:txBody>
      </p:sp>
      <p:sp>
        <p:nvSpPr>
          <p:cNvPr id="37" name="TextBox 36"/>
          <p:cNvSpPr txBox="1"/>
          <p:nvPr/>
        </p:nvSpPr>
        <p:spPr>
          <a:xfrm>
            <a:off x="4096692" y="4785215"/>
            <a:ext cx="2488123" cy="461665"/>
          </a:xfrm>
          <a:prstGeom prst="rect">
            <a:avLst/>
          </a:prstGeom>
          <a:noFill/>
        </p:spPr>
        <p:txBody>
          <a:bodyPr wrap="square" rtlCol="0">
            <a:spAutoFit/>
          </a:bodyPr>
          <a:lstStyle/>
          <a:p>
            <a:r>
              <a:rPr lang="en-GB" sz="2400" b="1" dirty="0">
                <a:solidFill>
                  <a:srgbClr val="002060"/>
                </a:solidFill>
              </a:rPr>
              <a:t>una m_ _ _ _ </a:t>
            </a:r>
          </a:p>
        </p:txBody>
      </p:sp>
      <p:sp>
        <p:nvSpPr>
          <p:cNvPr id="38" name="TextBox 37"/>
          <p:cNvSpPr txBox="1"/>
          <p:nvPr/>
        </p:nvSpPr>
        <p:spPr>
          <a:xfrm>
            <a:off x="3157388" y="2418074"/>
            <a:ext cx="1250265" cy="400110"/>
          </a:xfrm>
          <a:prstGeom prst="rect">
            <a:avLst/>
          </a:prstGeom>
          <a:noFill/>
        </p:spPr>
        <p:txBody>
          <a:bodyPr wrap="square" rtlCol="0">
            <a:spAutoFit/>
          </a:bodyPr>
          <a:lstStyle/>
          <a:p>
            <a:r>
              <a:rPr lang="en-GB" sz="2000" dirty="0">
                <a:solidFill>
                  <a:srgbClr val="002060"/>
                </a:solidFill>
              </a:rPr>
              <a:t>[father]</a:t>
            </a:r>
          </a:p>
        </p:txBody>
      </p:sp>
      <p:sp>
        <p:nvSpPr>
          <p:cNvPr id="39" name="TextBox 38"/>
          <p:cNvSpPr txBox="1"/>
          <p:nvPr/>
        </p:nvSpPr>
        <p:spPr>
          <a:xfrm>
            <a:off x="6037803" y="1803332"/>
            <a:ext cx="1250265" cy="400110"/>
          </a:xfrm>
          <a:prstGeom prst="rect">
            <a:avLst/>
          </a:prstGeom>
          <a:noFill/>
        </p:spPr>
        <p:txBody>
          <a:bodyPr wrap="square" rtlCol="0">
            <a:spAutoFit/>
          </a:bodyPr>
          <a:lstStyle/>
          <a:p>
            <a:r>
              <a:rPr lang="en-GB" sz="2000" dirty="0">
                <a:solidFill>
                  <a:srgbClr val="002060"/>
                </a:solidFill>
              </a:rPr>
              <a:t>[sister]</a:t>
            </a:r>
          </a:p>
        </p:txBody>
      </p:sp>
      <p:sp>
        <p:nvSpPr>
          <p:cNvPr id="40" name="TextBox 39"/>
          <p:cNvSpPr txBox="1"/>
          <p:nvPr/>
        </p:nvSpPr>
        <p:spPr>
          <a:xfrm>
            <a:off x="1042714" y="4688563"/>
            <a:ext cx="1377291" cy="400110"/>
          </a:xfrm>
          <a:prstGeom prst="rect">
            <a:avLst/>
          </a:prstGeom>
          <a:noFill/>
        </p:spPr>
        <p:txBody>
          <a:bodyPr wrap="square" rtlCol="0">
            <a:spAutoFit/>
          </a:bodyPr>
          <a:lstStyle/>
          <a:p>
            <a:r>
              <a:rPr lang="en-GB" sz="2000" dirty="0">
                <a:solidFill>
                  <a:srgbClr val="002060"/>
                </a:solidFill>
              </a:rPr>
              <a:t>[brother]</a:t>
            </a:r>
          </a:p>
        </p:txBody>
      </p:sp>
      <p:sp>
        <p:nvSpPr>
          <p:cNvPr id="41" name="TextBox 40"/>
          <p:cNvSpPr txBox="1"/>
          <p:nvPr/>
        </p:nvSpPr>
        <p:spPr>
          <a:xfrm>
            <a:off x="5087472" y="3762786"/>
            <a:ext cx="1377291" cy="400110"/>
          </a:xfrm>
          <a:prstGeom prst="rect">
            <a:avLst/>
          </a:prstGeom>
          <a:noFill/>
        </p:spPr>
        <p:txBody>
          <a:bodyPr wrap="square" rtlCol="0">
            <a:spAutoFit/>
          </a:bodyPr>
          <a:lstStyle/>
          <a:p>
            <a:r>
              <a:rPr lang="en-GB" sz="2000" dirty="0">
                <a:solidFill>
                  <a:srgbClr val="002060"/>
                </a:solidFill>
              </a:rPr>
              <a:t>[mother]</a:t>
            </a:r>
          </a:p>
        </p:txBody>
      </p:sp>
      <p:sp>
        <p:nvSpPr>
          <p:cNvPr id="42" name="TextBox 41"/>
          <p:cNvSpPr txBox="1"/>
          <p:nvPr/>
        </p:nvSpPr>
        <p:spPr>
          <a:xfrm>
            <a:off x="8046058" y="4591691"/>
            <a:ext cx="1250265" cy="707886"/>
          </a:xfrm>
          <a:prstGeom prst="rect">
            <a:avLst/>
          </a:prstGeom>
          <a:noFill/>
        </p:spPr>
        <p:txBody>
          <a:bodyPr wrap="square" rtlCol="0">
            <a:spAutoFit/>
          </a:bodyPr>
          <a:lstStyle/>
          <a:p>
            <a:r>
              <a:rPr lang="en-GB" sz="2000" dirty="0">
                <a:solidFill>
                  <a:srgbClr val="002060"/>
                </a:solidFill>
              </a:rPr>
              <a:t>[female author]</a:t>
            </a:r>
          </a:p>
        </p:txBody>
      </p:sp>
      <p:sp>
        <p:nvSpPr>
          <p:cNvPr id="43" name="Rounded Rectangle 11">
            <a:extLst>
              <a:ext uri="{FF2B5EF4-FFF2-40B4-BE49-F238E27FC236}">
                <a16:creationId xmlns:a16="http://schemas.microsoft.com/office/drawing/2014/main" id="{A316DD52-7894-4A75-969C-CA0645DA2978}"/>
              </a:ext>
            </a:extLst>
          </p:cNvPr>
          <p:cNvSpPr/>
          <p:nvPr/>
        </p:nvSpPr>
        <p:spPr>
          <a:xfrm>
            <a:off x="10779542" y="258166"/>
            <a:ext cx="1148601"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85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rgbClr val="1E4E79"/>
                </a:solidFill>
              </a:rPr>
              <a:t>tengo</a:t>
            </a:r>
            <a:br>
              <a:rPr lang="en-GB" sz="10350" b="1" dirty="0">
                <a:solidFill>
                  <a:srgbClr val="1E4E79"/>
                </a:solidFill>
              </a:rPr>
            </a:br>
            <a:endParaRPr sz="3959" dirty="0"/>
          </a:p>
        </p:txBody>
      </p:sp>
      <p:sp>
        <p:nvSpPr>
          <p:cNvPr id="57" name="Google Shape;57;p13"/>
          <p:cNvSpPr txBox="1"/>
          <p:nvPr/>
        </p:nvSpPr>
        <p:spPr>
          <a:xfrm>
            <a:off x="1" y="227186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[I have]</a:t>
            </a:r>
            <a:endParaRPr dirty="0"/>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11500"/>
              <a:buFont typeface="Arial"/>
              <a:buNone/>
            </a:pPr>
            <a:r>
              <a:rPr lang="en-GB" sz="11500" b="1" i="0" u="none" strike="noStrike" cap="none" dirty="0">
                <a:solidFill>
                  <a:srgbClr val="1E4E79"/>
                </a:solidFill>
                <a:latin typeface="Century Gothic"/>
                <a:ea typeface="Century Gothic"/>
                <a:cs typeface="Century Gothic"/>
                <a:sym typeface="Century Gothic"/>
              </a:rPr>
              <a:t>tienes</a:t>
            </a:r>
            <a:endParaRPr dirty="0"/>
          </a:p>
        </p:txBody>
      </p:sp>
      <p:sp>
        <p:nvSpPr>
          <p:cNvPr id="59" name="Google Shape;59;p13"/>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[you have]</a:t>
            </a:r>
            <a:endParaRPr dirty="0"/>
          </a:p>
        </p:txBody>
      </p:sp>
    </p:spTree>
    <p:extLst>
      <p:ext uri="{BB962C8B-B14F-4D97-AF65-F5344CB8AC3E}">
        <p14:creationId xmlns:p14="http://schemas.microsoft.com/office/powerpoint/2010/main" val="411132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tengo</a:t>
            </a:r>
            <a:br>
              <a:rPr lang="en-GB" sz="8640" b="1" dirty="0">
                <a:solidFill>
                  <a:srgbClr val="1E4E79"/>
                </a:solidFill>
              </a:rPr>
            </a:br>
            <a:endParaRPr sz="3959" b="1" dirty="0"/>
          </a:p>
        </p:txBody>
      </p:sp>
      <p:sp>
        <p:nvSpPr>
          <p:cNvPr id="68" name="Google Shape;68;p14"/>
          <p:cNvSpPr txBox="1"/>
          <p:nvPr/>
        </p:nvSpPr>
        <p:spPr>
          <a:xfrm>
            <a:off x="3155228" y="2272893"/>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[I have]</a:t>
            </a:r>
            <a:endParaRPr dirty="0"/>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EEC100"/>
              </a:solidFill>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11500"/>
              <a:buFont typeface="Arial"/>
              <a:buNone/>
            </a:pPr>
            <a:r>
              <a:rPr lang="en-GB" sz="11500" b="1" i="0" u="none" strike="noStrike" cap="none" dirty="0">
                <a:solidFill>
                  <a:srgbClr val="1E4E79"/>
                </a:solidFill>
                <a:latin typeface="Century Gothic"/>
                <a:ea typeface="Century Gothic"/>
                <a:cs typeface="Century Gothic"/>
                <a:sym typeface="Century Gothic"/>
              </a:rPr>
              <a:t>tienes</a:t>
            </a:r>
            <a:endParaRPr dirty="0"/>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[you have]</a:t>
            </a:r>
            <a:endParaRPr dirty="0"/>
          </a:p>
        </p:txBody>
      </p:sp>
    </p:spTree>
    <p:extLst>
      <p:ext uri="{BB962C8B-B14F-4D97-AF65-F5344CB8AC3E}">
        <p14:creationId xmlns:p14="http://schemas.microsoft.com/office/powerpoint/2010/main" val="78634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tengo</a:t>
            </a:r>
            <a:endParaRPr sz="11500" dirty="0"/>
          </a:p>
        </p:txBody>
      </p:sp>
      <p:sp>
        <p:nvSpPr>
          <p:cNvPr id="78" name="Google Shape;78;p15"/>
          <p:cNvSpPr txBox="1"/>
          <p:nvPr/>
        </p:nvSpPr>
        <p:spPr>
          <a:xfrm>
            <a:off x="0" y="2311496"/>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[I have]</a:t>
            </a:r>
            <a:endParaRPr dirty="0"/>
          </a:p>
        </p:txBody>
      </p:sp>
      <p:sp>
        <p:nvSpPr>
          <p:cNvPr id="79" name="Google Shape;79;p15"/>
          <p:cNvSpPr txBox="1"/>
          <p:nvPr/>
        </p:nvSpPr>
        <p:spPr>
          <a:xfrm>
            <a:off x="1938832" y="3997075"/>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1" i="0" u="none" strike="noStrike" cap="none" dirty="0">
                <a:solidFill>
                  <a:srgbClr val="002060"/>
                </a:solidFill>
                <a:latin typeface="Century Gothic"/>
                <a:ea typeface="Century Gothic"/>
                <a:cs typeface="Century Gothic"/>
                <a:sym typeface="Century Gothic"/>
              </a:rPr>
              <a:t>Tengo</a:t>
            </a:r>
            <a:r>
              <a:rPr lang="en-GB" sz="6000" b="1" i="0" u="none" strike="noStrike" cap="none" dirty="0">
                <a:solidFill>
                  <a:srgbClr val="2F5496"/>
                </a:solidFill>
                <a:latin typeface="Century Gothic"/>
                <a:ea typeface="Century Gothic"/>
                <a:cs typeface="Century Gothic"/>
                <a:sym typeface="Century Gothic"/>
              </a:rPr>
              <a:t> </a:t>
            </a:r>
            <a:r>
              <a:rPr lang="en-GB" sz="6000" b="0" i="0" u="none" strike="noStrike" cap="none" dirty="0">
                <a:solidFill>
                  <a:srgbClr val="1E4E79"/>
                </a:solidFill>
                <a:latin typeface="Century Gothic"/>
                <a:ea typeface="Century Gothic"/>
                <a:cs typeface="Century Gothic"/>
                <a:sym typeface="Century Gothic"/>
              </a:rPr>
              <a:t>un padre alegre. </a:t>
            </a:r>
            <a:endParaRPr sz="6000" b="0" i="0" u="none" strike="noStrike" cap="none" dirty="0">
              <a:solidFill>
                <a:srgbClr val="1E4E79"/>
              </a:solidFill>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a:t>
            </a:r>
            <a:r>
              <a:rPr lang="en-GB" sz="3200" b="1" i="0" u="none" strike="noStrike" cap="none" dirty="0">
                <a:solidFill>
                  <a:srgbClr val="002060"/>
                </a:solidFill>
                <a:latin typeface="Century Gothic"/>
                <a:ea typeface="Century Gothic"/>
                <a:cs typeface="Century Gothic"/>
                <a:sym typeface="Century Gothic"/>
              </a:rPr>
              <a:t>I have </a:t>
            </a:r>
            <a:r>
              <a:rPr lang="en-GB" sz="3200" b="0" i="0" u="none" strike="noStrike" cap="none" dirty="0">
                <a:solidFill>
                  <a:srgbClr val="1E4E79"/>
                </a:solidFill>
                <a:latin typeface="Century Gothic"/>
                <a:ea typeface="Century Gothic"/>
                <a:cs typeface="Century Gothic"/>
                <a:sym typeface="Century Gothic"/>
              </a:rPr>
              <a:t>a cheerful father.]</a:t>
            </a:r>
            <a:endParaRPr dirty="0"/>
          </a:p>
        </p:txBody>
      </p:sp>
    </p:spTree>
    <p:extLst>
      <p:ext uri="{BB962C8B-B14F-4D97-AF65-F5344CB8AC3E}">
        <p14:creationId xmlns:p14="http://schemas.microsoft.com/office/powerpoint/2010/main" val="32465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tienes</a:t>
            </a:r>
            <a:br>
              <a:rPr lang="en-GB" sz="8640" b="1" dirty="0">
                <a:solidFill>
                  <a:srgbClr val="1E4E79"/>
                </a:solidFill>
              </a:rPr>
            </a:b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[you have]</a:t>
            </a:r>
            <a:endParaRPr dirty="0"/>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1" i="0" u="none" strike="noStrike" cap="none" dirty="0">
                <a:solidFill>
                  <a:srgbClr val="002060"/>
                </a:solidFill>
                <a:latin typeface="Century Gothic"/>
                <a:ea typeface="Century Gothic"/>
                <a:cs typeface="Century Gothic"/>
                <a:sym typeface="Century Gothic"/>
              </a:rPr>
              <a:t>Tienes</a:t>
            </a:r>
            <a:r>
              <a:rPr lang="en-GB" sz="6000" b="1" i="0" u="none" strike="noStrike" cap="none" dirty="0">
                <a:solidFill>
                  <a:srgbClr val="C55A11"/>
                </a:solidFill>
                <a:latin typeface="Century Gothic"/>
                <a:ea typeface="Century Gothic"/>
                <a:cs typeface="Century Gothic"/>
                <a:sym typeface="Century Gothic"/>
              </a:rPr>
              <a:t> </a:t>
            </a:r>
            <a:r>
              <a:rPr lang="en-GB" sz="6000" b="0" i="0" u="none" strike="noStrike" cap="none" dirty="0">
                <a:solidFill>
                  <a:srgbClr val="37598F"/>
                </a:solidFill>
                <a:latin typeface="Century Gothic"/>
                <a:ea typeface="Century Gothic"/>
                <a:cs typeface="Century Gothic"/>
                <a:sym typeface="Century Gothic"/>
              </a:rPr>
              <a:t>una madre alta</a:t>
            </a:r>
            <a:r>
              <a:rPr lang="en-GB" sz="6000" b="0" i="0" u="none" strike="noStrike" cap="none" dirty="0">
                <a:solidFill>
                  <a:srgbClr val="1E4E79"/>
                </a:solidFill>
                <a:latin typeface="Century Gothic"/>
                <a:ea typeface="Century Gothic"/>
                <a:cs typeface="Century Gothic"/>
                <a:sym typeface="Century Gothic"/>
              </a:rPr>
              <a:t>. </a:t>
            </a:r>
            <a:endParaRPr sz="6000" b="0" i="0" u="none" strike="noStrike" cap="none" dirty="0">
              <a:solidFill>
                <a:srgbClr val="1E4E79"/>
              </a:solidFill>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a:t>
            </a:r>
            <a:r>
              <a:rPr lang="en-GB" sz="3200" b="1" i="0" u="none" strike="noStrike" cap="none" dirty="0">
                <a:solidFill>
                  <a:srgbClr val="002060"/>
                </a:solidFill>
                <a:latin typeface="Century Gothic"/>
                <a:ea typeface="Century Gothic"/>
                <a:cs typeface="Century Gothic"/>
                <a:sym typeface="Century Gothic"/>
              </a:rPr>
              <a:t>You have </a:t>
            </a:r>
            <a:r>
              <a:rPr lang="en-GB" sz="3200" b="0" i="0" u="none" strike="noStrike" cap="none" dirty="0">
                <a:solidFill>
                  <a:srgbClr val="1E4E79"/>
                </a:solidFill>
                <a:latin typeface="Century Gothic"/>
                <a:ea typeface="Century Gothic"/>
                <a:cs typeface="Century Gothic"/>
                <a:sym typeface="Century Gothic"/>
              </a:rPr>
              <a:t>a tall mother.]</a:t>
            </a:r>
            <a:endParaRPr dirty="0"/>
          </a:p>
        </p:txBody>
      </p:sp>
    </p:spTree>
    <p:extLst>
      <p:ext uri="{BB962C8B-B14F-4D97-AF65-F5344CB8AC3E}">
        <p14:creationId xmlns:p14="http://schemas.microsoft.com/office/powerpoint/2010/main" val="64439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91" y="-18336"/>
            <a:ext cx="9030936"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You’re chatting to a friend (your partner) about people in your family and at school.</a:t>
            </a:r>
          </a:p>
        </p:txBody>
      </p:sp>
      <p:sp>
        <p:nvSpPr>
          <p:cNvPr id="4" name="TextBox 3"/>
          <p:cNvSpPr txBox="1"/>
          <p:nvPr/>
        </p:nvSpPr>
        <p:spPr>
          <a:xfrm>
            <a:off x="36646" y="598101"/>
            <a:ext cx="9628054" cy="1015663"/>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Use your cards to </a:t>
            </a:r>
          </a:p>
          <a:p>
            <a:r>
              <a:rPr lang="en-GB" sz="2000" dirty="0">
                <a:solidFill>
                  <a:srgbClr val="002060"/>
                </a:solidFill>
                <a:latin typeface="Century Gothic" panose="020B0502020202020204" pitchFamily="34" charset="0"/>
              </a:rPr>
              <a:t>a) tell him/her who you have</a:t>
            </a:r>
          </a:p>
          <a:p>
            <a:r>
              <a:rPr lang="en-GB" sz="2000" dirty="0">
                <a:solidFill>
                  <a:srgbClr val="002060"/>
                </a:solidFill>
                <a:latin typeface="Century Gothic" panose="020B0502020202020204" pitchFamily="34" charset="0"/>
              </a:rPr>
              <a:t>b) ask who they have.</a:t>
            </a:r>
          </a:p>
        </p:txBody>
      </p:sp>
      <p:sp>
        <p:nvSpPr>
          <p:cNvPr id="5" name="TextBox 4"/>
          <p:cNvSpPr txBox="1"/>
          <p:nvPr/>
        </p:nvSpPr>
        <p:spPr>
          <a:xfrm>
            <a:off x="14590" y="1549993"/>
            <a:ext cx="597401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Your partner will also ask you. Take turns.</a:t>
            </a:r>
          </a:p>
        </p:txBody>
      </p:sp>
      <p:sp>
        <p:nvSpPr>
          <p:cNvPr id="45" name="TextBox 44"/>
          <p:cNvSpPr txBox="1"/>
          <p:nvPr/>
        </p:nvSpPr>
        <p:spPr>
          <a:xfrm>
            <a:off x="99333" y="1851059"/>
            <a:ext cx="59740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ejemplo:</a:t>
            </a:r>
          </a:p>
        </p:txBody>
      </p:sp>
      <p:sp>
        <p:nvSpPr>
          <p:cNvPr id="46" name="Oval Callout 45"/>
          <p:cNvSpPr/>
          <p:nvPr/>
        </p:nvSpPr>
        <p:spPr>
          <a:xfrm>
            <a:off x="4122625" y="2281818"/>
            <a:ext cx="4680621" cy="868942"/>
          </a:xfrm>
          <a:prstGeom prst="wedgeEllipseCallout">
            <a:avLst>
              <a:gd name="adj1" fmla="val -76912"/>
              <a:gd name="adj2" fmla="val -10381"/>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¿Tienes un profesor alto?</a:t>
            </a:r>
          </a:p>
        </p:txBody>
      </p:sp>
      <p:sp>
        <p:nvSpPr>
          <p:cNvPr id="47" name="TextBox 46"/>
          <p:cNvSpPr txBox="1"/>
          <p:nvPr/>
        </p:nvSpPr>
        <p:spPr>
          <a:xfrm>
            <a:off x="36646" y="2381318"/>
            <a:ext cx="2777139" cy="769441"/>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A (pregunta):</a:t>
            </a:r>
          </a:p>
        </p:txBody>
      </p:sp>
      <p:sp>
        <p:nvSpPr>
          <p:cNvPr id="48" name="TextBox 47"/>
          <p:cNvSpPr txBox="1"/>
          <p:nvPr/>
        </p:nvSpPr>
        <p:spPr>
          <a:xfrm>
            <a:off x="10058428" y="3286473"/>
            <a:ext cx="1845952" cy="769441"/>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B (contesta):</a:t>
            </a:r>
          </a:p>
        </p:txBody>
      </p:sp>
      <p:sp>
        <p:nvSpPr>
          <p:cNvPr id="49" name="Oval Callout 48"/>
          <p:cNvSpPr/>
          <p:nvPr/>
        </p:nvSpPr>
        <p:spPr>
          <a:xfrm>
            <a:off x="4122626" y="3340247"/>
            <a:ext cx="4680621" cy="907581"/>
          </a:xfrm>
          <a:prstGeom prst="wedgeEllipseCallout">
            <a:avLst>
              <a:gd name="adj1" fmla="val 75293"/>
              <a:gd name="adj2" fmla="val -10381"/>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Sí, tengo un profesor alto.</a:t>
            </a:r>
          </a:p>
        </p:txBody>
      </p:sp>
      <p:sp>
        <p:nvSpPr>
          <p:cNvPr id="54" name="Rectangle 53"/>
          <p:cNvSpPr/>
          <p:nvPr/>
        </p:nvSpPr>
        <p:spPr>
          <a:xfrm>
            <a:off x="68626" y="3432127"/>
            <a:ext cx="3657789" cy="248087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p>
        </p:txBody>
      </p:sp>
      <p:sp>
        <p:nvSpPr>
          <p:cNvPr id="55" name="Title 2">
            <a:extLst>
              <a:ext uri="{FF2B5EF4-FFF2-40B4-BE49-F238E27FC236}">
                <a16:creationId xmlns:a16="http://schemas.microsoft.com/office/drawing/2014/main" id="{89A9CC99-6E6F-BA4F-8531-09C581FE85E7}"/>
              </a:ext>
            </a:extLst>
          </p:cNvPr>
          <p:cNvSpPr txBox="1">
            <a:spLocks/>
          </p:cNvSpPr>
          <p:nvPr/>
        </p:nvSpPr>
        <p:spPr>
          <a:xfrm>
            <a:off x="82364" y="3706887"/>
            <a:ext cx="4149239" cy="2315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Ask your partner if s/he has a…</a:t>
            </a:r>
            <a:endParaRPr lang="en-US" sz="1800" dirty="0">
              <a:solidFill>
                <a:srgbClr val="002060"/>
              </a:solidFill>
            </a:endParaRPr>
          </a:p>
        </p:txBody>
      </p:sp>
      <p:pic>
        <p:nvPicPr>
          <p:cNvPr id="56" name="Picture 55"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283" y="4410033"/>
            <a:ext cx="558517" cy="1120757"/>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1923381" y="4614770"/>
            <a:ext cx="1968964" cy="830997"/>
          </a:xfrm>
          <a:prstGeom prst="rect">
            <a:avLst/>
          </a:prstGeom>
          <a:noFill/>
        </p:spPr>
        <p:txBody>
          <a:bodyPr wrap="square" rtlCol="0">
            <a:spAutoFit/>
          </a:bodyPr>
          <a:lstStyle/>
          <a:p>
            <a:r>
              <a:rPr lang="en-GB" sz="2400" dirty="0">
                <a:solidFill>
                  <a:srgbClr val="002060"/>
                </a:solidFill>
              </a:rPr>
              <a:t>[a tall male teacher]</a:t>
            </a:r>
          </a:p>
        </p:txBody>
      </p:sp>
      <p:sp>
        <p:nvSpPr>
          <p:cNvPr id="58" name="Title 2">
            <a:extLst>
              <a:ext uri="{FF2B5EF4-FFF2-40B4-BE49-F238E27FC236}">
                <a16:creationId xmlns:a16="http://schemas.microsoft.com/office/drawing/2014/main" id="{89A9CC99-6E6F-BA4F-8531-09C581FE85E7}"/>
              </a:ext>
            </a:extLst>
          </p:cNvPr>
          <p:cNvSpPr txBox="1">
            <a:spLocks/>
          </p:cNvSpPr>
          <p:nvPr/>
        </p:nvSpPr>
        <p:spPr>
          <a:xfrm>
            <a:off x="82364" y="3981647"/>
            <a:ext cx="4149239" cy="2315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(Circle the ones s/he has):</a:t>
            </a:r>
            <a:endParaRPr lang="en-US" sz="1800" dirty="0">
              <a:solidFill>
                <a:srgbClr val="002060"/>
              </a:solidFill>
            </a:endParaRPr>
          </a:p>
        </p:txBody>
      </p:sp>
      <p:sp>
        <p:nvSpPr>
          <p:cNvPr id="59" name="Title 2">
            <a:extLst>
              <a:ext uri="{FF2B5EF4-FFF2-40B4-BE49-F238E27FC236}">
                <a16:creationId xmlns:a16="http://schemas.microsoft.com/office/drawing/2014/main" id="{89A9CC99-6E6F-BA4F-8531-09C581FE85E7}"/>
              </a:ext>
            </a:extLst>
          </p:cNvPr>
          <p:cNvSpPr txBox="1">
            <a:spLocks/>
          </p:cNvSpPr>
          <p:nvPr/>
        </p:nvSpPr>
        <p:spPr>
          <a:xfrm>
            <a:off x="99333" y="3507445"/>
            <a:ext cx="1538082" cy="1833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Persona A </a:t>
            </a:r>
            <a:endParaRPr lang="en-US" sz="1800" dirty="0">
              <a:solidFill>
                <a:srgbClr val="002060"/>
              </a:solidFill>
            </a:endParaRPr>
          </a:p>
        </p:txBody>
      </p:sp>
      <p:sp>
        <p:nvSpPr>
          <p:cNvPr id="60" name="Rectangle 59"/>
          <p:cNvSpPr/>
          <p:nvPr/>
        </p:nvSpPr>
        <p:spPr>
          <a:xfrm>
            <a:off x="7705344" y="4273099"/>
            <a:ext cx="4296156" cy="2020076"/>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p>
        </p:txBody>
      </p:sp>
      <p:sp>
        <p:nvSpPr>
          <p:cNvPr id="61" name="Title 2">
            <a:extLst>
              <a:ext uri="{FF2B5EF4-FFF2-40B4-BE49-F238E27FC236}">
                <a16:creationId xmlns:a16="http://schemas.microsoft.com/office/drawing/2014/main" id="{89A9CC99-6E6F-BA4F-8531-09C581FE85E7}"/>
              </a:ext>
            </a:extLst>
          </p:cNvPr>
          <p:cNvSpPr txBox="1">
            <a:spLocks/>
          </p:cNvSpPr>
          <p:nvPr/>
        </p:nvSpPr>
        <p:spPr>
          <a:xfrm>
            <a:off x="7818551" y="4261230"/>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Persona B </a:t>
            </a:r>
          </a:p>
          <a:p>
            <a:pPr>
              <a:lnSpc>
                <a:spcPct val="120000"/>
              </a:lnSpc>
            </a:pPr>
            <a:r>
              <a:rPr lang="en-GB" sz="1800" b="1" dirty="0">
                <a:solidFill>
                  <a:srgbClr val="002060"/>
                </a:solidFill>
              </a:rPr>
              <a:t>When asked, say you have these:</a:t>
            </a:r>
            <a:endParaRPr lang="en-US" sz="1800" dirty="0">
              <a:solidFill>
                <a:srgbClr val="002060"/>
              </a:solidFill>
            </a:endParaRPr>
          </a:p>
        </p:txBody>
      </p:sp>
      <p:pic>
        <p:nvPicPr>
          <p:cNvPr id="62" name="Picture 61"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8375" y="5113760"/>
            <a:ext cx="558517" cy="1120757"/>
          </a:xfrm>
          <a:prstGeom prst="rect">
            <a:avLst/>
          </a:prstGeom>
          <a:noFill/>
          <a:extLst>
            <a:ext uri="{909E8E84-426E-40dd-AFC4-6F175D3DCCD1}">
              <a14:hiddenFill xmlns:a14="http://schemas.microsoft.com/office/drawing/2010/main" xmlns="">
                <a:solidFill>
                  <a:srgbClr val="FFFFFF"/>
                </a:solidFill>
              </a14:hiddenFill>
            </a:ext>
          </a:extLst>
        </p:spPr>
      </p:pic>
      <p:sp>
        <p:nvSpPr>
          <p:cNvPr id="63" name="TextBox 62"/>
          <p:cNvSpPr txBox="1"/>
          <p:nvPr/>
        </p:nvSpPr>
        <p:spPr>
          <a:xfrm>
            <a:off x="9361566" y="5256862"/>
            <a:ext cx="1968964" cy="830997"/>
          </a:xfrm>
          <a:prstGeom prst="rect">
            <a:avLst/>
          </a:prstGeom>
          <a:noFill/>
        </p:spPr>
        <p:txBody>
          <a:bodyPr wrap="square" rtlCol="0">
            <a:spAutoFit/>
          </a:bodyPr>
          <a:lstStyle/>
          <a:p>
            <a:r>
              <a:rPr lang="en-GB" sz="2400" dirty="0">
                <a:solidFill>
                  <a:srgbClr val="002060"/>
                </a:solidFill>
              </a:rPr>
              <a:t>[a tall male teacher]</a:t>
            </a:r>
          </a:p>
        </p:txBody>
      </p:sp>
      <p:sp>
        <p:nvSpPr>
          <p:cNvPr id="44" name="Oval 43"/>
          <p:cNvSpPr/>
          <p:nvPr/>
        </p:nvSpPr>
        <p:spPr>
          <a:xfrm>
            <a:off x="268536" y="4335484"/>
            <a:ext cx="1654845" cy="1333843"/>
          </a:xfrm>
          <a:prstGeom prst="ellipse">
            <a:avLst/>
          </a:prstGeom>
          <a:noFill/>
          <a:ln w="57150">
            <a:solidFill>
              <a:srgbClr val="FAB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9" name="Rounded Rectangular Callout 2048"/>
          <p:cNvSpPr/>
          <p:nvPr/>
        </p:nvSpPr>
        <p:spPr>
          <a:xfrm>
            <a:off x="9228804" y="812615"/>
            <a:ext cx="2675576" cy="1519459"/>
          </a:xfrm>
          <a:prstGeom prst="wedgeRoundRectCallout">
            <a:avLst>
              <a:gd name="adj1" fmla="val -59755"/>
              <a:gd name="adj2" fmla="val 90918"/>
              <a:gd name="adj3" fmla="val 16667"/>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¡Importante! </a:t>
            </a:r>
            <a:r>
              <a:rPr lang="en-GB" dirty="0">
                <a:solidFill>
                  <a:schemeClr val="bg1"/>
                </a:solidFill>
              </a:rPr>
              <a:t>Give the full sentence or you will have to start again!</a:t>
            </a:r>
          </a:p>
        </p:txBody>
      </p:sp>
      <p:sp>
        <p:nvSpPr>
          <p:cNvPr id="68" name="Title 2">
            <a:extLst>
              <a:ext uri="{FF2B5EF4-FFF2-40B4-BE49-F238E27FC236}">
                <a16:creationId xmlns:a16="http://schemas.microsoft.com/office/drawing/2014/main" id="{89A9CC99-6E6F-BA4F-8531-09C581FE85E7}"/>
              </a:ext>
            </a:extLst>
          </p:cNvPr>
          <p:cNvSpPr>
            <a:spLocks noGrp="1"/>
          </p:cNvSpPr>
          <p:nvPr>
            <p:ph type="title"/>
          </p:nvPr>
        </p:nvSpPr>
        <p:spPr>
          <a:xfrm>
            <a:off x="10830599" y="332039"/>
            <a:ext cx="301609" cy="304787"/>
          </a:xfrm>
        </p:spPr>
        <p:txBody>
          <a:bodyPr>
            <a:normAutofit/>
          </a:bodyPr>
          <a:lstStyle/>
          <a:p>
            <a:r>
              <a:rPr lang="en-GB" sz="100" b="1" dirty="0">
                <a:solidFill>
                  <a:prstClr val="white"/>
                </a:solidFill>
              </a:rPr>
              <a:t>hablar / escuchar</a:t>
            </a:r>
            <a:endParaRPr lang="en-US" sz="100" dirty="0"/>
          </a:p>
        </p:txBody>
      </p:sp>
      <p:sp>
        <p:nvSpPr>
          <p:cNvPr id="24" name="Rounded Rectangle 11">
            <a:extLst>
              <a:ext uri="{FF2B5EF4-FFF2-40B4-BE49-F238E27FC236}">
                <a16:creationId xmlns:a16="http://schemas.microsoft.com/office/drawing/2014/main" id="{A316DD52-7894-4A75-969C-CA0645DA2978}"/>
              </a:ext>
            </a:extLst>
          </p:cNvPr>
          <p:cNvSpPr/>
          <p:nvPr/>
        </p:nvSpPr>
        <p:spPr>
          <a:xfrm>
            <a:off x="9495692" y="258166"/>
            <a:ext cx="2432451"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435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49" grpId="0" animBg="1"/>
      <p:bldP spid="54" grpId="0" animBg="1"/>
      <p:bldP spid="55" grpId="0"/>
      <p:bldP spid="57" grpId="0"/>
      <p:bldP spid="58" grpId="0"/>
      <p:bldP spid="59" grpId="0"/>
      <p:bldP spid="60" grpId="0" animBg="1"/>
      <p:bldP spid="61" grpId="0"/>
      <p:bldP spid="63" grpId="0"/>
      <p:bldP spid="44" grpId="0" animBg="1"/>
      <p:bldP spid="20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79" y="991681"/>
            <a:ext cx="4949952" cy="487463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355559" y="1209043"/>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if s/he has a…</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880" y="1982835"/>
            <a:ext cx="523521" cy="105053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69297" y="2987517"/>
            <a:ext cx="16701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6156" y="2011974"/>
            <a:ext cx="797088" cy="896725"/>
          </a:xfrm>
          <a:prstGeom prst="rect">
            <a:avLst/>
          </a:prstGeom>
        </p:spPr>
      </p:pic>
      <p:sp>
        <p:nvSpPr>
          <p:cNvPr id="8" name="TextBox 7"/>
          <p:cNvSpPr txBox="1"/>
          <p:nvPr/>
        </p:nvSpPr>
        <p:spPr>
          <a:xfrm>
            <a:off x="2076244" y="2999074"/>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[silly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4979" y="2091012"/>
            <a:ext cx="766001" cy="877526"/>
          </a:xfrm>
          <a:prstGeom prst="rect">
            <a:avLst/>
          </a:prstGeom>
        </p:spPr>
      </p:pic>
      <p:sp>
        <p:nvSpPr>
          <p:cNvPr id="10" name="TextBox 9"/>
          <p:cNvSpPr txBox="1"/>
          <p:nvPr/>
        </p:nvSpPr>
        <p:spPr>
          <a:xfrm>
            <a:off x="3790009" y="2878815"/>
            <a:ext cx="13772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[nervous brother]</a:t>
            </a:r>
          </a:p>
        </p:txBody>
      </p:sp>
      <p:sp>
        <p:nvSpPr>
          <p:cNvPr id="11" name="TextBox 10"/>
          <p:cNvSpPr txBox="1"/>
          <p:nvPr/>
        </p:nvSpPr>
        <p:spPr>
          <a:xfrm>
            <a:off x="344799" y="4997138"/>
            <a:ext cx="16153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[important mother]</a:t>
            </a:r>
          </a:p>
        </p:txBody>
      </p:sp>
      <p:sp>
        <p:nvSpPr>
          <p:cNvPr id="12" name="TextBox 11"/>
          <p:cNvSpPr txBox="1"/>
          <p:nvPr/>
        </p:nvSpPr>
        <p:spPr>
          <a:xfrm>
            <a:off x="3417165" y="5059413"/>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880" y="3923435"/>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0600" y="3933314"/>
            <a:ext cx="910548" cy="929131"/>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2076244" y="4997138"/>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[cheerful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6597" y="3653716"/>
            <a:ext cx="967012" cy="145051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6915657" y="987574"/>
            <a:ext cx="4949952" cy="487463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890435" y="991681"/>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A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When asked, say you have these:</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323579" y="1520070"/>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(Circle the ones s/he has):</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369297" y="996541"/>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A </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1"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2081" y="1728209"/>
            <a:ext cx="404687" cy="146204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6915657" y="3203093"/>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male headteacher]</a:t>
            </a:r>
          </a:p>
        </p:txBody>
      </p:sp>
      <p:pic>
        <p:nvPicPr>
          <p:cNvPr id="23"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7426" y="1654258"/>
            <a:ext cx="940951" cy="1481741"/>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TextBox 23"/>
          <p:cNvSpPr txBox="1"/>
          <p:nvPr/>
        </p:nvSpPr>
        <p:spPr>
          <a:xfrm>
            <a:off x="9089333" y="3190252"/>
            <a:ext cx="19250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[interesting female teacher]</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8835" y="1920683"/>
            <a:ext cx="945706" cy="948890"/>
          </a:xfrm>
          <a:prstGeom prst="rect">
            <a:avLst/>
          </a:prstGeom>
        </p:spPr>
      </p:pic>
      <p:sp>
        <p:nvSpPr>
          <p:cNvPr id="26" name="TextBox 25"/>
          <p:cNvSpPr txBox="1"/>
          <p:nvPr/>
        </p:nvSpPr>
        <p:spPr>
          <a:xfrm>
            <a:off x="10748835" y="3190252"/>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mother]</a:t>
            </a:r>
          </a:p>
        </p:txBody>
      </p:sp>
      <p:pic>
        <p:nvPicPr>
          <p:cNvPr id="27"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1947" y="4134246"/>
            <a:ext cx="910548" cy="929131"/>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6887143" y="5220608"/>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 father]</a:t>
            </a: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0115" y="4218756"/>
            <a:ext cx="766001" cy="877526"/>
          </a:xfrm>
          <a:prstGeom prst="rect">
            <a:avLst/>
          </a:prstGeom>
        </p:spPr>
      </p:pic>
      <p:sp>
        <p:nvSpPr>
          <p:cNvPr id="30" name="TextBox 29"/>
          <p:cNvSpPr txBox="1"/>
          <p:nvPr/>
        </p:nvSpPr>
        <p:spPr>
          <a:xfrm>
            <a:off x="8740870" y="5154325"/>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[important brother]</a:t>
            </a:r>
          </a:p>
        </p:txBody>
      </p:sp>
      <p:pic>
        <p:nvPicPr>
          <p:cNvPr id="31"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674" y="3947703"/>
            <a:ext cx="523521" cy="1050532"/>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TextBox 31"/>
          <p:cNvSpPr txBox="1"/>
          <p:nvPr/>
        </p:nvSpPr>
        <p:spPr>
          <a:xfrm>
            <a:off x="10473454" y="4900801"/>
            <a:ext cx="18721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[cheerful male teacher]</a:t>
            </a:r>
          </a:p>
        </p:txBody>
      </p:sp>
      <p:sp>
        <p:nvSpPr>
          <p:cNvPr id="2" name="Title 1"/>
          <p:cNvSpPr>
            <a:spLocks noGrp="1"/>
          </p:cNvSpPr>
          <p:nvPr>
            <p:ph type="title"/>
          </p:nvPr>
        </p:nvSpPr>
        <p:spPr>
          <a:xfrm>
            <a:off x="0" y="-175170"/>
            <a:ext cx="1588237" cy="786241"/>
          </a:xfrm>
        </p:spPr>
        <p:txBody>
          <a:bodyPr>
            <a:normAutofit/>
          </a:bodyPr>
          <a:lstStyle/>
          <a:p>
            <a:pPr>
              <a:tabLst>
                <a:tab pos="1254125" algn="l"/>
              </a:tabLst>
            </a:pPr>
            <a:r>
              <a:rPr lang="en-GB" sz="2200" b="1" dirty="0">
                <a:solidFill>
                  <a:srgbClr val="002060"/>
                </a:solidFill>
                <a:latin typeface="Century Gothic" panose="020B0502020202020204" pitchFamily="34" charset="0"/>
              </a:rPr>
              <a:t>Persona</a:t>
            </a:r>
            <a:r>
              <a:rPr lang="en-GB" sz="2200" b="1" dirty="0">
                <a:solidFill>
                  <a:srgbClr val="002060"/>
                </a:solidFill>
              </a:rPr>
              <a:t> </a:t>
            </a:r>
            <a:r>
              <a:rPr lang="en-GB" sz="2200" b="1" dirty="0">
                <a:solidFill>
                  <a:srgbClr val="002060"/>
                </a:solidFill>
                <a:latin typeface="Century Gothic" panose="020B0502020202020204" pitchFamily="34" charset="0"/>
              </a:rPr>
              <a:t>A</a:t>
            </a:r>
          </a:p>
        </p:txBody>
      </p:sp>
      <p:sp>
        <p:nvSpPr>
          <p:cNvPr id="33" name="Title 1">
            <a:extLst>
              <a:ext uri="{FF2B5EF4-FFF2-40B4-BE49-F238E27FC236}">
                <a16:creationId xmlns:a16="http://schemas.microsoft.com/office/drawing/2014/main" id="{3F5D00D8-399D-4D0D-AB88-59BCC516A7DD}"/>
              </a:ext>
            </a:extLst>
          </p:cNvPr>
          <p:cNvSpPr txBox="1">
            <a:spLocks/>
          </p:cNvSpPr>
          <p:nvPr/>
        </p:nvSpPr>
        <p:spPr>
          <a:xfrm>
            <a:off x="213604" y="539501"/>
            <a:ext cx="1942918"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Round 1</a:t>
            </a:r>
            <a:endParaRPr kumimoji="0" lang="en-GB" sz="2200" b="1"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
        <p:nvSpPr>
          <p:cNvPr id="34" name="Title 1">
            <a:extLst>
              <a:ext uri="{FF2B5EF4-FFF2-40B4-BE49-F238E27FC236}">
                <a16:creationId xmlns:a16="http://schemas.microsoft.com/office/drawing/2014/main" id="{51A557C5-C4AC-4D37-A070-8EC8C6533496}"/>
              </a:ext>
            </a:extLst>
          </p:cNvPr>
          <p:cNvSpPr txBox="1">
            <a:spLocks/>
          </p:cNvSpPr>
          <p:nvPr/>
        </p:nvSpPr>
        <p:spPr>
          <a:xfrm>
            <a:off x="6816419" y="556831"/>
            <a:ext cx="1942918"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Round 2</a:t>
            </a:r>
            <a:endParaRPr kumimoji="0" lang="en-GB" sz="2200" b="1"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19857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85372" y="961237"/>
            <a:ext cx="4949952" cy="487463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6817352" y="1178599"/>
            <a:ext cx="3889248" cy="454924"/>
          </a:xfrm>
          <a:prstGeom prst="rect">
            <a:avLst/>
          </a:prstGeom>
          <a:solidFill>
            <a:srgbClr val="FEF8F8"/>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Ask your partner if s/he has a…</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7" name="Rectangle 16"/>
          <p:cNvSpPr/>
          <p:nvPr/>
        </p:nvSpPr>
        <p:spPr>
          <a:xfrm>
            <a:off x="534989" y="937783"/>
            <a:ext cx="4949952" cy="487463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509767" y="941890"/>
            <a:ext cx="4331253" cy="76903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When asked, say you have these:</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6785372" y="1489626"/>
            <a:ext cx="3889248" cy="45492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(Circle the ones s/he has):</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6831090" y="966097"/>
            <a:ext cx="1441706" cy="36031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688" y="1804613"/>
            <a:ext cx="523521" cy="1050532"/>
          </a:xfrm>
          <a:prstGeom prst="rect">
            <a:avLst/>
          </a:prstGeom>
          <a:solidFill>
            <a:srgbClr val="FEF8F8"/>
          </a:solid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32009" y="2874124"/>
            <a:ext cx="16701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8868" y="1898581"/>
            <a:ext cx="797088" cy="896725"/>
          </a:xfrm>
          <a:prstGeom prst="rect">
            <a:avLst/>
          </a:prstGeom>
          <a:solidFill>
            <a:srgbClr val="FEF8F8"/>
          </a:solidFill>
        </p:spPr>
      </p:pic>
      <p:sp>
        <p:nvSpPr>
          <p:cNvPr id="8" name="TextBox 7"/>
          <p:cNvSpPr txBox="1"/>
          <p:nvPr/>
        </p:nvSpPr>
        <p:spPr>
          <a:xfrm>
            <a:off x="2238956" y="2885681"/>
            <a:ext cx="1872194" cy="707886"/>
          </a:xfrm>
          <a:prstGeom prst="rect">
            <a:avLst/>
          </a:prstGeom>
          <a:solidFill>
            <a:srgbClr val="FEF8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[cheerful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7691" y="1977619"/>
            <a:ext cx="766001" cy="877526"/>
          </a:xfrm>
          <a:prstGeom prst="rect">
            <a:avLst/>
          </a:prstGeom>
          <a:solidFill>
            <a:srgbClr val="FEF8F8"/>
          </a:solidFill>
        </p:spPr>
      </p:pic>
      <p:sp>
        <p:nvSpPr>
          <p:cNvPr id="10" name="TextBox 9"/>
          <p:cNvSpPr txBox="1"/>
          <p:nvPr/>
        </p:nvSpPr>
        <p:spPr>
          <a:xfrm>
            <a:off x="3952721" y="2765422"/>
            <a:ext cx="1377291" cy="707886"/>
          </a:xfrm>
          <a:prstGeom prst="rect">
            <a:avLst/>
          </a:prstGeom>
          <a:solidFill>
            <a:srgbClr val="FEF8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[nervous brother]</a:t>
            </a:r>
          </a:p>
        </p:txBody>
      </p:sp>
      <p:sp>
        <p:nvSpPr>
          <p:cNvPr id="11" name="TextBox 10"/>
          <p:cNvSpPr txBox="1"/>
          <p:nvPr/>
        </p:nvSpPr>
        <p:spPr>
          <a:xfrm>
            <a:off x="507511" y="4883745"/>
            <a:ext cx="16153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[important mother]</a:t>
            </a:r>
          </a:p>
        </p:txBody>
      </p:sp>
      <p:sp>
        <p:nvSpPr>
          <p:cNvPr id="12" name="TextBox 11"/>
          <p:cNvSpPr txBox="1"/>
          <p:nvPr/>
        </p:nvSpPr>
        <p:spPr>
          <a:xfrm>
            <a:off x="3559939" y="4980541"/>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592" y="3810042"/>
            <a:ext cx="945706" cy="948890"/>
          </a:xfrm>
          <a:prstGeom prst="rect">
            <a:avLst/>
          </a:prstGeom>
          <a:solidFill>
            <a:srgbClr val="FEF8F8"/>
          </a:solidFill>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3312" y="3819921"/>
            <a:ext cx="910548" cy="929131"/>
          </a:xfrm>
          <a:prstGeom prst="rect">
            <a:avLst/>
          </a:prstGeom>
          <a:solidFill>
            <a:srgbClr val="FEF8F8"/>
          </a:solid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2090410" y="4895302"/>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[silly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138" y="3516427"/>
            <a:ext cx="967012" cy="1450518"/>
          </a:xfrm>
          <a:prstGeom prst="rect">
            <a:avLst/>
          </a:prstGeom>
          <a:solidFill>
            <a:srgbClr val="FEF8F8"/>
          </a:solidFill>
          <a:extLst>
            <a:ext uri="{909E8E84-426E-40dd-AFC4-6F175D3DCCD1}">
              <a14:hiddenFill xmlns:a14="http://schemas.microsoft.com/office/drawing/2010/main" xmlns="">
                <a:solidFill>
                  <a:srgbClr val="FFFFFF"/>
                </a:solidFill>
              </a14:hiddenFill>
            </a:ext>
          </a:extLst>
        </p:spPr>
      </p:pic>
      <p:pic>
        <p:nvPicPr>
          <p:cNvPr id="33"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7256" y="1856606"/>
            <a:ext cx="352882" cy="1274882"/>
          </a:xfrm>
          <a:prstGeom prst="rect">
            <a:avLst/>
          </a:prstGeom>
          <a:solidFill>
            <a:srgbClr val="FEF8F8"/>
          </a:solidFill>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a:off x="6900832" y="3144328"/>
            <a:ext cx="2011769" cy="707886"/>
          </a:xfrm>
          <a:prstGeom prst="rect">
            <a:avLst/>
          </a:prstGeom>
          <a:solidFill>
            <a:srgbClr val="FEF8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 male headteacher]</a:t>
            </a:r>
          </a:p>
        </p:txBody>
      </p:sp>
      <p:pic>
        <p:nvPicPr>
          <p:cNvPr id="35"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8630" y="1825353"/>
            <a:ext cx="940951" cy="1481741"/>
          </a:xfrm>
          <a:prstGeom prst="rect">
            <a:avLst/>
          </a:prstGeom>
          <a:solidFill>
            <a:srgbClr val="FEF8F8"/>
          </a:solidFill>
          <a:extLst>
            <a:ext uri="{909E8E84-426E-40dd-AFC4-6F175D3DCCD1}">
              <a14:hiddenFill xmlns:a14="http://schemas.microsoft.com/office/drawing/2010/main" xmlns="">
                <a:solidFill>
                  <a:srgbClr val="FFFFFF"/>
                </a:solidFill>
              </a14:hiddenFill>
            </a:ext>
          </a:extLst>
        </p:spPr>
      </p:pic>
      <p:sp>
        <p:nvSpPr>
          <p:cNvPr id="36" name="TextBox 35"/>
          <p:cNvSpPr txBox="1"/>
          <p:nvPr/>
        </p:nvSpPr>
        <p:spPr>
          <a:xfrm>
            <a:off x="9074508" y="3131487"/>
            <a:ext cx="1925092" cy="1015663"/>
          </a:xfrm>
          <a:prstGeom prst="rect">
            <a:avLst/>
          </a:prstGeom>
          <a:solidFill>
            <a:srgbClr val="FEF8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[important female teacher]</a:t>
            </a: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7250" y="2107766"/>
            <a:ext cx="945706" cy="948890"/>
          </a:xfrm>
          <a:prstGeom prst="rect">
            <a:avLst/>
          </a:prstGeom>
          <a:solidFill>
            <a:srgbClr val="FEF8F8"/>
          </a:solidFill>
        </p:spPr>
      </p:pic>
      <p:sp>
        <p:nvSpPr>
          <p:cNvPr id="38" name="TextBox 37"/>
          <p:cNvSpPr txBox="1"/>
          <p:nvPr/>
        </p:nvSpPr>
        <p:spPr>
          <a:xfrm>
            <a:off x="10667250" y="3075057"/>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mother]</a:t>
            </a:r>
          </a:p>
        </p:txBody>
      </p:sp>
      <p:pic>
        <p:nvPicPr>
          <p:cNvPr id="39"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7122" y="4075481"/>
            <a:ext cx="910548" cy="929131"/>
          </a:xfrm>
          <a:prstGeom prst="rect">
            <a:avLst/>
          </a:prstGeom>
          <a:solidFill>
            <a:srgbClr val="FEF8F8"/>
          </a:solidFill>
          <a:extLst>
            <a:ext uri="{909E8E84-426E-40dd-AFC4-6F175D3DCCD1}">
              <a14:hiddenFill xmlns:a14="http://schemas.microsoft.com/office/drawing/2010/main" xmlns="">
                <a:solidFill>
                  <a:srgbClr val="FFFFFF"/>
                </a:solidFill>
              </a14:hiddenFill>
            </a:ext>
          </a:extLst>
        </p:spPr>
      </p:pic>
      <p:sp>
        <p:nvSpPr>
          <p:cNvPr id="40" name="TextBox 39"/>
          <p:cNvSpPr txBox="1"/>
          <p:nvPr/>
        </p:nvSpPr>
        <p:spPr>
          <a:xfrm>
            <a:off x="6872318" y="5161843"/>
            <a:ext cx="1872194" cy="400110"/>
          </a:xfrm>
          <a:prstGeom prst="rect">
            <a:avLst/>
          </a:prstGeom>
          <a:solidFill>
            <a:srgbClr val="FEF8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 father]</a:t>
            </a: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5290" y="4159991"/>
            <a:ext cx="766001" cy="877526"/>
          </a:xfrm>
          <a:prstGeom prst="rect">
            <a:avLst/>
          </a:prstGeom>
          <a:solidFill>
            <a:srgbClr val="FEF8F8"/>
          </a:solidFill>
        </p:spPr>
      </p:pic>
      <p:sp>
        <p:nvSpPr>
          <p:cNvPr id="42" name="TextBox 41"/>
          <p:cNvSpPr txBox="1"/>
          <p:nvPr/>
        </p:nvSpPr>
        <p:spPr>
          <a:xfrm>
            <a:off x="8726045" y="5095560"/>
            <a:ext cx="1872194" cy="707886"/>
          </a:xfrm>
          <a:prstGeom prst="rect">
            <a:avLst/>
          </a:prstGeom>
          <a:solidFill>
            <a:srgbClr val="FEF8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[interesting brother]</a:t>
            </a:r>
          </a:p>
        </p:txBody>
      </p:sp>
      <p:pic>
        <p:nvPicPr>
          <p:cNvPr id="43"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9849" y="3888938"/>
            <a:ext cx="523521" cy="1050532"/>
          </a:xfrm>
          <a:prstGeom prst="rect">
            <a:avLst/>
          </a:prstGeom>
          <a:solidFill>
            <a:srgbClr val="FEF8F8"/>
          </a:solidFill>
          <a:extLst>
            <a:ext uri="{909E8E84-426E-40dd-AFC4-6F175D3DCCD1}">
              <a14:hiddenFill xmlns:a14="http://schemas.microsoft.com/office/drawing/2010/main" xmlns="">
                <a:solidFill>
                  <a:srgbClr val="FFFFFF"/>
                </a:solidFill>
              </a14:hiddenFill>
            </a:ext>
          </a:extLst>
        </p:spPr>
      </p:pic>
      <p:sp>
        <p:nvSpPr>
          <p:cNvPr id="44" name="TextBox 43"/>
          <p:cNvSpPr txBox="1"/>
          <p:nvPr/>
        </p:nvSpPr>
        <p:spPr>
          <a:xfrm>
            <a:off x="10406549" y="4816251"/>
            <a:ext cx="18721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[cheerful male teacher]</a:t>
            </a:r>
          </a:p>
        </p:txBody>
      </p:sp>
      <p:sp>
        <p:nvSpPr>
          <p:cNvPr id="2" name="Title 1"/>
          <p:cNvSpPr>
            <a:spLocks noGrp="1"/>
          </p:cNvSpPr>
          <p:nvPr>
            <p:ph type="title"/>
          </p:nvPr>
        </p:nvSpPr>
        <p:spPr>
          <a:xfrm>
            <a:off x="0" y="-8865"/>
            <a:ext cx="1942918" cy="587647"/>
          </a:xfrm>
        </p:spPr>
        <p:txBody>
          <a:bodyPr>
            <a:normAutofit/>
          </a:bodyPr>
          <a:lstStyle/>
          <a:p>
            <a:r>
              <a:rPr lang="en-GB" sz="2200" b="1" dirty="0">
                <a:solidFill>
                  <a:srgbClr val="002060"/>
                </a:solidFill>
                <a:latin typeface="Century Gothic" panose="020B0502020202020204" pitchFamily="34" charset="0"/>
              </a:rPr>
              <a:t>Persona</a:t>
            </a:r>
            <a:r>
              <a:rPr lang="en-GB" sz="2200" b="1" dirty="0">
                <a:solidFill>
                  <a:srgbClr val="002060"/>
                </a:solidFill>
              </a:rPr>
              <a:t> </a:t>
            </a:r>
            <a:r>
              <a:rPr lang="en-GB" sz="2200" b="1" dirty="0">
                <a:solidFill>
                  <a:srgbClr val="002060"/>
                </a:solidFill>
                <a:latin typeface="Century Gothic" panose="020B0502020202020204" pitchFamily="34" charset="0"/>
              </a:rPr>
              <a:t>B</a:t>
            </a:r>
            <a:endParaRPr lang="en-GB" sz="2200" b="1" dirty="0">
              <a:solidFill>
                <a:srgbClr val="002060"/>
              </a:solidFill>
            </a:endParaRPr>
          </a:p>
        </p:txBody>
      </p:sp>
      <p:sp>
        <p:nvSpPr>
          <p:cNvPr id="45" name="Title 1">
            <a:extLst>
              <a:ext uri="{FF2B5EF4-FFF2-40B4-BE49-F238E27FC236}">
                <a16:creationId xmlns:a16="http://schemas.microsoft.com/office/drawing/2014/main" id="{C95F49B2-1CBF-4787-93C2-EB1B4DCE68C3}"/>
              </a:ext>
            </a:extLst>
          </p:cNvPr>
          <p:cNvSpPr txBox="1">
            <a:spLocks/>
          </p:cNvSpPr>
          <p:nvPr/>
        </p:nvSpPr>
        <p:spPr>
          <a:xfrm>
            <a:off x="448222" y="491321"/>
            <a:ext cx="1942918"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Round 1</a:t>
            </a:r>
            <a:endParaRPr kumimoji="0" lang="en-GB" sz="2200" b="1"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
        <p:nvSpPr>
          <p:cNvPr id="46" name="Title 1">
            <a:extLst>
              <a:ext uri="{FF2B5EF4-FFF2-40B4-BE49-F238E27FC236}">
                <a16:creationId xmlns:a16="http://schemas.microsoft.com/office/drawing/2014/main" id="{E632E329-9489-4EDE-992E-1C0E7C854330}"/>
              </a:ext>
            </a:extLst>
          </p:cNvPr>
          <p:cNvSpPr txBox="1">
            <a:spLocks/>
          </p:cNvSpPr>
          <p:nvPr/>
        </p:nvSpPr>
        <p:spPr>
          <a:xfrm>
            <a:off x="6698605" y="483552"/>
            <a:ext cx="1942918"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Round 2</a:t>
            </a:r>
            <a:endParaRPr kumimoji="0" lang="en-GB" sz="2200" b="1"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070255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74149"/>
            <a:ext cx="10515600" cy="1325563"/>
          </a:xfrm>
        </p:spPr>
        <p:txBody>
          <a:bodyPr>
            <a:noAutofit/>
          </a:bodyPr>
          <a:lstStyle/>
          <a:p>
            <a:r>
              <a:rPr lang="en-GB" sz="24000" b="1" dirty="0">
                <a:solidFill>
                  <a:srgbClr val="115076"/>
                </a:solidFill>
                <a:latin typeface="Century Gothic" panose="020B0502020202020204" pitchFamily="34" charset="0"/>
              </a:rPr>
              <a:t>h</a:t>
            </a:r>
          </a:p>
        </p:txBody>
      </p:sp>
      <p:pic>
        <p:nvPicPr>
          <p:cNvPr id="8"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29698" name="Picture 2" descr="man with mouth open and hand raised.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1367" y="583946"/>
            <a:ext cx="4649265" cy="38743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72713" y="4458334"/>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341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abla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98"/>
                                        </p:tgtEl>
                                        <p:attrNameLst>
                                          <p:attrName>style.visibility</p:attrName>
                                        </p:attrNameLst>
                                      </p:cBhvr>
                                      <p:to>
                                        <p:strVal val="visible"/>
                                      </p:to>
                                    </p:set>
                                    <p:animEffect transition="in" filter="fade">
                                      <p:cBhvr>
                                        <p:cTn id="22" dur="500"/>
                                        <p:tgtEl>
                                          <p:spTgt spid="29698"/>
                                        </p:tgtEl>
                                      </p:cBhvr>
                                    </p:animEffect>
                                  </p:childTnLst>
                                  <p:subTnLst>
                                    <p:audio>
                                      <p:cMediaNode>
                                        <p:cTn display="0" masterRel="sameClick">
                                          <p:stCondLst>
                                            <p:cond evt="begin" delay="0">
                                              <p:tn val="20"/>
                                            </p:cond>
                                          </p:stCondLst>
                                          <p:endCondLst>
                                            <p:cond evt="onStopAudio" delay="0">
                                              <p:tgtEl>
                                                <p:sldTgt/>
                                              </p:tgtEl>
                                            </p:cond>
                                          </p:endCondLst>
                                        </p:cTn>
                                        <p:tgtEl>
                                          <p:sndTgt r:embed="rId3" name="habl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79987"/>
            <a:ext cx="4949952" cy="487463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31724" y="1097349"/>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Ask your partner if s/he has a…</a:t>
            </a:r>
            <a:endParaRPr lang="en-US" sz="1800" dirty="0">
              <a:solidFill>
                <a:srgbClr val="002060"/>
              </a:solidFill>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045" y="1871141"/>
            <a:ext cx="523521" cy="105053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45462" y="2875823"/>
            <a:ext cx="1670190" cy="707886"/>
          </a:xfrm>
          <a:prstGeom prst="rect">
            <a:avLst/>
          </a:prstGeom>
          <a:noFill/>
        </p:spPr>
        <p:txBody>
          <a:bodyPr wrap="square" rtlCol="0">
            <a:spAutoFit/>
          </a:bodyPr>
          <a:lstStyle/>
          <a:p>
            <a:r>
              <a:rPr lang="en-GB" sz="2000" dirty="0">
                <a:solidFill>
                  <a:srgbClr val="002060"/>
                </a:solidFill>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321" y="1900280"/>
            <a:ext cx="797088" cy="896725"/>
          </a:xfrm>
          <a:prstGeom prst="rect">
            <a:avLst/>
          </a:prstGeom>
        </p:spPr>
      </p:pic>
      <p:sp>
        <p:nvSpPr>
          <p:cNvPr id="8" name="TextBox 7"/>
          <p:cNvSpPr txBox="1"/>
          <p:nvPr/>
        </p:nvSpPr>
        <p:spPr>
          <a:xfrm>
            <a:off x="2752409" y="2887380"/>
            <a:ext cx="1872194" cy="400110"/>
          </a:xfrm>
          <a:prstGeom prst="rect">
            <a:avLst/>
          </a:prstGeom>
          <a:noFill/>
        </p:spPr>
        <p:txBody>
          <a:bodyPr wrap="square" rtlCol="0">
            <a:spAutoFit/>
          </a:bodyPr>
          <a:lstStyle/>
          <a:p>
            <a:r>
              <a:rPr lang="en-GB" sz="2000" dirty="0">
                <a:solidFill>
                  <a:srgbClr val="002060"/>
                </a:solidFill>
              </a:rPr>
              <a:t>[silly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1144" y="1979318"/>
            <a:ext cx="766001" cy="877526"/>
          </a:xfrm>
          <a:prstGeom prst="rect">
            <a:avLst/>
          </a:prstGeom>
        </p:spPr>
      </p:pic>
      <p:sp>
        <p:nvSpPr>
          <p:cNvPr id="10" name="TextBox 9"/>
          <p:cNvSpPr txBox="1"/>
          <p:nvPr/>
        </p:nvSpPr>
        <p:spPr>
          <a:xfrm>
            <a:off x="4466174" y="2767121"/>
            <a:ext cx="1377291" cy="707886"/>
          </a:xfrm>
          <a:prstGeom prst="rect">
            <a:avLst/>
          </a:prstGeom>
          <a:noFill/>
        </p:spPr>
        <p:txBody>
          <a:bodyPr wrap="square" rtlCol="0">
            <a:spAutoFit/>
          </a:bodyPr>
          <a:lstStyle/>
          <a:p>
            <a:r>
              <a:rPr lang="en-GB" sz="2000" dirty="0">
                <a:solidFill>
                  <a:srgbClr val="002060"/>
                </a:solidFill>
              </a:rPr>
              <a:t>[nervous brother]</a:t>
            </a:r>
          </a:p>
        </p:txBody>
      </p:sp>
      <p:sp>
        <p:nvSpPr>
          <p:cNvPr id="11" name="TextBox 10"/>
          <p:cNvSpPr txBox="1"/>
          <p:nvPr/>
        </p:nvSpPr>
        <p:spPr>
          <a:xfrm>
            <a:off x="1020964" y="4885444"/>
            <a:ext cx="1615399" cy="707886"/>
          </a:xfrm>
          <a:prstGeom prst="rect">
            <a:avLst/>
          </a:prstGeom>
          <a:noFill/>
        </p:spPr>
        <p:txBody>
          <a:bodyPr wrap="square" rtlCol="0">
            <a:spAutoFit/>
          </a:bodyPr>
          <a:lstStyle/>
          <a:p>
            <a:r>
              <a:rPr lang="en-GB" sz="2000" dirty="0">
                <a:solidFill>
                  <a:srgbClr val="002060"/>
                </a:solidFill>
              </a:rPr>
              <a:t>[important mother]</a:t>
            </a:r>
          </a:p>
        </p:txBody>
      </p:sp>
      <p:sp>
        <p:nvSpPr>
          <p:cNvPr id="12" name="TextBox 11"/>
          <p:cNvSpPr txBox="1"/>
          <p:nvPr/>
        </p:nvSpPr>
        <p:spPr>
          <a:xfrm>
            <a:off x="4093330" y="4947719"/>
            <a:ext cx="2011769" cy="707886"/>
          </a:xfrm>
          <a:prstGeom prst="rect">
            <a:avLst/>
          </a:prstGeom>
          <a:noFill/>
        </p:spPr>
        <p:txBody>
          <a:bodyPr wrap="square" rtlCol="0">
            <a:spAutoFit/>
          </a:bodyPr>
          <a:lstStyle/>
          <a:p>
            <a:r>
              <a:rPr lang="en-GB" sz="2000" dirty="0">
                <a:solidFill>
                  <a:srgbClr val="002060"/>
                </a:solidFill>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5045" y="3811741"/>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6765" y="3821620"/>
            <a:ext cx="910548" cy="929131"/>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2752409" y="4885444"/>
            <a:ext cx="1872194" cy="707886"/>
          </a:xfrm>
          <a:prstGeom prst="rect">
            <a:avLst/>
          </a:prstGeom>
          <a:noFill/>
        </p:spPr>
        <p:txBody>
          <a:bodyPr wrap="square" rtlCol="0">
            <a:spAutoFit/>
          </a:bodyPr>
          <a:lstStyle/>
          <a:p>
            <a:r>
              <a:rPr lang="en-GB" sz="2000" dirty="0">
                <a:solidFill>
                  <a:srgbClr val="002060"/>
                </a:solidFill>
              </a:rPr>
              <a:t>[cheerful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2762" y="3542022"/>
            <a:ext cx="967012" cy="145051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6130320" y="871916"/>
            <a:ext cx="4949952" cy="487463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5098" y="876023"/>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Persona A </a:t>
            </a:r>
          </a:p>
          <a:p>
            <a:pPr>
              <a:lnSpc>
                <a:spcPct val="120000"/>
              </a:lnSpc>
            </a:pPr>
            <a:r>
              <a:rPr lang="en-GB" sz="1800" b="1" dirty="0">
                <a:solidFill>
                  <a:srgbClr val="002060"/>
                </a:solidFill>
              </a:rPr>
              <a:t>When asked, say you have these:</a:t>
            </a:r>
            <a:endParaRPr lang="en-US" sz="1800" dirty="0">
              <a:solidFill>
                <a:srgbClr val="002060"/>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408376"/>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(Circle the ones s/he has):</a:t>
            </a:r>
            <a:endParaRPr lang="en-US" sz="1800" dirty="0">
              <a:solidFill>
                <a:srgbClr val="002060"/>
              </a:solidFill>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Persona A </a:t>
            </a:r>
            <a:endParaRPr lang="en-US" sz="1800" dirty="0">
              <a:solidFill>
                <a:srgbClr val="002060"/>
              </a:solidFill>
            </a:endParaRPr>
          </a:p>
        </p:txBody>
      </p:sp>
      <p:pic>
        <p:nvPicPr>
          <p:cNvPr id="21"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744" y="1612551"/>
            <a:ext cx="404687" cy="146204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6130320" y="3087435"/>
            <a:ext cx="2011769" cy="707886"/>
          </a:xfrm>
          <a:prstGeom prst="rect">
            <a:avLst/>
          </a:prstGeom>
          <a:noFill/>
        </p:spPr>
        <p:txBody>
          <a:bodyPr wrap="square" rtlCol="0">
            <a:spAutoFit/>
          </a:bodyPr>
          <a:lstStyle/>
          <a:p>
            <a:r>
              <a:rPr lang="en-GB" sz="2000" dirty="0">
                <a:solidFill>
                  <a:srgbClr val="002060"/>
                </a:solidFill>
              </a:rPr>
              <a:t>[short male headteacher]</a:t>
            </a:r>
          </a:p>
        </p:txBody>
      </p:sp>
      <p:pic>
        <p:nvPicPr>
          <p:cNvPr id="23"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2089" y="1538600"/>
            <a:ext cx="940951" cy="1481741"/>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TextBox 23"/>
          <p:cNvSpPr txBox="1"/>
          <p:nvPr/>
        </p:nvSpPr>
        <p:spPr>
          <a:xfrm>
            <a:off x="8303996" y="3074594"/>
            <a:ext cx="1925092" cy="1015663"/>
          </a:xfrm>
          <a:prstGeom prst="rect">
            <a:avLst/>
          </a:prstGeom>
          <a:noFill/>
        </p:spPr>
        <p:txBody>
          <a:bodyPr wrap="square" rtlCol="0">
            <a:spAutoFit/>
          </a:bodyPr>
          <a:lstStyle/>
          <a:p>
            <a:r>
              <a:rPr lang="en-GB" sz="2000" dirty="0">
                <a:solidFill>
                  <a:srgbClr val="002060"/>
                </a:solidFill>
              </a:rPr>
              <a:t>[interesting female teacher]</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3498" y="1805025"/>
            <a:ext cx="945706" cy="948890"/>
          </a:xfrm>
          <a:prstGeom prst="rect">
            <a:avLst/>
          </a:prstGeom>
        </p:spPr>
      </p:pic>
      <p:sp>
        <p:nvSpPr>
          <p:cNvPr id="26" name="TextBox 25"/>
          <p:cNvSpPr txBox="1"/>
          <p:nvPr/>
        </p:nvSpPr>
        <p:spPr>
          <a:xfrm>
            <a:off x="9963498" y="3074594"/>
            <a:ext cx="1872194" cy="707886"/>
          </a:xfrm>
          <a:prstGeom prst="rect">
            <a:avLst/>
          </a:prstGeom>
          <a:noFill/>
        </p:spPr>
        <p:txBody>
          <a:bodyPr wrap="square" rtlCol="0">
            <a:spAutoFit/>
          </a:bodyPr>
          <a:lstStyle/>
          <a:p>
            <a:r>
              <a:rPr lang="en-GB" sz="2000" dirty="0">
                <a:solidFill>
                  <a:srgbClr val="002060"/>
                </a:solidFill>
              </a:rPr>
              <a:t>[short mother]</a:t>
            </a:r>
          </a:p>
        </p:txBody>
      </p:sp>
      <p:pic>
        <p:nvPicPr>
          <p:cNvPr id="27"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6610" y="4018588"/>
            <a:ext cx="910548" cy="929131"/>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6101806" y="5104950"/>
            <a:ext cx="1872194" cy="400110"/>
          </a:xfrm>
          <a:prstGeom prst="rect">
            <a:avLst/>
          </a:prstGeom>
          <a:noFill/>
        </p:spPr>
        <p:txBody>
          <a:bodyPr wrap="square" rtlCol="0">
            <a:spAutoFit/>
          </a:bodyPr>
          <a:lstStyle/>
          <a:p>
            <a:r>
              <a:rPr lang="en-GB" sz="2000" dirty="0">
                <a:solidFill>
                  <a:srgbClr val="002060"/>
                </a:solidFill>
              </a:rPr>
              <a:t>[calm father]</a:t>
            </a: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4778" y="4103098"/>
            <a:ext cx="766001" cy="877526"/>
          </a:xfrm>
          <a:prstGeom prst="rect">
            <a:avLst/>
          </a:prstGeom>
        </p:spPr>
      </p:pic>
      <p:sp>
        <p:nvSpPr>
          <p:cNvPr id="30" name="TextBox 29"/>
          <p:cNvSpPr txBox="1"/>
          <p:nvPr/>
        </p:nvSpPr>
        <p:spPr>
          <a:xfrm>
            <a:off x="7955533" y="5038667"/>
            <a:ext cx="1872194" cy="707886"/>
          </a:xfrm>
          <a:prstGeom prst="rect">
            <a:avLst/>
          </a:prstGeom>
          <a:noFill/>
        </p:spPr>
        <p:txBody>
          <a:bodyPr wrap="square" rtlCol="0">
            <a:spAutoFit/>
          </a:bodyPr>
          <a:lstStyle/>
          <a:p>
            <a:r>
              <a:rPr lang="en-GB" sz="2000" dirty="0">
                <a:solidFill>
                  <a:srgbClr val="002060"/>
                </a:solidFill>
              </a:rPr>
              <a:t>[important brother]</a:t>
            </a:r>
          </a:p>
        </p:txBody>
      </p:sp>
      <p:pic>
        <p:nvPicPr>
          <p:cNvPr id="31"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9337" y="3832045"/>
            <a:ext cx="523521" cy="1050532"/>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TextBox 31"/>
          <p:cNvSpPr txBox="1"/>
          <p:nvPr/>
        </p:nvSpPr>
        <p:spPr>
          <a:xfrm>
            <a:off x="9688117" y="4785143"/>
            <a:ext cx="1872194" cy="1015663"/>
          </a:xfrm>
          <a:prstGeom prst="rect">
            <a:avLst/>
          </a:prstGeom>
          <a:noFill/>
        </p:spPr>
        <p:txBody>
          <a:bodyPr wrap="square" rtlCol="0">
            <a:spAutoFit/>
          </a:bodyPr>
          <a:lstStyle/>
          <a:p>
            <a:r>
              <a:rPr lang="en-GB" sz="2000" dirty="0">
                <a:solidFill>
                  <a:srgbClr val="002060"/>
                </a:solidFill>
              </a:rPr>
              <a:t>[cheerful male teacher]</a:t>
            </a:r>
          </a:p>
        </p:txBody>
      </p:sp>
      <p:sp>
        <p:nvSpPr>
          <p:cNvPr id="34" name="Oval 33"/>
          <p:cNvSpPr/>
          <p:nvPr/>
        </p:nvSpPr>
        <p:spPr>
          <a:xfrm>
            <a:off x="751192" y="1751412"/>
            <a:ext cx="1654845" cy="1227493"/>
          </a:xfrm>
          <a:prstGeom prst="ellipse">
            <a:avLst/>
          </a:prstGeom>
          <a:noFill/>
          <a:ln w="57150">
            <a:solidFill>
              <a:srgbClr val="FAB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5" name="Oval 34"/>
          <p:cNvSpPr/>
          <p:nvPr/>
        </p:nvSpPr>
        <p:spPr>
          <a:xfrm>
            <a:off x="4271791" y="1802527"/>
            <a:ext cx="1654845" cy="1227493"/>
          </a:xfrm>
          <a:prstGeom prst="ellipse">
            <a:avLst/>
          </a:prstGeom>
          <a:noFill/>
          <a:ln w="57150">
            <a:solidFill>
              <a:srgbClr val="FAB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6" name="Oval 35"/>
          <p:cNvSpPr/>
          <p:nvPr/>
        </p:nvSpPr>
        <p:spPr>
          <a:xfrm>
            <a:off x="4216059" y="3532709"/>
            <a:ext cx="1654845" cy="1227493"/>
          </a:xfrm>
          <a:prstGeom prst="ellipse">
            <a:avLst/>
          </a:prstGeom>
          <a:noFill/>
          <a:ln w="57150">
            <a:solidFill>
              <a:srgbClr val="FAB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 name="Title 1"/>
          <p:cNvSpPr>
            <a:spLocks noGrp="1"/>
          </p:cNvSpPr>
          <p:nvPr>
            <p:ph type="title"/>
          </p:nvPr>
        </p:nvSpPr>
        <p:spPr>
          <a:xfrm>
            <a:off x="0" y="-175600"/>
            <a:ext cx="3621298" cy="801301"/>
          </a:xfrm>
        </p:spPr>
        <p:txBody>
          <a:bodyPr>
            <a:normAutofit/>
          </a:bodyPr>
          <a:lstStyle/>
          <a:p>
            <a:r>
              <a:rPr lang="en-GB" sz="2200" b="1" dirty="0">
                <a:solidFill>
                  <a:srgbClr val="002060"/>
                </a:solidFill>
              </a:rPr>
              <a:t>Persona A -</a:t>
            </a:r>
            <a:r>
              <a:rPr lang="en-GB" sz="2200" b="1" baseline="0" dirty="0">
                <a:solidFill>
                  <a:srgbClr val="002060"/>
                </a:solidFill>
              </a:rPr>
              <a:t> respuestas</a:t>
            </a:r>
            <a:endParaRPr lang="en-GB" sz="2200" b="1" dirty="0">
              <a:solidFill>
                <a:srgbClr val="002060"/>
              </a:solidFill>
            </a:endParaRPr>
          </a:p>
        </p:txBody>
      </p:sp>
    </p:spTree>
    <p:extLst>
      <p:ext uri="{BB962C8B-B14F-4D97-AF65-F5344CB8AC3E}">
        <p14:creationId xmlns:p14="http://schemas.microsoft.com/office/powerpoint/2010/main" val="2666322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79987"/>
            <a:ext cx="4949952" cy="487463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31724" y="1097349"/>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a:solidFill>
                  <a:srgbClr val="002060"/>
                </a:solidFill>
              </a:rPr>
              <a:t>Ask your partner if s/he has a…</a:t>
            </a:r>
            <a:endParaRPr lang="en-US" sz="1800" dirty="0">
              <a:solidFill>
                <a:srgbClr val="002060"/>
              </a:solidFill>
            </a:endParaRPr>
          </a:p>
        </p:txBody>
      </p:sp>
      <p:sp>
        <p:nvSpPr>
          <p:cNvPr id="17" name="Rectangle 16"/>
          <p:cNvSpPr/>
          <p:nvPr/>
        </p:nvSpPr>
        <p:spPr>
          <a:xfrm>
            <a:off x="6130320" y="871916"/>
            <a:ext cx="4949952" cy="487463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5098" y="876023"/>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Persona B </a:t>
            </a:r>
          </a:p>
          <a:p>
            <a:pPr>
              <a:lnSpc>
                <a:spcPct val="120000"/>
              </a:lnSpc>
            </a:pPr>
            <a:r>
              <a:rPr lang="en-GB" sz="1800" b="1" dirty="0">
                <a:solidFill>
                  <a:srgbClr val="002060"/>
                </a:solidFill>
              </a:rPr>
              <a:t>When asked, say you have these:</a:t>
            </a:r>
            <a:endParaRPr lang="en-US" sz="1800" dirty="0">
              <a:solidFill>
                <a:srgbClr val="002060"/>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408376"/>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(Circle the ones s/he has):</a:t>
            </a:r>
            <a:endParaRPr lang="en-US" sz="1800" dirty="0">
              <a:solidFill>
                <a:srgbClr val="002060"/>
              </a:solidFill>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rgbClr val="002060"/>
                </a:solidFill>
              </a:rPr>
              <a:t>Persona B </a:t>
            </a:r>
            <a:endParaRPr lang="en-US" sz="1800" dirty="0">
              <a:solidFill>
                <a:srgbClr val="002060"/>
              </a:solidFill>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6923" y="1803575"/>
            <a:ext cx="523521" cy="105053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127340" y="2808257"/>
            <a:ext cx="1670190" cy="707886"/>
          </a:xfrm>
          <a:prstGeom prst="rect">
            <a:avLst/>
          </a:prstGeom>
          <a:noFill/>
        </p:spPr>
        <p:txBody>
          <a:bodyPr wrap="square" rtlCol="0">
            <a:spAutoFit/>
          </a:bodyPr>
          <a:lstStyle/>
          <a:p>
            <a:r>
              <a:rPr lang="en-GB" sz="2000" dirty="0">
                <a:solidFill>
                  <a:srgbClr val="002060"/>
                </a:solidFill>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4199" y="1832714"/>
            <a:ext cx="797088" cy="896725"/>
          </a:xfrm>
          <a:prstGeom prst="rect">
            <a:avLst/>
          </a:prstGeom>
        </p:spPr>
      </p:pic>
      <p:sp>
        <p:nvSpPr>
          <p:cNvPr id="8" name="TextBox 7"/>
          <p:cNvSpPr txBox="1"/>
          <p:nvPr/>
        </p:nvSpPr>
        <p:spPr>
          <a:xfrm>
            <a:off x="7834287" y="2819814"/>
            <a:ext cx="1872194" cy="707886"/>
          </a:xfrm>
          <a:prstGeom prst="rect">
            <a:avLst/>
          </a:prstGeom>
          <a:noFill/>
        </p:spPr>
        <p:txBody>
          <a:bodyPr wrap="square" rtlCol="0">
            <a:spAutoFit/>
          </a:bodyPr>
          <a:lstStyle/>
          <a:p>
            <a:r>
              <a:rPr lang="en-GB" sz="2000" dirty="0">
                <a:solidFill>
                  <a:srgbClr val="002060"/>
                </a:solidFill>
              </a:rPr>
              <a:t>[cheerful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3022" y="1911752"/>
            <a:ext cx="766001" cy="877526"/>
          </a:xfrm>
          <a:prstGeom prst="rect">
            <a:avLst/>
          </a:prstGeom>
        </p:spPr>
      </p:pic>
      <p:sp>
        <p:nvSpPr>
          <p:cNvPr id="10" name="TextBox 9"/>
          <p:cNvSpPr txBox="1"/>
          <p:nvPr/>
        </p:nvSpPr>
        <p:spPr>
          <a:xfrm>
            <a:off x="9548052" y="2699555"/>
            <a:ext cx="1377291" cy="707886"/>
          </a:xfrm>
          <a:prstGeom prst="rect">
            <a:avLst/>
          </a:prstGeom>
          <a:noFill/>
        </p:spPr>
        <p:txBody>
          <a:bodyPr wrap="square" rtlCol="0">
            <a:spAutoFit/>
          </a:bodyPr>
          <a:lstStyle/>
          <a:p>
            <a:r>
              <a:rPr lang="en-GB" sz="2000" dirty="0">
                <a:solidFill>
                  <a:srgbClr val="002060"/>
                </a:solidFill>
              </a:rPr>
              <a:t>[nervous brother]</a:t>
            </a:r>
          </a:p>
        </p:txBody>
      </p:sp>
      <p:sp>
        <p:nvSpPr>
          <p:cNvPr id="11" name="TextBox 10"/>
          <p:cNvSpPr txBox="1"/>
          <p:nvPr/>
        </p:nvSpPr>
        <p:spPr>
          <a:xfrm>
            <a:off x="6102842" y="4817878"/>
            <a:ext cx="1615399" cy="707886"/>
          </a:xfrm>
          <a:prstGeom prst="rect">
            <a:avLst/>
          </a:prstGeom>
          <a:noFill/>
        </p:spPr>
        <p:txBody>
          <a:bodyPr wrap="square" rtlCol="0">
            <a:spAutoFit/>
          </a:bodyPr>
          <a:lstStyle/>
          <a:p>
            <a:r>
              <a:rPr lang="en-GB" sz="2000" dirty="0">
                <a:solidFill>
                  <a:srgbClr val="002060"/>
                </a:solidFill>
              </a:rPr>
              <a:t>[important mother]</a:t>
            </a:r>
          </a:p>
        </p:txBody>
      </p:sp>
      <p:sp>
        <p:nvSpPr>
          <p:cNvPr id="12" name="TextBox 11"/>
          <p:cNvSpPr txBox="1"/>
          <p:nvPr/>
        </p:nvSpPr>
        <p:spPr>
          <a:xfrm>
            <a:off x="9175208" y="4880153"/>
            <a:ext cx="2011769" cy="707886"/>
          </a:xfrm>
          <a:prstGeom prst="rect">
            <a:avLst/>
          </a:prstGeom>
          <a:noFill/>
        </p:spPr>
        <p:txBody>
          <a:bodyPr wrap="square" rtlCol="0">
            <a:spAutoFit/>
          </a:bodyPr>
          <a:lstStyle/>
          <a:p>
            <a:r>
              <a:rPr lang="en-GB" sz="2000" dirty="0">
                <a:solidFill>
                  <a:srgbClr val="002060"/>
                </a:solidFill>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923" y="3744175"/>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8643" y="3754054"/>
            <a:ext cx="910548" cy="929131"/>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7685741" y="4829435"/>
            <a:ext cx="1872194" cy="400110"/>
          </a:xfrm>
          <a:prstGeom prst="rect">
            <a:avLst/>
          </a:prstGeom>
          <a:noFill/>
        </p:spPr>
        <p:txBody>
          <a:bodyPr wrap="square" rtlCol="0">
            <a:spAutoFit/>
          </a:bodyPr>
          <a:lstStyle/>
          <a:p>
            <a:r>
              <a:rPr lang="en-GB" sz="2000" dirty="0">
                <a:solidFill>
                  <a:srgbClr val="002060"/>
                </a:solidFill>
              </a:rPr>
              <a:t>[silly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64640" y="3474456"/>
            <a:ext cx="967012" cy="1450518"/>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628" y="1775356"/>
            <a:ext cx="352882" cy="1274882"/>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a:off x="1115204" y="3063078"/>
            <a:ext cx="2011769" cy="707886"/>
          </a:xfrm>
          <a:prstGeom prst="rect">
            <a:avLst/>
          </a:prstGeom>
          <a:noFill/>
        </p:spPr>
        <p:txBody>
          <a:bodyPr wrap="square" rtlCol="0">
            <a:spAutoFit/>
          </a:bodyPr>
          <a:lstStyle/>
          <a:p>
            <a:r>
              <a:rPr lang="en-GB" sz="2000" dirty="0">
                <a:solidFill>
                  <a:srgbClr val="002060"/>
                </a:solidFill>
              </a:rPr>
              <a:t>[tall male headteacher]</a:t>
            </a:r>
          </a:p>
        </p:txBody>
      </p:sp>
      <p:pic>
        <p:nvPicPr>
          <p:cNvPr id="35"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3002" y="1744103"/>
            <a:ext cx="940951" cy="1481741"/>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TextBox 35"/>
          <p:cNvSpPr txBox="1"/>
          <p:nvPr/>
        </p:nvSpPr>
        <p:spPr>
          <a:xfrm>
            <a:off x="3288880" y="3050237"/>
            <a:ext cx="1925092" cy="1015663"/>
          </a:xfrm>
          <a:prstGeom prst="rect">
            <a:avLst/>
          </a:prstGeom>
          <a:noFill/>
        </p:spPr>
        <p:txBody>
          <a:bodyPr wrap="square" rtlCol="0">
            <a:spAutoFit/>
          </a:bodyPr>
          <a:lstStyle/>
          <a:p>
            <a:r>
              <a:rPr lang="en-GB" sz="2000" dirty="0">
                <a:solidFill>
                  <a:srgbClr val="002060"/>
                </a:solidFill>
              </a:rPr>
              <a:t>[important female teacher]</a:t>
            </a: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1622" y="2026516"/>
            <a:ext cx="945706" cy="948890"/>
          </a:xfrm>
          <a:prstGeom prst="rect">
            <a:avLst/>
          </a:prstGeom>
        </p:spPr>
      </p:pic>
      <p:sp>
        <p:nvSpPr>
          <p:cNvPr id="38" name="TextBox 37"/>
          <p:cNvSpPr txBox="1"/>
          <p:nvPr/>
        </p:nvSpPr>
        <p:spPr>
          <a:xfrm>
            <a:off x="4891231" y="3037396"/>
            <a:ext cx="1872194" cy="707886"/>
          </a:xfrm>
          <a:prstGeom prst="rect">
            <a:avLst/>
          </a:prstGeom>
          <a:noFill/>
        </p:spPr>
        <p:txBody>
          <a:bodyPr wrap="square" rtlCol="0">
            <a:spAutoFit/>
          </a:bodyPr>
          <a:lstStyle/>
          <a:p>
            <a:r>
              <a:rPr lang="en-GB" sz="2000" dirty="0">
                <a:solidFill>
                  <a:srgbClr val="002060"/>
                </a:solidFill>
              </a:rPr>
              <a:t>[short mother]</a:t>
            </a:r>
          </a:p>
        </p:txBody>
      </p:sp>
      <p:pic>
        <p:nvPicPr>
          <p:cNvPr id="39"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1494" y="3994231"/>
            <a:ext cx="910548" cy="929131"/>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TextBox 39"/>
          <p:cNvSpPr txBox="1"/>
          <p:nvPr/>
        </p:nvSpPr>
        <p:spPr>
          <a:xfrm>
            <a:off x="1086690" y="5080593"/>
            <a:ext cx="1872194" cy="400110"/>
          </a:xfrm>
          <a:prstGeom prst="rect">
            <a:avLst/>
          </a:prstGeom>
          <a:noFill/>
        </p:spPr>
        <p:txBody>
          <a:bodyPr wrap="square" rtlCol="0">
            <a:spAutoFit/>
          </a:bodyPr>
          <a:lstStyle/>
          <a:p>
            <a:r>
              <a:rPr lang="en-GB" sz="2000" dirty="0">
                <a:solidFill>
                  <a:srgbClr val="002060"/>
                </a:solidFill>
              </a:rPr>
              <a:t>[calm father]</a:t>
            </a: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662" y="4078741"/>
            <a:ext cx="766001" cy="877526"/>
          </a:xfrm>
          <a:prstGeom prst="rect">
            <a:avLst/>
          </a:prstGeom>
        </p:spPr>
      </p:pic>
      <p:sp>
        <p:nvSpPr>
          <p:cNvPr id="42" name="TextBox 41"/>
          <p:cNvSpPr txBox="1"/>
          <p:nvPr/>
        </p:nvSpPr>
        <p:spPr>
          <a:xfrm>
            <a:off x="2940417" y="5014310"/>
            <a:ext cx="1872194" cy="707886"/>
          </a:xfrm>
          <a:prstGeom prst="rect">
            <a:avLst/>
          </a:prstGeom>
          <a:noFill/>
        </p:spPr>
        <p:txBody>
          <a:bodyPr wrap="square" rtlCol="0">
            <a:spAutoFit/>
          </a:bodyPr>
          <a:lstStyle/>
          <a:p>
            <a:r>
              <a:rPr lang="en-GB" sz="2000" dirty="0">
                <a:solidFill>
                  <a:srgbClr val="002060"/>
                </a:solidFill>
              </a:rPr>
              <a:t>[interesting brother]</a:t>
            </a:r>
          </a:p>
        </p:txBody>
      </p:sp>
      <p:pic>
        <p:nvPicPr>
          <p:cNvPr id="43"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4221" y="3807688"/>
            <a:ext cx="523521" cy="1050532"/>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Box 43"/>
          <p:cNvSpPr txBox="1"/>
          <p:nvPr/>
        </p:nvSpPr>
        <p:spPr>
          <a:xfrm>
            <a:off x="4673001" y="4760786"/>
            <a:ext cx="1872194" cy="1015663"/>
          </a:xfrm>
          <a:prstGeom prst="rect">
            <a:avLst/>
          </a:prstGeom>
          <a:noFill/>
        </p:spPr>
        <p:txBody>
          <a:bodyPr wrap="square" rtlCol="0">
            <a:spAutoFit/>
          </a:bodyPr>
          <a:lstStyle/>
          <a:p>
            <a:r>
              <a:rPr lang="en-GB" sz="2000" dirty="0">
                <a:solidFill>
                  <a:srgbClr val="002060"/>
                </a:solidFill>
              </a:rPr>
              <a:t>[cheerful male teacher]</a:t>
            </a:r>
          </a:p>
        </p:txBody>
      </p:sp>
      <p:sp>
        <p:nvSpPr>
          <p:cNvPr id="46" name="Oval 45"/>
          <p:cNvSpPr/>
          <p:nvPr/>
        </p:nvSpPr>
        <p:spPr>
          <a:xfrm>
            <a:off x="4589964" y="1886936"/>
            <a:ext cx="1654845" cy="1227493"/>
          </a:xfrm>
          <a:prstGeom prst="ellipse">
            <a:avLst/>
          </a:prstGeom>
          <a:noFill/>
          <a:ln w="57150">
            <a:solidFill>
              <a:srgbClr val="FAB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7" name="Oval 46"/>
          <p:cNvSpPr/>
          <p:nvPr/>
        </p:nvSpPr>
        <p:spPr>
          <a:xfrm>
            <a:off x="970955" y="3845049"/>
            <a:ext cx="1654845" cy="1227493"/>
          </a:xfrm>
          <a:prstGeom prst="ellipse">
            <a:avLst/>
          </a:prstGeom>
          <a:noFill/>
          <a:ln w="57150">
            <a:solidFill>
              <a:srgbClr val="FAB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8" name="Oval 47"/>
          <p:cNvSpPr/>
          <p:nvPr/>
        </p:nvSpPr>
        <p:spPr>
          <a:xfrm>
            <a:off x="4519161" y="3705677"/>
            <a:ext cx="1654845" cy="1227493"/>
          </a:xfrm>
          <a:prstGeom prst="ellipse">
            <a:avLst/>
          </a:prstGeom>
          <a:noFill/>
          <a:ln w="57150">
            <a:solidFill>
              <a:srgbClr val="FAB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 name="Title 1"/>
          <p:cNvSpPr>
            <a:spLocks noGrp="1"/>
          </p:cNvSpPr>
          <p:nvPr>
            <p:ph type="title"/>
          </p:nvPr>
        </p:nvSpPr>
        <p:spPr>
          <a:xfrm>
            <a:off x="-7758" y="-83451"/>
            <a:ext cx="3391187" cy="628775"/>
          </a:xfrm>
        </p:spPr>
        <p:txBody>
          <a:bodyPr>
            <a:normAutofit/>
          </a:bodyPr>
          <a:lstStyle/>
          <a:p>
            <a:r>
              <a:rPr lang="en-GB" sz="2200" b="1" dirty="0">
                <a:solidFill>
                  <a:srgbClr val="002060"/>
                </a:solidFill>
              </a:rPr>
              <a:t>Persona B - respuestas</a:t>
            </a:r>
          </a:p>
        </p:txBody>
      </p:sp>
    </p:spTree>
    <p:extLst>
      <p:ext uri="{BB962C8B-B14F-4D97-AF65-F5344CB8AC3E}">
        <p14:creationId xmlns:p14="http://schemas.microsoft.com/office/powerpoint/2010/main" val="217551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3 - Lesson 34</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300" dirty="0">
                <a:solidFill>
                  <a:prstClr val="white"/>
                </a:solidFill>
                <a:latin typeface="Century Gothic" panose="020B0502020202020204" pitchFamily="34" charset="0"/>
              </a:rPr>
              <a:t>Nick Avery  / Victoria Hobson / Rachel Hawkes </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15.01.24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98371" y="2332735"/>
            <a:ext cx="6141765" cy="1484251"/>
          </a:xfrm>
        </p:spPr>
        <p:txBody>
          <a:bodyPr>
            <a:normAutofit/>
          </a:bodyPr>
          <a:lstStyle/>
          <a:p>
            <a:r>
              <a:rPr lang="en-GB" sz="2400" dirty="0">
                <a:solidFill>
                  <a:prstClr val="white"/>
                </a:solidFill>
              </a:rPr>
              <a:t>The order of nouns and adjectives</a:t>
            </a:r>
            <a:br>
              <a:rPr lang="en-GB" sz="2400" dirty="0">
                <a:solidFill>
                  <a:prstClr val="white"/>
                </a:solidFill>
              </a:rPr>
            </a:br>
            <a:r>
              <a:rPr lang="en-GB" sz="2400" dirty="0">
                <a:solidFill>
                  <a:prstClr val="white"/>
                </a:solidFill>
              </a:rPr>
              <a:t>SSC [silent h]</a:t>
            </a:r>
          </a:p>
          <a:p>
            <a:pPr algn="l"/>
            <a:endParaRPr lang="en-US" dirty="0"/>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dirty="0">
                <a:solidFill>
                  <a:prstClr val="white"/>
                </a:solidFill>
              </a:rPr>
              <a:t>Places in the Spanish-speaking world</a:t>
            </a:r>
            <a:br>
              <a:rPr lang="en-GB" dirty="0">
                <a:solidFill>
                  <a:prstClr val="white"/>
                </a:solidFill>
              </a:rPr>
            </a:br>
            <a:r>
              <a:rPr lang="en-GB" dirty="0">
                <a:solidFill>
                  <a:prstClr val="white"/>
                </a:solidFill>
              </a:rPr>
              <a:t>and what they have</a:t>
            </a:r>
            <a:endParaRPr lang="en-GB" dirty="0"/>
          </a:p>
        </p:txBody>
      </p:sp>
      <p:pic>
        <p:nvPicPr>
          <p:cNvPr id="9"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a:extLst>
              <a:ext uri="{FF2B5EF4-FFF2-40B4-BE49-F238E27FC236}">
                <a16:creationId xmlns:a16="http://schemas.microsoft.com/office/drawing/2014/main" id="{4041E7BD-0D34-4CAC-B8DD-CCD4946D91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8151" y="2332735"/>
            <a:ext cx="2759317" cy="183724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hummingbird near flower">
            <a:extLst>
              <a:ext uri="{FF2B5EF4-FFF2-40B4-BE49-F238E27FC236}">
                <a16:creationId xmlns:a16="http://schemas.microsoft.com/office/drawing/2014/main" id="{B0F04955-E501-416E-BFE8-AB5E7C78D1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8151" y="4201326"/>
            <a:ext cx="2759317" cy="184046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4D28DEED-B6AC-426B-88F9-76AEA79560F0}"/>
              </a:ext>
            </a:extLst>
          </p:cNvPr>
          <p:cNvSpPr txBox="1"/>
          <p:nvPr/>
        </p:nvSpPr>
        <p:spPr>
          <a:xfrm>
            <a:off x="9343345" y="1585590"/>
            <a:ext cx="2759317" cy="707886"/>
          </a:xfrm>
          <a:prstGeom prst="rect">
            <a:avLst/>
          </a:prstGeom>
          <a:noFill/>
        </p:spPr>
        <p:txBody>
          <a:bodyPr wrap="square" rtlCol="0">
            <a:spAutoFit/>
          </a:bodyPr>
          <a:lstStyle/>
          <a:p>
            <a:pPr algn="r"/>
            <a:r>
              <a:rPr lang="en-GB" sz="2000" b="1" dirty="0" err="1">
                <a:solidFill>
                  <a:srgbClr val="002060"/>
                </a:solidFill>
              </a:rPr>
              <a:t>Caño</a:t>
            </a:r>
            <a:r>
              <a:rPr lang="en-GB" sz="2000" b="1" dirty="0">
                <a:solidFill>
                  <a:srgbClr val="002060"/>
                </a:solidFill>
              </a:rPr>
              <a:t> </a:t>
            </a:r>
            <a:r>
              <a:rPr lang="en-GB" sz="2000" b="1" dirty="0" err="1">
                <a:solidFill>
                  <a:srgbClr val="002060"/>
                </a:solidFill>
              </a:rPr>
              <a:t>Cristales</a:t>
            </a:r>
            <a:r>
              <a:rPr lang="en-GB" sz="2000" b="1" dirty="0">
                <a:solidFill>
                  <a:srgbClr val="002060"/>
                </a:solidFill>
              </a:rPr>
              <a:t>, Colombia</a:t>
            </a:r>
          </a:p>
        </p:txBody>
      </p:sp>
    </p:spTree>
    <p:extLst>
      <p:ext uri="{BB962C8B-B14F-4D97-AF65-F5344CB8AC3E}">
        <p14:creationId xmlns:p14="http://schemas.microsoft.com/office/powerpoint/2010/main" val="100470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875"/>
            <a:ext cx="3441469"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ADCE7D43-2F29-43DB-B3D9-084B1179ED3D}"/>
              </a:ext>
            </a:extLst>
          </p:cNvPr>
          <p:cNvGraphicFramePr>
            <a:graphicFrameLocks noGrp="1"/>
          </p:cNvGraphicFramePr>
          <p:nvPr>
            <p:extLst>
              <p:ext uri="{D42A27DB-BD31-4B8C-83A1-F6EECF244321}">
                <p14:modId xmlns:p14="http://schemas.microsoft.com/office/powerpoint/2010/main" val="2686029876"/>
              </p:ext>
            </p:extLst>
          </p:nvPr>
        </p:nvGraphicFramePr>
        <p:xfrm>
          <a:off x="1076494" y="848511"/>
          <a:ext cx="10532125" cy="5390037"/>
        </p:xfrm>
        <a:graphic>
          <a:graphicData uri="http://schemas.openxmlformats.org/drawingml/2006/table">
            <a:tbl>
              <a:tblPr firstRow="1" bandRow="1">
                <a:tableStyleId>{5940675A-B579-460E-94D1-54222C63F5DA}</a:tableStyleId>
              </a:tblPr>
              <a:tblGrid>
                <a:gridCol w="2117061">
                  <a:extLst>
                    <a:ext uri="{9D8B030D-6E8A-4147-A177-3AD203B41FA5}">
                      <a16:colId xmlns:a16="http://schemas.microsoft.com/office/drawing/2014/main" val="3370418694"/>
                    </a:ext>
                  </a:extLst>
                </a:gridCol>
                <a:gridCol w="2103766">
                  <a:extLst>
                    <a:ext uri="{9D8B030D-6E8A-4147-A177-3AD203B41FA5}">
                      <a16:colId xmlns:a16="http://schemas.microsoft.com/office/drawing/2014/main" val="1528984329"/>
                    </a:ext>
                  </a:extLst>
                </a:gridCol>
                <a:gridCol w="2103766">
                  <a:extLst>
                    <a:ext uri="{9D8B030D-6E8A-4147-A177-3AD203B41FA5}">
                      <a16:colId xmlns:a16="http://schemas.microsoft.com/office/drawing/2014/main" val="3122931893"/>
                    </a:ext>
                  </a:extLst>
                </a:gridCol>
                <a:gridCol w="2103766">
                  <a:extLst>
                    <a:ext uri="{9D8B030D-6E8A-4147-A177-3AD203B41FA5}">
                      <a16:colId xmlns:a16="http://schemas.microsoft.com/office/drawing/2014/main" val="4105394796"/>
                    </a:ext>
                  </a:extLst>
                </a:gridCol>
                <a:gridCol w="2103766">
                  <a:extLst>
                    <a:ext uri="{9D8B030D-6E8A-4147-A177-3AD203B41FA5}">
                      <a16:colId xmlns:a16="http://schemas.microsoft.com/office/drawing/2014/main" val="2634263824"/>
                    </a:ext>
                  </a:extLst>
                </a:gridCol>
              </a:tblGrid>
              <a:tr h="528958">
                <a:tc>
                  <a:txBody>
                    <a:bodyPr/>
                    <a:lstStyle/>
                    <a:p>
                      <a:pPr algn="ctr"/>
                      <a:r>
                        <a:rPr lang="en-GB" sz="2400" b="1" dirty="0"/>
                        <a:t>Q</a:t>
                      </a:r>
                    </a:p>
                  </a:txBody>
                  <a:tcPr anchor="ctr">
                    <a:solidFill>
                      <a:schemeClr val="accent4">
                        <a:lumMod val="20000"/>
                        <a:lumOff val="80000"/>
                      </a:schemeClr>
                    </a:solidFill>
                  </a:tcPr>
                </a:tc>
                <a:tc>
                  <a:txBody>
                    <a:bodyPr/>
                    <a:lstStyle/>
                    <a:p>
                      <a:pPr algn="ctr"/>
                      <a:r>
                        <a:rPr lang="en-GB" sz="2400" b="1" dirty="0"/>
                        <a:t>R</a:t>
                      </a:r>
                    </a:p>
                  </a:txBody>
                  <a:tcPr anchor="ctr">
                    <a:solidFill>
                      <a:schemeClr val="accent4">
                        <a:lumMod val="20000"/>
                        <a:lumOff val="80000"/>
                      </a:schemeClr>
                    </a:solidFill>
                  </a:tcPr>
                </a:tc>
                <a:tc>
                  <a:txBody>
                    <a:bodyPr/>
                    <a:lstStyle/>
                    <a:p>
                      <a:pPr algn="ctr"/>
                      <a:r>
                        <a:rPr lang="en-GB" sz="2400" b="1" dirty="0"/>
                        <a:t>S</a:t>
                      </a:r>
                    </a:p>
                  </a:txBody>
                  <a:tcPr anchor="ctr">
                    <a:solidFill>
                      <a:schemeClr val="accent4">
                        <a:lumMod val="20000"/>
                        <a:lumOff val="80000"/>
                      </a:schemeClr>
                    </a:solidFill>
                  </a:tcPr>
                </a:tc>
                <a:tc>
                  <a:txBody>
                    <a:bodyPr/>
                    <a:lstStyle/>
                    <a:p>
                      <a:pPr algn="ctr"/>
                      <a:r>
                        <a:rPr lang="en-GB" sz="2400" b="1" dirty="0"/>
                        <a:t>T</a:t>
                      </a:r>
                    </a:p>
                  </a:txBody>
                  <a:tcPr anchor="ctr">
                    <a:solidFill>
                      <a:schemeClr val="accent4">
                        <a:lumMod val="20000"/>
                        <a:lumOff val="80000"/>
                      </a:schemeClr>
                    </a:solidFill>
                  </a:tcPr>
                </a:tc>
                <a:tc>
                  <a:txBody>
                    <a:bodyPr/>
                    <a:lstStyle/>
                    <a:p>
                      <a:pPr algn="ctr"/>
                      <a:r>
                        <a:rPr lang="en-GB" sz="2400" b="1" dirty="0"/>
                        <a:t>U</a:t>
                      </a:r>
                    </a:p>
                  </a:txBody>
                  <a:tcPr anchor="ctr">
                    <a:solidFill>
                      <a:schemeClr val="accent4">
                        <a:lumMod val="20000"/>
                        <a:lumOff val="80000"/>
                      </a:schemeClr>
                    </a:solidFill>
                  </a:tcPr>
                </a:tc>
                <a:extLst>
                  <a:ext uri="{0D108BD9-81ED-4DB2-BD59-A6C34878D82A}">
                    <a16:rowId xmlns:a16="http://schemas.microsoft.com/office/drawing/2014/main" val="3542558855"/>
                  </a:ext>
                </a:extLst>
              </a:tr>
              <a:tr h="798134">
                <a:tc>
                  <a:txBody>
                    <a:bodyPr/>
                    <a:lstStyle/>
                    <a:p>
                      <a:pPr algn="r"/>
                      <a:r>
                        <a:rPr lang="en-GB" sz="2000" dirty="0">
                          <a:solidFill>
                            <a:schemeClr val="tx1"/>
                          </a:solidFill>
                        </a:rPr>
                        <a:t>I want</a:t>
                      </a:r>
                    </a:p>
                  </a:txBody>
                  <a:tcPr anchor="ctr"/>
                </a:tc>
                <a:tc>
                  <a:txBody>
                    <a:bodyPr/>
                    <a:lstStyle/>
                    <a:p>
                      <a:pPr algn="r"/>
                      <a:endParaRPr lang="en-GB" sz="2000" dirty="0">
                        <a:solidFill>
                          <a:schemeClr val="tx1"/>
                        </a:solidFill>
                      </a:endParaRPr>
                    </a:p>
                  </a:txBody>
                  <a:tcPr anchor="ctr"/>
                </a:tc>
                <a:tc>
                  <a:txBody>
                    <a:bodyPr/>
                    <a:lstStyle/>
                    <a:p>
                      <a:pPr algn="r"/>
                      <a:endParaRPr lang="en-GB" sz="2000" dirty="0">
                        <a:solidFill>
                          <a:schemeClr val="tx1"/>
                        </a:solidFill>
                      </a:endParaRPr>
                    </a:p>
                  </a:txBody>
                  <a:tcPr anchor="ctr"/>
                </a:tc>
                <a:tc>
                  <a:txBody>
                    <a:bodyPr/>
                    <a:lstStyle/>
                    <a:p>
                      <a:pPr algn="r"/>
                      <a:r>
                        <a:rPr lang="en-GB" sz="2000" dirty="0">
                          <a:solidFill>
                            <a:schemeClr val="tx1"/>
                          </a:solidFill>
                        </a:rPr>
                        <a:t>to</a:t>
                      </a:r>
                    </a:p>
                  </a:txBody>
                  <a:tcPr anchor="ctr"/>
                </a:tc>
                <a:tc>
                  <a:txBody>
                    <a:bodyPr/>
                    <a:lstStyle/>
                    <a:p>
                      <a:pPr algn="r"/>
                      <a:r>
                        <a:rPr lang="en-GB" sz="2000" dirty="0">
                          <a:solidFill>
                            <a:schemeClr val="tx1"/>
                          </a:solidFill>
                        </a:rPr>
                        <a:t>sister</a:t>
                      </a:r>
                    </a:p>
                  </a:txBody>
                  <a:tcPr anchor="ctr"/>
                </a:tc>
                <a:extLst>
                  <a:ext uri="{0D108BD9-81ED-4DB2-BD59-A6C34878D82A}">
                    <a16:rowId xmlns:a16="http://schemas.microsoft.com/office/drawing/2014/main" val="1068103605"/>
                  </a:ext>
                </a:extLst>
              </a:tr>
              <a:tr h="798134">
                <a:tc>
                  <a:txBody>
                    <a:bodyPr/>
                    <a:lstStyle/>
                    <a:p>
                      <a:pPr algn="r"/>
                      <a:endParaRPr lang="en-GB" sz="2000" dirty="0">
                        <a:solidFill>
                          <a:schemeClr val="tx1"/>
                        </a:solidFill>
                      </a:endParaRPr>
                    </a:p>
                  </a:txBody>
                  <a:tcPr anchor="ctr"/>
                </a:tc>
                <a:tc>
                  <a:txBody>
                    <a:bodyPr/>
                    <a:lstStyle/>
                    <a:p>
                      <a:pPr algn="r"/>
                      <a:r>
                        <a:rPr lang="en-GB" sz="2000" dirty="0">
                          <a:solidFill>
                            <a:schemeClr val="tx1"/>
                          </a:solidFill>
                        </a:rPr>
                        <a:t>I give</a:t>
                      </a:r>
                    </a:p>
                  </a:txBody>
                  <a:tcPr anchor="ctr"/>
                </a:tc>
                <a:tc>
                  <a:txBody>
                    <a:bodyPr/>
                    <a:lstStyle/>
                    <a:p>
                      <a:pPr algn="r"/>
                      <a:r>
                        <a:rPr lang="en-GB" sz="2000" dirty="0">
                          <a:solidFill>
                            <a:schemeClr val="tx1"/>
                          </a:solidFill>
                        </a:rPr>
                        <a:t>brother</a:t>
                      </a:r>
                    </a:p>
                  </a:txBody>
                  <a:tcPr anchor="ctr"/>
                </a:tc>
                <a:tc>
                  <a:txBody>
                    <a:bodyPr/>
                    <a:lstStyle/>
                    <a:p>
                      <a:pPr algn="r"/>
                      <a:r>
                        <a:rPr lang="en-GB" sz="2000" dirty="0">
                          <a:solidFill>
                            <a:schemeClr val="tx1"/>
                          </a:solidFill>
                        </a:rPr>
                        <a:t>number</a:t>
                      </a:r>
                    </a:p>
                  </a:txBody>
                  <a:tcPr anchor="ctr"/>
                </a:tc>
                <a:tc>
                  <a:txBody>
                    <a:bodyPr/>
                    <a:lstStyle/>
                    <a:p>
                      <a:pPr algn="r"/>
                      <a:endParaRPr lang="en-GB" sz="2000" dirty="0">
                        <a:solidFill>
                          <a:schemeClr val="tx1"/>
                        </a:solidFill>
                      </a:endParaRPr>
                    </a:p>
                  </a:txBody>
                  <a:tcPr anchor="ctr"/>
                </a:tc>
                <a:extLst>
                  <a:ext uri="{0D108BD9-81ED-4DB2-BD59-A6C34878D82A}">
                    <a16:rowId xmlns:a16="http://schemas.microsoft.com/office/drawing/2014/main" val="2083198447"/>
                  </a:ext>
                </a:extLst>
              </a:tr>
              <a:tr h="798134">
                <a:tc>
                  <a:txBody>
                    <a:bodyPr/>
                    <a:lstStyle/>
                    <a:p>
                      <a:pPr algn="r"/>
                      <a:r>
                        <a:rPr lang="en-GB" sz="2000" dirty="0">
                          <a:solidFill>
                            <a:schemeClr val="tx1"/>
                          </a:solidFill>
                        </a:rPr>
                        <a:t>head </a:t>
                      </a:r>
                      <a:br>
                        <a:rPr lang="en-GB" sz="2000" dirty="0">
                          <a:solidFill>
                            <a:schemeClr val="tx1"/>
                          </a:solidFill>
                        </a:rPr>
                      </a:br>
                      <a:r>
                        <a:rPr lang="en-GB" sz="2000" dirty="0">
                          <a:solidFill>
                            <a:schemeClr val="tx1"/>
                          </a:solidFill>
                        </a:rPr>
                        <a:t>teacher (f)</a:t>
                      </a:r>
                    </a:p>
                  </a:txBody>
                  <a:tcPr anchor="ctr"/>
                </a:tc>
                <a:tc>
                  <a:txBody>
                    <a:bodyPr/>
                    <a:lstStyle/>
                    <a:p>
                      <a:pPr algn="r"/>
                      <a:r>
                        <a:rPr lang="en-GB" sz="2000" dirty="0">
                          <a:solidFill>
                            <a:schemeClr val="tx1"/>
                          </a:solidFill>
                        </a:rPr>
                        <a:t>she </a:t>
                      </a:r>
                    </a:p>
                    <a:p>
                      <a:pPr algn="r"/>
                      <a:r>
                        <a:rPr lang="en-GB" sz="2000" dirty="0">
                          <a:solidFill>
                            <a:schemeClr val="tx1"/>
                          </a:solidFill>
                        </a:rPr>
                        <a:t>wants</a:t>
                      </a:r>
                    </a:p>
                  </a:txBody>
                  <a:tcPr anchor="ctr"/>
                </a:tc>
                <a:tc>
                  <a:txBody>
                    <a:bodyPr/>
                    <a:lstStyle/>
                    <a:p>
                      <a:pPr algn="r"/>
                      <a:endParaRPr lang="en-GB" sz="2000" dirty="0">
                        <a:solidFill>
                          <a:schemeClr val="tx1"/>
                        </a:solidFill>
                      </a:endParaRPr>
                    </a:p>
                  </a:txBody>
                  <a:tcPr anchor="ctr"/>
                </a:tc>
                <a:tc>
                  <a:txBody>
                    <a:bodyPr/>
                    <a:lstStyle/>
                    <a:p>
                      <a:pPr algn="r"/>
                      <a:r>
                        <a:rPr lang="en-GB" sz="2000" dirty="0">
                          <a:solidFill>
                            <a:schemeClr val="tx1"/>
                          </a:solidFill>
                        </a:rPr>
                        <a:t>mother</a:t>
                      </a:r>
                    </a:p>
                  </a:txBody>
                  <a:tcPr anchor="ctr"/>
                </a:tc>
                <a:tc>
                  <a:txBody>
                    <a:bodyPr/>
                    <a:lstStyle/>
                    <a:p>
                      <a:pPr algn="r"/>
                      <a:r>
                        <a:rPr lang="en-GB" sz="2000" dirty="0">
                          <a:solidFill>
                            <a:schemeClr val="tx1"/>
                          </a:solidFill>
                        </a:rPr>
                        <a:t>author (f)</a:t>
                      </a:r>
                    </a:p>
                  </a:txBody>
                  <a:tcPr anchor="ctr"/>
                </a:tc>
                <a:extLst>
                  <a:ext uri="{0D108BD9-81ED-4DB2-BD59-A6C34878D82A}">
                    <a16:rowId xmlns:a16="http://schemas.microsoft.com/office/drawing/2014/main" val="3834317907"/>
                  </a:ext>
                </a:extLst>
              </a:tr>
              <a:tr h="798134">
                <a:tc>
                  <a:txBody>
                    <a:bodyPr/>
                    <a:lstStyle/>
                    <a:p>
                      <a:pPr algn="r"/>
                      <a:endParaRPr lang="en-GB" sz="2000" dirty="0">
                        <a:solidFill>
                          <a:schemeClr val="tx1"/>
                        </a:solidFill>
                      </a:endParaRPr>
                    </a:p>
                  </a:txBody>
                  <a:tcPr anchor="ctr"/>
                </a:tc>
                <a:tc>
                  <a:txBody>
                    <a:bodyPr/>
                    <a:lstStyle/>
                    <a:p>
                      <a:pPr algn="r"/>
                      <a:r>
                        <a:rPr lang="en-GB" sz="2000" dirty="0">
                          <a:solidFill>
                            <a:schemeClr val="tx1"/>
                          </a:solidFill>
                        </a:rPr>
                        <a:t>flower</a:t>
                      </a:r>
                    </a:p>
                  </a:txBody>
                  <a:tcPr anchor="ctr"/>
                </a:tc>
                <a:tc>
                  <a:txBody>
                    <a:bodyPr/>
                    <a:lstStyle/>
                    <a:p>
                      <a:pPr algn="r"/>
                      <a:r>
                        <a:rPr lang="en-GB" sz="2000" dirty="0">
                          <a:solidFill>
                            <a:schemeClr val="tx1"/>
                          </a:solidFill>
                        </a:rPr>
                        <a:t>he gives</a:t>
                      </a:r>
                    </a:p>
                  </a:txBody>
                  <a:tcPr anchor="ctr"/>
                </a:tc>
                <a:tc>
                  <a:txBody>
                    <a:bodyPr/>
                    <a:lstStyle/>
                    <a:p>
                      <a:pPr algn="r"/>
                      <a:r>
                        <a:rPr lang="en-GB" sz="2000" dirty="0">
                          <a:solidFill>
                            <a:schemeClr val="tx1"/>
                          </a:solidFill>
                        </a:rPr>
                        <a:t>to want, </a:t>
                      </a:r>
                      <a:br>
                        <a:rPr lang="en-GB" sz="2000" dirty="0">
                          <a:solidFill>
                            <a:schemeClr val="tx1"/>
                          </a:solidFill>
                        </a:rPr>
                      </a:br>
                      <a:r>
                        <a:rPr lang="en-GB" sz="2000" dirty="0">
                          <a:solidFill>
                            <a:schemeClr val="tx1"/>
                          </a:solidFill>
                        </a:rPr>
                        <a:t>wanting</a:t>
                      </a:r>
                    </a:p>
                  </a:txBody>
                  <a:tcPr anchor="ctr"/>
                </a:tc>
                <a:tc>
                  <a:txBody>
                    <a:bodyPr/>
                    <a:lstStyle/>
                    <a:p>
                      <a:pPr algn="r"/>
                      <a:endParaRPr lang="en-GB" sz="2000" dirty="0">
                        <a:solidFill>
                          <a:schemeClr val="tx1"/>
                        </a:solidFill>
                      </a:endParaRPr>
                    </a:p>
                  </a:txBody>
                  <a:tcPr anchor="ctr"/>
                </a:tc>
                <a:extLst>
                  <a:ext uri="{0D108BD9-81ED-4DB2-BD59-A6C34878D82A}">
                    <a16:rowId xmlns:a16="http://schemas.microsoft.com/office/drawing/2014/main" val="3028834287"/>
                  </a:ext>
                </a:extLst>
              </a:tr>
              <a:tr h="798134">
                <a:tc>
                  <a:txBody>
                    <a:bodyPr/>
                    <a:lstStyle/>
                    <a:p>
                      <a:pPr algn="r"/>
                      <a:r>
                        <a:rPr lang="en-GB" sz="2000" dirty="0">
                          <a:solidFill>
                            <a:schemeClr val="tx1"/>
                          </a:solidFill>
                        </a:rPr>
                        <a:t>father</a:t>
                      </a:r>
                    </a:p>
                  </a:txBody>
                  <a:tcPr anchor="ctr"/>
                </a:tc>
                <a:tc>
                  <a:txBody>
                    <a:bodyPr/>
                    <a:lstStyle/>
                    <a:p>
                      <a:pPr algn="r"/>
                      <a:r>
                        <a:rPr lang="en-GB" sz="2000" dirty="0">
                          <a:solidFill>
                            <a:schemeClr val="tx1"/>
                          </a:solidFill>
                        </a:rPr>
                        <a:t>colour</a:t>
                      </a:r>
                    </a:p>
                  </a:txBody>
                  <a:tcPr anchor="ctr"/>
                </a:tc>
                <a:tc>
                  <a:txBody>
                    <a:bodyPr/>
                    <a:lstStyle/>
                    <a:p>
                      <a:pPr algn="r"/>
                      <a:endParaRPr lang="en-GB" sz="2000" dirty="0">
                        <a:solidFill>
                          <a:schemeClr val="tx1"/>
                        </a:solidFill>
                      </a:endParaRPr>
                    </a:p>
                  </a:txBody>
                  <a:tcPr anchor="ctr"/>
                </a:tc>
                <a:tc>
                  <a:txBody>
                    <a:bodyPr/>
                    <a:lstStyle/>
                    <a:p>
                      <a:pPr algn="r"/>
                      <a:r>
                        <a:rPr lang="en-GB" sz="2000" dirty="0">
                          <a:solidFill>
                            <a:schemeClr val="tx1"/>
                          </a:solidFill>
                        </a:rPr>
                        <a:t>plan</a:t>
                      </a:r>
                    </a:p>
                  </a:txBody>
                  <a:tcPr anchor="ctr"/>
                </a:tc>
                <a:tc>
                  <a:txBody>
                    <a:bodyPr/>
                    <a:lstStyle/>
                    <a:p>
                      <a:pPr algn="r"/>
                      <a:r>
                        <a:rPr lang="en-GB" sz="2000" dirty="0">
                          <a:solidFill>
                            <a:schemeClr val="tx1"/>
                          </a:solidFill>
                        </a:rPr>
                        <a:t>you give</a:t>
                      </a:r>
                    </a:p>
                  </a:txBody>
                  <a:tcPr anchor="ctr"/>
                </a:tc>
                <a:extLst>
                  <a:ext uri="{0D108BD9-81ED-4DB2-BD59-A6C34878D82A}">
                    <a16:rowId xmlns:a16="http://schemas.microsoft.com/office/drawing/2014/main" val="3692064092"/>
                  </a:ext>
                </a:extLst>
              </a:tr>
              <a:tr h="870409">
                <a:tc>
                  <a:txBody>
                    <a:bodyPr/>
                    <a:lstStyle/>
                    <a:p>
                      <a:pPr algn="r"/>
                      <a:r>
                        <a:rPr lang="en-GB" sz="2000" dirty="0">
                          <a:solidFill>
                            <a:schemeClr val="tx1"/>
                          </a:solidFill>
                        </a:rPr>
                        <a:t>to give, </a:t>
                      </a:r>
                      <a:br>
                        <a:rPr lang="en-GB" sz="2000" dirty="0">
                          <a:solidFill>
                            <a:schemeClr val="tx1"/>
                          </a:solidFill>
                        </a:rPr>
                      </a:br>
                      <a:r>
                        <a:rPr lang="en-GB" sz="2000" dirty="0">
                          <a:solidFill>
                            <a:schemeClr val="tx1"/>
                          </a:solidFill>
                        </a:rPr>
                        <a:t>giving</a:t>
                      </a:r>
                    </a:p>
                  </a:txBody>
                  <a:tcPr anchor="ctr"/>
                </a:tc>
                <a:tc>
                  <a:txBody>
                    <a:bodyPr/>
                    <a:lstStyle/>
                    <a:p>
                      <a:pPr algn="r"/>
                      <a:r>
                        <a:rPr lang="en-GB" sz="2000" dirty="0">
                          <a:solidFill>
                            <a:schemeClr val="tx1"/>
                          </a:solidFill>
                        </a:rPr>
                        <a:t>money</a:t>
                      </a:r>
                    </a:p>
                  </a:txBody>
                  <a:tcPr anchor="ctr"/>
                </a:tc>
                <a:tc>
                  <a:txBody>
                    <a:bodyPr/>
                    <a:lstStyle/>
                    <a:p>
                      <a:pPr algn="r"/>
                      <a:r>
                        <a:rPr lang="en-GB" sz="2000" dirty="0">
                          <a:solidFill>
                            <a:schemeClr val="tx1"/>
                          </a:solidFill>
                        </a:rPr>
                        <a:t>a present</a:t>
                      </a:r>
                    </a:p>
                  </a:txBody>
                  <a:tcPr anchor="ctr"/>
                </a:tc>
                <a:tc>
                  <a:txBody>
                    <a:bodyPr/>
                    <a:lstStyle/>
                    <a:p>
                      <a:pPr algn="r"/>
                      <a:endParaRPr lang="en-GB" sz="2000" dirty="0">
                        <a:solidFill>
                          <a:schemeClr val="tx1"/>
                        </a:solidFill>
                      </a:endParaRPr>
                    </a:p>
                  </a:txBody>
                  <a:tcPr anchor="ctr"/>
                </a:tc>
                <a:tc>
                  <a:txBody>
                    <a:bodyPr/>
                    <a:lstStyle/>
                    <a:p>
                      <a:pPr algn="r"/>
                      <a:r>
                        <a:rPr lang="en-GB" sz="2000" dirty="0">
                          <a:solidFill>
                            <a:schemeClr val="tx1"/>
                          </a:solidFill>
                        </a:rPr>
                        <a:t>you </a:t>
                      </a:r>
                      <a:br>
                        <a:rPr lang="en-GB" sz="2000" dirty="0">
                          <a:solidFill>
                            <a:schemeClr val="tx1"/>
                          </a:solidFill>
                        </a:rPr>
                      </a:br>
                      <a:r>
                        <a:rPr lang="en-GB" sz="2000" dirty="0">
                          <a:solidFill>
                            <a:schemeClr val="tx1"/>
                          </a:solidFill>
                        </a:rPr>
                        <a:t>want</a:t>
                      </a:r>
                    </a:p>
                  </a:txBody>
                  <a:tcPr anchor="ctr"/>
                </a:tc>
                <a:extLst>
                  <a:ext uri="{0D108BD9-81ED-4DB2-BD59-A6C34878D82A}">
                    <a16:rowId xmlns:a16="http://schemas.microsoft.com/office/drawing/2014/main" val="3132739227"/>
                  </a:ext>
                </a:extLst>
              </a:tr>
            </a:tbl>
          </a:graphicData>
        </a:graphic>
      </p:graphicFrame>
      <p:graphicFrame>
        <p:nvGraphicFramePr>
          <p:cNvPr id="5" name="Table 4">
            <a:extLst>
              <a:ext uri="{FF2B5EF4-FFF2-40B4-BE49-F238E27FC236}">
                <a16:creationId xmlns:a16="http://schemas.microsoft.com/office/drawing/2014/main" id="{4BAE2F9F-D346-418A-B9EE-973AA0078D2C}"/>
              </a:ext>
            </a:extLst>
          </p:cNvPr>
          <p:cNvGraphicFramePr>
            <a:graphicFrameLocks noGrp="1"/>
          </p:cNvGraphicFramePr>
          <p:nvPr/>
        </p:nvGraphicFramePr>
        <p:xfrm>
          <a:off x="504535" y="861132"/>
          <a:ext cx="571959" cy="5374527"/>
        </p:xfrm>
        <a:graphic>
          <a:graphicData uri="http://schemas.openxmlformats.org/drawingml/2006/table">
            <a:tbl>
              <a:tblPr firstRow="1" bandRow="1">
                <a:tableStyleId>{5940675A-B579-460E-94D1-54222C63F5DA}</a:tableStyleId>
              </a:tblPr>
              <a:tblGrid>
                <a:gridCol w="571959">
                  <a:extLst>
                    <a:ext uri="{9D8B030D-6E8A-4147-A177-3AD203B41FA5}">
                      <a16:colId xmlns:a16="http://schemas.microsoft.com/office/drawing/2014/main" val="433491906"/>
                    </a:ext>
                  </a:extLst>
                </a:gridCol>
              </a:tblGrid>
              <a:tr h="520221">
                <a:tc>
                  <a:txBody>
                    <a:bodyPr/>
                    <a:lstStyle/>
                    <a:p>
                      <a:endParaRPr lang="en-GB" dirty="0"/>
                    </a:p>
                  </a:txBody>
                  <a:tcPr/>
                </a:tc>
                <a:extLst>
                  <a:ext uri="{0D108BD9-81ED-4DB2-BD59-A6C34878D82A}">
                    <a16:rowId xmlns:a16="http://schemas.microsoft.com/office/drawing/2014/main" val="643452668"/>
                  </a:ext>
                </a:extLst>
              </a:tr>
              <a:tr h="791479">
                <a:tc>
                  <a:txBody>
                    <a:bodyPr/>
                    <a:lstStyle/>
                    <a:p>
                      <a:pPr algn="ctr"/>
                      <a:r>
                        <a:rPr lang="en-GB" sz="2400" b="1" dirty="0"/>
                        <a:t>L</a:t>
                      </a:r>
                    </a:p>
                  </a:txBody>
                  <a:tcPr anchor="ctr">
                    <a:solidFill>
                      <a:schemeClr val="accent4">
                        <a:lumMod val="20000"/>
                        <a:lumOff val="80000"/>
                      </a:schemeClr>
                    </a:solidFill>
                  </a:tcPr>
                </a:tc>
                <a:extLst>
                  <a:ext uri="{0D108BD9-81ED-4DB2-BD59-A6C34878D82A}">
                    <a16:rowId xmlns:a16="http://schemas.microsoft.com/office/drawing/2014/main" val="2355019006"/>
                  </a:ext>
                </a:extLst>
              </a:tr>
              <a:tr h="796705">
                <a:tc>
                  <a:txBody>
                    <a:bodyPr/>
                    <a:lstStyle/>
                    <a:p>
                      <a:pPr algn="ctr"/>
                      <a:r>
                        <a:rPr lang="en-GB" sz="2400" b="1" dirty="0"/>
                        <a:t>M</a:t>
                      </a:r>
                    </a:p>
                  </a:txBody>
                  <a:tcPr anchor="ctr">
                    <a:solidFill>
                      <a:schemeClr val="accent4">
                        <a:lumMod val="20000"/>
                        <a:lumOff val="80000"/>
                      </a:schemeClr>
                    </a:solidFill>
                  </a:tcPr>
                </a:tc>
                <a:extLst>
                  <a:ext uri="{0D108BD9-81ED-4DB2-BD59-A6C34878D82A}">
                    <a16:rowId xmlns:a16="http://schemas.microsoft.com/office/drawing/2014/main" val="2908762838"/>
                  </a:ext>
                </a:extLst>
              </a:tr>
              <a:tr h="806827">
                <a:tc>
                  <a:txBody>
                    <a:bodyPr/>
                    <a:lstStyle/>
                    <a:p>
                      <a:pPr algn="ctr"/>
                      <a:r>
                        <a:rPr lang="en-GB" sz="2400" b="1" dirty="0"/>
                        <a:t>N</a:t>
                      </a:r>
                    </a:p>
                  </a:txBody>
                  <a:tcPr anchor="ctr">
                    <a:solidFill>
                      <a:schemeClr val="accent4">
                        <a:lumMod val="20000"/>
                        <a:lumOff val="80000"/>
                      </a:schemeClr>
                    </a:solidFill>
                  </a:tcPr>
                </a:tc>
                <a:extLst>
                  <a:ext uri="{0D108BD9-81ED-4DB2-BD59-A6C34878D82A}">
                    <a16:rowId xmlns:a16="http://schemas.microsoft.com/office/drawing/2014/main" val="1549451294"/>
                  </a:ext>
                </a:extLst>
              </a:tr>
              <a:tr h="795636">
                <a:tc>
                  <a:txBody>
                    <a:bodyPr/>
                    <a:lstStyle/>
                    <a:p>
                      <a:pPr algn="ctr"/>
                      <a:r>
                        <a:rPr lang="en-GB" sz="2400" b="1" dirty="0"/>
                        <a:t>Ñ</a:t>
                      </a:r>
                    </a:p>
                  </a:txBody>
                  <a:tcPr anchor="ctr">
                    <a:solidFill>
                      <a:schemeClr val="accent4">
                        <a:lumMod val="20000"/>
                        <a:lumOff val="80000"/>
                      </a:schemeClr>
                    </a:solidFill>
                  </a:tcPr>
                </a:tc>
                <a:extLst>
                  <a:ext uri="{0D108BD9-81ED-4DB2-BD59-A6C34878D82A}">
                    <a16:rowId xmlns:a16="http://schemas.microsoft.com/office/drawing/2014/main" val="1637258669"/>
                  </a:ext>
                </a:extLst>
              </a:tr>
              <a:tr h="783771">
                <a:tc>
                  <a:txBody>
                    <a:bodyPr/>
                    <a:lstStyle/>
                    <a:p>
                      <a:pPr algn="ctr"/>
                      <a:r>
                        <a:rPr lang="en-GB" sz="2400" b="1" dirty="0"/>
                        <a:t>O</a:t>
                      </a:r>
                    </a:p>
                  </a:txBody>
                  <a:tcPr anchor="ctr">
                    <a:solidFill>
                      <a:schemeClr val="accent4">
                        <a:lumMod val="20000"/>
                        <a:lumOff val="80000"/>
                      </a:schemeClr>
                    </a:solidFill>
                  </a:tcPr>
                </a:tc>
                <a:extLst>
                  <a:ext uri="{0D108BD9-81ED-4DB2-BD59-A6C34878D82A}">
                    <a16:rowId xmlns:a16="http://schemas.microsoft.com/office/drawing/2014/main" val="1016301262"/>
                  </a:ext>
                </a:extLst>
              </a:tr>
              <a:tr h="879888">
                <a:tc>
                  <a:txBody>
                    <a:bodyPr/>
                    <a:lstStyle/>
                    <a:p>
                      <a:pPr algn="ctr"/>
                      <a:r>
                        <a:rPr lang="en-GB" sz="2400" b="1" dirty="0"/>
                        <a:t>P</a:t>
                      </a:r>
                    </a:p>
                  </a:txBody>
                  <a:tcPr anchor="ctr">
                    <a:solidFill>
                      <a:schemeClr val="accent4">
                        <a:lumMod val="20000"/>
                        <a:lumOff val="80000"/>
                      </a:schemeClr>
                    </a:solidFill>
                  </a:tcPr>
                </a:tc>
                <a:extLst>
                  <a:ext uri="{0D108BD9-81ED-4DB2-BD59-A6C34878D82A}">
                    <a16:rowId xmlns:a16="http://schemas.microsoft.com/office/drawing/2014/main" val="3603278849"/>
                  </a:ext>
                </a:extLst>
              </a:tr>
            </a:tbl>
          </a:graphicData>
        </a:graphic>
      </p:graphicFrame>
      <p:pic>
        <p:nvPicPr>
          <p:cNvPr id="12" name="Picture 11">
            <a:extLst>
              <a:ext uri="{FF2B5EF4-FFF2-40B4-BE49-F238E27FC236}">
                <a16:creationId xmlns:a16="http://schemas.microsoft.com/office/drawing/2014/main" id="{BF3D0147-7705-49D0-8574-8632D43DA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645" y="1418895"/>
            <a:ext cx="709449" cy="709449"/>
          </a:xfrm>
          <a:prstGeom prst="rect">
            <a:avLst/>
          </a:prstGeom>
        </p:spPr>
      </p:pic>
      <p:pic>
        <p:nvPicPr>
          <p:cNvPr id="16" name="Picture 15" descr="A green sign with white numbers&#10;&#10;Description automatically generated">
            <a:extLst>
              <a:ext uri="{FF2B5EF4-FFF2-40B4-BE49-F238E27FC236}">
                <a16:creationId xmlns:a16="http://schemas.microsoft.com/office/drawing/2014/main" id="{BB7F2D95-2DEA-4E26-AD56-6C6221340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959" y="3864526"/>
            <a:ext cx="848512" cy="652294"/>
          </a:xfrm>
          <a:prstGeom prst="rect">
            <a:avLst/>
          </a:prstGeom>
        </p:spPr>
      </p:pic>
      <p:pic>
        <p:nvPicPr>
          <p:cNvPr id="20" name="Picture 19">
            <a:extLst>
              <a:ext uri="{FF2B5EF4-FFF2-40B4-BE49-F238E27FC236}">
                <a16:creationId xmlns:a16="http://schemas.microsoft.com/office/drawing/2014/main" id="{FAB5EBFF-E429-418F-9E03-6738E4D49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8333" y="1447472"/>
            <a:ext cx="848511" cy="652293"/>
          </a:xfrm>
          <a:prstGeom prst="rect">
            <a:avLst/>
          </a:prstGeom>
        </p:spPr>
      </p:pic>
      <p:pic>
        <p:nvPicPr>
          <p:cNvPr id="24" name="Picture 23">
            <a:extLst>
              <a:ext uri="{FF2B5EF4-FFF2-40B4-BE49-F238E27FC236}">
                <a16:creationId xmlns:a16="http://schemas.microsoft.com/office/drawing/2014/main" id="{D4871A92-1C7C-4584-93FF-FD092EE76C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2648" y="3864526"/>
            <a:ext cx="456606" cy="652295"/>
          </a:xfrm>
          <a:prstGeom prst="rect">
            <a:avLst/>
          </a:prstGeom>
        </p:spPr>
      </p:pic>
      <p:pic>
        <p:nvPicPr>
          <p:cNvPr id="28" name="Picture 27" descr="A black number in a white circle&#10;&#10;Description automatically generated">
            <a:extLst>
              <a:ext uri="{FF2B5EF4-FFF2-40B4-BE49-F238E27FC236}">
                <a16:creationId xmlns:a16="http://schemas.microsoft.com/office/drawing/2014/main" id="{F24DCDEE-68EF-4316-B903-BB80BE4BE0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9230" y="5502166"/>
            <a:ext cx="667209" cy="667209"/>
          </a:xfrm>
          <a:prstGeom prst="rect">
            <a:avLst/>
          </a:prstGeom>
        </p:spPr>
      </p:pic>
      <p:pic>
        <p:nvPicPr>
          <p:cNvPr id="32" name="Picture 31">
            <a:extLst>
              <a:ext uri="{FF2B5EF4-FFF2-40B4-BE49-F238E27FC236}">
                <a16:creationId xmlns:a16="http://schemas.microsoft.com/office/drawing/2014/main" id="{88C2F56C-D112-4738-AEE7-09E0644B54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7294" y="2264553"/>
            <a:ext cx="456606" cy="652294"/>
          </a:xfrm>
          <a:prstGeom prst="rect">
            <a:avLst/>
          </a:prstGeom>
        </p:spPr>
      </p:pic>
      <p:pic>
        <p:nvPicPr>
          <p:cNvPr id="37" name="Picture 36">
            <a:extLst>
              <a:ext uri="{FF2B5EF4-FFF2-40B4-BE49-F238E27FC236}">
                <a16:creationId xmlns:a16="http://schemas.microsoft.com/office/drawing/2014/main" id="{C1660FE1-2015-41B9-B101-C9998941E3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3467" y="2270234"/>
            <a:ext cx="452629" cy="646613"/>
          </a:xfrm>
          <a:prstGeom prst="rect">
            <a:avLst/>
          </a:prstGeom>
        </p:spPr>
      </p:pic>
      <p:pic>
        <p:nvPicPr>
          <p:cNvPr id="39" name="Picture 38">
            <a:extLst>
              <a:ext uri="{FF2B5EF4-FFF2-40B4-BE49-F238E27FC236}">
                <a16:creationId xmlns:a16="http://schemas.microsoft.com/office/drawing/2014/main" id="{FF0C217E-22FD-4742-BFEE-0EF1FAFC79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9228" y="3049741"/>
            <a:ext cx="581829" cy="574556"/>
          </a:xfrm>
          <a:prstGeom prst="rect">
            <a:avLst/>
          </a:prstGeom>
        </p:spPr>
      </p:pic>
      <p:pic>
        <p:nvPicPr>
          <p:cNvPr id="51" name="Picture 50">
            <a:extLst>
              <a:ext uri="{FF2B5EF4-FFF2-40B4-BE49-F238E27FC236}">
                <a16:creationId xmlns:a16="http://schemas.microsoft.com/office/drawing/2014/main" id="{29E4B9C0-619D-4789-B8D7-7DE0D038D7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9128" y="4606484"/>
            <a:ext cx="534668" cy="714380"/>
          </a:xfrm>
          <a:prstGeom prst="rect">
            <a:avLst/>
          </a:prstGeom>
        </p:spPr>
      </p:pic>
      <p:pic>
        <p:nvPicPr>
          <p:cNvPr id="55" name="Picture 54">
            <a:extLst>
              <a:ext uri="{FF2B5EF4-FFF2-40B4-BE49-F238E27FC236}">
                <a16:creationId xmlns:a16="http://schemas.microsoft.com/office/drawing/2014/main" id="{254D1132-CE86-4BEE-8641-C6F34516A0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592" y="5391393"/>
            <a:ext cx="875374" cy="827178"/>
          </a:xfrm>
          <a:prstGeom prst="rect">
            <a:avLst/>
          </a:prstGeom>
        </p:spPr>
      </p:pic>
      <p:pic>
        <p:nvPicPr>
          <p:cNvPr id="57" name="Picture 56">
            <a:extLst>
              <a:ext uri="{FF2B5EF4-FFF2-40B4-BE49-F238E27FC236}">
                <a16:creationId xmlns:a16="http://schemas.microsoft.com/office/drawing/2014/main" id="{75BDC69E-8224-4B09-80F0-3DD28F3499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0355" y="3787933"/>
            <a:ext cx="708386" cy="728886"/>
          </a:xfrm>
          <a:prstGeom prst="rect">
            <a:avLst/>
          </a:prstGeom>
        </p:spPr>
      </p:pic>
      <p:pic>
        <p:nvPicPr>
          <p:cNvPr id="59" name="Graphic 58" descr="Woman with kid with solid fill">
            <a:extLst>
              <a:ext uri="{FF2B5EF4-FFF2-40B4-BE49-F238E27FC236}">
                <a16:creationId xmlns:a16="http://schemas.microsoft.com/office/drawing/2014/main" id="{A97B27FA-AC01-4711-AFE6-178BA837514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98830" y="2903056"/>
            <a:ext cx="914400" cy="914400"/>
          </a:xfrm>
          <a:prstGeom prst="rect">
            <a:avLst/>
          </a:prstGeom>
        </p:spPr>
      </p:pic>
      <p:pic>
        <p:nvPicPr>
          <p:cNvPr id="61" name="Graphic 60" descr="Man with kid with solid fill">
            <a:extLst>
              <a:ext uri="{FF2B5EF4-FFF2-40B4-BE49-F238E27FC236}">
                <a16:creationId xmlns:a16="http://schemas.microsoft.com/office/drawing/2014/main" id="{8C021C1B-4B7C-467C-BD46-DD369EA05D2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99024" y="4471723"/>
            <a:ext cx="914400" cy="914400"/>
          </a:xfrm>
          <a:prstGeom prst="rect">
            <a:avLst/>
          </a:prstGeom>
        </p:spPr>
      </p:pic>
      <p:pic>
        <p:nvPicPr>
          <p:cNvPr id="63" name="Graphic 62" descr="User with solid fill">
            <a:extLst>
              <a:ext uri="{FF2B5EF4-FFF2-40B4-BE49-F238E27FC236}">
                <a16:creationId xmlns:a16="http://schemas.microsoft.com/office/drawing/2014/main" id="{D99A1CC7-534A-4CD3-9731-592480006BA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35942" y="1333514"/>
            <a:ext cx="914400" cy="914400"/>
          </a:xfrm>
          <a:prstGeom prst="rect">
            <a:avLst/>
          </a:prstGeom>
        </p:spPr>
      </p:pic>
      <p:pic>
        <p:nvPicPr>
          <p:cNvPr id="64" name="Graphic 63" descr="User with solid fill">
            <a:extLst>
              <a:ext uri="{FF2B5EF4-FFF2-40B4-BE49-F238E27FC236}">
                <a16:creationId xmlns:a16="http://schemas.microsoft.com/office/drawing/2014/main" id="{98F176D8-4A96-4E73-BA8B-42EDC42C61C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71969" y="2101312"/>
            <a:ext cx="914400" cy="914400"/>
          </a:xfrm>
          <a:prstGeom prst="rect">
            <a:avLst/>
          </a:prstGeom>
        </p:spPr>
      </p:pic>
      <p:pic>
        <p:nvPicPr>
          <p:cNvPr id="66" name="Picture 65" descr="A piggy bank and coins&#10;&#10;Description automatically generated">
            <a:extLst>
              <a:ext uri="{FF2B5EF4-FFF2-40B4-BE49-F238E27FC236}">
                <a16:creationId xmlns:a16="http://schemas.microsoft.com/office/drawing/2014/main" id="{F519713D-E97B-457B-8C97-259C4EE105C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25506" y="5392165"/>
            <a:ext cx="933235" cy="777210"/>
          </a:xfrm>
          <a:prstGeom prst="rect">
            <a:avLst/>
          </a:prstGeom>
        </p:spPr>
      </p:pic>
      <p:pic>
        <p:nvPicPr>
          <p:cNvPr id="68" name="Picture 67" descr="A number and symbols on a yellow background&#10;&#10;Description automatically generated">
            <a:extLst>
              <a:ext uri="{FF2B5EF4-FFF2-40B4-BE49-F238E27FC236}">
                <a16:creationId xmlns:a16="http://schemas.microsoft.com/office/drawing/2014/main" id="{0B1FE477-06A8-4AA7-ACDD-EDBC4727F0ED}"/>
              </a:ext>
            </a:extLst>
          </p:cNvPr>
          <p:cNvPicPr>
            <a:picLocks noChangeAspect="1"/>
          </p:cNvPicPr>
          <p:nvPr/>
        </p:nvPicPr>
        <p:blipFill rotWithShape="1">
          <a:blip r:embed="rId21">
            <a:extLst>
              <a:ext uri="{28A0092B-C50C-407E-A947-70E740481C1C}">
                <a14:useLocalDpi xmlns:a14="http://schemas.microsoft.com/office/drawing/2010/main" val="0"/>
              </a:ext>
            </a:extLst>
          </a:blip>
          <a:srcRect l="4985" t="3746" r="7377" b="53393"/>
          <a:stretch/>
        </p:blipFill>
        <p:spPr>
          <a:xfrm>
            <a:off x="7497425" y="2337697"/>
            <a:ext cx="903008" cy="441629"/>
          </a:xfrm>
          <a:prstGeom prst="rect">
            <a:avLst/>
          </a:prstGeom>
        </p:spPr>
      </p:pic>
      <p:pic>
        <p:nvPicPr>
          <p:cNvPr id="70" name="Picture 69" descr="A cartoon light bulb with a finger up&#10;&#10;Description automatically generated">
            <a:extLst>
              <a:ext uri="{FF2B5EF4-FFF2-40B4-BE49-F238E27FC236}">
                <a16:creationId xmlns:a16="http://schemas.microsoft.com/office/drawing/2014/main" id="{5BC17BA8-F493-4A46-BC1E-E198A2410BD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700739" y="4606484"/>
            <a:ext cx="629828" cy="704702"/>
          </a:xfrm>
          <a:prstGeom prst="rect">
            <a:avLst/>
          </a:prstGeom>
        </p:spPr>
      </p:pic>
      <p:pic>
        <p:nvPicPr>
          <p:cNvPr id="72" name="Picture 71" descr="A rainbow painted in different colors&#10;&#10;Description automatically generated">
            <a:extLst>
              <a:ext uri="{FF2B5EF4-FFF2-40B4-BE49-F238E27FC236}">
                <a16:creationId xmlns:a16="http://schemas.microsoft.com/office/drawing/2014/main" id="{CE0C2808-CC5C-4615-B8FC-9FF4216025A1}"/>
              </a:ext>
            </a:extLst>
          </p:cNvPr>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6408" y="4584878"/>
            <a:ext cx="1036280" cy="777210"/>
          </a:xfrm>
          <a:prstGeom prst="rect">
            <a:avLst/>
          </a:prstGeom>
        </p:spPr>
      </p:pic>
      <p:pic>
        <p:nvPicPr>
          <p:cNvPr id="76" name="Picture 75" descr="A blue and white gift box with a gold ribbon and a bow&#10;&#10;Description automatically generated">
            <a:extLst>
              <a:ext uri="{FF2B5EF4-FFF2-40B4-BE49-F238E27FC236}">
                <a16:creationId xmlns:a16="http://schemas.microsoft.com/office/drawing/2014/main" id="{684CED94-C8EE-4ED3-A507-9238B7CA1B5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71969" y="5523496"/>
            <a:ext cx="592116" cy="562973"/>
          </a:xfrm>
          <a:prstGeom prst="rect">
            <a:avLst/>
          </a:prstGeom>
        </p:spPr>
      </p:pic>
      <p:pic>
        <p:nvPicPr>
          <p:cNvPr id="78" name="Picture 77" descr="A hand holding a pen&#10;&#10;Description automatically generated">
            <a:extLst>
              <a:ext uri="{FF2B5EF4-FFF2-40B4-BE49-F238E27FC236}">
                <a16:creationId xmlns:a16="http://schemas.microsoft.com/office/drawing/2014/main" id="{CAE1F569-C623-4C3A-B0B6-6BE92EDCDBB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06097" y="2963031"/>
            <a:ext cx="499303" cy="722973"/>
          </a:xfrm>
          <a:prstGeom prst="rect">
            <a:avLst/>
          </a:prstGeom>
        </p:spPr>
      </p:pic>
      <p:pic>
        <p:nvPicPr>
          <p:cNvPr id="80" name="Graphic 79" descr="Arrow: Straight with solid fill">
            <a:extLst>
              <a:ext uri="{FF2B5EF4-FFF2-40B4-BE49-F238E27FC236}">
                <a16:creationId xmlns:a16="http://schemas.microsoft.com/office/drawing/2014/main" id="{7604A6C9-CBE7-43E6-BE31-3B54DF691FD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flipH="1">
            <a:off x="7943018" y="1260153"/>
            <a:ext cx="914400" cy="914400"/>
          </a:xfrm>
          <a:prstGeom prst="rect">
            <a:avLst/>
          </a:prstGeom>
        </p:spPr>
      </p:pic>
      <p:pic>
        <p:nvPicPr>
          <p:cNvPr id="82" name="Picture 81" descr="A group of kids standing in front of a yellow rectangle&#10;&#10;Description automatically generated">
            <a:extLst>
              <a:ext uri="{FF2B5EF4-FFF2-40B4-BE49-F238E27FC236}">
                <a16:creationId xmlns:a16="http://schemas.microsoft.com/office/drawing/2014/main" id="{09B6C290-78AB-4932-B592-D3F2C92696A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407841" y="3884520"/>
            <a:ext cx="519474" cy="385083"/>
          </a:xfrm>
          <a:prstGeom prst="rect">
            <a:avLst/>
          </a:prstGeom>
        </p:spPr>
      </p:pic>
      <p:pic>
        <p:nvPicPr>
          <p:cNvPr id="84" name="Picture 83" descr="A cartoon of a child&#10;&#10;Description automatically generated">
            <a:extLst>
              <a:ext uri="{FF2B5EF4-FFF2-40B4-BE49-F238E27FC236}">
                <a16:creationId xmlns:a16="http://schemas.microsoft.com/office/drawing/2014/main" id="{5AE4B692-728E-459F-9BA4-60FE9BA1FE8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50058" y="1379011"/>
            <a:ext cx="527398" cy="809464"/>
          </a:xfrm>
          <a:prstGeom prst="rect">
            <a:avLst/>
          </a:prstGeom>
        </p:spPr>
      </p:pic>
      <p:pic>
        <p:nvPicPr>
          <p:cNvPr id="86" name="Picture 85" descr="A group of kids standing next to a sign&#10;&#10;Description automatically generated">
            <a:extLst>
              <a:ext uri="{FF2B5EF4-FFF2-40B4-BE49-F238E27FC236}">
                <a16:creationId xmlns:a16="http://schemas.microsoft.com/office/drawing/2014/main" id="{30663E01-8424-47FE-9FC1-0EE5F24506F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303718" y="3046860"/>
            <a:ext cx="586769" cy="438011"/>
          </a:xfrm>
          <a:prstGeom prst="rect">
            <a:avLst/>
          </a:prstGeom>
        </p:spPr>
      </p:pic>
      <p:pic>
        <p:nvPicPr>
          <p:cNvPr id="88" name="Picture 87" descr="A cartoon of a child pointing at a child&#10;&#10;Description automatically generated">
            <a:extLst>
              <a:ext uri="{FF2B5EF4-FFF2-40B4-BE49-F238E27FC236}">
                <a16:creationId xmlns:a16="http://schemas.microsoft.com/office/drawing/2014/main" id="{722787A8-5CB6-4039-8213-F88023DD5A1D}"/>
              </a:ext>
            </a:extLst>
          </p:cNvPr>
          <p:cNvPicPr>
            <a:picLocks noChangeAspect="1"/>
          </p:cNvPicPr>
          <p:nvPr/>
        </p:nvPicPr>
        <p:blipFill>
          <a:blip r:embed="rId3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60104" y="4606484"/>
            <a:ext cx="665794" cy="467958"/>
          </a:xfrm>
          <a:prstGeom prst="rect">
            <a:avLst/>
          </a:prstGeom>
        </p:spPr>
      </p:pic>
      <p:pic>
        <p:nvPicPr>
          <p:cNvPr id="90" name="Graphic 89" descr="Lecturer with solid fill">
            <a:extLst>
              <a:ext uri="{FF2B5EF4-FFF2-40B4-BE49-F238E27FC236}">
                <a16:creationId xmlns:a16="http://schemas.microsoft.com/office/drawing/2014/main" id="{D874C1C3-F9D5-4BCA-B949-E94A335BA293}"/>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50383" y="3012101"/>
            <a:ext cx="732040" cy="732040"/>
          </a:xfrm>
          <a:prstGeom prst="rect">
            <a:avLst/>
          </a:prstGeom>
        </p:spPr>
      </p:pic>
      <p:pic>
        <p:nvPicPr>
          <p:cNvPr id="91" name="Picture 90" descr="A cartoon of a child&#10;&#10;Description automatically generated">
            <a:extLst>
              <a:ext uri="{FF2B5EF4-FFF2-40B4-BE49-F238E27FC236}">
                <a16:creationId xmlns:a16="http://schemas.microsoft.com/office/drawing/2014/main" id="{D15872AE-AC1F-44F1-9C2C-70AA596AD52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357832" y="2158064"/>
            <a:ext cx="527398" cy="809464"/>
          </a:xfrm>
          <a:prstGeom prst="rect">
            <a:avLst/>
          </a:prstGeom>
        </p:spPr>
      </p:pic>
      <p:pic>
        <p:nvPicPr>
          <p:cNvPr id="93" name="Picture 92" descr="A hand holding a yellow box with a red ribbon&#10;&#10;Description automatically generated">
            <a:extLst>
              <a:ext uri="{FF2B5EF4-FFF2-40B4-BE49-F238E27FC236}">
                <a16:creationId xmlns:a16="http://schemas.microsoft.com/office/drawing/2014/main" id="{BC9B5340-DBC6-4C3E-80C5-A8FAA57C055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flipH="1">
            <a:off x="3835569" y="2158064"/>
            <a:ext cx="587884" cy="728829"/>
          </a:xfrm>
          <a:prstGeom prst="rect">
            <a:avLst/>
          </a:prstGeom>
        </p:spPr>
      </p:pic>
      <p:pic>
        <p:nvPicPr>
          <p:cNvPr id="94" name="Picture 93" descr="A hand holding a yellow box with a red ribbon&#10;&#10;Description automatically generated">
            <a:extLst>
              <a:ext uri="{FF2B5EF4-FFF2-40B4-BE49-F238E27FC236}">
                <a16:creationId xmlns:a16="http://schemas.microsoft.com/office/drawing/2014/main" id="{E3D41089-49D8-4B63-96B2-0358D611CBB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flipH="1">
            <a:off x="5702432" y="3789016"/>
            <a:ext cx="587884" cy="728829"/>
          </a:xfrm>
          <a:prstGeom prst="rect">
            <a:avLst/>
          </a:prstGeom>
        </p:spPr>
      </p:pic>
      <p:pic>
        <p:nvPicPr>
          <p:cNvPr id="95" name="Picture 94" descr="A hand holding a yellow box with a red ribbon&#10;&#10;Description automatically generated">
            <a:extLst>
              <a:ext uri="{FF2B5EF4-FFF2-40B4-BE49-F238E27FC236}">
                <a16:creationId xmlns:a16="http://schemas.microsoft.com/office/drawing/2014/main" id="{EFB53BE4-C03A-458F-A020-6FEC5940FCD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flipH="1">
            <a:off x="9839410" y="4609068"/>
            <a:ext cx="587884" cy="728829"/>
          </a:xfrm>
          <a:prstGeom prst="rect">
            <a:avLst/>
          </a:prstGeom>
        </p:spPr>
      </p:pic>
      <p:pic>
        <p:nvPicPr>
          <p:cNvPr id="96" name="Picture 95" descr="A cartoon of a child pointing at a child&#10;&#10;Description automatically generated">
            <a:extLst>
              <a:ext uri="{FF2B5EF4-FFF2-40B4-BE49-F238E27FC236}">
                <a16:creationId xmlns:a16="http://schemas.microsoft.com/office/drawing/2014/main" id="{1B2CADF6-A42E-48D7-9B68-865B5ADBAAD7}"/>
              </a:ext>
            </a:extLst>
          </p:cNvPr>
          <p:cNvPicPr>
            <a:picLocks noChangeAspect="1"/>
          </p:cNvPicPr>
          <p:nvPr/>
        </p:nvPicPr>
        <p:blipFill>
          <a:blip r:embed="rId3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27348" y="5422516"/>
            <a:ext cx="665794" cy="467958"/>
          </a:xfrm>
          <a:prstGeom prst="rect">
            <a:avLst/>
          </a:prstGeom>
        </p:spPr>
      </p:pic>
      <p:pic>
        <p:nvPicPr>
          <p:cNvPr id="98" name="Graphic 97" descr="Comment Heart with solid fill">
            <a:extLst>
              <a:ext uri="{FF2B5EF4-FFF2-40B4-BE49-F238E27FC236}">
                <a16:creationId xmlns:a16="http://schemas.microsoft.com/office/drawing/2014/main" id="{34DDE2A5-D50D-4797-AD91-D3167BC110EF}"/>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459482" y="1302846"/>
            <a:ext cx="914400" cy="914400"/>
          </a:xfrm>
          <a:prstGeom prst="rect">
            <a:avLst/>
          </a:prstGeom>
        </p:spPr>
      </p:pic>
      <p:pic>
        <p:nvPicPr>
          <p:cNvPr id="99" name="Graphic 98" descr="Comment Heart with solid fill">
            <a:extLst>
              <a:ext uri="{FF2B5EF4-FFF2-40B4-BE49-F238E27FC236}">
                <a16:creationId xmlns:a16="http://schemas.microsoft.com/office/drawing/2014/main" id="{62C11786-C8AC-4E52-997B-1C474D8D7ADC}"/>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015952" y="5392209"/>
            <a:ext cx="914400" cy="914400"/>
          </a:xfrm>
          <a:prstGeom prst="rect">
            <a:avLst/>
          </a:prstGeom>
        </p:spPr>
      </p:pic>
      <p:pic>
        <p:nvPicPr>
          <p:cNvPr id="100" name="Graphic 99" descr="Comment Heart with solid fill">
            <a:extLst>
              <a:ext uri="{FF2B5EF4-FFF2-40B4-BE49-F238E27FC236}">
                <a16:creationId xmlns:a16="http://schemas.microsoft.com/office/drawing/2014/main" id="{8D3ABEED-0CD1-4542-9FFD-F11D6E9F3CA0}"/>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421569" y="3758795"/>
            <a:ext cx="914400" cy="914400"/>
          </a:xfrm>
          <a:prstGeom prst="rect">
            <a:avLst/>
          </a:prstGeom>
        </p:spPr>
      </p:pic>
      <p:pic>
        <p:nvPicPr>
          <p:cNvPr id="101" name="Graphic 100" descr="Comment Heart with solid fill">
            <a:extLst>
              <a:ext uri="{FF2B5EF4-FFF2-40B4-BE49-F238E27FC236}">
                <a16:creationId xmlns:a16="http://schemas.microsoft.com/office/drawing/2014/main" id="{FD63EA26-B7A5-4DC7-9A0B-BCB4941AC70C}"/>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3793904" y="3094912"/>
            <a:ext cx="743016" cy="743016"/>
          </a:xfrm>
          <a:prstGeom prst="rect">
            <a:avLst/>
          </a:prstGeom>
        </p:spPr>
      </p:pic>
    </p:spTree>
    <p:extLst>
      <p:ext uri="{BB962C8B-B14F-4D97-AF65-F5344CB8AC3E}">
        <p14:creationId xmlns:p14="http://schemas.microsoft.com/office/powerpoint/2010/main" val="535537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4142918" cy="647577"/>
          </a:xfrm>
        </p:spPr>
        <p:txBody>
          <a:bodyPr>
            <a:normAutofit/>
          </a:bodyPr>
          <a:lstStyle/>
          <a:p>
            <a:r>
              <a:rPr lang="en-GB" sz="2800" b="1" dirty="0">
                <a:solidFill>
                  <a:schemeClr val="bg1"/>
                </a:solidFill>
                <a:latin typeface="Century Gothic" panose="020B0502020202020204" pitchFamily="34" charset="0"/>
              </a:rPr>
              <a:t>İPilla al </a:t>
            </a:r>
            <a:r>
              <a:rPr lang="en-GB" sz="2800" b="1" dirty="0" err="1">
                <a:solidFill>
                  <a:schemeClr val="bg1"/>
                </a:solidFill>
                <a:latin typeface="Century Gothic" panose="020B0502020202020204" pitchFamily="34" charset="0"/>
              </a:rPr>
              <a:t>intruso</a:t>
            </a:r>
            <a:r>
              <a:rPr lang="en-GB" sz="2800" b="1" dirty="0">
                <a:solidFill>
                  <a:schemeClr val="bg1"/>
                </a:solidFill>
                <a:latin typeface="Century Gothic" panose="020B0502020202020204" pitchFamily="34" charset="0"/>
              </a:rPr>
              <a:t>! 1/2</a:t>
            </a:r>
            <a:endParaRPr lang="en-GB" sz="2800" b="1" dirty="0">
              <a:solidFill>
                <a:schemeClr val="bg1"/>
              </a:solidFill>
            </a:endParaRPr>
          </a:p>
        </p:txBody>
      </p:sp>
      <p:graphicFrame>
        <p:nvGraphicFramePr>
          <p:cNvPr id="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47634941"/>
              </p:ext>
            </p:extLst>
          </p:nvPr>
        </p:nvGraphicFramePr>
        <p:xfrm>
          <a:off x="331736" y="1919289"/>
          <a:ext cx="4753617" cy="3825835"/>
        </p:xfrm>
        <a:graphic>
          <a:graphicData uri="http://schemas.openxmlformats.org/drawingml/2006/table">
            <a:tbl>
              <a:tblPr firstRow="1" bandRow="1">
                <a:tableStyleId>{BDBED569-4797-4DF1-A0F4-6AAB3CD982D8}</a:tableStyleId>
              </a:tblPr>
              <a:tblGrid>
                <a:gridCol w="741643">
                  <a:extLst>
                    <a:ext uri="{9D8B030D-6E8A-4147-A177-3AD203B41FA5}">
                      <a16:colId xmlns:a16="http://schemas.microsoft.com/office/drawing/2014/main" val="2218395770"/>
                    </a:ext>
                  </a:extLst>
                </a:gridCol>
                <a:gridCol w="4011974">
                  <a:extLst>
                    <a:ext uri="{9D8B030D-6E8A-4147-A177-3AD203B41FA5}">
                      <a16:colId xmlns:a16="http://schemas.microsoft.com/office/drawing/2014/main" val="3328270413"/>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0" baseline="0" dirty="0">
                        <a:solidFill>
                          <a:srgbClr val="002060"/>
                        </a:solidFill>
                      </a:endParaRPr>
                    </a:p>
                  </a:txBody>
                  <a:tcPr/>
                </a:tc>
                <a:extLst>
                  <a:ext uri="{0D108BD9-81ED-4DB2-BD59-A6C34878D82A}">
                    <a16:rowId xmlns:a16="http://schemas.microsoft.com/office/drawing/2014/main" val="2314955753"/>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3434331294"/>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2668564831"/>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solidFill>
                          <a:schemeClr val="accent1">
                            <a:lumMod val="50000"/>
                          </a:schemeClr>
                        </a:solidFill>
                        <a:latin typeface="Century" panose="02040604050505020304" pitchFamily="18" charset="0"/>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b="1" dirty="0">
                        <a:solidFill>
                          <a:schemeClr val="accent1">
                            <a:lumMod val="50000"/>
                          </a:schemeClr>
                        </a:solidFill>
                        <a:latin typeface="Century" panose="02040604050505020304" pitchFamily="18" charset="0"/>
                      </a:endParaRPr>
                    </a:p>
                  </a:txBody>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486731299"/>
                  </a:ext>
                </a:extLst>
              </a:tr>
            </a:tbl>
          </a:graphicData>
        </a:graphic>
      </p:graphicFrame>
      <p:sp>
        <p:nvSpPr>
          <p:cNvPr id="12" name="TextBox 11">
            <a:extLst>
              <a:ext uri="{FF2B5EF4-FFF2-40B4-BE49-F238E27FC236}">
                <a16:creationId xmlns:a16="http://schemas.microsoft.com/office/drawing/2014/main" id="{6A500173-7AE1-4980-9C52-2DFAE38768EA}"/>
              </a:ext>
            </a:extLst>
          </p:cNvPr>
          <p:cNvSpPr txBox="1"/>
          <p:nvPr/>
        </p:nvSpPr>
        <p:spPr>
          <a:xfrm>
            <a:off x="331736" y="1134272"/>
            <a:ext cx="4142918" cy="646331"/>
          </a:xfrm>
          <a:prstGeom prst="rect">
            <a:avLst/>
          </a:prstGeom>
          <a:noFill/>
        </p:spPr>
        <p:txBody>
          <a:bodyPr wrap="square" rtlCol="0">
            <a:spAutoFit/>
          </a:bodyPr>
          <a:lstStyle/>
          <a:p>
            <a:pPr hangingPunct="0">
              <a:defRPr/>
            </a:pPr>
            <a:r>
              <a:rPr lang="en-US" sz="3600" b="1" dirty="0">
                <a:solidFill>
                  <a:srgbClr val="002060"/>
                </a:solidFill>
                <a:latin typeface="Century Gothic" panose="020B0502020202020204" pitchFamily="34" charset="0"/>
              </a:rPr>
              <a:t>Persona A</a:t>
            </a: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9891527" y="337148"/>
            <a:ext cx="236581" cy="290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 b="1" dirty="0">
                <a:solidFill>
                  <a:prstClr val="white"/>
                </a:solidFill>
              </a:rPr>
              <a:t>hablar / escuchar / escribir</a:t>
            </a:r>
            <a:endParaRPr lang="en-US" sz="100" dirty="0"/>
          </a:p>
        </p:txBody>
      </p:sp>
      <p:sp>
        <p:nvSpPr>
          <p:cNvPr id="23" name="Rounded Rectangle 11">
            <a:extLst>
              <a:ext uri="{FF2B5EF4-FFF2-40B4-BE49-F238E27FC236}">
                <a16:creationId xmlns:a16="http://schemas.microsoft.com/office/drawing/2014/main" id="{A316DD52-7894-4A75-969C-CA0645DA2978}"/>
              </a:ext>
            </a:extLst>
          </p:cNvPr>
          <p:cNvSpPr/>
          <p:nvPr/>
        </p:nvSpPr>
        <p:spPr>
          <a:xfrm>
            <a:off x="8328074" y="258166"/>
            <a:ext cx="36000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2" name="Rectangle 21">
            <a:extLst>
              <a:ext uri="{FF2B5EF4-FFF2-40B4-BE49-F238E27FC236}">
                <a16:creationId xmlns:a16="http://schemas.microsoft.com/office/drawing/2014/main" id="{7D85FDC7-72A1-43FD-9E41-9727E5C2ABE9}"/>
              </a:ext>
            </a:extLst>
          </p:cNvPr>
          <p:cNvSpPr/>
          <p:nvPr/>
        </p:nvSpPr>
        <p:spPr>
          <a:xfrm>
            <a:off x="521425" y="2096122"/>
            <a:ext cx="363979" cy="363979"/>
          </a:xfrm>
          <a:prstGeom prst="rect">
            <a:avLst/>
          </a:prstGeom>
          <a:solidFill>
            <a:srgbClr val="3A5EAC"/>
          </a:solidFill>
          <a:ln w="12700">
            <a:solidFill>
              <a:srgbClr val="AE15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A</a:t>
            </a:r>
            <a:endParaRPr lang="en-GB" sz="2200" b="1" dirty="0"/>
          </a:p>
        </p:txBody>
      </p:sp>
      <p:sp>
        <p:nvSpPr>
          <p:cNvPr id="24" name="Rectangle 23">
            <a:extLst>
              <a:ext uri="{FF2B5EF4-FFF2-40B4-BE49-F238E27FC236}">
                <a16:creationId xmlns:a16="http://schemas.microsoft.com/office/drawing/2014/main" id="{C88DDB71-1031-4B39-BAD5-393012B61AC0}"/>
              </a:ext>
            </a:extLst>
          </p:cNvPr>
          <p:cNvSpPr/>
          <p:nvPr/>
        </p:nvSpPr>
        <p:spPr>
          <a:xfrm>
            <a:off x="521425" y="2868061"/>
            <a:ext cx="363979" cy="363979"/>
          </a:xfrm>
          <a:prstGeom prst="rect">
            <a:avLst/>
          </a:prstGeom>
          <a:solidFill>
            <a:srgbClr val="3A5EAC"/>
          </a:solidFill>
          <a:ln w="12700">
            <a:solidFill>
              <a:srgbClr val="AE15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B</a:t>
            </a:r>
            <a:endParaRPr lang="en-GB" sz="2200" b="1" dirty="0"/>
          </a:p>
        </p:txBody>
      </p:sp>
      <p:sp>
        <p:nvSpPr>
          <p:cNvPr id="25" name="Rectangle 24">
            <a:extLst>
              <a:ext uri="{FF2B5EF4-FFF2-40B4-BE49-F238E27FC236}">
                <a16:creationId xmlns:a16="http://schemas.microsoft.com/office/drawing/2014/main" id="{E331AB27-C276-4ECA-A947-BDD33F949294}"/>
              </a:ext>
            </a:extLst>
          </p:cNvPr>
          <p:cNvSpPr/>
          <p:nvPr/>
        </p:nvSpPr>
        <p:spPr>
          <a:xfrm>
            <a:off x="521425" y="3640000"/>
            <a:ext cx="363979" cy="363979"/>
          </a:xfrm>
          <a:prstGeom prst="rect">
            <a:avLst/>
          </a:prstGeom>
          <a:solidFill>
            <a:srgbClr val="3A5EAC"/>
          </a:solidFill>
          <a:ln w="12700">
            <a:solidFill>
              <a:srgbClr val="AE15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a:t>
            </a:r>
            <a:endParaRPr lang="en-GB" sz="2200" b="1" dirty="0"/>
          </a:p>
        </p:txBody>
      </p:sp>
      <p:sp>
        <p:nvSpPr>
          <p:cNvPr id="26" name="Rectangle 25">
            <a:extLst>
              <a:ext uri="{FF2B5EF4-FFF2-40B4-BE49-F238E27FC236}">
                <a16:creationId xmlns:a16="http://schemas.microsoft.com/office/drawing/2014/main" id="{0725746C-276F-4E45-9E20-E90D50A6B717}"/>
              </a:ext>
            </a:extLst>
          </p:cNvPr>
          <p:cNvSpPr/>
          <p:nvPr/>
        </p:nvSpPr>
        <p:spPr>
          <a:xfrm>
            <a:off x="521425" y="4411939"/>
            <a:ext cx="363979" cy="363979"/>
          </a:xfrm>
          <a:prstGeom prst="rect">
            <a:avLst/>
          </a:prstGeom>
          <a:solidFill>
            <a:srgbClr val="3A5EAC"/>
          </a:solidFill>
          <a:ln w="12700">
            <a:solidFill>
              <a:srgbClr val="AE15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D</a:t>
            </a:r>
            <a:endParaRPr lang="en-GB" sz="2200" b="1" dirty="0"/>
          </a:p>
        </p:txBody>
      </p:sp>
      <p:sp>
        <p:nvSpPr>
          <p:cNvPr id="27" name="Rectangle 26">
            <a:extLst>
              <a:ext uri="{FF2B5EF4-FFF2-40B4-BE49-F238E27FC236}">
                <a16:creationId xmlns:a16="http://schemas.microsoft.com/office/drawing/2014/main" id="{8CD4E853-EFB6-417C-AAD9-E15FABCF2068}"/>
              </a:ext>
            </a:extLst>
          </p:cNvPr>
          <p:cNvSpPr/>
          <p:nvPr/>
        </p:nvSpPr>
        <p:spPr>
          <a:xfrm>
            <a:off x="521425" y="5183876"/>
            <a:ext cx="363979" cy="363979"/>
          </a:xfrm>
          <a:prstGeom prst="rect">
            <a:avLst/>
          </a:prstGeom>
          <a:solidFill>
            <a:srgbClr val="3A5EAC"/>
          </a:solidFill>
          <a:ln w="12700">
            <a:solidFill>
              <a:srgbClr val="AE15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E</a:t>
            </a:r>
            <a:endParaRPr lang="en-GB" sz="2200" b="1" dirty="0"/>
          </a:p>
        </p:txBody>
      </p:sp>
      <p:pic>
        <p:nvPicPr>
          <p:cNvPr id="8" name="Picture 7" descr="A blue and white person with a letter&#10;&#10;Description automatically generated">
            <a:extLst>
              <a:ext uri="{FF2B5EF4-FFF2-40B4-BE49-F238E27FC236}">
                <a16:creationId xmlns:a16="http://schemas.microsoft.com/office/drawing/2014/main" id="{035860A0-705A-471F-AC23-02C6D6CA6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288" y="963618"/>
            <a:ext cx="914479" cy="987638"/>
          </a:xfrm>
          <a:prstGeom prst="rect">
            <a:avLst/>
          </a:prstGeom>
        </p:spPr>
      </p:pic>
      <p:pic>
        <p:nvPicPr>
          <p:cNvPr id="10" name="Picture 9" descr="A blue and white person with a white b on a black background&#10;&#10;Description automatically generated">
            <a:extLst>
              <a:ext uri="{FF2B5EF4-FFF2-40B4-BE49-F238E27FC236}">
                <a16:creationId xmlns:a16="http://schemas.microsoft.com/office/drawing/2014/main" id="{505D00E5-26AB-4218-AEED-C4EE9242D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9409" y="1078002"/>
            <a:ext cx="914479" cy="1018120"/>
          </a:xfrm>
          <a:prstGeom prst="rect">
            <a:avLst/>
          </a:prstGeom>
        </p:spPr>
      </p:pic>
      <p:graphicFrame>
        <p:nvGraphicFramePr>
          <p:cNvPr id="11" name="Table 10">
            <a:extLst>
              <a:ext uri="{FF2B5EF4-FFF2-40B4-BE49-F238E27FC236}">
                <a16:creationId xmlns:a16="http://schemas.microsoft.com/office/drawing/2014/main" id="{70D4F596-EAB4-41D2-BC8A-92D310FCE98A}"/>
              </a:ext>
            </a:extLst>
          </p:cNvPr>
          <p:cNvGraphicFramePr>
            <a:graphicFrameLocks noGrp="1"/>
          </p:cNvGraphicFramePr>
          <p:nvPr>
            <p:extLst>
              <p:ext uri="{D42A27DB-BD31-4B8C-83A1-F6EECF244321}">
                <p14:modId xmlns:p14="http://schemas.microsoft.com/office/powerpoint/2010/main" val="3784808078"/>
              </p:ext>
            </p:extLst>
          </p:nvPr>
        </p:nvGraphicFramePr>
        <p:xfrm>
          <a:off x="6763858" y="1931061"/>
          <a:ext cx="4753617" cy="3825835"/>
        </p:xfrm>
        <a:graphic>
          <a:graphicData uri="http://schemas.openxmlformats.org/drawingml/2006/table">
            <a:tbl>
              <a:tblPr firstRow="1" bandRow="1">
                <a:tableStyleId>{BDBED569-4797-4DF1-A0F4-6AAB3CD982D8}</a:tableStyleId>
              </a:tblPr>
              <a:tblGrid>
                <a:gridCol w="741643">
                  <a:extLst>
                    <a:ext uri="{9D8B030D-6E8A-4147-A177-3AD203B41FA5}">
                      <a16:colId xmlns:a16="http://schemas.microsoft.com/office/drawing/2014/main" val="2901608190"/>
                    </a:ext>
                  </a:extLst>
                </a:gridCol>
                <a:gridCol w="4011974">
                  <a:extLst>
                    <a:ext uri="{9D8B030D-6E8A-4147-A177-3AD203B41FA5}">
                      <a16:colId xmlns:a16="http://schemas.microsoft.com/office/drawing/2014/main" val="2147825099"/>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gn="ctr">
                        <a:lnSpc>
                          <a:spcPct val="200000"/>
                        </a:lnSpc>
                      </a:pPr>
                      <a:r>
                        <a:rPr lang="en-GB" sz="2400" b="1" dirty="0">
                          <a:solidFill>
                            <a:srgbClr val="002060"/>
                          </a:solidFill>
                        </a:rPr>
                        <a:t>A</a:t>
                      </a:r>
                      <a:endParaRPr lang="en-GB" sz="2400" b="1" dirty="0">
                        <a:solidFill>
                          <a:srgbClr val="002060"/>
                        </a:solidFill>
                        <a:latin typeface="+mj-lt"/>
                      </a:endParaRPr>
                    </a:p>
                  </a:txBody>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0" baseline="0" dirty="0">
                        <a:solidFill>
                          <a:srgbClr val="002060"/>
                        </a:solidFill>
                      </a:endParaRPr>
                    </a:p>
                  </a:txBody>
                  <a:tcPr/>
                </a:tc>
                <a:extLst>
                  <a:ext uri="{0D108BD9-81ED-4DB2-BD59-A6C34878D82A}">
                    <a16:rowId xmlns:a16="http://schemas.microsoft.com/office/drawing/2014/main" val="1824756849"/>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200000"/>
                        </a:lnSpc>
                      </a:pPr>
                      <a:r>
                        <a:rPr lang="en-GB" sz="2400" b="1" dirty="0">
                          <a:solidFill>
                            <a:srgbClr val="002060"/>
                          </a:solidFill>
                        </a:rPr>
                        <a:t>B</a:t>
                      </a:r>
                      <a:endParaRPr lang="en-GB" sz="2400" b="1" dirty="0">
                        <a:solidFill>
                          <a:srgbClr val="002060"/>
                        </a:solidFill>
                        <a:latin typeface="+mj-lt"/>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4199200752"/>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200000"/>
                        </a:lnSpc>
                      </a:pPr>
                      <a:r>
                        <a:rPr lang="en-GB" sz="2400" b="1" dirty="0">
                          <a:solidFill>
                            <a:srgbClr val="002060"/>
                          </a:solidFill>
                        </a:rPr>
                        <a:t>C</a:t>
                      </a:r>
                      <a:endParaRPr lang="en-GB" sz="2400" b="1" dirty="0">
                        <a:solidFill>
                          <a:srgbClr val="002060"/>
                        </a:solidFill>
                        <a:latin typeface="+mj-lt"/>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3571543655"/>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200000"/>
                        </a:lnSpc>
                      </a:pPr>
                      <a:r>
                        <a:rPr lang="en-GB" sz="2400" b="1" dirty="0">
                          <a:solidFill>
                            <a:srgbClr val="002060"/>
                          </a:solidFill>
                        </a:rPr>
                        <a:t>D</a:t>
                      </a:r>
                      <a:endParaRPr lang="en-GB" sz="2400" b="1" dirty="0">
                        <a:solidFill>
                          <a:srgbClr val="002060"/>
                        </a:solidFill>
                        <a:latin typeface="+mj-lt"/>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3897460067"/>
                  </a:ext>
                </a:extLst>
              </a:tr>
              <a:tr h="765167">
                <a:tc>
                  <a:txBody>
                    <a:bodyPr/>
                    <a:lstStyle/>
                    <a:p>
                      <a:pPr algn="ctr">
                        <a:lnSpc>
                          <a:spcPct val="200000"/>
                        </a:lnSpc>
                      </a:pPr>
                      <a:r>
                        <a:rPr lang="en-GB" sz="2400" b="1" dirty="0">
                          <a:solidFill>
                            <a:srgbClr val="002060"/>
                          </a:solidFill>
                        </a:rPr>
                        <a:t>E</a:t>
                      </a:r>
                      <a:endParaRPr lang="en-GB" sz="2400" b="1" dirty="0">
                        <a:solidFill>
                          <a:srgbClr val="002060"/>
                        </a:solidFill>
                        <a:latin typeface="+mj-lt"/>
                      </a:endParaRPr>
                    </a:p>
                  </a:txBody>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3302537298"/>
                  </a:ext>
                </a:extLst>
              </a:tr>
            </a:tbl>
          </a:graphicData>
        </a:graphic>
      </p:graphicFrame>
      <p:graphicFrame>
        <p:nvGraphicFramePr>
          <p:cNvPr id="13" name="Table 12">
            <a:extLst>
              <a:ext uri="{FF2B5EF4-FFF2-40B4-BE49-F238E27FC236}">
                <a16:creationId xmlns:a16="http://schemas.microsoft.com/office/drawing/2014/main" id="{C3E59C98-C0C0-466C-B8A4-E604245CCA0E}"/>
              </a:ext>
            </a:extLst>
          </p:cNvPr>
          <p:cNvGraphicFramePr>
            <a:graphicFrameLocks noGrp="1"/>
          </p:cNvGraphicFramePr>
          <p:nvPr>
            <p:extLst>
              <p:ext uri="{D42A27DB-BD31-4B8C-83A1-F6EECF244321}">
                <p14:modId xmlns:p14="http://schemas.microsoft.com/office/powerpoint/2010/main" val="1689047538"/>
              </p:ext>
            </p:extLst>
          </p:nvPr>
        </p:nvGraphicFramePr>
        <p:xfrm>
          <a:off x="1073379" y="1931061"/>
          <a:ext cx="4011974" cy="3825835"/>
        </p:xfrm>
        <a:graphic>
          <a:graphicData uri="http://schemas.openxmlformats.org/drawingml/2006/table">
            <a:tbl>
              <a:tblPr firstRow="1" bandRow="1">
                <a:tableStyleId>{BDBED569-4797-4DF1-A0F4-6AAB3CD982D8}</a:tableStyleId>
              </a:tblPr>
              <a:tblGrid>
                <a:gridCol w="4011974">
                  <a:extLst>
                    <a:ext uri="{9D8B030D-6E8A-4147-A177-3AD203B41FA5}">
                      <a16:colId xmlns:a16="http://schemas.microsoft.com/office/drawing/2014/main" val="3344780444"/>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0" baseline="0" dirty="0" err="1">
                          <a:solidFill>
                            <a:srgbClr val="002060"/>
                          </a:solidFill>
                        </a:rPr>
                        <a:t>hola</a:t>
                      </a:r>
                      <a:r>
                        <a:rPr lang="en-GB" sz="2000" b="0" baseline="0" dirty="0">
                          <a:solidFill>
                            <a:srgbClr val="002060"/>
                          </a:solidFill>
                        </a:rPr>
                        <a:t> / hasta </a:t>
                      </a:r>
                      <a:r>
                        <a:rPr lang="en-GB" sz="2000" b="0" baseline="0" dirty="0" err="1">
                          <a:solidFill>
                            <a:srgbClr val="002060"/>
                          </a:solidFill>
                        </a:rPr>
                        <a:t>luego</a:t>
                      </a:r>
                      <a:r>
                        <a:rPr lang="en-GB" sz="2000" b="0" baseline="0" dirty="0">
                          <a:solidFill>
                            <a:srgbClr val="002060"/>
                          </a:solidFill>
                        </a:rPr>
                        <a:t> / amigo</a:t>
                      </a:r>
                    </a:p>
                  </a:txBody>
                  <a:tcPr/>
                </a:tc>
                <a:extLst>
                  <a:ext uri="{0D108BD9-81ED-4DB2-BD59-A6C34878D82A}">
                    <a16:rowId xmlns:a16="http://schemas.microsoft.com/office/drawing/2014/main" val="3330355712"/>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rgbClr val="002060"/>
                          </a:solidFill>
                        </a:rPr>
                        <a:t>hablar / </a:t>
                      </a:r>
                      <a:r>
                        <a:rPr lang="en-GB" sz="2000" baseline="0" dirty="0" err="1">
                          <a:solidFill>
                            <a:srgbClr val="002060"/>
                          </a:solidFill>
                        </a:rPr>
                        <a:t>estudiar</a:t>
                      </a:r>
                      <a:r>
                        <a:rPr lang="en-GB" sz="2000" baseline="0" dirty="0">
                          <a:solidFill>
                            <a:srgbClr val="002060"/>
                          </a:solidFill>
                        </a:rPr>
                        <a:t> / </a:t>
                      </a:r>
                      <a:r>
                        <a:rPr lang="en-GB" sz="2000" baseline="0" dirty="0" err="1">
                          <a:solidFill>
                            <a:srgbClr val="002060"/>
                          </a:solidFill>
                        </a:rPr>
                        <a:t>estar</a:t>
                      </a:r>
                      <a:endParaRPr lang="en-GB" sz="2000" baseline="0" dirty="0">
                        <a:solidFill>
                          <a:srgbClr val="002060"/>
                        </a:solidFill>
                      </a:endParaRPr>
                    </a:p>
                  </a:txBody>
                  <a:tcPr/>
                </a:tc>
                <a:extLst>
                  <a:ext uri="{0D108BD9-81ED-4DB2-BD59-A6C34878D82A}">
                    <a16:rowId xmlns:a16="http://schemas.microsoft.com/office/drawing/2014/main" val="239754490"/>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rgbClr val="002060"/>
                          </a:solidFill>
                        </a:rPr>
                        <a:t>hermano / español / </a:t>
                      </a:r>
                      <a:r>
                        <a:rPr lang="en-GB" sz="2000" baseline="0" dirty="0" err="1">
                          <a:solidFill>
                            <a:srgbClr val="002060"/>
                          </a:solidFill>
                        </a:rPr>
                        <a:t>helado</a:t>
                      </a:r>
                      <a:endParaRPr lang="en-GB" sz="2000" baseline="0" dirty="0">
                        <a:solidFill>
                          <a:srgbClr val="002060"/>
                        </a:solidFill>
                      </a:endParaRPr>
                    </a:p>
                  </a:txBody>
                  <a:tcPr/>
                </a:tc>
                <a:extLst>
                  <a:ext uri="{0D108BD9-81ED-4DB2-BD59-A6C34878D82A}">
                    <a16:rowId xmlns:a16="http://schemas.microsoft.com/office/drawing/2014/main" val="3475290918"/>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rgbClr val="002060"/>
                          </a:solidFill>
                        </a:rPr>
                        <a:t>hay / alto / arte</a:t>
                      </a:r>
                    </a:p>
                  </a:txBody>
                  <a:tcPr/>
                </a:tc>
                <a:extLst>
                  <a:ext uri="{0D108BD9-81ED-4DB2-BD59-A6C34878D82A}">
                    <a16:rowId xmlns:a16="http://schemas.microsoft.com/office/drawing/2014/main" val="989021735"/>
                  </a:ext>
                </a:extLst>
              </a:tr>
              <a:tr h="765167">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rgbClr val="002060"/>
                          </a:solidFill>
                        </a:rPr>
                        <a:t>once / </a:t>
                      </a:r>
                      <a:r>
                        <a:rPr lang="en-GB" sz="2000" baseline="0" dirty="0" err="1">
                          <a:solidFill>
                            <a:srgbClr val="002060"/>
                          </a:solidFill>
                        </a:rPr>
                        <a:t>ocho</a:t>
                      </a:r>
                      <a:r>
                        <a:rPr lang="en-GB" sz="2000" baseline="0" dirty="0">
                          <a:solidFill>
                            <a:srgbClr val="002060"/>
                          </a:solidFill>
                        </a:rPr>
                        <a:t> / </a:t>
                      </a:r>
                      <a:r>
                        <a:rPr lang="en-GB" sz="2000" baseline="0" dirty="0" err="1">
                          <a:solidFill>
                            <a:srgbClr val="002060"/>
                          </a:solidFill>
                        </a:rPr>
                        <a:t>hola</a:t>
                      </a:r>
                      <a:endParaRPr lang="en-GB" sz="2000"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1681713236"/>
                  </a:ext>
                </a:extLst>
              </a:tr>
            </a:tbl>
          </a:graphicData>
        </a:graphic>
      </p:graphicFrame>
      <p:sp>
        <p:nvSpPr>
          <p:cNvPr id="36" name="TextBox 35">
            <a:extLst>
              <a:ext uri="{FF2B5EF4-FFF2-40B4-BE49-F238E27FC236}">
                <a16:creationId xmlns:a16="http://schemas.microsoft.com/office/drawing/2014/main" id="{56FC384D-87F2-407A-A08D-3D9D2A08CC5C}"/>
              </a:ext>
            </a:extLst>
          </p:cNvPr>
          <p:cNvSpPr txBox="1"/>
          <p:nvPr/>
        </p:nvSpPr>
        <p:spPr>
          <a:xfrm>
            <a:off x="7563888" y="2120140"/>
            <a:ext cx="1138678" cy="400110"/>
          </a:xfrm>
          <a:prstGeom prst="rect">
            <a:avLst/>
          </a:prstGeom>
          <a:noFill/>
        </p:spPr>
        <p:txBody>
          <a:bodyPr wrap="square">
            <a:spAutoFit/>
          </a:bodyPr>
          <a:lstStyle/>
          <a:p>
            <a:r>
              <a:rPr lang="en-GB" sz="2000" b="1" dirty="0">
                <a:solidFill>
                  <a:srgbClr val="002060"/>
                </a:solidFill>
              </a:rPr>
              <a:t>amigo</a:t>
            </a:r>
          </a:p>
        </p:txBody>
      </p:sp>
      <p:sp>
        <p:nvSpPr>
          <p:cNvPr id="37" name="TextBox 36">
            <a:extLst>
              <a:ext uri="{FF2B5EF4-FFF2-40B4-BE49-F238E27FC236}">
                <a16:creationId xmlns:a16="http://schemas.microsoft.com/office/drawing/2014/main" id="{DADFFD59-CACE-4C01-B7B1-FAC54B5F6C8A}"/>
              </a:ext>
            </a:extLst>
          </p:cNvPr>
          <p:cNvSpPr txBox="1"/>
          <p:nvPr/>
        </p:nvSpPr>
        <p:spPr>
          <a:xfrm>
            <a:off x="7563888" y="2949181"/>
            <a:ext cx="1138678" cy="400110"/>
          </a:xfrm>
          <a:prstGeom prst="rect">
            <a:avLst/>
          </a:prstGeom>
          <a:noFill/>
        </p:spPr>
        <p:txBody>
          <a:bodyPr wrap="square">
            <a:spAutoFit/>
          </a:bodyPr>
          <a:lstStyle/>
          <a:p>
            <a:r>
              <a:rPr lang="en-GB" sz="2000" b="1" dirty="0">
                <a:solidFill>
                  <a:srgbClr val="002060"/>
                </a:solidFill>
              </a:rPr>
              <a:t>hablar</a:t>
            </a:r>
          </a:p>
        </p:txBody>
      </p:sp>
      <p:sp>
        <p:nvSpPr>
          <p:cNvPr id="38" name="TextBox 37">
            <a:extLst>
              <a:ext uri="{FF2B5EF4-FFF2-40B4-BE49-F238E27FC236}">
                <a16:creationId xmlns:a16="http://schemas.microsoft.com/office/drawing/2014/main" id="{A312188C-5CDC-432D-83BD-256CFA041A1E}"/>
              </a:ext>
            </a:extLst>
          </p:cNvPr>
          <p:cNvSpPr txBox="1"/>
          <p:nvPr/>
        </p:nvSpPr>
        <p:spPr>
          <a:xfrm>
            <a:off x="7563888" y="3643923"/>
            <a:ext cx="1312098" cy="400110"/>
          </a:xfrm>
          <a:prstGeom prst="rect">
            <a:avLst/>
          </a:prstGeom>
          <a:noFill/>
        </p:spPr>
        <p:txBody>
          <a:bodyPr wrap="square">
            <a:spAutoFit/>
          </a:bodyPr>
          <a:lstStyle/>
          <a:p>
            <a:r>
              <a:rPr lang="en-GB" sz="2000" b="1" dirty="0" err="1">
                <a:solidFill>
                  <a:srgbClr val="002060"/>
                </a:solidFill>
              </a:rPr>
              <a:t>español</a:t>
            </a:r>
            <a:endParaRPr lang="en-GB" sz="2000" b="1" dirty="0">
              <a:solidFill>
                <a:srgbClr val="002060"/>
              </a:solidFill>
            </a:endParaRPr>
          </a:p>
        </p:txBody>
      </p:sp>
      <p:sp>
        <p:nvSpPr>
          <p:cNvPr id="39" name="TextBox 38">
            <a:extLst>
              <a:ext uri="{FF2B5EF4-FFF2-40B4-BE49-F238E27FC236}">
                <a16:creationId xmlns:a16="http://schemas.microsoft.com/office/drawing/2014/main" id="{56F4687C-BB1D-43A8-9DC6-0EB543463912}"/>
              </a:ext>
            </a:extLst>
          </p:cNvPr>
          <p:cNvSpPr txBox="1"/>
          <p:nvPr/>
        </p:nvSpPr>
        <p:spPr>
          <a:xfrm>
            <a:off x="7563888" y="4421212"/>
            <a:ext cx="1312098" cy="400110"/>
          </a:xfrm>
          <a:prstGeom prst="rect">
            <a:avLst/>
          </a:prstGeom>
          <a:noFill/>
        </p:spPr>
        <p:txBody>
          <a:bodyPr wrap="square">
            <a:spAutoFit/>
          </a:bodyPr>
          <a:lstStyle/>
          <a:p>
            <a:r>
              <a:rPr lang="en-GB" sz="2000" b="1" dirty="0">
                <a:solidFill>
                  <a:srgbClr val="002060"/>
                </a:solidFill>
              </a:rPr>
              <a:t>hay</a:t>
            </a:r>
          </a:p>
        </p:txBody>
      </p:sp>
      <p:sp>
        <p:nvSpPr>
          <p:cNvPr id="40" name="TextBox 39">
            <a:extLst>
              <a:ext uri="{FF2B5EF4-FFF2-40B4-BE49-F238E27FC236}">
                <a16:creationId xmlns:a16="http://schemas.microsoft.com/office/drawing/2014/main" id="{59B8FA14-2067-4219-8560-530B63899517}"/>
              </a:ext>
            </a:extLst>
          </p:cNvPr>
          <p:cNvSpPr txBox="1"/>
          <p:nvPr/>
        </p:nvSpPr>
        <p:spPr>
          <a:xfrm>
            <a:off x="7563888" y="5198501"/>
            <a:ext cx="1312098" cy="400110"/>
          </a:xfrm>
          <a:prstGeom prst="rect">
            <a:avLst/>
          </a:prstGeom>
          <a:noFill/>
        </p:spPr>
        <p:txBody>
          <a:bodyPr wrap="square">
            <a:spAutoFit/>
          </a:bodyPr>
          <a:lstStyle/>
          <a:p>
            <a:r>
              <a:rPr lang="en-GB" sz="2000" b="1" dirty="0" err="1">
                <a:solidFill>
                  <a:srgbClr val="002060"/>
                </a:solidFill>
              </a:rPr>
              <a:t>hola</a:t>
            </a:r>
            <a:endParaRPr lang="en-GB" sz="2000" b="1" dirty="0">
              <a:solidFill>
                <a:srgbClr val="002060"/>
              </a:solidFill>
            </a:endParaRPr>
          </a:p>
        </p:txBody>
      </p:sp>
    </p:spTree>
    <p:extLst>
      <p:ext uri="{BB962C8B-B14F-4D97-AF65-F5344CB8AC3E}">
        <p14:creationId xmlns:p14="http://schemas.microsoft.com/office/powerpoint/2010/main" val="132253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4020207" cy="647577"/>
          </a:xfrm>
        </p:spPr>
        <p:txBody>
          <a:bodyPr>
            <a:normAutofit/>
          </a:bodyPr>
          <a:lstStyle/>
          <a:p>
            <a:r>
              <a:rPr lang="en-GB" sz="2800" b="1" dirty="0">
                <a:solidFill>
                  <a:schemeClr val="bg1"/>
                </a:solidFill>
                <a:latin typeface="Century Gothic" panose="020B0502020202020204" pitchFamily="34" charset="0"/>
              </a:rPr>
              <a:t>İPilla al </a:t>
            </a:r>
            <a:r>
              <a:rPr lang="en-GB" sz="2800" b="1" dirty="0" err="1">
                <a:solidFill>
                  <a:schemeClr val="bg1"/>
                </a:solidFill>
                <a:latin typeface="Century Gothic" panose="020B0502020202020204" pitchFamily="34" charset="0"/>
              </a:rPr>
              <a:t>intruso</a:t>
            </a:r>
            <a:r>
              <a:rPr lang="en-GB" sz="2800" b="1" dirty="0">
                <a:solidFill>
                  <a:schemeClr val="bg1"/>
                </a:solidFill>
                <a:latin typeface="Century Gothic" panose="020B0502020202020204" pitchFamily="34" charset="0"/>
              </a:rPr>
              <a:t>! 2/2</a:t>
            </a:r>
            <a:endParaRPr lang="en-GB" sz="2800" b="1" dirty="0">
              <a:solidFill>
                <a:schemeClr val="bg1"/>
              </a:solidFill>
            </a:endParaRPr>
          </a:p>
        </p:txBody>
      </p:sp>
      <p:graphicFrame>
        <p:nvGraphicFramePr>
          <p:cNvPr id="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331736" y="1919289"/>
          <a:ext cx="4753617" cy="3825835"/>
        </p:xfrm>
        <a:graphic>
          <a:graphicData uri="http://schemas.openxmlformats.org/drawingml/2006/table">
            <a:tbl>
              <a:tblPr firstRow="1" bandRow="1">
                <a:tableStyleId>{BDBED569-4797-4DF1-A0F4-6AAB3CD982D8}</a:tableStyleId>
              </a:tblPr>
              <a:tblGrid>
                <a:gridCol w="741643">
                  <a:extLst>
                    <a:ext uri="{9D8B030D-6E8A-4147-A177-3AD203B41FA5}">
                      <a16:colId xmlns:a16="http://schemas.microsoft.com/office/drawing/2014/main" val="2218395770"/>
                    </a:ext>
                  </a:extLst>
                </a:gridCol>
                <a:gridCol w="4011974">
                  <a:extLst>
                    <a:ext uri="{9D8B030D-6E8A-4147-A177-3AD203B41FA5}">
                      <a16:colId xmlns:a16="http://schemas.microsoft.com/office/drawing/2014/main" val="3328270413"/>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0" baseline="0" dirty="0">
                        <a:solidFill>
                          <a:srgbClr val="002060"/>
                        </a:solidFill>
                      </a:endParaRPr>
                    </a:p>
                  </a:txBody>
                  <a:tcPr/>
                </a:tc>
                <a:extLst>
                  <a:ext uri="{0D108BD9-81ED-4DB2-BD59-A6C34878D82A}">
                    <a16:rowId xmlns:a16="http://schemas.microsoft.com/office/drawing/2014/main" val="2314955753"/>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3434331294"/>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2668564831"/>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solidFill>
                          <a:schemeClr val="accent1">
                            <a:lumMod val="50000"/>
                          </a:schemeClr>
                        </a:solidFill>
                        <a:latin typeface="Century" panose="02040604050505020304" pitchFamily="18" charset="0"/>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b="1" dirty="0">
                        <a:solidFill>
                          <a:schemeClr val="accent1">
                            <a:lumMod val="50000"/>
                          </a:schemeClr>
                        </a:solidFill>
                        <a:latin typeface="Century" panose="02040604050505020304" pitchFamily="18" charset="0"/>
                      </a:endParaRPr>
                    </a:p>
                  </a:txBody>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486731299"/>
                  </a:ext>
                </a:extLst>
              </a:tr>
            </a:tbl>
          </a:graphicData>
        </a:graphic>
      </p:graphicFrame>
      <p:sp>
        <p:nvSpPr>
          <p:cNvPr id="12" name="TextBox 11">
            <a:extLst>
              <a:ext uri="{FF2B5EF4-FFF2-40B4-BE49-F238E27FC236}">
                <a16:creationId xmlns:a16="http://schemas.microsoft.com/office/drawing/2014/main" id="{6A500173-7AE1-4980-9C52-2DFAE38768EA}"/>
              </a:ext>
            </a:extLst>
          </p:cNvPr>
          <p:cNvSpPr txBox="1"/>
          <p:nvPr/>
        </p:nvSpPr>
        <p:spPr>
          <a:xfrm>
            <a:off x="331736" y="1134272"/>
            <a:ext cx="4142918" cy="646331"/>
          </a:xfrm>
          <a:prstGeom prst="rect">
            <a:avLst/>
          </a:prstGeom>
          <a:noFill/>
        </p:spPr>
        <p:txBody>
          <a:bodyPr wrap="square" rtlCol="0">
            <a:spAutoFit/>
          </a:bodyPr>
          <a:lstStyle/>
          <a:p>
            <a:pPr hangingPunct="0">
              <a:defRPr/>
            </a:pPr>
            <a:r>
              <a:rPr lang="en-US" sz="3600" b="1" dirty="0">
                <a:solidFill>
                  <a:srgbClr val="002060"/>
                </a:solidFill>
                <a:latin typeface="Century Gothic" panose="020B0502020202020204" pitchFamily="34" charset="0"/>
              </a:rPr>
              <a:t>Persona B</a:t>
            </a: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9891527" y="337148"/>
            <a:ext cx="236581" cy="290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 b="1" dirty="0">
                <a:solidFill>
                  <a:prstClr val="white"/>
                </a:solidFill>
              </a:rPr>
              <a:t>hablar / escuchar / escribir</a:t>
            </a:r>
            <a:endParaRPr lang="en-US" sz="100" dirty="0"/>
          </a:p>
        </p:txBody>
      </p:sp>
      <p:sp>
        <p:nvSpPr>
          <p:cNvPr id="23" name="Rounded Rectangle 11">
            <a:extLst>
              <a:ext uri="{FF2B5EF4-FFF2-40B4-BE49-F238E27FC236}">
                <a16:creationId xmlns:a16="http://schemas.microsoft.com/office/drawing/2014/main" id="{A316DD52-7894-4A75-969C-CA0645DA2978}"/>
              </a:ext>
            </a:extLst>
          </p:cNvPr>
          <p:cNvSpPr/>
          <p:nvPr/>
        </p:nvSpPr>
        <p:spPr>
          <a:xfrm>
            <a:off x="8328074" y="258166"/>
            <a:ext cx="36000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pic>
        <p:nvPicPr>
          <p:cNvPr id="8" name="Picture 7" descr="A blue and white person with a letter&#10;&#10;Description automatically generated">
            <a:extLst>
              <a:ext uri="{FF2B5EF4-FFF2-40B4-BE49-F238E27FC236}">
                <a16:creationId xmlns:a16="http://schemas.microsoft.com/office/drawing/2014/main" id="{035860A0-705A-471F-AC23-02C6D6CA6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409" y="1037963"/>
            <a:ext cx="914479" cy="987638"/>
          </a:xfrm>
          <a:prstGeom prst="rect">
            <a:avLst/>
          </a:prstGeom>
        </p:spPr>
      </p:pic>
      <p:pic>
        <p:nvPicPr>
          <p:cNvPr id="10" name="Picture 9" descr="A blue and white person with a white b on a black background&#10;&#10;Description automatically generated">
            <a:extLst>
              <a:ext uri="{FF2B5EF4-FFF2-40B4-BE49-F238E27FC236}">
                <a16:creationId xmlns:a16="http://schemas.microsoft.com/office/drawing/2014/main" id="{505D00E5-26AB-4218-AEED-C4EE9242D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095" y="948377"/>
            <a:ext cx="914479" cy="1018120"/>
          </a:xfrm>
          <a:prstGeom prst="rect">
            <a:avLst/>
          </a:prstGeom>
        </p:spPr>
      </p:pic>
      <p:graphicFrame>
        <p:nvGraphicFramePr>
          <p:cNvPr id="11" name="Table 10">
            <a:extLst>
              <a:ext uri="{FF2B5EF4-FFF2-40B4-BE49-F238E27FC236}">
                <a16:creationId xmlns:a16="http://schemas.microsoft.com/office/drawing/2014/main" id="{70D4F596-EAB4-41D2-BC8A-92D310FCE98A}"/>
              </a:ext>
            </a:extLst>
          </p:cNvPr>
          <p:cNvGraphicFramePr>
            <a:graphicFrameLocks noGrp="1"/>
          </p:cNvGraphicFramePr>
          <p:nvPr/>
        </p:nvGraphicFramePr>
        <p:xfrm>
          <a:off x="6763858" y="1931061"/>
          <a:ext cx="4753617" cy="3825835"/>
        </p:xfrm>
        <a:graphic>
          <a:graphicData uri="http://schemas.openxmlformats.org/drawingml/2006/table">
            <a:tbl>
              <a:tblPr firstRow="1" bandRow="1">
                <a:tableStyleId>{BDBED569-4797-4DF1-A0F4-6AAB3CD982D8}</a:tableStyleId>
              </a:tblPr>
              <a:tblGrid>
                <a:gridCol w="741643">
                  <a:extLst>
                    <a:ext uri="{9D8B030D-6E8A-4147-A177-3AD203B41FA5}">
                      <a16:colId xmlns:a16="http://schemas.microsoft.com/office/drawing/2014/main" val="2901608190"/>
                    </a:ext>
                  </a:extLst>
                </a:gridCol>
                <a:gridCol w="4011974">
                  <a:extLst>
                    <a:ext uri="{9D8B030D-6E8A-4147-A177-3AD203B41FA5}">
                      <a16:colId xmlns:a16="http://schemas.microsoft.com/office/drawing/2014/main" val="2147825099"/>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gn="ctr">
                        <a:lnSpc>
                          <a:spcPct val="200000"/>
                        </a:lnSpc>
                      </a:pPr>
                      <a:r>
                        <a:rPr lang="en-GB" sz="2400" b="1" dirty="0">
                          <a:solidFill>
                            <a:srgbClr val="002060"/>
                          </a:solidFill>
                        </a:rPr>
                        <a:t>A</a:t>
                      </a:r>
                      <a:endParaRPr lang="en-GB" sz="2400" b="1" dirty="0">
                        <a:solidFill>
                          <a:srgbClr val="002060"/>
                        </a:solidFill>
                        <a:latin typeface="+mj-lt"/>
                      </a:endParaRPr>
                    </a:p>
                  </a:txBody>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0" baseline="0" dirty="0">
                        <a:solidFill>
                          <a:srgbClr val="002060"/>
                        </a:solidFill>
                      </a:endParaRPr>
                    </a:p>
                  </a:txBody>
                  <a:tcPr/>
                </a:tc>
                <a:extLst>
                  <a:ext uri="{0D108BD9-81ED-4DB2-BD59-A6C34878D82A}">
                    <a16:rowId xmlns:a16="http://schemas.microsoft.com/office/drawing/2014/main" val="1824756849"/>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200000"/>
                        </a:lnSpc>
                      </a:pPr>
                      <a:r>
                        <a:rPr lang="en-GB" sz="2400" b="1" dirty="0">
                          <a:solidFill>
                            <a:srgbClr val="002060"/>
                          </a:solidFill>
                        </a:rPr>
                        <a:t>B</a:t>
                      </a:r>
                      <a:endParaRPr lang="en-GB" sz="2400" b="1" dirty="0">
                        <a:solidFill>
                          <a:srgbClr val="002060"/>
                        </a:solidFill>
                        <a:latin typeface="+mj-lt"/>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4199200752"/>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200000"/>
                        </a:lnSpc>
                      </a:pPr>
                      <a:r>
                        <a:rPr lang="en-GB" sz="2400" b="1" dirty="0">
                          <a:solidFill>
                            <a:srgbClr val="002060"/>
                          </a:solidFill>
                        </a:rPr>
                        <a:t>C</a:t>
                      </a:r>
                      <a:endParaRPr lang="en-GB" sz="2400" b="1" dirty="0">
                        <a:solidFill>
                          <a:srgbClr val="002060"/>
                        </a:solidFill>
                        <a:latin typeface="+mj-lt"/>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3571543655"/>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200000"/>
                        </a:lnSpc>
                      </a:pPr>
                      <a:r>
                        <a:rPr lang="en-GB" sz="2400" b="1" dirty="0">
                          <a:solidFill>
                            <a:srgbClr val="002060"/>
                          </a:solidFill>
                        </a:rPr>
                        <a:t>D</a:t>
                      </a:r>
                      <a:endParaRPr lang="en-GB" sz="2400" b="1" dirty="0">
                        <a:solidFill>
                          <a:srgbClr val="002060"/>
                        </a:solidFill>
                        <a:latin typeface="+mj-lt"/>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endParaRPr>
                    </a:p>
                  </a:txBody>
                  <a:tcPr/>
                </a:tc>
                <a:extLst>
                  <a:ext uri="{0D108BD9-81ED-4DB2-BD59-A6C34878D82A}">
                    <a16:rowId xmlns:a16="http://schemas.microsoft.com/office/drawing/2014/main" val="3897460067"/>
                  </a:ext>
                </a:extLst>
              </a:tr>
              <a:tr h="765167">
                <a:tc>
                  <a:txBody>
                    <a:bodyPr/>
                    <a:lstStyle/>
                    <a:p>
                      <a:pPr algn="ctr">
                        <a:lnSpc>
                          <a:spcPct val="200000"/>
                        </a:lnSpc>
                      </a:pPr>
                      <a:r>
                        <a:rPr lang="en-GB" sz="2400" b="1" dirty="0">
                          <a:solidFill>
                            <a:srgbClr val="002060"/>
                          </a:solidFill>
                        </a:rPr>
                        <a:t>E</a:t>
                      </a:r>
                      <a:endParaRPr lang="en-GB" sz="2400" b="1" dirty="0">
                        <a:solidFill>
                          <a:srgbClr val="002060"/>
                        </a:solidFill>
                        <a:latin typeface="+mj-lt"/>
                      </a:endParaRPr>
                    </a:p>
                  </a:txBody>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endParaRPr lang="en-GB" sz="2000"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3302537298"/>
                  </a:ext>
                </a:extLst>
              </a:tr>
            </a:tbl>
          </a:graphicData>
        </a:graphic>
      </p:graphicFrame>
      <p:graphicFrame>
        <p:nvGraphicFramePr>
          <p:cNvPr id="13" name="Table 12">
            <a:extLst>
              <a:ext uri="{FF2B5EF4-FFF2-40B4-BE49-F238E27FC236}">
                <a16:creationId xmlns:a16="http://schemas.microsoft.com/office/drawing/2014/main" id="{C3E59C98-C0C0-466C-B8A4-E604245CCA0E}"/>
              </a:ext>
            </a:extLst>
          </p:cNvPr>
          <p:cNvGraphicFramePr>
            <a:graphicFrameLocks noGrp="1"/>
          </p:cNvGraphicFramePr>
          <p:nvPr>
            <p:extLst>
              <p:ext uri="{D42A27DB-BD31-4B8C-83A1-F6EECF244321}">
                <p14:modId xmlns:p14="http://schemas.microsoft.com/office/powerpoint/2010/main" val="1941784519"/>
              </p:ext>
            </p:extLst>
          </p:nvPr>
        </p:nvGraphicFramePr>
        <p:xfrm>
          <a:off x="1073379" y="1931061"/>
          <a:ext cx="4011974" cy="3825835"/>
        </p:xfrm>
        <a:graphic>
          <a:graphicData uri="http://schemas.openxmlformats.org/drawingml/2006/table">
            <a:tbl>
              <a:tblPr firstRow="1" bandRow="1">
                <a:tableStyleId>{BDBED569-4797-4DF1-A0F4-6AAB3CD982D8}</a:tableStyleId>
              </a:tblPr>
              <a:tblGrid>
                <a:gridCol w="4011974">
                  <a:extLst>
                    <a:ext uri="{9D8B030D-6E8A-4147-A177-3AD203B41FA5}">
                      <a16:colId xmlns:a16="http://schemas.microsoft.com/office/drawing/2014/main" val="3344780444"/>
                    </a:ext>
                  </a:extLst>
                </a:gridCol>
              </a:tblGrid>
              <a:tr h="765167">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0" baseline="0" dirty="0">
                          <a:solidFill>
                            <a:srgbClr val="002060"/>
                          </a:solidFill>
                          <a:latin typeface="Century Gothic" panose="020B0502020202020204" pitchFamily="34" charset="0"/>
                        </a:rPr>
                        <a:t>hermano / </a:t>
                      </a:r>
                      <a:r>
                        <a:rPr lang="en-GB" sz="2000" b="0" baseline="0" dirty="0" err="1">
                          <a:solidFill>
                            <a:srgbClr val="002060"/>
                          </a:solidFill>
                          <a:latin typeface="Century Gothic" panose="020B0502020202020204" pitchFamily="34" charset="0"/>
                        </a:rPr>
                        <a:t>abuelo</a:t>
                      </a:r>
                      <a:r>
                        <a:rPr lang="en-GB" sz="2000" b="0" baseline="0" dirty="0">
                          <a:solidFill>
                            <a:srgbClr val="002060"/>
                          </a:solidFill>
                          <a:latin typeface="Century Gothic" panose="020B0502020202020204" pitchFamily="34" charset="0"/>
                        </a:rPr>
                        <a:t> / </a:t>
                      </a:r>
                      <a:r>
                        <a:rPr lang="en-GB" sz="2000" b="0" baseline="0" dirty="0" err="1">
                          <a:solidFill>
                            <a:srgbClr val="002060"/>
                          </a:solidFill>
                          <a:latin typeface="Century Gothic" panose="020B0502020202020204" pitchFamily="34" charset="0"/>
                        </a:rPr>
                        <a:t>hijo</a:t>
                      </a:r>
                      <a:endParaRPr lang="en-GB" sz="2000" b="0"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3330355712"/>
                  </a:ext>
                </a:extLst>
              </a:tr>
              <a:tr h="765167">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0" baseline="0" dirty="0" err="1">
                          <a:solidFill>
                            <a:srgbClr val="002060"/>
                          </a:solidFill>
                          <a:latin typeface="Century Gothic" panose="020B0502020202020204" pitchFamily="34" charset="0"/>
                        </a:rPr>
                        <a:t>hermosa</a:t>
                      </a:r>
                      <a:r>
                        <a:rPr lang="en-GB" sz="2000" b="0" baseline="0" dirty="0">
                          <a:solidFill>
                            <a:srgbClr val="002060"/>
                          </a:solidFill>
                          <a:latin typeface="Century Gothic" panose="020B0502020202020204" pitchFamily="34" charset="0"/>
                        </a:rPr>
                        <a:t> / </a:t>
                      </a:r>
                      <a:r>
                        <a:rPr lang="en-GB" sz="2000" b="0" baseline="0" dirty="0" err="1">
                          <a:solidFill>
                            <a:srgbClr val="002060"/>
                          </a:solidFill>
                          <a:latin typeface="Century Gothic" panose="020B0502020202020204" pitchFamily="34" charset="0"/>
                        </a:rPr>
                        <a:t>hermana</a:t>
                      </a:r>
                      <a:r>
                        <a:rPr lang="en-GB" sz="2000" b="0" baseline="0" dirty="0">
                          <a:solidFill>
                            <a:srgbClr val="002060"/>
                          </a:solidFill>
                          <a:latin typeface="Century Gothic" panose="020B0502020202020204" pitchFamily="34" charset="0"/>
                        </a:rPr>
                        <a:t> / </a:t>
                      </a:r>
                      <a:r>
                        <a:rPr lang="en-GB" sz="2000" b="0" baseline="0" dirty="0" err="1">
                          <a:solidFill>
                            <a:srgbClr val="002060"/>
                          </a:solidFill>
                          <a:latin typeface="Century Gothic" panose="020B0502020202020204" pitchFamily="34" charset="0"/>
                        </a:rPr>
                        <a:t>escuela</a:t>
                      </a:r>
                      <a:endParaRPr lang="en-GB" sz="2000" b="0"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239754490"/>
                  </a:ext>
                </a:extLst>
              </a:tr>
              <a:tr h="765167">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0" baseline="0" dirty="0" err="1">
                          <a:solidFill>
                            <a:srgbClr val="002060"/>
                          </a:solidFill>
                          <a:latin typeface="Century Gothic" panose="020B0502020202020204" pitchFamily="34" charset="0"/>
                        </a:rPr>
                        <a:t>hacer</a:t>
                      </a:r>
                      <a:r>
                        <a:rPr lang="en-GB" sz="2000" b="0" baseline="0" dirty="0">
                          <a:solidFill>
                            <a:srgbClr val="002060"/>
                          </a:solidFill>
                          <a:latin typeface="Century Gothic" panose="020B0502020202020204" pitchFamily="34" charset="0"/>
                        </a:rPr>
                        <a:t> / </a:t>
                      </a:r>
                      <a:r>
                        <a:rPr lang="en-GB" sz="2000" b="0" baseline="0" dirty="0" err="1">
                          <a:solidFill>
                            <a:srgbClr val="002060"/>
                          </a:solidFill>
                          <a:latin typeface="Century Gothic" panose="020B0502020202020204" pitchFamily="34" charset="0"/>
                        </a:rPr>
                        <a:t>usar</a:t>
                      </a:r>
                      <a:r>
                        <a:rPr lang="en-GB" sz="2000" b="0" baseline="0" dirty="0">
                          <a:solidFill>
                            <a:srgbClr val="002060"/>
                          </a:solidFill>
                          <a:latin typeface="Century Gothic" panose="020B0502020202020204" pitchFamily="34" charset="0"/>
                        </a:rPr>
                        <a:t> / </a:t>
                      </a:r>
                      <a:r>
                        <a:rPr lang="en-GB" sz="2000" b="0" baseline="0" dirty="0" err="1">
                          <a:solidFill>
                            <a:srgbClr val="002060"/>
                          </a:solidFill>
                          <a:latin typeface="Century Gothic" panose="020B0502020202020204" pitchFamily="34" charset="0"/>
                        </a:rPr>
                        <a:t>estudiar</a:t>
                      </a:r>
                      <a:endParaRPr lang="en-GB" sz="2000" b="0"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3475290918"/>
                  </a:ext>
                </a:extLst>
              </a:tr>
              <a:tr h="765167">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0" baseline="0" dirty="0" err="1">
                          <a:solidFill>
                            <a:srgbClr val="002060"/>
                          </a:solidFill>
                          <a:latin typeface="Century Gothic" panose="020B0502020202020204" pitchFamily="34" charset="0"/>
                        </a:rPr>
                        <a:t>iglesia</a:t>
                      </a:r>
                      <a:r>
                        <a:rPr lang="en-GB" sz="2000" b="0" baseline="0" dirty="0">
                          <a:solidFill>
                            <a:srgbClr val="002060"/>
                          </a:solidFill>
                          <a:latin typeface="Century Gothic" panose="020B0502020202020204" pitchFamily="34" charset="0"/>
                        </a:rPr>
                        <a:t> / hospital / </a:t>
                      </a:r>
                      <a:r>
                        <a:rPr lang="en-GB" sz="2000" b="0" baseline="0" dirty="0" err="1">
                          <a:solidFill>
                            <a:srgbClr val="002060"/>
                          </a:solidFill>
                          <a:latin typeface="Century Gothic" panose="020B0502020202020204" pitchFamily="34" charset="0"/>
                        </a:rPr>
                        <a:t>escuela</a:t>
                      </a:r>
                      <a:endParaRPr lang="en-GB" sz="2000" b="0"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989021735"/>
                  </a:ext>
                </a:extLst>
              </a:tr>
              <a:tr h="765167">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0" baseline="0" dirty="0" err="1">
                          <a:solidFill>
                            <a:srgbClr val="002060"/>
                          </a:solidFill>
                          <a:latin typeface="Century Gothic" panose="020B0502020202020204" pitchFamily="34" charset="0"/>
                        </a:rPr>
                        <a:t>usar</a:t>
                      </a:r>
                      <a:r>
                        <a:rPr lang="en-GB" sz="2000" b="0" baseline="0" dirty="0">
                          <a:solidFill>
                            <a:srgbClr val="002060"/>
                          </a:solidFill>
                          <a:latin typeface="Century Gothic" panose="020B0502020202020204" pitchFamily="34" charset="0"/>
                        </a:rPr>
                        <a:t> / hablar / </a:t>
                      </a:r>
                      <a:r>
                        <a:rPr lang="en-GB" sz="2000" b="0" baseline="0" dirty="0" err="1">
                          <a:solidFill>
                            <a:srgbClr val="002060"/>
                          </a:solidFill>
                          <a:latin typeface="Century Gothic" panose="020B0502020202020204" pitchFamily="34" charset="0"/>
                        </a:rPr>
                        <a:t>hacer</a:t>
                      </a:r>
                      <a:endParaRPr lang="en-GB" sz="2000" b="0"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1681713236"/>
                  </a:ext>
                </a:extLst>
              </a:tr>
            </a:tbl>
          </a:graphicData>
        </a:graphic>
      </p:graphicFrame>
      <p:sp>
        <p:nvSpPr>
          <p:cNvPr id="36" name="TextBox 35">
            <a:extLst>
              <a:ext uri="{FF2B5EF4-FFF2-40B4-BE49-F238E27FC236}">
                <a16:creationId xmlns:a16="http://schemas.microsoft.com/office/drawing/2014/main" id="{56FC384D-87F2-407A-A08D-3D9D2A08CC5C}"/>
              </a:ext>
            </a:extLst>
          </p:cNvPr>
          <p:cNvSpPr txBox="1"/>
          <p:nvPr/>
        </p:nvSpPr>
        <p:spPr>
          <a:xfrm>
            <a:off x="7563888" y="2120140"/>
            <a:ext cx="1138678" cy="400110"/>
          </a:xfrm>
          <a:prstGeom prst="rect">
            <a:avLst/>
          </a:prstGeom>
          <a:noFill/>
        </p:spPr>
        <p:txBody>
          <a:bodyPr wrap="square">
            <a:spAutoFit/>
          </a:bodyPr>
          <a:lstStyle/>
          <a:p>
            <a:r>
              <a:rPr lang="en-GB" sz="2000" b="1" dirty="0" err="1">
                <a:solidFill>
                  <a:srgbClr val="002060"/>
                </a:solidFill>
              </a:rPr>
              <a:t>abuelo</a:t>
            </a:r>
            <a:endParaRPr lang="en-GB" sz="2000" b="1" dirty="0">
              <a:solidFill>
                <a:srgbClr val="002060"/>
              </a:solidFill>
            </a:endParaRPr>
          </a:p>
        </p:txBody>
      </p:sp>
      <p:sp>
        <p:nvSpPr>
          <p:cNvPr id="37" name="TextBox 36">
            <a:extLst>
              <a:ext uri="{FF2B5EF4-FFF2-40B4-BE49-F238E27FC236}">
                <a16:creationId xmlns:a16="http://schemas.microsoft.com/office/drawing/2014/main" id="{DADFFD59-CACE-4C01-B7B1-FAC54B5F6C8A}"/>
              </a:ext>
            </a:extLst>
          </p:cNvPr>
          <p:cNvSpPr txBox="1"/>
          <p:nvPr/>
        </p:nvSpPr>
        <p:spPr>
          <a:xfrm>
            <a:off x="7563888" y="2949181"/>
            <a:ext cx="1312098" cy="400110"/>
          </a:xfrm>
          <a:prstGeom prst="rect">
            <a:avLst/>
          </a:prstGeom>
          <a:noFill/>
        </p:spPr>
        <p:txBody>
          <a:bodyPr wrap="square">
            <a:spAutoFit/>
          </a:bodyPr>
          <a:lstStyle/>
          <a:p>
            <a:r>
              <a:rPr lang="en-GB" sz="2000" b="1" dirty="0" err="1">
                <a:solidFill>
                  <a:srgbClr val="002060"/>
                </a:solidFill>
              </a:rPr>
              <a:t>escuela</a:t>
            </a:r>
            <a:endParaRPr lang="en-GB" sz="2000" b="1" dirty="0">
              <a:solidFill>
                <a:srgbClr val="002060"/>
              </a:solidFill>
            </a:endParaRPr>
          </a:p>
        </p:txBody>
      </p:sp>
      <p:sp>
        <p:nvSpPr>
          <p:cNvPr id="38" name="TextBox 37">
            <a:extLst>
              <a:ext uri="{FF2B5EF4-FFF2-40B4-BE49-F238E27FC236}">
                <a16:creationId xmlns:a16="http://schemas.microsoft.com/office/drawing/2014/main" id="{A312188C-5CDC-432D-83BD-256CFA041A1E}"/>
              </a:ext>
            </a:extLst>
          </p:cNvPr>
          <p:cNvSpPr txBox="1"/>
          <p:nvPr/>
        </p:nvSpPr>
        <p:spPr>
          <a:xfrm>
            <a:off x="7563888" y="3643923"/>
            <a:ext cx="1312098" cy="400110"/>
          </a:xfrm>
          <a:prstGeom prst="rect">
            <a:avLst/>
          </a:prstGeom>
          <a:noFill/>
        </p:spPr>
        <p:txBody>
          <a:bodyPr wrap="square">
            <a:spAutoFit/>
          </a:bodyPr>
          <a:lstStyle/>
          <a:p>
            <a:r>
              <a:rPr lang="en-GB" sz="2000" b="1" dirty="0" err="1">
                <a:solidFill>
                  <a:srgbClr val="002060"/>
                </a:solidFill>
              </a:rPr>
              <a:t>hacer</a:t>
            </a:r>
            <a:endParaRPr lang="en-GB" sz="2000" b="1" dirty="0">
              <a:solidFill>
                <a:srgbClr val="002060"/>
              </a:solidFill>
            </a:endParaRPr>
          </a:p>
        </p:txBody>
      </p:sp>
      <p:sp>
        <p:nvSpPr>
          <p:cNvPr id="39" name="TextBox 38">
            <a:extLst>
              <a:ext uri="{FF2B5EF4-FFF2-40B4-BE49-F238E27FC236}">
                <a16:creationId xmlns:a16="http://schemas.microsoft.com/office/drawing/2014/main" id="{56F4687C-BB1D-43A8-9DC6-0EB543463912}"/>
              </a:ext>
            </a:extLst>
          </p:cNvPr>
          <p:cNvSpPr txBox="1"/>
          <p:nvPr/>
        </p:nvSpPr>
        <p:spPr>
          <a:xfrm>
            <a:off x="7563888" y="4421212"/>
            <a:ext cx="1312098" cy="400110"/>
          </a:xfrm>
          <a:prstGeom prst="rect">
            <a:avLst/>
          </a:prstGeom>
          <a:noFill/>
        </p:spPr>
        <p:txBody>
          <a:bodyPr wrap="square">
            <a:spAutoFit/>
          </a:bodyPr>
          <a:lstStyle/>
          <a:p>
            <a:r>
              <a:rPr lang="en-GB" sz="2000" b="1" dirty="0">
                <a:solidFill>
                  <a:srgbClr val="002060"/>
                </a:solidFill>
              </a:rPr>
              <a:t>hospital</a:t>
            </a:r>
          </a:p>
        </p:txBody>
      </p:sp>
      <p:sp>
        <p:nvSpPr>
          <p:cNvPr id="40" name="TextBox 39">
            <a:extLst>
              <a:ext uri="{FF2B5EF4-FFF2-40B4-BE49-F238E27FC236}">
                <a16:creationId xmlns:a16="http://schemas.microsoft.com/office/drawing/2014/main" id="{59B8FA14-2067-4219-8560-530B63899517}"/>
              </a:ext>
            </a:extLst>
          </p:cNvPr>
          <p:cNvSpPr txBox="1"/>
          <p:nvPr/>
        </p:nvSpPr>
        <p:spPr>
          <a:xfrm>
            <a:off x="7563888" y="5198501"/>
            <a:ext cx="1312098" cy="400110"/>
          </a:xfrm>
          <a:prstGeom prst="rect">
            <a:avLst/>
          </a:prstGeom>
          <a:noFill/>
        </p:spPr>
        <p:txBody>
          <a:bodyPr wrap="square">
            <a:spAutoFit/>
          </a:bodyPr>
          <a:lstStyle/>
          <a:p>
            <a:r>
              <a:rPr lang="en-GB" sz="2000" b="1" dirty="0">
                <a:solidFill>
                  <a:srgbClr val="002060"/>
                </a:solidFill>
              </a:rPr>
              <a:t>usar</a:t>
            </a:r>
          </a:p>
        </p:txBody>
      </p:sp>
      <p:sp>
        <p:nvSpPr>
          <p:cNvPr id="29" name="Rectangle 28">
            <a:extLst>
              <a:ext uri="{FF2B5EF4-FFF2-40B4-BE49-F238E27FC236}">
                <a16:creationId xmlns:a16="http://schemas.microsoft.com/office/drawing/2014/main" id="{C7DFCF0D-6313-45EC-9359-05C4A89AFCCB}"/>
              </a:ext>
            </a:extLst>
          </p:cNvPr>
          <p:cNvSpPr/>
          <p:nvPr/>
        </p:nvSpPr>
        <p:spPr>
          <a:xfrm>
            <a:off x="505443" y="2146878"/>
            <a:ext cx="363979" cy="363979"/>
          </a:xfrm>
          <a:prstGeom prst="rect">
            <a:avLst/>
          </a:prstGeom>
          <a:solidFill>
            <a:srgbClr val="3A5EAC"/>
          </a:solidFill>
          <a:ln w="12700">
            <a:solidFill>
              <a:srgbClr val="AE15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A</a:t>
            </a:r>
            <a:endParaRPr lang="en-GB" sz="2200" b="1" dirty="0"/>
          </a:p>
        </p:txBody>
      </p:sp>
      <p:sp>
        <p:nvSpPr>
          <p:cNvPr id="30" name="Rectangle 29">
            <a:extLst>
              <a:ext uri="{FF2B5EF4-FFF2-40B4-BE49-F238E27FC236}">
                <a16:creationId xmlns:a16="http://schemas.microsoft.com/office/drawing/2014/main" id="{47CA6138-AB67-4394-8A01-E0ECCCB77BC8}"/>
              </a:ext>
            </a:extLst>
          </p:cNvPr>
          <p:cNvSpPr/>
          <p:nvPr/>
        </p:nvSpPr>
        <p:spPr>
          <a:xfrm>
            <a:off x="505443" y="2918817"/>
            <a:ext cx="363979" cy="363979"/>
          </a:xfrm>
          <a:prstGeom prst="rect">
            <a:avLst/>
          </a:prstGeom>
          <a:solidFill>
            <a:srgbClr val="3A5EAC"/>
          </a:solidFill>
          <a:ln w="12700">
            <a:solidFill>
              <a:srgbClr val="AE15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B</a:t>
            </a:r>
            <a:endParaRPr lang="en-GB" sz="2200" b="1" dirty="0"/>
          </a:p>
        </p:txBody>
      </p:sp>
      <p:sp>
        <p:nvSpPr>
          <p:cNvPr id="31" name="Rectangle 30">
            <a:extLst>
              <a:ext uri="{FF2B5EF4-FFF2-40B4-BE49-F238E27FC236}">
                <a16:creationId xmlns:a16="http://schemas.microsoft.com/office/drawing/2014/main" id="{6D2B9CC8-C090-4BC9-91B5-5C8FAF08CCCB}"/>
              </a:ext>
            </a:extLst>
          </p:cNvPr>
          <p:cNvSpPr/>
          <p:nvPr/>
        </p:nvSpPr>
        <p:spPr>
          <a:xfrm>
            <a:off x="505443" y="3690756"/>
            <a:ext cx="363979" cy="363979"/>
          </a:xfrm>
          <a:prstGeom prst="rect">
            <a:avLst/>
          </a:prstGeom>
          <a:solidFill>
            <a:srgbClr val="3A5EAC"/>
          </a:solidFill>
          <a:ln w="12700">
            <a:solidFill>
              <a:srgbClr val="AE15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a:t>
            </a:r>
            <a:endParaRPr lang="en-GB" sz="2200" b="1" dirty="0"/>
          </a:p>
        </p:txBody>
      </p:sp>
      <p:sp>
        <p:nvSpPr>
          <p:cNvPr id="32" name="Rectangle 31">
            <a:extLst>
              <a:ext uri="{FF2B5EF4-FFF2-40B4-BE49-F238E27FC236}">
                <a16:creationId xmlns:a16="http://schemas.microsoft.com/office/drawing/2014/main" id="{96BF4BE9-6021-468C-AD7E-970A8F6CE4CE}"/>
              </a:ext>
            </a:extLst>
          </p:cNvPr>
          <p:cNvSpPr/>
          <p:nvPr/>
        </p:nvSpPr>
        <p:spPr>
          <a:xfrm>
            <a:off x="505443" y="4462695"/>
            <a:ext cx="363979" cy="363979"/>
          </a:xfrm>
          <a:prstGeom prst="rect">
            <a:avLst/>
          </a:prstGeom>
          <a:solidFill>
            <a:srgbClr val="3A5EAC"/>
          </a:solidFill>
          <a:ln w="12700">
            <a:solidFill>
              <a:srgbClr val="AE15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D</a:t>
            </a:r>
            <a:endParaRPr lang="en-GB" sz="2200" b="1" dirty="0"/>
          </a:p>
        </p:txBody>
      </p:sp>
      <p:sp>
        <p:nvSpPr>
          <p:cNvPr id="33" name="Rectangle 32">
            <a:extLst>
              <a:ext uri="{FF2B5EF4-FFF2-40B4-BE49-F238E27FC236}">
                <a16:creationId xmlns:a16="http://schemas.microsoft.com/office/drawing/2014/main" id="{3315F8D8-BED3-4822-8174-6A68228DA615}"/>
              </a:ext>
            </a:extLst>
          </p:cNvPr>
          <p:cNvSpPr/>
          <p:nvPr/>
        </p:nvSpPr>
        <p:spPr>
          <a:xfrm>
            <a:off x="505443" y="5234632"/>
            <a:ext cx="363979" cy="363979"/>
          </a:xfrm>
          <a:prstGeom prst="rect">
            <a:avLst/>
          </a:prstGeom>
          <a:solidFill>
            <a:srgbClr val="3A5EAC"/>
          </a:solidFill>
          <a:ln w="12700">
            <a:solidFill>
              <a:srgbClr val="AE15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E</a:t>
            </a:r>
            <a:endParaRPr lang="en-GB" sz="2200" b="1" dirty="0"/>
          </a:p>
        </p:txBody>
      </p:sp>
    </p:spTree>
    <p:extLst>
      <p:ext uri="{BB962C8B-B14F-4D97-AF65-F5344CB8AC3E}">
        <p14:creationId xmlns:p14="http://schemas.microsoft.com/office/powerpoint/2010/main" val="300851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2743200" cy="647577"/>
          </a:xfrm>
        </p:spPr>
        <p:txBody>
          <a:bodyPr>
            <a:normAutofit/>
          </a:bodyPr>
          <a:lstStyle/>
          <a:p>
            <a:r>
              <a:rPr lang="en-GB" sz="2800" b="1" dirty="0">
                <a:solidFill>
                  <a:schemeClr val="bg1"/>
                </a:solidFill>
                <a:latin typeface="Century Gothic" panose="020B0502020202020204" pitchFamily="34" charset="0"/>
              </a:rPr>
              <a:t>Vocabulario</a:t>
            </a:r>
            <a:endParaRPr lang="en-GB" sz="2800" b="1" dirty="0">
              <a:solidFill>
                <a:schemeClr val="bg1"/>
              </a:solidFill>
            </a:endParaRPr>
          </a:p>
        </p:txBody>
      </p:sp>
      <p:pic>
        <p:nvPicPr>
          <p:cNvPr id="9" name="Picture 2" descr="green leaf tree under blue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39" y="1801543"/>
            <a:ext cx="4334329" cy="289099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7189606" y="2654519"/>
            <a:ext cx="3021193" cy="769441"/>
          </a:xfrm>
          <a:prstGeom prst="rect">
            <a:avLst/>
          </a:prstGeom>
          <a:noFill/>
        </p:spPr>
        <p:txBody>
          <a:bodyPr wrap="square" rtlCol="0">
            <a:spAutoFit/>
          </a:bodyPr>
          <a:lstStyle/>
          <a:p>
            <a:r>
              <a:rPr lang="en-GB" sz="4400" dirty="0">
                <a:solidFill>
                  <a:srgbClr val="002060"/>
                </a:solidFill>
              </a:rPr>
              <a:t>el </a:t>
            </a:r>
            <a:r>
              <a:rPr lang="en-GB" sz="4400" dirty="0" err="1">
                <a:solidFill>
                  <a:srgbClr val="002060"/>
                </a:solidFill>
              </a:rPr>
              <a:t>árbol</a:t>
            </a:r>
            <a:endParaRPr lang="en-GB" sz="4400" dirty="0">
              <a:solidFill>
                <a:srgbClr val="002060"/>
              </a:solidFill>
            </a:endParaRPr>
          </a:p>
        </p:txBody>
      </p:sp>
      <p:sp>
        <p:nvSpPr>
          <p:cNvPr id="7" name="Rounded Rectangle 11">
            <a:extLst>
              <a:ext uri="{FF2B5EF4-FFF2-40B4-BE49-F238E27FC236}">
                <a16:creationId xmlns:a16="http://schemas.microsoft.com/office/drawing/2014/main" id="{8AEF4A2D-17E7-495D-9E88-290D97363B8E}"/>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35448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rown bird in shallow focus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45" y="1723696"/>
            <a:ext cx="4781951" cy="318956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079274" y="2768819"/>
            <a:ext cx="2788625" cy="769441"/>
          </a:xfrm>
          <a:prstGeom prst="rect">
            <a:avLst/>
          </a:prstGeom>
          <a:noFill/>
        </p:spPr>
        <p:txBody>
          <a:bodyPr wrap="square" rtlCol="0">
            <a:spAutoFit/>
          </a:bodyPr>
          <a:lstStyle/>
          <a:p>
            <a:r>
              <a:rPr lang="en-GB" sz="4400" dirty="0">
                <a:solidFill>
                  <a:srgbClr val="002060"/>
                </a:solidFill>
              </a:rPr>
              <a:t>el pájaro</a:t>
            </a:r>
          </a:p>
        </p:txBody>
      </p:sp>
      <p:sp>
        <p:nvSpPr>
          <p:cNvPr id="6" name="Title 1"/>
          <p:cNvSpPr>
            <a:spLocks noGrp="1"/>
          </p:cNvSpPr>
          <p:nvPr>
            <p:ph type="title"/>
          </p:nvPr>
        </p:nvSpPr>
        <p:spPr>
          <a:xfrm>
            <a:off x="0" y="213557"/>
            <a:ext cx="2900855" cy="647577"/>
          </a:xfrm>
        </p:spPr>
        <p:txBody>
          <a:bodyPr>
            <a:normAutofit/>
          </a:bodyPr>
          <a:lstStyle/>
          <a:p>
            <a:r>
              <a:rPr lang="en-GB" sz="2800" b="1" dirty="0">
                <a:solidFill>
                  <a:schemeClr val="bg1"/>
                </a:solidFill>
              </a:rPr>
              <a:t>Vocabulario</a:t>
            </a:r>
          </a:p>
        </p:txBody>
      </p:sp>
      <p:sp>
        <p:nvSpPr>
          <p:cNvPr id="7" name="Rounded Rectangle 11">
            <a:extLst>
              <a:ext uri="{FF2B5EF4-FFF2-40B4-BE49-F238E27FC236}">
                <a16:creationId xmlns:a16="http://schemas.microsoft.com/office/drawing/2014/main" id="{E1459850-6092-4155-9585-8B229C3FA6B9}"/>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53323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rror photography of mountain and trees near body of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59" y="1849821"/>
            <a:ext cx="4731933" cy="31561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649106" y="2658479"/>
            <a:ext cx="3961744" cy="769441"/>
          </a:xfrm>
          <a:prstGeom prst="rect">
            <a:avLst/>
          </a:prstGeom>
          <a:noFill/>
        </p:spPr>
        <p:txBody>
          <a:bodyPr wrap="square" rtlCol="0">
            <a:spAutoFit/>
          </a:bodyPr>
          <a:lstStyle/>
          <a:p>
            <a:r>
              <a:rPr lang="en-GB" sz="4400" dirty="0">
                <a:solidFill>
                  <a:srgbClr val="002060"/>
                </a:solidFill>
              </a:rPr>
              <a:t>la naturaleza</a:t>
            </a:r>
          </a:p>
        </p:txBody>
      </p:sp>
      <p:sp>
        <p:nvSpPr>
          <p:cNvPr id="7" name="Title 1"/>
          <p:cNvSpPr>
            <a:spLocks noGrp="1"/>
          </p:cNvSpPr>
          <p:nvPr>
            <p:ph type="title"/>
          </p:nvPr>
        </p:nvSpPr>
        <p:spPr>
          <a:xfrm>
            <a:off x="0" y="213557"/>
            <a:ext cx="2743200" cy="647577"/>
          </a:xfrm>
        </p:spPr>
        <p:txBody>
          <a:bodyPr>
            <a:normAutofit/>
          </a:bodyPr>
          <a:lstStyle/>
          <a:p>
            <a:r>
              <a:rPr lang="en-GB" sz="2800" b="1" dirty="0">
                <a:solidFill>
                  <a:schemeClr val="bg1"/>
                </a:solidFill>
              </a:rPr>
              <a:t>Vocabulario</a:t>
            </a:r>
          </a:p>
        </p:txBody>
      </p:sp>
      <p:sp>
        <p:nvSpPr>
          <p:cNvPr id="8" name="TextBox 7"/>
          <p:cNvSpPr txBox="1"/>
          <p:nvPr/>
        </p:nvSpPr>
        <p:spPr>
          <a:xfrm>
            <a:off x="1598128" y="5006020"/>
            <a:ext cx="2440472" cy="769441"/>
          </a:xfrm>
          <a:prstGeom prst="rect">
            <a:avLst/>
          </a:prstGeom>
          <a:noFill/>
        </p:spPr>
        <p:txBody>
          <a:bodyPr wrap="square" rtlCol="0">
            <a:spAutoFit/>
          </a:bodyPr>
          <a:lstStyle/>
          <a:p>
            <a:r>
              <a:rPr lang="en-GB" sz="4400" dirty="0">
                <a:solidFill>
                  <a:srgbClr val="002060"/>
                </a:solidFill>
              </a:rPr>
              <a:t>[nature]</a:t>
            </a:r>
          </a:p>
        </p:txBody>
      </p:sp>
      <p:sp>
        <p:nvSpPr>
          <p:cNvPr id="9" name="Rounded Rectangle 11">
            <a:extLst>
              <a:ext uri="{FF2B5EF4-FFF2-40B4-BE49-F238E27FC236}">
                <a16:creationId xmlns:a16="http://schemas.microsoft.com/office/drawing/2014/main" id="{B5B09B5F-3C1F-4198-B0A4-15B292656A97}"/>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428011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clker.com/cliparts/A/k/Z/q/R/e/stamp.svg.med.png"/>
          <p:cNvPicPr>
            <a:picLocks noChangeAspect="1" noChangeArrowheads="1"/>
          </p:cNvPicPr>
          <p:nvPr/>
        </p:nvPicPr>
        <p:blipFill rotWithShape="1">
          <a:blip r:embed="rId2">
            <a:extLst>
              <a:ext uri="{28A0092B-C50C-407E-A947-70E740481C1C}">
                <a14:useLocalDpi xmlns:a14="http://schemas.microsoft.com/office/drawing/2010/main" val="0"/>
              </a:ext>
            </a:extLst>
          </a:blip>
          <a:srcRect l="20302" t="28011" r="19007" b="28452"/>
          <a:stretch/>
        </p:blipFill>
        <p:spPr bwMode="auto">
          <a:xfrm>
            <a:off x="1922734" y="2143454"/>
            <a:ext cx="2900857" cy="203939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413435" y="2725683"/>
            <a:ext cx="2238705" cy="769441"/>
          </a:xfrm>
          <a:prstGeom prst="rect">
            <a:avLst/>
          </a:prstGeom>
          <a:noFill/>
        </p:spPr>
        <p:txBody>
          <a:bodyPr wrap="square" rtlCol="0">
            <a:spAutoFit/>
          </a:bodyPr>
          <a:lstStyle/>
          <a:p>
            <a:r>
              <a:rPr lang="en-GB" sz="4400" dirty="0">
                <a:solidFill>
                  <a:srgbClr val="002060"/>
                </a:solidFill>
              </a:rPr>
              <a:t>place</a:t>
            </a:r>
          </a:p>
        </p:txBody>
      </p:sp>
      <p:sp>
        <p:nvSpPr>
          <p:cNvPr id="7" name="TextBox 6"/>
          <p:cNvSpPr txBox="1"/>
          <p:nvPr/>
        </p:nvSpPr>
        <p:spPr>
          <a:xfrm>
            <a:off x="6816388" y="2630433"/>
            <a:ext cx="2480012" cy="769441"/>
          </a:xfrm>
          <a:prstGeom prst="rect">
            <a:avLst/>
          </a:prstGeom>
          <a:noFill/>
        </p:spPr>
        <p:txBody>
          <a:bodyPr wrap="square" rtlCol="0">
            <a:spAutoFit/>
          </a:bodyPr>
          <a:lstStyle/>
          <a:p>
            <a:r>
              <a:rPr lang="en-GB" sz="4400" dirty="0">
                <a:solidFill>
                  <a:srgbClr val="002060"/>
                </a:solidFill>
              </a:rPr>
              <a:t>el lugar</a:t>
            </a:r>
          </a:p>
        </p:txBody>
      </p:sp>
      <p:sp>
        <p:nvSpPr>
          <p:cNvPr id="6" name="Title 1"/>
          <p:cNvSpPr>
            <a:spLocks noGrp="1"/>
          </p:cNvSpPr>
          <p:nvPr>
            <p:ph type="title"/>
          </p:nvPr>
        </p:nvSpPr>
        <p:spPr>
          <a:xfrm>
            <a:off x="0" y="213557"/>
            <a:ext cx="2774731" cy="647577"/>
          </a:xfrm>
        </p:spPr>
        <p:txBody>
          <a:bodyPr>
            <a:normAutofit/>
          </a:bodyPr>
          <a:lstStyle/>
          <a:p>
            <a:r>
              <a:rPr lang="en-GB" sz="2800" b="1" dirty="0">
                <a:solidFill>
                  <a:schemeClr val="bg1"/>
                </a:solidFill>
              </a:rPr>
              <a:t>Vocabulario</a:t>
            </a:r>
          </a:p>
        </p:txBody>
      </p:sp>
      <p:sp>
        <p:nvSpPr>
          <p:cNvPr id="8" name="Rounded Rectangle 11">
            <a:extLst>
              <a:ext uri="{FF2B5EF4-FFF2-40B4-BE49-F238E27FC236}">
                <a16:creationId xmlns:a16="http://schemas.microsoft.com/office/drawing/2014/main" id="{814A80BB-8380-4807-9523-323120D98580}"/>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42804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9914"/>
            <a:ext cx="10515600" cy="1325563"/>
          </a:xfrm>
        </p:spPr>
        <p:txBody>
          <a:bodyPr>
            <a:noAutofit/>
          </a:bodyPr>
          <a:lstStyle/>
          <a:p>
            <a:r>
              <a:rPr lang="en-GB" sz="24000" b="1" dirty="0">
                <a:solidFill>
                  <a:srgbClr val="115076"/>
                </a:solidFill>
                <a:latin typeface="Century Gothic" panose="020B0502020202020204" pitchFamily="34" charset="0"/>
              </a:rPr>
              <a:t>h</a:t>
            </a:r>
          </a:p>
        </p:txBody>
      </p:sp>
      <p:sp>
        <p:nvSpPr>
          <p:cNvPr id="6" name="Rectangle 5"/>
          <p:cNvSpPr/>
          <p:nvPr/>
        </p:nvSpPr>
        <p:spPr>
          <a:xfrm>
            <a:off x="3692635" y="1954977"/>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TextBox 7"/>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abl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ody of water between trees under cloudy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54" y="1497710"/>
            <a:ext cx="5404397" cy="360473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8353918" y="2592211"/>
            <a:ext cx="1761897" cy="769441"/>
          </a:xfrm>
          <a:prstGeom prst="rect">
            <a:avLst/>
          </a:prstGeom>
          <a:noFill/>
        </p:spPr>
        <p:txBody>
          <a:bodyPr wrap="square" rtlCol="0">
            <a:spAutoFit/>
          </a:bodyPr>
          <a:lstStyle/>
          <a:p>
            <a:r>
              <a:rPr lang="en-GB" sz="4400" dirty="0">
                <a:solidFill>
                  <a:srgbClr val="002060"/>
                </a:solidFill>
              </a:rPr>
              <a:t>el río</a:t>
            </a:r>
          </a:p>
        </p:txBody>
      </p:sp>
      <p:sp>
        <p:nvSpPr>
          <p:cNvPr id="6" name="Title 1"/>
          <p:cNvSpPr>
            <a:spLocks noGrp="1"/>
          </p:cNvSpPr>
          <p:nvPr>
            <p:ph type="title"/>
          </p:nvPr>
        </p:nvSpPr>
        <p:spPr>
          <a:xfrm>
            <a:off x="0" y="213557"/>
            <a:ext cx="2664372" cy="647577"/>
          </a:xfrm>
        </p:spPr>
        <p:txBody>
          <a:bodyPr>
            <a:normAutofit/>
          </a:bodyPr>
          <a:lstStyle/>
          <a:p>
            <a:r>
              <a:rPr lang="en-GB" sz="2800" b="1" dirty="0">
                <a:solidFill>
                  <a:schemeClr val="bg1"/>
                </a:solidFill>
              </a:rPr>
              <a:t>Vocabulario</a:t>
            </a:r>
          </a:p>
        </p:txBody>
      </p:sp>
      <p:sp>
        <p:nvSpPr>
          <p:cNvPr id="7" name="Rounded Rectangle 11">
            <a:extLst>
              <a:ext uri="{FF2B5EF4-FFF2-40B4-BE49-F238E27FC236}">
                <a16:creationId xmlns:a16="http://schemas.microsoft.com/office/drawing/2014/main" id="{6B3FE5F2-5095-415F-8E98-0A5A296F6572}"/>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65328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lker.com/cliparts/7/b/0/c/11971495461712252788valessiobrito_Coloured_Pencils.svg.med.png"/>
          <p:cNvPicPr>
            <a:picLocks noChangeAspect="1" noChangeArrowheads="1"/>
          </p:cNvPicPr>
          <p:nvPr/>
        </p:nvPicPr>
        <p:blipFill rotWithShape="1">
          <a:blip r:embed="rId3">
            <a:extLst>
              <a:ext uri="{28A0092B-C50C-407E-A947-70E740481C1C}">
                <a14:useLocalDpi xmlns:a14="http://schemas.microsoft.com/office/drawing/2010/main" val="0"/>
              </a:ext>
            </a:extLst>
          </a:blip>
          <a:srcRect l="66529" r="24644"/>
          <a:stretch/>
        </p:blipFill>
        <p:spPr bwMode="auto">
          <a:xfrm>
            <a:off x="1813241" y="1522575"/>
            <a:ext cx="292673" cy="219923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955850" y="2496295"/>
            <a:ext cx="2147621" cy="646331"/>
          </a:xfrm>
          <a:prstGeom prst="rect">
            <a:avLst/>
          </a:prstGeom>
          <a:noFill/>
        </p:spPr>
        <p:txBody>
          <a:bodyPr wrap="square" rtlCol="0">
            <a:spAutoFit/>
          </a:bodyPr>
          <a:lstStyle/>
          <a:p>
            <a:r>
              <a:rPr lang="en-GB" sz="3600" dirty="0" err="1">
                <a:solidFill>
                  <a:srgbClr val="002060"/>
                </a:solidFill>
              </a:rPr>
              <a:t>rojo</a:t>
            </a:r>
            <a:endParaRPr lang="en-GB" sz="3600" dirty="0">
              <a:solidFill>
                <a:srgbClr val="002060"/>
              </a:solidFill>
            </a:endParaRPr>
          </a:p>
        </p:txBody>
      </p:sp>
      <p:sp>
        <p:nvSpPr>
          <p:cNvPr id="15" name="TextBox 14"/>
          <p:cNvSpPr txBox="1"/>
          <p:nvPr/>
        </p:nvSpPr>
        <p:spPr>
          <a:xfrm>
            <a:off x="5197750" y="1745034"/>
            <a:ext cx="6245299" cy="1015663"/>
          </a:xfrm>
          <a:prstGeom prst="rect">
            <a:avLst/>
          </a:prstGeom>
          <a:noFill/>
        </p:spPr>
        <p:txBody>
          <a:bodyPr wrap="square" rtlCol="0">
            <a:spAutoFit/>
          </a:bodyPr>
          <a:lstStyle/>
          <a:p>
            <a:r>
              <a:rPr lang="en-GB" sz="3000" b="1" dirty="0">
                <a:solidFill>
                  <a:srgbClr val="002060"/>
                </a:solidFill>
              </a:rPr>
              <a:t>The ending changes when the noun is masculine/feminine.</a:t>
            </a:r>
          </a:p>
        </p:txBody>
      </p:sp>
      <p:sp>
        <p:nvSpPr>
          <p:cNvPr id="16" name="TextBox 15"/>
          <p:cNvSpPr txBox="1"/>
          <p:nvPr/>
        </p:nvSpPr>
        <p:spPr>
          <a:xfrm>
            <a:off x="5197749" y="2949061"/>
            <a:ext cx="7106972" cy="1015663"/>
          </a:xfrm>
          <a:prstGeom prst="rect">
            <a:avLst/>
          </a:prstGeom>
          <a:noFill/>
        </p:spPr>
        <p:txBody>
          <a:bodyPr wrap="square" rtlCol="0">
            <a:spAutoFit/>
          </a:bodyPr>
          <a:lstStyle/>
          <a:p>
            <a:r>
              <a:rPr lang="en-GB" sz="3000" b="1" dirty="0">
                <a:solidFill>
                  <a:srgbClr val="002060"/>
                </a:solidFill>
              </a:rPr>
              <a:t>The ending is the same for a masculine/feminine noun.</a:t>
            </a:r>
          </a:p>
        </p:txBody>
      </p:sp>
      <p:sp>
        <p:nvSpPr>
          <p:cNvPr id="4" name="TextBox 3"/>
          <p:cNvSpPr txBox="1"/>
          <p:nvPr/>
        </p:nvSpPr>
        <p:spPr>
          <a:xfrm>
            <a:off x="6479962" y="1098072"/>
            <a:ext cx="2940028" cy="553998"/>
          </a:xfrm>
          <a:prstGeom prst="rect">
            <a:avLst/>
          </a:prstGeom>
          <a:noFill/>
        </p:spPr>
        <p:txBody>
          <a:bodyPr wrap="square" rtlCol="0">
            <a:spAutoFit/>
          </a:bodyPr>
          <a:lstStyle/>
          <a:p>
            <a:r>
              <a:rPr lang="en-GB" sz="3000" b="1" dirty="0">
                <a:solidFill>
                  <a:srgbClr val="002060"/>
                </a:solidFill>
              </a:rPr>
              <a:t>¿Es ‘A’ o ‘B’?</a:t>
            </a:r>
          </a:p>
        </p:txBody>
      </p:sp>
      <p:sp>
        <p:nvSpPr>
          <p:cNvPr id="7" name="Left Bracket 6"/>
          <p:cNvSpPr/>
          <p:nvPr/>
        </p:nvSpPr>
        <p:spPr>
          <a:xfrm>
            <a:off x="4555878" y="1898755"/>
            <a:ext cx="548022"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000"/>
          </a:p>
        </p:txBody>
      </p:sp>
      <p:sp>
        <p:nvSpPr>
          <p:cNvPr id="19" name="Left Bracket 18"/>
          <p:cNvSpPr/>
          <p:nvPr/>
        </p:nvSpPr>
        <p:spPr>
          <a:xfrm>
            <a:off x="4590290" y="3079618"/>
            <a:ext cx="548022" cy="81395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000"/>
          </a:p>
        </p:txBody>
      </p:sp>
      <p:sp>
        <p:nvSpPr>
          <p:cNvPr id="9" name="TextBox 8"/>
          <p:cNvSpPr txBox="1"/>
          <p:nvPr/>
        </p:nvSpPr>
        <p:spPr>
          <a:xfrm>
            <a:off x="3965652" y="1975866"/>
            <a:ext cx="1056305" cy="553998"/>
          </a:xfrm>
          <a:prstGeom prst="rect">
            <a:avLst/>
          </a:prstGeom>
          <a:noFill/>
        </p:spPr>
        <p:txBody>
          <a:bodyPr wrap="square" rtlCol="0">
            <a:spAutoFit/>
          </a:bodyPr>
          <a:lstStyle/>
          <a:p>
            <a:r>
              <a:rPr lang="en-GB" sz="3000" b="1" dirty="0">
                <a:solidFill>
                  <a:srgbClr val="002060"/>
                </a:solidFill>
              </a:rPr>
              <a:t>A</a:t>
            </a:r>
          </a:p>
        </p:txBody>
      </p:sp>
      <p:sp>
        <p:nvSpPr>
          <p:cNvPr id="22" name="TextBox 21"/>
          <p:cNvSpPr txBox="1"/>
          <p:nvPr/>
        </p:nvSpPr>
        <p:spPr>
          <a:xfrm>
            <a:off x="3965651" y="3151673"/>
            <a:ext cx="1056305" cy="553998"/>
          </a:xfrm>
          <a:prstGeom prst="rect">
            <a:avLst/>
          </a:prstGeom>
          <a:noFill/>
        </p:spPr>
        <p:txBody>
          <a:bodyPr wrap="square" rtlCol="0">
            <a:spAutoFit/>
          </a:bodyPr>
          <a:lstStyle/>
          <a:p>
            <a:r>
              <a:rPr lang="en-GB" sz="3000" b="1" dirty="0">
                <a:solidFill>
                  <a:srgbClr val="002060"/>
                </a:solidFill>
              </a:rPr>
              <a:t>B</a:t>
            </a:r>
          </a:p>
        </p:txBody>
      </p:sp>
      <p:pic>
        <p:nvPicPr>
          <p:cNvPr id="6154" name="Picture 10" descr="http://www.clker.com/cliparts/2/5/4/b/12456961341644183975Anselmus_Green_Checkmark_and_Red_Minus.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2983" y="1700068"/>
            <a:ext cx="804141" cy="91678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ular Callout 17"/>
          <p:cNvSpPr/>
          <p:nvPr/>
        </p:nvSpPr>
        <p:spPr>
          <a:xfrm>
            <a:off x="1934000" y="4629150"/>
            <a:ext cx="9915100" cy="1629117"/>
          </a:xfrm>
          <a:prstGeom prst="wedgeRectCallout">
            <a:avLst>
              <a:gd name="adj1" fmla="val -43131"/>
              <a:gd name="adj2" fmla="val -83293"/>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solidFill>
                <a:schemeClr val="bg1"/>
              </a:solidFill>
            </a:endParaRPr>
          </a:p>
          <a:p>
            <a:r>
              <a:rPr lang="en-GB" sz="2400" b="1" dirty="0">
                <a:solidFill>
                  <a:schemeClr val="bg1"/>
                </a:solidFill>
              </a:rPr>
              <a:t>In English and Spanish, colours can be both adjectives </a:t>
            </a:r>
            <a:r>
              <a:rPr lang="en-GB" sz="2400" b="1" i="1" dirty="0">
                <a:solidFill>
                  <a:schemeClr val="bg1"/>
                </a:solidFill>
              </a:rPr>
              <a:t>and</a:t>
            </a:r>
            <a:r>
              <a:rPr lang="en-GB" sz="2400" b="1" dirty="0">
                <a:solidFill>
                  <a:schemeClr val="bg1"/>
                </a:solidFill>
              </a:rPr>
              <a:t> nouns. Their gender is masculine, so remember the article ‘el’.</a:t>
            </a:r>
          </a:p>
          <a:p>
            <a:endParaRPr lang="en-GB" sz="2400" b="1" dirty="0">
              <a:solidFill>
                <a:schemeClr val="bg1"/>
              </a:solidFill>
            </a:endParaRPr>
          </a:p>
          <a:p>
            <a:r>
              <a:rPr lang="en-GB" sz="2400" b="1" dirty="0">
                <a:solidFill>
                  <a:schemeClr val="bg1"/>
                </a:solidFill>
              </a:rPr>
              <a:t>“</a:t>
            </a:r>
            <a:r>
              <a:rPr lang="en-GB" sz="2400" b="1" u="sng" dirty="0">
                <a:solidFill>
                  <a:schemeClr val="bg1"/>
                </a:solidFill>
              </a:rPr>
              <a:t>El rojo</a:t>
            </a:r>
            <a:r>
              <a:rPr lang="en-GB" sz="2400" b="1" dirty="0">
                <a:solidFill>
                  <a:schemeClr val="bg1"/>
                </a:solidFill>
              </a:rPr>
              <a:t> es mi </a:t>
            </a:r>
            <a:r>
              <a:rPr lang="en-GB" sz="2400" b="1" dirty="0" err="1">
                <a:solidFill>
                  <a:schemeClr val="bg1"/>
                </a:solidFill>
              </a:rPr>
              <a:t>color</a:t>
            </a:r>
            <a:r>
              <a:rPr lang="en-GB" sz="2400" b="1" dirty="0">
                <a:solidFill>
                  <a:schemeClr val="bg1"/>
                </a:solidFill>
              </a:rPr>
              <a:t> </a:t>
            </a:r>
            <a:r>
              <a:rPr lang="en-GB" sz="2400" b="1" dirty="0" err="1">
                <a:solidFill>
                  <a:schemeClr val="bg1"/>
                </a:solidFill>
              </a:rPr>
              <a:t>favorito</a:t>
            </a:r>
            <a:r>
              <a:rPr lang="en-GB" sz="2400" b="1" dirty="0">
                <a:solidFill>
                  <a:schemeClr val="bg1"/>
                </a:solidFill>
              </a:rPr>
              <a:t>.” = </a:t>
            </a:r>
            <a:r>
              <a:rPr lang="en-GB" sz="2400" b="1" u="sng" dirty="0">
                <a:solidFill>
                  <a:schemeClr val="bg1"/>
                </a:solidFill>
              </a:rPr>
              <a:t>Red</a:t>
            </a:r>
            <a:r>
              <a:rPr lang="en-GB" sz="2400" b="1" dirty="0">
                <a:solidFill>
                  <a:schemeClr val="bg1"/>
                </a:solidFill>
              </a:rPr>
              <a:t> is my favourite colour.</a:t>
            </a:r>
          </a:p>
          <a:p>
            <a:pPr algn="ctr"/>
            <a:endParaRPr lang="en-GB" sz="2400" dirty="0">
              <a:solidFill>
                <a:schemeClr val="bg1"/>
              </a:solidFill>
            </a:endParaRPr>
          </a:p>
        </p:txBody>
      </p:sp>
      <p:sp>
        <p:nvSpPr>
          <p:cNvPr id="14" name="Title 1"/>
          <p:cNvSpPr>
            <a:spLocks noGrp="1"/>
          </p:cNvSpPr>
          <p:nvPr>
            <p:ph type="title"/>
          </p:nvPr>
        </p:nvSpPr>
        <p:spPr>
          <a:xfrm>
            <a:off x="0" y="213557"/>
            <a:ext cx="2700138" cy="647577"/>
          </a:xfrm>
        </p:spPr>
        <p:txBody>
          <a:bodyPr>
            <a:normAutofit/>
          </a:bodyPr>
          <a:lstStyle/>
          <a:p>
            <a:r>
              <a:rPr lang="en-GB" sz="2800" b="1" dirty="0">
                <a:solidFill>
                  <a:schemeClr val="bg1"/>
                </a:solidFill>
              </a:rPr>
              <a:t>Vocabulario</a:t>
            </a:r>
          </a:p>
        </p:txBody>
      </p:sp>
      <p:sp>
        <p:nvSpPr>
          <p:cNvPr id="17" name="TextBox 16"/>
          <p:cNvSpPr txBox="1"/>
          <p:nvPr/>
        </p:nvSpPr>
        <p:spPr>
          <a:xfrm>
            <a:off x="1295581" y="3737232"/>
            <a:ext cx="1404557" cy="646331"/>
          </a:xfrm>
          <a:prstGeom prst="rect">
            <a:avLst/>
          </a:prstGeom>
          <a:noFill/>
        </p:spPr>
        <p:txBody>
          <a:bodyPr wrap="square" rtlCol="0">
            <a:spAutoFit/>
          </a:bodyPr>
          <a:lstStyle/>
          <a:p>
            <a:r>
              <a:rPr lang="en-GB" sz="3600" dirty="0">
                <a:solidFill>
                  <a:srgbClr val="002060"/>
                </a:solidFill>
              </a:rPr>
              <a:t>[red]</a:t>
            </a:r>
          </a:p>
        </p:txBody>
      </p:sp>
      <p:sp>
        <p:nvSpPr>
          <p:cNvPr id="20" name="Rounded Rectangle 11">
            <a:extLst>
              <a:ext uri="{FF2B5EF4-FFF2-40B4-BE49-F238E27FC236}">
                <a16:creationId xmlns:a16="http://schemas.microsoft.com/office/drawing/2014/main" id="{6F2EA2FC-632D-4E0F-AA89-69F02BC5C521}"/>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3316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4" grpId="0"/>
      <p:bldP spid="7" grpId="0" animBg="1"/>
      <p:bldP spid="19" grpId="0" animBg="1"/>
      <p:bldP spid="9" grpId="0"/>
      <p:bldP spid="22" grpId="0"/>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clker.com/cliparts/7/b/0/c/11971495461712252788valessiobrito_Coloured_Pencils.svg.med.png"/>
          <p:cNvPicPr>
            <a:picLocks noChangeAspect="1" noChangeArrowheads="1"/>
          </p:cNvPicPr>
          <p:nvPr/>
        </p:nvPicPr>
        <p:blipFill rotWithShape="1">
          <a:blip r:embed="rId3">
            <a:extLst>
              <a:ext uri="{28A0092B-C50C-407E-A947-70E740481C1C}">
                <a14:useLocalDpi xmlns:a14="http://schemas.microsoft.com/office/drawing/2010/main" val="0"/>
              </a:ext>
            </a:extLst>
          </a:blip>
          <a:srcRect l="25452" r="66456"/>
          <a:stretch/>
        </p:blipFill>
        <p:spPr bwMode="auto">
          <a:xfrm>
            <a:off x="1644868" y="2129030"/>
            <a:ext cx="262758" cy="215395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772838" y="3051006"/>
            <a:ext cx="2147621" cy="646331"/>
          </a:xfrm>
          <a:prstGeom prst="rect">
            <a:avLst/>
          </a:prstGeom>
          <a:noFill/>
        </p:spPr>
        <p:txBody>
          <a:bodyPr wrap="square" rtlCol="0">
            <a:spAutoFit/>
          </a:bodyPr>
          <a:lstStyle/>
          <a:p>
            <a:r>
              <a:rPr lang="en-GB" sz="3600" dirty="0">
                <a:solidFill>
                  <a:srgbClr val="002060"/>
                </a:solidFill>
              </a:rPr>
              <a:t>azul</a:t>
            </a:r>
          </a:p>
        </p:txBody>
      </p:sp>
      <p:sp>
        <p:nvSpPr>
          <p:cNvPr id="6" name="TextBox 5"/>
          <p:cNvSpPr txBox="1"/>
          <p:nvPr/>
        </p:nvSpPr>
        <p:spPr>
          <a:xfrm>
            <a:off x="5084946" y="2342983"/>
            <a:ext cx="6211704" cy="1015663"/>
          </a:xfrm>
          <a:prstGeom prst="rect">
            <a:avLst/>
          </a:prstGeom>
          <a:noFill/>
        </p:spPr>
        <p:txBody>
          <a:bodyPr wrap="square" rtlCol="0">
            <a:spAutoFit/>
          </a:bodyPr>
          <a:lstStyle/>
          <a:p>
            <a:r>
              <a:rPr lang="en-GB" sz="3000" b="1" dirty="0">
                <a:solidFill>
                  <a:srgbClr val="002060"/>
                </a:solidFill>
              </a:rPr>
              <a:t>The ending changes when the noun is masculine/feminine.</a:t>
            </a:r>
          </a:p>
        </p:txBody>
      </p:sp>
      <p:sp>
        <p:nvSpPr>
          <p:cNvPr id="7" name="TextBox 6"/>
          <p:cNvSpPr txBox="1"/>
          <p:nvPr/>
        </p:nvSpPr>
        <p:spPr>
          <a:xfrm>
            <a:off x="5084944" y="3532087"/>
            <a:ext cx="6440305" cy="1015663"/>
          </a:xfrm>
          <a:prstGeom prst="rect">
            <a:avLst/>
          </a:prstGeom>
          <a:noFill/>
        </p:spPr>
        <p:txBody>
          <a:bodyPr wrap="square" rtlCol="0">
            <a:spAutoFit/>
          </a:bodyPr>
          <a:lstStyle/>
          <a:p>
            <a:r>
              <a:rPr lang="en-GB" sz="3000" b="1" dirty="0">
                <a:solidFill>
                  <a:srgbClr val="002060"/>
                </a:solidFill>
              </a:rPr>
              <a:t>The ending is the same for a masculine/feminine noun.</a:t>
            </a:r>
          </a:p>
        </p:txBody>
      </p:sp>
      <p:sp>
        <p:nvSpPr>
          <p:cNvPr id="8" name="Left Bracket 7"/>
          <p:cNvSpPr/>
          <p:nvPr/>
        </p:nvSpPr>
        <p:spPr>
          <a:xfrm>
            <a:off x="4573313" y="2425931"/>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Left Bracket 8"/>
          <p:cNvSpPr/>
          <p:nvPr/>
        </p:nvSpPr>
        <p:spPr>
          <a:xfrm>
            <a:off x="4545112" y="3691915"/>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p:cNvSpPr txBox="1"/>
          <p:nvPr/>
        </p:nvSpPr>
        <p:spPr>
          <a:xfrm>
            <a:off x="3952874" y="2636787"/>
            <a:ext cx="693682" cy="523220"/>
          </a:xfrm>
          <a:prstGeom prst="rect">
            <a:avLst/>
          </a:prstGeom>
          <a:noFill/>
        </p:spPr>
        <p:txBody>
          <a:bodyPr wrap="square" rtlCol="0">
            <a:spAutoFit/>
          </a:bodyPr>
          <a:lstStyle/>
          <a:p>
            <a:r>
              <a:rPr lang="en-GB" sz="2800" b="1" dirty="0">
                <a:solidFill>
                  <a:srgbClr val="002060"/>
                </a:solidFill>
              </a:rPr>
              <a:t>A</a:t>
            </a:r>
          </a:p>
        </p:txBody>
      </p:sp>
      <p:sp>
        <p:nvSpPr>
          <p:cNvPr id="11" name="TextBox 10"/>
          <p:cNvSpPr txBox="1"/>
          <p:nvPr/>
        </p:nvSpPr>
        <p:spPr>
          <a:xfrm>
            <a:off x="3962179" y="3832486"/>
            <a:ext cx="693682" cy="523220"/>
          </a:xfrm>
          <a:prstGeom prst="rect">
            <a:avLst/>
          </a:prstGeom>
          <a:noFill/>
        </p:spPr>
        <p:txBody>
          <a:bodyPr wrap="square" rtlCol="0">
            <a:spAutoFit/>
          </a:bodyPr>
          <a:lstStyle/>
          <a:p>
            <a:r>
              <a:rPr lang="en-GB" sz="2800" b="1" dirty="0">
                <a:solidFill>
                  <a:srgbClr val="002060"/>
                </a:solidFill>
              </a:rPr>
              <a:t>B</a:t>
            </a:r>
          </a:p>
        </p:txBody>
      </p:sp>
      <p:pic>
        <p:nvPicPr>
          <p:cNvPr id="12" name="Picture 10" descr="http://www.clker.com/cliparts/2/5/4/b/12456961341644183975Anselmus_Green_Checkmark_and_Red_Minus.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3592" y="3557021"/>
            <a:ext cx="961657" cy="91678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itle 1"/>
          <p:cNvSpPr>
            <a:spLocks noGrp="1"/>
          </p:cNvSpPr>
          <p:nvPr>
            <p:ph type="title"/>
          </p:nvPr>
        </p:nvSpPr>
        <p:spPr>
          <a:xfrm>
            <a:off x="0" y="213557"/>
            <a:ext cx="2772838" cy="647577"/>
          </a:xfrm>
        </p:spPr>
        <p:txBody>
          <a:bodyPr>
            <a:normAutofit/>
          </a:bodyPr>
          <a:lstStyle/>
          <a:p>
            <a:r>
              <a:rPr lang="en-GB" sz="2800" b="1" dirty="0">
                <a:solidFill>
                  <a:schemeClr val="bg1"/>
                </a:solidFill>
              </a:rPr>
              <a:t>Vocabulario</a:t>
            </a:r>
          </a:p>
        </p:txBody>
      </p:sp>
      <p:sp>
        <p:nvSpPr>
          <p:cNvPr id="15" name="TextBox 14"/>
          <p:cNvSpPr txBox="1"/>
          <p:nvPr/>
        </p:nvSpPr>
        <p:spPr>
          <a:xfrm>
            <a:off x="1043417" y="4282981"/>
            <a:ext cx="1600019" cy="646331"/>
          </a:xfrm>
          <a:prstGeom prst="rect">
            <a:avLst/>
          </a:prstGeom>
          <a:noFill/>
        </p:spPr>
        <p:txBody>
          <a:bodyPr wrap="square" rtlCol="0">
            <a:spAutoFit/>
          </a:bodyPr>
          <a:lstStyle/>
          <a:p>
            <a:r>
              <a:rPr lang="en-GB" sz="3600" dirty="0">
                <a:solidFill>
                  <a:srgbClr val="002060"/>
                </a:solidFill>
              </a:rPr>
              <a:t>[blue]</a:t>
            </a:r>
          </a:p>
        </p:txBody>
      </p:sp>
      <p:sp>
        <p:nvSpPr>
          <p:cNvPr id="16" name="Rounded Rectangle 11">
            <a:extLst>
              <a:ext uri="{FF2B5EF4-FFF2-40B4-BE49-F238E27FC236}">
                <a16:creationId xmlns:a16="http://schemas.microsoft.com/office/drawing/2014/main" id="{72B65CFF-9DCD-48E5-9B5B-F0EE561FBEFE}"/>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0829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0861" y="2714675"/>
            <a:ext cx="4254946" cy="646331"/>
          </a:xfrm>
          <a:prstGeom prst="rect">
            <a:avLst/>
          </a:prstGeom>
          <a:noFill/>
        </p:spPr>
        <p:txBody>
          <a:bodyPr wrap="square" rtlCol="0">
            <a:spAutoFit/>
          </a:bodyPr>
          <a:lstStyle/>
          <a:p>
            <a:r>
              <a:rPr lang="en-GB" sz="3600" dirty="0">
                <a:solidFill>
                  <a:srgbClr val="002060"/>
                </a:solidFill>
              </a:rPr>
              <a:t>amarillo</a:t>
            </a:r>
          </a:p>
        </p:txBody>
      </p:sp>
      <p:sp>
        <p:nvSpPr>
          <p:cNvPr id="13" name="Rectangular Callout 12"/>
          <p:cNvSpPr/>
          <p:nvPr/>
        </p:nvSpPr>
        <p:spPr>
          <a:xfrm>
            <a:off x="2660861" y="4756006"/>
            <a:ext cx="8978689" cy="1402796"/>
          </a:xfrm>
          <a:prstGeom prst="wedgeRectCallout">
            <a:avLst>
              <a:gd name="adj1" fmla="val -39273"/>
              <a:gd name="adj2" fmla="val -98828"/>
            </a:avLst>
          </a:prstGeom>
          <a:solidFill>
            <a:srgbClr val="3A5EAC"/>
          </a:solidFill>
          <a:ln>
            <a:solidFill>
              <a:srgbClr val="E4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000" b="1" dirty="0">
              <a:solidFill>
                <a:schemeClr val="bg1"/>
              </a:solidFill>
            </a:endParaRPr>
          </a:p>
          <a:p>
            <a:endParaRPr lang="en-GB" sz="3000" b="1" dirty="0">
              <a:solidFill>
                <a:schemeClr val="bg1"/>
              </a:solidFill>
            </a:endParaRPr>
          </a:p>
          <a:p>
            <a:endParaRPr lang="en-GB" sz="3000" b="1" dirty="0">
              <a:solidFill>
                <a:schemeClr val="bg1"/>
              </a:solidFill>
            </a:endParaRPr>
          </a:p>
          <a:p>
            <a:r>
              <a:rPr lang="en-GB" sz="3000" dirty="0">
                <a:solidFill>
                  <a:schemeClr val="bg1"/>
                </a:solidFill>
              </a:rPr>
              <a:t>¿Cómo se dice ‘Yellow is a cheerful colour.’ en español?</a:t>
            </a:r>
          </a:p>
          <a:p>
            <a:endParaRPr lang="en-GB" sz="3000" b="1" dirty="0">
              <a:solidFill>
                <a:schemeClr val="bg1"/>
              </a:solidFill>
            </a:endParaRPr>
          </a:p>
          <a:p>
            <a:endParaRPr lang="en-GB" sz="3000" b="1" dirty="0">
              <a:solidFill>
                <a:schemeClr val="bg1"/>
              </a:solidFill>
            </a:endParaRPr>
          </a:p>
          <a:p>
            <a:endParaRPr lang="en-GB" sz="3000" b="1" dirty="0">
              <a:solidFill>
                <a:schemeClr val="bg1"/>
              </a:solidFill>
            </a:endParaRPr>
          </a:p>
          <a:p>
            <a:endParaRPr lang="en-GB" sz="3000" dirty="0">
              <a:solidFill>
                <a:schemeClr val="bg1"/>
              </a:solidFill>
            </a:endParaRPr>
          </a:p>
        </p:txBody>
      </p:sp>
      <p:sp>
        <p:nvSpPr>
          <p:cNvPr id="14" name="TextBox 13"/>
          <p:cNvSpPr txBox="1"/>
          <p:nvPr/>
        </p:nvSpPr>
        <p:spPr>
          <a:xfrm>
            <a:off x="4673155" y="5532458"/>
            <a:ext cx="8264782" cy="553998"/>
          </a:xfrm>
          <a:prstGeom prst="rect">
            <a:avLst/>
          </a:prstGeom>
          <a:noFill/>
        </p:spPr>
        <p:txBody>
          <a:bodyPr wrap="square" rtlCol="0">
            <a:spAutoFit/>
          </a:bodyPr>
          <a:lstStyle/>
          <a:p>
            <a:r>
              <a:rPr lang="en-GB" sz="3000" b="1" i="1" dirty="0">
                <a:solidFill>
                  <a:schemeClr val="bg1"/>
                </a:solidFill>
              </a:rPr>
              <a:t>“El amarillo es un color alegre.” </a:t>
            </a:r>
          </a:p>
        </p:txBody>
      </p:sp>
      <p:sp>
        <p:nvSpPr>
          <p:cNvPr id="15" name="TextBox 14"/>
          <p:cNvSpPr txBox="1"/>
          <p:nvPr/>
        </p:nvSpPr>
        <p:spPr>
          <a:xfrm>
            <a:off x="5585396" y="1932691"/>
            <a:ext cx="6211704" cy="1015663"/>
          </a:xfrm>
          <a:prstGeom prst="rect">
            <a:avLst/>
          </a:prstGeom>
          <a:noFill/>
        </p:spPr>
        <p:txBody>
          <a:bodyPr wrap="square" rtlCol="0">
            <a:spAutoFit/>
          </a:bodyPr>
          <a:lstStyle/>
          <a:p>
            <a:r>
              <a:rPr lang="en-GB" sz="3000" b="1" dirty="0">
                <a:solidFill>
                  <a:srgbClr val="002060"/>
                </a:solidFill>
              </a:rPr>
              <a:t>The ending changes when the noun is masculine/feminine.</a:t>
            </a:r>
          </a:p>
        </p:txBody>
      </p:sp>
      <p:sp>
        <p:nvSpPr>
          <p:cNvPr id="16" name="TextBox 15"/>
          <p:cNvSpPr txBox="1"/>
          <p:nvPr/>
        </p:nvSpPr>
        <p:spPr>
          <a:xfrm>
            <a:off x="5585394" y="3121795"/>
            <a:ext cx="6440305" cy="1015663"/>
          </a:xfrm>
          <a:prstGeom prst="rect">
            <a:avLst/>
          </a:prstGeom>
          <a:noFill/>
        </p:spPr>
        <p:txBody>
          <a:bodyPr wrap="square" rtlCol="0">
            <a:spAutoFit/>
          </a:bodyPr>
          <a:lstStyle/>
          <a:p>
            <a:r>
              <a:rPr lang="en-GB" sz="3000" b="1" dirty="0">
                <a:solidFill>
                  <a:srgbClr val="002060"/>
                </a:solidFill>
              </a:rPr>
              <a:t>The ending is the same for a masculine/feminine noun.</a:t>
            </a:r>
          </a:p>
        </p:txBody>
      </p:sp>
      <p:sp>
        <p:nvSpPr>
          <p:cNvPr id="17" name="Left Bracket 16"/>
          <p:cNvSpPr/>
          <p:nvPr/>
        </p:nvSpPr>
        <p:spPr>
          <a:xfrm>
            <a:off x="5073763" y="2015639"/>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Left Bracket 17"/>
          <p:cNvSpPr/>
          <p:nvPr/>
        </p:nvSpPr>
        <p:spPr>
          <a:xfrm>
            <a:off x="5045562" y="3281623"/>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4453324" y="2226495"/>
            <a:ext cx="693682" cy="523220"/>
          </a:xfrm>
          <a:prstGeom prst="rect">
            <a:avLst/>
          </a:prstGeom>
          <a:noFill/>
        </p:spPr>
        <p:txBody>
          <a:bodyPr wrap="square" rtlCol="0">
            <a:spAutoFit/>
          </a:bodyPr>
          <a:lstStyle/>
          <a:p>
            <a:r>
              <a:rPr lang="en-GB" sz="2800" b="1" dirty="0">
                <a:solidFill>
                  <a:srgbClr val="002060"/>
                </a:solidFill>
              </a:rPr>
              <a:t>A</a:t>
            </a:r>
          </a:p>
        </p:txBody>
      </p:sp>
      <p:sp>
        <p:nvSpPr>
          <p:cNvPr id="20" name="TextBox 19"/>
          <p:cNvSpPr txBox="1"/>
          <p:nvPr/>
        </p:nvSpPr>
        <p:spPr>
          <a:xfrm>
            <a:off x="4462629" y="3422194"/>
            <a:ext cx="693682" cy="523220"/>
          </a:xfrm>
          <a:prstGeom prst="rect">
            <a:avLst/>
          </a:prstGeom>
          <a:noFill/>
        </p:spPr>
        <p:txBody>
          <a:bodyPr wrap="square" rtlCol="0">
            <a:spAutoFit/>
          </a:bodyPr>
          <a:lstStyle/>
          <a:p>
            <a:r>
              <a:rPr lang="en-GB" sz="2800" b="1" dirty="0">
                <a:solidFill>
                  <a:srgbClr val="002060"/>
                </a:solidFill>
              </a:rPr>
              <a:t>B</a:t>
            </a:r>
          </a:p>
        </p:txBody>
      </p:sp>
      <p:pic>
        <p:nvPicPr>
          <p:cNvPr id="21" name="Picture 10" descr="http://www.clker.com/cliparts/2/5/4/b/12456961341644183975Anselmus_Green_Checkmark_and_Red_Minus.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4442" y="2044857"/>
            <a:ext cx="961657" cy="91678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itle 1"/>
          <p:cNvSpPr>
            <a:spLocks noGrp="1"/>
          </p:cNvSpPr>
          <p:nvPr>
            <p:ph type="title"/>
          </p:nvPr>
        </p:nvSpPr>
        <p:spPr>
          <a:xfrm>
            <a:off x="0" y="213557"/>
            <a:ext cx="2853559" cy="647577"/>
          </a:xfrm>
        </p:spPr>
        <p:txBody>
          <a:bodyPr>
            <a:normAutofit/>
          </a:bodyPr>
          <a:lstStyle/>
          <a:p>
            <a:r>
              <a:rPr lang="en-GB" sz="2800" b="1" dirty="0">
                <a:solidFill>
                  <a:schemeClr val="bg1"/>
                </a:solidFill>
              </a:rPr>
              <a:t>Vocabulario</a:t>
            </a:r>
          </a:p>
        </p:txBody>
      </p:sp>
      <p:sp>
        <p:nvSpPr>
          <p:cNvPr id="24" name="TextBox 23"/>
          <p:cNvSpPr txBox="1"/>
          <p:nvPr/>
        </p:nvSpPr>
        <p:spPr>
          <a:xfrm>
            <a:off x="668391" y="4266939"/>
            <a:ext cx="1940415" cy="646331"/>
          </a:xfrm>
          <a:prstGeom prst="rect">
            <a:avLst/>
          </a:prstGeom>
          <a:noFill/>
        </p:spPr>
        <p:txBody>
          <a:bodyPr wrap="square" rtlCol="0">
            <a:spAutoFit/>
          </a:bodyPr>
          <a:lstStyle/>
          <a:p>
            <a:r>
              <a:rPr lang="en-GB" sz="3600" dirty="0">
                <a:solidFill>
                  <a:srgbClr val="002060"/>
                </a:solidFill>
              </a:rPr>
              <a:t>[yellow]</a:t>
            </a:r>
          </a:p>
        </p:txBody>
      </p:sp>
      <p:pic>
        <p:nvPicPr>
          <p:cNvPr id="1026" name="Picture 2" descr="Colored Pencils PNG Clipart | Gallery Yopriceville - High-Quality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779" r="39946"/>
          <a:stretch/>
        </p:blipFill>
        <p:spPr bwMode="auto">
          <a:xfrm>
            <a:off x="1556263" y="2185110"/>
            <a:ext cx="310637" cy="2120543"/>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11">
            <a:extLst>
              <a:ext uri="{FF2B5EF4-FFF2-40B4-BE49-F238E27FC236}">
                <a16:creationId xmlns:a16="http://schemas.microsoft.com/office/drawing/2014/main" id="{192438C3-29F3-4C22-BA86-6F0AAAE9A5E2}"/>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3786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4" grpId="0"/>
      <p:bldP spid="15" grpId="0"/>
      <p:bldP spid="16" grpId="0"/>
      <p:bldP spid="17" grpId="0" animBg="1"/>
      <p:bldP spid="18" grpId="0" animBg="1"/>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clker.com/cliparts/7/b/0/c/11971495461712252788valessiobrito_Coloured_Pencils.svg.med.png"/>
          <p:cNvPicPr>
            <a:picLocks noChangeAspect="1" noChangeArrowheads="1"/>
          </p:cNvPicPr>
          <p:nvPr/>
        </p:nvPicPr>
        <p:blipFill rotWithShape="1">
          <a:blip r:embed="rId3">
            <a:extLst>
              <a:ext uri="{28A0092B-C50C-407E-A947-70E740481C1C}">
                <a14:useLocalDpi xmlns:a14="http://schemas.microsoft.com/office/drawing/2010/main" val="0"/>
              </a:ext>
            </a:extLst>
          </a:blip>
          <a:srcRect l="41974" r="49934"/>
          <a:stretch/>
        </p:blipFill>
        <p:spPr bwMode="auto">
          <a:xfrm>
            <a:off x="1633609" y="1964913"/>
            <a:ext cx="256422" cy="210200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673028" y="2721932"/>
            <a:ext cx="2147621" cy="646331"/>
          </a:xfrm>
          <a:prstGeom prst="rect">
            <a:avLst/>
          </a:prstGeom>
          <a:noFill/>
        </p:spPr>
        <p:txBody>
          <a:bodyPr wrap="square" rtlCol="0">
            <a:spAutoFit/>
          </a:bodyPr>
          <a:lstStyle/>
          <a:p>
            <a:r>
              <a:rPr lang="en-GB" sz="3600" dirty="0">
                <a:solidFill>
                  <a:srgbClr val="002060"/>
                </a:solidFill>
              </a:rPr>
              <a:t>verde</a:t>
            </a:r>
          </a:p>
        </p:txBody>
      </p:sp>
      <p:sp>
        <p:nvSpPr>
          <p:cNvPr id="13" name="Rectangular Callout 12"/>
          <p:cNvSpPr/>
          <p:nvPr/>
        </p:nvSpPr>
        <p:spPr>
          <a:xfrm>
            <a:off x="2865864" y="4756006"/>
            <a:ext cx="8735586" cy="1402796"/>
          </a:xfrm>
          <a:prstGeom prst="wedgeRectCallout">
            <a:avLst>
              <a:gd name="adj1" fmla="val -45689"/>
              <a:gd name="adj2" fmla="val -116053"/>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solidFill>
                <a:schemeClr val="bg1"/>
              </a:solidFill>
            </a:endParaRPr>
          </a:p>
          <a:p>
            <a:r>
              <a:rPr lang="en-GB" sz="2400" b="1" dirty="0">
                <a:solidFill>
                  <a:schemeClr val="bg1"/>
                </a:solidFill>
              </a:rPr>
              <a:t>¿Cómo se dice ‘Green is a nice colour’ en español?</a:t>
            </a: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dirty="0">
              <a:solidFill>
                <a:schemeClr val="bg1"/>
              </a:solidFill>
            </a:endParaRPr>
          </a:p>
        </p:txBody>
      </p:sp>
      <p:sp>
        <p:nvSpPr>
          <p:cNvPr id="14" name="TextBox 13"/>
          <p:cNvSpPr txBox="1"/>
          <p:nvPr/>
        </p:nvSpPr>
        <p:spPr>
          <a:xfrm>
            <a:off x="2922579" y="5363621"/>
            <a:ext cx="6201103" cy="523220"/>
          </a:xfrm>
          <a:prstGeom prst="rect">
            <a:avLst/>
          </a:prstGeom>
          <a:noFill/>
        </p:spPr>
        <p:txBody>
          <a:bodyPr wrap="square" rtlCol="0">
            <a:spAutoFit/>
          </a:bodyPr>
          <a:lstStyle/>
          <a:p>
            <a:r>
              <a:rPr lang="en-GB" sz="2800" dirty="0">
                <a:solidFill>
                  <a:schemeClr val="bg1"/>
                </a:solidFill>
              </a:rPr>
              <a:t>“El verde es un color simpático.” </a:t>
            </a:r>
          </a:p>
        </p:txBody>
      </p:sp>
      <p:sp>
        <p:nvSpPr>
          <p:cNvPr id="15" name="TextBox 14"/>
          <p:cNvSpPr txBox="1"/>
          <p:nvPr/>
        </p:nvSpPr>
        <p:spPr>
          <a:xfrm>
            <a:off x="5585396" y="1932691"/>
            <a:ext cx="6211704" cy="1015663"/>
          </a:xfrm>
          <a:prstGeom prst="rect">
            <a:avLst/>
          </a:prstGeom>
          <a:noFill/>
        </p:spPr>
        <p:txBody>
          <a:bodyPr wrap="square" rtlCol="0">
            <a:spAutoFit/>
          </a:bodyPr>
          <a:lstStyle/>
          <a:p>
            <a:r>
              <a:rPr lang="en-GB" sz="3000" b="1" dirty="0">
                <a:solidFill>
                  <a:srgbClr val="002060"/>
                </a:solidFill>
              </a:rPr>
              <a:t>The ending changes when the noun is masculine/feminine.</a:t>
            </a:r>
          </a:p>
        </p:txBody>
      </p:sp>
      <p:sp>
        <p:nvSpPr>
          <p:cNvPr id="16" name="TextBox 15"/>
          <p:cNvSpPr txBox="1"/>
          <p:nvPr/>
        </p:nvSpPr>
        <p:spPr>
          <a:xfrm>
            <a:off x="5585394" y="3121795"/>
            <a:ext cx="6440305" cy="1015663"/>
          </a:xfrm>
          <a:prstGeom prst="rect">
            <a:avLst/>
          </a:prstGeom>
          <a:noFill/>
        </p:spPr>
        <p:txBody>
          <a:bodyPr wrap="square" rtlCol="0">
            <a:spAutoFit/>
          </a:bodyPr>
          <a:lstStyle/>
          <a:p>
            <a:r>
              <a:rPr lang="en-GB" sz="3000" b="1" dirty="0">
                <a:solidFill>
                  <a:srgbClr val="002060"/>
                </a:solidFill>
              </a:rPr>
              <a:t>The ending is the same for a masculine/feminine noun.</a:t>
            </a:r>
          </a:p>
        </p:txBody>
      </p:sp>
      <p:sp>
        <p:nvSpPr>
          <p:cNvPr id="17" name="Left Bracket 16"/>
          <p:cNvSpPr/>
          <p:nvPr/>
        </p:nvSpPr>
        <p:spPr>
          <a:xfrm>
            <a:off x="5073763" y="2015639"/>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Left Bracket 17"/>
          <p:cNvSpPr/>
          <p:nvPr/>
        </p:nvSpPr>
        <p:spPr>
          <a:xfrm>
            <a:off x="5045562" y="3281623"/>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4453324" y="2226495"/>
            <a:ext cx="693682" cy="523220"/>
          </a:xfrm>
          <a:prstGeom prst="rect">
            <a:avLst/>
          </a:prstGeom>
          <a:noFill/>
        </p:spPr>
        <p:txBody>
          <a:bodyPr wrap="square" rtlCol="0">
            <a:spAutoFit/>
          </a:bodyPr>
          <a:lstStyle/>
          <a:p>
            <a:r>
              <a:rPr lang="en-GB" sz="2800" b="1" dirty="0">
                <a:solidFill>
                  <a:srgbClr val="002060"/>
                </a:solidFill>
              </a:rPr>
              <a:t>A</a:t>
            </a:r>
          </a:p>
        </p:txBody>
      </p:sp>
      <p:sp>
        <p:nvSpPr>
          <p:cNvPr id="20" name="TextBox 19"/>
          <p:cNvSpPr txBox="1"/>
          <p:nvPr/>
        </p:nvSpPr>
        <p:spPr>
          <a:xfrm>
            <a:off x="4462629" y="3422194"/>
            <a:ext cx="693682" cy="523220"/>
          </a:xfrm>
          <a:prstGeom prst="rect">
            <a:avLst/>
          </a:prstGeom>
          <a:noFill/>
        </p:spPr>
        <p:txBody>
          <a:bodyPr wrap="square" rtlCol="0">
            <a:spAutoFit/>
          </a:bodyPr>
          <a:lstStyle/>
          <a:p>
            <a:r>
              <a:rPr lang="en-GB" sz="2800" b="1" dirty="0">
                <a:solidFill>
                  <a:srgbClr val="002060"/>
                </a:solidFill>
              </a:rPr>
              <a:t>B</a:t>
            </a:r>
          </a:p>
        </p:txBody>
      </p:sp>
      <p:pic>
        <p:nvPicPr>
          <p:cNvPr id="21" name="Picture 10" descr="http://www.clker.com/cliparts/2/5/4/b/12456961341644183975Anselmus_Green_Checkmark_and_Red_Minus.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4442" y="2044857"/>
            <a:ext cx="961657" cy="91678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itle 1"/>
          <p:cNvSpPr>
            <a:spLocks noGrp="1"/>
          </p:cNvSpPr>
          <p:nvPr>
            <p:ph type="title"/>
          </p:nvPr>
        </p:nvSpPr>
        <p:spPr>
          <a:xfrm>
            <a:off x="0" y="213557"/>
            <a:ext cx="2673028" cy="647577"/>
          </a:xfrm>
        </p:spPr>
        <p:txBody>
          <a:bodyPr>
            <a:normAutofit/>
          </a:bodyPr>
          <a:lstStyle/>
          <a:p>
            <a:r>
              <a:rPr lang="en-GB" sz="2800" b="1" dirty="0">
                <a:solidFill>
                  <a:schemeClr val="bg1"/>
                </a:solidFill>
              </a:rPr>
              <a:t>Vocabulario</a:t>
            </a:r>
          </a:p>
        </p:txBody>
      </p:sp>
      <p:sp>
        <p:nvSpPr>
          <p:cNvPr id="24" name="TextBox 23"/>
          <p:cNvSpPr txBox="1"/>
          <p:nvPr/>
        </p:nvSpPr>
        <p:spPr>
          <a:xfrm>
            <a:off x="896731" y="4137458"/>
            <a:ext cx="1879162" cy="646331"/>
          </a:xfrm>
          <a:prstGeom prst="rect">
            <a:avLst/>
          </a:prstGeom>
          <a:noFill/>
        </p:spPr>
        <p:txBody>
          <a:bodyPr wrap="square" rtlCol="0">
            <a:spAutoFit/>
          </a:bodyPr>
          <a:lstStyle/>
          <a:p>
            <a:r>
              <a:rPr lang="en-GB" sz="3600" dirty="0">
                <a:solidFill>
                  <a:srgbClr val="002060"/>
                </a:solidFill>
              </a:rPr>
              <a:t>[green]</a:t>
            </a:r>
          </a:p>
        </p:txBody>
      </p:sp>
      <p:sp>
        <p:nvSpPr>
          <p:cNvPr id="25" name="Rounded Rectangle 11">
            <a:extLst>
              <a:ext uri="{FF2B5EF4-FFF2-40B4-BE49-F238E27FC236}">
                <a16:creationId xmlns:a16="http://schemas.microsoft.com/office/drawing/2014/main" id="{1E300CA3-0F8A-4ECF-B7D0-6FE412AB40AF}"/>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96068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animBg="1"/>
      <p:bldP spid="18" grpId="0" animBg="1"/>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clker.com/cliparts/A/k/Z/q/R/e/stamp.svg.med.png"/>
          <p:cNvPicPr>
            <a:picLocks noChangeAspect="1" noChangeArrowheads="1"/>
          </p:cNvPicPr>
          <p:nvPr/>
        </p:nvPicPr>
        <p:blipFill rotWithShape="1">
          <a:blip r:embed="rId3">
            <a:extLst>
              <a:ext uri="{28A0092B-C50C-407E-A947-70E740481C1C}">
                <a14:useLocalDpi xmlns:a14="http://schemas.microsoft.com/office/drawing/2010/main" val="0"/>
              </a:ext>
            </a:extLst>
          </a:blip>
          <a:srcRect l="20302" t="28011" r="19007" b="28452"/>
          <a:stretch/>
        </p:blipFill>
        <p:spPr bwMode="auto">
          <a:xfrm>
            <a:off x="3290775" y="1590207"/>
            <a:ext cx="2900857" cy="203939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735037" y="2286736"/>
            <a:ext cx="1576552" cy="646331"/>
          </a:xfrm>
          <a:prstGeom prst="rect">
            <a:avLst/>
          </a:prstGeom>
          <a:noFill/>
        </p:spPr>
        <p:txBody>
          <a:bodyPr wrap="square" rtlCol="0">
            <a:spAutoFit/>
          </a:bodyPr>
          <a:lstStyle/>
          <a:p>
            <a:r>
              <a:rPr lang="en-GB" sz="3600" dirty="0">
                <a:solidFill>
                  <a:srgbClr val="002060"/>
                </a:solidFill>
              </a:rPr>
              <a:t>solo</a:t>
            </a:r>
          </a:p>
        </p:txBody>
      </p:sp>
      <p:sp>
        <p:nvSpPr>
          <p:cNvPr id="6" name="TextBox 5"/>
          <p:cNvSpPr txBox="1"/>
          <p:nvPr/>
        </p:nvSpPr>
        <p:spPr>
          <a:xfrm>
            <a:off x="4057220" y="2241280"/>
            <a:ext cx="1367966" cy="646331"/>
          </a:xfrm>
          <a:prstGeom prst="rect">
            <a:avLst/>
          </a:prstGeom>
          <a:noFill/>
        </p:spPr>
        <p:txBody>
          <a:bodyPr wrap="square" rtlCol="0">
            <a:spAutoFit/>
          </a:bodyPr>
          <a:lstStyle/>
          <a:p>
            <a:r>
              <a:rPr lang="en-GB" sz="3600" dirty="0">
                <a:solidFill>
                  <a:srgbClr val="002060"/>
                </a:solidFill>
              </a:rPr>
              <a:t>only</a:t>
            </a:r>
          </a:p>
        </p:txBody>
      </p:sp>
      <p:sp>
        <p:nvSpPr>
          <p:cNvPr id="2" name="Rectangular Callout 1"/>
          <p:cNvSpPr/>
          <p:nvPr/>
        </p:nvSpPr>
        <p:spPr>
          <a:xfrm>
            <a:off x="3290775" y="4171950"/>
            <a:ext cx="8569137" cy="2000250"/>
          </a:xfrm>
          <a:prstGeom prst="wedgeRectCallout">
            <a:avLst>
              <a:gd name="adj1" fmla="val 13293"/>
              <a:gd name="adj2" fmla="val -105148"/>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en-GB" sz="2800" dirty="0">
              <a:solidFill>
                <a:schemeClr val="bg1"/>
              </a:solidFill>
            </a:endParaRPr>
          </a:p>
          <a:p>
            <a:pPr>
              <a:spcBef>
                <a:spcPts val="600"/>
              </a:spcBef>
            </a:pPr>
            <a:r>
              <a:rPr lang="en-GB" sz="2800" dirty="0">
                <a:solidFill>
                  <a:schemeClr val="bg1"/>
                </a:solidFill>
              </a:rPr>
              <a:t>‘Solo’ commonly appears before the verb.</a:t>
            </a:r>
          </a:p>
          <a:p>
            <a:pPr marL="285750" indent="-285750">
              <a:spcBef>
                <a:spcPts val="600"/>
              </a:spcBef>
              <a:buFont typeface="Arial" panose="020B0604020202020204" pitchFamily="34" charset="0"/>
              <a:buChar char="•"/>
            </a:pPr>
            <a:r>
              <a:rPr lang="en-GB" sz="2800" b="1" dirty="0">
                <a:solidFill>
                  <a:schemeClr val="bg1"/>
                </a:solidFill>
              </a:rPr>
              <a:t>Solo tengo </a:t>
            </a:r>
            <a:r>
              <a:rPr lang="en-GB" sz="2800" dirty="0">
                <a:solidFill>
                  <a:schemeClr val="bg1"/>
                </a:solidFill>
              </a:rPr>
              <a:t>un perro. </a:t>
            </a:r>
            <a:r>
              <a:rPr lang="en-GB" sz="2800" dirty="0">
                <a:solidFill>
                  <a:schemeClr val="bg1"/>
                </a:solidFill>
                <a:sym typeface="Wingdings" panose="05000000000000000000" pitchFamily="2" charset="2"/>
              </a:rPr>
              <a:t> </a:t>
            </a:r>
            <a:r>
              <a:rPr lang="en-GB" sz="2800" b="1" dirty="0">
                <a:solidFill>
                  <a:schemeClr val="bg1"/>
                </a:solidFill>
                <a:sym typeface="Wingdings" panose="05000000000000000000" pitchFamily="2" charset="2"/>
              </a:rPr>
              <a:t>I only have </a:t>
            </a:r>
            <a:r>
              <a:rPr lang="en-GB" sz="2800" dirty="0">
                <a:solidFill>
                  <a:schemeClr val="bg1"/>
                </a:solidFill>
                <a:sym typeface="Wingdings" panose="05000000000000000000" pitchFamily="2" charset="2"/>
              </a:rPr>
              <a:t>a dog.</a:t>
            </a:r>
          </a:p>
          <a:p>
            <a:pPr marL="285750" indent="-285750">
              <a:spcBef>
                <a:spcPts val="600"/>
              </a:spcBef>
              <a:buFont typeface="Arial" panose="020B0604020202020204" pitchFamily="34" charset="0"/>
              <a:buChar char="•"/>
            </a:pPr>
            <a:r>
              <a:rPr lang="en-GB" sz="2800" b="1" dirty="0">
                <a:solidFill>
                  <a:schemeClr val="bg1"/>
                </a:solidFill>
                <a:sym typeface="Wingdings" panose="05000000000000000000" pitchFamily="2" charset="2"/>
              </a:rPr>
              <a:t>Solo </a:t>
            </a:r>
            <a:r>
              <a:rPr lang="en-GB" sz="2800" b="1" dirty="0" err="1">
                <a:solidFill>
                  <a:schemeClr val="bg1"/>
                </a:solidFill>
                <a:sym typeface="Wingdings" panose="05000000000000000000" pitchFamily="2" charset="2"/>
              </a:rPr>
              <a:t>estudio</a:t>
            </a:r>
            <a:r>
              <a:rPr lang="en-GB" sz="2800" dirty="0">
                <a:solidFill>
                  <a:schemeClr val="bg1"/>
                </a:solidFill>
                <a:sym typeface="Wingdings" panose="05000000000000000000" pitchFamily="2" charset="2"/>
              </a:rPr>
              <a:t> inglés.  </a:t>
            </a:r>
            <a:r>
              <a:rPr lang="en-GB" sz="2800" b="1" dirty="0">
                <a:solidFill>
                  <a:schemeClr val="bg1"/>
                </a:solidFill>
                <a:sym typeface="Wingdings" panose="05000000000000000000" pitchFamily="2" charset="2"/>
              </a:rPr>
              <a:t>I only study </a:t>
            </a:r>
            <a:r>
              <a:rPr lang="en-GB" sz="2800" dirty="0">
                <a:solidFill>
                  <a:schemeClr val="bg1"/>
                </a:solidFill>
                <a:sym typeface="Wingdings" panose="05000000000000000000" pitchFamily="2" charset="2"/>
              </a:rPr>
              <a:t>English.</a:t>
            </a:r>
            <a:endParaRPr lang="en-GB" sz="2800" dirty="0">
              <a:solidFill>
                <a:schemeClr val="bg1"/>
              </a:solidFill>
            </a:endParaRPr>
          </a:p>
          <a:p>
            <a:pPr algn="ctr">
              <a:spcBef>
                <a:spcPts val="600"/>
              </a:spcBef>
            </a:pPr>
            <a:endParaRPr lang="en-GB" sz="2800" dirty="0">
              <a:solidFill>
                <a:schemeClr val="bg1"/>
              </a:solidFill>
            </a:endParaRPr>
          </a:p>
        </p:txBody>
      </p:sp>
      <p:sp>
        <p:nvSpPr>
          <p:cNvPr id="8" name="Title 1"/>
          <p:cNvSpPr>
            <a:spLocks noGrp="1"/>
          </p:cNvSpPr>
          <p:nvPr>
            <p:ph type="title"/>
          </p:nvPr>
        </p:nvSpPr>
        <p:spPr>
          <a:xfrm>
            <a:off x="0" y="213557"/>
            <a:ext cx="2853559" cy="647577"/>
          </a:xfrm>
        </p:spPr>
        <p:txBody>
          <a:bodyPr>
            <a:normAutofit/>
          </a:bodyPr>
          <a:lstStyle/>
          <a:p>
            <a:r>
              <a:rPr lang="en-GB" sz="2800" b="1" dirty="0">
                <a:solidFill>
                  <a:schemeClr val="bg1"/>
                </a:solidFill>
              </a:rPr>
              <a:t>Vocabulario</a:t>
            </a:r>
          </a:p>
        </p:txBody>
      </p:sp>
      <p:sp>
        <p:nvSpPr>
          <p:cNvPr id="9" name="Rounded Rectangle 11">
            <a:extLst>
              <a:ext uri="{FF2B5EF4-FFF2-40B4-BE49-F238E27FC236}">
                <a16:creationId xmlns:a16="http://schemas.microsoft.com/office/drawing/2014/main" id="{A8A04C47-98C2-4C7F-BE73-E788F62A50F5}"/>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75733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clker.com/cliparts/A/k/Z/q/R/e/stamp.svg.med.png"/>
          <p:cNvPicPr>
            <a:picLocks noChangeAspect="1" noChangeArrowheads="1"/>
          </p:cNvPicPr>
          <p:nvPr/>
        </p:nvPicPr>
        <p:blipFill rotWithShape="1">
          <a:blip r:embed="rId3">
            <a:extLst>
              <a:ext uri="{28A0092B-C50C-407E-A947-70E740481C1C}">
                <a14:useLocalDpi xmlns:a14="http://schemas.microsoft.com/office/drawing/2010/main" val="0"/>
              </a:ext>
            </a:extLst>
          </a:blip>
          <a:srcRect l="20302" t="28011" r="19007" b="28452"/>
          <a:stretch/>
        </p:blipFill>
        <p:spPr bwMode="auto">
          <a:xfrm>
            <a:off x="2256728" y="1163991"/>
            <a:ext cx="2900857" cy="203939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901557" y="1551441"/>
            <a:ext cx="2475102" cy="1200329"/>
          </a:xfrm>
          <a:prstGeom prst="rect">
            <a:avLst/>
          </a:prstGeom>
          <a:noFill/>
        </p:spPr>
        <p:txBody>
          <a:bodyPr wrap="square" rtlCol="0">
            <a:spAutoFit/>
          </a:bodyPr>
          <a:lstStyle/>
          <a:p>
            <a:r>
              <a:rPr lang="en-GB" sz="3600" dirty="0">
                <a:solidFill>
                  <a:srgbClr val="002060"/>
                </a:solidFill>
              </a:rPr>
              <a:t>mucho, mucha</a:t>
            </a:r>
          </a:p>
        </p:txBody>
      </p:sp>
      <p:sp>
        <p:nvSpPr>
          <p:cNvPr id="6" name="TextBox 5"/>
          <p:cNvSpPr txBox="1"/>
          <p:nvPr/>
        </p:nvSpPr>
        <p:spPr>
          <a:xfrm>
            <a:off x="2596750" y="1551441"/>
            <a:ext cx="2560835" cy="1200329"/>
          </a:xfrm>
          <a:prstGeom prst="rect">
            <a:avLst/>
          </a:prstGeom>
          <a:noFill/>
        </p:spPr>
        <p:txBody>
          <a:bodyPr wrap="square" rtlCol="0">
            <a:spAutoFit/>
          </a:bodyPr>
          <a:lstStyle/>
          <a:p>
            <a:r>
              <a:rPr lang="en-GB" sz="3600" dirty="0">
                <a:solidFill>
                  <a:srgbClr val="002060"/>
                </a:solidFill>
              </a:rPr>
              <a:t>much,      a lot (of)</a:t>
            </a:r>
          </a:p>
        </p:txBody>
      </p:sp>
      <p:sp>
        <p:nvSpPr>
          <p:cNvPr id="2" name="Rectangular Callout 1"/>
          <p:cNvSpPr/>
          <p:nvPr/>
        </p:nvSpPr>
        <p:spPr>
          <a:xfrm>
            <a:off x="2804161" y="3500487"/>
            <a:ext cx="9031368" cy="2612708"/>
          </a:xfrm>
          <a:prstGeom prst="wedgeRectCallout">
            <a:avLst>
              <a:gd name="adj1" fmla="val -7504"/>
              <a:gd name="adj2" fmla="val -86063"/>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en-GB" sz="2800" dirty="0">
              <a:solidFill>
                <a:schemeClr val="bg1"/>
              </a:solidFill>
            </a:endParaRPr>
          </a:p>
          <a:p>
            <a:pPr>
              <a:spcBef>
                <a:spcPts val="600"/>
              </a:spcBef>
            </a:pPr>
            <a:r>
              <a:rPr lang="en-GB" sz="2800" dirty="0">
                <a:solidFill>
                  <a:schemeClr val="bg1"/>
                </a:solidFill>
              </a:rPr>
              <a:t>When ‘mucho’ is an adjective, it needs to agree in gender and number with the noun:</a:t>
            </a:r>
          </a:p>
          <a:p>
            <a:pPr marL="285750" indent="-285750">
              <a:spcBef>
                <a:spcPts val="600"/>
              </a:spcBef>
              <a:buFont typeface="Arial" panose="020B0604020202020204" pitchFamily="34" charset="0"/>
              <a:buChar char="•"/>
            </a:pPr>
            <a:r>
              <a:rPr lang="en-GB" sz="2800" dirty="0">
                <a:solidFill>
                  <a:schemeClr val="bg1"/>
                </a:solidFill>
              </a:rPr>
              <a:t>Tengo </a:t>
            </a:r>
            <a:r>
              <a:rPr lang="en-GB" sz="2800" b="1" dirty="0">
                <a:solidFill>
                  <a:schemeClr val="bg1"/>
                </a:solidFill>
              </a:rPr>
              <a:t>muchos </a:t>
            </a:r>
            <a:r>
              <a:rPr lang="en-GB" sz="2800" dirty="0">
                <a:solidFill>
                  <a:schemeClr val="bg1"/>
                </a:solidFill>
              </a:rPr>
              <a:t>amigos. </a:t>
            </a:r>
            <a:r>
              <a:rPr lang="en-GB" sz="2800" dirty="0">
                <a:solidFill>
                  <a:schemeClr val="bg1"/>
                </a:solidFill>
                <a:sym typeface="Wingdings" panose="05000000000000000000" pitchFamily="2" charset="2"/>
              </a:rPr>
              <a:t> I have </a:t>
            </a:r>
            <a:r>
              <a:rPr lang="en-GB" sz="2800" b="1" dirty="0">
                <a:solidFill>
                  <a:schemeClr val="bg1"/>
                </a:solidFill>
                <a:sym typeface="Wingdings" panose="05000000000000000000" pitchFamily="2" charset="2"/>
              </a:rPr>
              <a:t>a lot of </a:t>
            </a:r>
            <a:r>
              <a:rPr lang="en-GB" sz="2800" dirty="0">
                <a:solidFill>
                  <a:schemeClr val="bg1"/>
                </a:solidFill>
                <a:sym typeface="Wingdings" panose="05000000000000000000" pitchFamily="2" charset="2"/>
              </a:rPr>
              <a:t>friends.</a:t>
            </a:r>
          </a:p>
          <a:p>
            <a:pPr marL="285750" indent="-285750">
              <a:spcBef>
                <a:spcPts val="600"/>
              </a:spcBef>
              <a:buFont typeface="Arial" panose="020B0604020202020204" pitchFamily="34" charset="0"/>
              <a:buChar char="•"/>
            </a:pPr>
            <a:r>
              <a:rPr lang="en-GB" sz="2800" dirty="0">
                <a:solidFill>
                  <a:schemeClr val="bg1"/>
                </a:solidFill>
                <a:sym typeface="Wingdings" panose="05000000000000000000" pitchFamily="2" charset="2"/>
              </a:rPr>
              <a:t>Tengo</a:t>
            </a:r>
            <a:r>
              <a:rPr lang="en-GB" sz="2800" b="1" dirty="0">
                <a:solidFill>
                  <a:schemeClr val="bg1"/>
                </a:solidFill>
                <a:sym typeface="Wingdings" panose="05000000000000000000" pitchFamily="2" charset="2"/>
              </a:rPr>
              <a:t> muchas </a:t>
            </a:r>
            <a:r>
              <a:rPr lang="en-GB" sz="2800" dirty="0">
                <a:solidFill>
                  <a:schemeClr val="bg1"/>
                </a:solidFill>
                <a:sym typeface="Wingdings" panose="05000000000000000000" pitchFamily="2" charset="2"/>
              </a:rPr>
              <a:t>cosas.  I have </a:t>
            </a:r>
            <a:r>
              <a:rPr lang="en-GB" sz="2800" b="1" dirty="0">
                <a:solidFill>
                  <a:schemeClr val="bg1"/>
                </a:solidFill>
                <a:sym typeface="Wingdings" panose="05000000000000000000" pitchFamily="2" charset="2"/>
              </a:rPr>
              <a:t>a lot of </a:t>
            </a:r>
            <a:r>
              <a:rPr lang="en-GB" sz="2800" dirty="0">
                <a:solidFill>
                  <a:schemeClr val="bg1"/>
                </a:solidFill>
                <a:sym typeface="Wingdings" panose="05000000000000000000" pitchFamily="2" charset="2"/>
              </a:rPr>
              <a:t>things.</a:t>
            </a:r>
            <a:endParaRPr lang="en-GB" sz="2800" dirty="0">
              <a:solidFill>
                <a:schemeClr val="bg1"/>
              </a:solidFill>
            </a:endParaRPr>
          </a:p>
          <a:p>
            <a:pPr algn="ctr">
              <a:spcBef>
                <a:spcPts val="600"/>
              </a:spcBef>
            </a:pPr>
            <a:endParaRPr lang="en-GB" sz="2800" dirty="0">
              <a:solidFill>
                <a:schemeClr val="bg1"/>
              </a:solidFill>
            </a:endParaRPr>
          </a:p>
        </p:txBody>
      </p:sp>
      <p:sp>
        <p:nvSpPr>
          <p:cNvPr id="8" name="Title 1"/>
          <p:cNvSpPr>
            <a:spLocks noGrp="1"/>
          </p:cNvSpPr>
          <p:nvPr>
            <p:ph type="title"/>
          </p:nvPr>
        </p:nvSpPr>
        <p:spPr>
          <a:xfrm>
            <a:off x="0" y="213557"/>
            <a:ext cx="2804161" cy="647577"/>
          </a:xfrm>
        </p:spPr>
        <p:txBody>
          <a:bodyPr>
            <a:normAutofit/>
          </a:bodyPr>
          <a:lstStyle/>
          <a:p>
            <a:r>
              <a:rPr lang="en-GB" sz="2800" b="1" dirty="0">
                <a:solidFill>
                  <a:schemeClr val="bg1"/>
                </a:solidFill>
              </a:rPr>
              <a:t>Vocabulario</a:t>
            </a:r>
          </a:p>
        </p:txBody>
      </p:sp>
      <p:sp>
        <p:nvSpPr>
          <p:cNvPr id="9" name="Rounded Rectangle 11">
            <a:extLst>
              <a:ext uri="{FF2B5EF4-FFF2-40B4-BE49-F238E27FC236}">
                <a16:creationId xmlns:a16="http://schemas.microsoft.com/office/drawing/2014/main" id="{5FA70300-CAF9-4175-85F0-BFF54EB71F4E}"/>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84681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descr="Table for exercises"/>
          <p:cNvGraphicFramePr>
            <a:graphicFrameLocks noGrp="1"/>
          </p:cNvGraphicFramePr>
          <p:nvPr/>
        </p:nvGraphicFramePr>
        <p:xfrm>
          <a:off x="210690" y="1029035"/>
          <a:ext cx="11603938" cy="5102954"/>
        </p:xfrm>
        <a:graphic>
          <a:graphicData uri="http://schemas.openxmlformats.org/drawingml/2006/table">
            <a:tbl>
              <a:tblPr firstRow="1" bandRow="1">
                <a:tableStyleId>{5940675A-B579-460E-94D1-54222C63F5DA}</a:tableStyleId>
              </a:tblPr>
              <a:tblGrid>
                <a:gridCol w="5232167">
                  <a:extLst>
                    <a:ext uri="{9D8B030D-6E8A-4147-A177-3AD203B41FA5}">
                      <a16:colId xmlns:a16="http://schemas.microsoft.com/office/drawing/2014/main" val="2718503455"/>
                    </a:ext>
                  </a:extLst>
                </a:gridCol>
                <a:gridCol w="1219200">
                  <a:extLst>
                    <a:ext uri="{9D8B030D-6E8A-4147-A177-3AD203B41FA5}">
                      <a16:colId xmlns:a16="http://schemas.microsoft.com/office/drawing/2014/main" val="20001"/>
                    </a:ext>
                  </a:extLst>
                </a:gridCol>
                <a:gridCol w="1248229">
                  <a:extLst>
                    <a:ext uri="{9D8B030D-6E8A-4147-A177-3AD203B41FA5}">
                      <a16:colId xmlns:a16="http://schemas.microsoft.com/office/drawing/2014/main" val="3057866719"/>
                    </a:ext>
                  </a:extLst>
                </a:gridCol>
                <a:gridCol w="3904342">
                  <a:extLst>
                    <a:ext uri="{9D8B030D-6E8A-4147-A177-3AD203B41FA5}">
                      <a16:colId xmlns:a16="http://schemas.microsoft.com/office/drawing/2014/main" val="2835944962"/>
                    </a:ext>
                  </a:extLst>
                </a:gridCol>
              </a:tblGrid>
              <a:tr h="676894">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9294640"/>
                  </a:ext>
                </a:extLst>
              </a:tr>
              <a:tr h="442606">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bl>
          </a:graphicData>
        </a:graphic>
      </p:graphicFrame>
      <p:sp>
        <p:nvSpPr>
          <p:cNvPr id="4" name="Title 3"/>
          <p:cNvSpPr>
            <a:spLocks noGrp="1"/>
          </p:cNvSpPr>
          <p:nvPr>
            <p:ph type="title"/>
          </p:nvPr>
        </p:nvSpPr>
        <p:spPr>
          <a:xfrm>
            <a:off x="0" y="52385"/>
            <a:ext cx="11814628" cy="355713"/>
          </a:xfrm>
        </p:spPr>
        <p:txBody>
          <a:bodyPr>
            <a:noAutofit/>
          </a:bodyPr>
          <a:lstStyle/>
          <a:p>
            <a:r>
              <a:rPr lang="en-GB" sz="2000" dirty="0">
                <a:solidFill>
                  <a:srgbClr val="002060"/>
                </a:solidFill>
              </a:rPr>
              <a:t>Daniel talks to a friend from his country, Spain, about the beautiful things they have there.</a:t>
            </a:r>
          </a:p>
        </p:txBody>
      </p:sp>
      <p:sp>
        <p:nvSpPr>
          <p:cNvPr id="5" name="Title 3"/>
          <p:cNvSpPr txBox="1">
            <a:spLocks/>
          </p:cNvSpPr>
          <p:nvPr/>
        </p:nvSpPr>
        <p:spPr>
          <a:xfrm>
            <a:off x="-1" y="407350"/>
            <a:ext cx="728617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He also says what his Peruvian friends have in theirs. </a:t>
            </a:r>
          </a:p>
        </p:txBody>
      </p:sp>
      <p:sp>
        <p:nvSpPr>
          <p:cNvPr id="6" name="Title 3"/>
          <p:cNvSpPr txBox="1">
            <a:spLocks/>
          </p:cNvSpPr>
          <p:nvPr/>
        </p:nvSpPr>
        <p:spPr>
          <a:xfrm>
            <a:off x="223726" y="1726348"/>
            <a:ext cx="553696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“Tenemos ríos hermosos.” </a:t>
            </a:r>
          </a:p>
        </p:txBody>
      </p:sp>
      <p:sp>
        <p:nvSpPr>
          <p:cNvPr id="45" name="TextBox 44" descr="table content ">
            <a:extLst>
              <a:ext uri="{FF2B5EF4-FFF2-40B4-BE49-F238E27FC236}">
                <a16:creationId xmlns:a16="http://schemas.microsoft.com/office/drawing/2014/main" id="{E4787244-D551-0943-BF15-C343F13E7CB4}"/>
              </a:ext>
            </a:extLst>
          </p:cNvPr>
          <p:cNvSpPr txBox="1"/>
          <p:nvPr/>
        </p:nvSpPr>
        <p:spPr>
          <a:xfrm>
            <a:off x="6742315" y="-665064"/>
            <a:ext cx="4758717" cy="399484"/>
          </a:xfrm>
          <a:prstGeom prst="rect">
            <a:avLst/>
          </a:prstGeom>
          <a:noFill/>
        </p:spPr>
        <p:txBody>
          <a:bodyPr wrap="square" rtlCol="0">
            <a:spAutoFit/>
          </a:bodyPr>
          <a:lstStyle/>
          <a:p>
            <a:endParaRPr lang="en-US" dirty="0"/>
          </a:p>
        </p:txBody>
      </p:sp>
      <p:sp>
        <p:nvSpPr>
          <p:cNvPr id="76" name="Title 3"/>
          <p:cNvSpPr txBox="1">
            <a:spLocks/>
          </p:cNvSpPr>
          <p:nvPr/>
        </p:nvSpPr>
        <p:spPr>
          <a:xfrm>
            <a:off x="223726" y="2210807"/>
            <a:ext cx="553696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“Tienen muchas </a:t>
            </a:r>
            <a:r>
              <a:rPr lang="en-GB" sz="2000" b="1" dirty="0" err="1">
                <a:solidFill>
                  <a:srgbClr val="002060"/>
                </a:solidFill>
              </a:rPr>
              <a:t>flores</a:t>
            </a:r>
            <a:r>
              <a:rPr lang="en-GB" sz="2000" b="1" dirty="0">
                <a:solidFill>
                  <a:srgbClr val="002060"/>
                </a:solidFill>
              </a:rPr>
              <a:t> rojas.” </a:t>
            </a:r>
          </a:p>
        </p:txBody>
      </p:sp>
      <p:sp>
        <p:nvSpPr>
          <p:cNvPr id="77" name="Title 3"/>
          <p:cNvSpPr txBox="1">
            <a:spLocks/>
          </p:cNvSpPr>
          <p:nvPr/>
        </p:nvSpPr>
        <p:spPr>
          <a:xfrm>
            <a:off x="237100" y="2634051"/>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“Tienen unas ciudades grandes.” </a:t>
            </a:r>
          </a:p>
        </p:txBody>
      </p:sp>
      <p:sp>
        <p:nvSpPr>
          <p:cNvPr id="78" name="Title 3"/>
          <p:cNvSpPr txBox="1">
            <a:spLocks/>
          </p:cNvSpPr>
          <p:nvPr/>
        </p:nvSpPr>
        <p:spPr>
          <a:xfrm>
            <a:off x="210690" y="3046567"/>
            <a:ext cx="443762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“Tenemos naturaleza diversa.” </a:t>
            </a:r>
          </a:p>
        </p:txBody>
      </p:sp>
      <p:sp>
        <p:nvSpPr>
          <p:cNvPr id="81" name="Title 3"/>
          <p:cNvSpPr txBox="1">
            <a:spLocks/>
          </p:cNvSpPr>
          <p:nvPr/>
        </p:nvSpPr>
        <p:spPr>
          <a:xfrm>
            <a:off x="7956082" y="1205142"/>
            <a:ext cx="3713404"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Escribe la frase completa en inglés.</a:t>
            </a:r>
          </a:p>
        </p:txBody>
      </p:sp>
      <p:sp>
        <p:nvSpPr>
          <p:cNvPr id="83" name="Title 3"/>
          <p:cNvSpPr txBox="1">
            <a:spLocks/>
          </p:cNvSpPr>
          <p:nvPr/>
        </p:nvSpPr>
        <p:spPr>
          <a:xfrm>
            <a:off x="210689" y="3499147"/>
            <a:ext cx="443762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“Tienen pájaros verdes.” </a:t>
            </a:r>
          </a:p>
        </p:txBody>
      </p:sp>
      <p:sp>
        <p:nvSpPr>
          <p:cNvPr id="84" name="Title 3"/>
          <p:cNvSpPr txBox="1">
            <a:spLocks/>
          </p:cNvSpPr>
          <p:nvPr/>
        </p:nvSpPr>
        <p:spPr>
          <a:xfrm>
            <a:off x="221459" y="3983606"/>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“Tenemos </a:t>
            </a:r>
            <a:r>
              <a:rPr lang="en-GB" sz="2000" b="1" dirty="0" err="1">
                <a:solidFill>
                  <a:srgbClr val="002060"/>
                </a:solidFill>
              </a:rPr>
              <a:t>lugares</a:t>
            </a:r>
            <a:r>
              <a:rPr lang="en-GB" sz="2000" b="1" dirty="0">
                <a:solidFill>
                  <a:srgbClr val="002060"/>
                </a:solidFill>
              </a:rPr>
              <a:t> interesantes.” </a:t>
            </a:r>
          </a:p>
        </p:txBody>
      </p:sp>
      <p:sp>
        <p:nvSpPr>
          <p:cNvPr id="85" name="Title 3"/>
          <p:cNvSpPr txBox="1">
            <a:spLocks/>
          </p:cNvSpPr>
          <p:nvPr/>
        </p:nvSpPr>
        <p:spPr>
          <a:xfrm>
            <a:off x="221459" y="4423932"/>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“Tienen árboles bastante antiguos.” </a:t>
            </a:r>
          </a:p>
        </p:txBody>
      </p:sp>
      <p:sp>
        <p:nvSpPr>
          <p:cNvPr id="86" name="Title 3"/>
          <p:cNvSpPr txBox="1">
            <a:spLocks/>
          </p:cNvSpPr>
          <p:nvPr/>
        </p:nvSpPr>
        <p:spPr>
          <a:xfrm>
            <a:off x="221459" y="4850046"/>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“Tenemos montañas altas” </a:t>
            </a:r>
          </a:p>
        </p:txBody>
      </p:sp>
      <p:pic>
        <p:nvPicPr>
          <p:cNvPr id="15362" name="Picture 2" descr="Flag of Peru (state).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7252" y="1058460"/>
            <a:ext cx="913688" cy="608887"/>
          </a:xfrm>
          <a:prstGeom prst="rect">
            <a:avLst/>
          </a:prstGeom>
          <a:noFill/>
          <a:extLst>
            <a:ext uri="{909E8E84-426E-40dd-AFC4-6F175D3DCCD1}">
              <a14:hiddenFill xmlns:a14="http://schemas.microsoft.com/office/drawing/2010/main" xmlns="">
                <a:solidFill>
                  <a:srgbClr val="FFFFFF"/>
                </a:solidFill>
              </a14:hiddenFill>
            </a:ext>
          </a:extLst>
        </p:spPr>
      </p:pic>
      <p:sp>
        <p:nvSpPr>
          <p:cNvPr id="75" name="Rectangular Callout 74"/>
          <p:cNvSpPr/>
          <p:nvPr/>
        </p:nvSpPr>
        <p:spPr>
          <a:xfrm>
            <a:off x="7368953" y="497088"/>
            <a:ext cx="1454297" cy="353964"/>
          </a:xfrm>
          <a:prstGeom prst="wedgeRectCallout">
            <a:avLst>
              <a:gd name="adj1" fmla="val -36801"/>
              <a:gd name="adj2" fmla="val 166725"/>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They have</a:t>
            </a:r>
          </a:p>
        </p:txBody>
      </p:sp>
      <p:pic>
        <p:nvPicPr>
          <p:cNvPr id="15364" name="Picture 4" descr="Flag of Spain (Civil).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8601" y="1057901"/>
            <a:ext cx="914526" cy="609446"/>
          </a:xfrm>
          <a:prstGeom prst="rect">
            <a:avLst/>
          </a:prstGeom>
          <a:noFill/>
          <a:extLst>
            <a:ext uri="{909E8E84-426E-40dd-AFC4-6F175D3DCCD1}">
              <a14:hiddenFill xmlns:a14="http://schemas.microsoft.com/office/drawing/2010/main" xmlns="">
                <a:solidFill>
                  <a:srgbClr val="FFFFFF"/>
                </a:solidFill>
              </a14:hiddenFill>
            </a:ext>
          </a:extLst>
        </p:spPr>
      </p:pic>
      <p:sp>
        <p:nvSpPr>
          <p:cNvPr id="74" name="Rectangular Callout 73"/>
          <p:cNvSpPr/>
          <p:nvPr/>
        </p:nvSpPr>
        <p:spPr>
          <a:xfrm>
            <a:off x="4478591" y="771384"/>
            <a:ext cx="1454297" cy="353964"/>
          </a:xfrm>
          <a:prstGeom prst="wedgeRectCallout">
            <a:avLst>
              <a:gd name="adj1" fmla="val 45037"/>
              <a:gd name="adj2" fmla="val 120203"/>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We have </a:t>
            </a:r>
          </a:p>
        </p:txBody>
      </p:sp>
      <p:sp>
        <p:nvSpPr>
          <p:cNvPr id="89" name="Title 3"/>
          <p:cNvSpPr txBox="1">
            <a:spLocks/>
          </p:cNvSpPr>
          <p:nvPr/>
        </p:nvSpPr>
        <p:spPr>
          <a:xfrm>
            <a:off x="221459" y="5293874"/>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“Tenemos playas muy grandes” </a:t>
            </a:r>
          </a:p>
        </p:txBody>
      </p:sp>
      <p:sp>
        <p:nvSpPr>
          <p:cNvPr id="90" name="Title 3"/>
          <p:cNvSpPr txBox="1">
            <a:spLocks/>
          </p:cNvSpPr>
          <p:nvPr/>
        </p:nvSpPr>
        <p:spPr>
          <a:xfrm>
            <a:off x="221459" y="5737702"/>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002060"/>
                </a:solidFill>
              </a:rPr>
              <a:t>“Solo tienen islas bonitas” </a:t>
            </a:r>
          </a:p>
        </p:txBody>
      </p:sp>
      <p:sp>
        <p:nvSpPr>
          <p:cNvPr id="91" name="Title 3"/>
          <p:cNvSpPr txBox="1">
            <a:spLocks/>
          </p:cNvSpPr>
          <p:nvPr/>
        </p:nvSpPr>
        <p:spPr>
          <a:xfrm>
            <a:off x="7956082" y="1743480"/>
            <a:ext cx="351288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We have beautiful rivers.</a:t>
            </a:r>
          </a:p>
        </p:txBody>
      </p:sp>
      <p:sp>
        <p:nvSpPr>
          <p:cNvPr id="92" name="Title 3"/>
          <p:cNvSpPr txBox="1">
            <a:spLocks/>
          </p:cNvSpPr>
          <p:nvPr/>
        </p:nvSpPr>
        <p:spPr>
          <a:xfrm>
            <a:off x="7956082" y="2210807"/>
            <a:ext cx="3871582"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They have a lot of red flowers.</a:t>
            </a:r>
          </a:p>
        </p:txBody>
      </p:sp>
      <p:sp>
        <p:nvSpPr>
          <p:cNvPr id="93" name="Title 3"/>
          <p:cNvSpPr txBox="1">
            <a:spLocks/>
          </p:cNvSpPr>
          <p:nvPr/>
        </p:nvSpPr>
        <p:spPr>
          <a:xfrm>
            <a:off x="7967789" y="2645452"/>
            <a:ext cx="351288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They have some big cities.</a:t>
            </a:r>
          </a:p>
        </p:txBody>
      </p:sp>
      <p:sp>
        <p:nvSpPr>
          <p:cNvPr id="94" name="Title 3"/>
          <p:cNvSpPr txBox="1">
            <a:spLocks/>
          </p:cNvSpPr>
          <p:nvPr/>
        </p:nvSpPr>
        <p:spPr>
          <a:xfrm>
            <a:off x="7956082" y="3080447"/>
            <a:ext cx="326346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We have diverse nature.</a:t>
            </a:r>
          </a:p>
        </p:txBody>
      </p:sp>
      <p:sp>
        <p:nvSpPr>
          <p:cNvPr id="95" name="Title 3"/>
          <p:cNvSpPr txBox="1">
            <a:spLocks/>
          </p:cNvSpPr>
          <p:nvPr/>
        </p:nvSpPr>
        <p:spPr>
          <a:xfrm>
            <a:off x="7956082" y="3524275"/>
            <a:ext cx="3713404"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They have green birds.</a:t>
            </a:r>
          </a:p>
        </p:txBody>
      </p:sp>
      <p:sp>
        <p:nvSpPr>
          <p:cNvPr id="96" name="Title 3"/>
          <p:cNvSpPr txBox="1">
            <a:spLocks/>
          </p:cNvSpPr>
          <p:nvPr/>
        </p:nvSpPr>
        <p:spPr>
          <a:xfrm>
            <a:off x="7956082" y="3946738"/>
            <a:ext cx="381534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We have interesting places.</a:t>
            </a:r>
          </a:p>
        </p:txBody>
      </p:sp>
      <p:sp>
        <p:nvSpPr>
          <p:cNvPr id="97" name="Title 3"/>
          <p:cNvSpPr txBox="1">
            <a:spLocks/>
          </p:cNvSpPr>
          <p:nvPr/>
        </p:nvSpPr>
        <p:spPr>
          <a:xfrm>
            <a:off x="7956082" y="4390566"/>
            <a:ext cx="354495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They have quite old trees.</a:t>
            </a:r>
          </a:p>
        </p:txBody>
      </p:sp>
      <p:sp>
        <p:nvSpPr>
          <p:cNvPr id="98" name="Title 3"/>
          <p:cNvSpPr txBox="1">
            <a:spLocks/>
          </p:cNvSpPr>
          <p:nvPr/>
        </p:nvSpPr>
        <p:spPr>
          <a:xfrm>
            <a:off x="7956081" y="4834394"/>
            <a:ext cx="385854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We have high mountains.</a:t>
            </a:r>
          </a:p>
        </p:txBody>
      </p:sp>
      <p:sp>
        <p:nvSpPr>
          <p:cNvPr id="99" name="Title 3"/>
          <p:cNvSpPr txBox="1">
            <a:spLocks/>
          </p:cNvSpPr>
          <p:nvPr/>
        </p:nvSpPr>
        <p:spPr>
          <a:xfrm>
            <a:off x="7956080" y="5293873"/>
            <a:ext cx="381534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We have very big beaches.</a:t>
            </a:r>
          </a:p>
        </p:txBody>
      </p:sp>
      <p:sp>
        <p:nvSpPr>
          <p:cNvPr id="100" name="Title 3"/>
          <p:cNvSpPr txBox="1">
            <a:spLocks/>
          </p:cNvSpPr>
          <p:nvPr/>
        </p:nvSpPr>
        <p:spPr>
          <a:xfrm>
            <a:off x="7956080" y="5722050"/>
            <a:ext cx="381534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rgbClr val="002060"/>
                </a:solidFill>
              </a:rPr>
              <a:t>They only have pretty islands.</a:t>
            </a:r>
          </a:p>
        </p:txBody>
      </p:sp>
      <p:pic>
        <p:nvPicPr>
          <p:cNvPr id="15366"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2983" y="1676840"/>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7491" y="2116717"/>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3"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1435" y="2529410"/>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9607" y="2989027"/>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5"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6986" y="3445539"/>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6"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506" y="3858890"/>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7"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0612" y="4323828"/>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8"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506" y="4742537"/>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9"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2983" y="5201930"/>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10"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6986" y="5656404"/>
            <a:ext cx="612514" cy="469594"/>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Rounded Rectangle 11">
            <a:extLst>
              <a:ext uri="{FF2B5EF4-FFF2-40B4-BE49-F238E27FC236}">
                <a16:creationId xmlns:a16="http://schemas.microsoft.com/office/drawing/2014/main" id="{A316DD52-7894-4A75-969C-CA0645DA2978}"/>
              </a:ext>
            </a:extLst>
          </p:cNvPr>
          <p:cNvSpPr/>
          <p:nvPr/>
        </p:nvSpPr>
        <p:spPr>
          <a:xfrm>
            <a:off x="11219542" y="258166"/>
            <a:ext cx="708601"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59135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500"/>
                                        <p:tgtEl>
                                          <p:spTgt spid="9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9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P spid="96" grpId="0"/>
      <p:bldP spid="97" grpId="0"/>
      <p:bldP spid="98" grpId="0"/>
      <p:bldP spid="99" grpId="0"/>
      <p:bldP spid="10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986" y="631601"/>
            <a:ext cx="4130678" cy="275034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551571" y="453303"/>
            <a:ext cx="5956300" cy="5663089"/>
          </a:xfrm>
          <a:prstGeom prst="rect">
            <a:avLst/>
          </a:prstGeom>
          <a:noFill/>
        </p:spPr>
        <p:txBody>
          <a:bodyPr wrap="square" rtlCol="0">
            <a:spAutoFit/>
          </a:bodyPr>
          <a:lstStyle/>
          <a:p>
            <a:r>
              <a:rPr lang="en-GB" sz="2200" i="1" dirty="0">
                <a:solidFill>
                  <a:srgbClr val="002060"/>
                </a:solidFill>
              </a:rPr>
              <a:t>Caño Cristales </a:t>
            </a:r>
            <a:r>
              <a:rPr lang="en-GB" sz="2200" dirty="0">
                <a:solidFill>
                  <a:srgbClr val="002060"/>
                </a:solidFill>
              </a:rPr>
              <a:t>es</a:t>
            </a:r>
            <a:r>
              <a:rPr lang="en-GB" sz="2200" i="1" dirty="0">
                <a:solidFill>
                  <a:srgbClr val="002060"/>
                </a:solidFill>
              </a:rPr>
              <a:t> </a:t>
            </a:r>
            <a:r>
              <a:rPr lang="en-GB" sz="2200" dirty="0">
                <a:solidFill>
                  <a:srgbClr val="002060"/>
                </a:solidFill>
              </a:rPr>
              <a:t>un río hermoso </a:t>
            </a:r>
            <a:r>
              <a:rPr lang="en-GB" sz="2200" dirty="0" err="1">
                <a:solidFill>
                  <a:srgbClr val="002060"/>
                </a:solidFill>
              </a:rPr>
              <a:t>en</a:t>
            </a:r>
            <a:r>
              <a:rPr lang="en-GB" sz="2200" dirty="0">
                <a:solidFill>
                  <a:srgbClr val="002060"/>
                </a:solidFill>
              </a:rPr>
              <a:t> </a:t>
            </a:r>
            <a:r>
              <a:rPr lang="en-GB" sz="2200" dirty="0" err="1">
                <a:solidFill>
                  <a:srgbClr val="002060"/>
                </a:solidFill>
              </a:rPr>
              <a:t>el</a:t>
            </a:r>
            <a:r>
              <a:rPr lang="en-GB" sz="2200" dirty="0">
                <a:solidFill>
                  <a:srgbClr val="002060"/>
                </a:solidFill>
              </a:rPr>
              <a:t> centro de Colombia. Está en un parque nacional cerca de Los Andes y lejos de las ciudades grandes. </a:t>
            </a:r>
          </a:p>
          <a:p>
            <a:endParaRPr lang="en-GB" sz="1600" dirty="0">
              <a:solidFill>
                <a:srgbClr val="002060"/>
              </a:solidFill>
            </a:endParaRPr>
          </a:p>
          <a:p>
            <a:r>
              <a:rPr lang="en-GB" sz="2200" dirty="0">
                <a:solidFill>
                  <a:srgbClr val="002060"/>
                </a:solidFill>
              </a:rPr>
              <a:t>El río es muy especial porque es de cinco colores: rojo, verde, azul, amarillo, y negro. Es un lugar perfecto para* tomar fotos de la naturaleza.</a:t>
            </a:r>
          </a:p>
          <a:p>
            <a:endParaRPr lang="en-GB" sz="1600" dirty="0">
              <a:solidFill>
                <a:srgbClr val="002060"/>
              </a:solidFill>
            </a:endParaRPr>
          </a:p>
          <a:p>
            <a:r>
              <a:rPr lang="en-GB" sz="2200" dirty="0">
                <a:solidFill>
                  <a:srgbClr val="002060"/>
                </a:solidFill>
              </a:rPr>
              <a:t>No hay cosas feas allí; solo plantas, flores, árboles, animales, y también pájaros pequeños. </a:t>
            </a:r>
          </a:p>
          <a:p>
            <a:endParaRPr lang="en-GB" sz="1600" dirty="0">
              <a:solidFill>
                <a:srgbClr val="002060"/>
              </a:solidFill>
            </a:endParaRPr>
          </a:p>
          <a:p>
            <a:r>
              <a:rPr lang="en-GB" sz="2200" dirty="0">
                <a:solidFill>
                  <a:srgbClr val="002060"/>
                </a:solidFill>
              </a:rPr>
              <a:t>El pájaro azul y verde en la imagen es una especie nativa: el ‘colibrí’. ¿Cómo se dice en inglés? Hummingbird!</a:t>
            </a:r>
          </a:p>
        </p:txBody>
      </p:sp>
      <p:pic>
        <p:nvPicPr>
          <p:cNvPr id="9220" name="Picture 4" descr="hummingbird near 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986" y="3476056"/>
            <a:ext cx="4130678" cy="275516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9405773" y="5709555"/>
            <a:ext cx="5825672" cy="707886"/>
          </a:xfrm>
          <a:prstGeom prst="rect">
            <a:avLst/>
          </a:prstGeom>
          <a:noFill/>
        </p:spPr>
        <p:txBody>
          <a:bodyPr wrap="square" rtlCol="0">
            <a:spAutoFit/>
          </a:bodyPr>
          <a:lstStyle/>
          <a:p>
            <a:r>
              <a:rPr lang="en-GB" sz="2000" i="1" dirty="0">
                <a:solidFill>
                  <a:srgbClr val="002060"/>
                </a:solidFill>
              </a:rPr>
              <a:t>* para = for</a:t>
            </a:r>
          </a:p>
          <a:p>
            <a:r>
              <a:rPr lang="en-GB" sz="2000" i="1" dirty="0">
                <a:solidFill>
                  <a:srgbClr val="002060"/>
                </a:solidFill>
              </a:rPr>
              <a:t>* la especie = species</a:t>
            </a:r>
          </a:p>
        </p:txBody>
      </p:sp>
      <p:pic>
        <p:nvPicPr>
          <p:cNvPr id="2" name="Caño Cristal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626" y="645889"/>
            <a:ext cx="609600" cy="609600"/>
          </a:xfrm>
          <a:prstGeom prst="rect">
            <a:avLst/>
          </a:prstGeom>
        </p:spPr>
      </p:pic>
      <p:sp>
        <p:nvSpPr>
          <p:cNvPr id="3" name="Title 2"/>
          <p:cNvSpPr>
            <a:spLocks noGrp="1"/>
          </p:cNvSpPr>
          <p:nvPr>
            <p:ph type="title"/>
          </p:nvPr>
        </p:nvSpPr>
        <p:spPr>
          <a:xfrm>
            <a:off x="185914" y="52385"/>
            <a:ext cx="5757687" cy="400919"/>
          </a:xfrm>
        </p:spPr>
        <p:txBody>
          <a:bodyPr>
            <a:noAutofit/>
          </a:bodyPr>
          <a:lstStyle/>
          <a:p>
            <a:pPr rtl="0" eaLnBrk="1" latinLnBrk="0" hangingPunct="1"/>
            <a:r>
              <a:rPr lang="en-GB" sz="2400" b="1" kern="1200" dirty="0" err="1">
                <a:solidFill>
                  <a:srgbClr val="002060"/>
                </a:solidFill>
                <a:effectLst/>
                <a:ea typeface="+mn-ea"/>
                <a:cs typeface="+mn-cs"/>
              </a:rPr>
              <a:t>Caño</a:t>
            </a:r>
            <a:r>
              <a:rPr lang="en-GB" sz="2400" b="1" kern="1200" dirty="0">
                <a:solidFill>
                  <a:srgbClr val="002060"/>
                </a:solidFill>
                <a:effectLst/>
                <a:ea typeface="+mn-ea"/>
                <a:cs typeface="+mn-cs"/>
              </a:rPr>
              <a:t> </a:t>
            </a:r>
            <a:r>
              <a:rPr lang="en-GB" sz="2400" b="1" kern="1200" dirty="0" err="1">
                <a:solidFill>
                  <a:srgbClr val="002060"/>
                </a:solidFill>
                <a:effectLst/>
                <a:ea typeface="+mn-ea"/>
                <a:cs typeface="+mn-cs"/>
              </a:rPr>
              <a:t>Cristales</a:t>
            </a:r>
            <a:r>
              <a:rPr lang="en-GB" sz="2400" b="1" kern="1200" dirty="0">
                <a:solidFill>
                  <a:srgbClr val="002060"/>
                </a:solidFill>
                <a:effectLst/>
                <a:ea typeface="+mn-ea"/>
                <a:cs typeface="+mn-cs"/>
              </a:rPr>
              <a:t>: un </a:t>
            </a:r>
            <a:r>
              <a:rPr lang="en-GB" sz="2400" b="1" kern="1200" dirty="0" err="1">
                <a:solidFill>
                  <a:srgbClr val="002060"/>
                </a:solidFill>
                <a:effectLst/>
                <a:ea typeface="+mn-ea"/>
                <a:cs typeface="+mn-cs"/>
              </a:rPr>
              <a:t>lugar</a:t>
            </a:r>
            <a:r>
              <a:rPr lang="en-GB" sz="2400" b="1" kern="1200" dirty="0">
                <a:solidFill>
                  <a:srgbClr val="002060"/>
                </a:solidFill>
                <a:effectLst/>
                <a:ea typeface="+mn-ea"/>
                <a:cs typeface="+mn-cs"/>
              </a:rPr>
              <a:t> </a:t>
            </a:r>
            <a:r>
              <a:rPr lang="en-GB" sz="2400" b="1" kern="1200" dirty="0" err="1">
                <a:solidFill>
                  <a:srgbClr val="002060"/>
                </a:solidFill>
                <a:effectLst/>
                <a:ea typeface="+mn-ea"/>
                <a:cs typeface="+mn-cs"/>
              </a:rPr>
              <a:t>espectacular</a:t>
            </a:r>
            <a:endParaRPr lang="en-GB" dirty="0">
              <a:solidFill>
                <a:srgbClr val="002060"/>
              </a:solidFill>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1219542" y="258166"/>
            <a:ext cx="708601"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8718450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ño Cristal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001" y="646518"/>
            <a:ext cx="609600" cy="609600"/>
          </a:xfrm>
          <a:prstGeom prst="rect">
            <a:avLst/>
          </a:prstGeom>
        </p:spPr>
      </p:pic>
      <p:sp>
        <p:nvSpPr>
          <p:cNvPr id="4" name="TextBox 3"/>
          <p:cNvSpPr txBox="1"/>
          <p:nvPr/>
        </p:nvSpPr>
        <p:spPr>
          <a:xfrm>
            <a:off x="5551571" y="453304"/>
            <a:ext cx="6246729" cy="5601533"/>
          </a:xfrm>
          <a:prstGeom prst="rect">
            <a:avLst/>
          </a:prstGeom>
          <a:noFill/>
        </p:spPr>
        <p:txBody>
          <a:bodyPr wrap="square" rtlCol="0">
            <a:spAutoFit/>
          </a:bodyPr>
          <a:lstStyle/>
          <a:p>
            <a:r>
              <a:rPr lang="en-GB" sz="2200" i="1" dirty="0">
                <a:solidFill>
                  <a:srgbClr val="002060"/>
                </a:solidFill>
              </a:rPr>
              <a:t>Caño Cristales </a:t>
            </a:r>
            <a:r>
              <a:rPr lang="en-GB" sz="2200" dirty="0">
                <a:solidFill>
                  <a:srgbClr val="002060"/>
                </a:solidFill>
              </a:rPr>
              <a:t>es</a:t>
            </a:r>
            <a:r>
              <a:rPr lang="en-GB" sz="2200" i="1" dirty="0">
                <a:solidFill>
                  <a:srgbClr val="002060"/>
                </a:solidFill>
              </a:rPr>
              <a:t> </a:t>
            </a:r>
            <a:r>
              <a:rPr lang="en-GB" sz="2200" dirty="0">
                <a:solidFill>
                  <a:srgbClr val="002060"/>
                </a:solidFill>
              </a:rPr>
              <a:t>un río _________ </a:t>
            </a:r>
          </a:p>
          <a:p>
            <a:r>
              <a:rPr lang="en-GB" sz="2200" dirty="0" err="1">
                <a:solidFill>
                  <a:srgbClr val="002060"/>
                </a:solidFill>
              </a:rPr>
              <a:t>en</a:t>
            </a:r>
            <a:r>
              <a:rPr lang="en-GB" sz="2200" dirty="0">
                <a:solidFill>
                  <a:srgbClr val="002060"/>
                </a:solidFill>
              </a:rPr>
              <a:t> el centro de Colombia. Está en un parque nacional cerca de Los Andes y ______ de las ciudades grandes. </a:t>
            </a:r>
          </a:p>
          <a:p>
            <a:endParaRPr lang="en-GB" sz="1600" dirty="0">
              <a:solidFill>
                <a:srgbClr val="002060"/>
              </a:solidFill>
            </a:endParaRPr>
          </a:p>
          <a:p>
            <a:r>
              <a:rPr lang="en-GB" sz="2200" dirty="0">
                <a:solidFill>
                  <a:srgbClr val="002060"/>
                </a:solidFill>
              </a:rPr>
              <a:t>El río es muy especial porque es de cinco colores: rojo, verde, _____, _______, y negro. Es un lugar perfecto para tomar fotos de la naturaleza.</a:t>
            </a:r>
          </a:p>
          <a:p>
            <a:endParaRPr lang="en-GB" sz="1600" dirty="0">
              <a:solidFill>
                <a:srgbClr val="002060"/>
              </a:solidFill>
            </a:endParaRPr>
          </a:p>
          <a:p>
            <a:r>
              <a:rPr lang="en-GB" sz="2200" dirty="0">
                <a:solidFill>
                  <a:srgbClr val="002060"/>
                </a:solidFill>
              </a:rPr>
              <a:t>No hay cosas </a:t>
            </a:r>
            <a:r>
              <a:rPr lang="en-GB" sz="2200" dirty="0" err="1">
                <a:solidFill>
                  <a:srgbClr val="002060"/>
                </a:solidFill>
              </a:rPr>
              <a:t>feas</a:t>
            </a:r>
            <a:r>
              <a:rPr lang="en-GB" sz="2200" dirty="0">
                <a:solidFill>
                  <a:srgbClr val="002060"/>
                </a:solidFill>
              </a:rPr>
              <a:t> </a:t>
            </a:r>
            <a:r>
              <a:rPr lang="en-GB" sz="2200" dirty="0" err="1">
                <a:solidFill>
                  <a:srgbClr val="002060"/>
                </a:solidFill>
              </a:rPr>
              <a:t>allí</a:t>
            </a:r>
            <a:r>
              <a:rPr lang="en-GB" sz="2200" dirty="0">
                <a:solidFill>
                  <a:srgbClr val="002060"/>
                </a:solidFill>
              </a:rPr>
              <a:t>; solo </a:t>
            </a:r>
            <a:r>
              <a:rPr lang="en-GB" sz="2200" dirty="0" err="1">
                <a:solidFill>
                  <a:srgbClr val="002060"/>
                </a:solidFill>
              </a:rPr>
              <a:t>plantas</a:t>
            </a:r>
            <a:r>
              <a:rPr lang="en-GB" sz="2200" dirty="0">
                <a:solidFill>
                  <a:srgbClr val="002060"/>
                </a:solidFill>
              </a:rPr>
              <a:t>, </a:t>
            </a:r>
            <a:r>
              <a:rPr lang="en-GB" sz="2200" dirty="0" err="1">
                <a:solidFill>
                  <a:srgbClr val="002060"/>
                </a:solidFill>
              </a:rPr>
              <a:t>flores</a:t>
            </a:r>
            <a:r>
              <a:rPr lang="en-GB" sz="2200" dirty="0">
                <a:solidFill>
                  <a:srgbClr val="002060"/>
                </a:solidFill>
              </a:rPr>
              <a:t>, </a:t>
            </a:r>
            <a:r>
              <a:rPr lang="en-GB" sz="2200" dirty="0" err="1">
                <a:solidFill>
                  <a:srgbClr val="002060"/>
                </a:solidFill>
              </a:rPr>
              <a:t>árboles</a:t>
            </a:r>
            <a:r>
              <a:rPr lang="en-GB" sz="2200" dirty="0">
                <a:solidFill>
                  <a:srgbClr val="002060"/>
                </a:solidFill>
              </a:rPr>
              <a:t>, </a:t>
            </a:r>
            <a:r>
              <a:rPr lang="en-GB" sz="2200" dirty="0" err="1">
                <a:solidFill>
                  <a:srgbClr val="002060"/>
                </a:solidFill>
              </a:rPr>
              <a:t>animales</a:t>
            </a:r>
            <a:r>
              <a:rPr lang="en-GB" sz="2200" dirty="0">
                <a:solidFill>
                  <a:srgbClr val="002060"/>
                </a:solidFill>
              </a:rPr>
              <a:t>, y también pájaros _____________. </a:t>
            </a:r>
          </a:p>
          <a:p>
            <a:endParaRPr lang="en-GB" sz="1600" dirty="0">
              <a:solidFill>
                <a:srgbClr val="002060"/>
              </a:solidFill>
            </a:endParaRPr>
          </a:p>
          <a:p>
            <a:r>
              <a:rPr lang="en-GB" sz="2200" dirty="0">
                <a:solidFill>
                  <a:srgbClr val="002060"/>
                </a:solidFill>
              </a:rPr>
              <a:t>El pájaro en la ____________ es una especie nativa: el ‘colibrí’. ¿</a:t>
            </a:r>
            <a:r>
              <a:rPr lang="en-GB" sz="2200" dirty="0" err="1">
                <a:solidFill>
                  <a:srgbClr val="002060"/>
                </a:solidFill>
              </a:rPr>
              <a:t>Cómo</a:t>
            </a:r>
            <a:r>
              <a:rPr lang="en-GB" sz="2200" dirty="0">
                <a:solidFill>
                  <a:srgbClr val="002060"/>
                </a:solidFill>
              </a:rPr>
              <a:t> se dice en inglés? Hummingbird!</a:t>
            </a:r>
          </a:p>
        </p:txBody>
      </p:sp>
      <p:sp>
        <p:nvSpPr>
          <p:cNvPr id="3" name="Title 2"/>
          <p:cNvSpPr>
            <a:spLocks noGrp="1"/>
          </p:cNvSpPr>
          <p:nvPr>
            <p:ph type="title"/>
          </p:nvPr>
        </p:nvSpPr>
        <p:spPr>
          <a:xfrm>
            <a:off x="185786" y="-6086"/>
            <a:ext cx="5757814" cy="517859"/>
          </a:xfrm>
        </p:spPr>
        <p:txBody>
          <a:bodyPr/>
          <a:lstStyle/>
          <a:p>
            <a:pPr rtl="0" eaLnBrk="1" latinLnBrk="0" hangingPunct="1"/>
            <a:r>
              <a:rPr lang="en-GB" sz="2400" b="1" kern="1200" dirty="0" err="1">
                <a:solidFill>
                  <a:srgbClr val="002060"/>
                </a:solidFill>
                <a:effectLst/>
                <a:latin typeface="Century Gothic" panose="020B0502020202020204" pitchFamily="34" charset="0"/>
                <a:ea typeface="+mn-ea"/>
                <a:cs typeface="+mn-cs"/>
              </a:rPr>
              <a:t>Caño</a:t>
            </a:r>
            <a:r>
              <a:rPr lang="en-GB" sz="2400" b="1" kern="1200" dirty="0">
                <a:solidFill>
                  <a:srgbClr val="002060"/>
                </a:solidFill>
                <a:effectLst/>
                <a:latin typeface="Century Gothic" panose="020B0502020202020204" pitchFamily="34" charset="0"/>
                <a:ea typeface="+mn-ea"/>
                <a:cs typeface="+mn-cs"/>
              </a:rPr>
              <a:t> </a:t>
            </a:r>
            <a:r>
              <a:rPr lang="en-GB" sz="2400" b="1" kern="1200" dirty="0" err="1">
                <a:solidFill>
                  <a:srgbClr val="002060"/>
                </a:solidFill>
                <a:effectLst/>
                <a:latin typeface="Century Gothic" panose="020B0502020202020204" pitchFamily="34" charset="0"/>
                <a:ea typeface="+mn-ea"/>
                <a:cs typeface="+mn-cs"/>
              </a:rPr>
              <a:t>Cristales</a:t>
            </a:r>
            <a:r>
              <a:rPr lang="en-GB" sz="2400" b="1" kern="1200" dirty="0">
                <a:solidFill>
                  <a:srgbClr val="002060"/>
                </a:solidFill>
                <a:effectLst/>
                <a:latin typeface="Century Gothic" panose="020B0502020202020204" pitchFamily="34" charset="0"/>
                <a:ea typeface="+mn-ea"/>
                <a:cs typeface="+mn-cs"/>
              </a:rPr>
              <a:t>: un </a:t>
            </a:r>
            <a:r>
              <a:rPr lang="en-GB" sz="2400" b="1" kern="1200" dirty="0" err="1">
                <a:solidFill>
                  <a:srgbClr val="002060"/>
                </a:solidFill>
                <a:effectLst/>
                <a:latin typeface="Century Gothic" panose="020B0502020202020204" pitchFamily="34" charset="0"/>
                <a:ea typeface="+mn-ea"/>
                <a:cs typeface="+mn-cs"/>
              </a:rPr>
              <a:t>lugar</a:t>
            </a:r>
            <a:r>
              <a:rPr lang="en-GB" sz="2400" b="1" kern="1200" dirty="0">
                <a:solidFill>
                  <a:srgbClr val="002060"/>
                </a:solidFill>
                <a:effectLst/>
                <a:latin typeface="Century Gothic" panose="020B0502020202020204" pitchFamily="34" charset="0"/>
                <a:ea typeface="+mn-ea"/>
                <a:cs typeface="+mn-cs"/>
              </a:rPr>
              <a:t> </a:t>
            </a:r>
            <a:r>
              <a:rPr lang="en-GB" sz="2400" b="1" kern="1200" dirty="0" err="1">
                <a:solidFill>
                  <a:srgbClr val="002060"/>
                </a:solidFill>
                <a:effectLst/>
                <a:ea typeface="+mn-ea"/>
                <a:cs typeface="+mn-cs"/>
              </a:rPr>
              <a:t>espectacular</a:t>
            </a:r>
            <a:endParaRPr lang="en-GB" dirty="0">
              <a:solidFill>
                <a:srgbClr val="002060"/>
              </a:solidFill>
            </a:endParaRPr>
          </a:p>
        </p:txBody>
      </p:sp>
      <p:pic>
        <p:nvPicPr>
          <p:cNvPr id="16"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986" y="631601"/>
            <a:ext cx="4130678" cy="2750344"/>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4" descr="hummingbird near 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986" y="3492738"/>
            <a:ext cx="4130678" cy="275516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8034625"/>
      </p:ext>
    </p:extLst>
  </p:cSld>
  <p:clrMapOvr>
    <a:masterClrMapping/>
  </p:clrMapOvr>
  <p:timing>
    <p:tnLst>
      <p:par>
        <p:cTn id="1" dur="indefinite" restart="never" nodeType="tmRoot">
          <p:childTnLst>
            <p:audio>
              <p:cMediaNode vol="3030">
                <p:cTn id="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9914"/>
            <a:ext cx="10515600" cy="1325563"/>
          </a:xfrm>
        </p:spPr>
        <p:txBody>
          <a:bodyPr>
            <a:noAutofit/>
          </a:bodyPr>
          <a:lstStyle/>
          <a:p>
            <a:r>
              <a:rPr lang="en-GB" sz="24000" b="1" dirty="0">
                <a:solidFill>
                  <a:srgbClr val="115076"/>
                </a:solidFill>
                <a:latin typeface="Century Gothic" panose="020B0502020202020204" pitchFamily="34" charset="0"/>
              </a:rPr>
              <a:t>h</a:t>
            </a:r>
          </a:p>
        </p:txBody>
      </p:sp>
      <p:sp>
        <p:nvSpPr>
          <p:cNvPr id="6" name="Rectangle 5"/>
          <p:cNvSpPr/>
          <p:nvPr/>
        </p:nvSpPr>
        <p:spPr>
          <a:xfrm>
            <a:off x="3692635" y="1954977"/>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TextBox 7"/>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82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1427" y="621321"/>
            <a:ext cx="9942285" cy="5401479"/>
          </a:xfrm>
          <a:prstGeom prst="rect">
            <a:avLst/>
          </a:prstGeom>
          <a:noFill/>
        </p:spPr>
        <p:txBody>
          <a:bodyPr wrap="square" rtlCol="0">
            <a:spAutoFit/>
          </a:bodyPr>
          <a:lstStyle/>
          <a:p>
            <a:pPr>
              <a:lnSpc>
                <a:spcPct val="150000"/>
              </a:lnSpc>
              <a:spcBef>
                <a:spcPts val="300"/>
              </a:spcBef>
            </a:pPr>
            <a:r>
              <a:rPr lang="en-GB" sz="2000" i="1" dirty="0">
                <a:solidFill>
                  <a:srgbClr val="002060"/>
                </a:solidFill>
              </a:rPr>
              <a:t>Caño Cristales </a:t>
            </a:r>
            <a:r>
              <a:rPr lang="en-GB" sz="2000" dirty="0">
                <a:solidFill>
                  <a:srgbClr val="002060"/>
                </a:solidFill>
              </a:rPr>
              <a:t>es</a:t>
            </a:r>
            <a:r>
              <a:rPr lang="en-GB" sz="2000" i="1" dirty="0">
                <a:solidFill>
                  <a:srgbClr val="002060"/>
                </a:solidFill>
              </a:rPr>
              <a:t> </a:t>
            </a:r>
            <a:r>
              <a:rPr lang="en-GB" sz="2000" dirty="0">
                <a:solidFill>
                  <a:srgbClr val="002060"/>
                </a:solidFill>
              </a:rPr>
              <a:t>un ………………………….en el centro de Colombia. Está en un ……………………….. cerca de Los Andes y lejos de las ciudades grandes. </a:t>
            </a:r>
          </a:p>
          <a:p>
            <a:pPr>
              <a:lnSpc>
                <a:spcPct val="150000"/>
              </a:lnSpc>
              <a:spcBef>
                <a:spcPts val="300"/>
              </a:spcBef>
            </a:pPr>
            <a:endParaRPr lang="en-GB" sz="2000" dirty="0">
              <a:solidFill>
                <a:srgbClr val="002060"/>
              </a:solidFill>
            </a:endParaRPr>
          </a:p>
          <a:p>
            <a:pPr>
              <a:lnSpc>
                <a:spcPct val="150000"/>
              </a:lnSpc>
              <a:spcBef>
                <a:spcPts val="300"/>
              </a:spcBef>
            </a:pPr>
            <a:r>
              <a:rPr lang="en-GB" sz="2000" dirty="0">
                <a:solidFill>
                  <a:srgbClr val="002060"/>
                </a:solidFill>
              </a:rPr>
              <a:t>El río es muy especial porque es de cinco colores: rojo, verde, azul, amarillo, y negro. Es un ……………………………para tomar fotos de la naturaleza.</a:t>
            </a:r>
          </a:p>
          <a:p>
            <a:pPr>
              <a:lnSpc>
                <a:spcPct val="150000"/>
              </a:lnSpc>
              <a:spcBef>
                <a:spcPts val="300"/>
              </a:spcBef>
            </a:pPr>
            <a:endParaRPr lang="en-GB" sz="2000" dirty="0">
              <a:solidFill>
                <a:srgbClr val="002060"/>
              </a:solidFill>
            </a:endParaRPr>
          </a:p>
          <a:p>
            <a:pPr>
              <a:lnSpc>
                <a:spcPct val="150000"/>
              </a:lnSpc>
              <a:spcBef>
                <a:spcPts val="300"/>
              </a:spcBef>
            </a:pPr>
            <a:r>
              <a:rPr lang="en-GB" sz="2000" dirty="0">
                <a:solidFill>
                  <a:srgbClr val="002060"/>
                </a:solidFill>
              </a:rPr>
              <a:t>No hay………………..…..</a:t>
            </a:r>
            <a:r>
              <a:rPr lang="en-GB" sz="2000" dirty="0" err="1">
                <a:solidFill>
                  <a:srgbClr val="002060"/>
                </a:solidFill>
              </a:rPr>
              <a:t>allí</a:t>
            </a:r>
            <a:r>
              <a:rPr lang="en-GB" sz="2000" dirty="0">
                <a:solidFill>
                  <a:srgbClr val="002060"/>
                </a:solidFill>
              </a:rPr>
              <a:t>; solo </a:t>
            </a:r>
            <a:r>
              <a:rPr lang="en-GB" sz="2000" dirty="0" err="1">
                <a:solidFill>
                  <a:srgbClr val="002060"/>
                </a:solidFill>
              </a:rPr>
              <a:t>plantas</a:t>
            </a:r>
            <a:r>
              <a:rPr lang="en-GB" sz="2000" dirty="0">
                <a:solidFill>
                  <a:srgbClr val="002060"/>
                </a:solidFill>
              </a:rPr>
              <a:t>, </a:t>
            </a:r>
            <a:r>
              <a:rPr lang="en-GB" sz="2000" dirty="0" err="1">
                <a:solidFill>
                  <a:srgbClr val="002060"/>
                </a:solidFill>
              </a:rPr>
              <a:t>flores</a:t>
            </a:r>
            <a:r>
              <a:rPr lang="en-GB" sz="2000" dirty="0">
                <a:solidFill>
                  <a:srgbClr val="002060"/>
                </a:solidFill>
              </a:rPr>
              <a:t>, </a:t>
            </a:r>
            <a:r>
              <a:rPr lang="en-GB" sz="2000" dirty="0" err="1">
                <a:solidFill>
                  <a:srgbClr val="002060"/>
                </a:solidFill>
              </a:rPr>
              <a:t>árboles</a:t>
            </a:r>
            <a:r>
              <a:rPr lang="en-GB" sz="2000" dirty="0">
                <a:solidFill>
                  <a:srgbClr val="002060"/>
                </a:solidFill>
              </a:rPr>
              <a:t>, </a:t>
            </a:r>
            <a:r>
              <a:rPr lang="en-GB" sz="2000" dirty="0" err="1">
                <a:solidFill>
                  <a:srgbClr val="002060"/>
                </a:solidFill>
              </a:rPr>
              <a:t>animales</a:t>
            </a:r>
            <a:r>
              <a:rPr lang="en-GB" sz="2000" dirty="0">
                <a:solidFill>
                  <a:srgbClr val="002060"/>
                </a:solidFill>
              </a:rPr>
              <a:t>, y también pájaros </a:t>
            </a:r>
            <a:r>
              <a:rPr lang="en-GB" sz="2000" dirty="0" err="1">
                <a:solidFill>
                  <a:srgbClr val="002060"/>
                </a:solidFill>
              </a:rPr>
              <a:t>pequeños</a:t>
            </a:r>
            <a:r>
              <a:rPr lang="en-GB" sz="2000" dirty="0">
                <a:solidFill>
                  <a:srgbClr val="002060"/>
                </a:solidFill>
              </a:rPr>
              <a:t>. </a:t>
            </a:r>
          </a:p>
          <a:p>
            <a:pPr>
              <a:lnSpc>
                <a:spcPct val="150000"/>
              </a:lnSpc>
              <a:spcBef>
                <a:spcPts val="300"/>
              </a:spcBef>
            </a:pPr>
            <a:endParaRPr lang="en-GB" sz="2000" dirty="0">
              <a:solidFill>
                <a:srgbClr val="002060"/>
              </a:solidFill>
            </a:endParaRPr>
          </a:p>
          <a:p>
            <a:pPr>
              <a:lnSpc>
                <a:spcPct val="150000"/>
              </a:lnSpc>
              <a:spcBef>
                <a:spcPts val="300"/>
              </a:spcBef>
            </a:pPr>
            <a:r>
              <a:rPr lang="en-GB" sz="2000" dirty="0">
                <a:solidFill>
                  <a:srgbClr val="002060"/>
                </a:solidFill>
              </a:rPr>
              <a:t>El …………………………….en la imagen es una ………..…………..: el ‘colibrí’. ¿</a:t>
            </a:r>
            <a:r>
              <a:rPr lang="en-GB" sz="2000" dirty="0" err="1">
                <a:solidFill>
                  <a:srgbClr val="002060"/>
                </a:solidFill>
              </a:rPr>
              <a:t>Cómo</a:t>
            </a:r>
            <a:r>
              <a:rPr lang="en-GB" sz="2000" dirty="0">
                <a:solidFill>
                  <a:srgbClr val="002060"/>
                </a:solidFill>
              </a:rPr>
              <a:t> se dice en inglés? Hummingbird!</a:t>
            </a:r>
          </a:p>
        </p:txBody>
      </p:sp>
      <p:sp>
        <p:nvSpPr>
          <p:cNvPr id="6" name="TextBox 5"/>
          <p:cNvSpPr txBox="1"/>
          <p:nvPr/>
        </p:nvSpPr>
        <p:spPr>
          <a:xfrm>
            <a:off x="1451427" y="35737"/>
            <a:ext cx="9942285" cy="400110"/>
          </a:xfrm>
          <a:prstGeom prst="rect">
            <a:avLst/>
          </a:prstGeom>
          <a:noFill/>
        </p:spPr>
        <p:txBody>
          <a:bodyPr wrap="square" rtlCol="0">
            <a:spAutoFit/>
          </a:bodyPr>
          <a:lstStyle/>
          <a:p>
            <a:r>
              <a:rPr lang="en-GB" sz="2000" b="1" dirty="0">
                <a:solidFill>
                  <a:srgbClr val="002060"/>
                </a:solidFill>
              </a:rPr>
              <a:t>Read the text aloud to your partner, translating into Spanish when necessary.</a:t>
            </a:r>
          </a:p>
        </p:txBody>
      </p:sp>
      <p:sp>
        <p:nvSpPr>
          <p:cNvPr id="2" name="TextBox 1"/>
          <p:cNvSpPr txBox="1"/>
          <p:nvPr/>
        </p:nvSpPr>
        <p:spPr>
          <a:xfrm>
            <a:off x="9402573" y="5964259"/>
            <a:ext cx="2757715" cy="400110"/>
          </a:xfrm>
          <a:prstGeom prst="rect">
            <a:avLst/>
          </a:prstGeom>
          <a:noFill/>
        </p:spPr>
        <p:txBody>
          <a:bodyPr wrap="square" rtlCol="0">
            <a:spAutoFit/>
          </a:bodyPr>
          <a:lstStyle/>
          <a:p>
            <a:r>
              <a:rPr lang="en-GB" sz="2000" i="1" dirty="0">
                <a:solidFill>
                  <a:schemeClr val="accent1">
                    <a:lumMod val="50000"/>
                  </a:schemeClr>
                </a:solidFill>
              </a:rPr>
              <a:t>* especie = species</a:t>
            </a:r>
          </a:p>
        </p:txBody>
      </p:sp>
      <p:sp>
        <p:nvSpPr>
          <p:cNvPr id="3" name="Rectangle 2"/>
          <p:cNvSpPr/>
          <p:nvPr/>
        </p:nvSpPr>
        <p:spPr>
          <a:xfrm>
            <a:off x="4550228" y="621321"/>
            <a:ext cx="1872342" cy="36285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3A5EAC"/>
                </a:solidFill>
              </a:rPr>
              <a:t>beautiful river</a:t>
            </a:r>
          </a:p>
        </p:txBody>
      </p:sp>
      <p:sp>
        <p:nvSpPr>
          <p:cNvPr id="8" name="Rectangle 7"/>
          <p:cNvSpPr/>
          <p:nvPr/>
        </p:nvSpPr>
        <p:spPr>
          <a:xfrm>
            <a:off x="2206170" y="1116862"/>
            <a:ext cx="1872342" cy="36285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3A5EAC"/>
                </a:solidFill>
              </a:rPr>
              <a:t>national park</a:t>
            </a:r>
          </a:p>
        </p:txBody>
      </p:sp>
      <p:sp>
        <p:nvSpPr>
          <p:cNvPr id="9" name="Rectangle 8"/>
          <p:cNvSpPr/>
          <p:nvPr/>
        </p:nvSpPr>
        <p:spPr>
          <a:xfrm>
            <a:off x="3614057" y="2501897"/>
            <a:ext cx="1872342" cy="36285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3A5EAC"/>
                </a:solidFill>
              </a:rPr>
              <a:t>perfect place</a:t>
            </a:r>
          </a:p>
        </p:txBody>
      </p:sp>
      <p:sp>
        <p:nvSpPr>
          <p:cNvPr id="10" name="Rectangle 9"/>
          <p:cNvSpPr/>
          <p:nvPr/>
        </p:nvSpPr>
        <p:spPr>
          <a:xfrm>
            <a:off x="2739101" y="3524075"/>
            <a:ext cx="1540796" cy="36285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3A5EAC"/>
                </a:solidFill>
              </a:rPr>
              <a:t>ugly things</a:t>
            </a:r>
          </a:p>
        </p:txBody>
      </p:sp>
      <p:sp>
        <p:nvSpPr>
          <p:cNvPr id="13" name="Rectangle 12"/>
          <p:cNvSpPr/>
          <p:nvPr/>
        </p:nvSpPr>
        <p:spPr>
          <a:xfrm>
            <a:off x="2030681" y="4968057"/>
            <a:ext cx="2519547" cy="36285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3A5EAC"/>
                </a:solidFill>
              </a:rPr>
              <a:t>blue and green bird</a:t>
            </a:r>
          </a:p>
        </p:txBody>
      </p:sp>
      <p:sp>
        <p:nvSpPr>
          <p:cNvPr id="14" name="Rectangle 13"/>
          <p:cNvSpPr/>
          <p:nvPr/>
        </p:nvSpPr>
        <p:spPr>
          <a:xfrm>
            <a:off x="7391400" y="4943200"/>
            <a:ext cx="1799772" cy="362857"/>
          </a:xfrm>
          <a:prstGeom prst="rect">
            <a:avLst/>
          </a:prstGeom>
          <a:solidFill>
            <a:srgbClr val="FE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3A5EAC"/>
                </a:solidFill>
              </a:rPr>
              <a:t>native species</a:t>
            </a:r>
          </a:p>
        </p:txBody>
      </p:sp>
      <p:sp>
        <p:nvSpPr>
          <p:cNvPr id="16" name="TextBox 15"/>
          <p:cNvSpPr txBox="1"/>
          <p:nvPr/>
        </p:nvSpPr>
        <p:spPr>
          <a:xfrm>
            <a:off x="9402572" y="5564149"/>
            <a:ext cx="2757715" cy="400110"/>
          </a:xfrm>
          <a:prstGeom prst="rect">
            <a:avLst/>
          </a:prstGeom>
          <a:noFill/>
        </p:spPr>
        <p:txBody>
          <a:bodyPr wrap="square" rtlCol="0">
            <a:spAutoFit/>
          </a:bodyPr>
          <a:lstStyle/>
          <a:p>
            <a:r>
              <a:rPr lang="en-GB" sz="2000" i="1" dirty="0">
                <a:solidFill>
                  <a:schemeClr val="accent1">
                    <a:lumMod val="50000"/>
                  </a:schemeClr>
                </a:solidFill>
              </a:rPr>
              <a:t>* nacional = national</a:t>
            </a:r>
          </a:p>
        </p:txBody>
      </p:sp>
      <p:sp>
        <p:nvSpPr>
          <p:cNvPr id="5" name="Title 4"/>
          <p:cNvSpPr>
            <a:spLocks noGrp="1"/>
          </p:cNvSpPr>
          <p:nvPr>
            <p:ph type="title"/>
          </p:nvPr>
        </p:nvSpPr>
        <p:spPr>
          <a:xfrm>
            <a:off x="0" y="48024"/>
            <a:ext cx="1727200" cy="409640"/>
          </a:xfrm>
        </p:spPr>
        <p:txBody>
          <a:bodyPr/>
          <a:lstStyle/>
          <a:p>
            <a:r>
              <a:rPr lang="en-GB" sz="2000" b="1" kern="1200" dirty="0" err="1">
                <a:solidFill>
                  <a:srgbClr val="002060"/>
                </a:solidFill>
                <a:effectLst/>
                <a:latin typeface="Century Gothic" panose="020B0502020202020204" pitchFamily="34" charset="0"/>
                <a:ea typeface="+mn-ea"/>
                <a:cs typeface="+mn-cs"/>
              </a:rPr>
              <a:t>En</a:t>
            </a:r>
            <a:r>
              <a:rPr lang="en-GB" sz="2000" b="1" kern="1200" dirty="0">
                <a:solidFill>
                  <a:srgbClr val="002060"/>
                </a:solidFill>
                <a:effectLst/>
                <a:latin typeface="Century Gothic" panose="020B0502020202020204" pitchFamily="34" charset="0"/>
                <a:ea typeface="+mn-ea"/>
                <a:cs typeface="+mn-cs"/>
              </a:rPr>
              <a:t> </a:t>
            </a:r>
            <a:r>
              <a:rPr lang="en-GB" sz="2000" b="1" kern="1200" dirty="0" err="1">
                <a:solidFill>
                  <a:srgbClr val="002060"/>
                </a:solidFill>
                <a:effectLst/>
                <a:latin typeface="Century Gothic" panose="020B0502020202020204" pitchFamily="34" charset="0"/>
                <a:ea typeface="+mn-ea"/>
                <a:cs typeface="+mn-cs"/>
              </a:rPr>
              <a:t>parejas</a:t>
            </a:r>
            <a:r>
              <a:rPr lang="en-GB" sz="2000" b="1" kern="1200" dirty="0">
                <a:solidFill>
                  <a:srgbClr val="002060"/>
                </a:solidFill>
                <a:effectLst/>
                <a:ea typeface="+mn-ea"/>
                <a:cs typeface="+mn-cs"/>
              </a:rPr>
              <a:t>.</a:t>
            </a:r>
            <a:endParaRPr lang="en-GB" dirty="0">
              <a:solidFill>
                <a:srgbClr val="002060"/>
              </a:solidFill>
            </a:endParaRP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999505" y="161861"/>
            <a:ext cx="1081952"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75328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431414"/>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Term 2.1.1</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Term 1.2.3</a:t>
            </a:r>
            <a:b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9" y="1329316"/>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New vocabulary for 7.2.1.4:</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7E3DA9E5-1B7C-48FD-9AC4-1C0B50744D6A}"/>
              </a:ext>
            </a:extLst>
          </p:cNvPr>
          <p:cNvSpPr txBox="1"/>
          <p:nvPr/>
        </p:nvSpPr>
        <p:spPr>
          <a:xfrm>
            <a:off x="175149" y="2367969"/>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3"/>
              </a:rPr>
              <a:t>Audio file</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EAF9BE90-3100-47DF-BE87-9D519C1D8D8C}"/>
              </a:ext>
            </a:extLst>
          </p:cNvPr>
          <p:cNvSpPr txBox="1"/>
          <p:nvPr/>
        </p:nvSpPr>
        <p:spPr>
          <a:xfrm>
            <a:off x="175149" y="3839213"/>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4"/>
              </a:rPr>
              <a:t>Student worksheet</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h</a:t>
            </a:r>
            <a:endParaRPr lang="en-GB" sz="12000" b="0"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Picture 2" descr="man with an open mouth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5081" y="2058950"/>
            <a:ext cx="2179350" cy="18161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grpSp>
        <p:nvGrpSpPr>
          <p:cNvPr id="2" name="Group 1" descr="child with two parents"/>
          <p:cNvGrpSpPr/>
          <p:nvPr/>
        </p:nvGrpSpPr>
        <p:grpSpPr>
          <a:xfrm>
            <a:off x="1389273" y="1191072"/>
            <a:ext cx="1251185" cy="1735755"/>
            <a:chOff x="1887525" y="1506978"/>
            <a:chExt cx="1251185" cy="1735755"/>
          </a:xfrm>
        </p:grpSpPr>
        <p:pic>
          <p:nvPicPr>
            <p:cNvPr id="21508" name="Picture 4" descr="child with two paren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7525" y="1634067"/>
              <a:ext cx="1251185" cy="160866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2954868" y="1506978"/>
              <a:ext cx="16933" cy="447168"/>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pic>
        <p:nvPicPr>
          <p:cNvPr id="21510" name="Picture 6" descr="first aid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0530" y="4509795"/>
            <a:ext cx="1599869" cy="15998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6" name="TextBox 15"/>
          <p:cNvSpPr txBox="1"/>
          <p:nvPr/>
        </p:nvSpPr>
        <p:spPr>
          <a:xfrm>
            <a:off x="5102781" y="5664877"/>
            <a:ext cx="1986437"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[to do]</a:t>
            </a: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pic>
        <p:nvPicPr>
          <p:cNvPr id="21512" name="Picture 8" descr="ice cream co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69603" y="1281995"/>
            <a:ext cx="708708" cy="15539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pic>
        <p:nvPicPr>
          <p:cNvPr id="3" name="Picture 2" descr="silhouette of man waving goodby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7908" y="4274188"/>
            <a:ext cx="1987663" cy="2071081"/>
          </a:xfrm>
          <a:prstGeom prst="rect">
            <a:avLst/>
          </a:prstGeom>
        </p:spPr>
      </p:pic>
    </p:spTree>
    <p:extLst>
      <p:ext uri="{BB962C8B-B14F-4D97-AF65-F5344CB8AC3E}">
        <p14:creationId xmlns:p14="http://schemas.microsoft.com/office/powerpoint/2010/main" val="30328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hablar.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4" name="h_hij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4" name="h_hij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h_helad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512"/>
                                        </p:tgtEl>
                                        <p:attrNameLst>
                                          <p:attrName>style.visibility</p:attrName>
                                        </p:attrNameLst>
                                      </p:cBhvr>
                                      <p:to>
                                        <p:strVal val="visible"/>
                                      </p:to>
                                    </p:set>
                                    <p:animEffect transition="in" filter="fade">
                                      <p:cBhvr>
                                        <p:cTn id="38" dur="500"/>
                                        <p:tgtEl>
                                          <p:spTgt spid="21512"/>
                                        </p:tgtEl>
                                      </p:cBhvr>
                                    </p:animEffect>
                                  </p:childTnLst>
                                  <p:subTnLst>
                                    <p:audio>
                                      <p:cMediaNode>
                                        <p:cTn display="0" masterRel="sameClick">
                                          <p:stCondLst>
                                            <p:cond evt="begin" delay="0">
                                              <p:tn val="36"/>
                                            </p:cond>
                                          </p:stCondLst>
                                          <p:endCondLst>
                                            <p:cond evt="onStopAudio" delay="0">
                                              <p:tgtEl>
                                                <p:sldTgt/>
                                              </p:tgtEl>
                                            </p:cond>
                                          </p:endCondLst>
                                        </p:cTn>
                                        <p:tgtEl>
                                          <p:sndTgt r:embed="rId5" name="h_helad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6" name="h_hos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510"/>
                                        </p:tgtEl>
                                        <p:attrNameLst>
                                          <p:attrName>style.visibility</p:attrName>
                                        </p:attrNameLst>
                                      </p:cBhvr>
                                      <p:to>
                                        <p:strVal val="visible"/>
                                      </p:to>
                                    </p:set>
                                    <p:animEffect transition="in" filter="fade">
                                      <p:cBhvr>
                                        <p:cTn id="48" dur="500"/>
                                        <p:tgtEl>
                                          <p:spTgt spid="21510"/>
                                        </p:tgtEl>
                                      </p:cBhvr>
                                    </p:animEffect>
                                  </p:childTnLst>
                                  <p:subTnLst>
                                    <p:audio>
                                      <p:cMediaNode>
                                        <p:cTn display="0" masterRel="sameClick">
                                          <p:stCondLst>
                                            <p:cond evt="begin" delay="0">
                                              <p:tn val="46"/>
                                            </p:cond>
                                          </p:stCondLst>
                                          <p:endCondLst>
                                            <p:cond evt="onStopAudio" delay="0">
                                              <p:tgtEl>
                                                <p:sldTgt/>
                                              </p:tgtEl>
                                            </p:cond>
                                          </p:endCondLst>
                                        </p:cTn>
                                        <p:tgtEl>
                                          <p:sndTgt r:embed="rId6" name="h_hos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7" name="h_hac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_hac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subTnLst>
                                    <p:audio>
                                      <p:cMediaNode>
                                        <p:cTn display="0" masterRel="sameClick">
                                          <p:stCondLst>
                                            <p:cond evt="begin" delay="0">
                                              <p:tn val="61"/>
                                            </p:cond>
                                          </p:stCondLst>
                                          <p:endCondLst>
                                            <p:cond evt="onStopAudio" delay="0">
                                              <p:tgtEl>
                                                <p:sldTgt/>
                                              </p:tgtEl>
                                            </p:cond>
                                          </p:endCondLst>
                                        </p:cTn>
                                        <p:tgtEl>
                                          <p:sndTgt r:embed="rId8" name="h_hasta l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h_hasta l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p:bldP spid="8" grpId="0"/>
      <p:bldP spid="11" grpId="0"/>
      <p:bldP spid="9" grpId="0"/>
      <p:bldP spid="16"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h</a:t>
            </a:r>
            <a:endParaRPr lang="en-GB" sz="12000" b="0"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spTree>
    <p:extLst>
      <p:ext uri="{BB962C8B-B14F-4D97-AF65-F5344CB8AC3E}">
        <p14:creationId xmlns:p14="http://schemas.microsoft.com/office/powerpoint/2010/main" val="19549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habl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h_hij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5" name="h_helad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6" name="h_hospital.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7" name="h_hac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8" name="h_hasta l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p:bldP spid="8" grpId="0"/>
      <p:bldP spid="11" grpId="0"/>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h</a:t>
            </a:r>
            <a:endParaRPr lang="en-GB" sz="12000" b="0"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spTree>
    <p:extLst>
      <p:ext uri="{BB962C8B-B14F-4D97-AF65-F5344CB8AC3E}">
        <p14:creationId xmlns:p14="http://schemas.microsoft.com/office/powerpoint/2010/main" val="392327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8" grpId="0"/>
      <p:bldP spid="11"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5169878" cy="647577"/>
          </a:xfrm>
        </p:spPr>
        <p:txBody>
          <a:bodyPr>
            <a:normAutofit/>
          </a:bodyPr>
          <a:lstStyle/>
          <a:p>
            <a:r>
              <a:rPr lang="en-GB" sz="2800" b="1" dirty="0">
                <a:solidFill>
                  <a:schemeClr val="bg1"/>
                </a:solidFill>
                <a:latin typeface="Century Gothic" panose="020B0502020202020204" pitchFamily="34" charset="0"/>
              </a:rPr>
              <a:t>¿Es H? </a:t>
            </a:r>
            <a:r>
              <a:rPr lang="en-US" sz="2800" dirty="0">
                <a:solidFill>
                  <a:schemeClr val="bg2"/>
                </a:solidFill>
                <a:latin typeface="Century Gothic" panose="020B0502020202020204" pitchFamily="34" charset="0"/>
              </a:rPr>
              <a:t>¿</a:t>
            </a:r>
            <a:r>
              <a:rPr lang="en-US" sz="2800" dirty="0" err="1">
                <a:solidFill>
                  <a:schemeClr val="bg2"/>
                </a:solidFill>
                <a:latin typeface="Century Gothic" panose="020B0502020202020204" pitchFamily="34" charset="0"/>
              </a:rPr>
              <a:t>sí</a:t>
            </a:r>
            <a:r>
              <a:rPr lang="en-US" sz="2800" dirty="0">
                <a:solidFill>
                  <a:schemeClr val="bg2"/>
                </a:solidFill>
                <a:latin typeface="Century Gothic" panose="020B0502020202020204" pitchFamily="34" charset="0"/>
              </a:rPr>
              <a:t> (✔) o no (✖)?</a:t>
            </a:r>
            <a:r>
              <a:rPr lang="en-GB" sz="2800" b="1" dirty="0">
                <a:solidFill>
                  <a:schemeClr val="bg2"/>
                </a:solidFill>
                <a:latin typeface="Century Gothic" panose="020B0502020202020204" pitchFamily="34" charset="0"/>
              </a:rPr>
              <a:t> </a:t>
            </a:r>
            <a:endParaRPr lang="en-GB" sz="2800" b="1" dirty="0">
              <a:solidFill>
                <a:schemeClr val="bg2"/>
              </a:solidFill>
            </a:endParaRPr>
          </a:p>
        </p:txBody>
      </p:sp>
      <p:graphicFrame>
        <p:nvGraphicFramePr>
          <p:cNvPr id="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290114833"/>
              </p:ext>
            </p:extLst>
          </p:nvPr>
        </p:nvGraphicFramePr>
        <p:xfrm>
          <a:off x="483249" y="2723343"/>
          <a:ext cx="9913444" cy="2295501"/>
        </p:xfrm>
        <a:graphic>
          <a:graphicData uri="http://schemas.openxmlformats.org/drawingml/2006/table">
            <a:tbl>
              <a:tblPr firstRow="1" bandRow="1">
                <a:tableStyleId>{BDBED569-4797-4DF1-A0F4-6AAB3CD982D8}</a:tableStyleId>
              </a:tblPr>
              <a:tblGrid>
                <a:gridCol w="741643">
                  <a:extLst>
                    <a:ext uri="{9D8B030D-6E8A-4147-A177-3AD203B41FA5}">
                      <a16:colId xmlns:a16="http://schemas.microsoft.com/office/drawing/2014/main" val="2218395770"/>
                    </a:ext>
                  </a:extLst>
                </a:gridCol>
                <a:gridCol w="4011974">
                  <a:extLst>
                    <a:ext uri="{9D8B030D-6E8A-4147-A177-3AD203B41FA5}">
                      <a16:colId xmlns:a16="http://schemas.microsoft.com/office/drawing/2014/main" val="3328270413"/>
                    </a:ext>
                  </a:extLst>
                </a:gridCol>
                <a:gridCol w="836023">
                  <a:extLst>
                    <a:ext uri="{9D8B030D-6E8A-4147-A177-3AD203B41FA5}">
                      <a16:colId xmlns:a16="http://schemas.microsoft.com/office/drawing/2014/main" val="4057324009"/>
                    </a:ext>
                  </a:extLst>
                </a:gridCol>
                <a:gridCol w="4323804">
                  <a:extLst>
                    <a:ext uri="{9D8B030D-6E8A-4147-A177-3AD203B41FA5}">
                      <a16:colId xmlns:a16="http://schemas.microsoft.com/office/drawing/2014/main" val="1254224406"/>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r>
                        <a:rPr lang="en-GB" sz="1800" b="1" dirty="0"/>
                        <a:t>       </a:t>
                      </a: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314955753"/>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668564831"/>
                  </a:ext>
                </a:extLst>
              </a:tr>
            </a:tbl>
          </a:graphicData>
        </a:graphic>
      </p:graphicFrame>
      <p:sp>
        <p:nvSpPr>
          <p:cNvPr id="7" name="Google Shape;613;p26">
            <a:hlinkClick r:id="" action="ppaction://noaction" highlightClick="1">
              <a:snd r:embed="rId3" name="Word 1 - Helado.wav"/>
            </a:hlinkClick>
            <a:extLst>
              <a:ext uri="{FF2B5EF4-FFF2-40B4-BE49-F238E27FC236}">
                <a16:creationId xmlns:a16="http://schemas.microsoft.com/office/drawing/2014/main" id="{E81506B0-A3F8-47F6-A818-34153DC67087}"/>
              </a:ext>
            </a:extLst>
          </p:cNvPr>
          <p:cNvSpPr/>
          <p:nvPr/>
        </p:nvSpPr>
        <p:spPr>
          <a:xfrm>
            <a:off x="640229" y="290963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A</a:t>
            </a:r>
            <a:endParaRPr sz="2200" b="1" dirty="0">
              <a:solidFill>
                <a:prstClr val="white"/>
              </a:solidFill>
              <a:latin typeface="Century Gothic" panose="020B0502020202020204" pitchFamily="34" charset="0"/>
            </a:endParaRPr>
          </a:p>
        </p:txBody>
      </p:sp>
      <p:sp>
        <p:nvSpPr>
          <p:cNvPr id="8" name="Google Shape;614;p26">
            <a:hlinkClick r:id="" action="ppaction://noaction" highlightClick="1">
              <a:snd r:embed="rId4" name="Word 2 - Once.wav"/>
            </a:hlinkClick>
            <a:extLst>
              <a:ext uri="{FF2B5EF4-FFF2-40B4-BE49-F238E27FC236}">
                <a16:creationId xmlns:a16="http://schemas.microsoft.com/office/drawing/2014/main" id="{2A2E30D2-841A-4ED1-B670-1C83F228DED0}"/>
              </a:ext>
            </a:extLst>
          </p:cNvPr>
          <p:cNvSpPr/>
          <p:nvPr/>
        </p:nvSpPr>
        <p:spPr>
          <a:xfrm>
            <a:off x="640229" y="368319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a:sym typeface="Century Gothic"/>
              </a:rPr>
              <a:t>B</a:t>
            </a:r>
            <a:endParaRPr kumimoji="0" sz="1800" b="0" i="0" u="none" strike="noStrike" kern="0" cap="none" spc="0" normalizeH="0" baseline="0" noProof="0" dirty="0">
              <a:ln>
                <a:noFill/>
              </a:ln>
              <a:solidFill>
                <a:prstClr val="black"/>
              </a:solidFill>
              <a:effectLst/>
              <a:uLnTx/>
              <a:uFillTx/>
            </a:endParaRPr>
          </a:p>
        </p:txBody>
      </p:sp>
      <p:sp>
        <p:nvSpPr>
          <p:cNvPr id="9" name="Google Shape;615;p26">
            <a:hlinkClick r:id="" action="ppaction://noaction" highlightClick="1">
              <a:snd r:embed="rId5" name="Word 3 - Autor.wav"/>
            </a:hlinkClick>
            <a:extLst>
              <a:ext uri="{FF2B5EF4-FFF2-40B4-BE49-F238E27FC236}">
                <a16:creationId xmlns:a16="http://schemas.microsoft.com/office/drawing/2014/main" id="{598D57C1-09CA-4B85-A901-8BF5F8E2B844}"/>
              </a:ext>
            </a:extLst>
          </p:cNvPr>
          <p:cNvSpPr/>
          <p:nvPr/>
        </p:nvSpPr>
        <p:spPr>
          <a:xfrm>
            <a:off x="640229" y="444181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a:sym typeface="Century Gothic"/>
              </a:rPr>
              <a:t>C</a:t>
            </a:r>
            <a:endParaRPr kumimoji="0"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243885" y="1200004"/>
            <a:ext cx="11757615" cy="1077218"/>
          </a:xfrm>
          <a:prstGeom prst="rect">
            <a:avLst/>
          </a:prstGeom>
          <a:noFill/>
        </p:spPr>
        <p:txBody>
          <a:bodyPr wrap="square" rtlCol="0">
            <a:spAutoFit/>
          </a:bodyPr>
          <a:lstStyle/>
          <a:p>
            <a:pPr hangingPunct="0">
              <a:defRPr/>
            </a:pPr>
            <a:r>
              <a:rPr lang="en-US" sz="3200" dirty="0" err="1">
                <a:solidFill>
                  <a:srgbClr val="002060"/>
                </a:solidFill>
                <a:latin typeface="Century Gothic" panose="020B0502020202020204" pitchFamily="34" charset="0"/>
              </a:rPr>
              <a:t>Es</a:t>
            </a:r>
            <a:r>
              <a:rPr lang="en-US" sz="3200" dirty="0">
                <a:solidFill>
                  <a:srgbClr val="002060"/>
                </a:solidFill>
                <a:latin typeface="Century Gothic" panose="020B0502020202020204" pitchFamily="34" charset="0"/>
              </a:rPr>
              <a:t> ‘H’, ¿</a:t>
            </a:r>
            <a:r>
              <a:rPr lang="en-US" sz="3200" dirty="0" err="1">
                <a:solidFill>
                  <a:srgbClr val="002060"/>
                </a:solidFill>
                <a:latin typeface="Century Gothic" panose="020B0502020202020204" pitchFamily="34" charset="0"/>
              </a:rPr>
              <a:t>sí</a:t>
            </a:r>
            <a:r>
              <a:rPr lang="en-US" sz="3200" dirty="0">
                <a:solidFill>
                  <a:srgbClr val="002060"/>
                </a:solidFill>
                <a:latin typeface="Century Gothic" panose="020B0502020202020204" pitchFamily="34" charset="0"/>
              </a:rPr>
              <a:t> (✔) o no (✖)?  </a:t>
            </a:r>
          </a:p>
          <a:p>
            <a:pPr hangingPunct="0">
              <a:defRPr/>
            </a:pPr>
            <a:r>
              <a:rPr lang="en-US" sz="3200" dirty="0">
                <a:solidFill>
                  <a:srgbClr val="002060"/>
                </a:solidFill>
                <a:latin typeface="Century Gothic" panose="020B0502020202020204" pitchFamily="34" charset="0"/>
              </a:rPr>
              <a:t>Escribe la palabra </a:t>
            </a:r>
            <a:r>
              <a:rPr lang="en-US" sz="3200" dirty="0" err="1">
                <a:solidFill>
                  <a:srgbClr val="002060"/>
                </a:solidFill>
                <a:latin typeface="Century Gothic" panose="020B0502020202020204" pitchFamily="34" charset="0"/>
              </a:rPr>
              <a:t>en</a:t>
            </a:r>
            <a:r>
              <a:rPr lang="en-US" sz="3200" dirty="0">
                <a:solidFill>
                  <a:srgbClr val="002060"/>
                </a:solidFill>
                <a:latin typeface="Century Gothic" panose="020B0502020202020204" pitchFamily="34" charset="0"/>
              </a:rPr>
              <a:t> </a:t>
            </a:r>
            <a:r>
              <a:rPr lang="en-US" sz="3200" dirty="0" err="1">
                <a:solidFill>
                  <a:srgbClr val="002060"/>
                </a:solidFill>
                <a:latin typeface="Century Gothic" panose="020B0502020202020204" pitchFamily="34" charset="0"/>
              </a:rPr>
              <a:t>español</a:t>
            </a:r>
            <a:r>
              <a:rPr lang="en-US" sz="3200" dirty="0">
                <a:solidFill>
                  <a:srgbClr val="002060"/>
                </a:solidFill>
                <a:latin typeface="Century Gothic" panose="020B0502020202020204" pitchFamily="34" charset="0"/>
              </a:rPr>
              <a:t>.</a:t>
            </a:r>
          </a:p>
        </p:txBody>
      </p:sp>
      <p:sp>
        <p:nvSpPr>
          <p:cNvPr id="13" name="Google Shape;613;p26">
            <a:hlinkClick r:id="" action="ppaction://noaction" highlightClick="1">
              <a:snd r:embed="rId6" name="Word 6 - Ocho.wav"/>
            </a:hlinkClick>
            <a:extLst>
              <a:ext uri="{FF2B5EF4-FFF2-40B4-BE49-F238E27FC236}">
                <a16:creationId xmlns:a16="http://schemas.microsoft.com/office/drawing/2014/main" id="{E81506B0-A3F8-47F6-A818-34153DC67087}"/>
              </a:ext>
            </a:extLst>
          </p:cNvPr>
          <p:cNvSpPr/>
          <p:nvPr/>
        </p:nvSpPr>
        <p:spPr>
          <a:xfrm>
            <a:off x="5491739" y="447284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F</a:t>
            </a:r>
            <a:endParaRPr sz="2200" b="1" dirty="0">
              <a:solidFill>
                <a:prstClr val="white"/>
              </a:solidFill>
              <a:latin typeface="Century Gothic" panose="020B0502020202020204" pitchFamily="34" charset="0"/>
            </a:endParaRPr>
          </a:p>
        </p:txBody>
      </p:sp>
      <p:sp>
        <p:nvSpPr>
          <p:cNvPr id="14" name="Google Shape;614;p26">
            <a:hlinkClick r:id="" action="ppaction://noaction">
              <a:snd r:embed="rId7" name="Word 7 - Hacer.wav"/>
            </a:hlinkClick>
            <a:extLst>
              <a:ext uri="{FF2B5EF4-FFF2-40B4-BE49-F238E27FC236}">
                <a16:creationId xmlns:a16="http://schemas.microsoft.com/office/drawing/2014/main" id="{2A2E30D2-841A-4ED1-B670-1C83F228DED0}"/>
              </a:ext>
            </a:extLst>
          </p:cNvPr>
          <p:cNvSpPr/>
          <p:nvPr/>
        </p:nvSpPr>
        <p:spPr>
          <a:xfrm>
            <a:off x="5491739" y="296795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b="1" kern="0" dirty="0">
                <a:solidFill>
                  <a:prstClr val="white"/>
                </a:solidFill>
                <a:sym typeface="Century Gothic"/>
              </a:rPr>
              <a:t>G</a:t>
            </a:r>
            <a:endParaRPr lang="en-GB" sz="1600" kern="0" dirty="0">
              <a:solidFill>
                <a:prstClr val="black"/>
              </a:solidFill>
            </a:endParaRPr>
          </a:p>
        </p:txBody>
      </p:sp>
      <p:sp>
        <p:nvSpPr>
          <p:cNvPr id="15" name="Google Shape;615;p26">
            <a:hlinkClick r:id="" action="ppaction://noaction" highlightClick="1">
              <a:snd r:embed="rId8" name="Word 8 - Hospital.wav"/>
            </a:hlinkClick>
            <a:extLst>
              <a:ext uri="{FF2B5EF4-FFF2-40B4-BE49-F238E27FC236}">
                <a16:creationId xmlns:a16="http://schemas.microsoft.com/office/drawing/2014/main" id="{598D57C1-09CA-4B85-A901-8BF5F8E2B844}"/>
              </a:ext>
            </a:extLst>
          </p:cNvPr>
          <p:cNvSpPr/>
          <p:nvPr/>
        </p:nvSpPr>
        <p:spPr>
          <a:xfrm>
            <a:off x="5492373" y="368319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a:sym typeface="Century Gothic"/>
              </a:rPr>
              <a:t>H</a:t>
            </a:r>
            <a:endParaRPr kumimoji="0" sz="1800" b="0" i="0" u="none" strike="noStrike" kern="0" cap="none" spc="0" normalizeH="0" baseline="0" noProof="0" dirty="0">
              <a:ln>
                <a:noFill/>
              </a:ln>
              <a:solidFill>
                <a:prstClr val="black"/>
              </a:solidFill>
              <a:effectLst/>
              <a:uLnTx/>
              <a:uFillTx/>
            </a:endParaRPr>
          </a:p>
        </p:txBody>
      </p:sp>
      <p:sp>
        <p:nvSpPr>
          <p:cNvPr id="30" name="TextBox 29" descr="black cross">
            <a:extLst>
              <a:ext uri="{FF2B5EF4-FFF2-40B4-BE49-F238E27FC236}">
                <a16:creationId xmlns:a16="http://schemas.microsoft.com/office/drawing/2014/main" id="{81DC4C5E-A443-4B7E-8A40-A8F17DD2D82D}"/>
              </a:ext>
            </a:extLst>
          </p:cNvPr>
          <p:cNvSpPr txBox="1"/>
          <p:nvPr/>
        </p:nvSpPr>
        <p:spPr>
          <a:xfrm>
            <a:off x="1620226" y="3733521"/>
            <a:ext cx="623263" cy="523220"/>
          </a:xfrm>
          <a:prstGeom prst="rect">
            <a:avLst/>
          </a:prstGeom>
          <a:noFill/>
        </p:spPr>
        <p:txBody>
          <a:bodyPr wrap="square" rtlCol="0">
            <a:spAutoFit/>
          </a:bodyPr>
          <a:lstStyle/>
          <a:p>
            <a:pPr>
              <a:defRPr/>
            </a:pPr>
            <a:r>
              <a:rPr lang="en-US" sz="2800" dirty="0">
                <a:solidFill>
                  <a:schemeClr val="accent1">
                    <a:lumMod val="50000"/>
                  </a:schemeClr>
                </a:solidFill>
                <a:latin typeface="Century Gothic" panose="020B0502020202020204" pitchFamily="34" charset="0"/>
              </a:rPr>
              <a:t>✖</a:t>
            </a:r>
            <a:endParaRPr lang="en-GB" sz="2800" dirty="0">
              <a:solidFill>
                <a:schemeClr val="accent1">
                  <a:lumMod val="50000"/>
                </a:schemeClr>
              </a:solidFill>
              <a:latin typeface="Century" panose="02040604050505020304" pitchFamily="18" charset="0"/>
            </a:endParaRPr>
          </a:p>
        </p:txBody>
      </p:sp>
      <p:sp>
        <p:nvSpPr>
          <p:cNvPr id="31" name="TextBox 30" descr="black checkmark">
            <a:extLst>
              <a:ext uri="{FF2B5EF4-FFF2-40B4-BE49-F238E27FC236}">
                <a16:creationId xmlns:a16="http://schemas.microsoft.com/office/drawing/2014/main" id="{92C00245-4A46-44B7-8EF6-C0F601A01478}"/>
              </a:ext>
            </a:extLst>
          </p:cNvPr>
          <p:cNvSpPr txBox="1"/>
          <p:nvPr/>
        </p:nvSpPr>
        <p:spPr>
          <a:xfrm>
            <a:off x="1618151" y="2894360"/>
            <a:ext cx="527695" cy="523220"/>
          </a:xfrm>
          <a:prstGeom prst="rect">
            <a:avLst/>
          </a:prstGeom>
          <a:noFill/>
        </p:spPr>
        <p:txBody>
          <a:bodyPr wrap="square" rtlCol="0">
            <a:spAutoFit/>
          </a:bodyPr>
          <a:lstStyle/>
          <a:p>
            <a:pPr>
              <a:defRPr/>
            </a:pPr>
            <a:r>
              <a:rPr lang="en-GB" sz="2800" dirty="0">
                <a:solidFill>
                  <a:schemeClr val="accent1">
                    <a:lumMod val="50000"/>
                  </a:schemeClr>
                </a:solidFill>
                <a:latin typeface="Century" panose="02040604050505020304" pitchFamily="18" charset="0"/>
              </a:rPr>
              <a:t>✔</a:t>
            </a:r>
          </a:p>
        </p:txBody>
      </p:sp>
      <p:sp>
        <p:nvSpPr>
          <p:cNvPr id="32" name="TextBox 31" descr="black cross">
            <a:extLst>
              <a:ext uri="{FF2B5EF4-FFF2-40B4-BE49-F238E27FC236}">
                <a16:creationId xmlns:a16="http://schemas.microsoft.com/office/drawing/2014/main" id="{81DC4C5E-A443-4B7E-8A40-A8F17DD2D82D}"/>
              </a:ext>
            </a:extLst>
          </p:cNvPr>
          <p:cNvSpPr txBox="1"/>
          <p:nvPr/>
        </p:nvSpPr>
        <p:spPr>
          <a:xfrm>
            <a:off x="2568183" y="2892807"/>
            <a:ext cx="1536236" cy="523220"/>
          </a:xfrm>
          <a:prstGeom prst="rect">
            <a:avLst/>
          </a:prstGeom>
          <a:noFill/>
        </p:spPr>
        <p:txBody>
          <a:bodyPr wrap="square" rtlCol="0">
            <a:spAutoFit/>
          </a:bodyPr>
          <a:lstStyle/>
          <a:p>
            <a:pPr>
              <a:defRPr/>
            </a:pPr>
            <a:r>
              <a:rPr lang="en-US" sz="2800" b="1" dirty="0" err="1">
                <a:solidFill>
                  <a:srgbClr val="002060"/>
                </a:solidFill>
                <a:latin typeface="Century Gothic" panose="020B0502020202020204" pitchFamily="34" charset="0"/>
              </a:rPr>
              <a:t>helado</a:t>
            </a:r>
            <a:endParaRPr lang="en-GB" sz="2800" b="1" dirty="0">
              <a:solidFill>
                <a:srgbClr val="002060"/>
              </a:solidFill>
              <a:latin typeface="Century" panose="02040604050505020304" pitchFamily="18" charset="0"/>
            </a:endParaRPr>
          </a:p>
        </p:txBody>
      </p:sp>
      <p:sp>
        <p:nvSpPr>
          <p:cNvPr id="33" name="TextBox 32" descr="black cross">
            <a:extLst>
              <a:ext uri="{FF2B5EF4-FFF2-40B4-BE49-F238E27FC236}">
                <a16:creationId xmlns:a16="http://schemas.microsoft.com/office/drawing/2014/main" id="{81DC4C5E-A443-4B7E-8A40-A8F17DD2D82D}"/>
              </a:ext>
            </a:extLst>
          </p:cNvPr>
          <p:cNvSpPr txBox="1"/>
          <p:nvPr/>
        </p:nvSpPr>
        <p:spPr>
          <a:xfrm>
            <a:off x="2568183" y="3674609"/>
            <a:ext cx="1536236" cy="523220"/>
          </a:xfrm>
          <a:prstGeom prst="rect">
            <a:avLst/>
          </a:prstGeom>
          <a:noFill/>
        </p:spPr>
        <p:txBody>
          <a:bodyPr wrap="square" rtlCol="0">
            <a:spAutoFit/>
          </a:bodyPr>
          <a:lstStyle/>
          <a:p>
            <a:pPr>
              <a:defRPr/>
            </a:pPr>
            <a:r>
              <a:rPr lang="en-US" sz="2800" b="1" dirty="0">
                <a:solidFill>
                  <a:srgbClr val="002060"/>
                </a:solidFill>
                <a:latin typeface="Century Gothic" panose="020B0502020202020204" pitchFamily="34" charset="0"/>
              </a:rPr>
              <a:t>once</a:t>
            </a:r>
            <a:endParaRPr lang="en-GB" sz="2800" b="1" dirty="0">
              <a:solidFill>
                <a:srgbClr val="002060"/>
              </a:solidFill>
              <a:latin typeface="Century" panose="02040604050505020304" pitchFamily="18" charset="0"/>
            </a:endParaRPr>
          </a:p>
        </p:txBody>
      </p:sp>
      <p:sp>
        <p:nvSpPr>
          <p:cNvPr id="34" name="TextBox 33" descr="black cross">
            <a:extLst>
              <a:ext uri="{FF2B5EF4-FFF2-40B4-BE49-F238E27FC236}">
                <a16:creationId xmlns:a16="http://schemas.microsoft.com/office/drawing/2014/main" id="{81DC4C5E-A443-4B7E-8A40-A8F17DD2D82D}"/>
              </a:ext>
            </a:extLst>
          </p:cNvPr>
          <p:cNvSpPr txBox="1"/>
          <p:nvPr/>
        </p:nvSpPr>
        <p:spPr>
          <a:xfrm>
            <a:off x="1631306" y="4407262"/>
            <a:ext cx="623263" cy="523220"/>
          </a:xfrm>
          <a:prstGeom prst="rect">
            <a:avLst/>
          </a:prstGeom>
          <a:noFill/>
        </p:spPr>
        <p:txBody>
          <a:bodyPr wrap="square" rtlCol="0">
            <a:spAutoFit/>
          </a:bodyPr>
          <a:lstStyle/>
          <a:p>
            <a:pPr>
              <a:defRPr/>
            </a:pPr>
            <a:r>
              <a:rPr lang="en-US" sz="2800" dirty="0">
                <a:solidFill>
                  <a:schemeClr val="accent1">
                    <a:lumMod val="50000"/>
                  </a:schemeClr>
                </a:solidFill>
                <a:latin typeface="Century Gothic" panose="020B0502020202020204" pitchFamily="34" charset="0"/>
              </a:rPr>
              <a:t>✖</a:t>
            </a:r>
            <a:endParaRPr lang="en-GB" sz="2800" dirty="0">
              <a:solidFill>
                <a:schemeClr val="accent1">
                  <a:lumMod val="50000"/>
                </a:schemeClr>
              </a:solidFill>
              <a:latin typeface="Century" panose="02040604050505020304" pitchFamily="18" charset="0"/>
            </a:endParaRPr>
          </a:p>
        </p:txBody>
      </p:sp>
      <p:sp>
        <p:nvSpPr>
          <p:cNvPr id="35" name="TextBox 34" descr="black cross">
            <a:extLst>
              <a:ext uri="{FF2B5EF4-FFF2-40B4-BE49-F238E27FC236}">
                <a16:creationId xmlns:a16="http://schemas.microsoft.com/office/drawing/2014/main" id="{81DC4C5E-A443-4B7E-8A40-A8F17DD2D82D}"/>
              </a:ext>
            </a:extLst>
          </p:cNvPr>
          <p:cNvSpPr txBox="1"/>
          <p:nvPr/>
        </p:nvSpPr>
        <p:spPr>
          <a:xfrm>
            <a:off x="2568183" y="4407262"/>
            <a:ext cx="1536236" cy="523220"/>
          </a:xfrm>
          <a:prstGeom prst="rect">
            <a:avLst/>
          </a:prstGeom>
          <a:noFill/>
        </p:spPr>
        <p:txBody>
          <a:bodyPr wrap="square" rtlCol="0">
            <a:spAutoFit/>
          </a:bodyPr>
          <a:lstStyle/>
          <a:p>
            <a:pPr>
              <a:defRPr/>
            </a:pPr>
            <a:r>
              <a:rPr lang="en-US" sz="2800" b="1" dirty="0" err="1">
                <a:solidFill>
                  <a:srgbClr val="002060"/>
                </a:solidFill>
                <a:latin typeface="Century Gothic" panose="020B0502020202020204" pitchFamily="34" charset="0"/>
              </a:rPr>
              <a:t>autor</a:t>
            </a:r>
            <a:endParaRPr lang="en-GB" sz="2800" b="1" dirty="0">
              <a:solidFill>
                <a:srgbClr val="002060"/>
              </a:solidFill>
              <a:latin typeface="Century" panose="02040604050505020304" pitchFamily="18" charset="0"/>
            </a:endParaRPr>
          </a:p>
        </p:txBody>
      </p:sp>
      <p:sp>
        <p:nvSpPr>
          <p:cNvPr id="40" name="TextBox 39" descr="black cross">
            <a:extLst>
              <a:ext uri="{FF2B5EF4-FFF2-40B4-BE49-F238E27FC236}">
                <a16:creationId xmlns:a16="http://schemas.microsoft.com/office/drawing/2014/main" id="{81DC4C5E-A443-4B7E-8A40-A8F17DD2D82D}"/>
              </a:ext>
            </a:extLst>
          </p:cNvPr>
          <p:cNvSpPr txBox="1"/>
          <p:nvPr/>
        </p:nvSpPr>
        <p:spPr>
          <a:xfrm>
            <a:off x="6534793" y="4398665"/>
            <a:ext cx="623263" cy="523220"/>
          </a:xfrm>
          <a:prstGeom prst="rect">
            <a:avLst/>
          </a:prstGeom>
          <a:noFill/>
        </p:spPr>
        <p:txBody>
          <a:bodyPr wrap="square" rtlCol="0">
            <a:spAutoFit/>
          </a:bodyPr>
          <a:lstStyle/>
          <a:p>
            <a:pPr>
              <a:defRPr/>
            </a:pPr>
            <a:r>
              <a:rPr lang="en-US" sz="2800" dirty="0">
                <a:solidFill>
                  <a:schemeClr val="accent1">
                    <a:lumMod val="50000"/>
                  </a:schemeClr>
                </a:solidFill>
                <a:latin typeface="Century Gothic" panose="020B0502020202020204" pitchFamily="34" charset="0"/>
              </a:rPr>
              <a:t>✖</a:t>
            </a:r>
            <a:endParaRPr lang="en-GB" sz="2800" dirty="0">
              <a:solidFill>
                <a:schemeClr val="accent1">
                  <a:lumMod val="50000"/>
                </a:schemeClr>
              </a:solidFill>
              <a:latin typeface="Century" panose="02040604050505020304" pitchFamily="18" charset="0"/>
            </a:endParaRPr>
          </a:p>
        </p:txBody>
      </p:sp>
      <p:sp>
        <p:nvSpPr>
          <p:cNvPr id="41" name="TextBox 40" descr="black cross">
            <a:extLst>
              <a:ext uri="{FF2B5EF4-FFF2-40B4-BE49-F238E27FC236}">
                <a16:creationId xmlns:a16="http://schemas.microsoft.com/office/drawing/2014/main" id="{81DC4C5E-A443-4B7E-8A40-A8F17DD2D82D}"/>
              </a:ext>
            </a:extLst>
          </p:cNvPr>
          <p:cNvSpPr txBox="1"/>
          <p:nvPr/>
        </p:nvSpPr>
        <p:spPr>
          <a:xfrm>
            <a:off x="7524840" y="4435278"/>
            <a:ext cx="1536236" cy="523220"/>
          </a:xfrm>
          <a:prstGeom prst="rect">
            <a:avLst/>
          </a:prstGeom>
          <a:noFill/>
        </p:spPr>
        <p:txBody>
          <a:bodyPr wrap="square" rtlCol="0">
            <a:spAutoFit/>
          </a:bodyPr>
          <a:lstStyle/>
          <a:p>
            <a:pPr>
              <a:defRPr/>
            </a:pPr>
            <a:r>
              <a:rPr lang="en-US" sz="2800" b="1" dirty="0" err="1">
                <a:solidFill>
                  <a:srgbClr val="002060"/>
                </a:solidFill>
                <a:latin typeface="Century Gothic" panose="020B0502020202020204" pitchFamily="34" charset="0"/>
              </a:rPr>
              <a:t>ocho</a:t>
            </a:r>
            <a:endParaRPr lang="en-GB" sz="2800" b="1" dirty="0">
              <a:solidFill>
                <a:srgbClr val="002060"/>
              </a:solidFill>
              <a:latin typeface="Century" panose="02040604050505020304" pitchFamily="18" charset="0"/>
            </a:endParaRPr>
          </a:p>
        </p:txBody>
      </p:sp>
      <p:sp>
        <p:nvSpPr>
          <p:cNvPr id="42" name="TextBox 41" descr="black checkmark">
            <a:extLst>
              <a:ext uri="{FF2B5EF4-FFF2-40B4-BE49-F238E27FC236}">
                <a16:creationId xmlns:a16="http://schemas.microsoft.com/office/drawing/2014/main" id="{92C00245-4A46-44B7-8EF6-C0F601A01478}"/>
              </a:ext>
            </a:extLst>
          </p:cNvPr>
          <p:cNvSpPr txBox="1"/>
          <p:nvPr/>
        </p:nvSpPr>
        <p:spPr>
          <a:xfrm>
            <a:off x="6630701" y="2886343"/>
            <a:ext cx="527695" cy="523220"/>
          </a:xfrm>
          <a:prstGeom prst="rect">
            <a:avLst/>
          </a:prstGeom>
          <a:noFill/>
        </p:spPr>
        <p:txBody>
          <a:bodyPr wrap="square" rtlCol="0">
            <a:spAutoFit/>
          </a:bodyPr>
          <a:lstStyle/>
          <a:p>
            <a:pPr>
              <a:defRPr/>
            </a:pPr>
            <a:r>
              <a:rPr lang="en-GB" sz="2800" dirty="0">
                <a:solidFill>
                  <a:schemeClr val="accent1">
                    <a:lumMod val="50000"/>
                  </a:schemeClr>
                </a:solidFill>
                <a:latin typeface="Century" panose="02040604050505020304" pitchFamily="18" charset="0"/>
              </a:rPr>
              <a:t>✔</a:t>
            </a:r>
          </a:p>
        </p:txBody>
      </p:sp>
      <p:sp>
        <p:nvSpPr>
          <p:cNvPr id="43" name="TextBox 42" descr="black cross">
            <a:extLst>
              <a:ext uri="{FF2B5EF4-FFF2-40B4-BE49-F238E27FC236}">
                <a16:creationId xmlns:a16="http://schemas.microsoft.com/office/drawing/2014/main" id="{81DC4C5E-A443-4B7E-8A40-A8F17DD2D82D}"/>
              </a:ext>
            </a:extLst>
          </p:cNvPr>
          <p:cNvSpPr txBox="1"/>
          <p:nvPr/>
        </p:nvSpPr>
        <p:spPr>
          <a:xfrm>
            <a:off x="7524840" y="2892807"/>
            <a:ext cx="1536236" cy="523220"/>
          </a:xfrm>
          <a:prstGeom prst="rect">
            <a:avLst/>
          </a:prstGeom>
          <a:noFill/>
        </p:spPr>
        <p:txBody>
          <a:bodyPr wrap="square" rtlCol="0">
            <a:spAutoFit/>
          </a:bodyPr>
          <a:lstStyle/>
          <a:p>
            <a:pPr>
              <a:defRPr/>
            </a:pPr>
            <a:r>
              <a:rPr lang="en-US" sz="2800" b="1" dirty="0" err="1">
                <a:solidFill>
                  <a:srgbClr val="002060"/>
                </a:solidFill>
                <a:latin typeface="Century Gothic" panose="020B0502020202020204" pitchFamily="34" charset="0"/>
              </a:rPr>
              <a:t>hacer</a:t>
            </a:r>
            <a:endParaRPr lang="en-GB" sz="2800" b="1" dirty="0">
              <a:solidFill>
                <a:srgbClr val="002060"/>
              </a:solidFill>
              <a:latin typeface="Century" panose="02040604050505020304" pitchFamily="18" charset="0"/>
            </a:endParaRPr>
          </a:p>
        </p:txBody>
      </p:sp>
      <p:sp>
        <p:nvSpPr>
          <p:cNvPr id="44" name="TextBox 43" descr="black checkmark">
            <a:extLst>
              <a:ext uri="{FF2B5EF4-FFF2-40B4-BE49-F238E27FC236}">
                <a16:creationId xmlns:a16="http://schemas.microsoft.com/office/drawing/2014/main" id="{92C00245-4A46-44B7-8EF6-C0F601A01478}"/>
              </a:ext>
            </a:extLst>
          </p:cNvPr>
          <p:cNvSpPr txBox="1"/>
          <p:nvPr/>
        </p:nvSpPr>
        <p:spPr>
          <a:xfrm>
            <a:off x="6630701" y="3667716"/>
            <a:ext cx="527695" cy="523220"/>
          </a:xfrm>
          <a:prstGeom prst="rect">
            <a:avLst/>
          </a:prstGeom>
          <a:noFill/>
        </p:spPr>
        <p:txBody>
          <a:bodyPr wrap="square" rtlCol="0">
            <a:spAutoFit/>
          </a:bodyPr>
          <a:lstStyle/>
          <a:p>
            <a:pPr>
              <a:defRPr/>
            </a:pPr>
            <a:r>
              <a:rPr lang="en-GB" sz="2800" dirty="0">
                <a:solidFill>
                  <a:schemeClr val="accent1">
                    <a:lumMod val="50000"/>
                  </a:schemeClr>
                </a:solidFill>
                <a:latin typeface="Century" panose="02040604050505020304" pitchFamily="18" charset="0"/>
              </a:rPr>
              <a:t>✔</a:t>
            </a:r>
          </a:p>
        </p:txBody>
      </p:sp>
      <p:sp>
        <p:nvSpPr>
          <p:cNvPr id="45" name="TextBox 44" descr="black cross">
            <a:extLst>
              <a:ext uri="{FF2B5EF4-FFF2-40B4-BE49-F238E27FC236}">
                <a16:creationId xmlns:a16="http://schemas.microsoft.com/office/drawing/2014/main" id="{81DC4C5E-A443-4B7E-8A40-A8F17DD2D82D}"/>
              </a:ext>
            </a:extLst>
          </p:cNvPr>
          <p:cNvSpPr txBox="1"/>
          <p:nvPr/>
        </p:nvSpPr>
        <p:spPr>
          <a:xfrm>
            <a:off x="7524840" y="3661233"/>
            <a:ext cx="1536236" cy="523220"/>
          </a:xfrm>
          <a:prstGeom prst="rect">
            <a:avLst/>
          </a:prstGeom>
          <a:noFill/>
        </p:spPr>
        <p:txBody>
          <a:bodyPr wrap="square" rtlCol="0">
            <a:spAutoFit/>
          </a:bodyPr>
          <a:lstStyle/>
          <a:p>
            <a:pPr>
              <a:defRPr/>
            </a:pPr>
            <a:r>
              <a:rPr lang="en-US" sz="2800" b="1" dirty="0">
                <a:solidFill>
                  <a:srgbClr val="002060"/>
                </a:solidFill>
                <a:latin typeface="Century Gothic" panose="020B0502020202020204" pitchFamily="34" charset="0"/>
              </a:rPr>
              <a:t>hospital</a:t>
            </a:r>
            <a:endParaRPr lang="en-GB" sz="2800" b="1" dirty="0">
              <a:solidFill>
                <a:srgbClr val="002060"/>
              </a:solidFill>
              <a:latin typeface="Century" panose="02040604050505020304" pitchFamily="18" charset="0"/>
            </a:endParaRPr>
          </a:p>
        </p:txBody>
      </p:sp>
      <p:sp>
        <p:nvSpPr>
          <p:cNvPr id="50" name="Rounded Rectangle 11" descr="background rectangle&#10;">
            <a:extLst>
              <a:ext uri="{FF2B5EF4-FFF2-40B4-BE49-F238E27FC236}">
                <a16:creationId xmlns:a16="http://schemas.microsoft.com/office/drawing/2014/main" id="{9268BA27-9508-448E-9915-ACE234D74542}"/>
              </a:ext>
            </a:extLst>
          </p:cNvPr>
          <p:cNvSpPr/>
          <p:nvPr/>
        </p:nvSpPr>
        <p:spPr>
          <a:xfrm>
            <a:off x="9751451" y="241744"/>
            <a:ext cx="244054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1" name="Title 2">
            <a:extLst>
              <a:ext uri="{FF2B5EF4-FFF2-40B4-BE49-F238E27FC236}">
                <a16:creationId xmlns:a16="http://schemas.microsoft.com/office/drawing/2014/main" id="{89A9CC99-6E6F-BA4F-8531-09C581FE85E7}"/>
              </a:ext>
            </a:extLst>
          </p:cNvPr>
          <p:cNvSpPr txBox="1">
            <a:spLocks/>
          </p:cNvSpPr>
          <p:nvPr/>
        </p:nvSpPr>
        <p:spPr>
          <a:xfrm>
            <a:off x="9821789" y="57683"/>
            <a:ext cx="2752651" cy="76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800" b="1" dirty="0">
                <a:solidFill>
                  <a:prstClr val="white"/>
                </a:solidFill>
              </a:rPr>
              <a:t>escuchar / escribir</a:t>
            </a:r>
            <a:endParaRPr lang="en-US" sz="1800" dirty="0"/>
          </a:p>
        </p:txBody>
      </p:sp>
    </p:spTree>
    <p:extLst>
      <p:ext uri="{BB962C8B-B14F-4D97-AF65-F5344CB8AC3E}">
        <p14:creationId xmlns:p14="http://schemas.microsoft.com/office/powerpoint/2010/main" val="144768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40" grpId="0"/>
      <p:bldP spid="41" grpId="0"/>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756031" cy="647577"/>
          </a:xfrm>
        </p:spPr>
        <p:txBody>
          <a:bodyPr>
            <a:normAutofit/>
          </a:bodyPr>
          <a:lstStyle/>
          <a:p>
            <a:r>
              <a:rPr lang="en-GB" sz="2800" b="1" dirty="0">
                <a:solidFill>
                  <a:schemeClr val="bg1"/>
                </a:solidFill>
              </a:rPr>
              <a:t>Adjectives following the noun</a:t>
            </a:r>
          </a:p>
        </p:txBody>
      </p:sp>
      <p:sp>
        <p:nvSpPr>
          <p:cNvPr id="6" name="TextBox 5"/>
          <p:cNvSpPr txBox="1"/>
          <p:nvPr/>
        </p:nvSpPr>
        <p:spPr>
          <a:xfrm>
            <a:off x="353448" y="1437973"/>
            <a:ext cx="69572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In Spanish, many adjectives </a:t>
            </a:r>
            <a:r>
              <a:rPr lang="en-GB" sz="2400" b="1" dirty="0">
                <a:solidFill>
                  <a:srgbClr val="002060"/>
                </a:solidFill>
                <a:latin typeface="Century Gothic" panose="020B0502020202020204" pitchFamily="34" charset="0"/>
              </a:rPr>
              <a:t>follow</a:t>
            </a:r>
            <a:r>
              <a:rPr lang="en-GB" sz="2400" dirty="0">
                <a:solidFill>
                  <a:srgbClr val="002060"/>
                </a:solidFill>
                <a:latin typeface="Century Gothic" panose="020B0502020202020204" pitchFamily="34" charset="0"/>
              </a:rPr>
              <a:t> the noun:</a:t>
            </a:r>
          </a:p>
        </p:txBody>
      </p:sp>
      <p:sp>
        <p:nvSpPr>
          <p:cNvPr id="7" name="Oval Callout 6">
            <a:extLst>
              <a:ext uri="{FF2B5EF4-FFF2-40B4-BE49-F238E27FC236}">
                <a16:creationId xmlns:a16="http://schemas.microsoft.com/office/drawing/2014/main" id="{06F42349-8830-1A4F-B571-1EB136DC4218}"/>
              </a:ext>
            </a:extLst>
          </p:cNvPr>
          <p:cNvSpPr/>
          <p:nvPr/>
        </p:nvSpPr>
        <p:spPr>
          <a:xfrm>
            <a:off x="7853062" y="876563"/>
            <a:ext cx="4164113" cy="1455170"/>
          </a:xfrm>
          <a:prstGeom prst="wedgeEllipseCallout">
            <a:avLst>
              <a:gd name="adj1" fmla="val -95768"/>
              <a:gd name="adj2" fmla="val 59241"/>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In English the adjective comes </a:t>
            </a:r>
            <a:r>
              <a:rPr lang="en-US" sz="2400" i="1" dirty="0">
                <a:solidFill>
                  <a:schemeClr val="bg1"/>
                </a:solidFill>
              </a:rPr>
              <a:t>before </a:t>
            </a:r>
            <a:r>
              <a:rPr lang="en-US" sz="2400" dirty="0">
                <a:solidFill>
                  <a:schemeClr val="bg1"/>
                </a:solidFill>
              </a:rPr>
              <a:t>the noun.</a:t>
            </a:r>
          </a:p>
        </p:txBody>
      </p:sp>
      <p:sp>
        <p:nvSpPr>
          <p:cNvPr id="8" name="TextBox 7"/>
          <p:cNvSpPr txBox="1"/>
          <p:nvPr/>
        </p:nvSpPr>
        <p:spPr>
          <a:xfrm>
            <a:off x="870058" y="2387954"/>
            <a:ext cx="344993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 profesor </a:t>
            </a:r>
            <a:r>
              <a:rPr lang="en-GB" sz="2400" b="1" dirty="0">
                <a:solidFill>
                  <a:srgbClr val="002060"/>
                </a:solidFill>
                <a:latin typeface="Century Gothic" panose="020B0502020202020204" pitchFamily="34" charset="0"/>
              </a:rPr>
              <a:t>nervioso</a:t>
            </a:r>
          </a:p>
        </p:txBody>
      </p:sp>
      <p:sp>
        <p:nvSpPr>
          <p:cNvPr id="9" name="TextBox 8"/>
          <p:cNvSpPr txBox="1"/>
          <p:nvPr/>
        </p:nvSpPr>
        <p:spPr>
          <a:xfrm>
            <a:off x="4407361" y="2380650"/>
            <a:ext cx="412141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a:t>
            </a:r>
            <a:r>
              <a:rPr lang="en-GB" sz="2400" b="1" dirty="0">
                <a:solidFill>
                  <a:srgbClr val="002060"/>
                </a:solidFill>
                <a:latin typeface="Century Gothic" panose="020B0502020202020204" pitchFamily="34" charset="0"/>
              </a:rPr>
              <a:t>nervous </a:t>
            </a:r>
            <a:r>
              <a:rPr lang="en-GB" sz="2400" dirty="0">
                <a:solidFill>
                  <a:srgbClr val="002060"/>
                </a:solidFill>
                <a:latin typeface="Century Gothic" panose="020B0502020202020204" pitchFamily="34" charset="0"/>
              </a:rPr>
              <a:t>male teacher</a:t>
            </a:r>
            <a:endParaRPr lang="en-GB" sz="2400" b="1" dirty="0">
              <a:solidFill>
                <a:srgbClr val="002060"/>
              </a:solidFill>
              <a:latin typeface="Century Gothic" panose="020B0502020202020204" pitchFamily="34" charset="0"/>
            </a:endParaRPr>
          </a:p>
        </p:txBody>
      </p:sp>
      <p:sp>
        <p:nvSpPr>
          <p:cNvPr id="10" name="TextBox 9"/>
          <p:cNvSpPr txBox="1"/>
          <p:nvPr/>
        </p:nvSpPr>
        <p:spPr>
          <a:xfrm>
            <a:off x="870059" y="3027273"/>
            <a:ext cx="344993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 director </a:t>
            </a:r>
            <a:r>
              <a:rPr lang="en-GB" sz="2400" b="1" dirty="0">
                <a:solidFill>
                  <a:srgbClr val="002060"/>
                </a:solidFill>
                <a:latin typeface="Century Gothic" panose="020B0502020202020204" pitchFamily="34" charset="0"/>
              </a:rPr>
              <a:t>tranquilo</a:t>
            </a:r>
          </a:p>
        </p:txBody>
      </p:sp>
      <p:sp>
        <p:nvSpPr>
          <p:cNvPr id="11" name="TextBox 10"/>
          <p:cNvSpPr txBox="1"/>
          <p:nvPr/>
        </p:nvSpPr>
        <p:spPr>
          <a:xfrm>
            <a:off x="4197826" y="3012829"/>
            <a:ext cx="622582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a:t>
            </a:r>
            <a:r>
              <a:rPr lang="en-GB" sz="2400" b="1" dirty="0">
                <a:solidFill>
                  <a:srgbClr val="002060"/>
                </a:solidFill>
                <a:latin typeface="Century Gothic" panose="020B0502020202020204" pitchFamily="34" charset="0"/>
              </a:rPr>
              <a:t>calm</a:t>
            </a:r>
            <a:r>
              <a:rPr lang="en-GB" sz="2400" dirty="0">
                <a:solidFill>
                  <a:srgbClr val="002060"/>
                </a:solidFill>
                <a:latin typeface="Century Gothic" panose="020B0502020202020204" pitchFamily="34" charset="0"/>
              </a:rPr>
              <a:t> male director/headteacher</a:t>
            </a:r>
            <a:endParaRPr lang="en-GB" sz="2400" b="1" dirty="0">
              <a:solidFill>
                <a:srgbClr val="002060"/>
              </a:solidFill>
              <a:latin typeface="Century Gothic" panose="020B0502020202020204" pitchFamily="34" charset="0"/>
            </a:endParaRPr>
          </a:p>
        </p:txBody>
      </p:sp>
      <p:sp>
        <p:nvSpPr>
          <p:cNvPr id="12" name="TextBox 11"/>
          <p:cNvSpPr txBox="1"/>
          <p:nvPr/>
        </p:nvSpPr>
        <p:spPr>
          <a:xfrm>
            <a:off x="964409" y="3710452"/>
            <a:ext cx="358140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una autora </a:t>
            </a:r>
            <a:r>
              <a:rPr lang="en-GB" sz="2400" b="1" dirty="0">
                <a:solidFill>
                  <a:srgbClr val="002060"/>
                </a:solidFill>
                <a:latin typeface="Century Gothic" panose="020B0502020202020204" pitchFamily="34" charset="0"/>
              </a:rPr>
              <a:t>importante</a:t>
            </a:r>
          </a:p>
        </p:txBody>
      </p:sp>
      <p:sp>
        <p:nvSpPr>
          <p:cNvPr id="13" name="TextBox 12"/>
          <p:cNvSpPr txBox="1"/>
          <p:nvPr/>
        </p:nvSpPr>
        <p:spPr>
          <a:xfrm>
            <a:off x="4407361" y="3710451"/>
            <a:ext cx="473709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an </a:t>
            </a:r>
            <a:r>
              <a:rPr lang="en-GB" sz="2400" b="1" dirty="0">
                <a:solidFill>
                  <a:srgbClr val="002060"/>
                </a:solidFill>
                <a:latin typeface="Century Gothic" panose="020B0502020202020204" pitchFamily="34" charset="0"/>
              </a:rPr>
              <a:t>important</a:t>
            </a:r>
            <a:r>
              <a:rPr lang="en-GB" sz="2400" dirty="0">
                <a:solidFill>
                  <a:srgbClr val="002060"/>
                </a:solidFill>
                <a:latin typeface="Century Gothic" panose="020B0502020202020204" pitchFamily="34" charset="0"/>
              </a:rPr>
              <a:t> female author</a:t>
            </a:r>
            <a:endParaRPr lang="en-GB" sz="2400" b="1" dirty="0">
              <a:solidFill>
                <a:srgbClr val="002060"/>
              </a:solidFill>
              <a:latin typeface="Century Gothic" panose="020B0502020202020204" pitchFamily="34" charset="0"/>
            </a:endParaRPr>
          </a:p>
        </p:txBody>
      </p:sp>
      <p:sp>
        <p:nvSpPr>
          <p:cNvPr id="15" name="TextBox 14"/>
          <p:cNvSpPr txBox="1"/>
          <p:nvPr/>
        </p:nvSpPr>
        <p:spPr>
          <a:xfrm>
            <a:off x="436071" y="4412778"/>
            <a:ext cx="358140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una flor </a:t>
            </a:r>
            <a:r>
              <a:rPr lang="en-GB" sz="2400" b="1" dirty="0">
                <a:solidFill>
                  <a:srgbClr val="002060"/>
                </a:solidFill>
                <a:latin typeface="Century Gothic" panose="020B0502020202020204" pitchFamily="34" charset="0"/>
              </a:rPr>
              <a:t>blanca</a:t>
            </a:r>
          </a:p>
        </p:txBody>
      </p:sp>
      <p:sp>
        <p:nvSpPr>
          <p:cNvPr id="16" name="TextBox 15"/>
          <p:cNvSpPr txBox="1"/>
          <p:nvPr/>
        </p:nvSpPr>
        <p:spPr>
          <a:xfrm>
            <a:off x="3963760" y="4357166"/>
            <a:ext cx="358140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a:t>
            </a:r>
            <a:r>
              <a:rPr lang="en-GB" sz="2400" b="1" dirty="0">
                <a:solidFill>
                  <a:srgbClr val="002060"/>
                </a:solidFill>
                <a:latin typeface="Century Gothic" panose="020B0502020202020204" pitchFamily="34" charset="0"/>
              </a:rPr>
              <a:t>white</a:t>
            </a:r>
            <a:r>
              <a:rPr lang="en-GB" sz="2400" dirty="0">
                <a:solidFill>
                  <a:srgbClr val="002060"/>
                </a:solidFill>
                <a:latin typeface="Century Gothic" panose="020B0502020202020204" pitchFamily="34" charset="0"/>
              </a:rPr>
              <a:t> flower </a:t>
            </a:r>
            <a:endParaRPr lang="en-GB" sz="2400" b="1" dirty="0">
              <a:solidFill>
                <a:srgbClr val="002060"/>
              </a:solidFill>
              <a:latin typeface="Century Gothic" panose="020B0502020202020204" pitchFamily="34" charset="0"/>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6420</Words>
  <Application>Microsoft Office PowerPoint</Application>
  <PresentationFormat>Widescreen</PresentationFormat>
  <Paragraphs>941</Paragraphs>
  <Slides>41</Slides>
  <Notes>37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Arial</vt:lpstr>
      <vt:lpstr>Arial</vt:lpstr>
      <vt:lpstr>Calibri</vt:lpstr>
      <vt:lpstr>Calibri Light</vt:lpstr>
      <vt:lpstr>Century</vt:lpstr>
      <vt:lpstr>Century Gothic</vt:lpstr>
      <vt:lpstr>Tw Cen MT</vt:lpstr>
      <vt:lpstr>NCELP_German_2022</vt:lpstr>
      <vt:lpstr>Office Theme</vt:lpstr>
      <vt:lpstr>PowerPoint Presentation</vt:lpstr>
      <vt:lpstr>h</vt:lpstr>
      <vt:lpstr>h</vt:lpstr>
      <vt:lpstr>h</vt:lpstr>
      <vt:lpstr>h</vt:lpstr>
      <vt:lpstr>h</vt:lpstr>
      <vt:lpstr>h</vt:lpstr>
      <vt:lpstr>¿Es H? ¿sí (✔) o no (✖)? </vt:lpstr>
      <vt:lpstr>Adjectives following the noun</vt:lpstr>
      <vt:lpstr>escuchar</vt:lpstr>
      <vt:lpstr>Organiza los adjetivos y completa las tres frases.</vt:lpstr>
      <vt:lpstr>escribir</vt:lpstr>
      <vt:lpstr>tengo </vt:lpstr>
      <vt:lpstr>tengo </vt:lpstr>
      <vt:lpstr>tengo</vt:lpstr>
      <vt:lpstr>tienes </vt:lpstr>
      <vt:lpstr>hablar / escuchar</vt:lpstr>
      <vt:lpstr>Persona A</vt:lpstr>
      <vt:lpstr>Persona B</vt:lpstr>
      <vt:lpstr>Persona A - respuestas</vt:lpstr>
      <vt:lpstr>Persona B - respuestas</vt:lpstr>
      <vt:lpstr>PowerPoint Presentation</vt:lpstr>
      <vt:lpstr>Vocabulario</vt:lpstr>
      <vt:lpstr>İPilla al intruso! 1/2</vt:lpstr>
      <vt:lpstr>İPilla al intruso! 2/2</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Daniel talks to a friend from his country, Spain, about the beautiful things they have there.</vt:lpstr>
      <vt:lpstr>Caño Cristales: un lugar espectacular</vt:lpstr>
      <vt:lpstr>Caño Cristales: un lugar espectacular</vt:lpstr>
      <vt:lpstr>En parejas.</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24</cp:revision>
  <dcterms:created xsi:type="dcterms:W3CDTF">2024-01-15T09:28:03Z</dcterms:created>
  <dcterms:modified xsi:type="dcterms:W3CDTF">2024-01-15T13:51:21Z</dcterms:modified>
</cp:coreProperties>
</file>