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49"/>
  </p:notesMasterIdLst>
  <p:sldIdLst>
    <p:sldId id="266" r:id="rId3"/>
    <p:sldId id="447" r:id="rId4"/>
    <p:sldId id="406" r:id="rId5"/>
    <p:sldId id="450" r:id="rId6"/>
    <p:sldId id="351" r:id="rId7"/>
    <p:sldId id="371" r:id="rId8"/>
    <p:sldId id="318" r:id="rId9"/>
    <p:sldId id="448" r:id="rId10"/>
    <p:sldId id="449" r:id="rId11"/>
    <p:sldId id="451" r:id="rId12"/>
    <p:sldId id="353" r:id="rId13"/>
    <p:sldId id="373" r:id="rId14"/>
    <p:sldId id="452" r:id="rId15"/>
    <p:sldId id="269" r:id="rId16"/>
    <p:sldId id="281" r:id="rId17"/>
    <p:sldId id="261" r:id="rId18"/>
    <p:sldId id="285" r:id="rId19"/>
    <p:sldId id="282" r:id="rId20"/>
    <p:sldId id="283" r:id="rId21"/>
    <p:sldId id="284" r:id="rId22"/>
    <p:sldId id="286" r:id="rId23"/>
    <p:sldId id="287" r:id="rId24"/>
    <p:sldId id="288" r:id="rId25"/>
    <p:sldId id="290" r:id="rId26"/>
    <p:sldId id="291" r:id="rId27"/>
    <p:sldId id="292" r:id="rId28"/>
    <p:sldId id="270" r:id="rId29"/>
    <p:sldId id="297" r:id="rId30"/>
    <p:sldId id="454" r:id="rId31"/>
    <p:sldId id="455" r:id="rId32"/>
    <p:sldId id="298" r:id="rId33"/>
    <p:sldId id="453" r:id="rId34"/>
    <p:sldId id="304" r:id="rId35"/>
    <p:sldId id="305" r:id="rId36"/>
    <p:sldId id="299" r:id="rId37"/>
    <p:sldId id="300" r:id="rId38"/>
    <p:sldId id="301" r:id="rId39"/>
    <p:sldId id="303" r:id="rId40"/>
    <p:sldId id="844" r:id="rId41"/>
    <p:sldId id="841" r:id="rId42"/>
    <p:sldId id="842" r:id="rId43"/>
    <p:sldId id="310" r:id="rId44"/>
    <p:sldId id="843" r:id="rId45"/>
    <p:sldId id="840" r:id="rId46"/>
    <p:sldId id="307" r:id="rId47"/>
    <p:sldId id="37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1518"/>
    <a:srgbClr val="3A5EAC"/>
    <a:srgbClr val="FFF3F3"/>
    <a:srgbClr val="FFFBFB"/>
    <a:srgbClr val="FABD00"/>
    <a:srgbClr val="FEFA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6" autoAdjust="0"/>
    <p:restoredTop sz="69565" autoAdjust="0"/>
  </p:normalViewPr>
  <p:slideViewPr>
    <p:cSldViewPr snapToGrid="0">
      <p:cViewPr>
        <p:scale>
          <a:sx n="75" d="100"/>
          <a:sy n="75" d="100"/>
        </p:scale>
        <p:origin x="1776" y="54"/>
      </p:cViewPr>
      <p:guideLst/>
    </p:cSldViewPr>
  </p:slideViewPr>
  <p:notesTextViewPr>
    <p:cViewPr>
      <p:scale>
        <a:sx n="1" d="1"/>
        <a:sy n="1" d="1"/>
      </p:scale>
      <p:origin x="0" y="0"/>
    </p:cViewPr>
  </p:notesTextViewPr>
  <p:sorterViewPr>
    <p:cViewPr>
      <p:scale>
        <a:sx n="100" d="100"/>
        <a:sy n="100" d="100"/>
      </p:scale>
      <p:origin x="0" y="-49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E24AB0-14A6-4AF2-BB43-C11EB5C66E92}" type="datetimeFigureOut">
              <a:rPr lang="en-GB" smtClean="0"/>
              <a:t>15/01/2024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329227-F96A-4767-9B26-926CB5F82DEB}" type="slidenum">
              <a:rPr lang="en-GB" smtClean="0"/>
              <a:t>‹#›</a:t>
            </a:fld>
            <a:endParaRPr lang="en-GB"/>
          </a:p>
        </p:txBody>
      </p:sp>
    </p:spTree>
    <p:extLst>
      <p:ext uri="{BB962C8B-B14F-4D97-AF65-F5344CB8AC3E}">
        <p14:creationId xmlns:p14="http://schemas.microsoft.com/office/powerpoint/2010/main" val="4072513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no exceptions.</a:t>
            </a:r>
            <a:br>
              <a:rPr lang="en-GB" b="1" u="sng" dirty="0">
                <a:solidFill>
                  <a:srgbClr val="FF0000"/>
                </a:solidFill>
              </a:rPr>
            </a:b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SSCs [r] and [</a:t>
            </a:r>
            <a:r>
              <a:rPr lang="en-GB" b="0" dirty="0" err="1"/>
              <a:t>rr</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a:t>
            </a:r>
            <a:r>
              <a:rPr lang="en-GB" b="0" dirty="0" err="1"/>
              <a:t>tengo</a:t>
            </a:r>
            <a:r>
              <a:rPr lang="en-GB" b="0" dirty="0"/>
              <a:t>’</a:t>
            </a:r>
            <a:br>
              <a:rPr lang="en-GB" b="0" dirty="0"/>
            </a:br>
            <a:r>
              <a:rPr lang="en-GB" b="0" dirty="0"/>
              <a:t>Introduction</a:t>
            </a:r>
            <a:r>
              <a:rPr lang="en-GB" b="0" baseline="0" dirty="0"/>
              <a:t> of</a:t>
            </a:r>
            <a:r>
              <a:rPr lang="en-GB" dirty="0"/>
              <a:t> ‘</a:t>
            </a:r>
            <a:r>
              <a:rPr lang="en-GB" b="0" dirty="0" err="1"/>
              <a:t>tenemos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dirty="0">
                <a:solidFill>
                  <a:schemeClr val="dk1"/>
                </a:solidFill>
                <a:latin typeface="+mn-lt"/>
                <a:ea typeface="Calibri"/>
                <a:cs typeface="Calibri"/>
                <a:sym typeface="Calibri"/>
              </a:rPr>
              <a:t>7.2.1.2</a:t>
            </a:r>
            <a:r>
              <a:rPr lang="es-ES" sz="1200" b="1" i="0" baseline="0" dirty="0">
                <a:solidFill>
                  <a:schemeClr val="dk1"/>
                </a:solidFill>
                <a:latin typeface="+mn-lt"/>
                <a:ea typeface="Calibri"/>
                <a:cs typeface="Calibri"/>
                <a:sym typeface="Calibri"/>
              </a:rPr>
              <a:t> (introduce) </a:t>
            </a:r>
            <a:r>
              <a:rPr lang="es-ES" sz="1200" b="0" i="0" dirty="0">
                <a:solidFill>
                  <a:schemeClr val="dk1"/>
                </a:solidFill>
                <a:latin typeface="+mn-lt"/>
                <a:ea typeface="Calibri"/>
                <a:cs typeface="Calibri"/>
                <a:sym typeface="Calibri"/>
              </a:rPr>
              <a:t>tenemos [tener-19]; tienen [tener-19]; perro [888]; abuelo [4796]; abuela [717];  primo [1451]; prima [3051]; bastante [308];  hermoso [980]; activo [1278]; fuerte [435];</a:t>
            </a:r>
            <a:r>
              <a:rPr lang="es-ES" sz="1200" b="0" i="0" baseline="0" dirty="0">
                <a:solidFill>
                  <a:schemeClr val="dk1"/>
                </a:solidFill>
                <a:latin typeface="+mn-lt"/>
                <a:ea typeface="Calibri"/>
                <a:cs typeface="Calibri"/>
                <a:sym typeface="Calibri"/>
              </a:rPr>
              <a:t> trabajo</a:t>
            </a:r>
            <a:r>
              <a:rPr lang="es-ES" sz="1200" b="0" i="0" baseline="0" dirty="0">
                <a:solidFill>
                  <a:schemeClr val="dk1"/>
                </a:solidFill>
                <a:latin typeface="Century Gothic" panose="020B0502020202020204" pitchFamily="34" charset="0"/>
                <a:ea typeface="Calibri"/>
                <a:cs typeface="Calibri"/>
                <a:sym typeface="Calibri"/>
              </a:rPr>
              <a:t>² [152]</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baseline="0" dirty="0">
                <a:solidFill>
                  <a:schemeClr val="dk1"/>
                </a:solidFill>
                <a:latin typeface="+mn-lt"/>
                <a:ea typeface="Calibri"/>
                <a:cs typeface="Calibri"/>
                <a:sym typeface="Calibri"/>
              </a:rPr>
              <a:t>7.1.2.6 (revisit)</a:t>
            </a:r>
            <a:r>
              <a:rPr lang="en-GB" sz="1200" b="0"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necesitar [276]; usar [317]; llevar [75];  zapato [1477]; vaso [1609]; producto [394]; bolsa [1581]; camisa [1873]; cosa [69]</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7.1.2.1 (revisit) </a:t>
            </a:r>
            <a:r>
              <a:rPr lang="es-ES" sz="1200" b="0" i="0" dirty="0">
                <a:solidFill>
                  <a:schemeClr val="dk1"/>
                </a:solidFill>
                <a:latin typeface="+mn-lt"/>
                <a:ea typeface="Calibri"/>
                <a:cs typeface="Calibri"/>
                <a:sym typeface="Calibri"/>
              </a:rPr>
              <a:t>no [11]; caminar [514]; estudiar [281]; español¹ [262]; inglés¹ [583]; arte [208]; ciencia(s) [738]; señor¹ [201]; señora¹ [509]; mucho (as adverb only) [41]; pero [30]; verdadero [558]; o [29]; falso [1599]; entiendo [entender-229]; silencio [518]; grupo [200]; perdón [1729]</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1"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1112050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Word frequency rankings: </a:t>
            </a:r>
            <a:r>
              <a:rPr lang="en-GB" b="1" baseline="0" dirty="0" err="1"/>
              <a:t>pero</a:t>
            </a:r>
            <a:r>
              <a:rPr lang="en-GB" b="1" baseline="0" dirty="0"/>
              <a:t> </a:t>
            </a:r>
            <a:r>
              <a:rPr lang="en-GB" baseline="0" dirty="0"/>
              <a:t>[30]; </a:t>
            </a:r>
            <a:r>
              <a:rPr lang="en-GB" b="1" baseline="0" dirty="0" err="1"/>
              <a:t>caro</a:t>
            </a:r>
            <a:r>
              <a:rPr lang="en-GB" b="1" baseline="0" dirty="0"/>
              <a:t> </a:t>
            </a:r>
            <a:r>
              <a:rPr lang="en-GB" baseline="0" dirty="0"/>
              <a:t>[2179]; </a:t>
            </a:r>
            <a:r>
              <a:rPr lang="en-GB" b="1" baseline="0" dirty="0"/>
              <a:t>Francia </a:t>
            </a:r>
            <a:r>
              <a:rPr lang="en-GB" b="0" baseline="0" dirty="0"/>
              <a:t>[939];</a:t>
            </a:r>
            <a:r>
              <a:rPr lang="en-GB" baseline="0" dirty="0"/>
              <a:t> </a:t>
            </a:r>
            <a:r>
              <a:rPr lang="en-GB" b="1" baseline="0" dirty="0" err="1"/>
              <a:t>sobre</a:t>
            </a:r>
            <a:r>
              <a:rPr lang="en-GB" b="1" baseline="0" dirty="0"/>
              <a:t> </a:t>
            </a:r>
            <a:r>
              <a:rPr lang="en-GB" baseline="0" dirty="0"/>
              <a:t>[62]; </a:t>
            </a:r>
            <a:r>
              <a:rPr lang="en-GB" b="1" baseline="0" dirty="0" err="1"/>
              <a:t>abrir</a:t>
            </a:r>
            <a:r>
              <a:rPr lang="en-GB" b="1" baseline="0" dirty="0"/>
              <a:t> </a:t>
            </a:r>
            <a:r>
              <a:rPr lang="en-GB" baseline="0" dirty="0"/>
              <a:t>[246]; </a:t>
            </a:r>
            <a:r>
              <a:rPr lang="en-GB" b="1" baseline="0" dirty="0" err="1"/>
              <a:t>rico</a:t>
            </a:r>
            <a:r>
              <a:rPr lang="en-GB" baseline="0" dirty="0"/>
              <a:t>[398]</a:t>
            </a:r>
            <a:br>
              <a:rPr lang="en-GB" sz="1200" kern="1200" dirty="0">
                <a:solidFill>
                  <a:schemeClr val="tx1"/>
                </a:solidFill>
                <a:effectLst/>
                <a:ea typeface="+mn-ea"/>
                <a:cs typeface="+mn-cs"/>
              </a:rPr>
            </a:br>
            <a:r>
              <a:rPr lang="de-DE" sz="1200" b="0" i="0" kern="1200" dirty="0">
                <a:solidFill>
                  <a:schemeClr val="tx1"/>
                </a:solidFill>
                <a:effectLst/>
                <a:ea typeface="+mn-ea"/>
                <a:cs typeface="+mn-cs"/>
              </a:rPr>
              <a:t>Source: </a:t>
            </a:r>
            <a:r>
              <a:rPr lang="en-GB" sz="1200" kern="1200" dirty="0">
                <a:solidFill>
                  <a:schemeClr val="tx1"/>
                </a:solidFill>
                <a:effectLst/>
                <a:ea typeface="+mn-ea"/>
                <a:cs typeface="+mn-cs"/>
              </a:rPr>
              <a:t>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11</a:t>
            </a:fld>
            <a:endParaRPr lang="en-GB" dirty="0"/>
          </a:p>
        </p:txBody>
      </p:sp>
    </p:spTree>
    <p:extLst>
      <p:ext uri="{BB962C8B-B14F-4D97-AF65-F5344CB8AC3E}">
        <p14:creationId xmlns:p14="http://schemas.microsoft.com/office/powerpoint/2010/main" val="728762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12</a:t>
            </a:fld>
            <a:endParaRPr lang="en-GB" dirty="0"/>
          </a:p>
        </p:txBody>
      </p:sp>
    </p:spTree>
    <p:extLst>
      <p:ext uri="{BB962C8B-B14F-4D97-AF65-F5344CB8AC3E}">
        <p14:creationId xmlns:p14="http://schemas.microsoft.com/office/powerpoint/2010/main" val="467255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13</a:t>
            </a:fld>
            <a:endParaRPr lang="en-GB" dirty="0"/>
          </a:p>
        </p:txBody>
      </p:sp>
    </p:spTree>
    <p:extLst>
      <p:ext uri="{BB962C8B-B14F-4D97-AF65-F5344CB8AC3E}">
        <p14:creationId xmlns:p14="http://schemas.microsoft.com/office/powerpoint/2010/main" val="2768709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39863"/>
          </a:xfrm>
        </p:spPr>
        <p:txBody>
          <a:bodyPr/>
          <a:lstStyle/>
          <a:p>
            <a:pPr hangingPunct="0"/>
            <a:r>
              <a:rPr lang="en-US" sz="1200" b="1" kern="1200" dirty="0">
                <a:solidFill>
                  <a:schemeClr val="tx1"/>
                </a:solidFill>
                <a:effectLst/>
                <a:latin typeface="+mn-lt"/>
                <a:ea typeface="+mn-ea"/>
                <a:cs typeface="+mn-cs"/>
              </a:rPr>
              <a:t>Timing: </a:t>
            </a:r>
            <a:r>
              <a:rPr lang="en-US" sz="1200" kern="1200" dirty="0">
                <a:solidFill>
                  <a:schemeClr val="tx1"/>
                </a:solidFill>
                <a:effectLst/>
                <a:latin typeface="+mn-lt"/>
                <a:ea typeface="+mn-ea"/>
                <a:cs typeface="+mn-cs"/>
              </a:rPr>
              <a:t>4 minutes</a:t>
            </a:r>
          </a:p>
          <a:p>
            <a:pPr hangingPunct="0"/>
            <a:endParaRPr lang="en-US" b="1" dirty="0"/>
          </a:p>
          <a:p>
            <a:pPr hangingPunct="0"/>
            <a:r>
              <a:rPr lang="en-US" b="1" dirty="0"/>
              <a:t>Aim: </a:t>
            </a:r>
            <a:r>
              <a:rPr lang="en-US" b="0" dirty="0"/>
              <a:t>to</a:t>
            </a:r>
            <a:r>
              <a:rPr lang="en-US" b="1" dirty="0"/>
              <a:t> </a:t>
            </a:r>
            <a:r>
              <a:rPr lang="en-US" dirty="0"/>
              <a:t>distinguish between the [r] and [</a:t>
            </a:r>
            <a:r>
              <a:rPr lang="en-US" dirty="0" err="1"/>
              <a:t>rr</a:t>
            </a:r>
            <a:r>
              <a:rPr lang="en-US" dirty="0"/>
              <a:t>] SSC when listening</a:t>
            </a:r>
          </a:p>
          <a:p>
            <a:pPr hangingPunct="0"/>
            <a:endParaRPr lang="en-US" sz="1200" b="1" kern="1200" dirty="0">
              <a:solidFill>
                <a:schemeClr val="tx1"/>
              </a:solidFill>
              <a:effectLst/>
              <a:latin typeface="+mn-lt"/>
              <a:ea typeface="+mn-ea"/>
              <a:cs typeface="+mn-cs"/>
            </a:endParaRPr>
          </a:p>
          <a:p>
            <a:pPr hangingPunct="0"/>
            <a:r>
              <a:rPr lang="en-US" b="1" dirty="0"/>
              <a:t>Procedure: </a:t>
            </a:r>
          </a:p>
          <a:p>
            <a:pPr marL="228600" indent="-228600" hangingPunct="0">
              <a:buAutoNum type="arabicPeriod"/>
            </a:pPr>
            <a:r>
              <a:rPr lang="en-US" dirty="0"/>
              <a:t>Students should write 1 to 6 in their exercise book.</a:t>
            </a:r>
          </a:p>
          <a:p>
            <a:pPr marL="228600" indent="-228600" hangingPunct="0">
              <a:buAutoNum type="arabicPeriod"/>
            </a:pPr>
            <a:r>
              <a:rPr lang="en-US" sz="1200" kern="1200" dirty="0">
                <a:solidFill>
                  <a:schemeClr val="tx1"/>
                </a:solidFill>
                <a:effectLst/>
                <a:latin typeface="+mn-lt"/>
                <a:ea typeface="+mn-ea"/>
                <a:cs typeface="+mn-cs"/>
              </a:rPr>
              <a:t>Teacher clicks on the number button to play the word. On the first listen students should aim to write either ‘r’ or ‘</a:t>
            </a:r>
            <a:r>
              <a:rPr lang="en-US" sz="1200" kern="1200" dirty="0" err="1">
                <a:solidFill>
                  <a:schemeClr val="tx1"/>
                </a:solidFill>
                <a:effectLst/>
                <a:latin typeface="+mn-lt"/>
                <a:ea typeface="+mn-ea"/>
                <a:cs typeface="+mn-cs"/>
              </a:rPr>
              <a:t>rr</a:t>
            </a:r>
            <a:r>
              <a:rPr lang="en-US" sz="1200" kern="1200" dirty="0">
                <a:solidFill>
                  <a:schemeClr val="tx1"/>
                </a:solidFill>
                <a:effectLst/>
                <a:latin typeface="+mn-lt"/>
                <a:ea typeface="+mn-ea"/>
                <a:cs typeface="+mn-cs"/>
              </a:rPr>
              <a:t>’. On the second listen they can check and then write the whole word.</a:t>
            </a:r>
          </a:p>
          <a:p>
            <a:pPr marL="228600" indent="-228600" hangingPunct="0">
              <a:buAutoNum type="arabicPeriod"/>
            </a:pPr>
            <a:r>
              <a:rPr lang="en-US" dirty="0"/>
              <a:t>Teacher then clicks to reveal the ‘r’ ‘or ‘</a:t>
            </a:r>
            <a:r>
              <a:rPr lang="en-US" dirty="0" err="1"/>
              <a:t>rr</a:t>
            </a:r>
            <a:r>
              <a:rPr lang="en-US" dirty="0"/>
              <a:t>’ and then clicks again to show the full word, allowing the teacher to elicit individual answers from students.</a:t>
            </a:r>
            <a:endParaRPr lang="en-US" sz="1200" kern="1200" dirty="0">
              <a:solidFill>
                <a:schemeClr val="tx1"/>
              </a:solidFill>
              <a:effectLst/>
              <a:latin typeface="+mn-lt"/>
              <a:ea typeface="+mn-ea"/>
              <a:cs typeface="+mn-cs"/>
            </a:endParaRPr>
          </a:p>
          <a:p>
            <a:pPr hangingPunct="0"/>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marL="228600" indent="-228600" hangingPunct="0">
              <a:buAutoNum type="arabicParenR"/>
            </a:pPr>
            <a:r>
              <a:rPr lang="en-US" sz="1200" kern="1200" baseline="0" dirty="0" err="1">
                <a:solidFill>
                  <a:schemeClr val="tx1"/>
                </a:solidFill>
                <a:effectLst/>
                <a:latin typeface="+mn-lt"/>
                <a:ea typeface="+mn-ea"/>
                <a:cs typeface="+mn-cs"/>
              </a:rPr>
              <a:t>pero</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perro</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correcto</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correo</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caro</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abrir</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480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learn or recap vocabulary</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a:t>
            </a:r>
            <a:r>
              <a:rPr lang="en-GB" baseline="0" dirty="0"/>
              <a:t> either work by themselves or in pairs, reading out the words and recapping their English meaning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teacher clicks to remove the English meanings and pupils have one minute to try to recall them by looking at the Spanish. The teacher can click on the ‘</a:t>
            </a:r>
            <a:r>
              <a:rPr lang="en-GB" b="0" baseline="0" dirty="0" err="1"/>
              <a:t>inicio</a:t>
            </a:r>
            <a:r>
              <a:rPr lang="en-GB" b="0" baseline="0" dirty="0"/>
              <a:t>’ button’ to run the time or keep time themselves.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teacher then clicks and the</a:t>
            </a:r>
            <a:r>
              <a:rPr lang="en-GB" baseline="0" dirty="0"/>
              <a:t> Spanish meanings are removed. The pupils try to recall them, looking at the English (1 minute). The teacher can start the timer again in the same way as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frequency rankings</a:t>
            </a:r>
            <a:r>
              <a:rPr lang="en-GB" b="1" baseline="0" dirty="0"/>
              <a:t> </a:t>
            </a:r>
            <a:r>
              <a:rPr lang="en-GB" baseline="0" dirty="0"/>
              <a:t>(1 is the most common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dirty="0">
                <a:solidFill>
                  <a:schemeClr val="dk1"/>
                </a:solidFill>
                <a:latin typeface="+mn-lt"/>
                <a:ea typeface="Calibri"/>
                <a:cs typeface="Calibri"/>
                <a:sym typeface="Calibri"/>
              </a:rPr>
              <a:t>tenemos [tener-19]; tienen [tener-19]; perro [888]; abuelo [4796]; abuela [717];  primo [1451]; prima [3051]; bastante [308];  hermoso [980]; activo [1278]; fuerte [435];</a:t>
            </a:r>
            <a:r>
              <a:rPr lang="es-ES" sz="1200" b="0" i="0" baseline="0" dirty="0">
                <a:solidFill>
                  <a:schemeClr val="dk1"/>
                </a:solidFill>
                <a:latin typeface="+mn-lt"/>
                <a:ea typeface="Calibri"/>
                <a:cs typeface="Calibri"/>
                <a:sym typeface="Calibri"/>
              </a:rPr>
              <a:t> trabajo</a:t>
            </a:r>
            <a:r>
              <a:rPr lang="es-ES" sz="1200" b="0" i="0" baseline="0" dirty="0">
                <a:solidFill>
                  <a:schemeClr val="dk1"/>
                </a:solidFill>
                <a:latin typeface="Century Gothic" panose="020B0502020202020204" pitchFamily="34" charset="0"/>
                <a:ea typeface="Calibri"/>
                <a:cs typeface="Calibri"/>
                <a:sym typeface="Calibri"/>
              </a:rPr>
              <a:t>² [152]</a:t>
            </a:r>
            <a:endParaRPr lang="es-ES"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533438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6</a:t>
            </a:r>
            <a:r>
              <a:rPr lang="en-US" b="0" baseline="0" dirty="0"/>
              <a:t> minutes (for 7 slides)</a:t>
            </a:r>
            <a:endParaRPr lang="en-US" b="1" dirty="0"/>
          </a:p>
          <a:p>
            <a:endParaRPr lang="en-US" b="1" dirty="0"/>
          </a:p>
          <a:p>
            <a:r>
              <a:rPr lang="en-US" b="1" dirty="0"/>
              <a:t>Aim: </a:t>
            </a:r>
            <a:r>
              <a:rPr lang="en-US" b="0" dirty="0"/>
              <a:t>to recap and embed family member</a:t>
            </a:r>
            <a:r>
              <a:rPr lang="en-US" b="0" baseline="0" dirty="0"/>
              <a:t> vocabulary and</a:t>
            </a:r>
            <a:r>
              <a:rPr lang="en-US" b="0" dirty="0"/>
              <a:t> revise adjective agreements.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 Teachers could begin by clarifying who is who to revise the family members.  Students could be asked to write the name of the person, with the correct word in Spanish </a:t>
            </a:r>
            <a:r>
              <a:rPr lang="en-US" baseline="0" dirty="0" err="1"/>
              <a:t>e.g</a:t>
            </a:r>
            <a:r>
              <a:rPr lang="en-US" baseline="0" dirty="0"/>
              <a:t> </a:t>
            </a:r>
            <a:r>
              <a:rPr lang="en-US" baseline="0" dirty="0" err="1"/>
              <a:t>Paco</a:t>
            </a:r>
            <a:r>
              <a:rPr lang="en-US" baseline="0" dirty="0"/>
              <a:t> = el </a:t>
            </a:r>
            <a:r>
              <a:rPr lang="en-US" baseline="0" dirty="0" err="1"/>
              <a:t>abuelo</a:t>
            </a:r>
            <a:r>
              <a:rPr lang="en-US" baseline="0" dirty="0"/>
              <a:t> etc.  Or this could be done orally – in pairs give the Spanish and then the teacher takes feedback by asking ¿</a:t>
            </a:r>
            <a:r>
              <a:rPr lang="en-US" baseline="0" dirty="0" err="1"/>
              <a:t>Quién</a:t>
            </a:r>
            <a:r>
              <a:rPr lang="en-US" baseline="0" dirty="0"/>
              <a:t> </a:t>
            </a:r>
            <a:r>
              <a:rPr lang="en-US" baseline="0" dirty="0" err="1"/>
              <a:t>es</a:t>
            </a:r>
            <a:r>
              <a:rPr lang="en-US" baseline="0" dirty="0"/>
              <a:t> </a:t>
            </a:r>
            <a:r>
              <a:rPr lang="en-US" baseline="0" dirty="0" err="1"/>
              <a:t>Paco</a:t>
            </a:r>
            <a:r>
              <a:rPr lang="en-US" baseline="0" dirty="0"/>
              <a:t>?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The teacher then clicks to reveal the word for each family member which will cover the name. The order is </a:t>
            </a:r>
            <a:r>
              <a:rPr lang="en-US" baseline="0" dirty="0" err="1"/>
              <a:t>abuelo</a:t>
            </a:r>
            <a:r>
              <a:rPr lang="en-US" baseline="0" dirty="0"/>
              <a:t>; </a:t>
            </a:r>
            <a:r>
              <a:rPr lang="en-US" baseline="0" dirty="0" err="1"/>
              <a:t>abuela</a:t>
            </a:r>
            <a:r>
              <a:rPr lang="en-US" baseline="0" dirty="0"/>
              <a:t>; </a:t>
            </a:r>
            <a:r>
              <a:rPr lang="en-US" baseline="0" dirty="0" err="1"/>
              <a:t>tío</a:t>
            </a:r>
            <a:r>
              <a:rPr lang="en-US" baseline="0" dirty="0"/>
              <a:t>; </a:t>
            </a:r>
            <a:r>
              <a:rPr lang="en-US" baseline="0" dirty="0" err="1"/>
              <a:t>tía</a:t>
            </a:r>
            <a:r>
              <a:rPr lang="en-US" baseline="0" dirty="0"/>
              <a:t>; (the gloss will be revealed for these two new words at the same time); primo; prima. This allows the teacher to ask for individual pupils to answer each question. If the teacher has asked ‘¿</a:t>
            </a:r>
            <a:r>
              <a:rPr lang="en-US" baseline="0" dirty="0" err="1"/>
              <a:t>Quién</a:t>
            </a:r>
            <a:r>
              <a:rPr lang="en-US" baseline="0" dirty="0"/>
              <a:t> </a:t>
            </a:r>
            <a:r>
              <a:rPr lang="en-US" baseline="0" dirty="0" err="1"/>
              <a:t>es</a:t>
            </a:r>
            <a:r>
              <a:rPr lang="en-US" baseline="0" dirty="0"/>
              <a:t> </a:t>
            </a:r>
            <a:r>
              <a:rPr lang="en-US" baseline="0" dirty="0" err="1"/>
              <a:t>Paco</a:t>
            </a:r>
            <a:r>
              <a:rPr lang="en-US" baseline="0" dirty="0"/>
              <a:t>?’, then the answer can simply be ‘el </a:t>
            </a:r>
            <a:r>
              <a:rPr lang="en-US" baseline="0" dirty="0" err="1"/>
              <a:t>abuelo</a:t>
            </a:r>
            <a:r>
              <a:rPr lang="en-US" baseline="0" dirty="0"/>
              <a:t>’. Later in the scheme of work, the use of ‘de’ for possession will be taught explicitly (e.g. ‘</a:t>
            </a:r>
            <a:r>
              <a:rPr lang="en-US" baseline="0" dirty="0" err="1"/>
              <a:t>Paco</a:t>
            </a:r>
            <a:r>
              <a:rPr lang="en-US" baseline="0" dirty="0"/>
              <a:t> </a:t>
            </a:r>
            <a:r>
              <a:rPr lang="en-US" baseline="0" dirty="0" err="1"/>
              <a:t>es</a:t>
            </a:r>
            <a:r>
              <a:rPr lang="en-US" baseline="0" dirty="0"/>
              <a:t> el </a:t>
            </a:r>
            <a:r>
              <a:rPr lang="en-US" baseline="0" dirty="0" err="1"/>
              <a:t>abuelo</a:t>
            </a:r>
            <a:r>
              <a:rPr lang="en-US" baseline="0" dirty="0"/>
              <a:t> de Isobel’).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baseline="0" dirty="0" err="1"/>
              <a:t>tío</a:t>
            </a:r>
            <a:r>
              <a:rPr lang="en-US" baseline="0" dirty="0"/>
              <a:t>’ and ‘</a:t>
            </a:r>
            <a:r>
              <a:rPr lang="en-US" baseline="0" dirty="0" err="1"/>
              <a:t>tía</a:t>
            </a:r>
            <a:r>
              <a:rPr lang="en-US" baseline="0" dirty="0"/>
              <a:t>’ are included in this activity to support the recycling of adjectives. Since they aren’t vocabulary items this week, a gloss is provided.</a:t>
            </a:r>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1734878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Procedure: </a:t>
            </a:r>
            <a:r>
              <a:rPr lang="en-US" b="0" baseline="0" dirty="0"/>
              <a:t>(for this and the next 6 slides)</a:t>
            </a:r>
            <a:endParaRPr lang="en-US" b="1" baseline="0" dirty="0"/>
          </a:p>
          <a:p>
            <a:pPr marL="228600" indent="-228600">
              <a:buAutoNum type="arabicPeriod"/>
            </a:pPr>
            <a:r>
              <a:rPr lang="en-US" baseline="0" dirty="0"/>
              <a:t>The teacher clicks and a sentence appears to describe a member of the family with three potential answers circled.  Students use the clue by looking at the adjective ending to give their answer.  Students can either write the response in their exercise books / on mini-whiteboards or say the answer out loud as a choral response.</a:t>
            </a:r>
          </a:p>
          <a:p>
            <a:pPr marL="228600" indent="-228600">
              <a:buAutoNum type="arabicPeriod"/>
            </a:pPr>
            <a:r>
              <a:rPr lang="en-US" baseline="0" dirty="0"/>
              <a:t>The teacher clicks again to reveal the answer in Spanish, and the chance to explain why it is correct. This offers an opportunity for teachers to check understanding by asking for the English translation.</a:t>
            </a:r>
          </a:p>
          <a:p>
            <a:pPr marL="228600" indent="-228600">
              <a:buAutoNum type="arabicPeriod"/>
            </a:pPr>
            <a:r>
              <a:rPr lang="en-US" baseline="0" dirty="0"/>
              <a:t>Repeat the process for the following slides.</a:t>
            </a:r>
          </a:p>
          <a:p>
            <a:pPr marL="228600" indent="-228600">
              <a:buAutoNum type="arabicPeriod"/>
            </a:pPr>
            <a:r>
              <a:rPr lang="en-US" baseline="0" dirty="0"/>
              <a:t>The last slide in this sequence uses the adjective ‘</a:t>
            </a:r>
            <a:r>
              <a:rPr lang="en-US" baseline="0" dirty="0" err="1"/>
              <a:t>fuerte</a:t>
            </a:r>
            <a:r>
              <a:rPr lang="en-US" baseline="0" dirty="0"/>
              <a:t>’ which will lead to all answers being correct.</a:t>
            </a:r>
          </a:p>
          <a:p>
            <a:pPr marL="228600" indent="-228600">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364815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421084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347237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Introduce</a:t>
            </a:r>
            <a:r>
              <a:rPr lang="en-GB" sz="1200" baseline="0" dirty="0"/>
              <a:t> and elicit the pronunciation of the individual </a:t>
            </a:r>
            <a:r>
              <a:rPr lang="en-GB" sz="1200" b="1" baseline="0" dirty="0"/>
              <a:t>SSC ‘</a:t>
            </a:r>
            <a:r>
              <a:rPr lang="en-GB" sz="1200" b="1" baseline="0" dirty="0" err="1"/>
              <a:t>rr</a:t>
            </a:r>
            <a:r>
              <a:rPr lang="en-GB" sz="1200" b="1" baseline="0" dirty="0"/>
              <a:t>’ </a:t>
            </a:r>
            <a:r>
              <a:rPr lang="en-GB" sz="1200" baseline="0" dirty="0"/>
              <a:t>and then present and practise the pronunciation of the </a:t>
            </a:r>
            <a:r>
              <a:rPr lang="en-GB" sz="1200" b="1" baseline="0" dirty="0"/>
              <a:t>source word ‘</a:t>
            </a:r>
            <a:r>
              <a:rPr lang="en-GB" sz="1200" b="1" dirty="0" err="1">
                <a:solidFill>
                  <a:srgbClr val="115076"/>
                </a:solidFill>
                <a:latin typeface="Century Gothic" panose="020B0502020202020204" pitchFamily="34" charset="0"/>
                <a:cs typeface="Calibri" panose="020F0502020204030204" pitchFamily="34" charset="0"/>
              </a:rPr>
              <a:t>perro</a:t>
            </a:r>
            <a:r>
              <a:rPr lang="en-GB" sz="1200" b="1" baseline="0" dirty="0"/>
              <a:t>’.</a:t>
            </a:r>
          </a:p>
          <a:p>
            <a:endParaRPr lang="en-GB" sz="1200" dirty="0"/>
          </a:p>
          <a:p>
            <a:r>
              <a:rPr lang="en-GB" sz="1200" dirty="0"/>
              <a:t>A possible gesture for this source word would be pretend</a:t>
            </a:r>
            <a:r>
              <a:rPr lang="en-GB" sz="1200" baseline="0" dirty="0"/>
              <a:t> to sniff around or to bark, or to hold up two hands as ‘paws’ with fingers bent over and make two, quick dipping motions on each of the two syllables </a:t>
            </a:r>
            <a:r>
              <a:rPr lang="en-GB" sz="1200" baseline="0" dirty="0" err="1"/>
              <a:t>pe-rro</a:t>
            </a:r>
            <a:r>
              <a:rPr lang="en-GB" sz="1200" baseline="0" dirty="0"/>
              <a:t>.</a:t>
            </a:r>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4167329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653818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308290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382444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p>
          <a:p>
            <a:r>
              <a:rPr lang="en-US" dirty="0"/>
              <a:t>Remind </a:t>
            </a:r>
            <a:r>
              <a:rPr lang="en-US" baseline="0" dirty="0"/>
              <a:t>students that ‘</a:t>
            </a:r>
            <a:r>
              <a:rPr lang="en-US" baseline="0" dirty="0" err="1"/>
              <a:t>fuerte</a:t>
            </a:r>
            <a:r>
              <a:rPr lang="en-US" baseline="0" dirty="0"/>
              <a:t>’ can refer to any of them (in the same way as other adjectives they have seen, like ‘</a:t>
            </a:r>
            <a:r>
              <a:rPr lang="en-US" baseline="0" dirty="0" err="1"/>
              <a:t>alegre</a:t>
            </a:r>
            <a:r>
              <a:rPr lang="en-US" baseline="0" dirty="0"/>
              <a:t>’, ‘</a:t>
            </a:r>
            <a:r>
              <a:rPr lang="en-US" baseline="0" dirty="0" err="1"/>
              <a:t>interesante</a:t>
            </a:r>
            <a:r>
              <a:rPr lang="en-US" baseline="0" dirty="0"/>
              <a:t>’).</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4211221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GB" b="1" dirty="0"/>
              <a:t>Timing:</a:t>
            </a:r>
            <a:r>
              <a:rPr lang="en-GB" b="1" baseline="0" dirty="0"/>
              <a:t> </a:t>
            </a:r>
            <a:r>
              <a:rPr lang="en-GB" b="0" baseline="0" dirty="0"/>
              <a:t>1 minute (slides 18 and 19)</a:t>
            </a:r>
          </a:p>
          <a:p>
            <a:pPr marL="0" marR="0" lvl="0" indent="0" algn="l" rtl="0">
              <a:lnSpc>
                <a:spcPct val="100000"/>
              </a:lnSpc>
              <a:spcBef>
                <a:spcPts val="0"/>
              </a:spcBef>
              <a:spcAft>
                <a:spcPts val="0"/>
              </a:spcAft>
              <a:buSzPts val="1400"/>
              <a:buNone/>
            </a:pPr>
            <a:endParaRPr lang="en-GB" b="0" baseline="0" dirty="0"/>
          </a:p>
          <a:p>
            <a:pPr marL="0" marR="0" lvl="0" indent="0" algn="l" rtl="0">
              <a:lnSpc>
                <a:spcPct val="100000"/>
              </a:lnSpc>
              <a:spcBef>
                <a:spcPts val="0"/>
              </a:spcBef>
              <a:spcAft>
                <a:spcPts val="0"/>
              </a:spcAft>
              <a:buSzPts val="1400"/>
              <a:buNone/>
            </a:pPr>
            <a:r>
              <a:rPr lang="en-GB" b="1" baseline="0" dirty="0"/>
              <a:t>Aim: </a:t>
            </a:r>
            <a:r>
              <a:rPr lang="en-GB" b="0" baseline="0" dirty="0"/>
              <a:t>to</a:t>
            </a:r>
            <a:r>
              <a:rPr lang="en-GB" b="1" baseline="0" dirty="0"/>
              <a:t> </a:t>
            </a:r>
            <a:r>
              <a:rPr lang="en-GB" b="0" baseline="0" dirty="0"/>
              <a:t>recap the verb ‘</a:t>
            </a:r>
            <a:r>
              <a:rPr lang="en-GB" b="0" baseline="0" dirty="0" err="1"/>
              <a:t>tener</a:t>
            </a:r>
            <a:r>
              <a:rPr lang="en-GB" b="0" baseline="0" dirty="0"/>
              <a:t>’ and the I form ‘</a:t>
            </a:r>
            <a:r>
              <a:rPr lang="en-GB" b="0" baseline="0" dirty="0" err="1"/>
              <a:t>tengo</a:t>
            </a:r>
            <a:r>
              <a:rPr lang="en-GB" b="0" baseline="0" dirty="0"/>
              <a:t>’,</a:t>
            </a:r>
            <a:r>
              <a:rPr lang="en-GB" b="1" baseline="0" dirty="0"/>
              <a:t> </a:t>
            </a:r>
            <a:r>
              <a:rPr lang="en-GB" b="0" baseline="0" dirty="0"/>
              <a:t>and then introduce the ‘tenemos’ form.</a:t>
            </a:r>
            <a:endParaRPr lang="en-GB" baseline="0" dirty="0"/>
          </a:p>
          <a:p>
            <a:pPr marL="0" marR="0" lvl="0" indent="0" algn="l" rtl="0">
              <a:lnSpc>
                <a:spcPct val="100000"/>
              </a:lnSpc>
              <a:spcBef>
                <a:spcPts val="0"/>
              </a:spcBef>
              <a:spcAft>
                <a:spcPts val="0"/>
              </a:spcAft>
              <a:buSzPts val="1400"/>
              <a:buNone/>
            </a:pPr>
            <a:endParaRPr lang="en-GB" baseline="0" dirty="0"/>
          </a:p>
          <a:p>
            <a:pPr marL="0" marR="0" lvl="0" indent="0" algn="l" rtl="0">
              <a:lnSpc>
                <a:spcPct val="100000"/>
              </a:lnSpc>
              <a:spcBef>
                <a:spcPts val="0"/>
              </a:spcBef>
              <a:spcAft>
                <a:spcPts val="0"/>
              </a:spcAft>
              <a:buSzPts val="1400"/>
              <a:buNone/>
            </a:pPr>
            <a:r>
              <a:rPr lang="en-GB" b="1" baseline="0" dirty="0"/>
              <a:t>Procedure:</a:t>
            </a:r>
          </a:p>
          <a:p>
            <a:pPr marL="0" marR="0" lvl="0" indent="0" algn="l" rtl="0">
              <a:lnSpc>
                <a:spcPct val="100000"/>
              </a:lnSpc>
              <a:spcBef>
                <a:spcPts val="0"/>
              </a:spcBef>
              <a:spcAft>
                <a:spcPts val="0"/>
              </a:spcAft>
              <a:buSzPts val="1400"/>
              <a:buAutoNum type="arabicPeriod"/>
            </a:pPr>
            <a:r>
              <a:rPr lang="en-GB" b="0" baseline="0" dirty="0"/>
              <a:t> The teacher clicks to show ‘</a:t>
            </a:r>
            <a:r>
              <a:rPr lang="en-GB" b="0" baseline="0" dirty="0" err="1"/>
              <a:t>tener</a:t>
            </a:r>
            <a:r>
              <a:rPr lang="en-GB" b="0" baseline="0" dirty="0"/>
              <a:t>’, then clicks again to show a question button ask for the meaning. The next click reveals the meaning in English.</a:t>
            </a:r>
          </a:p>
          <a:p>
            <a:pPr marL="0" marR="0" lvl="0" indent="0" algn="l" rtl="0">
              <a:lnSpc>
                <a:spcPct val="100000"/>
              </a:lnSpc>
              <a:spcBef>
                <a:spcPts val="0"/>
              </a:spcBef>
              <a:spcAft>
                <a:spcPts val="0"/>
              </a:spcAft>
              <a:buSzPts val="1400"/>
              <a:buAutoNum type="arabicPeriod"/>
            </a:pPr>
            <a:r>
              <a:rPr lang="en-GB" b="0" baseline="0" dirty="0"/>
              <a:t> The teacher clicks to show ‘</a:t>
            </a:r>
            <a:r>
              <a:rPr lang="en-GB" b="0" baseline="0" dirty="0" err="1"/>
              <a:t>tengo</a:t>
            </a:r>
            <a:r>
              <a:rPr lang="en-GB" b="0" baseline="0" dirty="0"/>
              <a:t>’, and follows the same procedure to ask for the meaning and then to reveal it.</a:t>
            </a:r>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4694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1" baseline="0" dirty="0"/>
              <a:t> </a:t>
            </a:r>
            <a:r>
              <a:rPr lang="en-GB" b="0" baseline="0" dirty="0"/>
              <a:t>to introduce ‘tenemos’ form of </a:t>
            </a:r>
            <a:r>
              <a:rPr lang="en-GB" b="0" baseline="0" dirty="0" err="1"/>
              <a:t>tener</a:t>
            </a:r>
            <a:endParaRPr lang="en-GB" b="0" baseline="0" dirty="0"/>
          </a:p>
          <a:p>
            <a:pPr marL="0" marR="0" lvl="0" indent="0" algn="l" rtl="0">
              <a:lnSpc>
                <a:spcPct val="100000"/>
              </a:lnSpc>
              <a:spcBef>
                <a:spcPts val="0"/>
              </a:spcBef>
              <a:spcAft>
                <a:spcPts val="0"/>
              </a:spcAft>
              <a:buClr>
                <a:schemeClr val="dk1"/>
              </a:buClr>
              <a:buSzPts val="1200"/>
              <a:buFont typeface="Calibri"/>
              <a:buNone/>
            </a:pPr>
            <a:endParaRPr lang="en-GB" b="0" baseline="0" dirty="0"/>
          </a:p>
          <a:p>
            <a:pPr marL="0" marR="0" lvl="0" indent="0" algn="l" rtl="0">
              <a:lnSpc>
                <a:spcPct val="100000"/>
              </a:lnSpc>
              <a:spcBef>
                <a:spcPts val="0"/>
              </a:spcBef>
              <a:spcAft>
                <a:spcPts val="0"/>
              </a:spcAft>
              <a:buClr>
                <a:schemeClr val="dk1"/>
              </a:buClr>
              <a:buSzPts val="1200"/>
              <a:buFont typeface="Calibri"/>
              <a:buNone/>
            </a:pPr>
            <a:r>
              <a:rPr lang="en-GB" b="1" baseline="0" dirty="0"/>
              <a:t>Procedure:</a:t>
            </a:r>
            <a:endParaRPr lang="en-GB" b="1" dirty="0"/>
          </a:p>
          <a:p>
            <a:pPr marL="0" marR="0" lvl="0" indent="0" algn="l" rtl="0">
              <a:lnSpc>
                <a:spcPct val="100000"/>
              </a:lnSpc>
              <a:spcBef>
                <a:spcPts val="0"/>
              </a:spcBef>
              <a:spcAft>
                <a:spcPts val="0"/>
              </a:spcAft>
              <a:buClr>
                <a:schemeClr val="dk1"/>
              </a:buClr>
              <a:buSzPts val="1200"/>
              <a:buFont typeface="Calibri"/>
              <a:buNone/>
            </a:pPr>
            <a:r>
              <a:rPr lang="en-GB" dirty="0"/>
              <a:t>1. The teacher clicks to show ‘</a:t>
            </a:r>
            <a:r>
              <a:rPr lang="en-GB" dirty="0" err="1"/>
              <a:t>tenemos</a:t>
            </a:r>
            <a:r>
              <a:rPr lang="en-GB" dirty="0"/>
              <a:t>’ and the meaning at the same time.</a:t>
            </a:r>
          </a:p>
          <a:p>
            <a:pPr marL="0" marR="0" lvl="0" indent="0" algn="l" rtl="0">
              <a:lnSpc>
                <a:spcPct val="100000"/>
              </a:lnSpc>
              <a:spcBef>
                <a:spcPts val="0"/>
              </a:spcBef>
              <a:spcAft>
                <a:spcPts val="0"/>
              </a:spcAft>
              <a:buClr>
                <a:schemeClr val="dk1"/>
              </a:buClr>
              <a:buSzPts val="1200"/>
              <a:buFont typeface="Calibri"/>
              <a:buNone/>
            </a:pPr>
            <a:r>
              <a:rPr lang="en-GB" i="0" baseline="0" dirty="0"/>
              <a:t>2. The teacher clicks again to show ‘</a:t>
            </a:r>
            <a:r>
              <a:rPr lang="en-GB" i="0" baseline="0" dirty="0" err="1"/>
              <a:t>tenemos</a:t>
            </a:r>
            <a:r>
              <a:rPr lang="en-GB" i="0" baseline="0" dirty="0"/>
              <a:t>’ used in a short sentence. The teacher can ask for the meaning before clicking to reveal the translation.</a:t>
            </a: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731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a:t>
            </a:r>
            <a:r>
              <a:rPr lang="en-GB" b="0" baseline="0" dirty="0"/>
              <a:t> minutes</a:t>
            </a:r>
          </a:p>
          <a:p>
            <a:endParaRPr lang="en-GB" b="0" baseline="0" dirty="0"/>
          </a:p>
          <a:p>
            <a:r>
              <a:rPr lang="en-GB" b="1" baseline="0" dirty="0"/>
              <a:t>Aim: </a:t>
            </a:r>
            <a:r>
              <a:rPr lang="en-GB" b="0" baseline="0" dirty="0"/>
              <a:t>reading activity pairing up and contrasting the meaning of ‘</a:t>
            </a:r>
            <a:r>
              <a:rPr lang="en-GB" b="0" baseline="0" dirty="0" err="1"/>
              <a:t>tengo</a:t>
            </a:r>
            <a:r>
              <a:rPr lang="en-GB" b="0" baseline="0" dirty="0"/>
              <a:t>’ and ‘</a:t>
            </a:r>
            <a:r>
              <a:rPr lang="en-GB" b="0" baseline="0" dirty="0" err="1"/>
              <a:t>tenemos</a:t>
            </a:r>
            <a:r>
              <a:rPr lang="en-GB" b="0" baseline="0" dirty="0"/>
              <a:t>’, recapping family members and adjective meanings</a:t>
            </a:r>
          </a:p>
          <a:p>
            <a:endParaRPr lang="en-GB" b="0" baseline="0" dirty="0"/>
          </a:p>
          <a:p>
            <a:r>
              <a:rPr lang="en-GB" b="1" baseline="0" dirty="0"/>
              <a:t>Procedure:</a:t>
            </a:r>
          </a:p>
          <a:p>
            <a:pPr marL="228600" indent="-228600">
              <a:buAutoNum type="arabicPeriod"/>
            </a:pPr>
            <a:r>
              <a:rPr lang="en-GB" b="0" baseline="0" dirty="0"/>
              <a:t>The teacher tells students to copy the grid into their exercise books, drawing attention to the ‘I have’ column on the left, and the ‘we have’ column on the right.</a:t>
            </a:r>
          </a:p>
          <a:p>
            <a:pPr marL="228600" indent="-228600">
              <a:buAutoNum type="arabicPeriod"/>
            </a:pPr>
            <a:r>
              <a:rPr lang="en-GB" b="0" baseline="0" dirty="0"/>
              <a:t>Students write their answers in English in the correct columns, focusing on the ‘</a:t>
            </a:r>
            <a:r>
              <a:rPr lang="en-GB" b="0" baseline="0" dirty="0" err="1"/>
              <a:t>tengo</a:t>
            </a:r>
            <a:r>
              <a:rPr lang="en-GB" b="0" baseline="0" dirty="0"/>
              <a:t>’ and ‘</a:t>
            </a:r>
            <a:r>
              <a:rPr lang="en-GB" b="0" baseline="0" dirty="0" err="1"/>
              <a:t>tenemos</a:t>
            </a:r>
            <a:r>
              <a:rPr lang="en-GB" b="0" baseline="0" dirty="0"/>
              <a:t>’ verbs in each sentence.</a:t>
            </a:r>
          </a:p>
          <a:p>
            <a:pPr marL="228600" indent="-228600">
              <a:buAutoNum type="arabicPeriod"/>
            </a:pPr>
            <a:r>
              <a:rPr lang="en-GB" b="0" baseline="0" dirty="0"/>
              <a:t>The teacher clicks to go through the answers, first those in the ‘Isobel’ column (one click to show each answer), and then followed by those in the ‘los </a:t>
            </a:r>
            <a:r>
              <a:rPr lang="en-GB" b="0" baseline="0" dirty="0" err="1"/>
              <a:t>primos</a:t>
            </a:r>
            <a:r>
              <a:rPr lang="en-GB" b="0" baseline="0" dirty="0"/>
              <a:t>’ column.</a:t>
            </a:r>
          </a:p>
          <a:p>
            <a:pPr marL="0" indent="0">
              <a:buNone/>
            </a:pPr>
            <a:endParaRPr lang="en-GB" b="0" baseline="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1922629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Timing:</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8 minutes</a:t>
            </a:r>
            <a:endParaRPr lang="en-GB" sz="1200" b="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listening</a:t>
            </a:r>
            <a:r>
              <a:rPr lang="en-GB" sz="1200" b="0" kern="1200" baseline="0" dirty="0">
                <a:solidFill>
                  <a:schemeClr val="tx1"/>
                </a:solidFill>
                <a:effectLst/>
                <a:latin typeface="+mn-lt"/>
                <a:ea typeface="+mn-ea"/>
                <a:cs typeface="+mn-cs"/>
              </a:rPr>
              <a:t> exercise pairing up and contrasting ‘</a:t>
            </a:r>
            <a:r>
              <a:rPr lang="en-GB" sz="1200" b="0" kern="1200" baseline="0" dirty="0" err="1">
                <a:solidFill>
                  <a:schemeClr val="tx1"/>
                </a:solidFill>
                <a:effectLst/>
                <a:latin typeface="+mn-lt"/>
                <a:ea typeface="+mn-ea"/>
                <a:cs typeface="+mn-cs"/>
              </a:rPr>
              <a:t>tengo</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tenemos</a:t>
            </a:r>
            <a:r>
              <a:rPr lang="en-GB" sz="1200" b="0" kern="1200" baseline="0" dirty="0">
                <a:solidFill>
                  <a:schemeClr val="tx1"/>
                </a:solidFill>
                <a:effectLst/>
                <a:latin typeface="+mn-lt"/>
                <a:ea typeface="+mn-ea"/>
                <a:cs typeface="+mn-cs"/>
              </a:rPr>
              <a:t>’, revisiting vocabulary from </a:t>
            </a:r>
            <a:r>
              <a:rPr lang="en-GB" sz="1200" kern="1200" baseline="0" dirty="0">
                <a:solidFill>
                  <a:schemeClr val="tx1"/>
                </a:solidFill>
                <a:effectLst/>
                <a:latin typeface="+mn-lt"/>
                <a:ea typeface="+mn-ea"/>
                <a:cs typeface="+mn-cs"/>
              </a:rPr>
              <a:t>1.1.7/ 1.2.6 </a:t>
            </a:r>
            <a:r>
              <a:rPr lang="en-GB" sz="1200" b="0" kern="1200" baseline="0" dirty="0">
                <a:solidFill>
                  <a:schemeClr val="tx1"/>
                </a:solidFill>
                <a:effectLst/>
                <a:latin typeface="+mn-lt"/>
                <a:ea typeface="+mn-ea"/>
                <a:cs typeface="+mn-cs"/>
              </a:rPr>
              <a:t>and practising adjective agreements</a:t>
            </a:r>
          </a:p>
          <a:p>
            <a:pPr lvl="0"/>
            <a:endParaRPr lang="en-GB" sz="1200" b="0" kern="1200" baseline="0" dirty="0">
              <a:solidFill>
                <a:schemeClr val="tx1"/>
              </a:solidFill>
              <a:effectLst/>
              <a:latin typeface="+mn-lt"/>
              <a:ea typeface="+mn-ea"/>
              <a:cs typeface="+mn-cs"/>
            </a:endParaRPr>
          </a:p>
          <a:p>
            <a:pPr lvl="0"/>
            <a:r>
              <a:rPr lang="en-GB" sz="1200" b="1" kern="1200" baseline="0" dirty="0">
                <a:solidFill>
                  <a:schemeClr val="tx1"/>
                </a:solidFill>
                <a:effectLst/>
                <a:latin typeface="+mn-lt"/>
                <a:ea typeface="+mn-ea"/>
                <a:cs typeface="+mn-cs"/>
              </a:rPr>
              <a:t>Procedure:</a:t>
            </a:r>
          </a:p>
          <a:p>
            <a:pPr marL="228600" lvl="0" indent="-228600">
              <a:buAutoNum type="arabicPeriod"/>
            </a:pPr>
            <a:r>
              <a:rPr lang="en-GB" sz="1200" b="0" kern="1200" baseline="0" dirty="0">
                <a:solidFill>
                  <a:schemeClr val="tx1"/>
                </a:solidFill>
                <a:effectLst/>
                <a:latin typeface="+mn-lt"/>
                <a:ea typeface="+mn-ea"/>
                <a:cs typeface="+mn-cs"/>
              </a:rPr>
              <a:t>The pupils should copy the grid into their exercise books. The teacher clicks to reveal the instructions one by one to fill in the table. The teacher should tell the pupils to put a tick in either the ‘I have or ‘we have’ column, then write the object in Spanish, using the indefinite article (un, </a:t>
            </a:r>
            <a:r>
              <a:rPr lang="en-GB" sz="1200" b="0" kern="1200" baseline="0" dirty="0" err="1">
                <a:solidFill>
                  <a:schemeClr val="tx1"/>
                </a:solidFill>
                <a:effectLst/>
                <a:latin typeface="+mn-lt"/>
                <a:ea typeface="+mn-ea"/>
                <a:cs typeface="+mn-cs"/>
              </a:rPr>
              <a:t>una</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unos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unas</a:t>
            </a:r>
            <a:r>
              <a:rPr lang="en-GB" sz="1200" b="0" kern="1200" baseline="0" dirty="0">
                <a:solidFill>
                  <a:schemeClr val="tx1"/>
                </a:solidFill>
                <a:effectLst/>
                <a:latin typeface="+mn-lt"/>
                <a:ea typeface="+mn-ea"/>
                <a:cs typeface="+mn-cs"/>
              </a:rPr>
              <a:t>), and then either to write the correct adjective from the 2/4 options, or write each adjective down and then circle the correct one.</a:t>
            </a:r>
          </a:p>
          <a:p>
            <a:pPr marL="228600" lvl="0" indent="-228600">
              <a:buAutoNum type="arabicPeriod"/>
            </a:pPr>
            <a:r>
              <a:rPr lang="en-GB" sz="1200" b="0" kern="1200" baseline="0" dirty="0">
                <a:solidFill>
                  <a:schemeClr val="tx1"/>
                </a:solidFill>
                <a:effectLst/>
                <a:latin typeface="+mn-lt"/>
                <a:ea typeface="+mn-ea"/>
                <a:cs typeface="+mn-cs"/>
              </a:rPr>
              <a:t>The teacher clicks on the letter button to play the recording. The adjective will be ‘beeped out’ in the recording so pupils need to decide what the correct adjective agreement will be based on the product heard.</a:t>
            </a:r>
          </a:p>
          <a:p>
            <a:pPr marL="228600" lvl="0" indent="-228600">
              <a:buAutoNum type="arabicPeriod"/>
            </a:pPr>
            <a:r>
              <a:rPr lang="en-GB" sz="1200" b="0" kern="1200" baseline="0" dirty="0">
                <a:solidFill>
                  <a:schemeClr val="tx1"/>
                </a:solidFill>
                <a:effectLst/>
                <a:latin typeface="+mn-lt"/>
                <a:ea typeface="+mn-ea"/>
                <a:cs typeface="+mn-cs"/>
              </a:rPr>
              <a:t>When finished the teacher clicks to reveal the individual answers for each question, one click to show each answer, allowing pupils to answer each one.</a:t>
            </a:r>
          </a:p>
          <a:p>
            <a:pPr marL="228600" lvl="0" indent="-228600">
              <a:buAutoNum type="arabicPeriod"/>
            </a:pPr>
            <a:r>
              <a:rPr lang="en-GB" sz="1200" b="0" kern="1200" baseline="0" dirty="0">
                <a:solidFill>
                  <a:schemeClr val="tx1"/>
                </a:solidFill>
                <a:effectLst/>
                <a:latin typeface="+mn-lt"/>
                <a:ea typeface="+mn-ea"/>
                <a:cs typeface="+mn-cs"/>
              </a:rPr>
              <a:t>If required, the teacher can ask the pupils what the complete sentence means in English.</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Transcript</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kern="1200" baseline="0" dirty="0" err="1">
                <a:solidFill>
                  <a:schemeClr val="tx1"/>
                </a:solidFill>
                <a:effectLst/>
                <a:latin typeface="+mn-lt"/>
                <a:ea typeface="+mn-ea"/>
                <a:cs typeface="+mn-cs"/>
              </a:rPr>
              <a:t>Tenemos</a:t>
            </a:r>
            <a:r>
              <a:rPr lang="en-GB" sz="1200" kern="1200" baseline="0" dirty="0">
                <a:solidFill>
                  <a:schemeClr val="tx1"/>
                </a:solidFill>
                <a:effectLst/>
                <a:latin typeface="+mn-lt"/>
                <a:ea typeface="+mn-ea"/>
                <a:cs typeface="+mn-cs"/>
              </a:rPr>
              <a:t> una vista [beep]</a:t>
            </a:r>
          </a:p>
          <a:p>
            <a:pPr marL="228600" lvl="0" indent="-228600">
              <a:buAutoNum type="alphaLcParenR"/>
            </a:pPr>
            <a:r>
              <a:rPr lang="en-GB" sz="1200" kern="1200" dirty="0">
                <a:solidFill>
                  <a:schemeClr val="tx1"/>
                </a:solidFill>
                <a:effectLst/>
                <a:latin typeface="+mn-lt"/>
                <a:ea typeface="+mn-ea"/>
                <a:cs typeface="+mn-cs"/>
              </a:rPr>
              <a:t>Tengo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productos</a:t>
            </a:r>
            <a:r>
              <a:rPr lang="en-GB" sz="1200" kern="1200" baseline="0" dirty="0">
                <a:solidFill>
                  <a:schemeClr val="tx1"/>
                </a:solidFill>
                <a:effectLst/>
                <a:latin typeface="+mn-lt"/>
                <a:ea typeface="+mn-ea"/>
                <a:cs typeface="+mn-cs"/>
              </a:rPr>
              <a:t> [beep]</a:t>
            </a:r>
          </a:p>
          <a:p>
            <a:pPr marL="228600" lvl="0" indent="-228600">
              <a:buAutoNum type="alphaLcParenR"/>
            </a:pPr>
            <a:r>
              <a:rPr lang="en-GB" sz="1200" kern="1200" baseline="0" dirty="0">
                <a:solidFill>
                  <a:schemeClr val="tx1"/>
                </a:solidFill>
                <a:effectLst/>
                <a:latin typeface="+mn-lt"/>
                <a:ea typeface="+mn-ea"/>
                <a:cs typeface="+mn-cs"/>
              </a:rPr>
              <a:t>Tengo </a:t>
            </a:r>
            <a:r>
              <a:rPr lang="en-GB" sz="1200" kern="1200" baseline="0" dirty="0" err="1">
                <a:solidFill>
                  <a:schemeClr val="tx1"/>
                </a:solidFill>
                <a:effectLst/>
                <a:latin typeface="+mn-lt"/>
                <a:ea typeface="+mn-ea"/>
                <a:cs typeface="+mn-cs"/>
              </a:rPr>
              <a:t>unas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bolsas</a:t>
            </a:r>
            <a:r>
              <a:rPr lang="en-GB" sz="1200" kern="1200" baseline="0" dirty="0">
                <a:solidFill>
                  <a:schemeClr val="tx1"/>
                </a:solidFill>
                <a:effectLst/>
                <a:latin typeface="+mn-lt"/>
                <a:ea typeface="+mn-ea"/>
                <a:cs typeface="+mn-cs"/>
              </a:rPr>
              <a:t> [beep]</a:t>
            </a:r>
          </a:p>
          <a:p>
            <a:pPr lvl="0"/>
            <a:r>
              <a:rPr lang="en-GB" sz="1200" kern="1200" baseline="0" dirty="0">
                <a:solidFill>
                  <a:schemeClr val="tx1"/>
                </a:solidFill>
                <a:effectLst/>
                <a:latin typeface="+mn-lt"/>
                <a:ea typeface="+mn-ea"/>
                <a:cs typeface="+mn-cs"/>
              </a:rPr>
              <a:t>d)  </a:t>
            </a:r>
            <a:r>
              <a:rPr lang="en-GB" sz="1200" kern="1200" dirty="0" err="1">
                <a:solidFill>
                  <a:schemeClr val="tx1"/>
                </a:solidFill>
                <a:effectLst/>
                <a:latin typeface="+mn-lt"/>
                <a:ea typeface="+mn-ea"/>
                <a:cs typeface="+mn-cs"/>
              </a:rPr>
              <a:t>Tenemos</a:t>
            </a:r>
            <a:r>
              <a:rPr lang="en-GB" sz="1200" kern="1200" baseline="0" dirty="0">
                <a:solidFill>
                  <a:schemeClr val="tx1"/>
                </a:solidFill>
                <a:effectLst/>
                <a:latin typeface="+mn-lt"/>
                <a:ea typeface="+mn-ea"/>
                <a:cs typeface="+mn-cs"/>
              </a:rPr>
              <a:t> una camisa [beep]</a:t>
            </a:r>
          </a:p>
          <a:p>
            <a:pPr lvl="0"/>
            <a:r>
              <a:rPr lang="en-GB" sz="1200" kern="1200" baseline="0" dirty="0">
                <a:solidFill>
                  <a:schemeClr val="tx1"/>
                </a:solidFill>
                <a:effectLst/>
                <a:latin typeface="+mn-lt"/>
                <a:ea typeface="+mn-ea"/>
                <a:cs typeface="+mn-cs"/>
              </a:rPr>
              <a:t>e)  Tengo </a:t>
            </a:r>
            <a:r>
              <a:rPr lang="en-GB" sz="1200" kern="1200" baseline="0" dirty="0" err="1">
                <a:solidFill>
                  <a:schemeClr val="tx1"/>
                </a:solidFill>
                <a:effectLst/>
                <a:latin typeface="+mn-lt"/>
                <a:ea typeface="+mn-ea"/>
                <a:cs typeface="+mn-cs"/>
              </a:rPr>
              <a:t>unas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cosas</a:t>
            </a:r>
            <a:r>
              <a:rPr lang="en-GB" sz="1200" kern="1200" baseline="0" dirty="0">
                <a:solidFill>
                  <a:schemeClr val="tx1"/>
                </a:solidFill>
                <a:effectLst/>
                <a:latin typeface="+mn-lt"/>
                <a:ea typeface="+mn-ea"/>
                <a:cs typeface="+mn-cs"/>
              </a:rPr>
              <a:t> [beep]</a:t>
            </a:r>
          </a:p>
          <a:p>
            <a:pPr lvl="0"/>
            <a:r>
              <a:rPr lang="en-GB" sz="1200" kern="1200" baseline="0" dirty="0">
                <a:solidFill>
                  <a:schemeClr val="tx1"/>
                </a:solidFill>
                <a:effectLst/>
                <a:latin typeface="+mn-lt"/>
                <a:ea typeface="+mn-ea"/>
                <a:cs typeface="+mn-cs"/>
              </a:rPr>
              <a:t>f)  </a:t>
            </a:r>
            <a:r>
              <a:rPr lang="en-GB" sz="1200" kern="1200" baseline="0" dirty="0" err="1">
                <a:solidFill>
                  <a:schemeClr val="tx1"/>
                </a:solidFill>
                <a:effectLst/>
                <a:latin typeface="+mn-lt"/>
                <a:ea typeface="+mn-ea"/>
                <a:cs typeface="+mn-cs"/>
              </a:rPr>
              <a:t>Tenemos</a:t>
            </a:r>
            <a:r>
              <a:rPr lang="en-GB" sz="1200" kern="1200" baseline="0" dirty="0">
                <a:solidFill>
                  <a:schemeClr val="tx1"/>
                </a:solidFill>
                <a:effectLst/>
                <a:latin typeface="+mn-lt"/>
                <a:ea typeface="+mn-ea"/>
                <a:cs typeface="+mn-cs"/>
              </a:rPr>
              <a:t> un </a:t>
            </a:r>
            <a:r>
              <a:rPr lang="en-GB" sz="1200" kern="1200" baseline="0" dirty="0" err="1">
                <a:solidFill>
                  <a:schemeClr val="tx1"/>
                </a:solidFill>
                <a:effectLst/>
                <a:latin typeface="+mn-lt"/>
                <a:ea typeface="+mn-ea"/>
                <a:cs typeface="+mn-cs"/>
              </a:rPr>
              <a:t>vaso</a:t>
            </a:r>
            <a:r>
              <a:rPr lang="en-GB" sz="1200" kern="1200" baseline="0" dirty="0">
                <a:solidFill>
                  <a:schemeClr val="tx1"/>
                </a:solidFill>
                <a:effectLst/>
                <a:latin typeface="+mn-lt"/>
                <a:ea typeface="+mn-ea"/>
                <a:cs typeface="+mn-cs"/>
              </a:rPr>
              <a:t> [beep]</a:t>
            </a:r>
          </a:p>
          <a:p>
            <a:pPr lvl="0"/>
            <a:endParaRPr lang="en-GB" sz="1200" kern="1200" baseline="0" dirty="0">
              <a:solidFill>
                <a:schemeClr val="tx1"/>
              </a:solidFill>
              <a:effectLst/>
              <a:latin typeface="+mn-lt"/>
              <a:ea typeface="+mn-ea"/>
              <a:cs typeface="+mn-cs"/>
            </a:endParaRPr>
          </a:p>
          <a:p>
            <a:pPr lvl="0"/>
            <a:r>
              <a:rPr lang="en-GB" sz="1200" b="1"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Vocabulary</a:t>
            </a:r>
            <a:r>
              <a:rPr lang="en-GB" sz="1200" kern="1200" baseline="0" dirty="0">
                <a:solidFill>
                  <a:schemeClr val="tx1"/>
                </a:solidFill>
                <a:effectLst/>
                <a:latin typeface="+mn-lt"/>
                <a:ea typeface="+mn-ea"/>
                <a:cs typeface="+mn-cs"/>
              </a:rPr>
              <a:t> from 1.2.6 revisited here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244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a:t>
            </a:r>
            <a:r>
              <a:rPr lang="en-US" b="0" baseline="0" dirty="0"/>
              <a:t> 10-12 minutes (for 4 slides)</a:t>
            </a:r>
          </a:p>
          <a:p>
            <a:endParaRPr lang="en-US" baseline="0" dirty="0"/>
          </a:p>
          <a:p>
            <a:r>
              <a:rPr lang="en-US" b="1" baseline="0" dirty="0"/>
              <a:t>Aim: </a:t>
            </a:r>
            <a:r>
              <a:rPr lang="en-US" baseline="0" dirty="0"/>
              <a:t>writing</a:t>
            </a:r>
            <a:r>
              <a:rPr lang="en-US" dirty="0"/>
              <a:t>, speaking and listening practice with ‘tengo’ and ‘</a:t>
            </a:r>
            <a:r>
              <a:rPr lang="en-US" dirty="0" err="1"/>
              <a:t>tenemos</a:t>
            </a:r>
            <a:r>
              <a:rPr lang="en-US" dirty="0"/>
              <a:t>’, using family members</a:t>
            </a:r>
            <a:endParaRPr lang="en-US" b="1" baseline="0" dirty="0"/>
          </a:p>
          <a:p>
            <a:endParaRPr lang="en-US" b="1" baseline="0" dirty="0"/>
          </a:p>
          <a:p>
            <a:r>
              <a:rPr lang="en-US" b="1" baseline="0" dirty="0"/>
              <a:t>Procedure:</a:t>
            </a:r>
          </a:p>
          <a:p>
            <a:r>
              <a:rPr lang="en-US" baseline="0" dirty="0"/>
              <a:t>1.</a:t>
            </a:r>
            <a:r>
              <a:rPr lang="en-US" dirty="0"/>
              <a:t> </a:t>
            </a:r>
            <a:r>
              <a:rPr lang="en-US" baseline="0" dirty="0"/>
              <a:t>Use this slide to model the instructions of this next activity to students. </a:t>
            </a:r>
          </a:p>
          <a:p>
            <a:r>
              <a:rPr lang="en-US" baseline="0" dirty="0"/>
              <a:t>2. Teachers</a:t>
            </a:r>
            <a:r>
              <a:rPr lang="en-US" dirty="0"/>
              <a:t> should h</a:t>
            </a:r>
            <a:r>
              <a:rPr lang="en-US" baseline="0" dirty="0"/>
              <a:t>and out the blank grids first to help the</a:t>
            </a:r>
            <a:r>
              <a:rPr lang="en-US" dirty="0"/>
              <a:t> students</a:t>
            </a:r>
            <a:r>
              <a:rPr lang="en-US" baseline="0" dirty="0"/>
              <a:t> understand the exercise.</a:t>
            </a:r>
          </a:p>
          <a:p>
            <a:r>
              <a:rPr lang="en-US" dirty="0"/>
              <a:t>3. The teacher e</a:t>
            </a:r>
            <a:r>
              <a:rPr lang="en-US" baseline="0" dirty="0"/>
              <a:t>xplains to students they are going to write three sentences using </a:t>
            </a:r>
            <a:r>
              <a:rPr lang="en-US" i="1" baseline="0" dirty="0"/>
              <a:t>I have </a:t>
            </a:r>
            <a:r>
              <a:rPr lang="en-US" baseline="0" dirty="0"/>
              <a:t>and three using </a:t>
            </a:r>
            <a:r>
              <a:rPr lang="en-US" i="1" baseline="0" dirty="0"/>
              <a:t>we have </a:t>
            </a:r>
            <a:r>
              <a:rPr lang="en-US" baseline="0" dirty="0"/>
              <a:t>for the words they are given.  Use the animation on this slide to model the instructions.</a:t>
            </a:r>
          </a:p>
          <a:p>
            <a:r>
              <a:rPr lang="en-US" baseline="0" dirty="0"/>
              <a:t>4. The teacher clicks to show ‘a sentence with </a:t>
            </a:r>
            <a:r>
              <a:rPr lang="en-US" i="1" baseline="0" dirty="0"/>
              <a:t>tengo</a:t>
            </a:r>
            <a:r>
              <a:rPr lang="en-US" i="0" baseline="0" dirty="0"/>
              <a:t>, then clicks again to show ‘tengo una </a:t>
            </a:r>
            <a:r>
              <a:rPr lang="en-US" i="0" baseline="0" dirty="0" err="1"/>
              <a:t>abuela</a:t>
            </a:r>
            <a:r>
              <a:rPr lang="en-US" i="0" baseline="0" dirty="0"/>
              <a:t>’, and then who that would refer to (Isobel). The teacher then clicks again to show an example with ‘tenemos’, (tenemos una </a:t>
            </a:r>
            <a:r>
              <a:rPr lang="en-US" i="0" baseline="0" dirty="0" err="1"/>
              <a:t>abuela</a:t>
            </a:r>
            <a:r>
              <a:rPr lang="en-US" i="0" baseline="0" dirty="0"/>
              <a:t>), and then clicks to show that the answer would be Luca y Lorena.</a:t>
            </a:r>
            <a:endParaRPr lang="en-US" baseline="0" dirty="0"/>
          </a:p>
          <a:p>
            <a:r>
              <a:rPr lang="en-GB" dirty="0"/>
              <a:t>4. Students need to</a:t>
            </a:r>
            <a:r>
              <a:rPr lang="en-GB" baseline="0" dirty="0"/>
              <a:t> use the image of the family tree, their knowledge of family members from this lesson together with other family member words (brother and sister from Y7 Term 1.2 Week 7).  Students also need the word for cat which is from 1.1 wk4.   Teachers could do a quick knowledge check by eliciting these three words from students and writing them up on the board if they think that would help.</a:t>
            </a:r>
          </a:p>
          <a:p>
            <a:r>
              <a:rPr lang="en-GB" dirty="0"/>
              <a:t>5. </a:t>
            </a:r>
            <a:r>
              <a:rPr lang="en-GB" baseline="0" dirty="0"/>
              <a:t>Students write their three sentences starting with </a:t>
            </a:r>
            <a:r>
              <a:rPr lang="en-GB" i="1" baseline="0" dirty="0" err="1"/>
              <a:t>tengo</a:t>
            </a:r>
            <a:r>
              <a:rPr lang="en-GB" baseline="0" dirty="0"/>
              <a:t> and three starting with </a:t>
            </a:r>
            <a:r>
              <a:rPr lang="en-GB" i="1" baseline="0" dirty="0"/>
              <a:t>tenemos</a:t>
            </a:r>
            <a:r>
              <a:rPr lang="en-GB" baseline="0" dirty="0"/>
              <a:t> for the family members they have been given (for prompts, see slide 24).  Students must also write the answer– this is so they have already thought through the response to be able to check it against what their partner will say. </a:t>
            </a:r>
          </a:p>
          <a:p>
            <a:r>
              <a:rPr lang="en-GB" u="none" baseline="0" dirty="0"/>
              <a:t>6. Partner A will say one of their sentences to partner B, who has to identify the correct name.  The family tree will need displaying on the board throughout this activity.  Partners take it in turns thereafter.</a:t>
            </a:r>
          </a:p>
          <a:p>
            <a:r>
              <a:rPr lang="en-GB" u="none" baseline="0" dirty="0"/>
              <a:t>7. Students will need to think carefully about the meanings of </a:t>
            </a:r>
            <a:r>
              <a:rPr lang="en-GB" i="1" u="none" baseline="0" dirty="0" err="1"/>
              <a:t>tengo</a:t>
            </a:r>
            <a:r>
              <a:rPr lang="en-GB" u="none" baseline="0" dirty="0"/>
              <a:t> and </a:t>
            </a:r>
            <a:r>
              <a:rPr lang="en-GB" i="1" u="none" baseline="0" dirty="0"/>
              <a:t>tenemos</a:t>
            </a:r>
            <a:r>
              <a:rPr lang="en-GB" u="none" baseline="0" dirty="0"/>
              <a:t> to arrive at their answers given that the vocabulary items do not yield the response alone. </a:t>
            </a:r>
          </a:p>
          <a:p>
            <a:r>
              <a:rPr lang="en-GB" u="none" baseline="0" dirty="0"/>
              <a:t>8. When the teacher has explained the activity, click to move on to the next family tree slide which should be left visible for the duration of the activity. </a:t>
            </a:r>
          </a:p>
          <a:p>
            <a:endParaRPr lang="en-US" baseline="0" dirty="0"/>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998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Procedure:</a:t>
            </a:r>
          </a:p>
          <a:p>
            <a:r>
              <a:rPr lang="en-US" b="0" baseline="0" dirty="0"/>
              <a:t>Teachers leave this slide up for the duration of the activity for students to refer to when writing their sentences and for them to check their answers when listening to their partner’s sentences.</a:t>
            </a:r>
          </a:p>
          <a:p>
            <a:endParaRPr lang="en-US" baseline="0" dirty="0"/>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127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871702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baseline="0" dirty="0"/>
              <a:t>Worksheet for printing for writing/speaking/listening exercise</a:t>
            </a:r>
          </a:p>
          <a:p>
            <a:endParaRPr lang="en-GB" b="1" u="none" baseline="0" dirty="0"/>
          </a:p>
          <a:p>
            <a:r>
              <a:rPr lang="en-GB" b="1" u="none" baseline="0" dirty="0"/>
              <a:t>Notes</a:t>
            </a:r>
          </a:p>
          <a:p>
            <a:r>
              <a:rPr lang="en-GB" u="none" baseline="0" dirty="0"/>
              <a:t>1. Blank copy for printing should teachers wish to use this as a worksheet.  Cut down the middle to give out the correct parts to each pair.  </a:t>
            </a:r>
          </a:p>
          <a:p>
            <a:r>
              <a:rPr lang="en-GB" u="none" baseline="0" dirty="0"/>
              <a:t>2. Partners should not have sight of each others’ sheets.  </a:t>
            </a:r>
          </a:p>
          <a:p>
            <a:r>
              <a:rPr lang="en-GB" u="none" baseline="0" dirty="0"/>
              <a:t>3. English instructions are given on this student worksheet.  Teachers could delete the text box should it not be needed.  NB font size is 12 given that this is a slide to be printed and not intended to be projected.</a:t>
            </a:r>
          </a:p>
          <a:p>
            <a:endParaRPr lang="en-GB" u="none" baseline="0" dirty="0"/>
          </a:p>
          <a:p>
            <a:endParaRPr lang="en-GB"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104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baseline="0" dirty="0"/>
              <a:t>Answer slide for writing/speaking/listening activity</a:t>
            </a:r>
          </a:p>
          <a:p>
            <a:endParaRPr lang="en-GB" u="none" baseline="0" dirty="0"/>
          </a:p>
          <a:p>
            <a:r>
              <a:rPr lang="en-GB" b="1" u="none" baseline="0" dirty="0"/>
              <a:t>Procedure</a:t>
            </a:r>
          </a:p>
          <a:p>
            <a:pPr marL="228600" indent="-228600">
              <a:buAutoNum type="arabicPeriod"/>
            </a:pPr>
            <a:r>
              <a:rPr lang="en-GB" u="none" baseline="0" dirty="0"/>
              <a:t>Teachers could choose to use this slide to check through students’ answers. </a:t>
            </a:r>
          </a:p>
          <a:p>
            <a:pPr marL="228600" indent="-228600">
              <a:buAutoNum type="arabicPeriod"/>
            </a:pPr>
            <a:r>
              <a:rPr lang="en-GB" u="none" baseline="0" dirty="0"/>
              <a:t>Teachers should either use the custom animation to go through answers individually  (first Persona A, then Persona B) or showing the answers all at once so students can quickly check their sentences as the final bringing together of this activity.</a:t>
            </a:r>
          </a:p>
          <a:p>
            <a:endParaRPr lang="en-GB" u="none" baseline="0" dirty="0"/>
          </a:p>
          <a:p>
            <a:endParaRPr lang="en-GB" u="none" baseline="0" dirty="0"/>
          </a:p>
          <a:p>
            <a:endParaRPr lang="en-GB" u="none"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35965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no exceptions.</a:t>
            </a:r>
            <a:br>
              <a:rPr lang="en-GB" b="1" u="sng" dirty="0">
                <a:solidFill>
                  <a:srgbClr val="FF0000"/>
                </a:solidFill>
              </a:rPr>
            </a:b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a:t>
            </a:r>
            <a:r>
              <a:rPr lang="en-GB" b="0" dirty="0" err="1"/>
              <a:t>tiene</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a:t>
            </a:r>
            <a:r>
              <a:rPr lang="en-GB" b="0" dirty="0" err="1"/>
              <a:t>tienen</a:t>
            </a:r>
            <a:r>
              <a:rPr lang="en-GB" b="0" dirty="0"/>
              <a:t>’</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dirty="0">
                <a:solidFill>
                  <a:schemeClr val="dk1"/>
                </a:solidFill>
                <a:latin typeface="+mn-lt"/>
                <a:ea typeface="Calibri"/>
                <a:cs typeface="Calibri"/>
                <a:sym typeface="Calibri"/>
              </a:rPr>
              <a:t>7.2.1.2</a:t>
            </a:r>
            <a:r>
              <a:rPr lang="es-ES" sz="1200" b="1" i="0" baseline="0" dirty="0">
                <a:solidFill>
                  <a:schemeClr val="dk1"/>
                </a:solidFill>
                <a:latin typeface="+mn-lt"/>
                <a:ea typeface="Calibri"/>
                <a:cs typeface="Calibri"/>
                <a:sym typeface="Calibri"/>
              </a:rPr>
              <a:t> (introduce) </a:t>
            </a:r>
            <a:r>
              <a:rPr lang="es-ES" sz="1200" b="0" i="0" dirty="0">
                <a:solidFill>
                  <a:schemeClr val="dk1"/>
                </a:solidFill>
                <a:latin typeface="+mn-lt"/>
                <a:ea typeface="Calibri"/>
                <a:cs typeface="Calibri"/>
                <a:sym typeface="Calibri"/>
              </a:rPr>
              <a:t>tenemos [tener-19]; tienen [tener-19]; perro [888]; abuelo [4796]; abuela [717];  primo [1451]; prima [3051]; bastante [308];  hermoso [980]; activo [1278]; fuerte [435];</a:t>
            </a:r>
            <a:r>
              <a:rPr lang="es-ES" sz="1200" b="0" i="0" baseline="0" dirty="0">
                <a:solidFill>
                  <a:schemeClr val="dk1"/>
                </a:solidFill>
                <a:latin typeface="+mn-lt"/>
                <a:ea typeface="Calibri"/>
                <a:cs typeface="Calibri"/>
                <a:sym typeface="Calibri"/>
              </a:rPr>
              <a:t> trabajo</a:t>
            </a:r>
            <a:r>
              <a:rPr lang="es-ES" sz="1200" b="0" i="0" baseline="0" dirty="0">
                <a:solidFill>
                  <a:schemeClr val="dk1"/>
                </a:solidFill>
                <a:latin typeface="Century Gothic" panose="020B0502020202020204" pitchFamily="34" charset="0"/>
                <a:ea typeface="Calibri"/>
                <a:cs typeface="Calibri"/>
                <a:sym typeface="Calibri"/>
              </a:rPr>
              <a:t>² [152]</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baseline="0" dirty="0">
                <a:solidFill>
                  <a:schemeClr val="dk1"/>
                </a:solidFill>
                <a:latin typeface="+mn-lt"/>
                <a:ea typeface="Calibri"/>
                <a:cs typeface="Calibri"/>
                <a:sym typeface="Calibri"/>
              </a:rPr>
              <a:t>7.1.2.6 (revisit)</a:t>
            </a:r>
            <a:r>
              <a:rPr lang="en-GB" sz="1200" b="0"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necesitar [276]; usar [317]; llevar [75];  zapato [1477]; vaso [1609]; producto [394]; bolsa [1581]; camisa [1873]; cosa [69]</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7.1.2.1 (revisit) </a:t>
            </a:r>
            <a:r>
              <a:rPr lang="es-ES" sz="1200" b="0" i="0" dirty="0">
                <a:solidFill>
                  <a:schemeClr val="dk1"/>
                </a:solidFill>
                <a:latin typeface="+mn-lt"/>
                <a:ea typeface="Calibri"/>
                <a:cs typeface="Calibri"/>
                <a:sym typeface="Calibri"/>
              </a:rPr>
              <a:t>no [11]; caminar [514]; estudiar [281]; español¹ [262]; inglés¹ [583]; arte [208]; ciencia(s) [738]; señor¹ [201]; señora¹ [509]; mucho (as adverb only) [41]; pero [30]; verdadero [558]; o [29]; falso [1599]; entiendo [entender-229]; silencio [518]; grupo [200]; perdón [1729]</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293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to</a:t>
            </a:r>
            <a:r>
              <a:rPr lang="en-GB" b="0" baseline="0" dirty="0"/>
              <a:t> recap adjective agreements</a:t>
            </a:r>
          </a:p>
          <a:p>
            <a:endParaRPr lang="en-GB" b="0" baseline="0" dirty="0"/>
          </a:p>
          <a:p>
            <a:r>
              <a:rPr lang="en-GB" b="1" baseline="0" dirty="0"/>
              <a:t>Procedure:</a:t>
            </a:r>
          </a:p>
          <a:p>
            <a:pPr marL="228600" indent="-228600">
              <a:buAutoNum type="arabicPeriod"/>
            </a:pPr>
            <a:r>
              <a:rPr lang="en-GB" b="0" baseline="0" dirty="0"/>
              <a:t>The teacher can either use the adjective on the previous slide ‘</a:t>
            </a:r>
            <a:r>
              <a:rPr lang="en-GB" b="0" baseline="0" dirty="0" err="1"/>
              <a:t>es</a:t>
            </a:r>
            <a:r>
              <a:rPr lang="en-GB" b="0" baseline="0" dirty="0"/>
              <a:t> </a:t>
            </a:r>
            <a:r>
              <a:rPr lang="en-GB" b="0" baseline="0" dirty="0" err="1"/>
              <a:t>hermoso</a:t>
            </a:r>
            <a:r>
              <a:rPr lang="en-GB" b="0" baseline="0" dirty="0"/>
              <a:t>’ to lead in to a reminder of questions eliciting answers about how adjectives agree in gender and number. Both patterns covered so far in the SoW are practised here, and this activity will be useful for the forthcoming activities in this lesson</a:t>
            </a:r>
            <a:endParaRPr lang="en-GB" b="0" dirty="0"/>
          </a:p>
          <a:p>
            <a:pPr marL="228600" indent="-228600">
              <a:buAutoNum type="arabicPeriod"/>
            </a:pPr>
            <a:r>
              <a:rPr lang="en-GB" baseline="0" dirty="0"/>
              <a:t>Teachers ask students to write the adjectives down in two columns depending on whether the ending will change ‘o/a/</a:t>
            </a:r>
            <a:r>
              <a:rPr lang="en-GB" baseline="0" dirty="0" err="1"/>
              <a:t>os</a:t>
            </a:r>
            <a:r>
              <a:rPr lang="en-GB" baseline="0" dirty="0"/>
              <a:t>/as’ or ‘e/</a:t>
            </a:r>
            <a:r>
              <a:rPr lang="en-GB" baseline="0" dirty="0" err="1"/>
              <a:t>es</a:t>
            </a:r>
            <a:r>
              <a:rPr lang="en-GB" baseline="0" dirty="0"/>
              <a:t>’. As an alternative, this exercise could be done orally.</a:t>
            </a:r>
          </a:p>
          <a:p>
            <a:pPr marL="0" indent="0">
              <a:buNone/>
            </a:pPr>
            <a:endParaRPr lang="en-GB" baseline="0" dirty="0"/>
          </a:p>
          <a:p>
            <a:pPr marL="0" indent="0">
              <a:buNone/>
            </a:pPr>
            <a:r>
              <a:rPr lang="en-GB" b="1" baseline="0" dirty="0"/>
              <a:t>Notes:</a:t>
            </a:r>
          </a:p>
          <a:p>
            <a:r>
              <a:rPr lang="en-GB" baseline="0" dirty="0"/>
              <a:t>The shapes offer a visual representation of the possible endings.  Elicit the responses from the students as to when to use the different endings and therefore which type of adjective will go in each box.  </a:t>
            </a: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4064603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Answer slide for the previous activity</a:t>
            </a:r>
          </a:p>
          <a:p>
            <a:endParaRPr lang="en-GB" baseline="0" dirty="0"/>
          </a:p>
          <a:p>
            <a:r>
              <a:rPr lang="en-GB" b="1" baseline="0" dirty="0"/>
              <a:t>Notes:</a:t>
            </a:r>
          </a:p>
          <a:p>
            <a:r>
              <a:rPr lang="en-GB" b="0" baseline="0" dirty="0"/>
              <a:t>Teachers should take this opportunity to revisit the meaning of these adjectives. This could either be done by going through each word one by one or by saying ‘white, masculine plural’ and asking students to say ‘</a:t>
            </a:r>
            <a:r>
              <a:rPr lang="en-GB" b="0" baseline="0" dirty="0" err="1"/>
              <a:t>blancos</a:t>
            </a:r>
            <a:r>
              <a:rPr lang="en-GB" b="0" baseline="0" dirty="0"/>
              <a:t>’, or doing it from L2 to L1, saying ‘</a:t>
            </a:r>
            <a:r>
              <a:rPr lang="en-GB" b="0" baseline="0" dirty="0" err="1"/>
              <a:t>blancos</a:t>
            </a:r>
            <a:r>
              <a:rPr lang="en-GB" b="0" baseline="0" dirty="0"/>
              <a:t>’ and asking for the answer ‘white, masculine plural’.</a:t>
            </a:r>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240189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GB" b="1" dirty="0"/>
              <a:t>Timing: </a:t>
            </a:r>
            <a:r>
              <a:rPr lang="en-GB" b="0" dirty="0"/>
              <a:t>1 minute</a:t>
            </a:r>
            <a:r>
              <a:rPr lang="en-GB" b="1" dirty="0"/>
              <a:t> </a:t>
            </a:r>
            <a:r>
              <a:rPr lang="en-GB" b="0" dirty="0"/>
              <a:t>(slides 28 and 29)</a:t>
            </a:r>
            <a:r>
              <a:rPr lang="en-GB" b="0" baseline="0" dirty="0"/>
              <a:t>.</a:t>
            </a:r>
          </a:p>
          <a:p>
            <a:pPr marL="0" marR="0" lvl="0" indent="0" algn="l" rtl="0">
              <a:lnSpc>
                <a:spcPct val="100000"/>
              </a:lnSpc>
              <a:spcBef>
                <a:spcPts val="0"/>
              </a:spcBef>
              <a:spcAft>
                <a:spcPts val="0"/>
              </a:spcAft>
              <a:buSzPts val="1400"/>
              <a:buNone/>
            </a:pPr>
            <a:endParaRPr lang="en-GB" b="0" baseline="0" dirty="0"/>
          </a:p>
          <a:p>
            <a:pPr marL="0" marR="0" lvl="0" indent="0" algn="l" rtl="0">
              <a:lnSpc>
                <a:spcPct val="100000"/>
              </a:lnSpc>
              <a:spcBef>
                <a:spcPts val="0"/>
              </a:spcBef>
              <a:spcAft>
                <a:spcPts val="0"/>
              </a:spcAft>
              <a:buSzPts val="1400"/>
              <a:buNone/>
            </a:pPr>
            <a:r>
              <a:rPr lang="en-GB" b="1" baseline="0" dirty="0"/>
              <a:t>Aim: </a:t>
            </a:r>
            <a:r>
              <a:rPr lang="en-GB" b="0" baseline="0" dirty="0"/>
              <a:t>to</a:t>
            </a:r>
            <a:r>
              <a:rPr lang="en-GB" b="1" baseline="0" dirty="0"/>
              <a:t> </a:t>
            </a:r>
            <a:r>
              <a:rPr lang="en-GB" b="0" baseline="0" dirty="0"/>
              <a:t>recap meanings of ‘</a:t>
            </a:r>
            <a:r>
              <a:rPr lang="en-GB" b="0" baseline="0" dirty="0" err="1"/>
              <a:t>tiene</a:t>
            </a:r>
            <a:r>
              <a:rPr lang="en-GB" b="0" baseline="0" dirty="0"/>
              <a:t>’ and introduce ‘tienen’</a:t>
            </a:r>
          </a:p>
          <a:p>
            <a:pPr marL="0" marR="0" lvl="0" indent="0" algn="l" rtl="0">
              <a:lnSpc>
                <a:spcPct val="100000"/>
              </a:lnSpc>
              <a:spcBef>
                <a:spcPts val="0"/>
              </a:spcBef>
              <a:spcAft>
                <a:spcPts val="0"/>
              </a:spcAft>
              <a:buSzPts val="1400"/>
              <a:buNone/>
            </a:pPr>
            <a:endParaRPr lang="en-GB" b="0" baseline="0" dirty="0"/>
          </a:p>
          <a:p>
            <a:pPr marL="0" marR="0" lvl="0" indent="0" algn="l" rtl="0">
              <a:lnSpc>
                <a:spcPct val="100000"/>
              </a:lnSpc>
              <a:spcBef>
                <a:spcPts val="0"/>
              </a:spcBef>
              <a:spcAft>
                <a:spcPts val="0"/>
              </a:spcAft>
              <a:buSzPts val="1400"/>
              <a:buNone/>
            </a:pPr>
            <a:r>
              <a:rPr lang="en-GB" b="1" baseline="0" dirty="0"/>
              <a:t>Procedure:</a:t>
            </a:r>
          </a:p>
          <a:p>
            <a:pPr marL="0" marR="0" lvl="0" indent="0" algn="l" rtl="0">
              <a:lnSpc>
                <a:spcPct val="100000"/>
              </a:lnSpc>
              <a:spcBef>
                <a:spcPts val="0"/>
              </a:spcBef>
              <a:spcAft>
                <a:spcPts val="0"/>
              </a:spcAft>
              <a:buSzPts val="1400"/>
              <a:buNone/>
            </a:pPr>
            <a:r>
              <a:rPr lang="en-GB" b="0" baseline="0" dirty="0"/>
              <a:t>1. The teacher clicks to show ‘</a:t>
            </a:r>
            <a:r>
              <a:rPr lang="en-GB" b="0" baseline="0" dirty="0" err="1"/>
              <a:t>tener</a:t>
            </a:r>
            <a:r>
              <a:rPr lang="en-GB" b="0" baseline="0" dirty="0"/>
              <a:t>’ and asks for the meaning. Clicking again shows the translation</a:t>
            </a:r>
          </a:p>
          <a:p>
            <a:pPr marL="0" marR="0" lvl="0" indent="0" algn="l" rtl="0">
              <a:lnSpc>
                <a:spcPct val="100000"/>
              </a:lnSpc>
              <a:spcBef>
                <a:spcPts val="0"/>
              </a:spcBef>
              <a:spcAft>
                <a:spcPts val="0"/>
              </a:spcAft>
              <a:buSzPts val="1400"/>
              <a:buNone/>
            </a:pPr>
            <a:r>
              <a:rPr lang="en-GB" b="0" baseline="0" dirty="0"/>
              <a:t>2. The teacher clicks to show ‘</a:t>
            </a:r>
            <a:r>
              <a:rPr lang="en-GB" b="0" baseline="0" dirty="0" err="1"/>
              <a:t>tiene</a:t>
            </a:r>
            <a:r>
              <a:rPr lang="en-GB" b="0" baseline="0" dirty="0"/>
              <a:t>’ and asks for the meanings. Clicking again show the answer.</a:t>
            </a:r>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61679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a:t>
            </a:r>
            <a:r>
              <a:rPr lang="en-GB" b="0" dirty="0" err="1"/>
              <a:t>tienen</a:t>
            </a:r>
            <a:r>
              <a:rPr lang="en-GB" b="0" dirty="0"/>
              <a:t>’ and show use </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i="0" baseline="0"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baseline="0" dirty="0"/>
              <a:t>The teacher clicks to show ‘</a:t>
            </a:r>
            <a:r>
              <a:rPr lang="en-GB" b="0" i="0" baseline="0" dirty="0" err="1"/>
              <a:t>tienen</a:t>
            </a:r>
            <a:r>
              <a:rPr lang="en-GB" b="0" i="0" baseline="0" dirty="0"/>
              <a:t>’ and its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baseline="0" dirty="0"/>
              <a:t>Clicking again shows an example of a sentence using ‘</a:t>
            </a:r>
            <a:r>
              <a:rPr lang="en-GB" b="0" i="0" baseline="0" dirty="0" err="1"/>
              <a:t>tienen</a:t>
            </a:r>
            <a:r>
              <a:rPr lang="en-GB" b="0" i="0" baseline="0" dirty="0"/>
              <a:t>’. A student could be asked for the meaning of the sentence before another click will show the translation.</a:t>
            </a: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29523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aseline="0" dirty="0"/>
              <a:t> 5 minutes</a:t>
            </a:r>
          </a:p>
          <a:p>
            <a:endParaRPr lang="en-GB" baseline="0" dirty="0"/>
          </a:p>
          <a:p>
            <a:r>
              <a:rPr lang="en-GB" b="1" baseline="0" dirty="0"/>
              <a:t>Aim:</a:t>
            </a:r>
            <a:r>
              <a:rPr lang="en-GB" b="0" baseline="0" dirty="0"/>
              <a:t> reading exercise pairing up ‘</a:t>
            </a:r>
            <a:r>
              <a:rPr lang="en-GB" b="0" baseline="0" dirty="0" err="1"/>
              <a:t>tiene</a:t>
            </a:r>
            <a:r>
              <a:rPr lang="en-GB" b="0" baseline="0" dirty="0"/>
              <a:t>’ and ‘</a:t>
            </a:r>
            <a:r>
              <a:rPr lang="en-GB" b="0" baseline="0" dirty="0" err="1"/>
              <a:t>tienen</a:t>
            </a:r>
            <a:r>
              <a:rPr lang="en-GB" b="0" baseline="0" dirty="0"/>
              <a:t>’ to practise understanding their different meanings.</a:t>
            </a:r>
          </a:p>
          <a:p>
            <a:endParaRPr lang="en-GB" b="0" baseline="0" dirty="0"/>
          </a:p>
          <a:p>
            <a:r>
              <a:rPr lang="en-GB" b="1" baseline="0" dirty="0"/>
              <a:t>Procedure:</a:t>
            </a:r>
          </a:p>
          <a:p>
            <a:pPr marL="228600" indent="-228600">
              <a:buAutoNum type="arabicPeriod"/>
            </a:pPr>
            <a:r>
              <a:rPr lang="en-GB" b="0" baseline="0" dirty="0"/>
              <a:t>Teachers can decide here how much of the grid students copy into their exercise book, whether they write the sentence or not. </a:t>
            </a:r>
          </a:p>
          <a:p>
            <a:pPr marL="228600" indent="-228600">
              <a:buAutoNum type="arabicPeriod"/>
            </a:pPr>
            <a:r>
              <a:rPr lang="en-GB" b="0" baseline="0" dirty="0"/>
              <a:t>The key element for students is to recognise ‘</a:t>
            </a:r>
            <a:r>
              <a:rPr lang="en-GB" b="0" baseline="0" dirty="0" err="1"/>
              <a:t>tiene</a:t>
            </a:r>
            <a:r>
              <a:rPr lang="en-GB" b="0" baseline="0" dirty="0"/>
              <a:t>’ or ‘</a:t>
            </a:r>
            <a:r>
              <a:rPr lang="en-GB" b="0" baseline="0" dirty="0" err="1"/>
              <a:t>tienen</a:t>
            </a:r>
            <a:r>
              <a:rPr lang="en-GB" b="0" baseline="0" dirty="0"/>
              <a:t>’ and tick the correct column. They then also translate what the town has into English.</a:t>
            </a:r>
          </a:p>
          <a:p>
            <a:pPr marL="228600" indent="-228600">
              <a:buAutoNum type="arabicPeriod"/>
            </a:pPr>
            <a:r>
              <a:rPr lang="en-GB" b="0" baseline="0" dirty="0"/>
              <a:t>When finished the teacher clicks to show each answer individually, first the ‘it has’ or ‘they have’, and then the English translation, allowing students to answer.</a:t>
            </a:r>
          </a:p>
          <a:p>
            <a:pPr marL="228600" indent="-228600">
              <a:buAutoNum type="arabicPeriod"/>
            </a:pPr>
            <a:r>
              <a:rPr lang="en-GB" b="0" baseline="0" dirty="0"/>
              <a:t>It is worth teachers drawing attention to the adjective agreements in action in each sentence.</a:t>
            </a:r>
          </a:p>
          <a:p>
            <a:pPr marL="0" indent="0">
              <a:buNone/>
            </a:pPr>
            <a:endParaRPr lang="en-GB" b="0" baseline="0" dirty="0"/>
          </a:p>
          <a:p>
            <a:pPr marL="0" indent="0">
              <a:buNone/>
            </a:pPr>
            <a:r>
              <a:rPr lang="en-GB" b="1" baseline="0" dirty="0"/>
              <a:t>Notes:</a:t>
            </a:r>
            <a:endParaRPr lang="en-GB" dirty="0"/>
          </a:p>
          <a:p>
            <a:r>
              <a:rPr lang="en-GB" dirty="0"/>
              <a:t>Vocabulary in this activity is revisited from 1.2.6 – vista/</a:t>
            </a:r>
            <a:r>
              <a:rPr lang="en-GB" dirty="0" err="1"/>
              <a:t>edificio</a:t>
            </a:r>
            <a:r>
              <a:rPr lang="en-GB" dirty="0"/>
              <a:t>/</a:t>
            </a:r>
            <a:r>
              <a:rPr lang="en-GB" dirty="0" err="1"/>
              <a:t>equipo</a:t>
            </a:r>
            <a:r>
              <a:rPr lang="en-GB" dirty="0"/>
              <a:t>/</a:t>
            </a:r>
            <a:r>
              <a:rPr lang="en-GB" dirty="0" err="1"/>
              <a:t>plato</a:t>
            </a:r>
            <a:r>
              <a:rPr lang="en-GB" dirty="0"/>
              <a:t>/</a:t>
            </a:r>
            <a:r>
              <a:rPr lang="en-GB" dirty="0" err="1"/>
              <a:t>trabajo</a:t>
            </a:r>
            <a:r>
              <a:rPr lang="en-GB" dirty="0"/>
              <a:t>/</a:t>
            </a:r>
            <a:r>
              <a:rPr lang="en-GB" dirty="0" err="1"/>
              <a:t>familia</a:t>
            </a:r>
            <a:r>
              <a:rPr lang="en-GB" dirty="0"/>
              <a:t>/</a:t>
            </a:r>
            <a:r>
              <a:rPr lang="en-GB" dirty="0" err="1"/>
              <a:t>película</a:t>
            </a:r>
            <a:r>
              <a:rPr lang="en-GB" dirty="0"/>
              <a:t>/</a:t>
            </a:r>
            <a:r>
              <a:rPr lang="en-GB" dirty="0" err="1"/>
              <a:t>intersante</a:t>
            </a:r>
            <a:r>
              <a:rPr lang="en-GB" dirty="0"/>
              <a:t>/</a:t>
            </a:r>
            <a:r>
              <a:rPr lang="en-GB" dirty="0" err="1"/>
              <a:t>grande</a:t>
            </a:r>
            <a:r>
              <a:rPr lang="en-GB" dirty="0"/>
              <a:t> (plus</a:t>
            </a:r>
            <a:r>
              <a:rPr lang="en-GB" baseline="0" dirty="0"/>
              <a:t> </a:t>
            </a:r>
            <a:r>
              <a:rPr lang="en-GB" baseline="0" dirty="0" err="1"/>
              <a:t>isla</a:t>
            </a:r>
            <a:r>
              <a:rPr lang="en-GB" baseline="0" dirty="0"/>
              <a:t> and pueblo in the rubric).</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1009326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8</a:t>
            </a:r>
            <a:r>
              <a:rPr lang="en-US" b="0" baseline="0" dirty="0"/>
              <a:t> minutes</a:t>
            </a:r>
          </a:p>
          <a:p>
            <a:endParaRPr lang="en-US" b="0" baseline="0" dirty="0"/>
          </a:p>
          <a:p>
            <a:r>
              <a:rPr lang="en-US" b="1" baseline="0" dirty="0"/>
              <a:t>Aim: </a:t>
            </a:r>
            <a:r>
              <a:rPr lang="en-US" b="0" baseline="0" dirty="0"/>
              <a:t>listening activity pairing up ‘</a:t>
            </a:r>
            <a:r>
              <a:rPr lang="en-US" b="0" baseline="0" dirty="0" err="1"/>
              <a:t>tiene</a:t>
            </a:r>
            <a:r>
              <a:rPr lang="en-US" b="0" baseline="0" dirty="0"/>
              <a:t>’ with ‘</a:t>
            </a:r>
            <a:r>
              <a:rPr lang="en-US" b="0" baseline="0" dirty="0" err="1"/>
              <a:t>tienen</a:t>
            </a:r>
            <a:r>
              <a:rPr lang="en-US" b="0" baseline="0" dirty="0"/>
              <a:t>’, and practice with adjective agreements</a:t>
            </a:r>
            <a:endParaRPr lang="en-US" b="1" dirty="0"/>
          </a:p>
          <a:p>
            <a:endParaRPr lang="en-US" dirty="0"/>
          </a:p>
          <a:p>
            <a:r>
              <a:rPr lang="en-US" b="1" dirty="0"/>
              <a:t>Procedure:</a:t>
            </a:r>
          </a:p>
          <a:p>
            <a:r>
              <a:rPr lang="en-US" b="0" baseline="0" dirty="0"/>
              <a:t>1. Students copy out the grid. They will need to tick the correct column depending on whether they hear ‘</a:t>
            </a:r>
            <a:r>
              <a:rPr lang="en-US" b="0" baseline="0" dirty="0" err="1"/>
              <a:t>tiene</a:t>
            </a:r>
            <a:r>
              <a:rPr lang="en-US" b="0" baseline="0" dirty="0"/>
              <a:t>’ or ‘</a:t>
            </a:r>
            <a:r>
              <a:rPr lang="en-US" b="0" baseline="0" dirty="0" err="1"/>
              <a:t>tienen</a:t>
            </a:r>
            <a:r>
              <a:rPr lang="en-US" b="0" baseline="0" dirty="0"/>
              <a:t>’</a:t>
            </a:r>
          </a:p>
          <a:p>
            <a:pPr marL="0" indent="0">
              <a:buNone/>
            </a:pPr>
            <a:r>
              <a:rPr lang="en-US" b="0" baseline="0" dirty="0"/>
              <a:t>2. The teacher clicks the number button to play the short phrase. The adjective is beeped out.</a:t>
            </a:r>
          </a:p>
          <a:p>
            <a:pPr marL="0" indent="0">
              <a:buNone/>
            </a:pPr>
            <a:r>
              <a:rPr lang="en-US" b="0" baseline="0" dirty="0"/>
              <a:t>3. The answers are shown by clicking one after another</a:t>
            </a:r>
          </a:p>
          <a:p>
            <a:pPr marL="0" indent="0">
              <a:buNone/>
            </a:pPr>
            <a:r>
              <a:rPr lang="en-US" b="0" baseline="0" dirty="0"/>
              <a:t>4. After showing the answer to number 8, the teacher asks students to write a possible adjective that could fill in the bleep in the recording, ensuring that the adjective agrees with the noun. The teacher can then listen to various answers from students and ask them for the meaning in English. One possible answer is given for number one, but there are no other answers on this slide.</a:t>
            </a:r>
          </a:p>
          <a:p>
            <a:pPr marL="0" indent="0">
              <a:buNone/>
            </a:pPr>
            <a:endParaRPr lang="en-US" b="0" dirty="0"/>
          </a:p>
          <a:p>
            <a:r>
              <a:rPr lang="en-US" b="1" dirty="0"/>
              <a:t>Transcript:</a:t>
            </a:r>
          </a:p>
          <a:p>
            <a:pPr marL="228600" indent="-228600">
              <a:buAutoNum type="arabicParenR"/>
            </a:pPr>
            <a:r>
              <a:rPr lang="en-US" dirty="0"/>
              <a:t>Tiene</a:t>
            </a:r>
            <a:r>
              <a:rPr lang="en-US" baseline="0" dirty="0"/>
              <a:t> una </a:t>
            </a:r>
            <a:r>
              <a:rPr lang="en-US" baseline="0" dirty="0" err="1"/>
              <a:t>bolsa</a:t>
            </a:r>
            <a:r>
              <a:rPr lang="en-US" baseline="0" dirty="0"/>
              <a:t>. </a:t>
            </a:r>
            <a:r>
              <a:rPr lang="en-US" baseline="0" dirty="0" err="1"/>
              <a:t>Es</a:t>
            </a:r>
            <a:r>
              <a:rPr lang="en-US" baseline="0" dirty="0"/>
              <a:t> [beep]</a:t>
            </a:r>
            <a:r>
              <a:rPr lang="en-US" dirty="0"/>
              <a:t> </a:t>
            </a:r>
          </a:p>
          <a:p>
            <a:pPr marL="228600" indent="-228600">
              <a:buAutoNum type="arabicParenR"/>
            </a:pPr>
            <a:r>
              <a:rPr lang="en-US" dirty="0" err="1"/>
              <a:t>Tienen</a:t>
            </a:r>
            <a:r>
              <a:rPr lang="en-US" dirty="0"/>
              <a:t> </a:t>
            </a:r>
            <a:r>
              <a:rPr lang="en-US" dirty="0" err="1"/>
              <a:t>unas</a:t>
            </a:r>
            <a:r>
              <a:rPr lang="en-US" dirty="0"/>
              <a:t> </a:t>
            </a:r>
            <a:r>
              <a:rPr lang="en-US" dirty="0" err="1"/>
              <a:t>películas</a:t>
            </a:r>
            <a:r>
              <a:rPr lang="en-US" dirty="0"/>
              <a:t>. Son [beep]</a:t>
            </a:r>
          </a:p>
          <a:p>
            <a:pPr marL="228600" indent="-228600">
              <a:buAutoNum type="arabicParenR"/>
            </a:pPr>
            <a:r>
              <a:rPr lang="en-US" baseline="0" dirty="0"/>
              <a:t>Tiene </a:t>
            </a:r>
            <a:r>
              <a:rPr lang="en-US" baseline="0" dirty="0" err="1"/>
              <a:t>unos</a:t>
            </a:r>
            <a:r>
              <a:rPr lang="en-US" baseline="0" dirty="0"/>
              <a:t> </a:t>
            </a:r>
            <a:r>
              <a:rPr lang="en-US" baseline="0" dirty="0" err="1"/>
              <a:t>zapatos</a:t>
            </a:r>
            <a:r>
              <a:rPr lang="en-US" baseline="0" dirty="0"/>
              <a:t>. Son [beep]</a:t>
            </a:r>
          </a:p>
          <a:p>
            <a:pPr marL="228600" indent="-228600">
              <a:buAutoNum type="arabicParenR"/>
            </a:pPr>
            <a:r>
              <a:rPr lang="en-US" baseline="0" dirty="0" err="1"/>
              <a:t>Tienen</a:t>
            </a:r>
            <a:r>
              <a:rPr lang="en-US" baseline="0" dirty="0"/>
              <a:t> </a:t>
            </a:r>
            <a:r>
              <a:rPr lang="en-US" baseline="0" dirty="0" err="1"/>
              <a:t>unas</a:t>
            </a:r>
            <a:r>
              <a:rPr lang="en-US" baseline="0" dirty="0"/>
              <a:t> </a:t>
            </a:r>
            <a:r>
              <a:rPr lang="en-US" baseline="0" dirty="0" err="1"/>
              <a:t>cosas</a:t>
            </a:r>
            <a:r>
              <a:rPr lang="en-US" baseline="0" dirty="0"/>
              <a:t>. Son [beep]</a:t>
            </a:r>
          </a:p>
          <a:p>
            <a:pPr marL="228600" indent="-228600">
              <a:buAutoNum type="arabicParenR"/>
            </a:pPr>
            <a:r>
              <a:rPr lang="en-US" baseline="0" dirty="0" err="1"/>
              <a:t>Tienen</a:t>
            </a:r>
            <a:r>
              <a:rPr lang="en-US" baseline="0" dirty="0"/>
              <a:t> una </a:t>
            </a:r>
            <a:r>
              <a:rPr lang="en-US" baseline="0" dirty="0" err="1"/>
              <a:t>tía</a:t>
            </a:r>
            <a:r>
              <a:rPr lang="en-US" baseline="0" dirty="0"/>
              <a:t>. </a:t>
            </a:r>
            <a:r>
              <a:rPr lang="en-US" baseline="0" dirty="0" err="1"/>
              <a:t>Es</a:t>
            </a:r>
            <a:r>
              <a:rPr lang="en-US" baseline="0" dirty="0"/>
              <a:t> [beep]</a:t>
            </a:r>
          </a:p>
          <a:p>
            <a:pPr marL="228600" indent="-228600">
              <a:buAutoNum type="arabicParenR"/>
            </a:pPr>
            <a:r>
              <a:rPr lang="en-US" baseline="0" dirty="0" err="1"/>
              <a:t>Tiene</a:t>
            </a:r>
            <a:r>
              <a:rPr lang="en-US" baseline="0" dirty="0"/>
              <a:t> </a:t>
            </a:r>
            <a:r>
              <a:rPr lang="en-US" baseline="0" dirty="0" err="1"/>
              <a:t>unos</a:t>
            </a:r>
            <a:r>
              <a:rPr lang="en-US" baseline="0" dirty="0"/>
              <a:t> amigos. Son [beep]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858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10 minutes</a:t>
            </a:r>
          </a:p>
          <a:p>
            <a:br>
              <a:rPr lang="en-GB" b="1" dirty="0"/>
            </a:br>
            <a:r>
              <a:rPr lang="en-GB" b="1" dirty="0"/>
              <a:t>Notes</a:t>
            </a:r>
          </a:p>
          <a:p>
            <a:r>
              <a:rPr lang="en-GB" b="0" dirty="0"/>
              <a:t>The next slides </a:t>
            </a:r>
            <a:r>
              <a:rPr lang="en-GB" b="0" baseline="0" dirty="0"/>
              <a:t>are the Person A and Person B sheets for the writing, speaking and listening activity, do not show these in class.</a:t>
            </a:r>
          </a:p>
          <a:p>
            <a:endParaRPr lang="en-GB" b="1" dirty="0"/>
          </a:p>
          <a:p>
            <a:r>
              <a:rPr lang="en-GB" b="1" dirty="0"/>
              <a:t>Aim: </a:t>
            </a:r>
            <a:r>
              <a:rPr lang="en-GB" b="0" dirty="0"/>
              <a:t>writing</a:t>
            </a:r>
            <a:r>
              <a:rPr lang="en-GB" b="0" baseline="0" dirty="0"/>
              <a:t>, speaking and listening activity practising using ‘</a:t>
            </a:r>
            <a:r>
              <a:rPr lang="en-GB" b="0" baseline="0" dirty="0" err="1"/>
              <a:t>tiene</a:t>
            </a:r>
            <a:r>
              <a:rPr lang="en-GB" b="0" baseline="0" dirty="0"/>
              <a:t>’ and </a:t>
            </a:r>
            <a:r>
              <a:rPr lang="en-GB" b="0" baseline="0" dirty="0" err="1"/>
              <a:t>tienen</a:t>
            </a:r>
            <a:r>
              <a:rPr lang="en-GB" b="0" baseline="0" dirty="0"/>
              <a:t>’, this week’s vocabulary and adjective agreements.</a:t>
            </a:r>
          </a:p>
          <a:p>
            <a:endParaRPr lang="en-GB" b="0" baseline="0" dirty="0"/>
          </a:p>
          <a:p>
            <a:r>
              <a:rPr lang="en-GB" b="1" baseline="0" dirty="0"/>
              <a:t>Procedure:</a:t>
            </a:r>
          </a:p>
          <a:p>
            <a:pPr marL="228600" indent="-228600">
              <a:buAutoNum type="arabicPeriod"/>
            </a:pPr>
            <a:r>
              <a:rPr lang="en-GB" b="0" baseline="0" dirty="0"/>
              <a:t>The teacher gives different sheets to partner A and partner B.</a:t>
            </a:r>
          </a:p>
          <a:p>
            <a:pPr marL="228600" indent="-228600">
              <a:buAutoNum type="arabicPeriod"/>
            </a:pPr>
            <a:r>
              <a:rPr lang="en-GB" dirty="0"/>
              <a:t>Each partner</a:t>
            </a:r>
            <a:r>
              <a:rPr lang="en-GB" baseline="0" dirty="0"/>
              <a:t> must first write their own set of sentences in Spanish.  They then take it in turns to say a sentence to their partner who must listen to find out the information about the person/s being described and write the details under the correct picture in English.  Students need to listen carefully for </a:t>
            </a:r>
            <a:r>
              <a:rPr lang="en-GB" baseline="0" dirty="0" err="1"/>
              <a:t>tiene</a:t>
            </a:r>
            <a:r>
              <a:rPr lang="en-GB" baseline="0" dirty="0"/>
              <a:t>/</a:t>
            </a:r>
            <a:r>
              <a:rPr lang="en-GB" baseline="0" dirty="0" err="1"/>
              <a:t>tienen</a:t>
            </a:r>
            <a:r>
              <a:rPr lang="en-GB" baseline="0" dirty="0"/>
              <a:t> to determine a) who is being described, then listen to the details to determine b) the exact description.</a:t>
            </a:r>
          </a:p>
          <a:p>
            <a:pPr marL="228600" indent="-228600">
              <a:buAutoNum type="arabicPeriod"/>
            </a:pPr>
            <a:r>
              <a:rPr lang="en-GB" baseline="0" dirty="0"/>
              <a:t>At the end of the activity partners compare their answers to the original sentences to see if the have understood the information correctly. There are answer slides to check.</a:t>
            </a:r>
            <a:endParaRPr lang="en-GB" dirty="0"/>
          </a:p>
          <a:p>
            <a:endParaRPr lang="en-GB" dirty="0"/>
          </a:p>
        </p:txBody>
      </p:sp>
      <p:sp>
        <p:nvSpPr>
          <p:cNvPr id="4" name="Slide Number Placeholder 3"/>
          <p:cNvSpPr>
            <a:spLocks noGrp="1"/>
          </p:cNvSpPr>
          <p:nvPr>
            <p:ph type="sldNum" sz="quarter" idx="5"/>
          </p:nvPr>
        </p:nvSpPr>
        <p:spPr/>
        <p:txBody>
          <a:bodyPr/>
          <a:lstStyle/>
          <a:p>
            <a:fld id="{DA329227-F96A-4767-9B26-926CB5F82DEB}" type="slidenum">
              <a:rPr lang="en-GB" smtClean="0"/>
              <a:t>39</a:t>
            </a:fld>
            <a:endParaRPr lang="en-GB"/>
          </a:p>
        </p:txBody>
      </p:sp>
    </p:spTree>
    <p:extLst>
      <p:ext uri="{BB962C8B-B14F-4D97-AF65-F5344CB8AC3E}">
        <p14:creationId xmlns:p14="http://schemas.microsoft.com/office/powerpoint/2010/main" val="1934831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619276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This is the Person A sheet for both rounds.</a:t>
            </a:r>
            <a:endParaRPr lang="en-GB" b="0"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470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the person B sheet for both rounds.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555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 1 for Round 1</a:t>
            </a:r>
          </a:p>
          <a:p>
            <a:endParaRPr lang="en-GB" b="1" dirty="0"/>
          </a:p>
          <a:p>
            <a:r>
              <a:rPr lang="en-GB" b="1" dirty="0"/>
              <a:t>Procedure</a:t>
            </a:r>
          </a:p>
          <a:p>
            <a:r>
              <a:rPr lang="en-GB" dirty="0"/>
              <a:t>Display this slide</a:t>
            </a:r>
            <a:r>
              <a:rPr lang="en-GB" baseline="0" dirty="0"/>
              <a:t> to allow As to check their writing and Bs to check their understanding.</a:t>
            </a:r>
            <a:br>
              <a:rPr lang="en-GB" baseline="0" dirty="0"/>
            </a:b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2572502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 2 for Round 2</a:t>
            </a:r>
          </a:p>
          <a:p>
            <a:endParaRPr lang="en-GB" b="1" dirty="0"/>
          </a:p>
          <a:p>
            <a:r>
              <a:rPr lang="en-GB" b="1" dirty="0"/>
              <a:t>Procedure</a:t>
            </a:r>
          </a:p>
          <a:p>
            <a:r>
              <a:rPr lang="en-GB" dirty="0"/>
              <a:t>Display this slide</a:t>
            </a:r>
            <a:r>
              <a:rPr lang="en-GB" baseline="0" dirty="0"/>
              <a:t> to allow Bs to check their writing and As to check their understanding.</a:t>
            </a:r>
            <a:br>
              <a:rPr lang="en-GB" baseline="0" dirty="0"/>
            </a:b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542095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5-10 minutes</a:t>
            </a:r>
          </a:p>
          <a:p>
            <a:endParaRPr lang="en-US" b="1" dirty="0"/>
          </a:p>
          <a:p>
            <a:r>
              <a:rPr lang="en-US" b="1" dirty="0"/>
              <a:t>Aim: </a:t>
            </a:r>
            <a:r>
              <a:rPr lang="en-US" b="0" dirty="0"/>
              <a:t>to </a:t>
            </a:r>
            <a:r>
              <a:rPr lang="en-US" b="0" dirty="0" err="1"/>
              <a:t>practise</a:t>
            </a:r>
            <a:r>
              <a:rPr lang="en-US" b="0" dirty="0"/>
              <a:t> oral recall of key new and revisited vocabulary and structures in spoken interaction.</a:t>
            </a:r>
          </a:p>
          <a:p>
            <a:endParaRPr lang="en-US" b="1" dirty="0"/>
          </a:p>
          <a:p>
            <a:r>
              <a:rPr lang="en-US" b="1" dirty="0"/>
              <a:t>Procedure:</a:t>
            </a:r>
          </a:p>
          <a:p>
            <a:pPr marL="0" indent="0">
              <a:buNone/>
            </a:pPr>
            <a:r>
              <a:rPr lang="en-US" b="0" dirty="0"/>
              <a:t>1. Students </a:t>
            </a:r>
            <a:r>
              <a:rPr lang="en-US" b="0" dirty="0" err="1"/>
              <a:t>practise</a:t>
            </a:r>
            <a:r>
              <a:rPr lang="en-US" b="0" dirty="0"/>
              <a:t> the dialogue in pairs.</a:t>
            </a:r>
            <a:br>
              <a:rPr lang="en-US" b="0" dirty="0"/>
            </a:br>
            <a:r>
              <a:rPr lang="en-US" b="0" dirty="0"/>
              <a:t>2. They then swap roles so each has a turn asking the questions.</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this dialogue also revisits some vocabulary from 7.1.2.1:</a:t>
            </a:r>
            <a:br>
              <a:rPr lang="en-GB" b="0" dirty="0"/>
            </a:br>
            <a:r>
              <a:rPr lang="es-ES" sz="1200" b="0" i="0" dirty="0">
                <a:solidFill>
                  <a:schemeClr val="dk1"/>
                </a:solidFill>
                <a:latin typeface="+mn-lt"/>
                <a:ea typeface="Calibri"/>
                <a:cs typeface="Calibri"/>
                <a:sym typeface="Calibri"/>
              </a:rPr>
              <a:t>no [11]; estudiar [281]; español¹ [262]; inglés¹ [583]; arte [208]; ciencia(s) [738]; señor¹ [201]; señora¹ [509]; pero [30]; entiendo [entender-229]; perdón [1729]</a:t>
            </a:r>
            <a:endParaRPr lang="en-GB" sz="1200" b="0" i="0" dirty="0">
              <a:solidFill>
                <a:schemeClr val="dk1"/>
              </a:solidFill>
              <a:latin typeface="+mn-lt"/>
              <a:ea typeface="Calibri"/>
              <a:cs typeface="Calibri"/>
              <a:sym typeface="Calibri"/>
            </a:endParaRPr>
          </a:p>
          <a:p>
            <a:endParaRPr lang="en-GB" b="0" dirty="0"/>
          </a:p>
          <a:p>
            <a:r>
              <a:rPr lang="en-GB" b="1" dirty="0"/>
              <a:t>Differentiation:</a:t>
            </a:r>
            <a:br>
              <a:rPr lang="en-GB" b="1" dirty="0"/>
            </a:br>
            <a:r>
              <a:rPr lang="en-GB" b="0" dirty="0"/>
              <a:t>For students who need more support leading up to this activity, teachers can modify the slide with first letters of each word, and model the whole dialogue first, eliciting the Spanish from students, perhaps writing up (on a separate whiteboard or annotating this slide) vocabulary that students are less sure about.</a:t>
            </a:r>
            <a:br>
              <a:rPr lang="en-GB" b="0" dirty="0"/>
            </a:br>
            <a:r>
              <a:rPr lang="en-GB" b="0" dirty="0"/>
              <a:t>The pink prompt box at the bottom is to remind students that they already know how to ask for help with specific items of vocabulary from their teacher.</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1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10 minutes</a:t>
            </a:r>
            <a:br>
              <a:rPr lang="en-GB" b="0" baseline="0" dirty="0"/>
            </a:br>
            <a:r>
              <a:rPr lang="en-GB" b="1" baseline="0" dirty="0"/>
              <a:t>Note: </a:t>
            </a:r>
            <a:r>
              <a:rPr lang="en-GB" b="0" baseline="0" dirty="0"/>
              <a:t>if time is short, this activity can be shortened or set for homework, or omitted entirely.</a:t>
            </a:r>
          </a:p>
          <a:p>
            <a:endParaRPr lang="en-GB" b="0" baseline="0" dirty="0"/>
          </a:p>
          <a:p>
            <a:r>
              <a:rPr lang="en-GB" b="1" baseline="0" dirty="0"/>
              <a:t>Aim: </a:t>
            </a:r>
            <a:r>
              <a:rPr lang="en-GB" b="0" baseline="0" dirty="0"/>
              <a:t>to practise writing the different forms of ‘</a:t>
            </a:r>
            <a:r>
              <a:rPr lang="en-GB" b="0" baseline="0" dirty="0" err="1"/>
              <a:t>tener</a:t>
            </a:r>
            <a:r>
              <a:rPr lang="en-GB" b="0" baseline="0" dirty="0"/>
              <a:t>’ learned this week (</a:t>
            </a:r>
            <a:r>
              <a:rPr lang="en-GB" b="0" baseline="0" dirty="0" err="1"/>
              <a:t>tengo</a:t>
            </a:r>
            <a:r>
              <a:rPr lang="en-GB" b="0" baseline="0" dirty="0"/>
              <a:t>/</a:t>
            </a:r>
            <a:r>
              <a:rPr lang="en-GB" b="0" baseline="0" dirty="0" err="1"/>
              <a:t>tiene</a:t>
            </a:r>
            <a:r>
              <a:rPr lang="en-GB" b="0" baseline="0" dirty="0"/>
              <a:t>/tenemos /tienen) and adjective agreements.</a:t>
            </a:r>
          </a:p>
          <a:p>
            <a:endParaRPr lang="en-GB" b="0" baseline="0" dirty="0"/>
          </a:p>
          <a:p>
            <a:r>
              <a:rPr lang="en-GB" b="1" baseline="0" dirty="0"/>
              <a:t>Procedure:</a:t>
            </a:r>
          </a:p>
          <a:p>
            <a:pPr marL="228600" indent="-228600">
              <a:buAutoNum type="arabicPeriod"/>
            </a:pPr>
            <a:r>
              <a:rPr lang="en-GB" b="0" baseline="0" dirty="0"/>
              <a:t>Students need to translate the sentences into Spanish. Teachers should ask students to focus on using the correct form of ‘</a:t>
            </a:r>
            <a:r>
              <a:rPr lang="en-GB" b="0" baseline="0" dirty="0" err="1"/>
              <a:t>tener</a:t>
            </a:r>
            <a:r>
              <a:rPr lang="en-GB" b="0" baseline="0" dirty="0"/>
              <a:t>’ and remind them to check adjective agreements in each sentence.</a:t>
            </a:r>
          </a:p>
          <a:p>
            <a:pPr marL="228600" indent="-228600">
              <a:buAutoNum type="arabicPeriod"/>
            </a:pPr>
            <a:r>
              <a:rPr lang="en-GB" b="0" baseline="0" dirty="0"/>
              <a:t>Teacher clicks to show the correct sentences one after another.</a:t>
            </a:r>
            <a:endParaRPr lang="en-GB" b="0" dirty="0"/>
          </a:p>
          <a:p>
            <a:endParaRPr lang="en-GB" dirty="0"/>
          </a:p>
          <a:p>
            <a:r>
              <a:rPr lang="en-GB" b="1" baseline="0" dirty="0"/>
              <a:t>Notes</a:t>
            </a:r>
          </a:p>
          <a:p>
            <a:r>
              <a:rPr lang="en-GB" b="0" baseline="0" dirty="0"/>
              <a:t>This activity </a:t>
            </a:r>
            <a:r>
              <a:rPr lang="en-GB" baseline="0" dirty="0"/>
              <a:t>presents a challenge in terms of accuracy of verb and adjective agreement.  This will allow the teacher to gauge the students’ competency with these grammatical features.</a:t>
            </a:r>
          </a:p>
          <a:p>
            <a:r>
              <a:rPr lang="en-GB" baseline="0" dirty="0"/>
              <a:t>Numbers 6 &amp; 7 may lead to some discussion.  This presents an opportunity to clarify and exemplify the meanings of </a:t>
            </a:r>
            <a:r>
              <a:rPr lang="en-GB" baseline="0" dirty="0" err="1"/>
              <a:t>tiene</a:t>
            </a:r>
            <a:r>
              <a:rPr lang="en-GB" baseline="0" dirty="0"/>
              <a:t> / tienen as has/have </a:t>
            </a:r>
            <a:r>
              <a:rPr lang="en-GB" baseline="0" dirty="0" err="1"/>
              <a:t>i.e</a:t>
            </a:r>
            <a:r>
              <a:rPr lang="en-GB" baseline="0" dirty="0"/>
              <a:t> not he/she/it has &amp; they have.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38797136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mn-lt"/>
                <a:ea typeface="Calibri"/>
                <a:cs typeface="Calibri"/>
                <a:sym typeface="Calibri"/>
              </a:rPr>
              <a:t>For this week: </a:t>
            </a:r>
            <a:r>
              <a:rPr lang="en-US" sz="1200" b="1" i="0" dirty="0">
                <a:latin typeface="+mn-lt"/>
                <a:ea typeface="Calibri"/>
                <a:cs typeface="Calibri"/>
                <a:sym typeface="Calibri"/>
              </a:rPr>
              <a:t>Adjective: number in the ‘Adjective agreement’ menu </a:t>
            </a: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rr</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aseline="0" dirty="0"/>
              <a:t>Word frequency rankings: </a:t>
            </a:r>
            <a:r>
              <a:rPr lang="en-GB" b="1" baseline="0" dirty="0" err="1"/>
              <a:t>perro</a:t>
            </a:r>
            <a:r>
              <a:rPr lang="en-GB" b="1" baseline="0" dirty="0"/>
              <a:t> </a:t>
            </a:r>
            <a:r>
              <a:rPr lang="en-GB" baseline="0" dirty="0"/>
              <a:t>[888]; </a:t>
            </a:r>
            <a:r>
              <a:rPr lang="en-GB" b="1" baseline="0" dirty="0" err="1"/>
              <a:t>correr</a:t>
            </a:r>
            <a:r>
              <a:rPr lang="en-GB" b="1" baseline="0" dirty="0"/>
              <a:t> </a:t>
            </a:r>
            <a:r>
              <a:rPr lang="en-GB" baseline="0" dirty="0"/>
              <a:t>[343]; </a:t>
            </a:r>
            <a:r>
              <a:rPr lang="en-GB" b="1" baseline="0" dirty="0" err="1"/>
              <a:t>cerrar</a:t>
            </a:r>
            <a:r>
              <a:rPr lang="en-GB" b="1" baseline="0" dirty="0"/>
              <a:t> </a:t>
            </a:r>
            <a:r>
              <a:rPr lang="en-GB" b="0" baseline="0" dirty="0"/>
              <a:t>[521];</a:t>
            </a:r>
            <a:r>
              <a:rPr lang="en-GB" baseline="0" dirty="0"/>
              <a:t> </a:t>
            </a:r>
            <a:r>
              <a:rPr lang="en-GB" b="1" baseline="0" dirty="0" err="1"/>
              <a:t>correo</a:t>
            </a:r>
            <a:r>
              <a:rPr lang="en-GB" b="1" baseline="0" dirty="0"/>
              <a:t> </a:t>
            </a:r>
            <a:r>
              <a:rPr lang="en-GB" baseline="0" dirty="0"/>
              <a:t>[1638]; </a:t>
            </a:r>
            <a:r>
              <a:rPr lang="en-GB" b="1" baseline="0" dirty="0"/>
              <a:t>barrio </a:t>
            </a:r>
            <a:r>
              <a:rPr lang="en-GB" baseline="0" dirty="0"/>
              <a:t>[940]; </a:t>
            </a:r>
            <a:r>
              <a:rPr lang="en-GB" b="1" baseline="0" dirty="0" err="1"/>
              <a:t>correcto</a:t>
            </a:r>
            <a:r>
              <a:rPr lang="en-GB" b="1" baseline="0" dirty="0"/>
              <a:t> </a:t>
            </a:r>
            <a:r>
              <a:rPr lang="en-GB" baseline="0" dirty="0"/>
              <a:t>[1467]</a:t>
            </a:r>
            <a:br>
              <a:rPr lang="en-GB" sz="1200" kern="1200" dirty="0">
                <a:solidFill>
                  <a:schemeClr val="tx1"/>
                </a:solidFill>
                <a:effectLst/>
                <a:ea typeface="+mn-ea"/>
                <a:cs typeface="+mn-cs"/>
              </a:rPr>
            </a:br>
            <a:r>
              <a:rPr lang="de-DE" sz="1200" b="0" i="0" kern="1200" dirty="0">
                <a:solidFill>
                  <a:schemeClr val="tx1"/>
                </a:solidFill>
                <a:effectLst/>
                <a:ea typeface="+mn-ea"/>
                <a:cs typeface="+mn-cs"/>
              </a:rPr>
              <a:t>Source: </a:t>
            </a:r>
            <a:r>
              <a:rPr lang="en-GB" sz="1200" kern="1200" dirty="0">
                <a:solidFill>
                  <a:schemeClr val="tx1"/>
                </a:solidFill>
                <a:effectLst/>
                <a:ea typeface="+mn-ea"/>
                <a:cs typeface="+mn-cs"/>
              </a:rPr>
              <a:t>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1369243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4091898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3928011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Introduce</a:t>
            </a:r>
            <a:r>
              <a:rPr lang="en-GB" sz="1200" baseline="0" dirty="0"/>
              <a:t> and elicit the pronunciation of the individual </a:t>
            </a:r>
            <a:r>
              <a:rPr lang="en-GB" sz="1200" b="1" baseline="0" dirty="0"/>
              <a:t>SSC ‘</a:t>
            </a:r>
            <a:r>
              <a:rPr lang="en-GB" sz="1200" b="1" baseline="0" dirty="0">
                <a:solidFill>
                  <a:srgbClr val="115076"/>
                </a:solidFill>
                <a:latin typeface="Century Gothic" panose="020B0502020202020204" pitchFamily="34" charset="0"/>
                <a:cs typeface="Calibri" panose="020F0502020204030204" pitchFamily="34" charset="0"/>
              </a:rPr>
              <a:t>r</a:t>
            </a:r>
            <a:r>
              <a:rPr lang="en-GB" sz="1200" b="1" baseline="0" dirty="0"/>
              <a:t>’ </a:t>
            </a:r>
            <a:r>
              <a:rPr lang="en-GB" sz="1200" baseline="0" dirty="0"/>
              <a:t>and then present and practise the pronunciation of the </a:t>
            </a:r>
            <a:r>
              <a:rPr lang="en-GB" sz="1200" b="1" baseline="0" dirty="0"/>
              <a:t>source word ‘</a:t>
            </a:r>
            <a:r>
              <a:rPr lang="en-GB" sz="1200" b="1" dirty="0" err="1">
                <a:solidFill>
                  <a:srgbClr val="115076"/>
                </a:solidFill>
                <a:latin typeface="Century Gothic" panose="020B0502020202020204" pitchFamily="34" charset="0"/>
                <a:cs typeface="Calibri" panose="020F0502020204030204" pitchFamily="34" charset="0"/>
              </a:rPr>
              <a:t>pero</a:t>
            </a:r>
            <a:r>
              <a:rPr lang="en-GB" sz="1200" b="1" baseline="0" dirty="0"/>
              <a:t>’.</a:t>
            </a:r>
          </a:p>
          <a:p>
            <a:endParaRPr lang="en-GB" sz="1200" dirty="0"/>
          </a:p>
          <a:p>
            <a:r>
              <a:rPr lang="en-GB" sz="1200" dirty="0"/>
              <a:t>A possible gesture for this source word would be hold up your right hand, palm</a:t>
            </a:r>
            <a:r>
              <a:rPr lang="en-GB" sz="1200" baseline="0" dirty="0"/>
              <a:t> facing away, as if raising an objection or rejecting something.</a:t>
            </a:r>
            <a:br>
              <a:rPr lang="en-GB" sz="1200" baseline="0" dirty="0"/>
            </a:br>
            <a:r>
              <a:rPr lang="en-GB" sz="1200" baseline="0" dirty="0"/>
              <a:t>NB: Picture and gesture are abstract and pupils need to be told that ‘</a:t>
            </a:r>
            <a:r>
              <a:rPr lang="en-GB" sz="1200" baseline="0" dirty="0" err="1"/>
              <a:t>pero</a:t>
            </a:r>
            <a:r>
              <a:rPr lang="en-GB" sz="1200" baseline="0" dirty="0"/>
              <a:t>’ means ‘but’.</a:t>
            </a:r>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362032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2766892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1460711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95859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15693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455553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610404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533000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17552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11804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F6D2E-F502-4A26-802E-C3C62116BF6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0626D9C-1016-473A-BF81-72143C387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88434E6-28CC-4643-BA34-1174B50088FF}"/>
              </a:ext>
            </a:extLst>
          </p:cNvPr>
          <p:cNvSpPr>
            <a:spLocks noGrp="1"/>
          </p:cNvSpPr>
          <p:nvPr>
            <p:ph type="dt" sz="half" idx="10"/>
          </p:nvPr>
        </p:nvSpPr>
        <p:spPr/>
        <p:txBody>
          <a:bodyPr/>
          <a:lstStyle/>
          <a:p>
            <a:fld id="{6C032778-348A-49D0-8A4D-78D313B17061}" type="datetimeFigureOut">
              <a:rPr lang="en-GB" smtClean="0"/>
              <a:t>15/01/2024</a:t>
            </a:fld>
            <a:endParaRPr lang="en-GB"/>
          </a:p>
        </p:txBody>
      </p:sp>
      <p:sp>
        <p:nvSpPr>
          <p:cNvPr id="5" name="Footer Placeholder 4">
            <a:extLst>
              <a:ext uri="{FF2B5EF4-FFF2-40B4-BE49-F238E27FC236}">
                <a16:creationId xmlns:a16="http://schemas.microsoft.com/office/drawing/2014/main" id="{A3E49843-6EC7-411B-875B-B3322FE93C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6551E8-F7A2-47B7-A446-C724687E9A25}"/>
              </a:ext>
            </a:extLst>
          </p:cNvPr>
          <p:cNvSpPr>
            <a:spLocks noGrp="1"/>
          </p:cNvSpPr>
          <p:nvPr>
            <p:ph type="sldNum" sz="quarter" idx="12"/>
          </p:nvPr>
        </p:nvSpPr>
        <p:spPr/>
        <p:txBody>
          <a:bodyPr/>
          <a:lstStyle/>
          <a:p>
            <a:fld id="{B0F305EC-952A-4547-9143-224306EE58E2}" type="slidenum">
              <a:rPr lang="en-GB" smtClean="0"/>
              <a:t>‹#›</a:t>
            </a:fld>
            <a:endParaRPr lang="en-GB"/>
          </a:p>
        </p:txBody>
      </p:sp>
    </p:spTree>
    <p:extLst>
      <p:ext uri="{BB962C8B-B14F-4D97-AF65-F5344CB8AC3E}">
        <p14:creationId xmlns:p14="http://schemas.microsoft.com/office/powerpoint/2010/main" val="3687795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3F381-9D31-48FD-A663-62C99750CC8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37FDF99-92DE-4878-942A-784B54CA013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3BF4602-7DFD-480D-912E-D3AC7627F725}"/>
              </a:ext>
            </a:extLst>
          </p:cNvPr>
          <p:cNvSpPr>
            <a:spLocks noGrp="1"/>
          </p:cNvSpPr>
          <p:nvPr>
            <p:ph type="dt" sz="half" idx="10"/>
          </p:nvPr>
        </p:nvSpPr>
        <p:spPr/>
        <p:txBody>
          <a:bodyPr/>
          <a:lstStyle/>
          <a:p>
            <a:fld id="{6C032778-348A-49D0-8A4D-78D313B17061}" type="datetimeFigureOut">
              <a:rPr lang="en-GB" smtClean="0"/>
              <a:t>15/01/2024</a:t>
            </a:fld>
            <a:endParaRPr lang="en-GB"/>
          </a:p>
        </p:txBody>
      </p:sp>
      <p:sp>
        <p:nvSpPr>
          <p:cNvPr id="5" name="Footer Placeholder 4">
            <a:extLst>
              <a:ext uri="{FF2B5EF4-FFF2-40B4-BE49-F238E27FC236}">
                <a16:creationId xmlns:a16="http://schemas.microsoft.com/office/drawing/2014/main" id="{D14A5E7C-52D0-4722-8695-A715323AA5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BBECB0-E58C-4E3C-A936-CA5A3AA87BF0}"/>
              </a:ext>
            </a:extLst>
          </p:cNvPr>
          <p:cNvSpPr>
            <a:spLocks noGrp="1"/>
          </p:cNvSpPr>
          <p:nvPr>
            <p:ph type="sldNum" sz="quarter" idx="12"/>
          </p:nvPr>
        </p:nvSpPr>
        <p:spPr/>
        <p:txBody>
          <a:bodyPr/>
          <a:lstStyle/>
          <a:p>
            <a:fld id="{B0F305EC-952A-4547-9143-224306EE58E2}" type="slidenum">
              <a:rPr lang="en-GB" smtClean="0"/>
              <a:t>‹#›</a:t>
            </a:fld>
            <a:endParaRPr lang="en-GB"/>
          </a:p>
        </p:txBody>
      </p:sp>
    </p:spTree>
    <p:extLst>
      <p:ext uri="{BB962C8B-B14F-4D97-AF65-F5344CB8AC3E}">
        <p14:creationId xmlns:p14="http://schemas.microsoft.com/office/powerpoint/2010/main" val="2496996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35BBB-4CE0-436B-B526-4AB83D5D153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8551337-71DB-4E15-8BC7-310DDB7C79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A4DE7AB-0D0B-4DA5-827D-BC3E9307D6C2}"/>
              </a:ext>
            </a:extLst>
          </p:cNvPr>
          <p:cNvSpPr>
            <a:spLocks noGrp="1"/>
          </p:cNvSpPr>
          <p:nvPr>
            <p:ph type="dt" sz="half" idx="10"/>
          </p:nvPr>
        </p:nvSpPr>
        <p:spPr/>
        <p:txBody>
          <a:bodyPr/>
          <a:lstStyle/>
          <a:p>
            <a:fld id="{6C032778-348A-49D0-8A4D-78D313B17061}" type="datetimeFigureOut">
              <a:rPr lang="en-GB" smtClean="0"/>
              <a:t>15/01/2024</a:t>
            </a:fld>
            <a:endParaRPr lang="en-GB"/>
          </a:p>
        </p:txBody>
      </p:sp>
      <p:sp>
        <p:nvSpPr>
          <p:cNvPr id="5" name="Footer Placeholder 4">
            <a:extLst>
              <a:ext uri="{FF2B5EF4-FFF2-40B4-BE49-F238E27FC236}">
                <a16:creationId xmlns:a16="http://schemas.microsoft.com/office/drawing/2014/main" id="{8CA6DDFD-6AD1-42BA-9CB0-67F90078C8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4C64F5-A55D-4144-9CA9-512C52AABB6D}"/>
              </a:ext>
            </a:extLst>
          </p:cNvPr>
          <p:cNvSpPr>
            <a:spLocks noGrp="1"/>
          </p:cNvSpPr>
          <p:nvPr>
            <p:ph type="sldNum" sz="quarter" idx="12"/>
          </p:nvPr>
        </p:nvSpPr>
        <p:spPr/>
        <p:txBody>
          <a:bodyPr/>
          <a:lstStyle/>
          <a:p>
            <a:fld id="{B0F305EC-952A-4547-9143-224306EE58E2}" type="slidenum">
              <a:rPr lang="en-GB" smtClean="0"/>
              <a:t>‹#›</a:t>
            </a:fld>
            <a:endParaRPr lang="en-GB"/>
          </a:p>
        </p:txBody>
      </p:sp>
    </p:spTree>
    <p:extLst>
      <p:ext uri="{BB962C8B-B14F-4D97-AF65-F5344CB8AC3E}">
        <p14:creationId xmlns:p14="http://schemas.microsoft.com/office/powerpoint/2010/main" val="1314367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67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5537D-9D20-4C02-B9B3-BB249D0FA10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1B39DFE-C1E5-40AE-8886-653D08CBD8C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EC3B0B2-112D-4F72-BE22-92178CA541E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DEF7250-D10E-4CD9-952A-5A570C2892BB}"/>
              </a:ext>
            </a:extLst>
          </p:cNvPr>
          <p:cNvSpPr>
            <a:spLocks noGrp="1"/>
          </p:cNvSpPr>
          <p:nvPr>
            <p:ph type="dt" sz="half" idx="10"/>
          </p:nvPr>
        </p:nvSpPr>
        <p:spPr/>
        <p:txBody>
          <a:bodyPr/>
          <a:lstStyle/>
          <a:p>
            <a:fld id="{6C032778-348A-49D0-8A4D-78D313B17061}" type="datetimeFigureOut">
              <a:rPr lang="en-GB" smtClean="0"/>
              <a:t>15/01/2024</a:t>
            </a:fld>
            <a:endParaRPr lang="en-GB"/>
          </a:p>
        </p:txBody>
      </p:sp>
      <p:sp>
        <p:nvSpPr>
          <p:cNvPr id="6" name="Footer Placeholder 5">
            <a:extLst>
              <a:ext uri="{FF2B5EF4-FFF2-40B4-BE49-F238E27FC236}">
                <a16:creationId xmlns:a16="http://schemas.microsoft.com/office/drawing/2014/main" id="{628BF71F-0CA6-4DB0-91A0-8E7F8B6ABF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B15074-4C21-436B-AD88-83C019F51F26}"/>
              </a:ext>
            </a:extLst>
          </p:cNvPr>
          <p:cNvSpPr>
            <a:spLocks noGrp="1"/>
          </p:cNvSpPr>
          <p:nvPr>
            <p:ph type="sldNum" sz="quarter" idx="12"/>
          </p:nvPr>
        </p:nvSpPr>
        <p:spPr/>
        <p:txBody>
          <a:bodyPr/>
          <a:lstStyle/>
          <a:p>
            <a:fld id="{B0F305EC-952A-4547-9143-224306EE58E2}" type="slidenum">
              <a:rPr lang="en-GB" smtClean="0"/>
              <a:t>‹#›</a:t>
            </a:fld>
            <a:endParaRPr lang="en-GB"/>
          </a:p>
        </p:txBody>
      </p:sp>
    </p:spTree>
    <p:extLst>
      <p:ext uri="{BB962C8B-B14F-4D97-AF65-F5344CB8AC3E}">
        <p14:creationId xmlns:p14="http://schemas.microsoft.com/office/powerpoint/2010/main" val="3600632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33108-2997-49D5-AC72-D5CAF18E65A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DC6A892-9E59-47C8-9406-805AB619EB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3705804-0333-4EAB-B1A8-47E6678FDDE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48C04C2-4AC3-4DC8-B412-26D7240E74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499EFE3-67E8-4572-B72D-341B2843B88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5AB4568-223A-4235-9084-5628321E49F4}"/>
              </a:ext>
            </a:extLst>
          </p:cNvPr>
          <p:cNvSpPr>
            <a:spLocks noGrp="1"/>
          </p:cNvSpPr>
          <p:nvPr>
            <p:ph type="dt" sz="half" idx="10"/>
          </p:nvPr>
        </p:nvSpPr>
        <p:spPr/>
        <p:txBody>
          <a:bodyPr/>
          <a:lstStyle/>
          <a:p>
            <a:fld id="{6C032778-348A-49D0-8A4D-78D313B17061}" type="datetimeFigureOut">
              <a:rPr lang="en-GB" smtClean="0"/>
              <a:t>15/01/2024</a:t>
            </a:fld>
            <a:endParaRPr lang="en-GB"/>
          </a:p>
        </p:txBody>
      </p:sp>
      <p:sp>
        <p:nvSpPr>
          <p:cNvPr id="8" name="Footer Placeholder 7">
            <a:extLst>
              <a:ext uri="{FF2B5EF4-FFF2-40B4-BE49-F238E27FC236}">
                <a16:creationId xmlns:a16="http://schemas.microsoft.com/office/drawing/2014/main" id="{BCF8B5D8-AC9C-42FF-B77A-519000CBE9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B377F0-D1A8-4AD4-A2AE-6D6BC97A05AF}"/>
              </a:ext>
            </a:extLst>
          </p:cNvPr>
          <p:cNvSpPr>
            <a:spLocks noGrp="1"/>
          </p:cNvSpPr>
          <p:nvPr>
            <p:ph type="sldNum" sz="quarter" idx="12"/>
          </p:nvPr>
        </p:nvSpPr>
        <p:spPr/>
        <p:txBody>
          <a:bodyPr/>
          <a:lstStyle/>
          <a:p>
            <a:fld id="{B0F305EC-952A-4547-9143-224306EE58E2}" type="slidenum">
              <a:rPr lang="en-GB" smtClean="0"/>
              <a:t>‹#›</a:t>
            </a:fld>
            <a:endParaRPr lang="en-GB"/>
          </a:p>
        </p:txBody>
      </p:sp>
    </p:spTree>
    <p:extLst>
      <p:ext uri="{BB962C8B-B14F-4D97-AF65-F5344CB8AC3E}">
        <p14:creationId xmlns:p14="http://schemas.microsoft.com/office/powerpoint/2010/main" val="3744023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865DE-09F8-4B76-89E4-5E46D83AD10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CB772FF-30F7-4FFF-8A20-CDA780FC16CD}"/>
              </a:ext>
            </a:extLst>
          </p:cNvPr>
          <p:cNvSpPr>
            <a:spLocks noGrp="1"/>
          </p:cNvSpPr>
          <p:nvPr>
            <p:ph type="dt" sz="half" idx="10"/>
          </p:nvPr>
        </p:nvSpPr>
        <p:spPr/>
        <p:txBody>
          <a:bodyPr/>
          <a:lstStyle/>
          <a:p>
            <a:fld id="{6C032778-348A-49D0-8A4D-78D313B17061}" type="datetimeFigureOut">
              <a:rPr lang="en-GB" smtClean="0"/>
              <a:t>15/01/2024</a:t>
            </a:fld>
            <a:endParaRPr lang="en-GB"/>
          </a:p>
        </p:txBody>
      </p:sp>
      <p:sp>
        <p:nvSpPr>
          <p:cNvPr id="4" name="Footer Placeholder 3">
            <a:extLst>
              <a:ext uri="{FF2B5EF4-FFF2-40B4-BE49-F238E27FC236}">
                <a16:creationId xmlns:a16="http://schemas.microsoft.com/office/drawing/2014/main" id="{9B4D181B-35C3-44CA-97CB-C136582DC5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C65C6A3-A6B6-4E5C-A9DC-81E1C182332E}"/>
              </a:ext>
            </a:extLst>
          </p:cNvPr>
          <p:cNvSpPr>
            <a:spLocks noGrp="1"/>
          </p:cNvSpPr>
          <p:nvPr>
            <p:ph type="sldNum" sz="quarter" idx="12"/>
          </p:nvPr>
        </p:nvSpPr>
        <p:spPr/>
        <p:txBody>
          <a:bodyPr/>
          <a:lstStyle/>
          <a:p>
            <a:fld id="{B0F305EC-952A-4547-9143-224306EE58E2}" type="slidenum">
              <a:rPr lang="en-GB" smtClean="0"/>
              <a:t>‹#›</a:t>
            </a:fld>
            <a:endParaRPr lang="en-GB"/>
          </a:p>
        </p:txBody>
      </p:sp>
    </p:spTree>
    <p:extLst>
      <p:ext uri="{BB962C8B-B14F-4D97-AF65-F5344CB8AC3E}">
        <p14:creationId xmlns:p14="http://schemas.microsoft.com/office/powerpoint/2010/main" val="1382310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4338B-1F9B-4398-8622-0E3517D801F3}"/>
              </a:ext>
            </a:extLst>
          </p:cNvPr>
          <p:cNvSpPr>
            <a:spLocks noGrp="1"/>
          </p:cNvSpPr>
          <p:nvPr>
            <p:ph type="dt" sz="half" idx="10"/>
          </p:nvPr>
        </p:nvSpPr>
        <p:spPr/>
        <p:txBody>
          <a:bodyPr/>
          <a:lstStyle/>
          <a:p>
            <a:fld id="{6C032778-348A-49D0-8A4D-78D313B17061}" type="datetimeFigureOut">
              <a:rPr lang="en-GB" smtClean="0"/>
              <a:t>15/01/2024</a:t>
            </a:fld>
            <a:endParaRPr lang="en-GB"/>
          </a:p>
        </p:txBody>
      </p:sp>
      <p:sp>
        <p:nvSpPr>
          <p:cNvPr id="3" name="Footer Placeholder 2">
            <a:extLst>
              <a:ext uri="{FF2B5EF4-FFF2-40B4-BE49-F238E27FC236}">
                <a16:creationId xmlns:a16="http://schemas.microsoft.com/office/drawing/2014/main" id="{8DAE8000-31E2-4103-81A9-A532DC14987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ED8E9BA-25B7-4D8E-A5C5-4AEE751B2F2B}"/>
              </a:ext>
            </a:extLst>
          </p:cNvPr>
          <p:cNvSpPr>
            <a:spLocks noGrp="1"/>
          </p:cNvSpPr>
          <p:nvPr>
            <p:ph type="sldNum" sz="quarter" idx="12"/>
          </p:nvPr>
        </p:nvSpPr>
        <p:spPr/>
        <p:txBody>
          <a:bodyPr/>
          <a:lstStyle/>
          <a:p>
            <a:fld id="{B0F305EC-952A-4547-9143-224306EE58E2}" type="slidenum">
              <a:rPr lang="en-GB" smtClean="0"/>
              <a:t>‹#›</a:t>
            </a:fld>
            <a:endParaRPr lang="en-GB"/>
          </a:p>
        </p:txBody>
      </p:sp>
    </p:spTree>
    <p:extLst>
      <p:ext uri="{BB962C8B-B14F-4D97-AF65-F5344CB8AC3E}">
        <p14:creationId xmlns:p14="http://schemas.microsoft.com/office/powerpoint/2010/main" val="4130109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BBD9B-8823-426E-AF57-31BDE0C75F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9C2CD6B-C6AC-4FBD-B458-9F3A93F6F8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ABC0F32-AE92-436D-91E6-30256E275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60416A-ECD7-4A27-9D86-A9DFE8D928F1}"/>
              </a:ext>
            </a:extLst>
          </p:cNvPr>
          <p:cNvSpPr>
            <a:spLocks noGrp="1"/>
          </p:cNvSpPr>
          <p:nvPr>
            <p:ph type="dt" sz="half" idx="10"/>
          </p:nvPr>
        </p:nvSpPr>
        <p:spPr/>
        <p:txBody>
          <a:bodyPr/>
          <a:lstStyle/>
          <a:p>
            <a:fld id="{6C032778-348A-49D0-8A4D-78D313B17061}" type="datetimeFigureOut">
              <a:rPr lang="en-GB" smtClean="0"/>
              <a:t>15/01/2024</a:t>
            </a:fld>
            <a:endParaRPr lang="en-GB"/>
          </a:p>
        </p:txBody>
      </p:sp>
      <p:sp>
        <p:nvSpPr>
          <p:cNvPr id="6" name="Footer Placeholder 5">
            <a:extLst>
              <a:ext uri="{FF2B5EF4-FFF2-40B4-BE49-F238E27FC236}">
                <a16:creationId xmlns:a16="http://schemas.microsoft.com/office/drawing/2014/main" id="{B634100B-21AE-44FB-BB3A-3DA163B3DB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68F22A-C471-4EFF-B87A-0AA7D843D508}"/>
              </a:ext>
            </a:extLst>
          </p:cNvPr>
          <p:cNvSpPr>
            <a:spLocks noGrp="1"/>
          </p:cNvSpPr>
          <p:nvPr>
            <p:ph type="sldNum" sz="quarter" idx="12"/>
          </p:nvPr>
        </p:nvSpPr>
        <p:spPr/>
        <p:txBody>
          <a:bodyPr/>
          <a:lstStyle/>
          <a:p>
            <a:fld id="{B0F305EC-952A-4547-9143-224306EE58E2}" type="slidenum">
              <a:rPr lang="en-GB" smtClean="0"/>
              <a:t>‹#›</a:t>
            </a:fld>
            <a:endParaRPr lang="en-GB"/>
          </a:p>
        </p:txBody>
      </p:sp>
    </p:spTree>
    <p:extLst>
      <p:ext uri="{BB962C8B-B14F-4D97-AF65-F5344CB8AC3E}">
        <p14:creationId xmlns:p14="http://schemas.microsoft.com/office/powerpoint/2010/main" val="3808911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F51C1-71CE-4430-9CAA-5EC20248C4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EFC0F1E-DAFC-472F-972B-B537ED80A9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E0CE6EA-1434-4DB9-B7C2-6F039FCB12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6AB0FD-918F-4C03-BFF7-31CE82CB67A0}"/>
              </a:ext>
            </a:extLst>
          </p:cNvPr>
          <p:cNvSpPr>
            <a:spLocks noGrp="1"/>
          </p:cNvSpPr>
          <p:nvPr>
            <p:ph type="dt" sz="half" idx="10"/>
          </p:nvPr>
        </p:nvSpPr>
        <p:spPr/>
        <p:txBody>
          <a:bodyPr/>
          <a:lstStyle/>
          <a:p>
            <a:fld id="{6C032778-348A-49D0-8A4D-78D313B17061}" type="datetimeFigureOut">
              <a:rPr lang="en-GB" smtClean="0"/>
              <a:t>15/01/2024</a:t>
            </a:fld>
            <a:endParaRPr lang="en-GB"/>
          </a:p>
        </p:txBody>
      </p:sp>
      <p:sp>
        <p:nvSpPr>
          <p:cNvPr id="6" name="Footer Placeholder 5">
            <a:extLst>
              <a:ext uri="{FF2B5EF4-FFF2-40B4-BE49-F238E27FC236}">
                <a16:creationId xmlns:a16="http://schemas.microsoft.com/office/drawing/2014/main" id="{764D932E-5F89-48EC-8B68-E2A5A66DB3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5C2006-58A4-4F6B-B7FA-69BA6C267A60}"/>
              </a:ext>
            </a:extLst>
          </p:cNvPr>
          <p:cNvSpPr>
            <a:spLocks noGrp="1"/>
          </p:cNvSpPr>
          <p:nvPr>
            <p:ph type="sldNum" sz="quarter" idx="12"/>
          </p:nvPr>
        </p:nvSpPr>
        <p:spPr/>
        <p:txBody>
          <a:bodyPr/>
          <a:lstStyle/>
          <a:p>
            <a:fld id="{B0F305EC-952A-4547-9143-224306EE58E2}" type="slidenum">
              <a:rPr lang="en-GB" smtClean="0"/>
              <a:t>‹#›</a:t>
            </a:fld>
            <a:endParaRPr lang="en-GB"/>
          </a:p>
        </p:txBody>
      </p:sp>
    </p:spTree>
    <p:extLst>
      <p:ext uri="{BB962C8B-B14F-4D97-AF65-F5344CB8AC3E}">
        <p14:creationId xmlns:p14="http://schemas.microsoft.com/office/powerpoint/2010/main" val="1961095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0DA96-AB75-4759-BACA-03E0E8CB2E6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47C4140-B352-4889-B4BB-0A98FEB157B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D6184B4-4FB5-4F98-883C-2AAC8F43C151}"/>
              </a:ext>
            </a:extLst>
          </p:cNvPr>
          <p:cNvSpPr>
            <a:spLocks noGrp="1"/>
          </p:cNvSpPr>
          <p:nvPr>
            <p:ph type="dt" sz="half" idx="10"/>
          </p:nvPr>
        </p:nvSpPr>
        <p:spPr/>
        <p:txBody>
          <a:bodyPr/>
          <a:lstStyle/>
          <a:p>
            <a:fld id="{6C032778-348A-49D0-8A4D-78D313B17061}" type="datetimeFigureOut">
              <a:rPr lang="en-GB" smtClean="0"/>
              <a:t>15/01/2024</a:t>
            </a:fld>
            <a:endParaRPr lang="en-GB"/>
          </a:p>
        </p:txBody>
      </p:sp>
      <p:sp>
        <p:nvSpPr>
          <p:cNvPr id="5" name="Footer Placeholder 4">
            <a:extLst>
              <a:ext uri="{FF2B5EF4-FFF2-40B4-BE49-F238E27FC236}">
                <a16:creationId xmlns:a16="http://schemas.microsoft.com/office/drawing/2014/main" id="{5FF8C9AC-5D5B-479F-BFA7-A42CA926EE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B68B98-AE83-43BE-9F4A-B1D0572A191E}"/>
              </a:ext>
            </a:extLst>
          </p:cNvPr>
          <p:cNvSpPr>
            <a:spLocks noGrp="1"/>
          </p:cNvSpPr>
          <p:nvPr>
            <p:ph type="sldNum" sz="quarter" idx="12"/>
          </p:nvPr>
        </p:nvSpPr>
        <p:spPr/>
        <p:txBody>
          <a:bodyPr/>
          <a:lstStyle/>
          <a:p>
            <a:fld id="{B0F305EC-952A-4547-9143-224306EE58E2}" type="slidenum">
              <a:rPr lang="en-GB" smtClean="0"/>
              <a:t>‹#›</a:t>
            </a:fld>
            <a:endParaRPr lang="en-GB"/>
          </a:p>
        </p:txBody>
      </p:sp>
    </p:spTree>
    <p:extLst>
      <p:ext uri="{BB962C8B-B14F-4D97-AF65-F5344CB8AC3E}">
        <p14:creationId xmlns:p14="http://schemas.microsoft.com/office/powerpoint/2010/main" val="2262467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E14613-111F-4DFE-89A2-5CFB363A485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BB166AA-A67B-4C6E-9243-623B0CB18FA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9E18AB7-70CD-47D7-B0BF-CE8061FBA36C}"/>
              </a:ext>
            </a:extLst>
          </p:cNvPr>
          <p:cNvSpPr>
            <a:spLocks noGrp="1"/>
          </p:cNvSpPr>
          <p:nvPr>
            <p:ph type="dt" sz="half" idx="10"/>
          </p:nvPr>
        </p:nvSpPr>
        <p:spPr/>
        <p:txBody>
          <a:bodyPr/>
          <a:lstStyle/>
          <a:p>
            <a:fld id="{6C032778-348A-49D0-8A4D-78D313B17061}" type="datetimeFigureOut">
              <a:rPr lang="en-GB" smtClean="0"/>
              <a:t>15/01/2024</a:t>
            </a:fld>
            <a:endParaRPr lang="en-GB"/>
          </a:p>
        </p:txBody>
      </p:sp>
      <p:sp>
        <p:nvSpPr>
          <p:cNvPr id="5" name="Footer Placeholder 4">
            <a:extLst>
              <a:ext uri="{FF2B5EF4-FFF2-40B4-BE49-F238E27FC236}">
                <a16:creationId xmlns:a16="http://schemas.microsoft.com/office/drawing/2014/main" id="{62C6C482-11F4-44D8-8CA8-6476297523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83FE76-46EE-47D7-802D-37A6E6AF8043}"/>
              </a:ext>
            </a:extLst>
          </p:cNvPr>
          <p:cNvSpPr>
            <a:spLocks noGrp="1"/>
          </p:cNvSpPr>
          <p:nvPr>
            <p:ph type="sldNum" sz="quarter" idx="12"/>
          </p:nvPr>
        </p:nvSpPr>
        <p:spPr/>
        <p:txBody>
          <a:bodyPr/>
          <a:lstStyle/>
          <a:p>
            <a:fld id="{B0F305EC-952A-4547-9143-224306EE58E2}" type="slidenum">
              <a:rPr lang="en-GB" smtClean="0"/>
              <a:t>‹#›</a:t>
            </a:fld>
            <a:endParaRPr lang="en-GB"/>
          </a:p>
        </p:txBody>
      </p:sp>
    </p:spTree>
    <p:extLst>
      <p:ext uri="{BB962C8B-B14F-4D97-AF65-F5344CB8AC3E}">
        <p14:creationId xmlns:p14="http://schemas.microsoft.com/office/powerpoint/2010/main" val="88919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39096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56612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06360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47566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30120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54306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550508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46049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EB2346-DD51-4DD7-AF0D-51311E850D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907D5E2-6ACE-4835-8692-D8FCE42B7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EE10CFD-C16F-455A-B0A4-BDEB91AD6B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32778-348A-49D0-8A4D-78D313B17061}" type="datetimeFigureOut">
              <a:rPr lang="en-GB" smtClean="0"/>
              <a:t>15/01/2024</a:t>
            </a:fld>
            <a:endParaRPr lang="en-GB"/>
          </a:p>
        </p:txBody>
      </p:sp>
      <p:sp>
        <p:nvSpPr>
          <p:cNvPr id="5" name="Footer Placeholder 4">
            <a:extLst>
              <a:ext uri="{FF2B5EF4-FFF2-40B4-BE49-F238E27FC236}">
                <a16:creationId xmlns:a16="http://schemas.microsoft.com/office/drawing/2014/main" id="{40BA0AC7-0FD1-4651-953A-FE8DE51BE2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D459470-3735-42E2-88D9-4AEFBE68F9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F305EC-952A-4547-9143-224306EE58E2}" type="slidenum">
              <a:rPr lang="en-GB" smtClean="0"/>
              <a:t>‹#›</a:t>
            </a:fld>
            <a:endParaRPr lang="en-GB"/>
          </a:p>
        </p:txBody>
      </p:sp>
    </p:spTree>
    <p:extLst>
      <p:ext uri="{BB962C8B-B14F-4D97-AF65-F5344CB8AC3E}">
        <p14:creationId xmlns:p14="http://schemas.microsoft.com/office/powerpoint/2010/main" val="79205214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audio" Target="../media/audio11.wav"/><Relationship Id="rId11" Type="http://schemas.openxmlformats.org/officeDocument/2006/relationships/image" Target="../media/image13.png"/><Relationship Id="rId5" Type="http://schemas.openxmlformats.org/officeDocument/2006/relationships/audio" Target="../media/audio10.wav"/><Relationship Id="rId10" Type="http://schemas.openxmlformats.org/officeDocument/2006/relationships/image" Target="../media/image12.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1.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1.wav"/><Relationship Id="rId7" Type="http://schemas.openxmlformats.org/officeDocument/2006/relationships/image" Target="../media/image20.png"/><Relationship Id="rId12" Type="http://schemas.openxmlformats.org/officeDocument/2006/relationships/audio" Target="../media/audio26.wav"/><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audio" Target="../media/audio25.wav"/><Relationship Id="rId5" Type="http://schemas.openxmlformats.org/officeDocument/2006/relationships/audio" Target="../media/audio23.wav"/><Relationship Id="rId10" Type="http://schemas.openxmlformats.org/officeDocument/2006/relationships/audio" Target="../media/audio24.wav"/><Relationship Id="rId4" Type="http://schemas.openxmlformats.org/officeDocument/2006/relationships/audio" Target="../media/audio22.wav"/><Relationship Id="rId9"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17.png"/><Relationship Id="rId12" Type="http://schemas.openxmlformats.org/officeDocument/2006/relationships/image" Target="../media/image28.png"/><Relationship Id="rId2" Type="http://schemas.openxmlformats.org/officeDocument/2006/relationships/notesSlide" Target="../notesSlides/notesSlide28.xml"/><Relationship Id="rId16" Type="http://schemas.openxmlformats.org/officeDocument/2006/relationships/image" Target="../media/image32.jpeg"/><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27.jpeg"/><Relationship Id="rId5" Type="http://schemas.openxmlformats.org/officeDocument/2006/relationships/image" Target="../media/image19.png"/><Relationship Id="rId15" Type="http://schemas.openxmlformats.org/officeDocument/2006/relationships/image" Target="../media/image31.png"/><Relationship Id="rId10" Type="http://schemas.openxmlformats.org/officeDocument/2006/relationships/image" Target="../media/image22.png"/><Relationship Id="rId4" Type="http://schemas.openxmlformats.org/officeDocument/2006/relationships/image" Target="../media/image26.jpeg"/><Relationship Id="rId9" Type="http://schemas.openxmlformats.org/officeDocument/2006/relationships/image" Target="../media/image21.png"/><Relationship Id="rId1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17.png"/><Relationship Id="rId12" Type="http://schemas.openxmlformats.org/officeDocument/2006/relationships/image" Target="../media/image28.png"/><Relationship Id="rId2" Type="http://schemas.openxmlformats.org/officeDocument/2006/relationships/notesSlide" Target="../notesSlides/notesSlide29.xml"/><Relationship Id="rId16" Type="http://schemas.openxmlformats.org/officeDocument/2006/relationships/image" Target="../media/image32.jpeg"/><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27.jpeg"/><Relationship Id="rId5" Type="http://schemas.openxmlformats.org/officeDocument/2006/relationships/image" Target="../media/image19.png"/><Relationship Id="rId15" Type="http://schemas.openxmlformats.org/officeDocument/2006/relationships/image" Target="../media/image31.png"/><Relationship Id="rId10" Type="http://schemas.openxmlformats.org/officeDocument/2006/relationships/image" Target="../media/image22.png"/><Relationship Id="rId4" Type="http://schemas.openxmlformats.org/officeDocument/2006/relationships/image" Target="../media/image26.jpeg"/><Relationship Id="rId9" Type="http://schemas.openxmlformats.org/officeDocument/2006/relationships/image" Target="../media/image21.png"/><Relationship Id="rId1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audio" Target="../media/audio30.wav"/><Relationship Id="rId11" Type="http://schemas.openxmlformats.org/officeDocument/2006/relationships/image" Target="../media/image37.png"/><Relationship Id="rId5" Type="http://schemas.openxmlformats.org/officeDocument/2006/relationships/audio" Target="../media/audio29.wav"/><Relationship Id="rId10" Type="http://schemas.openxmlformats.org/officeDocument/2006/relationships/image" Target="../media/image36.png"/><Relationship Id="rId4" Type="http://schemas.openxmlformats.org/officeDocument/2006/relationships/audio" Target="../media/audio28.wav"/><Relationship Id="rId9"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22.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22.png"/><Relationship Id="rId10" Type="http://schemas.openxmlformats.org/officeDocument/2006/relationships/image" Target="../media/image41.png"/><Relationship Id="rId4" Type="http://schemas.openxmlformats.org/officeDocument/2006/relationships/image" Target="../media/image21.png"/><Relationship Id="rId9" Type="http://schemas.openxmlformats.org/officeDocument/2006/relationships/image" Target="../media/image40.png"/></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22.pn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38.png"/><Relationship Id="rId10" Type="http://schemas.openxmlformats.org/officeDocument/2006/relationships/image" Target="../media/image51.svg"/><Relationship Id="rId4" Type="http://schemas.openxmlformats.org/officeDocument/2006/relationships/image" Target="../media/image46.svg"/><Relationship Id="rId9" Type="http://schemas.openxmlformats.org/officeDocument/2006/relationships/image" Target="../media/image50.png"/><Relationship Id="rId14" Type="http://schemas.openxmlformats.org/officeDocument/2006/relationships/image" Target="../media/image55.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hyperlink" Target="https://www.rachelhawkes.com/LDPresources/Yr7Spanish/Spanish_Y7_Term2i_Wk3_audio.html"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hyperlink" Target="https://www.rachelhawkes.com/LDPresources/Yr7Spanish/Spanish_Y7_Term2i_Wk3_audio_HW_sheet.docx"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9.png"/><Relationship Id="rId3" Type="http://schemas.openxmlformats.org/officeDocument/2006/relationships/audio" Target="../media/audio3.wav"/><Relationship Id="rId7" Type="http://schemas.openxmlformats.org/officeDocument/2006/relationships/audio" Target="../media/audio6.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5.wav"/><Relationship Id="rId11" Type="http://schemas.openxmlformats.org/officeDocument/2006/relationships/image" Target="../media/image7.png"/><Relationship Id="rId5" Type="http://schemas.openxmlformats.org/officeDocument/2006/relationships/audio" Target="../media/audio4.wav"/><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8.wav"/><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3.wav"/><Relationship Id="rId7"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2.wav"/><Relationship Id="rId9" Type="http://schemas.openxmlformats.org/officeDocument/2006/relationships/audio" Target="../media/audio8.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2.1</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2 - Lesson 31</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300" dirty="0">
                <a:solidFill>
                  <a:prstClr val="white"/>
                </a:solidFill>
                <a:latin typeface="Century Gothic" panose="020B0502020202020204" pitchFamily="34" charset="0"/>
              </a:rPr>
              <a:t>Victoria Hobson / Rachel Hawkes / Nick Avery </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15.01.24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98371" y="2332735"/>
            <a:ext cx="6141765" cy="1484251"/>
          </a:xfrm>
        </p:spPr>
        <p:txBody>
          <a:bodyPr>
            <a:normAutofit/>
          </a:bodyPr>
          <a:lstStyle/>
          <a:p>
            <a:r>
              <a:rPr lang="en-GB" sz="2400" dirty="0">
                <a:solidFill>
                  <a:prstClr val="white"/>
                </a:solidFill>
              </a:rPr>
              <a:t>Using the verb ‘</a:t>
            </a:r>
            <a:r>
              <a:rPr lang="en-GB" sz="2400" dirty="0" err="1">
                <a:solidFill>
                  <a:prstClr val="white"/>
                </a:solidFill>
              </a:rPr>
              <a:t>tener</a:t>
            </a:r>
            <a:r>
              <a:rPr lang="en-GB" sz="2400" dirty="0">
                <a:solidFill>
                  <a:prstClr val="white"/>
                </a:solidFill>
              </a:rPr>
              <a:t>’ (‘I’ and ‘we’)</a:t>
            </a:r>
            <a:br>
              <a:rPr lang="en-GB" sz="2400" dirty="0">
                <a:solidFill>
                  <a:prstClr val="white"/>
                </a:solidFill>
              </a:rPr>
            </a:br>
            <a:r>
              <a:rPr lang="en-GB" sz="2400" dirty="0">
                <a:solidFill>
                  <a:prstClr val="white"/>
                </a:solidFill>
              </a:rPr>
              <a:t>SSCs [</a:t>
            </a:r>
            <a:r>
              <a:rPr lang="en-GB" sz="2400" dirty="0" err="1">
                <a:solidFill>
                  <a:prstClr val="white"/>
                </a:solidFill>
              </a:rPr>
              <a:t>rr</a:t>
            </a:r>
            <a:r>
              <a:rPr lang="en-GB" sz="2400" dirty="0">
                <a:solidFill>
                  <a:prstClr val="white"/>
                </a:solidFill>
              </a:rPr>
              <a:t>], [r]</a:t>
            </a:r>
          </a:p>
          <a:p>
            <a:pPr algn="l"/>
            <a:endParaRPr lang="en-US" dirty="0"/>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a:bodyPr>
          <a:lstStyle/>
          <a:p>
            <a:r>
              <a:rPr lang="en-GB" dirty="0">
                <a:solidFill>
                  <a:prstClr val="white"/>
                </a:solidFill>
              </a:rPr>
              <a:t>Talking about family</a:t>
            </a:r>
            <a:endParaRPr lang="en-GB" dirty="0"/>
          </a:p>
        </p:txBody>
      </p:sp>
      <p:pic>
        <p:nvPicPr>
          <p:cNvPr id="6" name="Picture 5" descr="A cartoon tree with many squares&#10;&#10;Description automatically generated">
            <a:extLst>
              <a:ext uri="{FF2B5EF4-FFF2-40B4-BE49-F238E27FC236}">
                <a16:creationId xmlns:a16="http://schemas.microsoft.com/office/drawing/2014/main" id="{0B8700CC-54B8-40BD-946E-DFAAB4367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544" y="3248821"/>
            <a:ext cx="3196494" cy="3415286"/>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39" y="59064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437641" y="1916204"/>
            <a:ext cx="370646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82242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r</a:t>
            </a:r>
            <a:endParaRPr lang="en-GB" sz="12000" b="0" dirty="0"/>
          </a:p>
        </p:txBody>
      </p:sp>
      <p:sp>
        <p:nvSpPr>
          <p:cNvPr id="5" name="Rounded Rectangle 4" descr="rectangle"/>
          <p:cNvSpPr/>
          <p:nvPr/>
        </p:nvSpPr>
        <p:spPr>
          <a:xfrm>
            <a:off x="4393204" y="1792908"/>
            <a:ext cx="3453623" cy="260170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4" name="Picture 13" descr="cartoon holding hands up to show the word 'but'"/>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40737" y="2039949"/>
            <a:ext cx="1158555" cy="1581772"/>
          </a:xfrm>
          <a:prstGeom prst="rect">
            <a:avLst/>
          </a:prstGeom>
        </p:spPr>
      </p:pic>
      <p:sp>
        <p:nvSpPr>
          <p:cNvPr id="4" name="Rectangle 3"/>
          <p:cNvSpPr/>
          <p:nvPr/>
        </p:nvSpPr>
        <p:spPr>
          <a:xfrm>
            <a:off x="5124419" y="3378951"/>
            <a:ext cx="1943161" cy="1015663"/>
          </a:xfrm>
          <a:prstGeom prst="rect">
            <a:avLst/>
          </a:prstGeom>
        </p:spPr>
        <p:txBody>
          <a:bodyPr wrap="none">
            <a:spAutoFit/>
          </a:bodyPr>
          <a:lstStyle/>
          <a:p>
            <a:pPr algn="ctr"/>
            <a:r>
              <a:rPr lang="en-GB" sz="6000" dirty="0">
                <a:solidFill>
                  <a:srgbClr val="115076"/>
                </a:solidFill>
                <a:latin typeface="Century Gothic" panose="020B0502020202020204" pitchFamily="34" charset="0"/>
                <a:cs typeface="Calibri" panose="020F0502020204030204" pitchFamily="34" charset="0"/>
              </a:rPr>
              <a:t>pe</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6" name="Rectangle 5"/>
          <p:cNvSpPr/>
          <p:nvPr/>
        </p:nvSpPr>
        <p:spPr>
          <a:xfrm>
            <a:off x="1011282" y="205291"/>
            <a:ext cx="1943161"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9" name="Rectangle 8"/>
          <p:cNvSpPr/>
          <p:nvPr/>
        </p:nvSpPr>
        <p:spPr>
          <a:xfrm>
            <a:off x="1168895" y="3321398"/>
            <a:ext cx="1893467"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se</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ia</a:t>
            </a:r>
            <a:endParaRPr lang="en-GB" sz="6000" dirty="0">
              <a:solidFill>
                <a:srgbClr val="115076"/>
              </a:solidFill>
            </a:endParaRPr>
          </a:p>
        </p:txBody>
      </p:sp>
      <p:pic>
        <p:nvPicPr>
          <p:cNvPr id="30726" name="Picture 6" descr="Woman with dark brown hai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4721" y="4178711"/>
            <a:ext cx="1897641" cy="17458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975340" y="4637314"/>
            <a:ext cx="2241319"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sob</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e</a:t>
            </a:r>
            <a:endParaRPr lang="en-GB" sz="6000" dirty="0">
              <a:solidFill>
                <a:srgbClr val="115076"/>
              </a:solidFill>
            </a:endParaRPr>
          </a:p>
        </p:txBody>
      </p:sp>
      <p:sp>
        <p:nvSpPr>
          <p:cNvPr id="16" name="TextBox 15"/>
          <p:cNvSpPr txBox="1"/>
          <p:nvPr/>
        </p:nvSpPr>
        <p:spPr>
          <a:xfrm>
            <a:off x="3937182" y="5443070"/>
            <a:ext cx="4252927"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cs typeface="Calibri" panose="020F0502020204030204" pitchFamily="34" charset="0"/>
              </a:rPr>
              <a:t>[about; on top of]</a:t>
            </a:r>
          </a:p>
        </p:txBody>
      </p:sp>
      <p:sp>
        <p:nvSpPr>
          <p:cNvPr id="7" name="Rectangle 6"/>
          <p:cNvSpPr/>
          <p:nvPr/>
        </p:nvSpPr>
        <p:spPr>
          <a:xfrm>
            <a:off x="9088488" y="205291"/>
            <a:ext cx="1968809"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ab</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pic>
        <p:nvPicPr>
          <p:cNvPr id="12" name="Picture 11" descr="boy opening a doo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9236" y="1220954"/>
            <a:ext cx="1635585" cy="1635585"/>
          </a:xfrm>
          <a:prstGeom prst="rect">
            <a:avLst/>
          </a:prstGeom>
        </p:spPr>
      </p:pic>
      <p:sp>
        <p:nvSpPr>
          <p:cNvPr id="8" name="Rectangle 7"/>
          <p:cNvSpPr/>
          <p:nvPr/>
        </p:nvSpPr>
        <p:spPr>
          <a:xfrm>
            <a:off x="8994360" y="3304263"/>
            <a:ext cx="2962671"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ancia</a:t>
            </a:r>
            <a:endParaRPr lang="en-GB" sz="6000" dirty="0">
              <a:solidFill>
                <a:srgbClr val="115076"/>
              </a:solidFill>
            </a:endParaRPr>
          </a:p>
        </p:txBody>
      </p:sp>
      <p:pic>
        <p:nvPicPr>
          <p:cNvPr id="1026" name="Picture 2" descr="France, Flag, National, Symbols, Tricolour, Blue, White">
            <a:extLst>
              <a:ext uri="{FF2B5EF4-FFF2-40B4-BE49-F238E27FC236}">
                <a16:creationId xmlns:a16="http://schemas.microsoft.com/office/drawing/2014/main" id="{715F5C63-97D0-AA4F-AE7E-0760F11D2EE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77125" y="4311210"/>
            <a:ext cx="2742934" cy="18286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ag of money">
            <a:extLst>
              <a:ext uri="{FF2B5EF4-FFF2-40B4-BE49-F238E27FC236}">
                <a16:creationId xmlns:a16="http://schemas.microsoft.com/office/drawing/2014/main" id="{A4916115-8DC8-8D48-83BE-AC9B52793C37}"/>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64721" y="1309216"/>
            <a:ext cx="1666398" cy="1227233"/>
          </a:xfrm>
          <a:prstGeom prst="rect">
            <a:avLst/>
          </a:prstGeom>
        </p:spPr>
      </p:pic>
    </p:spTree>
    <p:extLst>
      <p:ext uri="{BB962C8B-B14F-4D97-AF65-F5344CB8AC3E}">
        <p14:creationId xmlns:p14="http://schemas.microsoft.com/office/powerpoint/2010/main" val="173198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_per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r_caro.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r_caro.wav"/>
                                        </p:tgtEl>
                                      </p:cMediaNode>
                                    </p:audio>
                                  </p:sub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6" name="r_abro.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6" name="r_abro.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7" name="r_seria.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726"/>
                                        </p:tgtEl>
                                        <p:attrNameLst>
                                          <p:attrName>style.visibility</p:attrName>
                                        </p:attrNameLst>
                                      </p:cBhvr>
                                      <p:to>
                                        <p:strVal val="visible"/>
                                      </p:to>
                                    </p:set>
                                    <p:animEffect transition="in" filter="fade">
                                      <p:cBhvr>
                                        <p:cTn id="49" dur="500"/>
                                        <p:tgtEl>
                                          <p:spTgt spid="30726"/>
                                        </p:tgtEl>
                                      </p:cBhvr>
                                    </p:animEffect>
                                  </p:childTnLst>
                                  <p:subTnLst>
                                    <p:audio>
                                      <p:cMediaNode>
                                        <p:cTn display="0" masterRel="sameClick">
                                          <p:stCondLst>
                                            <p:cond evt="begin" delay="0">
                                              <p:tn val="47"/>
                                            </p:cond>
                                          </p:stCondLst>
                                          <p:endCondLst>
                                            <p:cond evt="onStopAudio" delay="0">
                                              <p:tgtEl>
                                                <p:sldTgt/>
                                              </p:tgtEl>
                                            </p:cond>
                                          </p:endCondLst>
                                        </p:cTn>
                                        <p:tgtEl>
                                          <p:sndTgt r:embed="rId7" name="r_seria.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subTnLst>
                                    <p:audio>
                                      <p:cMediaNode>
                                        <p:cTn display="0" masterRel="sameClick">
                                          <p:stCondLst>
                                            <p:cond evt="begin" delay="0">
                                              <p:tn val="52"/>
                                            </p:cond>
                                          </p:stCondLst>
                                          <p:endCondLst>
                                            <p:cond evt="onStopAudio" delay="0">
                                              <p:tgtEl>
                                                <p:sldTgt/>
                                              </p:tgtEl>
                                            </p:cond>
                                          </p:endCondLst>
                                        </p:cTn>
                                        <p:tgtEl>
                                          <p:sndTgt r:embed="rId8" name="r_sobr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subTnLst>
                                    <p:audio>
                                      <p:cMediaNode>
                                        <p:cTn display="0" masterRel="sameClick">
                                          <p:stCondLst>
                                            <p:cond evt="begin" delay="0">
                                              <p:tn val="57"/>
                                            </p:cond>
                                          </p:stCondLst>
                                          <p:endCondLst>
                                            <p:cond evt="onStopAudio" delay="0">
                                              <p:tgtEl>
                                                <p:sldTgt/>
                                              </p:tgtEl>
                                            </p:cond>
                                          </p:endCondLst>
                                        </p:cTn>
                                        <p:tgtEl>
                                          <p:sndTgt r:embed="rId8" name="r_sobr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subTnLst>
                                    <p:audio>
                                      <p:cMediaNode>
                                        <p:cTn display="0" masterRel="sameClick">
                                          <p:stCondLst>
                                            <p:cond evt="begin" delay="0">
                                              <p:tn val="62"/>
                                            </p:cond>
                                          </p:stCondLst>
                                          <p:endCondLst>
                                            <p:cond evt="onStopAudio" delay="0">
                                              <p:tgtEl>
                                                <p:sldTgt/>
                                              </p:tgtEl>
                                            </p:cond>
                                          </p:endCondLst>
                                        </p:cTn>
                                        <p:tgtEl>
                                          <p:sndTgt r:embed="rId9" name="r_Francia.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9" name="r_Franci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6" grpId="0"/>
      <p:bldP spid="9" grpId="0"/>
      <p:bldP spid="10" grpId="0"/>
      <p:bldP spid="1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r</a:t>
            </a:r>
            <a:endParaRPr lang="en-GB" sz="12000" b="0" dirty="0"/>
          </a:p>
        </p:txBody>
      </p:sp>
      <p:sp>
        <p:nvSpPr>
          <p:cNvPr id="5" name="Rounded Rectangle 4" descr="rectangle"/>
          <p:cNvSpPr/>
          <p:nvPr/>
        </p:nvSpPr>
        <p:spPr>
          <a:xfrm>
            <a:off x="4393204" y="1792908"/>
            <a:ext cx="3453623" cy="260170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angle 3"/>
          <p:cNvSpPr/>
          <p:nvPr/>
        </p:nvSpPr>
        <p:spPr>
          <a:xfrm>
            <a:off x="5124419" y="3378951"/>
            <a:ext cx="1943161" cy="1015663"/>
          </a:xfrm>
          <a:prstGeom prst="rect">
            <a:avLst/>
          </a:prstGeom>
        </p:spPr>
        <p:txBody>
          <a:bodyPr wrap="none">
            <a:spAutoFit/>
          </a:bodyPr>
          <a:lstStyle/>
          <a:p>
            <a:pPr algn="ctr"/>
            <a:r>
              <a:rPr lang="en-GB" sz="6000" dirty="0">
                <a:solidFill>
                  <a:srgbClr val="115076"/>
                </a:solidFill>
                <a:latin typeface="Century Gothic" panose="020B0502020202020204" pitchFamily="34" charset="0"/>
                <a:cs typeface="Calibri" panose="020F0502020204030204" pitchFamily="34" charset="0"/>
              </a:rPr>
              <a:t>pe</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6" name="Rectangle 5"/>
          <p:cNvSpPr/>
          <p:nvPr/>
        </p:nvSpPr>
        <p:spPr>
          <a:xfrm>
            <a:off x="1011282" y="205291"/>
            <a:ext cx="1943161"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9" name="Rectangle 8"/>
          <p:cNvSpPr/>
          <p:nvPr/>
        </p:nvSpPr>
        <p:spPr>
          <a:xfrm>
            <a:off x="1168895" y="3321398"/>
            <a:ext cx="1893467"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se</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ia</a:t>
            </a:r>
            <a:endParaRPr lang="en-GB" sz="6000" dirty="0">
              <a:solidFill>
                <a:srgbClr val="115076"/>
              </a:solidFill>
            </a:endParaRPr>
          </a:p>
        </p:txBody>
      </p:sp>
      <p:sp>
        <p:nvSpPr>
          <p:cNvPr id="10" name="Rectangle 9"/>
          <p:cNvSpPr/>
          <p:nvPr/>
        </p:nvSpPr>
        <p:spPr>
          <a:xfrm>
            <a:off x="4975340" y="4637314"/>
            <a:ext cx="2241319"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sob</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e</a:t>
            </a:r>
            <a:endParaRPr lang="en-GB" sz="6000" dirty="0">
              <a:solidFill>
                <a:srgbClr val="115076"/>
              </a:solidFill>
            </a:endParaRPr>
          </a:p>
        </p:txBody>
      </p:sp>
      <p:sp>
        <p:nvSpPr>
          <p:cNvPr id="7" name="Rectangle 6"/>
          <p:cNvSpPr/>
          <p:nvPr/>
        </p:nvSpPr>
        <p:spPr>
          <a:xfrm>
            <a:off x="9088488" y="205291"/>
            <a:ext cx="1968809"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ab</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8" name="Rectangle 7"/>
          <p:cNvSpPr/>
          <p:nvPr/>
        </p:nvSpPr>
        <p:spPr>
          <a:xfrm>
            <a:off x="8994360" y="3304263"/>
            <a:ext cx="2962671"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ancia</a:t>
            </a:r>
            <a:endParaRPr lang="en-GB" sz="6000" dirty="0">
              <a:solidFill>
                <a:srgbClr val="115076"/>
              </a:solidFill>
            </a:endParaRPr>
          </a:p>
        </p:txBody>
      </p:sp>
    </p:spTree>
    <p:extLst>
      <p:ext uri="{BB962C8B-B14F-4D97-AF65-F5344CB8AC3E}">
        <p14:creationId xmlns:p14="http://schemas.microsoft.com/office/powerpoint/2010/main" val="371315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_per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r_car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r_abr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r_seri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r_sobr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9" name="r_Franci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6" grpId="0"/>
      <p:bldP spid="9" grpId="0"/>
      <p:bldP spid="10"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r</a:t>
            </a:r>
            <a:endParaRPr lang="en-GB" sz="12000" b="0" dirty="0"/>
          </a:p>
        </p:txBody>
      </p:sp>
      <p:sp>
        <p:nvSpPr>
          <p:cNvPr id="5" name="Rounded Rectangle 4" descr="rectangle"/>
          <p:cNvSpPr/>
          <p:nvPr/>
        </p:nvSpPr>
        <p:spPr>
          <a:xfrm>
            <a:off x="4393204" y="1792908"/>
            <a:ext cx="3453623" cy="260170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angle 3"/>
          <p:cNvSpPr/>
          <p:nvPr/>
        </p:nvSpPr>
        <p:spPr>
          <a:xfrm>
            <a:off x="5124419" y="3378951"/>
            <a:ext cx="1943161" cy="1015663"/>
          </a:xfrm>
          <a:prstGeom prst="rect">
            <a:avLst/>
          </a:prstGeom>
        </p:spPr>
        <p:txBody>
          <a:bodyPr wrap="none">
            <a:spAutoFit/>
          </a:bodyPr>
          <a:lstStyle/>
          <a:p>
            <a:pPr algn="ctr"/>
            <a:r>
              <a:rPr lang="en-GB" sz="6000" dirty="0">
                <a:solidFill>
                  <a:srgbClr val="115076"/>
                </a:solidFill>
                <a:latin typeface="Century Gothic" panose="020B0502020202020204" pitchFamily="34" charset="0"/>
                <a:cs typeface="Calibri" panose="020F0502020204030204" pitchFamily="34" charset="0"/>
              </a:rPr>
              <a:t>pe</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6" name="Rectangle 5"/>
          <p:cNvSpPr/>
          <p:nvPr/>
        </p:nvSpPr>
        <p:spPr>
          <a:xfrm>
            <a:off x="1011282" y="205291"/>
            <a:ext cx="1943161"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9" name="Rectangle 8"/>
          <p:cNvSpPr/>
          <p:nvPr/>
        </p:nvSpPr>
        <p:spPr>
          <a:xfrm>
            <a:off x="1168895" y="3321398"/>
            <a:ext cx="1893467"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se</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ia</a:t>
            </a:r>
            <a:endParaRPr lang="en-GB" sz="6000" dirty="0">
              <a:solidFill>
                <a:srgbClr val="115076"/>
              </a:solidFill>
            </a:endParaRPr>
          </a:p>
        </p:txBody>
      </p:sp>
      <p:sp>
        <p:nvSpPr>
          <p:cNvPr id="10" name="Rectangle 9"/>
          <p:cNvSpPr/>
          <p:nvPr/>
        </p:nvSpPr>
        <p:spPr>
          <a:xfrm>
            <a:off x="4975340" y="4637314"/>
            <a:ext cx="2241319"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sob</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e</a:t>
            </a:r>
            <a:endParaRPr lang="en-GB" sz="6000" dirty="0">
              <a:solidFill>
                <a:srgbClr val="115076"/>
              </a:solidFill>
            </a:endParaRPr>
          </a:p>
        </p:txBody>
      </p:sp>
      <p:sp>
        <p:nvSpPr>
          <p:cNvPr id="7" name="Rectangle 6"/>
          <p:cNvSpPr/>
          <p:nvPr/>
        </p:nvSpPr>
        <p:spPr>
          <a:xfrm>
            <a:off x="9088488" y="205291"/>
            <a:ext cx="1968809"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ab</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8" name="Rectangle 7"/>
          <p:cNvSpPr/>
          <p:nvPr/>
        </p:nvSpPr>
        <p:spPr>
          <a:xfrm>
            <a:off x="8630328" y="3455125"/>
            <a:ext cx="2962671"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ancia</a:t>
            </a:r>
            <a:endParaRPr lang="en-GB" sz="6000" dirty="0">
              <a:solidFill>
                <a:srgbClr val="115076"/>
              </a:solidFill>
            </a:endParaRPr>
          </a:p>
        </p:txBody>
      </p:sp>
    </p:spTree>
    <p:extLst>
      <p:ext uri="{BB962C8B-B14F-4D97-AF65-F5344CB8AC3E}">
        <p14:creationId xmlns:p14="http://schemas.microsoft.com/office/powerpoint/2010/main" val="18989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6" grpId="0"/>
      <p:bldP spid="9" grpId="0"/>
      <p:bldP spid="10"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860884" cy="647577"/>
          </a:xfrm>
        </p:spPr>
        <p:txBody>
          <a:bodyPr>
            <a:normAutofit/>
          </a:bodyPr>
          <a:lstStyle/>
          <a:p>
            <a:r>
              <a:rPr lang="en-GB" sz="2800" b="1" dirty="0">
                <a:solidFill>
                  <a:schemeClr val="bg1"/>
                </a:solidFill>
              </a:rPr>
              <a:t> ¿r o rr?</a:t>
            </a:r>
          </a:p>
        </p:txBody>
      </p:sp>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extBox 1">
            <a:extLst>
              <a:ext uri="{FF2B5EF4-FFF2-40B4-BE49-F238E27FC236}">
                <a16:creationId xmlns:a16="http://schemas.microsoft.com/office/drawing/2014/main" id="{7D77069A-5832-483F-90C1-0A720945AF94}"/>
              </a:ext>
            </a:extLst>
          </p:cNvPr>
          <p:cNvSpPr txBox="1"/>
          <p:nvPr/>
        </p:nvSpPr>
        <p:spPr>
          <a:xfrm>
            <a:off x="481658" y="1647499"/>
            <a:ext cx="1144648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err="1">
                <a:solidFill>
                  <a:srgbClr val="002060"/>
                </a:solidFill>
                <a:latin typeface="Century Gothic" panose="020B0502020202020204" pitchFamily="34" charset="0"/>
              </a:rPr>
              <a:t>E</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scucha</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rPr>
              <a:t> y escribe la </a:t>
            </a:r>
            <a:r>
              <a:rPr kumimoji="0" lang="en-GB" sz="3200" b="1" i="0" u="none" strike="noStrike" kern="1200" cap="none" spc="0" normalizeH="0" noProof="0" dirty="0" err="1">
                <a:ln>
                  <a:noFill/>
                </a:ln>
                <a:solidFill>
                  <a:srgbClr val="002060"/>
                </a:solidFill>
                <a:effectLst/>
                <a:uLnTx/>
                <a:uFillTx/>
                <a:latin typeface="Century Gothic" panose="020B0502020202020204" pitchFamily="34" charset="0"/>
              </a:rPr>
              <a:t>letra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t>
            </a:r>
            <a:r>
              <a:rPr lang="en-GB" sz="3200" b="1" dirty="0">
                <a:solidFill>
                  <a:srgbClr val="002060"/>
                </a:solidFill>
                <a:latin typeface="Century Gothic" panose="020B0502020202020204" pitchFamily="34" charset="0"/>
              </a:rPr>
              <a:t>  ¿Es ‘r’ o ‘rr’?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Escucha</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otra</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vez</a:t>
            </a:r>
            <a:r>
              <a:rPr lang="en-GB" sz="3200" b="1" dirty="0">
                <a:solidFill>
                  <a:srgbClr val="002060"/>
                </a:solidFill>
                <a:latin typeface="Century Gothic" panose="020B0502020202020204" pitchFamily="34" charset="0"/>
              </a:rPr>
              <a:t>.  Escribe la palabra </a:t>
            </a:r>
            <a:r>
              <a:rPr lang="en-GB" sz="3200" b="1" dirty="0" err="1">
                <a:solidFill>
                  <a:srgbClr val="002060"/>
                </a:solidFill>
                <a:latin typeface="Century Gothic" panose="020B0502020202020204" pitchFamily="34" charset="0"/>
              </a:rPr>
              <a:t>en</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español</a:t>
            </a:r>
            <a:r>
              <a:rPr lang="en-GB" sz="3200" b="1" dirty="0">
                <a:solidFill>
                  <a:srgbClr val="002060"/>
                </a:solidFill>
                <a:latin typeface="Century Gothic" panose="020B0502020202020204" pitchFamily="34" charset="0"/>
              </a:rPr>
              <a:t>.</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56"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21388787"/>
              </p:ext>
            </p:extLst>
          </p:nvPr>
        </p:nvGraphicFramePr>
        <p:xfrm>
          <a:off x="824658" y="2911025"/>
          <a:ext cx="10142979" cy="2295501"/>
        </p:xfrm>
        <a:graphic>
          <a:graphicData uri="http://schemas.openxmlformats.org/drawingml/2006/table">
            <a:tbl>
              <a:tblPr firstRow="1" bandRow="1">
                <a:tableStyleId>{BDBED569-4797-4DF1-A0F4-6AAB3CD982D8}</a:tableStyleId>
              </a:tblPr>
              <a:tblGrid>
                <a:gridCol w="887011">
                  <a:extLst>
                    <a:ext uri="{9D8B030D-6E8A-4147-A177-3AD203B41FA5}">
                      <a16:colId xmlns:a16="http://schemas.microsoft.com/office/drawing/2014/main" val="2218395770"/>
                    </a:ext>
                  </a:extLst>
                </a:gridCol>
                <a:gridCol w="4105469">
                  <a:extLst>
                    <a:ext uri="{9D8B030D-6E8A-4147-A177-3AD203B41FA5}">
                      <a16:colId xmlns:a16="http://schemas.microsoft.com/office/drawing/2014/main" val="3328270413"/>
                    </a:ext>
                  </a:extLst>
                </a:gridCol>
                <a:gridCol w="839755">
                  <a:extLst>
                    <a:ext uri="{9D8B030D-6E8A-4147-A177-3AD203B41FA5}">
                      <a16:colId xmlns:a16="http://schemas.microsoft.com/office/drawing/2014/main" val="4057324009"/>
                    </a:ext>
                  </a:extLst>
                </a:gridCol>
                <a:gridCol w="4310744">
                  <a:extLst>
                    <a:ext uri="{9D8B030D-6E8A-4147-A177-3AD203B41FA5}">
                      <a16:colId xmlns:a16="http://schemas.microsoft.com/office/drawing/2014/main" val="3056158368"/>
                    </a:ext>
                  </a:extLst>
                </a:gridCol>
              </a:tblGrid>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r>
                        <a:rPr lang="en-GB" sz="1800" b="1" dirty="0"/>
                        <a:t>       </a:t>
                      </a: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2314955753"/>
                  </a:ext>
                </a:extLst>
              </a:tr>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3434331294"/>
                  </a:ext>
                </a:extLst>
              </a:tr>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2668564831"/>
                  </a:ext>
                </a:extLst>
              </a:tr>
            </a:tbl>
          </a:graphicData>
        </a:graphic>
      </p:graphicFrame>
      <p:sp>
        <p:nvSpPr>
          <p:cNvPr id="57" name="Google Shape;613;p26">
            <a:hlinkClick r:id="" action="ppaction://noaction" highlightClick="1">
              <a:snd r:embed="rId3" name="abrir (1).wav"/>
            </a:hlinkClick>
            <a:extLst>
              <a:ext uri="{FF2B5EF4-FFF2-40B4-BE49-F238E27FC236}">
                <a16:creationId xmlns:a16="http://schemas.microsoft.com/office/drawing/2014/main" id="{E81506B0-A3F8-47F6-A818-34153DC67087}"/>
              </a:ext>
            </a:extLst>
          </p:cNvPr>
          <p:cNvSpPr/>
          <p:nvPr/>
        </p:nvSpPr>
        <p:spPr>
          <a:xfrm>
            <a:off x="5896147" y="4515224"/>
            <a:ext cx="612000" cy="540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panose="020B0502020202020204" pitchFamily="34" charset="0"/>
              </a:rPr>
              <a:t>6</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9" name="Google Shape;613;p26">
            <a:hlinkClick r:id="" action="ppaction://noaction" highlightClick="1">
              <a:snd r:embed="rId4" name="correcto.wav"/>
            </a:hlinkClick>
            <a:extLst>
              <a:ext uri="{FF2B5EF4-FFF2-40B4-BE49-F238E27FC236}">
                <a16:creationId xmlns:a16="http://schemas.microsoft.com/office/drawing/2014/main" id="{E81506B0-A3F8-47F6-A818-34153DC67087}"/>
              </a:ext>
            </a:extLst>
          </p:cNvPr>
          <p:cNvSpPr/>
          <p:nvPr/>
        </p:nvSpPr>
        <p:spPr>
          <a:xfrm>
            <a:off x="929686" y="4538471"/>
            <a:ext cx="612000" cy="540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3</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0" name="Google Shape;613;p26">
            <a:hlinkClick r:id="" action="ppaction://noaction" highlightClick="1">
              <a:snd r:embed="rId5" name="perro.wav"/>
            </a:hlinkClick>
            <a:extLst>
              <a:ext uri="{FF2B5EF4-FFF2-40B4-BE49-F238E27FC236}">
                <a16:creationId xmlns:a16="http://schemas.microsoft.com/office/drawing/2014/main" id="{E81506B0-A3F8-47F6-A818-34153DC67087}"/>
              </a:ext>
            </a:extLst>
          </p:cNvPr>
          <p:cNvSpPr/>
          <p:nvPr/>
        </p:nvSpPr>
        <p:spPr>
          <a:xfrm>
            <a:off x="911228" y="3789617"/>
            <a:ext cx="612000" cy="540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2</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1" name="Google Shape;613;p26">
            <a:hlinkClick r:id="" action="ppaction://noaction" highlightClick="1">
              <a:snd r:embed="rId6" name="pero.wav"/>
            </a:hlinkClick>
            <a:extLst>
              <a:ext uri="{FF2B5EF4-FFF2-40B4-BE49-F238E27FC236}">
                <a16:creationId xmlns:a16="http://schemas.microsoft.com/office/drawing/2014/main" id="{E81506B0-A3F8-47F6-A818-34153DC67087}"/>
              </a:ext>
            </a:extLst>
          </p:cNvPr>
          <p:cNvSpPr/>
          <p:nvPr/>
        </p:nvSpPr>
        <p:spPr>
          <a:xfrm>
            <a:off x="929686" y="3040764"/>
            <a:ext cx="612000" cy="540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1</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2" name="Google Shape;613;p26">
            <a:hlinkClick r:id="" action="ppaction://noaction" highlightClick="1">
              <a:snd r:embed="rId7" name="correo.wav"/>
            </a:hlinkClick>
            <a:extLst>
              <a:ext uri="{FF2B5EF4-FFF2-40B4-BE49-F238E27FC236}">
                <a16:creationId xmlns:a16="http://schemas.microsoft.com/office/drawing/2014/main" id="{E81506B0-A3F8-47F6-A818-34153DC67087}"/>
              </a:ext>
            </a:extLst>
          </p:cNvPr>
          <p:cNvSpPr/>
          <p:nvPr/>
        </p:nvSpPr>
        <p:spPr>
          <a:xfrm>
            <a:off x="5904968" y="3028941"/>
            <a:ext cx="612000" cy="540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4</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6" name="Google Shape;613;p26">
            <a:hlinkClick r:id="" action="ppaction://noaction" highlightClick="1">
              <a:snd r:embed="rId8" name="caro.wav"/>
            </a:hlinkClick>
            <a:extLst>
              <a:ext uri="{FF2B5EF4-FFF2-40B4-BE49-F238E27FC236}">
                <a16:creationId xmlns:a16="http://schemas.microsoft.com/office/drawing/2014/main" id="{E81506B0-A3F8-47F6-A818-34153DC67087}"/>
              </a:ext>
            </a:extLst>
          </p:cNvPr>
          <p:cNvSpPr/>
          <p:nvPr/>
        </p:nvSpPr>
        <p:spPr>
          <a:xfrm>
            <a:off x="5896147" y="3743933"/>
            <a:ext cx="612000" cy="540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panose="020B0502020202020204" pitchFamily="34" charset="0"/>
              </a:rPr>
              <a:t>5</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p:cNvSpPr txBox="1"/>
          <p:nvPr/>
        </p:nvSpPr>
        <p:spPr>
          <a:xfrm>
            <a:off x="1981726" y="2892832"/>
            <a:ext cx="1250302" cy="769441"/>
          </a:xfrm>
          <a:prstGeom prst="rect">
            <a:avLst/>
          </a:prstGeom>
          <a:noFill/>
        </p:spPr>
        <p:txBody>
          <a:bodyPr wrap="square" rtlCol="0">
            <a:spAutoFit/>
          </a:bodyPr>
          <a:lstStyle/>
          <a:p>
            <a:r>
              <a:rPr lang="en-GB" sz="4400" b="1" dirty="0">
                <a:solidFill>
                  <a:srgbClr val="002060"/>
                </a:solidFill>
              </a:rPr>
              <a:t>r</a:t>
            </a:r>
          </a:p>
        </p:txBody>
      </p:sp>
      <p:sp>
        <p:nvSpPr>
          <p:cNvPr id="67" name="TextBox 66"/>
          <p:cNvSpPr txBox="1"/>
          <p:nvPr/>
        </p:nvSpPr>
        <p:spPr>
          <a:xfrm>
            <a:off x="8464651" y="4378065"/>
            <a:ext cx="1729939" cy="769441"/>
          </a:xfrm>
          <a:prstGeom prst="rect">
            <a:avLst/>
          </a:prstGeom>
          <a:noFill/>
        </p:spPr>
        <p:txBody>
          <a:bodyPr wrap="square" rtlCol="0">
            <a:spAutoFit/>
          </a:bodyPr>
          <a:lstStyle/>
          <a:p>
            <a:r>
              <a:rPr lang="en-GB" sz="4400" dirty="0" err="1">
                <a:solidFill>
                  <a:srgbClr val="002060"/>
                </a:solidFill>
              </a:rPr>
              <a:t>abrir</a:t>
            </a:r>
            <a:endParaRPr lang="en-GB" sz="4400" dirty="0">
              <a:solidFill>
                <a:srgbClr val="002060"/>
              </a:solidFill>
            </a:endParaRPr>
          </a:p>
        </p:txBody>
      </p:sp>
      <p:sp>
        <p:nvSpPr>
          <p:cNvPr id="68" name="TextBox 67"/>
          <p:cNvSpPr txBox="1"/>
          <p:nvPr/>
        </p:nvSpPr>
        <p:spPr>
          <a:xfrm>
            <a:off x="7312036" y="4442165"/>
            <a:ext cx="1250302" cy="769441"/>
          </a:xfrm>
          <a:prstGeom prst="rect">
            <a:avLst/>
          </a:prstGeom>
          <a:noFill/>
        </p:spPr>
        <p:txBody>
          <a:bodyPr wrap="square" rtlCol="0">
            <a:spAutoFit/>
          </a:bodyPr>
          <a:lstStyle/>
          <a:p>
            <a:r>
              <a:rPr lang="en-GB" sz="4400" b="1" dirty="0">
                <a:solidFill>
                  <a:srgbClr val="002060"/>
                </a:solidFill>
              </a:rPr>
              <a:t>r</a:t>
            </a:r>
          </a:p>
        </p:txBody>
      </p:sp>
      <p:sp>
        <p:nvSpPr>
          <p:cNvPr id="70" name="TextBox 69"/>
          <p:cNvSpPr txBox="1"/>
          <p:nvPr/>
        </p:nvSpPr>
        <p:spPr>
          <a:xfrm>
            <a:off x="1925172" y="3645531"/>
            <a:ext cx="1250302" cy="769441"/>
          </a:xfrm>
          <a:prstGeom prst="rect">
            <a:avLst/>
          </a:prstGeom>
          <a:noFill/>
        </p:spPr>
        <p:txBody>
          <a:bodyPr wrap="square" rtlCol="0">
            <a:spAutoFit/>
          </a:bodyPr>
          <a:lstStyle/>
          <a:p>
            <a:r>
              <a:rPr lang="en-GB" sz="4400" b="1" dirty="0">
                <a:solidFill>
                  <a:srgbClr val="002060"/>
                </a:solidFill>
              </a:rPr>
              <a:t>rr</a:t>
            </a:r>
          </a:p>
        </p:txBody>
      </p:sp>
      <p:sp>
        <p:nvSpPr>
          <p:cNvPr id="71" name="TextBox 70"/>
          <p:cNvSpPr txBox="1"/>
          <p:nvPr/>
        </p:nvSpPr>
        <p:spPr>
          <a:xfrm>
            <a:off x="2893246" y="3629213"/>
            <a:ext cx="1729939" cy="769441"/>
          </a:xfrm>
          <a:prstGeom prst="rect">
            <a:avLst/>
          </a:prstGeom>
          <a:noFill/>
        </p:spPr>
        <p:txBody>
          <a:bodyPr wrap="square" rtlCol="0">
            <a:spAutoFit/>
          </a:bodyPr>
          <a:lstStyle/>
          <a:p>
            <a:r>
              <a:rPr lang="en-GB" sz="4400" dirty="0" err="1">
                <a:solidFill>
                  <a:srgbClr val="002060"/>
                </a:solidFill>
              </a:rPr>
              <a:t>perro</a:t>
            </a:r>
            <a:endParaRPr lang="en-GB" sz="4400" dirty="0">
              <a:solidFill>
                <a:srgbClr val="002060"/>
              </a:solidFill>
            </a:endParaRPr>
          </a:p>
        </p:txBody>
      </p:sp>
      <p:sp>
        <p:nvSpPr>
          <p:cNvPr id="72" name="TextBox 71"/>
          <p:cNvSpPr txBox="1"/>
          <p:nvPr/>
        </p:nvSpPr>
        <p:spPr>
          <a:xfrm>
            <a:off x="1906021" y="4363719"/>
            <a:ext cx="1250302" cy="769441"/>
          </a:xfrm>
          <a:prstGeom prst="rect">
            <a:avLst/>
          </a:prstGeom>
          <a:noFill/>
        </p:spPr>
        <p:txBody>
          <a:bodyPr wrap="square" rtlCol="0">
            <a:spAutoFit/>
          </a:bodyPr>
          <a:lstStyle/>
          <a:p>
            <a:r>
              <a:rPr lang="en-GB" sz="4400" b="1" dirty="0">
                <a:solidFill>
                  <a:srgbClr val="002060"/>
                </a:solidFill>
              </a:rPr>
              <a:t>rr</a:t>
            </a:r>
          </a:p>
        </p:txBody>
      </p:sp>
      <p:sp>
        <p:nvSpPr>
          <p:cNvPr id="73" name="TextBox 72"/>
          <p:cNvSpPr txBox="1"/>
          <p:nvPr/>
        </p:nvSpPr>
        <p:spPr>
          <a:xfrm>
            <a:off x="2893246" y="2859772"/>
            <a:ext cx="1530221" cy="769441"/>
          </a:xfrm>
          <a:prstGeom prst="rect">
            <a:avLst/>
          </a:prstGeom>
          <a:noFill/>
        </p:spPr>
        <p:txBody>
          <a:bodyPr wrap="square" rtlCol="0">
            <a:spAutoFit/>
          </a:bodyPr>
          <a:lstStyle/>
          <a:p>
            <a:r>
              <a:rPr lang="en-GB" sz="4400" dirty="0" err="1">
                <a:solidFill>
                  <a:srgbClr val="002060"/>
                </a:solidFill>
              </a:rPr>
              <a:t>pero</a:t>
            </a:r>
            <a:endParaRPr lang="en-GB" sz="4400" dirty="0">
              <a:solidFill>
                <a:srgbClr val="002060"/>
              </a:solidFill>
            </a:endParaRPr>
          </a:p>
        </p:txBody>
      </p:sp>
      <p:sp>
        <p:nvSpPr>
          <p:cNvPr id="75" name="TextBox 74"/>
          <p:cNvSpPr txBox="1"/>
          <p:nvPr/>
        </p:nvSpPr>
        <p:spPr>
          <a:xfrm>
            <a:off x="2893246" y="4432525"/>
            <a:ext cx="2575249" cy="769441"/>
          </a:xfrm>
          <a:prstGeom prst="rect">
            <a:avLst/>
          </a:prstGeom>
          <a:noFill/>
        </p:spPr>
        <p:txBody>
          <a:bodyPr wrap="square" rtlCol="0">
            <a:spAutoFit/>
          </a:bodyPr>
          <a:lstStyle/>
          <a:p>
            <a:r>
              <a:rPr lang="en-GB" sz="4400" dirty="0" err="1">
                <a:solidFill>
                  <a:srgbClr val="002060"/>
                </a:solidFill>
              </a:rPr>
              <a:t>correcto</a:t>
            </a:r>
            <a:endParaRPr lang="en-GB" sz="4400" dirty="0">
              <a:solidFill>
                <a:srgbClr val="002060"/>
              </a:solidFill>
            </a:endParaRPr>
          </a:p>
        </p:txBody>
      </p:sp>
      <p:sp>
        <p:nvSpPr>
          <p:cNvPr id="76" name="TextBox 75"/>
          <p:cNvSpPr txBox="1"/>
          <p:nvPr/>
        </p:nvSpPr>
        <p:spPr>
          <a:xfrm>
            <a:off x="7218119" y="2866832"/>
            <a:ext cx="1250302" cy="769441"/>
          </a:xfrm>
          <a:prstGeom prst="rect">
            <a:avLst/>
          </a:prstGeom>
          <a:noFill/>
        </p:spPr>
        <p:txBody>
          <a:bodyPr wrap="square" rtlCol="0">
            <a:spAutoFit/>
          </a:bodyPr>
          <a:lstStyle/>
          <a:p>
            <a:r>
              <a:rPr lang="en-GB" sz="4400" b="1" dirty="0">
                <a:solidFill>
                  <a:srgbClr val="002060"/>
                </a:solidFill>
              </a:rPr>
              <a:t>rr</a:t>
            </a:r>
          </a:p>
        </p:txBody>
      </p:sp>
      <p:sp>
        <p:nvSpPr>
          <p:cNvPr id="77" name="TextBox 76"/>
          <p:cNvSpPr txBox="1"/>
          <p:nvPr/>
        </p:nvSpPr>
        <p:spPr>
          <a:xfrm>
            <a:off x="8467726" y="2885373"/>
            <a:ext cx="2003961" cy="769441"/>
          </a:xfrm>
          <a:prstGeom prst="rect">
            <a:avLst/>
          </a:prstGeom>
          <a:noFill/>
        </p:spPr>
        <p:txBody>
          <a:bodyPr wrap="square" rtlCol="0">
            <a:spAutoFit/>
          </a:bodyPr>
          <a:lstStyle/>
          <a:p>
            <a:r>
              <a:rPr lang="en-GB" sz="4400" dirty="0" err="1">
                <a:solidFill>
                  <a:srgbClr val="002060"/>
                </a:solidFill>
              </a:rPr>
              <a:t>correo</a:t>
            </a:r>
            <a:endParaRPr lang="en-GB" sz="4400" dirty="0">
              <a:solidFill>
                <a:srgbClr val="002060"/>
              </a:solidFill>
            </a:endParaRPr>
          </a:p>
        </p:txBody>
      </p:sp>
      <p:sp>
        <p:nvSpPr>
          <p:cNvPr id="85" name="TextBox 84"/>
          <p:cNvSpPr txBox="1"/>
          <p:nvPr/>
        </p:nvSpPr>
        <p:spPr>
          <a:xfrm>
            <a:off x="7312036" y="3618810"/>
            <a:ext cx="501628" cy="769441"/>
          </a:xfrm>
          <a:prstGeom prst="rect">
            <a:avLst/>
          </a:prstGeom>
          <a:noFill/>
        </p:spPr>
        <p:txBody>
          <a:bodyPr wrap="square" rtlCol="0">
            <a:spAutoFit/>
          </a:bodyPr>
          <a:lstStyle/>
          <a:p>
            <a:r>
              <a:rPr lang="en-GB" sz="4400" b="1" dirty="0">
                <a:solidFill>
                  <a:srgbClr val="002060"/>
                </a:solidFill>
              </a:rPr>
              <a:t>r</a:t>
            </a:r>
          </a:p>
        </p:txBody>
      </p:sp>
      <p:sp>
        <p:nvSpPr>
          <p:cNvPr id="86" name="TextBox 85"/>
          <p:cNvSpPr txBox="1"/>
          <p:nvPr/>
        </p:nvSpPr>
        <p:spPr>
          <a:xfrm>
            <a:off x="8471703" y="3630539"/>
            <a:ext cx="2003961" cy="769441"/>
          </a:xfrm>
          <a:prstGeom prst="rect">
            <a:avLst/>
          </a:prstGeom>
          <a:noFill/>
        </p:spPr>
        <p:txBody>
          <a:bodyPr wrap="square" rtlCol="0">
            <a:spAutoFit/>
          </a:bodyPr>
          <a:lstStyle/>
          <a:p>
            <a:r>
              <a:rPr lang="en-GB" sz="4400" dirty="0" err="1">
                <a:solidFill>
                  <a:srgbClr val="002060"/>
                </a:solidFill>
              </a:rPr>
              <a:t>caro</a:t>
            </a:r>
            <a:endParaRPr lang="en-GB" sz="4400" dirty="0">
              <a:solidFill>
                <a:srgbClr val="002060"/>
              </a:solidFill>
            </a:endParaRPr>
          </a:p>
        </p:txBody>
      </p:sp>
      <p:sp>
        <p:nvSpPr>
          <p:cNvPr id="4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649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p:cNvGraphicFramePr>
            <a:graphicFrameLocks noGrp="1"/>
          </p:cNvGraphicFramePr>
          <p:nvPr>
            <p:extLst>
              <p:ext uri="{D42A27DB-BD31-4B8C-83A1-F6EECF244321}">
                <p14:modId xmlns:p14="http://schemas.microsoft.com/office/powerpoint/2010/main" val="3195139913"/>
              </p:ext>
            </p:extLst>
          </p:nvPr>
        </p:nvGraphicFramePr>
        <p:xfrm>
          <a:off x="6244986" y="1438397"/>
          <a:ext cx="5419405" cy="4757335"/>
        </p:xfrm>
        <a:graphic>
          <a:graphicData uri="http://schemas.openxmlformats.org/drawingml/2006/table">
            <a:tbl>
              <a:tblPr firstRow="1" firstCol="1" bandRow="1">
                <a:tableStyleId>{5940675A-B579-460E-94D1-54222C63F5DA}</a:tableStyleId>
              </a:tblPr>
              <a:tblGrid>
                <a:gridCol w="461880">
                  <a:extLst>
                    <a:ext uri="{9D8B030D-6E8A-4147-A177-3AD203B41FA5}">
                      <a16:colId xmlns:a16="http://schemas.microsoft.com/office/drawing/2014/main" val="20000"/>
                    </a:ext>
                  </a:extLst>
                </a:gridCol>
                <a:gridCol w="2074012">
                  <a:extLst>
                    <a:ext uri="{9D8B030D-6E8A-4147-A177-3AD203B41FA5}">
                      <a16:colId xmlns:a16="http://schemas.microsoft.com/office/drawing/2014/main" val="20001"/>
                    </a:ext>
                  </a:extLst>
                </a:gridCol>
                <a:gridCol w="2883513">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rgbClr val="002060"/>
                          </a:solidFill>
                          <a:effectLst/>
                          <a:latin typeface="Century Gothic" panose="020B0502020202020204" pitchFamily="34" charset="0"/>
                        </a:rPr>
                        <a:t> </a:t>
                      </a:r>
                      <a:endPar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rPr>
                        <a:t>Español</a:t>
                      </a:r>
                      <a:endPar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rPr>
                        <a:t>Inglés</a:t>
                      </a:r>
                      <a:endPar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rPr>
                        <a:t>1</a:t>
                      </a:r>
                      <a:endPar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algn="ctr" defTabSz="914400" rtl="0" eaLnBrk="1" latinLnBrk="0" hangingPunct="1">
                        <a:lnSpc>
                          <a:spcPct val="107000"/>
                        </a:lnSpc>
                        <a:spcAft>
                          <a:spcPts val="0"/>
                        </a:spcAft>
                      </a:pPr>
                      <a:r>
                        <a:rPr lang="en-GB" sz="2000" kern="12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el</a:t>
                      </a:r>
                      <a:r>
                        <a:rPr lang="en-GB" sz="2000" kern="1200" baseline="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kern="1200" baseline="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perro</a:t>
                      </a:r>
                      <a:endParaRPr lang="en-GB" sz="2000" kern="12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0"/>
                        </a:spcAft>
                      </a:pPr>
                      <a:r>
                        <a:rPr lang="en-GB" sz="2000" kern="12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dog</a:t>
                      </a:r>
                    </a:p>
                  </a:txBody>
                  <a:tcPr marL="68580" marR="6858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el</a:t>
                      </a:r>
                      <a:r>
                        <a:rPr lang="en-GB" sz="2000" baseline="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aseline="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abuel</a:t>
                      </a:r>
                      <a:r>
                        <a:rPr lang="en-GB" sz="200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o</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grandad</a:t>
                      </a:r>
                    </a:p>
                  </a:txBody>
                  <a:tcPr marL="68580" marR="68580" marT="0" marB="0" anchor="ct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la</a:t>
                      </a:r>
                      <a:r>
                        <a:rPr lang="en-GB" sz="2000" baseline="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aseline="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abuela</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grandma</a:t>
                      </a:r>
                    </a:p>
                  </a:txBody>
                  <a:tcPr marL="68580" marR="68580" marT="0" marB="0" anchor="ct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bastante</a:t>
                      </a:r>
                    </a:p>
                  </a:txBody>
                  <a:tcPr marL="68580" marR="68580" marT="0" marB="0" anchor="ct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quite, fairly</a:t>
                      </a:r>
                    </a:p>
                  </a:txBody>
                  <a:tcPr marL="68580" marR="68580" marT="0" marB="0" anchor="ct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el primo</a:t>
                      </a:r>
                    </a:p>
                  </a:txBody>
                  <a:tcPr marL="68580" marR="68580" marT="0" marB="0" anchor="ct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male cousin</a:t>
                      </a:r>
                    </a:p>
                  </a:txBody>
                  <a:tcPr marL="68580" marR="68580" marT="0" marB="0" anchor="ct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solidFill>
                      <a:schemeClr val="bg1"/>
                    </a:solidFill>
                  </a:tcPr>
                </a:tc>
                <a:tc>
                  <a:txBody>
                    <a:bodyPr/>
                    <a:lstStyle/>
                    <a:p>
                      <a:pPr algn="ctr">
                        <a:lnSpc>
                          <a:spcPct val="107000"/>
                        </a:lnSpc>
                        <a:spcAft>
                          <a:spcPts val="0"/>
                        </a:spcAft>
                      </a:pPr>
                      <a:r>
                        <a:rPr lang="en-GB" sz="2000" i="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la prima</a:t>
                      </a:r>
                    </a:p>
                  </a:txBody>
                  <a:tcPr marL="68580" marR="68580" marT="0" marB="0" anchor="ct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female cousin</a:t>
                      </a:r>
                    </a:p>
                  </a:txBody>
                  <a:tcPr marL="68580" marR="68580" marT="0" marB="0" anchor="ctr"/>
                </a:tc>
                <a:extLst>
                  <a:ext uri="{0D108BD9-81ED-4DB2-BD59-A6C34878D82A}">
                    <a16:rowId xmlns:a16="http://schemas.microsoft.com/office/drawing/2014/main" val="1642564653"/>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algn="ctr">
                        <a:lnSpc>
                          <a:spcPct val="107000"/>
                        </a:lnSpc>
                        <a:spcAft>
                          <a:spcPts val="0"/>
                        </a:spcAft>
                      </a:pPr>
                      <a:r>
                        <a:rPr lang="en-GB" sz="2000" i="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hermoso</a:t>
                      </a:r>
                      <a:endParaRPr lang="en-GB" sz="2000" i="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beautiful, handsome</a:t>
                      </a:r>
                    </a:p>
                  </a:txBody>
                  <a:tcPr marL="68580" marR="68580" marT="0" marB="0" anchor="ctr"/>
                </a:tc>
                <a:extLst>
                  <a:ext uri="{0D108BD9-81ED-4DB2-BD59-A6C34878D82A}">
                    <a16:rowId xmlns:a16="http://schemas.microsoft.com/office/drawing/2014/main" val="10010"/>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i="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activo</a:t>
                      </a:r>
                      <a:endParaRPr lang="en-GB" sz="2000" i="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active</a:t>
                      </a:r>
                    </a:p>
                  </a:txBody>
                  <a:tcPr marL="68580" marR="68580" marT="0" marB="0" anchor="ctr"/>
                </a:tc>
                <a:extLst>
                  <a:ext uri="{0D108BD9-81ED-4DB2-BD59-A6C34878D82A}">
                    <a16:rowId xmlns:a16="http://schemas.microsoft.com/office/drawing/2014/main" val="3706842155"/>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i="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fuerte</a:t>
                      </a:r>
                      <a:endParaRPr lang="en-GB" sz="2000" i="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strong</a:t>
                      </a:r>
                    </a:p>
                  </a:txBody>
                  <a:tcPr marL="68580" marR="68580" marT="0" marB="0" anchor="ctr"/>
                </a:tc>
                <a:extLst>
                  <a:ext uri="{0D108BD9-81ED-4DB2-BD59-A6C34878D82A}">
                    <a16:rowId xmlns:a16="http://schemas.microsoft.com/office/drawing/2014/main" val="1148978085"/>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trabajo</a:t>
                      </a:r>
                      <a:endParaRPr lang="en-GB" sz="2000" dirty="0">
                        <a:solidFill>
                          <a:srgbClr val="002060"/>
                        </a:solidFill>
                        <a:latin typeface="Century Gothic" panose="020B0502020202020204" pitchFamily="34" charset="0"/>
                      </a:endParaRPr>
                    </a:p>
                  </a:txBody>
                  <a:tcPr marL="68580" marR="68580" marT="0" marB="0" anchor="ctr"/>
                </a:tc>
                <a:tc>
                  <a:txBody>
                    <a:bodyPr/>
                    <a:lstStyle/>
                    <a:p>
                      <a:pPr algn="ctr"/>
                      <a:r>
                        <a:rPr lang="en-GB" sz="2000" dirty="0">
                          <a:solidFill>
                            <a:srgbClr val="002060"/>
                          </a:solidFill>
                          <a:latin typeface="Century Gothic" panose="020B0502020202020204" pitchFamily="34" charset="0"/>
                        </a:rPr>
                        <a:t>job, work</a:t>
                      </a:r>
                    </a:p>
                  </a:txBody>
                  <a:tcPr marL="68580" marR="68580" marT="0" marB="0" anchor="ctr"/>
                </a:tc>
                <a:extLst>
                  <a:ext uri="{0D108BD9-81ED-4DB2-BD59-A6C34878D82A}">
                    <a16:rowId xmlns:a16="http://schemas.microsoft.com/office/drawing/2014/main" val="1940607339"/>
                  </a:ext>
                </a:extLst>
              </a:tr>
            </a:tbl>
          </a:graphicData>
        </a:graphic>
      </p:graphicFrame>
      <p:sp>
        <p:nvSpPr>
          <p:cNvPr id="24" name="Title 1"/>
          <p:cNvSpPr txBox="1">
            <a:spLocks/>
          </p:cNvSpPr>
          <p:nvPr/>
        </p:nvSpPr>
        <p:spPr>
          <a:xfrm>
            <a:off x="215817" y="361821"/>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endParaRPr lang="en-GB" sz="3600" b="1" dirty="0">
              <a:solidFill>
                <a:prstClr val="white"/>
              </a:solidFill>
              <a:latin typeface="Century Gothic" panose="020B0502020202020204" pitchFamily="34" charset="0"/>
            </a:endParaRPr>
          </a:p>
        </p:txBody>
      </p:sp>
      <p:grpSp>
        <p:nvGrpSpPr>
          <p:cNvPr id="7" name="Group 6"/>
          <p:cNvGrpSpPr/>
          <p:nvPr/>
        </p:nvGrpSpPr>
        <p:grpSpPr>
          <a:xfrm>
            <a:off x="8819303" y="1954368"/>
            <a:ext cx="2725300" cy="4200640"/>
            <a:chOff x="12294203" y="557173"/>
            <a:chExt cx="2725300" cy="4200640"/>
          </a:xfrm>
        </p:grpSpPr>
        <p:sp>
          <p:nvSpPr>
            <p:cNvPr id="39" name="Rectangle 38"/>
            <p:cNvSpPr/>
            <p:nvPr/>
          </p:nvSpPr>
          <p:spPr>
            <a:xfrm>
              <a:off x="12294205" y="557173"/>
              <a:ext cx="2725296" cy="334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0" name="Rectangle 39"/>
            <p:cNvSpPr/>
            <p:nvPr/>
          </p:nvSpPr>
          <p:spPr>
            <a:xfrm>
              <a:off x="12294207" y="989404"/>
              <a:ext cx="2725296" cy="345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1" name="Rectangle 40"/>
            <p:cNvSpPr/>
            <p:nvPr/>
          </p:nvSpPr>
          <p:spPr>
            <a:xfrm>
              <a:off x="12294203" y="1418059"/>
              <a:ext cx="2725296" cy="337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2" name="Rectangle 41"/>
            <p:cNvSpPr/>
            <p:nvPr/>
          </p:nvSpPr>
          <p:spPr>
            <a:xfrm>
              <a:off x="12294207" y="1860274"/>
              <a:ext cx="2725296" cy="304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3" name="Rectangle 42"/>
            <p:cNvSpPr/>
            <p:nvPr/>
          </p:nvSpPr>
          <p:spPr>
            <a:xfrm>
              <a:off x="12294203" y="2247980"/>
              <a:ext cx="2725296" cy="33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4" name="Rectangle 43"/>
            <p:cNvSpPr/>
            <p:nvPr/>
          </p:nvSpPr>
          <p:spPr>
            <a:xfrm>
              <a:off x="12294207" y="2676829"/>
              <a:ext cx="2725296" cy="35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5" name="Rectangle 44"/>
            <p:cNvSpPr/>
            <p:nvPr/>
          </p:nvSpPr>
          <p:spPr>
            <a:xfrm>
              <a:off x="12294207" y="3112221"/>
              <a:ext cx="2725296" cy="35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6" name="Rectangle 45"/>
            <p:cNvSpPr/>
            <p:nvPr/>
          </p:nvSpPr>
          <p:spPr>
            <a:xfrm>
              <a:off x="12294205" y="3542491"/>
              <a:ext cx="2725296" cy="35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7" name="Rectangle 46"/>
            <p:cNvSpPr/>
            <p:nvPr/>
          </p:nvSpPr>
          <p:spPr>
            <a:xfrm>
              <a:off x="12294207" y="3969815"/>
              <a:ext cx="2725296"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8" name="Rectangle 47"/>
            <p:cNvSpPr/>
            <p:nvPr/>
          </p:nvSpPr>
          <p:spPr>
            <a:xfrm>
              <a:off x="12294203" y="4405177"/>
              <a:ext cx="2725296"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grpSp>
        <p:nvGrpSpPr>
          <p:cNvPr id="8" name="Group 7"/>
          <p:cNvGrpSpPr/>
          <p:nvPr/>
        </p:nvGrpSpPr>
        <p:grpSpPr>
          <a:xfrm>
            <a:off x="6842278" y="1954368"/>
            <a:ext cx="1836887" cy="4186381"/>
            <a:chOff x="-2059984" y="1586920"/>
            <a:chExt cx="1836887" cy="4186381"/>
          </a:xfrm>
        </p:grpSpPr>
        <p:sp>
          <p:nvSpPr>
            <p:cNvPr id="63" name="Rectangle 62"/>
            <p:cNvSpPr/>
            <p:nvPr/>
          </p:nvSpPr>
          <p:spPr>
            <a:xfrm>
              <a:off x="-2059982" y="1586920"/>
              <a:ext cx="1836884" cy="334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4" name="Rectangle 63"/>
            <p:cNvSpPr/>
            <p:nvPr/>
          </p:nvSpPr>
          <p:spPr>
            <a:xfrm>
              <a:off x="-2059984" y="1973250"/>
              <a:ext cx="1836884" cy="345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5" name="Rectangle 64"/>
            <p:cNvSpPr/>
            <p:nvPr/>
          </p:nvSpPr>
          <p:spPr>
            <a:xfrm>
              <a:off x="-2059984" y="2447806"/>
              <a:ext cx="1836884" cy="337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6" name="Rectangle 65"/>
            <p:cNvSpPr/>
            <p:nvPr/>
          </p:nvSpPr>
          <p:spPr>
            <a:xfrm>
              <a:off x="-2059981" y="2890021"/>
              <a:ext cx="1836884" cy="304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7" name="Rectangle 66"/>
            <p:cNvSpPr/>
            <p:nvPr/>
          </p:nvSpPr>
          <p:spPr>
            <a:xfrm>
              <a:off x="-2059984" y="3277727"/>
              <a:ext cx="1836884" cy="33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8" name="Rectangle 67"/>
            <p:cNvSpPr/>
            <p:nvPr/>
          </p:nvSpPr>
          <p:spPr>
            <a:xfrm>
              <a:off x="-2059981" y="3706576"/>
              <a:ext cx="1836884" cy="35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9" name="Rectangle 68"/>
            <p:cNvSpPr/>
            <p:nvPr/>
          </p:nvSpPr>
          <p:spPr>
            <a:xfrm>
              <a:off x="-2059981" y="4141968"/>
              <a:ext cx="1836884" cy="35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0" name="Rectangle 69"/>
            <p:cNvSpPr/>
            <p:nvPr/>
          </p:nvSpPr>
          <p:spPr>
            <a:xfrm>
              <a:off x="-2059982" y="4572238"/>
              <a:ext cx="1836884" cy="35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1" name="Rectangle 70"/>
            <p:cNvSpPr/>
            <p:nvPr/>
          </p:nvSpPr>
          <p:spPr>
            <a:xfrm>
              <a:off x="-2059981" y="4999562"/>
              <a:ext cx="1836884"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9" name="Rectangle 48"/>
            <p:cNvSpPr/>
            <p:nvPr/>
          </p:nvSpPr>
          <p:spPr>
            <a:xfrm>
              <a:off x="-2059984" y="5420665"/>
              <a:ext cx="1836884"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2" name="Title 1"/>
          <p:cNvSpPr>
            <a:spLocks noGrp="1"/>
          </p:cNvSpPr>
          <p:nvPr>
            <p:ph type="title"/>
          </p:nvPr>
        </p:nvSpPr>
        <p:spPr>
          <a:xfrm>
            <a:off x="0" y="213557"/>
            <a:ext cx="3441968" cy="647577"/>
          </a:xfrm>
        </p:spPr>
        <p:txBody>
          <a:bodyPr>
            <a:noAutofit/>
          </a:bodyPr>
          <a:lstStyle/>
          <a:p>
            <a:r>
              <a:rPr lang="en-GB" sz="3600" b="1" dirty="0">
                <a:solidFill>
                  <a:prstClr val="white"/>
                </a:solidFill>
                <a:latin typeface="Century Gothic" panose="020B0502020202020204" pitchFamily="34" charset="0"/>
              </a:rPr>
              <a:t>Vocabulario</a:t>
            </a:r>
            <a:endParaRPr lang="en-GB" sz="3600" dirty="0"/>
          </a:p>
        </p:txBody>
      </p:sp>
      <p:sp>
        <p:nvSpPr>
          <p:cNvPr id="38" name="Rectangle 2"/>
          <p:cNvSpPr>
            <a:spLocks noChangeArrowheads="1"/>
          </p:cNvSpPr>
          <p:nvPr/>
        </p:nvSpPr>
        <p:spPr bwMode="auto">
          <a:xfrm>
            <a:off x="2758595" y="1399778"/>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0" name="Rectangle 3"/>
          <p:cNvSpPr>
            <a:spLocks noChangeArrowheads="1"/>
          </p:cNvSpPr>
          <p:nvPr/>
        </p:nvSpPr>
        <p:spPr bwMode="auto">
          <a:xfrm>
            <a:off x="2756229" y="1399776"/>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Line 4"/>
          <p:cNvSpPr>
            <a:spLocks noChangeShapeType="1"/>
          </p:cNvSpPr>
          <p:nvPr/>
        </p:nvSpPr>
        <p:spPr bwMode="auto">
          <a:xfrm>
            <a:off x="3441968" y="1388350"/>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2" name="Line 7"/>
          <p:cNvSpPr>
            <a:spLocks noChangeShapeType="1"/>
          </p:cNvSpPr>
          <p:nvPr/>
        </p:nvSpPr>
        <p:spPr bwMode="auto">
          <a:xfrm>
            <a:off x="3466656" y="138835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2" name="Line 9"/>
          <p:cNvSpPr>
            <a:spLocks noChangeShapeType="1"/>
          </p:cNvSpPr>
          <p:nvPr/>
        </p:nvSpPr>
        <p:spPr bwMode="auto">
          <a:xfrm>
            <a:off x="3441968" y="554460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2" name="Text Box 10"/>
          <p:cNvSpPr txBox="1">
            <a:spLocks noChangeArrowheads="1"/>
          </p:cNvSpPr>
          <p:nvPr/>
        </p:nvSpPr>
        <p:spPr bwMode="auto">
          <a:xfrm>
            <a:off x="3441968" y="337225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73" name="Text Box 12"/>
          <p:cNvSpPr txBox="1">
            <a:spLocks noChangeArrowheads="1"/>
          </p:cNvSpPr>
          <p:nvPr/>
        </p:nvSpPr>
        <p:spPr bwMode="auto">
          <a:xfrm>
            <a:off x="3683447" y="1230499"/>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74" name="Text Box 14"/>
          <p:cNvSpPr txBox="1">
            <a:spLocks noChangeArrowheads="1"/>
          </p:cNvSpPr>
          <p:nvPr/>
        </p:nvSpPr>
        <p:spPr bwMode="auto">
          <a:xfrm>
            <a:off x="3658759" y="536408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75" name="Rectangle 74"/>
          <p:cNvSpPr/>
          <p:nvPr/>
        </p:nvSpPr>
        <p:spPr>
          <a:xfrm>
            <a:off x="2605001" y="5556035"/>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6" name="AutoShape 11">
            <a:hlinkClick r:id="" action="ppaction://noaction" highlightClick="1"/>
          </p:cNvPr>
          <p:cNvSpPr>
            <a:spLocks noChangeArrowheads="1"/>
          </p:cNvSpPr>
          <p:nvPr/>
        </p:nvSpPr>
        <p:spPr bwMode="auto">
          <a:xfrm>
            <a:off x="2495331" y="577502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53" name="Rounded Rectangle 11">
            <a:extLst>
              <a:ext uri="{FF2B5EF4-FFF2-40B4-BE49-F238E27FC236}">
                <a16:creationId xmlns:a16="http://schemas.microsoft.com/office/drawing/2014/main" id="{538EFC60-8A1F-4957-8599-95703B6DEE67}"/>
              </a:ext>
            </a:extLst>
          </p:cNvPr>
          <p:cNvSpPr/>
          <p:nvPr/>
        </p:nvSpPr>
        <p:spPr>
          <a:xfrm>
            <a:off x="10010274" y="258166"/>
            <a:ext cx="191786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2981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remove" nodeType="afterEffect">
                                  <p:stCondLst>
                                    <p:cond delay="0"/>
                                  </p:stCondLst>
                                  <p:childTnLst>
                                    <p:animEffect transition="out" filter="slide(fromBottom)">
                                      <p:cBhvr>
                                        <p:cTn id="27" dur="59000"/>
                                        <p:tgtEl>
                                          <p:spTgt spid="50"/>
                                        </p:tgtEl>
                                      </p:cBhvr>
                                    </p:animEffect>
                                    <p:set>
                                      <p:cBhvr>
                                        <p:cTn id="28" dur="1" fill="hold">
                                          <p:stCondLst>
                                            <p:cond delay="58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1653413" y="5673995"/>
            <a:ext cx="2010230" cy="584775"/>
          </a:xfrm>
          <a:prstGeom prst="rect">
            <a:avLst/>
          </a:prstGeom>
          <a:solidFill>
            <a:schemeClr val="accent1">
              <a:lumMod val="50000"/>
            </a:schemeClr>
          </a:solidFill>
          <a:ln w="12700">
            <a:solidFill>
              <a:srgbClr val="F66400"/>
            </a:solidFill>
          </a:ln>
        </p:spPr>
        <p:txBody>
          <a:bodyPr wrap="square" rtlCol="0">
            <a:spAutoFit/>
          </a:bodyPr>
          <a:lstStyle/>
          <a:p>
            <a:pPr algn="ctr"/>
            <a:r>
              <a:rPr lang="en-GB" sz="3200" b="1" dirty="0">
                <a:solidFill>
                  <a:schemeClr val="bg1"/>
                </a:solidFill>
              </a:rPr>
              <a:t>el </a:t>
            </a:r>
            <a:r>
              <a:rPr lang="en-GB" sz="3200" b="1" dirty="0" err="1">
                <a:solidFill>
                  <a:schemeClr val="bg1"/>
                </a:solidFill>
              </a:rPr>
              <a:t>perro</a:t>
            </a:r>
            <a:endParaRPr lang="en-GB" sz="32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2359" y="799279"/>
            <a:ext cx="1610977" cy="1643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91" y="1660292"/>
            <a:ext cx="1781745" cy="20019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519" y="1695257"/>
            <a:ext cx="1808961" cy="181505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1535" y="4368392"/>
            <a:ext cx="1488744" cy="167483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79" y="4368391"/>
            <a:ext cx="1967133" cy="1967133"/>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27402" y="4429130"/>
            <a:ext cx="18483" cy="43829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Martín</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algn="ctr"/>
            <a:r>
              <a:rPr lang="en-GB" sz="3200" b="1" dirty="0" err="1">
                <a:solidFill>
                  <a:schemeClr val="bg1"/>
                </a:solidFill>
              </a:rPr>
              <a:t>Paco</a:t>
            </a:r>
            <a:endParaRPr lang="en-GB" sz="3200" b="1" dirty="0">
              <a:solidFill>
                <a:schemeClr val="bg1"/>
              </a:solidFill>
            </a:endParaRPr>
          </a:p>
        </p:txBody>
      </p:sp>
      <p:sp>
        <p:nvSpPr>
          <p:cNvPr id="41" name="TextBox 40"/>
          <p:cNvSpPr txBox="1"/>
          <p:nvPr/>
        </p:nvSpPr>
        <p:spPr>
          <a:xfrm>
            <a:off x="10421536" y="5711392"/>
            <a:ext cx="1620410"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Lorena</a:t>
            </a:r>
          </a:p>
        </p:txBody>
      </p:sp>
      <p:sp>
        <p:nvSpPr>
          <p:cNvPr id="42" name="TextBox 41"/>
          <p:cNvSpPr txBox="1"/>
          <p:nvPr/>
        </p:nvSpPr>
        <p:spPr>
          <a:xfrm>
            <a:off x="8391675"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Carlos</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Luca</a:t>
            </a:r>
          </a:p>
        </p:txBody>
      </p:sp>
      <p:sp>
        <p:nvSpPr>
          <p:cNvPr id="44" name="TextBox 43"/>
          <p:cNvSpPr txBox="1"/>
          <p:nvPr/>
        </p:nvSpPr>
        <p:spPr>
          <a:xfrm>
            <a:off x="10401389"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Ana</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194" y="4429130"/>
            <a:ext cx="2473377" cy="1727243"/>
          </a:xfrm>
          <a:prstGeom prst="rect">
            <a:avLst/>
          </a:prstGeom>
        </p:spPr>
      </p:pic>
      <p:sp>
        <p:nvSpPr>
          <p:cNvPr id="46" name="TextBox 45"/>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Isobel</a:t>
            </a:r>
          </a:p>
        </p:txBody>
      </p:sp>
      <p:sp>
        <p:nvSpPr>
          <p:cNvPr id="47" name="TextBox 46"/>
          <p:cNvSpPr txBox="1"/>
          <p:nvPr/>
        </p:nvSpPr>
        <p:spPr>
          <a:xfrm>
            <a:off x="1653414" y="5673996"/>
            <a:ext cx="2010229" cy="584775"/>
          </a:xfrm>
          <a:prstGeom prst="rect">
            <a:avLst/>
          </a:prstGeom>
          <a:solidFill>
            <a:srgbClr val="E25B00"/>
          </a:solidFill>
          <a:ln>
            <a:solidFill>
              <a:srgbClr val="E25B00"/>
            </a:solidFill>
          </a:ln>
        </p:spPr>
        <p:txBody>
          <a:bodyPr wrap="square" rtlCol="0">
            <a:spAutoFit/>
          </a:bodyPr>
          <a:lstStyle/>
          <a:p>
            <a:r>
              <a:rPr lang="en-GB" sz="3200" b="1" dirty="0">
                <a:solidFill>
                  <a:schemeClr val="bg1"/>
                </a:solidFill>
              </a:rPr>
              <a:t>Chu-</a:t>
            </a:r>
            <a:r>
              <a:rPr lang="en-GB" sz="3200" b="1" dirty="0" err="1">
                <a:solidFill>
                  <a:schemeClr val="bg1"/>
                </a:solidFill>
              </a:rPr>
              <a:t>chu</a:t>
            </a:r>
            <a:endParaRPr lang="en-GB" sz="3200" b="1" dirty="0">
              <a:solidFill>
                <a:schemeClr val="bg1"/>
              </a:solidFill>
            </a:endParaRPr>
          </a:p>
        </p:txBody>
      </p:sp>
      <p:sp>
        <p:nvSpPr>
          <p:cNvPr id="57" name="Oval 56"/>
          <p:cNvSpPr/>
          <p:nvPr/>
        </p:nvSpPr>
        <p:spPr>
          <a:xfrm>
            <a:off x="4078275" y="4527030"/>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9882850" y="747748"/>
            <a:ext cx="2289921" cy="461665"/>
          </a:xfrm>
          <a:prstGeom prst="rect">
            <a:avLst/>
          </a:prstGeom>
          <a:noFill/>
        </p:spPr>
        <p:txBody>
          <a:bodyPr wrap="square" rtlCol="0">
            <a:spAutoFit/>
          </a:bodyPr>
          <a:lstStyle/>
          <a:p>
            <a:r>
              <a:rPr lang="en-GB" sz="2400" b="1" dirty="0">
                <a:solidFill>
                  <a:srgbClr val="002060"/>
                </a:solidFill>
              </a:rPr>
              <a:t>el tío = uncle</a:t>
            </a:r>
          </a:p>
        </p:txBody>
      </p:sp>
      <p:sp>
        <p:nvSpPr>
          <p:cNvPr id="45" name="TextBox 44"/>
          <p:cNvSpPr txBox="1"/>
          <p:nvPr/>
        </p:nvSpPr>
        <p:spPr>
          <a:xfrm>
            <a:off x="9882850" y="1107988"/>
            <a:ext cx="2289921" cy="461665"/>
          </a:xfrm>
          <a:prstGeom prst="rect">
            <a:avLst/>
          </a:prstGeom>
          <a:noFill/>
        </p:spPr>
        <p:txBody>
          <a:bodyPr wrap="square" rtlCol="0">
            <a:spAutoFit/>
          </a:bodyPr>
          <a:lstStyle/>
          <a:p>
            <a:r>
              <a:rPr lang="en-GB" sz="2400" b="1" dirty="0">
                <a:solidFill>
                  <a:srgbClr val="002060"/>
                </a:solidFill>
              </a:rPr>
              <a:t>la tía = aunt</a:t>
            </a:r>
          </a:p>
        </p:txBody>
      </p:sp>
      <p:sp>
        <p:nvSpPr>
          <p:cNvPr id="4" name="Title 3"/>
          <p:cNvSpPr>
            <a:spLocks noGrp="1"/>
          </p:cNvSpPr>
          <p:nvPr>
            <p:ph type="ctrTitle"/>
          </p:nvPr>
        </p:nvSpPr>
        <p:spPr>
          <a:xfrm>
            <a:off x="-1019166" y="-189121"/>
            <a:ext cx="11461316" cy="936562"/>
          </a:xfrm>
        </p:spPr>
        <p:txBody>
          <a:bodyPr>
            <a:normAutofit/>
          </a:bodyPr>
          <a:lstStyle/>
          <a:p>
            <a:r>
              <a:rPr lang="en-GB" sz="4800" b="1" dirty="0">
                <a:solidFill>
                  <a:srgbClr val="002060"/>
                </a:solidFill>
              </a:rPr>
              <a:t>Soy Isobel, </a:t>
            </a:r>
            <a:r>
              <a:rPr lang="en-GB" sz="4800" b="1" dirty="0" err="1">
                <a:solidFill>
                  <a:srgbClr val="002060"/>
                </a:solidFill>
              </a:rPr>
              <a:t>hablo</a:t>
            </a:r>
            <a:r>
              <a:rPr lang="en-GB" sz="4800" b="1" dirty="0">
                <a:solidFill>
                  <a:srgbClr val="002060"/>
                </a:solidFill>
              </a:rPr>
              <a:t> de mi </a:t>
            </a:r>
            <a:r>
              <a:rPr lang="en-GB" sz="4800" b="1" dirty="0" err="1">
                <a:solidFill>
                  <a:srgbClr val="002060"/>
                </a:solidFill>
              </a:rPr>
              <a:t>familia</a:t>
            </a:r>
            <a:r>
              <a:rPr lang="en-GB" sz="4800" b="1" dirty="0">
                <a:solidFill>
                  <a:srgbClr val="002060"/>
                </a:solidFill>
              </a:rPr>
              <a:t>.</a:t>
            </a:r>
            <a:endParaRPr lang="en-GB" sz="4800" dirty="0">
              <a:solidFill>
                <a:srgbClr val="002060"/>
              </a:solidFill>
            </a:endParaRPr>
          </a:p>
        </p:txBody>
      </p: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Sofia</a:t>
            </a:r>
          </a:p>
        </p:txBody>
      </p:sp>
      <p:sp>
        <p:nvSpPr>
          <p:cNvPr id="59" name="TextBox 58"/>
          <p:cNvSpPr txBox="1"/>
          <p:nvPr/>
        </p:nvSpPr>
        <p:spPr>
          <a:xfrm>
            <a:off x="5338238" y="2231609"/>
            <a:ext cx="2567387" cy="584775"/>
          </a:xfrm>
          <a:prstGeom prst="rect">
            <a:avLst/>
          </a:prstGeom>
          <a:solidFill>
            <a:srgbClr val="3A5EAC"/>
          </a:solidFill>
          <a:ln w="12700">
            <a:solidFill>
              <a:srgbClr val="F66400"/>
            </a:solidFill>
          </a:ln>
        </p:spPr>
        <p:txBody>
          <a:bodyPr wrap="square" rtlCol="0">
            <a:spAutoFit/>
          </a:bodyPr>
          <a:lstStyle/>
          <a:p>
            <a:pPr algn="ctr"/>
            <a:r>
              <a:rPr lang="en-GB" sz="3200" b="1" dirty="0">
                <a:solidFill>
                  <a:schemeClr val="bg1"/>
                </a:solidFill>
              </a:rPr>
              <a:t>la </a:t>
            </a:r>
            <a:r>
              <a:rPr lang="en-GB" sz="3200" b="1" dirty="0" err="1">
                <a:solidFill>
                  <a:schemeClr val="bg1"/>
                </a:solidFill>
              </a:rPr>
              <a:t>abuela</a:t>
            </a:r>
            <a:endParaRPr lang="en-GB" sz="3200" b="1" dirty="0">
              <a:solidFill>
                <a:schemeClr val="bg1"/>
              </a:solidFill>
            </a:endParaRPr>
          </a:p>
        </p:txBody>
      </p:sp>
      <p:sp>
        <p:nvSpPr>
          <p:cNvPr id="60" name="TextBox 59"/>
          <p:cNvSpPr txBox="1"/>
          <p:nvPr/>
        </p:nvSpPr>
        <p:spPr>
          <a:xfrm>
            <a:off x="8168977" y="3378993"/>
            <a:ext cx="1774856" cy="584775"/>
          </a:xfrm>
          <a:prstGeom prst="rect">
            <a:avLst/>
          </a:prstGeom>
          <a:solidFill>
            <a:srgbClr val="3A5EAC"/>
          </a:solidFill>
          <a:ln w="12700">
            <a:solidFill>
              <a:srgbClr val="AE1518"/>
            </a:solidFill>
          </a:ln>
        </p:spPr>
        <p:txBody>
          <a:bodyPr wrap="square" rtlCol="0">
            <a:spAutoFit/>
          </a:bodyPr>
          <a:lstStyle/>
          <a:p>
            <a:pPr algn="ctr"/>
            <a:r>
              <a:rPr lang="en-GB" sz="3200" b="1" dirty="0">
                <a:solidFill>
                  <a:schemeClr val="bg1"/>
                </a:solidFill>
              </a:rPr>
              <a:t>el tío</a:t>
            </a:r>
          </a:p>
        </p:txBody>
      </p:sp>
      <p:sp>
        <p:nvSpPr>
          <p:cNvPr id="61" name="TextBox 60"/>
          <p:cNvSpPr txBox="1"/>
          <p:nvPr/>
        </p:nvSpPr>
        <p:spPr>
          <a:xfrm>
            <a:off x="10332556" y="3376412"/>
            <a:ext cx="1774856" cy="584775"/>
          </a:xfrm>
          <a:prstGeom prst="rect">
            <a:avLst/>
          </a:prstGeom>
          <a:solidFill>
            <a:srgbClr val="3A5EAC"/>
          </a:solidFill>
          <a:ln w="12700">
            <a:solidFill>
              <a:srgbClr val="AE1518"/>
            </a:solidFill>
          </a:ln>
        </p:spPr>
        <p:txBody>
          <a:bodyPr wrap="square" rtlCol="0">
            <a:spAutoFit/>
          </a:bodyPr>
          <a:lstStyle/>
          <a:p>
            <a:pPr algn="ctr"/>
            <a:r>
              <a:rPr lang="en-GB" sz="3200" b="1" dirty="0">
                <a:solidFill>
                  <a:schemeClr val="bg1"/>
                </a:solidFill>
              </a:rPr>
              <a:t>la tía</a:t>
            </a:r>
          </a:p>
        </p:txBody>
      </p:sp>
      <p:sp>
        <p:nvSpPr>
          <p:cNvPr id="63" name="TextBox 62"/>
          <p:cNvSpPr txBox="1"/>
          <p:nvPr/>
        </p:nvSpPr>
        <p:spPr>
          <a:xfrm>
            <a:off x="8226213" y="5696054"/>
            <a:ext cx="1931987" cy="584775"/>
          </a:xfrm>
          <a:prstGeom prst="rect">
            <a:avLst/>
          </a:prstGeom>
          <a:solidFill>
            <a:srgbClr val="3A5EAC"/>
          </a:solidFill>
          <a:ln w="12700">
            <a:solidFill>
              <a:srgbClr val="AE1518"/>
            </a:solidFill>
          </a:ln>
        </p:spPr>
        <p:txBody>
          <a:bodyPr wrap="square" rtlCol="0">
            <a:spAutoFit/>
          </a:bodyPr>
          <a:lstStyle/>
          <a:p>
            <a:pPr algn="ctr"/>
            <a:r>
              <a:rPr lang="en-GB" sz="3200" b="1" dirty="0">
                <a:solidFill>
                  <a:schemeClr val="bg1"/>
                </a:solidFill>
              </a:rPr>
              <a:t>el primo</a:t>
            </a:r>
          </a:p>
        </p:txBody>
      </p:sp>
      <p:sp>
        <p:nvSpPr>
          <p:cNvPr id="64" name="TextBox 63"/>
          <p:cNvSpPr txBox="1"/>
          <p:nvPr/>
        </p:nvSpPr>
        <p:spPr>
          <a:xfrm>
            <a:off x="10280501" y="5696054"/>
            <a:ext cx="1931987" cy="584775"/>
          </a:xfrm>
          <a:prstGeom prst="rect">
            <a:avLst/>
          </a:prstGeom>
          <a:solidFill>
            <a:srgbClr val="3A5EAC"/>
          </a:solidFill>
          <a:ln w="12700">
            <a:solidFill>
              <a:srgbClr val="AE1518"/>
            </a:solidFill>
          </a:ln>
        </p:spPr>
        <p:txBody>
          <a:bodyPr wrap="square" rtlCol="0">
            <a:spAutoFit/>
          </a:bodyPr>
          <a:lstStyle/>
          <a:p>
            <a:pPr algn="ctr"/>
            <a:r>
              <a:rPr lang="en-GB" sz="3200" b="1" dirty="0">
                <a:solidFill>
                  <a:schemeClr val="bg1"/>
                </a:solidFill>
              </a:rPr>
              <a:t>la prima</a:t>
            </a:r>
          </a:p>
        </p:txBody>
      </p:sp>
      <p:sp>
        <p:nvSpPr>
          <p:cNvPr id="58" name="TextBox 57"/>
          <p:cNvSpPr txBox="1"/>
          <p:nvPr/>
        </p:nvSpPr>
        <p:spPr>
          <a:xfrm>
            <a:off x="2593571" y="2227142"/>
            <a:ext cx="2567387" cy="584775"/>
          </a:xfrm>
          <a:prstGeom prst="rect">
            <a:avLst/>
          </a:prstGeom>
          <a:solidFill>
            <a:srgbClr val="3A5EAC"/>
          </a:solidFill>
          <a:ln w="12700">
            <a:solidFill>
              <a:srgbClr val="AE1518"/>
            </a:solidFill>
          </a:ln>
        </p:spPr>
        <p:txBody>
          <a:bodyPr wrap="square" rtlCol="0">
            <a:spAutoFit/>
          </a:bodyPr>
          <a:lstStyle/>
          <a:p>
            <a:pPr algn="ctr"/>
            <a:r>
              <a:rPr lang="en-GB" sz="3200" b="1" dirty="0">
                <a:solidFill>
                  <a:schemeClr val="bg1"/>
                </a:solidFill>
              </a:rPr>
              <a:t>el </a:t>
            </a:r>
            <a:r>
              <a:rPr lang="en-GB" sz="3200" b="1" dirty="0" err="1">
                <a:solidFill>
                  <a:schemeClr val="bg1"/>
                </a:solidFill>
              </a:rPr>
              <a:t>abuelo</a:t>
            </a:r>
            <a:endParaRPr lang="en-GB" sz="3200" b="1" dirty="0">
              <a:solidFill>
                <a:schemeClr val="bg1"/>
              </a:solidFill>
            </a:endParaRPr>
          </a:p>
        </p:txBody>
      </p:sp>
      <p:sp>
        <p:nvSpPr>
          <p:cNvPr id="36" name="TextBox 35"/>
          <p:cNvSpPr txBox="1"/>
          <p:nvPr/>
        </p:nvSpPr>
        <p:spPr>
          <a:xfrm>
            <a:off x="2153943" y="3844355"/>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Emilia</a:t>
            </a:r>
          </a:p>
        </p:txBody>
      </p:sp>
      <p:sp>
        <p:nvSpPr>
          <p:cNvPr id="48" name="Rounded Rectangle 11">
            <a:extLst>
              <a:ext uri="{FF2B5EF4-FFF2-40B4-BE49-F238E27FC236}">
                <a16:creationId xmlns:a16="http://schemas.microsoft.com/office/drawing/2014/main" id="{40DDEE91-879C-4CA6-93AC-E5A5F75DAEEA}"/>
              </a:ext>
            </a:extLst>
          </p:cNvPr>
          <p:cNvSpPr/>
          <p:nvPr/>
        </p:nvSpPr>
        <p:spPr>
          <a:xfrm>
            <a:off x="10063611" y="147938"/>
            <a:ext cx="191786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385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7" grpId="0" animBg="1"/>
      <p:bldP spid="2" grpId="0"/>
      <p:bldP spid="45" grpId="0"/>
      <p:bldP spid="59" grpId="0" animBg="1"/>
      <p:bldP spid="60" grpId="0" animBg="1"/>
      <p:bldP spid="61" grpId="0" animBg="1"/>
      <p:bldP spid="63" grpId="0" animBg="1"/>
      <p:bldP spid="64" grpId="0" animBg="1"/>
      <p:bldP spid="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2CD54764-FC97-4CE5-9DA1-112BF28CD0BC}"/>
              </a:ext>
            </a:extLst>
          </p:cNvPr>
          <p:cNvSpPr/>
          <p:nvPr/>
        </p:nvSpPr>
        <p:spPr>
          <a:xfrm>
            <a:off x="10010274" y="210040"/>
            <a:ext cx="191786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182" y="799279"/>
            <a:ext cx="1610977" cy="1643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91" y="1660292"/>
            <a:ext cx="1781745" cy="20019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519" y="1695257"/>
            <a:ext cx="1808961" cy="181505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1535" y="4368392"/>
            <a:ext cx="1488744" cy="167483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79" y="4368391"/>
            <a:ext cx="1967133" cy="1967133"/>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27402" y="4429130"/>
            <a:ext cx="18483" cy="43829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Martín</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Sofia</a:t>
            </a: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algn="ctr"/>
            <a:r>
              <a:rPr lang="en-GB" sz="3200" b="1" dirty="0" err="1">
                <a:solidFill>
                  <a:schemeClr val="bg1"/>
                </a:solidFill>
              </a:rPr>
              <a:t>Paco</a:t>
            </a:r>
            <a:endParaRPr lang="en-GB" sz="3200" b="1" dirty="0">
              <a:solidFill>
                <a:schemeClr val="bg1"/>
              </a:solidFill>
            </a:endParaRPr>
          </a:p>
        </p:txBody>
      </p:sp>
      <p:sp>
        <p:nvSpPr>
          <p:cNvPr id="41" name="TextBox 40"/>
          <p:cNvSpPr txBox="1"/>
          <p:nvPr/>
        </p:nvSpPr>
        <p:spPr>
          <a:xfrm>
            <a:off x="10421536" y="5711392"/>
            <a:ext cx="1620410"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Lorena</a:t>
            </a:r>
          </a:p>
        </p:txBody>
      </p:sp>
      <p:sp>
        <p:nvSpPr>
          <p:cNvPr id="42" name="TextBox 41"/>
          <p:cNvSpPr txBox="1"/>
          <p:nvPr/>
        </p:nvSpPr>
        <p:spPr>
          <a:xfrm>
            <a:off x="8391675"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Carlos</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Luca</a:t>
            </a:r>
          </a:p>
        </p:txBody>
      </p:sp>
      <p:sp>
        <p:nvSpPr>
          <p:cNvPr id="44" name="TextBox 43"/>
          <p:cNvSpPr txBox="1"/>
          <p:nvPr/>
        </p:nvSpPr>
        <p:spPr>
          <a:xfrm>
            <a:off x="10401389"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Ana</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194" y="4429130"/>
            <a:ext cx="2473377" cy="1727243"/>
          </a:xfrm>
          <a:prstGeom prst="rect">
            <a:avLst/>
          </a:prstGeom>
        </p:spPr>
      </p:pic>
      <p:sp>
        <p:nvSpPr>
          <p:cNvPr id="47" name="TextBox 46"/>
          <p:cNvSpPr txBox="1"/>
          <p:nvPr/>
        </p:nvSpPr>
        <p:spPr>
          <a:xfrm>
            <a:off x="1653414" y="5673996"/>
            <a:ext cx="2010229"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Chu-</a:t>
            </a:r>
            <a:r>
              <a:rPr lang="en-GB" sz="3200" b="1" dirty="0" err="1">
                <a:solidFill>
                  <a:schemeClr val="bg1"/>
                </a:solidFill>
              </a:rPr>
              <a:t>chu</a:t>
            </a:r>
            <a:endParaRPr lang="en-GB" sz="3200" b="1" dirty="0">
              <a:solidFill>
                <a:schemeClr val="bg1"/>
              </a:solidFill>
            </a:endParaRPr>
          </a:p>
        </p:txBody>
      </p:sp>
      <p:sp>
        <p:nvSpPr>
          <p:cNvPr id="48" name="TextBox 47"/>
          <p:cNvSpPr txBox="1"/>
          <p:nvPr/>
        </p:nvSpPr>
        <p:spPr>
          <a:xfrm>
            <a:off x="95871" y="31537"/>
            <a:ext cx="9786980" cy="646331"/>
          </a:xfrm>
          <a:prstGeom prst="rect">
            <a:avLst/>
          </a:prstGeom>
          <a:noFill/>
        </p:spPr>
        <p:txBody>
          <a:bodyPr wrap="square" rtlCol="0">
            <a:spAutoFit/>
          </a:bodyPr>
          <a:lstStyle/>
          <a:p>
            <a:r>
              <a:rPr lang="en-GB" sz="3600" dirty="0">
                <a:solidFill>
                  <a:srgbClr val="002060"/>
                </a:solidFill>
              </a:rPr>
              <a:t>Es bonito… ¿la </a:t>
            </a:r>
            <a:r>
              <a:rPr lang="en-GB" sz="3600" dirty="0" err="1">
                <a:solidFill>
                  <a:srgbClr val="002060"/>
                </a:solidFill>
              </a:rPr>
              <a:t>abuela</a:t>
            </a:r>
            <a:r>
              <a:rPr lang="en-GB" sz="3600" dirty="0">
                <a:solidFill>
                  <a:srgbClr val="002060"/>
                </a:solidFill>
              </a:rPr>
              <a:t>, la prima o el </a:t>
            </a:r>
            <a:r>
              <a:rPr lang="en-GB" sz="3600" dirty="0" err="1">
                <a:solidFill>
                  <a:srgbClr val="002060"/>
                </a:solidFill>
              </a:rPr>
              <a:t>perro</a:t>
            </a:r>
            <a:r>
              <a:rPr lang="en-GB" sz="3600" dirty="0">
                <a:solidFill>
                  <a:srgbClr val="002060"/>
                </a:solidFill>
              </a:rPr>
              <a:t>?</a:t>
            </a:r>
          </a:p>
        </p:txBody>
      </p:sp>
      <p:sp>
        <p:nvSpPr>
          <p:cNvPr id="49" name="Oval 48"/>
          <p:cNvSpPr/>
          <p:nvPr/>
        </p:nvSpPr>
        <p:spPr>
          <a:xfrm>
            <a:off x="5104724" y="661513"/>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346465" y="4218020"/>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10131969" y="4218020"/>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32146" y="-23352"/>
            <a:ext cx="12224146" cy="646331"/>
          </a:xfrm>
          <a:prstGeom prst="rect">
            <a:avLst/>
          </a:prstGeom>
          <a:solidFill>
            <a:srgbClr val="3A5EAC"/>
          </a:solidFill>
        </p:spPr>
        <p:txBody>
          <a:bodyPr wrap="square" rtlCol="0">
            <a:spAutoFit/>
          </a:bodyPr>
          <a:lstStyle/>
          <a:p>
            <a:r>
              <a:rPr lang="en-GB" sz="3600" b="1" dirty="0">
                <a:solidFill>
                  <a:schemeClr val="bg1"/>
                </a:solidFill>
              </a:rPr>
              <a:t>El </a:t>
            </a:r>
            <a:r>
              <a:rPr lang="en-GB" sz="3600" b="1" dirty="0" err="1">
                <a:solidFill>
                  <a:schemeClr val="bg1"/>
                </a:solidFill>
              </a:rPr>
              <a:t>perro</a:t>
            </a:r>
            <a:r>
              <a:rPr lang="en-GB" sz="3600" b="1" dirty="0">
                <a:solidFill>
                  <a:schemeClr val="bg1"/>
                </a:solidFill>
              </a:rPr>
              <a:t> es bonito.</a:t>
            </a:r>
          </a:p>
        </p:txBody>
      </p:sp>
      <p:sp>
        <p:nvSpPr>
          <p:cNvPr id="36" name="TextBox 35"/>
          <p:cNvSpPr txBox="1"/>
          <p:nvPr/>
        </p:nvSpPr>
        <p:spPr>
          <a:xfrm>
            <a:off x="2153943" y="3844355"/>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Emilia</a:t>
            </a:r>
          </a:p>
        </p:txBody>
      </p:sp>
      <p:sp>
        <p:nvSpPr>
          <p:cNvPr id="2" name="Title 1"/>
          <p:cNvSpPr>
            <a:spLocks noGrp="1"/>
          </p:cNvSpPr>
          <p:nvPr>
            <p:ph type="title"/>
          </p:nvPr>
        </p:nvSpPr>
        <p:spPr>
          <a:xfrm>
            <a:off x="-287550" y="345654"/>
            <a:ext cx="226325" cy="234795"/>
          </a:xfrm>
        </p:spPr>
        <p:txBody>
          <a:bodyPr>
            <a:normAutofit/>
          </a:bodyPr>
          <a:lstStyle/>
          <a:p>
            <a:r>
              <a:rPr lang="en-GB" sz="100" dirty="0">
                <a:solidFill>
                  <a:srgbClr val="F9F9F9"/>
                </a:solidFill>
              </a:rPr>
              <a:t>Isobel</a:t>
            </a:r>
          </a:p>
        </p:txBody>
      </p:sp>
      <p:sp>
        <p:nvSpPr>
          <p:cNvPr id="45" name="TextBox 44"/>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Isobel</a:t>
            </a:r>
          </a:p>
        </p:txBody>
      </p:sp>
    </p:spTree>
    <p:extLst>
      <p:ext uri="{BB962C8B-B14F-4D97-AF65-F5344CB8AC3E}">
        <p14:creationId xmlns:p14="http://schemas.microsoft.com/office/powerpoint/2010/main" val="68040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0" presetClass="exit" presetSubtype="0" fill="hold" grpId="1" nodeType="withEffect">
                                  <p:stCondLst>
                                    <p:cond delay="0"/>
                                  </p:stCondLst>
                                  <p:childTnLst>
                                    <p:animEffect transition="out" filter="fade">
                                      <p:cBhvr>
                                        <p:cTn id="18" dur="500"/>
                                        <p:tgtEl>
                                          <p:spTgt spid="49"/>
                                        </p:tgtEl>
                                      </p:cBhvr>
                                    </p:animEffect>
                                    <p:set>
                                      <p:cBhvr>
                                        <p:cTn id="19" dur="1" fill="hold">
                                          <p:stCondLst>
                                            <p:cond delay="499"/>
                                          </p:stCondLst>
                                        </p:cTn>
                                        <p:tgtEl>
                                          <p:spTgt spid="4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49" grpId="1" animBg="1"/>
      <p:bldP spid="50" grpId="0" animBg="1"/>
      <p:bldP spid="51" grpId="0" animBg="1"/>
      <p:bldP spid="51" grpId="1" animBg="1"/>
      <p:bldP spid="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11">
            <a:extLst>
              <a:ext uri="{FF2B5EF4-FFF2-40B4-BE49-F238E27FC236}">
                <a16:creationId xmlns:a16="http://schemas.microsoft.com/office/drawing/2014/main" id="{AD12B0D7-C33D-4A9A-9028-840C9614ED7F}"/>
              </a:ext>
            </a:extLst>
          </p:cNvPr>
          <p:cNvSpPr/>
          <p:nvPr/>
        </p:nvSpPr>
        <p:spPr>
          <a:xfrm>
            <a:off x="10010274" y="177956"/>
            <a:ext cx="191786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182" y="799279"/>
            <a:ext cx="1610977" cy="1643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91" y="1660292"/>
            <a:ext cx="1781745" cy="20019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519" y="1695257"/>
            <a:ext cx="1808961" cy="181505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0889" y="4411187"/>
            <a:ext cx="1488744" cy="167483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79" y="4368391"/>
            <a:ext cx="1967133" cy="1967133"/>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27402" y="4429130"/>
            <a:ext cx="18483" cy="43829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Martín</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Sofia</a:t>
            </a: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algn="ctr"/>
            <a:r>
              <a:rPr lang="en-GB" sz="3200" b="1" dirty="0" err="1">
                <a:solidFill>
                  <a:schemeClr val="bg1"/>
                </a:solidFill>
              </a:rPr>
              <a:t>Paco</a:t>
            </a:r>
            <a:endParaRPr lang="en-GB" sz="3200" b="1" dirty="0">
              <a:solidFill>
                <a:schemeClr val="bg1"/>
              </a:solidFill>
            </a:endParaRPr>
          </a:p>
        </p:txBody>
      </p:sp>
      <p:sp>
        <p:nvSpPr>
          <p:cNvPr id="41" name="TextBox 40"/>
          <p:cNvSpPr txBox="1"/>
          <p:nvPr/>
        </p:nvSpPr>
        <p:spPr>
          <a:xfrm>
            <a:off x="10421536" y="5711392"/>
            <a:ext cx="1620410"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Lorena</a:t>
            </a:r>
          </a:p>
        </p:txBody>
      </p:sp>
      <p:sp>
        <p:nvSpPr>
          <p:cNvPr id="42" name="TextBox 41"/>
          <p:cNvSpPr txBox="1"/>
          <p:nvPr/>
        </p:nvSpPr>
        <p:spPr>
          <a:xfrm>
            <a:off x="8391675"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Carlos</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Luca</a:t>
            </a:r>
          </a:p>
        </p:txBody>
      </p:sp>
      <p:sp>
        <p:nvSpPr>
          <p:cNvPr id="44" name="TextBox 43"/>
          <p:cNvSpPr txBox="1"/>
          <p:nvPr/>
        </p:nvSpPr>
        <p:spPr>
          <a:xfrm>
            <a:off x="10401389"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Ana</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194" y="4429130"/>
            <a:ext cx="2473377" cy="1727243"/>
          </a:xfrm>
          <a:prstGeom prst="rect">
            <a:avLst/>
          </a:prstGeom>
        </p:spPr>
      </p:pic>
      <p:sp>
        <p:nvSpPr>
          <p:cNvPr id="47" name="TextBox 46"/>
          <p:cNvSpPr txBox="1"/>
          <p:nvPr/>
        </p:nvSpPr>
        <p:spPr>
          <a:xfrm>
            <a:off x="1653414" y="5673996"/>
            <a:ext cx="2010229"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Chu-</a:t>
            </a:r>
            <a:r>
              <a:rPr lang="en-GB" sz="3200" b="1" dirty="0" err="1">
                <a:solidFill>
                  <a:schemeClr val="bg1"/>
                </a:solidFill>
              </a:rPr>
              <a:t>chu</a:t>
            </a:r>
            <a:endParaRPr lang="en-GB" sz="3200" b="1" dirty="0">
              <a:solidFill>
                <a:schemeClr val="bg1"/>
              </a:solidFill>
            </a:endParaRPr>
          </a:p>
        </p:txBody>
      </p:sp>
      <p:sp>
        <p:nvSpPr>
          <p:cNvPr id="48" name="TextBox 47"/>
          <p:cNvSpPr txBox="1"/>
          <p:nvPr/>
        </p:nvSpPr>
        <p:spPr>
          <a:xfrm>
            <a:off x="0" y="-26785"/>
            <a:ext cx="10889743" cy="646331"/>
          </a:xfrm>
          <a:prstGeom prst="rect">
            <a:avLst/>
          </a:prstGeom>
          <a:noFill/>
        </p:spPr>
        <p:txBody>
          <a:bodyPr wrap="square" rtlCol="0">
            <a:spAutoFit/>
          </a:bodyPr>
          <a:lstStyle/>
          <a:p>
            <a:r>
              <a:rPr lang="en-GB" sz="3600" dirty="0">
                <a:solidFill>
                  <a:srgbClr val="002060"/>
                </a:solidFill>
              </a:rPr>
              <a:t>Es </a:t>
            </a:r>
            <a:r>
              <a:rPr lang="en-GB" sz="3600" dirty="0" err="1">
                <a:solidFill>
                  <a:srgbClr val="002060"/>
                </a:solidFill>
              </a:rPr>
              <a:t>activa</a:t>
            </a:r>
            <a:r>
              <a:rPr lang="en-GB" sz="3600" dirty="0">
                <a:solidFill>
                  <a:srgbClr val="002060"/>
                </a:solidFill>
              </a:rPr>
              <a:t>… ¿el </a:t>
            </a:r>
            <a:r>
              <a:rPr lang="en-GB" sz="3600" dirty="0" err="1">
                <a:solidFill>
                  <a:srgbClr val="002060"/>
                </a:solidFill>
              </a:rPr>
              <a:t>abuelo</a:t>
            </a:r>
            <a:r>
              <a:rPr lang="en-GB" sz="3600" dirty="0">
                <a:solidFill>
                  <a:srgbClr val="002060"/>
                </a:solidFill>
              </a:rPr>
              <a:t>, la tía o el </a:t>
            </a:r>
            <a:r>
              <a:rPr lang="en-GB" sz="3600" dirty="0" err="1">
                <a:solidFill>
                  <a:srgbClr val="002060"/>
                </a:solidFill>
              </a:rPr>
              <a:t>perro</a:t>
            </a:r>
            <a:r>
              <a:rPr lang="en-GB" sz="3600" dirty="0">
                <a:solidFill>
                  <a:srgbClr val="002060"/>
                </a:solidFill>
              </a:rPr>
              <a:t>?</a:t>
            </a:r>
          </a:p>
        </p:txBody>
      </p:sp>
      <p:sp>
        <p:nvSpPr>
          <p:cNvPr id="49" name="Oval 48"/>
          <p:cNvSpPr/>
          <p:nvPr/>
        </p:nvSpPr>
        <p:spPr>
          <a:xfrm>
            <a:off x="2929629" y="665359"/>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10064398" y="1798226"/>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269847" y="4277226"/>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1" y="-12590"/>
            <a:ext cx="12192000" cy="646331"/>
          </a:xfrm>
          <a:prstGeom prst="rect">
            <a:avLst/>
          </a:prstGeom>
          <a:solidFill>
            <a:srgbClr val="3A5EAC"/>
          </a:solidFill>
        </p:spPr>
        <p:txBody>
          <a:bodyPr wrap="square" rtlCol="0">
            <a:spAutoFit/>
          </a:bodyPr>
          <a:lstStyle/>
          <a:p>
            <a:r>
              <a:rPr lang="en-GB" sz="3600" b="1" dirty="0">
                <a:solidFill>
                  <a:schemeClr val="bg1"/>
                </a:solidFill>
              </a:rPr>
              <a:t>La tía es </a:t>
            </a:r>
            <a:r>
              <a:rPr lang="en-GB" sz="3600" b="1" dirty="0" err="1">
                <a:solidFill>
                  <a:schemeClr val="bg1"/>
                </a:solidFill>
              </a:rPr>
              <a:t>activa</a:t>
            </a:r>
            <a:r>
              <a:rPr lang="en-GB" sz="3600" b="1" dirty="0">
                <a:solidFill>
                  <a:schemeClr val="bg1"/>
                </a:solidFill>
              </a:rPr>
              <a:t>.</a:t>
            </a:r>
          </a:p>
        </p:txBody>
      </p:sp>
      <p:sp>
        <p:nvSpPr>
          <p:cNvPr id="36" name="TextBox 35"/>
          <p:cNvSpPr txBox="1"/>
          <p:nvPr/>
        </p:nvSpPr>
        <p:spPr>
          <a:xfrm>
            <a:off x="2153943" y="3844355"/>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Emilia</a:t>
            </a:r>
          </a:p>
        </p:txBody>
      </p:sp>
      <p:sp>
        <p:nvSpPr>
          <p:cNvPr id="2" name="Title 1"/>
          <p:cNvSpPr>
            <a:spLocks noGrp="1"/>
          </p:cNvSpPr>
          <p:nvPr>
            <p:ph type="title"/>
          </p:nvPr>
        </p:nvSpPr>
        <p:spPr>
          <a:xfrm>
            <a:off x="-390099" y="407035"/>
            <a:ext cx="239973" cy="222286"/>
          </a:xfrm>
        </p:spPr>
        <p:txBody>
          <a:bodyPr>
            <a:normAutofit/>
          </a:bodyPr>
          <a:lstStyle/>
          <a:p>
            <a:r>
              <a:rPr lang="en-GB" sz="100" dirty="0">
                <a:solidFill>
                  <a:srgbClr val="F9F9F9"/>
                </a:solidFill>
              </a:rPr>
              <a:t>Isobel</a:t>
            </a:r>
          </a:p>
        </p:txBody>
      </p:sp>
      <p:sp>
        <p:nvSpPr>
          <p:cNvPr id="38" name="TextBox 37"/>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Isobel</a:t>
            </a:r>
          </a:p>
        </p:txBody>
      </p:sp>
    </p:spTree>
    <p:extLst>
      <p:ext uri="{BB962C8B-B14F-4D97-AF65-F5344CB8AC3E}">
        <p14:creationId xmlns:p14="http://schemas.microsoft.com/office/powerpoint/2010/main" val="23176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0" presetClass="exit" presetSubtype="0" fill="hold" grpId="1" nodeType="withEffect">
                                  <p:stCondLst>
                                    <p:cond delay="0"/>
                                  </p:stCondLst>
                                  <p:childTnLst>
                                    <p:animEffect transition="out" filter="fade">
                                      <p:cBhvr>
                                        <p:cTn id="18" dur="500"/>
                                        <p:tgtEl>
                                          <p:spTgt spid="49"/>
                                        </p:tgtEl>
                                      </p:cBhvr>
                                    </p:animEffect>
                                    <p:set>
                                      <p:cBhvr>
                                        <p:cTn id="19" dur="1" fill="hold">
                                          <p:stCondLst>
                                            <p:cond delay="499"/>
                                          </p:stCondLst>
                                        </p:cTn>
                                        <p:tgtEl>
                                          <p:spTgt spid="4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49" grpId="1" animBg="1"/>
      <p:bldP spid="50" grpId="0" animBg="1"/>
      <p:bldP spid="51" grpId="0" animBg="1"/>
      <p:bldP spid="51" grpId="1" animBg="1"/>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11">
            <a:extLst>
              <a:ext uri="{FF2B5EF4-FFF2-40B4-BE49-F238E27FC236}">
                <a16:creationId xmlns:a16="http://schemas.microsoft.com/office/drawing/2014/main" id="{D68F00CD-5095-48FA-AFDE-607DC57DE926}"/>
              </a:ext>
            </a:extLst>
          </p:cNvPr>
          <p:cNvSpPr/>
          <p:nvPr/>
        </p:nvSpPr>
        <p:spPr>
          <a:xfrm>
            <a:off x="10010274" y="177956"/>
            <a:ext cx="191786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7678" y="730368"/>
            <a:ext cx="1624105" cy="1703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182" y="799279"/>
            <a:ext cx="1610977" cy="1643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91" y="1660292"/>
            <a:ext cx="1781745" cy="20019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519" y="1695257"/>
            <a:ext cx="1808961" cy="181505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0889" y="4411187"/>
            <a:ext cx="1488744" cy="167483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79" y="4368391"/>
            <a:ext cx="1967133" cy="1967133"/>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27402" y="4429130"/>
            <a:ext cx="18483" cy="43829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Martín</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Sofia</a:t>
            </a: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algn="ctr"/>
            <a:r>
              <a:rPr lang="en-GB" sz="3200" b="1" dirty="0" err="1">
                <a:solidFill>
                  <a:schemeClr val="bg1"/>
                </a:solidFill>
              </a:rPr>
              <a:t>Paco</a:t>
            </a:r>
            <a:endParaRPr lang="en-GB" sz="3200" b="1" dirty="0">
              <a:solidFill>
                <a:schemeClr val="bg1"/>
              </a:solidFill>
            </a:endParaRPr>
          </a:p>
        </p:txBody>
      </p:sp>
      <p:sp>
        <p:nvSpPr>
          <p:cNvPr id="41" name="TextBox 40"/>
          <p:cNvSpPr txBox="1"/>
          <p:nvPr/>
        </p:nvSpPr>
        <p:spPr>
          <a:xfrm>
            <a:off x="10421536" y="5711392"/>
            <a:ext cx="1620410"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Lorena</a:t>
            </a:r>
          </a:p>
        </p:txBody>
      </p:sp>
      <p:sp>
        <p:nvSpPr>
          <p:cNvPr id="42" name="TextBox 41"/>
          <p:cNvSpPr txBox="1"/>
          <p:nvPr/>
        </p:nvSpPr>
        <p:spPr>
          <a:xfrm>
            <a:off x="8391675"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Carlos</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Luca</a:t>
            </a:r>
          </a:p>
        </p:txBody>
      </p:sp>
      <p:sp>
        <p:nvSpPr>
          <p:cNvPr id="44" name="TextBox 43"/>
          <p:cNvSpPr txBox="1"/>
          <p:nvPr/>
        </p:nvSpPr>
        <p:spPr>
          <a:xfrm>
            <a:off x="10401389"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Ana</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194" y="4429130"/>
            <a:ext cx="2473377" cy="1727243"/>
          </a:xfrm>
          <a:prstGeom prst="rect">
            <a:avLst/>
          </a:prstGeom>
        </p:spPr>
      </p:pic>
      <p:sp>
        <p:nvSpPr>
          <p:cNvPr id="47" name="TextBox 46"/>
          <p:cNvSpPr txBox="1"/>
          <p:nvPr/>
        </p:nvSpPr>
        <p:spPr>
          <a:xfrm>
            <a:off x="1653414" y="5673996"/>
            <a:ext cx="2010229"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Chu-</a:t>
            </a:r>
            <a:r>
              <a:rPr lang="en-GB" sz="3200" b="1" dirty="0" err="1">
                <a:solidFill>
                  <a:schemeClr val="bg1"/>
                </a:solidFill>
              </a:rPr>
              <a:t>chu</a:t>
            </a:r>
            <a:endParaRPr lang="en-GB" sz="3200" b="1" dirty="0">
              <a:solidFill>
                <a:schemeClr val="bg1"/>
              </a:solidFill>
            </a:endParaRPr>
          </a:p>
        </p:txBody>
      </p:sp>
      <p:sp>
        <p:nvSpPr>
          <p:cNvPr id="48" name="TextBox 47"/>
          <p:cNvSpPr txBox="1"/>
          <p:nvPr/>
        </p:nvSpPr>
        <p:spPr>
          <a:xfrm>
            <a:off x="-70728" y="-74639"/>
            <a:ext cx="10889743" cy="646331"/>
          </a:xfrm>
          <a:prstGeom prst="rect">
            <a:avLst/>
          </a:prstGeom>
          <a:noFill/>
        </p:spPr>
        <p:txBody>
          <a:bodyPr wrap="square" rtlCol="0">
            <a:spAutoFit/>
          </a:bodyPr>
          <a:lstStyle/>
          <a:p>
            <a:r>
              <a:rPr lang="en-GB" sz="3600" dirty="0">
                <a:solidFill>
                  <a:srgbClr val="002060"/>
                </a:solidFill>
              </a:rPr>
              <a:t>Es </a:t>
            </a:r>
            <a:r>
              <a:rPr lang="en-GB" sz="3600" dirty="0" err="1">
                <a:solidFill>
                  <a:srgbClr val="002060"/>
                </a:solidFill>
              </a:rPr>
              <a:t>hermosa</a:t>
            </a:r>
            <a:r>
              <a:rPr lang="en-GB" sz="3600" dirty="0">
                <a:solidFill>
                  <a:srgbClr val="002060"/>
                </a:solidFill>
              </a:rPr>
              <a:t>… ¿el </a:t>
            </a:r>
            <a:r>
              <a:rPr lang="en-GB" sz="3600" dirty="0" err="1">
                <a:solidFill>
                  <a:srgbClr val="002060"/>
                </a:solidFill>
              </a:rPr>
              <a:t>abuelo</a:t>
            </a:r>
            <a:r>
              <a:rPr lang="en-GB" sz="3600" dirty="0">
                <a:solidFill>
                  <a:srgbClr val="002060"/>
                </a:solidFill>
              </a:rPr>
              <a:t>, la </a:t>
            </a:r>
            <a:r>
              <a:rPr lang="en-GB" sz="3600" dirty="0" err="1">
                <a:solidFill>
                  <a:srgbClr val="002060"/>
                </a:solidFill>
              </a:rPr>
              <a:t>abuela</a:t>
            </a:r>
            <a:r>
              <a:rPr lang="en-GB" sz="3600" dirty="0">
                <a:solidFill>
                  <a:srgbClr val="002060"/>
                </a:solidFill>
              </a:rPr>
              <a:t> o el tío?</a:t>
            </a:r>
          </a:p>
        </p:txBody>
      </p:sp>
      <p:sp>
        <p:nvSpPr>
          <p:cNvPr id="49" name="Oval 48"/>
          <p:cNvSpPr/>
          <p:nvPr/>
        </p:nvSpPr>
        <p:spPr>
          <a:xfrm>
            <a:off x="2973017" y="678196"/>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5104723" y="653677"/>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8166531" y="1715943"/>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0" y="-3082"/>
            <a:ext cx="12192000" cy="646331"/>
          </a:xfrm>
          <a:prstGeom prst="rect">
            <a:avLst/>
          </a:prstGeom>
          <a:solidFill>
            <a:srgbClr val="3A5EAC"/>
          </a:solidFill>
        </p:spPr>
        <p:txBody>
          <a:bodyPr wrap="square" rtlCol="0">
            <a:spAutoFit/>
          </a:bodyPr>
          <a:lstStyle/>
          <a:p>
            <a:r>
              <a:rPr lang="en-GB" sz="3600" b="1" dirty="0">
                <a:solidFill>
                  <a:schemeClr val="bg1"/>
                </a:solidFill>
              </a:rPr>
              <a:t>La </a:t>
            </a:r>
            <a:r>
              <a:rPr lang="en-GB" sz="3600" b="1" dirty="0" err="1">
                <a:solidFill>
                  <a:schemeClr val="bg1"/>
                </a:solidFill>
              </a:rPr>
              <a:t>abuela</a:t>
            </a:r>
            <a:r>
              <a:rPr lang="en-GB" sz="3600" b="1" dirty="0">
                <a:solidFill>
                  <a:schemeClr val="bg1"/>
                </a:solidFill>
              </a:rPr>
              <a:t> es </a:t>
            </a:r>
            <a:r>
              <a:rPr lang="en-GB" sz="3600" b="1" dirty="0" err="1">
                <a:solidFill>
                  <a:schemeClr val="bg1"/>
                </a:solidFill>
              </a:rPr>
              <a:t>hermosa</a:t>
            </a:r>
            <a:r>
              <a:rPr lang="en-GB" sz="3600" b="1" dirty="0">
                <a:solidFill>
                  <a:schemeClr val="bg1"/>
                </a:solidFill>
              </a:rPr>
              <a:t>.</a:t>
            </a:r>
          </a:p>
        </p:txBody>
      </p:sp>
      <p:sp>
        <p:nvSpPr>
          <p:cNvPr id="36" name="TextBox 35"/>
          <p:cNvSpPr txBox="1"/>
          <p:nvPr/>
        </p:nvSpPr>
        <p:spPr>
          <a:xfrm>
            <a:off x="2153943" y="3844355"/>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Emilia</a:t>
            </a:r>
          </a:p>
        </p:txBody>
      </p:sp>
      <p:sp>
        <p:nvSpPr>
          <p:cNvPr id="2" name="Title 1"/>
          <p:cNvSpPr>
            <a:spLocks noGrp="1"/>
          </p:cNvSpPr>
          <p:nvPr>
            <p:ph type="title"/>
          </p:nvPr>
        </p:nvSpPr>
        <p:spPr>
          <a:xfrm>
            <a:off x="-458337" y="374162"/>
            <a:ext cx="335507" cy="356206"/>
          </a:xfrm>
        </p:spPr>
        <p:txBody>
          <a:bodyPr>
            <a:normAutofit/>
          </a:bodyPr>
          <a:lstStyle/>
          <a:p>
            <a:r>
              <a:rPr lang="en-GB" sz="100" kern="1200" dirty="0">
                <a:solidFill>
                  <a:srgbClr val="F9F9F9"/>
                </a:solidFill>
                <a:effectLst/>
              </a:rPr>
              <a:t>Isobel</a:t>
            </a:r>
            <a:endParaRPr lang="en-GB" sz="100" dirty="0">
              <a:solidFill>
                <a:srgbClr val="F9F9F9"/>
              </a:solidFill>
            </a:endParaRPr>
          </a:p>
        </p:txBody>
      </p:sp>
      <p:sp>
        <p:nvSpPr>
          <p:cNvPr id="38" name="TextBox 37"/>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Isobel</a:t>
            </a:r>
          </a:p>
        </p:txBody>
      </p:sp>
    </p:spTree>
    <p:extLst>
      <p:ext uri="{BB962C8B-B14F-4D97-AF65-F5344CB8AC3E}">
        <p14:creationId xmlns:p14="http://schemas.microsoft.com/office/powerpoint/2010/main" val="326122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0" presetClass="exit" presetSubtype="0" fill="hold" grpId="1" nodeType="withEffect">
                                  <p:stCondLst>
                                    <p:cond delay="0"/>
                                  </p:stCondLst>
                                  <p:childTnLst>
                                    <p:animEffect transition="out" filter="fade">
                                      <p:cBhvr>
                                        <p:cTn id="18" dur="500"/>
                                        <p:tgtEl>
                                          <p:spTgt spid="49"/>
                                        </p:tgtEl>
                                      </p:cBhvr>
                                    </p:animEffect>
                                    <p:set>
                                      <p:cBhvr>
                                        <p:cTn id="19" dur="1" fill="hold">
                                          <p:stCondLst>
                                            <p:cond delay="499"/>
                                          </p:stCondLst>
                                        </p:cTn>
                                        <p:tgtEl>
                                          <p:spTgt spid="4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49" grpId="1" animBg="1"/>
      <p:bldP spid="50" grpId="0" animBg="1"/>
      <p:bldP spid="51" grpId="0" animBg="1"/>
      <p:bldP spid="51" grpId="1" animBg="1"/>
      <p:bldP spid="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7" y="537667"/>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rr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7" name="Picture 2" descr="d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8602" y="1065791"/>
            <a:ext cx="3594795" cy="33543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79993" y="4256139"/>
            <a:ext cx="4169731"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198399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rr_per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rr_per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11">
            <a:extLst>
              <a:ext uri="{FF2B5EF4-FFF2-40B4-BE49-F238E27FC236}">
                <a16:creationId xmlns:a16="http://schemas.microsoft.com/office/drawing/2014/main" id="{4C2346C4-3C71-45DD-A01F-DFC9A6F329E8}"/>
              </a:ext>
            </a:extLst>
          </p:cNvPr>
          <p:cNvSpPr/>
          <p:nvPr/>
        </p:nvSpPr>
        <p:spPr>
          <a:xfrm>
            <a:off x="10010274" y="177956"/>
            <a:ext cx="191786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182" y="799279"/>
            <a:ext cx="1610977" cy="1643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91" y="1660292"/>
            <a:ext cx="1781745" cy="20019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519" y="1695257"/>
            <a:ext cx="1808961" cy="181505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0889" y="4411187"/>
            <a:ext cx="1488744" cy="167483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79" y="4368391"/>
            <a:ext cx="1967133" cy="1967133"/>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27402" y="4429130"/>
            <a:ext cx="18483" cy="43829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Martín</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Sofia</a:t>
            </a: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algn="ctr"/>
            <a:r>
              <a:rPr lang="en-GB" sz="3200" b="1" dirty="0" err="1">
                <a:solidFill>
                  <a:schemeClr val="bg1"/>
                </a:solidFill>
              </a:rPr>
              <a:t>Paco</a:t>
            </a:r>
            <a:endParaRPr lang="en-GB" sz="3200" b="1" dirty="0">
              <a:solidFill>
                <a:schemeClr val="bg1"/>
              </a:solidFill>
            </a:endParaRPr>
          </a:p>
        </p:txBody>
      </p:sp>
      <p:sp>
        <p:nvSpPr>
          <p:cNvPr id="41" name="TextBox 40"/>
          <p:cNvSpPr txBox="1"/>
          <p:nvPr/>
        </p:nvSpPr>
        <p:spPr>
          <a:xfrm>
            <a:off x="10421536" y="5711392"/>
            <a:ext cx="1620410"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Lorena</a:t>
            </a:r>
          </a:p>
        </p:txBody>
      </p:sp>
      <p:sp>
        <p:nvSpPr>
          <p:cNvPr id="42" name="TextBox 41"/>
          <p:cNvSpPr txBox="1"/>
          <p:nvPr/>
        </p:nvSpPr>
        <p:spPr>
          <a:xfrm>
            <a:off x="8391675"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Carlos</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Luca</a:t>
            </a:r>
          </a:p>
        </p:txBody>
      </p:sp>
      <p:sp>
        <p:nvSpPr>
          <p:cNvPr id="44" name="TextBox 43"/>
          <p:cNvSpPr txBox="1"/>
          <p:nvPr/>
        </p:nvSpPr>
        <p:spPr>
          <a:xfrm>
            <a:off x="10401389"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Ana</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194" y="4429130"/>
            <a:ext cx="2473377" cy="1727243"/>
          </a:xfrm>
          <a:prstGeom prst="rect">
            <a:avLst/>
          </a:prstGeom>
        </p:spPr>
      </p:pic>
      <p:sp>
        <p:nvSpPr>
          <p:cNvPr id="47" name="TextBox 46"/>
          <p:cNvSpPr txBox="1"/>
          <p:nvPr/>
        </p:nvSpPr>
        <p:spPr>
          <a:xfrm>
            <a:off x="1653414" y="5673996"/>
            <a:ext cx="2010229"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Chu-</a:t>
            </a:r>
            <a:r>
              <a:rPr lang="en-GB" sz="3200" b="1" dirty="0" err="1">
                <a:solidFill>
                  <a:schemeClr val="bg1"/>
                </a:solidFill>
              </a:rPr>
              <a:t>chu</a:t>
            </a:r>
            <a:endParaRPr lang="en-GB" sz="3200" b="1" dirty="0">
              <a:solidFill>
                <a:schemeClr val="bg1"/>
              </a:solidFill>
            </a:endParaRPr>
          </a:p>
        </p:txBody>
      </p:sp>
      <p:sp>
        <p:nvSpPr>
          <p:cNvPr id="48" name="TextBox 47"/>
          <p:cNvSpPr txBox="1"/>
          <p:nvPr/>
        </p:nvSpPr>
        <p:spPr>
          <a:xfrm>
            <a:off x="0" y="-11212"/>
            <a:ext cx="10889743" cy="646331"/>
          </a:xfrm>
          <a:prstGeom prst="rect">
            <a:avLst/>
          </a:prstGeom>
          <a:noFill/>
        </p:spPr>
        <p:txBody>
          <a:bodyPr wrap="square" rtlCol="0">
            <a:spAutoFit/>
          </a:bodyPr>
          <a:lstStyle/>
          <a:p>
            <a:r>
              <a:rPr lang="en-GB" sz="3600" dirty="0" err="1">
                <a:solidFill>
                  <a:srgbClr val="002060"/>
                </a:solidFill>
              </a:rPr>
              <a:t>Es</a:t>
            </a:r>
            <a:r>
              <a:rPr lang="en-GB" sz="3600" dirty="0">
                <a:solidFill>
                  <a:srgbClr val="002060"/>
                </a:solidFill>
              </a:rPr>
              <a:t> </a:t>
            </a:r>
            <a:r>
              <a:rPr lang="en-GB" sz="3600" dirty="0" err="1">
                <a:solidFill>
                  <a:srgbClr val="002060"/>
                </a:solidFill>
              </a:rPr>
              <a:t>simpático</a:t>
            </a:r>
            <a:r>
              <a:rPr lang="en-GB" sz="3600" dirty="0">
                <a:solidFill>
                  <a:srgbClr val="002060"/>
                </a:solidFill>
              </a:rPr>
              <a:t>… ¿la prima, el primo o la tía?</a:t>
            </a:r>
          </a:p>
        </p:txBody>
      </p:sp>
      <p:sp>
        <p:nvSpPr>
          <p:cNvPr id="49" name="Oval 48"/>
          <p:cNvSpPr/>
          <p:nvPr/>
        </p:nvSpPr>
        <p:spPr>
          <a:xfrm>
            <a:off x="10174777" y="4300730"/>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8371376" y="4294885"/>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10131969" y="1691598"/>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1" y="-48219"/>
            <a:ext cx="12204791" cy="646331"/>
          </a:xfrm>
          <a:prstGeom prst="rect">
            <a:avLst/>
          </a:prstGeom>
          <a:solidFill>
            <a:srgbClr val="3A5EAC"/>
          </a:solidFill>
        </p:spPr>
        <p:txBody>
          <a:bodyPr wrap="square" rtlCol="0">
            <a:spAutoFit/>
          </a:bodyPr>
          <a:lstStyle/>
          <a:p>
            <a:r>
              <a:rPr lang="en-GB" sz="3600" b="1" dirty="0">
                <a:solidFill>
                  <a:schemeClr val="bg1"/>
                </a:solidFill>
              </a:rPr>
              <a:t>El primo </a:t>
            </a:r>
            <a:r>
              <a:rPr lang="en-GB" sz="3600" b="1" dirty="0" err="1">
                <a:solidFill>
                  <a:schemeClr val="bg1"/>
                </a:solidFill>
              </a:rPr>
              <a:t>es</a:t>
            </a:r>
            <a:r>
              <a:rPr lang="en-GB" sz="3600" b="1" dirty="0">
                <a:solidFill>
                  <a:schemeClr val="bg1"/>
                </a:solidFill>
              </a:rPr>
              <a:t> </a:t>
            </a:r>
            <a:r>
              <a:rPr lang="en-GB" sz="3600" b="1" dirty="0" err="1">
                <a:solidFill>
                  <a:schemeClr val="bg1"/>
                </a:solidFill>
              </a:rPr>
              <a:t>simpático</a:t>
            </a:r>
            <a:r>
              <a:rPr lang="en-GB" sz="3600" b="1" dirty="0">
                <a:solidFill>
                  <a:schemeClr val="bg1"/>
                </a:solidFill>
              </a:rPr>
              <a:t>.</a:t>
            </a:r>
          </a:p>
        </p:txBody>
      </p:sp>
      <p:sp>
        <p:nvSpPr>
          <p:cNvPr id="36" name="TextBox 35"/>
          <p:cNvSpPr txBox="1"/>
          <p:nvPr/>
        </p:nvSpPr>
        <p:spPr>
          <a:xfrm>
            <a:off x="2153943" y="3844355"/>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Emilia</a:t>
            </a:r>
          </a:p>
        </p:txBody>
      </p:sp>
      <p:sp>
        <p:nvSpPr>
          <p:cNvPr id="3" name="Title 2"/>
          <p:cNvSpPr>
            <a:spLocks noGrp="1"/>
          </p:cNvSpPr>
          <p:nvPr>
            <p:ph type="title"/>
          </p:nvPr>
        </p:nvSpPr>
        <p:spPr>
          <a:xfrm>
            <a:off x="-444690" y="621176"/>
            <a:ext cx="171734" cy="356206"/>
          </a:xfrm>
        </p:spPr>
        <p:txBody>
          <a:bodyPr>
            <a:normAutofit/>
          </a:bodyPr>
          <a:lstStyle/>
          <a:p>
            <a:r>
              <a:rPr lang="en-GB" sz="100" kern="1200" dirty="0">
                <a:solidFill>
                  <a:srgbClr val="F9F9F9"/>
                </a:solidFill>
                <a:effectLst/>
              </a:rPr>
              <a:t>Isobel</a:t>
            </a:r>
            <a:endParaRPr lang="en-GB" sz="100" dirty="0">
              <a:solidFill>
                <a:srgbClr val="F9F9F9"/>
              </a:solidFill>
            </a:endParaRPr>
          </a:p>
        </p:txBody>
      </p:sp>
      <p:sp>
        <p:nvSpPr>
          <p:cNvPr id="38" name="TextBox 37"/>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Isobel</a:t>
            </a:r>
          </a:p>
        </p:txBody>
      </p:sp>
    </p:spTree>
    <p:extLst>
      <p:ext uri="{BB962C8B-B14F-4D97-AF65-F5344CB8AC3E}">
        <p14:creationId xmlns:p14="http://schemas.microsoft.com/office/powerpoint/2010/main" val="83757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0" presetClass="exit" presetSubtype="0" fill="hold" grpId="1" nodeType="withEffect">
                                  <p:stCondLst>
                                    <p:cond delay="0"/>
                                  </p:stCondLst>
                                  <p:childTnLst>
                                    <p:animEffect transition="out" filter="fade">
                                      <p:cBhvr>
                                        <p:cTn id="18" dur="500"/>
                                        <p:tgtEl>
                                          <p:spTgt spid="49"/>
                                        </p:tgtEl>
                                      </p:cBhvr>
                                    </p:animEffect>
                                    <p:set>
                                      <p:cBhvr>
                                        <p:cTn id="19" dur="1" fill="hold">
                                          <p:stCondLst>
                                            <p:cond delay="499"/>
                                          </p:stCondLst>
                                        </p:cTn>
                                        <p:tgtEl>
                                          <p:spTgt spid="4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49" grpId="1" animBg="1"/>
      <p:bldP spid="50" grpId="0" animBg="1"/>
      <p:bldP spid="51" grpId="0" animBg="1"/>
      <p:bldP spid="51" grpId="1" animBg="1"/>
      <p:bldP spid="5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11">
            <a:extLst>
              <a:ext uri="{FF2B5EF4-FFF2-40B4-BE49-F238E27FC236}">
                <a16:creationId xmlns:a16="http://schemas.microsoft.com/office/drawing/2014/main" id="{3F98CC61-B925-4F87-AB88-236D4AEEAF47}"/>
              </a:ext>
            </a:extLst>
          </p:cNvPr>
          <p:cNvSpPr/>
          <p:nvPr/>
        </p:nvSpPr>
        <p:spPr>
          <a:xfrm>
            <a:off x="10010274" y="177956"/>
            <a:ext cx="191786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182" y="799279"/>
            <a:ext cx="1610977" cy="1643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91" y="1660292"/>
            <a:ext cx="1781745" cy="20019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519" y="1695257"/>
            <a:ext cx="1808961" cy="181505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0889" y="4411187"/>
            <a:ext cx="1488744" cy="167483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79" y="4368391"/>
            <a:ext cx="1967133" cy="1967133"/>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27402" y="4429130"/>
            <a:ext cx="18483" cy="43829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Martín</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Sofia</a:t>
            </a: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algn="ctr"/>
            <a:r>
              <a:rPr lang="en-GB" sz="3200" b="1" dirty="0" err="1">
                <a:solidFill>
                  <a:schemeClr val="bg1"/>
                </a:solidFill>
              </a:rPr>
              <a:t>Paco</a:t>
            </a:r>
            <a:endParaRPr lang="en-GB" sz="3200" b="1" dirty="0">
              <a:solidFill>
                <a:schemeClr val="bg1"/>
              </a:solidFill>
            </a:endParaRPr>
          </a:p>
        </p:txBody>
      </p:sp>
      <p:sp>
        <p:nvSpPr>
          <p:cNvPr id="41" name="TextBox 40"/>
          <p:cNvSpPr txBox="1"/>
          <p:nvPr/>
        </p:nvSpPr>
        <p:spPr>
          <a:xfrm>
            <a:off x="10421536" y="5711392"/>
            <a:ext cx="1620410"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Lorena</a:t>
            </a:r>
          </a:p>
        </p:txBody>
      </p:sp>
      <p:sp>
        <p:nvSpPr>
          <p:cNvPr id="42" name="TextBox 41"/>
          <p:cNvSpPr txBox="1"/>
          <p:nvPr/>
        </p:nvSpPr>
        <p:spPr>
          <a:xfrm>
            <a:off x="8391675"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Carlos</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Luca</a:t>
            </a:r>
          </a:p>
        </p:txBody>
      </p:sp>
      <p:sp>
        <p:nvSpPr>
          <p:cNvPr id="44" name="TextBox 43"/>
          <p:cNvSpPr txBox="1"/>
          <p:nvPr/>
        </p:nvSpPr>
        <p:spPr>
          <a:xfrm>
            <a:off x="10401389"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Ana</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194" y="4429130"/>
            <a:ext cx="2473377" cy="1727243"/>
          </a:xfrm>
          <a:prstGeom prst="rect">
            <a:avLst/>
          </a:prstGeom>
        </p:spPr>
      </p:pic>
      <p:sp>
        <p:nvSpPr>
          <p:cNvPr id="47" name="TextBox 46"/>
          <p:cNvSpPr txBox="1"/>
          <p:nvPr/>
        </p:nvSpPr>
        <p:spPr>
          <a:xfrm>
            <a:off x="1653414" y="5673996"/>
            <a:ext cx="2010229"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Chu-</a:t>
            </a:r>
            <a:r>
              <a:rPr lang="en-GB" sz="3200" b="1" dirty="0" err="1">
                <a:solidFill>
                  <a:schemeClr val="bg1"/>
                </a:solidFill>
              </a:rPr>
              <a:t>chu</a:t>
            </a:r>
            <a:endParaRPr lang="en-GB" sz="3200" b="1" dirty="0">
              <a:solidFill>
                <a:schemeClr val="bg1"/>
              </a:solidFill>
            </a:endParaRPr>
          </a:p>
        </p:txBody>
      </p:sp>
      <p:sp>
        <p:nvSpPr>
          <p:cNvPr id="48" name="TextBox 47"/>
          <p:cNvSpPr txBox="1"/>
          <p:nvPr/>
        </p:nvSpPr>
        <p:spPr>
          <a:xfrm>
            <a:off x="-70728" y="-30146"/>
            <a:ext cx="10889743" cy="646331"/>
          </a:xfrm>
          <a:prstGeom prst="rect">
            <a:avLst/>
          </a:prstGeom>
          <a:noFill/>
        </p:spPr>
        <p:txBody>
          <a:bodyPr wrap="square" rtlCol="0">
            <a:spAutoFit/>
          </a:bodyPr>
          <a:lstStyle/>
          <a:p>
            <a:r>
              <a:rPr lang="en-GB" sz="3600" dirty="0">
                <a:solidFill>
                  <a:srgbClr val="002060"/>
                </a:solidFill>
              </a:rPr>
              <a:t>Es </a:t>
            </a:r>
            <a:r>
              <a:rPr lang="en-GB" sz="3600" dirty="0" err="1">
                <a:solidFill>
                  <a:srgbClr val="002060"/>
                </a:solidFill>
              </a:rPr>
              <a:t>hermoso</a:t>
            </a:r>
            <a:r>
              <a:rPr lang="en-GB" sz="3600" dirty="0">
                <a:solidFill>
                  <a:srgbClr val="002060"/>
                </a:solidFill>
              </a:rPr>
              <a:t>… ¿la prima, el tío o la tía?</a:t>
            </a:r>
          </a:p>
        </p:txBody>
      </p:sp>
      <p:sp>
        <p:nvSpPr>
          <p:cNvPr id="49" name="Oval 48"/>
          <p:cNvSpPr/>
          <p:nvPr/>
        </p:nvSpPr>
        <p:spPr>
          <a:xfrm>
            <a:off x="10174777" y="4300730"/>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8181816" y="1691598"/>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10131969" y="1691598"/>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0" y="-17426"/>
            <a:ext cx="12192000" cy="646331"/>
          </a:xfrm>
          <a:prstGeom prst="rect">
            <a:avLst/>
          </a:prstGeom>
          <a:solidFill>
            <a:srgbClr val="3A5EAC"/>
          </a:solidFill>
        </p:spPr>
        <p:txBody>
          <a:bodyPr wrap="square" rtlCol="0">
            <a:spAutoFit/>
          </a:bodyPr>
          <a:lstStyle/>
          <a:p>
            <a:r>
              <a:rPr lang="en-GB" sz="3600" b="1" dirty="0">
                <a:solidFill>
                  <a:schemeClr val="bg1"/>
                </a:solidFill>
              </a:rPr>
              <a:t>El tío es </a:t>
            </a:r>
            <a:r>
              <a:rPr lang="en-GB" sz="3600" b="1" dirty="0" err="1">
                <a:solidFill>
                  <a:schemeClr val="bg1"/>
                </a:solidFill>
              </a:rPr>
              <a:t>hermoso</a:t>
            </a:r>
            <a:r>
              <a:rPr lang="en-GB" sz="3600" b="1" dirty="0">
                <a:solidFill>
                  <a:schemeClr val="bg1"/>
                </a:solidFill>
              </a:rPr>
              <a:t>.</a:t>
            </a:r>
          </a:p>
        </p:txBody>
      </p:sp>
      <p:sp>
        <p:nvSpPr>
          <p:cNvPr id="36" name="TextBox 35"/>
          <p:cNvSpPr txBox="1"/>
          <p:nvPr/>
        </p:nvSpPr>
        <p:spPr>
          <a:xfrm>
            <a:off x="2153943" y="3844355"/>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Emilia</a:t>
            </a:r>
          </a:p>
        </p:txBody>
      </p:sp>
      <p:sp>
        <p:nvSpPr>
          <p:cNvPr id="3" name="Title 2"/>
          <p:cNvSpPr>
            <a:spLocks noGrp="1"/>
          </p:cNvSpPr>
          <p:nvPr>
            <p:ph type="title"/>
          </p:nvPr>
        </p:nvSpPr>
        <p:spPr>
          <a:xfrm>
            <a:off x="-526576" y="739249"/>
            <a:ext cx="212678" cy="471327"/>
          </a:xfrm>
        </p:spPr>
        <p:txBody>
          <a:bodyPr>
            <a:normAutofit/>
          </a:bodyPr>
          <a:lstStyle/>
          <a:p>
            <a:r>
              <a:rPr lang="en-GB" sz="100" kern="1200" dirty="0">
                <a:solidFill>
                  <a:srgbClr val="F9F9F9"/>
                </a:solidFill>
                <a:effectLst/>
              </a:rPr>
              <a:t>Isobel</a:t>
            </a:r>
            <a:endParaRPr lang="en-GB" sz="100" dirty="0">
              <a:solidFill>
                <a:srgbClr val="F9F9F9"/>
              </a:solidFill>
            </a:endParaRPr>
          </a:p>
        </p:txBody>
      </p:sp>
      <p:sp>
        <p:nvSpPr>
          <p:cNvPr id="38" name="TextBox 37"/>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Isobel</a:t>
            </a:r>
          </a:p>
        </p:txBody>
      </p:sp>
    </p:spTree>
    <p:extLst>
      <p:ext uri="{BB962C8B-B14F-4D97-AF65-F5344CB8AC3E}">
        <p14:creationId xmlns:p14="http://schemas.microsoft.com/office/powerpoint/2010/main" val="91677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0" presetClass="exit" presetSubtype="0" fill="hold" grpId="1" nodeType="withEffect">
                                  <p:stCondLst>
                                    <p:cond delay="0"/>
                                  </p:stCondLst>
                                  <p:childTnLst>
                                    <p:animEffect transition="out" filter="fade">
                                      <p:cBhvr>
                                        <p:cTn id="18" dur="500"/>
                                        <p:tgtEl>
                                          <p:spTgt spid="49"/>
                                        </p:tgtEl>
                                      </p:cBhvr>
                                    </p:animEffect>
                                    <p:set>
                                      <p:cBhvr>
                                        <p:cTn id="19" dur="1" fill="hold">
                                          <p:stCondLst>
                                            <p:cond delay="499"/>
                                          </p:stCondLst>
                                        </p:cTn>
                                        <p:tgtEl>
                                          <p:spTgt spid="4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49" grpId="1" animBg="1"/>
      <p:bldP spid="50" grpId="0" animBg="1"/>
      <p:bldP spid="51" grpId="0" animBg="1"/>
      <p:bldP spid="51" grpId="1" animBg="1"/>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11">
            <a:extLst>
              <a:ext uri="{FF2B5EF4-FFF2-40B4-BE49-F238E27FC236}">
                <a16:creationId xmlns:a16="http://schemas.microsoft.com/office/drawing/2014/main" id="{3E23BDE5-3777-4E20-9F0B-0973266EC644}"/>
              </a:ext>
            </a:extLst>
          </p:cNvPr>
          <p:cNvSpPr/>
          <p:nvPr/>
        </p:nvSpPr>
        <p:spPr>
          <a:xfrm>
            <a:off x="10010274" y="177956"/>
            <a:ext cx="191786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182" y="799279"/>
            <a:ext cx="1610977" cy="1643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91" y="1660292"/>
            <a:ext cx="1781745" cy="20019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519" y="1695257"/>
            <a:ext cx="1808961" cy="181505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0889" y="4411187"/>
            <a:ext cx="1488744" cy="167483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79" y="4368391"/>
            <a:ext cx="1967133" cy="1967133"/>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27402" y="4429130"/>
            <a:ext cx="18483" cy="43829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Martín</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Sofia</a:t>
            </a: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algn="ctr"/>
            <a:r>
              <a:rPr lang="en-GB" sz="3200" b="1" dirty="0" err="1">
                <a:solidFill>
                  <a:schemeClr val="bg1"/>
                </a:solidFill>
              </a:rPr>
              <a:t>Paco</a:t>
            </a:r>
            <a:endParaRPr lang="en-GB" sz="3200" b="1" dirty="0">
              <a:solidFill>
                <a:schemeClr val="bg1"/>
              </a:solidFill>
            </a:endParaRPr>
          </a:p>
        </p:txBody>
      </p:sp>
      <p:sp>
        <p:nvSpPr>
          <p:cNvPr id="41" name="TextBox 40"/>
          <p:cNvSpPr txBox="1"/>
          <p:nvPr/>
        </p:nvSpPr>
        <p:spPr>
          <a:xfrm>
            <a:off x="10421536" y="5711392"/>
            <a:ext cx="1620410"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Lorena</a:t>
            </a:r>
          </a:p>
        </p:txBody>
      </p:sp>
      <p:sp>
        <p:nvSpPr>
          <p:cNvPr id="42" name="TextBox 41"/>
          <p:cNvSpPr txBox="1"/>
          <p:nvPr/>
        </p:nvSpPr>
        <p:spPr>
          <a:xfrm>
            <a:off x="8391675"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Carlos</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Luca</a:t>
            </a:r>
          </a:p>
        </p:txBody>
      </p:sp>
      <p:sp>
        <p:nvSpPr>
          <p:cNvPr id="44" name="TextBox 43"/>
          <p:cNvSpPr txBox="1"/>
          <p:nvPr/>
        </p:nvSpPr>
        <p:spPr>
          <a:xfrm>
            <a:off x="10401389"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Ana</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194" y="4429130"/>
            <a:ext cx="2473377" cy="1727243"/>
          </a:xfrm>
          <a:prstGeom prst="rect">
            <a:avLst/>
          </a:prstGeom>
        </p:spPr>
      </p:pic>
      <p:sp>
        <p:nvSpPr>
          <p:cNvPr id="47" name="TextBox 46"/>
          <p:cNvSpPr txBox="1"/>
          <p:nvPr/>
        </p:nvSpPr>
        <p:spPr>
          <a:xfrm>
            <a:off x="1653414" y="5673996"/>
            <a:ext cx="2010229"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Chu-</a:t>
            </a:r>
            <a:r>
              <a:rPr lang="en-GB" sz="3200" b="1" dirty="0" err="1">
                <a:solidFill>
                  <a:schemeClr val="bg1"/>
                </a:solidFill>
              </a:rPr>
              <a:t>chu</a:t>
            </a:r>
            <a:endParaRPr lang="en-GB" sz="3200" b="1" dirty="0">
              <a:solidFill>
                <a:schemeClr val="bg1"/>
              </a:solidFill>
            </a:endParaRPr>
          </a:p>
        </p:txBody>
      </p:sp>
      <p:sp>
        <p:nvSpPr>
          <p:cNvPr id="48" name="TextBox 47"/>
          <p:cNvSpPr txBox="1"/>
          <p:nvPr/>
        </p:nvSpPr>
        <p:spPr>
          <a:xfrm>
            <a:off x="0" y="3871"/>
            <a:ext cx="10889743" cy="646331"/>
          </a:xfrm>
          <a:prstGeom prst="rect">
            <a:avLst/>
          </a:prstGeom>
          <a:noFill/>
        </p:spPr>
        <p:txBody>
          <a:bodyPr wrap="square" rtlCol="0">
            <a:spAutoFit/>
          </a:bodyPr>
          <a:lstStyle/>
          <a:p>
            <a:r>
              <a:rPr lang="en-GB" sz="3600" dirty="0">
                <a:solidFill>
                  <a:srgbClr val="002060"/>
                </a:solidFill>
              </a:rPr>
              <a:t>Es </a:t>
            </a:r>
            <a:r>
              <a:rPr lang="en-GB" sz="3600" dirty="0" err="1">
                <a:solidFill>
                  <a:srgbClr val="002060"/>
                </a:solidFill>
              </a:rPr>
              <a:t>famosa</a:t>
            </a:r>
            <a:r>
              <a:rPr lang="en-GB" sz="3600" dirty="0">
                <a:solidFill>
                  <a:srgbClr val="002060"/>
                </a:solidFill>
              </a:rPr>
              <a:t>… ¿la prima, el </a:t>
            </a:r>
            <a:r>
              <a:rPr lang="en-GB" sz="3600" dirty="0" err="1">
                <a:solidFill>
                  <a:srgbClr val="002060"/>
                </a:solidFill>
              </a:rPr>
              <a:t>abuelo</a:t>
            </a:r>
            <a:r>
              <a:rPr lang="en-GB" sz="3600" dirty="0">
                <a:solidFill>
                  <a:srgbClr val="002060"/>
                </a:solidFill>
              </a:rPr>
              <a:t> o el tío?</a:t>
            </a:r>
          </a:p>
        </p:txBody>
      </p:sp>
      <p:sp>
        <p:nvSpPr>
          <p:cNvPr id="49" name="Oval 48"/>
          <p:cNvSpPr/>
          <p:nvPr/>
        </p:nvSpPr>
        <p:spPr>
          <a:xfrm>
            <a:off x="2944131" y="755437"/>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10146818" y="4251940"/>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8144294" y="1690429"/>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1" y="-8435"/>
            <a:ext cx="12192001" cy="646331"/>
          </a:xfrm>
          <a:prstGeom prst="rect">
            <a:avLst/>
          </a:prstGeom>
          <a:solidFill>
            <a:srgbClr val="3A5EAC"/>
          </a:solidFill>
        </p:spPr>
        <p:txBody>
          <a:bodyPr wrap="square" rtlCol="0">
            <a:spAutoFit/>
          </a:bodyPr>
          <a:lstStyle/>
          <a:p>
            <a:r>
              <a:rPr lang="en-GB" sz="3600" b="1" dirty="0">
                <a:solidFill>
                  <a:schemeClr val="bg1"/>
                </a:solidFill>
              </a:rPr>
              <a:t>La prima es </a:t>
            </a:r>
            <a:r>
              <a:rPr lang="en-GB" sz="3600" b="1" dirty="0" err="1">
                <a:solidFill>
                  <a:schemeClr val="bg1"/>
                </a:solidFill>
              </a:rPr>
              <a:t>famosa</a:t>
            </a:r>
            <a:r>
              <a:rPr lang="en-GB" sz="3600" b="1" dirty="0">
                <a:solidFill>
                  <a:schemeClr val="bg1"/>
                </a:solidFill>
              </a:rPr>
              <a:t>.</a:t>
            </a:r>
          </a:p>
        </p:txBody>
      </p:sp>
      <p:sp>
        <p:nvSpPr>
          <p:cNvPr id="36" name="TextBox 35"/>
          <p:cNvSpPr txBox="1"/>
          <p:nvPr/>
        </p:nvSpPr>
        <p:spPr>
          <a:xfrm>
            <a:off x="2153943" y="3844355"/>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Emilia</a:t>
            </a:r>
          </a:p>
        </p:txBody>
      </p:sp>
      <p:sp>
        <p:nvSpPr>
          <p:cNvPr id="2" name="Title 1"/>
          <p:cNvSpPr>
            <a:spLocks noGrp="1"/>
          </p:cNvSpPr>
          <p:nvPr>
            <p:ph type="title"/>
          </p:nvPr>
        </p:nvSpPr>
        <p:spPr>
          <a:xfrm>
            <a:off x="-390098" y="392176"/>
            <a:ext cx="239973" cy="498623"/>
          </a:xfrm>
        </p:spPr>
        <p:txBody>
          <a:bodyPr>
            <a:normAutofit/>
          </a:bodyPr>
          <a:lstStyle/>
          <a:p>
            <a:r>
              <a:rPr lang="en-GB" sz="100" kern="1200" dirty="0">
                <a:solidFill>
                  <a:srgbClr val="F9F9F9"/>
                </a:solidFill>
                <a:effectLst/>
              </a:rPr>
              <a:t>Isobel</a:t>
            </a:r>
            <a:endParaRPr lang="en-GB" sz="100" dirty="0">
              <a:solidFill>
                <a:srgbClr val="F9F9F9"/>
              </a:solidFill>
            </a:endParaRPr>
          </a:p>
        </p:txBody>
      </p:sp>
      <p:sp>
        <p:nvSpPr>
          <p:cNvPr id="38" name="TextBox 37"/>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Isobel</a:t>
            </a:r>
          </a:p>
        </p:txBody>
      </p:sp>
    </p:spTree>
    <p:extLst>
      <p:ext uri="{BB962C8B-B14F-4D97-AF65-F5344CB8AC3E}">
        <p14:creationId xmlns:p14="http://schemas.microsoft.com/office/powerpoint/2010/main" val="191223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0" presetClass="exit" presetSubtype="0" fill="hold" grpId="1" nodeType="withEffect">
                                  <p:stCondLst>
                                    <p:cond delay="0"/>
                                  </p:stCondLst>
                                  <p:childTnLst>
                                    <p:animEffect transition="out" filter="fade">
                                      <p:cBhvr>
                                        <p:cTn id="18" dur="500"/>
                                        <p:tgtEl>
                                          <p:spTgt spid="49"/>
                                        </p:tgtEl>
                                      </p:cBhvr>
                                    </p:animEffect>
                                    <p:set>
                                      <p:cBhvr>
                                        <p:cTn id="19" dur="1" fill="hold">
                                          <p:stCondLst>
                                            <p:cond delay="499"/>
                                          </p:stCondLst>
                                        </p:cTn>
                                        <p:tgtEl>
                                          <p:spTgt spid="4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49" grpId="1" animBg="1"/>
      <p:bldP spid="50" grpId="0" animBg="1"/>
      <p:bldP spid="51" grpId="0" animBg="1"/>
      <p:bldP spid="51" grpId="1" animBg="1"/>
      <p:bldP spid="5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11">
            <a:extLst>
              <a:ext uri="{FF2B5EF4-FFF2-40B4-BE49-F238E27FC236}">
                <a16:creationId xmlns:a16="http://schemas.microsoft.com/office/drawing/2014/main" id="{5B62E771-2F3E-4872-88A1-C029F1B63E57}"/>
              </a:ext>
            </a:extLst>
          </p:cNvPr>
          <p:cNvSpPr/>
          <p:nvPr/>
        </p:nvSpPr>
        <p:spPr>
          <a:xfrm>
            <a:off x="10010274" y="177956"/>
            <a:ext cx="191786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182" y="799279"/>
            <a:ext cx="1610977" cy="1643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91" y="1660292"/>
            <a:ext cx="1781745" cy="20019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519" y="1695257"/>
            <a:ext cx="1808961" cy="181505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0889" y="4411187"/>
            <a:ext cx="1488744" cy="167483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79" y="4368391"/>
            <a:ext cx="1967133" cy="1967133"/>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27402" y="4429130"/>
            <a:ext cx="18483" cy="43829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Martín</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Sofia</a:t>
            </a: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algn="ctr"/>
            <a:r>
              <a:rPr lang="en-GB" sz="3200" b="1" dirty="0" err="1">
                <a:solidFill>
                  <a:schemeClr val="bg1"/>
                </a:solidFill>
              </a:rPr>
              <a:t>Paco</a:t>
            </a:r>
            <a:endParaRPr lang="en-GB" sz="3200" b="1" dirty="0">
              <a:solidFill>
                <a:schemeClr val="bg1"/>
              </a:solidFill>
            </a:endParaRPr>
          </a:p>
        </p:txBody>
      </p:sp>
      <p:sp>
        <p:nvSpPr>
          <p:cNvPr id="41" name="TextBox 40"/>
          <p:cNvSpPr txBox="1"/>
          <p:nvPr/>
        </p:nvSpPr>
        <p:spPr>
          <a:xfrm>
            <a:off x="10421536" y="5711392"/>
            <a:ext cx="1620410"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Lorena</a:t>
            </a:r>
          </a:p>
        </p:txBody>
      </p:sp>
      <p:sp>
        <p:nvSpPr>
          <p:cNvPr id="42" name="TextBox 41"/>
          <p:cNvSpPr txBox="1"/>
          <p:nvPr/>
        </p:nvSpPr>
        <p:spPr>
          <a:xfrm>
            <a:off x="8391675"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Carlos</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Luca</a:t>
            </a:r>
          </a:p>
        </p:txBody>
      </p:sp>
      <p:sp>
        <p:nvSpPr>
          <p:cNvPr id="44" name="TextBox 43"/>
          <p:cNvSpPr txBox="1"/>
          <p:nvPr/>
        </p:nvSpPr>
        <p:spPr>
          <a:xfrm>
            <a:off x="10401389"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Ana</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194" y="4429130"/>
            <a:ext cx="2473377" cy="1727243"/>
          </a:xfrm>
          <a:prstGeom prst="rect">
            <a:avLst/>
          </a:prstGeom>
        </p:spPr>
      </p:pic>
      <p:sp>
        <p:nvSpPr>
          <p:cNvPr id="47" name="TextBox 46"/>
          <p:cNvSpPr txBox="1"/>
          <p:nvPr/>
        </p:nvSpPr>
        <p:spPr>
          <a:xfrm>
            <a:off x="1653414" y="5673996"/>
            <a:ext cx="2010229"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Chu-</a:t>
            </a:r>
            <a:r>
              <a:rPr lang="en-GB" sz="3200" b="1" dirty="0" err="1">
                <a:solidFill>
                  <a:schemeClr val="bg1"/>
                </a:solidFill>
              </a:rPr>
              <a:t>chu</a:t>
            </a:r>
            <a:endParaRPr lang="en-GB" sz="3200" b="1" dirty="0">
              <a:solidFill>
                <a:schemeClr val="bg1"/>
              </a:solidFill>
            </a:endParaRPr>
          </a:p>
        </p:txBody>
      </p:sp>
      <p:sp>
        <p:nvSpPr>
          <p:cNvPr id="48" name="TextBox 47"/>
          <p:cNvSpPr txBox="1"/>
          <p:nvPr/>
        </p:nvSpPr>
        <p:spPr>
          <a:xfrm>
            <a:off x="33161" y="-11276"/>
            <a:ext cx="10889743" cy="646331"/>
          </a:xfrm>
          <a:prstGeom prst="rect">
            <a:avLst/>
          </a:prstGeom>
          <a:noFill/>
        </p:spPr>
        <p:txBody>
          <a:bodyPr wrap="square" rtlCol="0">
            <a:spAutoFit/>
          </a:bodyPr>
          <a:lstStyle/>
          <a:p>
            <a:r>
              <a:rPr lang="en-GB" sz="3600" dirty="0">
                <a:solidFill>
                  <a:srgbClr val="002060"/>
                </a:solidFill>
              </a:rPr>
              <a:t>Es </a:t>
            </a:r>
            <a:r>
              <a:rPr lang="en-GB" sz="3600" dirty="0" err="1">
                <a:solidFill>
                  <a:srgbClr val="002060"/>
                </a:solidFill>
              </a:rPr>
              <a:t>fuerte</a:t>
            </a:r>
            <a:r>
              <a:rPr lang="en-GB" sz="3600" dirty="0">
                <a:solidFill>
                  <a:srgbClr val="002060"/>
                </a:solidFill>
              </a:rPr>
              <a:t>… ¿la </a:t>
            </a:r>
            <a:r>
              <a:rPr lang="en-GB" sz="3600" dirty="0" err="1">
                <a:solidFill>
                  <a:srgbClr val="002060"/>
                </a:solidFill>
              </a:rPr>
              <a:t>abuela</a:t>
            </a:r>
            <a:r>
              <a:rPr lang="en-GB" sz="3600" dirty="0">
                <a:solidFill>
                  <a:srgbClr val="002060"/>
                </a:solidFill>
              </a:rPr>
              <a:t>, el </a:t>
            </a:r>
            <a:r>
              <a:rPr lang="en-GB" sz="3600" dirty="0" err="1">
                <a:solidFill>
                  <a:srgbClr val="002060"/>
                </a:solidFill>
              </a:rPr>
              <a:t>abuelo</a:t>
            </a:r>
            <a:r>
              <a:rPr lang="en-GB" sz="3600" dirty="0">
                <a:solidFill>
                  <a:srgbClr val="002060"/>
                </a:solidFill>
              </a:rPr>
              <a:t> o la prima?</a:t>
            </a:r>
          </a:p>
        </p:txBody>
      </p:sp>
      <p:sp>
        <p:nvSpPr>
          <p:cNvPr id="49" name="Oval 48"/>
          <p:cNvSpPr/>
          <p:nvPr/>
        </p:nvSpPr>
        <p:spPr>
          <a:xfrm>
            <a:off x="10146818" y="4277291"/>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2986112" y="749185"/>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5089177" y="657979"/>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0" y="-24860"/>
            <a:ext cx="12192000" cy="646331"/>
          </a:xfrm>
          <a:prstGeom prst="rect">
            <a:avLst/>
          </a:prstGeom>
          <a:solidFill>
            <a:srgbClr val="3A5EAC"/>
          </a:solidFill>
        </p:spPr>
        <p:txBody>
          <a:bodyPr wrap="square" rtlCol="0">
            <a:spAutoFit/>
          </a:bodyPr>
          <a:lstStyle/>
          <a:p>
            <a:r>
              <a:rPr lang="en-GB" sz="3600" b="1" dirty="0">
                <a:solidFill>
                  <a:schemeClr val="bg1"/>
                </a:solidFill>
              </a:rPr>
              <a:t>El </a:t>
            </a:r>
            <a:r>
              <a:rPr lang="en-GB" sz="3600" b="1" dirty="0" err="1">
                <a:solidFill>
                  <a:schemeClr val="bg1"/>
                </a:solidFill>
              </a:rPr>
              <a:t>abuelo</a:t>
            </a:r>
            <a:r>
              <a:rPr lang="en-GB" sz="3600" b="1" dirty="0">
                <a:solidFill>
                  <a:schemeClr val="bg1"/>
                </a:solidFill>
              </a:rPr>
              <a:t> / la </a:t>
            </a:r>
            <a:r>
              <a:rPr lang="en-GB" sz="3600" b="1" dirty="0" err="1">
                <a:solidFill>
                  <a:schemeClr val="bg1"/>
                </a:solidFill>
              </a:rPr>
              <a:t>abuela</a:t>
            </a:r>
            <a:r>
              <a:rPr lang="en-GB" sz="3600" b="1" dirty="0">
                <a:solidFill>
                  <a:schemeClr val="bg1"/>
                </a:solidFill>
              </a:rPr>
              <a:t> / la prima es </a:t>
            </a:r>
            <a:r>
              <a:rPr lang="en-GB" sz="3600" b="1" dirty="0" err="1">
                <a:solidFill>
                  <a:schemeClr val="bg1"/>
                </a:solidFill>
              </a:rPr>
              <a:t>fuerte</a:t>
            </a:r>
            <a:r>
              <a:rPr lang="en-GB" sz="3600" b="1" dirty="0">
                <a:solidFill>
                  <a:schemeClr val="bg1"/>
                </a:solidFill>
              </a:rPr>
              <a:t>.</a:t>
            </a:r>
          </a:p>
        </p:txBody>
      </p:sp>
      <p:sp>
        <p:nvSpPr>
          <p:cNvPr id="36" name="TextBox 35"/>
          <p:cNvSpPr txBox="1"/>
          <p:nvPr/>
        </p:nvSpPr>
        <p:spPr>
          <a:xfrm>
            <a:off x="2153943" y="3844355"/>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Emilia</a:t>
            </a:r>
          </a:p>
        </p:txBody>
      </p:sp>
      <p:sp>
        <p:nvSpPr>
          <p:cNvPr id="3" name="Title 2"/>
          <p:cNvSpPr>
            <a:spLocks noGrp="1"/>
          </p:cNvSpPr>
          <p:nvPr>
            <p:ph type="title"/>
          </p:nvPr>
        </p:nvSpPr>
        <p:spPr>
          <a:xfrm>
            <a:off x="-499281" y="537238"/>
            <a:ext cx="294564" cy="356206"/>
          </a:xfrm>
        </p:spPr>
        <p:txBody>
          <a:bodyPr>
            <a:normAutofit/>
          </a:bodyPr>
          <a:lstStyle/>
          <a:p>
            <a:r>
              <a:rPr lang="en-GB" sz="100" kern="1200" dirty="0">
                <a:solidFill>
                  <a:srgbClr val="F9F9F9"/>
                </a:solidFill>
                <a:effectLst/>
              </a:rPr>
              <a:t>Isobel</a:t>
            </a:r>
            <a:endParaRPr lang="en-GB" sz="100" dirty="0">
              <a:solidFill>
                <a:srgbClr val="F9F9F9"/>
              </a:solidFill>
            </a:endParaRPr>
          </a:p>
        </p:txBody>
      </p:sp>
      <p:sp>
        <p:nvSpPr>
          <p:cNvPr id="38" name="TextBox 37"/>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Isobel</a:t>
            </a:r>
          </a:p>
        </p:txBody>
      </p:sp>
    </p:spTree>
    <p:extLst>
      <p:ext uri="{BB962C8B-B14F-4D97-AF65-F5344CB8AC3E}">
        <p14:creationId xmlns:p14="http://schemas.microsoft.com/office/powerpoint/2010/main" val="177045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8" presetClass="emph" presetSubtype="0" fill="hold" grpId="1" nodeType="withEffect">
                                  <p:stCondLst>
                                    <p:cond delay="0"/>
                                  </p:stCondLst>
                                  <p:childTnLst>
                                    <p:animRot by="21600000">
                                      <p:cBhvr>
                                        <p:cTn id="18" dur="2000" fill="hold"/>
                                        <p:tgtEl>
                                          <p:spTgt spid="50"/>
                                        </p:tgtEl>
                                        <p:attrNameLst>
                                          <p:attrName>r</p:attrName>
                                        </p:attrNameLst>
                                      </p:cBhvr>
                                    </p:animRot>
                                  </p:childTnLst>
                                </p:cTn>
                              </p:par>
                              <p:par>
                                <p:cTn id="19" presetID="8" presetClass="emph" presetSubtype="0" fill="hold" grpId="1" nodeType="withEffect">
                                  <p:stCondLst>
                                    <p:cond delay="0"/>
                                  </p:stCondLst>
                                  <p:childTnLst>
                                    <p:animRot by="21600000">
                                      <p:cBhvr>
                                        <p:cTn id="20" dur="2000" fill="hold"/>
                                        <p:tgtEl>
                                          <p:spTgt spid="49"/>
                                        </p:tgtEl>
                                        <p:attrNameLst>
                                          <p:attrName>r</p:attrName>
                                        </p:attrNameLst>
                                      </p:cBhvr>
                                    </p:animRot>
                                  </p:childTnLst>
                                </p:cTn>
                              </p:par>
                              <p:par>
                                <p:cTn id="21" presetID="8" presetClass="emph" presetSubtype="0" fill="hold" grpId="1" nodeType="withEffect">
                                  <p:stCondLst>
                                    <p:cond delay="0"/>
                                  </p:stCondLst>
                                  <p:childTnLst>
                                    <p:animRot by="21600000">
                                      <p:cBhvr>
                                        <p:cTn id="22" dur="2000" fill="hold"/>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49" grpId="1" animBg="1"/>
      <p:bldP spid="50" grpId="0" animBg="1"/>
      <p:bldP spid="50" grpId="1" animBg="1"/>
      <p:bldP spid="51" grpId="0" animBg="1"/>
      <p:bldP spid="51" grpId="1" animBg="1"/>
      <p:bldP spid="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tener</a:t>
            </a:r>
            <a:br>
              <a:rPr lang="en-GB" sz="8640" b="1" dirty="0">
                <a:solidFill>
                  <a:srgbClr val="1E4E79"/>
                </a:solidFill>
              </a:rPr>
            </a:br>
            <a:endParaRPr sz="3959" dirty="0"/>
          </a:p>
        </p:txBody>
      </p:sp>
      <p:sp>
        <p:nvSpPr>
          <p:cNvPr id="68" name="Google Shape;68;p14"/>
          <p:cNvSpPr txBox="1"/>
          <p:nvPr/>
        </p:nvSpPr>
        <p:spPr>
          <a:xfrm>
            <a:off x="3155228" y="2156305"/>
            <a:ext cx="58815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have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err="1">
                <a:solidFill>
                  <a:srgbClr val="1E4E79"/>
                </a:solidFill>
                <a:latin typeface="Century Gothic"/>
                <a:ea typeface="Century Gothic"/>
                <a:cs typeface="Century Gothic"/>
                <a:sym typeface="Century Gothic"/>
              </a:rPr>
              <a:t>hav</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9" name="Google Shape;69;p14" descr="question mark action button"/>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err="1">
                <a:solidFill>
                  <a:srgbClr val="1E4E79"/>
                </a:solidFill>
                <a:latin typeface="Century Gothic"/>
                <a:cs typeface="Arial"/>
                <a:sym typeface="Century Gothic"/>
              </a:rPr>
              <a:t>tengo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1" name="Google Shape;71;p14"/>
          <p:cNvSpPr txBox="1"/>
          <p:nvPr/>
        </p:nvSpPr>
        <p:spPr>
          <a:xfrm>
            <a:off x="3166441" y="5134252"/>
            <a:ext cx="599860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 I have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Rounded Rectangle 11">
            <a:extLst>
              <a:ext uri="{FF2B5EF4-FFF2-40B4-BE49-F238E27FC236}">
                <a16:creationId xmlns:a16="http://schemas.microsoft.com/office/drawing/2014/main" id="{75EC3DEB-6B17-4364-B5A5-EFD157907359}"/>
              </a:ext>
            </a:extLst>
          </p:cNvPr>
          <p:cNvSpPr/>
          <p:nvPr/>
        </p:nvSpPr>
        <p:spPr>
          <a:xfrm>
            <a:off x="10010274" y="177956"/>
            <a:ext cx="191786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7369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tenemos</a:t>
            </a:r>
            <a:endParaRPr sz="11500" dirty="0"/>
          </a:p>
        </p:txBody>
      </p:sp>
      <p:sp>
        <p:nvSpPr>
          <p:cNvPr id="78" name="Google Shape;78;p15"/>
          <p:cNvSpPr txBox="1"/>
          <p:nvPr/>
        </p:nvSpPr>
        <p:spPr>
          <a:xfrm>
            <a:off x="0" y="2177384"/>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we have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9" name="Google Shape;79;p15"/>
          <p:cNvSpPr txBox="1"/>
          <p:nvPr/>
        </p:nvSpPr>
        <p:spPr>
          <a:xfrm>
            <a:off x="0" y="3935663"/>
            <a:ext cx="1205564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5400" b="1" i="0" u="none" strike="noStrike" kern="0" cap="none" spc="0" normalizeH="0" baseline="0" noProof="0" dirty="0">
                <a:ln>
                  <a:noFill/>
                </a:ln>
                <a:solidFill>
                  <a:srgbClr val="AE1518"/>
                </a:solidFill>
                <a:effectLst/>
                <a:uLnTx/>
                <a:uFillTx/>
                <a:latin typeface="Century Gothic"/>
                <a:ea typeface="Century Gothic"/>
                <a:cs typeface="Century Gothic"/>
                <a:sym typeface="Century Gothic"/>
              </a:rPr>
              <a:t> </a:t>
            </a:r>
            <a:r>
              <a:rPr lang="en-GB" sz="5400" b="1" kern="0" dirty="0">
                <a:solidFill>
                  <a:srgbClr val="AE1518"/>
                </a:solidFill>
                <a:latin typeface="Century Gothic"/>
                <a:ea typeface="Century Gothic"/>
                <a:cs typeface="Century Gothic"/>
                <a:sym typeface="Century Gothic"/>
              </a:rPr>
              <a:t>T</a:t>
            </a:r>
            <a:r>
              <a:rPr kumimoji="0" lang="en-GB" sz="5400" b="1" i="0" u="none" strike="noStrike" kern="0" cap="none" spc="0" normalizeH="0" baseline="0" noProof="0" dirty="0" err="1">
                <a:ln>
                  <a:noFill/>
                </a:ln>
                <a:solidFill>
                  <a:srgbClr val="AE1518"/>
                </a:solidFill>
                <a:effectLst/>
                <a:uLnTx/>
                <a:uFillTx/>
                <a:latin typeface="Century Gothic"/>
                <a:ea typeface="Century Gothic"/>
                <a:cs typeface="Century Gothic"/>
                <a:sym typeface="Century Gothic"/>
              </a:rPr>
              <a:t>enemos</a:t>
            </a:r>
            <a:r>
              <a:rPr kumimoji="0" lang="en-GB" sz="5400" b="1" i="0" u="none" strike="noStrike" kern="0" cap="none" spc="0" normalizeH="0" baseline="0" noProof="0" dirty="0">
                <a:ln>
                  <a:noFill/>
                </a:ln>
                <a:solidFill>
                  <a:srgbClr val="AE1518"/>
                </a:solidFill>
                <a:effectLst/>
                <a:uLnTx/>
                <a:uFillTx/>
                <a:latin typeface="Century Gothic"/>
                <a:ea typeface="Century Gothic"/>
                <a:cs typeface="Century Gothic"/>
                <a:sym typeface="Century Gothic"/>
              </a:rPr>
              <a:t> </a:t>
            </a:r>
            <a:r>
              <a:rPr lang="en-GB" sz="5400" kern="0" dirty="0">
                <a:solidFill>
                  <a:srgbClr val="1E4E79"/>
                </a:solidFill>
                <a:latin typeface="Century Gothic"/>
                <a:ea typeface="Century Gothic"/>
                <a:cs typeface="Century Gothic"/>
                <a:sym typeface="Century Gothic"/>
              </a:rPr>
              <a:t>un </a:t>
            </a:r>
            <a:r>
              <a:rPr lang="en-GB" sz="5400" kern="0" dirty="0" err="1">
                <a:solidFill>
                  <a:srgbClr val="1E4E79"/>
                </a:solidFill>
                <a:latin typeface="Century Gothic"/>
                <a:ea typeface="Century Gothic"/>
                <a:cs typeface="Century Gothic"/>
                <a:sym typeface="Century Gothic"/>
              </a:rPr>
              <a:t>abuelo</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famoso</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0" name="Google Shape;80;p15"/>
          <p:cNvSpPr txBox="1"/>
          <p:nvPr/>
        </p:nvSpPr>
        <p:spPr>
          <a:xfrm>
            <a:off x="2552700" y="4951326"/>
            <a:ext cx="741385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rgbClr val="AE1518"/>
                </a:solidFill>
                <a:latin typeface="Century Gothic"/>
                <a:ea typeface="Century Gothic"/>
                <a:cs typeface="Century Gothic"/>
                <a:sym typeface="Century Gothic"/>
              </a:rPr>
              <a:t>We have</a:t>
            </a:r>
            <a:r>
              <a:rPr kumimoji="0" lang="en-GB" sz="3200" b="1" i="0" u="none" strike="noStrike" kern="0" cap="none" spc="0" normalizeH="0" baseline="0" noProof="0" dirty="0">
                <a:ln>
                  <a:noFill/>
                </a:ln>
                <a:solidFill>
                  <a:srgbClr val="AE1518"/>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grandad. He is</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famous.</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Rounded Rectangle 11">
            <a:extLst>
              <a:ext uri="{FF2B5EF4-FFF2-40B4-BE49-F238E27FC236}">
                <a16:creationId xmlns:a16="http://schemas.microsoft.com/office/drawing/2014/main" id="{73CB4307-D33D-4D32-AFB7-A6938A2D69DB}"/>
              </a:ext>
            </a:extLst>
          </p:cNvPr>
          <p:cNvSpPr/>
          <p:nvPr/>
        </p:nvSpPr>
        <p:spPr>
          <a:xfrm>
            <a:off x="10010274" y="177956"/>
            <a:ext cx="191786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6322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176496" y="922049"/>
            <a:ext cx="2095118" cy="1194736"/>
          </a:xfrm>
          <a:prstGeom prst="wedgeRoundRectCallout">
            <a:avLst>
              <a:gd name="adj1" fmla="val 56500"/>
              <a:gd name="adj2" fmla="val 29386"/>
              <a:gd name="adj3" fmla="val 16667"/>
            </a:avLst>
          </a:prstGeom>
          <a:solidFill>
            <a:srgbClr val="FBF0D5"/>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Tenemos una </a:t>
            </a:r>
            <a:r>
              <a:rPr lang="en-GB" sz="2400" b="1" dirty="0" err="1">
                <a:solidFill>
                  <a:srgbClr val="002060"/>
                </a:solidFill>
                <a:latin typeface="Century Gothic" panose="020B0502020202020204" pitchFamily="34" charset="0"/>
              </a:rPr>
              <a:t>familia</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grande</a:t>
            </a:r>
            <a:r>
              <a:rPr lang="en-GB" sz="2400" b="1" dirty="0">
                <a:solidFill>
                  <a:srgbClr val="002060"/>
                </a:solidFill>
                <a:latin typeface="Century Gothic" panose="020B0502020202020204" pitchFamily="34"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9576" y="4394902"/>
            <a:ext cx="1109655" cy="12712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403" y="4390908"/>
            <a:ext cx="1221109" cy="137374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586" y="4524817"/>
            <a:ext cx="1704423" cy="1190257"/>
          </a:xfrm>
          <a:prstGeom prst="rect">
            <a:avLst/>
          </a:prstGeom>
        </p:spPr>
      </p:pic>
      <p:sp>
        <p:nvSpPr>
          <p:cNvPr id="9" name="Rounded Rectangular Callout 8"/>
          <p:cNvSpPr/>
          <p:nvPr/>
        </p:nvSpPr>
        <p:spPr>
          <a:xfrm>
            <a:off x="2566692" y="922047"/>
            <a:ext cx="2095118" cy="1196793"/>
          </a:xfrm>
          <a:prstGeom prst="wedgeRoundRectCallout">
            <a:avLst>
              <a:gd name="adj1" fmla="val 57851"/>
              <a:gd name="adj2" fmla="val 26907"/>
              <a:gd name="adj3" fmla="val 16667"/>
            </a:avLst>
          </a:prstGeom>
          <a:solidFill>
            <a:srgbClr val="FBF0D5"/>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Tengo</a:t>
            </a:r>
            <a:r>
              <a:rPr lang="en-GB" sz="2400" b="1" dirty="0">
                <a:solidFill>
                  <a:srgbClr val="002060"/>
                </a:solidFill>
                <a:latin typeface="Century Gothic" panose="020B0502020202020204" pitchFamily="34" charset="0"/>
              </a:rPr>
              <a:t> una </a:t>
            </a:r>
            <a:r>
              <a:rPr lang="en-GB" sz="2400" b="1" dirty="0" err="1">
                <a:solidFill>
                  <a:srgbClr val="002060"/>
                </a:solidFill>
                <a:latin typeface="Century Gothic" panose="020B0502020202020204" pitchFamily="34" charset="0"/>
              </a:rPr>
              <a:t>familia</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interesante</a:t>
            </a:r>
            <a:r>
              <a:rPr lang="en-GB" sz="2400" b="1" dirty="0">
                <a:solidFill>
                  <a:srgbClr val="002060"/>
                </a:solidFill>
                <a:latin typeface="Century Gothic" panose="020B0502020202020204" pitchFamily="34" charset="0"/>
              </a:rPr>
              <a:t>.</a:t>
            </a:r>
          </a:p>
        </p:txBody>
      </p:sp>
      <p:sp>
        <p:nvSpPr>
          <p:cNvPr id="10" name="Rounded Rectangular Callout 9"/>
          <p:cNvSpPr/>
          <p:nvPr/>
        </p:nvSpPr>
        <p:spPr>
          <a:xfrm>
            <a:off x="4956888" y="897025"/>
            <a:ext cx="2095118" cy="1161512"/>
          </a:xfrm>
          <a:prstGeom prst="wedgeRoundRectCallout">
            <a:avLst>
              <a:gd name="adj1" fmla="val 59112"/>
              <a:gd name="adj2" fmla="val 39748"/>
              <a:gd name="adj3" fmla="val 16667"/>
            </a:avLst>
          </a:prstGeom>
          <a:solidFill>
            <a:srgbClr val="FBF0D5"/>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Tengo</a:t>
            </a:r>
            <a:r>
              <a:rPr lang="en-GB" sz="2400" b="1" dirty="0">
                <a:solidFill>
                  <a:srgbClr val="002060"/>
                </a:solidFill>
                <a:latin typeface="Century Gothic" panose="020B0502020202020204" pitchFamily="34" charset="0"/>
              </a:rPr>
              <a:t> un </a:t>
            </a:r>
            <a:r>
              <a:rPr lang="en-GB" sz="2400" b="1" dirty="0" err="1">
                <a:solidFill>
                  <a:srgbClr val="002060"/>
                </a:solidFill>
                <a:latin typeface="Century Gothic" panose="020B0502020202020204" pitchFamily="34" charset="0"/>
              </a:rPr>
              <a:t>abuelo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activo</a:t>
            </a:r>
            <a:r>
              <a:rPr lang="en-GB" sz="2400" b="1" dirty="0">
                <a:solidFill>
                  <a:srgbClr val="002060"/>
                </a:solidFill>
                <a:latin typeface="Century Gothic" panose="020B0502020202020204" pitchFamily="34" charset="0"/>
              </a:rPr>
              <a:t>.</a:t>
            </a:r>
          </a:p>
        </p:txBody>
      </p:sp>
      <p:sp>
        <p:nvSpPr>
          <p:cNvPr id="11" name="Rounded Rectangular Callout 10"/>
          <p:cNvSpPr/>
          <p:nvPr/>
        </p:nvSpPr>
        <p:spPr>
          <a:xfrm>
            <a:off x="7398825" y="860587"/>
            <a:ext cx="2500056" cy="1161513"/>
          </a:xfrm>
          <a:prstGeom prst="wedgeRoundRectCallout">
            <a:avLst>
              <a:gd name="adj1" fmla="val 57711"/>
              <a:gd name="adj2" fmla="val 35489"/>
              <a:gd name="adj3" fmla="val 16667"/>
            </a:avLst>
          </a:prstGeom>
          <a:solidFill>
            <a:srgbClr val="FBF0D5"/>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Tenemos dos </a:t>
            </a:r>
            <a:r>
              <a:rPr lang="en-GB" sz="2400" b="1" dirty="0" err="1">
                <a:solidFill>
                  <a:srgbClr val="002060"/>
                </a:solidFill>
                <a:latin typeface="Century Gothic" panose="020B0502020202020204" pitchFamily="34" charset="0"/>
              </a:rPr>
              <a:t>primos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Inglaterra</a:t>
            </a:r>
            <a:r>
              <a:rPr lang="en-GB" sz="2400" b="1" dirty="0">
                <a:solidFill>
                  <a:srgbClr val="002060"/>
                </a:solidFill>
                <a:latin typeface="Century Gothic" panose="020B0502020202020204" pitchFamily="34" charset="0"/>
              </a:rPr>
              <a:t>.</a:t>
            </a:r>
          </a:p>
        </p:txBody>
      </p:sp>
      <p:sp>
        <p:nvSpPr>
          <p:cNvPr id="12" name="Rounded Rectangular Callout 11"/>
          <p:cNvSpPr/>
          <p:nvPr/>
        </p:nvSpPr>
        <p:spPr>
          <a:xfrm>
            <a:off x="137586" y="2463849"/>
            <a:ext cx="2249660" cy="1214529"/>
          </a:xfrm>
          <a:prstGeom prst="wedgeRoundRectCallout">
            <a:avLst>
              <a:gd name="adj1" fmla="val 57647"/>
              <a:gd name="adj2" fmla="val 30149"/>
              <a:gd name="adj3" fmla="val 16667"/>
            </a:avLst>
          </a:prstGeom>
          <a:solidFill>
            <a:srgbClr val="FBF0D5"/>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Tengo</a:t>
            </a:r>
            <a:r>
              <a:rPr lang="en-GB" sz="2400" b="1" dirty="0">
                <a:solidFill>
                  <a:srgbClr val="002060"/>
                </a:solidFill>
                <a:latin typeface="Century Gothic" panose="020B0502020202020204" pitchFamily="34" charset="0"/>
              </a:rPr>
              <a:t> un tío y una tía.</a:t>
            </a:r>
          </a:p>
        </p:txBody>
      </p:sp>
      <p:sp>
        <p:nvSpPr>
          <p:cNvPr id="13" name="Rounded Rectangular Callout 12"/>
          <p:cNvSpPr/>
          <p:nvPr/>
        </p:nvSpPr>
        <p:spPr>
          <a:xfrm>
            <a:off x="2689376" y="2441416"/>
            <a:ext cx="2267512" cy="1196793"/>
          </a:xfrm>
          <a:prstGeom prst="wedgeRoundRectCallout">
            <a:avLst>
              <a:gd name="adj1" fmla="val 60263"/>
              <a:gd name="adj2" fmla="val 34101"/>
              <a:gd name="adj3" fmla="val 16667"/>
            </a:avLst>
          </a:prstGeom>
          <a:solidFill>
            <a:srgbClr val="FBF0D5"/>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Tenemos una </a:t>
            </a:r>
            <a:r>
              <a:rPr lang="en-GB" sz="2400" b="1" dirty="0" err="1">
                <a:solidFill>
                  <a:srgbClr val="002060"/>
                </a:solidFill>
                <a:latin typeface="Century Gothic" panose="020B0502020202020204" pitchFamily="34" charset="0"/>
              </a:rPr>
              <a:t>abuela</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alegre</a:t>
            </a:r>
            <a:r>
              <a:rPr lang="en-GB" sz="2400" b="1" dirty="0">
                <a:solidFill>
                  <a:srgbClr val="002060"/>
                </a:solidFill>
                <a:latin typeface="Century Gothic" panose="020B0502020202020204" pitchFamily="34" charset="0"/>
              </a:rPr>
              <a:t>.</a:t>
            </a:r>
          </a:p>
        </p:txBody>
      </p:sp>
      <p:sp>
        <p:nvSpPr>
          <p:cNvPr id="14" name="Rounded Rectangular Callout 13"/>
          <p:cNvSpPr/>
          <p:nvPr/>
        </p:nvSpPr>
        <p:spPr>
          <a:xfrm>
            <a:off x="5335584" y="2436233"/>
            <a:ext cx="3080303" cy="1172872"/>
          </a:xfrm>
          <a:prstGeom prst="wedgeRoundRectCallout">
            <a:avLst>
              <a:gd name="adj1" fmla="val 55785"/>
              <a:gd name="adj2" fmla="val 37136"/>
              <a:gd name="adj3" fmla="val 16667"/>
            </a:avLst>
          </a:prstGeom>
          <a:solidFill>
            <a:srgbClr val="FBF0D5"/>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Tenemos un </a:t>
            </a:r>
            <a:r>
              <a:rPr lang="en-GB" sz="2400" b="1" dirty="0" err="1">
                <a:solidFill>
                  <a:srgbClr val="002060"/>
                </a:solidFill>
                <a:latin typeface="Century Gothic" panose="020B0502020202020204" pitchFamily="34" charset="0"/>
              </a:rPr>
              <a:t>perro</a:t>
            </a:r>
            <a:r>
              <a:rPr lang="en-GB" sz="2400" b="1" dirty="0">
                <a:solidFill>
                  <a:srgbClr val="002060"/>
                </a:solidFill>
                <a:latin typeface="Century Gothic" panose="020B0502020202020204" pitchFamily="34" charset="0"/>
              </a:rPr>
              <a:t>. Es bastante tonto.</a:t>
            </a:r>
          </a:p>
        </p:txBody>
      </p:sp>
      <p:sp>
        <p:nvSpPr>
          <p:cNvPr id="15" name="Rounded Rectangular Callout 14"/>
          <p:cNvSpPr/>
          <p:nvPr/>
        </p:nvSpPr>
        <p:spPr>
          <a:xfrm>
            <a:off x="8741714" y="2403940"/>
            <a:ext cx="2972596" cy="1160709"/>
          </a:xfrm>
          <a:prstGeom prst="wedgeRoundRectCallout">
            <a:avLst>
              <a:gd name="adj1" fmla="val 56284"/>
              <a:gd name="adj2" fmla="val 41533"/>
              <a:gd name="adj3" fmla="val 16667"/>
            </a:avLst>
          </a:prstGeom>
          <a:solidFill>
            <a:srgbClr val="FBF0D5"/>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Tengo</a:t>
            </a:r>
            <a:r>
              <a:rPr lang="en-GB" sz="2400" b="1" dirty="0">
                <a:solidFill>
                  <a:srgbClr val="002060"/>
                </a:solidFill>
                <a:latin typeface="Century Gothic" panose="020B0502020202020204" pitchFamily="34" charset="0"/>
              </a:rPr>
              <a:t> una prima. Es </a:t>
            </a:r>
            <a:r>
              <a:rPr lang="en-GB" sz="2400" b="1" dirty="0" err="1">
                <a:solidFill>
                  <a:srgbClr val="002060"/>
                </a:solidFill>
                <a:latin typeface="Century Gothic" panose="020B0502020202020204" pitchFamily="34" charset="0"/>
              </a:rPr>
              <a:t>simpática</a:t>
            </a:r>
            <a:r>
              <a:rPr lang="en-GB" sz="2400" b="1" dirty="0">
                <a:solidFill>
                  <a:srgbClr val="002060"/>
                </a:solidFill>
                <a:latin typeface="Century Gothic" panose="020B0502020202020204" pitchFamily="34" charset="0"/>
              </a:rPr>
              <a:t>.</a:t>
            </a:r>
          </a:p>
        </p:txBody>
      </p:sp>
      <p:sp>
        <p:nvSpPr>
          <p:cNvPr id="16" name="TextBox 15">
            <a:extLst>
              <a:ext uri="{FF2B5EF4-FFF2-40B4-BE49-F238E27FC236}">
                <a16:creationId xmlns:a16="http://schemas.microsoft.com/office/drawing/2014/main" id="{6A500173-7AE1-4980-9C52-2DFAE38768EA}"/>
              </a:ext>
            </a:extLst>
          </p:cNvPr>
          <p:cNvSpPr txBox="1"/>
          <p:nvPr/>
        </p:nvSpPr>
        <p:spPr>
          <a:xfrm>
            <a:off x="181102" y="112967"/>
            <a:ext cx="10567109"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b="1" dirty="0">
                <a:solidFill>
                  <a:srgbClr val="002060"/>
                </a:solidFill>
                <a:latin typeface="Century Gothic" panose="020B0502020202020204" pitchFamily="34" charset="0"/>
              </a:rPr>
              <a:t>Lee las </a:t>
            </a:r>
            <a:r>
              <a:rPr lang="en-US" sz="2400" b="1" dirty="0" err="1">
                <a:solidFill>
                  <a:srgbClr val="002060"/>
                </a:solidFill>
                <a:latin typeface="Century Gothic" panose="020B0502020202020204" pitchFamily="34" charset="0"/>
              </a:rPr>
              <a:t>descripciones</a:t>
            </a:r>
            <a:r>
              <a:rPr lang="en-US" sz="2400" b="1" dirty="0">
                <a:solidFill>
                  <a:srgbClr val="002060"/>
                </a:solidFill>
                <a:latin typeface="Century Gothic" panose="020B0502020202020204" pitchFamily="34" charset="0"/>
              </a:rPr>
              <a:t>.  Escribe </a:t>
            </a:r>
            <a:r>
              <a:rPr lang="en-US" sz="2400" b="1" dirty="0" err="1">
                <a:solidFill>
                  <a:srgbClr val="002060"/>
                </a:solidFill>
                <a:latin typeface="Century Gothic" panose="020B0502020202020204" pitchFamily="34" charset="0"/>
              </a:rPr>
              <a:t>en</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inglés</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Cómo</a:t>
            </a:r>
            <a:r>
              <a:rPr lang="en-US" sz="2400" b="1" dirty="0">
                <a:solidFill>
                  <a:srgbClr val="002060"/>
                </a:solidFill>
                <a:latin typeface="Century Gothic" panose="020B0502020202020204" pitchFamily="34" charset="0"/>
              </a:rPr>
              <a:t> son las </a:t>
            </a:r>
            <a:r>
              <a:rPr lang="en-US" sz="2400" b="1" dirty="0" err="1">
                <a:solidFill>
                  <a:srgbClr val="002060"/>
                </a:solidFill>
                <a:latin typeface="Century Gothic" panose="020B0502020202020204" pitchFamily="34" charset="0"/>
              </a:rPr>
              <a:t>familias</a:t>
            </a:r>
            <a:r>
              <a:rPr lang="en-US" sz="2400" b="1" dirty="0">
                <a:solidFill>
                  <a:srgbClr val="002060"/>
                </a:solidFill>
                <a:latin typeface="Century Gothic" panose="020B0502020202020204" pitchFamily="34" charset="0"/>
              </a:rPr>
              <a:t>?  </a:t>
            </a:r>
            <a:r>
              <a:rPr kumimoji="0" lang="en-US" sz="2400" b="1"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p:cNvSpPr txBox="1"/>
          <p:nvPr/>
        </p:nvSpPr>
        <p:spPr>
          <a:xfrm>
            <a:off x="298320" y="5744959"/>
            <a:ext cx="1491175" cy="584775"/>
          </a:xfrm>
          <a:prstGeom prst="rect">
            <a:avLst/>
          </a:prstGeom>
          <a:solidFill>
            <a:srgbClr val="3A5EAC"/>
          </a:solidFill>
          <a:ln>
            <a:solidFill>
              <a:srgbClr val="3A5EAC"/>
            </a:solidFill>
          </a:ln>
        </p:spPr>
        <p:txBody>
          <a:bodyPr wrap="square" rtlCol="0">
            <a:spAutoFit/>
          </a:bodyPr>
          <a:lstStyle/>
          <a:p>
            <a:pPr algn="ctr"/>
            <a:r>
              <a:rPr lang="en-GB" sz="3200" b="1" dirty="0">
                <a:solidFill>
                  <a:schemeClr val="bg1"/>
                </a:solidFill>
                <a:latin typeface="Century Gothic" panose="020B0502020202020204" pitchFamily="34" charset="0"/>
              </a:rPr>
              <a:t>Isobel</a:t>
            </a:r>
          </a:p>
        </p:txBody>
      </p:sp>
      <p:sp>
        <p:nvSpPr>
          <p:cNvPr id="18" name="TextBox 17"/>
          <p:cNvSpPr txBox="1"/>
          <p:nvPr/>
        </p:nvSpPr>
        <p:spPr>
          <a:xfrm>
            <a:off x="9707364" y="5715074"/>
            <a:ext cx="2436134" cy="584775"/>
          </a:xfrm>
          <a:prstGeom prst="rect">
            <a:avLst/>
          </a:prstGeom>
          <a:solidFill>
            <a:srgbClr val="3A5EAC"/>
          </a:solidFill>
          <a:ln>
            <a:solidFill>
              <a:srgbClr val="3A5EAC"/>
            </a:solidFill>
          </a:ln>
        </p:spPr>
        <p:txBody>
          <a:bodyPr wrap="square" rtlCol="0">
            <a:spAutoFit/>
          </a:bodyPr>
          <a:lstStyle/>
          <a:p>
            <a:pPr algn="ctr"/>
            <a:r>
              <a:rPr lang="en-GB" sz="3200" b="1" dirty="0">
                <a:solidFill>
                  <a:schemeClr val="bg1"/>
                </a:solidFill>
              </a:rPr>
              <a:t>Los </a:t>
            </a:r>
            <a:r>
              <a:rPr lang="en-GB" sz="3200" b="1" dirty="0" err="1">
                <a:solidFill>
                  <a:schemeClr val="bg1"/>
                </a:solidFill>
              </a:rPr>
              <a:t>primos</a:t>
            </a:r>
            <a:endParaRPr lang="en-GB" sz="3200" b="1" dirty="0">
              <a:solidFill>
                <a:schemeClr val="bg1"/>
              </a:solidFill>
            </a:endParaRPr>
          </a:p>
        </p:txBody>
      </p:sp>
      <p:graphicFrame>
        <p:nvGraphicFramePr>
          <p:cNvPr id="19" name="Google Shape;92;p5" descr="Table for exercises"/>
          <p:cNvGraphicFramePr/>
          <p:nvPr>
            <p:extLst>
              <p:ext uri="{D42A27DB-BD31-4B8C-83A1-F6EECF244321}">
                <p14:modId xmlns:p14="http://schemas.microsoft.com/office/powerpoint/2010/main" val="1624204110"/>
              </p:ext>
            </p:extLst>
          </p:nvPr>
        </p:nvGraphicFramePr>
        <p:xfrm>
          <a:off x="2043213" y="4347410"/>
          <a:ext cx="7629635" cy="1983768"/>
        </p:xfrm>
        <a:graphic>
          <a:graphicData uri="http://schemas.openxmlformats.org/drawingml/2006/table">
            <a:tbl>
              <a:tblPr firstRow="1" bandRow="1">
                <a:noFill/>
              </a:tblPr>
              <a:tblGrid>
                <a:gridCol w="3703447">
                  <a:extLst>
                    <a:ext uri="{9D8B030D-6E8A-4147-A177-3AD203B41FA5}">
                      <a16:colId xmlns:a16="http://schemas.microsoft.com/office/drawing/2014/main" val="20000"/>
                    </a:ext>
                  </a:extLst>
                </a:gridCol>
                <a:gridCol w="3926188">
                  <a:extLst>
                    <a:ext uri="{9D8B030D-6E8A-4147-A177-3AD203B41FA5}">
                      <a16:colId xmlns:a16="http://schemas.microsoft.com/office/drawing/2014/main" val="20002"/>
                    </a:ext>
                  </a:extLst>
                </a:gridCol>
              </a:tblGrid>
              <a:tr h="495942">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495942">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495942">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495942">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0" name="Google Shape;94;p5"/>
          <p:cNvSpPr txBox="1"/>
          <p:nvPr/>
        </p:nvSpPr>
        <p:spPr>
          <a:xfrm>
            <a:off x="1826379" y="3915362"/>
            <a:ext cx="286316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002060"/>
                </a:solidFill>
                <a:latin typeface="Century Gothic"/>
                <a:ea typeface="Century Gothic"/>
                <a:cs typeface="Century Gothic"/>
                <a:sym typeface="Century Gothic"/>
              </a:rPr>
              <a:t> Isobel </a:t>
            </a:r>
            <a:r>
              <a:rPr lang="en-GB" sz="2400" dirty="0">
                <a:solidFill>
                  <a:srgbClr val="002060"/>
                </a:solidFill>
                <a:latin typeface="Century Gothic"/>
                <a:ea typeface="Century Gothic"/>
                <a:cs typeface="Century Gothic"/>
                <a:sym typeface="Century Gothic"/>
              </a:rPr>
              <a:t>(“I have”)</a:t>
            </a:r>
            <a:endParaRPr sz="2400" dirty="0">
              <a:solidFill>
                <a:srgbClr val="002060"/>
              </a:solidFill>
              <a:latin typeface="Century Gothic"/>
              <a:ea typeface="Century Gothic"/>
              <a:cs typeface="Century Gothic"/>
              <a:sym typeface="Century Gothic"/>
            </a:endParaRPr>
          </a:p>
        </p:txBody>
      </p:sp>
      <p:sp>
        <p:nvSpPr>
          <p:cNvPr id="21" name="Google Shape;94;p5"/>
          <p:cNvSpPr txBox="1"/>
          <p:nvPr/>
        </p:nvSpPr>
        <p:spPr>
          <a:xfrm>
            <a:off x="5744103" y="3933278"/>
            <a:ext cx="418246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002060"/>
                </a:solidFill>
                <a:latin typeface="Century Gothic"/>
                <a:ea typeface="Century Gothic"/>
                <a:cs typeface="Century Gothic"/>
                <a:sym typeface="Century Gothic"/>
              </a:rPr>
              <a:t>Los </a:t>
            </a:r>
            <a:r>
              <a:rPr lang="en-GB" sz="2400" b="1" dirty="0" err="1">
                <a:solidFill>
                  <a:srgbClr val="002060"/>
                </a:solidFill>
                <a:latin typeface="Century Gothic"/>
                <a:ea typeface="Century Gothic"/>
                <a:cs typeface="Century Gothic"/>
                <a:sym typeface="Century Gothic"/>
              </a:rPr>
              <a:t>primos</a:t>
            </a:r>
            <a:r>
              <a:rPr lang="en-GB" sz="2400" b="1" dirty="0">
                <a:solidFill>
                  <a:srgbClr val="002060"/>
                </a:solidFill>
                <a:latin typeface="Century Gothic"/>
                <a:ea typeface="Century Gothic"/>
                <a:cs typeface="Century Gothic"/>
                <a:sym typeface="Century Gothic"/>
              </a:rPr>
              <a:t> </a:t>
            </a:r>
            <a:r>
              <a:rPr lang="en-GB" sz="2400" dirty="0">
                <a:solidFill>
                  <a:srgbClr val="002060"/>
                </a:solidFill>
                <a:latin typeface="Century Gothic"/>
                <a:ea typeface="Century Gothic"/>
                <a:cs typeface="Century Gothic"/>
                <a:sym typeface="Century Gothic"/>
              </a:rPr>
              <a:t>(“we have”)</a:t>
            </a:r>
            <a:endParaRPr sz="2400" dirty="0">
              <a:solidFill>
                <a:srgbClr val="002060"/>
              </a:solidFill>
              <a:latin typeface="Century Gothic"/>
              <a:ea typeface="Century Gothic"/>
              <a:cs typeface="Century Gothic"/>
              <a:sym typeface="Century Gothic"/>
            </a:endParaRPr>
          </a:p>
        </p:txBody>
      </p:sp>
      <p:sp>
        <p:nvSpPr>
          <p:cNvPr id="22" name="TextBox 21"/>
          <p:cNvSpPr txBox="1"/>
          <p:nvPr/>
        </p:nvSpPr>
        <p:spPr>
          <a:xfrm>
            <a:off x="2097321" y="4319284"/>
            <a:ext cx="39980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an interesting family</a:t>
            </a:r>
          </a:p>
        </p:txBody>
      </p:sp>
      <p:sp>
        <p:nvSpPr>
          <p:cNvPr id="23" name="TextBox 22"/>
          <p:cNvSpPr txBox="1"/>
          <p:nvPr/>
        </p:nvSpPr>
        <p:spPr>
          <a:xfrm>
            <a:off x="2019079" y="4832201"/>
            <a:ext cx="364547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an active grandad</a:t>
            </a:r>
          </a:p>
        </p:txBody>
      </p:sp>
      <p:sp>
        <p:nvSpPr>
          <p:cNvPr id="24" name="TextBox 23"/>
          <p:cNvSpPr txBox="1"/>
          <p:nvPr/>
        </p:nvSpPr>
        <p:spPr>
          <a:xfrm>
            <a:off x="2022083" y="5367293"/>
            <a:ext cx="363946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an aunt and uncle</a:t>
            </a:r>
          </a:p>
        </p:txBody>
      </p:sp>
      <p:sp>
        <p:nvSpPr>
          <p:cNvPr id="25" name="TextBox 24"/>
          <p:cNvSpPr txBox="1"/>
          <p:nvPr/>
        </p:nvSpPr>
        <p:spPr>
          <a:xfrm>
            <a:off x="2020392" y="5856667"/>
            <a:ext cx="331513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nice cousin</a:t>
            </a:r>
          </a:p>
        </p:txBody>
      </p:sp>
      <p:sp>
        <p:nvSpPr>
          <p:cNvPr id="26" name="TextBox 25"/>
          <p:cNvSpPr txBox="1"/>
          <p:nvPr/>
        </p:nvSpPr>
        <p:spPr>
          <a:xfrm>
            <a:off x="5744103" y="4299532"/>
            <a:ext cx="331513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big family</a:t>
            </a:r>
          </a:p>
        </p:txBody>
      </p:sp>
      <p:sp>
        <p:nvSpPr>
          <p:cNvPr id="27" name="TextBox 26"/>
          <p:cNvSpPr txBox="1"/>
          <p:nvPr/>
        </p:nvSpPr>
        <p:spPr>
          <a:xfrm>
            <a:off x="5685682" y="4836875"/>
            <a:ext cx="417037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two cousins in England</a:t>
            </a:r>
          </a:p>
        </p:txBody>
      </p:sp>
      <p:sp>
        <p:nvSpPr>
          <p:cNvPr id="28" name="TextBox 27"/>
          <p:cNvSpPr txBox="1"/>
          <p:nvPr/>
        </p:nvSpPr>
        <p:spPr>
          <a:xfrm>
            <a:off x="5747137" y="5354466"/>
            <a:ext cx="369481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cheerful grandma</a:t>
            </a:r>
          </a:p>
        </p:txBody>
      </p:sp>
      <p:sp>
        <p:nvSpPr>
          <p:cNvPr id="29" name="TextBox 28"/>
          <p:cNvSpPr txBox="1"/>
          <p:nvPr/>
        </p:nvSpPr>
        <p:spPr>
          <a:xfrm>
            <a:off x="5744103" y="5864009"/>
            <a:ext cx="331513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quite silly dog</a:t>
            </a:r>
          </a:p>
        </p:txBody>
      </p:sp>
      <p:sp>
        <p:nvSpPr>
          <p:cNvPr id="30" name="TextBox 29"/>
          <p:cNvSpPr txBox="1"/>
          <p:nvPr/>
        </p:nvSpPr>
        <p:spPr>
          <a:xfrm>
            <a:off x="10069197" y="963872"/>
            <a:ext cx="2289921" cy="461665"/>
          </a:xfrm>
          <a:prstGeom prst="rect">
            <a:avLst/>
          </a:prstGeom>
          <a:noFill/>
        </p:spPr>
        <p:txBody>
          <a:bodyPr wrap="square" rtlCol="0">
            <a:spAutoFit/>
          </a:bodyPr>
          <a:lstStyle/>
          <a:p>
            <a:r>
              <a:rPr lang="en-GB" sz="2400" b="1" dirty="0">
                <a:solidFill>
                  <a:srgbClr val="002060"/>
                </a:solidFill>
              </a:rPr>
              <a:t>el tío = uncle</a:t>
            </a:r>
          </a:p>
        </p:txBody>
      </p:sp>
      <p:sp>
        <p:nvSpPr>
          <p:cNvPr id="31" name="TextBox 30"/>
          <p:cNvSpPr txBox="1"/>
          <p:nvPr/>
        </p:nvSpPr>
        <p:spPr>
          <a:xfrm>
            <a:off x="10069198" y="1343164"/>
            <a:ext cx="2289921" cy="461665"/>
          </a:xfrm>
          <a:prstGeom prst="rect">
            <a:avLst/>
          </a:prstGeom>
          <a:noFill/>
        </p:spPr>
        <p:txBody>
          <a:bodyPr wrap="square" rtlCol="0">
            <a:spAutoFit/>
          </a:bodyPr>
          <a:lstStyle/>
          <a:p>
            <a:r>
              <a:rPr lang="en-GB" sz="2400" b="1" dirty="0">
                <a:solidFill>
                  <a:srgbClr val="002060"/>
                </a:solidFill>
              </a:rPr>
              <a:t>la tía = aunt</a:t>
            </a:r>
          </a:p>
        </p:txBody>
      </p:sp>
      <p:sp>
        <p:nvSpPr>
          <p:cNvPr id="2" name="Title 1"/>
          <p:cNvSpPr>
            <a:spLocks noGrp="1"/>
          </p:cNvSpPr>
          <p:nvPr>
            <p:ph type="title"/>
          </p:nvPr>
        </p:nvSpPr>
        <p:spPr>
          <a:xfrm>
            <a:off x="11362701" y="319399"/>
            <a:ext cx="434301" cy="350315"/>
          </a:xfrm>
        </p:spPr>
        <p:txBody>
          <a:bodyPr/>
          <a:lstStyle/>
          <a:p>
            <a:r>
              <a:rPr lang="en-GB" sz="100" b="1" dirty="0">
                <a:solidFill>
                  <a:schemeClr val="bg1"/>
                </a:solidFill>
              </a:rPr>
              <a:t>leer</a:t>
            </a:r>
          </a:p>
        </p:txBody>
      </p:sp>
      <p:sp>
        <p:nvSpPr>
          <p:cNvPr id="32"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AE1518"/>
          </a:solidFill>
          <a:ln w="12700">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49739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151214" y="371561"/>
            <a:ext cx="154013" cy="174128"/>
          </a:xfrm>
          <a:solidFill>
            <a:srgbClr val="AE1518"/>
          </a:solidFill>
          <a:ln>
            <a:solidFill>
              <a:srgbClr val="AE1518"/>
            </a:solidFill>
          </a:ln>
        </p:spPr>
        <p:txBody>
          <a:bodyPr>
            <a:normAutofit fontScale="90000"/>
          </a:bodyPr>
          <a:lstStyle/>
          <a:p>
            <a:r>
              <a:rPr lang="en-GB" sz="100" dirty="0" err="1">
                <a:solidFill>
                  <a:schemeClr val="bg1"/>
                </a:solidFill>
              </a:rPr>
              <a:t>escuchar</a:t>
            </a:r>
            <a:endParaRPr lang="en-GB" sz="100" dirty="0">
              <a:solidFill>
                <a:schemeClr val="bg1"/>
              </a:solidFill>
            </a:endParaRPr>
          </a:p>
        </p:txBody>
      </p:sp>
      <p:sp>
        <p:nvSpPr>
          <p:cNvPr id="47" name="TextBox 46">
            <a:extLst>
              <a:ext uri="{FF2B5EF4-FFF2-40B4-BE49-F238E27FC236}">
                <a16:creationId xmlns:a16="http://schemas.microsoft.com/office/drawing/2014/main" id="{6A500173-7AE1-4980-9C52-2DFAE38768EA}"/>
              </a:ext>
            </a:extLst>
          </p:cNvPr>
          <p:cNvSpPr txBox="1"/>
          <p:nvPr/>
        </p:nvSpPr>
        <p:spPr>
          <a:xfrm>
            <a:off x="-19045" y="24603"/>
            <a:ext cx="12167501" cy="52322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j-lt"/>
                <a:ea typeface="+mn-ea"/>
                <a:cs typeface="+mn-cs"/>
              </a:rPr>
              <a:t>La</a:t>
            </a:r>
            <a:r>
              <a:rPr kumimoji="0" lang="en-US" sz="2800" b="1" i="0" u="none" strike="noStrike" kern="1200" cap="none" spc="0" normalizeH="0" noProof="0" dirty="0">
                <a:ln>
                  <a:noFill/>
                </a:ln>
                <a:solidFill>
                  <a:srgbClr val="002060"/>
                </a:solidFill>
                <a:effectLst/>
                <a:uLnTx/>
                <a:uFillTx/>
                <a:latin typeface="+mj-lt"/>
                <a:ea typeface="+mn-ea"/>
                <a:cs typeface="+mn-cs"/>
              </a:rPr>
              <a:t> </a:t>
            </a:r>
            <a:r>
              <a:rPr kumimoji="0" lang="en-US" sz="2800" b="1" i="0" u="none" strike="noStrike" kern="1200" cap="none" spc="0" normalizeH="0" noProof="0" dirty="0" err="1">
                <a:ln>
                  <a:noFill/>
                </a:ln>
                <a:solidFill>
                  <a:srgbClr val="002060"/>
                </a:solidFill>
                <a:effectLst/>
                <a:uLnTx/>
                <a:uFillTx/>
                <a:latin typeface="+mj-lt"/>
                <a:ea typeface="+mn-ea"/>
                <a:cs typeface="+mn-cs"/>
              </a:rPr>
              <a:t>familia</a:t>
            </a:r>
            <a:r>
              <a:rPr kumimoji="0" lang="en-US" sz="2800" b="1" i="0" u="none" strike="noStrike" kern="1200" cap="none" spc="0" normalizeH="0" noProof="0" dirty="0">
                <a:ln>
                  <a:noFill/>
                </a:ln>
                <a:solidFill>
                  <a:srgbClr val="002060"/>
                </a:solidFill>
                <a:effectLst/>
                <a:uLnTx/>
                <a:uFillTx/>
                <a:latin typeface="+mj-lt"/>
                <a:ea typeface="+mn-ea"/>
                <a:cs typeface="+mn-cs"/>
              </a:rPr>
              <a:t> </a:t>
            </a:r>
            <a:r>
              <a:rPr kumimoji="0" lang="en-US" sz="2800" b="1" i="0" u="none" strike="noStrike" kern="1200" cap="none" spc="0" normalizeH="0" noProof="0" dirty="0" err="1">
                <a:ln>
                  <a:noFill/>
                </a:ln>
                <a:solidFill>
                  <a:srgbClr val="002060"/>
                </a:solidFill>
                <a:effectLst/>
                <a:uLnTx/>
                <a:uFillTx/>
                <a:latin typeface="+mj-lt"/>
                <a:ea typeface="+mn-ea"/>
                <a:cs typeface="+mn-cs"/>
              </a:rPr>
              <a:t>visita</a:t>
            </a:r>
            <a:r>
              <a:rPr kumimoji="0" lang="en-US" sz="2800" b="1" i="0" u="none" strike="noStrike" kern="1200" cap="none" spc="0" normalizeH="0" noProof="0" dirty="0">
                <a:ln>
                  <a:noFill/>
                </a:ln>
                <a:solidFill>
                  <a:srgbClr val="002060"/>
                </a:solidFill>
                <a:effectLst/>
                <a:uLnTx/>
                <a:uFillTx/>
                <a:latin typeface="+mj-lt"/>
                <a:ea typeface="+mn-ea"/>
                <a:cs typeface="+mn-cs"/>
              </a:rPr>
              <a:t> </a:t>
            </a:r>
            <a:r>
              <a:rPr kumimoji="0" lang="en-US" sz="2800" b="1" i="0" u="none" strike="noStrike" kern="1200" cap="none" spc="0" normalizeH="0" noProof="0" dirty="0" err="1">
                <a:ln>
                  <a:noFill/>
                </a:ln>
                <a:solidFill>
                  <a:srgbClr val="002060"/>
                </a:solidFill>
                <a:effectLst/>
                <a:uLnTx/>
                <a:uFillTx/>
                <a:latin typeface="+mj-lt"/>
                <a:ea typeface="+mn-ea"/>
                <a:cs typeface="+mn-cs"/>
              </a:rPr>
              <a:t>una</a:t>
            </a:r>
            <a:r>
              <a:rPr kumimoji="0" lang="en-US" sz="2800" b="1" i="0" u="none" strike="noStrike" kern="1200" cap="none" spc="0" normalizeH="0" noProof="0" dirty="0">
                <a:ln>
                  <a:noFill/>
                </a:ln>
                <a:solidFill>
                  <a:srgbClr val="002060"/>
                </a:solidFill>
                <a:effectLst/>
                <a:uLnTx/>
                <a:uFillTx/>
                <a:latin typeface="+mj-lt"/>
                <a:ea typeface="+mn-ea"/>
                <a:cs typeface="+mn-cs"/>
              </a:rPr>
              <a:t> </a:t>
            </a:r>
            <a:r>
              <a:rPr kumimoji="0" lang="en-US" sz="2800" b="1" i="0" u="none" strike="noStrike" kern="1200" cap="none" spc="0" normalizeH="0" noProof="0" dirty="0" err="1">
                <a:ln>
                  <a:noFill/>
                </a:ln>
                <a:solidFill>
                  <a:srgbClr val="002060"/>
                </a:solidFill>
                <a:effectLst/>
                <a:uLnTx/>
                <a:uFillTx/>
                <a:latin typeface="+mj-lt"/>
                <a:ea typeface="+mn-ea"/>
                <a:cs typeface="+mn-cs"/>
              </a:rPr>
              <a:t>isla</a:t>
            </a:r>
            <a:r>
              <a:rPr kumimoji="0" lang="en-US" sz="2800" b="1" i="0" u="none" strike="noStrike" kern="1200" cap="none" spc="0" normalizeH="0" noProof="0" dirty="0">
                <a:ln>
                  <a:noFill/>
                </a:ln>
                <a:solidFill>
                  <a:srgbClr val="002060"/>
                </a:solidFill>
                <a:effectLst/>
                <a:uLnTx/>
                <a:uFillTx/>
                <a:latin typeface="+mj-lt"/>
                <a:ea typeface="+mn-ea"/>
                <a:cs typeface="+mn-cs"/>
              </a:rPr>
              <a:t>.  ¿</a:t>
            </a:r>
            <a:r>
              <a:rPr kumimoji="0" lang="en-US" sz="2800" b="1" i="0" u="none" strike="noStrike" kern="1200" cap="none" spc="0" normalizeH="0" noProof="0" dirty="0" err="1">
                <a:ln>
                  <a:noFill/>
                </a:ln>
                <a:solidFill>
                  <a:srgbClr val="002060"/>
                </a:solidFill>
                <a:effectLst/>
                <a:uLnTx/>
                <a:uFillTx/>
                <a:latin typeface="+mj-lt"/>
                <a:ea typeface="+mn-ea"/>
                <a:cs typeface="+mn-cs"/>
              </a:rPr>
              <a:t>Qué</a:t>
            </a:r>
            <a:r>
              <a:rPr kumimoji="0" lang="en-US" sz="2800" b="1" i="0" u="none" strike="noStrike" kern="1200" cap="none" spc="0" normalizeH="0" noProof="0" dirty="0">
                <a:ln>
                  <a:noFill/>
                </a:ln>
                <a:solidFill>
                  <a:srgbClr val="002060"/>
                </a:solidFill>
                <a:effectLst/>
                <a:uLnTx/>
                <a:uFillTx/>
                <a:latin typeface="+mj-lt"/>
                <a:ea typeface="+mn-ea"/>
                <a:cs typeface="+mn-cs"/>
              </a:rPr>
              <a:t> </a:t>
            </a:r>
            <a:r>
              <a:rPr kumimoji="0" lang="en-US" sz="2800" b="1" i="0" u="none" strike="noStrike" kern="1200" cap="none" spc="0" normalizeH="0" noProof="0" dirty="0" err="1">
                <a:ln>
                  <a:noFill/>
                </a:ln>
                <a:solidFill>
                  <a:srgbClr val="002060"/>
                </a:solidFill>
                <a:effectLst/>
                <a:uLnTx/>
                <a:uFillTx/>
                <a:latin typeface="+mj-lt"/>
                <a:ea typeface="+mn-ea"/>
                <a:cs typeface="+mn-cs"/>
              </a:rPr>
              <a:t>tiene</a:t>
            </a:r>
            <a:r>
              <a:rPr kumimoji="0" lang="en-US" sz="2800" b="1" i="0" u="none" strike="noStrike" kern="1200" cap="none" spc="0" normalizeH="0" noProof="0" dirty="0">
                <a:ln>
                  <a:noFill/>
                </a:ln>
                <a:solidFill>
                  <a:srgbClr val="002060"/>
                </a:solidFill>
                <a:effectLst/>
                <a:uLnTx/>
                <a:uFillTx/>
                <a:latin typeface="+mj-lt"/>
                <a:ea typeface="+mn-ea"/>
                <a:cs typeface="+mn-cs"/>
              </a:rPr>
              <a:t> la </a:t>
            </a:r>
            <a:r>
              <a:rPr kumimoji="0" lang="en-US" sz="2800" b="1" i="0" u="none" strike="noStrike" kern="1200" cap="none" spc="0" normalizeH="0" noProof="0" dirty="0" err="1">
                <a:ln>
                  <a:noFill/>
                </a:ln>
                <a:solidFill>
                  <a:srgbClr val="002060"/>
                </a:solidFill>
                <a:effectLst/>
                <a:uLnTx/>
                <a:uFillTx/>
                <a:latin typeface="+mj-lt"/>
                <a:ea typeface="+mn-ea"/>
                <a:cs typeface="+mn-cs"/>
              </a:rPr>
              <a:t>familia</a:t>
            </a:r>
            <a:r>
              <a:rPr kumimoji="0" lang="en-US" sz="2800" b="1" i="0" u="none" strike="noStrike" kern="1200" cap="none" spc="0" normalizeH="0" noProof="0" dirty="0">
                <a:ln>
                  <a:noFill/>
                </a:ln>
                <a:solidFill>
                  <a:srgbClr val="002060"/>
                </a:solidFill>
                <a:effectLst/>
                <a:uLnTx/>
                <a:uFillTx/>
                <a:latin typeface="+mj-lt"/>
                <a:ea typeface="+mn-ea"/>
                <a:cs typeface="+mn-cs"/>
              </a:rPr>
              <a:t>?  </a:t>
            </a:r>
          </a:p>
        </p:txBody>
      </p:sp>
      <p:graphicFrame>
        <p:nvGraphicFramePr>
          <p:cNvPr id="2" name="Table 1"/>
          <p:cNvGraphicFramePr>
            <a:graphicFrameLocks noGrp="1"/>
          </p:cNvGraphicFramePr>
          <p:nvPr>
            <p:extLst>
              <p:ext uri="{D42A27DB-BD31-4B8C-83A1-F6EECF244321}">
                <p14:modId xmlns:p14="http://schemas.microsoft.com/office/powerpoint/2010/main" val="1379554602"/>
              </p:ext>
            </p:extLst>
          </p:nvPr>
        </p:nvGraphicFramePr>
        <p:xfrm>
          <a:off x="829669" y="2178033"/>
          <a:ext cx="11362331" cy="3943386"/>
        </p:xfrm>
        <a:graphic>
          <a:graphicData uri="http://schemas.openxmlformats.org/drawingml/2006/table">
            <a:tbl>
              <a:tblPr firstRow="1" bandRow="1">
                <a:tableStyleId>{BDBED569-4797-4DF1-A0F4-6AAB3CD982D8}</a:tableStyleId>
              </a:tblPr>
              <a:tblGrid>
                <a:gridCol w="1042675">
                  <a:extLst>
                    <a:ext uri="{9D8B030D-6E8A-4147-A177-3AD203B41FA5}">
                      <a16:colId xmlns:a16="http://schemas.microsoft.com/office/drawing/2014/main" val="3471934055"/>
                    </a:ext>
                  </a:extLst>
                </a:gridCol>
                <a:gridCol w="1086009">
                  <a:extLst>
                    <a:ext uri="{9D8B030D-6E8A-4147-A177-3AD203B41FA5}">
                      <a16:colId xmlns:a16="http://schemas.microsoft.com/office/drawing/2014/main" val="1929320843"/>
                    </a:ext>
                  </a:extLst>
                </a:gridCol>
                <a:gridCol w="2671482">
                  <a:extLst>
                    <a:ext uri="{9D8B030D-6E8A-4147-A177-3AD203B41FA5}">
                      <a16:colId xmlns:a16="http://schemas.microsoft.com/office/drawing/2014/main" val="3190677302"/>
                    </a:ext>
                  </a:extLst>
                </a:gridCol>
                <a:gridCol w="6562165">
                  <a:extLst>
                    <a:ext uri="{9D8B030D-6E8A-4147-A177-3AD203B41FA5}">
                      <a16:colId xmlns:a16="http://schemas.microsoft.com/office/drawing/2014/main" val="3236065484"/>
                    </a:ext>
                  </a:extLst>
                </a:gridCol>
              </a:tblGrid>
              <a:tr h="496242">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r>
                        <a:rPr lang="en-GB" sz="2200" dirty="0">
                          <a:solidFill>
                            <a:srgbClr val="002060"/>
                          </a:solidFill>
                        </a:rPr>
                        <a:t>Escribe las </a:t>
                      </a:r>
                      <a:r>
                        <a:rPr lang="en-GB" sz="2200" dirty="0" err="1">
                          <a:solidFill>
                            <a:srgbClr val="002060"/>
                          </a:solidFill>
                        </a:rPr>
                        <a:t>cosas</a:t>
                      </a:r>
                      <a:r>
                        <a:rPr lang="en-GB" sz="2200" dirty="0">
                          <a:solidFill>
                            <a:srgbClr val="002060"/>
                          </a:solidFill>
                        </a:rPr>
                        <a:t>.</a:t>
                      </a:r>
                    </a:p>
                  </a:txBody>
                  <a:tcPr anchor="ctr"/>
                </a:tc>
                <a:tc>
                  <a:txBody>
                    <a:bodyPr/>
                    <a:lstStyle/>
                    <a:p>
                      <a:r>
                        <a:rPr lang="en-GB" sz="2200" dirty="0">
                          <a:solidFill>
                            <a:srgbClr val="002060"/>
                          </a:solidFill>
                        </a:rPr>
                        <a:t>¿Cómo es/son? </a:t>
                      </a:r>
                      <a:br>
                        <a:rPr lang="en-GB" sz="2200" dirty="0">
                          <a:solidFill>
                            <a:srgbClr val="002060"/>
                          </a:solidFill>
                        </a:rPr>
                      </a:br>
                      <a:r>
                        <a:rPr lang="en-GB" sz="2200" dirty="0">
                          <a:solidFill>
                            <a:srgbClr val="002060"/>
                          </a:solidFill>
                        </a:rPr>
                        <a:t>Marca el</a:t>
                      </a:r>
                      <a:r>
                        <a:rPr lang="en-GB" sz="2200" baseline="0" dirty="0">
                          <a:solidFill>
                            <a:srgbClr val="002060"/>
                          </a:solidFill>
                        </a:rPr>
                        <a:t> </a:t>
                      </a:r>
                      <a:r>
                        <a:rPr lang="en-GB" sz="2200" baseline="0" dirty="0" err="1">
                          <a:solidFill>
                            <a:srgbClr val="002060"/>
                          </a:solidFill>
                        </a:rPr>
                        <a:t>adjetivo</a:t>
                      </a:r>
                      <a:r>
                        <a:rPr lang="en-GB" sz="2200" baseline="0" dirty="0">
                          <a:solidFill>
                            <a:srgbClr val="002060"/>
                          </a:solidFill>
                        </a:rPr>
                        <a:t> </a:t>
                      </a:r>
                      <a:r>
                        <a:rPr lang="en-GB" sz="2200" baseline="0" dirty="0" err="1">
                          <a:solidFill>
                            <a:srgbClr val="002060"/>
                          </a:solidFill>
                        </a:rPr>
                        <a:t>correcto</a:t>
                      </a:r>
                      <a:endParaRPr lang="en-GB" sz="2200" dirty="0">
                        <a:solidFill>
                          <a:srgbClr val="002060"/>
                        </a:solidFill>
                      </a:endParaRPr>
                    </a:p>
                  </a:txBody>
                  <a:tcPr/>
                </a:tc>
                <a:extLst>
                  <a:ext uri="{0D108BD9-81ED-4DB2-BD59-A6C34878D82A}">
                    <a16:rowId xmlns:a16="http://schemas.microsoft.com/office/drawing/2014/main" val="617185340"/>
                  </a:ext>
                </a:extLst>
              </a:tr>
              <a:tr h="530231">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002060"/>
                          </a:solidFill>
                        </a:rPr>
                        <a:t>interesantes</a:t>
                      </a:r>
                      <a:r>
                        <a:rPr lang="en-GB" sz="2200" dirty="0">
                          <a:solidFill>
                            <a:srgbClr val="002060"/>
                          </a:solidFill>
                        </a:rPr>
                        <a:t> / </a:t>
                      </a:r>
                      <a:r>
                        <a:rPr lang="en-GB" sz="2200" dirty="0" err="1">
                          <a:solidFill>
                            <a:srgbClr val="002060"/>
                          </a:solidFill>
                        </a:rPr>
                        <a:t>interesante</a:t>
                      </a:r>
                      <a:endParaRPr lang="en-GB" sz="2200" dirty="0">
                        <a:solidFill>
                          <a:srgbClr val="002060"/>
                        </a:solidFill>
                      </a:endParaRPr>
                    </a:p>
                  </a:txBody>
                  <a:tcPr/>
                </a:tc>
                <a:extLst>
                  <a:ext uri="{0D108BD9-81ED-4DB2-BD59-A6C34878D82A}">
                    <a16:rowId xmlns:a16="http://schemas.microsoft.com/office/drawing/2014/main" val="246012778"/>
                  </a:ext>
                </a:extLst>
              </a:tr>
              <a:tr h="530231">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tc>
                  <a:txBody>
                    <a:bodyPr/>
                    <a:lstStyle/>
                    <a:p>
                      <a:r>
                        <a:rPr lang="en-GB" sz="2200" dirty="0" err="1">
                          <a:solidFill>
                            <a:srgbClr val="002060"/>
                          </a:solidFill>
                        </a:rPr>
                        <a:t>grande</a:t>
                      </a:r>
                      <a:r>
                        <a:rPr lang="en-GB" sz="2200" dirty="0">
                          <a:solidFill>
                            <a:srgbClr val="002060"/>
                          </a:solidFill>
                        </a:rPr>
                        <a:t> / </a:t>
                      </a:r>
                      <a:r>
                        <a:rPr lang="en-GB" sz="2200" dirty="0" err="1">
                          <a:solidFill>
                            <a:srgbClr val="002060"/>
                          </a:solidFill>
                        </a:rPr>
                        <a:t>grandes</a:t>
                      </a:r>
                      <a:endParaRPr lang="en-GB" sz="2200" dirty="0">
                        <a:solidFill>
                          <a:srgbClr val="002060"/>
                        </a:solidFill>
                      </a:endParaRPr>
                    </a:p>
                  </a:txBody>
                  <a:tcPr/>
                </a:tc>
                <a:extLst>
                  <a:ext uri="{0D108BD9-81ED-4DB2-BD59-A6C34878D82A}">
                    <a16:rowId xmlns:a16="http://schemas.microsoft.com/office/drawing/2014/main" val="415612988"/>
                  </a:ext>
                </a:extLst>
              </a:tr>
              <a:tr h="530231">
                <a:tc>
                  <a:txBody>
                    <a:bodyPr/>
                    <a:lstStyle/>
                    <a:p>
                      <a:endParaRPr lang="en-GB">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r>
                        <a:rPr lang="en-GB" sz="2200" dirty="0">
                          <a:solidFill>
                            <a:srgbClr val="002060"/>
                          </a:solidFill>
                        </a:rPr>
                        <a:t>importante / </a:t>
                      </a:r>
                      <a:r>
                        <a:rPr lang="en-GB" sz="2200" dirty="0" err="1">
                          <a:solidFill>
                            <a:srgbClr val="002060"/>
                          </a:solidFill>
                        </a:rPr>
                        <a:t>importantes</a:t>
                      </a:r>
                      <a:endParaRPr lang="en-GB" sz="2200" dirty="0">
                        <a:solidFill>
                          <a:srgbClr val="002060"/>
                        </a:solidFill>
                      </a:endParaRPr>
                    </a:p>
                  </a:txBody>
                  <a:tcPr/>
                </a:tc>
                <a:extLst>
                  <a:ext uri="{0D108BD9-81ED-4DB2-BD59-A6C34878D82A}">
                    <a16:rowId xmlns:a16="http://schemas.microsoft.com/office/drawing/2014/main" val="3165847531"/>
                  </a:ext>
                </a:extLst>
              </a:tr>
              <a:tr h="530231">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tc>
                  <a:txBody>
                    <a:bodyPr/>
                    <a:lstStyle/>
                    <a:p>
                      <a:r>
                        <a:rPr lang="en-GB" sz="2200" dirty="0">
                          <a:solidFill>
                            <a:srgbClr val="002060"/>
                          </a:solidFill>
                        </a:rPr>
                        <a:t>bonito / </a:t>
                      </a:r>
                      <a:r>
                        <a:rPr lang="en-GB" sz="2200" dirty="0" err="1">
                          <a:solidFill>
                            <a:srgbClr val="002060"/>
                          </a:solidFill>
                        </a:rPr>
                        <a:t>bonita</a:t>
                      </a:r>
                      <a:r>
                        <a:rPr lang="en-GB" sz="2200" dirty="0">
                          <a:solidFill>
                            <a:srgbClr val="002060"/>
                          </a:solidFill>
                        </a:rPr>
                        <a:t> / bonitos / </a:t>
                      </a:r>
                      <a:r>
                        <a:rPr lang="en-GB" sz="2200" dirty="0" err="1">
                          <a:solidFill>
                            <a:srgbClr val="002060"/>
                          </a:solidFill>
                        </a:rPr>
                        <a:t>bonitas</a:t>
                      </a:r>
                      <a:endParaRPr lang="en-GB" sz="2200" dirty="0">
                        <a:solidFill>
                          <a:srgbClr val="002060"/>
                        </a:solidFill>
                      </a:endParaRPr>
                    </a:p>
                  </a:txBody>
                  <a:tcPr/>
                </a:tc>
                <a:extLst>
                  <a:ext uri="{0D108BD9-81ED-4DB2-BD59-A6C34878D82A}">
                    <a16:rowId xmlns:a16="http://schemas.microsoft.com/office/drawing/2014/main" val="2221883711"/>
                  </a:ext>
                </a:extLst>
              </a:tr>
              <a:tr h="530231">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tc>
                  <a:txBody>
                    <a:bodyPr/>
                    <a:lstStyle/>
                    <a:p>
                      <a:r>
                        <a:rPr lang="en-GB" sz="2200" dirty="0">
                          <a:solidFill>
                            <a:srgbClr val="002060"/>
                          </a:solidFill>
                        </a:rPr>
                        <a:t>raro / </a:t>
                      </a:r>
                      <a:r>
                        <a:rPr lang="en-GB" sz="2200" dirty="0" err="1">
                          <a:solidFill>
                            <a:srgbClr val="002060"/>
                          </a:solidFill>
                        </a:rPr>
                        <a:t>rara</a:t>
                      </a:r>
                      <a:r>
                        <a:rPr lang="en-GB" sz="2200" baseline="0" dirty="0">
                          <a:solidFill>
                            <a:srgbClr val="002060"/>
                          </a:solidFill>
                        </a:rPr>
                        <a:t> / </a:t>
                      </a:r>
                      <a:r>
                        <a:rPr lang="en-GB" sz="2200" baseline="0" dirty="0" err="1">
                          <a:solidFill>
                            <a:srgbClr val="002060"/>
                          </a:solidFill>
                        </a:rPr>
                        <a:t>raros</a:t>
                      </a:r>
                      <a:r>
                        <a:rPr lang="en-GB" sz="2200" baseline="0" dirty="0">
                          <a:solidFill>
                            <a:srgbClr val="002060"/>
                          </a:solidFill>
                        </a:rPr>
                        <a:t> / </a:t>
                      </a:r>
                      <a:r>
                        <a:rPr lang="en-GB" sz="2200" baseline="0" dirty="0" err="1">
                          <a:solidFill>
                            <a:srgbClr val="002060"/>
                          </a:solidFill>
                        </a:rPr>
                        <a:t>raras</a:t>
                      </a:r>
                      <a:endParaRPr lang="en-GB" sz="2200" dirty="0">
                        <a:solidFill>
                          <a:srgbClr val="002060"/>
                        </a:solidFill>
                      </a:endParaRPr>
                    </a:p>
                  </a:txBody>
                  <a:tcPr/>
                </a:tc>
                <a:extLst>
                  <a:ext uri="{0D108BD9-81ED-4DB2-BD59-A6C34878D82A}">
                    <a16:rowId xmlns:a16="http://schemas.microsoft.com/office/drawing/2014/main" val="1456013844"/>
                  </a:ext>
                </a:extLst>
              </a:tr>
              <a:tr h="530231">
                <a:tc>
                  <a:txBody>
                    <a:bodyPr/>
                    <a:lstStyle/>
                    <a:p>
                      <a:endParaRPr lang="en-GB">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r>
                        <a:rPr lang="en-GB" sz="2200" dirty="0" err="1">
                          <a:solidFill>
                            <a:srgbClr val="002060"/>
                          </a:solidFill>
                        </a:rPr>
                        <a:t>pequeño</a:t>
                      </a:r>
                      <a:r>
                        <a:rPr lang="en-GB" sz="2200" dirty="0">
                          <a:solidFill>
                            <a:srgbClr val="002060"/>
                          </a:solidFill>
                        </a:rPr>
                        <a:t> / </a:t>
                      </a:r>
                      <a:r>
                        <a:rPr lang="en-GB" sz="2200" dirty="0" err="1">
                          <a:solidFill>
                            <a:srgbClr val="002060"/>
                          </a:solidFill>
                        </a:rPr>
                        <a:t>pequeña</a:t>
                      </a:r>
                      <a:r>
                        <a:rPr lang="en-GB" sz="2200" dirty="0">
                          <a:solidFill>
                            <a:srgbClr val="002060"/>
                          </a:solidFill>
                        </a:rPr>
                        <a:t> / </a:t>
                      </a:r>
                      <a:r>
                        <a:rPr lang="en-GB" sz="2200" dirty="0" err="1">
                          <a:solidFill>
                            <a:srgbClr val="002060"/>
                          </a:solidFill>
                        </a:rPr>
                        <a:t>pequeños</a:t>
                      </a:r>
                      <a:r>
                        <a:rPr lang="en-GB" sz="2200" dirty="0">
                          <a:solidFill>
                            <a:srgbClr val="002060"/>
                          </a:solidFill>
                        </a:rPr>
                        <a:t> / </a:t>
                      </a:r>
                      <a:r>
                        <a:rPr lang="en-GB" sz="2200" dirty="0" err="1">
                          <a:solidFill>
                            <a:srgbClr val="002060"/>
                          </a:solidFill>
                        </a:rPr>
                        <a:t>pequeñas</a:t>
                      </a:r>
                      <a:endParaRPr lang="en-GB" sz="2200" dirty="0">
                        <a:solidFill>
                          <a:srgbClr val="002060"/>
                        </a:solidFill>
                      </a:endParaRPr>
                    </a:p>
                  </a:txBody>
                  <a:tcPr/>
                </a:tc>
                <a:extLst>
                  <a:ext uri="{0D108BD9-81ED-4DB2-BD59-A6C34878D82A}">
                    <a16:rowId xmlns:a16="http://schemas.microsoft.com/office/drawing/2014/main" val="4265631534"/>
                  </a:ext>
                </a:extLst>
              </a:tr>
            </a:tbl>
          </a:graphicData>
        </a:graphic>
      </p:graphicFrame>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6" name="Google Shape;613;p26">
            <a:hlinkClick r:id="" action="ppaction://noaction" highlightClick="1">
              <a:snd r:embed="rId3" name="Exercise1 1. Productos.wav"/>
            </a:hlinkClick>
            <a:extLst>
              <a:ext uri="{FF2B5EF4-FFF2-40B4-BE49-F238E27FC236}">
                <a16:creationId xmlns:a16="http://schemas.microsoft.com/office/drawing/2014/main" id="{E81506B0-A3F8-47F6-A818-34153DC67087}"/>
              </a:ext>
            </a:extLst>
          </p:cNvPr>
          <p:cNvSpPr/>
          <p:nvPr/>
        </p:nvSpPr>
        <p:spPr>
          <a:xfrm>
            <a:off x="350309" y="3553087"/>
            <a:ext cx="324000" cy="324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Google Shape;614;p26">
            <a:hlinkClick r:id="" action="ppaction://noaction" highlightClick="1">
              <a:snd r:embed="rId4" name="Exercise1 2. Vista.wav"/>
            </a:hlinkClick>
            <a:extLst>
              <a:ext uri="{FF2B5EF4-FFF2-40B4-BE49-F238E27FC236}">
                <a16:creationId xmlns:a16="http://schemas.microsoft.com/office/drawing/2014/main" id="{2A2E30D2-841A-4ED1-B670-1C83F228DED0}"/>
              </a:ext>
            </a:extLst>
          </p:cNvPr>
          <p:cNvSpPr/>
          <p:nvPr/>
        </p:nvSpPr>
        <p:spPr>
          <a:xfrm>
            <a:off x="339883" y="3001603"/>
            <a:ext cx="324000" cy="324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A</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9" name="Google Shape;616;p26">
            <a:hlinkClick r:id="" action="ppaction://noaction" highlightClick="1">
              <a:snd r:embed="rId5" name="Exercise1 4. Bolsas.wav"/>
            </a:hlinkClick>
            <a:extLst>
              <a:ext uri="{FF2B5EF4-FFF2-40B4-BE49-F238E27FC236}">
                <a16:creationId xmlns:a16="http://schemas.microsoft.com/office/drawing/2014/main" id="{E034BFCB-0288-4166-9636-7DA2D26FF970}"/>
              </a:ext>
            </a:extLst>
          </p:cNvPr>
          <p:cNvSpPr/>
          <p:nvPr/>
        </p:nvSpPr>
        <p:spPr>
          <a:xfrm>
            <a:off x="350309" y="4113391"/>
            <a:ext cx="324000" cy="324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C</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6" name="Google Shape;653;p27">
            <a:extLst>
              <a:ext uri="{FF2B5EF4-FFF2-40B4-BE49-F238E27FC236}">
                <a16:creationId xmlns:a16="http://schemas.microsoft.com/office/drawing/2014/main" id="{CDABE96D-1568-4CAF-AE2C-A13EF60C6805}"/>
              </a:ext>
            </a:extLst>
          </p:cNvPr>
          <p:cNvSpPr/>
          <p:nvPr/>
        </p:nvSpPr>
        <p:spPr>
          <a:xfrm>
            <a:off x="2315679" y="1384619"/>
            <a:ext cx="1435934" cy="953581"/>
          </a:xfrm>
          <a:prstGeom prst="wedgeRoundRectCallout">
            <a:avLst>
              <a:gd name="adj1" fmla="val -5526"/>
              <a:gd name="adj2" fmla="val 86592"/>
              <a:gd name="adj3" fmla="val 16667"/>
            </a:avLst>
          </a:pr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bg1"/>
                </a:solidFill>
                <a:latin typeface="Century Gothic" panose="020B0502020202020204" pitchFamily="34" charset="0"/>
              </a:rPr>
              <a:t>We</a:t>
            </a:r>
            <a:r>
              <a:rPr kumimoji="0" lang="en-GB" sz="3200" b="1" i="0" u="none" strike="noStrike" kern="1200" cap="none" spc="0" normalizeH="0" noProof="0" dirty="0">
                <a:ln>
                  <a:noFill/>
                </a:ln>
                <a:solidFill>
                  <a:schemeClr val="bg1"/>
                </a:solidFill>
                <a:effectLst/>
                <a:uLnTx/>
                <a:uFillTx/>
                <a:latin typeface="Century Gothic" panose="020B0502020202020204" pitchFamily="34" charset="0"/>
              </a:rPr>
              <a:t> have</a:t>
            </a:r>
            <a:endParaRPr kumimoji="0" sz="32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58" name="Picture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3188" y="1115375"/>
            <a:ext cx="967642" cy="993374"/>
          </a:xfrm>
          <a:prstGeom prst="rect">
            <a:avLst/>
          </a:prstGeom>
        </p:spPr>
      </p:pic>
      <p:pic>
        <p:nvPicPr>
          <p:cNvPr id="59"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9507" y="1116556"/>
            <a:ext cx="992082" cy="995422"/>
          </a:xfrm>
          <a:prstGeom prst="rect">
            <a:avLst/>
          </a:prstGeom>
        </p:spPr>
      </p:pic>
      <p:sp>
        <p:nvSpPr>
          <p:cNvPr id="64" name="Google Shape;653;p27">
            <a:extLst>
              <a:ext uri="{FF2B5EF4-FFF2-40B4-BE49-F238E27FC236}">
                <a16:creationId xmlns:a16="http://schemas.microsoft.com/office/drawing/2014/main" id="{CDABE96D-1568-4CAF-AE2C-A13EF60C6805}"/>
              </a:ext>
            </a:extLst>
          </p:cNvPr>
          <p:cNvSpPr/>
          <p:nvPr/>
        </p:nvSpPr>
        <p:spPr>
          <a:xfrm>
            <a:off x="865576" y="1384748"/>
            <a:ext cx="1435934" cy="953581"/>
          </a:xfrm>
          <a:prstGeom prst="wedgeRoundRectCallout">
            <a:avLst>
              <a:gd name="adj1" fmla="val 102"/>
              <a:gd name="adj2" fmla="val 86592"/>
              <a:gd name="adj3" fmla="val 16667"/>
            </a:avLst>
          </a:pr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a:solidFill>
                  <a:schemeClr val="bg1"/>
                </a:solidFill>
                <a:latin typeface="Century Gothic" panose="020B0502020202020204" pitchFamily="34" charset="0"/>
              </a:rPr>
              <a:t>I</a:t>
            </a:r>
            <a:r>
              <a:rPr kumimoji="0" lang="en-GB" sz="3200" b="1" i="0" u="none" strike="noStrike" kern="1200" cap="none" spc="0" normalizeH="0" noProof="0" dirty="0">
                <a:ln>
                  <a:noFill/>
                </a:ln>
                <a:solidFill>
                  <a:schemeClr val="bg1"/>
                </a:solidFill>
                <a:effectLst/>
                <a:uLnTx/>
                <a:uFillTx/>
                <a:latin typeface="Century Gothic" panose="020B0502020202020204" pitchFamily="34" charset="0"/>
              </a:rPr>
              <a:t> have</a:t>
            </a:r>
            <a:endParaRPr kumimoji="0" sz="32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65" name="Picture 2" descr="http://www.clker.com/cliparts/j/p/l/D/8/K/green-tick-m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55458" y="3084560"/>
            <a:ext cx="258015" cy="268878"/>
          </a:xfrm>
          <a:prstGeom prst="rect">
            <a:avLst/>
          </a:prstGeom>
          <a:noFill/>
          <a:extLst>
            <a:ext uri="{909E8E84-426E-40dd-AFC4-6F175D3DCCD1}">
              <a14:hiddenFill xmlns:a14="http://schemas.microsoft.com/office/drawing/2010/main" xmlns="">
                <a:solidFill>
                  <a:srgbClr val="FFFFFF"/>
                </a:solidFill>
              </a14:hiddenFill>
            </a:ext>
          </a:extLst>
        </p:spPr>
      </p:pic>
      <p:sp>
        <p:nvSpPr>
          <p:cNvPr id="66" name="TextBox 65"/>
          <p:cNvSpPr txBox="1"/>
          <p:nvPr/>
        </p:nvSpPr>
        <p:spPr>
          <a:xfrm>
            <a:off x="3224500" y="2937759"/>
            <a:ext cx="2202241" cy="461665"/>
          </a:xfrm>
          <a:prstGeom prst="rect">
            <a:avLst/>
          </a:prstGeom>
          <a:noFill/>
        </p:spPr>
        <p:txBody>
          <a:bodyPr wrap="square" rtlCol="0">
            <a:spAutoFit/>
          </a:bodyPr>
          <a:lstStyle/>
          <a:p>
            <a:pPr algn="ctr"/>
            <a:r>
              <a:rPr lang="en-GB" sz="2400" dirty="0">
                <a:solidFill>
                  <a:srgbClr val="002060"/>
                </a:solidFill>
              </a:rPr>
              <a:t>una vista</a:t>
            </a:r>
          </a:p>
        </p:txBody>
      </p:sp>
      <p:sp>
        <p:nvSpPr>
          <p:cNvPr id="70" name="TextBox 69"/>
          <p:cNvSpPr txBox="1"/>
          <p:nvPr/>
        </p:nvSpPr>
        <p:spPr>
          <a:xfrm>
            <a:off x="3154339" y="3421733"/>
            <a:ext cx="3448705" cy="461665"/>
          </a:xfrm>
          <a:prstGeom prst="rect">
            <a:avLst/>
          </a:prstGeom>
          <a:noFill/>
        </p:spPr>
        <p:txBody>
          <a:bodyPr wrap="square" rtlCol="0">
            <a:spAutoFit/>
          </a:bodyPr>
          <a:lstStyle/>
          <a:p>
            <a:r>
              <a:rPr lang="en-GB" sz="2400" dirty="0" err="1">
                <a:solidFill>
                  <a:srgbClr val="002060"/>
                </a:solidFill>
              </a:rPr>
              <a:t>unos</a:t>
            </a:r>
            <a:r>
              <a:rPr lang="en-GB" sz="2400" dirty="0">
                <a:solidFill>
                  <a:srgbClr val="002060"/>
                </a:solidFill>
              </a:rPr>
              <a:t> </a:t>
            </a:r>
            <a:r>
              <a:rPr lang="en-GB" sz="2400" dirty="0" err="1">
                <a:solidFill>
                  <a:srgbClr val="002060"/>
                </a:solidFill>
              </a:rPr>
              <a:t>productos</a:t>
            </a:r>
            <a:endParaRPr lang="en-GB" sz="2400" dirty="0">
              <a:solidFill>
                <a:srgbClr val="002060"/>
              </a:solidFill>
            </a:endParaRPr>
          </a:p>
        </p:txBody>
      </p:sp>
      <p:sp>
        <p:nvSpPr>
          <p:cNvPr id="72" name="TextBox 71"/>
          <p:cNvSpPr txBox="1"/>
          <p:nvPr/>
        </p:nvSpPr>
        <p:spPr>
          <a:xfrm>
            <a:off x="3441102" y="4012399"/>
            <a:ext cx="2230364" cy="461665"/>
          </a:xfrm>
          <a:prstGeom prst="rect">
            <a:avLst/>
          </a:prstGeom>
          <a:noFill/>
        </p:spPr>
        <p:txBody>
          <a:bodyPr wrap="square" rtlCol="0">
            <a:spAutoFit/>
          </a:bodyPr>
          <a:lstStyle/>
          <a:p>
            <a:r>
              <a:rPr lang="en-GB" sz="2400" dirty="0" err="1">
                <a:solidFill>
                  <a:srgbClr val="002060"/>
                </a:solidFill>
              </a:rPr>
              <a:t>unas</a:t>
            </a:r>
            <a:r>
              <a:rPr lang="en-GB" sz="2400" dirty="0">
                <a:solidFill>
                  <a:srgbClr val="002060"/>
                </a:solidFill>
              </a:rPr>
              <a:t> </a:t>
            </a:r>
            <a:r>
              <a:rPr lang="en-GB" sz="2400" dirty="0" err="1">
                <a:solidFill>
                  <a:srgbClr val="002060"/>
                </a:solidFill>
              </a:rPr>
              <a:t>bolsas</a:t>
            </a:r>
            <a:endParaRPr lang="en-GB" sz="2400" dirty="0">
              <a:solidFill>
                <a:srgbClr val="002060"/>
              </a:solidFill>
            </a:endParaRPr>
          </a:p>
        </p:txBody>
      </p:sp>
      <p:pic>
        <p:nvPicPr>
          <p:cNvPr id="30" name="Picture 2" descr="http://www.clker.com/cliparts/j/p/l/D/8/K/green-tick-m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39377" y="3568405"/>
            <a:ext cx="258015" cy="268878"/>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http://www.clker.com/cliparts/j/p/l/D/8/K/green-tick-m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5527" y="4115295"/>
            <a:ext cx="258015" cy="268878"/>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http://www.clker.com/cliparts/j/p/l/D/8/K/green-tick-m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2801" y="4496373"/>
            <a:ext cx="258015" cy="268878"/>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5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19" y="1142557"/>
            <a:ext cx="992082" cy="1040816"/>
          </a:xfrm>
          <a:prstGeom prst="rect">
            <a:avLst/>
          </a:prstGeom>
        </p:spPr>
      </p:pic>
      <p:sp>
        <p:nvSpPr>
          <p:cNvPr id="33" name="Google Shape;613;p26">
            <a:hlinkClick r:id="" action="ppaction://noaction" highlightClick="1">
              <a:snd r:embed="rId10" name="Exercise1 5. Camisa.wav"/>
            </a:hlinkClick>
            <a:extLst>
              <a:ext uri="{FF2B5EF4-FFF2-40B4-BE49-F238E27FC236}">
                <a16:creationId xmlns:a16="http://schemas.microsoft.com/office/drawing/2014/main" id="{E81506B0-A3F8-47F6-A818-34153DC67087}"/>
              </a:ext>
            </a:extLst>
          </p:cNvPr>
          <p:cNvSpPr/>
          <p:nvPr/>
        </p:nvSpPr>
        <p:spPr>
          <a:xfrm>
            <a:off x="336686" y="4623422"/>
            <a:ext cx="324000" cy="324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D</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Google Shape;615;p26">
            <a:hlinkClick r:id="" action="ppaction://noaction" highlightClick="1">
              <a:snd r:embed="rId11" name="Exercise1 7. Cosas.wav"/>
            </a:hlinkClick>
            <a:extLst>
              <a:ext uri="{FF2B5EF4-FFF2-40B4-BE49-F238E27FC236}">
                <a16:creationId xmlns:a16="http://schemas.microsoft.com/office/drawing/2014/main" id="{598D57C1-09CA-4B85-A901-8BF5F8E2B844}"/>
              </a:ext>
            </a:extLst>
          </p:cNvPr>
          <p:cNvSpPr/>
          <p:nvPr/>
        </p:nvSpPr>
        <p:spPr>
          <a:xfrm>
            <a:off x="350309" y="5167207"/>
            <a:ext cx="324000" cy="324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E</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6" name="Google Shape;616;p26">
            <a:hlinkClick r:id="" action="ppaction://noaction" highlightClick="1">
              <a:snd r:embed="rId12" name="Exercise1 8. Vaso.wav"/>
            </a:hlinkClick>
            <a:extLst>
              <a:ext uri="{FF2B5EF4-FFF2-40B4-BE49-F238E27FC236}">
                <a16:creationId xmlns:a16="http://schemas.microsoft.com/office/drawing/2014/main" id="{E034BFCB-0288-4166-9636-7DA2D26FF970}"/>
              </a:ext>
            </a:extLst>
          </p:cNvPr>
          <p:cNvSpPr/>
          <p:nvPr/>
        </p:nvSpPr>
        <p:spPr>
          <a:xfrm>
            <a:off x="350309" y="5735210"/>
            <a:ext cx="324000" cy="324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C"/>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F</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37" name="Picture 2" descr="http://www.clker.com/cliparts/j/p/l/D/8/K/green-tick-m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5528" y="5142338"/>
            <a:ext cx="258015" cy="268878"/>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http://www.clker.com/cliparts/j/p/l/D/8/K/green-tick-m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86671" y="5762771"/>
            <a:ext cx="258015" cy="268878"/>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Box 40"/>
          <p:cNvSpPr txBox="1"/>
          <p:nvPr/>
        </p:nvSpPr>
        <p:spPr>
          <a:xfrm>
            <a:off x="3441102" y="4496373"/>
            <a:ext cx="2006504" cy="461665"/>
          </a:xfrm>
          <a:prstGeom prst="rect">
            <a:avLst/>
          </a:prstGeom>
          <a:noFill/>
        </p:spPr>
        <p:txBody>
          <a:bodyPr wrap="square" rtlCol="0">
            <a:spAutoFit/>
          </a:bodyPr>
          <a:lstStyle/>
          <a:p>
            <a:r>
              <a:rPr lang="en-GB" sz="2400" dirty="0" err="1">
                <a:solidFill>
                  <a:srgbClr val="002060"/>
                </a:solidFill>
              </a:rPr>
              <a:t>una</a:t>
            </a:r>
            <a:r>
              <a:rPr lang="en-GB" sz="2400" dirty="0">
                <a:solidFill>
                  <a:srgbClr val="002060"/>
                </a:solidFill>
              </a:rPr>
              <a:t> </a:t>
            </a:r>
            <a:r>
              <a:rPr lang="en-GB" sz="2400" dirty="0" err="1">
                <a:solidFill>
                  <a:srgbClr val="002060"/>
                </a:solidFill>
              </a:rPr>
              <a:t>camisa</a:t>
            </a:r>
            <a:endParaRPr lang="en-GB" sz="2400" dirty="0">
              <a:solidFill>
                <a:srgbClr val="002060"/>
              </a:solidFill>
            </a:endParaRPr>
          </a:p>
        </p:txBody>
      </p:sp>
      <p:sp>
        <p:nvSpPr>
          <p:cNvPr id="43" name="TextBox 42"/>
          <p:cNvSpPr txBox="1"/>
          <p:nvPr/>
        </p:nvSpPr>
        <p:spPr>
          <a:xfrm>
            <a:off x="3614166" y="5542310"/>
            <a:ext cx="1349262" cy="461665"/>
          </a:xfrm>
          <a:prstGeom prst="rect">
            <a:avLst/>
          </a:prstGeom>
          <a:noFill/>
        </p:spPr>
        <p:txBody>
          <a:bodyPr wrap="square" rtlCol="0">
            <a:spAutoFit/>
          </a:bodyPr>
          <a:lstStyle/>
          <a:p>
            <a:r>
              <a:rPr lang="en-GB" sz="2400" dirty="0">
                <a:solidFill>
                  <a:srgbClr val="002060"/>
                </a:solidFill>
              </a:rPr>
              <a:t>un </a:t>
            </a:r>
            <a:r>
              <a:rPr lang="en-GB" sz="2400" dirty="0" err="1">
                <a:solidFill>
                  <a:srgbClr val="002060"/>
                </a:solidFill>
              </a:rPr>
              <a:t>vaso</a:t>
            </a:r>
            <a:endParaRPr lang="en-GB" sz="2400" dirty="0">
              <a:solidFill>
                <a:srgbClr val="002060"/>
              </a:solidFill>
            </a:endParaRPr>
          </a:p>
        </p:txBody>
      </p:sp>
      <p:sp>
        <p:nvSpPr>
          <p:cNvPr id="44" name="TextBox 43"/>
          <p:cNvSpPr txBox="1"/>
          <p:nvPr/>
        </p:nvSpPr>
        <p:spPr>
          <a:xfrm>
            <a:off x="3441102" y="5029542"/>
            <a:ext cx="2521368" cy="461665"/>
          </a:xfrm>
          <a:prstGeom prst="rect">
            <a:avLst/>
          </a:prstGeom>
          <a:noFill/>
        </p:spPr>
        <p:txBody>
          <a:bodyPr wrap="square" rtlCol="0">
            <a:spAutoFit/>
          </a:bodyPr>
          <a:lstStyle/>
          <a:p>
            <a:r>
              <a:rPr lang="en-GB" sz="2400" dirty="0" err="1">
                <a:solidFill>
                  <a:srgbClr val="002060"/>
                </a:solidFill>
              </a:rPr>
              <a:t>unas</a:t>
            </a:r>
            <a:r>
              <a:rPr lang="en-GB" sz="2400" dirty="0">
                <a:solidFill>
                  <a:srgbClr val="002060"/>
                </a:solidFill>
              </a:rPr>
              <a:t> </a:t>
            </a:r>
            <a:r>
              <a:rPr lang="en-GB" sz="2400" dirty="0" err="1">
                <a:solidFill>
                  <a:srgbClr val="002060"/>
                </a:solidFill>
              </a:rPr>
              <a:t>cosas</a:t>
            </a:r>
            <a:endParaRPr lang="en-GB" sz="2400" dirty="0">
              <a:solidFill>
                <a:srgbClr val="002060"/>
              </a:solidFill>
            </a:endParaRPr>
          </a:p>
        </p:txBody>
      </p:sp>
      <p:sp>
        <p:nvSpPr>
          <p:cNvPr id="45" name="Oval 44"/>
          <p:cNvSpPr/>
          <p:nvPr/>
        </p:nvSpPr>
        <p:spPr>
          <a:xfrm>
            <a:off x="7498294" y="2912491"/>
            <a:ext cx="1807071" cy="516509"/>
          </a:xfrm>
          <a:prstGeom prst="ellipse">
            <a:avLst/>
          </a:prstGeom>
          <a:noFill/>
          <a:ln w="381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6916567" y="3447039"/>
            <a:ext cx="1796587" cy="502223"/>
          </a:xfrm>
          <a:prstGeom prst="ellipse">
            <a:avLst/>
          </a:prstGeom>
          <a:noFill/>
          <a:ln w="381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6798004" y="4591416"/>
            <a:ext cx="1016856" cy="329781"/>
          </a:xfrm>
          <a:prstGeom prst="ellipse">
            <a:avLst/>
          </a:prstGeom>
          <a:noFill/>
          <a:ln w="381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8143847" y="5054782"/>
            <a:ext cx="860111" cy="431685"/>
          </a:xfrm>
          <a:prstGeom prst="ellipse">
            <a:avLst/>
          </a:prstGeom>
          <a:noFill/>
          <a:ln w="381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5696970" y="5583690"/>
            <a:ext cx="1219597" cy="462995"/>
          </a:xfrm>
          <a:prstGeom prst="ellipse">
            <a:avLst/>
          </a:prstGeom>
          <a:noFill/>
          <a:ln w="381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0349" y="605737"/>
            <a:ext cx="6309436" cy="523220"/>
          </a:xfrm>
          <a:prstGeom prst="rect">
            <a:avLst/>
          </a:prstGeom>
          <a:noFill/>
        </p:spPr>
        <p:txBody>
          <a:bodyPr wrap="square" rtlCol="0">
            <a:spAutoFit/>
          </a:bodyPr>
          <a:lstStyle/>
          <a:p>
            <a:pPr lvl="0" hangingPunct="0">
              <a:defRPr/>
            </a:pPr>
            <a:r>
              <a:rPr lang="en-US" sz="2800" b="1" dirty="0" err="1">
                <a:solidFill>
                  <a:srgbClr val="002060"/>
                </a:solidFill>
                <a:latin typeface="+mj-lt"/>
              </a:rPr>
              <a:t>Marca</a:t>
            </a:r>
            <a:r>
              <a:rPr lang="en-US" sz="2800" b="1" dirty="0">
                <a:solidFill>
                  <a:srgbClr val="002060"/>
                </a:solidFill>
                <a:latin typeface="+mj-lt"/>
              </a:rPr>
              <a:t> ‘</a:t>
            </a:r>
            <a:r>
              <a:rPr lang="en-US" sz="2800" b="1" dirty="0" err="1">
                <a:solidFill>
                  <a:srgbClr val="002060"/>
                </a:solidFill>
                <a:latin typeface="+mj-lt"/>
              </a:rPr>
              <a:t>tengo</a:t>
            </a:r>
            <a:r>
              <a:rPr lang="en-US" sz="2800" b="1" dirty="0">
                <a:solidFill>
                  <a:srgbClr val="002060"/>
                </a:solidFill>
                <a:latin typeface="+mj-lt"/>
              </a:rPr>
              <a:t>’ o ‘</a:t>
            </a:r>
            <a:r>
              <a:rPr lang="en-US" sz="2800" b="1" dirty="0" err="1">
                <a:solidFill>
                  <a:srgbClr val="002060"/>
                </a:solidFill>
                <a:latin typeface="+mj-lt"/>
              </a:rPr>
              <a:t>tenemos</a:t>
            </a:r>
            <a:r>
              <a:rPr lang="en-US" sz="2800" b="1" dirty="0">
                <a:solidFill>
                  <a:srgbClr val="002060"/>
                </a:solidFill>
                <a:latin typeface="+mj-lt"/>
              </a:rPr>
              <a:t>’. 	</a:t>
            </a:r>
            <a:endParaRPr lang="en-GB" sz="2800" dirty="0">
              <a:solidFill>
                <a:srgbClr val="002060"/>
              </a:solidFill>
              <a:latin typeface="+mj-lt"/>
            </a:endParaRPr>
          </a:p>
        </p:txBody>
      </p:sp>
      <p:sp>
        <p:nvSpPr>
          <p:cNvPr id="5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61" name="Oval 60">
            <a:extLst>
              <a:ext uri="{FF2B5EF4-FFF2-40B4-BE49-F238E27FC236}">
                <a16:creationId xmlns:a16="http://schemas.microsoft.com/office/drawing/2014/main" id="{FBCE5BD3-B86A-4101-96E3-9F6E3562FD7D}"/>
              </a:ext>
            </a:extLst>
          </p:cNvPr>
          <p:cNvSpPr/>
          <p:nvPr/>
        </p:nvSpPr>
        <p:spPr>
          <a:xfrm>
            <a:off x="7384605" y="4037281"/>
            <a:ext cx="1796587" cy="400110"/>
          </a:xfrm>
          <a:prstGeom prst="ellipse">
            <a:avLst/>
          </a:prstGeom>
          <a:noFill/>
          <a:ln w="381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67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6" grpId="0"/>
      <p:bldP spid="70" grpId="0"/>
      <p:bldP spid="72" grpId="0"/>
      <p:bldP spid="41" grpId="0"/>
      <p:bldP spid="43" grpId="0"/>
      <p:bldP spid="44" grpId="0"/>
      <p:bldP spid="45" grpId="0" animBg="1"/>
      <p:bldP spid="46" grpId="0" animBg="1"/>
      <p:bldP spid="49" grpId="0" animBg="1"/>
      <p:bldP spid="50" grpId="0" animBg="1"/>
      <p:bldP spid="51" grpId="0" animBg="1"/>
      <p:bldP spid="4" grpId="0"/>
      <p:bldP spid="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2842" y="3778428"/>
            <a:ext cx="2473377" cy="172724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4650" y="1559803"/>
            <a:ext cx="784329" cy="10604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9546" y="1106711"/>
            <a:ext cx="1550933" cy="174262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6552" y="1134485"/>
            <a:ext cx="1516608" cy="1521714"/>
          </a:xfrm>
          <a:prstGeom prst="rect">
            <a:avLst/>
          </a:prstGeom>
        </p:spPr>
      </p:pic>
      <p:sp>
        <p:nvSpPr>
          <p:cNvPr id="42" name="TextBox 41"/>
          <p:cNvSpPr txBox="1"/>
          <p:nvPr/>
        </p:nvSpPr>
        <p:spPr>
          <a:xfrm>
            <a:off x="8345763" y="2663921"/>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Carlos</a:t>
            </a:r>
          </a:p>
        </p:txBody>
      </p:sp>
      <p:sp>
        <p:nvSpPr>
          <p:cNvPr id="44" name="TextBox 43"/>
          <p:cNvSpPr txBox="1"/>
          <p:nvPr/>
        </p:nvSpPr>
        <p:spPr>
          <a:xfrm>
            <a:off x="10392634" y="2669033"/>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Ana</a:t>
            </a:r>
          </a:p>
        </p:txBody>
      </p:sp>
      <p:grpSp>
        <p:nvGrpSpPr>
          <p:cNvPr id="4" name="Group 3"/>
          <p:cNvGrpSpPr/>
          <p:nvPr/>
        </p:nvGrpSpPr>
        <p:grpSpPr>
          <a:xfrm>
            <a:off x="1997411" y="165153"/>
            <a:ext cx="9696100" cy="5910861"/>
            <a:chOff x="2149859" y="739249"/>
            <a:chExt cx="9696100" cy="5910861"/>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2359" y="799279"/>
              <a:ext cx="1610977" cy="164385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89765" y="4339959"/>
              <a:ext cx="1488744" cy="1674837"/>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127402" y="4275485"/>
              <a:ext cx="0" cy="503126"/>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Martín</a:t>
              </a:r>
            </a:p>
          </p:txBody>
        </p:sp>
        <p:sp>
          <p:nvSpPr>
            <p:cNvPr id="36" name="TextBox 35"/>
            <p:cNvSpPr txBox="1"/>
            <p:nvPr/>
          </p:nvSpPr>
          <p:spPr>
            <a:xfrm>
              <a:off x="2149859" y="3826411"/>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Emilia</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Sofía</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Paco</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TextBox 40"/>
            <p:cNvSpPr txBox="1"/>
            <p:nvPr/>
          </p:nvSpPr>
          <p:spPr>
            <a:xfrm>
              <a:off x="10225549" y="5697509"/>
              <a:ext cx="1620410"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Lorena</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Luca</a:t>
              </a:r>
            </a:p>
          </p:txBody>
        </p:sp>
        <p:sp>
          <p:nvSpPr>
            <p:cNvPr id="46" name="TextBox 45"/>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Isobel</a:t>
              </a:r>
            </a:p>
          </p:txBody>
        </p:sp>
        <p:pic>
          <p:nvPicPr>
            <p:cNvPr id="17" name="Picture 16"/>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16014" y="5813955"/>
              <a:ext cx="836155" cy="836155"/>
            </a:xfrm>
            <a:prstGeom prst="rect">
              <a:avLst/>
            </a:prstGeom>
          </p:spPr>
        </p:pic>
      </p:grpSp>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17525" y="1331598"/>
            <a:ext cx="509377" cy="1092578"/>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31673" y="1641830"/>
            <a:ext cx="765481" cy="962503"/>
          </a:xfrm>
          <a:prstGeom prst="rect">
            <a:avLst/>
          </a:prstGeom>
        </p:spPr>
      </p:pic>
      <p:pic>
        <p:nvPicPr>
          <p:cNvPr id="87" name="Picture 8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02699" y="5062378"/>
            <a:ext cx="864192" cy="648145"/>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67102" y="3250142"/>
            <a:ext cx="814002" cy="545381"/>
          </a:xfrm>
          <a:prstGeom prst="rect">
            <a:avLst/>
          </a:prstGeom>
        </p:spPr>
      </p:pic>
      <p:cxnSp>
        <p:nvCxnSpPr>
          <p:cNvPr id="47" name="Straight Connector 46"/>
          <p:cNvCxnSpPr/>
          <p:nvPr/>
        </p:nvCxnSpPr>
        <p:spPr>
          <a:xfrm flipH="1">
            <a:off x="1257304" y="2846207"/>
            <a:ext cx="258547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257304" y="2830285"/>
            <a:ext cx="0" cy="5531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41604" y="3248696"/>
            <a:ext cx="1250962"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Raúl</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Rectangle 49"/>
          <p:cNvSpPr/>
          <p:nvPr/>
        </p:nvSpPr>
        <p:spPr>
          <a:xfrm>
            <a:off x="90920" y="128116"/>
            <a:ext cx="2790122" cy="800219"/>
          </a:xfrm>
          <a:prstGeom prst="rect">
            <a:avLst/>
          </a:prstGeom>
          <a:solidFill>
            <a:srgbClr val="FEFAF0"/>
          </a:solidFill>
          <a:ln w="57150">
            <a:solidFill>
              <a:srgbClr val="115076"/>
            </a:solidFill>
          </a:ln>
        </p:spPr>
        <p:txBody>
          <a:bodyPr wrap="square" lIns="91440" tIns="45720" rIns="91440" bIns="45720">
            <a:spAutoFit/>
          </a:bodyPr>
          <a:lstStyle/>
          <a:p>
            <a:pPr algn="ctr"/>
            <a:r>
              <a:rPr lang="en-US" sz="2800" b="1" cap="none" spc="0" dirty="0">
                <a:ln w="22225">
                  <a:noFill/>
                  <a:prstDash val="solid"/>
                </a:ln>
                <a:solidFill>
                  <a:srgbClr val="002060"/>
                </a:solidFill>
                <a:effectLst/>
              </a:rPr>
              <a:t>Persona A</a:t>
            </a:r>
          </a:p>
          <a:p>
            <a:r>
              <a:rPr lang="en-GB" b="1" dirty="0">
                <a:solidFill>
                  <a:schemeClr val="accent5">
                    <a:lumMod val="50000"/>
                  </a:schemeClr>
                </a:solidFill>
              </a:rPr>
              <a:t>a grandma</a:t>
            </a:r>
          </a:p>
        </p:txBody>
      </p:sp>
      <p:sp>
        <p:nvSpPr>
          <p:cNvPr id="51" name="Rectangle 50"/>
          <p:cNvSpPr/>
          <p:nvPr/>
        </p:nvSpPr>
        <p:spPr>
          <a:xfrm>
            <a:off x="84474" y="1095123"/>
            <a:ext cx="2796568" cy="369332"/>
          </a:xfrm>
          <a:prstGeom prst="rect">
            <a:avLst/>
          </a:prstGeom>
          <a:solidFill>
            <a:srgbClr val="FEFAF0"/>
          </a:solidFill>
          <a:ln w="57150">
            <a:solidFill>
              <a:srgbClr val="115076"/>
            </a:solidFill>
          </a:ln>
        </p:spPr>
        <p:txBody>
          <a:bodyPr wrap="square" lIns="91440" tIns="45720" rIns="91440" bIns="45720">
            <a:spAutoFit/>
          </a:bodyPr>
          <a:lstStyle/>
          <a:p>
            <a:r>
              <a:rPr lang="en-GB" dirty="0">
                <a:solidFill>
                  <a:schemeClr val="accent5">
                    <a:lumMod val="50000"/>
                  </a:schemeClr>
                </a:solidFill>
              </a:rPr>
              <a:t>Sentence with </a:t>
            </a:r>
            <a:r>
              <a:rPr lang="en-GB" b="1" i="1" dirty="0" err="1">
                <a:solidFill>
                  <a:schemeClr val="accent5">
                    <a:lumMod val="50000"/>
                  </a:schemeClr>
                </a:solidFill>
              </a:rPr>
              <a:t>tengo</a:t>
            </a:r>
            <a:endParaRPr lang="en-GB" b="1" i="1" dirty="0">
              <a:solidFill>
                <a:schemeClr val="accent5">
                  <a:lumMod val="50000"/>
                </a:schemeClr>
              </a:solidFill>
            </a:endParaRPr>
          </a:p>
        </p:txBody>
      </p:sp>
      <p:sp>
        <p:nvSpPr>
          <p:cNvPr id="52" name="Oval 51"/>
          <p:cNvSpPr/>
          <p:nvPr/>
        </p:nvSpPr>
        <p:spPr>
          <a:xfrm>
            <a:off x="4012776" y="3796105"/>
            <a:ext cx="2030013" cy="2149462"/>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97391" y="1612001"/>
            <a:ext cx="2785404" cy="369332"/>
          </a:xfrm>
          <a:prstGeom prst="rect">
            <a:avLst/>
          </a:prstGeom>
          <a:solidFill>
            <a:srgbClr val="FEFAF0"/>
          </a:solidFill>
          <a:ln w="57150">
            <a:solidFill>
              <a:srgbClr val="115076"/>
            </a:solidFill>
          </a:ln>
        </p:spPr>
        <p:txBody>
          <a:bodyPr wrap="square" lIns="91440" tIns="45720" rIns="91440" bIns="45720">
            <a:spAutoFit/>
          </a:bodyPr>
          <a:lstStyle/>
          <a:p>
            <a:r>
              <a:rPr lang="en-GB" b="1" dirty="0" err="1">
                <a:solidFill>
                  <a:srgbClr val="002060"/>
                </a:solidFill>
              </a:rPr>
              <a:t>Tengo</a:t>
            </a:r>
            <a:r>
              <a:rPr lang="en-GB" b="1" dirty="0">
                <a:solidFill>
                  <a:srgbClr val="002060"/>
                </a:solidFill>
              </a:rPr>
              <a:t> una </a:t>
            </a:r>
            <a:r>
              <a:rPr lang="en-GB" b="1" dirty="0" err="1">
                <a:solidFill>
                  <a:srgbClr val="002060"/>
                </a:solidFill>
              </a:rPr>
              <a:t>abuela</a:t>
            </a:r>
            <a:r>
              <a:rPr lang="en-GB" b="1" dirty="0">
                <a:solidFill>
                  <a:srgbClr val="002060"/>
                </a:solidFill>
              </a:rPr>
              <a:t>. </a:t>
            </a:r>
          </a:p>
        </p:txBody>
      </p:sp>
      <p:sp>
        <p:nvSpPr>
          <p:cNvPr id="54" name="Oval 53"/>
          <p:cNvSpPr/>
          <p:nvPr/>
        </p:nvSpPr>
        <p:spPr>
          <a:xfrm>
            <a:off x="8315007" y="3486133"/>
            <a:ext cx="3444620" cy="2423139"/>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97391" y="2041759"/>
            <a:ext cx="2796148" cy="646331"/>
          </a:xfrm>
          <a:prstGeom prst="rect">
            <a:avLst/>
          </a:prstGeom>
          <a:noFill/>
        </p:spPr>
        <p:txBody>
          <a:bodyPr wrap="square" lIns="91440" tIns="45720" rIns="91440" bIns="45720">
            <a:spAutoFit/>
          </a:bodyPr>
          <a:lstStyle/>
          <a:p>
            <a:pPr algn="ctr"/>
            <a:r>
              <a:rPr lang="en-US" sz="3600" b="1" cap="none" spc="0" dirty="0">
                <a:ln w="22225">
                  <a:noFill/>
                  <a:prstDash val="solid"/>
                </a:ln>
                <a:solidFill>
                  <a:srgbClr val="002060"/>
                </a:solidFill>
                <a:effectLst/>
              </a:rPr>
              <a:t>¿</a:t>
            </a:r>
            <a:r>
              <a:rPr lang="en-US" sz="3600" b="1" cap="none" spc="0" dirty="0" err="1">
                <a:ln w="22225">
                  <a:noFill/>
                  <a:prstDash val="solid"/>
                </a:ln>
                <a:solidFill>
                  <a:srgbClr val="002060"/>
                </a:solidFill>
                <a:effectLst/>
              </a:rPr>
              <a:t>Quién</a:t>
            </a:r>
            <a:r>
              <a:rPr lang="en-US" sz="3600" b="1" cap="none" spc="0" dirty="0">
                <a:ln w="22225">
                  <a:noFill/>
                  <a:prstDash val="solid"/>
                </a:ln>
                <a:solidFill>
                  <a:srgbClr val="002060"/>
                </a:solidFill>
                <a:effectLst/>
              </a:rPr>
              <a:t>?</a:t>
            </a:r>
          </a:p>
        </p:txBody>
      </p:sp>
      <p:sp>
        <p:nvSpPr>
          <p:cNvPr id="57" name="Rectangle 56"/>
          <p:cNvSpPr/>
          <p:nvPr/>
        </p:nvSpPr>
        <p:spPr>
          <a:xfrm>
            <a:off x="1404490" y="4937862"/>
            <a:ext cx="3052426" cy="707886"/>
          </a:xfrm>
          <a:prstGeom prst="rect">
            <a:avLst/>
          </a:prstGeom>
          <a:noFill/>
        </p:spPr>
        <p:txBody>
          <a:bodyPr wrap="square" lIns="91440" tIns="45720" rIns="91440" bIns="45720">
            <a:spAutoFit/>
          </a:bodyPr>
          <a:lstStyle/>
          <a:p>
            <a:pPr algn="ctr"/>
            <a:r>
              <a:rPr lang="en-US" sz="4000" b="1" dirty="0">
                <a:ln w="22225">
                  <a:noFill/>
                  <a:prstDash val="solid"/>
                </a:ln>
                <a:solidFill>
                  <a:srgbClr val="002060"/>
                </a:solidFill>
              </a:rPr>
              <a:t>Isobel </a:t>
            </a:r>
            <a:r>
              <a:rPr lang="en-US" sz="4000" b="1" dirty="0">
                <a:ln w="22225">
                  <a:noFill/>
                  <a:prstDash val="solid"/>
                </a:ln>
                <a:solidFill>
                  <a:srgbClr val="002060"/>
                </a:solidFill>
                <a:latin typeface="Wingdings" panose="05000000000000000000" pitchFamily="2" charset="2"/>
                <a:sym typeface="Wingdings 3" panose="05040102010807070707" pitchFamily="18" charset="2"/>
              </a:rPr>
              <a:t></a:t>
            </a:r>
            <a:endParaRPr lang="en-US" sz="4000" b="1" cap="none" spc="0" dirty="0">
              <a:ln w="22225">
                <a:noFill/>
                <a:prstDash val="solid"/>
              </a:ln>
              <a:solidFill>
                <a:srgbClr val="002060"/>
              </a:solidFill>
              <a:effectLst/>
              <a:latin typeface="Wingdings" panose="05000000000000000000" pitchFamily="2" charset="2"/>
            </a:endParaRPr>
          </a:p>
        </p:txBody>
      </p:sp>
      <p:sp>
        <p:nvSpPr>
          <p:cNvPr id="59" name="Rectangle 58"/>
          <p:cNvSpPr/>
          <p:nvPr/>
        </p:nvSpPr>
        <p:spPr>
          <a:xfrm>
            <a:off x="8144411" y="5800579"/>
            <a:ext cx="3954329" cy="646331"/>
          </a:xfrm>
          <a:prstGeom prst="rect">
            <a:avLst/>
          </a:prstGeom>
          <a:noFill/>
        </p:spPr>
        <p:txBody>
          <a:bodyPr wrap="square" lIns="91440" tIns="45720" rIns="91440" bIns="45720">
            <a:spAutoFit/>
          </a:bodyPr>
          <a:lstStyle/>
          <a:p>
            <a:pPr algn="ctr"/>
            <a:r>
              <a:rPr lang="en-US" sz="3600" b="1" dirty="0">
                <a:ln w="22225">
                  <a:noFill/>
                  <a:prstDash val="solid"/>
                </a:ln>
                <a:solidFill>
                  <a:srgbClr val="002060"/>
                </a:solidFill>
              </a:rPr>
              <a:t>Luca y Lorena</a:t>
            </a:r>
            <a:endParaRPr lang="en-US" sz="3600" b="1" cap="none" spc="0" dirty="0">
              <a:ln w="22225">
                <a:noFill/>
                <a:prstDash val="solid"/>
              </a:ln>
              <a:solidFill>
                <a:srgbClr val="002060"/>
              </a:solidFill>
              <a:effectLst/>
            </a:endParaRPr>
          </a:p>
        </p:txBody>
      </p:sp>
      <p:sp>
        <p:nvSpPr>
          <p:cNvPr id="18" name="Title 17"/>
          <p:cNvSpPr>
            <a:spLocks noGrp="1"/>
          </p:cNvSpPr>
          <p:nvPr>
            <p:ph type="title"/>
          </p:nvPr>
        </p:nvSpPr>
        <p:spPr>
          <a:xfrm>
            <a:off x="10037317" y="316501"/>
            <a:ext cx="271179" cy="300823"/>
          </a:xfrm>
        </p:spPr>
        <p:txBody>
          <a:bodyPr>
            <a:normAutofit/>
          </a:bodyPr>
          <a:lstStyle/>
          <a:p>
            <a:r>
              <a:rPr lang="en-GB" sz="100" b="1" dirty="0" err="1">
                <a:solidFill>
                  <a:prstClr val="white"/>
                </a:solidFill>
              </a:rPr>
              <a:t>escribir</a:t>
            </a:r>
            <a:r>
              <a:rPr lang="en-GB" sz="100" b="1" dirty="0">
                <a:solidFill>
                  <a:prstClr val="white"/>
                </a:solidFill>
              </a:rPr>
              <a:t> / </a:t>
            </a:r>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endParaRPr lang="en-GB" sz="100" dirty="0"/>
          </a:p>
        </p:txBody>
      </p:sp>
      <p:sp>
        <p:nvSpPr>
          <p:cNvPr id="60" name="Rounded Rectangle 11">
            <a:extLst>
              <a:ext uri="{FF2B5EF4-FFF2-40B4-BE49-F238E27FC236}">
                <a16:creationId xmlns:a16="http://schemas.microsoft.com/office/drawing/2014/main" id="{A316DD52-7894-4A75-969C-CA0645DA2978}"/>
              </a:ext>
            </a:extLst>
          </p:cNvPr>
          <p:cNvSpPr/>
          <p:nvPr/>
        </p:nvSpPr>
        <p:spPr>
          <a:xfrm>
            <a:off x="8315008" y="258166"/>
            <a:ext cx="3613136"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55" name="Rectangle 54"/>
          <p:cNvSpPr/>
          <p:nvPr/>
        </p:nvSpPr>
        <p:spPr>
          <a:xfrm>
            <a:off x="76147" y="1090587"/>
            <a:ext cx="2796568" cy="369332"/>
          </a:xfrm>
          <a:prstGeom prst="rect">
            <a:avLst/>
          </a:prstGeom>
          <a:solidFill>
            <a:srgbClr val="FEFAF0"/>
          </a:solidFill>
          <a:ln w="57150">
            <a:solidFill>
              <a:srgbClr val="115076"/>
            </a:solidFill>
          </a:ln>
        </p:spPr>
        <p:txBody>
          <a:bodyPr wrap="square" lIns="91440" tIns="45720" rIns="91440" bIns="45720">
            <a:spAutoFit/>
          </a:bodyPr>
          <a:lstStyle/>
          <a:p>
            <a:r>
              <a:rPr lang="en-GB" dirty="0">
                <a:solidFill>
                  <a:schemeClr val="accent5">
                    <a:lumMod val="50000"/>
                  </a:schemeClr>
                </a:solidFill>
              </a:rPr>
              <a:t>Sentence with </a:t>
            </a:r>
            <a:r>
              <a:rPr lang="en-GB" b="1" i="1" dirty="0" err="1">
                <a:solidFill>
                  <a:schemeClr val="accent5">
                    <a:lumMod val="50000"/>
                  </a:schemeClr>
                </a:solidFill>
              </a:rPr>
              <a:t>tenemos</a:t>
            </a:r>
            <a:endParaRPr lang="en-GB" b="1" i="1" dirty="0">
              <a:solidFill>
                <a:schemeClr val="accent5">
                  <a:lumMod val="50000"/>
                </a:schemeClr>
              </a:solidFill>
            </a:endParaRPr>
          </a:p>
        </p:txBody>
      </p:sp>
      <p:sp>
        <p:nvSpPr>
          <p:cNvPr id="56" name="Rectangle 55"/>
          <p:cNvSpPr/>
          <p:nvPr/>
        </p:nvSpPr>
        <p:spPr>
          <a:xfrm>
            <a:off x="95638" y="1596590"/>
            <a:ext cx="2785404" cy="369332"/>
          </a:xfrm>
          <a:prstGeom prst="rect">
            <a:avLst/>
          </a:prstGeom>
          <a:solidFill>
            <a:srgbClr val="FEFAF0"/>
          </a:solidFill>
          <a:ln w="57150">
            <a:solidFill>
              <a:srgbClr val="115076"/>
            </a:solidFill>
          </a:ln>
        </p:spPr>
        <p:txBody>
          <a:bodyPr wrap="square" lIns="91440" tIns="45720" rIns="91440" bIns="45720">
            <a:spAutoFit/>
          </a:bodyPr>
          <a:lstStyle/>
          <a:p>
            <a:r>
              <a:rPr lang="en-GB" b="1" dirty="0" err="1">
                <a:solidFill>
                  <a:srgbClr val="002060"/>
                </a:solidFill>
              </a:rPr>
              <a:t>Tenemos</a:t>
            </a:r>
            <a:r>
              <a:rPr lang="en-GB" b="1" dirty="0">
                <a:solidFill>
                  <a:srgbClr val="002060"/>
                </a:solidFill>
              </a:rPr>
              <a:t> una </a:t>
            </a:r>
            <a:r>
              <a:rPr lang="en-GB" b="1" dirty="0" err="1">
                <a:solidFill>
                  <a:srgbClr val="002060"/>
                </a:solidFill>
              </a:rPr>
              <a:t>abuela</a:t>
            </a:r>
            <a:r>
              <a:rPr lang="en-GB" b="1" dirty="0">
                <a:solidFill>
                  <a:srgbClr val="002060"/>
                </a:solidFill>
              </a:rPr>
              <a:t>. </a:t>
            </a:r>
          </a:p>
        </p:txBody>
      </p:sp>
      <p:sp>
        <p:nvSpPr>
          <p:cNvPr id="61" name="TextBox 60">
            <a:extLst>
              <a:ext uri="{FF2B5EF4-FFF2-40B4-BE49-F238E27FC236}">
                <a16:creationId xmlns:a16="http://schemas.microsoft.com/office/drawing/2014/main" id="{D449DF6A-0A9E-4FEE-8B73-02E344A0AFE2}"/>
              </a:ext>
            </a:extLst>
          </p:cNvPr>
          <p:cNvSpPr txBox="1"/>
          <p:nvPr/>
        </p:nvSpPr>
        <p:spPr>
          <a:xfrm rot="16200000">
            <a:off x="9697157" y="5474654"/>
            <a:ext cx="630904" cy="707886"/>
          </a:xfrm>
          <a:prstGeom prst="rect">
            <a:avLst/>
          </a:prstGeom>
          <a:noFill/>
        </p:spPr>
        <p:txBody>
          <a:bodyPr wrap="square">
            <a:spAutoFit/>
          </a:bodyPr>
          <a:lstStyle/>
          <a:p>
            <a:r>
              <a:rPr kumimoji="0" lang="en-US" sz="4000" b="1" i="0" u="none" strike="noStrike" kern="1200" cap="none" spc="0" normalizeH="0" baseline="0" noProof="0" dirty="0">
                <a:ln w="22225">
                  <a:noFill/>
                  <a:prstDash val="solid"/>
                </a:ln>
                <a:solidFill>
                  <a:srgbClr val="002060"/>
                </a:solidFill>
                <a:effectLst/>
                <a:uLnTx/>
                <a:uFillTx/>
                <a:latin typeface="Wingdings" panose="05000000000000000000" pitchFamily="2" charset="2"/>
                <a:ea typeface="+mn-ea"/>
                <a:cs typeface="+mn-cs"/>
                <a:sym typeface="Wingdings 3" panose="05040102010807070707" pitchFamily="18" charset="2"/>
              </a:rPr>
              <a:t></a:t>
            </a:r>
            <a:endParaRPr lang="en-GB" dirty="0"/>
          </a:p>
        </p:txBody>
      </p:sp>
      <p:pic>
        <p:nvPicPr>
          <p:cNvPr id="2" name="Picture 1"/>
          <p:cNvPicPr>
            <a:picLocks noChangeAspect="1"/>
          </p:cNvPicPr>
          <p:nvPr/>
        </p:nvPicPr>
        <p:blipFill rotWithShape="1">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r="10854"/>
          <a:stretch/>
        </p:blipFill>
        <p:spPr>
          <a:xfrm>
            <a:off x="11608175" y="5291805"/>
            <a:ext cx="583825" cy="589077"/>
          </a:xfrm>
          <a:prstGeom prst="rect">
            <a:avLst/>
          </a:prstGeom>
        </p:spPr>
      </p:pic>
      <p:pic>
        <p:nvPicPr>
          <p:cNvPr id="45" name="Picture 44"/>
          <p:cNvPicPr>
            <a:picLocks noChangeAspect="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596705" y="4783815"/>
            <a:ext cx="654909" cy="589077"/>
          </a:xfrm>
          <a:prstGeom prst="rect">
            <a:avLst/>
          </a:prstGeom>
        </p:spPr>
      </p:pic>
    </p:spTree>
    <p:extLst>
      <p:ext uri="{BB962C8B-B14F-4D97-AF65-F5344CB8AC3E}">
        <p14:creationId xmlns:p14="http://schemas.microsoft.com/office/powerpoint/2010/main" val="208018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8" presetClass="emph" presetSubtype="0" fill="hold" grpId="1" nodeType="withEffect">
                                  <p:stCondLst>
                                    <p:cond delay="0"/>
                                  </p:stCondLst>
                                  <p:childTnLst>
                                    <p:animRot by="21600000">
                                      <p:cBhvr>
                                        <p:cTn id="24" dur="2000" fill="hold"/>
                                        <p:tgtEl>
                                          <p:spTgt spid="52"/>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grpId="1" nodeType="clickEffect">
                                  <p:stCondLst>
                                    <p:cond delay="0"/>
                                  </p:stCondLst>
                                  <p:childTnLst>
                                    <p:animEffect transition="out" filter="wipe(down)">
                                      <p:cBhvr>
                                        <p:cTn id="32" dur="500"/>
                                        <p:tgtEl>
                                          <p:spTgt spid="51"/>
                                        </p:tgtEl>
                                      </p:cBhvr>
                                    </p:animEffect>
                                    <p:set>
                                      <p:cBhvr>
                                        <p:cTn id="33" dur="1" fill="hold">
                                          <p:stCondLst>
                                            <p:cond delay="499"/>
                                          </p:stCondLst>
                                        </p:cTn>
                                        <p:tgtEl>
                                          <p:spTgt spid="51"/>
                                        </p:tgtEl>
                                        <p:attrNameLst>
                                          <p:attrName>style.visibility</p:attrName>
                                        </p:attrNameLst>
                                      </p:cBhvr>
                                      <p:to>
                                        <p:strVal val="hidden"/>
                                      </p:to>
                                    </p:set>
                                  </p:childTnLst>
                                </p:cTn>
                              </p:par>
                              <p:par>
                                <p:cTn id="34" presetID="22" presetClass="exit" presetSubtype="4" fill="hold" grpId="1" nodeType="withEffect">
                                  <p:stCondLst>
                                    <p:cond delay="0"/>
                                  </p:stCondLst>
                                  <p:childTnLst>
                                    <p:animEffect transition="out" filter="wipe(down)">
                                      <p:cBhvr>
                                        <p:cTn id="35" dur="500"/>
                                        <p:tgtEl>
                                          <p:spTgt spid="53"/>
                                        </p:tgtEl>
                                      </p:cBhvr>
                                    </p:animEffect>
                                    <p:set>
                                      <p:cBhvr>
                                        <p:cTn id="36" dur="1" fill="hold">
                                          <p:stCondLst>
                                            <p:cond delay="499"/>
                                          </p:stCondLst>
                                        </p:cTn>
                                        <p:tgtEl>
                                          <p:spTgt spid="53"/>
                                        </p:tgtEl>
                                        <p:attrNameLst>
                                          <p:attrName>style.visibility</p:attrName>
                                        </p:attrNameLst>
                                      </p:cBhvr>
                                      <p:to>
                                        <p:strVal val="hidden"/>
                                      </p:to>
                                    </p:set>
                                  </p:childTnLst>
                                </p:cTn>
                              </p:par>
                              <p:par>
                                <p:cTn id="37" presetID="22" presetClass="exit" presetSubtype="4" fill="hold" grpId="2" nodeType="withEffect">
                                  <p:stCondLst>
                                    <p:cond delay="0"/>
                                  </p:stCondLst>
                                  <p:childTnLst>
                                    <p:animEffect transition="out" filter="wipe(down)">
                                      <p:cBhvr>
                                        <p:cTn id="38" dur="500"/>
                                        <p:tgtEl>
                                          <p:spTgt spid="52"/>
                                        </p:tgtEl>
                                      </p:cBhvr>
                                    </p:animEffect>
                                    <p:set>
                                      <p:cBhvr>
                                        <p:cTn id="39" dur="1" fill="hold">
                                          <p:stCondLst>
                                            <p:cond delay="499"/>
                                          </p:stCondLst>
                                        </p:cTn>
                                        <p:tgtEl>
                                          <p:spTgt spid="52"/>
                                        </p:tgtEl>
                                        <p:attrNameLst>
                                          <p:attrName>style.visibility</p:attrName>
                                        </p:attrNameLst>
                                      </p:cBhvr>
                                      <p:to>
                                        <p:strVal val="hidden"/>
                                      </p:to>
                                    </p:set>
                                  </p:childTnLst>
                                </p:cTn>
                              </p:par>
                              <p:par>
                                <p:cTn id="40" presetID="22" presetClass="exit" presetSubtype="4" fill="hold" grpId="1" nodeType="withEffect">
                                  <p:stCondLst>
                                    <p:cond delay="0"/>
                                  </p:stCondLst>
                                  <p:childTnLst>
                                    <p:animEffect transition="out" filter="wipe(down)">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22" presetClass="exit" presetSubtype="4" fill="hold" grpId="1" nodeType="withEffect">
                                  <p:stCondLst>
                                    <p:cond delay="0"/>
                                  </p:stCondLst>
                                  <p:childTnLst>
                                    <p:animEffect transition="out" filter="wipe(down)">
                                      <p:cBhvr>
                                        <p:cTn id="44" dur="500"/>
                                        <p:tgtEl>
                                          <p:spTgt spid="57"/>
                                        </p:tgtEl>
                                      </p:cBhvr>
                                    </p:animEffect>
                                    <p:set>
                                      <p:cBhvr>
                                        <p:cTn id="45" dur="1" fill="hold">
                                          <p:stCondLst>
                                            <p:cond delay="499"/>
                                          </p:stCondLst>
                                        </p:cTn>
                                        <p:tgtEl>
                                          <p:spTgt spid="5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2" nodeType="clickEffect">
                                  <p:stCondLst>
                                    <p:cond delay="0"/>
                                  </p:stCondLst>
                                  <p:childTnLst>
                                    <p:set>
                                      <p:cBhvr>
                                        <p:cTn id="57" dur="1" fill="hold">
                                          <p:stCondLst>
                                            <p:cond delay="0"/>
                                          </p:stCondLst>
                                        </p:cTn>
                                        <p:tgtEl>
                                          <p:spTgt spid="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childTnLst>
                                </p:cTn>
                              </p:par>
                              <p:par>
                                <p:cTn id="62" presetID="8" presetClass="emph" presetSubtype="0" fill="hold" grpId="1" nodeType="withEffect">
                                  <p:stCondLst>
                                    <p:cond delay="0"/>
                                  </p:stCondLst>
                                  <p:childTnLst>
                                    <p:animRot by="21600000">
                                      <p:cBhvr>
                                        <p:cTn id="63" dur="2000" fill="hold"/>
                                        <p:tgtEl>
                                          <p:spTgt spid="54"/>
                                        </p:tgtEl>
                                        <p:attrNameLst>
                                          <p:attrName>r</p:attrName>
                                        </p:attrNameLst>
                                      </p:cBhvr>
                                    </p:animRo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1" grpId="1" animBg="1"/>
      <p:bldP spid="52" grpId="0" animBg="1"/>
      <p:bldP spid="52" grpId="1" animBg="1"/>
      <p:bldP spid="52" grpId="2" animBg="1"/>
      <p:bldP spid="53" grpId="0" animBg="1"/>
      <p:bldP spid="53" grpId="1" animBg="1"/>
      <p:bldP spid="54" grpId="0" animBg="1"/>
      <p:bldP spid="54" grpId="1" animBg="1"/>
      <p:bldP spid="3" grpId="0"/>
      <p:bldP spid="3" grpId="1"/>
      <p:bldP spid="3" grpId="2"/>
      <p:bldP spid="57" grpId="0" animBg="1"/>
      <p:bldP spid="57" grpId="1" animBg="1"/>
      <p:bldP spid="59" grpId="0"/>
      <p:bldP spid="55" grpId="0" animBg="1"/>
      <p:bldP spid="56" grpId="0" animBg="1"/>
      <p:bldP spid="6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2842" y="3778428"/>
            <a:ext cx="2473377" cy="172724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4650" y="1559803"/>
            <a:ext cx="784329" cy="10604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9546" y="1106711"/>
            <a:ext cx="1550933" cy="174262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6552" y="1134485"/>
            <a:ext cx="1516608" cy="1521714"/>
          </a:xfrm>
          <a:prstGeom prst="rect">
            <a:avLst/>
          </a:prstGeom>
        </p:spPr>
      </p:pic>
      <p:sp>
        <p:nvSpPr>
          <p:cNvPr id="42" name="TextBox 41"/>
          <p:cNvSpPr txBox="1"/>
          <p:nvPr/>
        </p:nvSpPr>
        <p:spPr>
          <a:xfrm>
            <a:off x="8345763" y="2663921"/>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Carlos</a:t>
            </a:r>
          </a:p>
        </p:txBody>
      </p:sp>
      <p:sp>
        <p:nvSpPr>
          <p:cNvPr id="44" name="TextBox 43"/>
          <p:cNvSpPr txBox="1"/>
          <p:nvPr/>
        </p:nvSpPr>
        <p:spPr>
          <a:xfrm>
            <a:off x="10392634" y="2669033"/>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Ana</a:t>
            </a:r>
          </a:p>
        </p:txBody>
      </p:sp>
      <p:grpSp>
        <p:nvGrpSpPr>
          <p:cNvPr id="4" name="Group 3"/>
          <p:cNvGrpSpPr/>
          <p:nvPr/>
        </p:nvGrpSpPr>
        <p:grpSpPr>
          <a:xfrm>
            <a:off x="1997411" y="165153"/>
            <a:ext cx="9696100" cy="5910861"/>
            <a:chOff x="2149859" y="739249"/>
            <a:chExt cx="9696100" cy="5910861"/>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2359" y="799279"/>
              <a:ext cx="1610977" cy="164385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89765" y="4339959"/>
              <a:ext cx="1488744" cy="1674837"/>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127402" y="4275485"/>
              <a:ext cx="0" cy="503126"/>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Martín</a:t>
              </a:r>
            </a:p>
          </p:txBody>
        </p:sp>
        <p:sp>
          <p:nvSpPr>
            <p:cNvPr id="36" name="TextBox 35"/>
            <p:cNvSpPr txBox="1"/>
            <p:nvPr/>
          </p:nvSpPr>
          <p:spPr>
            <a:xfrm>
              <a:off x="2149859" y="3826411"/>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Emilia</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Sofía</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Paco</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TextBox 40"/>
            <p:cNvSpPr txBox="1"/>
            <p:nvPr/>
          </p:nvSpPr>
          <p:spPr>
            <a:xfrm>
              <a:off x="10225549" y="5697509"/>
              <a:ext cx="1620410"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Lorena</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Luca</a:t>
              </a:r>
            </a:p>
          </p:txBody>
        </p:sp>
        <p:sp>
          <p:nvSpPr>
            <p:cNvPr id="46" name="TextBox 45"/>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Isobel</a:t>
              </a:r>
            </a:p>
          </p:txBody>
        </p:sp>
        <p:pic>
          <p:nvPicPr>
            <p:cNvPr id="17" name="Picture 16"/>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16014" y="5813955"/>
              <a:ext cx="836155" cy="836155"/>
            </a:xfrm>
            <a:prstGeom prst="rect">
              <a:avLst/>
            </a:prstGeom>
          </p:spPr>
        </p:pic>
      </p:grpSp>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17525" y="1331598"/>
            <a:ext cx="509377" cy="1092578"/>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31673" y="1641830"/>
            <a:ext cx="765481" cy="962503"/>
          </a:xfrm>
          <a:prstGeom prst="rect">
            <a:avLst/>
          </a:prstGeom>
        </p:spPr>
      </p:pic>
      <p:pic>
        <p:nvPicPr>
          <p:cNvPr id="87" name="Picture 8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02699" y="5062378"/>
            <a:ext cx="864192" cy="648145"/>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67102" y="3250142"/>
            <a:ext cx="814002" cy="545381"/>
          </a:xfrm>
          <a:prstGeom prst="rect">
            <a:avLst/>
          </a:prstGeom>
        </p:spPr>
      </p:pic>
      <p:cxnSp>
        <p:nvCxnSpPr>
          <p:cNvPr id="47" name="Straight Connector 46"/>
          <p:cNvCxnSpPr/>
          <p:nvPr/>
        </p:nvCxnSpPr>
        <p:spPr>
          <a:xfrm flipH="1">
            <a:off x="1257304" y="2846207"/>
            <a:ext cx="258547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257304" y="2830285"/>
            <a:ext cx="0" cy="5531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41604" y="3248696"/>
            <a:ext cx="1250962"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Raúl</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itle 17"/>
          <p:cNvSpPr>
            <a:spLocks noGrp="1"/>
          </p:cNvSpPr>
          <p:nvPr>
            <p:ph type="title"/>
          </p:nvPr>
        </p:nvSpPr>
        <p:spPr>
          <a:xfrm>
            <a:off x="10037317" y="316501"/>
            <a:ext cx="271179" cy="300823"/>
          </a:xfrm>
        </p:spPr>
        <p:txBody>
          <a:bodyPr>
            <a:normAutofit/>
          </a:bodyPr>
          <a:lstStyle/>
          <a:p>
            <a:r>
              <a:rPr lang="en-GB" sz="100" b="1" dirty="0" err="1">
                <a:solidFill>
                  <a:prstClr val="white"/>
                </a:solidFill>
              </a:rPr>
              <a:t>escribir</a:t>
            </a:r>
            <a:r>
              <a:rPr lang="en-GB" sz="100" b="1" dirty="0">
                <a:solidFill>
                  <a:prstClr val="white"/>
                </a:solidFill>
              </a:rPr>
              <a:t> / </a:t>
            </a:r>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endParaRPr lang="en-GB" sz="100" dirty="0"/>
          </a:p>
        </p:txBody>
      </p:sp>
      <p:sp>
        <p:nvSpPr>
          <p:cNvPr id="60" name="Rounded Rectangle 11">
            <a:extLst>
              <a:ext uri="{FF2B5EF4-FFF2-40B4-BE49-F238E27FC236}">
                <a16:creationId xmlns:a16="http://schemas.microsoft.com/office/drawing/2014/main" id="{A316DD52-7894-4A75-969C-CA0645DA2978}"/>
              </a:ext>
            </a:extLst>
          </p:cNvPr>
          <p:cNvSpPr/>
          <p:nvPr/>
        </p:nvSpPr>
        <p:spPr>
          <a:xfrm>
            <a:off x="8457694" y="146273"/>
            <a:ext cx="3613136"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pic>
        <p:nvPicPr>
          <p:cNvPr id="2" name="Picture 1"/>
          <p:cNvPicPr>
            <a:picLocks noChangeAspect="1"/>
          </p:cNvPicPr>
          <p:nvPr/>
        </p:nvPicPr>
        <p:blipFill rotWithShape="1">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r="10854"/>
          <a:stretch/>
        </p:blipFill>
        <p:spPr>
          <a:xfrm>
            <a:off x="11608175" y="5291805"/>
            <a:ext cx="583825" cy="589077"/>
          </a:xfrm>
          <a:prstGeom prst="rect">
            <a:avLst/>
          </a:prstGeom>
        </p:spPr>
      </p:pic>
      <p:pic>
        <p:nvPicPr>
          <p:cNvPr id="45" name="Picture 44"/>
          <p:cNvPicPr>
            <a:picLocks noChangeAspect="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596705" y="4783815"/>
            <a:ext cx="654909" cy="589077"/>
          </a:xfrm>
          <a:prstGeom prst="rect">
            <a:avLst/>
          </a:prstGeom>
        </p:spPr>
      </p:pic>
    </p:spTree>
    <p:extLst>
      <p:ext uri="{BB962C8B-B14F-4D97-AF65-F5344CB8AC3E}">
        <p14:creationId xmlns:p14="http://schemas.microsoft.com/office/powerpoint/2010/main" val="140286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7" y="577120"/>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rr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4204845" y="1902683"/>
            <a:ext cx="4169731"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302354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rr_per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5E4770C-FCC8-4FED-9E9C-8758EFB593B3}"/>
              </a:ext>
            </a:extLst>
          </p:cNvPr>
          <p:cNvSpPr txBox="1"/>
          <p:nvPr/>
        </p:nvSpPr>
        <p:spPr>
          <a:xfrm rot="5400000">
            <a:off x="3000103" y="3246511"/>
            <a:ext cx="61395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2" panose="05020102010507070707" pitchFamily="18" charset="2"/>
              </a:rPr>
              <a:t></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Rectangle 5"/>
          <p:cNvSpPr/>
          <p:nvPr/>
        </p:nvSpPr>
        <p:spPr>
          <a:xfrm>
            <a:off x="-14117" y="391575"/>
            <a:ext cx="2790122" cy="1354217"/>
          </a:xfrm>
          <a:prstGeom prst="rect">
            <a:avLst/>
          </a:prstGeom>
          <a:noFill/>
          <a:ln w="12700">
            <a:solidFill>
              <a:srgbClr val="115076"/>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noFill/>
                  <a:prstDash val="solid"/>
                </a:ln>
                <a:solidFill>
                  <a:srgbClr val="002060"/>
                </a:solidFill>
                <a:effectLst/>
                <a:uLnTx/>
                <a:uFillTx/>
                <a:latin typeface="Calibri" panose="020F0502020204030204"/>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a grandad &amp; grandma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a cat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a brother</a:t>
            </a:r>
          </a:p>
        </p:txBody>
      </p:sp>
      <p:sp>
        <p:nvSpPr>
          <p:cNvPr id="15" name="Rectangle 14"/>
          <p:cNvSpPr/>
          <p:nvPr/>
        </p:nvSpPr>
        <p:spPr>
          <a:xfrm>
            <a:off x="6579184" y="376185"/>
            <a:ext cx="2790122" cy="1354217"/>
          </a:xfrm>
          <a:prstGeom prst="rect">
            <a:avLst/>
          </a:prstGeom>
          <a:noFill/>
          <a:ln w="12700">
            <a:solidFill>
              <a:srgbClr val="115076"/>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noFill/>
                  <a:prstDash val="solid"/>
                </a:ln>
                <a:solidFill>
                  <a:srgbClr val="002060"/>
                </a:solidFill>
                <a:effectLst/>
                <a:uLnTx/>
                <a:uFillTx/>
                <a:latin typeface="Calibri" panose="020F0502020204030204"/>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two dogs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a female cousin</a:t>
            </a:r>
            <a:endParaRPr kumimoji="0" lang="en-US" sz="18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a dog</a:t>
            </a:r>
          </a:p>
        </p:txBody>
      </p:sp>
      <p:sp>
        <p:nvSpPr>
          <p:cNvPr id="7" name="Rectangle 6"/>
          <p:cNvSpPr/>
          <p:nvPr/>
        </p:nvSpPr>
        <p:spPr>
          <a:xfrm>
            <a:off x="2810146" y="376185"/>
            <a:ext cx="2733153" cy="1384995"/>
          </a:xfrm>
          <a:prstGeom prst="rect">
            <a:avLst/>
          </a:prstGeom>
          <a:noFill/>
          <a:ln w="12700">
            <a:solidFill>
              <a:srgbClr val="115076"/>
            </a:solid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Write three sentences starting with </a:t>
            </a:r>
            <a:r>
              <a:rPr kumimoji="0" lang="en-GB" sz="1200" b="0" i="1" u="none" strike="noStrike" kern="1200" cap="none" spc="0" normalizeH="0" baseline="0" noProof="0" dirty="0" err="1">
                <a:ln>
                  <a:noFill/>
                </a:ln>
                <a:solidFill>
                  <a:srgbClr val="002060"/>
                </a:solidFill>
                <a:effectLst/>
                <a:uLnTx/>
                <a:uFillTx/>
                <a:latin typeface="Calibri" panose="020F0502020204030204"/>
                <a:ea typeface="+mn-ea"/>
                <a:cs typeface="+mn-cs"/>
              </a:rPr>
              <a:t>tengo</a:t>
            </a: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 and three with </a:t>
            </a:r>
            <a:r>
              <a:rPr kumimoji="0" lang="en-GB" sz="1200" b="0" i="1" u="none" strike="noStrike" kern="1200" cap="none" spc="0" normalizeH="0" baseline="0" noProof="0" dirty="0">
                <a:ln>
                  <a:noFill/>
                </a:ln>
                <a:solidFill>
                  <a:srgbClr val="002060"/>
                </a:solidFill>
                <a:effectLst/>
                <a:uLnTx/>
                <a:uFillTx/>
                <a:latin typeface="Calibri" panose="020F0502020204030204"/>
                <a:ea typeface="+mn-ea"/>
                <a:cs typeface="+mn-cs"/>
              </a:rPr>
              <a:t>tenemos</a:t>
            </a: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 for the family members you have been given.  Use the family tree to work out the answer.  Take it in turns to say them to your partner who has to work out the answer.</a:t>
            </a:r>
          </a:p>
        </p:txBody>
      </p:sp>
      <p:graphicFrame>
        <p:nvGraphicFramePr>
          <p:cNvPr id="3" name="Table 2">
            <a:extLst>
              <a:ext uri="{FF2B5EF4-FFF2-40B4-BE49-F238E27FC236}">
                <a16:creationId xmlns:a16="http://schemas.microsoft.com/office/drawing/2014/main" id="{1C4FEC2D-2084-4AC3-B10D-AE7CAFA2FDDA}"/>
              </a:ext>
            </a:extLst>
          </p:cNvPr>
          <p:cNvGraphicFramePr>
            <a:graphicFrameLocks noGrp="1"/>
          </p:cNvGraphicFramePr>
          <p:nvPr/>
        </p:nvGraphicFramePr>
        <p:xfrm>
          <a:off x="8710" y="2131718"/>
          <a:ext cx="5534589" cy="3877631"/>
        </p:xfrm>
        <a:graphic>
          <a:graphicData uri="http://schemas.openxmlformats.org/drawingml/2006/table">
            <a:tbl>
              <a:tblPr firstRow="1" bandRow="1">
                <a:tableStyleId>{5940675A-B579-460E-94D1-54222C63F5DA}</a:tableStyleId>
              </a:tblPr>
              <a:tblGrid>
                <a:gridCol w="2784585">
                  <a:extLst>
                    <a:ext uri="{9D8B030D-6E8A-4147-A177-3AD203B41FA5}">
                      <a16:colId xmlns:a16="http://schemas.microsoft.com/office/drawing/2014/main" val="3207176072"/>
                    </a:ext>
                  </a:extLst>
                </a:gridCol>
                <a:gridCol w="2750004">
                  <a:extLst>
                    <a:ext uri="{9D8B030D-6E8A-4147-A177-3AD203B41FA5}">
                      <a16:colId xmlns:a16="http://schemas.microsoft.com/office/drawing/2014/main" val="2933495498"/>
                    </a:ext>
                  </a:extLst>
                </a:gridCol>
              </a:tblGrid>
              <a:tr h="0">
                <a:tc>
                  <a:txBody>
                    <a:bodyPr/>
                    <a:lstStyle/>
                    <a:p>
                      <a:pPr>
                        <a:lnSpc>
                          <a:spcPct val="200000"/>
                        </a:lnSpc>
                      </a:pPr>
                      <a:r>
                        <a:rPr lang="en-GB" sz="1800" b="1" dirty="0" err="1">
                          <a:solidFill>
                            <a:srgbClr val="002060"/>
                          </a:solidFill>
                        </a:rPr>
                        <a:t>Frase</a:t>
                      </a:r>
                      <a:endParaRPr lang="en-GB" sz="18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nSpc>
                          <a:spcPct val="200000"/>
                        </a:lnSpc>
                      </a:pPr>
                      <a:r>
                        <a:rPr lang="en-GB" sz="1800" b="1" dirty="0">
                          <a:solidFill>
                            <a:srgbClr val="002060"/>
                          </a:solidFill>
                        </a:rPr>
                        <a:t>¿</a:t>
                      </a:r>
                      <a:r>
                        <a:rPr lang="en-GB" sz="1800" b="1" dirty="0" err="1">
                          <a:solidFill>
                            <a:srgbClr val="002060"/>
                          </a:solidFill>
                        </a:rPr>
                        <a:t>Quién</a:t>
                      </a:r>
                      <a:r>
                        <a:rPr lang="en-GB" sz="1800" b="1" dirty="0">
                          <a:solidFill>
                            <a:srgbClr val="002060"/>
                          </a:solidFill>
                        </a:rPr>
                        <a:t>?</a:t>
                      </a:r>
                      <a:endParaRPr lang="en-GB" sz="18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67635884"/>
                  </a:ext>
                </a:extLst>
              </a:tr>
              <a:tr h="362961">
                <a:tc>
                  <a:txBody>
                    <a:bodyPr/>
                    <a:lstStyle/>
                    <a:p>
                      <a:r>
                        <a:rPr lang="en-GB" dirty="0">
                          <a:solidFill>
                            <a:srgbClr val="002060"/>
                          </a:solidFill>
                        </a:rPr>
                        <a:t>1</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nSpc>
                          <a:spcPct val="200000"/>
                        </a:lnSpc>
                      </a:pPr>
                      <a:endParaRPr lang="en-GB" sz="18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39376385"/>
                  </a:ext>
                </a:extLst>
              </a:tr>
              <a:tr h="362961">
                <a:tc>
                  <a:txBody>
                    <a:bodyPr/>
                    <a:lstStyle/>
                    <a:p>
                      <a:r>
                        <a:rPr lang="en-GB" dirty="0">
                          <a:solidFill>
                            <a:srgbClr val="002060"/>
                          </a:solidFill>
                        </a:rPr>
                        <a:t>2</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nSpc>
                          <a:spcPct val="200000"/>
                        </a:lnSpc>
                      </a:pPr>
                      <a:endParaRPr lang="en-GB" sz="18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55069650"/>
                  </a:ext>
                </a:extLst>
              </a:tr>
              <a:tr h="362961">
                <a:tc>
                  <a:txBody>
                    <a:bodyPr/>
                    <a:lstStyle/>
                    <a:p>
                      <a:r>
                        <a:rPr lang="en-GB" dirty="0">
                          <a:solidFill>
                            <a:srgbClr val="002060"/>
                          </a:solidFill>
                        </a:rPr>
                        <a:t>3</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nSpc>
                          <a:spcPct val="200000"/>
                        </a:lnSpc>
                      </a:pPr>
                      <a:endParaRPr lang="en-GB" sz="18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39728163"/>
                  </a:ext>
                </a:extLst>
              </a:tr>
              <a:tr h="362961">
                <a:tc>
                  <a:txBody>
                    <a:bodyPr/>
                    <a:lstStyle/>
                    <a:p>
                      <a:r>
                        <a:rPr lang="en-GB" dirty="0">
                          <a:solidFill>
                            <a:srgbClr val="002060"/>
                          </a:solidFill>
                        </a:rPr>
                        <a:t>4</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nSpc>
                          <a:spcPct val="200000"/>
                        </a:lnSpc>
                      </a:pPr>
                      <a:endParaRPr lang="en-GB" sz="18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78283085"/>
                  </a:ext>
                </a:extLst>
              </a:tr>
              <a:tr h="362961">
                <a:tc>
                  <a:txBody>
                    <a:bodyPr/>
                    <a:lstStyle/>
                    <a:p>
                      <a:r>
                        <a:rPr lang="en-GB" dirty="0">
                          <a:solidFill>
                            <a:srgbClr val="002060"/>
                          </a:solidFill>
                        </a:rPr>
                        <a:t>5</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nSpc>
                          <a:spcPct val="200000"/>
                        </a:lnSpc>
                      </a:pPr>
                      <a:endParaRPr lang="en-GB" sz="18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81459021"/>
                  </a:ext>
                </a:extLst>
              </a:tr>
              <a:tr h="362961">
                <a:tc>
                  <a:txBody>
                    <a:bodyPr/>
                    <a:lstStyle/>
                    <a:p>
                      <a:r>
                        <a:rPr lang="en-GB" dirty="0">
                          <a:solidFill>
                            <a:srgbClr val="002060"/>
                          </a:solidFill>
                        </a:rPr>
                        <a:t>6</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nSpc>
                          <a:spcPct val="200000"/>
                        </a:lnSpc>
                      </a:pPr>
                      <a:endParaRPr lang="en-GB" sz="18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575271112"/>
                  </a:ext>
                </a:extLst>
              </a:tr>
            </a:tbl>
          </a:graphicData>
        </a:graphic>
      </p:graphicFrame>
      <p:sp>
        <p:nvSpPr>
          <p:cNvPr id="27" name="Rectangle 26">
            <a:extLst>
              <a:ext uri="{FF2B5EF4-FFF2-40B4-BE49-F238E27FC236}">
                <a16:creationId xmlns:a16="http://schemas.microsoft.com/office/drawing/2014/main" id="{9819E608-AB1B-4934-B2C2-9B42BE215FD8}"/>
              </a:ext>
            </a:extLst>
          </p:cNvPr>
          <p:cNvSpPr/>
          <p:nvPr/>
        </p:nvSpPr>
        <p:spPr>
          <a:xfrm>
            <a:off x="9458847" y="376185"/>
            <a:ext cx="2733153" cy="1384995"/>
          </a:xfrm>
          <a:prstGeom prst="rect">
            <a:avLst/>
          </a:prstGeom>
          <a:noFill/>
          <a:ln w="12700">
            <a:solidFill>
              <a:srgbClr val="115076"/>
            </a:solid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Write three sentences starting with </a:t>
            </a:r>
            <a:r>
              <a:rPr kumimoji="0" lang="en-GB" sz="1200" b="0" i="1" u="none" strike="noStrike" kern="1200" cap="none" spc="0" normalizeH="0" baseline="0" noProof="0" dirty="0" err="1">
                <a:ln>
                  <a:noFill/>
                </a:ln>
                <a:solidFill>
                  <a:srgbClr val="002060"/>
                </a:solidFill>
                <a:effectLst/>
                <a:uLnTx/>
                <a:uFillTx/>
                <a:latin typeface="Calibri" panose="020F0502020204030204"/>
                <a:ea typeface="+mn-ea"/>
                <a:cs typeface="+mn-cs"/>
              </a:rPr>
              <a:t>tengo</a:t>
            </a: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 and three with </a:t>
            </a:r>
            <a:r>
              <a:rPr kumimoji="0" lang="en-GB" sz="1200" b="0" i="1" u="none" strike="noStrike" kern="1200" cap="none" spc="0" normalizeH="0" baseline="0" noProof="0" dirty="0">
                <a:ln>
                  <a:noFill/>
                </a:ln>
                <a:solidFill>
                  <a:srgbClr val="002060"/>
                </a:solidFill>
                <a:effectLst/>
                <a:uLnTx/>
                <a:uFillTx/>
                <a:latin typeface="Calibri" panose="020F0502020204030204"/>
                <a:ea typeface="+mn-ea"/>
                <a:cs typeface="+mn-cs"/>
              </a:rPr>
              <a:t>tenemos</a:t>
            </a:r>
            <a:r>
              <a:rPr kumimoji="0" lang="en-GB" sz="1200" b="0" i="0" u="none" strike="noStrike" kern="1200" cap="none" spc="0" normalizeH="0" baseline="0" noProof="0" dirty="0">
                <a:ln>
                  <a:noFill/>
                </a:ln>
                <a:solidFill>
                  <a:srgbClr val="002060"/>
                </a:solidFill>
                <a:effectLst/>
                <a:uLnTx/>
                <a:uFillTx/>
                <a:latin typeface="Calibri" panose="020F0502020204030204"/>
                <a:ea typeface="+mn-ea"/>
                <a:cs typeface="+mn-cs"/>
              </a:rPr>
              <a:t> for the family members you have been given.  Use the family tree to work out the answer.  Take it in turns to say them to your partner who has to work out the answer.</a:t>
            </a:r>
          </a:p>
        </p:txBody>
      </p:sp>
      <p:graphicFrame>
        <p:nvGraphicFramePr>
          <p:cNvPr id="28" name="Table 27">
            <a:extLst>
              <a:ext uri="{FF2B5EF4-FFF2-40B4-BE49-F238E27FC236}">
                <a16:creationId xmlns:a16="http://schemas.microsoft.com/office/drawing/2014/main" id="{BE7DD4E9-E530-46A5-B84B-B1EBEC94EDCC}"/>
              </a:ext>
            </a:extLst>
          </p:cNvPr>
          <p:cNvGraphicFramePr>
            <a:graphicFrameLocks noGrp="1"/>
          </p:cNvGraphicFramePr>
          <p:nvPr/>
        </p:nvGraphicFramePr>
        <p:xfrm>
          <a:off x="6657411" y="2116328"/>
          <a:ext cx="5534589" cy="3877631"/>
        </p:xfrm>
        <a:graphic>
          <a:graphicData uri="http://schemas.openxmlformats.org/drawingml/2006/table">
            <a:tbl>
              <a:tblPr firstRow="1" bandRow="1">
                <a:tableStyleId>{5940675A-B579-460E-94D1-54222C63F5DA}</a:tableStyleId>
              </a:tblPr>
              <a:tblGrid>
                <a:gridCol w="2784585">
                  <a:extLst>
                    <a:ext uri="{9D8B030D-6E8A-4147-A177-3AD203B41FA5}">
                      <a16:colId xmlns:a16="http://schemas.microsoft.com/office/drawing/2014/main" val="3207176072"/>
                    </a:ext>
                  </a:extLst>
                </a:gridCol>
                <a:gridCol w="2750004">
                  <a:extLst>
                    <a:ext uri="{9D8B030D-6E8A-4147-A177-3AD203B41FA5}">
                      <a16:colId xmlns:a16="http://schemas.microsoft.com/office/drawing/2014/main" val="2933495498"/>
                    </a:ext>
                  </a:extLst>
                </a:gridCol>
              </a:tblGrid>
              <a:tr h="0">
                <a:tc>
                  <a:txBody>
                    <a:bodyPr/>
                    <a:lstStyle/>
                    <a:p>
                      <a:pPr>
                        <a:lnSpc>
                          <a:spcPct val="200000"/>
                        </a:lnSpc>
                      </a:pPr>
                      <a:r>
                        <a:rPr lang="en-GB" sz="1800" b="1" dirty="0" err="1">
                          <a:solidFill>
                            <a:srgbClr val="002060"/>
                          </a:solidFill>
                        </a:rPr>
                        <a:t>Frase</a:t>
                      </a:r>
                      <a:endParaRPr lang="en-GB" sz="18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nSpc>
                          <a:spcPct val="200000"/>
                        </a:lnSpc>
                      </a:pPr>
                      <a:r>
                        <a:rPr lang="en-GB" sz="1800" b="1" dirty="0">
                          <a:solidFill>
                            <a:srgbClr val="002060"/>
                          </a:solidFill>
                        </a:rPr>
                        <a:t>¿</a:t>
                      </a:r>
                      <a:r>
                        <a:rPr lang="en-GB" sz="1800" b="1" dirty="0" err="1">
                          <a:solidFill>
                            <a:srgbClr val="002060"/>
                          </a:solidFill>
                        </a:rPr>
                        <a:t>Quién</a:t>
                      </a:r>
                      <a:r>
                        <a:rPr lang="en-GB" sz="1800" b="1" dirty="0">
                          <a:solidFill>
                            <a:srgbClr val="002060"/>
                          </a:solidFill>
                        </a:rPr>
                        <a:t>?</a:t>
                      </a:r>
                      <a:endParaRPr lang="en-GB" sz="18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67635884"/>
                  </a:ext>
                </a:extLst>
              </a:tr>
              <a:tr h="362961">
                <a:tc>
                  <a:txBody>
                    <a:bodyPr/>
                    <a:lstStyle/>
                    <a:p>
                      <a:r>
                        <a:rPr lang="en-GB" dirty="0">
                          <a:solidFill>
                            <a:srgbClr val="002060"/>
                          </a:solidFill>
                        </a:rPr>
                        <a:t>1</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nSpc>
                          <a:spcPct val="200000"/>
                        </a:lnSpc>
                      </a:pPr>
                      <a:endParaRPr lang="en-GB" sz="18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39376385"/>
                  </a:ext>
                </a:extLst>
              </a:tr>
              <a:tr h="362961">
                <a:tc>
                  <a:txBody>
                    <a:bodyPr/>
                    <a:lstStyle/>
                    <a:p>
                      <a:r>
                        <a:rPr lang="en-GB" dirty="0">
                          <a:solidFill>
                            <a:srgbClr val="002060"/>
                          </a:solidFill>
                        </a:rPr>
                        <a:t>2</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nSpc>
                          <a:spcPct val="200000"/>
                        </a:lnSpc>
                      </a:pPr>
                      <a:endParaRPr lang="en-GB" sz="18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55069650"/>
                  </a:ext>
                </a:extLst>
              </a:tr>
              <a:tr h="362961">
                <a:tc>
                  <a:txBody>
                    <a:bodyPr/>
                    <a:lstStyle/>
                    <a:p>
                      <a:r>
                        <a:rPr lang="en-GB" dirty="0">
                          <a:solidFill>
                            <a:srgbClr val="002060"/>
                          </a:solidFill>
                        </a:rPr>
                        <a:t>3</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nSpc>
                          <a:spcPct val="200000"/>
                        </a:lnSpc>
                      </a:pPr>
                      <a:endParaRPr lang="en-GB" sz="18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39728163"/>
                  </a:ext>
                </a:extLst>
              </a:tr>
              <a:tr h="362961">
                <a:tc>
                  <a:txBody>
                    <a:bodyPr/>
                    <a:lstStyle/>
                    <a:p>
                      <a:r>
                        <a:rPr lang="en-GB" dirty="0">
                          <a:solidFill>
                            <a:srgbClr val="002060"/>
                          </a:solidFill>
                        </a:rPr>
                        <a:t>4</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nSpc>
                          <a:spcPct val="200000"/>
                        </a:lnSpc>
                      </a:pPr>
                      <a:endParaRPr lang="en-GB" sz="18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78283085"/>
                  </a:ext>
                </a:extLst>
              </a:tr>
              <a:tr h="362961">
                <a:tc>
                  <a:txBody>
                    <a:bodyPr/>
                    <a:lstStyle/>
                    <a:p>
                      <a:r>
                        <a:rPr lang="en-GB" dirty="0">
                          <a:solidFill>
                            <a:srgbClr val="002060"/>
                          </a:solidFill>
                        </a:rPr>
                        <a:t>5</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nSpc>
                          <a:spcPct val="200000"/>
                        </a:lnSpc>
                      </a:pPr>
                      <a:endParaRPr lang="en-GB" sz="18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81459021"/>
                  </a:ext>
                </a:extLst>
              </a:tr>
              <a:tr h="362961">
                <a:tc>
                  <a:txBody>
                    <a:bodyPr/>
                    <a:lstStyle/>
                    <a:p>
                      <a:r>
                        <a:rPr lang="en-GB" dirty="0">
                          <a:solidFill>
                            <a:srgbClr val="002060"/>
                          </a:solidFill>
                        </a:rPr>
                        <a:t>6</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nSpc>
                          <a:spcPct val="200000"/>
                        </a:lnSpc>
                      </a:pPr>
                      <a:endParaRPr lang="en-GB" sz="18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575271112"/>
                  </a:ext>
                </a:extLst>
              </a:tr>
            </a:tbl>
          </a:graphicData>
        </a:graphic>
      </p:graphicFrame>
      <p:sp>
        <p:nvSpPr>
          <p:cNvPr id="2" name="TextBox 1">
            <a:extLst>
              <a:ext uri="{FF2B5EF4-FFF2-40B4-BE49-F238E27FC236}">
                <a16:creationId xmlns:a16="http://schemas.microsoft.com/office/drawing/2014/main" id="{F44E8AA8-6A2C-4CB5-A61E-170B6D0C8F3C}"/>
              </a:ext>
            </a:extLst>
          </p:cNvPr>
          <p:cNvSpPr txBox="1"/>
          <p:nvPr/>
        </p:nvSpPr>
        <p:spPr>
          <a:xfrm>
            <a:off x="5946170" y="522514"/>
            <a:ext cx="353943" cy="5974080"/>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882665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1177284684"/>
              </p:ext>
            </p:extLst>
          </p:nvPr>
        </p:nvGraphicFramePr>
        <p:xfrm>
          <a:off x="90158" y="1703264"/>
          <a:ext cx="11244356" cy="4469962"/>
        </p:xfrm>
        <a:graphic>
          <a:graphicData uri="http://schemas.openxmlformats.org/drawingml/2006/table">
            <a:tbl>
              <a:tblPr firstRow="1" bandRow="1">
                <a:tableStyleId>{BDBED569-4797-4DF1-A0F4-6AAB3CD982D8}</a:tableStyleId>
              </a:tblPr>
              <a:tblGrid>
                <a:gridCol w="2784585">
                  <a:extLst>
                    <a:ext uri="{9D8B030D-6E8A-4147-A177-3AD203B41FA5}">
                      <a16:colId xmlns:a16="http://schemas.microsoft.com/office/drawing/2014/main" val="2218395770"/>
                    </a:ext>
                  </a:extLst>
                </a:gridCol>
                <a:gridCol w="2750004">
                  <a:extLst>
                    <a:ext uri="{9D8B030D-6E8A-4147-A177-3AD203B41FA5}">
                      <a16:colId xmlns:a16="http://schemas.microsoft.com/office/drawing/2014/main" val="3328270413"/>
                    </a:ext>
                  </a:extLst>
                </a:gridCol>
                <a:gridCol w="2761937">
                  <a:extLst>
                    <a:ext uri="{9D8B030D-6E8A-4147-A177-3AD203B41FA5}">
                      <a16:colId xmlns:a16="http://schemas.microsoft.com/office/drawing/2014/main" val="4057324009"/>
                    </a:ext>
                  </a:extLst>
                </a:gridCol>
                <a:gridCol w="2947830">
                  <a:extLst>
                    <a:ext uri="{9D8B030D-6E8A-4147-A177-3AD203B41FA5}">
                      <a16:colId xmlns:a16="http://schemas.microsoft.com/office/drawing/2014/main" val="3056158368"/>
                    </a:ext>
                  </a:extLst>
                </a:gridCol>
              </a:tblGrid>
              <a:tr h="638566">
                <a:tc>
                  <a:txBody>
                    <a:bodyPr/>
                    <a:lstStyle/>
                    <a:p>
                      <a:pPr>
                        <a:lnSpc>
                          <a:spcPct val="200000"/>
                        </a:lnSpc>
                      </a:pPr>
                      <a:r>
                        <a:rPr lang="en-GB" sz="1800" b="1" dirty="0" err="1">
                          <a:solidFill>
                            <a:srgbClr val="115076"/>
                          </a:solidFill>
                        </a:rPr>
                        <a:t>Frase</a:t>
                      </a:r>
                      <a:endParaRPr lang="en-GB" sz="1800" b="1" dirty="0">
                        <a:solidFill>
                          <a:srgbClr val="115076"/>
                        </a:solidFill>
                        <a:latin typeface="Century Gothic" panose="020B0502020202020204" pitchFamily="34" charset="0"/>
                      </a:endParaRPr>
                    </a:p>
                  </a:txBody>
                  <a:tcPr/>
                </a:tc>
                <a:tc>
                  <a:txBody>
                    <a:bodyPr/>
                    <a:lstStyle/>
                    <a:p>
                      <a:pPr>
                        <a:lnSpc>
                          <a:spcPct val="200000"/>
                        </a:lnSpc>
                      </a:pPr>
                      <a:r>
                        <a:rPr lang="en-GB" sz="1800" b="1" dirty="0">
                          <a:solidFill>
                            <a:srgbClr val="115076"/>
                          </a:solidFill>
                        </a:rPr>
                        <a:t>¿</a:t>
                      </a:r>
                      <a:r>
                        <a:rPr lang="en-GB" sz="1800" b="1" dirty="0" err="1">
                          <a:solidFill>
                            <a:srgbClr val="115076"/>
                          </a:solidFill>
                        </a:rPr>
                        <a:t>Quién</a:t>
                      </a:r>
                      <a:r>
                        <a:rPr lang="en-GB" sz="1800" b="1" dirty="0">
                          <a:solidFill>
                            <a:srgbClr val="115076"/>
                          </a:solidFill>
                        </a:rPr>
                        <a:t>?</a:t>
                      </a:r>
                      <a:endParaRPr lang="en-GB" sz="1800" b="1" dirty="0">
                        <a:solidFill>
                          <a:srgbClr val="115076"/>
                        </a:solidFill>
                        <a:latin typeface="Century Gothic" panose="020B0502020202020204" pitchFamily="34" charset="0"/>
                      </a:endParaRPr>
                    </a:p>
                  </a:txBody>
                  <a:tcPr/>
                </a:tc>
                <a:tc>
                  <a:txBody>
                    <a:bodyPr/>
                    <a:lstStyle/>
                    <a:p>
                      <a:pPr>
                        <a:lnSpc>
                          <a:spcPct val="200000"/>
                        </a:lnSpc>
                      </a:pPr>
                      <a:r>
                        <a:rPr lang="en-GB" sz="1800" b="1" dirty="0" err="1">
                          <a:solidFill>
                            <a:srgbClr val="115076"/>
                          </a:solidFill>
                        </a:rPr>
                        <a:t>Frase</a:t>
                      </a:r>
                      <a:endParaRPr lang="en-GB" sz="1800" b="1" dirty="0">
                        <a:solidFill>
                          <a:srgbClr val="115076"/>
                        </a:solidFill>
                        <a:latin typeface="Century Gothic" panose="020B0502020202020204" pitchFamily="34" charset="0"/>
                      </a:endParaRPr>
                    </a:p>
                  </a:txBody>
                  <a:tcPr/>
                </a:tc>
                <a:tc>
                  <a:txBody>
                    <a:bodyPr/>
                    <a:lstStyle/>
                    <a:p>
                      <a:pPr>
                        <a:lnSpc>
                          <a:spcPct val="200000"/>
                        </a:lnSpc>
                      </a:pPr>
                      <a:r>
                        <a:rPr lang="en-GB" sz="1800" b="1" dirty="0">
                          <a:solidFill>
                            <a:srgbClr val="115076"/>
                          </a:solidFill>
                        </a:rPr>
                        <a:t>¿</a:t>
                      </a:r>
                      <a:r>
                        <a:rPr lang="en-GB" sz="1800" b="1" dirty="0" err="1">
                          <a:solidFill>
                            <a:srgbClr val="115076"/>
                          </a:solidFill>
                        </a:rPr>
                        <a:t>Quién</a:t>
                      </a:r>
                      <a:r>
                        <a:rPr lang="en-GB" sz="1800" b="1" dirty="0">
                          <a:solidFill>
                            <a:srgbClr val="115076"/>
                          </a:solidFill>
                        </a:rPr>
                        <a:t>?</a:t>
                      </a: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2314955753"/>
                  </a:ext>
                </a:extLst>
              </a:tr>
              <a:tr h="638566">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3434331294"/>
                  </a:ext>
                </a:extLst>
              </a:tr>
              <a:tr h="638566">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2668564831"/>
                  </a:ext>
                </a:extLst>
              </a:tr>
              <a:tr h="638566">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1163184148"/>
                  </a:ext>
                </a:extLst>
              </a:tr>
              <a:tr h="638566">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54836839"/>
                  </a:ext>
                </a:extLst>
              </a:tr>
              <a:tr h="638566">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173202207"/>
                  </a:ext>
                </a:extLst>
              </a:tr>
              <a:tr h="638566">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2330453463"/>
                  </a:ext>
                </a:extLst>
              </a:tr>
            </a:tbl>
          </a:graphicData>
        </a:graphic>
      </p:graphicFrame>
      <p:sp>
        <p:nvSpPr>
          <p:cNvPr id="6" name="Rectangle 5"/>
          <p:cNvSpPr/>
          <p:nvPr/>
        </p:nvSpPr>
        <p:spPr>
          <a:xfrm>
            <a:off x="90158" y="165153"/>
            <a:ext cx="3036896" cy="1354217"/>
          </a:xfrm>
          <a:prstGeom prst="rect">
            <a:avLst/>
          </a:prstGeom>
          <a:noFill/>
          <a:ln w="57150">
            <a:solidFill>
              <a:srgbClr val="115076"/>
            </a:solidFill>
          </a:ln>
        </p:spPr>
        <p:txBody>
          <a:bodyPr wrap="square" lIns="91440" tIns="45720" rIns="91440" bIns="45720">
            <a:spAutoFit/>
          </a:bodyPr>
          <a:lstStyle/>
          <a:p>
            <a:pPr algn="ctr"/>
            <a:r>
              <a:rPr lang="en-US" sz="2800" b="1" cap="none" spc="0" dirty="0">
                <a:ln w="22225">
                  <a:noFill/>
                  <a:prstDash val="solid"/>
                </a:ln>
                <a:solidFill>
                  <a:srgbClr val="002060"/>
                </a:solidFill>
                <a:effectLst/>
              </a:rPr>
              <a:t>Persona A</a:t>
            </a:r>
          </a:p>
          <a:p>
            <a:r>
              <a:rPr lang="en-GB" dirty="0">
                <a:solidFill>
                  <a:srgbClr val="002060"/>
                </a:solidFill>
              </a:rPr>
              <a:t>1) a grandad &amp; grandma</a:t>
            </a:r>
          </a:p>
          <a:p>
            <a:r>
              <a:rPr lang="en-GB" dirty="0">
                <a:solidFill>
                  <a:srgbClr val="002060"/>
                </a:solidFill>
              </a:rPr>
              <a:t>2) a brother</a:t>
            </a:r>
          </a:p>
          <a:p>
            <a:r>
              <a:rPr lang="en-GB" dirty="0">
                <a:solidFill>
                  <a:srgbClr val="002060"/>
                </a:solidFill>
              </a:rPr>
              <a:t>3) a dog</a:t>
            </a:r>
          </a:p>
        </p:txBody>
      </p:sp>
      <p:sp>
        <p:nvSpPr>
          <p:cNvPr id="15" name="Rectangle 14"/>
          <p:cNvSpPr/>
          <p:nvPr/>
        </p:nvSpPr>
        <p:spPr>
          <a:xfrm>
            <a:off x="5781462" y="165153"/>
            <a:ext cx="2407198" cy="1354217"/>
          </a:xfrm>
          <a:prstGeom prst="rect">
            <a:avLst/>
          </a:prstGeom>
          <a:noFill/>
          <a:ln w="57150">
            <a:solidFill>
              <a:srgbClr val="115076"/>
            </a:solidFill>
          </a:ln>
        </p:spPr>
        <p:txBody>
          <a:bodyPr wrap="square" lIns="91440" tIns="45720" rIns="91440" bIns="45720">
            <a:spAutoFit/>
          </a:bodyPr>
          <a:lstStyle/>
          <a:p>
            <a:pPr algn="ctr"/>
            <a:r>
              <a:rPr lang="en-US" sz="2800" b="1" cap="none" spc="0" dirty="0">
                <a:ln w="22225">
                  <a:noFill/>
                  <a:prstDash val="solid"/>
                </a:ln>
                <a:solidFill>
                  <a:srgbClr val="002060"/>
                </a:solidFill>
                <a:effectLst/>
              </a:rPr>
              <a:t>Persona B</a:t>
            </a:r>
          </a:p>
          <a:p>
            <a:r>
              <a:rPr lang="en-GB" dirty="0">
                <a:solidFill>
                  <a:srgbClr val="002060"/>
                </a:solidFill>
              </a:rPr>
              <a:t>1) two dogs</a:t>
            </a:r>
          </a:p>
          <a:p>
            <a:r>
              <a:rPr lang="en-GB" dirty="0">
                <a:solidFill>
                  <a:srgbClr val="002060"/>
                </a:solidFill>
              </a:rPr>
              <a:t>2) a female cousin</a:t>
            </a:r>
            <a:endParaRPr lang="en-US" b="1" dirty="0">
              <a:ln w="22225">
                <a:solidFill>
                  <a:schemeClr val="accent2"/>
                </a:solidFill>
                <a:prstDash val="solid"/>
              </a:ln>
              <a:solidFill>
                <a:srgbClr val="002060"/>
              </a:solidFill>
            </a:endParaRPr>
          </a:p>
          <a:p>
            <a:r>
              <a:rPr lang="en-GB" dirty="0">
                <a:solidFill>
                  <a:srgbClr val="002060"/>
                </a:solidFill>
              </a:rPr>
              <a:t>3) a cat</a:t>
            </a:r>
          </a:p>
        </p:txBody>
      </p:sp>
      <p:sp>
        <p:nvSpPr>
          <p:cNvPr id="3" name="TextBox 2"/>
          <p:cNvSpPr txBox="1"/>
          <p:nvPr/>
        </p:nvSpPr>
        <p:spPr>
          <a:xfrm>
            <a:off x="338773" y="2343390"/>
            <a:ext cx="2556588" cy="646331"/>
          </a:xfrm>
          <a:prstGeom prst="rect">
            <a:avLst/>
          </a:prstGeom>
          <a:noFill/>
        </p:spPr>
        <p:txBody>
          <a:bodyPr wrap="square" rtlCol="0">
            <a:spAutoFit/>
          </a:bodyPr>
          <a:lstStyle/>
          <a:p>
            <a:r>
              <a:rPr lang="en-GB" dirty="0" err="1">
                <a:solidFill>
                  <a:srgbClr val="002060"/>
                </a:solidFill>
              </a:rPr>
              <a:t>Tengo</a:t>
            </a:r>
            <a:r>
              <a:rPr lang="en-GB" dirty="0">
                <a:solidFill>
                  <a:srgbClr val="002060"/>
                </a:solidFill>
              </a:rPr>
              <a:t> un </a:t>
            </a:r>
            <a:r>
              <a:rPr lang="en-GB" dirty="0" err="1">
                <a:solidFill>
                  <a:srgbClr val="002060"/>
                </a:solidFill>
              </a:rPr>
              <a:t>abuelo</a:t>
            </a:r>
            <a:r>
              <a:rPr lang="en-GB" dirty="0">
                <a:solidFill>
                  <a:srgbClr val="002060"/>
                </a:solidFill>
              </a:rPr>
              <a:t> y </a:t>
            </a:r>
            <a:r>
              <a:rPr lang="en-GB" dirty="0" err="1">
                <a:solidFill>
                  <a:srgbClr val="002060"/>
                </a:solidFill>
              </a:rPr>
              <a:t>una</a:t>
            </a:r>
            <a:r>
              <a:rPr lang="en-GB" dirty="0">
                <a:solidFill>
                  <a:srgbClr val="002060"/>
                </a:solidFill>
              </a:rPr>
              <a:t> </a:t>
            </a:r>
            <a:r>
              <a:rPr lang="en-GB" dirty="0" err="1">
                <a:solidFill>
                  <a:srgbClr val="002060"/>
                </a:solidFill>
              </a:rPr>
              <a:t>abuela</a:t>
            </a:r>
            <a:r>
              <a:rPr lang="en-GB" dirty="0">
                <a:solidFill>
                  <a:srgbClr val="002060"/>
                </a:solidFill>
              </a:rPr>
              <a:t>.</a:t>
            </a:r>
          </a:p>
        </p:txBody>
      </p:sp>
      <p:sp>
        <p:nvSpPr>
          <p:cNvPr id="7" name="TextBox 6"/>
          <p:cNvSpPr txBox="1"/>
          <p:nvPr/>
        </p:nvSpPr>
        <p:spPr>
          <a:xfrm>
            <a:off x="2940440" y="2482459"/>
            <a:ext cx="2556588" cy="369332"/>
          </a:xfrm>
          <a:prstGeom prst="rect">
            <a:avLst/>
          </a:prstGeom>
          <a:noFill/>
        </p:spPr>
        <p:txBody>
          <a:bodyPr wrap="square" rtlCol="0">
            <a:spAutoFit/>
          </a:bodyPr>
          <a:lstStyle/>
          <a:p>
            <a:r>
              <a:rPr lang="en-GB" dirty="0">
                <a:solidFill>
                  <a:srgbClr val="002060"/>
                </a:solidFill>
              </a:rPr>
              <a:t>Isobel.</a:t>
            </a:r>
          </a:p>
        </p:txBody>
      </p:sp>
      <p:sp>
        <p:nvSpPr>
          <p:cNvPr id="8" name="TextBox 7"/>
          <p:cNvSpPr txBox="1"/>
          <p:nvPr/>
        </p:nvSpPr>
        <p:spPr>
          <a:xfrm>
            <a:off x="338773" y="3725106"/>
            <a:ext cx="2556588" cy="369332"/>
          </a:xfrm>
          <a:prstGeom prst="rect">
            <a:avLst/>
          </a:prstGeom>
          <a:noFill/>
        </p:spPr>
        <p:txBody>
          <a:bodyPr wrap="square" rtlCol="0">
            <a:spAutoFit/>
          </a:bodyPr>
          <a:lstStyle/>
          <a:p>
            <a:r>
              <a:rPr lang="en-GB" dirty="0" err="1">
                <a:solidFill>
                  <a:srgbClr val="002060"/>
                </a:solidFill>
              </a:rPr>
              <a:t>Tengo</a:t>
            </a:r>
            <a:r>
              <a:rPr lang="en-GB" dirty="0">
                <a:solidFill>
                  <a:srgbClr val="002060"/>
                </a:solidFill>
              </a:rPr>
              <a:t> un </a:t>
            </a:r>
            <a:r>
              <a:rPr lang="en-GB" dirty="0" err="1">
                <a:solidFill>
                  <a:srgbClr val="002060"/>
                </a:solidFill>
              </a:rPr>
              <a:t>perro</a:t>
            </a:r>
            <a:r>
              <a:rPr lang="en-GB" dirty="0">
                <a:solidFill>
                  <a:srgbClr val="002060"/>
                </a:solidFill>
              </a:rPr>
              <a:t>.</a:t>
            </a:r>
          </a:p>
        </p:txBody>
      </p:sp>
      <p:sp>
        <p:nvSpPr>
          <p:cNvPr id="9" name="TextBox 8"/>
          <p:cNvSpPr txBox="1"/>
          <p:nvPr/>
        </p:nvSpPr>
        <p:spPr>
          <a:xfrm>
            <a:off x="2940440" y="3755837"/>
            <a:ext cx="2556588" cy="369332"/>
          </a:xfrm>
          <a:prstGeom prst="rect">
            <a:avLst/>
          </a:prstGeom>
          <a:noFill/>
        </p:spPr>
        <p:txBody>
          <a:bodyPr wrap="square" rtlCol="0">
            <a:spAutoFit/>
          </a:bodyPr>
          <a:lstStyle/>
          <a:p>
            <a:r>
              <a:rPr lang="en-GB" dirty="0">
                <a:solidFill>
                  <a:srgbClr val="002060"/>
                </a:solidFill>
              </a:rPr>
              <a:t>Isobel.</a:t>
            </a:r>
          </a:p>
        </p:txBody>
      </p:sp>
      <p:sp>
        <p:nvSpPr>
          <p:cNvPr id="10" name="TextBox 9"/>
          <p:cNvSpPr txBox="1"/>
          <p:nvPr/>
        </p:nvSpPr>
        <p:spPr>
          <a:xfrm>
            <a:off x="338773" y="3093957"/>
            <a:ext cx="2556588" cy="369332"/>
          </a:xfrm>
          <a:prstGeom prst="rect">
            <a:avLst/>
          </a:prstGeom>
          <a:noFill/>
        </p:spPr>
        <p:txBody>
          <a:bodyPr wrap="square" rtlCol="0">
            <a:spAutoFit/>
          </a:bodyPr>
          <a:lstStyle/>
          <a:p>
            <a:r>
              <a:rPr lang="en-GB" dirty="0" err="1">
                <a:solidFill>
                  <a:srgbClr val="002060"/>
                </a:solidFill>
              </a:rPr>
              <a:t>Tengo</a:t>
            </a:r>
            <a:r>
              <a:rPr lang="en-GB" dirty="0">
                <a:solidFill>
                  <a:srgbClr val="002060"/>
                </a:solidFill>
              </a:rPr>
              <a:t> un </a:t>
            </a:r>
            <a:r>
              <a:rPr lang="en-GB" dirty="0" err="1">
                <a:solidFill>
                  <a:srgbClr val="002060"/>
                </a:solidFill>
              </a:rPr>
              <a:t>hermano</a:t>
            </a:r>
            <a:r>
              <a:rPr lang="en-GB" dirty="0">
                <a:solidFill>
                  <a:srgbClr val="002060"/>
                </a:solidFill>
              </a:rPr>
              <a:t>.</a:t>
            </a:r>
          </a:p>
        </p:txBody>
      </p:sp>
      <p:sp>
        <p:nvSpPr>
          <p:cNvPr id="11" name="TextBox 10"/>
          <p:cNvSpPr txBox="1"/>
          <p:nvPr/>
        </p:nvSpPr>
        <p:spPr>
          <a:xfrm>
            <a:off x="2940440" y="3119148"/>
            <a:ext cx="2556588" cy="369332"/>
          </a:xfrm>
          <a:prstGeom prst="rect">
            <a:avLst/>
          </a:prstGeom>
          <a:noFill/>
        </p:spPr>
        <p:txBody>
          <a:bodyPr wrap="square" rtlCol="0">
            <a:spAutoFit/>
          </a:bodyPr>
          <a:lstStyle/>
          <a:p>
            <a:r>
              <a:rPr lang="en-GB" dirty="0">
                <a:solidFill>
                  <a:srgbClr val="002060"/>
                </a:solidFill>
              </a:rPr>
              <a:t>Lorena.</a:t>
            </a:r>
          </a:p>
        </p:txBody>
      </p:sp>
      <p:sp>
        <p:nvSpPr>
          <p:cNvPr id="12" name="TextBox 11"/>
          <p:cNvSpPr txBox="1"/>
          <p:nvPr/>
        </p:nvSpPr>
        <p:spPr>
          <a:xfrm>
            <a:off x="2940440" y="5029215"/>
            <a:ext cx="2556588" cy="369332"/>
          </a:xfrm>
          <a:prstGeom prst="rect">
            <a:avLst/>
          </a:prstGeom>
          <a:noFill/>
        </p:spPr>
        <p:txBody>
          <a:bodyPr wrap="square" rtlCol="0">
            <a:spAutoFit/>
          </a:bodyPr>
          <a:lstStyle/>
          <a:p>
            <a:r>
              <a:rPr lang="en-GB" dirty="0" err="1">
                <a:solidFill>
                  <a:srgbClr val="002060"/>
                </a:solidFill>
              </a:rPr>
              <a:t>Paco</a:t>
            </a:r>
            <a:r>
              <a:rPr lang="en-GB" dirty="0">
                <a:solidFill>
                  <a:srgbClr val="002060"/>
                </a:solidFill>
              </a:rPr>
              <a:t> y </a:t>
            </a:r>
            <a:r>
              <a:rPr lang="en-GB" dirty="0" err="1">
                <a:solidFill>
                  <a:srgbClr val="002060"/>
                </a:solidFill>
              </a:rPr>
              <a:t>Sofía</a:t>
            </a:r>
            <a:r>
              <a:rPr lang="en-GB" dirty="0">
                <a:solidFill>
                  <a:srgbClr val="002060"/>
                </a:solidFill>
              </a:rPr>
              <a:t>.</a:t>
            </a:r>
          </a:p>
        </p:txBody>
      </p:sp>
      <p:sp>
        <p:nvSpPr>
          <p:cNvPr id="13" name="TextBox 12"/>
          <p:cNvSpPr txBox="1"/>
          <p:nvPr/>
        </p:nvSpPr>
        <p:spPr>
          <a:xfrm>
            <a:off x="2940440" y="4392526"/>
            <a:ext cx="2556588" cy="369332"/>
          </a:xfrm>
          <a:prstGeom prst="rect">
            <a:avLst/>
          </a:prstGeom>
          <a:noFill/>
        </p:spPr>
        <p:txBody>
          <a:bodyPr wrap="square" rtlCol="0">
            <a:spAutoFit/>
          </a:bodyPr>
          <a:lstStyle/>
          <a:p>
            <a:r>
              <a:rPr lang="en-GB" dirty="0">
                <a:solidFill>
                  <a:srgbClr val="002060"/>
                </a:solidFill>
              </a:rPr>
              <a:t>Luca y Lorena.</a:t>
            </a:r>
          </a:p>
        </p:txBody>
      </p:sp>
      <p:sp>
        <p:nvSpPr>
          <p:cNvPr id="14" name="TextBox 13"/>
          <p:cNvSpPr txBox="1"/>
          <p:nvPr/>
        </p:nvSpPr>
        <p:spPr>
          <a:xfrm>
            <a:off x="338773" y="5003054"/>
            <a:ext cx="2556588" cy="369332"/>
          </a:xfrm>
          <a:prstGeom prst="rect">
            <a:avLst/>
          </a:prstGeom>
          <a:noFill/>
        </p:spPr>
        <p:txBody>
          <a:bodyPr wrap="square" rtlCol="0">
            <a:spAutoFit/>
          </a:bodyPr>
          <a:lstStyle/>
          <a:p>
            <a:r>
              <a:rPr lang="en-GB" dirty="0">
                <a:solidFill>
                  <a:srgbClr val="002060"/>
                </a:solidFill>
              </a:rPr>
              <a:t>Tenemos un </a:t>
            </a:r>
            <a:r>
              <a:rPr lang="en-GB" dirty="0" err="1">
                <a:solidFill>
                  <a:srgbClr val="002060"/>
                </a:solidFill>
              </a:rPr>
              <a:t>perro</a:t>
            </a:r>
            <a:r>
              <a:rPr lang="en-GB" dirty="0">
                <a:solidFill>
                  <a:srgbClr val="002060"/>
                </a:solidFill>
              </a:rPr>
              <a:t>.</a:t>
            </a:r>
          </a:p>
        </p:txBody>
      </p:sp>
      <p:sp>
        <p:nvSpPr>
          <p:cNvPr id="16" name="TextBox 15"/>
          <p:cNvSpPr txBox="1"/>
          <p:nvPr/>
        </p:nvSpPr>
        <p:spPr>
          <a:xfrm>
            <a:off x="338773" y="4259300"/>
            <a:ext cx="2556588" cy="646331"/>
          </a:xfrm>
          <a:prstGeom prst="rect">
            <a:avLst/>
          </a:prstGeom>
          <a:noFill/>
        </p:spPr>
        <p:txBody>
          <a:bodyPr wrap="square" rtlCol="0">
            <a:spAutoFit/>
          </a:bodyPr>
          <a:lstStyle/>
          <a:p>
            <a:r>
              <a:rPr lang="en-GB" dirty="0">
                <a:solidFill>
                  <a:srgbClr val="002060"/>
                </a:solidFill>
              </a:rPr>
              <a:t>Tenemos un </a:t>
            </a:r>
            <a:r>
              <a:rPr lang="en-GB" dirty="0" err="1">
                <a:solidFill>
                  <a:srgbClr val="002060"/>
                </a:solidFill>
              </a:rPr>
              <a:t>abuelo</a:t>
            </a:r>
            <a:r>
              <a:rPr lang="en-GB" dirty="0">
                <a:solidFill>
                  <a:srgbClr val="002060"/>
                </a:solidFill>
              </a:rPr>
              <a:t> y una </a:t>
            </a:r>
            <a:r>
              <a:rPr lang="en-GB" dirty="0" err="1">
                <a:solidFill>
                  <a:srgbClr val="002060"/>
                </a:solidFill>
              </a:rPr>
              <a:t>abuela</a:t>
            </a:r>
            <a:r>
              <a:rPr lang="en-GB" dirty="0">
                <a:solidFill>
                  <a:srgbClr val="002060"/>
                </a:solidFill>
              </a:rPr>
              <a:t>.</a:t>
            </a:r>
          </a:p>
        </p:txBody>
      </p:sp>
      <p:sp>
        <p:nvSpPr>
          <p:cNvPr id="17" name="TextBox 16"/>
          <p:cNvSpPr txBox="1"/>
          <p:nvPr/>
        </p:nvSpPr>
        <p:spPr>
          <a:xfrm>
            <a:off x="338773" y="5526893"/>
            <a:ext cx="2556588" cy="646331"/>
          </a:xfrm>
          <a:prstGeom prst="rect">
            <a:avLst/>
          </a:prstGeom>
          <a:noFill/>
        </p:spPr>
        <p:txBody>
          <a:bodyPr wrap="square" rtlCol="0">
            <a:spAutoFit/>
          </a:bodyPr>
          <a:lstStyle/>
          <a:p>
            <a:r>
              <a:rPr lang="en-GB" dirty="0">
                <a:solidFill>
                  <a:srgbClr val="002060"/>
                </a:solidFill>
              </a:rPr>
              <a:t>Tenemos un </a:t>
            </a:r>
            <a:r>
              <a:rPr lang="en-GB" dirty="0" err="1">
                <a:solidFill>
                  <a:srgbClr val="002060"/>
                </a:solidFill>
              </a:rPr>
              <a:t>hermano</a:t>
            </a:r>
            <a:r>
              <a:rPr lang="en-GB" dirty="0">
                <a:solidFill>
                  <a:srgbClr val="002060"/>
                </a:solidFill>
              </a:rPr>
              <a:t>.</a:t>
            </a:r>
          </a:p>
        </p:txBody>
      </p:sp>
      <p:sp>
        <p:nvSpPr>
          <p:cNvPr id="18" name="TextBox 17"/>
          <p:cNvSpPr txBox="1"/>
          <p:nvPr/>
        </p:nvSpPr>
        <p:spPr>
          <a:xfrm>
            <a:off x="2940440" y="5665906"/>
            <a:ext cx="2556588" cy="369332"/>
          </a:xfrm>
          <a:prstGeom prst="rect">
            <a:avLst/>
          </a:prstGeom>
          <a:noFill/>
        </p:spPr>
        <p:txBody>
          <a:bodyPr wrap="square" rtlCol="0">
            <a:spAutoFit/>
          </a:bodyPr>
          <a:lstStyle/>
          <a:p>
            <a:r>
              <a:rPr lang="en-GB" dirty="0">
                <a:solidFill>
                  <a:srgbClr val="002060"/>
                </a:solidFill>
              </a:rPr>
              <a:t>Carlos y Martín.</a:t>
            </a:r>
          </a:p>
        </p:txBody>
      </p:sp>
      <p:sp>
        <p:nvSpPr>
          <p:cNvPr id="19" name="TextBox 18"/>
          <p:cNvSpPr txBox="1"/>
          <p:nvPr/>
        </p:nvSpPr>
        <p:spPr>
          <a:xfrm>
            <a:off x="5889263" y="2468985"/>
            <a:ext cx="2556588" cy="369332"/>
          </a:xfrm>
          <a:prstGeom prst="rect">
            <a:avLst/>
          </a:prstGeom>
          <a:noFill/>
        </p:spPr>
        <p:txBody>
          <a:bodyPr wrap="square" rtlCol="0">
            <a:spAutoFit/>
          </a:bodyPr>
          <a:lstStyle/>
          <a:p>
            <a:r>
              <a:rPr lang="en-GB" dirty="0" err="1">
                <a:solidFill>
                  <a:srgbClr val="002060"/>
                </a:solidFill>
              </a:rPr>
              <a:t>Tengo</a:t>
            </a:r>
            <a:r>
              <a:rPr lang="en-GB" dirty="0">
                <a:solidFill>
                  <a:srgbClr val="002060"/>
                </a:solidFill>
              </a:rPr>
              <a:t> dos </a:t>
            </a:r>
            <a:r>
              <a:rPr lang="en-GB" dirty="0" err="1">
                <a:solidFill>
                  <a:srgbClr val="002060"/>
                </a:solidFill>
              </a:rPr>
              <a:t>perros</a:t>
            </a:r>
            <a:r>
              <a:rPr lang="en-GB" dirty="0">
                <a:solidFill>
                  <a:srgbClr val="002060"/>
                </a:solidFill>
              </a:rPr>
              <a:t>.</a:t>
            </a:r>
          </a:p>
        </p:txBody>
      </p:sp>
      <p:sp>
        <p:nvSpPr>
          <p:cNvPr id="20" name="TextBox 19"/>
          <p:cNvSpPr txBox="1"/>
          <p:nvPr/>
        </p:nvSpPr>
        <p:spPr>
          <a:xfrm>
            <a:off x="8481876" y="2480859"/>
            <a:ext cx="2556588" cy="369332"/>
          </a:xfrm>
          <a:prstGeom prst="rect">
            <a:avLst/>
          </a:prstGeom>
          <a:noFill/>
        </p:spPr>
        <p:txBody>
          <a:bodyPr wrap="square" rtlCol="0">
            <a:spAutoFit/>
          </a:bodyPr>
          <a:lstStyle/>
          <a:p>
            <a:r>
              <a:rPr lang="en-GB" dirty="0">
                <a:solidFill>
                  <a:srgbClr val="002060"/>
                </a:solidFill>
              </a:rPr>
              <a:t>Lorena.</a:t>
            </a:r>
          </a:p>
        </p:txBody>
      </p:sp>
      <p:sp>
        <p:nvSpPr>
          <p:cNvPr id="21" name="TextBox 20"/>
          <p:cNvSpPr txBox="1"/>
          <p:nvPr/>
        </p:nvSpPr>
        <p:spPr>
          <a:xfrm>
            <a:off x="5889263" y="3105018"/>
            <a:ext cx="2556588" cy="369332"/>
          </a:xfrm>
          <a:prstGeom prst="rect">
            <a:avLst/>
          </a:prstGeom>
          <a:noFill/>
        </p:spPr>
        <p:txBody>
          <a:bodyPr wrap="square" rtlCol="0">
            <a:spAutoFit/>
          </a:bodyPr>
          <a:lstStyle/>
          <a:p>
            <a:r>
              <a:rPr lang="en-GB" dirty="0" err="1">
                <a:solidFill>
                  <a:srgbClr val="002060"/>
                </a:solidFill>
              </a:rPr>
              <a:t>Tengo</a:t>
            </a:r>
            <a:r>
              <a:rPr lang="en-GB" dirty="0">
                <a:solidFill>
                  <a:srgbClr val="002060"/>
                </a:solidFill>
              </a:rPr>
              <a:t> </a:t>
            </a:r>
            <a:r>
              <a:rPr lang="en-GB" dirty="0" err="1">
                <a:solidFill>
                  <a:srgbClr val="002060"/>
                </a:solidFill>
              </a:rPr>
              <a:t>una</a:t>
            </a:r>
            <a:r>
              <a:rPr lang="en-GB" dirty="0">
                <a:solidFill>
                  <a:srgbClr val="002060"/>
                </a:solidFill>
              </a:rPr>
              <a:t> prima.</a:t>
            </a:r>
          </a:p>
        </p:txBody>
      </p:sp>
      <p:sp>
        <p:nvSpPr>
          <p:cNvPr id="22" name="TextBox 21"/>
          <p:cNvSpPr txBox="1"/>
          <p:nvPr/>
        </p:nvSpPr>
        <p:spPr>
          <a:xfrm>
            <a:off x="8481876" y="3117868"/>
            <a:ext cx="2556588" cy="369332"/>
          </a:xfrm>
          <a:prstGeom prst="rect">
            <a:avLst/>
          </a:prstGeom>
          <a:noFill/>
        </p:spPr>
        <p:txBody>
          <a:bodyPr wrap="square" rtlCol="0">
            <a:spAutoFit/>
          </a:bodyPr>
          <a:lstStyle/>
          <a:p>
            <a:r>
              <a:rPr lang="en-GB" dirty="0">
                <a:solidFill>
                  <a:srgbClr val="002060"/>
                </a:solidFill>
              </a:rPr>
              <a:t>Isobel.</a:t>
            </a:r>
          </a:p>
        </p:txBody>
      </p:sp>
      <p:sp>
        <p:nvSpPr>
          <p:cNvPr id="23" name="TextBox 22"/>
          <p:cNvSpPr txBox="1"/>
          <p:nvPr/>
        </p:nvSpPr>
        <p:spPr>
          <a:xfrm>
            <a:off x="5889263" y="3741051"/>
            <a:ext cx="2556588" cy="369332"/>
          </a:xfrm>
          <a:prstGeom prst="rect">
            <a:avLst/>
          </a:prstGeom>
          <a:noFill/>
        </p:spPr>
        <p:txBody>
          <a:bodyPr wrap="square" rtlCol="0">
            <a:spAutoFit/>
          </a:bodyPr>
          <a:lstStyle/>
          <a:p>
            <a:r>
              <a:rPr lang="en-GB" dirty="0" err="1">
                <a:solidFill>
                  <a:srgbClr val="002060"/>
                </a:solidFill>
              </a:rPr>
              <a:t>Tengo</a:t>
            </a:r>
            <a:r>
              <a:rPr lang="en-GB" dirty="0">
                <a:solidFill>
                  <a:srgbClr val="002060"/>
                </a:solidFill>
              </a:rPr>
              <a:t> un </a:t>
            </a:r>
            <a:r>
              <a:rPr lang="en-GB" dirty="0" err="1">
                <a:solidFill>
                  <a:srgbClr val="002060"/>
                </a:solidFill>
              </a:rPr>
              <a:t>gato</a:t>
            </a:r>
            <a:r>
              <a:rPr lang="en-GB" dirty="0">
                <a:solidFill>
                  <a:srgbClr val="002060"/>
                </a:solidFill>
              </a:rPr>
              <a:t>.</a:t>
            </a:r>
          </a:p>
        </p:txBody>
      </p:sp>
      <p:sp>
        <p:nvSpPr>
          <p:cNvPr id="24" name="TextBox 23"/>
          <p:cNvSpPr txBox="1"/>
          <p:nvPr/>
        </p:nvSpPr>
        <p:spPr>
          <a:xfrm>
            <a:off x="8481876" y="3754877"/>
            <a:ext cx="2556588" cy="369332"/>
          </a:xfrm>
          <a:prstGeom prst="rect">
            <a:avLst/>
          </a:prstGeom>
          <a:noFill/>
        </p:spPr>
        <p:txBody>
          <a:bodyPr wrap="square" rtlCol="0">
            <a:spAutoFit/>
          </a:bodyPr>
          <a:lstStyle/>
          <a:p>
            <a:r>
              <a:rPr lang="en-GB" dirty="0">
                <a:solidFill>
                  <a:srgbClr val="002060"/>
                </a:solidFill>
              </a:rPr>
              <a:t>Luca.</a:t>
            </a:r>
          </a:p>
        </p:txBody>
      </p:sp>
      <p:sp>
        <p:nvSpPr>
          <p:cNvPr id="25" name="TextBox 24"/>
          <p:cNvSpPr txBox="1"/>
          <p:nvPr/>
        </p:nvSpPr>
        <p:spPr>
          <a:xfrm>
            <a:off x="5889263" y="4377084"/>
            <a:ext cx="2556588" cy="369332"/>
          </a:xfrm>
          <a:prstGeom prst="rect">
            <a:avLst/>
          </a:prstGeom>
          <a:noFill/>
        </p:spPr>
        <p:txBody>
          <a:bodyPr wrap="square" rtlCol="0">
            <a:spAutoFit/>
          </a:bodyPr>
          <a:lstStyle/>
          <a:p>
            <a:r>
              <a:rPr lang="en-GB" dirty="0">
                <a:solidFill>
                  <a:srgbClr val="002060"/>
                </a:solidFill>
              </a:rPr>
              <a:t>Tenemos dos </a:t>
            </a:r>
            <a:r>
              <a:rPr lang="en-GB" dirty="0" err="1">
                <a:solidFill>
                  <a:srgbClr val="002060"/>
                </a:solidFill>
              </a:rPr>
              <a:t>perros</a:t>
            </a:r>
            <a:r>
              <a:rPr lang="en-GB" dirty="0">
                <a:solidFill>
                  <a:srgbClr val="002060"/>
                </a:solidFill>
              </a:rPr>
              <a:t>.</a:t>
            </a:r>
          </a:p>
        </p:txBody>
      </p:sp>
      <p:sp>
        <p:nvSpPr>
          <p:cNvPr id="26" name="TextBox 25"/>
          <p:cNvSpPr txBox="1"/>
          <p:nvPr/>
        </p:nvSpPr>
        <p:spPr>
          <a:xfrm>
            <a:off x="8481876" y="4391886"/>
            <a:ext cx="2556588" cy="369332"/>
          </a:xfrm>
          <a:prstGeom prst="rect">
            <a:avLst/>
          </a:prstGeom>
          <a:noFill/>
        </p:spPr>
        <p:txBody>
          <a:bodyPr wrap="square" rtlCol="0">
            <a:spAutoFit/>
          </a:bodyPr>
          <a:lstStyle/>
          <a:p>
            <a:r>
              <a:rPr lang="en-GB" dirty="0">
                <a:solidFill>
                  <a:srgbClr val="002060"/>
                </a:solidFill>
              </a:rPr>
              <a:t>Carlos y Ana.</a:t>
            </a:r>
          </a:p>
        </p:txBody>
      </p:sp>
      <p:sp>
        <p:nvSpPr>
          <p:cNvPr id="27" name="TextBox 26"/>
          <p:cNvSpPr txBox="1"/>
          <p:nvPr/>
        </p:nvSpPr>
        <p:spPr>
          <a:xfrm>
            <a:off x="5889263" y="5013117"/>
            <a:ext cx="2556588" cy="369332"/>
          </a:xfrm>
          <a:prstGeom prst="rect">
            <a:avLst/>
          </a:prstGeom>
          <a:noFill/>
        </p:spPr>
        <p:txBody>
          <a:bodyPr wrap="square" rtlCol="0">
            <a:spAutoFit/>
          </a:bodyPr>
          <a:lstStyle/>
          <a:p>
            <a:r>
              <a:rPr lang="en-GB" dirty="0">
                <a:solidFill>
                  <a:srgbClr val="002060"/>
                </a:solidFill>
              </a:rPr>
              <a:t>Tenemos una prima.</a:t>
            </a:r>
          </a:p>
        </p:txBody>
      </p:sp>
      <p:sp>
        <p:nvSpPr>
          <p:cNvPr id="28" name="TextBox 27"/>
          <p:cNvSpPr txBox="1"/>
          <p:nvPr/>
        </p:nvSpPr>
        <p:spPr>
          <a:xfrm>
            <a:off x="8481876" y="5028895"/>
            <a:ext cx="2556588" cy="369332"/>
          </a:xfrm>
          <a:prstGeom prst="rect">
            <a:avLst/>
          </a:prstGeom>
          <a:noFill/>
        </p:spPr>
        <p:txBody>
          <a:bodyPr wrap="square" rtlCol="0">
            <a:spAutoFit/>
          </a:bodyPr>
          <a:lstStyle/>
          <a:p>
            <a:r>
              <a:rPr lang="en-GB" dirty="0">
                <a:solidFill>
                  <a:srgbClr val="002060"/>
                </a:solidFill>
              </a:rPr>
              <a:t>Luca y Lorena.</a:t>
            </a:r>
          </a:p>
        </p:txBody>
      </p:sp>
      <p:sp>
        <p:nvSpPr>
          <p:cNvPr id="29" name="TextBox 28"/>
          <p:cNvSpPr txBox="1"/>
          <p:nvPr/>
        </p:nvSpPr>
        <p:spPr>
          <a:xfrm>
            <a:off x="5889263" y="5649150"/>
            <a:ext cx="2556588" cy="369332"/>
          </a:xfrm>
          <a:prstGeom prst="rect">
            <a:avLst/>
          </a:prstGeom>
          <a:noFill/>
        </p:spPr>
        <p:txBody>
          <a:bodyPr wrap="square" rtlCol="0">
            <a:spAutoFit/>
          </a:bodyPr>
          <a:lstStyle/>
          <a:p>
            <a:r>
              <a:rPr lang="en-GB" dirty="0">
                <a:solidFill>
                  <a:srgbClr val="002060"/>
                </a:solidFill>
              </a:rPr>
              <a:t>Tenemos un </a:t>
            </a:r>
            <a:r>
              <a:rPr lang="en-GB" dirty="0" err="1">
                <a:solidFill>
                  <a:srgbClr val="002060"/>
                </a:solidFill>
              </a:rPr>
              <a:t>gato</a:t>
            </a:r>
            <a:r>
              <a:rPr lang="en-GB" dirty="0">
                <a:solidFill>
                  <a:srgbClr val="002060"/>
                </a:solidFill>
              </a:rPr>
              <a:t>.</a:t>
            </a:r>
          </a:p>
        </p:txBody>
      </p:sp>
      <p:sp>
        <p:nvSpPr>
          <p:cNvPr id="30" name="TextBox 29"/>
          <p:cNvSpPr txBox="1"/>
          <p:nvPr/>
        </p:nvSpPr>
        <p:spPr>
          <a:xfrm>
            <a:off x="8481876" y="5665906"/>
            <a:ext cx="2556588" cy="369332"/>
          </a:xfrm>
          <a:prstGeom prst="rect">
            <a:avLst/>
          </a:prstGeom>
          <a:noFill/>
        </p:spPr>
        <p:txBody>
          <a:bodyPr wrap="square" rtlCol="0">
            <a:spAutoFit/>
          </a:bodyPr>
          <a:lstStyle/>
          <a:p>
            <a:r>
              <a:rPr lang="en-GB" dirty="0">
                <a:solidFill>
                  <a:srgbClr val="002060"/>
                </a:solidFill>
              </a:rPr>
              <a:t>Emilia y Martín.</a:t>
            </a:r>
          </a:p>
        </p:txBody>
      </p:sp>
      <p:sp>
        <p:nvSpPr>
          <p:cNvPr id="34" name="TextBox 33"/>
          <p:cNvSpPr txBox="1"/>
          <p:nvPr/>
        </p:nvSpPr>
        <p:spPr>
          <a:xfrm>
            <a:off x="48128" y="2451678"/>
            <a:ext cx="436729" cy="369332"/>
          </a:xfrm>
          <a:prstGeom prst="rect">
            <a:avLst/>
          </a:prstGeom>
          <a:noFill/>
        </p:spPr>
        <p:txBody>
          <a:bodyPr wrap="square" rtlCol="0">
            <a:spAutoFit/>
          </a:bodyPr>
          <a:lstStyle/>
          <a:p>
            <a:r>
              <a:rPr lang="en-GB" b="1" dirty="0">
                <a:solidFill>
                  <a:srgbClr val="002060"/>
                </a:solidFill>
              </a:rPr>
              <a:t>1)</a:t>
            </a:r>
          </a:p>
        </p:txBody>
      </p:sp>
      <p:sp>
        <p:nvSpPr>
          <p:cNvPr id="35" name="TextBox 34"/>
          <p:cNvSpPr txBox="1"/>
          <p:nvPr/>
        </p:nvSpPr>
        <p:spPr>
          <a:xfrm>
            <a:off x="48128" y="4365210"/>
            <a:ext cx="436729" cy="369332"/>
          </a:xfrm>
          <a:prstGeom prst="rect">
            <a:avLst/>
          </a:prstGeom>
          <a:noFill/>
        </p:spPr>
        <p:txBody>
          <a:bodyPr wrap="square" rtlCol="0">
            <a:spAutoFit/>
          </a:bodyPr>
          <a:lstStyle/>
          <a:p>
            <a:r>
              <a:rPr lang="en-GB" b="1" dirty="0">
                <a:solidFill>
                  <a:srgbClr val="002060"/>
                </a:solidFill>
              </a:rPr>
              <a:t>1)</a:t>
            </a:r>
          </a:p>
        </p:txBody>
      </p:sp>
      <p:sp>
        <p:nvSpPr>
          <p:cNvPr id="38" name="TextBox 37"/>
          <p:cNvSpPr txBox="1"/>
          <p:nvPr/>
        </p:nvSpPr>
        <p:spPr>
          <a:xfrm>
            <a:off x="48128" y="3089522"/>
            <a:ext cx="436729" cy="369332"/>
          </a:xfrm>
          <a:prstGeom prst="rect">
            <a:avLst/>
          </a:prstGeom>
          <a:noFill/>
        </p:spPr>
        <p:txBody>
          <a:bodyPr wrap="square" rtlCol="0">
            <a:spAutoFit/>
          </a:bodyPr>
          <a:lstStyle/>
          <a:p>
            <a:r>
              <a:rPr lang="en-GB" b="1" dirty="0">
                <a:solidFill>
                  <a:srgbClr val="002060"/>
                </a:solidFill>
              </a:rPr>
              <a:t>2)</a:t>
            </a:r>
          </a:p>
        </p:txBody>
      </p:sp>
      <p:sp>
        <p:nvSpPr>
          <p:cNvPr id="39" name="TextBox 38"/>
          <p:cNvSpPr txBox="1"/>
          <p:nvPr/>
        </p:nvSpPr>
        <p:spPr>
          <a:xfrm>
            <a:off x="48128" y="5003054"/>
            <a:ext cx="436729" cy="369332"/>
          </a:xfrm>
          <a:prstGeom prst="rect">
            <a:avLst/>
          </a:prstGeom>
          <a:noFill/>
        </p:spPr>
        <p:txBody>
          <a:bodyPr wrap="square" rtlCol="0">
            <a:spAutoFit/>
          </a:bodyPr>
          <a:lstStyle/>
          <a:p>
            <a:r>
              <a:rPr lang="en-GB" b="1" dirty="0">
                <a:solidFill>
                  <a:srgbClr val="002060"/>
                </a:solidFill>
              </a:rPr>
              <a:t>2)</a:t>
            </a:r>
          </a:p>
        </p:txBody>
      </p:sp>
      <p:sp>
        <p:nvSpPr>
          <p:cNvPr id="42" name="TextBox 41"/>
          <p:cNvSpPr txBox="1"/>
          <p:nvPr/>
        </p:nvSpPr>
        <p:spPr>
          <a:xfrm>
            <a:off x="48128" y="5640897"/>
            <a:ext cx="436729" cy="369332"/>
          </a:xfrm>
          <a:prstGeom prst="rect">
            <a:avLst/>
          </a:prstGeom>
          <a:noFill/>
        </p:spPr>
        <p:txBody>
          <a:bodyPr wrap="square" rtlCol="0">
            <a:spAutoFit/>
          </a:bodyPr>
          <a:lstStyle/>
          <a:p>
            <a:r>
              <a:rPr lang="en-GB" b="1" dirty="0">
                <a:solidFill>
                  <a:srgbClr val="002060"/>
                </a:solidFill>
              </a:rPr>
              <a:t>3)</a:t>
            </a:r>
          </a:p>
        </p:txBody>
      </p:sp>
      <p:sp>
        <p:nvSpPr>
          <p:cNvPr id="45" name="TextBox 44"/>
          <p:cNvSpPr txBox="1"/>
          <p:nvPr/>
        </p:nvSpPr>
        <p:spPr>
          <a:xfrm>
            <a:off x="48128" y="3727366"/>
            <a:ext cx="436729" cy="369332"/>
          </a:xfrm>
          <a:prstGeom prst="rect">
            <a:avLst/>
          </a:prstGeom>
          <a:noFill/>
        </p:spPr>
        <p:txBody>
          <a:bodyPr wrap="square" rtlCol="0">
            <a:spAutoFit/>
          </a:bodyPr>
          <a:lstStyle/>
          <a:p>
            <a:r>
              <a:rPr lang="en-GB" b="1" dirty="0">
                <a:solidFill>
                  <a:srgbClr val="002060"/>
                </a:solidFill>
              </a:rPr>
              <a:t>3)</a:t>
            </a:r>
          </a:p>
        </p:txBody>
      </p:sp>
      <p:sp>
        <p:nvSpPr>
          <p:cNvPr id="2" name="Title 1"/>
          <p:cNvSpPr>
            <a:spLocks noGrp="1"/>
          </p:cNvSpPr>
          <p:nvPr>
            <p:ph type="title"/>
          </p:nvPr>
        </p:nvSpPr>
        <p:spPr>
          <a:xfrm>
            <a:off x="9985184" y="458625"/>
            <a:ext cx="272784" cy="170292"/>
          </a:xfrm>
        </p:spPr>
        <p:txBody>
          <a:bodyPr>
            <a:normAutofit/>
          </a:bodyPr>
          <a:lstStyle/>
          <a:p>
            <a:r>
              <a:rPr lang="en-GB" sz="100" b="1" dirty="0" err="1">
                <a:solidFill>
                  <a:prstClr val="white"/>
                </a:solidFill>
              </a:rPr>
              <a:t>escribir</a:t>
            </a:r>
            <a:r>
              <a:rPr lang="en-GB" sz="100" b="1" dirty="0">
                <a:solidFill>
                  <a:prstClr val="white"/>
                </a:solidFill>
              </a:rPr>
              <a:t> / </a:t>
            </a:r>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endParaRPr lang="en-GB" sz="100" dirty="0"/>
          </a:p>
        </p:txBody>
      </p:sp>
      <p:sp>
        <p:nvSpPr>
          <p:cNvPr id="46" name="Rounded Rectangle 11">
            <a:extLst>
              <a:ext uri="{FF2B5EF4-FFF2-40B4-BE49-F238E27FC236}">
                <a16:creationId xmlns:a16="http://schemas.microsoft.com/office/drawing/2014/main" id="{A316DD52-7894-4A75-969C-CA0645DA2978}"/>
              </a:ext>
            </a:extLst>
          </p:cNvPr>
          <p:cNvSpPr/>
          <p:nvPr/>
        </p:nvSpPr>
        <p:spPr>
          <a:xfrm>
            <a:off x="8315008" y="258166"/>
            <a:ext cx="3613136"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53" name="TextBox 52">
            <a:extLst>
              <a:ext uri="{FF2B5EF4-FFF2-40B4-BE49-F238E27FC236}">
                <a16:creationId xmlns:a16="http://schemas.microsoft.com/office/drawing/2014/main" id="{5F89CC14-B057-4924-B2C1-42EBEC907870}"/>
              </a:ext>
            </a:extLst>
          </p:cNvPr>
          <p:cNvSpPr txBox="1"/>
          <p:nvPr/>
        </p:nvSpPr>
        <p:spPr>
          <a:xfrm>
            <a:off x="5577691" y="2451678"/>
            <a:ext cx="436729" cy="369332"/>
          </a:xfrm>
          <a:prstGeom prst="rect">
            <a:avLst/>
          </a:prstGeom>
          <a:noFill/>
        </p:spPr>
        <p:txBody>
          <a:bodyPr wrap="square" rtlCol="0">
            <a:spAutoFit/>
          </a:bodyPr>
          <a:lstStyle/>
          <a:p>
            <a:r>
              <a:rPr lang="en-GB" b="1" dirty="0">
                <a:solidFill>
                  <a:srgbClr val="002060"/>
                </a:solidFill>
              </a:rPr>
              <a:t>1)</a:t>
            </a:r>
          </a:p>
        </p:txBody>
      </p:sp>
      <p:sp>
        <p:nvSpPr>
          <p:cNvPr id="54" name="TextBox 53">
            <a:extLst>
              <a:ext uri="{FF2B5EF4-FFF2-40B4-BE49-F238E27FC236}">
                <a16:creationId xmlns:a16="http://schemas.microsoft.com/office/drawing/2014/main" id="{18F1DF16-590D-4A80-9FCC-491101177A60}"/>
              </a:ext>
            </a:extLst>
          </p:cNvPr>
          <p:cNvSpPr txBox="1"/>
          <p:nvPr/>
        </p:nvSpPr>
        <p:spPr>
          <a:xfrm>
            <a:off x="5577691" y="4365210"/>
            <a:ext cx="436729" cy="369332"/>
          </a:xfrm>
          <a:prstGeom prst="rect">
            <a:avLst/>
          </a:prstGeom>
          <a:noFill/>
        </p:spPr>
        <p:txBody>
          <a:bodyPr wrap="square" rtlCol="0">
            <a:spAutoFit/>
          </a:bodyPr>
          <a:lstStyle/>
          <a:p>
            <a:r>
              <a:rPr lang="en-GB" b="1" dirty="0">
                <a:solidFill>
                  <a:srgbClr val="002060"/>
                </a:solidFill>
              </a:rPr>
              <a:t>1)</a:t>
            </a:r>
          </a:p>
        </p:txBody>
      </p:sp>
      <p:sp>
        <p:nvSpPr>
          <p:cNvPr id="55" name="TextBox 54">
            <a:extLst>
              <a:ext uri="{FF2B5EF4-FFF2-40B4-BE49-F238E27FC236}">
                <a16:creationId xmlns:a16="http://schemas.microsoft.com/office/drawing/2014/main" id="{7D3BB515-2C06-4586-8CF7-F9DBF3E59DDF}"/>
              </a:ext>
            </a:extLst>
          </p:cNvPr>
          <p:cNvSpPr txBox="1"/>
          <p:nvPr/>
        </p:nvSpPr>
        <p:spPr>
          <a:xfrm>
            <a:off x="5577691" y="3089522"/>
            <a:ext cx="436729" cy="369332"/>
          </a:xfrm>
          <a:prstGeom prst="rect">
            <a:avLst/>
          </a:prstGeom>
          <a:noFill/>
        </p:spPr>
        <p:txBody>
          <a:bodyPr wrap="square" rtlCol="0">
            <a:spAutoFit/>
          </a:bodyPr>
          <a:lstStyle/>
          <a:p>
            <a:r>
              <a:rPr lang="en-GB" b="1" dirty="0">
                <a:solidFill>
                  <a:srgbClr val="002060"/>
                </a:solidFill>
              </a:rPr>
              <a:t>2)</a:t>
            </a:r>
          </a:p>
        </p:txBody>
      </p:sp>
      <p:sp>
        <p:nvSpPr>
          <p:cNvPr id="56" name="TextBox 55">
            <a:extLst>
              <a:ext uri="{FF2B5EF4-FFF2-40B4-BE49-F238E27FC236}">
                <a16:creationId xmlns:a16="http://schemas.microsoft.com/office/drawing/2014/main" id="{F4BB1E28-7CCB-4504-B9FF-EF0FE50FF86C}"/>
              </a:ext>
            </a:extLst>
          </p:cNvPr>
          <p:cNvSpPr txBox="1"/>
          <p:nvPr/>
        </p:nvSpPr>
        <p:spPr>
          <a:xfrm>
            <a:off x="5577691" y="5003054"/>
            <a:ext cx="436729" cy="369332"/>
          </a:xfrm>
          <a:prstGeom prst="rect">
            <a:avLst/>
          </a:prstGeom>
          <a:noFill/>
        </p:spPr>
        <p:txBody>
          <a:bodyPr wrap="square" rtlCol="0">
            <a:spAutoFit/>
          </a:bodyPr>
          <a:lstStyle/>
          <a:p>
            <a:r>
              <a:rPr lang="en-GB" b="1" dirty="0">
                <a:solidFill>
                  <a:srgbClr val="002060"/>
                </a:solidFill>
              </a:rPr>
              <a:t>2)</a:t>
            </a:r>
          </a:p>
        </p:txBody>
      </p:sp>
      <p:sp>
        <p:nvSpPr>
          <p:cNvPr id="57" name="TextBox 56">
            <a:extLst>
              <a:ext uri="{FF2B5EF4-FFF2-40B4-BE49-F238E27FC236}">
                <a16:creationId xmlns:a16="http://schemas.microsoft.com/office/drawing/2014/main" id="{DD80A38A-1C20-4193-850A-B0DB9F3CF53E}"/>
              </a:ext>
            </a:extLst>
          </p:cNvPr>
          <p:cNvSpPr txBox="1"/>
          <p:nvPr/>
        </p:nvSpPr>
        <p:spPr>
          <a:xfrm>
            <a:off x="5577691" y="5640897"/>
            <a:ext cx="436729" cy="369332"/>
          </a:xfrm>
          <a:prstGeom prst="rect">
            <a:avLst/>
          </a:prstGeom>
          <a:noFill/>
        </p:spPr>
        <p:txBody>
          <a:bodyPr wrap="square" rtlCol="0">
            <a:spAutoFit/>
          </a:bodyPr>
          <a:lstStyle/>
          <a:p>
            <a:r>
              <a:rPr lang="en-GB" b="1" dirty="0">
                <a:solidFill>
                  <a:srgbClr val="002060"/>
                </a:solidFill>
              </a:rPr>
              <a:t>3)</a:t>
            </a:r>
          </a:p>
        </p:txBody>
      </p:sp>
      <p:sp>
        <p:nvSpPr>
          <p:cNvPr id="58" name="TextBox 57">
            <a:extLst>
              <a:ext uri="{FF2B5EF4-FFF2-40B4-BE49-F238E27FC236}">
                <a16:creationId xmlns:a16="http://schemas.microsoft.com/office/drawing/2014/main" id="{9448CE16-311A-4632-AE81-C0A4EE690330}"/>
              </a:ext>
            </a:extLst>
          </p:cNvPr>
          <p:cNvSpPr txBox="1"/>
          <p:nvPr/>
        </p:nvSpPr>
        <p:spPr>
          <a:xfrm>
            <a:off x="5577691" y="3727366"/>
            <a:ext cx="436729" cy="369332"/>
          </a:xfrm>
          <a:prstGeom prst="rect">
            <a:avLst/>
          </a:prstGeom>
          <a:noFill/>
        </p:spPr>
        <p:txBody>
          <a:bodyPr wrap="square" rtlCol="0">
            <a:spAutoFit/>
          </a:bodyPr>
          <a:lstStyle/>
          <a:p>
            <a:r>
              <a:rPr lang="en-GB" b="1" dirty="0">
                <a:solidFill>
                  <a:srgbClr val="002060"/>
                </a:solidFill>
              </a:rPr>
              <a:t>3)</a:t>
            </a:r>
          </a:p>
        </p:txBody>
      </p:sp>
    </p:spTree>
    <p:extLst>
      <p:ext uri="{BB962C8B-B14F-4D97-AF65-F5344CB8AC3E}">
        <p14:creationId xmlns:p14="http://schemas.microsoft.com/office/powerpoint/2010/main" val="26730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2.1</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2 - Lesson 32</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300" dirty="0">
                <a:solidFill>
                  <a:prstClr val="white"/>
                </a:solidFill>
                <a:latin typeface="Century Gothic" panose="020B0502020202020204" pitchFamily="34" charset="0"/>
              </a:rPr>
              <a:t>Victoria Hobson / Rachel Hawkes / Nick Avery </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15.01.24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98371" y="2332735"/>
            <a:ext cx="7494345" cy="1484251"/>
          </a:xfrm>
        </p:spPr>
        <p:txBody>
          <a:bodyPr>
            <a:normAutofit/>
          </a:bodyPr>
          <a:lstStyle/>
          <a:p>
            <a:r>
              <a:rPr lang="en-GB" sz="2400" dirty="0">
                <a:solidFill>
                  <a:prstClr val="white"/>
                </a:solidFill>
              </a:rPr>
              <a:t>Using the verb ‘</a:t>
            </a:r>
            <a:r>
              <a:rPr lang="en-GB" sz="2400" dirty="0" err="1">
                <a:solidFill>
                  <a:prstClr val="white"/>
                </a:solidFill>
              </a:rPr>
              <a:t>tener</a:t>
            </a:r>
            <a:r>
              <a:rPr lang="en-GB" sz="2400" dirty="0">
                <a:solidFill>
                  <a:prstClr val="white"/>
                </a:solidFill>
              </a:rPr>
              <a:t>’ (‘s/he’ and ‘they’)</a:t>
            </a:r>
            <a:br>
              <a:rPr lang="en-GB" sz="2400" dirty="0">
                <a:solidFill>
                  <a:prstClr val="white"/>
                </a:solidFill>
              </a:rPr>
            </a:br>
            <a:endParaRPr lang="en-US" dirty="0"/>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a:bodyPr>
          <a:lstStyle/>
          <a:p>
            <a:r>
              <a:rPr lang="en-GB" dirty="0">
                <a:solidFill>
                  <a:prstClr val="white"/>
                </a:solidFill>
              </a:rPr>
              <a:t>Talking about family</a:t>
            </a:r>
            <a:endParaRPr lang="en-GB" dirty="0"/>
          </a:p>
        </p:txBody>
      </p:sp>
      <p:pic>
        <p:nvPicPr>
          <p:cNvPr id="5" name="Picture 4">
            <a:extLst>
              <a:ext uri="{FF2B5EF4-FFF2-40B4-BE49-F238E27FC236}">
                <a16:creationId xmlns:a16="http://schemas.microsoft.com/office/drawing/2014/main" id="{A93F134C-F2F7-4C7A-83BA-6C853FB4885C}"/>
              </a:ext>
            </a:extLst>
          </p:cNvPr>
          <p:cNvPicPr>
            <a:picLocks noChangeAspect="1"/>
          </p:cNvPicPr>
          <p:nvPr/>
        </p:nvPicPr>
        <p:blipFill>
          <a:blip r:embed="rId3"/>
          <a:stretch>
            <a:fillRect/>
          </a:stretch>
        </p:blipFill>
        <p:spPr>
          <a:xfrm>
            <a:off x="6907292" y="3429000"/>
            <a:ext cx="5130176" cy="2654181"/>
          </a:xfrm>
          <a:prstGeom prst="rect">
            <a:avLst/>
          </a:prstGeom>
        </p:spPr>
      </p:pic>
    </p:spTree>
    <p:extLst>
      <p:ext uri="{BB962C8B-B14F-4D97-AF65-F5344CB8AC3E}">
        <p14:creationId xmlns:p14="http://schemas.microsoft.com/office/powerpoint/2010/main" val="3943853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176813" y="590633"/>
            <a:ext cx="4529798" cy="3695634"/>
            <a:chOff x="7371470" y="665351"/>
            <a:chExt cx="4417255" cy="3530991"/>
          </a:xfrm>
        </p:grpSpPr>
        <p:sp>
          <p:nvSpPr>
            <p:cNvPr id="4" name="Isosceles Triangle 3"/>
            <p:cNvSpPr/>
            <p:nvPr/>
          </p:nvSpPr>
          <p:spPr>
            <a:xfrm>
              <a:off x="7371470" y="665351"/>
              <a:ext cx="4417255" cy="3530991"/>
            </a:xfrm>
            <a:prstGeom prst="triangle">
              <a:avLst/>
            </a:prstGeom>
            <a:solidFill>
              <a:srgbClr val="FFF3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0" name="Isosceles Triangle 9"/>
            <p:cNvSpPr/>
            <p:nvPr/>
          </p:nvSpPr>
          <p:spPr>
            <a:xfrm>
              <a:off x="10255346" y="3014656"/>
              <a:ext cx="1533379" cy="1181686"/>
            </a:xfrm>
            <a:prstGeom prst="triangle">
              <a:avLst/>
            </a:prstGeom>
            <a:solidFill>
              <a:srgbClr val="FFF3F3"/>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accent1">
                      <a:lumMod val="50000"/>
                    </a:schemeClr>
                  </a:solidFill>
                  <a:latin typeface="Century Gothic" panose="020B0502020202020204" pitchFamily="34" charset="0"/>
                </a:rPr>
                <a:t>-s</a:t>
              </a:r>
            </a:p>
          </p:txBody>
        </p:sp>
      </p:grpSp>
      <p:grpSp>
        <p:nvGrpSpPr>
          <p:cNvPr id="17" name="Group 16"/>
          <p:cNvGrpSpPr/>
          <p:nvPr/>
        </p:nvGrpSpPr>
        <p:grpSpPr>
          <a:xfrm>
            <a:off x="653869" y="715936"/>
            <a:ext cx="4839286" cy="3587263"/>
            <a:chOff x="1167619" y="665351"/>
            <a:chExt cx="4839286" cy="3587263"/>
          </a:xfrm>
        </p:grpSpPr>
        <p:grpSp>
          <p:nvGrpSpPr>
            <p:cNvPr id="15" name="Group 14"/>
            <p:cNvGrpSpPr/>
            <p:nvPr/>
          </p:nvGrpSpPr>
          <p:grpSpPr>
            <a:xfrm>
              <a:off x="1167619" y="665351"/>
              <a:ext cx="4839286" cy="3587263"/>
              <a:chOff x="1167619" y="1139482"/>
              <a:chExt cx="4839286" cy="3587263"/>
            </a:xfrm>
          </p:grpSpPr>
          <p:sp>
            <p:nvSpPr>
              <p:cNvPr id="5" name="Rectangle 4"/>
              <p:cNvSpPr/>
              <p:nvPr/>
            </p:nvSpPr>
            <p:spPr>
              <a:xfrm>
                <a:off x="1167619" y="1139483"/>
                <a:ext cx="4839286" cy="3587262"/>
              </a:xfrm>
              <a:prstGeom prst="rect">
                <a:avLst/>
              </a:prstGeom>
              <a:solidFill>
                <a:srgbClr val="FFF3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 name="TextBox 5"/>
              <p:cNvSpPr txBox="1"/>
              <p:nvPr/>
            </p:nvSpPr>
            <p:spPr>
              <a:xfrm>
                <a:off x="4600135" y="1139484"/>
                <a:ext cx="1406770" cy="1508105"/>
              </a:xfrm>
              <a:prstGeom prst="rect">
                <a:avLst/>
              </a:prstGeom>
              <a:noFill/>
              <a:ln w="28575">
                <a:solidFill>
                  <a:srgbClr val="115076"/>
                </a:solidFill>
              </a:ln>
            </p:spPr>
            <p:txBody>
              <a:bodyPr wrap="square" rtlCol="0">
                <a:spAutoFit/>
              </a:bodyPr>
              <a:lstStyle/>
              <a:p>
                <a:r>
                  <a:rPr lang="en-GB" sz="7200" dirty="0">
                    <a:solidFill>
                      <a:srgbClr val="002060"/>
                    </a:solidFill>
                    <a:latin typeface="Century Gothic" panose="020B0502020202020204" pitchFamily="34" charset="0"/>
                  </a:rPr>
                  <a:t>-a</a:t>
                </a:r>
              </a:p>
              <a:p>
                <a:endParaRPr lang="en-GB" sz="2000" dirty="0">
                  <a:solidFill>
                    <a:srgbClr val="002060"/>
                  </a:solidFill>
                  <a:latin typeface="Century Gothic" panose="020B0502020202020204" pitchFamily="34" charset="0"/>
                </a:endParaRPr>
              </a:p>
            </p:txBody>
          </p:sp>
          <p:sp>
            <p:nvSpPr>
              <p:cNvPr id="7" name="TextBox 6"/>
              <p:cNvSpPr txBox="1"/>
              <p:nvPr/>
            </p:nvSpPr>
            <p:spPr>
              <a:xfrm>
                <a:off x="1167619" y="1139482"/>
                <a:ext cx="1406770" cy="1508105"/>
              </a:xfrm>
              <a:prstGeom prst="rect">
                <a:avLst/>
              </a:prstGeom>
              <a:noFill/>
              <a:ln w="28575">
                <a:solidFill>
                  <a:srgbClr val="115076"/>
                </a:solidFill>
              </a:ln>
            </p:spPr>
            <p:txBody>
              <a:bodyPr wrap="square" rtlCol="0">
                <a:spAutoFit/>
              </a:bodyPr>
              <a:lstStyle/>
              <a:p>
                <a:r>
                  <a:rPr lang="en-GB" sz="7200" dirty="0">
                    <a:solidFill>
                      <a:srgbClr val="002060"/>
                    </a:solidFill>
                    <a:latin typeface="Century Gothic" panose="020B0502020202020204" pitchFamily="34" charset="0"/>
                  </a:rPr>
                  <a:t>-o</a:t>
                </a:r>
              </a:p>
              <a:p>
                <a:endParaRPr lang="en-GB" sz="2000" dirty="0">
                  <a:solidFill>
                    <a:srgbClr val="002060"/>
                  </a:solidFill>
                  <a:latin typeface="Century Gothic" panose="020B0502020202020204" pitchFamily="34" charset="0"/>
                </a:endParaRPr>
              </a:p>
            </p:txBody>
          </p:sp>
          <p:sp>
            <p:nvSpPr>
              <p:cNvPr id="9" name="TextBox 8"/>
              <p:cNvSpPr txBox="1"/>
              <p:nvPr/>
            </p:nvSpPr>
            <p:spPr>
              <a:xfrm>
                <a:off x="4470401" y="3218639"/>
                <a:ext cx="1536504" cy="1508105"/>
              </a:xfrm>
              <a:prstGeom prst="rect">
                <a:avLst/>
              </a:prstGeom>
              <a:noFill/>
              <a:ln w="28575">
                <a:solidFill>
                  <a:srgbClr val="115076"/>
                </a:solidFill>
              </a:ln>
            </p:spPr>
            <p:txBody>
              <a:bodyPr wrap="square" rtlCol="0">
                <a:spAutoFit/>
              </a:bodyPr>
              <a:lstStyle/>
              <a:p>
                <a:r>
                  <a:rPr lang="en-GB" sz="7200" dirty="0">
                    <a:solidFill>
                      <a:srgbClr val="002060"/>
                    </a:solidFill>
                    <a:latin typeface="Century Gothic" panose="020B0502020202020204" pitchFamily="34" charset="0"/>
                  </a:rPr>
                  <a:t>-as</a:t>
                </a:r>
              </a:p>
              <a:p>
                <a:endParaRPr lang="en-GB" sz="2000" dirty="0">
                  <a:solidFill>
                    <a:srgbClr val="002060"/>
                  </a:solidFill>
                  <a:latin typeface="Century Gothic" panose="020B0502020202020204" pitchFamily="34" charset="0"/>
                </a:endParaRPr>
              </a:p>
            </p:txBody>
          </p:sp>
        </p:grpSp>
        <p:sp>
          <p:nvSpPr>
            <p:cNvPr id="8" name="TextBox 7"/>
            <p:cNvSpPr txBox="1"/>
            <p:nvPr/>
          </p:nvSpPr>
          <p:spPr>
            <a:xfrm>
              <a:off x="1167619" y="2727577"/>
              <a:ext cx="1619124" cy="1508105"/>
            </a:xfrm>
            <a:prstGeom prst="rect">
              <a:avLst/>
            </a:prstGeom>
            <a:noFill/>
            <a:ln w="28575">
              <a:solidFill>
                <a:srgbClr val="115076"/>
              </a:solidFill>
            </a:ln>
          </p:spPr>
          <p:txBody>
            <a:bodyPr wrap="square" rtlCol="0">
              <a:spAutoFit/>
            </a:bodyPr>
            <a:lstStyle/>
            <a:p>
              <a:r>
                <a:rPr lang="en-GB" sz="7200" dirty="0">
                  <a:solidFill>
                    <a:srgbClr val="002060"/>
                  </a:solidFill>
                  <a:latin typeface="Century Gothic" panose="020B0502020202020204" pitchFamily="34" charset="0"/>
                </a:rPr>
                <a:t>-</a:t>
              </a:r>
              <a:r>
                <a:rPr lang="en-GB" sz="7200" dirty="0" err="1">
                  <a:solidFill>
                    <a:srgbClr val="002060"/>
                  </a:solidFill>
                  <a:latin typeface="Century Gothic" panose="020B0502020202020204" pitchFamily="34" charset="0"/>
                </a:rPr>
                <a:t>os</a:t>
              </a:r>
              <a:endParaRPr lang="en-GB" sz="72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p:txBody>
        </p:sp>
      </p:grpSp>
      <p:sp>
        <p:nvSpPr>
          <p:cNvPr id="16" name="TextBox 15"/>
          <p:cNvSpPr txBox="1"/>
          <p:nvPr/>
        </p:nvSpPr>
        <p:spPr>
          <a:xfrm>
            <a:off x="653869" y="4415170"/>
            <a:ext cx="11338560" cy="1938992"/>
          </a:xfrm>
          <a:prstGeom prst="rect">
            <a:avLst/>
          </a:prstGeom>
          <a:noFill/>
        </p:spPr>
        <p:txBody>
          <a:bodyPr wrap="square" rtlCol="0">
            <a:spAutoFit/>
          </a:bodyPr>
          <a:lstStyle/>
          <a:p>
            <a:pPr>
              <a:spcBef>
                <a:spcPts val="600"/>
              </a:spcBef>
              <a:spcAft>
                <a:spcPts val="600"/>
              </a:spcAft>
            </a:pPr>
            <a:r>
              <a:rPr lang="en-GB" sz="2400" b="1" dirty="0" err="1">
                <a:solidFill>
                  <a:srgbClr val="002060"/>
                </a:solidFill>
                <a:latin typeface="Century Gothic" panose="020B0502020202020204" pitchFamily="34" charset="0"/>
              </a:rPr>
              <a:t>blanco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feo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interesante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rico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caro</a:t>
            </a:r>
            <a:r>
              <a:rPr lang="en-GB" sz="2400" b="1" dirty="0">
                <a:solidFill>
                  <a:srgbClr val="002060"/>
                </a:solidFill>
                <a:latin typeface="Century Gothic" panose="020B0502020202020204" pitchFamily="34" charset="0"/>
              </a:rPr>
              <a:t>	    importante  	</a:t>
            </a:r>
            <a:r>
              <a:rPr lang="en-GB" sz="2400" b="1" dirty="0" err="1">
                <a:solidFill>
                  <a:srgbClr val="002060"/>
                </a:solidFill>
                <a:latin typeface="Century Gothic" panose="020B0502020202020204" pitchFamily="34" charset="0"/>
              </a:rPr>
              <a:t>antiguo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guapo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artístico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alegre</a:t>
            </a:r>
            <a:r>
              <a:rPr lang="en-GB" sz="2400" b="1" dirty="0">
                <a:solidFill>
                  <a:srgbClr val="002060"/>
                </a:solidFill>
                <a:latin typeface="Century Gothic" panose="020B0502020202020204" pitchFamily="34" charset="0"/>
              </a:rPr>
              <a:t>         bonito          </a:t>
            </a:r>
            <a:r>
              <a:rPr lang="en-GB" sz="2400" b="1" dirty="0" err="1">
                <a:solidFill>
                  <a:srgbClr val="002060"/>
                </a:solidFill>
                <a:latin typeface="Century Gothic" panose="020B0502020202020204" pitchFamily="34" charset="0"/>
              </a:rPr>
              <a:t>bueno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bajo</a:t>
            </a:r>
            <a:r>
              <a:rPr lang="en-GB" sz="2400" b="1" dirty="0">
                <a:solidFill>
                  <a:srgbClr val="002060"/>
                </a:solidFill>
                <a:latin typeface="Century Gothic" panose="020B0502020202020204" pitchFamily="34" charset="0"/>
              </a:rPr>
              <a:t>		tonto		</a:t>
            </a:r>
            <a:r>
              <a:rPr lang="en-GB" sz="2400" b="1" dirty="0" err="1">
                <a:solidFill>
                  <a:srgbClr val="002060"/>
                </a:solidFill>
                <a:latin typeface="Century Gothic" panose="020B0502020202020204" pitchFamily="34" charset="0"/>
              </a:rPr>
              <a:t>fuerte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serio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nervioso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tranquilo</a:t>
            </a:r>
            <a:r>
              <a:rPr lang="en-GB" sz="2400" b="1" dirty="0">
                <a:solidFill>
                  <a:srgbClr val="002060"/>
                </a:solidFill>
                <a:latin typeface="Century Gothic" panose="020B0502020202020204" pitchFamily="34" charset="0"/>
              </a:rPr>
              <a:t>	      alto	</a:t>
            </a:r>
            <a:r>
              <a:rPr lang="en-GB" sz="2400" b="1" dirty="0" err="1">
                <a:solidFill>
                  <a:srgbClr val="002060"/>
                </a:solidFill>
                <a:latin typeface="Century Gothic" panose="020B0502020202020204" pitchFamily="34" charset="0"/>
              </a:rPr>
              <a:t>grande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raro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pequeño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famoso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hermoso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activo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barato</a:t>
            </a:r>
            <a:endParaRPr lang="en-GB" sz="2400" b="1" dirty="0">
              <a:solidFill>
                <a:srgbClr val="002060"/>
              </a:solidFill>
              <a:latin typeface="Century Gothic" panose="020B0502020202020204" pitchFamily="34" charset="0"/>
            </a:endParaRPr>
          </a:p>
        </p:txBody>
      </p:sp>
      <p:sp>
        <p:nvSpPr>
          <p:cNvPr id="2" name="Title 1"/>
          <p:cNvSpPr>
            <a:spLocks noGrp="1"/>
          </p:cNvSpPr>
          <p:nvPr>
            <p:ph type="title"/>
          </p:nvPr>
        </p:nvSpPr>
        <p:spPr>
          <a:xfrm>
            <a:off x="617081" y="110223"/>
            <a:ext cx="9818689" cy="498970"/>
          </a:xfrm>
        </p:spPr>
        <p:txBody>
          <a:bodyPr>
            <a:normAutofit fontScale="90000"/>
          </a:bodyPr>
          <a:lstStyle/>
          <a:p>
            <a:r>
              <a:rPr lang="en-GB" sz="4000" b="1" dirty="0">
                <a:solidFill>
                  <a:srgbClr val="002060"/>
                </a:solidFill>
              </a:rPr>
              <a:t>Organiza los adjetivos. Hay dos opciones.</a:t>
            </a:r>
          </a:p>
        </p:txBody>
      </p:sp>
      <p:sp>
        <p:nvSpPr>
          <p:cNvPr id="11" name="TextBox 10"/>
          <p:cNvSpPr txBox="1"/>
          <p:nvPr/>
        </p:nvSpPr>
        <p:spPr>
          <a:xfrm>
            <a:off x="0" y="715936"/>
            <a:ext cx="617082" cy="584775"/>
          </a:xfrm>
          <a:prstGeom prst="rect">
            <a:avLst/>
          </a:prstGeom>
          <a:noFill/>
        </p:spPr>
        <p:txBody>
          <a:bodyPr wrap="square" rtlCol="0">
            <a:spAutoFit/>
          </a:bodyPr>
          <a:lstStyle/>
          <a:p>
            <a:r>
              <a:rPr lang="en-GB" sz="3200" b="1" dirty="0">
                <a:solidFill>
                  <a:srgbClr val="002060"/>
                </a:solidFill>
              </a:rPr>
              <a:t>1)</a:t>
            </a:r>
          </a:p>
        </p:txBody>
      </p:sp>
      <p:sp>
        <p:nvSpPr>
          <p:cNvPr id="19" name="TextBox 18"/>
          <p:cNvSpPr txBox="1"/>
          <p:nvPr/>
        </p:nvSpPr>
        <p:spPr>
          <a:xfrm>
            <a:off x="8162946" y="885213"/>
            <a:ext cx="617082" cy="584775"/>
          </a:xfrm>
          <a:prstGeom prst="rect">
            <a:avLst/>
          </a:prstGeom>
          <a:noFill/>
        </p:spPr>
        <p:txBody>
          <a:bodyPr wrap="square" rtlCol="0">
            <a:spAutoFit/>
          </a:bodyPr>
          <a:lstStyle/>
          <a:p>
            <a:r>
              <a:rPr lang="en-GB" sz="3200" b="1" dirty="0">
                <a:solidFill>
                  <a:srgbClr val="002060"/>
                </a:solidFill>
              </a:rPr>
              <a:t>2)</a:t>
            </a:r>
          </a:p>
        </p:txBody>
      </p:sp>
    </p:spTree>
    <p:extLst>
      <p:ext uri="{BB962C8B-B14F-4D97-AF65-F5344CB8AC3E}">
        <p14:creationId xmlns:p14="http://schemas.microsoft.com/office/powerpoint/2010/main" val="643642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0165" y="1605151"/>
            <a:ext cx="6696221" cy="3815390"/>
            <a:chOff x="1167619" y="1139482"/>
            <a:chExt cx="4839286" cy="3589954"/>
          </a:xfrm>
        </p:grpSpPr>
        <p:sp>
          <p:nvSpPr>
            <p:cNvPr id="5" name="Rectangle 4"/>
            <p:cNvSpPr/>
            <p:nvPr/>
          </p:nvSpPr>
          <p:spPr>
            <a:xfrm>
              <a:off x="1167619" y="1139483"/>
              <a:ext cx="4839286" cy="3587262"/>
            </a:xfrm>
            <a:prstGeom prst="rect">
              <a:avLst/>
            </a:prstGeom>
            <a:solidFill>
              <a:srgbClr val="FFF3F3"/>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 name="TextBox 5"/>
            <p:cNvSpPr txBox="1"/>
            <p:nvPr/>
          </p:nvSpPr>
          <p:spPr>
            <a:xfrm>
              <a:off x="4600135" y="1139484"/>
              <a:ext cx="1406770" cy="1418997"/>
            </a:xfrm>
            <a:prstGeom prst="rect">
              <a:avLst/>
            </a:prstGeom>
            <a:noFill/>
            <a:ln w="28575">
              <a:solidFill>
                <a:srgbClr val="115076"/>
              </a:solidFill>
            </a:ln>
          </p:spPr>
          <p:txBody>
            <a:bodyPr wrap="square" rtlCol="0">
              <a:spAutoFit/>
            </a:bodyPr>
            <a:lstStyle/>
            <a:p>
              <a:r>
                <a:rPr lang="en-GB" sz="7200" dirty="0">
                  <a:solidFill>
                    <a:srgbClr val="002060"/>
                  </a:solidFill>
                  <a:latin typeface="Century Gothic" panose="020B0502020202020204" pitchFamily="34" charset="0"/>
                </a:rPr>
                <a:t>a</a:t>
              </a:r>
            </a:p>
            <a:p>
              <a:endParaRPr lang="en-GB" sz="2000" dirty="0">
                <a:solidFill>
                  <a:schemeClr val="accent1">
                    <a:lumMod val="50000"/>
                  </a:schemeClr>
                </a:solidFill>
                <a:latin typeface="Century Gothic" panose="020B0502020202020204" pitchFamily="34" charset="0"/>
              </a:endParaRPr>
            </a:p>
          </p:txBody>
        </p:sp>
        <p:sp>
          <p:nvSpPr>
            <p:cNvPr id="7" name="TextBox 6"/>
            <p:cNvSpPr txBox="1"/>
            <p:nvPr/>
          </p:nvSpPr>
          <p:spPr>
            <a:xfrm>
              <a:off x="1167619" y="1139482"/>
              <a:ext cx="1406770" cy="1418997"/>
            </a:xfrm>
            <a:prstGeom prst="rect">
              <a:avLst/>
            </a:prstGeom>
            <a:noFill/>
            <a:ln w="28575">
              <a:solidFill>
                <a:srgbClr val="115076"/>
              </a:solidFill>
            </a:ln>
          </p:spPr>
          <p:txBody>
            <a:bodyPr wrap="square" rtlCol="0">
              <a:spAutoFit/>
            </a:bodyPr>
            <a:lstStyle/>
            <a:p>
              <a:r>
                <a:rPr lang="en-GB" sz="7200" dirty="0">
                  <a:solidFill>
                    <a:srgbClr val="002060"/>
                  </a:solidFill>
                  <a:latin typeface="Century Gothic" panose="020B0502020202020204" pitchFamily="34" charset="0"/>
                </a:rPr>
                <a:t>o</a:t>
              </a:r>
            </a:p>
            <a:p>
              <a:endParaRPr lang="en-GB" sz="2000" dirty="0">
                <a:solidFill>
                  <a:schemeClr val="accent1">
                    <a:lumMod val="50000"/>
                  </a:schemeClr>
                </a:solidFill>
                <a:latin typeface="Century Gothic" panose="020B0502020202020204" pitchFamily="34" charset="0"/>
              </a:endParaRPr>
            </a:p>
          </p:txBody>
        </p:sp>
        <p:sp>
          <p:nvSpPr>
            <p:cNvPr id="9" name="TextBox 8"/>
            <p:cNvSpPr txBox="1"/>
            <p:nvPr/>
          </p:nvSpPr>
          <p:spPr>
            <a:xfrm>
              <a:off x="4600135" y="3310439"/>
              <a:ext cx="1406770" cy="1418997"/>
            </a:xfrm>
            <a:prstGeom prst="rect">
              <a:avLst/>
            </a:prstGeom>
            <a:noFill/>
            <a:ln w="28575">
              <a:solidFill>
                <a:srgbClr val="115076"/>
              </a:solidFill>
            </a:ln>
          </p:spPr>
          <p:txBody>
            <a:bodyPr wrap="square" rtlCol="0">
              <a:spAutoFit/>
            </a:bodyPr>
            <a:lstStyle/>
            <a:p>
              <a:r>
                <a:rPr lang="en-GB" sz="7200" dirty="0">
                  <a:solidFill>
                    <a:srgbClr val="002060"/>
                  </a:solidFill>
                  <a:latin typeface="Century Gothic" panose="020B0502020202020204" pitchFamily="34" charset="0"/>
                </a:rPr>
                <a:t>as</a:t>
              </a:r>
            </a:p>
            <a:p>
              <a:endParaRPr lang="en-GB" sz="2000" dirty="0">
                <a:solidFill>
                  <a:schemeClr val="accent1">
                    <a:lumMod val="50000"/>
                  </a:schemeClr>
                </a:solidFill>
                <a:latin typeface="Century Gothic" panose="020B0502020202020204" pitchFamily="34" charset="0"/>
              </a:endParaRPr>
            </a:p>
          </p:txBody>
        </p:sp>
      </p:grpSp>
      <p:grpSp>
        <p:nvGrpSpPr>
          <p:cNvPr id="2" name="Group 1"/>
          <p:cNvGrpSpPr/>
          <p:nvPr/>
        </p:nvGrpSpPr>
        <p:grpSpPr>
          <a:xfrm>
            <a:off x="7258928" y="1605151"/>
            <a:ext cx="4684542" cy="3812528"/>
            <a:chOff x="7371470" y="665351"/>
            <a:chExt cx="4417255" cy="3530991"/>
          </a:xfrm>
        </p:grpSpPr>
        <p:sp>
          <p:nvSpPr>
            <p:cNvPr id="4" name="Isosceles Triangle 3"/>
            <p:cNvSpPr/>
            <p:nvPr/>
          </p:nvSpPr>
          <p:spPr>
            <a:xfrm>
              <a:off x="7371470" y="665351"/>
              <a:ext cx="4417255" cy="3530991"/>
            </a:xfrm>
            <a:prstGeom prst="triangle">
              <a:avLst/>
            </a:prstGeom>
            <a:solidFill>
              <a:srgbClr val="FFF3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 name="Isosceles Triangle 9"/>
            <p:cNvSpPr/>
            <p:nvPr/>
          </p:nvSpPr>
          <p:spPr>
            <a:xfrm>
              <a:off x="10255346" y="3014656"/>
              <a:ext cx="1533379" cy="1181686"/>
            </a:xfrm>
            <a:prstGeom prst="triangle">
              <a:avLst/>
            </a:prstGeom>
            <a:solidFill>
              <a:srgbClr val="FFF3F3"/>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accent1">
                      <a:lumMod val="50000"/>
                    </a:schemeClr>
                  </a:solidFill>
                  <a:latin typeface="Century Gothic" panose="020B0502020202020204" pitchFamily="34" charset="0"/>
                </a:rPr>
                <a:t>s</a:t>
              </a:r>
            </a:p>
          </p:txBody>
        </p:sp>
      </p:grpSp>
      <p:sp>
        <p:nvSpPr>
          <p:cNvPr id="8" name="TextBox 7"/>
          <p:cNvSpPr txBox="1"/>
          <p:nvPr/>
        </p:nvSpPr>
        <p:spPr>
          <a:xfrm>
            <a:off x="450165" y="3912436"/>
            <a:ext cx="1946576" cy="1508105"/>
          </a:xfrm>
          <a:prstGeom prst="rect">
            <a:avLst/>
          </a:prstGeom>
          <a:noFill/>
          <a:ln w="28575">
            <a:solidFill>
              <a:srgbClr val="115076"/>
            </a:solidFill>
          </a:ln>
        </p:spPr>
        <p:txBody>
          <a:bodyPr wrap="square" rtlCol="0">
            <a:spAutoFit/>
          </a:bodyPr>
          <a:lstStyle/>
          <a:p>
            <a:r>
              <a:rPr lang="en-GB" sz="7200" dirty="0" err="1">
                <a:solidFill>
                  <a:srgbClr val="002060"/>
                </a:solidFill>
                <a:latin typeface="Century Gothic" panose="020B0502020202020204" pitchFamily="34" charset="0"/>
              </a:rPr>
              <a:t>os</a:t>
            </a:r>
            <a:endParaRPr lang="en-GB" sz="7200" dirty="0">
              <a:solidFill>
                <a:srgbClr val="002060"/>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p:txBody>
      </p:sp>
      <p:sp>
        <p:nvSpPr>
          <p:cNvPr id="11" name="TextBox 10"/>
          <p:cNvSpPr txBox="1"/>
          <p:nvPr/>
        </p:nvSpPr>
        <p:spPr>
          <a:xfrm>
            <a:off x="2396742" y="1601252"/>
            <a:ext cx="1406770" cy="4154984"/>
          </a:xfrm>
          <a:prstGeom prst="rect">
            <a:avLst/>
          </a:prstGeom>
          <a:noFill/>
          <a:ln w="28575">
            <a:noFill/>
          </a:ln>
        </p:spPr>
        <p:txBody>
          <a:bodyPr wrap="square" rtlCol="0">
            <a:spAutoFit/>
          </a:bodyPr>
          <a:lstStyle/>
          <a:p>
            <a:r>
              <a:rPr lang="en-GB" sz="2200" dirty="0" err="1">
                <a:solidFill>
                  <a:srgbClr val="002060"/>
                </a:solidFill>
                <a:latin typeface="Century Gothic" panose="020B0502020202020204" pitchFamily="34" charset="0"/>
              </a:rPr>
              <a:t>blanco</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feo</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rico</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caro</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antiguo</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guapo</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artístico</a:t>
            </a:r>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bonito</a:t>
            </a:r>
          </a:p>
          <a:p>
            <a:r>
              <a:rPr lang="en-GB" sz="2200" dirty="0" err="1">
                <a:solidFill>
                  <a:srgbClr val="002060"/>
                </a:solidFill>
                <a:latin typeface="Century Gothic" panose="020B0502020202020204" pitchFamily="34" charset="0"/>
              </a:rPr>
              <a:t>bueno</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bajo</a:t>
            </a:r>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tonto</a:t>
            </a:r>
          </a:p>
          <a:p>
            <a:endParaRPr lang="en-GB" sz="2200" dirty="0">
              <a:solidFill>
                <a:srgbClr val="002060"/>
              </a:solidFill>
              <a:latin typeface="Century Gothic" panose="020B0502020202020204" pitchFamily="34" charset="0"/>
            </a:endParaRPr>
          </a:p>
        </p:txBody>
      </p:sp>
      <p:sp>
        <p:nvSpPr>
          <p:cNvPr id="12" name="TextBox 11"/>
          <p:cNvSpPr txBox="1"/>
          <p:nvPr/>
        </p:nvSpPr>
        <p:spPr>
          <a:xfrm>
            <a:off x="3803511" y="1605151"/>
            <a:ext cx="1528143" cy="3477875"/>
          </a:xfrm>
          <a:prstGeom prst="rect">
            <a:avLst/>
          </a:prstGeom>
          <a:noFill/>
          <a:ln w="28575">
            <a:noFill/>
          </a:ln>
        </p:spPr>
        <p:txBody>
          <a:bodyPr wrap="square" rtlCol="0">
            <a:spAutoFit/>
          </a:bodyPr>
          <a:lstStyle/>
          <a:p>
            <a:r>
              <a:rPr lang="en-GB" sz="2200" dirty="0" err="1">
                <a:solidFill>
                  <a:srgbClr val="002060"/>
                </a:solidFill>
                <a:latin typeface="Century Gothic" panose="020B0502020202020204" pitchFamily="34" charset="0"/>
              </a:rPr>
              <a:t>serio</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nervioso</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tranquilo</a:t>
            </a:r>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alto</a:t>
            </a:r>
          </a:p>
          <a:p>
            <a:r>
              <a:rPr lang="en-GB" sz="2200" dirty="0" err="1">
                <a:solidFill>
                  <a:srgbClr val="002060"/>
                </a:solidFill>
                <a:latin typeface="Century Gothic" panose="020B0502020202020204" pitchFamily="34" charset="0"/>
              </a:rPr>
              <a:t>raro</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pequeño</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famoso</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hermoso</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activo</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barato</a:t>
            </a:r>
            <a:endParaRPr lang="en-GB" sz="2200" dirty="0">
              <a:solidFill>
                <a:srgbClr val="002060"/>
              </a:solidFill>
              <a:latin typeface="Century Gothic" panose="020B0502020202020204" pitchFamily="34" charset="0"/>
            </a:endParaRPr>
          </a:p>
        </p:txBody>
      </p:sp>
      <p:sp>
        <p:nvSpPr>
          <p:cNvPr id="13" name="TextBox 12"/>
          <p:cNvSpPr txBox="1"/>
          <p:nvPr/>
        </p:nvSpPr>
        <p:spPr>
          <a:xfrm>
            <a:off x="8720106" y="3098749"/>
            <a:ext cx="2022153" cy="1785104"/>
          </a:xfrm>
          <a:prstGeom prst="rect">
            <a:avLst/>
          </a:prstGeom>
          <a:noFill/>
          <a:ln w="28575">
            <a:noFill/>
          </a:ln>
        </p:spPr>
        <p:txBody>
          <a:bodyPr wrap="square" rtlCol="0">
            <a:spAutoFit/>
          </a:bodyPr>
          <a:lstStyle/>
          <a:p>
            <a:r>
              <a:rPr lang="en-GB" sz="2200" dirty="0" err="1">
                <a:solidFill>
                  <a:srgbClr val="002060"/>
                </a:solidFill>
                <a:latin typeface="Century Gothic" panose="020B0502020202020204" pitchFamily="34" charset="0"/>
              </a:rPr>
              <a:t>interesante</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importante</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alegre</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fuerte</a:t>
            </a:r>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grande</a:t>
            </a:r>
            <a:endParaRPr lang="en-GB" sz="2200" dirty="0">
              <a:solidFill>
                <a:srgbClr val="002060"/>
              </a:solidFill>
              <a:latin typeface="Century Gothic" panose="020B0502020202020204" pitchFamily="34" charset="0"/>
            </a:endParaRPr>
          </a:p>
        </p:txBody>
      </p:sp>
      <p:sp>
        <p:nvSpPr>
          <p:cNvPr id="14" name="Title 13"/>
          <p:cNvSpPr>
            <a:spLocks noGrp="1"/>
          </p:cNvSpPr>
          <p:nvPr>
            <p:ph type="title"/>
          </p:nvPr>
        </p:nvSpPr>
        <p:spPr>
          <a:xfrm>
            <a:off x="39504" y="59060"/>
            <a:ext cx="2357238" cy="604341"/>
          </a:xfrm>
        </p:spPr>
        <p:txBody>
          <a:bodyPr>
            <a:normAutofit fontScale="90000"/>
          </a:bodyPr>
          <a:lstStyle/>
          <a:p>
            <a:r>
              <a:rPr lang="en-GB" sz="3200" b="1" dirty="0" err="1">
                <a:solidFill>
                  <a:srgbClr val="002060"/>
                </a:solidFill>
              </a:rPr>
              <a:t>Respuestas</a:t>
            </a:r>
            <a:endParaRPr lang="en-GB" sz="3200" b="1" dirty="0">
              <a:solidFill>
                <a:srgbClr val="002060"/>
              </a:solidFill>
            </a:endParaRPr>
          </a:p>
        </p:txBody>
      </p:sp>
    </p:spTree>
    <p:extLst>
      <p:ext uri="{BB962C8B-B14F-4D97-AF65-F5344CB8AC3E}">
        <p14:creationId xmlns:p14="http://schemas.microsoft.com/office/powerpoint/2010/main" val="1462230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002060"/>
                </a:solidFill>
              </a:rPr>
              <a:t>tener</a:t>
            </a:r>
            <a:br>
              <a:rPr lang="en-GB" sz="8640" b="1" dirty="0">
                <a:solidFill>
                  <a:srgbClr val="002060"/>
                </a:solidFill>
              </a:rPr>
            </a:br>
            <a:endParaRPr sz="3959" dirty="0">
              <a:solidFill>
                <a:srgbClr val="002060"/>
              </a:solidFill>
            </a:endParaRPr>
          </a:p>
        </p:txBody>
      </p:sp>
      <p:sp>
        <p:nvSpPr>
          <p:cNvPr id="68" name="Google Shape;68;p14"/>
          <p:cNvSpPr txBox="1"/>
          <p:nvPr/>
        </p:nvSpPr>
        <p:spPr>
          <a:xfrm>
            <a:off x="3155228" y="2156305"/>
            <a:ext cx="58815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have | </a:t>
            </a: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having</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69" name="Google Shape;69;p14" descr="question mark action button"/>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002060"/>
                </a:solidFill>
                <a:effectLst/>
                <a:uLnTx/>
                <a:uFillTx/>
                <a:latin typeface="Century Gothic"/>
                <a:ea typeface="+mn-ea"/>
                <a:cs typeface="Arial"/>
                <a:sym typeface="Century Gothic"/>
              </a:rPr>
              <a:t>tiene</a:t>
            </a:r>
            <a:endParaRPr kumimoji="0" sz="1400" b="0" i="0" u="none" strike="noStrike" kern="0" cap="none" spc="0" normalizeH="0" baseline="0" noProof="0" dirty="0">
              <a:ln>
                <a:noFill/>
              </a:ln>
              <a:solidFill>
                <a:srgbClr val="002060"/>
              </a:solidFill>
              <a:effectLst/>
              <a:uLnTx/>
              <a:uFillTx/>
              <a:latin typeface="Arial"/>
              <a:ea typeface="+mn-ea"/>
              <a:cs typeface="Arial"/>
              <a:sym typeface="Arial"/>
            </a:endParaRPr>
          </a:p>
        </p:txBody>
      </p:sp>
      <p:sp>
        <p:nvSpPr>
          <p:cNvPr id="71" name="Google Shape;71;p14"/>
          <p:cNvSpPr txBox="1"/>
          <p:nvPr/>
        </p:nvSpPr>
        <p:spPr>
          <a:xfrm>
            <a:off x="3166441" y="5080182"/>
            <a:ext cx="5998601"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3200" kern="0" dirty="0">
                <a:solidFill>
                  <a:srgbClr val="002060"/>
                </a:solidFill>
                <a:latin typeface="Century Gothic"/>
                <a:ea typeface="Century Gothic"/>
                <a:cs typeface="Century Gothic"/>
                <a:sym typeface="Century Gothic"/>
              </a:rPr>
              <a:t>s/he has | </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it has]</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58057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002060"/>
                </a:solidFill>
              </a:rPr>
              <a:t>tienen</a:t>
            </a:r>
            <a:endParaRPr sz="11500" dirty="0">
              <a:solidFill>
                <a:srgbClr val="002060"/>
              </a:solidFill>
            </a:endParaRPr>
          </a:p>
        </p:txBody>
      </p:sp>
      <p:sp>
        <p:nvSpPr>
          <p:cNvPr id="78" name="Google Shape;78;p15"/>
          <p:cNvSpPr txBox="1"/>
          <p:nvPr/>
        </p:nvSpPr>
        <p:spPr>
          <a:xfrm>
            <a:off x="0" y="2177384"/>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[they have]</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79" name="Google Shape;79;p15"/>
          <p:cNvSpPr txBox="1"/>
          <p:nvPr/>
        </p:nvSpPr>
        <p:spPr>
          <a:xfrm>
            <a:off x="0" y="3935663"/>
            <a:ext cx="11959692"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54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kumimoji="0" lang="en-GB" sz="5400" b="1" i="0" u="none" strike="noStrike" kern="0" cap="none" spc="0" normalizeH="0" baseline="0" noProof="0" dirty="0">
                <a:ln>
                  <a:noFill/>
                </a:ln>
                <a:solidFill>
                  <a:srgbClr val="AE1518"/>
                </a:solidFill>
                <a:effectLst/>
                <a:uLnTx/>
                <a:uFillTx/>
                <a:latin typeface="Century Gothic"/>
                <a:ea typeface="Century Gothic"/>
                <a:cs typeface="Century Gothic"/>
                <a:sym typeface="Century Gothic"/>
              </a:rPr>
              <a:t>Tienen</a:t>
            </a:r>
            <a:r>
              <a:rPr kumimoji="0" lang="en-GB" sz="54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un</a:t>
            </a:r>
            <a:r>
              <a:rPr kumimoji="0" lang="en-GB" sz="5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54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gato</a:t>
            </a:r>
            <a:r>
              <a:rPr lang="en-GB" sz="5400" kern="0" dirty="0">
                <a:solidFill>
                  <a:srgbClr val="002060"/>
                </a:solidFill>
                <a:latin typeface="Century Gothic"/>
                <a:ea typeface="Century Gothic"/>
                <a:cs typeface="Century Gothic"/>
                <a:sym typeface="Century Gothic"/>
              </a:rPr>
              <a:t>. Es </a:t>
            </a:r>
            <a:r>
              <a:rPr kumimoji="0" lang="en-GB" sz="5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hermoso</a:t>
            </a:r>
            <a:r>
              <a:rPr kumimoji="0" lang="en-GB" sz="5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5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80" name="Google Shape;80;p15"/>
          <p:cNvSpPr txBox="1"/>
          <p:nvPr/>
        </p:nvSpPr>
        <p:spPr>
          <a:xfrm>
            <a:off x="2514600" y="4951326"/>
            <a:ext cx="805815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3200" b="1" kern="0" dirty="0">
                <a:solidFill>
                  <a:srgbClr val="AE1518"/>
                </a:solidFill>
                <a:latin typeface="Century Gothic"/>
                <a:ea typeface="Century Gothic"/>
                <a:cs typeface="Century Gothic"/>
                <a:sym typeface="Century Gothic"/>
              </a:rPr>
              <a:t>They</a:t>
            </a:r>
            <a:r>
              <a:rPr kumimoji="0" lang="en-GB" sz="3200" b="1" i="0" u="none" strike="noStrike" kern="0" cap="none" spc="0" normalizeH="0" baseline="0" noProof="0" dirty="0">
                <a:ln>
                  <a:noFill/>
                </a:ln>
                <a:solidFill>
                  <a:srgbClr val="AE1518"/>
                </a:solidFill>
                <a:effectLst/>
                <a:uLnTx/>
                <a:uFillTx/>
                <a:latin typeface="Century Gothic"/>
                <a:ea typeface="Century Gothic"/>
                <a:cs typeface="Century Gothic"/>
                <a:sym typeface="Century Gothic"/>
              </a:rPr>
              <a:t> have </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lang="en-GB" sz="3200" kern="0" dirty="0">
                <a:solidFill>
                  <a:srgbClr val="002060"/>
                </a:solidFill>
                <a:latin typeface="Century Gothic"/>
                <a:ea typeface="Century Gothic"/>
                <a:cs typeface="Century Gothic"/>
                <a:sym typeface="Century Gothic"/>
              </a:rPr>
              <a:t>cat</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3200" kern="0" dirty="0">
                <a:solidFill>
                  <a:srgbClr val="002060"/>
                </a:solidFill>
                <a:latin typeface="Century Gothic"/>
                <a:ea typeface="Century Gothic"/>
                <a:cs typeface="Century Gothic"/>
                <a:sym typeface="Century Gothic"/>
              </a:rPr>
              <a:t>It</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 beautiful]</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424447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736349084"/>
              </p:ext>
            </p:extLst>
          </p:nvPr>
        </p:nvGraphicFramePr>
        <p:xfrm>
          <a:off x="377399" y="1189956"/>
          <a:ext cx="11682483" cy="4478088"/>
        </p:xfrm>
        <a:graphic>
          <a:graphicData uri="http://schemas.openxmlformats.org/drawingml/2006/table">
            <a:tbl>
              <a:tblPr firstRow="1" bandRow="1">
                <a:tableStyleId>{5940675A-B579-460E-94D1-54222C63F5DA}</a:tableStyleId>
              </a:tblPr>
              <a:tblGrid>
                <a:gridCol w="454399">
                  <a:extLst>
                    <a:ext uri="{9D8B030D-6E8A-4147-A177-3AD203B41FA5}">
                      <a16:colId xmlns:a16="http://schemas.microsoft.com/office/drawing/2014/main" val="2016546380"/>
                    </a:ext>
                  </a:extLst>
                </a:gridCol>
                <a:gridCol w="8730544">
                  <a:extLst>
                    <a:ext uri="{9D8B030D-6E8A-4147-A177-3AD203B41FA5}">
                      <a16:colId xmlns:a16="http://schemas.microsoft.com/office/drawing/2014/main" val="20001"/>
                    </a:ext>
                  </a:extLst>
                </a:gridCol>
                <a:gridCol w="1064525">
                  <a:extLst>
                    <a:ext uri="{9D8B030D-6E8A-4147-A177-3AD203B41FA5}">
                      <a16:colId xmlns:a16="http://schemas.microsoft.com/office/drawing/2014/main" val="20002"/>
                    </a:ext>
                  </a:extLst>
                </a:gridCol>
                <a:gridCol w="1433015">
                  <a:extLst>
                    <a:ext uri="{9D8B030D-6E8A-4147-A177-3AD203B41FA5}">
                      <a16:colId xmlns:a16="http://schemas.microsoft.com/office/drawing/2014/main" val="42703782"/>
                    </a:ext>
                  </a:extLst>
                </a:gridCol>
              </a:tblGrid>
              <a:tr h="532988">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r>
                        <a:rPr kumimoji="0" lang="en-US"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familia</a:t>
                      </a:r>
                      <a:r>
                        <a:rPr kumimoji="0" lang="en-US"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visita</a:t>
                      </a:r>
                      <a:r>
                        <a:rPr kumimoji="0" lang="en-US"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 pueblo </a:t>
                      </a:r>
                      <a:r>
                        <a:rPr kumimoji="0" lang="en-US"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en</a:t>
                      </a:r>
                      <a:r>
                        <a:rPr kumimoji="0" lang="en-US"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las </a:t>
                      </a:r>
                      <a:r>
                        <a:rPr kumimoji="0" lang="en-US"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islas</a:t>
                      </a:r>
                      <a:r>
                        <a:rPr kumimoji="0" lang="en-US"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Lee las </a:t>
                      </a:r>
                      <a:r>
                        <a:rPr kumimoji="0" lang="en-US"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descripciones</a:t>
                      </a:r>
                      <a:r>
                        <a:rPr kumimoji="0" lang="en-US"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Qué</a:t>
                      </a:r>
                      <a:r>
                        <a:rPr kumimoji="0" lang="en-US"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tiene</a:t>
                      </a:r>
                      <a:r>
                        <a:rPr kumimoji="0" lang="en-US"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el pueblo</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Qué</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tienen</a:t>
                      </a:r>
                      <a:r>
                        <a:rPr lang="en-US" sz="2400" b="1" dirty="0">
                          <a:solidFill>
                            <a:srgbClr val="002060"/>
                          </a:solidFill>
                          <a:latin typeface="Century Gothic" panose="020B0502020202020204" pitchFamily="34" charset="0"/>
                        </a:rPr>
                        <a:t> las </a:t>
                      </a:r>
                      <a:r>
                        <a:rPr lang="en-US" sz="2400" b="1" dirty="0" err="1">
                          <a:solidFill>
                            <a:srgbClr val="002060"/>
                          </a:solidFill>
                          <a:latin typeface="Century Gothic" panose="020B0502020202020204" pitchFamily="34" charset="0"/>
                        </a:rPr>
                        <a:t>islas</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Marca</a:t>
                      </a:r>
                      <a:r>
                        <a:rPr lang="en-US" sz="2400" b="1" dirty="0">
                          <a:solidFill>
                            <a:srgbClr val="002060"/>
                          </a:solidFill>
                          <a:latin typeface="Century Gothic" panose="020B0502020202020204" pitchFamily="34" charset="0"/>
                        </a:rPr>
                        <a:t> la</a:t>
                      </a:r>
                      <a:r>
                        <a:rPr lang="en-US" sz="2400" b="1" baseline="0" dirty="0">
                          <a:solidFill>
                            <a:srgbClr val="002060"/>
                          </a:solidFill>
                          <a:latin typeface="Century Gothic" panose="020B0502020202020204" pitchFamily="34" charset="0"/>
                        </a:rPr>
                        <a:t> </a:t>
                      </a:r>
                      <a:r>
                        <a:rPr lang="en-US" sz="2400" b="1" baseline="0" dirty="0" err="1">
                          <a:solidFill>
                            <a:srgbClr val="002060"/>
                          </a:solidFill>
                          <a:latin typeface="Century Gothic" panose="020B0502020202020204" pitchFamily="34" charset="0"/>
                        </a:rPr>
                        <a:t>opción</a:t>
                      </a:r>
                      <a:r>
                        <a:rPr lang="en-US" sz="2400" b="1" baseline="0" dirty="0">
                          <a:solidFill>
                            <a:srgbClr val="002060"/>
                          </a:solidFill>
                          <a:latin typeface="Century Gothic" panose="020B0502020202020204" pitchFamily="34" charset="0"/>
                        </a:rPr>
                        <a:t> </a:t>
                      </a:r>
                      <a:r>
                        <a:rPr lang="en-US" sz="2400" b="1" baseline="0" dirty="0" err="1">
                          <a:solidFill>
                            <a:srgbClr val="002060"/>
                          </a:solidFill>
                          <a:latin typeface="Century Gothic" panose="020B0502020202020204" pitchFamily="34" charset="0"/>
                        </a:rPr>
                        <a:t>correcta</a:t>
                      </a:r>
                      <a:r>
                        <a:rPr lang="en-US" sz="2400" b="1" baseline="0" dirty="0">
                          <a:solidFill>
                            <a:srgbClr val="002060"/>
                          </a:solidFill>
                          <a:latin typeface="Century Gothic" panose="020B0502020202020204" pitchFamily="34" charset="0"/>
                        </a:rPr>
                        <a:t> y escribe el </a:t>
                      </a:r>
                      <a:r>
                        <a:rPr lang="en-US" sz="2400" b="1" baseline="0" dirty="0" err="1">
                          <a:solidFill>
                            <a:srgbClr val="002060"/>
                          </a:solidFill>
                          <a:latin typeface="Century Gothic" panose="020B0502020202020204" pitchFamily="34" charset="0"/>
                        </a:rPr>
                        <a:t>inglés</a:t>
                      </a:r>
                      <a:r>
                        <a:rPr lang="en-US" sz="2400" b="1" baseline="0" dirty="0">
                          <a:solidFill>
                            <a:srgbClr val="002060"/>
                          </a:solidFill>
                          <a:latin typeface="Century Gothic" panose="020B0502020202020204" pitchFamily="34" charset="0"/>
                        </a:rPr>
                        <a:t>.</a:t>
                      </a:r>
                      <a:endPar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3071772"/>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pPr algn="ctr"/>
                      <a:r>
                        <a:rPr lang="en-GB" sz="2000" b="1" dirty="0">
                          <a:solidFill>
                            <a:srgbClr val="002060"/>
                          </a:solidFill>
                          <a:latin typeface="Century Gothic" panose="020B0502020202020204" pitchFamily="34" charset="0"/>
                        </a:rPr>
                        <a:t>it</a:t>
                      </a:r>
                      <a:r>
                        <a:rPr lang="en-GB" sz="2000" b="1" baseline="0" dirty="0">
                          <a:solidFill>
                            <a:srgbClr val="002060"/>
                          </a:solidFill>
                          <a:latin typeface="Century Gothic" panose="020B0502020202020204" pitchFamily="34" charset="0"/>
                        </a:rPr>
                        <a:t> has</a:t>
                      </a:r>
                      <a:endParaRPr lang="en-GB" sz="24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pPr algn="ctr"/>
                      <a:r>
                        <a:rPr lang="en-GB" sz="2000" b="1" dirty="0">
                          <a:solidFill>
                            <a:srgbClr val="002060"/>
                          </a:solidFill>
                          <a:latin typeface="Century Gothic" panose="020B0502020202020204" pitchFamily="34" charset="0"/>
                        </a:rPr>
                        <a:t>they have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extLst>
                  <a:ext uri="{0D108BD9-81ED-4DB2-BD59-A6C34878D82A}">
                    <a16:rowId xmlns:a16="http://schemas.microsoft.com/office/drawing/2014/main" val="4285202269"/>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r>
                        <a:rPr lang="en-GB" sz="2100" dirty="0">
                          <a:solidFill>
                            <a:srgbClr val="002060"/>
                          </a:solidFill>
                          <a:latin typeface="Century Gothic" panose="020B0502020202020204" pitchFamily="34" charset="0"/>
                        </a:rPr>
                        <a:t>Tienen </a:t>
                      </a:r>
                      <a:r>
                        <a:rPr lang="en-GB" sz="2100" dirty="0" err="1">
                          <a:solidFill>
                            <a:srgbClr val="002060"/>
                          </a:solidFill>
                          <a:latin typeface="Century Gothic" panose="020B0502020202020204" pitchFamily="34" charset="0"/>
                        </a:rPr>
                        <a:t>unas</a:t>
                      </a:r>
                      <a:r>
                        <a:rPr lang="en-GB" sz="2100" dirty="0">
                          <a:solidFill>
                            <a:srgbClr val="002060"/>
                          </a:solidFill>
                          <a:latin typeface="Century Gothic" panose="020B0502020202020204" pitchFamily="34" charset="0"/>
                        </a:rPr>
                        <a:t> vistas. Son</a:t>
                      </a:r>
                      <a:r>
                        <a:rPr lang="en-GB" sz="2100" baseline="0" dirty="0">
                          <a:solidFill>
                            <a:srgbClr val="002060"/>
                          </a:solidFill>
                          <a:latin typeface="Century Gothic" panose="020B0502020202020204" pitchFamily="34" charset="0"/>
                        </a:rPr>
                        <a:t> </a:t>
                      </a:r>
                      <a:r>
                        <a:rPr lang="en-GB" sz="2100" baseline="0" dirty="0" err="1">
                          <a:solidFill>
                            <a:srgbClr val="002060"/>
                          </a:solidFill>
                          <a:latin typeface="Century Gothic" panose="020B0502020202020204" pitchFamily="34" charset="0"/>
                        </a:rPr>
                        <a:t>hermosas</a:t>
                      </a:r>
                      <a:r>
                        <a:rPr lang="en-GB" sz="2100" baseline="0" dirty="0">
                          <a:solidFill>
                            <a:srgbClr val="002060"/>
                          </a:solidFill>
                          <a:latin typeface="Century Gothic" panose="020B0502020202020204" pitchFamily="34" charset="0"/>
                        </a:rPr>
                        <a:t>.</a:t>
                      </a:r>
                      <a:endParaRPr lang="en-GB" sz="21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extLst>
                  <a:ext uri="{0D108BD9-81ED-4DB2-BD59-A6C34878D82A}">
                    <a16:rowId xmlns:a16="http://schemas.microsoft.com/office/drawing/2014/main" val="10000"/>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r>
                        <a:rPr lang="en-GB" sz="2100" dirty="0" err="1">
                          <a:solidFill>
                            <a:srgbClr val="002060"/>
                          </a:solidFill>
                          <a:latin typeface="Century Gothic" panose="020B0502020202020204" pitchFamily="34" charset="0"/>
                        </a:rPr>
                        <a:t>Tiene</a:t>
                      </a:r>
                      <a:r>
                        <a:rPr lang="en-GB" sz="2100" baseline="0" dirty="0">
                          <a:solidFill>
                            <a:srgbClr val="002060"/>
                          </a:solidFill>
                          <a:latin typeface="Century Gothic" panose="020B0502020202020204" pitchFamily="34" charset="0"/>
                        </a:rPr>
                        <a:t> </a:t>
                      </a:r>
                      <a:r>
                        <a:rPr lang="en-GB" sz="2100" baseline="0" dirty="0" err="1">
                          <a:solidFill>
                            <a:srgbClr val="002060"/>
                          </a:solidFill>
                          <a:latin typeface="Century Gothic" panose="020B0502020202020204" pitchFamily="34" charset="0"/>
                        </a:rPr>
                        <a:t>unos</a:t>
                      </a:r>
                      <a:r>
                        <a:rPr lang="en-GB" sz="2100" baseline="0" dirty="0">
                          <a:solidFill>
                            <a:srgbClr val="002060"/>
                          </a:solidFill>
                          <a:latin typeface="Century Gothic" panose="020B0502020202020204" pitchFamily="34" charset="0"/>
                        </a:rPr>
                        <a:t> </a:t>
                      </a:r>
                      <a:r>
                        <a:rPr lang="en-GB" sz="2100" baseline="0" dirty="0" err="1">
                          <a:solidFill>
                            <a:srgbClr val="002060"/>
                          </a:solidFill>
                          <a:latin typeface="Century Gothic" panose="020B0502020202020204" pitchFamily="34" charset="0"/>
                        </a:rPr>
                        <a:t>edificios</a:t>
                      </a:r>
                      <a:r>
                        <a:rPr lang="en-GB" sz="2100" baseline="0" dirty="0">
                          <a:solidFill>
                            <a:srgbClr val="002060"/>
                          </a:solidFill>
                          <a:latin typeface="Century Gothic" panose="020B0502020202020204" pitchFamily="34" charset="0"/>
                        </a:rPr>
                        <a:t>. Son </a:t>
                      </a:r>
                      <a:r>
                        <a:rPr lang="en-GB" sz="2100" baseline="0" dirty="0" err="1">
                          <a:solidFill>
                            <a:srgbClr val="002060"/>
                          </a:solidFill>
                          <a:latin typeface="Century Gothic" panose="020B0502020202020204" pitchFamily="34" charset="0"/>
                        </a:rPr>
                        <a:t>grandes</a:t>
                      </a:r>
                      <a:r>
                        <a:rPr lang="en-GB" sz="2100" baseline="0" dirty="0">
                          <a:solidFill>
                            <a:srgbClr val="002060"/>
                          </a:solidFill>
                          <a:latin typeface="Century Gothic" panose="020B0502020202020204" pitchFamily="34" charset="0"/>
                        </a:rPr>
                        <a:t>.</a:t>
                      </a:r>
                      <a:endParaRPr lang="en-GB" sz="21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extLst>
                  <a:ext uri="{0D108BD9-81ED-4DB2-BD59-A6C34878D82A}">
                    <a16:rowId xmlns:a16="http://schemas.microsoft.com/office/drawing/2014/main" val="1000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r>
                        <a:rPr lang="en-GB" sz="2100" dirty="0" err="1">
                          <a:solidFill>
                            <a:srgbClr val="002060"/>
                          </a:solidFill>
                          <a:latin typeface="Century Gothic" panose="020B0502020202020204" pitchFamily="34" charset="0"/>
                        </a:rPr>
                        <a:t>Tiene</a:t>
                      </a:r>
                      <a:r>
                        <a:rPr lang="en-GB" sz="2100" baseline="0" dirty="0">
                          <a:solidFill>
                            <a:srgbClr val="002060"/>
                          </a:solidFill>
                          <a:latin typeface="Century Gothic" panose="020B0502020202020204" pitchFamily="34" charset="0"/>
                        </a:rPr>
                        <a:t> un </a:t>
                      </a:r>
                      <a:r>
                        <a:rPr lang="en-GB" sz="2100" baseline="0" dirty="0" err="1">
                          <a:solidFill>
                            <a:srgbClr val="002060"/>
                          </a:solidFill>
                          <a:latin typeface="Century Gothic" panose="020B0502020202020204" pitchFamily="34" charset="0"/>
                        </a:rPr>
                        <a:t>equipo</a:t>
                      </a:r>
                      <a:r>
                        <a:rPr lang="en-GB" sz="2100" baseline="0" dirty="0">
                          <a:solidFill>
                            <a:srgbClr val="002060"/>
                          </a:solidFill>
                          <a:latin typeface="Century Gothic" panose="020B0502020202020204" pitchFamily="34" charset="0"/>
                        </a:rPr>
                        <a:t> de </a:t>
                      </a:r>
                      <a:r>
                        <a:rPr lang="en-GB" sz="2100" baseline="0" dirty="0" err="1">
                          <a:solidFill>
                            <a:srgbClr val="002060"/>
                          </a:solidFill>
                          <a:latin typeface="Century Gothic" panose="020B0502020202020204" pitchFamily="34" charset="0"/>
                        </a:rPr>
                        <a:t>fútbol</a:t>
                      </a:r>
                      <a:r>
                        <a:rPr lang="en-GB" sz="2100" baseline="0" dirty="0">
                          <a:solidFill>
                            <a:srgbClr val="002060"/>
                          </a:solidFill>
                          <a:latin typeface="Century Gothic" panose="020B0502020202020204" pitchFamily="34" charset="0"/>
                        </a:rPr>
                        <a:t>. Es </a:t>
                      </a:r>
                      <a:r>
                        <a:rPr lang="en-GB" sz="2100" baseline="0" dirty="0" err="1">
                          <a:solidFill>
                            <a:srgbClr val="002060"/>
                          </a:solidFill>
                          <a:latin typeface="Century Gothic" panose="020B0502020202020204" pitchFamily="34" charset="0"/>
                        </a:rPr>
                        <a:t>famoso</a:t>
                      </a:r>
                      <a:r>
                        <a:rPr lang="en-GB" sz="2100" baseline="0" dirty="0">
                          <a:solidFill>
                            <a:srgbClr val="002060"/>
                          </a:solidFill>
                          <a:latin typeface="Century Gothic" panose="020B0502020202020204" pitchFamily="34" charset="0"/>
                        </a:rPr>
                        <a:t>.</a:t>
                      </a:r>
                      <a:endParaRPr lang="en-GB" sz="21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extLst>
                  <a:ext uri="{0D108BD9-81ED-4DB2-BD59-A6C34878D82A}">
                    <a16:rowId xmlns:a16="http://schemas.microsoft.com/office/drawing/2014/main" val="10002"/>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r>
                        <a:rPr lang="en-GB" sz="2100" dirty="0">
                          <a:solidFill>
                            <a:srgbClr val="002060"/>
                          </a:solidFill>
                          <a:latin typeface="Century Gothic" panose="020B0502020202020204" pitchFamily="34" charset="0"/>
                        </a:rPr>
                        <a:t>Tienen</a:t>
                      </a:r>
                      <a:r>
                        <a:rPr lang="en-GB" sz="2100" baseline="0" dirty="0">
                          <a:solidFill>
                            <a:srgbClr val="002060"/>
                          </a:solidFill>
                          <a:latin typeface="Century Gothic" panose="020B0502020202020204" pitchFamily="34" charset="0"/>
                        </a:rPr>
                        <a:t> </a:t>
                      </a:r>
                      <a:r>
                        <a:rPr lang="en-GB" sz="2100" baseline="0" dirty="0" err="1">
                          <a:solidFill>
                            <a:srgbClr val="002060"/>
                          </a:solidFill>
                          <a:latin typeface="Century Gothic" panose="020B0502020202020204" pitchFamily="34" charset="0"/>
                        </a:rPr>
                        <a:t>unos</a:t>
                      </a:r>
                      <a:r>
                        <a:rPr lang="en-GB" sz="2100" baseline="0" dirty="0">
                          <a:solidFill>
                            <a:srgbClr val="002060"/>
                          </a:solidFill>
                          <a:latin typeface="Century Gothic" panose="020B0502020202020204" pitchFamily="34" charset="0"/>
                        </a:rPr>
                        <a:t> </a:t>
                      </a:r>
                      <a:r>
                        <a:rPr lang="en-GB" sz="2100" baseline="0" dirty="0" err="1">
                          <a:solidFill>
                            <a:srgbClr val="002060"/>
                          </a:solidFill>
                          <a:latin typeface="Century Gothic" panose="020B0502020202020204" pitchFamily="34" charset="0"/>
                        </a:rPr>
                        <a:t>platos</a:t>
                      </a:r>
                      <a:r>
                        <a:rPr lang="en-GB" sz="2100" baseline="0" dirty="0">
                          <a:solidFill>
                            <a:srgbClr val="002060"/>
                          </a:solidFill>
                          <a:latin typeface="Century Gothic" panose="020B0502020202020204" pitchFamily="34" charset="0"/>
                        </a:rPr>
                        <a:t>. Son </a:t>
                      </a:r>
                      <a:r>
                        <a:rPr lang="en-GB" sz="2100" baseline="0" dirty="0" err="1">
                          <a:solidFill>
                            <a:srgbClr val="002060"/>
                          </a:solidFill>
                          <a:latin typeface="Century Gothic" panose="020B0502020202020204" pitchFamily="34" charset="0"/>
                        </a:rPr>
                        <a:t>baratos</a:t>
                      </a:r>
                      <a:r>
                        <a:rPr lang="en-GB" sz="2100" baseline="0" dirty="0">
                          <a:solidFill>
                            <a:srgbClr val="002060"/>
                          </a:solidFill>
                          <a:latin typeface="Century Gothic" panose="020B0502020202020204" pitchFamily="34" charset="0"/>
                        </a:rPr>
                        <a:t>.</a:t>
                      </a:r>
                      <a:endParaRPr lang="en-GB" sz="21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extLst>
                  <a:ext uri="{0D108BD9-81ED-4DB2-BD59-A6C34878D82A}">
                    <a16:rowId xmlns:a16="http://schemas.microsoft.com/office/drawing/2014/main" val="10003"/>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r>
                        <a:rPr lang="en-GB" sz="2100" dirty="0" err="1">
                          <a:solidFill>
                            <a:srgbClr val="002060"/>
                          </a:solidFill>
                          <a:latin typeface="Century Gothic" panose="020B0502020202020204" pitchFamily="34" charset="0"/>
                        </a:rPr>
                        <a:t>Tiene</a:t>
                      </a:r>
                      <a:r>
                        <a:rPr lang="en-GB" sz="2100" baseline="0" dirty="0">
                          <a:solidFill>
                            <a:srgbClr val="002060"/>
                          </a:solidFill>
                          <a:latin typeface="Century Gothic" panose="020B0502020202020204" pitchFamily="34" charset="0"/>
                        </a:rPr>
                        <a:t> </a:t>
                      </a:r>
                      <a:r>
                        <a:rPr lang="en-GB" sz="2100" baseline="0" dirty="0" err="1">
                          <a:solidFill>
                            <a:srgbClr val="002060"/>
                          </a:solidFill>
                          <a:latin typeface="Century Gothic" panose="020B0502020202020204" pitchFamily="34" charset="0"/>
                        </a:rPr>
                        <a:t>trabajo</a:t>
                      </a:r>
                      <a:r>
                        <a:rPr lang="en-GB" sz="2100" baseline="0" dirty="0">
                          <a:solidFill>
                            <a:srgbClr val="002060"/>
                          </a:solidFill>
                          <a:latin typeface="Century Gothic" panose="020B0502020202020204" pitchFamily="34" charset="0"/>
                        </a:rPr>
                        <a:t>. </a:t>
                      </a:r>
                      <a:r>
                        <a:rPr lang="en-GB" sz="2100" baseline="0" dirty="0" err="1">
                          <a:solidFill>
                            <a:srgbClr val="002060"/>
                          </a:solidFill>
                          <a:latin typeface="Century Gothic" panose="020B0502020202020204" pitchFamily="34" charset="0"/>
                        </a:rPr>
                        <a:t>Es</a:t>
                      </a:r>
                      <a:r>
                        <a:rPr lang="en-GB" sz="2100" baseline="0" dirty="0">
                          <a:solidFill>
                            <a:srgbClr val="002060"/>
                          </a:solidFill>
                          <a:latin typeface="Century Gothic" panose="020B0502020202020204" pitchFamily="34" charset="0"/>
                        </a:rPr>
                        <a:t> </a:t>
                      </a:r>
                      <a:r>
                        <a:rPr lang="en-GB" sz="2100" baseline="0" dirty="0" err="1">
                          <a:solidFill>
                            <a:srgbClr val="002060"/>
                          </a:solidFill>
                          <a:latin typeface="Century Gothic" panose="020B0502020202020204" pitchFamily="34" charset="0"/>
                        </a:rPr>
                        <a:t>interesante</a:t>
                      </a:r>
                      <a:r>
                        <a:rPr lang="en-GB" sz="2100" baseline="0" dirty="0">
                          <a:solidFill>
                            <a:srgbClr val="002060"/>
                          </a:solidFill>
                          <a:latin typeface="Century Gothic" panose="020B0502020202020204" pitchFamily="34" charset="0"/>
                        </a:rPr>
                        <a:t>.</a:t>
                      </a:r>
                      <a:endParaRPr lang="en-GB" sz="21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extLst>
                  <a:ext uri="{0D108BD9-81ED-4DB2-BD59-A6C34878D82A}">
                    <a16:rowId xmlns:a16="http://schemas.microsoft.com/office/drawing/2014/main" val="10004"/>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r>
                        <a:rPr lang="en-GB" sz="2100" dirty="0">
                          <a:solidFill>
                            <a:srgbClr val="002060"/>
                          </a:solidFill>
                          <a:latin typeface="Century Gothic" panose="020B0502020202020204" pitchFamily="34" charset="0"/>
                        </a:rPr>
                        <a:t>Tienen </a:t>
                      </a:r>
                      <a:r>
                        <a:rPr lang="en-GB" sz="2100" dirty="0" err="1">
                          <a:solidFill>
                            <a:srgbClr val="002060"/>
                          </a:solidFill>
                          <a:latin typeface="Century Gothic" panose="020B0502020202020204" pitchFamily="34" charset="0"/>
                        </a:rPr>
                        <a:t>unas</a:t>
                      </a:r>
                      <a:r>
                        <a:rPr lang="en-GB" sz="2100" dirty="0">
                          <a:solidFill>
                            <a:srgbClr val="002060"/>
                          </a:solidFill>
                          <a:latin typeface="Century Gothic" panose="020B0502020202020204" pitchFamily="34" charset="0"/>
                        </a:rPr>
                        <a:t> </a:t>
                      </a:r>
                      <a:r>
                        <a:rPr lang="en-GB" sz="2100" dirty="0" err="1">
                          <a:solidFill>
                            <a:srgbClr val="002060"/>
                          </a:solidFill>
                          <a:latin typeface="Century Gothic" panose="020B0502020202020204" pitchFamily="34" charset="0"/>
                        </a:rPr>
                        <a:t>películas</a:t>
                      </a:r>
                      <a:r>
                        <a:rPr lang="en-GB" sz="2100" dirty="0">
                          <a:solidFill>
                            <a:srgbClr val="002060"/>
                          </a:solidFill>
                          <a:latin typeface="Century Gothic" panose="020B0502020202020204" pitchFamily="34" charset="0"/>
                        </a:rPr>
                        <a:t> de </a:t>
                      </a:r>
                      <a:r>
                        <a:rPr lang="en-GB" sz="2100" dirty="0" err="1">
                          <a:solidFill>
                            <a:srgbClr val="002060"/>
                          </a:solidFill>
                          <a:latin typeface="Century Gothic" panose="020B0502020202020204" pitchFamily="34" charset="0"/>
                        </a:rPr>
                        <a:t>cultura</a:t>
                      </a:r>
                      <a:r>
                        <a:rPr lang="en-GB" sz="2100" dirty="0">
                          <a:solidFill>
                            <a:srgbClr val="002060"/>
                          </a:solidFill>
                          <a:latin typeface="Century Gothic" panose="020B0502020202020204" pitchFamily="34" charset="0"/>
                        </a:rPr>
                        <a:t> </a:t>
                      </a:r>
                      <a:r>
                        <a:rPr lang="en-GB" sz="2100" dirty="0" err="1">
                          <a:solidFill>
                            <a:srgbClr val="002060"/>
                          </a:solidFill>
                          <a:latin typeface="Century Gothic" panose="020B0502020202020204" pitchFamily="34" charset="0"/>
                        </a:rPr>
                        <a:t>española</a:t>
                      </a:r>
                      <a:r>
                        <a:rPr lang="en-GB" sz="2100" dirty="0">
                          <a:solidFill>
                            <a:srgbClr val="00206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BFB"/>
                    </a:solidFill>
                  </a:tcPr>
                </a:tc>
                <a:extLst>
                  <a:ext uri="{0D108BD9-81ED-4DB2-BD59-A6C34878D82A}">
                    <a16:rowId xmlns:a16="http://schemas.microsoft.com/office/drawing/2014/main" val="3168210133"/>
                  </a:ext>
                </a:extLst>
              </a:tr>
            </a:tbl>
          </a:graphicData>
        </a:graphic>
      </p:graphicFrame>
      <p:grpSp>
        <p:nvGrpSpPr>
          <p:cNvPr id="8" name="Group 7"/>
          <p:cNvGrpSpPr/>
          <p:nvPr/>
        </p:nvGrpSpPr>
        <p:grpSpPr>
          <a:xfrm>
            <a:off x="457864" y="123753"/>
            <a:ext cx="1650336" cy="885552"/>
            <a:chOff x="5695072" y="1434905"/>
            <a:chExt cx="2025748" cy="925603"/>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393" t="11692" r="9043" b="16513"/>
            <a:stretch/>
          </p:blipFill>
          <p:spPr>
            <a:xfrm>
              <a:off x="5695072" y="1434905"/>
              <a:ext cx="1012874" cy="92560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393" t="11692" r="9043" b="16513"/>
            <a:stretch/>
          </p:blipFill>
          <p:spPr>
            <a:xfrm>
              <a:off x="6707946" y="1434905"/>
              <a:ext cx="1012874" cy="925603"/>
            </a:xfrm>
            <a:prstGeom prst="rect">
              <a:avLst/>
            </a:prstGeom>
          </p:spPr>
        </p:pic>
      </p:grpSp>
      <p:pic>
        <p:nvPicPr>
          <p:cNvPr id="11"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00157" y="260272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2614" y="3144820"/>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9190" y="3629972"/>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3297" y="4142726"/>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9190" y="4611454"/>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3297" y="5114059"/>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6467362" y="2605629"/>
            <a:ext cx="2766989" cy="400110"/>
          </a:xfrm>
          <a:prstGeom prst="rect">
            <a:avLst/>
          </a:prstGeom>
          <a:solidFill>
            <a:srgbClr val="FFF3F3"/>
          </a:solid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beautiful views</a:t>
            </a:r>
          </a:p>
        </p:txBody>
      </p:sp>
      <p:sp>
        <p:nvSpPr>
          <p:cNvPr id="22" name="TextBox 21"/>
          <p:cNvSpPr txBox="1"/>
          <p:nvPr/>
        </p:nvSpPr>
        <p:spPr>
          <a:xfrm>
            <a:off x="6474076" y="3151835"/>
            <a:ext cx="2766989" cy="400110"/>
          </a:xfrm>
          <a:prstGeom prst="rect">
            <a:avLst/>
          </a:prstGeom>
          <a:solidFill>
            <a:srgbClr val="FFF3F3"/>
          </a:solid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big buildings</a:t>
            </a:r>
          </a:p>
        </p:txBody>
      </p:sp>
      <p:sp>
        <p:nvSpPr>
          <p:cNvPr id="23" name="TextBox 22"/>
          <p:cNvSpPr txBox="1"/>
          <p:nvPr/>
        </p:nvSpPr>
        <p:spPr>
          <a:xfrm>
            <a:off x="6149942" y="3638074"/>
            <a:ext cx="3204000" cy="400110"/>
          </a:xfrm>
          <a:prstGeom prst="rect">
            <a:avLst/>
          </a:prstGeom>
          <a:solidFill>
            <a:srgbClr val="FFF3F3"/>
          </a:solid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a famous football team</a:t>
            </a:r>
          </a:p>
        </p:txBody>
      </p:sp>
      <p:sp>
        <p:nvSpPr>
          <p:cNvPr id="24" name="TextBox 23"/>
          <p:cNvSpPr txBox="1"/>
          <p:nvPr/>
        </p:nvSpPr>
        <p:spPr>
          <a:xfrm>
            <a:off x="6474075" y="4157852"/>
            <a:ext cx="2766989" cy="400110"/>
          </a:xfrm>
          <a:prstGeom prst="rect">
            <a:avLst/>
          </a:prstGeom>
          <a:solidFill>
            <a:srgbClr val="FFF3F3"/>
          </a:solid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cheap dishes</a:t>
            </a:r>
          </a:p>
        </p:txBody>
      </p:sp>
      <p:sp>
        <p:nvSpPr>
          <p:cNvPr id="25" name="TextBox 24"/>
          <p:cNvSpPr txBox="1"/>
          <p:nvPr/>
        </p:nvSpPr>
        <p:spPr>
          <a:xfrm>
            <a:off x="6467364" y="4674925"/>
            <a:ext cx="2766989" cy="400110"/>
          </a:xfrm>
          <a:prstGeom prst="rect">
            <a:avLst/>
          </a:prstGeom>
          <a:solidFill>
            <a:srgbClr val="FFF3F3"/>
          </a:solid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interesting work</a:t>
            </a:r>
          </a:p>
        </p:txBody>
      </p:sp>
      <p:sp>
        <p:nvSpPr>
          <p:cNvPr id="28" name="TextBox 27"/>
          <p:cNvSpPr txBox="1"/>
          <p:nvPr/>
        </p:nvSpPr>
        <p:spPr>
          <a:xfrm>
            <a:off x="6480797" y="5191998"/>
            <a:ext cx="3013093" cy="400110"/>
          </a:xfrm>
          <a:prstGeom prst="rect">
            <a:avLst/>
          </a:prstGeom>
          <a:solidFill>
            <a:srgbClr val="FFF3F3"/>
          </a:solid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films of Spanish culture</a:t>
            </a:r>
          </a:p>
        </p:txBody>
      </p:sp>
      <p:sp>
        <p:nvSpPr>
          <p:cNvPr id="2" name="Title 1"/>
          <p:cNvSpPr>
            <a:spLocks noGrp="1"/>
          </p:cNvSpPr>
          <p:nvPr>
            <p:ph type="title"/>
          </p:nvPr>
        </p:nvSpPr>
        <p:spPr>
          <a:xfrm>
            <a:off x="11482065" y="458625"/>
            <a:ext cx="252071" cy="105495"/>
          </a:xfrm>
          <a:solidFill>
            <a:srgbClr val="AE1518"/>
          </a:solidFill>
          <a:ln>
            <a:solidFill>
              <a:srgbClr val="AE1518"/>
            </a:solidFill>
          </a:ln>
        </p:spPr>
        <p:txBody>
          <a:bodyPr>
            <a:normAutofit/>
          </a:bodyPr>
          <a:lstStyle/>
          <a:p>
            <a:r>
              <a:rPr lang="en-GB" sz="100" b="1" dirty="0">
                <a:solidFill>
                  <a:schemeClr val="bg1"/>
                </a:solidFill>
              </a:rPr>
              <a:t>leer</a:t>
            </a:r>
          </a:p>
        </p:txBody>
      </p:sp>
      <p:sp>
        <p:nvSpPr>
          <p:cNvPr id="2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33778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descr="Table for exercises"/>
          <p:cNvGraphicFramePr>
            <a:graphicFrameLocks noGrp="1"/>
          </p:cNvGraphicFramePr>
          <p:nvPr>
            <p:extLst>
              <p:ext uri="{D42A27DB-BD31-4B8C-83A1-F6EECF244321}">
                <p14:modId xmlns:p14="http://schemas.microsoft.com/office/powerpoint/2010/main" val="2740343349"/>
              </p:ext>
            </p:extLst>
          </p:nvPr>
        </p:nvGraphicFramePr>
        <p:xfrm>
          <a:off x="542499" y="1696107"/>
          <a:ext cx="11427413" cy="3896347"/>
        </p:xfrm>
        <a:graphic>
          <a:graphicData uri="http://schemas.openxmlformats.org/drawingml/2006/table">
            <a:tbl>
              <a:tblPr firstRow="1" bandRow="1">
                <a:tableStyleId>{5940675A-B579-460E-94D1-54222C63F5DA}</a:tableStyleId>
              </a:tblPr>
              <a:tblGrid>
                <a:gridCol w="1369424">
                  <a:extLst>
                    <a:ext uri="{9D8B030D-6E8A-4147-A177-3AD203B41FA5}">
                      <a16:colId xmlns:a16="http://schemas.microsoft.com/office/drawing/2014/main" val="20000"/>
                    </a:ext>
                  </a:extLst>
                </a:gridCol>
                <a:gridCol w="1411047">
                  <a:extLst>
                    <a:ext uri="{9D8B030D-6E8A-4147-A177-3AD203B41FA5}">
                      <a16:colId xmlns:a16="http://schemas.microsoft.com/office/drawing/2014/main" val="2718503455"/>
                    </a:ext>
                  </a:extLst>
                </a:gridCol>
                <a:gridCol w="1420837">
                  <a:extLst>
                    <a:ext uri="{9D8B030D-6E8A-4147-A177-3AD203B41FA5}">
                      <a16:colId xmlns:a16="http://schemas.microsoft.com/office/drawing/2014/main" val="1970391143"/>
                    </a:ext>
                  </a:extLst>
                </a:gridCol>
                <a:gridCol w="7226105">
                  <a:extLst>
                    <a:ext uri="{9D8B030D-6E8A-4147-A177-3AD203B41FA5}">
                      <a16:colId xmlns:a16="http://schemas.microsoft.com/office/drawing/2014/main" val="20001"/>
                    </a:ext>
                  </a:extLst>
                </a:gridCol>
              </a:tblGrid>
              <a:tr h="556621">
                <a:tc>
                  <a:txBody>
                    <a:bodyPr/>
                    <a:lstStyle/>
                    <a:p>
                      <a:endParaRPr lang="en-GB" sz="20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a:solidFill>
                            <a:srgbClr val="002060"/>
                          </a:solidFill>
                        </a:rPr>
                        <a:t>una </a:t>
                      </a:r>
                      <a:r>
                        <a:rPr lang="en-GB" sz="2800" dirty="0" err="1">
                          <a:solidFill>
                            <a:srgbClr val="002060"/>
                          </a:solidFill>
                        </a:rPr>
                        <a:t>bolsa</a:t>
                      </a:r>
                      <a:endParaRPr lang="en-GB" sz="28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US" sz="2800" dirty="0" err="1">
                          <a:solidFill>
                            <a:srgbClr val="002060"/>
                          </a:solidFill>
                        </a:rPr>
                        <a:t>unas</a:t>
                      </a:r>
                      <a:r>
                        <a:rPr lang="en-US" sz="2800" dirty="0">
                          <a:solidFill>
                            <a:srgbClr val="002060"/>
                          </a:solidFill>
                        </a:rPr>
                        <a:t> </a:t>
                      </a:r>
                      <a:r>
                        <a:rPr lang="en-US" sz="2800" dirty="0" err="1">
                          <a:solidFill>
                            <a:srgbClr val="002060"/>
                          </a:solidFill>
                        </a:rPr>
                        <a:t>películas</a:t>
                      </a:r>
                      <a:endParaRPr lang="en-GB" sz="28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rgbClr val="002060"/>
                          </a:solidFill>
                        </a:rPr>
                        <a:t>unos</a:t>
                      </a:r>
                      <a:r>
                        <a:rPr lang="en-GB" sz="2800" dirty="0">
                          <a:solidFill>
                            <a:srgbClr val="002060"/>
                          </a:solidFill>
                        </a:rPr>
                        <a:t> </a:t>
                      </a:r>
                      <a:r>
                        <a:rPr lang="en-GB" sz="2800" dirty="0" err="1">
                          <a:solidFill>
                            <a:srgbClr val="002060"/>
                          </a:solidFill>
                        </a:rPr>
                        <a:t>zapatos</a:t>
                      </a:r>
                      <a:endParaRPr lang="en-GB" sz="28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rgbClr val="002060"/>
                          </a:solidFill>
                        </a:rPr>
                        <a:t>unas</a:t>
                      </a:r>
                      <a:r>
                        <a:rPr lang="en-GB" sz="2800" dirty="0">
                          <a:solidFill>
                            <a:srgbClr val="002060"/>
                          </a:solidFill>
                        </a:rPr>
                        <a:t> </a:t>
                      </a:r>
                      <a:r>
                        <a:rPr lang="en-GB" sz="2800" dirty="0" err="1">
                          <a:solidFill>
                            <a:srgbClr val="002060"/>
                          </a:solidFill>
                        </a:rPr>
                        <a:t>cosas</a:t>
                      </a:r>
                      <a:endParaRPr lang="en-GB" sz="28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a:solidFill>
                            <a:srgbClr val="002060"/>
                          </a:solidFill>
                        </a:rPr>
                        <a:t>una tía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rgbClr val="002060"/>
                          </a:solidFill>
                        </a:rPr>
                        <a:t>unos</a:t>
                      </a:r>
                      <a:r>
                        <a:rPr lang="en-GB" sz="2800" dirty="0">
                          <a:solidFill>
                            <a:srgbClr val="002060"/>
                          </a:solidFill>
                        </a:rPr>
                        <a:t> amigos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28" name="TextBox 27">
            <a:extLst>
              <a:ext uri="{FF2B5EF4-FFF2-40B4-BE49-F238E27FC236}">
                <a16:creationId xmlns:a16="http://schemas.microsoft.com/office/drawing/2014/main" id="{E4787244-D551-0943-BF15-C343F13E7CB4}"/>
              </a:ext>
            </a:extLst>
          </p:cNvPr>
          <p:cNvSpPr txBox="1"/>
          <p:nvPr/>
        </p:nvSpPr>
        <p:spPr>
          <a:xfrm>
            <a:off x="1730796" y="2294454"/>
            <a:ext cx="2844200" cy="5148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BDBD918-8618-E144-9D94-9A2765987AF1}"/>
              </a:ext>
            </a:extLst>
          </p:cNvPr>
          <p:cNvSpPr txBox="1"/>
          <p:nvPr/>
        </p:nvSpPr>
        <p:spPr>
          <a:xfrm>
            <a:off x="6611728" y="2310037"/>
            <a:ext cx="4535830" cy="4992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 name="Action Button: Custom 4">
            <a:hlinkClick r:id="" action="ppaction://noaction" highlightClick="1">
              <a:snd r:embed="rId3" name="ex 2, item 2.wav"/>
            </a:hlinkClick>
          </p:cNvPr>
          <p:cNvSpPr/>
          <p:nvPr/>
        </p:nvSpPr>
        <p:spPr>
          <a:xfrm>
            <a:off x="915273" y="2867054"/>
            <a:ext cx="468000" cy="432000"/>
          </a:xfrm>
          <a:prstGeom prst="actionButtonBlank">
            <a:avLst/>
          </a:prstGeom>
          <a:solidFill>
            <a:srgbClr val="3A5EAC"/>
          </a:solidFill>
          <a:ln w="12700">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3" name="TextBox 12">
            <a:extLst>
              <a:ext uri="{FF2B5EF4-FFF2-40B4-BE49-F238E27FC236}">
                <a16:creationId xmlns:a16="http://schemas.microsoft.com/office/drawing/2014/main" id="{B6DFF059-C935-E74D-BFF8-693E7BD1431C}"/>
              </a:ext>
            </a:extLst>
          </p:cNvPr>
          <p:cNvSpPr txBox="1"/>
          <p:nvPr/>
        </p:nvSpPr>
        <p:spPr>
          <a:xfrm>
            <a:off x="1730796" y="2867384"/>
            <a:ext cx="2844200" cy="5157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Action Button: Custom 5">
            <a:hlinkClick r:id="" action="ppaction://noaction" highlightClick="1">
              <a:snd r:embed="rId4" name="ex 2, item 3.wav"/>
            </a:hlinkClick>
          </p:cNvPr>
          <p:cNvSpPr/>
          <p:nvPr/>
        </p:nvSpPr>
        <p:spPr>
          <a:xfrm>
            <a:off x="915269" y="2284310"/>
            <a:ext cx="468000" cy="432000"/>
          </a:xfrm>
          <a:prstGeom prst="actionButtonBlank">
            <a:avLst/>
          </a:prstGeom>
          <a:solidFill>
            <a:srgbClr val="3A5EAC"/>
          </a:solidFill>
          <a:ln w="12700">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4" name="TextBox 13">
            <a:extLst>
              <a:ext uri="{FF2B5EF4-FFF2-40B4-BE49-F238E27FC236}">
                <a16:creationId xmlns:a16="http://schemas.microsoft.com/office/drawing/2014/main" id="{5862F0C7-FCFC-204C-B042-61A70DE11B09}"/>
              </a:ext>
            </a:extLst>
          </p:cNvPr>
          <p:cNvSpPr txBox="1"/>
          <p:nvPr/>
        </p:nvSpPr>
        <p:spPr>
          <a:xfrm>
            <a:off x="1770029" y="3440180"/>
            <a:ext cx="2804967" cy="49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Action Button: Custom 6">
            <a:hlinkClick r:id="" action="ppaction://noaction" highlightClick="1">
              <a:snd r:embed="rId5" name="ex 2, item 4.wav"/>
            </a:hlinkClick>
          </p:cNvPr>
          <p:cNvSpPr/>
          <p:nvPr/>
        </p:nvSpPr>
        <p:spPr>
          <a:xfrm>
            <a:off x="908911" y="3428280"/>
            <a:ext cx="468000" cy="432000"/>
          </a:xfrm>
          <a:prstGeom prst="actionButtonBlank">
            <a:avLst/>
          </a:prstGeom>
          <a:solidFill>
            <a:srgbClr val="3A5EAC"/>
          </a:solidFill>
          <a:ln w="12700">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5" name="TextBox 14">
            <a:extLst>
              <a:ext uri="{FF2B5EF4-FFF2-40B4-BE49-F238E27FC236}">
                <a16:creationId xmlns:a16="http://schemas.microsoft.com/office/drawing/2014/main" id="{817A7BA5-EF20-A643-8C38-EE0F3C0D24E9}"/>
              </a:ext>
            </a:extLst>
          </p:cNvPr>
          <p:cNvSpPr txBox="1"/>
          <p:nvPr/>
        </p:nvSpPr>
        <p:spPr>
          <a:xfrm>
            <a:off x="1789646" y="4016797"/>
            <a:ext cx="4719484"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Action Button: Custom 7">
            <a:hlinkClick r:id="" action="ppaction://noaction" highlightClick="1">
              <a:snd r:embed="rId6" name="ex 2, item 5.wav"/>
            </a:hlinkClick>
          </p:cNvPr>
          <p:cNvSpPr/>
          <p:nvPr/>
        </p:nvSpPr>
        <p:spPr>
          <a:xfrm>
            <a:off x="915269" y="3998177"/>
            <a:ext cx="468000" cy="432000"/>
          </a:xfrm>
          <a:prstGeom prst="actionButtonBlank">
            <a:avLst/>
          </a:prstGeom>
          <a:solidFill>
            <a:srgbClr val="3A5EAC"/>
          </a:solidFill>
          <a:ln w="12700">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6" name="TextBox 15">
            <a:extLst>
              <a:ext uri="{FF2B5EF4-FFF2-40B4-BE49-F238E27FC236}">
                <a16:creationId xmlns:a16="http://schemas.microsoft.com/office/drawing/2014/main" id="{AA11EECF-F855-5F4C-B997-E63EBEDD7101}"/>
              </a:ext>
            </a:extLst>
          </p:cNvPr>
          <p:cNvSpPr txBox="1"/>
          <p:nvPr/>
        </p:nvSpPr>
        <p:spPr>
          <a:xfrm>
            <a:off x="1789646" y="4561744"/>
            <a:ext cx="4719484"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Action Button: Custom 8">
            <a:hlinkClick r:id="" action="ppaction://noaction" highlightClick="1">
              <a:snd r:embed="rId7" name="ex 2, item 9.wav"/>
            </a:hlinkClick>
          </p:cNvPr>
          <p:cNvSpPr/>
          <p:nvPr/>
        </p:nvSpPr>
        <p:spPr>
          <a:xfrm>
            <a:off x="932073" y="4557655"/>
            <a:ext cx="468000" cy="432000"/>
          </a:xfrm>
          <a:prstGeom prst="actionButtonBlank">
            <a:avLst/>
          </a:prstGeom>
          <a:solidFill>
            <a:srgbClr val="3A5EAC"/>
          </a:solidFill>
          <a:ln w="12700">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7" name="TextBox 16">
            <a:extLst>
              <a:ext uri="{FF2B5EF4-FFF2-40B4-BE49-F238E27FC236}">
                <a16:creationId xmlns:a16="http://schemas.microsoft.com/office/drawing/2014/main" id="{E494D066-790D-D842-91F4-9753E306BB43}"/>
              </a:ext>
            </a:extLst>
          </p:cNvPr>
          <p:cNvSpPr txBox="1"/>
          <p:nvPr/>
        </p:nvSpPr>
        <p:spPr>
          <a:xfrm>
            <a:off x="1770029" y="5133014"/>
            <a:ext cx="4719484"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ction Button: Custom 9">
            <a:hlinkClick r:id="" action="ppaction://noaction" highlightClick="1">
              <a:snd r:embed="rId8" name="ex 2, item 7.wav"/>
            </a:hlinkClick>
          </p:cNvPr>
          <p:cNvSpPr/>
          <p:nvPr/>
        </p:nvSpPr>
        <p:spPr>
          <a:xfrm>
            <a:off x="932072" y="5109636"/>
            <a:ext cx="468000" cy="432000"/>
          </a:xfrm>
          <a:prstGeom prst="actionButtonBlank">
            <a:avLst/>
          </a:prstGeom>
          <a:solidFill>
            <a:srgbClr val="3A5EAC"/>
          </a:solidFill>
          <a:ln w="12700">
            <a:solidFill>
              <a:srgbClr val="AE151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2467" y="1209888"/>
            <a:ext cx="793789" cy="832781"/>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3081" y="1265664"/>
            <a:ext cx="715111" cy="819228"/>
          </a:xfrm>
          <a:prstGeom prst="rect">
            <a:avLst/>
          </a:prstGeom>
        </p:spPr>
      </p:pic>
      <p:pic>
        <p:nvPicPr>
          <p:cNvPr id="41" name="Pictur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54453" y="1269010"/>
            <a:ext cx="794935" cy="894302"/>
          </a:xfrm>
          <a:prstGeom prst="rect">
            <a:avLst/>
          </a:prstGeom>
        </p:spPr>
      </p:pic>
      <p:pic>
        <p:nvPicPr>
          <p:cNvPr id="42"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76400" y="2320006"/>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09008" y="286637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63456" y="3414229"/>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09008" y="3913537"/>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09008" y="453844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44745" y="5080743"/>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7518233" y="2238700"/>
            <a:ext cx="346065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e.g. Es </a:t>
            </a:r>
            <a:r>
              <a:rPr lang="en-GB" sz="2800" dirty="0" err="1">
                <a:solidFill>
                  <a:srgbClr val="002060"/>
                </a:solidFill>
                <a:latin typeface="Century Gothic" panose="020B0502020202020204" pitchFamily="34" charset="0"/>
              </a:rPr>
              <a:t>cara</a:t>
            </a:r>
            <a:r>
              <a:rPr lang="en-GB" sz="2800" dirty="0">
                <a:solidFill>
                  <a:srgbClr val="002060"/>
                </a:solidFill>
                <a:latin typeface="Century Gothic" panose="020B0502020202020204" pitchFamily="34" charset="0"/>
              </a:rPr>
              <a:t>.</a:t>
            </a:r>
          </a:p>
        </p:txBody>
      </p:sp>
      <p:sp>
        <p:nvSpPr>
          <p:cNvPr id="51" name="TextBox 50"/>
          <p:cNvSpPr txBox="1"/>
          <p:nvPr/>
        </p:nvSpPr>
        <p:spPr>
          <a:xfrm>
            <a:off x="9697141" y="2284310"/>
            <a:ext cx="3751371"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(It’s expensive)</a:t>
            </a:r>
          </a:p>
        </p:txBody>
      </p:sp>
      <p:sp>
        <p:nvSpPr>
          <p:cNvPr id="52" name="TextBox 51"/>
          <p:cNvSpPr txBox="1"/>
          <p:nvPr/>
        </p:nvSpPr>
        <p:spPr>
          <a:xfrm>
            <a:off x="2025516" y="1924831"/>
            <a:ext cx="187654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she has</a:t>
            </a:r>
          </a:p>
        </p:txBody>
      </p:sp>
      <p:sp>
        <p:nvSpPr>
          <p:cNvPr id="53" name="TextBox 52"/>
          <p:cNvSpPr txBox="1"/>
          <p:nvPr/>
        </p:nvSpPr>
        <p:spPr>
          <a:xfrm>
            <a:off x="3335088" y="1936750"/>
            <a:ext cx="187654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they have</a:t>
            </a:r>
          </a:p>
        </p:txBody>
      </p:sp>
      <p:sp>
        <p:nvSpPr>
          <p:cNvPr id="12" name="Title 11"/>
          <p:cNvSpPr>
            <a:spLocks noGrp="1"/>
          </p:cNvSpPr>
          <p:nvPr>
            <p:ph type="title"/>
          </p:nvPr>
        </p:nvSpPr>
        <p:spPr>
          <a:xfrm>
            <a:off x="11506709" y="246746"/>
            <a:ext cx="482344" cy="340600"/>
          </a:xfrm>
          <a:solidFill>
            <a:srgbClr val="AE1518"/>
          </a:solidFill>
          <a:ln>
            <a:solidFill>
              <a:srgbClr val="AE1518"/>
            </a:solidFill>
          </a:ln>
        </p:spPr>
        <p:txBody>
          <a:bodyPr>
            <a:normAutofit/>
          </a:bodyPr>
          <a:lstStyle/>
          <a:p>
            <a:r>
              <a:rPr lang="en-GB" sz="100" b="1" dirty="0" err="1">
                <a:solidFill>
                  <a:prstClr val="white"/>
                </a:solidFill>
              </a:rPr>
              <a:t>escuchar</a:t>
            </a:r>
            <a:r>
              <a:rPr lang="en-GB" sz="100" b="1" dirty="0">
                <a:solidFill>
                  <a:prstClr val="white"/>
                </a:solidFill>
              </a:rPr>
              <a:t> y </a:t>
            </a:r>
            <a:r>
              <a:rPr lang="en-GB" sz="100" b="1" dirty="0" err="1">
                <a:solidFill>
                  <a:prstClr val="white"/>
                </a:solidFill>
              </a:rPr>
              <a:t>escribir</a:t>
            </a:r>
            <a:endParaRPr lang="en-GB" sz="100" dirty="0"/>
          </a:p>
        </p:txBody>
      </p:sp>
      <p:sp>
        <p:nvSpPr>
          <p:cNvPr id="50" name="TextBox 49"/>
          <p:cNvSpPr txBox="1"/>
          <p:nvPr/>
        </p:nvSpPr>
        <p:spPr>
          <a:xfrm>
            <a:off x="8223423" y="1704680"/>
            <a:ext cx="346065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¿Cómo </a:t>
            </a:r>
            <a:r>
              <a:rPr lang="en-GB" sz="2800" b="1" dirty="0" err="1">
                <a:solidFill>
                  <a:srgbClr val="002060"/>
                </a:solidFill>
                <a:latin typeface="Century Gothic" panose="020B0502020202020204" pitchFamily="34" charset="0"/>
              </a:rPr>
              <a:t>es</a:t>
            </a:r>
            <a:r>
              <a:rPr lang="en-GB" sz="2800" b="1" dirty="0">
                <a:solidFill>
                  <a:srgbClr val="002060"/>
                </a:solidFill>
                <a:latin typeface="Century Gothic" panose="020B0502020202020204" pitchFamily="34" charset="0"/>
              </a:rPr>
              <a:t>/son?</a:t>
            </a:r>
            <a:endParaRPr lang="en-GB" sz="28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6A500173-7AE1-4980-9C52-2DFAE38768EA}"/>
              </a:ext>
            </a:extLst>
          </p:cNvPr>
          <p:cNvSpPr txBox="1"/>
          <p:nvPr/>
        </p:nvSpPr>
        <p:spPr>
          <a:xfrm>
            <a:off x="79239" y="314758"/>
            <a:ext cx="12811261"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abuela</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tienen</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los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primos</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opción</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Completa</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la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segunda</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frase</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con un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adjetivo</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Rounded Rectangle 11">
            <a:extLst>
              <a:ext uri="{FF2B5EF4-FFF2-40B4-BE49-F238E27FC236}">
                <a16:creationId xmlns:a16="http://schemas.microsoft.com/office/drawing/2014/main" id="{A316DD52-7894-4A75-969C-CA0645DA2978}"/>
              </a:ext>
            </a:extLst>
          </p:cNvPr>
          <p:cNvSpPr/>
          <p:nvPr/>
        </p:nvSpPr>
        <p:spPr>
          <a:xfrm>
            <a:off x="9560629" y="216587"/>
            <a:ext cx="2552132"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2982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 grpId="0"/>
      <p:bldP spid="5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2AB93E-CCE3-4FB8-9010-F71C50CCDB73}"/>
              </a:ext>
            </a:extLst>
          </p:cNvPr>
          <p:cNvSpPr>
            <a:spLocks noGrp="1"/>
          </p:cNvSpPr>
          <p:nvPr>
            <p:ph type="title"/>
          </p:nvPr>
        </p:nvSpPr>
        <p:spPr>
          <a:xfrm>
            <a:off x="0" y="213557"/>
            <a:ext cx="2603500" cy="647577"/>
          </a:xfrm>
        </p:spPr>
        <p:txBody>
          <a:bodyPr/>
          <a:lstStyle/>
          <a:p>
            <a:r>
              <a:rPr lang="en-GB" dirty="0"/>
              <a:t>¡A hablar!</a:t>
            </a:r>
          </a:p>
        </p:txBody>
      </p:sp>
      <p:sp>
        <p:nvSpPr>
          <p:cNvPr id="5" name="Rounded Rectangle 11">
            <a:extLst>
              <a:ext uri="{FF2B5EF4-FFF2-40B4-BE49-F238E27FC236}">
                <a16:creationId xmlns:a16="http://schemas.microsoft.com/office/drawing/2014/main" id="{E51999D0-7E80-49DC-A855-D49B9A532458}"/>
              </a:ext>
            </a:extLst>
          </p:cNvPr>
          <p:cNvSpPr/>
          <p:nvPr/>
        </p:nvSpPr>
        <p:spPr>
          <a:xfrm>
            <a:off x="8315008" y="258166"/>
            <a:ext cx="3613136"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5D0445E2-EA80-407E-AC4A-DAD0C7CD2D98}"/>
              </a:ext>
            </a:extLst>
          </p:cNvPr>
          <p:cNvSpPr/>
          <p:nvPr/>
        </p:nvSpPr>
        <p:spPr>
          <a:xfrm>
            <a:off x="0" y="2247951"/>
            <a:ext cx="5593198" cy="92333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Round 1</a:t>
            </a:r>
            <a:br>
              <a:rPr kumimoji="0" lang="en-US"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br>
            <a:r>
              <a:rPr kumimoji="0" lang="en-US"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Persona A. </a:t>
            </a:r>
            <a:r>
              <a:rPr kumimoji="0" lang="en-US" b="0"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Say your sentences in Spanish to your partner </a:t>
            </a:r>
            <a:r>
              <a:rPr kumimoji="0" lang="en-US"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in any order.</a:t>
            </a:r>
          </a:p>
        </p:txBody>
      </p:sp>
      <p:sp>
        <p:nvSpPr>
          <p:cNvPr id="7" name="Rectangle 6">
            <a:extLst>
              <a:ext uri="{FF2B5EF4-FFF2-40B4-BE49-F238E27FC236}">
                <a16:creationId xmlns:a16="http://schemas.microsoft.com/office/drawing/2014/main" id="{F2677EDC-2EF8-4A66-88DA-6AB085965556}"/>
              </a:ext>
            </a:extLst>
          </p:cNvPr>
          <p:cNvSpPr/>
          <p:nvPr/>
        </p:nvSpPr>
        <p:spPr>
          <a:xfrm>
            <a:off x="5876019" y="2247951"/>
            <a:ext cx="6315981" cy="92333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Round 1</a:t>
            </a:r>
            <a:br>
              <a:rPr kumimoji="0" lang="en-US"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br>
            <a:r>
              <a:rPr kumimoji="0" lang="en-US"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Persona B. </a:t>
            </a:r>
            <a:r>
              <a:rPr kumimoji="0" lang="en-US" b="0"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Listen to your partner. Write the sentences in English.</a:t>
            </a:r>
            <a:endParaRPr kumimoji="0" lang="en-US"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FD0D8DAD-368D-4095-9BCF-3FBA5212D5DD}"/>
              </a:ext>
            </a:extLst>
          </p:cNvPr>
          <p:cNvSpPr/>
          <p:nvPr/>
        </p:nvSpPr>
        <p:spPr>
          <a:xfrm>
            <a:off x="0" y="4229100"/>
            <a:ext cx="5727700" cy="92333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Round 2</a:t>
            </a:r>
            <a:br>
              <a:rPr kumimoji="0" lang="en-US"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br>
            <a:r>
              <a:rPr kumimoji="0" lang="en-US"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Persona B. </a:t>
            </a:r>
            <a:r>
              <a:rPr kumimoji="0" lang="en-US" b="0"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Say your sentences in Spanish to your partner </a:t>
            </a:r>
            <a:r>
              <a:rPr kumimoji="0" lang="en-US"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in any order.</a:t>
            </a:r>
          </a:p>
        </p:txBody>
      </p:sp>
      <p:sp>
        <p:nvSpPr>
          <p:cNvPr id="9" name="Rectangle 8">
            <a:extLst>
              <a:ext uri="{FF2B5EF4-FFF2-40B4-BE49-F238E27FC236}">
                <a16:creationId xmlns:a16="http://schemas.microsoft.com/office/drawing/2014/main" id="{A5DDA829-648A-4FDF-B7B5-9743ACEAF401}"/>
              </a:ext>
            </a:extLst>
          </p:cNvPr>
          <p:cNvSpPr/>
          <p:nvPr/>
        </p:nvSpPr>
        <p:spPr>
          <a:xfrm>
            <a:off x="5876019" y="4229100"/>
            <a:ext cx="6315981" cy="92333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Round 2</a:t>
            </a:r>
            <a:br>
              <a:rPr kumimoji="0" lang="en-US"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br>
            <a:r>
              <a:rPr kumimoji="0" lang="en-US"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Persona B. </a:t>
            </a:r>
            <a:r>
              <a:rPr kumimoji="0" lang="en-US" b="0"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Listen to your partner. Write the sentences in English.</a:t>
            </a:r>
            <a:endParaRPr kumimoji="0" lang="en-US"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9E744F19-CD05-4183-9FE7-C86C5284F1B2}"/>
              </a:ext>
            </a:extLst>
          </p:cNvPr>
          <p:cNvSpPr/>
          <p:nvPr/>
        </p:nvSpPr>
        <p:spPr>
          <a:xfrm>
            <a:off x="2603500" y="1242211"/>
            <a:ext cx="8659743" cy="584775"/>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A &amp; B. </a:t>
            </a:r>
            <a:r>
              <a:rPr kumimoji="0" lang="en-US" sz="3200"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First, write your sentences in Spanish.</a:t>
            </a:r>
            <a:endParaRPr kumimoji="0" lang="en-US" sz="32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endParaRPr>
          </a:p>
        </p:txBody>
      </p:sp>
      <p:pic>
        <p:nvPicPr>
          <p:cNvPr id="13" name="Picture 12" descr="A yellow and blue oval shaped objects&#10;&#10;Description automatically generated with medium confidence">
            <a:extLst>
              <a:ext uri="{FF2B5EF4-FFF2-40B4-BE49-F238E27FC236}">
                <a16:creationId xmlns:a16="http://schemas.microsoft.com/office/drawing/2014/main" id="{682479BB-E40E-45DB-9CC6-3ED098650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80" y="944936"/>
            <a:ext cx="1864840" cy="1219212"/>
          </a:xfrm>
          <a:prstGeom prst="rect">
            <a:avLst/>
          </a:prstGeom>
        </p:spPr>
      </p:pic>
    </p:spTree>
    <p:extLst>
      <p:ext uri="{BB962C8B-B14F-4D97-AF65-F5344CB8AC3E}">
        <p14:creationId xmlns:p14="http://schemas.microsoft.com/office/powerpoint/2010/main" val="1343455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7" y="577120"/>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rr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4204845" y="1902683"/>
            <a:ext cx="4169731"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150684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761489"/>
            <a:ext cx="5654587" cy="6026073"/>
          </a:xfrm>
          <a:prstGeom prst="rect">
            <a:avLst/>
          </a:prstGeom>
          <a:noFill/>
          <a:ln w="127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has a grandma.  She is cheerful</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has work.  It is important.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has some shoes.  They are expensive.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have three dogs.  They are strong.</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have a family.  It is big.</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have some films.  They are old.</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 name="Rectangle 4"/>
          <p:cNvSpPr/>
          <p:nvPr/>
        </p:nvSpPr>
        <p:spPr>
          <a:xfrm>
            <a:off x="0" y="49651"/>
            <a:ext cx="4389343" cy="738664"/>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Round 1</a:t>
            </a:r>
            <a:br>
              <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br>
            <a:r>
              <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Persona A. </a:t>
            </a:r>
            <a:r>
              <a:rPr kumimoji="0" lang="en-US" sz="1400" b="0"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Write these sentences in Spanish.</a:t>
            </a:r>
            <a:br>
              <a:rPr kumimoji="0" lang="en-US" sz="1400" b="0"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br>
            <a:r>
              <a:rPr kumimoji="0" lang="en-US" sz="1400" b="0"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Say them in Spanish to your partner </a:t>
            </a:r>
            <a:r>
              <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in any order.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092" y="3902747"/>
            <a:ext cx="622939" cy="65353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092" y="774322"/>
            <a:ext cx="636730" cy="72943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5445" y="748847"/>
            <a:ext cx="700683" cy="78826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14" y="3629813"/>
            <a:ext cx="540956" cy="56753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943" y="3652907"/>
            <a:ext cx="533547" cy="544436"/>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548" y="878508"/>
            <a:ext cx="493322" cy="494982"/>
          </a:xfrm>
          <a:prstGeom prst="rect">
            <a:avLst/>
          </a:prstGeom>
        </p:spPr>
      </p:pic>
      <p:sp>
        <p:nvSpPr>
          <p:cNvPr id="2" name="Title 1"/>
          <p:cNvSpPr>
            <a:spLocks noGrp="1"/>
          </p:cNvSpPr>
          <p:nvPr>
            <p:ph type="title"/>
          </p:nvPr>
        </p:nvSpPr>
        <p:spPr>
          <a:xfrm>
            <a:off x="11405854" y="49068"/>
            <a:ext cx="990333" cy="804178"/>
          </a:xfrm>
        </p:spPr>
        <p:txBody>
          <a:bodyPr>
            <a:normAutofit/>
          </a:bodyPr>
          <a:lstStyle/>
          <a:p>
            <a:r>
              <a:rPr lang="en-GB" sz="100" b="1" dirty="0">
                <a:solidFill>
                  <a:prstClr val="white"/>
                </a:solidFill>
                <a:latin typeface="Century Gothic" panose="020B0502020202020204" pitchFamily="34" charset="0"/>
              </a:rPr>
              <a:t>escribir / hablar /escuchar</a:t>
            </a:r>
            <a:endParaRPr lang="en-GB" sz="100" dirty="0"/>
          </a:p>
        </p:txBody>
      </p:sp>
      <p:graphicFrame>
        <p:nvGraphicFramePr>
          <p:cNvPr id="3" name="Table 3">
            <a:extLst>
              <a:ext uri="{FF2B5EF4-FFF2-40B4-BE49-F238E27FC236}">
                <a16:creationId xmlns:a16="http://schemas.microsoft.com/office/drawing/2014/main" id="{D9AD443A-A9A3-4DA9-9AE5-9334F1900507}"/>
              </a:ext>
            </a:extLst>
          </p:cNvPr>
          <p:cNvGraphicFramePr>
            <a:graphicFrameLocks noGrp="1"/>
          </p:cNvGraphicFramePr>
          <p:nvPr/>
        </p:nvGraphicFramePr>
        <p:xfrm>
          <a:off x="6085130" y="1610173"/>
          <a:ext cx="6117701" cy="2167446"/>
        </p:xfrm>
        <a:graphic>
          <a:graphicData uri="http://schemas.openxmlformats.org/drawingml/2006/table">
            <a:tbl>
              <a:tblPr firstRow="1" bandRow="1">
                <a:tableStyleId>{5940675A-B579-460E-94D1-54222C63F5DA}</a:tableStyleId>
              </a:tblPr>
              <a:tblGrid>
                <a:gridCol w="578036">
                  <a:extLst>
                    <a:ext uri="{9D8B030D-6E8A-4147-A177-3AD203B41FA5}">
                      <a16:colId xmlns:a16="http://schemas.microsoft.com/office/drawing/2014/main" val="49483697"/>
                    </a:ext>
                  </a:extLst>
                </a:gridCol>
                <a:gridCol w="5539665">
                  <a:extLst>
                    <a:ext uri="{9D8B030D-6E8A-4147-A177-3AD203B41FA5}">
                      <a16:colId xmlns:a16="http://schemas.microsoft.com/office/drawing/2014/main" val="2099985825"/>
                    </a:ext>
                  </a:extLst>
                </a:gridCol>
              </a:tblGrid>
              <a:tr h="722482">
                <a:tc>
                  <a:txBody>
                    <a:bodyPr/>
                    <a:lstStyle/>
                    <a:p>
                      <a:pPr algn="ctr"/>
                      <a:r>
                        <a:rPr lang="en-GB" sz="1400" b="1" dirty="0">
                          <a:solidFill>
                            <a:srgbClr val="002060"/>
                          </a:solidFill>
                          <a:latin typeface="Century Gothic" panose="020B0502020202020204" pitchFamily="34" charset="0"/>
                        </a:rPr>
                        <a:t>1</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b="1"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22977321"/>
                  </a:ext>
                </a:extLst>
              </a:tr>
              <a:tr h="722482">
                <a:tc>
                  <a:txBody>
                    <a:bodyPr/>
                    <a:lstStyle/>
                    <a:p>
                      <a:pPr algn="ctr"/>
                      <a:r>
                        <a:rPr lang="en-GB" sz="1400" b="1" dirty="0">
                          <a:solidFill>
                            <a:srgbClr val="002060"/>
                          </a:solidFill>
                          <a:latin typeface="Century Gothic" panose="020B0502020202020204" pitchFamily="34" charset="0"/>
                        </a:rPr>
                        <a:t>2</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b="1"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07490775"/>
                  </a:ext>
                </a:extLst>
              </a:tr>
              <a:tr h="722482">
                <a:tc>
                  <a:txBody>
                    <a:bodyPr/>
                    <a:lstStyle/>
                    <a:p>
                      <a:pPr algn="ctr"/>
                      <a:r>
                        <a:rPr lang="en-GB" sz="1400" b="1" dirty="0">
                          <a:solidFill>
                            <a:srgbClr val="002060"/>
                          </a:solidFill>
                          <a:latin typeface="Century Gothic" panose="020B0502020202020204" pitchFamily="34" charset="0"/>
                        </a:rPr>
                        <a:t>3</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b="1"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486335852"/>
                  </a:ext>
                </a:extLst>
              </a:tr>
            </a:tbl>
          </a:graphicData>
        </a:graphic>
      </p:graphicFrame>
      <p:graphicFrame>
        <p:nvGraphicFramePr>
          <p:cNvPr id="14" name="Table 3">
            <a:extLst>
              <a:ext uri="{FF2B5EF4-FFF2-40B4-BE49-F238E27FC236}">
                <a16:creationId xmlns:a16="http://schemas.microsoft.com/office/drawing/2014/main" id="{141FC4E0-4290-413B-9C96-00A0AC1E4377}"/>
              </a:ext>
            </a:extLst>
          </p:cNvPr>
          <p:cNvGraphicFramePr>
            <a:graphicFrameLocks noGrp="1"/>
          </p:cNvGraphicFramePr>
          <p:nvPr/>
        </p:nvGraphicFramePr>
        <p:xfrm>
          <a:off x="6071339" y="4608756"/>
          <a:ext cx="6117701" cy="2167446"/>
        </p:xfrm>
        <a:graphic>
          <a:graphicData uri="http://schemas.openxmlformats.org/drawingml/2006/table">
            <a:tbl>
              <a:tblPr firstRow="1" bandRow="1">
                <a:tableStyleId>{5940675A-B579-460E-94D1-54222C63F5DA}</a:tableStyleId>
              </a:tblPr>
              <a:tblGrid>
                <a:gridCol w="578036">
                  <a:extLst>
                    <a:ext uri="{9D8B030D-6E8A-4147-A177-3AD203B41FA5}">
                      <a16:colId xmlns:a16="http://schemas.microsoft.com/office/drawing/2014/main" val="49483697"/>
                    </a:ext>
                  </a:extLst>
                </a:gridCol>
                <a:gridCol w="5539665">
                  <a:extLst>
                    <a:ext uri="{9D8B030D-6E8A-4147-A177-3AD203B41FA5}">
                      <a16:colId xmlns:a16="http://schemas.microsoft.com/office/drawing/2014/main" val="2099985825"/>
                    </a:ext>
                  </a:extLst>
                </a:gridCol>
              </a:tblGrid>
              <a:tr h="722482">
                <a:tc>
                  <a:txBody>
                    <a:bodyPr/>
                    <a:lstStyle/>
                    <a:p>
                      <a:pPr algn="ctr"/>
                      <a:r>
                        <a:rPr lang="en-GB" sz="1400" b="1" dirty="0">
                          <a:solidFill>
                            <a:srgbClr val="002060"/>
                          </a:solidFill>
                          <a:latin typeface="Century Gothic" panose="020B0502020202020204" pitchFamily="34" charset="0"/>
                        </a:rPr>
                        <a:t>1</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b="1"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22977321"/>
                  </a:ext>
                </a:extLst>
              </a:tr>
              <a:tr h="722482">
                <a:tc>
                  <a:txBody>
                    <a:bodyPr/>
                    <a:lstStyle/>
                    <a:p>
                      <a:pPr algn="ctr"/>
                      <a:r>
                        <a:rPr lang="en-GB" sz="1400" b="1" dirty="0">
                          <a:solidFill>
                            <a:srgbClr val="002060"/>
                          </a:solidFill>
                          <a:latin typeface="Century Gothic" panose="020B0502020202020204" pitchFamily="34" charset="0"/>
                        </a:rPr>
                        <a:t>2</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b="1"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07490775"/>
                  </a:ext>
                </a:extLst>
              </a:tr>
              <a:tr h="722482">
                <a:tc>
                  <a:txBody>
                    <a:bodyPr/>
                    <a:lstStyle/>
                    <a:p>
                      <a:pPr algn="ctr"/>
                      <a:r>
                        <a:rPr lang="en-GB" sz="1400" b="1" dirty="0">
                          <a:solidFill>
                            <a:srgbClr val="002060"/>
                          </a:solidFill>
                          <a:latin typeface="Century Gothic" panose="020B0502020202020204" pitchFamily="34" charset="0"/>
                        </a:rPr>
                        <a:t>3</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b="1"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486335852"/>
                  </a:ext>
                </a:extLst>
              </a:tr>
            </a:tbl>
          </a:graphicData>
        </a:graphic>
      </p:graphicFrame>
      <p:sp>
        <p:nvSpPr>
          <p:cNvPr id="15" name="Rectangle 14">
            <a:extLst>
              <a:ext uri="{FF2B5EF4-FFF2-40B4-BE49-F238E27FC236}">
                <a16:creationId xmlns:a16="http://schemas.microsoft.com/office/drawing/2014/main" id="{5D22A6D8-8DEF-4D42-9E5F-4A8D509872F8}"/>
              </a:ext>
            </a:extLst>
          </p:cNvPr>
          <p:cNvSpPr/>
          <p:nvPr/>
        </p:nvSpPr>
        <p:spPr>
          <a:xfrm>
            <a:off x="5858774" y="108774"/>
            <a:ext cx="5607625" cy="52322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Round 2</a:t>
            </a:r>
            <a:br>
              <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br>
            <a:r>
              <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Persona A. </a:t>
            </a:r>
            <a:r>
              <a:rPr kumimoji="0" lang="en-US" sz="1400" b="0"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Listen to your partner. Write the sentences in English.</a:t>
            </a:r>
            <a:endPar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endParaRPr>
          </a:p>
        </p:txBody>
      </p:sp>
      <p:cxnSp>
        <p:nvCxnSpPr>
          <p:cNvPr id="6" name="Straight Connector 5">
            <a:extLst>
              <a:ext uri="{FF2B5EF4-FFF2-40B4-BE49-F238E27FC236}">
                <a16:creationId xmlns:a16="http://schemas.microsoft.com/office/drawing/2014/main" id="{44F9D90B-EC9A-41CF-AB8E-1C81C9E44EDA}"/>
              </a:ext>
            </a:extLst>
          </p:cNvPr>
          <p:cNvCxnSpPr/>
          <p:nvPr/>
        </p:nvCxnSpPr>
        <p:spPr>
          <a:xfrm>
            <a:off x="5858774"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470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537413" y="722615"/>
            <a:ext cx="5654587" cy="5902963"/>
          </a:xfrm>
          <a:prstGeom prst="rect">
            <a:avLst/>
          </a:prstGeom>
          <a:noFill/>
          <a:ln w="127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have a cousin.  She is nice.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have two cats.  They are small.</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have some things.  They are interesting.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has a brother.  He is active.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has some shoes.  They are pretty.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has an island.  It is beautiful.</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 name="Rectangle 4"/>
          <p:cNvSpPr/>
          <p:nvPr/>
        </p:nvSpPr>
        <p:spPr>
          <a:xfrm>
            <a:off x="6537413" y="10777"/>
            <a:ext cx="4389343" cy="738664"/>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Round 2</a:t>
            </a:r>
            <a:br>
              <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br>
            <a:r>
              <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Persona B. </a:t>
            </a:r>
            <a:r>
              <a:rPr kumimoji="0" lang="en-US" sz="1400" b="0"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Write these sentences in Spanish.</a:t>
            </a:r>
            <a:br>
              <a:rPr kumimoji="0" lang="en-US" sz="1400" b="0"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br>
            <a:r>
              <a:rPr kumimoji="0" lang="en-US" sz="1400" b="0"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Say them in Spanish to your partner </a:t>
            </a:r>
            <a:r>
              <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in any order</a:t>
            </a:r>
            <a:r>
              <a:rPr kumimoji="0" lang="en-US" sz="1400" b="0"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a:t>
            </a:r>
            <a:endPar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4675" y="835540"/>
            <a:ext cx="583811" cy="66881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6029" y="814955"/>
            <a:ext cx="642448" cy="72275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5380" y="3950465"/>
            <a:ext cx="540956" cy="567530"/>
          </a:xfrm>
          <a:prstGeom prst="rect">
            <a:avLst/>
          </a:prstGeom>
        </p:spPr>
      </p:pic>
      <p:sp>
        <p:nvSpPr>
          <p:cNvPr id="2" name="Title 1"/>
          <p:cNvSpPr>
            <a:spLocks noGrp="1"/>
          </p:cNvSpPr>
          <p:nvPr>
            <p:ph type="title"/>
          </p:nvPr>
        </p:nvSpPr>
        <p:spPr>
          <a:xfrm>
            <a:off x="5544510" y="10777"/>
            <a:ext cx="990333" cy="804178"/>
          </a:xfrm>
        </p:spPr>
        <p:txBody>
          <a:bodyPr>
            <a:normAutofit/>
          </a:bodyPr>
          <a:lstStyle/>
          <a:p>
            <a:r>
              <a:rPr lang="en-GB" sz="100" b="1" dirty="0">
                <a:solidFill>
                  <a:prstClr val="white"/>
                </a:solidFill>
                <a:latin typeface="Century Gothic" panose="020B0502020202020204" pitchFamily="34" charset="0"/>
              </a:rPr>
              <a:t>escribir / hablar /escuchar</a:t>
            </a:r>
            <a:endParaRPr lang="en-GB" sz="100" dirty="0"/>
          </a:p>
        </p:txBody>
      </p:sp>
      <p:graphicFrame>
        <p:nvGraphicFramePr>
          <p:cNvPr id="3" name="Table 3">
            <a:extLst>
              <a:ext uri="{FF2B5EF4-FFF2-40B4-BE49-F238E27FC236}">
                <a16:creationId xmlns:a16="http://schemas.microsoft.com/office/drawing/2014/main" id="{D9AD443A-A9A3-4DA9-9AE5-9334F1900507}"/>
              </a:ext>
            </a:extLst>
          </p:cNvPr>
          <p:cNvGraphicFramePr>
            <a:graphicFrameLocks noGrp="1"/>
          </p:cNvGraphicFramePr>
          <p:nvPr/>
        </p:nvGraphicFramePr>
        <p:xfrm>
          <a:off x="223786" y="1571882"/>
          <a:ext cx="6117701" cy="2167446"/>
        </p:xfrm>
        <a:graphic>
          <a:graphicData uri="http://schemas.openxmlformats.org/drawingml/2006/table">
            <a:tbl>
              <a:tblPr firstRow="1" bandRow="1">
                <a:tableStyleId>{5940675A-B579-460E-94D1-54222C63F5DA}</a:tableStyleId>
              </a:tblPr>
              <a:tblGrid>
                <a:gridCol w="578036">
                  <a:extLst>
                    <a:ext uri="{9D8B030D-6E8A-4147-A177-3AD203B41FA5}">
                      <a16:colId xmlns:a16="http://schemas.microsoft.com/office/drawing/2014/main" val="49483697"/>
                    </a:ext>
                  </a:extLst>
                </a:gridCol>
                <a:gridCol w="5539665">
                  <a:extLst>
                    <a:ext uri="{9D8B030D-6E8A-4147-A177-3AD203B41FA5}">
                      <a16:colId xmlns:a16="http://schemas.microsoft.com/office/drawing/2014/main" val="2099985825"/>
                    </a:ext>
                  </a:extLst>
                </a:gridCol>
              </a:tblGrid>
              <a:tr h="722482">
                <a:tc>
                  <a:txBody>
                    <a:bodyPr/>
                    <a:lstStyle/>
                    <a:p>
                      <a:pPr algn="ctr"/>
                      <a:r>
                        <a:rPr lang="en-GB" sz="1400" b="1" dirty="0">
                          <a:solidFill>
                            <a:srgbClr val="002060"/>
                          </a:solidFill>
                          <a:latin typeface="Century Gothic" panose="020B0502020202020204" pitchFamily="34" charset="0"/>
                        </a:rPr>
                        <a:t>1</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b="1"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22977321"/>
                  </a:ext>
                </a:extLst>
              </a:tr>
              <a:tr h="722482">
                <a:tc>
                  <a:txBody>
                    <a:bodyPr/>
                    <a:lstStyle/>
                    <a:p>
                      <a:pPr algn="ctr"/>
                      <a:r>
                        <a:rPr lang="en-GB" sz="1400" b="1" dirty="0">
                          <a:solidFill>
                            <a:srgbClr val="002060"/>
                          </a:solidFill>
                          <a:latin typeface="Century Gothic" panose="020B0502020202020204" pitchFamily="34" charset="0"/>
                        </a:rPr>
                        <a:t>2</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b="1"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07490775"/>
                  </a:ext>
                </a:extLst>
              </a:tr>
              <a:tr h="722482">
                <a:tc>
                  <a:txBody>
                    <a:bodyPr/>
                    <a:lstStyle/>
                    <a:p>
                      <a:pPr algn="ctr"/>
                      <a:r>
                        <a:rPr lang="en-GB" sz="1400" b="1" dirty="0">
                          <a:solidFill>
                            <a:srgbClr val="002060"/>
                          </a:solidFill>
                          <a:latin typeface="Century Gothic" panose="020B0502020202020204" pitchFamily="34" charset="0"/>
                        </a:rPr>
                        <a:t>3</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b="1"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486335852"/>
                  </a:ext>
                </a:extLst>
              </a:tr>
            </a:tbl>
          </a:graphicData>
        </a:graphic>
      </p:graphicFrame>
      <p:graphicFrame>
        <p:nvGraphicFramePr>
          <p:cNvPr id="14" name="Table 3">
            <a:extLst>
              <a:ext uri="{FF2B5EF4-FFF2-40B4-BE49-F238E27FC236}">
                <a16:creationId xmlns:a16="http://schemas.microsoft.com/office/drawing/2014/main" id="{141FC4E0-4290-413B-9C96-00A0AC1E4377}"/>
              </a:ext>
            </a:extLst>
          </p:cNvPr>
          <p:cNvGraphicFramePr>
            <a:graphicFrameLocks noGrp="1"/>
          </p:cNvGraphicFramePr>
          <p:nvPr/>
        </p:nvGraphicFramePr>
        <p:xfrm>
          <a:off x="209995" y="4570465"/>
          <a:ext cx="6117701" cy="2167446"/>
        </p:xfrm>
        <a:graphic>
          <a:graphicData uri="http://schemas.openxmlformats.org/drawingml/2006/table">
            <a:tbl>
              <a:tblPr firstRow="1" bandRow="1">
                <a:tableStyleId>{5940675A-B579-460E-94D1-54222C63F5DA}</a:tableStyleId>
              </a:tblPr>
              <a:tblGrid>
                <a:gridCol w="578036">
                  <a:extLst>
                    <a:ext uri="{9D8B030D-6E8A-4147-A177-3AD203B41FA5}">
                      <a16:colId xmlns:a16="http://schemas.microsoft.com/office/drawing/2014/main" val="49483697"/>
                    </a:ext>
                  </a:extLst>
                </a:gridCol>
                <a:gridCol w="5539665">
                  <a:extLst>
                    <a:ext uri="{9D8B030D-6E8A-4147-A177-3AD203B41FA5}">
                      <a16:colId xmlns:a16="http://schemas.microsoft.com/office/drawing/2014/main" val="2099985825"/>
                    </a:ext>
                  </a:extLst>
                </a:gridCol>
              </a:tblGrid>
              <a:tr h="722482">
                <a:tc>
                  <a:txBody>
                    <a:bodyPr/>
                    <a:lstStyle/>
                    <a:p>
                      <a:pPr algn="ctr"/>
                      <a:r>
                        <a:rPr lang="en-GB" sz="1400" b="1" dirty="0">
                          <a:solidFill>
                            <a:srgbClr val="002060"/>
                          </a:solidFill>
                          <a:latin typeface="Century Gothic" panose="020B0502020202020204" pitchFamily="34" charset="0"/>
                        </a:rPr>
                        <a:t>1</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b="1"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22977321"/>
                  </a:ext>
                </a:extLst>
              </a:tr>
              <a:tr h="722482">
                <a:tc>
                  <a:txBody>
                    <a:bodyPr/>
                    <a:lstStyle/>
                    <a:p>
                      <a:pPr algn="ctr"/>
                      <a:r>
                        <a:rPr lang="en-GB" sz="1400" b="1" dirty="0">
                          <a:solidFill>
                            <a:srgbClr val="002060"/>
                          </a:solidFill>
                          <a:latin typeface="Century Gothic" panose="020B0502020202020204" pitchFamily="34" charset="0"/>
                        </a:rPr>
                        <a:t>2</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b="1"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07490775"/>
                  </a:ext>
                </a:extLst>
              </a:tr>
              <a:tr h="722482">
                <a:tc>
                  <a:txBody>
                    <a:bodyPr/>
                    <a:lstStyle/>
                    <a:p>
                      <a:pPr algn="ctr"/>
                      <a:r>
                        <a:rPr lang="en-GB" sz="1400" b="1" dirty="0">
                          <a:solidFill>
                            <a:srgbClr val="002060"/>
                          </a:solidFill>
                          <a:latin typeface="Century Gothic" panose="020B0502020202020204" pitchFamily="34" charset="0"/>
                        </a:rPr>
                        <a:t>3</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b="1"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486335852"/>
                  </a:ext>
                </a:extLst>
              </a:tr>
            </a:tbl>
          </a:graphicData>
        </a:graphic>
      </p:graphicFrame>
      <p:sp>
        <p:nvSpPr>
          <p:cNvPr id="15" name="Rectangle 14">
            <a:extLst>
              <a:ext uri="{FF2B5EF4-FFF2-40B4-BE49-F238E27FC236}">
                <a16:creationId xmlns:a16="http://schemas.microsoft.com/office/drawing/2014/main" id="{5D22A6D8-8DEF-4D42-9E5F-4A8D509872F8}"/>
              </a:ext>
            </a:extLst>
          </p:cNvPr>
          <p:cNvSpPr/>
          <p:nvPr/>
        </p:nvSpPr>
        <p:spPr>
          <a:xfrm>
            <a:off x="-2570" y="70483"/>
            <a:ext cx="5607625" cy="52322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Round 1</a:t>
            </a:r>
            <a:br>
              <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br>
            <a:r>
              <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Persona B. </a:t>
            </a:r>
            <a:r>
              <a:rPr kumimoji="0" lang="en-US" sz="1400" b="0"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Listen to your partner. Write the sentences in English.</a:t>
            </a:r>
            <a:endParaRPr kumimoji="0" lang="en-US" sz="14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endParaRPr>
          </a:p>
        </p:txBody>
      </p:sp>
      <p:cxnSp>
        <p:nvCxnSpPr>
          <p:cNvPr id="6" name="Straight Connector 5">
            <a:extLst>
              <a:ext uri="{FF2B5EF4-FFF2-40B4-BE49-F238E27FC236}">
                <a16:creationId xmlns:a16="http://schemas.microsoft.com/office/drawing/2014/main" id="{44F9D90B-EC9A-41CF-AB8E-1C81C9E44EDA}"/>
              </a:ext>
            </a:extLst>
          </p:cNvPr>
          <p:cNvCxnSpPr/>
          <p:nvPr/>
        </p:nvCxnSpPr>
        <p:spPr>
          <a:xfrm>
            <a:off x="6365695" y="10777"/>
            <a:ext cx="0" cy="685800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3262501-E184-4A91-813C-61E7DB6BEE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43" y="3927371"/>
            <a:ext cx="540956" cy="567530"/>
          </a:xfrm>
          <a:prstGeom prst="rect">
            <a:avLst/>
          </a:prstGeom>
        </p:spPr>
      </p:pic>
      <p:pic>
        <p:nvPicPr>
          <p:cNvPr id="16" name="Picture 15">
            <a:extLst>
              <a:ext uri="{FF2B5EF4-FFF2-40B4-BE49-F238E27FC236}">
                <a16:creationId xmlns:a16="http://schemas.microsoft.com/office/drawing/2014/main" id="{AE40FC8C-6F72-45FD-B5AD-F8A43B6DAD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272" y="3950465"/>
            <a:ext cx="533547" cy="544436"/>
          </a:xfrm>
          <a:prstGeom prst="rect">
            <a:avLst/>
          </a:prstGeom>
        </p:spPr>
      </p:pic>
      <p:pic>
        <p:nvPicPr>
          <p:cNvPr id="17" name="Picture 16">
            <a:extLst>
              <a:ext uri="{FF2B5EF4-FFF2-40B4-BE49-F238E27FC236}">
                <a16:creationId xmlns:a16="http://schemas.microsoft.com/office/drawing/2014/main" id="{E9951C68-9709-43E4-8748-307EFAF18A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786" y="908823"/>
            <a:ext cx="493322" cy="494982"/>
          </a:xfrm>
          <a:prstGeom prst="rect">
            <a:avLst/>
          </a:prstGeom>
        </p:spPr>
      </p:pic>
    </p:spTree>
    <p:extLst>
      <p:ext uri="{BB962C8B-B14F-4D97-AF65-F5344CB8AC3E}">
        <p14:creationId xmlns:p14="http://schemas.microsoft.com/office/powerpoint/2010/main" val="1663163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62402" y="678040"/>
            <a:ext cx="2436886" cy="646331"/>
          </a:xfrm>
          <a:prstGeom prst="rect">
            <a:avLst/>
          </a:prstGeom>
          <a:noFill/>
        </p:spPr>
        <p:txBody>
          <a:bodyPr wrap="none" lIns="91440" tIns="45720" rIns="91440" bIns="45720">
            <a:spAutoFit/>
          </a:bodyPr>
          <a:lstStyle/>
          <a:p>
            <a:pPr algn="ctr"/>
            <a:r>
              <a:rPr lang="en-US" sz="3600" b="1" dirty="0">
                <a:ln w="22225">
                  <a:noFill/>
                  <a:prstDash val="solid"/>
                </a:ln>
                <a:solidFill>
                  <a:srgbClr val="002060"/>
                </a:solidFill>
                <a:latin typeface="Century Gothic" panose="020B0502020202020204" pitchFamily="34" charset="0"/>
              </a:rPr>
              <a:t>Persona A</a:t>
            </a:r>
            <a:endParaRPr lang="en-US" sz="3600" b="1" cap="none" spc="0" dirty="0">
              <a:ln w="22225">
                <a:noFill/>
                <a:prstDash val="solid"/>
              </a:ln>
              <a:solidFill>
                <a:srgbClr val="002060"/>
              </a:solidFill>
              <a:effectLst/>
              <a:latin typeface="Century Gothic" panose="020B0502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820" y="1678177"/>
            <a:ext cx="1368275" cy="14354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265" y="1610198"/>
            <a:ext cx="1230071" cy="140916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928" y="1634509"/>
            <a:ext cx="1353620" cy="1522823"/>
          </a:xfrm>
          <a:prstGeom prst="rect">
            <a:avLst/>
          </a:prstGeom>
        </p:spPr>
      </p:pic>
      <p:sp>
        <p:nvSpPr>
          <p:cNvPr id="13" name="Rectangle 12"/>
          <p:cNvSpPr/>
          <p:nvPr/>
        </p:nvSpPr>
        <p:spPr>
          <a:xfrm>
            <a:off x="5847176" y="906245"/>
            <a:ext cx="2363147" cy="646331"/>
          </a:xfrm>
          <a:prstGeom prst="rect">
            <a:avLst/>
          </a:prstGeom>
          <a:noFill/>
        </p:spPr>
        <p:txBody>
          <a:bodyPr wrap="none" lIns="91440" tIns="45720" rIns="91440" bIns="45720">
            <a:spAutoFit/>
          </a:bodyPr>
          <a:lstStyle/>
          <a:p>
            <a:pPr algn="ctr"/>
            <a:r>
              <a:rPr lang="en-US" sz="3600" b="1" dirty="0">
                <a:ln w="22225">
                  <a:noFill/>
                  <a:prstDash val="solid"/>
                </a:ln>
                <a:solidFill>
                  <a:srgbClr val="002060"/>
                </a:solidFill>
                <a:latin typeface="Century Gothic" panose="020B0502020202020204" pitchFamily="34" charset="0"/>
              </a:rPr>
              <a:t>Persona B</a:t>
            </a:r>
            <a:endParaRPr lang="en-US" sz="3600" b="1" cap="none" spc="0" dirty="0">
              <a:ln w="22225">
                <a:noFill/>
                <a:prstDash val="solid"/>
              </a:ln>
              <a:solidFill>
                <a:srgbClr val="002060"/>
              </a:solidFill>
              <a:effectLst/>
              <a:latin typeface="Century Gothic" panose="020B0502020202020204" pitchFamily="34"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223" y="1671388"/>
            <a:ext cx="1313918" cy="1378461"/>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3268" y="1671388"/>
            <a:ext cx="1251963" cy="1277515"/>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2680" y="1692369"/>
            <a:ext cx="1376518" cy="1381151"/>
          </a:xfrm>
          <a:prstGeom prst="rect">
            <a:avLst/>
          </a:prstGeom>
        </p:spPr>
      </p:pic>
      <p:sp>
        <p:nvSpPr>
          <p:cNvPr id="18" name="TextBox 17"/>
          <p:cNvSpPr txBox="1"/>
          <p:nvPr/>
        </p:nvSpPr>
        <p:spPr>
          <a:xfrm>
            <a:off x="6016499" y="3230248"/>
            <a:ext cx="2710197" cy="2862322"/>
          </a:xfrm>
          <a:prstGeom prst="rect">
            <a:avLst/>
          </a:prstGeom>
          <a:noFill/>
          <a:ln w="38100">
            <a:solidFill>
              <a:schemeClr val="accent5">
                <a:lumMod val="50000"/>
              </a:schemeClr>
            </a:solidFill>
          </a:ln>
        </p:spPr>
        <p:txBody>
          <a:bodyPr wrap="square" rtlCol="0">
            <a:spAutoFit/>
          </a:bodyPr>
          <a:lstStyle/>
          <a:p>
            <a:r>
              <a:rPr lang="en-GB" sz="2000" dirty="0">
                <a:solidFill>
                  <a:srgbClr val="002060"/>
                </a:solidFill>
                <a:latin typeface="Century Gothic" panose="020B0502020202020204" pitchFamily="34" charset="0"/>
              </a:rPr>
              <a:t>She has </a:t>
            </a:r>
            <a:r>
              <a:rPr lang="en-GB" sz="2000" b="1" dirty="0">
                <a:solidFill>
                  <a:srgbClr val="002060"/>
                </a:solidFill>
                <a:latin typeface="Century Gothic" panose="020B0502020202020204" pitchFamily="34" charset="0"/>
              </a:rPr>
              <a:t>a grandma.  </a:t>
            </a:r>
            <a:r>
              <a:rPr lang="en-GB" sz="2000" dirty="0">
                <a:solidFill>
                  <a:srgbClr val="002060"/>
                </a:solidFill>
                <a:latin typeface="Century Gothic" panose="020B0502020202020204" pitchFamily="34" charset="0"/>
              </a:rPr>
              <a:t>She is </a:t>
            </a:r>
            <a:r>
              <a:rPr lang="en-GB" sz="2000" b="1" dirty="0">
                <a:solidFill>
                  <a:srgbClr val="002060"/>
                </a:solidFill>
                <a:latin typeface="Century Gothic" panose="020B0502020202020204" pitchFamily="34" charset="0"/>
              </a:rPr>
              <a:t>cheerful.</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She has </a:t>
            </a:r>
            <a:r>
              <a:rPr lang="en-GB" sz="2000" b="1" dirty="0">
                <a:solidFill>
                  <a:srgbClr val="002060"/>
                </a:solidFill>
                <a:latin typeface="Century Gothic" panose="020B0502020202020204" pitchFamily="34" charset="0"/>
              </a:rPr>
              <a:t>work. </a:t>
            </a:r>
            <a:r>
              <a:rPr lang="en-GB" sz="2000" dirty="0">
                <a:solidFill>
                  <a:srgbClr val="002060"/>
                </a:solidFill>
                <a:latin typeface="Century Gothic" panose="020B0502020202020204" pitchFamily="34" charset="0"/>
              </a:rPr>
              <a:t>It is </a:t>
            </a:r>
            <a:r>
              <a:rPr lang="en-GB" sz="2000" b="1" dirty="0">
                <a:solidFill>
                  <a:srgbClr val="002060"/>
                </a:solidFill>
                <a:latin typeface="Century Gothic" panose="020B0502020202020204" pitchFamily="34" charset="0"/>
              </a:rPr>
              <a:t>important.</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She has </a:t>
            </a:r>
            <a:r>
              <a:rPr lang="en-GB" sz="2000" b="1" dirty="0">
                <a:solidFill>
                  <a:srgbClr val="002060"/>
                </a:solidFill>
                <a:latin typeface="Century Gothic" panose="020B0502020202020204" pitchFamily="34" charset="0"/>
              </a:rPr>
              <a:t>some shoes.  </a:t>
            </a:r>
            <a:r>
              <a:rPr lang="en-GB" sz="2000" dirty="0">
                <a:solidFill>
                  <a:srgbClr val="002060"/>
                </a:solidFill>
                <a:latin typeface="Century Gothic" panose="020B0502020202020204" pitchFamily="34" charset="0"/>
              </a:rPr>
              <a:t>They are </a:t>
            </a:r>
            <a:r>
              <a:rPr lang="en-GB" sz="2000" b="1" dirty="0">
                <a:solidFill>
                  <a:srgbClr val="002060"/>
                </a:solidFill>
                <a:latin typeface="Century Gothic" panose="020B0502020202020204" pitchFamily="34" charset="0"/>
              </a:rPr>
              <a:t>expensive.  </a:t>
            </a:r>
          </a:p>
        </p:txBody>
      </p:sp>
      <p:sp>
        <p:nvSpPr>
          <p:cNvPr id="19" name="TextBox 18"/>
          <p:cNvSpPr txBox="1"/>
          <p:nvPr/>
        </p:nvSpPr>
        <p:spPr>
          <a:xfrm>
            <a:off x="9041053" y="3254010"/>
            <a:ext cx="2710197" cy="2862322"/>
          </a:xfrm>
          <a:prstGeom prst="rect">
            <a:avLst/>
          </a:prstGeom>
          <a:noFill/>
          <a:ln w="38100">
            <a:solidFill>
              <a:schemeClr val="accent5">
                <a:lumMod val="50000"/>
              </a:schemeClr>
            </a:solidFill>
          </a:ln>
        </p:spPr>
        <p:txBody>
          <a:bodyPr wrap="square" rtlCol="0">
            <a:spAutoFit/>
          </a:bodyPr>
          <a:lstStyle/>
          <a:p>
            <a:r>
              <a:rPr lang="en-GB" sz="2000" dirty="0">
                <a:solidFill>
                  <a:srgbClr val="002060"/>
                </a:solidFill>
                <a:latin typeface="Century Gothic" panose="020B0502020202020204" pitchFamily="34" charset="0"/>
              </a:rPr>
              <a:t>They have </a:t>
            </a:r>
            <a:r>
              <a:rPr lang="en-GB" sz="2000" b="1" dirty="0">
                <a:solidFill>
                  <a:srgbClr val="002060"/>
                </a:solidFill>
                <a:latin typeface="Century Gothic" panose="020B0502020202020204" pitchFamily="34" charset="0"/>
              </a:rPr>
              <a:t>three dogs.  </a:t>
            </a:r>
            <a:r>
              <a:rPr lang="en-GB" sz="2000" dirty="0">
                <a:solidFill>
                  <a:srgbClr val="002060"/>
                </a:solidFill>
                <a:latin typeface="Century Gothic" panose="020B0502020202020204" pitchFamily="34" charset="0"/>
              </a:rPr>
              <a:t>They are </a:t>
            </a:r>
            <a:r>
              <a:rPr lang="en-GB" sz="2000" b="1" dirty="0">
                <a:solidFill>
                  <a:srgbClr val="002060"/>
                </a:solidFill>
                <a:latin typeface="Century Gothic" panose="020B0502020202020204" pitchFamily="34" charset="0"/>
              </a:rPr>
              <a:t>strong.</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They have </a:t>
            </a:r>
            <a:r>
              <a:rPr lang="en-GB" sz="2000" b="1" dirty="0">
                <a:solidFill>
                  <a:srgbClr val="002060"/>
                </a:solidFill>
                <a:latin typeface="Century Gothic" panose="020B0502020202020204" pitchFamily="34" charset="0"/>
              </a:rPr>
              <a:t>a family.  </a:t>
            </a:r>
            <a:r>
              <a:rPr lang="en-GB" sz="2000" dirty="0">
                <a:solidFill>
                  <a:srgbClr val="002060"/>
                </a:solidFill>
                <a:latin typeface="Century Gothic" panose="020B0502020202020204" pitchFamily="34" charset="0"/>
              </a:rPr>
              <a:t>It is </a:t>
            </a:r>
            <a:r>
              <a:rPr lang="en-GB" sz="2000" b="1" dirty="0">
                <a:solidFill>
                  <a:srgbClr val="002060"/>
                </a:solidFill>
                <a:latin typeface="Century Gothic" panose="020B0502020202020204" pitchFamily="34" charset="0"/>
              </a:rPr>
              <a:t>big.</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They have </a:t>
            </a:r>
            <a:r>
              <a:rPr lang="en-GB" sz="2000" b="1" dirty="0">
                <a:solidFill>
                  <a:srgbClr val="002060"/>
                </a:solidFill>
                <a:latin typeface="Century Gothic" panose="020B0502020202020204" pitchFamily="34" charset="0"/>
              </a:rPr>
              <a:t>some films.  </a:t>
            </a:r>
            <a:r>
              <a:rPr lang="en-GB" sz="2000" dirty="0">
                <a:solidFill>
                  <a:srgbClr val="002060"/>
                </a:solidFill>
                <a:latin typeface="Century Gothic" panose="020B0502020202020204" pitchFamily="34" charset="0"/>
              </a:rPr>
              <a:t>They are </a:t>
            </a:r>
            <a:r>
              <a:rPr lang="en-GB" sz="2000" b="1" dirty="0">
                <a:solidFill>
                  <a:srgbClr val="002060"/>
                </a:solidFill>
                <a:latin typeface="Century Gothic" panose="020B0502020202020204" pitchFamily="34" charset="0"/>
              </a:rPr>
              <a:t>old.</a:t>
            </a:r>
          </a:p>
        </p:txBody>
      </p:sp>
      <p:sp>
        <p:nvSpPr>
          <p:cNvPr id="20" name="TextBox 19"/>
          <p:cNvSpPr txBox="1"/>
          <p:nvPr/>
        </p:nvSpPr>
        <p:spPr>
          <a:xfrm>
            <a:off x="-5985342" y="3137086"/>
            <a:ext cx="2643733" cy="2862322"/>
          </a:xfrm>
          <a:prstGeom prst="rect">
            <a:avLst/>
          </a:prstGeom>
          <a:noFill/>
          <a:ln w="38100">
            <a:solidFill>
              <a:schemeClr val="accent5">
                <a:lumMod val="50000"/>
              </a:schemeClr>
            </a:solidFill>
          </a:ln>
        </p:spPr>
        <p:txBody>
          <a:bodyPr wrap="square" rtlCol="0">
            <a:spAutoFit/>
          </a:bodyPr>
          <a:lstStyle/>
          <a:p>
            <a:r>
              <a:rPr lang="en-GB" sz="2000" dirty="0">
                <a:solidFill>
                  <a:schemeClr val="accent1">
                    <a:lumMod val="50000"/>
                  </a:schemeClr>
                </a:solidFill>
                <a:latin typeface="Century Gothic" panose="020B0502020202020204" pitchFamily="34" charset="0"/>
              </a:rPr>
              <a:t>They have </a:t>
            </a:r>
            <a:r>
              <a:rPr lang="en-GB" sz="2000" b="1" dirty="0">
                <a:solidFill>
                  <a:schemeClr val="accent1">
                    <a:lumMod val="50000"/>
                  </a:schemeClr>
                </a:solidFill>
                <a:latin typeface="Century Gothic" panose="020B0502020202020204" pitchFamily="34" charset="0"/>
              </a:rPr>
              <a:t>a cousin.  </a:t>
            </a:r>
            <a:r>
              <a:rPr lang="en-GB" sz="2000" dirty="0">
                <a:solidFill>
                  <a:schemeClr val="accent1">
                    <a:lumMod val="50000"/>
                  </a:schemeClr>
                </a:solidFill>
                <a:latin typeface="Century Gothic" panose="020B0502020202020204" pitchFamily="34" charset="0"/>
              </a:rPr>
              <a:t>She is </a:t>
            </a:r>
            <a:r>
              <a:rPr lang="en-GB" sz="2000" b="1" dirty="0">
                <a:solidFill>
                  <a:schemeClr val="accent1">
                    <a:lumMod val="50000"/>
                  </a:schemeClr>
                </a:solidFill>
                <a:latin typeface="Century Gothic" panose="020B0502020202020204" pitchFamily="34" charset="0"/>
              </a:rPr>
              <a:t>nice.</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They have </a:t>
            </a:r>
            <a:r>
              <a:rPr lang="en-GB" sz="2000" b="1" dirty="0">
                <a:solidFill>
                  <a:schemeClr val="accent1">
                    <a:lumMod val="50000"/>
                  </a:schemeClr>
                </a:solidFill>
                <a:latin typeface="Century Gothic" panose="020B0502020202020204" pitchFamily="34" charset="0"/>
              </a:rPr>
              <a:t>two cats.  </a:t>
            </a:r>
            <a:r>
              <a:rPr lang="en-GB" sz="2000" dirty="0">
                <a:solidFill>
                  <a:schemeClr val="accent1">
                    <a:lumMod val="50000"/>
                  </a:schemeClr>
                </a:solidFill>
                <a:latin typeface="Century Gothic" panose="020B0502020202020204" pitchFamily="34" charset="0"/>
              </a:rPr>
              <a:t>They are </a:t>
            </a:r>
            <a:r>
              <a:rPr lang="en-GB" sz="2000" b="1" dirty="0">
                <a:solidFill>
                  <a:schemeClr val="accent1">
                    <a:lumMod val="50000"/>
                  </a:schemeClr>
                </a:solidFill>
                <a:latin typeface="Century Gothic" panose="020B0502020202020204" pitchFamily="34" charset="0"/>
              </a:rPr>
              <a:t>small.</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They have </a:t>
            </a:r>
            <a:r>
              <a:rPr lang="en-GB" sz="2000" b="1" dirty="0">
                <a:solidFill>
                  <a:schemeClr val="accent1">
                    <a:lumMod val="50000"/>
                  </a:schemeClr>
                </a:solidFill>
                <a:latin typeface="Century Gothic" panose="020B0502020202020204" pitchFamily="34" charset="0"/>
              </a:rPr>
              <a:t>some things.  </a:t>
            </a:r>
            <a:r>
              <a:rPr lang="en-GB" sz="2000" dirty="0">
                <a:solidFill>
                  <a:schemeClr val="accent1">
                    <a:lumMod val="50000"/>
                  </a:schemeClr>
                </a:solidFill>
                <a:latin typeface="Century Gothic" panose="020B0502020202020204" pitchFamily="34" charset="0"/>
              </a:rPr>
              <a:t>They are </a:t>
            </a:r>
            <a:r>
              <a:rPr lang="en-GB" sz="2000" b="1" dirty="0">
                <a:solidFill>
                  <a:schemeClr val="accent1">
                    <a:lumMod val="50000"/>
                  </a:schemeClr>
                </a:solidFill>
                <a:latin typeface="Century Gothic" panose="020B0502020202020204" pitchFamily="34" charset="0"/>
              </a:rPr>
              <a:t>interesting. </a:t>
            </a:r>
          </a:p>
        </p:txBody>
      </p:sp>
      <p:sp>
        <p:nvSpPr>
          <p:cNvPr id="21" name="TextBox 20"/>
          <p:cNvSpPr txBox="1"/>
          <p:nvPr/>
        </p:nvSpPr>
        <p:spPr>
          <a:xfrm>
            <a:off x="-2995498" y="3185845"/>
            <a:ext cx="2556411" cy="2862322"/>
          </a:xfrm>
          <a:prstGeom prst="rect">
            <a:avLst/>
          </a:prstGeom>
          <a:noFill/>
          <a:ln w="38100">
            <a:solidFill>
              <a:schemeClr val="accent5">
                <a:lumMod val="50000"/>
              </a:schemeClr>
            </a:solidFill>
          </a:ln>
        </p:spPr>
        <p:txBody>
          <a:bodyPr wrap="square" rtlCol="0">
            <a:spAutoFit/>
          </a:bodyPr>
          <a:lstStyle/>
          <a:p>
            <a:r>
              <a:rPr lang="en-GB" sz="2000" dirty="0">
                <a:solidFill>
                  <a:schemeClr val="accent1">
                    <a:lumMod val="50000"/>
                  </a:schemeClr>
                </a:solidFill>
                <a:latin typeface="Century Gothic" panose="020B0502020202020204" pitchFamily="34" charset="0"/>
              </a:rPr>
              <a:t>She has </a:t>
            </a:r>
            <a:r>
              <a:rPr lang="en-GB" sz="2000" b="1" dirty="0">
                <a:solidFill>
                  <a:schemeClr val="accent1">
                    <a:lumMod val="50000"/>
                  </a:schemeClr>
                </a:solidFill>
                <a:latin typeface="Century Gothic" panose="020B0502020202020204" pitchFamily="34" charset="0"/>
              </a:rPr>
              <a:t>a brother.  </a:t>
            </a:r>
            <a:r>
              <a:rPr lang="en-GB" sz="2000" dirty="0">
                <a:solidFill>
                  <a:schemeClr val="accent1">
                    <a:lumMod val="50000"/>
                  </a:schemeClr>
                </a:solidFill>
                <a:latin typeface="Century Gothic" panose="020B0502020202020204" pitchFamily="34" charset="0"/>
              </a:rPr>
              <a:t>He is </a:t>
            </a:r>
            <a:r>
              <a:rPr lang="en-GB" sz="2000" b="1" dirty="0">
                <a:solidFill>
                  <a:schemeClr val="accent1">
                    <a:lumMod val="50000"/>
                  </a:schemeClr>
                </a:solidFill>
                <a:latin typeface="Century Gothic" panose="020B0502020202020204" pitchFamily="34" charset="0"/>
              </a:rPr>
              <a:t>active.</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She has </a:t>
            </a:r>
            <a:r>
              <a:rPr lang="en-GB" sz="2000" b="1" dirty="0">
                <a:solidFill>
                  <a:schemeClr val="accent1">
                    <a:lumMod val="50000"/>
                  </a:schemeClr>
                </a:solidFill>
                <a:latin typeface="Century Gothic" panose="020B0502020202020204" pitchFamily="34" charset="0"/>
              </a:rPr>
              <a:t>some shoes.  </a:t>
            </a:r>
            <a:r>
              <a:rPr lang="en-GB" sz="2000" dirty="0">
                <a:solidFill>
                  <a:schemeClr val="accent1">
                    <a:lumMod val="50000"/>
                  </a:schemeClr>
                </a:solidFill>
                <a:latin typeface="Century Gothic" panose="020B0502020202020204" pitchFamily="34" charset="0"/>
              </a:rPr>
              <a:t>They are</a:t>
            </a:r>
            <a:r>
              <a:rPr lang="en-GB" sz="2000" b="1" dirty="0">
                <a:solidFill>
                  <a:schemeClr val="accent1">
                    <a:lumMod val="50000"/>
                  </a:schemeClr>
                </a:solidFill>
                <a:latin typeface="Century Gothic" panose="020B0502020202020204" pitchFamily="34" charset="0"/>
              </a:rPr>
              <a:t> pretty</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She has</a:t>
            </a:r>
            <a:r>
              <a:rPr lang="en-GB" sz="2000" b="1" dirty="0">
                <a:solidFill>
                  <a:schemeClr val="accent1">
                    <a:lumMod val="50000"/>
                  </a:schemeClr>
                </a:solidFill>
                <a:latin typeface="Century Gothic" panose="020B0502020202020204" pitchFamily="34" charset="0"/>
              </a:rPr>
              <a:t> an island.  </a:t>
            </a:r>
            <a:r>
              <a:rPr lang="en-GB" sz="2000" dirty="0">
                <a:solidFill>
                  <a:schemeClr val="accent1">
                    <a:lumMod val="50000"/>
                  </a:schemeClr>
                </a:solidFill>
                <a:latin typeface="Century Gothic" panose="020B0502020202020204" pitchFamily="34" charset="0"/>
              </a:rPr>
              <a:t>It is </a:t>
            </a:r>
            <a:r>
              <a:rPr lang="en-GB" sz="2000" b="1" dirty="0">
                <a:solidFill>
                  <a:schemeClr val="accent1">
                    <a:lumMod val="50000"/>
                  </a:schemeClr>
                </a:solidFill>
                <a:latin typeface="Century Gothic" panose="020B0502020202020204" pitchFamily="34" charset="0"/>
              </a:rPr>
              <a:t>beautiful.</a:t>
            </a:r>
          </a:p>
        </p:txBody>
      </p:sp>
      <p:sp>
        <p:nvSpPr>
          <p:cNvPr id="2" name="Title 1"/>
          <p:cNvSpPr>
            <a:spLocks noGrp="1"/>
          </p:cNvSpPr>
          <p:nvPr>
            <p:ph type="title"/>
          </p:nvPr>
        </p:nvSpPr>
        <p:spPr>
          <a:xfrm>
            <a:off x="10396151" y="435765"/>
            <a:ext cx="122831" cy="45719"/>
          </a:xfrm>
        </p:spPr>
        <p:txBody>
          <a:bodyPr>
            <a:normAutofit fontScale="90000"/>
          </a:bodyPr>
          <a:lstStyle/>
          <a:p>
            <a:r>
              <a:rPr lang="en-GB" sz="100" b="1" dirty="0" err="1">
                <a:solidFill>
                  <a:prstClr val="white"/>
                </a:solidFill>
              </a:rPr>
              <a:t>escribir</a:t>
            </a:r>
            <a:r>
              <a:rPr lang="en-GB" sz="100" b="1" dirty="0">
                <a:solidFill>
                  <a:prstClr val="white"/>
                </a:solidFill>
              </a:rPr>
              <a:t> / </a:t>
            </a:r>
            <a:r>
              <a:rPr lang="en-GB" sz="100" b="1" dirty="0" err="1">
                <a:solidFill>
                  <a:prstClr val="white"/>
                </a:solidFill>
              </a:rPr>
              <a:t>hablar</a:t>
            </a:r>
            <a:r>
              <a:rPr lang="en-GB" sz="100" b="1" dirty="0">
                <a:solidFill>
                  <a:prstClr val="white"/>
                </a:solidFill>
              </a:rPr>
              <a:t> /</a:t>
            </a:r>
            <a:r>
              <a:rPr lang="en-GB" sz="100" b="1" dirty="0" err="1">
                <a:solidFill>
                  <a:prstClr val="white"/>
                </a:solidFill>
              </a:rPr>
              <a:t>escuchar</a:t>
            </a:r>
            <a:endParaRPr lang="en-GB" sz="100" dirty="0"/>
          </a:p>
        </p:txBody>
      </p:sp>
      <p:sp>
        <p:nvSpPr>
          <p:cNvPr id="22" name="Rounded Rectangle 11">
            <a:extLst>
              <a:ext uri="{FF2B5EF4-FFF2-40B4-BE49-F238E27FC236}">
                <a16:creationId xmlns:a16="http://schemas.microsoft.com/office/drawing/2014/main" id="{A316DD52-7894-4A75-969C-CA0645DA2978}"/>
              </a:ext>
            </a:extLst>
          </p:cNvPr>
          <p:cNvSpPr/>
          <p:nvPr/>
        </p:nvSpPr>
        <p:spPr>
          <a:xfrm>
            <a:off x="8315008" y="258166"/>
            <a:ext cx="3613136"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23" name="TextBox 22">
            <a:extLst>
              <a:ext uri="{FF2B5EF4-FFF2-40B4-BE49-F238E27FC236}">
                <a16:creationId xmlns:a16="http://schemas.microsoft.com/office/drawing/2014/main" id="{146FA811-3635-4EB9-B971-13A639337919}"/>
              </a:ext>
            </a:extLst>
          </p:cNvPr>
          <p:cNvSpPr txBox="1"/>
          <p:nvPr/>
        </p:nvSpPr>
        <p:spPr>
          <a:xfrm>
            <a:off x="14402" y="55059"/>
            <a:ext cx="6096000" cy="523220"/>
          </a:xfrm>
          <a:prstGeom prst="rect">
            <a:avLst/>
          </a:prstGeom>
          <a:noFill/>
        </p:spPr>
        <p:txBody>
          <a:bodyPr wrap="square">
            <a:spAutoFit/>
          </a:bodyPr>
          <a:lstStyle/>
          <a:p>
            <a:r>
              <a:rPr kumimoji="0" lang="en-US" sz="28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Round 1 </a:t>
            </a:r>
            <a:r>
              <a:rPr kumimoji="0" lang="en-US" sz="2800" b="1" i="0" u="none" strike="noStrike" kern="1200" cap="none" spc="0" normalizeH="0" baseline="0" noProof="0" dirty="0" err="1">
                <a:ln w="22225">
                  <a:noFill/>
                  <a:prstDash val="solid"/>
                </a:ln>
                <a:solidFill>
                  <a:srgbClr val="4472C4">
                    <a:lumMod val="50000"/>
                  </a:srgbClr>
                </a:solidFill>
                <a:effectLst/>
                <a:uLnTx/>
                <a:uFillTx/>
                <a:latin typeface="Century Gothic" panose="020B0502020202020204" pitchFamily="34" charset="0"/>
                <a:ea typeface="+mn-ea"/>
                <a:cs typeface="+mn-cs"/>
              </a:rPr>
              <a:t>respuestas</a:t>
            </a:r>
            <a:endParaRPr lang="en-GB" sz="2800" dirty="0"/>
          </a:p>
        </p:txBody>
      </p:sp>
      <p:sp>
        <p:nvSpPr>
          <p:cNvPr id="24" name="TextBox 23">
            <a:extLst>
              <a:ext uri="{FF2B5EF4-FFF2-40B4-BE49-F238E27FC236}">
                <a16:creationId xmlns:a16="http://schemas.microsoft.com/office/drawing/2014/main" id="{6E7AEAF1-FCDD-410C-BA13-B076B49205A0}"/>
              </a:ext>
            </a:extLst>
          </p:cNvPr>
          <p:cNvSpPr txBox="1"/>
          <p:nvPr/>
        </p:nvSpPr>
        <p:spPr>
          <a:xfrm>
            <a:off x="136479" y="690740"/>
            <a:ext cx="5363570" cy="5632311"/>
          </a:xfrm>
          <a:prstGeom prst="rect">
            <a:avLst/>
          </a:prstGeom>
          <a:noFill/>
          <a:ln w="38100">
            <a:solidFill>
              <a:schemeClr val="accent5">
                <a:lumMod val="50000"/>
              </a:schemeClr>
            </a:solidFill>
          </a:ln>
        </p:spPr>
        <p:txBody>
          <a:bodyPr wrap="square" rtlCol="0">
            <a:spAutoFit/>
          </a:bodyPr>
          <a:lstStyle/>
          <a:p>
            <a:endParaRPr lang="en-GB" sz="2000" u="sng" dirty="0">
              <a:solidFill>
                <a:srgbClr val="115076"/>
              </a:solidFill>
              <a:latin typeface="Century Gothic" panose="020B0502020202020204" pitchFamily="34" charset="0"/>
            </a:endParaRPr>
          </a:p>
          <a:p>
            <a:endParaRPr lang="en-GB" sz="2000" u="sng" dirty="0">
              <a:solidFill>
                <a:srgbClr val="115076"/>
              </a:solidFill>
              <a:latin typeface="Century Gothic" panose="020B0502020202020204" pitchFamily="34" charset="0"/>
            </a:endParaRPr>
          </a:p>
          <a:p>
            <a:endParaRPr lang="en-GB" sz="2000" u="sng" dirty="0">
              <a:solidFill>
                <a:srgbClr val="115076"/>
              </a:solidFill>
              <a:latin typeface="Century Gothic" panose="020B0502020202020204" pitchFamily="34" charset="0"/>
            </a:endParaRPr>
          </a:p>
          <a:p>
            <a:r>
              <a:rPr lang="en-GB" sz="2000" dirty="0">
                <a:solidFill>
                  <a:srgbClr val="002060"/>
                </a:solidFill>
                <a:latin typeface="Century Gothic" panose="020B0502020202020204" pitchFamily="34" charset="0"/>
              </a:rPr>
              <a:t>She has a grandma.  She is cheerful.</a:t>
            </a:r>
          </a:p>
          <a:p>
            <a:r>
              <a:rPr lang="en-GB" sz="2000" b="1" dirty="0" err="1">
                <a:solidFill>
                  <a:srgbClr val="AE1518"/>
                </a:solidFill>
                <a:latin typeface="Century Gothic" panose="020B0502020202020204" pitchFamily="34" charset="0"/>
              </a:rPr>
              <a:t>Tiene</a:t>
            </a:r>
            <a:r>
              <a:rPr lang="en-GB" sz="2000" b="1" dirty="0">
                <a:solidFill>
                  <a:srgbClr val="AE1518"/>
                </a:solidFill>
                <a:latin typeface="Century Gothic" panose="020B0502020202020204" pitchFamily="34" charset="0"/>
              </a:rPr>
              <a:t> </a:t>
            </a:r>
            <a:r>
              <a:rPr lang="en-GB" sz="2000" b="1" dirty="0" err="1">
                <a:solidFill>
                  <a:srgbClr val="AE1518"/>
                </a:solidFill>
                <a:latin typeface="Century Gothic" panose="020B0502020202020204" pitchFamily="34" charset="0"/>
              </a:rPr>
              <a:t>una</a:t>
            </a:r>
            <a:r>
              <a:rPr lang="en-GB" sz="2000" b="1" dirty="0">
                <a:solidFill>
                  <a:srgbClr val="AE1518"/>
                </a:solidFill>
                <a:latin typeface="Century Gothic" panose="020B0502020202020204" pitchFamily="34" charset="0"/>
              </a:rPr>
              <a:t> </a:t>
            </a:r>
            <a:r>
              <a:rPr lang="en-GB" sz="2000" b="1" dirty="0" err="1">
                <a:solidFill>
                  <a:srgbClr val="AE1518"/>
                </a:solidFill>
                <a:latin typeface="Century Gothic" panose="020B0502020202020204" pitchFamily="34" charset="0"/>
              </a:rPr>
              <a:t>abuela</a:t>
            </a:r>
            <a:r>
              <a:rPr lang="en-GB" sz="2000" b="1" dirty="0">
                <a:solidFill>
                  <a:srgbClr val="AE1518"/>
                </a:solidFill>
                <a:latin typeface="Century Gothic" panose="020B0502020202020204" pitchFamily="34" charset="0"/>
              </a:rPr>
              <a:t>.  Es </a:t>
            </a:r>
            <a:r>
              <a:rPr lang="en-GB" sz="2000" b="1" dirty="0" err="1">
                <a:solidFill>
                  <a:srgbClr val="AE1518"/>
                </a:solidFill>
                <a:latin typeface="Century Gothic" panose="020B0502020202020204" pitchFamily="34" charset="0"/>
              </a:rPr>
              <a:t>alegre</a:t>
            </a:r>
            <a:r>
              <a:rPr lang="en-GB" sz="2000" b="1" dirty="0">
                <a:solidFill>
                  <a:srgbClr val="AE1518"/>
                </a:solidFill>
                <a:latin typeface="Century Gothic" panose="020B0502020202020204" pitchFamily="34" charset="0"/>
              </a:rPr>
              <a:t>.</a:t>
            </a:r>
          </a:p>
          <a:p>
            <a:r>
              <a:rPr lang="en-GB" sz="2000" dirty="0">
                <a:solidFill>
                  <a:srgbClr val="002060"/>
                </a:solidFill>
                <a:latin typeface="Century Gothic" panose="020B0502020202020204" pitchFamily="34" charset="0"/>
              </a:rPr>
              <a:t>She has work.  It is important. </a:t>
            </a:r>
          </a:p>
          <a:p>
            <a:r>
              <a:rPr lang="en-GB" sz="2000" b="1" dirty="0" err="1">
                <a:solidFill>
                  <a:srgbClr val="AE1518"/>
                </a:solidFill>
                <a:latin typeface="Century Gothic" panose="020B0502020202020204" pitchFamily="34" charset="0"/>
              </a:rPr>
              <a:t>Tiene</a:t>
            </a:r>
            <a:r>
              <a:rPr lang="en-GB" sz="2000" b="1" dirty="0">
                <a:solidFill>
                  <a:srgbClr val="AE1518"/>
                </a:solidFill>
                <a:latin typeface="Century Gothic" panose="020B0502020202020204" pitchFamily="34" charset="0"/>
              </a:rPr>
              <a:t> </a:t>
            </a:r>
            <a:r>
              <a:rPr lang="en-GB" sz="2000" b="1" dirty="0" err="1">
                <a:solidFill>
                  <a:srgbClr val="AE1518"/>
                </a:solidFill>
                <a:latin typeface="Century Gothic" panose="020B0502020202020204" pitchFamily="34" charset="0"/>
              </a:rPr>
              <a:t>trabajo</a:t>
            </a:r>
            <a:r>
              <a:rPr lang="en-GB" sz="2000" b="1" dirty="0">
                <a:solidFill>
                  <a:srgbClr val="AE1518"/>
                </a:solidFill>
                <a:latin typeface="Century Gothic" panose="020B0502020202020204" pitchFamily="34" charset="0"/>
              </a:rPr>
              <a:t>.  Es importante.</a:t>
            </a:r>
          </a:p>
          <a:p>
            <a:r>
              <a:rPr lang="en-GB" sz="2000" dirty="0">
                <a:solidFill>
                  <a:srgbClr val="002060"/>
                </a:solidFill>
                <a:latin typeface="Century Gothic" panose="020B0502020202020204" pitchFamily="34" charset="0"/>
              </a:rPr>
              <a:t>She has some shoes.  They are expensive.  </a:t>
            </a:r>
          </a:p>
          <a:p>
            <a:r>
              <a:rPr lang="en-GB" sz="2000" b="1" dirty="0" err="1">
                <a:solidFill>
                  <a:srgbClr val="AE1518"/>
                </a:solidFill>
                <a:latin typeface="Century Gothic" panose="020B0502020202020204" pitchFamily="34" charset="0"/>
              </a:rPr>
              <a:t>Tiene</a:t>
            </a:r>
            <a:r>
              <a:rPr lang="en-GB" sz="2000" b="1" dirty="0">
                <a:solidFill>
                  <a:srgbClr val="AE1518"/>
                </a:solidFill>
                <a:latin typeface="Century Gothic" panose="020B0502020202020204" pitchFamily="34" charset="0"/>
              </a:rPr>
              <a:t> </a:t>
            </a:r>
            <a:r>
              <a:rPr lang="en-GB" sz="2000" b="1" dirty="0" err="1">
                <a:solidFill>
                  <a:srgbClr val="AE1518"/>
                </a:solidFill>
                <a:latin typeface="Century Gothic" panose="020B0502020202020204" pitchFamily="34" charset="0"/>
              </a:rPr>
              <a:t>unos</a:t>
            </a:r>
            <a:r>
              <a:rPr lang="en-GB" sz="2000" b="1" dirty="0">
                <a:solidFill>
                  <a:srgbClr val="AE1518"/>
                </a:solidFill>
                <a:latin typeface="Century Gothic" panose="020B0502020202020204" pitchFamily="34" charset="0"/>
              </a:rPr>
              <a:t> </a:t>
            </a:r>
            <a:r>
              <a:rPr lang="en-GB" sz="2000" b="1" dirty="0" err="1">
                <a:solidFill>
                  <a:srgbClr val="AE1518"/>
                </a:solidFill>
                <a:latin typeface="Century Gothic" panose="020B0502020202020204" pitchFamily="34" charset="0"/>
              </a:rPr>
              <a:t>zapatos</a:t>
            </a:r>
            <a:r>
              <a:rPr lang="en-GB" sz="2000" b="1" dirty="0">
                <a:solidFill>
                  <a:srgbClr val="AE1518"/>
                </a:solidFill>
                <a:latin typeface="Century Gothic" panose="020B0502020202020204" pitchFamily="34" charset="0"/>
              </a:rPr>
              <a:t>.  Son </a:t>
            </a:r>
            <a:r>
              <a:rPr lang="en-GB" sz="2000" b="1" dirty="0" err="1">
                <a:solidFill>
                  <a:srgbClr val="AE1518"/>
                </a:solidFill>
                <a:latin typeface="Century Gothic" panose="020B0502020202020204" pitchFamily="34" charset="0"/>
              </a:rPr>
              <a:t>caros</a:t>
            </a:r>
            <a:r>
              <a:rPr lang="en-GB" sz="2000" b="1" dirty="0">
                <a:solidFill>
                  <a:srgbClr val="AE1518"/>
                </a:solidFill>
                <a:latin typeface="Century Gothic" panose="020B0502020202020204" pitchFamily="34" charset="0"/>
              </a:rPr>
              <a:t>.</a:t>
            </a: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They have three dogs.  They are strong.</a:t>
            </a:r>
          </a:p>
          <a:p>
            <a:r>
              <a:rPr lang="en-GB" sz="2000" b="1" dirty="0">
                <a:solidFill>
                  <a:srgbClr val="AE1518"/>
                </a:solidFill>
                <a:latin typeface="Century Gothic" panose="020B0502020202020204" pitchFamily="34" charset="0"/>
              </a:rPr>
              <a:t>Tienen </a:t>
            </a:r>
            <a:r>
              <a:rPr lang="en-GB" sz="2000" b="1" dirty="0" err="1">
                <a:solidFill>
                  <a:srgbClr val="AE1518"/>
                </a:solidFill>
                <a:latin typeface="Century Gothic" panose="020B0502020202020204" pitchFamily="34" charset="0"/>
              </a:rPr>
              <a:t>tres</a:t>
            </a:r>
            <a:r>
              <a:rPr lang="en-GB" sz="2000" b="1" dirty="0">
                <a:solidFill>
                  <a:srgbClr val="AE1518"/>
                </a:solidFill>
                <a:latin typeface="Century Gothic" panose="020B0502020202020204" pitchFamily="34" charset="0"/>
              </a:rPr>
              <a:t> </a:t>
            </a:r>
            <a:r>
              <a:rPr lang="en-GB" sz="2000" b="1" dirty="0" err="1">
                <a:solidFill>
                  <a:srgbClr val="AE1518"/>
                </a:solidFill>
                <a:latin typeface="Century Gothic" panose="020B0502020202020204" pitchFamily="34" charset="0"/>
              </a:rPr>
              <a:t>perros</a:t>
            </a:r>
            <a:r>
              <a:rPr lang="en-GB" sz="2000" b="1" dirty="0">
                <a:solidFill>
                  <a:srgbClr val="AE1518"/>
                </a:solidFill>
                <a:latin typeface="Century Gothic" panose="020B0502020202020204" pitchFamily="34" charset="0"/>
              </a:rPr>
              <a:t>.  Son </a:t>
            </a:r>
            <a:r>
              <a:rPr lang="en-GB" sz="2000" b="1" dirty="0" err="1">
                <a:solidFill>
                  <a:srgbClr val="AE1518"/>
                </a:solidFill>
                <a:latin typeface="Century Gothic" panose="020B0502020202020204" pitchFamily="34" charset="0"/>
              </a:rPr>
              <a:t>fuertes</a:t>
            </a:r>
            <a:r>
              <a:rPr lang="en-GB" sz="2000" b="1" dirty="0">
                <a:solidFill>
                  <a:srgbClr val="AE1518"/>
                </a:solidFill>
                <a:latin typeface="Century Gothic" panose="020B0502020202020204" pitchFamily="34" charset="0"/>
              </a:rPr>
              <a:t>.</a:t>
            </a:r>
          </a:p>
          <a:p>
            <a:r>
              <a:rPr lang="en-GB" sz="2000" dirty="0">
                <a:solidFill>
                  <a:srgbClr val="002060"/>
                </a:solidFill>
                <a:latin typeface="Century Gothic" panose="020B0502020202020204" pitchFamily="34" charset="0"/>
              </a:rPr>
              <a:t>They have a family.  It is big.</a:t>
            </a:r>
          </a:p>
          <a:p>
            <a:r>
              <a:rPr lang="en-GB" sz="2000" b="1" dirty="0">
                <a:solidFill>
                  <a:srgbClr val="AE1518"/>
                </a:solidFill>
                <a:latin typeface="Century Gothic" panose="020B0502020202020204" pitchFamily="34" charset="0"/>
              </a:rPr>
              <a:t>Tienen una </a:t>
            </a:r>
            <a:r>
              <a:rPr lang="en-GB" sz="2000" b="1" dirty="0" err="1">
                <a:solidFill>
                  <a:srgbClr val="AE1518"/>
                </a:solidFill>
                <a:latin typeface="Century Gothic" panose="020B0502020202020204" pitchFamily="34" charset="0"/>
              </a:rPr>
              <a:t>familia</a:t>
            </a:r>
            <a:r>
              <a:rPr lang="en-GB" sz="2000" b="1" dirty="0">
                <a:solidFill>
                  <a:srgbClr val="AE1518"/>
                </a:solidFill>
                <a:latin typeface="Century Gothic" panose="020B0502020202020204" pitchFamily="34" charset="0"/>
              </a:rPr>
              <a:t>  </a:t>
            </a:r>
            <a:r>
              <a:rPr lang="en-GB" sz="2000" b="1" dirty="0" err="1">
                <a:solidFill>
                  <a:srgbClr val="AE1518"/>
                </a:solidFill>
                <a:latin typeface="Century Gothic" panose="020B0502020202020204" pitchFamily="34" charset="0"/>
              </a:rPr>
              <a:t>Es</a:t>
            </a:r>
            <a:r>
              <a:rPr lang="en-GB" sz="2000" b="1" dirty="0">
                <a:solidFill>
                  <a:srgbClr val="AE1518"/>
                </a:solidFill>
                <a:latin typeface="Century Gothic" panose="020B0502020202020204" pitchFamily="34" charset="0"/>
              </a:rPr>
              <a:t> </a:t>
            </a:r>
            <a:r>
              <a:rPr lang="en-GB" sz="2000" b="1" dirty="0" err="1">
                <a:solidFill>
                  <a:srgbClr val="AE1518"/>
                </a:solidFill>
                <a:latin typeface="Century Gothic" panose="020B0502020202020204" pitchFamily="34" charset="0"/>
              </a:rPr>
              <a:t>grande</a:t>
            </a:r>
            <a:r>
              <a:rPr lang="en-GB" sz="2000" b="1" dirty="0">
                <a:solidFill>
                  <a:srgbClr val="AE1518"/>
                </a:solidFill>
                <a:latin typeface="Century Gothic" panose="020B0502020202020204" pitchFamily="34" charset="0"/>
              </a:rPr>
              <a:t>.</a:t>
            </a:r>
          </a:p>
          <a:p>
            <a:r>
              <a:rPr lang="en-GB" sz="2000" dirty="0">
                <a:solidFill>
                  <a:srgbClr val="002060"/>
                </a:solidFill>
                <a:latin typeface="Century Gothic" panose="020B0502020202020204" pitchFamily="34" charset="0"/>
              </a:rPr>
              <a:t>They have some films.  They are old.</a:t>
            </a:r>
          </a:p>
          <a:p>
            <a:r>
              <a:rPr lang="en-GB" sz="2000" b="1" dirty="0">
                <a:solidFill>
                  <a:srgbClr val="AE1518"/>
                </a:solidFill>
                <a:latin typeface="Century Gothic" panose="020B0502020202020204" pitchFamily="34" charset="0"/>
              </a:rPr>
              <a:t>Tienen </a:t>
            </a:r>
            <a:r>
              <a:rPr lang="en-GB" sz="2000" b="1" dirty="0" err="1">
                <a:solidFill>
                  <a:srgbClr val="AE1518"/>
                </a:solidFill>
                <a:latin typeface="Century Gothic" panose="020B0502020202020204" pitchFamily="34" charset="0"/>
              </a:rPr>
              <a:t>unas</a:t>
            </a:r>
            <a:r>
              <a:rPr lang="en-GB" sz="2000" b="1" dirty="0">
                <a:solidFill>
                  <a:srgbClr val="AE1518"/>
                </a:solidFill>
                <a:latin typeface="Century Gothic" panose="020B0502020202020204" pitchFamily="34" charset="0"/>
              </a:rPr>
              <a:t> </a:t>
            </a:r>
            <a:r>
              <a:rPr lang="en-GB" sz="2000" b="1" dirty="0" err="1">
                <a:solidFill>
                  <a:srgbClr val="AE1518"/>
                </a:solidFill>
                <a:latin typeface="Century Gothic" panose="020B0502020202020204" pitchFamily="34" charset="0"/>
              </a:rPr>
              <a:t>películas</a:t>
            </a:r>
            <a:r>
              <a:rPr lang="en-GB" sz="2000" b="1" dirty="0">
                <a:solidFill>
                  <a:srgbClr val="AE1518"/>
                </a:solidFill>
                <a:latin typeface="Century Gothic" panose="020B0502020202020204" pitchFamily="34" charset="0"/>
              </a:rPr>
              <a:t>.  Son </a:t>
            </a:r>
            <a:r>
              <a:rPr lang="en-GB" sz="2000" b="1" dirty="0" err="1">
                <a:solidFill>
                  <a:srgbClr val="AE1518"/>
                </a:solidFill>
                <a:latin typeface="Century Gothic" panose="020B0502020202020204" pitchFamily="34" charset="0"/>
              </a:rPr>
              <a:t>antiguas</a:t>
            </a:r>
            <a:r>
              <a:rPr lang="en-GB" sz="2000" b="1" dirty="0">
                <a:solidFill>
                  <a:srgbClr val="AE1518"/>
                </a:solidFill>
                <a:latin typeface="Century Gothic" panose="020B0502020202020204" pitchFamily="34" charset="0"/>
              </a:rPr>
              <a:t>.</a:t>
            </a:r>
          </a:p>
        </p:txBody>
      </p:sp>
      <p:pic>
        <p:nvPicPr>
          <p:cNvPr id="25" name="Picture 24">
            <a:extLst>
              <a:ext uri="{FF2B5EF4-FFF2-40B4-BE49-F238E27FC236}">
                <a16:creationId xmlns:a16="http://schemas.microsoft.com/office/drawing/2014/main" id="{14914CF9-E617-433A-A139-954F3D74B3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6262" y="3582297"/>
            <a:ext cx="781688" cy="820087"/>
          </a:xfrm>
          <a:prstGeom prst="rect">
            <a:avLst/>
          </a:prstGeom>
        </p:spPr>
      </p:pic>
      <p:pic>
        <p:nvPicPr>
          <p:cNvPr id="26" name="Picture 25">
            <a:extLst>
              <a:ext uri="{FF2B5EF4-FFF2-40B4-BE49-F238E27FC236}">
                <a16:creationId xmlns:a16="http://schemas.microsoft.com/office/drawing/2014/main" id="{E18FA998-52FC-4DEA-B081-BE272FA07D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6975" y="3563704"/>
            <a:ext cx="770981" cy="786716"/>
          </a:xfrm>
          <a:prstGeom prst="rect">
            <a:avLst/>
          </a:prstGeom>
        </p:spPr>
      </p:pic>
      <p:pic>
        <p:nvPicPr>
          <p:cNvPr id="27" name="Picture 26">
            <a:extLst>
              <a:ext uri="{FF2B5EF4-FFF2-40B4-BE49-F238E27FC236}">
                <a16:creationId xmlns:a16="http://schemas.microsoft.com/office/drawing/2014/main" id="{CF64FA78-5432-4DBD-8915-BCB83AF806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0705" y="779295"/>
            <a:ext cx="781742" cy="784373"/>
          </a:xfrm>
          <a:prstGeom prst="rect">
            <a:avLst/>
          </a:prstGeom>
        </p:spPr>
      </p:pic>
    </p:spTree>
    <p:extLst>
      <p:ext uri="{BB962C8B-B14F-4D97-AF65-F5344CB8AC3E}">
        <p14:creationId xmlns:p14="http://schemas.microsoft.com/office/powerpoint/2010/main" val="2058174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3411" y="1690877"/>
            <a:ext cx="1368275" cy="14354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966" y="1622898"/>
            <a:ext cx="1230071" cy="140916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6303" y="1647209"/>
            <a:ext cx="1353620" cy="1522823"/>
          </a:xfrm>
          <a:prstGeom prst="rect">
            <a:avLst/>
          </a:prstGeom>
        </p:spPr>
      </p:pic>
      <p:sp>
        <p:nvSpPr>
          <p:cNvPr id="13" name="Rectangle 12"/>
          <p:cNvSpPr/>
          <p:nvPr/>
        </p:nvSpPr>
        <p:spPr>
          <a:xfrm>
            <a:off x="6485312" y="858841"/>
            <a:ext cx="2436886" cy="646331"/>
          </a:xfrm>
          <a:prstGeom prst="rect">
            <a:avLst/>
          </a:prstGeom>
          <a:noFill/>
        </p:spPr>
        <p:txBody>
          <a:bodyPr wrap="none" lIns="91440" tIns="45720" rIns="91440" bIns="45720">
            <a:spAutoFit/>
          </a:bodyPr>
          <a:lstStyle/>
          <a:p>
            <a:pPr algn="ctr"/>
            <a:r>
              <a:rPr lang="en-US" sz="3600" b="1" dirty="0">
                <a:ln w="22225">
                  <a:noFill/>
                  <a:prstDash val="solid"/>
                </a:ln>
                <a:solidFill>
                  <a:srgbClr val="002060"/>
                </a:solidFill>
                <a:latin typeface="Century Gothic" panose="020B0502020202020204" pitchFamily="34" charset="0"/>
              </a:rPr>
              <a:t>Persona A</a:t>
            </a:r>
            <a:endParaRPr lang="en-US" sz="3600" b="1" cap="none" spc="0" dirty="0">
              <a:ln w="22225">
                <a:noFill/>
                <a:prstDash val="solid"/>
              </a:ln>
              <a:solidFill>
                <a:srgbClr val="002060"/>
              </a:solidFill>
              <a:effectLst/>
              <a:latin typeface="Century Gothic" panose="020B0502020202020204" pitchFamily="34" charset="0"/>
            </a:endParaRPr>
          </a:p>
        </p:txBody>
      </p:sp>
      <p:sp>
        <p:nvSpPr>
          <p:cNvPr id="20" name="TextBox 19"/>
          <p:cNvSpPr txBox="1"/>
          <p:nvPr/>
        </p:nvSpPr>
        <p:spPr>
          <a:xfrm>
            <a:off x="6381889" y="3149786"/>
            <a:ext cx="2643733" cy="2862322"/>
          </a:xfrm>
          <a:prstGeom prst="rect">
            <a:avLst/>
          </a:prstGeom>
          <a:noFill/>
          <a:ln w="38100">
            <a:solidFill>
              <a:schemeClr val="accent5">
                <a:lumMod val="50000"/>
              </a:schemeClr>
            </a:solidFill>
          </a:ln>
        </p:spPr>
        <p:txBody>
          <a:bodyPr wrap="square" rtlCol="0">
            <a:spAutoFit/>
          </a:bodyPr>
          <a:lstStyle/>
          <a:p>
            <a:r>
              <a:rPr lang="en-GB" sz="2000" dirty="0">
                <a:solidFill>
                  <a:srgbClr val="002060"/>
                </a:solidFill>
                <a:latin typeface="Century Gothic" panose="020B0502020202020204" pitchFamily="34" charset="0"/>
              </a:rPr>
              <a:t>They have </a:t>
            </a:r>
            <a:r>
              <a:rPr lang="en-GB" sz="2000" b="1" dirty="0">
                <a:solidFill>
                  <a:srgbClr val="002060"/>
                </a:solidFill>
                <a:latin typeface="Century Gothic" panose="020B0502020202020204" pitchFamily="34" charset="0"/>
              </a:rPr>
              <a:t>a cousin.  </a:t>
            </a:r>
            <a:r>
              <a:rPr lang="en-GB" sz="2000" dirty="0">
                <a:solidFill>
                  <a:srgbClr val="002060"/>
                </a:solidFill>
                <a:latin typeface="Century Gothic" panose="020B0502020202020204" pitchFamily="34" charset="0"/>
              </a:rPr>
              <a:t>She is </a:t>
            </a:r>
            <a:r>
              <a:rPr lang="en-GB" sz="2000" b="1" dirty="0">
                <a:solidFill>
                  <a:srgbClr val="002060"/>
                </a:solidFill>
                <a:latin typeface="Century Gothic" panose="020B0502020202020204" pitchFamily="34" charset="0"/>
              </a:rPr>
              <a:t>nice.</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They have </a:t>
            </a:r>
            <a:r>
              <a:rPr lang="en-GB" sz="2000" b="1" dirty="0">
                <a:solidFill>
                  <a:srgbClr val="002060"/>
                </a:solidFill>
                <a:latin typeface="Century Gothic" panose="020B0502020202020204" pitchFamily="34" charset="0"/>
              </a:rPr>
              <a:t>two cats.  </a:t>
            </a:r>
            <a:r>
              <a:rPr lang="en-GB" sz="2000" dirty="0">
                <a:solidFill>
                  <a:srgbClr val="002060"/>
                </a:solidFill>
                <a:latin typeface="Century Gothic" panose="020B0502020202020204" pitchFamily="34" charset="0"/>
              </a:rPr>
              <a:t>They are </a:t>
            </a:r>
            <a:r>
              <a:rPr lang="en-GB" sz="2000" b="1" dirty="0">
                <a:solidFill>
                  <a:srgbClr val="002060"/>
                </a:solidFill>
                <a:latin typeface="Century Gothic" panose="020B0502020202020204" pitchFamily="34" charset="0"/>
              </a:rPr>
              <a:t>small.</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They have </a:t>
            </a:r>
            <a:r>
              <a:rPr lang="en-GB" sz="2000" b="1" dirty="0">
                <a:solidFill>
                  <a:srgbClr val="002060"/>
                </a:solidFill>
                <a:latin typeface="Century Gothic" panose="020B0502020202020204" pitchFamily="34" charset="0"/>
              </a:rPr>
              <a:t>some things.  </a:t>
            </a:r>
            <a:r>
              <a:rPr lang="en-GB" sz="2000" dirty="0">
                <a:solidFill>
                  <a:srgbClr val="002060"/>
                </a:solidFill>
                <a:latin typeface="Century Gothic" panose="020B0502020202020204" pitchFamily="34" charset="0"/>
              </a:rPr>
              <a:t>They are </a:t>
            </a:r>
            <a:r>
              <a:rPr lang="en-GB" sz="2000" b="1" dirty="0">
                <a:solidFill>
                  <a:srgbClr val="002060"/>
                </a:solidFill>
                <a:latin typeface="Century Gothic" panose="020B0502020202020204" pitchFamily="34" charset="0"/>
              </a:rPr>
              <a:t>interesting. </a:t>
            </a:r>
          </a:p>
        </p:txBody>
      </p:sp>
      <p:sp>
        <p:nvSpPr>
          <p:cNvPr id="21" name="TextBox 20"/>
          <p:cNvSpPr txBox="1"/>
          <p:nvPr/>
        </p:nvSpPr>
        <p:spPr>
          <a:xfrm>
            <a:off x="9371733" y="3149786"/>
            <a:ext cx="2556411" cy="2862322"/>
          </a:xfrm>
          <a:prstGeom prst="rect">
            <a:avLst/>
          </a:prstGeom>
          <a:noFill/>
          <a:ln w="38100">
            <a:solidFill>
              <a:schemeClr val="accent5">
                <a:lumMod val="50000"/>
              </a:schemeClr>
            </a:solidFill>
          </a:ln>
        </p:spPr>
        <p:txBody>
          <a:bodyPr wrap="square" rtlCol="0">
            <a:spAutoFit/>
          </a:bodyPr>
          <a:lstStyle/>
          <a:p>
            <a:r>
              <a:rPr lang="en-GB" sz="2000" dirty="0">
                <a:solidFill>
                  <a:srgbClr val="002060"/>
                </a:solidFill>
                <a:latin typeface="Century Gothic" panose="020B0502020202020204" pitchFamily="34" charset="0"/>
              </a:rPr>
              <a:t>She has </a:t>
            </a:r>
            <a:r>
              <a:rPr lang="en-GB" sz="2000" b="1" dirty="0">
                <a:solidFill>
                  <a:srgbClr val="002060"/>
                </a:solidFill>
                <a:latin typeface="Century Gothic" panose="020B0502020202020204" pitchFamily="34" charset="0"/>
              </a:rPr>
              <a:t>a brother.  </a:t>
            </a:r>
            <a:r>
              <a:rPr lang="en-GB" sz="2000" dirty="0">
                <a:solidFill>
                  <a:srgbClr val="002060"/>
                </a:solidFill>
                <a:latin typeface="Century Gothic" panose="020B0502020202020204" pitchFamily="34" charset="0"/>
              </a:rPr>
              <a:t>He is </a:t>
            </a:r>
            <a:r>
              <a:rPr lang="en-GB" sz="2000" b="1" dirty="0">
                <a:solidFill>
                  <a:srgbClr val="002060"/>
                </a:solidFill>
                <a:latin typeface="Century Gothic" panose="020B0502020202020204" pitchFamily="34" charset="0"/>
              </a:rPr>
              <a:t>active.</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She has </a:t>
            </a:r>
            <a:r>
              <a:rPr lang="en-GB" sz="2000" b="1" dirty="0">
                <a:solidFill>
                  <a:srgbClr val="002060"/>
                </a:solidFill>
                <a:latin typeface="Century Gothic" panose="020B0502020202020204" pitchFamily="34" charset="0"/>
              </a:rPr>
              <a:t>some shoes.  </a:t>
            </a:r>
            <a:r>
              <a:rPr lang="en-GB" sz="2000" dirty="0">
                <a:solidFill>
                  <a:srgbClr val="002060"/>
                </a:solidFill>
                <a:latin typeface="Century Gothic" panose="020B0502020202020204" pitchFamily="34" charset="0"/>
              </a:rPr>
              <a:t>They are</a:t>
            </a:r>
            <a:r>
              <a:rPr lang="en-GB" sz="2000" b="1" dirty="0">
                <a:solidFill>
                  <a:srgbClr val="002060"/>
                </a:solidFill>
                <a:latin typeface="Century Gothic" panose="020B0502020202020204" pitchFamily="34" charset="0"/>
              </a:rPr>
              <a:t> pretty.</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She has</a:t>
            </a:r>
            <a:r>
              <a:rPr lang="en-GB" sz="2000" b="1" dirty="0">
                <a:solidFill>
                  <a:srgbClr val="002060"/>
                </a:solidFill>
                <a:latin typeface="Century Gothic" panose="020B0502020202020204" pitchFamily="34" charset="0"/>
              </a:rPr>
              <a:t> an island.  </a:t>
            </a:r>
            <a:r>
              <a:rPr lang="en-GB" sz="2000" dirty="0">
                <a:solidFill>
                  <a:srgbClr val="002060"/>
                </a:solidFill>
                <a:latin typeface="Century Gothic" panose="020B0502020202020204" pitchFamily="34" charset="0"/>
              </a:rPr>
              <a:t>It is </a:t>
            </a:r>
            <a:r>
              <a:rPr lang="en-GB" sz="2000" b="1" dirty="0">
                <a:solidFill>
                  <a:srgbClr val="002060"/>
                </a:solidFill>
                <a:latin typeface="Century Gothic" panose="020B0502020202020204" pitchFamily="34" charset="0"/>
              </a:rPr>
              <a:t>beautiful.</a:t>
            </a:r>
          </a:p>
        </p:txBody>
      </p:sp>
      <p:sp>
        <p:nvSpPr>
          <p:cNvPr id="2" name="Title 1"/>
          <p:cNvSpPr>
            <a:spLocks noGrp="1"/>
          </p:cNvSpPr>
          <p:nvPr>
            <p:ph type="title"/>
          </p:nvPr>
        </p:nvSpPr>
        <p:spPr>
          <a:xfrm>
            <a:off x="10396151" y="435765"/>
            <a:ext cx="122831" cy="45719"/>
          </a:xfrm>
        </p:spPr>
        <p:txBody>
          <a:bodyPr>
            <a:normAutofit fontScale="90000"/>
          </a:bodyPr>
          <a:lstStyle/>
          <a:p>
            <a:r>
              <a:rPr lang="en-GB" sz="100" b="1" dirty="0" err="1">
                <a:solidFill>
                  <a:prstClr val="white"/>
                </a:solidFill>
              </a:rPr>
              <a:t>escribir</a:t>
            </a:r>
            <a:r>
              <a:rPr lang="en-GB" sz="100" b="1" dirty="0">
                <a:solidFill>
                  <a:prstClr val="white"/>
                </a:solidFill>
              </a:rPr>
              <a:t> / </a:t>
            </a:r>
            <a:r>
              <a:rPr lang="en-GB" sz="100" b="1" dirty="0" err="1">
                <a:solidFill>
                  <a:prstClr val="white"/>
                </a:solidFill>
              </a:rPr>
              <a:t>hablar</a:t>
            </a:r>
            <a:r>
              <a:rPr lang="en-GB" sz="100" b="1" dirty="0">
                <a:solidFill>
                  <a:prstClr val="white"/>
                </a:solidFill>
              </a:rPr>
              <a:t> /</a:t>
            </a:r>
            <a:r>
              <a:rPr lang="en-GB" sz="100" b="1" dirty="0" err="1">
                <a:solidFill>
                  <a:prstClr val="white"/>
                </a:solidFill>
              </a:rPr>
              <a:t>escuchar</a:t>
            </a:r>
            <a:endParaRPr lang="en-GB" sz="100" dirty="0"/>
          </a:p>
        </p:txBody>
      </p:sp>
      <p:sp>
        <p:nvSpPr>
          <p:cNvPr id="22" name="Rounded Rectangle 11">
            <a:extLst>
              <a:ext uri="{FF2B5EF4-FFF2-40B4-BE49-F238E27FC236}">
                <a16:creationId xmlns:a16="http://schemas.microsoft.com/office/drawing/2014/main" id="{A316DD52-7894-4A75-969C-CA0645DA2978}"/>
              </a:ext>
            </a:extLst>
          </p:cNvPr>
          <p:cNvSpPr/>
          <p:nvPr/>
        </p:nvSpPr>
        <p:spPr>
          <a:xfrm>
            <a:off x="8315008" y="258166"/>
            <a:ext cx="3613136"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23" name="TextBox 22">
            <a:extLst>
              <a:ext uri="{FF2B5EF4-FFF2-40B4-BE49-F238E27FC236}">
                <a16:creationId xmlns:a16="http://schemas.microsoft.com/office/drawing/2014/main" id="{146FA811-3635-4EB9-B971-13A639337919}"/>
              </a:ext>
            </a:extLst>
          </p:cNvPr>
          <p:cNvSpPr txBox="1"/>
          <p:nvPr/>
        </p:nvSpPr>
        <p:spPr>
          <a:xfrm>
            <a:off x="14402" y="55059"/>
            <a:ext cx="6096000" cy="523220"/>
          </a:xfrm>
          <a:prstGeom prst="rect">
            <a:avLst/>
          </a:prstGeom>
          <a:noFill/>
        </p:spPr>
        <p:txBody>
          <a:bodyPr wrap="square">
            <a:spAutoFit/>
          </a:bodyPr>
          <a:lstStyle/>
          <a:p>
            <a:r>
              <a:rPr kumimoji="0" lang="en-US" sz="2800" b="1" i="0" u="none" strike="noStrike" kern="1200" cap="none" spc="0" normalizeH="0" baseline="0" noProof="0" dirty="0">
                <a:ln w="22225">
                  <a:noFill/>
                  <a:prstDash val="solid"/>
                </a:ln>
                <a:solidFill>
                  <a:srgbClr val="4472C4">
                    <a:lumMod val="50000"/>
                  </a:srgbClr>
                </a:solidFill>
                <a:effectLst/>
                <a:uLnTx/>
                <a:uFillTx/>
                <a:latin typeface="Century Gothic" panose="020B0502020202020204" pitchFamily="34" charset="0"/>
                <a:ea typeface="+mn-ea"/>
                <a:cs typeface="+mn-cs"/>
              </a:rPr>
              <a:t>Round 2 </a:t>
            </a:r>
            <a:r>
              <a:rPr kumimoji="0" lang="en-US" sz="2800" b="1" i="0" u="none" strike="noStrike" kern="1200" cap="none" spc="0" normalizeH="0" baseline="0" noProof="0" dirty="0" err="1">
                <a:ln w="22225">
                  <a:noFill/>
                  <a:prstDash val="solid"/>
                </a:ln>
                <a:solidFill>
                  <a:srgbClr val="4472C4">
                    <a:lumMod val="50000"/>
                  </a:srgbClr>
                </a:solidFill>
                <a:effectLst/>
                <a:uLnTx/>
                <a:uFillTx/>
                <a:latin typeface="Century Gothic" panose="020B0502020202020204" pitchFamily="34" charset="0"/>
                <a:ea typeface="+mn-ea"/>
                <a:cs typeface="+mn-cs"/>
              </a:rPr>
              <a:t>respuestas</a:t>
            </a:r>
            <a:endParaRPr lang="en-GB" sz="2800" dirty="0"/>
          </a:p>
        </p:txBody>
      </p:sp>
      <p:sp>
        <p:nvSpPr>
          <p:cNvPr id="28" name="TextBox 27">
            <a:extLst>
              <a:ext uri="{FF2B5EF4-FFF2-40B4-BE49-F238E27FC236}">
                <a16:creationId xmlns:a16="http://schemas.microsoft.com/office/drawing/2014/main" id="{F6B0EB4E-918D-4252-92E3-2D512ED7DE9F}"/>
              </a:ext>
            </a:extLst>
          </p:cNvPr>
          <p:cNvSpPr txBox="1"/>
          <p:nvPr/>
        </p:nvSpPr>
        <p:spPr>
          <a:xfrm>
            <a:off x="226362" y="612844"/>
            <a:ext cx="5697206" cy="5632311"/>
          </a:xfrm>
          <a:prstGeom prst="rect">
            <a:avLst/>
          </a:prstGeom>
          <a:noFill/>
          <a:ln w="38100">
            <a:solidFill>
              <a:schemeClr val="accent5">
                <a:lumMod val="50000"/>
              </a:schemeClr>
            </a:solidFill>
          </a:ln>
        </p:spPr>
        <p:txBody>
          <a:bodyPr wrap="square" rtlCol="0">
            <a:spAutoFit/>
          </a:bodyPr>
          <a:lstStyle/>
          <a:p>
            <a:endParaRPr lang="en-GB" sz="2000" u="sng" dirty="0">
              <a:solidFill>
                <a:srgbClr val="115076"/>
              </a:solidFill>
              <a:latin typeface="Century Gothic" panose="020B0502020202020204" pitchFamily="34" charset="0"/>
            </a:endParaRPr>
          </a:p>
          <a:p>
            <a:endParaRPr lang="en-GB" sz="2000" u="sng" dirty="0">
              <a:solidFill>
                <a:srgbClr val="115076"/>
              </a:solidFill>
              <a:latin typeface="Century Gothic" panose="020B0502020202020204" pitchFamily="34" charset="0"/>
            </a:endParaRPr>
          </a:p>
          <a:p>
            <a:endParaRPr lang="en-GB" sz="2000" u="sng" dirty="0">
              <a:solidFill>
                <a:srgbClr val="115076"/>
              </a:solidFill>
              <a:latin typeface="Century Gothic" panose="020B0502020202020204" pitchFamily="34" charset="0"/>
            </a:endParaRPr>
          </a:p>
          <a:p>
            <a:r>
              <a:rPr lang="en-GB" sz="2000" dirty="0">
                <a:solidFill>
                  <a:srgbClr val="002060"/>
                </a:solidFill>
                <a:latin typeface="Century Gothic" panose="020B0502020202020204" pitchFamily="34" charset="0"/>
              </a:rPr>
              <a:t>They have an cousin.  She is nice.</a:t>
            </a:r>
          </a:p>
          <a:p>
            <a:r>
              <a:rPr lang="en-GB" sz="2000" b="1" dirty="0">
                <a:solidFill>
                  <a:srgbClr val="AE1518"/>
                </a:solidFill>
                <a:latin typeface="Century Gothic" panose="020B0502020202020204" pitchFamily="34" charset="0"/>
              </a:rPr>
              <a:t>Tienen una prima.  Es </a:t>
            </a:r>
            <a:r>
              <a:rPr lang="en-GB" sz="2000" b="1" dirty="0" err="1">
                <a:solidFill>
                  <a:srgbClr val="AE1518"/>
                </a:solidFill>
                <a:latin typeface="Century Gothic" panose="020B0502020202020204" pitchFamily="34" charset="0"/>
              </a:rPr>
              <a:t>simpática</a:t>
            </a:r>
            <a:r>
              <a:rPr lang="en-GB" sz="2000" b="1" dirty="0">
                <a:solidFill>
                  <a:srgbClr val="AE1518"/>
                </a:solidFill>
                <a:latin typeface="Century Gothic" panose="020B0502020202020204" pitchFamily="34" charset="0"/>
              </a:rPr>
              <a:t>.</a:t>
            </a:r>
          </a:p>
          <a:p>
            <a:r>
              <a:rPr lang="en-GB" sz="2000" dirty="0">
                <a:solidFill>
                  <a:srgbClr val="002060"/>
                </a:solidFill>
                <a:latin typeface="Century Gothic" panose="020B0502020202020204" pitchFamily="34" charset="0"/>
              </a:rPr>
              <a:t>They have two cats.  They are small.</a:t>
            </a:r>
          </a:p>
          <a:p>
            <a:r>
              <a:rPr lang="en-GB" sz="2000" b="1" dirty="0">
                <a:solidFill>
                  <a:srgbClr val="AE1518"/>
                </a:solidFill>
                <a:latin typeface="Century Gothic" panose="020B0502020202020204" pitchFamily="34" charset="0"/>
              </a:rPr>
              <a:t>Tienen dos </a:t>
            </a:r>
            <a:r>
              <a:rPr lang="en-GB" sz="2000" b="1" dirty="0" err="1">
                <a:solidFill>
                  <a:srgbClr val="AE1518"/>
                </a:solidFill>
                <a:latin typeface="Century Gothic" panose="020B0502020202020204" pitchFamily="34" charset="0"/>
              </a:rPr>
              <a:t>gatos</a:t>
            </a:r>
            <a:r>
              <a:rPr lang="en-GB" sz="2000" b="1" dirty="0">
                <a:solidFill>
                  <a:srgbClr val="AE1518"/>
                </a:solidFill>
                <a:latin typeface="Century Gothic" panose="020B0502020202020204" pitchFamily="34" charset="0"/>
              </a:rPr>
              <a:t>.  Son </a:t>
            </a:r>
            <a:r>
              <a:rPr lang="en-GB" sz="2000" b="1" dirty="0" err="1">
                <a:solidFill>
                  <a:srgbClr val="AE1518"/>
                </a:solidFill>
                <a:latin typeface="Century Gothic" panose="020B0502020202020204" pitchFamily="34" charset="0"/>
              </a:rPr>
              <a:t>pequeños</a:t>
            </a:r>
            <a:r>
              <a:rPr lang="en-GB" sz="2000" b="1" dirty="0">
                <a:solidFill>
                  <a:srgbClr val="AE1518"/>
                </a:solidFill>
                <a:latin typeface="Century Gothic" panose="020B0502020202020204" pitchFamily="34" charset="0"/>
              </a:rPr>
              <a:t>.</a:t>
            </a:r>
          </a:p>
          <a:p>
            <a:r>
              <a:rPr lang="en-GB" sz="2000" dirty="0">
                <a:solidFill>
                  <a:srgbClr val="002060"/>
                </a:solidFill>
                <a:latin typeface="Century Gothic" panose="020B0502020202020204" pitchFamily="34" charset="0"/>
              </a:rPr>
              <a:t>They have some things.  They are interesting. </a:t>
            </a:r>
            <a:r>
              <a:rPr lang="en-GB" sz="2000" b="1" dirty="0">
                <a:solidFill>
                  <a:srgbClr val="AE1518"/>
                </a:solidFill>
                <a:latin typeface="Century Gothic" panose="020B0502020202020204" pitchFamily="34" charset="0"/>
              </a:rPr>
              <a:t>Tienen </a:t>
            </a:r>
            <a:r>
              <a:rPr lang="en-GB" sz="2000" b="1" dirty="0" err="1">
                <a:solidFill>
                  <a:srgbClr val="AE1518"/>
                </a:solidFill>
                <a:latin typeface="Century Gothic" panose="020B0502020202020204" pitchFamily="34" charset="0"/>
              </a:rPr>
              <a:t>unas</a:t>
            </a:r>
            <a:r>
              <a:rPr lang="en-GB" sz="2000" b="1" dirty="0">
                <a:solidFill>
                  <a:srgbClr val="AE1518"/>
                </a:solidFill>
                <a:latin typeface="Century Gothic" panose="020B0502020202020204" pitchFamily="34" charset="0"/>
              </a:rPr>
              <a:t> </a:t>
            </a:r>
            <a:r>
              <a:rPr lang="en-GB" sz="2000" b="1" dirty="0" err="1">
                <a:solidFill>
                  <a:srgbClr val="AE1518"/>
                </a:solidFill>
                <a:latin typeface="Century Gothic" panose="020B0502020202020204" pitchFamily="34" charset="0"/>
              </a:rPr>
              <a:t>cosas</a:t>
            </a:r>
            <a:r>
              <a:rPr lang="en-GB" sz="2000" b="1" dirty="0">
                <a:solidFill>
                  <a:srgbClr val="AE1518"/>
                </a:solidFill>
                <a:latin typeface="Century Gothic" panose="020B0502020202020204" pitchFamily="34" charset="0"/>
              </a:rPr>
              <a:t>.  Son </a:t>
            </a:r>
            <a:r>
              <a:rPr lang="en-GB" sz="2000" b="1" dirty="0" err="1">
                <a:solidFill>
                  <a:srgbClr val="AE1518"/>
                </a:solidFill>
                <a:latin typeface="Century Gothic" panose="020B0502020202020204" pitchFamily="34" charset="0"/>
              </a:rPr>
              <a:t>interesantes</a:t>
            </a:r>
            <a:r>
              <a:rPr lang="en-GB" sz="2000" b="1" dirty="0">
                <a:solidFill>
                  <a:srgbClr val="AE1518"/>
                </a:solidFill>
                <a:latin typeface="Century Gothic" panose="020B0502020202020204" pitchFamily="34" charset="0"/>
              </a:rPr>
              <a:t>.</a:t>
            </a: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She has a brother.  He is active.</a:t>
            </a:r>
          </a:p>
          <a:p>
            <a:r>
              <a:rPr lang="en-GB" sz="2000" b="1" dirty="0" err="1">
                <a:solidFill>
                  <a:srgbClr val="AE1518"/>
                </a:solidFill>
                <a:latin typeface="Century Gothic" panose="020B0502020202020204" pitchFamily="34" charset="0"/>
              </a:rPr>
              <a:t>Tiene</a:t>
            </a:r>
            <a:r>
              <a:rPr lang="en-GB" sz="2000" b="1" dirty="0">
                <a:solidFill>
                  <a:srgbClr val="AE1518"/>
                </a:solidFill>
                <a:latin typeface="Century Gothic" panose="020B0502020202020204" pitchFamily="34" charset="0"/>
              </a:rPr>
              <a:t> un </a:t>
            </a:r>
            <a:r>
              <a:rPr lang="en-GB" sz="2000" b="1" dirty="0" err="1">
                <a:solidFill>
                  <a:srgbClr val="AE1518"/>
                </a:solidFill>
                <a:latin typeface="Century Gothic" panose="020B0502020202020204" pitchFamily="34" charset="0"/>
              </a:rPr>
              <a:t>hermano</a:t>
            </a:r>
            <a:r>
              <a:rPr lang="en-GB" sz="2000" b="1" dirty="0">
                <a:solidFill>
                  <a:srgbClr val="AE1518"/>
                </a:solidFill>
                <a:latin typeface="Century Gothic" panose="020B0502020202020204" pitchFamily="34" charset="0"/>
              </a:rPr>
              <a:t>.  Es </a:t>
            </a:r>
            <a:r>
              <a:rPr lang="en-GB" sz="2000" b="1" dirty="0" err="1">
                <a:solidFill>
                  <a:srgbClr val="AE1518"/>
                </a:solidFill>
                <a:latin typeface="Century Gothic" panose="020B0502020202020204" pitchFamily="34" charset="0"/>
              </a:rPr>
              <a:t>activo</a:t>
            </a:r>
            <a:r>
              <a:rPr lang="en-GB" sz="2000" b="1" dirty="0">
                <a:solidFill>
                  <a:srgbClr val="AE1518"/>
                </a:solidFill>
                <a:latin typeface="Century Gothic" panose="020B0502020202020204" pitchFamily="34" charset="0"/>
              </a:rPr>
              <a:t>.</a:t>
            </a:r>
          </a:p>
          <a:p>
            <a:r>
              <a:rPr lang="en-GB" sz="2000" dirty="0">
                <a:solidFill>
                  <a:srgbClr val="002060"/>
                </a:solidFill>
                <a:latin typeface="Century Gothic" panose="020B0502020202020204" pitchFamily="34" charset="0"/>
              </a:rPr>
              <a:t>She has some shoes.  They are pretty.</a:t>
            </a:r>
          </a:p>
          <a:p>
            <a:r>
              <a:rPr lang="en-GB" sz="2000" b="1" dirty="0" err="1">
                <a:solidFill>
                  <a:srgbClr val="AE1518"/>
                </a:solidFill>
                <a:latin typeface="Century Gothic" panose="020B0502020202020204" pitchFamily="34" charset="0"/>
              </a:rPr>
              <a:t>Tiene</a:t>
            </a:r>
            <a:r>
              <a:rPr lang="en-GB" sz="2000" b="1" dirty="0">
                <a:solidFill>
                  <a:srgbClr val="AE1518"/>
                </a:solidFill>
                <a:latin typeface="Century Gothic" panose="020B0502020202020204" pitchFamily="34" charset="0"/>
              </a:rPr>
              <a:t> </a:t>
            </a:r>
            <a:r>
              <a:rPr lang="en-GB" sz="2000" b="1" dirty="0" err="1">
                <a:solidFill>
                  <a:srgbClr val="AE1518"/>
                </a:solidFill>
                <a:latin typeface="Century Gothic" panose="020B0502020202020204" pitchFamily="34" charset="0"/>
              </a:rPr>
              <a:t>unos</a:t>
            </a:r>
            <a:r>
              <a:rPr lang="en-GB" sz="2000" b="1" dirty="0">
                <a:solidFill>
                  <a:srgbClr val="AE1518"/>
                </a:solidFill>
                <a:latin typeface="Century Gothic" panose="020B0502020202020204" pitchFamily="34" charset="0"/>
              </a:rPr>
              <a:t> </a:t>
            </a:r>
            <a:r>
              <a:rPr lang="en-GB" sz="2000" b="1" dirty="0" err="1">
                <a:solidFill>
                  <a:srgbClr val="AE1518"/>
                </a:solidFill>
                <a:latin typeface="Century Gothic" panose="020B0502020202020204" pitchFamily="34" charset="0"/>
              </a:rPr>
              <a:t>zapatos</a:t>
            </a:r>
            <a:r>
              <a:rPr lang="en-GB" sz="2000" b="1" dirty="0">
                <a:solidFill>
                  <a:srgbClr val="AE1518"/>
                </a:solidFill>
                <a:latin typeface="Century Gothic" panose="020B0502020202020204" pitchFamily="34" charset="0"/>
              </a:rPr>
              <a:t>.  Son bonitos.</a:t>
            </a:r>
          </a:p>
          <a:p>
            <a:r>
              <a:rPr lang="en-GB" sz="2000" dirty="0">
                <a:solidFill>
                  <a:srgbClr val="002060"/>
                </a:solidFill>
                <a:latin typeface="Century Gothic" panose="020B0502020202020204" pitchFamily="34" charset="0"/>
              </a:rPr>
              <a:t>She has an island.  It is beautiful.</a:t>
            </a:r>
          </a:p>
          <a:p>
            <a:r>
              <a:rPr lang="en-GB" sz="2000" b="1" dirty="0" err="1">
                <a:solidFill>
                  <a:srgbClr val="AE1518"/>
                </a:solidFill>
                <a:latin typeface="Century Gothic" panose="020B0502020202020204" pitchFamily="34" charset="0"/>
              </a:rPr>
              <a:t>Tiene</a:t>
            </a:r>
            <a:r>
              <a:rPr lang="en-GB" sz="2000" b="1" dirty="0">
                <a:solidFill>
                  <a:srgbClr val="AE1518"/>
                </a:solidFill>
                <a:latin typeface="Century Gothic" panose="020B0502020202020204" pitchFamily="34" charset="0"/>
              </a:rPr>
              <a:t> </a:t>
            </a:r>
            <a:r>
              <a:rPr lang="en-GB" sz="2000" b="1" dirty="0" err="1">
                <a:solidFill>
                  <a:srgbClr val="AE1518"/>
                </a:solidFill>
                <a:latin typeface="Century Gothic" panose="020B0502020202020204" pitchFamily="34" charset="0"/>
              </a:rPr>
              <a:t>una</a:t>
            </a:r>
            <a:r>
              <a:rPr lang="en-GB" sz="2000" b="1" dirty="0">
                <a:solidFill>
                  <a:srgbClr val="AE1518"/>
                </a:solidFill>
                <a:latin typeface="Century Gothic" panose="020B0502020202020204" pitchFamily="34" charset="0"/>
              </a:rPr>
              <a:t> </a:t>
            </a:r>
            <a:r>
              <a:rPr lang="en-GB" sz="2000" b="1" dirty="0" err="1">
                <a:solidFill>
                  <a:srgbClr val="AE1518"/>
                </a:solidFill>
                <a:latin typeface="Century Gothic" panose="020B0502020202020204" pitchFamily="34" charset="0"/>
              </a:rPr>
              <a:t>isla</a:t>
            </a:r>
            <a:r>
              <a:rPr lang="en-GB" sz="2000" b="1" dirty="0">
                <a:solidFill>
                  <a:srgbClr val="AE1518"/>
                </a:solidFill>
                <a:latin typeface="Century Gothic" panose="020B0502020202020204" pitchFamily="34" charset="0"/>
              </a:rPr>
              <a:t>.  Es </a:t>
            </a:r>
            <a:r>
              <a:rPr lang="en-GB" sz="2000" b="1" dirty="0" err="1">
                <a:solidFill>
                  <a:srgbClr val="AE1518"/>
                </a:solidFill>
                <a:latin typeface="Century Gothic" panose="020B0502020202020204" pitchFamily="34" charset="0"/>
              </a:rPr>
              <a:t>hermosa</a:t>
            </a:r>
            <a:r>
              <a:rPr lang="en-GB" sz="2000" b="1" dirty="0">
                <a:solidFill>
                  <a:srgbClr val="AE1518"/>
                </a:solidFill>
                <a:latin typeface="Century Gothic" panose="020B0502020202020204" pitchFamily="34" charset="0"/>
              </a:rPr>
              <a:t>.</a:t>
            </a:r>
          </a:p>
        </p:txBody>
      </p:sp>
      <p:pic>
        <p:nvPicPr>
          <p:cNvPr id="29" name="Picture 28">
            <a:extLst>
              <a:ext uri="{FF2B5EF4-FFF2-40B4-BE49-F238E27FC236}">
                <a16:creationId xmlns:a16="http://schemas.microsoft.com/office/drawing/2014/main" id="{63CE65AE-BA50-48A7-931B-559E159DD9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685" y="3432551"/>
            <a:ext cx="800644" cy="839973"/>
          </a:xfrm>
          <a:prstGeom prst="rect">
            <a:avLst/>
          </a:prstGeom>
        </p:spPr>
      </p:pic>
      <p:pic>
        <p:nvPicPr>
          <p:cNvPr id="30" name="Picture 29">
            <a:extLst>
              <a:ext uri="{FF2B5EF4-FFF2-40B4-BE49-F238E27FC236}">
                <a16:creationId xmlns:a16="http://schemas.microsoft.com/office/drawing/2014/main" id="{39DF9905-303C-46FB-B038-5178BB3C15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889" y="635325"/>
            <a:ext cx="837440" cy="959366"/>
          </a:xfrm>
          <a:prstGeom prst="rect">
            <a:avLst/>
          </a:prstGeom>
        </p:spPr>
      </p:pic>
      <p:pic>
        <p:nvPicPr>
          <p:cNvPr id="31" name="Picture 30">
            <a:extLst>
              <a:ext uri="{FF2B5EF4-FFF2-40B4-BE49-F238E27FC236}">
                <a16:creationId xmlns:a16="http://schemas.microsoft.com/office/drawing/2014/main" id="{00E3096A-16D3-477A-BC0A-5398BF07A0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9450" y="668832"/>
            <a:ext cx="799911" cy="899900"/>
          </a:xfrm>
          <a:prstGeom prst="rect">
            <a:avLst/>
          </a:prstGeom>
        </p:spPr>
      </p:pic>
      <p:sp>
        <p:nvSpPr>
          <p:cNvPr id="32" name="Rectangle 31">
            <a:extLst>
              <a:ext uri="{FF2B5EF4-FFF2-40B4-BE49-F238E27FC236}">
                <a16:creationId xmlns:a16="http://schemas.microsoft.com/office/drawing/2014/main" id="{E4CBFDFE-3885-4211-BFBD-591C6F63692D}"/>
              </a:ext>
            </a:extLst>
          </p:cNvPr>
          <p:cNvSpPr/>
          <p:nvPr/>
        </p:nvSpPr>
        <p:spPr>
          <a:xfrm>
            <a:off x="3387935" y="635325"/>
            <a:ext cx="2436886" cy="646331"/>
          </a:xfrm>
          <a:prstGeom prst="rect">
            <a:avLst/>
          </a:prstGeom>
          <a:noFill/>
        </p:spPr>
        <p:txBody>
          <a:bodyPr wrap="none" lIns="91440" tIns="45720" rIns="91440" bIns="45720">
            <a:spAutoFit/>
          </a:bodyPr>
          <a:lstStyle/>
          <a:p>
            <a:pPr algn="ctr"/>
            <a:r>
              <a:rPr lang="en-US" sz="3600" b="1" dirty="0">
                <a:ln w="22225">
                  <a:noFill/>
                  <a:prstDash val="solid"/>
                </a:ln>
                <a:solidFill>
                  <a:srgbClr val="002060"/>
                </a:solidFill>
                <a:latin typeface="Century Gothic" panose="020B0502020202020204" pitchFamily="34" charset="0"/>
              </a:rPr>
              <a:t>Persona B</a:t>
            </a:r>
            <a:endParaRPr lang="en-US" sz="3600" b="1" cap="none" spc="0" dirty="0">
              <a:ln w="22225">
                <a:noFill/>
                <a:prstDash val="solid"/>
              </a:ln>
              <a:solidFill>
                <a:srgbClr val="002060"/>
              </a:solidFill>
              <a:effectLst/>
              <a:latin typeface="Century Gothic" panose="020B0502020202020204" pitchFamily="34" charset="0"/>
            </a:endParaRPr>
          </a:p>
        </p:txBody>
      </p:sp>
    </p:spTree>
    <p:extLst>
      <p:ext uri="{BB962C8B-B14F-4D97-AF65-F5344CB8AC3E}">
        <p14:creationId xmlns:p14="http://schemas.microsoft.com/office/powerpoint/2010/main" val="1763027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8">
            <a:extLst>
              <a:ext uri="{FF2B5EF4-FFF2-40B4-BE49-F238E27FC236}">
                <a16:creationId xmlns:a16="http://schemas.microsoft.com/office/drawing/2014/main" id="{29D6B090-A376-63E8-9FEC-33F05ADC15CC}"/>
              </a:ext>
            </a:extLst>
          </p:cNvPr>
          <p:cNvGraphicFramePr>
            <a:graphicFrameLocks noGrp="1"/>
          </p:cNvGraphicFramePr>
          <p:nvPr>
            <p:extLst>
              <p:ext uri="{D42A27DB-BD31-4B8C-83A1-F6EECF244321}">
                <p14:modId xmlns:p14="http://schemas.microsoft.com/office/powerpoint/2010/main" val="3277009320"/>
              </p:ext>
            </p:extLst>
          </p:nvPr>
        </p:nvGraphicFramePr>
        <p:xfrm>
          <a:off x="119268" y="1426298"/>
          <a:ext cx="6026038" cy="3200400"/>
        </p:xfrm>
        <a:graphic>
          <a:graphicData uri="http://schemas.openxmlformats.org/drawingml/2006/table">
            <a:tbl>
              <a:tblPr firstRow="1" bandRow="1">
                <a:tableStyleId>{5940675A-B579-460E-94D1-54222C63F5DA}</a:tableStyleId>
              </a:tblPr>
              <a:tblGrid>
                <a:gridCol w="460889">
                  <a:extLst>
                    <a:ext uri="{9D8B030D-6E8A-4147-A177-3AD203B41FA5}">
                      <a16:colId xmlns:a16="http://schemas.microsoft.com/office/drawing/2014/main" val="1045513878"/>
                    </a:ext>
                  </a:extLst>
                </a:gridCol>
                <a:gridCol w="5565149">
                  <a:extLst>
                    <a:ext uri="{9D8B030D-6E8A-4147-A177-3AD203B41FA5}">
                      <a16:colId xmlns:a16="http://schemas.microsoft.com/office/drawing/2014/main" val="3416061706"/>
                    </a:ext>
                  </a:extLst>
                </a:gridCol>
              </a:tblGrid>
              <a:tr h="370840">
                <a:tc>
                  <a:txBody>
                    <a:bodyPr/>
                    <a:lstStyle/>
                    <a:p>
                      <a:r>
                        <a:rPr lang="en-GB" sz="2400" dirty="0">
                          <a:latin typeface="Century Gothic" panose="020B0502020202020204" pitchFamily="34" charset="0"/>
                        </a:rPr>
                        <a:t>1</a:t>
                      </a:r>
                    </a:p>
                  </a:txBody>
                  <a:tcPr/>
                </a:tc>
                <a:tc>
                  <a:txBody>
                    <a:bodyPr/>
                    <a:lstStyle/>
                    <a:p>
                      <a:r>
                        <a:rPr lang="en-GB" sz="2400" dirty="0">
                          <a:latin typeface="Century Gothic" panose="020B0502020202020204" pitchFamily="34" charset="0"/>
                        </a:rPr>
                        <a:t>Hello!</a:t>
                      </a:r>
                    </a:p>
                  </a:txBody>
                  <a:tcPr/>
                </a:tc>
                <a:extLst>
                  <a:ext uri="{0D108BD9-81ED-4DB2-BD59-A6C34878D82A}">
                    <a16:rowId xmlns:a16="http://schemas.microsoft.com/office/drawing/2014/main" val="3325426040"/>
                  </a:ext>
                </a:extLst>
              </a:tr>
              <a:tr h="370840">
                <a:tc>
                  <a:txBody>
                    <a:bodyPr/>
                    <a:lstStyle/>
                    <a:p>
                      <a:r>
                        <a:rPr lang="en-GB" sz="2400" dirty="0">
                          <a:latin typeface="Century Gothic" panose="020B0502020202020204" pitchFamily="34" charset="0"/>
                        </a:rPr>
                        <a:t>2</a:t>
                      </a:r>
                    </a:p>
                  </a:txBody>
                  <a:tcPr/>
                </a:tc>
                <a:tc>
                  <a:txBody>
                    <a:bodyPr/>
                    <a:lstStyle/>
                    <a:p>
                      <a:r>
                        <a:rPr lang="en-GB" sz="2400" dirty="0">
                          <a:latin typeface="Century Gothic" panose="020B0502020202020204" pitchFamily="34" charset="0"/>
                        </a:rPr>
                        <a:t>How are you?</a:t>
                      </a:r>
                    </a:p>
                  </a:txBody>
                  <a:tcPr/>
                </a:tc>
                <a:extLst>
                  <a:ext uri="{0D108BD9-81ED-4DB2-BD59-A6C34878D82A}">
                    <a16:rowId xmlns:a16="http://schemas.microsoft.com/office/drawing/2014/main" val="2233367745"/>
                  </a:ext>
                </a:extLst>
              </a:tr>
              <a:tr h="370840">
                <a:tc>
                  <a:txBody>
                    <a:bodyPr/>
                    <a:lstStyle/>
                    <a:p>
                      <a:r>
                        <a:rPr lang="en-GB" sz="2400" dirty="0">
                          <a:latin typeface="Century Gothic" panose="020B0502020202020204" pitchFamily="34" charset="0"/>
                        </a:rPr>
                        <a:t>3</a:t>
                      </a:r>
                    </a:p>
                  </a:txBody>
                  <a:tcPr/>
                </a:tc>
                <a:tc>
                  <a:txBody>
                    <a:bodyPr/>
                    <a:lstStyle/>
                    <a:p>
                      <a:r>
                        <a:rPr lang="en-GB" sz="2400" dirty="0">
                          <a:latin typeface="Century Gothic" panose="020B0502020202020204" pitchFamily="34" charset="0"/>
                        </a:rPr>
                        <a:t>What is your family like?</a:t>
                      </a:r>
                    </a:p>
                  </a:txBody>
                  <a:tcPr/>
                </a:tc>
                <a:extLst>
                  <a:ext uri="{0D108BD9-81ED-4DB2-BD59-A6C34878D82A}">
                    <a16:rowId xmlns:a16="http://schemas.microsoft.com/office/drawing/2014/main" val="2684404725"/>
                  </a:ext>
                </a:extLst>
              </a:tr>
              <a:tr h="370840">
                <a:tc>
                  <a:txBody>
                    <a:bodyPr/>
                    <a:lstStyle/>
                    <a:p>
                      <a:r>
                        <a:rPr lang="en-GB" sz="2400" dirty="0">
                          <a:latin typeface="Century Gothic" panose="020B0502020202020204" pitchFamily="34" charset="0"/>
                        </a:rPr>
                        <a:t>4</a:t>
                      </a:r>
                    </a:p>
                  </a:txBody>
                  <a:tcPr/>
                </a:tc>
                <a:tc>
                  <a:txBody>
                    <a:bodyPr/>
                    <a:lstStyle/>
                    <a:p>
                      <a:r>
                        <a:rPr lang="en-GB" sz="2400" dirty="0">
                          <a:latin typeface="Century Gothic" panose="020B0502020202020204" pitchFamily="34" charset="0"/>
                        </a:rPr>
                        <a:t>Who do you have in your family?</a:t>
                      </a:r>
                    </a:p>
                  </a:txBody>
                  <a:tcPr/>
                </a:tc>
                <a:extLst>
                  <a:ext uri="{0D108BD9-81ED-4DB2-BD59-A6C34878D82A}">
                    <a16:rowId xmlns:a16="http://schemas.microsoft.com/office/drawing/2014/main" val="2006073570"/>
                  </a:ext>
                </a:extLst>
              </a:tr>
              <a:tr h="370840">
                <a:tc>
                  <a:txBody>
                    <a:bodyPr/>
                    <a:lstStyle/>
                    <a:p>
                      <a:r>
                        <a:rPr lang="en-GB" sz="2400" dirty="0">
                          <a:latin typeface="Century Gothic" panose="020B0502020202020204" pitchFamily="34" charset="0"/>
                        </a:rPr>
                        <a:t>5</a:t>
                      </a:r>
                    </a:p>
                  </a:txBody>
                  <a:tcPr/>
                </a:tc>
                <a:tc>
                  <a:txBody>
                    <a:bodyPr/>
                    <a:lstStyle/>
                    <a:p>
                      <a:r>
                        <a:rPr lang="en-GB" sz="2400" dirty="0">
                          <a:latin typeface="Century Gothic" panose="020B0502020202020204" pitchFamily="34" charset="0"/>
                        </a:rPr>
                        <a:t>What is s/he like?</a:t>
                      </a:r>
                    </a:p>
                  </a:txBody>
                  <a:tcPr/>
                </a:tc>
                <a:extLst>
                  <a:ext uri="{0D108BD9-81ED-4DB2-BD59-A6C34878D82A}">
                    <a16:rowId xmlns:a16="http://schemas.microsoft.com/office/drawing/2014/main" val="2017317331"/>
                  </a:ext>
                </a:extLst>
              </a:tr>
              <a:tr h="370840">
                <a:tc>
                  <a:txBody>
                    <a:bodyPr/>
                    <a:lstStyle/>
                    <a:p>
                      <a:r>
                        <a:rPr lang="en-GB" sz="2400" dirty="0">
                          <a:latin typeface="Century Gothic" panose="020B0502020202020204" pitchFamily="34" charset="0"/>
                        </a:rPr>
                        <a:t>6</a:t>
                      </a:r>
                    </a:p>
                  </a:txBody>
                  <a:tcPr/>
                </a:tc>
                <a:tc>
                  <a:txBody>
                    <a:bodyPr/>
                    <a:lstStyle/>
                    <a:p>
                      <a:r>
                        <a:rPr lang="en-GB" sz="2400" dirty="0">
                          <a:latin typeface="Century Gothic" panose="020B0502020202020204" pitchFamily="34" charset="0"/>
                        </a:rPr>
                        <a:t>Does s/he study (…)?</a:t>
                      </a:r>
                    </a:p>
                  </a:txBody>
                  <a:tcPr/>
                </a:tc>
                <a:extLst>
                  <a:ext uri="{0D108BD9-81ED-4DB2-BD59-A6C34878D82A}">
                    <a16:rowId xmlns:a16="http://schemas.microsoft.com/office/drawing/2014/main" val="4062598059"/>
                  </a:ext>
                </a:extLst>
              </a:tr>
              <a:tr h="370840">
                <a:tc>
                  <a:txBody>
                    <a:bodyPr/>
                    <a:lstStyle/>
                    <a:p>
                      <a:r>
                        <a:rPr lang="en-GB" sz="2400" dirty="0">
                          <a:latin typeface="Century Gothic" panose="020B0502020202020204" pitchFamily="34" charset="0"/>
                        </a:rPr>
                        <a:t>7</a:t>
                      </a:r>
                    </a:p>
                  </a:txBody>
                  <a:tcPr/>
                </a:tc>
                <a:tc>
                  <a:txBody>
                    <a:bodyPr/>
                    <a:lstStyle/>
                    <a:p>
                      <a:r>
                        <a:rPr lang="en-GB" sz="2400" dirty="0">
                          <a:latin typeface="Century Gothic" panose="020B0502020202020204" pitchFamily="34" charset="0"/>
                        </a:rPr>
                        <a:t>Ah, I understand. Bye!</a:t>
                      </a:r>
                    </a:p>
                  </a:txBody>
                  <a:tcPr/>
                </a:tc>
                <a:extLst>
                  <a:ext uri="{0D108BD9-81ED-4DB2-BD59-A6C34878D82A}">
                    <a16:rowId xmlns:a16="http://schemas.microsoft.com/office/drawing/2014/main" val="2327418639"/>
                  </a:ext>
                </a:extLst>
              </a:tr>
            </a:tbl>
          </a:graphicData>
        </a:graphic>
      </p:graphicFrame>
      <p:graphicFrame>
        <p:nvGraphicFramePr>
          <p:cNvPr id="19" name="Table 8">
            <a:extLst>
              <a:ext uri="{FF2B5EF4-FFF2-40B4-BE49-F238E27FC236}">
                <a16:creationId xmlns:a16="http://schemas.microsoft.com/office/drawing/2014/main" id="{B1B36BAC-5D6B-7018-75F3-2D1144B4465E}"/>
              </a:ext>
            </a:extLst>
          </p:cNvPr>
          <p:cNvGraphicFramePr>
            <a:graphicFrameLocks noGrp="1"/>
          </p:cNvGraphicFramePr>
          <p:nvPr>
            <p:extLst>
              <p:ext uri="{D42A27DB-BD31-4B8C-83A1-F6EECF244321}">
                <p14:modId xmlns:p14="http://schemas.microsoft.com/office/powerpoint/2010/main" val="2799699250"/>
              </p:ext>
            </p:extLst>
          </p:nvPr>
        </p:nvGraphicFramePr>
        <p:xfrm>
          <a:off x="6450106" y="2605113"/>
          <a:ext cx="5464771" cy="3200400"/>
        </p:xfrm>
        <a:graphic>
          <a:graphicData uri="http://schemas.openxmlformats.org/drawingml/2006/table">
            <a:tbl>
              <a:tblPr firstRow="1" bandRow="1">
                <a:tableStyleId>{5940675A-B579-460E-94D1-54222C63F5DA}</a:tableStyleId>
              </a:tblPr>
              <a:tblGrid>
                <a:gridCol w="414065">
                  <a:extLst>
                    <a:ext uri="{9D8B030D-6E8A-4147-A177-3AD203B41FA5}">
                      <a16:colId xmlns:a16="http://schemas.microsoft.com/office/drawing/2014/main" val="1045513878"/>
                    </a:ext>
                  </a:extLst>
                </a:gridCol>
                <a:gridCol w="5050706">
                  <a:extLst>
                    <a:ext uri="{9D8B030D-6E8A-4147-A177-3AD203B41FA5}">
                      <a16:colId xmlns:a16="http://schemas.microsoft.com/office/drawing/2014/main" val="3416061706"/>
                    </a:ext>
                  </a:extLst>
                </a:gridCol>
              </a:tblGrid>
              <a:tr h="370840">
                <a:tc>
                  <a:txBody>
                    <a:bodyPr/>
                    <a:lstStyle/>
                    <a:p>
                      <a:r>
                        <a:rPr lang="en-GB" sz="2400" dirty="0">
                          <a:latin typeface="Century Gothic" panose="020B0502020202020204" pitchFamily="34" charset="0"/>
                        </a:rPr>
                        <a:t>1</a:t>
                      </a:r>
                    </a:p>
                  </a:txBody>
                  <a:tcPr/>
                </a:tc>
                <a:tc>
                  <a:txBody>
                    <a:bodyPr/>
                    <a:lstStyle/>
                    <a:p>
                      <a:r>
                        <a:rPr lang="en-GB" sz="2400" dirty="0">
                          <a:latin typeface="Century Gothic" panose="020B0502020202020204" pitchFamily="34" charset="0"/>
                        </a:rPr>
                        <a:t>Hello!</a:t>
                      </a:r>
                    </a:p>
                  </a:txBody>
                  <a:tcPr/>
                </a:tc>
                <a:extLst>
                  <a:ext uri="{0D108BD9-81ED-4DB2-BD59-A6C34878D82A}">
                    <a16:rowId xmlns:a16="http://schemas.microsoft.com/office/drawing/2014/main" val="1489472292"/>
                  </a:ext>
                </a:extLst>
              </a:tr>
              <a:tr h="370840">
                <a:tc>
                  <a:txBody>
                    <a:bodyPr/>
                    <a:lstStyle/>
                    <a:p>
                      <a:r>
                        <a:rPr lang="en-GB" sz="2400" dirty="0">
                          <a:latin typeface="Century Gothic" panose="020B0502020202020204" pitchFamily="34" charset="0"/>
                        </a:rPr>
                        <a:t>2</a:t>
                      </a:r>
                    </a:p>
                  </a:txBody>
                  <a:tcPr/>
                </a:tc>
                <a:tc>
                  <a:txBody>
                    <a:bodyPr/>
                    <a:lstStyle/>
                    <a:p>
                      <a:r>
                        <a:rPr lang="en-GB" sz="2400" b="0" dirty="0">
                          <a:latin typeface="Century Gothic" panose="020B0502020202020204" pitchFamily="34" charset="0"/>
                        </a:rPr>
                        <a:t>I’m fine, thanks.</a:t>
                      </a:r>
                    </a:p>
                  </a:txBody>
                  <a:tcPr/>
                </a:tc>
                <a:extLst>
                  <a:ext uri="{0D108BD9-81ED-4DB2-BD59-A6C34878D82A}">
                    <a16:rowId xmlns:a16="http://schemas.microsoft.com/office/drawing/2014/main" val="2233367745"/>
                  </a:ext>
                </a:extLst>
              </a:tr>
              <a:tr h="370840">
                <a:tc>
                  <a:txBody>
                    <a:bodyPr/>
                    <a:lstStyle/>
                    <a:p>
                      <a:r>
                        <a:rPr lang="en-GB" sz="2400" dirty="0">
                          <a:latin typeface="Century Gothic" panose="020B0502020202020204" pitchFamily="34" charset="0"/>
                        </a:rPr>
                        <a:t>3</a:t>
                      </a:r>
                    </a:p>
                  </a:txBody>
                  <a:tcPr/>
                </a:tc>
                <a:tc>
                  <a:txBody>
                    <a:bodyPr/>
                    <a:lstStyle/>
                    <a:p>
                      <a:r>
                        <a:rPr lang="en-GB" sz="2400" b="0" dirty="0">
                          <a:latin typeface="Century Gothic" panose="020B0502020202020204" pitchFamily="34" charset="0"/>
                        </a:rPr>
                        <a:t>It is big.</a:t>
                      </a:r>
                    </a:p>
                  </a:txBody>
                  <a:tcPr/>
                </a:tc>
                <a:extLst>
                  <a:ext uri="{0D108BD9-81ED-4DB2-BD59-A6C34878D82A}">
                    <a16:rowId xmlns:a16="http://schemas.microsoft.com/office/drawing/2014/main" val="2684404725"/>
                  </a:ext>
                </a:extLst>
              </a:tr>
              <a:tr h="370840">
                <a:tc>
                  <a:txBody>
                    <a:bodyPr/>
                    <a:lstStyle/>
                    <a:p>
                      <a:r>
                        <a:rPr lang="en-GB" sz="2400" dirty="0">
                          <a:latin typeface="Century Gothic" panose="020B0502020202020204" pitchFamily="34" charset="0"/>
                        </a:rPr>
                        <a:t>4</a:t>
                      </a:r>
                    </a:p>
                  </a:txBody>
                  <a:tcPr/>
                </a:tc>
                <a:tc>
                  <a:txBody>
                    <a:bodyPr/>
                    <a:lstStyle/>
                    <a:p>
                      <a:r>
                        <a:rPr lang="en-GB" sz="2400" dirty="0">
                          <a:latin typeface="Century Gothic" panose="020B0502020202020204" pitchFamily="34" charset="0"/>
                        </a:rPr>
                        <a:t>I have  (…)</a:t>
                      </a:r>
                    </a:p>
                  </a:txBody>
                  <a:tcPr/>
                </a:tc>
                <a:extLst>
                  <a:ext uri="{0D108BD9-81ED-4DB2-BD59-A6C34878D82A}">
                    <a16:rowId xmlns:a16="http://schemas.microsoft.com/office/drawing/2014/main" val="2006073570"/>
                  </a:ext>
                </a:extLst>
              </a:tr>
              <a:tr h="370840">
                <a:tc>
                  <a:txBody>
                    <a:bodyPr/>
                    <a:lstStyle/>
                    <a:p>
                      <a:r>
                        <a:rPr lang="en-GB" sz="2400" dirty="0">
                          <a:latin typeface="Century Gothic" panose="020B0502020202020204" pitchFamily="34" charset="0"/>
                        </a:rPr>
                        <a:t>5</a:t>
                      </a:r>
                    </a:p>
                  </a:txBody>
                  <a:tcPr/>
                </a:tc>
                <a:tc>
                  <a:txBody>
                    <a:bodyPr/>
                    <a:lstStyle/>
                    <a:p>
                      <a:r>
                        <a:rPr lang="en-GB" sz="2400" dirty="0">
                          <a:latin typeface="Century Gothic" panose="020B0502020202020204" pitchFamily="34" charset="0"/>
                        </a:rPr>
                        <a:t>S/he is (…)</a:t>
                      </a:r>
                    </a:p>
                  </a:txBody>
                  <a:tcPr/>
                </a:tc>
                <a:extLst>
                  <a:ext uri="{0D108BD9-81ED-4DB2-BD59-A6C34878D82A}">
                    <a16:rowId xmlns:a16="http://schemas.microsoft.com/office/drawing/2014/main" val="2017317331"/>
                  </a:ext>
                </a:extLst>
              </a:tr>
              <a:tr h="370840">
                <a:tc>
                  <a:txBody>
                    <a:bodyPr/>
                    <a:lstStyle/>
                    <a:p>
                      <a:r>
                        <a:rPr lang="en-GB" sz="2400" dirty="0">
                          <a:latin typeface="Century Gothic" panose="020B0502020202020204" pitchFamily="34" charset="0"/>
                        </a:rPr>
                        <a:t>6</a:t>
                      </a:r>
                    </a:p>
                  </a:txBody>
                  <a:tcPr/>
                </a:tc>
                <a:tc>
                  <a:txBody>
                    <a:bodyPr/>
                    <a:lstStyle/>
                    <a:p>
                      <a:r>
                        <a:rPr lang="en-GB" sz="2400" dirty="0">
                          <a:latin typeface="Century Gothic" panose="020B0502020202020204" pitchFamily="34" charset="0"/>
                        </a:rPr>
                        <a:t>No, but s/he studies (…)</a:t>
                      </a:r>
                    </a:p>
                  </a:txBody>
                  <a:tcPr/>
                </a:tc>
                <a:extLst>
                  <a:ext uri="{0D108BD9-81ED-4DB2-BD59-A6C34878D82A}">
                    <a16:rowId xmlns:a16="http://schemas.microsoft.com/office/drawing/2014/main" val="75010433"/>
                  </a:ext>
                </a:extLst>
              </a:tr>
              <a:tr h="370840">
                <a:tc>
                  <a:txBody>
                    <a:bodyPr/>
                    <a:lstStyle/>
                    <a:p>
                      <a:r>
                        <a:rPr lang="en-GB" sz="2400" dirty="0">
                          <a:latin typeface="Century Gothic" panose="020B0502020202020204" pitchFamily="34" charset="0"/>
                        </a:rPr>
                        <a:t>7</a:t>
                      </a:r>
                    </a:p>
                  </a:txBody>
                  <a:tcPr/>
                </a:tc>
                <a:tc>
                  <a:txBody>
                    <a:bodyPr/>
                    <a:lstStyle/>
                    <a:p>
                      <a:r>
                        <a:rPr lang="en-GB" sz="2400" dirty="0">
                          <a:latin typeface="Century Gothic" panose="020B0502020202020204" pitchFamily="34" charset="0"/>
                        </a:rPr>
                        <a:t>Yes, bye!</a:t>
                      </a:r>
                    </a:p>
                  </a:txBody>
                  <a:tcPr/>
                </a:tc>
                <a:extLst>
                  <a:ext uri="{0D108BD9-81ED-4DB2-BD59-A6C34878D82A}">
                    <a16:rowId xmlns:a16="http://schemas.microsoft.com/office/drawing/2014/main" val="4062598059"/>
                  </a:ext>
                </a:extLst>
              </a:tr>
            </a:tbl>
          </a:graphicData>
        </a:graphic>
      </p:graphicFrame>
      <p:pic>
        <p:nvPicPr>
          <p:cNvPr id="24" name="Graphic 23" descr="Teacher">
            <a:extLst>
              <a:ext uri="{FF2B5EF4-FFF2-40B4-BE49-F238E27FC236}">
                <a16:creationId xmlns:a16="http://schemas.microsoft.com/office/drawing/2014/main" id="{D6F0D4BE-B802-683C-97DB-0651C25468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9207" y="130384"/>
            <a:ext cx="914400" cy="914400"/>
          </a:xfrm>
          <a:prstGeom prst="rect">
            <a:avLst/>
          </a:prstGeom>
        </p:spPr>
      </p:pic>
      <p:sp>
        <p:nvSpPr>
          <p:cNvPr id="25" name="Speech Bubble: Rectangle with Corners Rounded 24">
            <a:extLst>
              <a:ext uri="{FF2B5EF4-FFF2-40B4-BE49-F238E27FC236}">
                <a16:creationId xmlns:a16="http://schemas.microsoft.com/office/drawing/2014/main" id="{6F2DBE15-2F37-DDD4-E25A-7264685891A1}"/>
              </a:ext>
            </a:extLst>
          </p:cNvPr>
          <p:cNvSpPr/>
          <p:nvPr/>
        </p:nvSpPr>
        <p:spPr>
          <a:xfrm>
            <a:off x="3571945" y="405134"/>
            <a:ext cx="6907280" cy="518040"/>
          </a:xfrm>
          <a:prstGeom prst="wedgeRoundRectCallout">
            <a:avLst>
              <a:gd name="adj1" fmla="val -54587"/>
              <a:gd name="adj2" fmla="val -2643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Practica</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diálogo</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con una pareja.</a:t>
            </a:r>
          </a:p>
        </p:txBody>
      </p:sp>
      <p:sp>
        <p:nvSpPr>
          <p:cNvPr id="18" name="Rounded Rectangle 11">
            <a:extLst>
              <a:ext uri="{FF2B5EF4-FFF2-40B4-BE49-F238E27FC236}">
                <a16:creationId xmlns:a16="http://schemas.microsoft.com/office/drawing/2014/main" id="{6A0675F2-08DD-4E4E-A5BC-CB107CC32FE7}"/>
              </a:ext>
            </a:extLst>
          </p:cNvPr>
          <p:cNvSpPr/>
          <p:nvPr/>
        </p:nvSpPr>
        <p:spPr>
          <a:xfrm>
            <a:off x="10996863" y="130384"/>
            <a:ext cx="1124782"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6357B7B0-3D0C-498B-8AA3-B80CD55DF11B}"/>
              </a:ext>
            </a:extLst>
          </p:cNvPr>
          <p:cNvSpPr txBox="1"/>
          <p:nvPr/>
        </p:nvSpPr>
        <p:spPr>
          <a:xfrm>
            <a:off x="11093116" y="115212"/>
            <a:ext cx="102178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hablar</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3" name="Picture 2" descr="A yellow and blue oval shaped objects&#10;&#10;Description automatically generated">
            <a:extLst>
              <a:ext uri="{FF2B5EF4-FFF2-40B4-BE49-F238E27FC236}">
                <a16:creationId xmlns:a16="http://schemas.microsoft.com/office/drawing/2014/main" id="{00559D24-4491-4C57-A162-0F5515E6E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696" y="662167"/>
            <a:ext cx="1864840" cy="1219212"/>
          </a:xfrm>
          <a:prstGeom prst="rect">
            <a:avLst/>
          </a:prstGeom>
        </p:spPr>
      </p:pic>
      <p:sp>
        <p:nvSpPr>
          <p:cNvPr id="4" name="Title 3">
            <a:extLst>
              <a:ext uri="{FF2B5EF4-FFF2-40B4-BE49-F238E27FC236}">
                <a16:creationId xmlns:a16="http://schemas.microsoft.com/office/drawing/2014/main" id="{29EF1E51-54B0-4356-8FA2-50AEF0BC155F}"/>
              </a:ext>
            </a:extLst>
          </p:cNvPr>
          <p:cNvSpPr>
            <a:spLocks noGrp="1"/>
          </p:cNvSpPr>
          <p:nvPr>
            <p:ph type="title"/>
          </p:nvPr>
        </p:nvSpPr>
        <p:spPr>
          <a:xfrm>
            <a:off x="0" y="213557"/>
            <a:ext cx="2799306" cy="647577"/>
          </a:xfrm>
        </p:spPr>
        <p:txBody>
          <a:bodyPr/>
          <a:lstStyle/>
          <a:p>
            <a:r>
              <a:rPr lang="en-GB" dirty="0"/>
              <a:t>Mi </a:t>
            </a:r>
            <a:r>
              <a:rPr lang="en-GB" dirty="0" err="1"/>
              <a:t>familia</a:t>
            </a:r>
            <a:endParaRPr lang="en-GB" dirty="0"/>
          </a:p>
        </p:txBody>
      </p:sp>
      <p:pic>
        <p:nvPicPr>
          <p:cNvPr id="9" name="Picture 8">
            <a:extLst>
              <a:ext uri="{FF2B5EF4-FFF2-40B4-BE49-F238E27FC236}">
                <a16:creationId xmlns:a16="http://schemas.microsoft.com/office/drawing/2014/main" id="{3E87BE70-DD18-401A-90D8-8110A9838AD0}"/>
              </a:ext>
            </a:extLst>
          </p:cNvPr>
          <p:cNvPicPr>
            <a:picLocks noChangeAspect="1"/>
          </p:cNvPicPr>
          <p:nvPr/>
        </p:nvPicPr>
        <p:blipFill>
          <a:blip r:embed="rId6"/>
          <a:stretch>
            <a:fillRect/>
          </a:stretch>
        </p:blipFill>
        <p:spPr>
          <a:xfrm>
            <a:off x="0" y="792871"/>
            <a:ext cx="681572" cy="736098"/>
          </a:xfrm>
          <a:prstGeom prst="rect">
            <a:avLst/>
          </a:prstGeom>
        </p:spPr>
      </p:pic>
      <p:pic>
        <p:nvPicPr>
          <p:cNvPr id="11" name="Picture 10">
            <a:extLst>
              <a:ext uri="{FF2B5EF4-FFF2-40B4-BE49-F238E27FC236}">
                <a16:creationId xmlns:a16="http://schemas.microsoft.com/office/drawing/2014/main" id="{6996BFCA-BCF8-4083-B53D-C2A6503DC496}"/>
              </a:ext>
            </a:extLst>
          </p:cNvPr>
          <p:cNvPicPr>
            <a:picLocks noChangeAspect="1"/>
          </p:cNvPicPr>
          <p:nvPr/>
        </p:nvPicPr>
        <p:blipFill>
          <a:blip r:embed="rId7"/>
          <a:stretch>
            <a:fillRect/>
          </a:stretch>
        </p:blipFill>
        <p:spPr>
          <a:xfrm>
            <a:off x="6307942" y="1881379"/>
            <a:ext cx="790073" cy="879615"/>
          </a:xfrm>
          <a:prstGeom prst="rect">
            <a:avLst/>
          </a:prstGeom>
        </p:spPr>
      </p:pic>
      <p:pic>
        <p:nvPicPr>
          <p:cNvPr id="13" name="Picture 12" descr="A green circle with a white arrow&#10;&#10;Description automatically generated">
            <a:extLst>
              <a:ext uri="{FF2B5EF4-FFF2-40B4-BE49-F238E27FC236}">
                <a16:creationId xmlns:a16="http://schemas.microsoft.com/office/drawing/2014/main" id="{6BCF4E1A-34AD-4556-AC7A-60F39CEF2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8963" y="1273027"/>
            <a:ext cx="763829" cy="764426"/>
          </a:xfrm>
          <a:prstGeom prst="rect">
            <a:avLst/>
          </a:prstGeom>
        </p:spPr>
      </p:pic>
      <p:pic>
        <p:nvPicPr>
          <p:cNvPr id="33" name="Graphic 32" descr="Transfer with solid fill">
            <a:extLst>
              <a:ext uri="{FF2B5EF4-FFF2-40B4-BE49-F238E27FC236}">
                <a16:creationId xmlns:a16="http://schemas.microsoft.com/office/drawing/2014/main" id="{4AA677E1-886E-4FA6-BC8F-A7ED98C6FC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31891">
            <a:off x="8918291" y="1198040"/>
            <a:ext cx="914400" cy="914400"/>
          </a:xfrm>
          <a:prstGeom prst="rect">
            <a:avLst/>
          </a:prstGeom>
        </p:spPr>
      </p:pic>
      <p:sp>
        <p:nvSpPr>
          <p:cNvPr id="34" name="TextBox 33">
            <a:extLst>
              <a:ext uri="{FF2B5EF4-FFF2-40B4-BE49-F238E27FC236}">
                <a16:creationId xmlns:a16="http://schemas.microsoft.com/office/drawing/2014/main" id="{7E8D0207-EF6F-4BA5-8B3C-8DAC63B64FD1}"/>
              </a:ext>
            </a:extLst>
          </p:cNvPr>
          <p:cNvSpPr txBox="1"/>
          <p:nvPr/>
        </p:nvSpPr>
        <p:spPr>
          <a:xfrm>
            <a:off x="7522759" y="2037453"/>
            <a:ext cx="16525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otra</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vez</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5" name="Rectangle: Rounded Corners 4">
            <a:extLst>
              <a:ext uri="{FF2B5EF4-FFF2-40B4-BE49-F238E27FC236}">
                <a16:creationId xmlns:a16="http://schemas.microsoft.com/office/drawing/2014/main" id="{2B6E57A8-CB4A-4788-81C3-DF958DED8E86}"/>
              </a:ext>
            </a:extLst>
          </p:cNvPr>
          <p:cNvSpPr/>
          <p:nvPr/>
        </p:nvSpPr>
        <p:spPr>
          <a:xfrm>
            <a:off x="119268" y="4762125"/>
            <a:ext cx="6157586" cy="1570942"/>
          </a:xfrm>
          <a:prstGeom prst="roundRect">
            <a:avLst/>
          </a:prstGeom>
          <a:solidFill>
            <a:srgbClr val="FC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8" name="Graphic 7" descr="Award ribbon with star">
            <a:extLst>
              <a:ext uri="{FF2B5EF4-FFF2-40B4-BE49-F238E27FC236}">
                <a16:creationId xmlns:a16="http://schemas.microsoft.com/office/drawing/2014/main" id="{99617B3A-BF9B-4338-B325-79C83C0CA3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69837" y="613256"/>
            <a:ext cx="1570942" cy="1570942"/>
          </a:xfrm>
          <a:prstGeom prst="rect">
            <a:avLst/>
          </a:prstGeom>
        </p:spPr>
      </p:pic>
      <p:sp>
        <p:nvSpPr>
          <p:cNvPr id="2" name="TextBox 1">
            <a:extLst>
              <a:ext uri="{FF2B5EF4-FFF2-40B4-BE49-F238E27FC236}">
                <a16:creationId xmlns:a16="http://schemas.microsoft.com/office/drawing/2014/main" id="{C8431A08-9777-4D38-93C2-65EE7F1452AC}"/>
              </a:ext>
            </a:extLst>
          </p:cNvPr>
          <p:cNvSpPr txBox="1"/>
          <p:nvPr/>
        </p:nvSpPr>
        <p:spPr>
          <a:xfrm>
            <a:off x="119268" y="4807160"/>
            <a:ext cx="4465852" cy="707886"/>
          </a:xfrm>
          <a:prstGeom prst="rect">
            <a:avLst/>
          </a:prstGeom>
          <a:noFill/>
        </p:spPr>
        <p:txBody>
          <a:bodyPr wrap="square" rtlCol="0">
            <a:spAutoFit/>
          </a:bodyPr>
          <a:lstStyle/>
          <a:p>
            <a:r>
              <a:rPr lang="en-GB" sz="2000" b="1" dirty="0" err="1">
                <a:solidFill>
                  <a:schemeClr val="tx1">
                    <a:lumMod val="50000"/>
                  </a:schemeClr>
                </a:solidFill>
              </a:rPr>
              <a:t>Perdón</a:t>
            </a:r>
            <a:r>
              <a:rPr lang="en-GB" sz="2000" b="1" dirty="0">
                <a:solidFill>
                  <a:schemeClr val="tx1">
                    <a:lumMod val="50000"/>
                  </a:schemeClr>
                </a:solidFill>
              </a:rPr>
              <a:t>, </a:t>
            </a:r>
            <a:r>
              <a:rPr lang="en-GB" sz="2000" b="1" dirty="0" err="1">
                <a:solidFill>
                  <a:schemeClr val="tx1">
                    <a:lumMod val="50000"/>
                  </a:schemeClr>
                </a:solidFill>
              </a:rPr>
              <a:t>señor</a:t>
            </a:r>
            <a:r>
              <a:rPr lang="en-GB" sz="2000" b="1" dirty="0">
                <a:solidFill>
                  <a:schemeClr val="tx1">
                    <a:lumMod val="50000"/>
                  </a:schemeClr>
                </a:solidFill>
              </a:rPr>
              <a:t> XXX / </a:t>
            </a:r>
            <a:r>
              <a:rPr lang="en-GB" sz="2000" b="1" dirty="0" err="1">
                <a:solidFill>
                  <a:schemeClr val="tx1">
                    <a:lumMod val="50000"/>
                  </a:schemeClr>
                </a:solidFill>
              </a:rPr>
              <a:t>señora</a:t>
            </a:r>
            <a:r>
              <a:rPr lang="en-GB" sz="2000" b="1" dirty="0">
                <a:solidFill>
                  <a:schemeClr val="tx1">
                    <a:lumMod val="50000"/>
                  </a:schemeClr>
                </a:solidFill>
              </a:rPr>
              <a:t> XXX.</a:t>
            </a:r>
          </a:p>
          <a:p>
            <a:r>
              <a:rPr lang="en-GB" sz="2000" b="1" dirty="0">
                <a:solidFill>
                  <a:schemeClr val="tx1">
                    <a:lumMod val="50000"/>
                  </a:schemeClr>
                </a:solidFill>
              </a:rPr>
              <a:t>¿</a:t>
            </a:r>
            <a:r>
              <a:rPr lang="en-GB" sz="2000" b="1" dirty="0" err="1">
                <a:solidFill>
                  <a:schemeClr val="tx1">
                    <a:lumMod val="50000"/>
                  </a:schemeClr>
                </a:solidFill>
              </a:rPr>
              <a:t>Cómo</a:t>
            </a:r>
            <a:r>
              <a:rPr lang="en-GB" sz="2000" b="1" dirty="0">
                <a:solidFill>
                  <a:schemeClr val="tx1">
                    <a:lumMod val="50000"/>
                  </a:schemeClr>
                </a:solidFill>
              </a:rPr>
              <a:t> se dice XXX </a:t>
            </a:r>
            <a:r>
              <a:rPr lang="en-GB" sz="2000" b="1" dirty="0" err="1">
                <a:solidFill>
                  <a:schemeClr val="tx1">
                    <a:lumMod val="50000"/>
                  </a:schemeClr>
                </a:solidFill>
              </a:rPr>
              <a:t>en</a:t>
            </a:r>
            <a:r>
              <a:rPr lang="en-GB" sz="2000" b="1" dirty="0">
                <a:solidFill>
                  <a:schemeClr val="tx1">
                    <a:lumMod val="50000"/>
                  </a:schemeClr>
                </a:solidFill>
              </a:rPr>
              <a:t> </a:t>
            </a:r>
            <a:r>
              <a:rPr lang="en-GB" sz="2000" b="1" dirty="0" err="1">
                <a:solidFill>
                  <a:schemeClr val="tx1">
                    <a:lumMod val="50000"/>
                  </a:schemeClr>
                </a:solidFill>
              </a:rPr>
              <a:t>español</a:t>
            </a:r>
            <a:r>
              <a:rPr lang="en-GB" sz="2000" b="1" dirty="0">
                <a:solidFill>
                  <a:schemeClr val="tx1">
                    <a:lumMod val="50000"/>
                  </a:schemeClr>
                </a:solidFill>
              </a:rPr>
              <a:t>?</a:t>
            </a:r>
          </a:p>
        </p:txBody>
      </p:sp>
      <p:pic>
        <p:nvPicPr>
          <p:cNvPr id="10" name="Graphic 9" descr="Teacher with solid fill">
            <a:extLst>
              <a:ext uri="{FF2B5EF4-FFF2-40B4-BE49-F238E27FC236}">
                <a16:creationId xmlns:a16="http://schemas.microsoft.com/office/drawing/2014/main" id="{15163A5A-5679-4913-8D7D-5EFDC255C53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32720" y="4703903"/>
            <a:ext cx="914400" cy="914400"/>
          </a:xfrm>
          <a:prstGeom prst="rect">
            <a:avLst/>
          </a:prstGeom>
        </p:spPr>
      </p:pic>
    </p:spTree>
    <p:extLst>
      <p:ext uri="{BB962C8B-B14F-4D97-AF65-F5344CB8AC3E}">
        <p14:creationId xmlns:p14="http://schemas.microsoft.com/office/powerpoint/2010/main" val="43963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1996" y="227461"/>
            <a:ext cx="8905340" cy="5693866"/>
          </a:xfrm>
          <a:prstGeom prst="rect">
            <a:avLst/>
          </a:prstGeom>
          <a:noFill/>
        </p:spPr>
        <p:txBody>
          <a:bodyPr wrap="square" rtlCol="0">
            <a:spAutoFit/>
          </a:bodyPr>
          <a:lstStyle/>
          <a:p>
            <a:pPr marL="514350" indent="-514350">
              <a:buAutoNum type="arabicParenR"/>
            </a:pPr>
            <a:r>
              <a:rPr lang="en-GB" sz="2800" dirty="0">
                <a:solidFill>
                  <a:srgbClr val="002060"/>
                </a:solidFill>
                <a:latin typeface="Century Gothic" panose="020B0502020202020204" pitchFamily="34" charset="0"/>
              </a:rPr>
              <a:t>We have a grandma. She’s quite kind.</a:t>
            </a:r>
          </a:p>
          <a:p>
            <a:pPr marL="514350" indent="-514350">
              <a:buAutoNum type="arabicParenR"/>
            </a:pPr>
            <a:endParaRPr lang="en-GB" sz="2800" dirty="0">
              <a:solidFill>
                <a:srgbClr val="002060"/>
              </a:solidFill>
              <a:latin typeface="Century Gothic" panose="020B0502020202020204" pitchFamily="34" charset="0"/>
            </a:endParaRPr>
          </a:p>
          <a:p>
            <a:pPr marL="514350" indent="-514350">
              <a:buAutoNum type="arabicParenR"/>
            </a:pPr>
            <a:r>
              <a:rPr lang="en-GB" sz="2800" dirty="0">
                <a:solidFill>
                  <a:srgbClr val="002060"/>
                </a:solidFill>
                <a:latin typeface="Century Gothic" panose="020B0502020202020204" pitchFamily="34" charset="0"/>
              </a:rPr>
              <a:t>They have two cousins. They’re famous.</a:t>
            </a:r>
          </a:p>
          <a:p>
            <a:pPr marL="514350" indent="-514350">
              <a:buAutoNum type="arabicParenR"/>
            </a:pPr>
            <a:endParaRPr lang="en-GB" sz="2800" dirty="0">
              <a:solidFill>
                <a:srgbClr val="002060"/>
              </a:solidFill>
              <a:latin typeface="Century Gothic" panose="020B0502020202020204" pitchFamily="34" charset="0"/>
            </a:endParaRPr>
          </a:p>
          <a:p>
            <a:pPr marL="514350" indent="-514350">
              <a:buAutoNum type="arabicParenR"/>
            </a:pPr>
            <a:r>
              <a:rPr lang="en-GB" sz="2800" dirty="0">
                <a:solidFill>
                  <a:srgbClr val="002060"/>
                </a:solidFill>
                <a:latin typeface="Century Gothic" panose="020B0502020202020204" pitchFamily="34" charset="0"/>
              </a:rPr>
              <a:t>He has an job. It’s very interesting.</a:t>
            </a:r>
          </a:p>
          <a:p>
            <a:pPr marL="514350" indent="-514350">
              <a:buAutoNum type="arabicParenR"/>
            </a:pPr>
            <a:endParaRPr lang="en-GB" sz="2800" dirty="0">
              <a:solidFill>
                <a:srgbClr val="002060"/>
              </a:solidFill>
              <a:latin typeface="Century Gothic" panose="020B0502020202020204" pitchFamily="34" charset="0"/>
            </a:endParaRPr>
          </a:p>
          <a:p>
            <a:pPr marL="514350" indent="-514350">
              <a:buAutoNum type="arabicParenR"/>
            </a:pPr>
            <a:r>
              <a:rPr lang="en-GB" sz="2800" dirty="0">
                <a:solidFill>
                  <a:srgbClr val="002060"/>
                </a:solidFill>
                <a:latin typeface="Century Gothic" panose="020B0502020202020204" pitchFamily="34" charset="0"/>
              </a:rPr>
              <a:t>I have some products. They’re important.</a:t>
            </a:r>
          </a:p>
          <a:p>
            <a:pPr marL="514350" indent="-514350">
              <a:buAutoNum type="arabicParenR"/>
            </a:pPr>
            <a:endParaRPr lang="en-GB" sz="2800" dirty="0">
              <a:solidFill>
                <a:srgbClr val="002060"/>
              </a:solidFill>
              <a:latin typeface="Century Gothic" panose="020B0502020202020204" pitchFamily="34" charset="0"/>
            </a:endParaRPr>
          </a:p>
          <a:p>
            <a:pPr marL="514350" indent="-514350">
              <a:buAutoNum type="arabicParenR"/>
            </a:pPr>
            <a:r>
              <a:rPr lang="en-GB" sz="2800" dirty="0">
                <a:solidFill>
                  <a:srgbClr val="002060"/>
                </a:solidFill>
                <a:latin typeface="Century Gothic" panose="020B0502020202020204" pitchFamily="34" charset="0"/>
              </a:rPr>
              <a:t>She has a family. It’s small.</a:t>
            </a:r>
          </a:p>
          <a:p>
            <a:pPr marL="514350" indent="-514350">
              <a:buAutoNum type="arabicParenR"/>
            </a:pPr>
            <a:endParaRPr lang="en-GB" sz="2800" dirty="0">
              <a:solidFill>
                <a:srgbClr val="002060"/>
              </a:solidFill>
              <a:latin typeface="Century Gothic" panose="020B0502020202020204" pitchFamily="34" charset="0"/>
            </a:endParaRPr>
          </a:p>
          <a:p>
            <a:pPr marL="514350" indent="-514350">
              <a:buAutoNum type="arabicParenR"/>
            </a:pPr>
            <a:r>
              <a:rPr lang="en-GB" sz="2800" dirty="0">
                <a:solidFill>
                  <a:srgbClr val="002060"/>
                </a:solidFill>
                <a:latin typeface="Century Gothic" panose="020B0502020202020204" pitchFamily="34" charset="0"/>
              </a:rPr>
              <a:t>The family has an aunt. She’s rich.</a:t>
            </a:r>
          </a:p>
          <a:p>
            <a:pPr marL="514350" indent="-514350">
              <a:buAutoNum type="arabicParenR"/>
            </a:pPr>
            <a:endParaRPr lang="en-GB" sz="2800" dirty="0">
              <a:solidFill>
                <a:srgbClr val="002060"/>
              </a:solidFill>
              <a:latin typeface="Century Gothic" panose="020B0502020202020204" pitchFamily="34" charset="0"/>
            </a:endParaRPr>
          </a:p>
          <a:p>
            <a:pPr marL="514350" indent="-514350">
              <a:buAutoNum type="arabicParenR"/>
            </a:pPr>
            <a:r>
              <a:rPr lang="en-GB" sz="2800" dirty="0">
                <a:solidFill>
                  <a:srgbClr val="002060"/>
                </a:solidFill>
                <a:latin typeface="Century Gothic" panose="020B0502020202020204" pitchFamily="34" charset="0"/>
              </a:rPr>
              <a:t>The islands have some views. They’re beautiful.</a:t>
            </a:r>
          </a:p>
        </p:txBody>
      </p:sp>
      <p:sp>
        <p:nvSpPr>
          <p:cNvPr id="6" name="TextBox 5"/>
          <p:cNvSpPr txBox="1"/>
          <p:nvPr/>
        </p:nvSpPr>
        <p:spPr>
          <a:xfrm>
            <a:off x="578247" y="577999"/>
            <a:ext cx="8539089" cy="523220"/>
          </a:xfrm>
          <a:prstGeom prst="rect">
            <a:avLst/>
          </a:prstGeom>
          <a:noFill/>
        </p:spPr>
        <p:txBody>
          <a:bodyPr wrap="square" rtlCol="0">
            <a:spAutoFit/>
          </a:bodyPr>
          <a:lstStyle/>
          <a:p>
            <a:r>
              <a:rPr lang="en-GB" sz="2800" dirty="0">
                <a:solidFill>
                  <a:srgbClr val="E25B00"/>
                </a:solidFill>
                <a:latin typeface="Century Gothic" panose="020B0502020202020204" pitchFamily="34" charset="0"/>
              </a:rPr>
              <a:t>Tenemos una </a:t>
            </a:r>
            <a:r>
              <a:rPr lang="en-GB" sz="2800" dirty="0" err="1">
                <a:solidFill>
                  <a:srgbClr val="E25B00"/>
                </a:solidFill>
                <a:latin typeface="Century Gothic" panose="020B0502020202020204" pitchFamily="34" charset="0"/>
              </a:rPr>
              <a:t>abuela</a:t>
            </a:r>
            <a:r>
              <a:rPr lang="en-GB" sz="2800" dirty="0">
                <a:solidFill>
                  <a:srgbClr val="E25B00"/>
                </a:solidFill>
                <a:latin typeface="Century Gothic" panose="020B0502020202020204" pitchFamily="34" charset="0"/>
              </a:rPr>
              <a:t>. Es bastante </a:t>
            </a:r>
            <a:r>
              <a:rPr lang="en-GB" sz="2800" dirty="0" err="1">
                <a:solidFill>
                  <a:srgbClr val="E25B00"/>
                </a:solidFill>
                <a:latin typeface="Century Gothic" panose="020B0502020202020204" pitchFamily="34" charset="0"/>
              </a:rPr>
              <a:t>simpática</a:t>
            </a:r>
            <a:r>
              <a:rPr lang="en-GB" sz="2800" dirty="0">
                <a:solidFill>
                  <a:srgbClr val="E25B00"/>
                </a:solidFill>
                <a:latin typeface="Century Gothic" panose="020B0502020202020204" pitchFamily="34" charset="0"/>
              </a:rPr>
              <a:t>.</a:t>
            </a:r>
          </a:p>
        </p:txBody>
      </p:sp>
      <p:sp>
        <p:nvSpPr>
          <p:cNvPr id="7" name="TextBox 6"/>
          <p:cNvSpPr txBox="1"/>
          <p:nvPr/>
        </p:nvSpPr>
        <p:spPr>
          <a:xfrm>
            <a:off x="578247" y="1451757"/>
            <a:ext cx="8539089" cy="523220"/>
          </a:xfrm>
          <a:prstGeom prst="rect">
            <a:avLst/>
          </a:prstGeom>
          <a:noFill/>
        </p:spPr>
        <p:txBody>
          <a:bodyPr wrap="square" rtlCol="0">
            <a:spAutoFit/>
          </a:bodyPr>
          <a:lstStyle/>
          <a:p>
            <a:r>
              <a:rPr lang="en-GB" sz="2800" dirty="0">
                <a:solidFill>
                  <a:srgbClr val="E25B00"/>
                </a:solidFill>
                <a:latin typeface="Century Gothic" panose="020B0502020202020204" pitchFamily="34" charset="0"/>
              </a:rPr>
              <a:t>Tienen dos </a:t>
            </a:r>
            <a:r>
              <a:rPr lang="en-GB" sz="2800" dirty="0" err="1">
                <a:solidFill>
                  <a:srgbClr val="E25B00"/>
                </a:solidFill>
                <a:latin typeface="Century Gothic" panose="020B0502020202020204" pitchFamily="34" charset="0"/>
              </a:rPr>
              <a:t>primos</a:t>
            </a:r>
            <a:r>
              <a:rPr lang="en-GB" sz="2800" dirty="0">
                <a:solidFill>
                  <a:srgbClr val="E25B00"/>
                </a:solidFill>
                <a:latin typeface="Century Gothic" panose="020B0502020202020204" pitchFamily="34" charset="0"/>
              </a:rPr>
              <a:t>. Son </a:t>
            </a:r>
            <a:r>
              <a:rPr lang="en-GB" sz="2800" dirty="0" err="1">
                <a:solidFill>
                  <a:srgbClr val="E25B00"/>
                </a:solidFill>
                <a:latin typeface="Century Gothic" panose="020B0502020202020204" pitchFamily="34" charset="0"/>
              </a:rPr>
              <a:t>famosos</a:t>
            </a:r>
            <a:r>
              <a:rPr lang="en-GB" sz="2800" dirty="0">
                <a:solidFill>
                  <a:srgbClr val="E25B00"/>
                </a:solidFill>
                <a:latin typeface="Century Gothic" panose="020B0502020202020204" pitchFamily="34" charset="0"/>
              </a:rPr>
              <a:t>.</a:t>
            </a:r>
          </a:p>
        </p:txBody>
      </p:sp>
      <p:sp>
        <p:nvSpPr>
          <p:cNvPr id="8" name="TextBox 7"/>
          <p:cNvSpPr txBox="1"/>
          <p:nvPr/>
        </p:nvSpPr>
        <p:spPr>
          <a:xfrm>
            <a:off x="578247" y="2289564"/>
            <a:ext cx="8539089" cy="523220"/>
          </a:xfrm>
          <a:prstGeom prst="rect">
            <a:avLst/>
          </a:prstGeom>
          <a:noFill/>
        </p:spPr>
        <p:txBody>
          <a:bodyPr wrap="square" rtlCol="0">
            <a:spAutoFit/>
          </a:bodyPr>
          <a:lstStyle/>
          <a:p>
            <a:r>
              <a:rPr lang="en-GB" sz="2800" dirty="0" err="1">
                <a:solidFill>
                  <a:srgbClr val="E25B00"/>
                </a:solidFill>
                <a:latin typeface="Century Gothic" panose="020B0502020202020204" pitchFamily="34" charset="0"/>
              </a:rPr>
              <a:t>Tiene</a:t>
            </a:r>
            <a:r>
              <a:rPr lang="en-GB" sz="2800" dirty="0">
                <a:solidFill>
                  <a:srgbClr val="E25B00"/>
                </a:solidFill>
                <a:latin typeface="Century Gothic" panose="020B0502020202020204" pitchFamily="34" charset="0"/>
              </a:rPr>
              <a:t> un </a:t>
            </a:r>
            <a:r>
              <a:rPr lang="en-GB" sz="2800" dirty="0" err="1">
                <a:solidFill>
                  <a:srgbClr val="E25B00"/>
                </a:solidFill>
                <a:latin typeface="Century Gothic" panose="020B0502020202020204" pitchFamily="34" charset="0"/>
              </a:rPr>
              <a:t>trabajo</a:t>
            </a:r>
            <a:r>
              <a:rPr lang="en-GB" sz="2800" dirty="0">
                <a:solidFill>
                  <a:srgbClr val="E25B00"/>
                </a:solidFill>
                <a:latin typeface="Century Gothic" panose="020B0502020202020204" pitchFamily="34" charset="0"/>
              </a:rPr>
              <a:t>. Es </a:t>
            </a:r>
            <a:r>
              <a:rPr lang="en-GB" sz="2800" dirty="0" err="1">
                <a:solidFill>
                  <a:srgbClr val="E25B00"/>
                </a:solidFill>
                <a:latin typeface="Century Gothic" panose="020B0502020202020204" pitchFamily="34" charset="0"/>
              </a:rPr>
              <a:t>muy</a:t>
            </a:r>
            <a:r>
              <a:rPr lang="en-GB" sz="2800" dirty="0">
                <a:solidFill>
                  <a:srgbClr val="E25B00"/>
                </a:solidFill>
                <a:latin typeface="Century Gothic" panose="020B0502020202020204" pitchFamily="34" charset="0"/>
              </a:rPr>
              <a:t> </a:t>
            </a:r>
            <a:r>
              <a:rPr lang="en-GB" sz="2800" dirty="0" err="1">
                <a:solidFill>
                  <a:srgbClr val="E25B00"/>
                </a:solidFill>
                <a:latin typeface="Century Gothic" panose="020B0502020202020204" pitchFamily="34" charset="0"/>
              </a:rPr>
              <a:t>interesante</a:t>
            </a:r>
            <a:r>
              <a:rPr lang="en-GB" sz="2800" dirty="0">
                <a:solidFill>
                  <a:srgbClr val="E25B00"/>
                </a:solidFill>
                <a:latin typeface="Century Gothic" panose="020B0502020202020204" pitchFamily="34" charset="0"/>
              </a:rPr>
              <a:t>.</a:t>
            </a:r>
          </a:p>
        </p:txBody>
      </p:sp>
      <p:sp>
        <p:nvSpPr>
          <p:cNvPr id="9" name="TextBox 8"/>
          <p:cNvSpPr txBox="1"/>
          <p:nvPr/>
        </p:nvSpPr>
        <p:spPr>
          <a:xfrm>
            <a:off x="578247" y="3140280"/>
            <a:ext cx="8539089" cy="523220"/>
          </a:xfrm>
          <a:prstGeom prst="rect">
            <a:avLst/>
          </a:prstGeom>
          <a:noFill/>
        </p:spPr>
        <p:txBody>
          <a:bodyPr wrap="square" rtlCol="0">
            <a:spAutoFit/>
          </a:bodyPr>
          <a:lstStyle/>
          <a:p>
            <a:r>
              <a:rPr lang="en-GB" sz="2800" dirty="0" err="1">
                <a:solidFill>
                  <a:srgbClr val="E25B00"/>
                </a:solidFill>
                <a:latin typeface="Century Gothic" panose="020B0502020202020204" pitchFamily="34" charset="0"/>
              </a:rPr>
              <a:t>Tengo</a:t>
            </a:r>
            <a:r>
              <a:rPr lang="en-GB" sz="2800" dirty="0">
                <a:solidFill>
                  <a:srgbClr val="E25B00"/>
                </a:solidFill>
                <a:latin typeface="Century Gothic" panose="020B0502020202020204" pitchFamily="34" charset="0"/>
              </a:rPr>
              <a:t> </a:t>
            </a:r>
            <a:r>
              <a:rPr lang="en-GB" sz="2800" dirty="0" err="1">
                <a:solidFill>
                  <a:srgbClr val="E25B00"/>
                </a:solidFill>
                <a:latin typeface="Century Gothic" panose="020B0502020202020204" pitchFamily="34" charset="0"/>
              </a:rPr>
              <a:t>unos</a:t>
            </a:r>
            <a:r>
              <a:rPr lang="en-GB" sz="2800" dirty="0">
                <a:solidFill>
                  <a:srgbClr val="E25B00"/>
                </a:solidFill>
                <a:latin typeface="Century Gothic" panose="020B0502020202020204" pitchFamily="34" charset="0"/>
              </a:rPr>
              <a:t> </a:t>
            </a:r>
            <a:r>
              <a:rPr lang="en-GB" sz="2800" dirty="0" err="1">
                <a:solidFill>
                  <a:srgbClr val="E25B00"/>
                </a:solidFill>
                <a:latin typeface="Century Gothic" panose="020B0502020202020204" pitchFamily="34" charset="0"/>
              </a:rPr>
              <a:t>productos</a:t>
            </a:r>
            <a:r>
              <a:rPr lang="en-GB" sz="2800" dirty="0">
                <a:solidFill>
                  <a:srgbClr val="E25B00"/>
                </a:solidFill>
                <a:latin typeface="Century Gothic" panose="020B0502020202020204" pitchFamily="34" charset="0"/>
              </a:rPr>
              <a:t>. Son </a:t>
            </a:r>
            <a:r>
              <a:rPr lang="en-GB" sz="2800" dirty="0" err="1">
                <a:solidFill>
                  <a:srgbClr val="E25B00"/>
                </a:solidFill>
                <a:latin typeface="Century Gothic" panose="020B0502020202020204" pitchFamily="34" charset="0"/>
              </a:rPr>
              <a:t>importantes</a:t>
            </a:r>
            <a:r>
              <a:rPr lang="en-GB" sz="2800" dirty="0">
                <a:solidFill>
                  <a:srgbClr val="E25B00"/>
                </a:solidFill>
                <a:latin typeface="Century Gothic" panose="020B0502020202020204" pitchFamily="34" charset="0"/>
              </a:rPr>
              <a:t>.</a:t>
            </a:r>
          </a:p>
        </p:txBody>
      </p:sp>
      <p:sp>
        <p:nvSpPr>
          <p:cNvPr id="10" name="TextBox 9"/>
          <p:cNvSpPr txBox="1"/>
          <p:nvPr/>
        </p:nvSpPr>
        <p:spPr>
          <a:xfrm>
            <a:off x="578247" y="3990996"/>
            <a:ext cx="8539089" cy="523220"/>
          </a:xfrm>
          <a:prstGeom prst="rect">
            <a:avLst/>
          </a:prstGeom>
          <a:noFill/>
        </p:spPr>
        <p:txBody>
          <a:bodyPr wrap="square" rtlCol="0">
            <a:spAutoFit/>
          </a:bodyPr>
          <a:lstStyle/>
          <a:p>
            <a:r>
              <a:rPr lang="en-GB" sz="2800" dirty="0" err="1">
                <a:solidFill>
                  <a:srgbClr val="E25B00"/>
                </a:solidFill>
                <a:latin typeface="Century Gothic" panose="020B0502020202020204" pitchFamily="34" charset="0"/>
              </a:rPr>
              <a:t>Tiene</a:t>
            </a:r>
            <a:r>
              <a:rPr lang="en-GB" sz="2800" dirty="0">
                <a:solidFill>
                  <a:srgbClr val="E25B00"/>
                </a:solidFill>
                <a:latin typeface="Century Gothic" panose="020B0502020202020204" pitchFamily="34" charset="0"/>
              </a:rPr>
              <a:t> una </a:t>
            </a:r>
            <a:r>
              <a:rPr lang="en-GB" sz="2800" dirty="0" err="1">
                <a:solidFill>
                  <a:srgbClr val="E25B00"/>
                </a:solidFill>
                <a:latin typeface="Century Gothic" panose="020B0502020202020204" pitchFamily="34" charset="0"/>
              </a:rPr>
              <a:t>familia</a:t>
            </a:r>
            <a:r>
              <a:rPr lang="en-GB" sz="2800" dirty="0">
                <a:solidFill>
                  <a:srgbClr val="E25B00"/>
                </a:solidFill>
                <a:latin typeface="Century Gothic" panose="020B0502020202020204" pitchFamily="34" charset="0"/>
              </a:rPr>
              <a:t>. Es </a:t>
            </a:r>
            <a:r>
              <a:rPr lang="en-GB" sz="2800" dirty="0" err="1">
                <a:solidFill>
                  <a:srgbClr val="E25B00"/>
                </a:solidFill>
                <a:latin typeface="Century Gothic" panose="020B0502020202020204" pitchFamily="34" charset="0"/>
              </a:rPr>
              <a:t>pequeña</a:t>
            </a:r>
            <a:r>
              <a:rPr lang="en-GB" sz="2800" dirty="0">
                <a:solidFill>
                  <a:srgbClr val="E25B00"/>
                </a:solidFill>
                <a:latin typeface="Century Gothic" panose="020B0502020202020204" pitchFamily="34" charset="0"/>
              </a:rPr>
              <a:t>.</a:t>
            </a:r>
          </a:p>
        </p:txBody>
      </p:sp>
      <p:sp>
        <p:nvSpPr>
          <p:cNvPr id="11" name="TextBox 10"/>
          <p:cNvSpPr txBox="1"/>
          <p:nvPr/>
        </p:nvSpPr>
        <p:spPr>
          <a:xfrm>
            <a:off x="578247" y="4880216"/>
            <a:ext cx="8539089" cy="523220"/>
          </a:xfrm>
          <a:prstGeom prst="rect">
            <a:avLst/>
          </a:prstGeom>
          <a:noFill/>
        </p:spPr>
        <p:txBody>
          <a:bodyPr wrap="square" rtlCol="0">
            <a:spAutoFit/>
          </a:bodyPr>
          <a:lstStyle/>
          <a:p>
            <a:r>
              <a:rPr lang="en-GB" sz="2800" dirty="0">
                <a:solidFill>
                  <a:srgbClr val="E25B00"/>
                </a:solidFill>
                <a:latin typeface="Century Gothic" panose="020B0502020202020204" pitchFamily="34" charset="0"/>
              </a:rPr>
              <a:t>La </a:t>
            </a:r>
            <a:r>
              <a:rPr lang="en-GB" sz="2800" dirty="0" err="1">
                <a:solidFill>
                  <a:srgbClr val="E25B00"/>
                </a:solidFill>
                <a:latin typeface="Century Gothic" panose="020B0502020202020204" pitchFamily="34" charset="0"/>
              </a:rPr>
              <a:t>familia</a:t>
            </a:r>
            <a:r>
              <a:rPr lang="en-GB" sz="2800" dirty="0">
                <a:solidFill>
                  <a:srgbClr val="E25B00"/>
                </a:solidFill>
                <a:latin typeface="Century Gothic" panose="020B0502020202020204" pitchFamily="34" charset="0"/>
              </a:rPr>
              <a:t> </a:t>
            </a:r>
            <a:r>
              <a:rPr lang="en-GB" sz="2800" dirty="0" err="1">
                <a:solidFill>
                  <a:srgbClr val="E25B00"/>
                </a:solidFill>
                <a:latin typeface="Century Gothic" panose="020B0502020202020204" pitchFamily="34" charset="0"/>
              </a:rPr>
              <a:t>tiene</a:t>
            </a:r>
            <a:r>
              <a:rPr lang="en-GB" sz="2800" dirty="0">
                <a:solidFill>
                  <a:srgbClr val="E25B00"/>
                </a:solidFill>
                <a:latin typeface="Century Gothic" panose="020B0502020202020204" pitchFamily="34" charset="0"/>
              </a:rPr>
              <a:t> una tía. Es </a:t>
            </a:r>
            <a:r>
              <a:rPr lang="en-GB" sz="2800" dirty="0" err="1">
                <a:solidFill>
                  <a:srgbClr val="E25B00"/>
                </a:solidFill>
                <a:latin typeface="Century Gothic" panose="020B0502020202020204" pitchFamily="34" charset="0"/>
              </a:rPr>
              <a:t>rica</a:t>
            </a:r>
            <a:r>
              <a:rPr lang="en-GB" sz="2800" dirty="0">
                <a:solidFill>
                  <a:srgbClr val="E25B00"/>
                </a:solidFill>
                <a:latin typeface="Century Gothic" panose="020B0502020202020204" pitchFamily="34" charset="0"/>
              </a:rPr>
              <a:t>.</a:t>
            </a:r>
          </a:p>
        </p:txBody>
      </p:sp>
      <p:sp>
        <p:nvSpPr>
          <p:cNvPr id="12" name="TextBox 11"/>
          <p:cNvSpPr txBox="1"/>
          <p:nvPr/>
        </p:nvSpPr>
        <p:spPr>
          <a:xfrm>
            <a:off x="578247" y="5764107"/>
            <a:ext cx="8539089" cy="523220"/>
          </a:xfrm>
          <a:prstGeom prst="rect">
            <a:avLst/>
          </a:prstGeom>
          <a:noFill/>
        </p:spPr>
        <p:txBody>
          <a:bodyPr wrap="square" rtlCol="0">
            <a:spAutoFit/>
          </a:bodyPr>
          <a:lstStyle/>
          <a:p>
            <a:r>
              <a:rPr lang="en-GB" sz="2800" dirty="0">
                <a:solidFill>
                  <a:srgbClr val="E25B00"/>
                </a:solidFill>
                <a:latin typeface="Century Gothic" panose="020B0502020202020204" pitchFamily="34" charset="0"/>
              </a:rPr>
              <a:t>Las </a:t>
            </a:r>
            <a:r>
              <a:rPr lang="en-GB" sz="2800" dirty="0" err="1">
                <a:solidFill>
                  <a:srgbClr val="E25B00"/>
                </a:solidFill>
                <a:latin typeface="Century Gothic" panose="020B0502020202020204" pitchFamily="34" charset="0"/>
              </a:rPr>
              <a:t>islas</a:t>
            </a:r>
            <a:r>
              <a:rPr lang="en-GB" sz="2800" dirty="0">
                <a:solidFill>
                  <a:srgbClr val="E25B00"/>
                </a:solidFill>
                <a:latin typeface="Century Gothic" panose="020B0502020202020204" pitchFamily="34" charset="0"/>
              </a:rPr>
              <a:t> tienen </a:t>
            </a:r>
            <a:r>
              <a:rPr lang="en-GB" sz="2800" dirty="0" err="1">
                <a:solidFill>
                  <a:srgbClr val="E25B00"/>
                </a:solidFill>
                <a:latin typeface="Century Gothic" panose="020B0502020202020204" pitchFamily="34" charset="0"/>
              </a:rPr>
              <a:t>unas</a:t>
            </a:r>
            <a:r>
              <a:rPr lang="en-GB" sz="2800" dirty="0">
                <a:solidFill>
                  <a:srgbClr val="E25B00"/>
                </a:solidFill>
                <a:latin typeface="Century Gothic" panose="020B0502020202020204" pitchFamily="34" charset="0"/>
              </a:rPr>
              <a:t> vistas. Son </a:t>
            </a:r>
            <a:r>
              <a:rPr lang="en-GB" sz="2800" dirty="0" err="1">
                <a:solidFill>
                  <a:srgbClr val="E25B00"/>
                </a:solidFill>
                <a:latin typeface="Century Gothic" panose="020B0502020202020204" pitchFamily="34" charset="0"/>
              </a:rPr>
              <a:t>hermosas</a:t>
            </a:r>
            <a:r>
              <a:rPr lang="en-GB" sz="2800" dirty="0">
                <a:solidFill>
                  <a:srgbClr val="E25B00"/>
                </a:solidFill>
                <a:latin typeface="Century Gothic" panose="020B0502020202020204" pitchFamily="34" charset="0"/>
              </a:rPr>
              <a:t>.</a:t>
            </a:r>
          </a:p>
        </p:txBody>
      </p:sp>
      <p:sp>
        <p:nvSpPr>
          <p:cNvPr id="2" name="Title 1"/>
          <p:cNvSpPr>
            <a:spLocks noGrp="1"/>
          </p:cNvSpPr>
          <p:nvPr>
            <p:ph type="title"/>
          </p:nvPr>
        </p:nvSpPr>
        <p:spPr>
          <a:xfrm>
            <a:off x="11228925" y="429859"/>
            <a:ext cx="252592" cy="148140"/>
          </a:xfrm>
          <a:solidFill>
            <a:srgbClr val="AE1518"/>
          </a:solidFill>
          <a:ln>
            <a:solidFill>
              <a:srgbClr val="AE1518"/>
            </a:solidFill>
          </a:ln>
        </p:spPr>
        <p:txBody>
          <a:bodyPr/>
          <a:lstStyle/>
          <a:p>
            <a:r>
              <a:rPr lang="en-GB" sz="100" b="1" dirty="0" err="1">
                <a:solidFill>
                  <a:schemeClr val="bg1"/>
                </a:solidFill>
              </a:rPr>
              <a:t>escribir</a:t>
            </a:r>
            <a:endParaRPr lang="en-GB" sz="100" b="1" dirty="0">
              <a:solidFill>
                <a:schemeClr val="bg1"/>
              </a:solidFill>
            </a:endParaRP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AE1518"/>
          </a:solidFill>
          <a:ln w="12700">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5956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34281"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2" name="Rectangle 1"/>
          <p:cNvSpPr/>
          <p:nvPr/>
        </p:nvSpPr>
        <p:spPr>
          <a:xfrm>
            <a:off x="175149" y="5431414"/>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In addition, revisit:	  Term 1.2.7</a:t>
            </a:r>
            <a:b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Term 1.2.2</a:t>
            </a:r>
            <a:b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srgbClr val="3A3838"/>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D6507E1-4AD1-477F-9DD9-8C909101BFE6}"/>
              </a:ext>
            </a:extLst>
          </p:cNvPr>
          <p:cNvSpPr txBox="1"/>
          <p:nvPr/>
        </p:nvSpPr>
        <p:spPr>
          <a:xfrm>
            <a:off x="175149" y="1329316"/>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New vocabulary for 7.2.1.3:</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7E3DA9E5-1B7C-48FD-9AC4-1C0B50744D6A}"/>
              </a:ext>
            </a:extLst>
          </p:cNvPr>
          <p:cNvSpPr txBox="1"/>
          <p:nvPr/>
        </p:nvSpPr>
        <p:spPr>
          <a:xfrm>
            <a:off x="175149" y="2367969"/>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hlinkClick r:id="rId3"/>
              </a:rPr>
              <a:t>Audio file</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EAF9BE90-3100-47DF-BE87-9D519C1D8D8C}"/>
              </a:ext>
            </a:extLst>
          </p:cNvPr>
          <p:cNvSpPr txBox="1"/>
          <p:nvPr/>
        </p:nvSpPr>
        <p:spPr>
          <a:xfrm>
            <a:off x="175149" y="3839213"/>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hlinkClick r:id="rId4"/>
              </a:rPr>
              <a:t>Student worksheet</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D6A2477C-224F-487A-B888-461342B32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rr</a:t>
            </a:r>
            <a:endParaRPr lang="en-GB" sz="12000" b="0" dirty="0"/>
          </a:p>
        </p:txBody>
      </p:sp>
      <p:sp>
        <p:nvSpPr>
          <p:cNvPr id="6" name="Rounded Rectangle 5" descr="rectangle"/>
          <p:cNvSpPr/>
          <p:nvPr/>
        </p:nvSpPr>
        <p:spPr>
          <a:xfrm>
            <a:off x="4609214" y="2041451"/>
            <a:ext cx="2971800" cy="237929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Picture 2" descr="do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9570" y="2379848"/>
            <a:ext cx="1401926" cy="13081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09003" y="3419368"/>
            <a:ext cx="2173993"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pe</a:t>
            </a:r>
            <a:r>
              <a:rPr lang="es-CO" sz="6000" dirty="0" err="1">
                <a:solidFill>
                  <a:srgbClr val="E87D1E"/>
                </a:solidFill>
                <a:latin typeface="Century Gothic" panose="020B0502020202020204" pitchFamily="34" charset="0"/>
                <a:cs typeface="Calibri" panose="020F0502020204030204" pitchFamily="34" charset="0"/>
              </a:rPr>
              <a:t>rr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7" name="TextBox 6"/>
          <p:cNvSpPr txBox="1"/>
          <p:nvPr/>
        </p:nvSpPr>
        <p:spPr>
          <a:xfrm>
            <a:off x="1165314" y="130267"/>
            <a:ext cx="258921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er</a:t>
            </a:r>
          </a:p>
        </p:txBody>
      </p:sp>
      <p:pic>
        <p:nvPicPr>
          <p:cNvPr id="29698" name="Picture 2" descr="blue stick figure runn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56873" y="1200330"/>
            <a:ext cx="1834092" cy="17118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08861" y="3361621"/>
            <a:ext cx="2656951"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ce</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ar</a:t>
            </a:r>
          </a:p>
        </p:txBody>
      </p:sp>
      <p:pic>
        <p:nvPicPr>
          <p:cNvPr id="29706" name="Picture 10" descr="woman closing a door while water escap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7812" y="4422057"/>
            <a:ext cx="1855988" cy="16394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28066" y="442205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eo</a:t>
            </a:r>
          </a:p>
        </p:txBody>
      </p:sp>
      <p:grpSp>
        <p:nvGrpSpPr>
          <p:cNvPr id="2" name="Group 1" descr="envelope with an at sign on the back"/>
          <p:cNvGrpSpPr/>
          <p:nvPr/>
        </p:nvGrpSpPr>
        <p:grpSpPr>
          <a:xfrm>
            <a:off x="5467454" y="5390706"/>
            <a:ext cx="1257092" cy="804539"/>
            <a:chOff x="8841709" y="1059427"/>
            <a:chExt cx="1652564" cy="1057641"/>
          </a:xfrm>
        </p:grpSpPr>
        <p:pic>
          <p:nvPicPr>
            <p:cNvPr id="29704" name="Picture 8" descr="envelope with an at sign on the back"/>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41709" y="1059427"/>
              <a:ext cx="1652564" cy="105764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414825" y="1078203"/>
              <a:ext cx="465667" cy="369332"/>
            </a:xfrm>
            <a:prstGeom prst="rect">
              <a:avLst/>
            </a:prstGeom>
            <a:noFill/>
          </p:spPr>
          <p:txBody>
            <a:bodyPr wrap="square" rtlCol="0">
              <a:spAutoFit/>
            </a:bodyPr>
            <a:lstStyle/>
            <a:p>
              <a:r>
                <a:rPr lang="en-GB" dirty="0"/>
                <a:t>@</a:t>
              </a:r>
            </a:p>
          </p:txBody>
        </p:sp>
      </p:grpSp>
      <p:sp>
        <p:nvSpPr>
          <p:cNvPr id="11" name="TextBox 10"/>
          <p:cNvSpPr txBox="1"/>
          <p:nvPr/>
        </p:nvSpPr>
        <p:spPr>
          <a:xfrm>
            <a:off x="8359650" y="18466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ba</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io</a:t>
            </a:r>
          </a:p>
        </p:txBody>
      </p:sp>
      <p:pic>
        <p:nvPicPr>
          <p:cNvPr id="29700" name="Picture 4" descr="silhouette of four house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54759" y="1241269"/>
            <a:ext cx="1945651" cy="17178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980803" y="3331640"/>
            <a:ext cx="409989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ecto</a:t>
            </a:r>
          </a:p>
        </p:txBody>
      </p:sp>
      <p:pic>
        <p:nvPicPr>
          <p:cNvPr id="29702" name="Picture 6" descr="green checkmark"/>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15126" y="4377284"/>
            <a:ext cx="1891393" cy="1557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37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rr_perro.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rr_corr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698"/>
                                        </p:tgtEl>
                                        <p:attrNameLst>
                                          <p:attrName>style.visibility</p:attrName>
                                        </p:attrNameLst>
                                      </p:cBhvr>
                                      <p:to>
                                        <p:strVal val="visible"/>
                                      </p:to>
                                    </p:set>
                                    <p:animEffect transition="in" filter="fade">
                                      <p:cBhvr>
                                        <p:cTn id="28" dur="500"/>
                                        <p:tgtEl>
                                          <p:spTgt spid="29698"/>
                                        </p:tgtEl>
                                      </p:cBhvr>
                                    </p:animEffect>
                                  </p:childTnLst>
                                  <p:subTnLst>
                                    <p:audio>
                                      <p:cMediaNode>
                                        <p:cTn display="0" masterRel="sameClick">
                                          <p:stCondLst>
                                            <p:cond evt="begin" delay="0">
                                              <p:tn val="26"/>
                                            </p:cond>
                                          </p:stCondLst>
                                          <p:endCondLst>
                                            <p:cond evt="onStopAudio" delay="0">
                                              <p:tgtEl>
                                                <p:sldTgt/>
                                              </p:tgtEl>
                                            </p:cond>
                                          </p:endCondLst>
                                        </p:cTn>
                                        <p:tgtEl>
                                          <p:sndTgt r:embed="rId5" name="rr_corr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rr_barri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700"/>
                                        </p:tgtEl>
                                        <p:attrNameLst>
                                          <p:attrName>style.visibility</p:attrName>
                                        </p:attrNameLst>
                                      </p:cBhvr>
                                      <p:to>
                                        <p:strVal val="visible"/>
                                      </p:to>
                                    </p:set>
                                    <p:animEffect transition="in" filter="fade">
                                      <p:cBhvr>
                                        <p:cTn id="38" dur="500"/>
                                        <p:tgtEl>
                                          <p:spTgt spid="29700"/>
                                        </p:tgtEl>
                                      </p:cBhvr>
                                    </p:animEffect>
                                  </p:childTnLst>
                                  <p:subTnLst>
                                    <p:audio>
                                      <p:cMediaNode>
                                        <p:cTn display="0" masterRel="sameClick">
                                          <p:stCondLst>
                                            <p:cond evt="begin" delay="0">
                                              <p:tn val="36"/>
                                            </p:cond>
                                          </p:stCondLst>
                                          <p:endCondLst>
                                            <p:cond evt="onStopAudio" delay="0">
                                              <p:tgtEl>
                                                <p:sldTgt/>
                                              </p:tgtEl>
                                            </p:cond>
                                          </p:endCondLst>
                                        </p:cTn>
                                        <p:tgtEl>
                                          <p:sndTgt r:embed="rId6" name="rr_barri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rr_cerra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706"/>
                                        </p:tgtEl>
                                        <p:attrNameLst>
                                          <p:attrName>style.visibility</p:attrName>
                                        </p:attrNameLst>
                                      </p:cBhvr>
                                      <p:to>
                                        <p:strVal val="visible"/>
                                      </p:to>
                                    </p:set>
                                    <p:animEffect transition="in" filter="fade">
                                      <p:cBhvr>
                                        <p:cTn id="48" dur="500"/>
                                        <p:tgtEl>
                                          <p:spTgt spid="29706"/>
                                        </p:tgtEl>
                                      </p:cBhvr>
                                    </p:animEffect>
                                  </p:childTnLst>
                                  <p:subTnLst>
                                    <p:audio>
                                      <p:cMediaNode>
                                        <p:cTn display="0" masterRel="sameClick">
                                          <p:stCondLst>
                                            <p:cond evt="begin" delay="0">
                                              <p:tn val="46"/>
                                            </p:cond>
                                          </p:stCondLst>
                                          <p:endCondLst>
                                            <p:cond evt="onStopAudio" delay="0">
                                              <p:tgtEl>
                                                <p:sldTgt/>
                                              </p:tgtEl>
                                            </p:cond>
                                          </p:endCondLst>
                                        </p:cTn>
                                        <p:tgtEl>
                                          <p:sndTgt r:embed="rId7" name="rr_cerra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rr_corre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8" name="rr_corre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rr_correct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702"/>
                                        </p:tgtEl>
                                        <p:attrNameLst>
                                          <p:attrName>style.visibility</p:attrName>
                                        </p:attrNameLst>
                                      </p:cBhvr>
                                      <p:to>
                                        <p:strVal val="visible"/>
                                      </p:to>
                                    </p:set>
                                    <p:animEffect transition="in" filter="fade">
                                      <p:cBhvr>
                                        <p:cTn id="68" dur="500"/>
                                        <p:tgtEl>
                                          <p:spTgt spid="29702"/>
                                        </p:tgtEl>
                                      </p:cBhvr>
                                    </p:animEffect>
                                  </p:childTnLst>
                                  <p:subTnLst>
                                    <p:audio>
                                      <p:cMediaNode>
                                        <p:cTn display="0" masterRel="sameClick">
                                          <p:stCondLst>
                                            <p:cond evt="begin" delay="0">
                                              <p:tn val="66"/>
                                            </p:cond>
                                          </p:stCondLst>
                                          <p:endCondLst>
                                            <p:cond evt="onStopAudio" delay="0">
                                              <p:tgtEl>
                                                <p:sldTgt/>
                                              </p:tgtEl>
                                            </p:cond>
                                          </p:endCondLst>
                                        </p:cTn>
                                        <p:tgtEl>
                                          <p:sndTgt r:embed="rId9" name="rr_correc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5" grpId="0"/>
      <p:bldP spid="7" grpId="0"/>
      <p:bldP spid="8" grpId="0"/>
      <p:bldP spid="10" grpId="0"/>
      <p:bldP spid="11"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rr</a:t>
            </a:r>
            <a:endParaRPr lang="en-GB" sz="12000" b="0" dirty="0"/>
          </a:p>
        </p:txBody>
      </p:sp>
      <p:sp>
        <p:nvSpPr>
          <p:cNvPr id="6" name="Rounded Rectangle 5" descr="rectangle"/>
          <p:cNvSpPr/>
          <p:nvPr/>
        </p:nvSpPr>
        <p:spPr>
          <a:xfrm>
            <a:off x="4609214" y="2041451"/>
            <a:ext cx="2971800" cy="237929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5009003" y="3419368"/>
            <a:ext cx="2173993"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pe</a:t>
            </a:r>
            <a:r>
              <a:rPr lang="es-CO" sz="6000" dirty="0" err="1">
                <a:solidFill>
                  <a:srgbClr val="E87D1E"/>
                </a:solidFill>
                <a:latin typeface="Century Gothic" panose="020B0502020202020204" pitchFamily="34" charset="0"/>
                <a:cs typeface="Calibri" panose="020F0502020204030204" pitchFamily="34" charset="0"/>
              </a:rPr>
              <a:t>rr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7" name="TextBox 6"/>
          <p:cNvSpPr txBox="1"/>
          <p:nvPr/>
        </p:nvSpPr>
        <p:spPr>
          <a:xfrm>
            <a:off x="1165314" y="130267"/>
            <a:ext cx="258921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er</a:t>
            </a:r>
          </a:p>
        </p:txBody>
      </p:sp>
      <p:sp>
        <p:nvSpPr>
          <p:cNvPr id="8" name="TextBox 7"/>
          <p:cNvSpPr txBox="1"/>
          <p:nvPr/>
        </p:nvSpPr>
        <p:spPr>
          <a:xfrm>
            <a:off x="1008861" y="3361621"/>
            <a:ext cx="2656951"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ce</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ar</a:t>
            </a:r>
          </a:p>
        </p:txBody>
      </p:sp>
      <p:sp>
        <p:nvSpPr>
          <p:cNvPr id="10" name="TextBox 9"/>
          <p:cNvSpPr txBox="1"/>
          <p:nvPr/>
        </p:nvSpPr>
        <p:spPr>
          <a:xfrm>
            <a:off x="4428066" y="442205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eo</a:t>
            </a:r>
          </a:p>
        </p:txBody>
      </p:sp>
      <p:sp>
        <p:nvSpPr>
          <p:cNvPr id="11" name="TextBox 10"/>
          <p:cNvSpPr txBox="1"/>
          <p:nvPr/>
        </p:nvSpPr>
        <p:spPr>
          <a:xfrm>
            <a:off x="8359650" y="18466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ba</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io</a:t>
            </a:r>
          </a:p>
        </p:txBody>
      </p:sp>
      <p:sp>
        <p:nvSpPr>
          <p:cNvPr id="9" name="TextBox 8"/>
          <p:cNvSpPr txBox="1"/>
          <p:nvPr/>
        </p:nvSpPr>
        <p:spPr>
          <a:xfrm>
            <a:off x="7980803" y="3331640"/>
            <a:ext cx="409989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ecto</a:t>
            </a:r>
          </a:p>
        </p:txBody>
      </p:sp>
    </p:spTree>
    <p:extLst>
      <p:ext uri="{BB962C8B-B14F-4D97-AF65-F5344CB8AC3E}">
        <p14:creationId xmlns:p14="http://schemas.microsoft.com/office/powerpoint/2010/main" val="80307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rr_perr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rr_corre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6" name="rr_barri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rr_cerra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rr_corre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rr_correc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5" grpId="0"/>
      <p:bldP spid="7" grpId="0"/>
      <p:bldP spid="8" grpId="0"/>
      <p:bldP spid="10" grpId="0"/>
      <p:bldP spid="11"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314" y="0"/>
            <a:ext cx="10515600" cy="1325563"/>
          </a:xfrm>
        </p:spPr>
        <p:txBody>
          <a:bodyPr>
            <a:noAutofit/>
          </a:bodyPr>
          <a:lstStyle/>
          <a:p>
            <a:pPr algn="ctr"/>
            <a:r>
              <a:rPr lang="en-GB" sz="12000" b="0" dirty="0" err="1">
                <a:solidFill>
                  <a:srgbClr val="115076"/>
                </a:solidFill>
                <a:latin typeface="Century Gothic" panose="020B0502020202020204" pitchFamily="34" charset="0"/>
                <a:cs typeface="Calibri" panose="020F0502020204030204" pitchFamily="34" charset="0"/>
              </a:rPr>
              <a:t>rr</a:t>
            </a:r>
            <a:endParaRPr lang="en-GB" sz="12000" b="0" dirty="0">
              <a:solidFill>
                <a:srgbClr val="115076"/>
              </a:solidFill>
              <a:latin typeface="Century Gothic" panose="020B0502020202020204" pitchFamily="34" charset="0"/>
              <a:cs typeface="Calibri" panose="020F0502020204030204" pitchFamily="34" charset="0"/>
            </a:endParaRPr>
          </a:p>
        </p:txBody>
      </p:sp>
      <p:sp>
        <p:nvSpPr>
          <p:cNvPr id="6" name="Rounded Rectangle 5" descr="rectangle"/>
          <p:cNvSpPr/>
          <p:nvPr/>
        </p:nvSpPr>
        <p:spPr>
          <a:xfrm>
            <a:off x="4609214" y="2041451"/>
            <a:ext cx="2971800" cy="237929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5009003" y="3419368"/>
            <a:ext cx="2173993"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pe</a:t>
            </a:r>
            <a:r>
              <a:rPr lang="es-CO" sz="6000" dirty="0" err="1">
                <a:solidFill>
                  <a:srgbClr val="E87D1E"/>
                </a:solidFill>
                <a:latin typeface="Century Gothic" panose="020B0502020202020204" pitchFamily="34" charset="0"/>
                <a:cs typeface="Calibri" panose="020F0502020204030204" pitchFamily="34" charset="0"/>
              </a:rPr>
              <a:t>rr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7" name="TextBox 6"/>
          <p:cNvSpPr txBox="1"/>
          <p:nvPr/>
        </p:nvSpPr>
        <p:spPr>
          <a:xfrm>
            <a:off x="1165314" y="130267"/>
            <a:ext cx="258921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er</a:t>
            </a:r>
          </a:p>
        </p:txBody>
      </p:sp>
      <p:sp>
        <p:nvSpPr>
          <p:cNvPr id="8" name="TextBox 7"/>
          <p:cNvSpPr txBox="1"/>
          <p:nvPr/>
        </p:nvSpPr>
        <p:spPr>
          <a:xfrm>
            <a:off x="1008861" y="3361621"/>
            <a:ext cx="2656951"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ce</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ar</a:t>
            </a:r>
          </a:p>
        </p:txBody>
      </p:sp>
      <p:sp>
        <p:nvSpPr>
          <p:cNvPr id="10" name="TextBox 9"/>
          <p:cNvSpPr txBox="1"/>
          <p:nvPr/>
        </p:nvSpPr>
        <p:spPr>
          <a:xfrm>
            <a:off x="4428066" y="442205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eo</a:t>
            </a:r>
          </a:p>
        </p:txBody>
      </p:sp>
      <p:sp>
        <p:nvSpPr>
          <p:cNvPr id="11" name="TextBox 10"/>
          <p:cNvSpPr txBox="1"/>
          <p:nvPr/>
        </p:nvSpPr>
        <p:spPr>
          <a:xfrm>
            <a:off x="8359650" y="18466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ba</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io</a:t>
            </a:r>
          </a:p>
        </p:txBody>
      </p:sp>
      <p:sp>
        <p:nvSpPr>
          <p:cNvPr id="9" name="TextBox 8"/>
          <p:cNvSpPr txBox="1"/>
          <p:nvPr/>
        </p:nvSpPr>
        <p:spPr>
          <a:xfrm>
            <a:off x="7980803" y="3331640"/>
            <a:ext cx="409989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ecto</a:t>
            </a:r>
          </a:p>
        </p:txBody>
      </p:sp>
    </p:spTree>
    <p:extLst>
      <p:ext uri="{BB962C8B-B14F-4D97-AF65-F5344CB8AC3E}">
        <p14:creationId xmlns:p14="http://schemas.microsoft.com/office/powerpoint/2010/main" val="53056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8" grpId="0"/>
      <p:bldP spid="10" grpId="0"/>
      <p:bldP spid="11"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6439" y="552903"/>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 name="Picture 1" descr="cartoon of a woman objecting to someth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7259" y="872795"/>
            <a:ext cx="2608549" cy="3561444"/>
          </a:xfrm>
          <a:prstGeom prst="rect">
            <a:avLst/>
          </a:prstGeom>
        </p:spPr>
      </p:pic>
      <p:sp>
        <p:nvSpPr>
          <p:cNvPr id="5" name="Rectangle 4"/>
          <p:cNvSpPr/>
          <p:nvPr/>
        </p:nvSpPr>
        <p:spPr>
          <a:xfrm>
            <a:off x="4242768" y="4209699"/>
            <a:ext cx="370646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113544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r_pe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r_p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39" y="59064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437641" y="1916204"/>
            <a:ext cx="370646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13379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r_p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7352</Words>
  <Application>Microsoft Office PowerPoint</Application>
  <PresentationFormat>Widescreen</PresentationFormat>
  <Paragraphs>1025</Paragraphs>
  <Slides>46</Slides>
  <Notes>46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46</vt:i4>
      </vt:variant>
    </vt:vector>
  </HeadingPairs>
  <TitlesOfParts>
    <vt:vector size="55" baseType="lpstr">
      <vt:lpstr>Arial</vt:lpstr>
      <vt:lpstr>Calibri</vt:lpstr>
      <vt:lpstr>Calibri Light</vt:lpstr>
      <vt:lpstr>Century</vt:lpstr>
      <vt:lpstr>Century Gothic</vt:lpstr>
      <vt:lpstr>Tw Cen MT</vt:lpstr>
      <vt:lpstr>Wingdings</vt:lpstr>
      <vt:lpstr>NCELP_German_2022</vt:lpstr>
      <vt:lpstr>Office Theme</vt:lpstr>
      <vt:lpstr>PowerPoint Presentation</vt:lpstr>
      <vt:lpstr>rr </vt:lpstr>
      <vt:lpstr>rr </vt:lpstr>
      <vt:lpstr>rr </vt:lpstr>
      <vt:lpstr>rr</vt:lpstr>
      <vt:lpstr>rr</vt:lpstr>
      <vt:lpstr>rr</vt:lpstr>
      <vt:lpstr>r </vt:lpstr>
      <vt:lpstr>r </vt:lpstr>
      <vt:lpstr>r </vt:lpstr>
      <vt:lpstr>r</vt:lpstr>
      <vt:lpstr>r</vt:lpstr>
      <vt:lpstr>r</vt:lpstr>
      <vt:lpstr> ¿r o rr?</vt:lpstr>
      <vt:lpstr>Vocabulario</vt:lpstr>
      <vt:lpstr>Soy Isobel, hablo de mi familia.</vt:lpstr>
      <vt:lpstr>Isobel</vt:lpstr>
      <vt:lpstr>Isobel</vt:lpstr>
      <vt:lpstr>Isobel</vt:lpstr>
      <vt:lpstr>Isobel</vt:lpstr>
      <vt:lpstr>Isobel</vt:lpstr>
      <vt:lpstr>Isobel</vt:lpstr>
      <vt:lpstr>Isobel</vt:lpstr>
      <vt:lpstr>tener </vt:lpstr>
      <vt:lpstr>tenemos</vt:lpstr>
      <vt:lpstr>leer</vt:lpstr>
      <vt:lpstr>escuchar</vt:lpstr>
      <vt:lpstr>escribir / hablar / escuchar</vt:lpstr>
      <vt:lpstr>escribir / hablar / escuchar</vt:lpstr>
      <vt:lpstr>PowerPoint Presentation</vt:lpstr>
      <vt:lpstr>escribir / hablar / escuchar</vt:lpstr>
      <vt:lpstr>PowerPoint Presentation</vt:lpstr>
      <vt:lpstr>Organiza los adjetivos. Hay dos opciones.</vt:lpstr>
      <vt:lpstr>Respuestas</vt:lpstr>
      <vt:lpstr>tener </vt:lpstr>
      <vt:lpstr>tienen</vt:lpstr>
      <vt:lpstr>leer</vt:lpstr>
      <vt:lpstr>escuchar y escribir</vt:lpstr>
      <vt:lpstr>¡A hablar!</vt:lpstr>
      <vt:lpstr>escribir / hablar /escuchar</vt:lpstr>
      <vt:lpstr>escribir / hablar /escuchar</vt:lpstr>
      <vt:lpstr>escribir / hablar /escuchar</vt:lpstr>
      <vt:lpstr>escribir / hablar /escuchar</vt:lpstr>
      <vt:lpstr>Mi familia</vt:lpstr>
      <vt:lpstr>escribir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24</cp:revision>
  <dcterms:created xsi:type="dcterms:W3CDTF">2024-01-15T04:09:17Z</dcterms:created>
  <dcterms:modified xsi:type="dcterms:W3CDTF">2024-01-15T09:26:50Z</dcterms:modified>
</cp:coreProperties>
</file>