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5"/>
  </p:notesMasterIdLst>
  <p:sldIdLst>
    <p:sldId id="266" r:id="rId2"/>
    <p:sldId id="458" r:id="rId3"/>
    <p:sldId id="577" r:id="rId4"/>
    <p:sldId id="578" r:id="rId5"/>
    <p:sldId id="316" r:id="rId6"/>
    <p:sldId id="317" r:id="rId7"/>
    <p:sldId id="318" r:id="rId8"/>
    <p:sldId id="260" r:id="rId9"/>
    <p:sldId id="319" r:id="rId10"/>
    <p:sldId id="320" r:id="rId11"/>
    <p:sldId id="328" r:id="rId12"/>
    <p:sldId id="579" r:id="rId13"/>
    <p:sldId id="331" r:id="rId14"/>
    <p:sldId id="330" r:id="rId15"/>
    <p:sldId id="841" r:id="rId16"/>
    <p:sldId id="581" r:id="rId17"/>
    <p:sldId id="580" r:id="rId18"/>
    <p:sldId id="279" r:id="rId19"/>
    <p:sldId id="402" r:id="rId20"/>
    <p:sldId id="406" r:id="rId21"/>
    <p:sldId id="407" r:id="rId22"/>
    <p:sldId id="311" r:id="rId23"/>
    <p:sldId id="280" r:id="rId24"/>
    <p:sldId id="403" r:id="rId25"/>
    <p:sldId id="408" r:id="rId26"/>
    <p:sldId id="409" r:id="rId27"/>
    <p:sldId id="312" r:id="rId28"/>
    <p:sldId id="353" r:id="rId29"/>
    <p:sldId id="354" r:id="rId30"/>
    <p:sldId id="355" r:id="rId31"/>
    <p:sldId id="356" r:id="rId32"/>
    <p:sldId id="357" r:id="rId33"/>
    <p:sldId id="358" r:id="rId34"/>
    <p:sldId id="359" r:id="rId35"/>
    <p:sldId id="360" r:id="rId36"/>
    <p:sldId id="368" r:id="rId37"/>
    <p:sldId id="365" r:id="rId38"/>
    <p:sldId id="369" r:id="rId39"/>
    <p:sldId id="595" r:id="rId40"/>
    <p:sldId id="842" r:id="rId41"/>
    <p:sldId id="372" r:id="rId42"/>
    <p:sldId id="322" r:id="rId43"/>
    <p:sldId id="32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E4EA"/>
    <a:srgbClr val="FBE5D6"/>
    <a:srgbClr val="1F4E79"/>
    <a:srgbClr val="FEFA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31" autoAdjust="0"/>
    <p:restoredTop sz="74497" autoAdjust="0"/>
  </p:normalViewPr>
  <p:slideViewPr>
    <p:cSldViewPr snapToGrid="0">
      <p:cViewPr varScale="1">
        <p:scale>
          <a:sx n="81" d="100"/>
          <a:sy n="81" d="100"/>
        </p:scale>
        <p:origin x="1662" y="90"/>
      </p:cViewPr>
      <p:guideLst/>
    </p:cSldViewPr>
  </p:slideViewPr>
  <p:notesTextViewPr>
    <p:cViewPr>
      <p:scale>
        <a:sx n="1" d="1"/>
        <a:sy n="1" d="1"/>
      </p:scale>
      <p:origin x="0" y="0"/>
    </p:cViewPr>
  </p:notesTextViewPr>
  <p:sorterViewPr>
    <p:cViewPr>
      <p:scale>
        <a:sx n="100" d="100"/>
        <a:sy n="100" d="100"/>
      </p:scale>
      <p:origin x="0" y="-756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B362A5-A80A-4078-B7B0-47D190D159D2}" type="datetimeFigureOut">
              <a:rPr lang="en-GB" smtClean="0"/>
              <a:t>10/02/2024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6B168-ECAC-45D5-BE7C-65E433C522A5}" type="slidenum">
              <a:rPr lang="en-GB" smtClean="0"/>
              <a:t>‹#›</a:t>
            </a:fld>
            <a:endParaRPr lang="en-GB"/>
          </a:p>
        </p:txBody>
      </p:sp>
    </p:spTree>
    <p:extLst>
      <p:ext uri="{BB962C8B-B14F-4D97-AF65-F5344CB8AC3E}">
        <p14:creationId xmlns:p14="http://schemas.microsoft.com/office/powerpoint/2010/main" val="3907624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[ñ]</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s-ES" sz="1200" b="0" dirty="0">
                <a:solidFill>
                  <a:prstClr val="white"/>
                </a:solidFill>
              </a:rPr>
              <a:t>querer - quiero/quieres/quiere + noun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prstClr val="white"/>
                </a:solidFill>
                <a:latin typeface="Calibri" panose="020F0502020204030204" pitchFamily="34" charset="0"/>
                <a:cs typeface="Calibri" panose="020F0502020204030204" pitchFamily="34" charset="0"/>
              </a:rPr>
              <a:t>Note: </a:t>
            </a:r>
            <a:r>
              <a:rPr lang="en-GB" sz="1200" b="0" i="0" dirty="0">
                <a:solidFill>
                  <a:prstClr val="white"/>
                </a:solidFill>
                <a:latin typeface="Calibri" panose="020F0502020204030204" pitchFamily="34" charset="0"/>
                <a:cs typeface="Calibri" panose="020F0502020204030204" pitchFamily="34" charset="0"/>
              </a:rPr>
              <a:t>this week we introduce two verbs:</a:t>
            </a:r>
            <a:r>
              <a:rPr lang="en-GB" sz="1200" b="0" i="0" baseline="0" dirty="0">
                <a:solidFill>
                  <a:prstClr val="white"/>
                </a:solidFill>
                <a:latin typeface="Calibri" panose="020F0502020204030204" pitchFamily="34" charset="0"/>
                <a:cs typeface="Calibri" panose="020F0502020204030204" pitchFamily="34" charset="0"/>
              </a:rPr>
              <a:t> </a:t>
            </a:r>
            <a:r>
              <a:rPr lang="en-GB" sz="1200" b="0" i="0" baseline="0" dirty="0" err="1">
                <a:solidFill>
                  <a:prstClr val="white"/>
                </a:solidFill>
                <a:latin typeface="Calibri" panose="020F0502020204030204" pitchFamily="34" charset="0"/>
                <a:cs typeface="Calibri" panose="020F0502020204030204" pitchFamily="34" charset="0"/>
              </a:rPr>
              <a:t>querer</a:t>
            </a:r>
            <a:r>
              <a:rPr lang="en-GB" sz="1200" b="0" i="0" baseline="0" dirty="0">
                <a:solidFill>
                  <a:prstClr val="white"/>
                </a:solidFill>
                <a:latin typeface="Calibri" panose="020F0502020204030204" pitchFamily="34" charset="0"/>
                <a:cs typeface="Calibri" panose="020F0502020204030204" pitchFamily="34" charset="0"/>
              </a:rPr>
              <a:t> and </a:t>
            </a:r>
            <a:r>
              <a:rPr lang="en-GB" sz="1200" b="0" i="0" baseline="0" dirty="0" err="1">
                <a:solidFill>
                  <a:prstClr val="white"/>
                </a:solidFill>
                <a:latin typeface="Calibri" panose="020F0502020204030204" pitchFamily="34" charset="0"/>
                <a:cs typeface="Calibri" panose="020F0502020204030204" pitchFamily="34" charset="0"/>
              </a:rPr>
              <a:t>dar</a:t>
            </a:r>
            <a:r>
              <a:rPr lang="en-GB" sz="1200" b="0" i="0" baseline="0" dirty="0">
                <a:solidFill>
                  <a:prstClr val="white"/>
                </a:solidFill>
                <a:latin typeface="Calibri" panose="020F0502020204030204" pitchFamily="34" charset="0"/>
                <a:cs typeface="Calibri" panose="020F0502020204030204" pitchFamily="34" charset="0"/>
              </a:rPr>
              <a:t>. We practise them both in singular persons in receptive activities, with one production activity at the end of lesson 2. The verbs will be incorporated into more production activities in the first lesson of Term 2.1.</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7.1.2.7 (introduce) </a:t>
            </a:r>
            <a:r>
              <a:rPr lang="es-ES" b="0" dirty="0"/>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(revisit)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7.1.1.6 (revisit)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GB" dirty="0"/>
              <a:t>to</a:t>
            </a:r>
            <a:r>
              <a:rPr lang="en-GB" baseline="0" dirty="0"/>
              <a:t> introduce the context for the reading activity that follows; to introduce one element of Christmas culture in Spain – the writing of a Christmas letter to the Reyes </a:t>
            </a:r>
            <a:r>
              <a:rPr lang="en-GB" baseline="0" dirty="0" err="1"/>
              <a:t>Magos</a:t>
            </a:r>
            <a:r>
              <a:rPr lang="en-GB" baseline="0" dirty="0"/>
              <a:t>. English children write to Father Christmas.</a:t>
            </a:r>
            <a:endParaRPr lang="en-US" b="1" dirty="0"/>
          </a:p>
          <a:p>
            <a:endParaRPr lang="en-US" b="1" dirty="0"/>
          </a:p>
          <a:p>
            <a:r>
              <a:rPr lang="en-US" b="1" dirty="0"/>
              <a:t>Procedure:</a:t>
            </a:r>
          </a:p>
          <a:p>
            <a:pPr marL="228600" indent="-228600">
              <a:buAutoNum type="arabicPeriod"/>
            </a:pPr>
            <a:r>
              <a:rPr lang="en-US" b="0" dirty="0"/>
              <a:t>Read the Spanish introduction to this activity.</a:t>
            </a:r>
          </a:p>
          <a:p>
            <a:pPr marL="228600" indent="-228600">
              <a:buAutoNum type="arabicPeriod"/>
            </a:pPr>
            <a:r>
              <a:rPr lang="en-US" b="0" dirty="0"/>
              <a:t>Click to bring up the callout explaining the Reyes </a:t>
            </a:r>
            <a:r>
              <a:rPr lang="en-US" b="0" dirty="0" err="1"/>
              <a:t>Magos</a:t>
            </a:r>
            <a:r>
              <a:rPr lang="en-US" b="0" dirty="0"/>
              <a:t>.</a:t>
            </a:r>
          </a:p>
          <a:p>
            <a:pPr marL="228600" indent="-228600">
              <a:buAutoNum type="arabicPeriod"/>
            </a:pPr>
            <a:r>
              <a:rPr lang="en-US" b="0" baseline="0" dirty="0"/>
              <a:t>Explain the cultural difference in Christmas letter writing.</a:t>
            </a:r>
          </a:p>
          <a:p>
            <a:pPr marL="228600" indent="-228600">
              <a:buAutoNum type="arabicPeriod"/>
            </a:pPr>
            <a:r>
              <a:rPr lang="en-US" b="0" baseline="0" dirty="0"/>
              <a:t>Click to bring up the 2</a:t>
            </a:r>
            <a:r>
              <a:rPr lang="en-US" b="0" baseline="30000" dirty="0"/>
              <a:t>nd</a:t>
            </a:r>
            <a:r>
              <a:rPr lang="en-US" b="0" baseline="0" dirty="0"/>
              <a:t> part of the scenario.</a:t>
            </a:r>
          </a:p>
          <a:p>
            <a:pPr marL="228600" indent="-228600">
              <a:buAutoNum type="arabicPeriod"/>
            </a:pPr>
            <a:r>
              <a:rPr lang="en-US" b="0" baseline="0" dirty="0"/>
              <a:t>Move to the next slide.</a:t>
            </a:r>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GB" dirty="0"/>
              <a:t>to</a:t>
            </a:r>
            <a:r>
              <a:rPr lang="en-GB" baseline="0" dirty="0"/>
              <a:t> understand the difference in meaning between ‘</a:t>
            </a:r>
            <a:r>
              <a:rPr lang="en-GB" baseline="0" dirty="0" err="1"/>
              <a:t>quiere</a:t>
            </a:r>
            <a:r>
              <a:rPr lang="en-GB" baseline="0" dirty="0"/>
              <a:t>’ and ‘querer’; to consolidate understanding of the previously taught nouns.</a:t>
            </a:r>
            <a:endParaRPr lang="en-US" b="1" dirty="0"/>
          </a:p>
          <a:p>
            <a:endParaRPr lang="en-US" b="1" dirty="0"/>
          </a:p>
          <a:p>
            <a:r>
              <a:rPr lang="en-US" b="1" dirty="0"/>
              <a:t>Procedure:</a:t>
            </a:r>
          </a:p>
          <a:p>
            <a:pPr marL="228600" indent="-228600">
              <a:buAutoNum type="arabicPeriod"/>
            </a:pPr>
            <a:r>
              <a:rPr lang="en-US" b="0" dirty="0"/>
              <a:t>Students</a:t>
            </a:r>
            <a:r>
              <a:rPr lang="en-US" b="0" baseline="0" dirty="0"/>
              <a:t> write 1-7.</a:t>
            </a:r>
          </a:p>
          <a:p>
            <a:pPr marL="228600" indent="-228600">
              <a:buAutoNum type="arabicPeriod"/>
            </a:pPr>
            <a:r>
              <a:rPr lang="en-US" b="0" dirty="0"/>
              <a:t>They read the Spanish</a:t>
            </a:r>
            <a:r>
              <a:rPr lang="en-US" b="0" baseline="0" dirty="0"/>
              <a:t> phrases. For each one, they write the answer (or tick it, if they have copied the column headers at the top).</a:t>
            </a:r>
            <a:endParaRPr lang="en-US" b="0" dirty="0"/>
          </a:p>
          <a:p>
            <a:r>
              <a:rPr lang="en-US" b="0" dirty="0"/>
              <a:t>3.   They</a:t>
            </a:r>
            <a:r>
              <a:rPr lang="en-US" b="0" baseline="0" dirty="0"/>
              <a:t> also translate the nouns into Spanish.</a:t>
            </a:r>
            <a:endParaRPr lang="en-US" b="0" dirty="0"/>
          </a:p>
          <a:p>
            <a:endParaRPr lang="en-US" b="0" dirty="0"/>
          </a:p>
          <a:p>
            <a:r>
              <a:rPr lang="en-US" b="1" dirty="0"/>
              <a:t>Notes: </a:t>
            </a:r>
            <a:r>
              <a:rPr lang="en-GB" baseline="0" dirty="0"/>
              <a:t>This is the first time that students following the SoW have encountered ‘¿Qué </a:t>
            </a:r>
            <a:r>
              <a:rPr lang="en-GB" baseline="0" dirty="0" err="1"/>
              <a:t>significa</a:t>
            </a:r>
            <a:r>
              <a:rPr lang="en-GB" baseline="0" dirty="0"/>
              <a:t>?’ so ensure that the meaning is clear</a:t>
            </a:r>
            <a:endParaRPr lang="en-US" b="1" dirty="0"/>
          </a:p>
          <a:p>
            <a:endParaRPr lang="en-US"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051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understand the difference between </a:t>
            </a:r>
            <a:r>
              <a:rPr lang="en-GB" b="0" dirty="0"/>
              <a:t>‘</a:t>
            </a:r>
            <a:r>
              <a:rPr lang="en-GB" b="0" dirty="0" err="1"/>
              <a:t>quiero</a:t>
            </a:r>
            <a:r>
              <a:rPr lang="en-GB" b="0" dirty="0"/>
              <a:t>’ and ‘</a:t>
            </a:r>
            <a:r>
              <a:rPr lang="en-GB" b="0" dirty="0" err="1"/>
              <a:t>quiere</a:t>
            </a:r>
            <a:r>
              <a:rPr lang="en-GB" b="0" dirty="0"/>
              <a:t>’ in listening; to understand the difference between singular and plural nouns; to revisit previously taught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write 1-6.</a:t>
            </a:r>
          </a:p>
          <a:p>
            <a:pPr marL="228600" indent="-228600">
              <a:buAutoNum type="arabicPeriod" startAt="2"/>
            </a:pPr>
            <a:r>
              <a:rPr lang="en-US" b="0" dirty="0"/>
              <a:t>They listen and write ‘I’ or ‘he’.</a:t>
            </a:r>
          </a:p>
          <a:p>
            <a:pPr marL="228600" indent="-228600">
              <a:buAutoNum type="arabicPeriod" startAt="2"/>
            </a:pPr>
            <a:r>
              <a:rPr lang="en-US" b="0" dirty="0"/>
              <a:t>They listen</a:t>
            </a:r>
            <a:r>
              <a:rPr lang="en-US" b="0" baseline="0" dirty="0"/>
              <a:t> again and write ‘A’ or ‘B’ depending on whether they hear a singular or plural noun.</a:t>
            </a:r>
          </a:p>
          <a:p>
            <a:pPr marL="228600" indent="-228600">
              <a:buAutoNum type="arabicPeriod" startAt="2"/>
            </a:pPr>
            <a:r>
              <a:rPr lang="en-US" b="0" baseline="0" dirty="0"/>
              <a:t>Click to elicit and give feedback.</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r>
              <a:rPr lang="en-GB" baseline="0" dirty="0"/>
              <a:t>Mi’ hasn’t yet been taught in the LDP Y7 Spanish, so make sure that the meaning of this word is clear (it can be mistakenly understood to be the English ‘me’).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Quiere</a:t>
            </a:r>
            <a:r>
              <a:rPr lang="en-GB" b="0" baseline="0" dirty="0"/>
              <a:t> </a:t>
            </a:r>
            <a:r>
              <a:rPr lang="en-GB" b="0" baseline="0" dirty="0" err="1"/>
              <a:t>unas</a:t>
            </a:r>
            <a:r>
              <a:rPr lang="en-GB" b="0" baseline="0" dirty="0"/>
              <a:t> </a:t>
            </a:r>
            <a:r>
              <a:rPr lang="en-GB" b="0" baseline="0" dirty="0" err="1"/>
              <a:t>plantas</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Quiere</a:t>
            </a:r>
            <a:r>
              <a:rPr lang="en-GB" b="0" baseline="0" dirty="0"/>
              <a:t> una </a:t>
            </a:r>
            <a:r>
              <a:rPr lang="en-GB" b="0" baseline="0" dirty="0" err="1"/>
              <a:t>moneda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Quiero</a:t>
            </a:r>
            <a:r>
              <a:rPr lang="en-GB" b="0" baseline="0" dirty="0"/>
              <a:t> un </a:t>
            </a:r>
            <a:r>
              <a:rPr lang="en-GB" b="0" baseline="0" dirty="0" err="1"/>
              <a:t>libro</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Quiere</a:t>
            </a:r>
            <a:r>
              <a:rPr lang="en-GB" b="0" baseline="0" dirty="0"/>
              <a:t> una camisa.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Quiero</a:t>
            </a:r>
            <a:r>
              <a:rPr lang="en-GB" b="0" baseline="0" dirty="0"/>
              <a:t> una </a:t>
            </a:r>
            <a:r>
              <a:rPr lang="en-GB" b="0" baseline="0" dirty="0" err="1"/>
              <a:t>revista</a:t>
            </a:r>
            <a:r>
              <a:rPr lang="en-GB" b="0"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err="1"/>
              <a:t>Quiero</a:t>
            </a:r>
            <a:r>
              <a:rPr lang="en-GB" b="0" baseline="0" dirty="0"/>
              <a:t> </a:t>
            </a:r>
            <a:r>
              <a:rPr lang="en-GB" b="0" baseline="0" dirty="0" err="1"/>
              <a:t>unos</a:t>
            </a:r>
            <a:r>
              <a:rPr lang="en-GB" b="0" baseline="0" dirty="0"/>
              <a:t> </a:t>
            </a:r>
            <a:r>
              <a:rPr lang="en-GB" b="0" baseline="0" dirty="0" err="1"/>
              <a:t>bolígrafos</a:t>
            </a:r>
            <a:r>
              <a:rPr lang="en-GB" b="0" baseline="0" dirty="0"/>
              <a:t>.</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If teachers started this lesson with the writing task on town, they will either finish the lesson here, or with the previous slide.</a:t>
            </a:r>
          </a:p>
          <a:p>
            <a:r>
              <a:rPr lang="en-US" b="1" dirty="0"/>
              <a:t>Timing: </a:t>
            </a:r>
            <a:r>
              <a:rPr lang="en-US" b="0" dirty="0"/>
              <a:t>6 minutes</a:t>
            </a:r>
          </a:p>
          <a:p>
            <a:endParaRPr lang="en-US" b="1" dirty="0"/>
          </a:p>
          <a:p>
            <a:r>
              <a:rPr lang="en-US" b="1" dirty="0"/>
              <a:t>Aim: </a:t>
            </a:r>
            <a:r>
              <a:rPr lang="en-US" b="0" dirty="0"/>
              <a:t>to understand the difference between </a:t>
            </a:r>
            <a:r>
              <a:rPr lang="en-GB" b="0" dirty="0"/>
              <a:t>‘</a:t>
            </a:r>
            <a:r>
              <a:rPr lang="en-GB" b="0" dirty="0" err="1"/>
              <a:t>quiero</a:t>
            </a:r>
            <a:r>
              <a:rPr lang="en-GB" b="0" dirty="0"/>
              <a:t>’ and ‘</a:t>
            </a:r>
            <a:r>
              <a:rPr lang="en-GB" b="0" dirty="0" err="1"/>
              <a:t>quieres</a:t>
            </a:r>
            <a:r>
              <a:rPr lang="en-GB" b="0" dirty="0"/>
              <a:t>’; to understand ten previously taught nouns and differentiate singular/plural nouns.</a:t>
            </a:r>
            <a:endParaRPr lang="en-US" b="0" dirty="0"/>
          </a:p>
          <a:p>
            <a:endParaRPr lang="en-US" b="1" dirty="0"/>
          </a:p>
          <a:p>
            <a:r>
              <a:rPr lang="en-US" b="1" dirty="0"/>
              <a:t>Procedure:</a:t>
            </a:r>
          </a:p>
          <a:p>
            <a:r>
              <a:rPr lang="en-US" b="0" dirty="0"/>
              <a:t>1. Students</a:t>
            </a:r>
            <a:r>
              <a:rPr lang="en-US" b="0" baseline="0" dirty="0"/>
              <a:t> write 1-5 and two columns in their books: ‘I want’ and ‘you wants’</a:t>
            </a:r>
          </a:p>
          <a:p>
            <a:r>
              <a:rPr lang="en-US" b="0" baseline="0" dirty="0"/>
              <a:t>2. They complete the table, writing the nouns in English in the correct column.</a:t>
            </a:r>
          </a:p>
          <a:p>
            <a:r>
              <a:rPr lang="en-US" b="0" baseline="0" dirty="0"/>
              <a:t>3. Click to correct.</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  </a:t>
            </a:r>
            <a:r>
              <a:rPr lang="en-GB" baseline="0" dirty="0"/>
              <a:t>‘Mi’ hasn’t yet been taught in the LDP Y7 Spanish SOW, so make sure that the meaning of this word is clear (it can be mistakenly understood to be the English ‘me’).</a:t>
            </a: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vocabulary practice activity, incorporating all of the remaining vocabulary to be revisited this week.</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comprehension and read aloud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Explain the task (students did a similar task in 7.1.1.7).</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Click to bring up the callout about ‘</a:t>
            </a:r>
            <a:r>
              <a:rPr lang="en-GB" sz="1200" b="0" dirty="0" err="1">
                <a:solidFill>
                  <a:srgbClr val="1F4E79"/>
                </a:solidFill>
                <a:effectLst/>
                <a:latin typeface="Century Gothic" panose="020B0502020202020204" pitchFamily="34" charset="0"/>
                <a:ea typeface="DengXian" panose="02010600030101010101" pitchFamily="2" charset="-122"/>
              </a:rPr>
              <a:t>rico</a:t>
            </a:r>
            <a:r>
              <a:rPr lang="en-GB" sz="1200" b="0" dirty="0">
                <a:solidFill>
                  <a:srgbClr val="1F4E79"/>
                </a:solidFill>
                <a:effectLst/>
                <a:latin typeface="Century Gothic" panose="020B0502020202020204" pitchFamily="34" charset="0"/>
                <a:ea typeface="DengXian" panose="02010600030101010101" pitchFamily="2" charset="-122"/>
              </a:rPr>
              <a:t>’ – this meaning is introduced here so that the word can be revisited in the task. The 2</a:t>
            </a:r>
            <a:r>
              <a:rPr lang="en-GB" sz="1200" b="0" baseline="30000" dirty="0">
                <a:solidFill>
                  <a:srgbClr val="1F4E79"/>
                </a:solidFill>
                <a:effectLst/>
                <a:latin typeface="Century Gothic" panose="020B0502020202020204" pitchFamily="34" charset="0"/>
                <a:ea typeface="DengXian" panose="02010600030101010101" pitchFamily="2" charset="-122"/>
              </a:rPr>
              <a:t>nd</a:t>
            </a:r>
            <a:r>
              <a:rPr lang="en-GB" sz="1200" b="0" dirty="0">
                <a:solidFill>
                  <a:srgbClr val="1F4E79"/>
                </a:solidFill>
                <a:effectLst/>
                <a:latin typeface="Century Gothic" panose="020B0502020202020204" pitchFamily="34" charset="0"/>
                <a:ea typeface="DengXian" panose="02010600030101010101" pitchFamily="2" charset="-122"/>
              </a:rPr>
              <a:t> meaning very appropriate to the season, too!  This is not a formal introduction of the 2</a:t>
            </a:r>
            <a:r>
              <a:rPr lang="en-GB" sz="1200" b="0" baseline="30000" dirty="0">
                <a:solidFill>
                  <a:srgbClr val="1F4E79"/>
                </a:solidFill>
                <a:effectLst/>
                <a:latin typeface="Century Gothic" panose="020B0502020202020204" pitchFamily="34" charset="0"/>
                <a:ea typeface="DengXian" panose="02010600030101010101" pitchFamily="2" charset="-122"/>
              </a:rPr>
              <a:t>nd</a:t>
            </a:r>
            <a:r>
              <a:rPr lang="en-GB" sz="1200" b="0" dirty="0">
                <a:solidFill>
                  <a:srgbClr val="1F4E79"/>
                </a:solidFill>
                <a:effectLst/>
                <a:latin typeface="Century Gothic" panose="020B0502020202020204" pitchFamily="34" charset="0"/>
                <a:ea typeface="DengXian" panose="02010600030101010101" pitchFamily="2" charset="-122"/>
              </a:rPr>
              <a:t> meaning of this word which is in 7.3.1.4.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 </a:t>
            </a:r>
            <a:br>
              <a:rPr lang="en-GB" sz="1200" b="0" dirty="0">
                <a:solidFill>
                  <a:srgbClr val="1F4E79"/>
                </a:solidFill>
                <a:effectLst/>
                <a:latin typeface="Century Gothic" panose="020B0502020202020204" pitchFamily="34" charset="0"/>
                <a:ea typeface="DengXian" panose="02010600030101010101" pitchFamily="2" charset="-122"/>
              </a:rPr>
            </a:br>
            <a:r>
              <a:rPr lang="en-GB" sz="12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Partner A tries to say all B’s sentences in Spanish as quickly as possible.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Then Partner B tries to say all A’s sentences in Spanish.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Note: </a:t>
            </a:r>
            <a:r>
              <a:rPr lang="en-GB" sz="1200" b="0" dirty="0">
                <a:solidFill>
                  <a:srgbClr val="1F4E79"/>
                </a:solidFill>
                <a:effectLst/>
                <a:latin typeface="Century Gothic" panose="020B0502020202020204" pitchFamily="34" charset="0"/>
                <a:ea typeface="DengXian" panose="02010600030101010101" pitchFamily="2" charset="-122"/>
              </a:rPr>
              <a:t>the nouns are singular/plural, the adjectives are singular/plural, masculine/feminine.  As it stands, students are guided to select adjectives with the appropriate ending, so only certain combinations are possible.  This is useful support and preparation for the less structured writing that follows, which directs students to adapt the adjectives themselves.  Depending on the class, teachers may decided to increase the challenge here by putting all adjectives in singular, masculine form OR reduce the challenge by reducing the number of items/options in terms of verb, noun and/or adjective.</a:t>
            </a:r>
          </a:p>
          <a:p>
            <a:endParaRPr lang="en-GB" dirty="0"/>
          </a:p>
        </p:txBody>
      </p:sp>
      <p:sp>
        <p:nvSpPr>
          <p:cNvPr id="4" name="Slide Number Placeholder 3"/>
          <p:cNvSpPr>
            <a:spLocks noGrp="1"/>
          </p:cNvSpPr>
          <p:nvPr>
            <p:ph type="sldNum" sz="quarter" idx="5"/>
          </p:nvPr>
        </p:nvSpPr>
        <p:spPr/>
        <p:txBody>
          <a:bodyPr/>
          <a:lstStyle/>
          <a:p>
            <a:fld id="{32345785-2378-424C-B98F-5A55545C10BB}" type="slidenum">
              <a:rPr lang="en-GB" smtClean="0"/>
              <a:t>15</a:t>
            </a:fld>
            <a:endParaRPr lang="en-GB"/>
          </a:p>
        </p:txBody>
      </p:sp>
    </p:spTree>
    <p:extLst>
      <p:ext uri="{BB962C8B-B14F-4D97-AF65-F5344CB8AC3E}">
        <p14:creationId xmlns:p14="http://schemas.microsoft.com/office/powerpoint/2010/main" val="23036665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vocabulary practice activity, incorporating all of the remaining vocabulary to be revisited this week.</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Timing: </a:t>
            </a:r>
            <a:r>
              <a:rPr lang="en-GB" sz="1200" b="0" dirty="0">
                <a:solidFill>
                  <a:srgbClr val="1F4E79"/>
                </a:solidFill>
                <a:effectLst/>
                <a:latin typeface="Century Gothic" panose="020B0502020202020204" pitchFamily="34" charset="0"/>
                <a:ea typeface="DengXian" panose="02010600030101010101" pitchFamily="2" charset="-122"/>
              </a:rPr>
              <a:t>5 -10 minutes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Aim: </a:t>
            </a:r>
            <a:r>
              <a:rPr lang="en-GB" sz="1200" b="0" dirty="0">
                <a:solidFill>
                  <a:srgbClr val="1F4E79"/>
                </a:solidFill>
                <a:effectLst/>
                <a:latin typeface="Century Gothic" panose="020B0502020202020204" pitchFamily="34" charset="0"/>
                <a:ea typeface="DengXian" panose="02010600030101010101" pitchFamily="2" charset="-122"/>
              </a:rPr>
              <a:t>to practise written production of new and revisited language and grammar from this and previous weeks.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bring up prompt 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Students write the sentence in Spanish.</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Teacher clicks to provide feedback.</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200" b="0" dirty="0">
                <a:solidFill>
                  <a:srgbClr val="1F4E79"/>
                </a:solidFill>
                <a:effectLst/>
                <a:latin typeface="Century Gothic" panose="020B0502020202020204" pitchFamily="34" charset="0"/>
                <a:ea typeface="DengXian" panose="02010600030101010101" pitchFamily="2" charset="-122"/>
              </a:rPr>
              <a:t>Continue with items 2-4.</a:t>
            </a:r>
          </a:p>
          <a:p>
            <a:endParaRPr lang="en-GB" dirty="0"/>
          </a:p>
          <a:p>
            <a:r>
              <a:rPr lang="en-GB" b="1" dirty="0"/>
              <a:t>Notes</a:t>
            </a:r>
            <a:r>
              <a:rPr lang="en-GB" dirty="0"/>
              <a:t>:</a:t>
            </a:r>
          </a:p>
          <a:p>
            <a:r>
              <a:rPr lang="en-GB" dirty="0"/>
              <a:t>1) If there is more time, students can continue the activity in pairs OR the teacher can continue to give prompts for further sentences.</a:t>
            </a:r>
            <a:br>
              <a:rPr lang="en-GB" dirty="0"/>
            </a:br>
            <a:r>
              <a:rPr lang="en-GB" dirty="0"/>
              <a:t>2) If more support is needed, students could use the Knowledge Organiser or their Language Guide, but encourage most students to work from memory.  Tell them it is not a test and they will learn more by trying to remember the words, than by copying them across from a written source.</a:t>
            </a:r>
            <a:br>
              <a:rPr lang="en-GB" dirty="0"/>
            </a:br>
            <a:r>
              <a:rPr lang="en-GB" dirty="0"/>
              <a:t>3) This activity could also be completed as a speaking activity.</a:t>
            </a:r>
          </a:p>
          <a:p>
            <a:endParaRPr lang="en-GB" b="1" dirty="0"/>
          </a:p>
        </p:txBody>
      </p:sp>
      <p:sp>
        <p:nvSpPr>
          <p:cNvPr id="4" name="Slide Number Placeholder 3"/>
          <p:cNvSpPr>
            <a:spLocks noGrp="1"/>
          </p:cNvSpPr>
          <p:nvPr>
            <p:ph type="sldNum" sz="quarter" idx="5"/>
          </p:nvPr>
        </p:nvSpPr>
        <p:spPr/>
        <p:txBody>
          <a:bodyPr/>
          <a:lstStyle/>
          <a:p>
            <a:fld id="{4006B168-ECAC-45D5-BE7C-65E433C522A5}" type="slidenum">
              <a:rPr lang="en-GB" smtClean="0"/>
              <a:t>16</a:t>
            </a:fld>
            <a:endParaRPr lang="en-GB"/>
          </a:p>
        </p:txBody>
      </p:sp>
    </p:spTree>
    <p:extLst>
      <p:ext uri="{BB962C8B-B14F-4D97-AF65-F5344CB8AC3E}">
        <p14:creationId xmlns:p14="http://schemas.microsoft.com/office/powerpoint/2010/main" val="395749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a:t>
            </a: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 [ñ]</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s-ES" sz="1200" b="0" dirty="0">
                <a:solidFill>
                  <a:prstClr val="white"/>
                </a:solidFill>
              </a:rPr>
              <a:t>querer - quiero/quieres/quiere + noun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indefinite articles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dirty="0">
                <a:solidFill>
                  <a:prstClr val="white"/>
                </a:solidFill>
                <a:latin typeface="Calibri" panose="020F0502020204030204" pitchFamily="34" charset="0"/>
                <a:cs typeface="Calibri" panose="020F0502020204030204" pitchFamily="34" charset="0"/>
              </a:rPr>
              <a:t>Note: </a:t>
            </a:r>
            <a:r>
              <a:rPr lang="en-GB" sz="1200" b="0" i="0" dirty="0">
                <a:solidFill>
                  <a:prstClr val="white"/>
                </a:solidFill>
                <a:latin typeface="Calibri" panose="020F0502020204030204" pitchFamily="34" charset="0"/>
                <a:cs typeface="Calibri" panose="020F0502020204030204" pitchFamily="34" charset="0"/>
              </a:rPr>
              <a:t>this week we introduce two verbs:</a:t>
            </a:r>
            <a:r>
              <a:rPr lang="en-GB" sz="1200" b="0" i="0" baseline="0" dirty="0">
                <a:solidFill>
                  <a:prstClr val="white"/>
                </a:solidFill>
                <a:latin typeface="Calibri" panose="020F0502020204030204" pitchFamily="34" charset="0"/>
                <a:cs typeface="Calibri" panose="020F0502020204030204" pitchFamily="34" charset="0"/>
              </a:rPr>
              <a:t> </a:t>
            </a:r>
            <a:r>
              <a:rPr lang="en-GB" sz="1200" b="0" i="0" baseline="0" dirty="0" err="1">
                <a:solidFill>
                  <a:prstClr val="white"/>
                </a:solidFill>
                <a:latin typeface="Calibri" panose="020F0502020204030204" pitchFamily="34" charset="0"/>
                <a:cs typeface="Calibri" panose="020F0502020204030204" pitchFamily="34" charset="0"/>
              </a:rPr>
              <a:t>querer</a:t>
            </a:r>
            <a:r>
              <a:rPr lang="en-GB" sz="1200" b="0" i="0" baseline="0" dirty="0">
                <a:solidFill>
                  <a:prstClr val="white"/>
                </a:solidFill>
                <a:latin typeface="Calibri" panose="020F0502020204030204" pitchFamily="34" charset="0"/>
                <a:cs typeface="Calibri" panose="020F0502020204030204" pitchFamily="34" charset="0"/>
              </a:rPr>
              <a:t> and </a:t>
            </a:r>
            <a:r>
              <a:rPr lang="en-GB" sz="1200" b="0" i="0" baseline="0" dirty="0" err="1">
                <a:solidFill>
                  <a:prstClr val="white"/>
                </a:solidFill>
                <a:latin typeface="Calibri" panose="020F0502020204030204" pitchFamily="34" charset="0"/>
                <a:cs typeface="Calibri" panose="020F0502020204030204" pitchFamily="34" charset="0"/>
              </a:rPr>
              <a:t>dar</a:t>
            </a:r>
            <a:r>
              <a:rPr lang="en-GB" sz="1200" b="0" i="0" baseline="0" dirty="0">
                <a:solidFill>
                  <a:prstClr val="white"/>
                </a:solidFill>
                <a:latin typeface="Calibri" panose="020F0502020204030204" pitchFamily="34" charset="0"/>
                <a:cs typeface="Calibri" panose="020F0502020204030204" pitchFamily="34" charset="0"/>
              </a:rPr>
              <a:t>. We practise them both in singular persons in receptive activities, with one production activity at the end of lesson 2. The verbs will be incorporated into more production activities in the first lesson of Term 2.1.</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7.1.2.7 (introduce) </a:t>
            </a:r>
            <a:r>
              <a:rPr lang="es-ES" b="0" dirty="0"/>
              <a:t>dar [42]; doy; das; da; 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7.1.2.4 (revisit) </a:t>
            </a:r>
            <a:r>
              <a:rPr lang="es-ES" b="0" dirty="0"/>
              <a:t>son [ser-7]; pequeño [202]; bueno [98]; malo [368]; famoso [997]; bonito [891]; feo [2373]; rico¹ [398]; caro [2179]; barato [2164]; antiguo [446] ¿cómo es? [cómo-151]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7.1.1.6 (revisit) </a:t>
            </a:r>
            <a:r>
              <a:rPr lang="es-ES" b="0" dirty="0"/>
              <a:t>¿quién? [289]; hablar [90]; comprar [361]; bailar [1323]; llegar [75]; escuchar [281]; amiga [1172]; música [340]; tarde¹ [392]; temprano [1578]; importante [171]; bien [78]; con [14]; otra vez [59-vez]; pareja¹ [892]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0" baseline="0" dirty="0"/>
              <a:t>)</a:t>
            </a:r>
            <a:r>
              <a:rPr lang="es-ES" i="1" baseline="0" dirty="0"/>
              <a:t>. A frequency dictionary of Spanish: Core vocabulary for learners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96517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ñ</a:t>
            </a:r>
            <a:r>
              <a:rPr lang="en-GB" b="0" baseline="0" dirty="0"/>
              <a:t>] and source word ‘</a:t>
            </a:r>
            <a:r>
              <a:rPr lang="en-GB" b="1" baseline="0" dirty="0" err="1"/>
              <a:t>España</a:t>
            </a:r>
            <a:r>
              <a:rPr lang="en-GB" b="1" baseline="0" dirty="0"/>
              <a:t>’ </a:t>
            </a:r>
            <a:r>
              <a:rPr lang="en-GB" b="0" baseline="0" dirty="0"/>
              <a:t>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individual </a:t>
            </a:r>
            <a:r>
              <a:rPr lang="en-GB" b="1" baseline="0" dirty="0"/>
              <a:t>SSC ‘ñ’ </a:t>
            </a:r>
            <a:r>
              <a:rPr lang="en-GB" baseline="0" dirty="0"/>
              <a:t>and then present and practise the pronunciation of the </a:t>
            </a:r>
            <a:r>
              <a:rPr lang="en-GB" b="1" baseline="0" dirty="0"/>
              <a:t>source word ‘</a:t>
            </a:r>
            <a:r>
              <a:rPr lang="en-GB" b="1" baseline="0" dirty="0" err="1"/>
              <a:t>España</a:t>
            </a:r>
            <a:r>
              <a:rPr lang="en-GB" b="1" baseline="0" dirty="0"/>
              <a:t>’.</a:t>
            </a:r>
            <a:endParaRPr lang="en-GB" b="0" baseline="0" dirty="0"/>
          </a:p>
          <a:p>
            <a:r>
              <a:rPr lang="en-GB" dirty="0"/>
              <a:t>2. Move to the next slide.</a:t>
            </a:r>
            <a:br>
              <a:rPr lang="en-GB" b="0" baseline="0" dirty="0"/>
            </a:br>
            <a:r>
              <a:rPr lang="en-GB" b="1" baseline="0" dirty="0"/>
              <a:t>Note: </a:t>
            </a:r>
            <a:r>
              <a:rPr lang="en-GB" dirty="0"/>
              <a:t>A possible gesture for this source word would be to raise</a:t>
            </a:r>
            <a:r>
              <a:rPr lang="en-GB" baseline="0" dirty="0"/>
              <a:t> the right hand high above the head, and lower the left, putting middle finger and thumb together to simulate a ‘flamenco’ dance posture.  Reverse the position of the hands (left hand up / right hand down) on the &lt;ñ&gt; syllable.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español</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[262]</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028952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934574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if teachers are not completing a piece of assessed writing this week in class time, they can start this lesson from slide 3.</a:t>
            </a:r>
            <a:br>
              <a:rPr lang="en-GB" b="1" dirty="0"/>
            </a:br>
            <a:r>
              <a:rPr lang="en-GB" b="1" dirty="0"/>
              <a:t>Timing</a:t>
            </a:r>
            <a:r>
              <a:rPr lang="en-GB" dirty="0"/>
              <a:t>: 10-15 minutes</a:t>
            </a:r>
            <a:br>
              <a:rPr lang="en-GB" dirty="0"/>
            </a:br>
            <a:br>
              <a:rPr lang="en-GB" dirty="0"/>
            </a:br>
            <a:r>
              <a:rPr lang="en-GB" b="1" dirty="0"/>
              <a:t>Aim</a:t>
            </a:r>
            <a:r>
              <a:rPr lang="en-GB" dirty="0"/>
              <a:t>: to revisit previously taught vocabulary and grammar in the context of a short piece of writing, bringing together language from Y7 Term 1 so far.</a:t>
            </a:r>
          </a:p>
          <a:p>
            <a:endParaRPr lang="en-GB" dirty="0"/>
          </a:p>
          <a:p>
            <a:r>
              <a:rPr lang="en-GB" b="1" dirty="0"/>
              <a:t>Procedure</a:t>
            </a:r>
            <a:r>
              <a:rPr lang="en-GB" dirty="0"/>
              <a:t>:</a:t>
            </a:r>
            <a:br>
              <a:rPr lang="en-GB" dirty="0"/>
            </a:br>
            <a:r>
              <a:rPr lang="en-GB" dirty="0"/>
              <a:t>Students write the short text they prepared last week.</a:t>
            </a:r>
            <a:br>
              <a:rPr lang="en-GB" dirty="0"/>
            </a:br>
            <a:r>
              <a:rPr lang="en-GB" dirty="0"/>
              <a:t>Teachers will decide on the level of support, though students will build from individual words, manipulating the language they have been taught to build their own sentences.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DB4C4E-1095-4F84-8AAC-C8E256B49BC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3497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Procedure:</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[ñ]</a:t>
            </a:r>
            <a:r>
              <a:rPr lang="en-GB" baseline="0" dirty="0"/>
              <a:t>and then the </a:t>
            </a:r>
            <a:r>
              <a:rPr lang="en-GB" b="1" baseline="0" dirty="0"/>
              <a:t>source</a:t>
            </a:r>
            <a:r>
              <a:rPr lang="en-GB" baseline="0" dirty="0"/>
              <a:t> word again (with gesture, if using).</a:t>
            </a:r>
            <a:br>
              <a:rPr lang="en-GB" baseline="0" dirty="0"/>
            </a:br>
            <a:r>
              <a:rPr lang="en-GB" baseline="0" dirty="0"/>
              <a:t>2. Then present and elicit the pronunciation of the five </a:t>
            </a:r>
            <a:r>
              <a:rPr lang="en-GB" b="1" baseline="0" dirty="0"/>
              <a:t>cluster</a:t>
            </a:r>
            <a:r>
              <a:rPr lang="en-GB" baseline="0" dirty="0"/>
              <a:t> words.</a:t>
            </a:r>
          </a:p>
          <a:p>
            <a:pPr rtl="0" fontAlgn="base"/>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err="1">
                <a:solidFill>
                  <a:schemeClr val="tx1"/>
                </a:solidFill>
                <a:effectLst/>
                <a:latin typeface="+mn-lt"/>
                <a:ea typeface="+mn-ea"/>
                <a:cs typeface="+mn-cs"/>
              </a:rPr>
              <a:t>año</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[46] </a:t>
            </a:r>
            <a:r>
              <a:rPr lang="en-US" sz="1200" b="1" i="0" u="none" strike="noStrike" kern="1200" dirty="0" err="1">
                <a:solidFill>
                  <a:schemeClr val="tx1"/>
                </a:solidFill>
                <a:effectLst/>
                <a:latin typeface="+mn-lt"/>
                <a:ea typeface="+mn-ea"/>
                <a:cs typeface="+mn-cs"/>
              </a:rPr>
              <a:t>español</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[262] </a:t>
            </a:r>
            <a:r>
              <a:rPr lang="en-US" sz="1200" b="1" i="0" u="none" strike="noStrike" kern="1200" dirty="0" err="1">
                <a:solidFill>
                  <a:schemeClr val="tx1"/>
                </a:solidFill>
                <a:effectLst/>
                <a:latin typeface="+mn-lt"/>
                <a:ea typeface="+mn-ea"/>
                <a:cs typeface="+mn-cs"/>
              </a:rPr>
              <a:t>mañana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[402] </a:t>
            </a:r>
            <a:r>
              <a:rPr lang="en-US" sz="1200" b="1" i="0" u="none" strike="noStrike" kern="1200" dirty="0" err="1">
                <a:solidFill>
                  <a:schemeClr val="tx1"/>
                </a:solidFill>
                <a:effectLst/>
                <a:latin typeface="+mn-lt"/>
                <a:ea typeface="+mn-ea"/>
                <a:cs typeface="+mn-cs"/>
              </a:rPr>
              <a:t>montaña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[1464] </a:t>
            </a:r>
            <a:r>
              <a:rPr lang="en-US" sz="1200" b="1" i="0" u="none" strike="noStrike" kern="1200" dirty="0" err="1">
                <a:solidFill>
                  <a:schemeClr val="tx1"/>
                </a:solidFill>
                <a:effectLst/>
                <a:latin typeface="+mn-lt"/>
                <a:ea typeface="+mn-ea"/>
                <a:cs typeface="+mn-cs"/>
              </a:rPr>
              <a:t>niña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[622] </a:t>
            </a:r>
            <a:r>
              <a:rPr lang="en-US" sz="1200" b="1" i="0" u="none" strike="noStrike" kern="1200" dirty="0" err="1">
                <a:solidFill>
                  <a:schemeClr val="tx1"/>
                </a:solidFill>
                <a:effectLst/>
                <a:latin typeface="+mn-lt"/>
                <a:ea typeface="+mn-ea"/>
                <a:cs typeface="+mn-cs"/>
              </a:rPr>
              <a:t>señora</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[509]</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20</a:t>
            </a:fld>
            <a:endParaRPr lang="en-GB" dirty="0"/>
          </a:p>
        </p:txBody>
      </p:sp>
    </p:spTree>
    <p:extLst>
      <p:ext uri="{BB962C8B-B14F-4D97-AF65-F5344CB8AC3E}">
        <p14:creationId xmlns:p14="http://schemas.microsoft.com/office/powerpoint/2010/main" val="374584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21</a:t>
            </a:fld>
            <a:endParaRPr lang="en-GB" dirty="0"/>
          </a:p>
        </p:txBody>
      </p:sp>
    </p:spTree>
    <p:extLst>
      <p:ext uri="{BB962C8B-B14F-4D97-AF65-F5344CB8AC3E}">
        <p14:creationId xmlns:p14="http://schemas.microsoft.com/office/powerpoint/2010/main" val="727857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22</a:t>
            </a:fld>
            <a:endParaRPr lang="en-GB" dirty="0"/>
          </a:p>
        </p:txBody>
      </p:sp>
    </p:spTree>
    <p:extLst>
      <p:ext uri="{BB962C8B-B14F-4D97-AF65-F5344CB8AC3E}">
        <p14:creationId xmlns:p14="http://schemas.microsoft.com/office/powerpoint/2010/main" val="1948477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3 minutes (5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n</a:t>
            </a:r>
            <a:r>
              <a:rPr lang="en-GB" b="0" baseline="0" dirty="0"/>
              <a:t>] and source word ‘</a:t>
            </a:r>
            <a:r>
              <a:rPr lang="en-GB" b="1" baseline="0" dirty="0"/>
              <a:t>mano’ </a:t>
            </a:r>
            <a:r>
              <a:rPr lang="en-GB" b="0" baseline="0" dirty="0"/>
              <a:t>and the five cluster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individual </a:t>
            </a:r>
            <a:r>
              <a:rPr lang="en-GB" b="1" baseline="0" dirty="0"/>
              <a:t>SSC ‘</a:t>
            </a:r>
            <a:r>
              <a:rPr lang="en-GB" sz="9600" b="1" baseline="0" dirty="0">
                <a:solidFill>
                  <a:srgbClr val="115076"/>
                </a:solidFill>
                <a:latin typeface="Century Gothic" panose="020B0502020202020204" pitchFamily="34" charset="0"/>
                <a:cs typeface="Calibri" panose="020F0502020204030204" pitchFamily="34" charset="0"/>
              </a:rPr>
              <a:t>n</a:t>
            </a:r>
            <a:r>
              <a:rPr lang="en-GB" b="1" baseline="0" dirty="0"/>
              <a:t>’ </a:t>
            </a:r>
            <a:r>
              <a:rPr lang="en-GB" baseline="0" dirty="0"/>
              <a:t>and then present and practise the pronunciation of the </a:t>
            </a:r>
            <a:r>
              <a:rPr lang="en-GB" b="1" baseline="0" dirty="0"/>
              <a:t>source word ‘</a:t>
            </a:r>
            <a:r>
              <a:rPr lang="en-GB" sz="9600" b="1" baseline="0" dirty="0">
                <a:solidFill>
                  <a:srgbClr val="115076"/>
                </a:solidFill>
                <a:latin typeface="Century Gothic" panose="020B0502020202020204" pitchFamily="34" charset="0"/>
                <a:cs typeface="Calibri" panose="020F0502020204030204" pitchFamily="34" charset="0"/>
              </a:rPr>
              <a:t>mano</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Move to the next slide.</a:t>
            </a:r>
            <a:br>
              <a:rPr lang="en-GB" b="0" baseline="0" dirty="0"/>
            </a:br>
            <a:r>
              <a:rPr lang="en-GB" b="1" baseline="0" dirty="0"/>
              <a:t>Note: </a:t>
            </a:r>
            <a:r>
              <a:rPr lang="en-GB" dirty="0"/>
              <a:t>A possible gesture for this source word would be to open</a:t>
            </a:r>
            <a:r>
              <a:rPr lang="en-GB" baseline="0" dirty="0"/>
              <a:t> the palm of both your hands, one after the other on each syllable, ma-no.</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b="0" i="0" u="none" strike="noStrike" kern="1200" dirty="0">
                <a:solidFill>
                  <a:schemeClr val="tx1"/>
                </a:solidFill>
                <a:effectLst/>
                <a:latin typeface="+mn-lt"/>
                <a:ea typeface="+mn-ea"/>
                <a:cs typeface="+mn-cs"/>
              </a:rPr>
            </a:br>
            <a:endParaRPr lang="en-US" b="0" dirty="0">
              <a:effectLst/>
            </a:endParaRPr>
          </a:p>
          <a:p>
            <a:pPr rtl="0"/>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mano </a:t>
            </a:r>
            <a:r>
              <a:rPr lang="en-US" sz="1200" b="0" i="0" u="none" strike="noStrike" kern="1200" dirty="0">
                <a:solidFill>
                  <a:schemeClr val="tx1"/>
                </a:solidFill>
                <a:effectLst/>
                <a:latin typeface="+mn-lt"/>
                <a:ea typeface="+mn-ea"/>
                <a:cs typeface="+mn-cs"/>
              </a:rPr>
              <a:t>[135]</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1627696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2155088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dirty="0">
                <a:solidFill>
                  <a:schemeClr val="tx1"/>
                </a:solidFill>
                <a:effectLst/>
                <a:latin typeface="+mn-lt"/>
                <a:ea typeface="+mn-ea"/>
                <a:cs typeface="+mn-cs"/>
              </a:rPr>
              <a:t>Procedure:</a:t>
            </a:r>
            <a:endParaRPr lang="en-US"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[n]</a:t>
            </a:r>
            <a:r>
              <a:rPr lang="en-GB" baseline="0" dirty="0"/>
              <a:t>and then the </a:t>
            </a:r>
            <a:r>
              <a:rPr lang="en-GB" b="1" baseline="0" dirty="0"/>
              <a:t>source</a:t>
            </a:r>
            <a:r>
              <a:rPr lang="en-GB" baseline="0" dirty="0"/>
              <a:t> word again (with gesture, if using).</a:t>
            </a:r>
            <a:br>
              <a:rPr lang="en-GB" baseline="0" dirty="0"/>
            </a:br>
            <a:r>
              <a:rPr lang="en-GB" baseline="0" dirty="0"/>
              <a:t>2. Then present and elicit the pronunciation of the five </a:t>
            </a:r>
            <a:r>
              <a:rPr lang="en-GB" b="1" baseline="0" dirty="0"/>
              <a:t>cluster</a:t>
            </a:r>
            <a:r>
              <a:rPr lang="en-GB" baseline="0" dirty="0"/>
              <a:t> words.</a:t>
            </a:r>
          </a:p>
          <a:p>
            <a:pPr rtl="0" fontAlgn="base"/>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The cluster words have been chosen for their high-frequency, from a range of word classes, with the SSC (where possible) positioned within a variety of syllables within the words (e.g. initial, 2</a:t>
            </a:r>
            <a:r>
              <a:rPr lang="en-US" sz="1200" b="0" i="0" u="none" strike="noStrike" kern="1200" baseline="30000" dirty="0">
                <a:solidFill>
                  <a:schemeClr val="tx1"/>
                </a:solidFill>
                <a:effectLst/>
                <a:latin typeface="+mn-lt"/>
                <a:ea typeface="+mn-ea"/>
                <a:cs typeface="+mn-cs"/>
              </a:rPr>
              <a:t>nd</a:t>
            </a:r>
            <a:r>
              <a:rPr lang="en-US" sz="1200" b="0" i="0" u="none" strike="noStrike" kern="1200" dirty="0">
                <a:solidFill>
                  <a:schemeClr val="tx1"/>
                </a:solidFill>
                <a:effectLst/>
                <a:latin typeface="+mn-lt"/>
                <a:ea typeface="+mn-ea"/>
                <a:cs typeface="+mn-cs"/>
              </a:rPr>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US" sz="1200" b="0" i="0" u="none" strike="noStrike" kern="1200" dirty="0">
                <a:solidFill>
                  <a:schemeClr val="tx1"/>
                </a:solidFill>
                <a:effectLst/>
                <a:latin typeface="+mn-lt"/>
                <a:ea typeface="+mn-ea"/>
                <a:cs typeface="+mn-cs"/>
              </a:rPr>
            </a:b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Word frequency (1 is the most frequent word in Spanish): </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rPr>
              <a:t>mano </a:t>
            </a:r>
            <a:r>
              <a:rPr lang="en-US" sz="1200" b="0" i="0" u="none" strike="noStrike" kern="1200" dirty="0">
                <a:solidFill>
                  <a:schemeClr val="tx1"/>
                </a:solidFill>
                <a:effectLst/>
                <a:latin typeface="+mn-lt"/>
                <a:ea typeface="+mn-ea"/>
                <a:cs typeface="+mn-cs"/>
              </a:rPr>
              <a:t>[135] </a:t>
            </a:r>
            <a:r>
              <a:rPr lang="en-US" sz="1200" b="1" i="0" u="none" strike="noStrike" kern="1200" dirty="0">
                <a:solidFill>
                  <a:schemeClr val="tx1"/>
                </a:solidFill>
                <a:effectLst/>
                <a:latin typeface="+mn-lt"/>
                <a:ea typeface="+mn-ea"/>
                <a:cs typeface="+mn-cs"/>
              </a:rPr>
              <a:t>nada </a:t>
            </a:r>
            <a:r>
              <a:rPr lang="en-US" sz="1200" b="0" i="0" u="none" strike="noStrike" kern="1200" dirty="0">
                <a:solidFill>
                  <a:schemeClr val="tx1"/>
                </a:solidFill>
                <a:effectLst/>
                <a:latin typeface="+mn-lt"/>
                <a:ea typeface="+mn-ea"/>
                <a:cs typeface="+mn-cs"/>
              </a:rPr>
              <a:t>[87] </a:t>
            </a:r>
            <a:r>
              <a:rPr lang="en-US" sz="1200" b="1" i="0" u="none" strike="noStrike" kern="1200" dirty="0" err="1">
                <a:solidFill>
                  <a:schemeClr val="tx1"/>
                </a:solidFill>
                <a:effectLst/>
                <a:latin typeface="+mn-lt"/>
                <a:ea typeface="+mn-ea"/>
                <a:cs typeface="+mn-cs"/>
              </a:rPr>
              <a:t>noche</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[164] </a:t>
            </a:r>
            <a:r>
              <a:rPr lang="en-US" sz="1200" b="1" i="0" u="none" strike="noStrike" kern="1200" dirty="0" err="1">
                <a:solidFill>
                  <a:schemeClr val="tx1"/>
                </a:solidFill>
                <a:effectLst/>
                <a:latin typeface="+mn-lt"/>
                <a:ea typeface="+mn-ea"/>
                <a:cs typeface="+mn-cs"/>
              </a:rPr>
              <a:t>nosotros</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[165] </a:t>
            </a:r>
            <a:r>
              <a:rPr lang="en-US" sz="1200" b="1" i="0" u="none" strike="noStrike" kern="1200" dirty="0" err="1">
                <a:solidFill>
                  <a:schemeClr val="tx1"/>
                </a:solidFill>
                <a:effectLst/>
                <a:latin typeface="+mn-lt"/>
                <a:ea typeface="+mn-ea"/>
                <a:cs typeface="+mn-cs"/>
              </a:rPr>
              <a:t>poner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[91] </a:t>
            </a:r>
            <a:r>
              <a:rPr lang="en-US" sz="1200" b="1" i="0" u="none" strike="noStrike" kern="1200" dirty="0" err="1">
                <a:solidFill>
                  <a:schemeClr val="tx1"/>
                </a:solidFill>
                <a:effectLst/>
                <a:latin typeface="+mn-lt"/>
                <a:ea typeface="+mn-ea"/>
                <a:cs typeface="+mn-cs"/>
              </a:rPr>
              <a:t>tener</a:t>
            </a:r>
            <a:r>
              <a:rPr lang="en-US" sz="1200" b="1"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[19]</a:t>
            </a:r>
            <a:r>
              <a:rPr lang="en-US" sz="1200" b="1" i="0" u="none" strike="noStrike" kern="1200" dirty="0">
                <a:solidFill>
                  <a:schemeClr val="tx1"/>
                </a:solidFill>
                <a:effectLst/>
                <a:latin typeface="+mn-lt"/>
                <a:ea typeface="+mn-ea"/>
                <a:cs typeface="+mn-cs"/>
              </a:rPr>
              <a:t> </a:t>
            </a:r>
            <a:endParaRPr lang="en-US" b="0" dirty="0">
              <a:effectLst/>
            </a:endParaRPr>
          </a:p>
          <a:p>
            <a:r>
              <a:rPr lang="en-US" sz="1200" b="0" i="0" u="none" strike="noStrike" kern="1200" dirty="0">
                <a:solidFill>
                  <a:schemeClr val="tx1"/>
                </a:solidFill>
                <a:effectLst/>
                <a:latin typeface="+mn-lt"/>
                <a:ea typeface="+mn-ea"/>
                <a:cs typeface="+mn-cs"/>
              </a:rPr>
              <a:t>Source: Davies, M. &amp; Davies, K. (2018</a:t>
            </a:r>
            <a:r>
              <a:rPr lang="en-US" sz="1200" b="0" i="1" u="none" strike="noStrike" kern="1200" dirty="0">
                <a:solidFill>
                  <a:schemeClr val="tx1"/>
                </a:solidFill>
                <a:effectLst/>
                <a:latin typeface="+mn-lt"/>
                <a:ea typeface="+mn-ea"/>
                <a:cs typeface="+mn-cs"/>
              </a:rPr>
              <a:t>). A frequency dictionary of Spanish: Core vocabulary for learners </a:t>
            </a:r>
            <a:r>
              <a:rPr lang="en-US" sz="1200" b="0" i="0" u="none" strike="noStrike" kern="1200" dirty="0">
                <a:solidFill>
                  <a:schemeClr val="tx1"/>
                </a:solidFill>
                <a:effectLst/>
                <a:latin typeface="+mn-lt"/>
                <a:ea typeface="+mn-ea"/>
                <a:cs typeface="+mn-cs"/>
              </a:rPr>
              <a:t>(2nd ed.). Routledge: London</a:t>
            </a:r>
            <a:endParaRPr lang="en-GB" dirty="0"/>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25</a:t>
            </a:fld>
            <a:endParaRPr lang="en-GB" dirty="0"/>
          </a:p>
        </p:txBody>
      </p:sp>
    </p:spTree>
    <p:extLst>
      <p:ext uri="{BB962C8B-B14F-4D97-AF65-F5344CB8AC3E}">
        <p14:creationId xmlns:p14="http://schemas.microsoft.com/office/powerpoint/2010/main" val="3581136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26</a:t>
            </a:fld>
            <a:endParaRPr lang="en-GB" dirty="0"/>
          </a:p>
        </p:txBody>
      </p:sp>
    </p:spTree>
    <p:extLst>
      <p:ext uri="{BB962C8B-B14F-4D97-AF65-F5344CB8AC3E}">
        <p14:creationId xmlns:p14="http://schemas.microsoft.com/office/powerpoint/2010/main" val="158978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a:p>
            <a:endParaRPr lang="en-GB" sz="1200"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27</a:t>
            </a:fld>
            <a:endParaRPr lang="en-GB" dirty="0"/>
          </a:p>
        </p:txBody>
      </p:sp>
    </p:spTree>
    <p:extLst>
      <p:ext uri="{BB962C8B-B14F-4D97-AF65-F5344CB8AC3E}">
        <p14:creationId xmlns:p14="http://schemas.microsoft.com/office/powerpoint/2010/main" val="2797380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dirty="0"/>
              <a:t>6 minutes</a:t>
            </a:r>
            <a:br>
              <a:rPr lang="en-GB" dirty="0"/>
            </a:br>
            <a:br>
              <a:rPr lang="en-GB" dirty="0"/>
            </a:br>
            <a:r>
              <a:rPr lang="en-GB" b="1" dirty="0"/>
              <a:t>Aim: </a:t>
            </a:r>
            <a:r>
              <a:rPr lang="en-GB" b="0" dirty="0"/>
              <a:t>to practise aural recognition of the difference between [ñ] and [n]; to recognise familiar vocabulary; to practise parts of </a:t>
            </a:r>
            <a:r>
              <a:rPr lang="en-GB" b="0" dirty="0" err="1"/>
              <a:t>querer</a:t>
            </a:r>
            <a:r>
              <a:rPr lang="en-GB" b="0" dirty="0"/>
              <a:t>, new this week.</a:t>
            </a:r>
            <a:endParaRPr lang="en-GB" b="1" dirty="0"/>
          </a:p>
          <a:p>
            <a:endParaRPr lang="en-GB" dirty="0"/>
          </a:p>
          <a:p>
            <a:r>
              <a:rPr lang="en-GB" b="1" dirty="0"/>
              <a:t>Procedure:</a:t>
            </a:r>
            <a:br>
              <a:rPr lang="en-GB" b="1" dirty="0"/>
            </a:br>
            <a:r>
              <a:rPr lang="en-GB" b="0" dirty="0"/>
              <a:t>1. Students listen and write [ñ] or [n] for the 1-9 gaps.</a:t>
            </a:r>
            <a:br>
              <a:rPr lang="en-GB" b="0" dirty="0"/>
            </a:br>
            <a:r>
              <a:rPr lang="en-GB" b="0" dirty="0"/>
              <a:t>2. Click to correct.</a:t>
            </a:r>
            <a:br>
              <a:rPr lang="en-GB" b="0" dirty="0"/>
            </a:br>
            <a:r>
              <a:rPr lang="en-GB" b="0" dirty="0"/>
              <a:t>3. Teachers elicit the meanings of vocabulary (see notes below) and grammar.</a:t>
            </a:r>
            <a:br>
              <a:rPr lang="en-GB" dirty="0"/>
            </a:br>
            <a:br>
              <a:rPr lang="en-GB" dirty="0"/>
            </a:br>
            <a:r>
              <a:rPr lang="en-GB" b="1" dirty="0"/>
              <a:t>Notes</a:t>
            </a:r>
            <a:r>
              <a:rPr lang="en-GB" dirty="0"/>
              <a:t>: This text can be exploited for</a:t>
            </a:r>
            <a:r>
              <a:rPr lang="en-GB" baseline="0" dirty="0"/>
              <a:t> phonics, vocabulary and grammar:</a:t>
            </a:r>
          </a:p>
          <a:p>
            <a:pPr marL="228600" indent="-228600">
              <a:buAutoNum type="arabicParenR"/>
            </a:pPr>
            <a:r>
              <a:rPr lang="en-GB" baseline="0" dirty="0"/>
              <a:t>Phonics: Students listen and complete the gaps in the words with ‘n’ or ‘ñ’ (practising the phonics SSCs taught this week). The text could be adapted so that higher-achieving groups have to write the whole of a missing word, rather than just the letter.</a:t>
            </a:r>
          </a:p>
          <a:p>
            <a:pPr marL="228600" indent="-228600">
              <a:buAutoNum type="arabicParenR"/>
            </a:pPr>
            <a:r>
              <a:rPr lang="en-GB" baseline="0" dirty="0"/>
              <a:t>Vocabulary: Students are asked to translate the five nouns taught this week: </a:t>
            </a:r>
            <a:r>
              <a:rPr lang="en-GB" baseline="0" dirty="0" err="1"/>
              <a:t>hermano</a:t>
            </a:r>
            <a:r>
              <a:rPr lang="en-GB" baseline="0" dirty="0"/>
              <a:t>, </a:t>
            </a:r>
            <a:r>
              <a:rPr lang="en-GB" baseline="0" dirty="0" err="1"/>
              <a:t>hermana</a:t>
            </a:r>
            <a:r>
              <a:rPr lang="en-GB" baseline="0" dirty="0"/>
              <a:t>, </a:t>
            </a:r>
            <a:r>
              <a:rPr lang="en-GB" baseline="0" dirty="0" err="1"/>
              <a:t>madre</a:t>
            </a:r>
            <a:r>
              <a:rPr lang="en-GB" baseline="0" dirty="0"/>
              <a:t>, padre, regalo. The teacher could also challenge students to also translate the phonics practice words (luces, </a:t>
            </a:r>
            <a:r>
              <a:rPr lang="en-GB" baseline="0" dirty="0" err="1"/>
              <a:t>porque</a:t>
            </a:r>
            <a:r>
              <a:rPr lang="en-GB" baseline="0" dirty="0"/>
              <a:t>, </a:t>
            </a:r>
            <a:r>
              <a:rPr lang="en-GB" baseline="0" dirty="0" err="1"/>
              <a:t>nosotros</a:t>
            </a:r>
            <a:r>
              <a:rPr lang="en-GB" baseline="0" dirty="0"/>
              <a:t>).</a:t>
            </a:r>
          </a:p>
          <a:p>
            <a:pPr marL="228600" indent="-228600">
              <a:buAutoNum type="arabicParenR"/>
            </a:pPr>
            <a:r>
              <a:rPr lang="en-GB" baseline="0" dirty="0"/>
              <a:t>Grammar: Ask students what ‘</a:t>
            </a:r>
            <a:r>
              <a:rPr lang="en-GB" baseline="0" dirty="0" err="1"/>
              <a:t>quiere</a:t>
            </a:r>
            <a:r>
              <a:rPr lang="en-GB" baseline="0" dirty="0"/>
              <a:t> un regalo’ means (NB ‘he wants’ in the context of this text, but can also be ‘she wants’). Then ask them how you would say ‘</a:t>
            </a:r>
            <a:r>
              <a:rPr lang="en-GB" b="1" baseline="0" dirty="0"/>
              <a:t>I want</a:t>
            </a:r>
            <a:r>
              <a:rPr lang="en-GB" b="0" baseline="0" dirty="0"/>
              <a:t> a present’ or ‘</a:t>
            </a:r>
            <a:r>
              <a:rPr lang="en-GB" b="1" baseline="0" dirty="0"/>
              <a:t>You want</a:t>
            </a:r>
            <a:r>
              <a:rPr lang="en-GB" b="0" baseline="0" dirty="0"/>
              <a:t> a present’ to revise the singular person forms of querer from last lesson.</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Mi’ hasn’t yet been taught in the LDP Y7 Spanish, so make sure that the meaning of this word is clear (it can be mistakenly understood to be the English ‘me’).</a:t>
            </a:r>
          </a:p>
          <a:p>
            <a:pPr marL="0" indent="0">
              <a:buNone/>
            </a:pPr>
            <a:r>
              <a:rPr lang="en-GB" baseline="0" dirty="0"/>
              <a:t>2. A number of words that students have just revisited for homework are included here: ‘</a:t>
            </a:r>
            <a:r>
              <a:rPr lang="en-GB" baseline="0" dirty="0" err="1"/>
              <a:t>también</a:t>
            </a:r>
            <a:r>
              <a:rPr lang="en-GB" baseline="0" dirty="0"/>
              <a:t>’, ‘tarea’, ‘</a:t>
            </a:r>
            <a:r>
              <a:rPr lang="en-GB" baseline="0" dirty="0" err="1"/>
              <a:t>bonita</a:t>
            </a:r>
            <a:r>
              <a:rPr lang="en-GB" baseline="0" dirty="0"/>
              <a:t>’, ‘</a:t>
            </a:r>
            <a:r>
              <a:rPr lang="en-GB" baseline="0" dirty="0" err="1"/>
              <a:t>pequeño</a:t>
            </a:r>
            <a:r>
              <a:rPr lang="en-GB" baseline="0" dirty="0"/>
              <a:t>’, ‘son’.</a:t>
            </a:r>
          </a:p>
          <a:p>
            <a:pPr marL="0" indent="0">
              <a:buNone/>
            </a:pPr>
            <a:r>
              <a:rPr lang="en-GB" baseline="0" dirty="0"/>
              <a:t>3. ‘</a:t>
            </a:r>
            <a:r>
              <a:rPr lang="en-GB" baseline="0" dirty="0" err="1"/>
              <a:t>Impaciente</a:t>
            </a:r>
            <a:r>
              <a:rPr lang="en-GB" baseline="0" dirty="0"/>
              <a:t>’ hasn’t yet been taught but is a near-cognate.</a:t>
            </a:r>
            <a:endParaRPr lang="en-US" b="1" dirty="0"/>
          </a:p>
          <a:p>
            <a:endParaRPr lang="en-US" b="1" dirty="0"/>
          </a:p>
          <a:p>
            <a:r>
              <a:rPr lang="en-US" b="1" dirty="0"/>
              <a:t>Transcript:</a:t>
            </a:r>
          </a:p>
          <a:p>
            <a:pPr marL="0" indent="0">
              <a:buFont typeface="Arial" panose="020B0604020202020204" pitchFamily="34" charset="0"/>
              <a:buNone/>
            </a:pPr>
            <a:r>
              <a:rPr lang="en-GB" dirty="0">
                <a:solidFill>
                  <a:srgbClr val="4472C4">
                    <a:lumMod val="50000"/>
                  </a:srgbClr>
                </a:solidFill>
                <a:latin typeface="Century Gothic" panose="020B0502020202020204" pitchFamily="34" charset="0"/>
              </a:rPr>
              <a:t>Hola, soy Daniel. Es la ma</a:t>
            </a:r>
            <a:r>
              <a:rPr kumimoji="0" lang="en-GB" sz="1200" b="0" i="0" u="none" strike="noStrike" kern="0" cap="none" spc="0" normalizeH="0" baseline="0" noProof="0" dirty="0">
                <a:ln>
                  <a:noFill/>
                </a:ln>
                <a:solidFill>
                  <a:srgbClr val="ED7D31"/>
                </a:solidFill>
                <a:effectLst/>
                <a:uLnTx/>
                <a:uFillTx/>
              </a:rPr>
              <a:t>ñ</a:t>
            </a:r>
            <a:r>
              <a:rPr lang="en-GB" dirty="0">
                <a:solidFill>
                  <a:srgbClr val="4472C4">
                    <a:lumMod val="50000"/>
                  </a:srgbClr>
                </a:solidFill>
                <a:latin typeface="Century Gothic" panose="020B0502020202020204" pitchFamily="34" charset="0"/>
              </a:rPr>
              <a:t>ana de Navidad, y </a:t>
            </a:r>
            <a:r>
              <a:rPr lang="en-GB" dirty="0" err="1">
                <a:solidFill>
                  <a:srgbClr val="4472C4">
                    <a:lumMod val="50000"/>
                  </a:srgbClr>
                </a:solidFill>
                <a:latin typeface="Century Gothic" panose="020B0502020202020204" pitchFamily="34" charset="0"/>
              </a:rPr>
              <a:t>estoy</a:t>
            </a:r>
            <a:r>
              <a:rPr lang="en-GB" dirty="0">
                <a:solidFill>
                  <a:srgbClr val="4472C4">
                    <a:lumMod val="50000"/>
                  </a:srgbClr>
                </a:solidFill>
                <a:latin typeface="Century Gothic" panose="020B0502020202020204" pitchFamily="34" charset="0"/>
              </a:rPr>
              <a:t> con mi </a:t>
            </a:r>
            <a:r>
              <a:rPr lang="en-GB" dirty="0" err="1">
                <a:solidFill>
                  <a:srgbClr val="4472C4">
                    <a:lumMod val="50000"/>
                  </a:srgbClr>
                </a:solidFill>
                <a:latin typeface="Century Gothic" panose="020B0502020202020204" pitchFamily="34" charset="0"/>
              </a:rPr>
              <a:t>hermana</a:t>
            </a:r>
            <a:r>
              <a:rPr lang="en-GB" dirty="0">
                <a:solidFill>
                  <a:srgbClr val="4472C4">
                    <a:lumMod val="50000"/>
                  </a:srgbClr>
                </a:solidFill>
                <a:latin typeface="Century Gothic" panose="020B0502020202020204" pitchFamily="34" charset="0"/>
              </a:rPr>
              <a:t>, Camila. Mi </a:t>
            </a:r>
            <a:r>
              <a:rPr lang="en-GB" dirty="0" err="1">
                <a:solidFill>
                  <a:srgbClr val="4472C4">
                    <a:lumMod val="50000"/>
                  </a:srgbClr>
                </a:solidFill>
                <a:latin typeface="Century Gothic" panose="020B0502020202020204" pitchFamily="34" charset="0"/>
              </a:rPr>
              <a:t>hermano</a:t>
            </a:r>
            <a:r>
              <a:rPr lang="en-GB" dirty="0">
                <a:solidFill>
                  <a:srgbClr val="4472C4">
                    <a:lumMod val="50000"/>
                  </a:srgbClr>
                </a:solidFill>
                <a:latin typeface="Century Gothic" panose="020B0502020202020204" pitchFamily="34" charset="0"/>
              </a:rPr>
              <a:t>, Martín,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aquí</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también</a:t>
            </a:r>
            <a:r>
              <a:rPr lang="en-GB" dirty="0">
                <a:solidFill>
                  <a:srgbClr val="4472C4">
                    <a:lumMod val="50000"/>
                  </a:srgbClr>
                </a:solidFill>
                <a:latin typeface="Century Gothic" panose="020B0502020202020204" pitchFamily="34" charset="0"/>
              </a:rPr>
              <a:t>. Mi padre hoy </a:t>
            </a:r>
            <a:r>
              <a:rPr lang="en-GB" dirty="0" err="1">
                <a:solidFill>
                  <a:srgbClr val="4472C4">
                    <a:lumMod val="50000"/>
                  </a:srgbClr>
                </a:solidFill>
                <a:latin typeface="Century Gothic" panose="020B0502020202020204" pitchFamily="34" charset="0"/>
              </a:rPr>
              <a:t>tiene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trabajo</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pero</a:t>
            </a:r>
            <a:r>
              <a:rPr lang="en-GB" dirty="0">
                <a:solidFill>
                  <a:srgbClr val="4472C4">
                    <a:lumMod val="50000"/>
                  </a:srgbClr>
                </a:solidFill>
                <a:latin typeface="Century Gothic" panose="020B0502020202020204" pitchFamily="34" charset="0"/>
              </a:rPr>
              <a:t> mi </a:t>
            </a:r>
            <a:r>
              <a:rPr lang="en-GB" dirty="0" err="1">
                <a:solidFill>
                  <a:srgbClr val="4472C4">
                    <a:lumMod val="50000"/>
                  </a:srgbClr>
                </a:solidFill>
                <a:latin typeface="Century Gothic" panose="020B0502020202020204" pitchFamily="34" charset="0"/>
              </a:rPr>
              <a:t>madre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con </a:t>
            </a:r>
            <a:r>
              <a:rPr lang="en-GB" dirty="0" err="1">
                <a:solidFill>
                  <a:srgbClr val="4472C4">
                    <a:lumMod val="50000"/>
                  </a:srgbClr>
                </a:solidFill>
                <a:latin typeface="Century Gothic" panose="020B0502020202020204" pitchFamily="34" charset="0"/>
              </a:rPr>
              <a:t>nosotros</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super </a:t>
            </a:r>
            <a:r>
              <a:rPr lang="en-GB" dirty="0" err="1">
                <a:solidFill>
                  <a:srgbClr val="4472C4">
                    <a:lumMod val="50000"/>
                  </a:srgbClr>
                </a:solidFill>
                <a:latin typeface="Century Gothic" panose="020B0502020202020204" pitchFamily="34" charset="0"/>
              </a:rPr>
              <a:t>alegre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Canta</a:t>
            </a:r>
            <a:r>
              <a:rPr lang="en-GB" dirty="0">
                <a:solidFill>
                  <a:srgbClr val="4472C4">
                    <a:lumMod val="50000"/>
                  </a:srgbClr>
                </a:solidFill>
                <a:latin typeface="Century Gothic" panose="020B0502020202020204" pitchFamily="34" charset="0"/>
              </a:rPr>
              <a:t> con mi </a:t>
            </a:r>
            <a:r>
              <a:rPr lang="en-GB" dirty="0" err="1">
                <a:solidFill>
                  <a:srgbClr val="4472C4">
                    <a:lumMod val="50000"/>
                  </a:srgbClr>
                </a:solidFill>
                <a:latin typeface="Century Gothic" panose="020B0502020202020204" pitchFamily="34" charset="0"/>
              </a:rPr>
              <a:t>ni</a:t>
            </a:r>
            <a:r>
              <a:rPr kumimoji="0" lang="en-GB" sz="1200" b="0" i="0" u="none" strike="noStrike" kern="0" cap="none" spc="0" normalizeH="0" baseline="0" noProof="0" dirty="0">
                <a:ln>
                  <a:noFill/>
                </a:ln>
                <a:solidFill>
                  <a:srgbClr val="ED7D31"/>
                </a:solidFill>
                <a:effectLst/>
                <a:uLnTx/>
                <a:uFillTx/>
              </a:rPr>
              <a:t>ñ</a:t>
            </a:r>
            <a:r>
              <a:rPr lang="en-GB" dirty="0">
                <a:solidFill>
                  <a:srgbClr val="4472C4">
                    <a:lumMod val="50000"/>
                  </a:srgbClr>
                </a:solidFill>
                <a:latin typeface="Century Gothic" panose="020B0502020202020204" pitchFamily="34" charset="0"/>
              </a:rPr>
              <a:t>a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espa</a:t>
            </a:r>
            <a:r>
              <a:rPr kumimoji="0" lang="en-GB" sz="1200" b="0" i="0" u="none" strike="noStrike" kern="0" cap="none" spc="0" normalizeH="0" baseline="0" noProof="0" dirty="0">
                <a:ln>
                  <a:noFill/>
                </a:ln>
                <a:solidFill>
                  <a:srgbClr val="ED7D31"/>
                </a:solidFill>
                <a:effectLst/>
                <a:uLnTx/>
                <a:uFillTx/>
              </a:rPr>
              <a:t>ñ</a:t>
            </a:r>
            <a:r>
              <a:rPr lang="en-GB" dirty="0" err="1">
                <a:solidFill>
                  <a:srgbClr val="4472C4">
                    <a:lumMod val="50000"/>
                  </a:srgbClr>
                </a:solidFill>
                <a:latin typeface="Century Gothic" panose="020B0502020202020204" pitchFamily="34" charset="0"/>
              </a:rPr>
              <a:t>ol</a:t>
            </a:r>
            <a:r>
              <a:rPr lang="en-GB" dirty="0">
                <a:solidFill>
                  <a:srgbClr val="4472C4">
                    <a:lumMod val="50000"/>
                  </a:srgbClr>
                </a:solidFill>
                <a:latin typeface="Century Gothic" panose="020B0502020202020204" pitchFamily="34" charset="0"/>
              </a:rPr>
              <a:t> ¡y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inglés</a:t>
            </a:r>
            <a:r>
              <a:rPr lang="en-GB" dirty="0">
                <a:solidFill>
                  <a:srgbClr val="4472C4">
                    <a:lumMod val="50000"/>
                  </a:srgbClr>
                </a:solidFill>
                <a:latin typeface="Century Gothic" panose="020B0502020202020204" pitchFamily="34" charset="0"/>
              </a:rPr>
              <a:t>!   </a:t>
            </a:r>
          </a:p>
          <a:p>
            <a:pPr marL="0" indent="0">
              <a:buFont typeface="Arial" panose="020B0604020202020204" pitchFamily="34" charset="0"/>
              <a:buNone/>
            </a:pPr>
            <a:r>
              <a:rPr lang="en-GB" dirty="0">
                <a:solidFill>
                  <a:srgbClr val="4472C4">
                    <a:lumMod val="50000"/>
                  </a:srgbClr>
                </a:solidFill>
                <a:latin typeface="Century Gothic" panose="020B0502020202020204" pitchFamily="34" charset="0"/>
              </a:rPr>
              <a:t>La casa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muy</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bonita</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porque</a:t>
            </a:r>
            <a:r>
              <a:rPr lang="en-GB" dirty="0">
                <a:solidFill>
                  <a:srgbClr val="4472C4">
                    <a:lumMod val="50000"/>
                  </a:srgbClr>
                </a:solidFill>
                <a:latin typeface="Century Gothic" panose="020B0502020202020204" pitchFamily="34" charset="0"/>
              </a:rPr>
              <a:t> mi </a:t>
            </a:r>
            <a:r>
              <a:rPr lang="en-GB" dirty="0" err="1">
                <a:solidFill>
                  <a:srgbClr val="4472C4">
                    <a:lumMod val="50000"/>
                  </a:srgbClr>
                </a:solidFill>
                <a:latin typeface="Century Gothic" panose="020B0502020202020204" pitchFamily="34" charset="0"/>
              </a:rPr>
              <a:t>madre</a:t>
            </a:r>
            <a:r>
              <a:rPr lang="en-GB" dirty="0">
                <a:solidFill>
                  <a:srgbClr val="4472C4">
                    <a:lumMod val="50000"/>
                  </a:srgbClr>
                </a:solidFill>
                <a:latin typeface="Century Gothic" panose="020B0502020202020204" pitchFamily="34" charset="0"/>
              </a:rPr>
              <a:t> pone luces </a:t>
            </a:r>
            <a:r>
              <a:rPr lang="en-GB" dirty="0" err="1">
                <a:solidFill>
                  <a:srgbClr val="4472C4">
                    <a:lumMod val="50000"/>
                  </a:srgbClr>
                </a:solidFill>
                <a:latin typeface="Century Gothic" panose="020B0502020202020204" pitchFamily="34" charset="0"/>
              </a:rPr>
              <a:t>en</a:t>
            </a:r>
            <a:r>
              <a:rPr lang="en-GB" dirty="0">
                <a:solidFill>
                  <a:srgbClr val="4472C4">
                    <a:lumMod val="50000"/>
                  </a:srgbClr>
                </a:solidFill>
                <a:latin typeface="Century Gothic" panose="020B0502020202020204" pitchFamily="34" charset="0"/>
              </a:rPr>
              <a:t> las </a:t>
            </a:r>
            <a:r>
              <a:rPr lang="en-GB" dirty="0" err="1">
                <a:solidFill>
                  <a:srgbClr val="4472C4">
                    <a:lumMod val="50000"/>
                  </a:srgbClr>
                </a:solidFill>
                <a:latin typeface="Century Gothic" panose="020B0502020202020204" pitchFamily="34" charset="0"/>
              </a:rPr>
              <a:t>ventanas</a:t>
            </a:r>
            <a:r>
              <a:rPr lang="en-GB" dirty="0">
                <a:solidFill>
                  <a:srgbClr val="4472C4">
                    <a:lumMod val="50000"/>
                  </a:srgbClr>
                </a:solidFill>
                <a:latin typeface="Century Gothic" panose="020B0502020202020204" pitchFamily="34" charset="0"/>
              </a:rPr>
              <a:t>. Hay </a:t>
            </a:r>
            <a:r>
              <a:rPr lang="en-GB" dirty="0" err="1">
                <a:solidFill>
                  <a:srgbClr val="4472C4">
                    <a:lumMod val="50000"/>
                  </a:srgbClr>
                </a:solidFill>
                <a:latin typeface="Century Gothic" panose="020B0502020202020204" pitchFamily="34" charset="0"/>
              </a:rPr>
              <a:t>muchos</a:t>
            </a:r>
            <a:r>
              <a:rPr lang="en-GB" dirty="0">
                <a:solidFill>
                  <a:srgbClr val="4472C4">
                    <a:lumMod val="50000"/>
                  </a:srgbClr>
                </a:solidFill>
                <a:latin typeface="Century Gothic" panose="020B0502020202020204" pitchFamily="34" charset="0"/>
              </a:rPr>
              <a:t> regalos </a:t>
            </a:r>
            <a:r>
              <a:rPr lang="en-GB" dirty="0" err="1">
                <a:solidFill>
                  <a:srgbClr val="4472C4">
                    <a:lumMod val="50000"/>
                  </a:srgbClr>
                </a:solidFill>
                <a:latin typeface="Century Gothic" panose="020B0502020202020204" pitchFamily="34" charset="0"/>
              </a:rPr>
              <a:t>también</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Unos</a:t>
            </a:r>
            <a:r>
              <a:rPr lang="en-GB" dirty="0">
                <a:solidFill>
                  <a:srgbClr val="4472C4">
                    <a:lumMod val="50000"/>
                  </a:srgbClr>
                </a:solidFill>
                <a:latin typeface="Century Gothic" panose="020B0502020202020204" pitchFamily="34" charset="0"/>
              </a:rPr>
              <a:t> son </a:t>
            </a:r>
            <a:r>
              <a:rPr lang="en-GB" dirty="0" err="1">
                <a:solidFill>
                  <a:srgbClr val="4472C4">
                    <a:lumMod val="50000"/>
                  </a:srgbClr>
                </a:solidFill>
                <a:latin typeface="Century Gothic" panose="020B0502020202020204" pitchFamily="34" charset="0"/>
              </a:rPr>
              <a:t>grandes</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otros</a:t>
            </a:r>
            <a:r>
              <a:rPr lang="en-GB" dirty="0">
                <a:solidFill>
                  <a:srgbClr val="4472C4">
                    <a:lumMod val="50000"/>
                  </a:srgbClr>
                </a:solidFill>
                <a:latin typeface="Century Gothic" panose="020B0502020202020204" pitchFamily="34" charset="0"/>
              </a:rPr>
              <a:t> son </a:t>
            </a:r>
            <a:r>
              <a:rPr lang="en-GB" dirty="0" err="1">
                <a:solidFill>
                  <a:srgbClr val="4472C4">
                    <a:lumMod val="50000"/>
                  </a:srgbClr>
                </a:solidFill>
                <a:latin typeface="Century Gothic" panose="020B0502020202020204" pitchFamily="34" charset="0"/>
              </a:rPr>
              <a:t>peque</a:t>
            </a:r>
            <a:r>
              <a:rPr kumimoji="0" lang="en-GB" sz="1200" b="0" i="0" u="none" strike="noStrike" kern="0" cap="none" spc="0" normalizeH="0" baseline="0" noProof="0" dirty="0">
                <a:ln>
                  <a:noFill/>
                </a:ln>
                <a:solidFill>
                  <a:srgbClr val="ED7D31"/>
                </a:solidFill>
                <a:effectLst/>
                <a:uLnTx/>
                <a:uFillTx/>
              </a:rPr>
              <a:t>ñ</a:t>
            </a:r>
            <a:r>
              <a:rPr lang="en-GB" dirty="0" err="1">
                <a:solidFill>
                  <a:srgbClr val="4472C4">
                    <a:lumMod val="50000"/>
                  </a:srgbClr>
                </a:solidFill>
                <a:latin typeface="Century Gothic" panose="020B0502020202020204" pitchFamily="34" charset="0"/>
              </a:rPr>
              <a:t>os</a:t>
            </a:r>
            <a:r>
              <a:rPr lang="en-GB" dirty="0">
                <a:solidFill>
                  <a:srgbClr val="4472C4">
                    <a:lumMod val="50000"/>
                  </a:srgbClr>
                </a:solidFill>
                <a:latin typeface="Century Gothic" panose="020B0502020202020204" pitchFamily="34" charset="0"/>
              </a:rPr>
              <a:t>. Martín </a:t>
            </a:r>
            <a:r>
              <a:rPr lang="en-GB" dirty="0" err="1">
                <a:solidFill>
                  <a:srgbClr val="4472C4">
                    <a:lumMod val="50000"/>
                  </a:srgbClr>
                </a:solidFill>
                <a:latin typeface="Century Gothic" panose="020B0502020202020204" pitchFamily="34" charset="0"/>
              </a:rPr>
              <a:t>está</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impaciente</a:t>
            </a:r>
            <a:r>
              <a:rPr lang="en-GB" dirty="0">
                <a:solidFill>
                  <a:srgbClr val="4472C4">
                    <a:lumMod val="50000"/>
                  </a:srgbClr>
                </a:solidFill>
                <a:latin typeface="Century Gothic" panose="020B0502020202020204" pitchFamily="34" charset="0"/>
              </a:rPr>
              <a:t>. ¡</a:t>
            </a:r>
            <a:r>
              <a:rPr lang="en-GB" dirty="0" err="1">
                <a:solidFill>
                  <a:srgbClr val="4472C4">
                    <a:lumMod val="50000"/>
                  </a:srgbClr>
                </a:solidFill>
                <a:latin typeface="Century Gothic" panose="020B0502020202020204" pitchFamily="34" charset="0"/>
              </a:rPr>
              <a:t>Quiere</a:t>
            </a:r>
            <a:r>
              <a:rPr lang="en-GB" dirty="0">
                <a:solidFill>
                  <a:srgbClr val="4472C4">
                    <a:lumMod val="50000"/>
                  </a:srgbClr>
                </a:solidFill>
                <a:latin typeface="Century Gothic" panose="020B0502020202020204" pitchFamily="34" charset="0"/>
              </a:rPr>
              <a:t> un regalo!</a:t>
            </a:r>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dar’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[dar]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mime passing something to someone].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[da]</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[a].</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US" b="0" dirty="0"/>
              <a:t>to </a:t>
            </a:r>
            <a:r>
              <a:rPr lang="en-US" b="0" dirty="0" err="1"/>
              <a:t>practise</a:t>
            </a:r>
            <a:r>
              <a:rPr lang="en-US" b="0" dirty="0"/>
              <a:t> comprehension of previously taught and all of this week’s new vocabulary in context.</a:t>
            </a:r>
            <a:br>
              <a:rPr lang="en-US" b="0" dirty="0"/>
            </a:br>
            <a:br>
              <a:rPr lang="en-US" b="0" dirty="0"/>
            </a:br>
            <a:r>
              <a:rPr lang="en-US" b="1" dirty="0"/>
              <a:t>Note</a:t>
            </a:r>
            <a:r>
              <a:rPr lang="en-US" b="0" dirty="0"/>
              <a:t>: </a:t>
            </a:r>
            <a:br>
              <a:rPr lang="en-US" b="0" dirty="0"/>
            </a:br>
            <a:r>
              <a:rPr lang="en-US" b="0" dirty="0"/>
              <a:t>i) this week’s new words are in bold. All other words have been previously taught or are glossed (with the exception of ‘</a:t>
            </a:r>
            <a:r>
              <a:rPr lang="en-US" b="0" dirty="0" err="1"/>
              <a:t>juego</a:t>
            </a:r>
            <a:r>
              <a:rPr lang="en-US" b="0" dirty="0"/>
              <a:t>’ which is a phonics cluster word from last week). Note that all words from this text appear on the GCSE wordlists (with the exception of ‘auriculares’ which are only on the Edexcel Spanish list).</a:t>
            </a:r>
            <a:br>
              <a:rPr lang="en-US" b="0" dirty="0"/>
            </a:br>
            <a:r>
              <a:rPr lang="en-US" b="0" dirty="0"/>
              <a:t>ii) if teachers prefer they can (as always) present and </a:t>
            </a:r>
            <a:r>
              <a:rPr lang="en-US" b="0" dirty="0" err="1"/>
              <a:t>practise</a:t>
            </a:r>
            <a:r>
              <a:rPr lang="en-US" b="0" dirty="0"/>
              <a:t> the vocabulary for this week using any of their usual repertoire of activities.</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Elicit or explain the meaning of the word ‘Navidad’.</a:t>
            </a:r>
          </a:p>
          <a:p>
            <a:r>
              <a:rPr lang="en-GB" sz="1200" b="0" kern="1200" dirty="0">
                <a:solidFill>
                  <a:schemeClr val="tx1"/>
                </a:solidFill>
                <a:effectLst/>
                <a:latin typeface="+mn-lt"/>
                <a:ea typeface="+mn-ea"/>
                <a:cs typeface="+mn-cs"/>
              </a:rPr>
              <a:t>2. Give students 1 minute to read the text aloud in pairs, taking turns.</a:t>
            </a:r>
          </a:p>
          <a:p>
            <a:r>
              <a:rPr lang="en-GB" sz="1200" b="0" kern="1200" dirty="0">
                <a:solidFill>
                  <a:schemeClr val="tx1"/>
                </a:solidFill>
                <a:effectLst/>
                <a:latin typeface="+mn-lt"/>
                <a:ea typeface="+mn-ea"/>
                <a:cs typeface="+mn-cs"/>
              </a:rPr>
              <a:t>3. Move to the next slide.</a:t>
            </a:r>
          </a:p>
          <a:p>
            <a:endParaRPr lang="en-GB" dirty="0"/>
          </a:p>
        </p:txBody>
      </p:sp>
      <p:sp>
        <p:nvSpPr>
          <p:cNvPr id="4" name="Slide Number Placeholder 3"/>
          <p:cNvSpPr>
            <a:spLocks noGrp="1"/>
          </p:cNvSpPr>
          <p:nvPr>
            <p:ph type="sldNum" sz="quarter" idx="5"/>
          </p:nvPr>
        </p:nvSpPr>
        <p:spPr/>
        <p:txBody>
          <a:bodyPr/>
          <a:lstStyle/>
          <a:p>
            <a:fld id="{4006B168-ECAC-45D5-BE7C-65E433C522A5}" type="slidenum">
              <a:rPr lang="en-GB" smtClean="0"/>
              <a:t>3</a:t>
            </a:fld>
            <a:endParaRPr lang="en-GB"/>
          </a:p>
        </p:txBody>
      </p:sp>
    </p:spTree>
    <p:extLst>
      <p:ext uri="{BB962C8B-B14F-4D97-AF65-F5344CB8AC3E}">
        <p14:creationId xmlns:p14="http://schemas.microsoft.com/office/powerpoint/2010/main" val="12429676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long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7 minutes</a:t>
            </a:r>
            <a:br>
              <a:rPr lang="en-US" b="1" dirty="0"/>
            </a:br>
            <a:endParaRPr lang="en-US" b="1" dirty="0"/>
          </a:p>
          <a:p>
            <a:r>
              <a:rPr lang="en-US" b="1" dirty="0"/>
              <a:t>Aim: </a:t>
            </a:r>
            <a:r>
              <a:rPr lang="en-US" b="0" dirty="0"/>
              <a:t>to understand the difference</a:t>
            </a:r>
            <a:r>
              <a:rPr lang="en-US" b="0" baseline="0" dirty="0"/>
              <a:t> between ‘</a:t>
            </a:r>
            <a:r>
              <a:rPr lang="en-US" b="0" baseline="0" dirty="0" err="1"/>
              <a:t>dar</a:t>
            </a:r>
            <a:r>
              <a:rPr lang="en-US" b="0" baseline="0" dirty="0"/>
              <a:t>’ and ‘da’.</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are provided with ‘dar’ or</a:t>
            </a:r>
            <a:r>
              <a:rPr lang="en-GB" baseline="0" dirty="0"/>
              <a:t> ‘da’ and have to finish the sentence with the correct ending. They can write 1-6, A or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Sentences beginning with ‘dar’ make a verb phrase, e.g. ‘giving </a:t>
            </a:r>
            <a:r>
              <a:rPr lang="en-GB" baseline="0" dirty="0" err="1"/>
              <a:t>arte</a:t>
            </a:r>
            <a:r>
              <a:rPr lang="en-GB" baseline="0" dirty="0"/>
              <a:t>’, which then needs a complement (e.g. is a good idea, is normal).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Elicit the English meanings of the sentences orally, during feedback.</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r>
              <a:rPr lang="en-US" b="1" dirty="0"/>
              <a:t>Aim: </a:t>
            </a:r>
            <a:r>
              <a:rPr lang="en-US" b="0" dirty="0"/>
              <a:t>to practise distinguishing between the meanings of ‘doy’ and ‘das’; to revisit</a:t>
            </a:r>
            <a:r>
              <a:rPr lang="en-US" b="0" baseline="0" dirty="0"/>
              <a:t> indefinite articles</a:t>
            </a:r>
            <a:endParaRPr lang="en-US" b="0" dirty="0"/>
          </a:p>
          <a:p>
            <a:endParaRPr lang="en-US" b="1" dirty="0"/>
          </a:p>
          <a:p>
            <a:r>
              <a:rPr lang="en-US" b="1" dirty="0"/>
              <a:t>Procedure:</a:t>
            </a:r>
          </a:p>
          <a:p>
            <a:r>
              <a:rPr lang="en-US" b="0" dirty="0"/>
              <a:t>1.</a:t>
            </a:r>
            <a:r>
              <a:rPr lang="en-GB" b="0" dirty="0"/>
              <a:t> Students</a:t>
            </a:r>
            <a:r>
              <a:rPr lang="en-GB" b="0" baseline="0" dirty="0"/>
              <a:t> first listen to see if they can hear ‘</a:t>
            </a:r>
            <a:r>
              <a:rPr lang="en-GB" b="0" baseline="0" dirty="0" err="1"/>
              <a:t>doy</a:t>
            </a:r>
            <a:r>
              <a:rPr lang="en-GB" b="0" baseline="0" dirty="0"/>
              <a:t>’ or ‘das’. </a:t>
            </a:r>
            <a:endParaRPr lang="en-US" b="0" dirty="0"/>
          </a:p>
          <a:p>
            <a:r>
              <a:rPr lang="en-US" b="0" dirty="0"/>
              <a:t>2.</a:t>
            </a:r>
            <a:r>
              <a:rPr lang="en-GB" b="0" baseline="0" dirty="0"/>
              <a:t> They then listen again and write down the indefinite article that they hear. [Note: some classes may complete both steps in one listening.]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0" baseline="0" dirty="0"/>
              <a:t> Finally, they think of a noun to complete the sentence. Encourage students to pay attention to the preceding article here, which determines the gender and number of the noun.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Students could then practise saying these aloud to each other in pairs. Depending on the class, the students could complete this orally as a quick think-pair-share.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pPr marL="228600" indent="-228600">
              <a:buAutoNum type="arabicPeriod"/>
            </a:pPr>
            <a:r>
              <a:rPr lang="en-GB" dirty="0" err="1"/>
              <a:t>Doy</a:t>
            </a:r>
            <a:r>
              <a:rPr lang="en-GB" dirty="0"/>
              <a:t> una [beep]</a:t>
            </a:r>
          </a:p>
          <a:p>
            <a:pPr marL="228600" indent="-228600">
              <a:buAutoNum type="arabicPeriod"/>
            </a:pPr>
            <a:r>
              <a:rPr lang="en-GB" dirty="0"/>
              <a:t>Das </a:t>
            </a:r>
            <a:r>
              <a:rPr lang="en-GB" dirty="0" err="1"/>
              <a:t>unos</a:t>
            </a:r>
            <a:r>
              <a:rPr lang="en-GB" dirty="0"/>
              <a:t> [beep]</a:t>
            </a:r>
          </a:p>
          <a:p>
            <a:pPr marL="228600" indent="-228600">
              <a:buAutoNum type="arabicPeriod"/>
            </a:pPr>
            <a:r>
              <a:rPr lang="en-GB" dirty="0"/>
              <a:t>Das</a:t>
            </a:r>
            <a:r>
              <a:rPr lang="en-GB" baseline="0" dirty="0"/>
              <a:t> </a:t>
            </a:r>
            <a:r>
              <a:rPr lang="en-GB" baseline="0" dirty="0" err="1"/>
              <a:t>unas</a:t>
            </a:r>
            <a:r>
              <a:rPr lang="en-GB" baseline="0" dirty="0"/>
              <a:t> [beep]</a:t>
            </a:r>
          </a:p>
          <a:p>
            <a:pPr marL="228600" indent="-228600">
              <a:buAutoNum type="arabicPeriod"/>
            </a:pPr>
            <a:r>
              <a:rPr lang="en-GB" baseline="0" dirty="0" err="1"/>
              <a:t>Doy</a:t>
            </a:r>
            <a:r>
              <a:rPr lang="en-GB" baseline="0" dirty="0"/>
              <a:t> un [beep]</a:t>
            </a:r>
          </a:p>
          <a:p>
            <a:pPr marL="228600" indent="-228600">
              <a:buAutoNum type="arabicPeriod"/>
            </a:pPr>
            <a:r>
              <a:rPr lang="en-GB" baseline="0" dirty="0" err="1"/>
              <a:t>Doy</a:t>
            </a:r>
            <a:r>
              <a:rPr lang="en-GB" baseline="0" dirty="0"/>
              <a:t> </a:t>
            </a:r>
            <a:r>
              <a:rPr lang="en-GB" baseline="0" dirty="0" err="1"/>
              <a:t>unos</a:t>
            </a:r>
            <a:r>
              <a:rPr lang="en-GB" baseline="0" dirty="0"/>
              <a:t> [beep]</a:t>
            </a:r>
          </a:p>
          <a:p>
            <a:pPr marL="228600" indent="-228600">
              <a:buAutoNum type="arabicPeriod"/>
            </a:pPr>
            <a:r>
              <a:rPr lang="en-GB" baseline="0" dirty="0"/>
              <a:t>Das una [beep]</a:t>
            </a:r>
          </a:p>
          <a:p>
            <a:pPr marL="0" inden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dar [42]; doy; das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8</a:t>
            </a:r>
            <a:r>
              <a:rPr lang="en-US" b="0" baseline="0" dirty="0"/>
              <a:t> minutes</a:t>
            </a:r>
            <a:endParaRPr lang="en-US" b="0" dirty="0"/>
          </a:p>
          <a:p>
            <a:endParaRPr lang="en-US" b="1" dirty="0"/>
          </a:p>
          <a:p>
            <a:r>
              <a:rPr lang="en-US" b="1" dirty="0"/>
              <a:t>Aim: </a:t>
            </a:r>
            <a:r>
              <a:rPr lang="en-US" b="0" dirty="0"/>
              <a:t>to recognise the difference between the verb</a:t>
            </a:r>
            <a:r>
              <a:rPr lang="en-US" b="0" baseline="0" dirty="0"/>
              <a:t>s ‘doy’ and ‘da’ and their meanings</a:t>
            </a:r>
            <a:endParaRPr lang="en-US" b="0" dirty="0"/>
          </a:p>
          <a:p>
            <a:endParaRPr lang="en-US" b="1" dirty="0"/>
          </a:p>
          <a:p>
            <a:r>
              <a:rPr lang="en-US" b="1" dirty="0"/>
              <a:t>Procedure:</a:t>
            </a:r>
          </a:p>
          <a:p>
            <a:r>
              <a:rPr lang="en-US" b="0" dirty="0"/>
              <a:t>1.</a:t>
            </a:r>
            <a:r>
              <a:rPr lang="en-US" b="0" baseline="0" dirty="0"/>
              <a:t> Students copy the blank grid on the LHS into their books.</a:t>
            </a:r>
            <a:endParaRPr lang="en-US" b="0" dirty="0"/>
          </a:p>
          <a:p>
            <a:r>
              <a:rPr lang="en-US" b="0" dirty="0"/>
              <a:t>2. They read the sentences in the speech bubble and complete it with the information</a:t>
            </a:r>
            <a:r>
              <a:rPr lang="en-US" b="0" baseline="0" dirty="0"/>
              <a:t> in English.</a:t>
            </a:r>
          </a:p>
          <a:p>
            <a:r>
              <a:rPr lang="en-US" b="0" baseline="0" dirty="0"/>
              <a:t>3. They then answer the questions on the RHS, which prompt them to think about the meaning of the vocabulary items for family members</a:t>
            </a:r>
            <a:endParaRPr lang="en-US" b="0" dirty="0"/>
          </a:p>
          <a:p>
            <a:endParaRPr lang="en-US" b="0" dirty="0"/>
          </a:p>
          <a:p>
            <a:r>
              <a:rPr lang="en-US" b="1" dirty="0"/>
              <a:t>Notes:</a:t>
            </a:r>
          </a:p>
          <a:p>
            <a:r>
              <a:rPr lang="en-US" b="0" baseline="0" dirty="0"/>
              <a:t>1. </a:t>
            </a:r>
            <a:r>
              <a:rPr lang="en-GB" dirty="0"/>
              <a:t>The ‘who</a:t>
            </a:r>
            <a:r>
              <a:rPr lang="en-GB" baseline="0" dirty="0"/>
              <a:t> receives’ table requires students to pay attention to the meaning of the nouns taught this week and others that are revisited.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t>
            </a:r>
            <a:r>
              <a:rPr lang="en-GB" baseline="0" dirty="0" err="1"/>
              <a:t>Mi</a:t>
            </a:r>
            <a:r>
              <a:rPr lang="en-GB" baseline="0" dirty="0"/>
              <a:t>’ hasn’t yet been taught in NCELP Y7 Spanish SoW, so make sure that the meaning of this word is clear (it can be mistakenly understood to be the English ‘me’).</a:t>
            </a:r>
            <a:endParaRPr lang="en-US" b="0" dirty="0"/>
          </a:p>
          <a:p>
            <a:endParaRPr lang="en-US" b="0" dirty="0"/>
          </a:p>
          <a:p>
            <a:r>
              <a:rPr lang="en-US" b="1" dirty="0"/>
              <a:t>Transcript: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0" dirty="0"/>
              <a:t>dar [42]; doy; da; padre [162]; madre [226]; hermano [333]; hermana [3409]; dinero [364]; a [8]; </a:t>
            </a:r>
            <a:r>
              <a:rPr kumimoji="0" lang="en-GB" sz="1200" b="0" i="0" u="none" strike="noStrike" kern="0" cap="none" spc="0" normalizeH="0" baseline="0" noProof="0" dirty="0" err="1">
                <a:ln>
                  <a:noFill/>
                </a:ln>
                <a:solidFill>
                  <a:srgbClr val="002060"/>
                </a:solidFill>
                <a:effectLst/>
                <a:uLnTx/>
                <a:uFillTx/>
                <a:latin typeface="+mj-lt"/>
              </a:rPr>
              <a:t>bolígrafo</a:t>
            </a:r>
            <a:r>
              <a:rPr kumimoji="0" lang="en-GB" sz="1200" b="0" i="0" u="none" strike="noStrike" kern="0" cap="none" spc="0" normalizeH="0" baseline="0" noProof="0" dirty="0">
                <a:ln>
                  <a:noFill/>
                </a:ln>
                <a:solidFill>
                  <a:srgbClr val="002060"/>
                </a:solidFill>
                <a:effectLst/>
                <a:uLnTx/>
                <a:uFillTx/>
                <a:latin typeface="+mj-lt"/>
              </a:rPr>
              <a:t> [&gt;5000]; </a:t>
            </a:r>
            <a:r>
              <a:rPr kumimoji="0" lang="es-ES" sz="1200" b="0" i="0" u="none" strike="noStrike" kern="0" cap="none" spc="0" normalizeH="0" baseline="0" noProof="0" dirty="0">
                <a:ln>
                  <a:noFill/>
                </a:ln>
                <a:solidFill>
                  <a:srgbClr val="002060"/>
                </a:solidFill>
                <a:effectLst/>
                <a:uLnTx/>
                <a:uFillTx/>
                <a:latin typeface="+mj-lt"/>
              </a:rPr>
              <a:t>moneda [1577]; bicicleta [3684]; libro [230]; revista [920]; producto [394]; camisa [1873];</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10-15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0" baseline="0" dirty="0"/>
              <a:t>: to use ‘dar’ and ‘querer’ in written production (singular persons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Students respond to the prompts, writing a letter to the wise men about wanting and giving presents.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1. Dictionaries would be useful for this task, since students may wish to use previously untaught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could also say who they give to, using ‘a’. This could either require use of indefinite article (…a un amigo) or the use of ‘mi’ (…a mi </a:t>
            </a:r>
            <a:r>
              <a:rPr lang="en-GB" b="0" baseline="0" dirty="0" err="1"/>
              <a:t>madre</a:t>
            </a:r>
            <a:r>
              <a:rPr lang="en-GB" b="0" baseline="0" dirty="0"/>
              <a:t>). ‘Mi’ isn’t formally taught until Term 3, but students will naturally want to use it to refer to family members.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This activity could also be given for homework.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Tune: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https://www.youtube.com/watch?v=c1QVf4ywHrY&amp;ab_channel=MundoCanticuentos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 15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enjoy a traditional Spanish carol; to practise read aloud and pronunciation, including of some unknown words.</a:t>
            </a:r>
            <a:endParaRPr lang="en-GB" b="0" baseline="0" dirty="0"/>
          </a:p>
          <a:p>
            <a:pPr marL="0" indent="0">
              <a:buNone/>
            </a:pPr>
            <a:endParaRPr lang="en-GB" b="1" dirty="0"/>
          </a:p>
          <a:p>
            <a:pPr marL="0" indent="0">
              <a:buNone/>
            </a:pPr>
            <a:r>
              <a:rPr lang="en-GB" b="1" dirty="0"/>
              <a:t>Procedure:</a:t>
            </a:r>
            <a:br>
              <a:rPr lang="en-GB" b="1" dirty="0"/>
            </a:br>
            <a:r>
              <a:rPr lang="en-GB" b="0" dirty="0"/>
              <a:t>1. Listen to the song and fill in the gaps.</a:t>
            </a:r>
          </a:p>
          <a:p>
            <a:pPr marL="0" indent="0">
              <a:buNone/>
            </a:pPr>
            <a:r>
              <a:rPr lang="en-GB" b="0" baseline="0" dirty="0"/>
              <a:t>2. Click to reveal the missing words.</a:t>
            </a:r>
            <a:br>
              <a:rPr lang="en-GB" b="0" baseline="0" dirty="0"/>
            </a:br>
            <a:endParaRPr lang="en-GB" b="1" dirty="0"/>
          </a:p>
          <a:p>
            <a:pPr algn="l"/>
            <a:r>
              <a:rPr lang="en-GB" b="1" dirty="0"/>
              <a:t>Transcript</a:t>
            </a:r>
            <a:r>
              <a:rPr lang="en-GB" dirty="0"/>
              <a:t>:</a:t>
            </a:r>
            <a:br>
              <a:rPr lang="es-ES" altLang="en-US" sz="1200" dirty="0">
                <a:solidFill>
                  <a:srgbClr val="002060"/>
                </a:solidFill>
                <a:latin typeface="Century Gothic" panose="020B0502020202020204" pitchFamily="34" charset="0"/>
              </a:rPr>
            </a:br>
            <a:r>
              <a:rPr lang="es-ES" b="0" i="0" dirty="0">
                <a:solidFill>
                  <a:srgbClr val="202124"/>
                </a:solidFill>
                <a:effectLst/>
                <a:latin typeface="arial" panose="020B0604020202020204" pitchFamily="34" charset="0"/>
              </a:rPr>
              <a:t>Campana sobre campana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Y sobre campana una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Asómate a la ventana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Verás al Niño en la cuna</a:t>
            </a:r>
          </a:p>
          <a:p>
            <a:pPr algn="l"/>
            <a:r>
              <a:rPr lang="es-ES" b="0" i="0" dirty="0">
                <a:solidFill>
                  <a:srgbClr val="202124"/>
                </a:solidFill>
                <a:effectLst/>
                <a:latin typeface="arial" panose="020B0604020202020204" pitchFamily="34" charset="0"/>
              </a:rPr>
              <a:t>Belén, campanas de Belén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Que los ángeles tocan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¿Qué nuevas me traéis?</a:t>
            </a:r>
          </a:p>
          <a:p>
            <a:pPr algn="l"/>
            <a:endParaRPr lang="es-ES" b="0" i="0" dirty="0">
              <a:solidFill>
                <a:srgbClr val="202124"/>
              </a:solidFill>
              <a:effectLst/>
              <a:latin typeface="arial" panose="020B0604020202020204" pitchFamily="34" charset="0"/>
            </a:endParaRPr>
          </a:p>
          <a:p>
            <a:pPr algn="l"/>
            <a:r>
              <a:rPr lang="es-ES" b="0" i="0" dirty="0">
                <a:solidFill>
                  <a:srgbClr val="202124"/>
                </a:solidFill>
                <a:effectLst/>
                <a:latin typeface="arial" panose="020B0604020202020204" pitchFamily="34" charset="0"/>
              </a:rPr>
              <a:t>Recogido tu rebaño</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¿A dónde vas pastorcito?</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Voy a llevar al portal</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Requesón, manteca y vino</a:t>
            </a:r>
          </a:p>
          <a:p>
            <a:pPr algn="l"/>
            <a:endParaRPr lang="es-ES" b="0" i="0" dirty="0">
              <a:solidFill>
                <a:srgbClr val="202124"/>
              </a:solidFill>
              <a:effectLst/>
              <a:latin typeface="arial" panose="020B0604020202020204" pitchFamily="34" charset="0"/>
            </a:endParaRPr>
          </a:p>
          <a:p>
            <a:pPr algn="l"/>
            <a:r>
              <a:rPr lang="es-ES" b="0" i="0" dirty="0">
                <a:solidFill>
                  <a:srgbClr val="202124"/>
                </a:solidFill>
                <a:effectLst/>
                <a:latin typeface="arial" panose="020B0604020202020204" pitchFamily="34" charset="0"/>
              </a:rPr>
              <a:t>Campana sobre campana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Y sobre campana dos</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Asómate a la ventana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Porque está naciendo Dios</a:t>
            </a:r>
          </a:p>
          <a:p>
            <a:pPr algn="l"/>
            <a:r>
              <a:rPr lang="es-ES" b="0" i="0" dirty="0">
                <a:solidFill>
                  <a:srgbClr val="202124"/>
                </a:solidFill>
                <a:effectLst/>
                <a:latin typeface="arial" panose="020B0604020202020204" pitchFamily="34" charset="0"/>
              </a:rPr>
              <a:t>Belén, campanas de Belén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Que los ángeles tocan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¿Qué nuevas nos traéis?</a:t>
            </a:r>
          </a:p>
          <a:p>
            <a:pPr algn="l"/>
            <a:endParaRPr lang="es-ES"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090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mn-lt"/>
                <a:ea typeface="+mn-ea"/>
                <a:cs typeface="+mn-cs"/>
              </a:rPr>
              <a:t>Procedure: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Click to bring up the vocabulary prompts for the new words, and elicit the words from students.</a:t>
            </a:r>
          </a:p>
          <a:p>
            <a:r>
              <a:rPr lang="en-GB" sz="1200" b="0" kern="1200" dirty="0">
                <a:solidFill>
                  <a:schemeClr val="tx1"/>
                </a:solidFill>
                <a:effectLst/>
                <a:latin typeface="+mn-lt"/>
                <a:ea typeface="+mn-ea"/>
                <a:cs typeface="+mn-cs"/>
              </a:rPr>
              <a:t>2. Clarify any unknown words, encouraging students to ask for words they don’t recognise/remember, using ‘</a:t>
            </a: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1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Cómo</a:t>
            </a: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se dice…</a:t>
            </a:r>
            <a:r>
              <a:rPr kumimoji="0" lang="en-GB" sz="1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12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1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r>
              <a:rPr kumimoji="0" lang="en-GB"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lang="en-GB"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006B168-ECAC-45D5-BE7C-65E433C522A5}" type="slidenum">
              <a:rPr lang="en-GB" smtClean="0"/>
              <a:t>4</a:t>
            </a:fld>
            <a:endParaRPr lang="en-GB"/>
          </a:p>
        </p:txBody>
      </p:sp>
    </p:spTree>
    <p:extLst>
      <p:ext uri="{BB962C8B-B14F-4D97-AF65-F5344CB8AC3E}">
        <p14:creationId xmlns:p14="http://schemas.microsoft.com/office/powerpoint/2010/main" val="15969648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endParaRPr lang="en-GB" b="0" baseline="0" dirty="0"/>
          </a:p>
          <a:p>
            <a:pPr marL="0" indent="0">
              <a:buNone/>
            </a:pPr>
            <a:endParaRPr lang="en-GB" baseline="0" dirty="0"/>
          </a:p>
          <a:p>
            <a:pPr marL="0" indent="0">
              <a:buNone/>
            </a:pPr>
            <a:r>
              <a:rPr lang="en-GB" b="1" dirty="0"/>
              <a:t>Procedure:</a:t>
            </a:r>
            <a:br>
              <a:rPr lang="en-GB" b="1" dirty="0"/>
            </a:br>
            <a:r>
              <a:rPr lang="en-GB" b="1" dirty="0"/>
              <a:t>3</a:t>
            </a:r>
            <a:r>
              <a:rPr lang="en-GB" b="0" baseline="0" dirty="0"/>
              <a:t>. Listen again and sing along with the song version.</a:t>
            </a:r>
          </a:p>
          <a:p>
            <a:pPr marL="0" lvl="0" indent="0" algn="l" rtl="0">
              <a:spcBef>
                <a:spcPts val="0"/>
              </a:spcBef>
              <a:spcAft>
                <a:spcPts val="0"/>
              </a:spcAft>
              <a:buNone/>
            </a:pPr>
            <a:endParaRPr lang="en-GB" b="1" dirty="0"/>
          </a:p>
          <a:p>
            <a:pPr algn="l"/>
            <a:r>
              <a:rPr lang="en-GB" b="1" dirty="0"/>
              <a:t>Transcript</a:t>
            </a:r>
            <a:r>
              <a:rPr lang="en-GB" dirty="0"/>
              <a:t>:</a:t>
            </a:r>
            <a:br>
              <a:rPr lang="es-ES" altLang="en-US" sz="1200" dirty="0">
                <a:solidFill>
                  <a:srgbClr val="002060"/>
                </a:solidFill>
                <a:latin typeface="Century Gothic" panose="020B0502020202020204" pitchFamily="34" charset="0"/>
              </a:rPr>
            </a:br>
            <a:r>
              <a:rPr lang="es-ES" b="0" i="0" dirty="0">
                <a:solidFill>
                  <a:srgbClr val="202124"/>
                </a:solidFill>
                <a:effectLst/>
                <a:latin typeface="arial" panose="020B0604020202020204" pitchFamily="34" charset="0"/>
              </a:rPr>
              <a:t>Campana sobre campana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Y sobre campana una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Asómate a la ventana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Verás al Niño en la cuna</a:t>
            </a:r>
          </a:p>
          <a:p>
            <a:pPr algn="l"/>
            <a:r>
              <a:rPr lang="es-ES" b="0" i="0" dirty="0">
                <a:solidFill>
                  <a:srgbClr val="202124"/>
                </a:solidFill>
                <a:effectLst/>
                <a:latin typeface="arial" panose="020B0604020202020204" pitchFamily="34" charset="0"/>
              </a:rPr>
              <a:t>Belén, campanas de Belén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Que los ángeles tocan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¿Qué nuevas me traéis?</a:t>
            </a:r>
          </a:p>
          <a:p>
            <a:pPr algn="l"/>
            <a:endParaRPr lang="es-ES" b="0" i="0" dirty="0">
              <a:solidFill>
                <a:srgbClr val="202124"/>
              </a:solidFill>
              <a:effectLst/>
              <a:latin typeface="arial" panose="020B0604020202020204" pitchFamily="34" charset="0"/>
            </a:endParaRPr>
          </a:p>
          <a:p>
            <a:pPr algn="l"/>
            <a:r>
              <a:rPr lang="es-ES" b="0" i="0" dirty="0">
                <a:solidFill>
                  <a:srgbClr val="202124"/>
                </a:solidFill>
                <a:effectLst/>
                <a:latin typeface="arial" panose="020B0604020202020204" pitchFamily="34" charset="0"/>
              </a:rPr>
              <a:t>Recogido tu rebaño</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¿A dónde vas pastorcito?</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Voy a llevar al portal</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Requesón, manteca y vino</a:t>
            </a:r>
          </a:p>
          <a:p>
            <a:pPr algn="l"/>
            <a:endParaRPr lang="es-ES" b="0" i="0" dirty="0">
              <a:solidFill>
                <a:srgbClr val="202124"/>
              </a:solidFill>
              <a:effectLst/>
              <a:latin typeface="arial" panose="020B0604020202020204" pitchFamily="34" charset="0"/>
            </a:endParaRPr>
          </a:p>
          <a:p>
            <a:pPr algn="l"/>
            <a:r>
              <a:rPr lang="es-ES" b="0" i="0" dirty="0">
                <a:solidFill>
                  <a:srgbClr val="202124"/>
                </a:solidFill>
                <a:effectLst/>
                <a:latin typeface="arial" panose="020B0604020202020204" pitchFamily="34" charset="0"/>
              </a:rPr>
              <a:t>Campana sobre campana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Y sobre campana dos</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Asómate a la ventana</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Porque está naciendo Dios</a:t>
            </a:r>
          </a:p>
          <a:p>
            <a:pPr algn="l"/>
            <a:r>
              <a:rPr lang="es-ES" b="0" i="0" dirty="0">
                <a:solidFill>
                  <a:srgbClr val="202124"/>
                </a:solidFill>
                <a:effectLst/>
                <a:latin typeface="arial" panose="020B0604020202020204" pitchFamily="34" charset="0"/>
              </a:rPr>
              <a:t>Belén, campanas de Belén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Que los ángeles tocan</a:t>
            </a:r>
            <a:br>
              <a:rPr lang="es-ES" b="0" i="0" dirty="0">
                <a:solidFill>
                  <a:srgbClr val="202124"/>
                </a:solidFill>
                <a:effectLst/>
                <a:latin typeface="arial" panose="020B0604020202020204" pitchFamily="34" charset="0"/>
              </a:rPr>
            </a:br>
            <a:r>
              <a:rPr lang="es-ES" b="0" i="0" dirty="0">
                <a:solidFill>
                  <a:srgbClr val="202124"/>
                </a:solidFill>
                <a:effectLst/>
                <a:latin typeface="arial" panose="020B0604020202020204" pitchFamily="34" charset="0"/>
              </a:rPr>
              <a:t>¿Qué nuevas nos traéis?</a:t>
            </a:r>
          </a:p>
          <a:p>
            <a:pPr algn="l"/>
            <a:endParaRPr lang="es-ES" b="0" i="0" dirty="0">
              <a:solidFill>
                <a:srgbClr val="202124"/>
              </a:solidFill>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4006B168-ECAC-45D5-BE7C-65E433C522A5}" type="slidenum">
              <a:rPr lang="en-GB" smtClean="0"/>
              <a:t>40</a:t>
            </a:fld>
            <a:endParaRPr lang="en-GB"/>
          </a:p>
        </p:txBody>
      </p:sp>
    </p:spTree>
    <p:extLst>
      <p:ext uri="{BB962C8B-B14F-4D97-AF65-F5344CB8AC3E}">
        <p14:creationId xmlns:p14="http://schemas.microsoft.com/office/powerpoint/2010/main" val="3390689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sz="1200" b="0" i="0" dirty="0">
                <a:latin typeface="Calibri"/>
                <a:ea typeface="Calibri"/>
                <a:cs typeface="Calibri"/>
                <a:sym typeface="Calibri"/>
              </a:rPr>
              <a:t>For Y7, the typical homework will be to pre-learn vocabulary for the next lesson.</a:t>
            </a:r>
            <a:br>
              <a:rPr lang="en-GB" sz="1200" b="0" i="0" dirty="0">
                <a:latin typeface="Calibri"/>
                <a:ea typeface="Calibri"/>
                <a:cs typeface="Calibri"/>
                <a:sym typeface="Calibri"/>
              </a:rPr>
            </a:br>
            <a:r>
              <a:rPr lang="en-GB" sz="1200" b="0" i="0" dirty="0">
                <a:latin typeface="Calibri"/>
                <a:ea typeface="Calibri"/>
                <a:cs typeface="Calibri"/>
                <a:sym typeface="Calibri"/>
              </a:rPr>
              <a:t>There is no audio homework for this week.  It’s an opportunity to NOT set any.  However, If teachers want to set the pre-learning of vocabulary, they can direct pupils to the new vocabulary for 7.2.1.1 and to revisit 7.1.2.5 and 7.1.1.7.</a:t>
            </a:r>
            <a:br>
              <a:rPr lang="en-GB" sz="1200" b="0" i="0" dirty="0">
                <a:latin typeface="Calibri"/>
                <a:ea typeface="Calibri"/>
                <a:cs typeface="Calibri"/>
                <a:sym typeface="Calibri"/>
              </a:rPr>
            </a:br>
            <a:r>
              <a:rPr lang="en-GB" sz="1200" b="0" i="0" dirty="0">
                <a:latin typeface="Calibri"/>
                <a:ea typeface="Calibri"/>
                <a:cs typeface="Calibri"/>
                <a:sym typeface="Calibri"/>
              </a:rPr>
              <a:t>The lists still exist on </a:t>
            </a:r>
            <a:r>
              <a:rPr lang="en-GB" sz="1200" b="0" i="0">
                <a:latin typeface="Calibri"/>
                <a:ea typeface="Calibri"/>
                <a:cs typeface="Calibri"/>
                <a:sym typeface="Calibri"/>
              </a:rPr>
              <a:t>Quizlet (https://quizlet.com/gb/474553189/y7-spanish-term-21-week-1-challenging-text-week-flash-cards/) but </a:t>
            </a:r>
            <a:r>
              <a:rPr lang="en-GB" sz="1200" b="0" i="0" dirty="0">
                <a:latin typeface="Calibri"/>
                <a:ea typeface="Calibri"/>
                <a:cs typeface="Calibri"/>
                <a:sym typeface="Calibri"/>
              </a:rPr>
              <a:t>teachers may, as explained below, want to use an alternative app.</a:t>
            </a: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Y7 learners.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OPTIONAL </a:t>
            </a:r>
            <a:r>
              <a:rPr lang="en-GB" b="0" dirty="0"/>
              <a:t>Sentence</a:t>
            </a:r>
            <a:r>
              <a:rPr lang="en-GB" b="0" baseline="0" dirty="0"/>
              <a:t> matching task from lesson 1</a:t>
            </a:r>
            <a:endParaRPr lang="en-GB" b="0" dirty="0"/>
          </a:p>
          <a:p>
            <a:endParaRPr lang="en-US" b="1" dirty="0"/>
          </a:p>
          <a:p>
            <a:r>
              <a:rPr lang="en-US" b="1" dirty="0"/>
              <a:t>Timing: </a:t>
            </a:r>
            <a:r>
              <a:rPr lang="en-US" b="0" dirty="0"/>
              <a:t>7 minutes</a:t>
            </a:r>
          </a:p>
          <a:p>
            <a:endParaRPr lang="en-US" b="1" dirty="0"/>
          </a:p>
          <a:p>
            <a:r>
              <a:rPr lang="en-US" b="1" dirty="0"/>
              <a:t>Aim: </a:t>
            </a:r>
            <a:r>
              <a:rPr lang="en-US" b="0" dirty="0"/>
              <a:t>to understand the difference between ‘</a:t>
            </a:r>
            <a:r>
              <a:rPr lang="en-US" b="0" dirty="0" err="1"/>
              <a:t>quiere</a:t>
            </a:r>
            <a:r>
              <a:rPr lang="en-US" b="0" dirty="0"/>
              <a:t>’ and ‘</a:t>
            </a:r>
            <a:r>
              <a:rPr lang="en-US" b="0" dirty="0" err="1"/>
              <a:t>querer</a:t>
            </a:r>
            <a:r>
              <a:rPr lang="en-US" b="0" dirty="0"/>
              <a:t>’;</a:t>
            </a:r>
            <a:r>
              <a:rPr lang="en-US" b="0" baseline="0" dirty="0"/>
              <a:t> to consolidate understanding of vocabulary</a:t>
            </a:r>
            <a:endParaRPr lang="en-US" b="0"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read the </a:t>
            </a:r>
            <a:r>
              <a:rPr lang="en-GB" baseline="0" dirty="0"/>
              <a:t>12 sentence fragments (those in box ‘B’ were on the previous slide).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fragments can be combined to make 6 sentences. A number of combinations are grammatically possible. Students have to make sure that they use a sentence starter that is compatible with ‘querer’ or ‘</a:t>
            </a:r>
            <a:r>
              <a:rPr lang="en-GB" baseline="0" dirty="0" err="1"/>
              <a:t>quiere</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Encourage students to think about the meaning of the sentences (the translation into English will facilitate this). </a:t>
            </a:r>
            <a:endParaRPr lang="en-US"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They will come up with different sentence combinations, so when checking the answers, ask which seem most and least likely.</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 Vocabulary practice</a:t>
            </a:r>
            <a:r>
              <a:rPr lang="en-GB" b="1" baseline="0" dirty="0"/>
              <a:t> slide</a:t>
            </a:r>
            <a:br>
              <a:rPr lang="en-GB" b="1" dirty="0"/>
            </a:br>
            <a:r>
              <a:rPr lang="en-GB" dirty="0"/>
              <a:t>Pupils</a:t>
            </a:r>
            <a:r>
              <a:rPr lang="en-GB" baseline="0" dirty="0"/>
              <a:t> either work by themselves or in pairs, reading out the words and recapping their English meaning (1 minute).</a:t>
            </a:r>
            <a:br>
              <a:rPr lang="en-GB" baseline="0" dirty="0"/>
            </a:br>
            <a:r>
              <a:rPr lang="en-GB" baseline="0" dirty="0"/>
              <a:t>Then the English meanings are removed and they try to recall them, looking at the Spanish (1 minute).</a:t>
            </a:r>
            <a:br>
              <a:rPr lang="en-GB" baseline="0" dirty="0"/>
            </a:br>
            <a:r>
              <a:rPr lang="en-GB" baseline="0" dirty="0"/>
              <a:t>Then the Spanish meanings are removed and they to recall them, looking at the English (1 minute)</a:t>
            </a:r>
            <a:br>
              <a:rPr lang="en-GB" baseline="0" dirty="0"/>
            </a:br>
            <a:r>
              <a:rPr lang="en-GB" baseline="0" dirty="0"/>
              <a:t>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baseline="0" dirty="0"/>
              <a:t>querer [58]; quiero; quieres; quiere; regalo [1986]; padre [162]; madre [226]; hermano [333]; hermana [3409]; dinero [364]; a [8]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baseline="0" dirty="0"/>
              <a:t>NB </a:t>
            </a:r>
            <a:r>
              <a:rPr lang="es-ES" b="0" baseline="0" dirty="0" err="1"/>
              <a:t>Lesson</a:t>
            </a:r>
            <a:r>
              <a:rPr lang="es-ES" b="0" baseline="0" dirty="0"/>
              <a:t> 2 </a:t>
            </a:r>
            <a:r>
              <a:rPr lang="es-ES" b="0" baseline="0" dirty="0" err="1"/>
              <a:t>will</a:t>
            </a:r>
            <a:r>
              <a:rPr lang="es-ES" b="0" baseline="0" dirty="0"/>
              <a:t> </a:t>
            </a:r>
            <a:r>
              <a:rPr lang="es-ES" b="0" baseline="0" dirty="0" err="1"/>
              <a:t>present</a:t>
            </a:r>
            <a:r>
              <a:rPr lang="es-ES" b="0" baseline="0" dirty="0"/>
              <a:t> dar [42]; doy; das; da</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362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a:t>
            </a:r>
            <a:r>
              <a:rPr lang="en-GB" b="0" baseline="0" dirty="0"/>
              <a:t>3 minutes for sequence of six slides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Aim: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to introduce the verb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querer’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more explicitly.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Calibri"/>
                <a:sym typeface="Calibri"/>
              </a:rPr>
              <a:t>Q</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uerer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one of the 25 most frequently used verbs in Spanish. All 25 most frequent verbs will be introduced early on using the same format. Both long form (infinitive) and short form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person singular) are introduced in order to familiarise students with various forms of the same verb. Note that </a:t>
            </a:r>
            <a:r>
              <a:rPr kumimoji="0" lang="en-GB"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quiero</a:t>
            </a: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was also introduced as a phonics word in 7.1.2.3.</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word ‘querer’</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on its own, say it, students repeat it, and remind them of the phonics. Draw attention to ‘que’.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picture, and, if using gestures, a possible gesture would be to outstretch your arm and grasp your fingers.</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Emphasise the two meanings for the infinitive.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short form ‘</a:t>
            </a:r>
            <a:r>
              <a:rPr kumimoji="0" lang="en-GB" sz="1200" b="0" i="0" u="none" strike="noStrike" kern="1200" cap="none" spc="0" normalizeH="0" baseline="0" noProof="0" dirty="0" err="1">
                <a:ln>
                  <a:noFill/>
                </a:ln>
                <a:solidFill>
                  <a:srgbClr val="000000"/>
                </a:solidFill>
                <a:effectLst/>
                <a:uLnTx/>
                <a:uFillTx/>
                <a:latin typeface="arial" panose="020B0604020202020204" pitchFamily="34" charset="0"/>
                <a:ea typeface="Calibri"/>
                <a:cs typeface="Calibri"/>
                <a:sym typeface="Calibri"/>
              </a:rPr>
              <a:t>quiere</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a:t>
            </a:r>
            <a:r>
              <a:rPr kumimoji="0" lang="en-GB" sz="1200" b="0" i="1"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say it, students repeat it. Draw attention to ‘que’.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Emphasise the two meanings for the short form.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long and short form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short form in a sentence. </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Introduce the long form in a sentence. </a:t>
            </a:r>
            <a:endParaRPr/>
          </a:p>
          <a:p>
            <a:pPr marL="457200" marR="0" lvl="0" indent="-228600" algn="l" rtl="0">
              <a:lnSpc>
                <a:spcPct val="100000"/>
              </a:lnSpc>
              <a:spcBef>
                <a:spcPts val="0"/>
              </a:spcBef>
              <a:spcAft>
                <a:spcPts val="0"/>
              </a:spcAft>
              <a:buSzPts val="1400"/>
              <a:buNone/>
            </a:pPr>
            <a:endParaRPr/>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a:t>Cycle through the short form in context again.</a:t>
            </a: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107347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5628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44250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3671228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925408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3816130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0423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4923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315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827418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94160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896905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690025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4129640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2581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721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065392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audio" Target="../media/audio4.wav"/></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jpe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1.jpeg"/><Relationship Id="rId5" Type="http://schemas.microsoft.com/office/2007/relationships/hdphoto" Target="../media/hdphoto2.wdp"/><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audio" Target="../media/audio9.wav"/><Relationship Id="rId13" Type="http://schemas.openxmlformats.org/officeDocument/2006/relationships/image" Target="../media/image30.png"/><Relationship Id="rId18" Type="http://schemas.openxmlformats.org/officeDocument/2006/relationships/image" Target="../media/image13.svg"/><Relationship Id="rId3" Type="http://schemas.openxmlformats.org/officeDocument/2006/relationships/audio" Target="../media/audio7.wav"/><Relationship Id="rId7" Type="http://schemas.openxmlformats.org/officeDocument/2006/relationships/image" Target="../media/image28.png"/><Relationship Id="rId12" Type="http://schemas.openxmlformats.org/officeDocument/2006/relationships/image" Target="../media/image29.png"/><Relationship Id="rId17" Type="http://schemas.openxmlformats.org/officeDocument/2006/relationships/image" Target="../media/image12.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audio" Target="../media/audio12.wav"/><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audio" Target="../media/audio11.wav"/><Relationship Id="rId19" Type="http://schemas.openxmlformats.org/officeDocument/2006/relationships/image" Target="../media/image34.png"/><Relationship Id="rId4" Type="http://schemas.openxmlformats.org/officeDocument/2006/relationships/audio" Target="../media/audio8.wav"/><Relationship Id="rId9" Type="http://schemas.openxmlformats.org/officeDocument/2006/relationships/audio" Target="../media/audio10.wav"/><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sv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42.png"/><Relationship Id="rId4" Type="http://schemas.openxmlformats.org/officeDocument/2006/relationships/audio" Target="../media/audio14.wav"/></Relationships>
</file>

<file path=ppt/slides/_rels/slide19.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audio" Target="../media/audio14.wav"/></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45.png"/><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audio" Target="../media/audio16.wav"/><Relationship Id="rId11" Type="http://schemas.openxmlformats.org/officeDocument/2006/relationships/image" Target="../media/image43.png"/><Relationship Id="rId5" Type="http://schemas.openxmlformats.org/officeDocument/2006/relationships/audio" Target="../media/audio15.wav"/><Relationship Id="rId10" Type="http://schemas.openxmlformats.org/officeDocument/2006/relationships/image" Target="../media/image42.png"/><Relationship Id="rId4" Type="http://schemas.openxmlformats.org/officeDocument/2006/relationships/audio" Target="../media/audio14.wav"/><Relationship Id="rId9" Type="http://schemas.openxmlformats.org/officeDocument/2006/relationships/audio" Target="../media/audio19.wav"/></Relationships>
</file>

<file path=ppt/slides/_rels/slide21.xml.rels><?xml version="1.0" encoding="UTF-8" standalone="yes"?>
<Relationships xmlns="http://schemas.openxmlformats.org/package/2006/relationships"><Relationship Id="rId8" Type="http://schemas.openxmlformats.org/officeDocument/2006/relationships/audio" Target="../media/audio18.wav"/><Relationship Id="rId3" Type="http://schemas.openxmlformats.org/officeDocument/2006/relationships/audio" Target="../media/audio13.wav"/><Relationship Id="rId7" Type="http://schemas.openxmlformats.org/officeDocument/2006/relationships/audio" Target="../media/audio17.wav"/><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audio" Target="../media/audio16.wav"/><Relationship Id="rId5" Type="http://schemas.openxmlformats.org/officeDocument/2006/relationships/audio" Target="../media/audio15.wav"/><Relationship Id="rId4" Type="http://schemas.openxmlformats.org/officeDocument/2006/relationships/audio" Target="../media/audio14.wav"/><Relationship Id="rId9" Type="http://schemas.openxmlformats.org/officeDocument/2006/relationships/audio" Target="../media/audio19.wav"/></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46.png"/><Relationship Id="rId4" Type="http://schemas.openxmlformats.org/officeDocument/2006/relationships/audio" Target="../media/audio21.wav"/></Relationships>
</file>

<file path=ppt/slides/_rels/slide2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audio" Target="../media/audio21.wav"/></Relationships>
</file>

<file path=ppt/slides/_rels/slide2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50.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audio" Target="../media/audio23.wav"/><Relationship Id="rId11" Type="http://schemas.openxmlformats.org/officeDocument/2006/relationships/image" Target="../media/image48.png"/><Relationship Id="rId5" Type="http://schemas.openxmlformats.org/officeDocument/2006/relationships/audio" Target="../media/audio22.wav"/><Relationship Id="rId10" Type="http://schemas.openxmlformats.org/officeDocument/2006/relationships/image" Target="../media/image47.png"/><Relationship Id="rId4" Type="http://schemas.openxmlformats.org/officeDocument/2006/relationships/audio" Target="../media/audio21.wav"/><Relationship Id="rId9" Type="http://schemas.openxmlformats.org/officeDocument/2006/relationships/audio" Target="../media/audio26.wav"/><Relationship Id="rId14"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audio" Target="../media/audio20.wav"/><Relationship Id="rId7" Type="http://schemas.openxmlformats.org/officeDocument/2006/relationships/audio" Target="../media/audio24.wav"/><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audio" Target="../media/audio23.wav"/><Relationship Id="rId5" Type="http://schemas.openxmlformats.org/officeDocument/2006/relationships/audio" Target="../media/audio22.wav"/><Relationship Id="rId4" Type="http://schemas.openxmlformats.org/officeDocument/2006/relationships/audio" Target="../media/audio21.wav"/><Relationship Id="rId9" Type="http://schemas.openxmlformats.org/officeDocument/2006/relationships/audio" Target="../media/audio26.wav"/></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3.jpg"/><Relationship Id="rId5" Type="http://schemas.openxmlformats.org/officeDocument/2006/relationships/image" Target="../media/image5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audio" Target="../media/audio28.wav"/></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30.xml"/><Relationship Id="rId1" Type="http://schemas.openxmlformats.org/officeDocument/2006/relationships/slideLayout" Target="../slideLayouts/slideLayout15.xml"/><Relationship Id="rId4" Type="http://schemas.openxmlformats.org/officeDocument/2006/relationships/audio" Target="../media/audio28.wav"/></Relationships>
</file>

<file path=ppt/slides/_rels/slide31.xml.rels><?xml version="1.0" encoding="UTF-8" standalone="yes"?>
<Relationships xmlns="http://schemas.openxmlformats.org/package/2006/relationships"><Relationship Id="rId3" Type="http://schemas.openxmlformats.org/officeDocument/2006/relationships/audio" Target="../media/audio29.wav"/><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audio" Target="../media/audio30.wav"/><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audio" Target="../media/audio29.wav"/></Relationships>
</file>

<file path=ppt/slides/_rels/slide34.xml.rels><?xml version="1.0" encoding="UTF-8" standalone="yes"?>
<Relationships xmlns="http://schemas.openxmlformats.org/package/2006/relationships"><Relationship Id="rId3" Type="http://schemas.openxmlformats.org/officeDocument/2006/relationships/audio" Target="../media/audio32.wav"/><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audio" Target="../media/audio30.wav"/></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gif"/><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13.svg"/><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audio" Target="../media/audio38.wav"/><Relationship Id="rId3" Type="http://schemas.openxmlformats.org/officeDocument/2006/relationships/image" Target="../media/image57.jpg"/><Relationship Id="rId7" Type="http://schemas.openxmlformats.org/officeDocument/2006/relationships/audio" Target="../media/audio36.wav"/><Relationship Id="rId12" Type="http://schemas.openxmlformats.org/officeDocument/2006/relationships/audio" Target="../media/audio37.wav"/><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audio" Target="../media/audio35.wav"/><Relationship Id="rId11" Type="http://schemas.openxmlformats.org/officeDocument/2006/relationships/image" Target="../media/image58.png"/><Relationship Id="rId5" Type="http://schemas.openxmlformats.org/officeDocument/2006/relationships/audio" Target="../media/audio34.wav"/><Relationship Id="rId10" Type="http://schemas.openxmlformats.org/officeDocument/2006/relationships/image" Target="../media/image13.svg"/><Relationship Id="rId4" Type="http://schemas.openxmlformats.org/officeDocument/2006/relationships/audio" Target="../media/audio33.wav"/><Relationship Id="rId9"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3.svg"/></Relationships>
</file>

<file path=ppt/slides/_rels/slide3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13.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64.png"/><Relationship Id="rId3" Type="http://schemas.openxmlformats.org/officeDocument/2006/relationships/slideLayout" Target="../slideLayouts/slideLayout3.xml"/><Relationship Id="rId7" Type="http://schemas.openxmlformats.org/officeDocument/2006/relationships/image" Target="../media/image12.png"/><Relationship Id="rId12" Type="http://schemas.openxmlformats.org/officeDocument/2006/relationships/image" Target="../media/image6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11" Type="http://schemas.openxmlformats.org/officeDocument/2006/relationships/image" Target="../media/image62.png"/><Relationship Id="rId5" Type="http://schemas.openxmlformats.org/officeDocument/2006/relationships/image" Target="../media/image68.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notesSlide" Target="../notesSlides/notesSlide40.xml"/><Relationship Id="rId9" Type="http://schemas.openxmlformats.org/officeDocument/2006/relationships/image" Target="../media/image60.png"/><Relationship Id="rId1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7 – Lesson 27</a:t>
            </a:r>
            <a:br>
              <a:rPr lang="en-GB" sz="1600" dirty="0"/>
            </a:br>
            <a:r>
              <a:rPr lang="en-GB" sz="1600" dirty="0"/>
              <a:t>Nick Avery / Rachel Hawkes</a:t>
            </a:r>
            <a:br>
              <a:rPr lang="en-GB" sz="1400" dirty="0"/>
            </a:br>
            <a:r>
              <a:rPr lang="en-GB" sz="1400" dirty="0"/>
              <a:t>Artwork: Mark Davies</a:t>
            </a:r>
            <a:br>
              <a:rPr lang="en-GB" sz="1400" dirty="0"/>
            </a:br>
            <a:br>
              <a:rPr lang="en-GB" sz="1400" dirty="0"/>
            </a:br>
            <a:r>
              <a:rPr lang="en-GB" sz="1400" dirty="0"/>
              <a:t>Date updated: 04.08.23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pPr algn="l"/>
            <a:r>
              <a:rPr lang="es-ES" sz="2400" dirty="0">
                <a:solidFill>
                  <a:prstClr val="white"/>
                </a:solidFill>
              </a:rPr>
              <a:t>QUERER - quiero/quieres/quiere + noun</a:t>
            </a: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festive seasons: wanting and giving</a:t>
            </a:r>
            <a:endParaRPr lang="en-GB" dirty="0"/>
          </a:p>
        </p:txBody>
      </p:sp>
      <p:pic>
        <p:nvPicPr>
          <p:cNvPr id="6" name="Picture 2" descr="Biblia, Dibujos Animados, Comic, Personajes De Cómic">
            <a:extLst>
              <a:ext uri="{FF2B5EF4-FFF2-40B4-BE49-F238E27FC236}">
                <a16:creationId xmlns:a16="http://schemas.microsoft.com/office/drawing/2014/main" id="{B2EC4B35-277C-499C-B003-69DBF0CA5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886" y="3804905"/>
            <a:ext cx="1786590" cy="12152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43628D-6124-42F6-AD3B-A7B5ED5897A1}"/>
              </a:ext>
            </a:extLst>
          </p:cNvPr>
          <p:cNvPicPr>
            <a:picLocks noChangeAspect="1"/>
          </p:cNvPicPr>
          <p:nvPr/>
        </p:nvPicPr>
        <p:blipFill rotWithShape="1">
          <a:blip r:embed="rId4"/>
          <a:srcRect l="44218" t="58097" r="-1"/>
          <a:stretch/>
        </p:blipFill>
        <p:spPr>
          <a:xfrm>
            <a:off x="10514262" y="4095082"/>
            <a:ext cx="1349586" cy="986538"/>
          </a:xfrm>
          <a:prstGeom prst="rect">
            <a:avLst/>
          </a:prstGeom>
        </p:spPr>
      </p:pic>
      <p:pic>
        <p:nvPicPr>
          <p:cNvPr id="8" name="Picture 2">
            <a:extLst>
              <a:ext uri="{FF2B5EF4-FFF2-40B4-BE49-F238E27FC236}">
                <a16:creationId xmlns:a16="http://schemas.microsoft.com/office/drawing/2014/main" id="{219FBC26-7AE2-4D86-AE5A-7944FC9C8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213" y="4175608"/>
            <a:ext cx="971232" cy="844550"/>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8325CFC-5E56-4BDF-8DCB-45C9B9054AB8}"/>
              </a:ext>
            </a:extLst>
          </p:cNvPr>
          <p:cNvPicPr>
            <a:picLocks noChangeAspect="1"/>
          </p:cNvPicPr>
          <p:nvPr/>
        </p:nvPicPr>
        <p:blipFill>
          <a:blip r:embed="rId6"/>
          <a:stretch>
            <a:fillRect/>
          </a:stretch>
        </p:blipFill>
        <p:spPr>
          <a:xfrm>
            <a:off x="6096000" y="5081620"/>
            <a:ext cx="1499213" cy="1193160"/>
          </a:xfrm>
          <a:prstGeom prst="rect">
            <a:avLst/>
          </a:prstGeom>
        </p:spPr>
      </p:pic>
      <p:pic>
        <p:nvPicPr>
          <p:cNvPr id="11" name="Picture 12" descr="Coral, Cantando, Niños, Coro, Cantante, Canta, Humano">
            <a:extLst>
              <a:ext uri="{FF2B5EF4-FFF2-40B4-BE49-F238E27FC236}">
                <a16:creationId xmlns:a16="http://schemas.microsoft.com/office/drawing/2014/main" id="{5624C940-0DDA-40C9-9B38-2C23A3761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188" y="5181768"/>
            <a:ext cx="1609413" cy="1040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C4D9396-8DDC-4A4B-8973-391D5B2BDAD8}"/>
              </a:ext>
            </a:extLst>
          </p:cNvPr>
          <p:cNvPicPr>
            <a:picLocks noChangeAspect="1"/>
          </p:cNvPicPr>
          <p:nvPr/>
        </p:nvPicPr>
        <p:blipFill>
          <a:blip r:embed="rId8"/>
          <a:stretch>
            <a:fillRect/>
          </a:stretch>
        </p:blipFill>
        <p:spPr>
          <a:xfrm>
            <a:off x="9436813" y="5154105"/>
            <a:ext cx="1786590" cy="1048189"/>
          </a:xfrm>
          <a:prstGeom prst="rect">
            <a:avLst/>
          </a:prstGeom>
        </p:spPr>
      </p:pic>
      <p:pic>
        <p:nvPicPr>
          <p:cNvPr id="15" name="Picture 4" descr="Navidad, Decoraciones, Decoración, Verde, Antecedentes">
            <a:extLst>
              <a:ext uri="{FF2B5EF4-FFF2-40B4-BE49-F238E27FC236}">
                <a16:creationId xmlns:a16="http://schemas.microsoft.com/office/drawing/2014/main" id="{558D275B-2B2D-4F13-BC86-C034B21925C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8104" b="57634"/>
          <a:stretch/>
        </p:blipFill>
        <p:spPr bwMode="auto">
          <a:xfrm rot="20576986">
            <a:off x="53315" y="4417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2" name="TextBox 11">
            <a:extLst>
              <a:ext uri="{FF2B5EF4-FFF2-40B4-BE49-F238E27FC236}">
                <a16:creationId xmlns:a16="http://schemas.microsoft.com/office/drawing/2014/main" id="{EE53F0E3-3D78-41F4-B97C-DB45BB18B343}"/>
              </a:ext>
            </a:extLst>
          </p:cNvPr>
          <p:cNvSpPr txBox="1"/>
          <p:nvPr/>
        </p:nvSpPr>
        <p:spPr>
          <a:xfrm>
            <a:off x="3786554" y="2348125"/>
            <a:ext cx="4971882"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3" name="TextBox 12">
            <a:extLst>
              <a:ext uri="{FF2B5EF4-FFF2-40B4-BE49-F238E27FC236}">
                <a16:creationId xmlns:a16="http://schemas.microsoft.com/office/drawing/2014/main" id="{5951549C-53AA-440C-95C7-AD9F1A1B6F68}"/>
              </a:ext>
            </a:extLst>
          </p:cNvPr>
          <p:cNvSpPr txBox="1"/>
          <p:nvPr/>
        </p:nvSpPr>
        <p:spPr>
          <a:xfrm>
            <a:off x="2334077" y="4210358"/>
            <a:ext cx="9345370" cy="784830"/>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45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______ una casa es normal.</a:t>
            </a:r>
            <a:endParaRPr kumimoji="0" lang="en-GB" sz="45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2FC2CC7B-8A8D-40ED-8A2F-D9BEFE849490}"/>
              </a:ext>
            </a:extLst>
          </p:cNvPr>
          <p:cNvSpPr txBox="1"/>
          <p:nvPr/>
        </p:nvSpPr>
        <p:spPr>
          <a:xfrm>
            <a:off x="2613216" y="5018146"/>
            <a:ext cx="767506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GB" sz="3200" b="1" i="0" u="none" strike="noStrike" kern="0" cap="none" spc="0" normalizeH="0" baseline="0" noProof="0" dirty="0">
                <a:ln>
                  <a:noFill/>
                </a:ln>
                <a:solidFill>
                  <a:srgbClr val="ED7D31"/>
                </a:solidFill>
                <a:effectLst/>
                <a:uLnTx/>
                <a:uFillTx/>
                <a:latin typeface="Century Gothic" panose="020B0502020202020204" pitchFamily="34" charset="0"/>
              </a:rPr>
              <a:t>W</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anting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house is normal.</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2D9436AE-923E-4639-94B3-F30152B28D5C}"/>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6" name="Action Button: Help 15">
            <a:hlinkClick r:id="" action="ppaction://noaction" highlightClick="1"/>
            <a:extLst>
              <a:ext uri="{FF2B5EF4-FFF2-40B4-BE49-F238E27FC236}">
                <a16:creationId xmlns:a16="http://schemas.microsoft.com/office/drawing/2014/main" id="{A906975F-4398-478A-B917-EB7F5BFC04CD}"/>
              </a:ext>
            </a:extLst>
          </p:cNvPr>
          <p:cNvSpPr/>
          <p:nvPr/>
        </p:nvSpPr>
        <p:spPr>
          <a:xfrm>
            <a:off x="2495652" y="43752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7" name="Rectangle 16">
            <a:extLst>
              <a:ext uri="{FF2B5EF4-FFF2-40B4-BE49-F238E27FC236}">
                <a16:creationId xmlns:a16="http://schemas.microsoft.com/office/drawing/2014/main" id="{47DD8F51-4182-4426-A277-222B78CD285F}"/>
              </a:ext>
            </a:extLst>
          </p:cNvPr>
          <p:cNvSpPr/>
          <p:nvPr/>
        </p:nvSpPr>
        <p:spPr>
          <a:xfrm>
            <a:off x="3038170" y="4210358"/>
            <a:ext cx="2121093" cy="784830"/>
          </a:xfrm>
          <a:prstGeom prst="rect">
            <a:avLst/>
          </a:prstGeom>
        </p:spPr>
        <p:txBody>
          <a:bodyPr wrap="none">
            <a:spAutoFit/>
          </a:bodyPr>
          <a:lstStyle/>
          <a:p>
            <a:r>
              <a:rPr lang="es-ES" sz="4500" b="1" dirty="0">
                <a:solidFill>
                  <a:srgbClr val="EA5F00"/>
                </a:solidFill>
                <a:latin typeface="Century Gothic" panose="020B0502020202020204" pitchFamily="34" charset="0"/>
                <a:cs typeface="Calibri" panose="020F0502020204030204" pitchFamily="34" charset="0"/>
              </a:rPr>
              <a:t>Querer</a:t>
            </a:r>
            <a:endParaRPr lang="en-GB" sz="4500" dirty="0">
              <a:solidFill>
                <a:prstClr val="black"/>
              </a:solidFill>
              <a:latin typeface="Century Gothic" panose="020B0502020202020204" pitchFamily="34" charset="0"/>
            </a:endParaRPr>
          </a:p>
        </p:txBody>
      </p:sp>
      <p:sp>
        <p:nvSpPr>
          <p:cNvPr id="4" name="Title 3">
            <a:extLst>
              <a:ext uri="{FF2B5EF4-FFF2-40B4-BE49-F238E27FC236}">
                <a16:creationId xmlns:a16="http://schemas.microsoft.com/office/drawing/2014/main" id="{9039F8EE-5A54-415D-BE4F-5044F381CE5B}"/>
              </a:ext>
            </a:extLst>
          </p:cNvPr>
          <p:cNvSpPr>
            <a:spLocks noGrp="1"/>
          </p:cNvSpPr>
          <p:nvPr>
            <p:ph type="title"/>
          </p:nvPr>
        </p:nvSpPr>
        <p:spPr>
          <a:xfrm>
            <a:off x="3230280" y="896498"/>
            <a:ext cx="5727915" cy="1325563"/>
          </a:xfrm>
        </p:spPr>
        <p:txBody>
          <a:bodyPr>
            <a:normAutofit fontScale="90000"/>
          </a:bodyPr>
          <a:lstStyle/>
          <a:p>
            <a:pPr algn="ct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 una casa es normal.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Querer una casa es normal.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8E2CB7EE-B4EF-4BCE-B638-F6CA7681662E}"/>
              </a:ext>
            </a:extLst>
          </p:cNvPr>
          <p:cNvGrpSpPr/>
          <p:nvPr/>
        </p:nvGrpSpPr>
        <p:grpSpPr>
          <a:xfrm>
            <a:off x="423299" y="1904075"/>
            <a:ext cx="3111302" cy="4415904"/>
            <a:chOff x="134331" y="936020"/>
            <a:chExt cx="3625446" cy="6039260"/>
          </a:xfrm>
        </p:grpSpPr>
        <p:pic>
          <p:nvPicPr>
            <p:cNvPr id="52" name="Picture 2" descr="Ilustraciones gratis de Correo aéreo envolvente">
              <a:extLst>
                <a:ext uri="{FF2B5EF4-FFF2-40B4-BE49-F238E27FC236}">
                  <a16:creationId xmlns:a16="http://schemas.microsoft.com/office/drawing/2014/main" id="{C5CB7CF2-4D26-41CE-BE3D-B9D9619AB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797" b="11636"/>
            <a:stretch/>
          </p:blipFill>
          <p:spPr bwMode="auto">
            <a:xfrm rot="5400000">
              <a:off x="-1072576" y="2142927"/>
              <a:ext cx="6039260" cy="362544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lustraciones gratis de Papel">
              <a:extLst>
                <a:ext uri="{FF2B5EF4-FFF2-40B4-BE49-F238E27FC236}">
                  <a16:creationId xmlns:a16="http://schemas.microsoft.com/office/drawing/2014/main" id="{51C63E32-8B56-414E-83C4-704A226470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233" y="1253887"/>
              <a:ext cx="3277519" cy="5512775"/>
            </a:xfrm>
            <a:prstGeom prst="rect">
              <a:avLst/>
            </a:prstGeom>
            <a:noFill/>
            <a:extLst>
              <a:ext uri="{909E8E84-426E-40DD-AFC4-6F175D3DCCD1}">
                <a14:hiddenFill xmlns:a14="http://schemas.microsoft.com/office/drawing/2010/main">
                  <a:solidFill>
                    <a:srgbClr val="FFFFFF"/>
                  </a:solidFill>
                </a14:hiddenFill>
              </a:ext>
            </a:extLst>
          </p:spPr>
        </p:pic>
      </p:grpSp>
      <p:sp>
        <p:nvSpPr>
          <p:cNvPr id="102" name="Title 101">
            <a:extLst>
              <a:ext uri="{FF2B5EF4-FFF2-40B4-BE49-F238E27FC236}">
                <a16:creationId xmlns:a16="http://schemas.microsoft.com/office/drawing/2014/main" id="{F72F3614-1C28-4406-A2A4-9E16EA36AB35}"/>
              </a:ext>
            </a:extLst>
          </p:cNvPr>
          <p:cNvSpPr>
            <a:spLocks noGrp="1"/>
          </p:cNvSpPr>
          <p:nvPr>
            <p:ph type="title"/>
          </p:nvPr>
        </p:nvSpPr>
        <p:spPr>
          <a:xfrm>
            <a:off x="-1938" y="193691"/>
            <a:ext cx="4427580" cy="647577"/>
          </a:xfrm>
        </p:spPr>
        <p:txBody>
          <a:bodyPr anchor="t">
            <a:normAutofit/>
          </a:bodyPr>
          <a:lstStyle/>
          <a:p>
            <a:r>
              <a:rPr lang="en-GB" sz="2400" dirty="0"/>
              <a:t>Carta a los Reyes </a:t>
            </a:r>
            <a:r>
              <a:rPr lang="en-GB" sz="2400" dirty="0" err="1"/>
              <a:t>Magos</a:t>
            </a:r>
            <a:endParaRPr lang="en-GB" sz="2400" dirty="0"/>
          </a:p>
        </p:txBody>
      </p:sp>
      <p:sp>
        <p:nvSpPr>
          <p:cNvPr id="104" name="Rounded Rectangle 11">
            <a:extLst>
              <a:ext uri="{FF2B5EF4-FFF2-40B4-BE49-F238E27FC236}">
                <a16:creationId xmlns:a16="http://schemas.microsoft.com/office/drawing/2014/main" id="{3D7A3AC3-5A34-4644-B625-028A32086FF0}"/>
              </a:ext>
            </a:extLst>
          </p:cNvPr>
          <p:cNvSpPr/>
          <p:nvPr/>
        </p:nvSpPr>
        <p:spPr>
          <a:xfrm>
            <a:off x="11087100" y="119680"/>
            <a:ext cx="809142" cy="39867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10" name="TextBox 109">
            <a:extLst>
              <a:ext uri="{FF2B5EF4-FFF2-40B4-BE49-F238E27FC236}">
                <a16:creationId xmlns:a16="http://schemas.microsoft.com/office/drawing/2014/main" id="{76A99878-2BCE-426A-A8B4-43301CEC563B}"/>
              </a:ext>
            </a:extLst>
          </p:cNvPr>
          <p:cNvSpPr txBox="1"/>
          <p:nvPr/>
        </p:nvSpPr>
        <p:spPr>
          <a:xfrm>
            <a:off x="166000" y="898321"/>
            <a:ext cx="478879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Lucía escribe una carta* a los Reyes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Magos</a:t>
            </a:r>
            <a:r>
              <a:rPr kumimoji="0" lang="en-GB" sz="2000" b="1"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Melchor, Gaspar y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Baltasar</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 Es una </a:t>
            </a:r>
            <a:r>
              <a:rPr kumimoji="0" lang="en-GB" sz="2000" b="0" i="0" u="none" strike="noStrike" kern="1200" cap="none" spc="0" normalizeH="0" baseline="0" noProof="0" dirty="0" err="1">
                <a:ln>
                  <a:noFill/>
                </a:ln>
                <a:effectLst/>
                <a:uLnTx/>
                <a:uFillTx/>
                <a:latin typeface="Century Gothic" panose="020B0502020202020204" pitchFamily="34" charset="0"/>
                <a:ea typeface="+mn-ea"/>
                <a:cs typeface="+mn-cs"/>
              </a:rPr>
              <a:t>tradición</a:t>
            </a:r>
            <a:r>
              <a:rPr kumimoji="0" lang="en-GB" sz="2000" b="0" i="0" u="none" strike="noStrike" kern="1200" cap="none" spc="0" normalizeH="0" baseline="0" noProof="0" dirty="0">
                <a:ln>
                  <a:noFill/>
                </a:ln>
                <a:effectLst/>
                <a:uLnTx/>
                <a:uFillTx/>
                <a:latin typeface="Century Gothic" panose="020B0502020202020204" pitchFamily="34" charset="0"/>
                <a:ea typeface="+mn-ea"/>
                <a:cs typeface="+mn-cs"/>
              </a:rPr>
              <a:t>.</a:t>
            </a:r>
          </a:p>
        </p:txBody>
      </p:sp>
      <p:grpSp>
        <p:nvGrpSpPr>
          <p:cNvPr id="18" name="Group 17">
            <a:extLst>
              <a:ext uri="{FF2B5EF4-FFF2-40B4-BE49-F238E27FC236}">
                <a16:creationId xmlns:a16="http://schemas.microsoft.com/office/drawing/2014/main" id="{88A037D8-76D6-43B0-8E08-CF7086159E58}"/>
              </a:ext>
            </a:extLst>
          </p:cNvPr>
          <p:cNvGrpSpPr/>
          <p:nvPr/>
        </p:nvGrpSpPr>
        <p:grpSpPr>
          <a:xfrm>
            <a:off x="4393297" y="568365"/>
            <a:ext cx="8109266" cy="5582465"/>
            <a:chOff x="4393297" y="568365"/>
            <a:chExt cx="8109266" cy="5582465"/>
          </a:xfrm>
        </p:grpSpPr>
        <p:grpSp>
          <p:nvGrpSpPr>
            <p:cNvPr id="17" name="Group 16">
              <a:extLst>
                <a:ext uri="{FF2B5EF4-FFF2-40B4-BE49-F238E27FC236}">
                  <a16:creationId xmlns:a16="http://schemas.microsoft.com/office/drawing/2014/main" id="{9214FDAC-DFAD-44E3-AD2B-5A93DF67F813}"/>
                </a:ext>
              </a:extLst>
            </p:cNvPr>
            <p:cNvGrpSpPr/>
            <p:nvPr/>
          </p:nvGrpSpPr>
          <p:grpSpPr>
            <a:xfrm>
              <a:off x="6324049" y="1852068"/>
              <a:ext cx="3654011" cy="512181"/>
              <a:chOff x="6324049" y="1852068"/>
              <a:chExt cx="3654011" cy="512181"/>
            </a:xfrm>
          </p:grpSpPr>
          <p:pic>
            <p:nvPicPr>
              <p:cNvPr id="55" name="Picture 54" descr="close up of  white ripped piece of paper on white background">
                <a:extLst>
                  <a:ext uri="{FF2B5EF4-FFF2-40B4-BE49-F238E27FC236}">
                    <a16:creationId xmlns:a16="http://schemas.microsoft.com/office/drawing/2014/main" id="{A69EAACB-9908-48B4-A0EC-EBE1E898F6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6324049" y="1890414"/>
                <a:ext cx="2780960" cy="473835"/>
              </a:xfrm>
              <a:prstGeom prst="rect">
                <a:avLst/>
              </a:prstGeom>
              <a:noFill/>
              <a:extLst>
                <a:ext uri="{909E8E84-426E-40dd-AFC4-6F175D3DCCD1}">
                  <a14:hiddenFill xmlns:a14="http://schemas.microsoft.com/office/drawing/2010/main" xmlns="">
                    <a:solidFill>
                      <a:srgbClr val="FFFFFF"/>
                    </a:solidFill>
                  </a14:hiddenFill>
                </a:ext>
              </a:extLst>
            </p:spPr>
          </p:pic>
          <p:sp>
            <p:nvSpPr>
              <p:cNvPr id="56" name="TextBox 55">
                <a:extLst>
                  <a:ext uri="{FF2B5EF4-FFF2-40B4-BE49-F238E27FC236}">
                    <a16:creationId xmlns:a16="http://schemas.microsoft.com/office/drawing/2014/main" id="{24DB273F-3177-4419-A3E8-988B24159402}"/>
                  </a:ext>
                </a:extLst>
              </p:cNvPr>
              <p:cNvSpPr txBox="1"/>
              <p:nvPr/>
            </p:nvSpPr>
            <p:spPr>
              <a:xfrm>
                <a:off x="6507437" y="1852068"/>
                <a:ext cx="347062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 amigo</a:t>
                </a:r>
              </a:p>
            </p:txBody>
          </p:sp>
        </p:grpSp>
        <p:grpSp>
          <p:nvGrpSpPr>
            <p:cNvPr id="16" name="Group 15">
              <a:extLst>
                <a:ext uri="{FF2B5EF4-FFF2-40B4-BE49-F238E27FC236}">
                  <a16:creationId xmlns:a16="http://schemas.microsoft.com/office/drawing/2014/main" id="{B3626A47-93C3-4FF6-BD3D-3531336E2BAF}"/>
                </a:ext>
              </a:extLst>
            </p:cNvPr>
            <p:cNvGrpSpPr/>
            <p:nvPr/>
          </p:nvGrpSpPr>
          <p:grpSpPr>
            <a:xfrm>
              <a:off x="5097066" y="2665868"/>
              <a:ext cx="3517892" cy="455135"/>
              <a:chOff x="3459956" y="2045802"/>
              <a:chExt cx="3517892" cy="455135"/>
            </a:xfrm>
          </p:grpSpPr>
          <p:pic>
            <p:nvPicPr>
              <p:cNvPr id="57" name="Picture 2" descr="close up of  white ripped piece of paper on white background">
                <a:extLst>
                  <a:ext uri="{FF2B5EF4-FFF2-40B4-BE49-F238E27FC236}">
                    <a16:creationId xmlns:a16="http://schemas.microsoft.com/office/drawing/2014/main" id="{EC06E7A9-29A1-462B-BD98-D0E96977103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3459956" y="2045802"/>
                <a:ext cx="2814981" cy="451814"/>
              </a:xfrm>
              <a:prstGeom prst="rect">
                <a:avLst/>
              </a:prstGeom>
              <a:noFill/>
              <a:extLst>
                <a:ext uri="{909E8E84-426E-40dd-AFC4-6F175D3DCCD1}">
                  <a14:hiddenFill xmlns:a14="http://schemas.microsoft.com/office/drawing/2010/main" xmlns="">
                    <a:solidFill>
                      <a:srgbClr val="FFFFFF"/>
                    </a:solidFill>
                  </a14:hiddenFill>
                </a:ext>
              </a:extLst>
            </p:spPr>
          </p:pic>
          <p:sp>
            <p:nvSpPr>
              <p:cNvPr id="58" name="TextBox 57">
                <a:extLst>
                  <a:ext uri="{FF2B5EF4-FFF2-40B4-BE49-F238E27FC236}">
                    <a16:creationId xmlns:a16="http://schemas.microsoft.com/office/drawing/2014/main" id="{6D741F2B-E421-41D3-904E-0A18895FA805}"/>
                  </a:ext>
                </a:extLst>
              </p:cNvPr>
              <p:cNvSpPr txBox="1"/>
              <p:nvPr/>
            </p:nvSpPr>
            <p:spPr>
              <a:xfrm>
                <a:off x="3507225" y="2070050"/>
                <a:ext cx="347062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un teléfono</a:t>
                </a:r>
              </a:p>
            </p:txBody>
          </p:sp>
        </p:grpSp>
        <p:grpSp>
          <p:nvGrpSpPr>
            <p:cNvPr id="15" name="Group 14">
              <a:extLst>
                <a:ext uri="{FF2B5EF4-FFF2-40B4-BE49-F238E27FC236}">
                  <a16:creationId xmlns:a16="http://schemas.microsoft.com/office/drawing/2014/main" id="{E8AC451B-CEE5-4CCD-9825-33BD63B1F005}"/>
                </a:ext>
              </a:extLst>
            </p:cNvPr>
            <p:cNvGrpSpPr/>
            <p:nvPr/>
          </p:nvGrpSpPr>
          <p:grpSpPr>
            <a:xfrm>
              <a:off x="7082560" y="3761030"/>
              <a:ext cx="4686141" cy="474456"/>
              <a:chOff x="6356195" y="2960956"/>
              <a:chExt cx="4686141" cy="474456"/>
            </a:xfrm>
          </p:grpSpPr>
          <p:pic>
            <p:nvPicPr>
              <p:cNvPr id="59" name="Picture 2" descr="close up of  white ripped piece of paper on white background">
                <a:extLst>
                  <a:ext uri="{FF2B5EF4-FFF2-40B4-BE49-F238E27FC236}">
                    <a16:creationId xmlns:a16="http://schemas.microsoft.com/office/drawing/2014/main" id="{49383DEC-E5F3-4B55-9BCA-39098028C76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6356195" y="2960956"/>
                <a:ext cx="4567508" cy="474456"/>
              </a:xfrm>
              <a:prstGeom prst="rect">
                <a:avLst/>
              </a:prstGeom>
              <a:noFill/>
              <a:extLst>
                <a:ext uri="{909E8E84-426E-40dd-AFC4-6F175D3DCCD1}">
                  <a14:hiddenFill xmlns:a14="http://schemas.microsoft.com/office/drawing/2010/main" xmlns="">
                    <a:solidFill>
                      <a:srgbClr val="FFFFFF"/>
                    </a:solidFill>
                  </a14:hiddenFill>
                </a:ext>
              </a:extLst>
            </p:spPr>
          </p:pic>
          <p:sp>
            <p:nvSpPr>
              <p:cNvPr id="60" name="TextBox 59">
                <a:extLst>
                  <a:ext uri="{FF2B5EF4-FFF2-40B4-BE49-F238E27FC236}">
                    <a16:creationId xmlns:a16="http://schemas.microsoft.com/office/drawing/2014/main" id="{09597AB1-A718-4BA8-AAD5-195DEE2433B9}"/>
                  </a:ext>
                </a:extLst>
              </p:cNvPr>
              <p:cNvSpPr txBox="1"/>
              <p:nvPr/>
            </p:nvSpPr>
            <p:spPr>
              <a:xfrm>
                <a:off x="6541781" y="2975261"/>
                <a:ext cx="450055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una revista en español</a:t>
                </a:r>
              </a:p>
            </p:txBody>
          </p:sp>
        </p:grpSp>
        <p:grpSp>
          <p:nvGrpSpPr>
            <p:cNvPr id="14" name="Group 13">
              <a:extLst>
                <a:ext uri="{FF2B5EF4-FFF2-40B4-BE49-F238E27FC236}">
                  <a16:creationId xmlns:a16="http://schemas.microsoft.com/office/drawing/2014/main" id="{B9267229-FB4E-4471-B93D-3FA2B4479C4C}"/>
                </a:ext>
              </a:extLst>
            </p:cNvPr>
            <p:cNvGrpSpPr/>
            <p:nvPr/>
          </p:nvGrpSpPr>
          <p:grpSpPr>
            <a:xfrm>
              <a:off x="4393297" y="3796989"/>
              <a:ext cx="3294268" cy="512574"/>
              <a:chOff x="6486774" y="3496496"/>
              <a:chExt cx="3294268" cy="512574"/>
            </a:xfrm>
          </p:grpSpPr>
          <p:pic>
            <p:nvPicPr>
              <p:cNvPr id="61" name="Picture 2" descr="close up of  white ripped piece of paper on white background">
                <a:extLst>
                  <a:ext uri="{FF2B5EF4-FFF2-40B4-BE49-F238E27FC236}">
                    <a16:creationId xmlns:a16="http://schemas.microsoft.com/office/drawing/2014/main" id="{4462527F-D885-4C64-B100-2F03F2EF4E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6486774" y="3509163"/>
                <a:ext cx="2799979" cy="499907"/>
              </a:xfrm>
              <a:prstGeom prst="rect">
                <a:avLst/>
              </a:prstGeom>
              <a:noFill/>
              <a:extLst>
                <a:ext uri="{909E8E84-426E-40dd-AFC4-6F175D3DCCD1}">
                  <a14:hiddenFill xmlns:a14="http://schemas.microsoft.com/office/drawing/2010/main" xmlns="">
                    <a:solidFill>
                      <a:srgbClr val="FFFFFF"/>
                    </a:solidFill>
                  </a14:hiddenFill>
                </a:ext>
              </a:extLst>
            </p:spPr>
          </p:pic>
          <p:sp>
            <p:nvSpPr>
              <p:cNvPr id="62" name="TextBox 61">
                <a:extLst>
                  <a:ext uri="{FF2B5EF4-FFF2-40B4-BE49-F238E27FC236}">
                    <a16:creationId xmlns:a16="http://schemas.microsoft.com/office/drawing/2014/main" id="{CE4A67AD-3B95-4259-ABF4-3B9A91832710}"/>
                  </a:ext>
                </a:extLst>
              </p:cNvPr>
              <p:cNvSpPr txBox="1"/>
              <p:nvPr/>
            </p:nvSpPr>
            <p:spPr>
              <a:xfrm>
                <a:off x="6523184" y="3496496"/>
                <a:ext cx="325785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 caballo</a:t>
                </a:r>
              </a:p>
            </p:txBody>
          </p:sp>
        </p:grpSp>
        <p:grpSp>
          <p:nvGrpSpPr>
            <p:cNvPr id="13" name="Group 12">
              <a:extLst>
                <a:ext uri="{FF2B5EF4-FFF2-40B4-BE49-F238E27FC236}">
                  <a16:creationId xmlns:a16="http://schemas.microsoft.com/office/drawing/2014/main" id="{75BCB8FE-7508-443D-A474-85F2893070DF}"/>
                </a:ext>
              </a:extLst>
            </p:cNvPr>
            <p:cNvGrpSpPr/>
            <p:nvPr/>
          </p:nvGrpSpPr>
          <p:grpSpPr>
            <a:xfrm>
              <a:off x="6452154" y="4703008"/>
              <a:ext cx="4237308" cy="465522"/>
              <a:chOff x="6458791" y="4041435"/>
              <a:chExt cx="4237308" cy="465522"/>
            </a:xfrm>
          </p:grpSpPr>
          <p:pic>
            <p:nvPicPr>
              <p:cNvPr id="67" name="Picture 2" descr="close up of  white ripped piece of paper on white background">
                <a:extLst>
                  <a:ext uri="{FF2B5EF4-FFF2-40B4-BE49-F238E27FC236}">
                    <a16:creationId xmlns:a16="http://schemas.microsoft.com/office/drawing/2014/main" id="{451C1219-91B1-4524-9EB5-D5FB9F4F09E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6458791" y="4046424"/>
                <a:ext cx="4237308" cy="460533"/>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TextBox 67">
                <a:extLst>
                  <a:ext uri="{FF2B5EF4-FFF2-40B4-BE49-F238E27FC236}">
                    <a16:creationId xmlns:a16="http://schemas.microsoft.com/office/drawing/2014/main" id="{0AE0FCDC-8811-48AC-B282-C9CD2DB55743}"/>
                  </a:ext>
                </a:extLst>
              </p:cNvPr>
              <p:cNvSpPr txBox="1"/>
              <p:nvPr/>
            </p:nvSpPr>
            <p:spPr>
              <a:xfrm>
                <a:off x="6551463" y="4041435"/>
                <a:ext cx="414026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una botella de Pepsi </a:t>
                </a:r>
              </a:p>
            </p:txBody>
          </p:sp>
        </p:grpSp>
        <p:grpSp>
          <p:nvGrpSpPr>
            <p:cNvPr id="12" name="Group 11">
              <a:extLst>
                <a:ext uri="{FF2B5EF4-FFF2-40B4-BE49-F238E27FC236}">
                  <a16:creationId xmlns:a16="http://schemas.microsoft.com/office/drawing/2014/main" id="{E6FC760C-FEDE-4A64-87DE-847422DB7AC3}"/>
                </a:ext>
              </a:extLst>
            </p:cNvPr>
            <p:cNvGrpSpPr/>
            <p:nvPr/>
          </p:nvGrpSpPr>
          <p:grpSpPr>
            <a:xfrm>
              <a:off x="9220310" y="5183714"/>
              <a:ext cx="3282253" cy="516052"/>
              <a:chOff x="6514191" y="4588197"/>
              <a:chExt cx="3282253" cy="516052"/>
            </a:xfrm>
          </p:grpSpPr>
          <p:pic>
            <p:nvPicPr>
              <p:cNvPr id="71" name="Picture 2" descr="close up of  white ripped piece of paper on white background">
                <a:extLst>
                  <a:ext uri="{FF2B5EF4-FFF2-40B4-BE49-F238E27FC236}">
                    <a16:creationId xmlns:a16="http://schemas.microsoft.com/office/drawing/2014/main" id="{096D3602-3810-4BB3-90B7-0AD9484869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6514191" y="4599504"/>
                <a:ext cx="2772562" cy="504745"/>
              </a:xfrm>
              <a:prstGeom prst="rect">
                <a:avLst/>
              </a:prstGeom>
              <a:noFill/>
              <a:extLst>
                <a:ext uri="{909E8E84-426E-40dd-AFC4-6F175D3DCCD1}">
                  <a14:hiddenFill xmlns:a14="http://schemas.microsoft.com/office/drawing/2010/main" xmlns="">
                    <a:solidFill>
                      <a:srgbClr val="FFFFFF"/>
                    </a:solidFill>
                  </a14:hiddenFill>
                </a:ext>
              </a:extLst>
            </p:spPr>
          </p:pic>
          <p:sp>
            <p:nvSpPr>
              <p:cNvPr id="72" name="TextBox 71">
                <a:extLst>
                  <a:ext uri="{FF2B5EF4-FFF2-40B4-BE49-F238E27FC236}">
                    <a16:creationId xmlns:a16="http://schemas.microsoft.com/office/drawing/2014/main" id="{58D0F528-FA47-48C2-9F34-E06811D1D849}"/>
                  </a:ext>
                </a:extLst>
              </p:cNvPr>
              <p:cNvSpPr txBox="1"/>
              <p:nvPr/>
            </p:nvSpPr>
            <p:spPr>
              <a:xfrm>
                <a:off x="6539178" y="4588197"/>
                <a:ext cx="325726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querer una tarea</a:t>
                </a:r>
              </a:p>
            </p:txBody>
          </p:sp>
        </p:grpSp>
        <p:grpSp>
          <p:nvGrpSpPr>
            <p:cNvPr id="11" name="Group 10">
              <a:extLst>
                <a:ext uri="{FF2B5EF4-FFF2-40B4-BE49-F238E27FC236}">
                  <a16:creationId xmlns:a16="http://schemas.microsoft.com/office/drawing/2014/main" id="{C9F123E6-174D-4FCD-97C1-BAB83496269D}"/>
                </a:ext>
              </a:extLst>
            </p:cNvPr>
            <p:cNvGrpSpPr/>
            <p:nvPr/>
          </p:nvGrpSpPr>
          <p:grpSpPr>
            <a:xfrm>
              <a:off x="6507437" y="5699766"/>
              <a:ext cx="2907387" cy="451064"/>
              <a:chOff x="6532796" y="5119871"/>
              <a:chExt cx="2907387" cy="451064"/>
            </a:xfrm>
          </p:grpSpPr>
          <p:pic>
            <p:nvPicPr>
              <p:cNvPr id="74" name="Picture 2" descr="close up of  white ripped piece of paper on white background">
                <a:extLst>
                  <a:ext uri="{FF2B5EF4-FFF2-40B4-BE49-F238E27FC236}">
                    <a16:creationId xmlns:a16="http://schemas.microsoft.com/office/drawing/2014/main" id="{339AF366-6B50-4F4A-A860-7C3AE3CE5E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11" t="12011" r="10112" b="22574"/>
              <a:stretch/>
            </p:blipFill>
            <p:spPr bwMode="auto">
              <a:xfrm>
                <a:off x="6532796" y="5124996"/>
                <a:ext cx="2360257" cy="445939"/>
              </a:xfrm>
              <a:prstGeom prst="rect">
                <a:avLst/>
              </a:prstGeom>
              <a:noFill/>
              <a:extLst>
                <a:ext uri="{909E8E84-426E-40dd-AFC4-6F175D3DCCD1}">
                  <a14:hiddenFill xmlns:a14="http://schemas.microsoft.com/office/drawing/2010/main" xmlns="">
                    <a:solidFill>
                      <a:srgbClr val="FFFFFF"/>
                    </a:solidFill>
                  </a14:hiddenFill>
                </a:ext>
              </a:extLst>
            </p:spPr>
          </p:pic>
          <p:sp>
            <p:nvSpPr>
              <p:cNvPr id="75" name="TextBox 74">
                <a:extLst>
                  <a:ext uri="{FF2B5EF4-FFF2-40B4-BE49-F238E27FC236}">
                    <a16:creationId xmlns:a16="http://schemas.microsoft.com/office/drawing/2014/main" id="{3E9134BD-5888-4F3E-B335-520CE0BB3AAE}"/>
                  </a:ext>
                </a:extLst>
              </p:cNvPr>
              <p:cNvSpPr txBox="1"/>
              <p:nvPr/>
            </p:nvSpPr>
            <p:spPr>
              <a:xfrm>
                <a:off x="6576593" y="5119871"/>
                <a:ext cx="286359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4472C4">
                        <a:lumMod val="50000"/>
                      </a:srgbClr>
                    </a:solidFill>
                    <a:effectLst/>
                    <a:uLnTx/>
                    <a:uFillTx/>
                    <a:latin typeface="+mj-lt"/>
                  </a:rPr>
                  <a:t>quiere dinero</a:t>
                </a:r>
              </a:p>
            </p:txBody>
          </p:sp>
        </p:grpSp>
        <p:sp>
          <p:nvSpPr>
            <p:cNvPr id="88" name="TextBox 87">
              <a:extLst>
                <a:ext uri="{FF2B5EF4-FFF2-40B4-BE49-F238E27FC236}">
                  <a16:creationId xmlns:a16="http://schemas.microsoft.com/office/drawing/2014/main" id="{988947FD-843A-4692-B123-5A74A9305634}"/>
                </a:ext>
              </a:extLst>
            </p:cNvPr>
            <p:cNvSpPr txBox="1"/>
            <p:nvPr/>
          </p:nvSpPr>
          <p:spPr>
            <a:xfrm>
              <a:off x="5378996" y="898321"/>
              <a:ext cx="5577629" cy="707886"/>
            </a:xfrm>
            <a:prstGeom prst="rect">
              <a:avLst/>
            </a:prstGeom>
            <a:noFill/>
          </p:spPr>
          <p:txBody>
            <a:bodyPr wrap="square" rtlCol="0">
              <a:spAutoFit/>
            </a:bodyPr>
            <a:lstStyle/>
            <a:p>
              <a:pPr lvl="0">
                <a:defRPr/>
              </a:pPr>
              <a:r>
                <a:rPr kumimoji="0" lang="en-GB" sz="2000" i="0" u="none" strike="noStrike" kern="0" cap="none" spc="0" normalizeH="0" baseline="0" noProof="0" dirty="0">
                  <a:ln>
                    <a:noFill/>
                  </a:ln>
                  <a:effectLst/>
                  <a:uLnTx/>
                  <a:uFillTx/>
                  <a:latin typeface="+mj-lt"/>
                </a:rPr>
                <a:t>Oh no! Someone put her ideas for her Christmas </a:t>
              </a:r>
              <a:r>
                <a:rPr lang="en-GB" sz="2000" kern="0" dirty="0">
                  <a:latin typeface="+mj-lt"/>
                </a:rPr>
                <a:t>letter through </a:t>
              </a:r>
              <a:r>
                <a:rPr kumimoji="0" lang="en-GB" sz="2000" i="0" u="none" strike="noStrike" kern="0" cap="none" spc="0" normalizeH="0" baseline="0" noProof="0" dirty="0">
                  <a:ln>
                    <a:noFill/>
                  </a:ln>
                  <a:effectLst/>
                  <a:uLnTx/>
                  <a:uFillTx/>
                  <a:latin typeface="+mj-lt"/>
                </a:rPr>
                <a:t>the shredder.</a:t>
              </a:r>
            </a:p>
          </p:txBody>
        </p:sp>
        <p:pic>
          <p:nvPicPr>
            <p:cNvPr id="90" name="Picture 2" descr="http://www.clker.com/cliparts/c/2/c/d/11949976311043301361shredder.svg.med.png">
              <a:extLst>
                <a:ext uri="{FF2B5EF4-FFF2-40B4-BE49-F238E27FC236}">
                  <a16:creationId xmlns:a16="http://schemas.microsoft.com/office/drawing/2014/main" id="{DCA36763-07DE-4479-BE1D-FA50DBE4FAB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39476" y="5043084"/>
              <a:ext cx="1115180" cy="1107746"/>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 cartoon of a child with red hair&#10;&#10;Description automatically generated">
              <a:extLst>
                <a:ext uri="{FF2B5EF4-FFF2-40B4-BE49-F238E27FC236}">
                  <a16:creationId xmlns:a16="http://schemas.microsoft.com/office/drawing/2014/main" id="{61090670-31D2-42D9-853D-096C90D66C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36764" y="568365"/>
              <a:ext cx="1489236" cy="1489236"/>
            </a:xfrm>
            <a:prstGeom prst="rect">
              <a:avLst/>
            </a:prstGeom>
          </p:spPr>
        </p:pic>
      </p:grpSp>
      <p:pic>
        <p:nvPicPr>
          <p:cNvPr id="9" name="Picture 8" descr="A cartoon of a child with red hair&#10;&#10;Description automatically generated">
            <a:extLst>
              <a:ext uri="{FF2B5EF4-FFF2-40B4-BE49-F238E27FC236}">
                <a16:creationId xmlns:a16="http://schemas.microsoft.com/office/drawing/2014/main" id="{F8F85710-A73D-4166-9730-7CE17C9FF9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990" y="1911719"/>
            <a:ext cx="1424940" cy="1424940"/>
          </a:xfrm>
          <a:prstGeom prst="rect">
            <a:avLst/>
          </a:prstGeom>
        </p:spPr>
      </p:pic>
      <p:pic>
        <p:nvPicPr>
          <p:cNvPr id="111" name="Picture 110">
            <a:extLst>
              <a:ext uri="{FF2B5EF4-FFF2-40B4-BE49-F238E27FC236}">
                <a16:creationId xmlns:a16="http://schemas.microsoft.com/office/drawing/2014/main" id="{EE6DB169-C510-4FAE-AC36-EC67907CB5D0}"/>
              </a:ext>
            </a:extLst>
          </p:cNvPr>
          <p:cNvPicPr>
            <a:picLocks noChangeAspect="1"/>
          </p:cNvPicPr>
          <p:nvPr/>
        </p:nvPicPr>
        <p:blipFill>
          <a:blip r:embed="rId10"/>
          <a:stretch>
            <a:fillRect/>
          </a:stretch>
        </p:blipFill>
        <p:spPr>
          <a:xfrm>
            <a:off x="2213940" y="1636643"/>
            <a:ext cx="2105110" cy="1377690"/>
          </a:xfrm>
          <a:prstGeom prst="rect">
            <a:avLst/>
          </a:prstGeom>
        </p:spPr>
      </p:pic>
      <p:sp>
        <p:nvSpPr>
          <p:cNvPr id="112" name="Speech Bubble: Rectangle with Corners Rounded 111">
            <a:extLst>
              <a:ext uri="{FF2B5EF4-FFF2-40B4-BE49-F238E27FC236}">
                <a16:creationId xmlns:a16="http://schemas.microsoft.com/office/drawing/2014/main" id="{60EB1973-5A46-473E-BBC4-78CE11920BDF}"/>
              </a:ext>
            </a:extLst>
          </p:cNvPr>
          <p:cNvSpPr/>
          <p:nvPr/>
        </p:nvSpPr>
        <p:spPr>
          <a:xfrm>
            <a:off x="4515461" y="139584"/>
            <a:ext cx="5492152" cy="631555"/>
          </a:xfrm>
          <a:prstGeom prst="wedgeRoundRectCallout">
            <a:avLst>
              <a:gd name="adj1" fmla="val -55060"/>
              <a:gd name="adj2" fmla="val 22877"/>
              <a:gd name="adj3" fmla="val 1666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bg1"/>
                </a:solidFill>
                <a:latin typeface="Century Gothic" panose="020B0502020202020204" pitchFamily="34" charset="0"/>
              </a:rPr>
              <a:t>In English, we call ‘los Reyes </a:t>
            </a:r>
            <a:r>
              <a:rPr lang="en-GB" sz="2000" dirty="0" err="1">
                <a:solidFill>
                  <a:schemeClr val="bg1"/>
                </a:solidFill>
                <a:latin typeface="Century Gothic" panose="020B0502020202020204" pitchFamily="34" charset="0"/>
              </a:rPr>
              <a:t>Magos</a:t>
            </a:r>
            <a:r>
              <a:rPr lang="en-GB" sz="2000" dirty="0">
                <a:solidFill>
                  <a:schemeClr val="bg1"/>
                </a:solidFill>
                <a:latin typeface="Century Gothic" panose="020B0502020202020204" pitchFamily="34" charset="0"/>
              </a:rPr>
              <a:t>’ ‘the three Wise Men’ or ‘the three Kings’.</a:t>
            </a:r>
          </a:p>
        </p:txBody>
      </p:sp>
      <p:sp>
        <p:nvSpPr>
          <p:cNvPr id="19" name="TextBox 18">
            <a:extLst>
              <a:ext uri="{FF2B5EF4-FFF2-40B4-BE49-F238E27FC236}">
                <a16:creationId xmlns:a16="http://schemas.microsoft.com/office/drawing/2014/main" id="{AB3B139A-5E88-4FF6-AABE-5A6DE94B9045}"/>
              </a:ext>
            </a:extLst>
          </p:cNvPr>
          <p:cNvSpPr txBox="1"/>
          <p:nvPr/>
        </p:nvSpPr>
        <p:spPr>
          <a:xfrm>
            <a:off x="1496223" y="6416547"/>
            <a:ext cx="3600843" cy="400110"/>
          </a:xfrm>
          <a:prstGeom prst="rect">
            <a:avLst/>
          </a:prstGeom>
          <a:noFill/>
        </p:spPr>
        <p:txBody>
          <a:bodyPr wrap="square" rtlCol="0">
            <a:spAutoFit/>
          </a:bodyPr>
          <a:lstStyle/>
          <a:p>
            <a:r>
              <a:rPr lang="en-GB" sz="2000" dirty="0">
                <a:solidFill>
                  <a:schemeClr val="bg1"/>
                </a:solidFill>
              </a:rPr>
              <a:t>la carta – letter </a:t>
            </a: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5" name="Picture 54" descr="close up of  white ripped piece of paper on white background">
            <a:extLst>
              <a:ext uri="{FF2B5EF4-FFF2-40B4-BE49-F238E27FC236}">
                <a16:creationId xmlns:a16="http://schemas.microsoft.com/office/drawing/2014/main" id="{A69EAACB-9908-48B4-A0EC-EBE1E898F6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91624" y="1899961"/>
            <a:ext cx="2780960" cy="473835"/>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24DB273F-3177-4419-A3E8-988B24159402}"/>
              </a:ext>
            </a:extLst>
          </p:cNvPr>
          <p:cNvSpPr txBox="1"/>
          <p:nvPr/>
        </p:nvSpPr>
        <p:spPr>
          <a:xfrm>
            <a:off x="375012" y="1861615"/>
            <a:ext cx="347062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querer un amigo</a:t>
            </a:r>
          </a:p>
        </p:txBody>
      </p:sp>
      <p:pic>
        <p:nvPicPr>
          <p:cNvPr id="57" name="Picture 2" descr="close up of  white ripped piece of paper on white background">
            <a:extLst>
              <a:ext uri="{FF2B5EF4-FFF2-40B4-BE49-F238E27FC236}">
                <a16:creationId xmlns:a16="http://schemas.microsoft.com/office/drawing/2014/main" id="{EC06E7A9-29A1-462B-BD98-D0E9697710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39347" y="2466333"/>
            <a:ext cx="2814981" cy="451814"/>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6D741F2B-E421-41D3-904E-0A18895FA805}"/>
              </a:ext>
            </a:extLst>
          </p:cNvPr>
          <p:cNvSpPr txBox="1"/>
          <p:nvPr/>
        </p:nvSpPr>
        <p:spPr>
          <a:xfrm>
            <a:off x="375012" y="2421529"/>
            <a:ext cx="347062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quiere un teléfono</a:t>
            </a:r>
          </a:p>
        </p:txBody>
      </p:sp>
      <p:pic>
        <p:nvPicPr>
          <p:cNvPr id="59" name="Picture 2" descr="close up of  white ripped piece of paper on white background">
            <a:extLst>
              <a:ext uri="{FF2B5EF4-FFF2-40B4-BE49-F238E27FC236}">
                <a16:creationId xmlns:a16="http://schemas.microsoft.com/office/drawing/2014/main" id="{49383DEC-E5F3-4B55-9BCA-39098028C7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23770" y="2970503"/>
            <a:ext cx="4567508" cy="474456"/>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09597AB1-A718-4BA8-AAD5-195DEE2433B9}"/>
              </a:ext>
            </a:extLst>
          </p:cNvPr>
          <p:cNvSpPr txBox="1"/>
          <p:nvPr/>
        </p:nvSpPr>
        <p:spPr>
          <a:xfrm>
            <a:off x="409356" y="2984808"/>
            <a:ext cx="450055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quiere una revista en español</a:t>
            </a:r>
          </a:p>
        </p:txBody>
      </p:sp>
      <p:pic>
        <p:nvPicPr>
          <p:cNvPr id="61" name="Picture 2" descr="close up of  white ripped piece of paper on white background">
            <a:extLst>
              <a:ext uri="{FF2B5EF4-FFF2-40B4-BE49-F238E27FC236}">
                <a16:creationId xmlns:a16="http://schemas.microsoft.com/office/drawing/2014/main" id="{4462527F-D885-4C64-B100-2F03F2EF4E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54349" y="3518710"/>
            <a:ext cx="2799979" cy="499907"/>
          </a:xfrm>
          <a:prstGeom prst="rect">
            <a:avLst/>
          </a:prstGeom>
          <a:noFill/>
          <a:extLst>
            <a:ext uri="{909E8E84-426E-40dd-AFC4-6F175D3DCCD1}">
              <a14:hiddenFill xmlns=""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CE4A67AD-3B95-4259-ABF4-3B9A91832710}"/>
              </a:ext>
            </a:extLst>
          </p:cNvPr>
          <p:cNvSpPr txBox="1"/>
          <p:nvPr/>
        </p:nvSpPr>
        <p:spPr>
          <a:xfrm>
            <a:off x="390759" y="3506043"/>
            <a:ext cx="325785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querer un caballo</a:t>
            </a:r>
          </a:p>
        </p:txBody>
      </p:sp>
      <p:sp>
        <p:nvSpPr>
          <p:cNvPr id="63" name="Action Button: Custom 10">
            <a:hlinkClick r:id="" action="ppaction://noaction" highlightClick="1"/>
            <a:extLst>
              <a:ext uri="{FF2B5EF4-FFF2-40B4-BE49-F238E27FC236}">
                <a16:creationId xmlns:a16="http://schemas.microsoft.com/office/drawing/2014/main" id="{4C927124-A8E6-4092-8E60-4A53FC6362B7}"/>
              </a:ext>
            </a:extLst>
          </p:cNvPr>
          <p:cNvSpPr/>
          <p:nvPr/>
        </p:nvSpPr>
        <p:spPr>
          <a:xfrm>
            <a:off x="111964" y="1972078"/>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1</a:t>
            </a:r>
          </a:p>
        </p:txBody>
      </p:sp>
      <p:sp>
        <p:nvSpPr>
          <p:cNvPr id="64" name="Action Button: Custom 11">
            <a:hlinkClick r:id="" action="ppaction://noaction" highlightClick="1"/>
            <a:extLst>
              <a:ext uri="{FF2B5EF4-FFF2-40B4-BE49-F238E27FC236}">
                <a16:creationId xmlns:a16="http://schemas.microsoft.com/office/drawing/2014/main" id="{AB9DACCF-425B-4223-993B-DBEB7BE8DC72}"/>
              </a:ext>
            </a:extLst>
          </p:cNvPr>
          <p:cNvSpPr/>
          <p:nvPr/>
        </p:nvSpPr>
        <p:spPr>
          <a:xfrm>
            <a:off x="111964" y="2478835"/>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2</a:t>
            </a:r>
          </a:p>
        </p:txBody>
      </p:sp>
      <p:sp>
        <p:nvSpPr>
          <p:cNvPr id="65" name="Action Button: Custom 12">
            <a:hlinkClick r:id="" action="ppaction://noaction" highlightClick="1"/>
            <a:extLst>
              <a:ext uri="{FF2B5EF4-FFF2-40B4-BE49-F238E27FC236}">
                <a16:creationId xmlns:a16="http://schemas.microsoft.com/office/drawing/2014/main" id="{DC691097-2104-4CDA-B684-75D385336382}"/>
              </a:ext>
            </a:extLst>
          </p:cNvPr>
          <p:cNvSpPr/>
          <p:nvPr/>
        </p:nvSpPr>
        <p:spPr>
          <a:xfrm>
            <a:off x="113933" y="3052284"/>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3</a:t>
            </a:r>
          </a:p>
        </p:txBody>
      </p:sp>
      <p:sp>
        <p:nvSpPr>
          <p:cNvPr id="66" name="Action Button: Custom 13">
            <a:hlinkClick r:id="" action="ppaction://noaction" highlightClick="1"/>
            <a:extLst>
              <a:ext uri="{FF2B5EF4-FFF2-40B4-BE49-F238E27FC236}">
                <a16:creationId xmlns:a16="http://schemas.microsoft.com/office/drawing/2014/main" id="{30E18576-C4FA-4131-BCFD-8B97B3EEE05E}"/>
              </a:ext>
            </a:extLst>
          </p:cNvPr>
          <p:cNvSpPr/>
          <p:nvPr/>
        </p:nvSpPr>
        <p:spPr>
          <a:xfrm>
            <a:off x="118873" y="3610640"/>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4</a:t>
            </a:r>
          </a:p>
        </p:txBody>
      </p:sp>
      <p:pic>
        <p:nvPicPr>
          <p:cNvPr id="67" name="Picture 2" descr="close up of  white ripped piece of paper on white background">
            <a:extLst>
              <a:ext uri="{FF2B5EF4-FFF2-40B4-BE49-F238E27FC236}">
                <a16:creationId xmlns:a16="http://schemas.microsoft.com/office/drawing/2014/main" id="{451C1219-91B1-4524-9EB5-D5FB9F4F0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26366" y="4055971"/>
            <a:ext cx="4237308" cy="460533"/>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0AE0FCDC-8811-48AC-B282-C9CD2DB55743}"/>
              </a:ext>
            </a:extLst>
          </p:cNvPr>
          <p:cNvSpPr txBox="1"/>
          <p:nvPr/>
        </p:nvSpPr>
        <p:spPr>
          <a:xfrm>
            <a:off x="419038" y="4050982"/>
            <a:ext cx="414026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quiere una botella de Pepsi </a:t>
            </a:r>
          </a:p>
        </p:txBody>
      </p:sp>
      <p:sp>
        <p:nvSpPr>
          <p:cNvPr id="69" name="Action Button: Custom 16">
            <a:hlinkClick r:id="" action="ppaction://noaction" highlightClick="1"/>
            <a:extLst>
              <a:ext uri="{FF2B5EF4-FFF2-40B4-BE49-F238E27FC236}">
                <a16:creationId xmlns:a16="http://schemas.microsoft.com/office/drawing/2014/main" id="{0C04620A-4C6E-41BC-9EDD-5FF1C35B2BD5}"/>
              </a:ext>
            </a:extLst>
          </p:cNvPr>
          <p:cNvSpPr/>
          <p:nvPr/>
        </p:nvSpPr>
        <p:spPr>
          <a:xfrm>
            <a:off x="111964" y="4106567"/>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5</a:t>
            </a:r>
          </a:p>
        </p:txBody>
      </p:sp>
      <p:sp>
        <p:nvSpPr>
          <p:cNvPr id="70" name="Action Button: Custom 17">
            <a:hlinkClick r:id="" action="ppaction://noaction" highlightClick="1"/>
            <a:extLst>
              <a:ext uri="{FF2B5EF4-FFF2-40B4-BE49-F238E27FC236}">
                <a16:creationId xmlns:a16="http://schemas.microsoft.com/office/drawing/2014/main" id="{D3B93E13-39FF-4ABB-8DDD-5479C0E41C6E}"/>
              </a:ext>
            </a:extLst>
          </p:cNvPr>
          <p:cNvSpPr/>
          <p:nvPr/>
        </p:nvSpPr>
        <p:spPr>
          <a:xfrm>
            <a:off x="124488" y="4649915"/>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6</a:t>
            </a:r>
          </a:p>
        </p:txBody>
      </p:sp>
      <p:pic>
        <p:nvPicPr>
          <p:cNvPr id="71" name="Picture 2" descr="close up of  white ripped piece of paper on white background">
            <a:extLst>
              <a:ext uri="{FF2B5EF4-FFF2-40B4-BE49-F238E27FC236}">
                <a16:creationId xmlns:a16="http://schemas.microsoft.com/office/drawing/2014/main" id="{096D3602-3810-4BB3-90B7-0AD948486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381766" y="4609051"/>
            <a:ext cx="2772562" cy="504745"/>
          </a:xfrm>
          <a:prstGeom prst="rect">
            <a:avLst/>
          </a:prstGeom>
          <a:noFill/>
          <a:extLst>
            <a:ext uri="{909E8E84-426E-40dd-AFC4-6F175D3DCCD1}">
              <a14:hiddenFill xmlns=""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58D0F528-FA47-48C2-9F34-E06811D1D849}"/>
              </a:ext>
            </a:extLst>
          </p:cNvPr>
          <p:cNvSpPr txBox="1"/>
          <p:nvPr/>
        </p:nvSpPr>
        <p:spPr>
          <a:xfrm>
            <a:off x="406753" y="4597744"/>
            <a:ext cx="325726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querer una tarea</a:t>
            </a:r>
          </a:p>
        </p:txBody>
      </p:sp>
      <p:sp>
        <p:nvSpPr>
          <p:cNvPr id="73" name="Action Button: Custom 20">
            <a:hlinkClick r:id="" action="ppaction://noaction" highlightClick="1"/>
            <a:extLst>
              <a:ext uri="{FF2B5EF4-FFF2-40B4-BE49-F238E27FC236}">
                <a16:creationId xmlns:a16="http://schemas.microsoft.com/office/drawing/2014/main" id="{6B10BF37-43A1-4747-B7A7-D175812A59BC}"/>
              </a:ext>
            </a:extLst>
          </p:cNvPr>
          <p:cNvSpPr/>
          <p:nvPr/>
        </p:nvSpPr>
        <p:spPr>
          <a:xfrm>
            <a:off x="116257" y="5169240"/>
            <a:ext cx="247490" cy="320251"/>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7</a:t>
            </a:r>
          </a:p>
        </p:txBody>
      </p:sp>
      <p:pic>
        <p:nvPicPr>
          <p:cNvPr id="74" name="Picture 2" descr="close up of  white ripped piece of paper on white background">
            <a:extLst>
              <a:ext uri="{FF2B5EF4-FFF2-40B4-BE49-F238E27FC236}">
                <a16:creationId xmlns:a16="http://schemas.microsoft.com/office/drawing/2014/main" id="{339AF366-6B50-4F4A-A860-7C3AE3CE5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00371" y="5154659"/>
            <a:ext cx="2360257" cy="445939"/>
          </a:xfrm>
          <a:prstGeom prst="rect">
            <a:avLst/>
          </a:prstGeom>
          <a:noFill/>
          <a:extLst>
            <a:ext uri="{909E8E84-426E-40dd-AFC4-6F175D3DCCD1}">
              <a14:hiddenFill xmlns="" xmlns:a14="http://schemas.microsoft.com/office/drawing/2010/main">
                <a:solidFill>
                  <a:srgbClr val="FFFFFF"/>
                </a:solidFill>
              </a14:hiddenFill>
            </a:ext>
          </a:extLst>
        </p:spPr>
      </p:pic>
      <p:sp>
        <p:nvSpPr>
          <p:cNvPr id="75" name="TextBox 74">
            <a:extLst>
              <a:ext uri="{FF2B5EF4-FFF2-40B4-BE49-F238E27FC236}">
                <a16:creationId xmlns:a16="http://schemas.microsoft.com/office/drawing/2014/main" id="{3E9134BD-5888-4F3E-B335-520CE0BB3AAE}"/>
              </a:ext>
            </a:extLst>
          </p:cNvPr>
          <p:cNvSpPr txBox="1"/>
          <p:nvPr/>
        </p:nvSpPr>
        <p:spPr>
          <a:xfrm>
            <a:off x="444168" y="5129418"/>
            <a:ext cx="286359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quiere dinero</a:t>
            </a:r>
          </a:p>
        </p:txBody>
      </p:sp>
      <p:graphicFrame>
        <p:nvGraphicFramePr>
          <p:cNvPr id="79" name="Table 78">
            <a:extLst>
              <a:ext uri="{FF2B5EF4-FFF2-40B4-BE49-F238E27FC236}">
                <a16:creationId xmlns:a16="http://schemas.microsoft.com/office/drawing/2014/main" id="{F8AE6AF8-A797-43FB-B91A-20F4957029D9}"/>
              </a:ext>
            </a:extLst>
          </p:cNvPr>
          <p:cNvGraphicFramePr>
            <a:graphicFrameLocks noGrp="1"/>
          </p:cNvGraphicFramePr>
          <p:nvPr>
            <p:extLst>
              <p:ext uri="{D42A27DB-BD31-4B8C-83A1-F6EECF244321}">
                <p14:modId xmlns:p14="http://schemas.microsoft.com/office/powerpoint/2010/main" val="664260372"/>
              </p:ext>
            </p:extLst>
          </p:nvPr>
        </p:nvGraphicFramePr>
        <p:xfrm>
          <a:off x="4560623" y="1559564"/>
          <a:ext cx="4584302" cy="4388451"/>
        </p:xfrm>
        <a:graphic>
          <a:graphicData uri="http://schemas.openxmlformats.org/drawingml/2006/table">
            <a:tbl>
              <a:tblPr firstRow="1" bandRow="1"/>
              <a:tblGrid>
                <a:gridCol w="3048240">
                  <a:extLst>
                    <a:ext uri="{9D8B030D-6E8A-4147-A177-3AD203B41FA5}">
                      <a16:colId xmlns:a16="http://schemas.microsoft.com/office/drawing/2014/main" val="2928869905"/>
                    </a:ext>
                  </a:extLst>
                </a:gridCol>
                <a:gridCol w="1536062">
                  <a:extLst>
                    <a:ext uri="{9D8B030D-6E8A-4147-A177-3AD203B41FA5}">
                      <a16:colId xmlns:a16="http://schemas.microsoft.com/office/drawing/2014/main" val="2415405571"/>
                    </a:ext>
                  </a:extLst>
                </a:gridCol>
              </a:tblGrid>
              <a:tr h="69734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baseline="0" dirty="0">
                          <a:solidFill>
                            <a:schemeClr val="tx1"/>
                          </a:solidFill>
                          <a:latin typeface="Century Gothic" panose="020B0502020202020204" pitchFamily="34" charset="0"/>
                        </a:rPr>
                        <a:t>‘to want’, ‘wanting’ </a:t>
                      </a:r>
                    </a:p>
                    <a:p>
                      <a:pPr algn="ctr"/>
                      <a:r>
                        <a:rPr lang="en-GB" sz="2000" b="0" i="0" baseline="0" dirty="0">
                          <a:solidFill>
                            <a:schemeClr val="tx1"/>
                          </a:solidFill>
                          <a:latin typeface="Century Gothic" panose="020B0502020202020204" pitchFamily="34" charset="0"/>
                        </a:rPr>
                        <a:t>(the action in general)</a:t>
                      </a:r>
                      <a:endParaRPr lang="en-GB" sz="2000" b="0" i="0"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000" b="1" baseline="0" dirty="0">
                          <a:solidFill>
                            <a:schemeClr val="tx1"/>
                          </a:solidFill>
                          <a:latin typeface="Century Gothic" panose="020B0502020202020204" pitchFamily="34" charset="0"/>
                        </a:rPr>
                        <a:t>someone wants</a:t>
                      </a:r>
                      <a:endParaRPr lang="en-GB" sz="2000" b="1" dirty="0">
                        <a:solidFill>
                          <a:schemeClr val="tx1"/>
                        </a:solidFill>
                        <a:latin typeface="Century Gothic" panose="020B0502020202020204" pitchFamily="34" charset="0"/>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24415809"/>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00476975"/>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48763795"/>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07030061"/>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67270774"/>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55301201"/>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23565507"/>
                  </a:ext>
                </a:extLst>
              </a:tr>
              <a:tr h="52677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64601267"/>
                  </a:ext>
                </a:extLst>
              </a:tr>
            </a:tbl>
          </a:graphicData>
        </a:graphic>
      </p:graphicFrame>
      <p:pic>
        <p:nvPicPr>
          <p:cNvPr id="80" name="Picture 2" descr="http://www.clker.com/cliparts/j/p/l/D/8/K/green-tick-md.png">
            <a:extLst>
              <a:ext uri="{FF2B5EF4-FFF2-40B4-BE49-F238E27FC236}">
                <a16:creationId xmlns:a16="http://schemas.microsoft.com/office/drawing/2014/main" id="{F70C8E85-F2D2-4C79-9E6C-A00306EDF01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049" y="223531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1" name="Picture 2" descr="http://www.clker.com/cliparts/j/p/l/D/8/K/green-tick-md.png">
            <a:extLst>
              <a:ext uri="{FF2B5EF4-FFF2-40B4-BE49-F238E27FC236}">
                <a16:creationId xmlns:a16="http://schemas.microsoft.com/office/drawing/2014/main" id="{1EDAF0DF-197B-45C1-B916-DA349DB416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0957" y="285091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2" name="Picture 2" descr="http://www.clker.com/cliparts/j/p/l/D/8/K/green-tick-md.png">
            <a:extLst>
              <a:ext uri="{FF2B5EF4-FFF2-40B4-BE49-F238E27FC236}">
                <a16:creationId xmlns:a16="http://schemas.microsoft.com/office/drawing/2014/main" id="{042859A8-C0E3-482B-B8E4-0F317F24BD4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5430" y="3342997"/>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3" name="Picture 2" descr="http://www.clker.com/cliparts/j/p/l/D/8/K/green-tick-md.png">
            <a:extLst>
              <a:ext uri="{FF2B5EF4-FFF2-40B4-BE49-F238E27FC236}">
                <a16:creationId xmlns:a16="http://schemas.microsoft.com/office/drawing/2014/main" id="{C6BD8122-1C76-4F53-89BE-A09B6B755B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7049" y="385781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2" descr="http://www.clker.com/cliparts/j/p/l/D/8/K/green-tick-md.png">
            <a:extLst>
              <a:ext uri="{FF2B5EF4-FFF2-40B4-BE49-F238E27FC236}">
                <a16:creationId xmlns:a16="http://schemas.microsoft.com/office/drawing/2014/main" id="{6F82B5E3-68AB-48B0-9D93-8987DEAE9B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5430" y="441852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5" name="Picture 2" descr="http://www.clker.com/cliparts/j/p/l/D/8/K/green-tick-md.png">
            <a:extLst>
              <a:ext uri="{FF2B5EF4-FFF2-40B4-BE49-F238E27FC236}">
                <a16:creationId xmlns:a16="http://schemas.microsoft.com/office/drawing/2014/main" id="{2964A5C9-F8E1-4498-9E74-2299C99911F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54222" y="4890038"/>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86" name="Picture 2" descr="http://www.clker.com/cliparts/j/p/l/D/8/K/green-tick-md.png">
            <a:extLst>
              <a:ext uri="{FF2B5EF4-FFF2-40B4-BE49-F238E27FC236}">
                <a16:creationId xmlns:a16="http://schemas.microsoft.com/office/drawing/2014/main" id="{D5C7CDE7-1787-469C-BF35-992BE594AC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0957" y="5469315"/>
            <a:ext cx="422268" cy="440047"/>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92" name="Table 91">
            <a:extLst>
              <a:ext uri="{FF2B5EF4-FFF2-40B4-BE49-F238E27FC236}">
                <a16:creationId xmlns:a16="http://schemas.microsoft.com/office/drawing/2014/main" id="{8CCC6372-8707-47C9-927A-BAB2DF922460}"/>
              </a:ext>
            </a:extLst>
          </p:cNvPr>
          <p:cNvGraphicFramePr>
            <a:graphicFrameLocks noGrp="1"/>
          </p:cNvGraphicFramePr>
          <p:nvPr>
            <p:extLst>
              <p:ext uri="{D42A27DB-BD31-4B8C-83A1-F6EECF244321}">
                <p14:modId xmlns:p14="http://schemas.microsoft.com/office/powerpoint/2010/main" val="1758350029"/>
              </p:ext>
            </p:extLst>
          </p:nvPr>
        </p:nvGraphicFramePr>
        <p:xfrm>
          <a:off x="9131370" y="1559564"/>
          <a:ext cx="2904682" cy="4377127"/>
        </p:xfrm>
        <a:graphic>
          <a:graphicData uri="http://schemas.openxmlformats.org/drawingml/2006/table">
            <a:tbl>
              <a:tblPr firstRow="1" bandRow="1"/>
              <a:tblGrid>
                <a:gridCol w="2904682">
                  <a:extLst>
                    <a:ext uri="{9D8B030D-6E8A-4147-A177-3AD203B41FA5}">
                      <a16:colId xmlns:a16="http://schemas.microsoft.com/office/drawing/2014/main" val="2415405571"/>
                    </a:ext>
                  </a:extLst>
                </a:gridCol>
              </a:tblGrid>
              <a:tr h="636306">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b="1" dirty="0">
                        <a:solidFill>
                          <a:srgbClr val="002060"/>
                        </a:solidFill>
                      </a:endParaRP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924415809"/>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00476975"/>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848763795"/>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107030061"/>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67270774"/>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4255301201"/>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623565507"/>
                  </a:ext>
                </a:extLst>
              </a:tr>
              <a:tr h="53440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164601267"/>
                  </a:ext>
                </a:extLst>
              </a:tr>
            </a:tbl>
          </a:graphicData>
        </a:graphic>
      </p:graphicFrame>
      <p:sp>
        <p:nvSpPr>
          <p:cNvPr id="93" name="Rectangle 92">
            <a:extLst>
              <a:ext uri="{FF2B5EF4-FFF2-40B4-BE49-F238E27FC236}">
                <a16:creationId xmlns:a16="http://schemas.microsoft.com/office/drawing/2014/main" id="{44A113E5-51FB-47F7-87B8-71C1DEDC2205}"/>
              </a:ext>
            </a:extLst>
          </p:cNvPr>
          <p:cNvSpPr/>
          <p:nvPr/>
        </p:nvSpPr>
        <p:spPr>
          <a:xfrm>
            <a:off x="9247576" y="2275249"/>
            <a:ext cx="2031325"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a (male) friend</a:t>
            </a:r>
          </a:p>
        </p:txBody>
      </p:sp>
      <p:sp>
        <p:nvSpPr>
          <p:cNvPr id="94" name="Rectangle 93">
            <a:extLst>
              <a:ext uri="{FF2B5EF4-FFF2-40B4-BE49-F238E27FC236}">
                <a16:creationId xmlns:a16="http://schemas.microsoft.com/office/drawing/2014/main" id="{58E0FF77-1CF2-4403-B730-9B120F89369A}"/>
              </a:ext>
            </a:extLst>
          </p:cNvPr>
          <p:cNvSpPr/>
          <p:nvPr/>
        </p:nvSpPr>
        <p:spPr>
          <a:xfrm>
            <a:off x="9260889" y="2794253"/>
            <a:ext cx="1253869"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a phone</a:t>
            </a:r>
          </a:p>
        </p:txBody>
      </p:sp>
      <p:sp>
        <p:nvSpPr>
          <p:cNvPr id="95" name="Rectangle 94">
            <a:extLst>
              <a:ext uri="{FF2B5EF4-FFF2-40B4-BE49-F238E27FC236}">
                <a16:creationId xmlns:a16="http://schemas.microsoft.com/office/drawing/2014/main" id="{E1578AAA-E499-4EE7-A9BB-67BD3B691C8D}"/>
              </a:ext>
            </a:extLst>
          </p:cNvPr>
          <p:cNvSpPr/>
          <p:nvPr/>
        </p:nvSpPr>
        <p:spPr>
          <a:xfrm>
            <a:off x="9211763" y="3322534"/>
            <a:ext cx="2969083"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a magazine in Spanish</a:t>
            </a:r>
          </a:p>
        </p:txBody>
      </p:sp>
      <p:sp>
        <p:nvSpPr>
          <p:cNvPr id="96" name="Rectangle 95">
            <a:extLst>
              <a:ext uri="{FF2B5EF4-FFF2-40B4-BE49-F238E27FC236}">
                <a16:creationId xmlns:a16="http://schemas.microsoft.com/office/drawing/2014/main" id="{29050EB9-E985-4082-9968-5CD14A2A5D33}"/>
              </a:ext>
            </a:extLst>
          </p:cNvPr>
          <p:cNvSpPr/>
          <p:nvPr/>
        </p:nvSpPr>
        <p:spPr>
          <a:xfrm>
            <a:off x="9144926" y="1676949"/>
            <a:ext cx="3216175" cy="40011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¿Qué cosa? (en inglés)</a:t>
            </a:r>
          </a:p>
        </p:txBody>
      </p:sp>
      <p:sp>
        <p:nvSpPr>
          <p:cNvPr id="97" name="Rectangle 96">
            <a:extLst>
              <a:ext uri="{FF2B5EF4-FFF2-40B4-BE49-F238E27FC236}">
                <a16:creationId xmlns:a16="http://schemas.microsoft.com/office/drawing/2014/main" id="{818B5C6C-F18A-45CB-9484-D4680290C76D}"/>
              </a:ext>
            </a:extLst>
          </p:cNvPr>
          <p:cNvSpPr/>
          <p:nvPr/>
        </p:nvSpPr>
        <p:spPr>
          <a:xfrm>
            <a:off x="9223927" y="3848304"/>
            <a:ext cx="109837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a horse</a:t>
            </a:r>
          </a:p>
        </p:txBody>
      </p:sp>
      <p:sp>
        <p:nvSpPr>
          <p:cNvPr id="98" name="Rectangle 97">
            <a:extLst>
              <a:ext uri="{FF2B5EF4-FFF2-40B4-BE49-F238E27FC236}">
                <a16:creationId xmlns:a16="http://schemas.microsoft.com/office/drawing/2014/main" id="{67282186-D811-40A3-A0E1-583A45CDD844}"/>
              </a:ext>
            </a:extLst>
          </p:cNvPr>
          <p:cNvSpPr/>
          <p:nvPr/>
        </p:nvSpPr>
        <p:spPr>
          <a:xfrm>
            <a:off x="9242932" y="4404820"/>
            <a:ext cx="2198038"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a bottle of Pepsi</a:t>
            </a:r>
          </a:p>
        </p:txBody>
      </p:sp>
      <p:sp>
        <p:nvSpPr>
          <p:cNvPr id="99" name="Rectangle 98">
            <a:extLst>
              <a:ext uri="{FF2B5EF4-FFF2-40B4-BE49-F238E27FC236}">
                <a16:creationId xmlns:a16="http://schemas.microsoft.com/office/drawing/2014/main" id="{37414AFD-1598-4F8D-BE76-31411E7EC638}"/>
              </a:ext>
            </a:extLst>
          </p:cNvPr>
          <p:cNvSpPr/>
          <p:nvPr/>
        </p:nvSpPr>
        <p:spPr>
          <a:xfrm>
            <a:off x="9272167" y="4941708"/>
            <a:ext cx="918841"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a task</a:t>
            </a:r>
          </a:p>
        </p:txBody>
      </p:sp>
      <p:sp>
        <p:nvSpPr>
          <p:cNvPr id="100" name="Rectangle 99">
            <a:extLst>
              <a:ext uri="{FF2B5EF4-FFF2-40B4-BE49-F238E27FC236}">
                <a16:creationId xmlns:a16="http://schemas.microsoft.com/office/drawing/2014/main" id="{D8B19054-770E-4A10-B7CA-0D1B99098215}"/>
              </a:ext>
            </a:extLst>
          </p:cNvPr>
          <p:cNvSpPr/>
          <p:nvPr/>
        </p:nvSpPr>
        <p:spPr>
          <a:xfrm>
            <a:off x="9313695" y="5460712"/>
            <a:ext cx="1055097" cy="40011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money</a:t>
            </a:r>
          </a:p>
        </p:txBody>
      </p:sp>
      <p:sp>
        <p:nvSpPr>
          <p:cNvPr id="102" name="Title 101">
            <a:extLst>
              <a:ext uri="{FF2B5EF4-FFF2-40B4-BE49-F238E27FC236}">
                <a16:creationId xmlns:a16="http://schemas.microsoft.com/office/drawing/2014/main" id="{F72F3614-1C28-4406-A2A4-9E16EA36AB35}"/>
              </a:ext>
            </a:extLst>
          </p:cNvPr>
          <p:cNvSpPr>
            <a:spLocks noGrp="1"/>
          </p:cNvSpPr>
          <p:nvPr>
            <p:ph type="title"/>
          </p:nvPr>
        </p:nvSpPr>
        <p:spPr/>
        <p:txBody>
          <a:bodyPr>
            <a:noAutofit/>
          </a:bodyPr>
          <a:lstStyle/>
          <a:p>
            <a:r>
              <a:rPr lang="en-GB" sz="2400" dirty="0"/>
              <a:t>Carta a los Reyes </a:t>
            </a:r>
            <a:r>
              <a:rPr lang="en-GB" sz="2400" dirty="0" err="1"/>
              <a:t>Magos</a:t>
            </a:r>
            <a:endParaRPr lang="en-GB" sz="2400" dirty="0"/>
          </a:p>
        </p:txBody>
      </p:sp>
      <p:pic>
        <p:nvPicPr>
          <p:cNvPr id="54" name="Graphic 53" descr="Teacher">
            <a:extLst>
              <a:ext uri="{FF2B5EF4-FFF2-40B4-BE49-F238E27FC236}">
                <a16:creationId xmlns:a16="http://schemas.microsoft.com/office/drawing/2014/main" id="{615CB619-7D96-4F07-A460-25189F2B67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09130" y="199196"/>
            <a:ext cx="914400" cy="914400"/>
          </a:xfrm>
          <a:prstGeom prst="rect">
            <a:avLst/>
          </a:prstGeom>
        </p:spPr>
      </p:pic>
      <p:sp>
        <p:nvSpPr>
          <p:cNvPr id="103" name="Speech Bubble: Rectangle with Corners Rounded 102">
            <a:extLst>
              <a:ext uri="{FF2B5EF4-FFF2-40B4-BE49-F238E27FC236}">
                <a16:creationId xmlns:a16="http://schemas.microsoft.com/office/drawing/2014/main" id="{4DFE81DD-4214-431F-A0FF-33B53C886D10}"/>
              </a:ext>
            </a:extLst>
          </p:cNvPr>
          <p:cNvSpPr/>
          <p:nvPr/>
        </p:nvSpPr>
        <p:spPr>
          <a:xfrm>
            <a:off x="5223530" y="317836"/>
            <a:ext cx="5291228" cy="668578"/>
          </a:xfrm>
          <a:prstGeom prst="wedgeRoundRectCallout">
            <a:avLst>
              <a:gd name="adj1" fmla="val -55525"/>
              <a:gd name="adj2" fmla="val 6514"/>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las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frases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Marca la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opción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correcta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significa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104" name="TextBox 103">
            <a:extLst>
              <a:ext uri="{FF2B5EF4-FFF2-40B4-BE49-F238E27FC236}">
                <a16:creationId xmlns:a16="http://schemas.microsoft.com/office/drawing/2014/main" id="{6006306E-5F82-4B43-AFA5-BE61F55A0DD0}"/>
              </a:ext>
            </a:extLst>
          </p:cNvPr>
          <p:cNvSpPr txBox="1"/>
          <p:nvPr/>
        </p:nvSpPr>
        <p:spPr>
          <a:xfrm>
            <a:off x="11226937" y="244989"/>
            <a:ext cx="965063"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105" name="Picture 104" descr="A cartoon of a child with red hair&#10;&#10;Description automatically generated">
            <a:extLst>
              <a:ext uri="{FF2B5EF4-FFF2-40B4-BE49-F238E27FC236}">
                <a16:creationId xmlns:a16="http://schemas.microsoft.com/office/drawing/2014/main" id="{D5EA7AA5-DE0B-4BD8-9F7E-9EBD882CD9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5576" y="958420"/>
            <a:ext cx="1489236" cy="1489236"/>
          </a:xfrm>
          <a:prstGeom prst="rect">
            <a:avLst/>
          </a:prstGeom>
        </p:spPr>
      </p:pic>
    </p:spTree>
    <p:extLst>
      <p:ext uri="{BB962C8B-B14F-4D97-AF65-F5344CB8AC3E}">
        <p14:creationId xmlns:p14="http://schemas.microsoft.com/office/powerpoint/2010/main" val="262929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P spid="94" grpId="0"/>
      <p:bldP spid="95" grpId="0"/>
      <p:bldP spid="97" grpId="0"/>
      <p:bldP spid="98" grpId="0"/>
      <p:bldP spid="99" grpId="0"/>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845C8BF8-7312-45A8-9F34-F24C069FD72C}"/>
              </a:ext>
            </a:extLst>
          </p:cNvPr>
          <p:cNvGraphicFramePr>
            <a:graphicFrameLocks noGrp="1"/>
          </p:cNvGraphicFramePr>
          <p:nvPr>
            <p:extLst>
              <p:ext uri="{D42A27DB-BD31-4B8C-83A1-F6EECF244321}">
                <p14:modId xmlns:p14="http://schemas.microsoft.com/office/powerpoint/2010/main" val="2890734477"/>
              </p:ext>
            </p:extLst>
          </p:nvPr>
        </p:nvGraphicFramePr>
        <p:xfrm>
          <a:off x="272524" y="939755"/>
          <a:ext cx="10412893" cy="5332330"/>
        </p:xfrm>
        <a:graphic>
          <a:graphicData uri="http://schemas.openxmlformats.org/drawingml/2006/table">
            <a:tbl>
              <a:tblPr firstRow="1" bandRow="1">
                <a:tableStyleId>{22838BEF-8BB2-4498-84A7-C5851F593DF1}</a:tableStyleId>
              </a:tblPr>
              <a:tblGrid>
                <a:gridCol w="945034">
                  <a:extLst>
                    <a:ext uri="{9D8B030D-6E8A-4147-A177-3AD203B41FA5}">
                      <a16:colId xmlns:a16="http://schemas.microsoft.com/office/drawing/2014/main" val="3826511760"/>
                    </a:ext>
                  </a:extLst>
                </a:gridCol>
                <a:gridCol w="1651000">
                  <a:extLst>
                    <a:ext uri="{9D8B030D-6E8A-4147-A177-3AD203B41FA5}">
                      <a16:colId xmlns:a16="http://schemas.microsoft.com/office/drawing/2014/main" val="2766133930"/>
                    </a:ext>
                  </a:extLst>
                </a:gridCol>
                <a:gridCol w="3060700">
                  <a:extLst>
                    <a:ext uri="{9D8B030D-6E8A-4147-A177-3AD203B41FA5}">
                      <a16:colId xmlns:a16="http://schemas.microsoft.com/office/drawing/2014/main" val="1055200239"/>
                    </a:ext>
                  </a:extLst>
                </a:gridCol>
                <a:gridCol w="4756159">
                  <a:extLst>
                    <a:ext uri="{9D8B030D-6E8A-4147-A177-3AD203B41FA5}">
                      <a16:colId xmlns:a16="http://schemas.microsoft.com/office/drawing/2014/main" val="3884874734"/>
                    </a:ext>
                  </a:extLst>
                </a:gridCol>
              </a:tblGrid>
              <a:tr h="494348">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0728150"/>
                  </a:ext>
                </a:extLst>
              </a:tr>
              <a:tr h="7944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i="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45640607"/>
                  </a:ext>
                </a:extLst>
              </a:tr>
              <a:tr h="7944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79238503"/>
                  </a:ext>
                </a:extLst>
              </a:tr>
              <a:tr h="865682">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70167395"/>
                  </a:ext>
                </a:extLst>
              </a:tr>
              <a:tr h="7944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107718701"/>
                  </a:ext>
                </a:extLst>
              </a:tr>
              <a:tr h="79446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000" b="0"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556631420"/>
                  </a:ext>
                </a:extLst>
              </a:tr>
              <a:tr h="794460">
                <a:tc>
                  <a:txBody>
                    <a:bodyPr/>
                    <a:lstStyle/>
                    <a:p>
                      <a:endParaRPr lang="en-GB" sz="2000" b="0"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tc>
                  <a:txBody>
                    <a:bodyPr/>
                    <a:lstStyle/>
                    <a:p>
                      <a:pPr algn="ct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96489013"/>
                  </a:ext>
                </a:extLst>
              </a:tr>
            </a:tbl>
          </a:graphicData>
        </a:graphic>
      </p:graphicFrame>
      <p:sp>
        <p:nvSpPr>
          <p:cNvPr id="10" name="Action Button: Custom 24">
            <a:hlinkClick r:id="" action="ppaction://noaction" highlightClick="1">
              <a:snd r:embed="rId3" name="quiero una revista.wav"/>
            </a:hlinkClick>
            <a:extLst>
              <a:ext uri="{FF2B5EF4-FFF2-40B4-BE49-F238E27FC236}">
                <a16:creationId xmlns:a16="http://schemas.microsoft.com/office/drawing/2014/main" id="{A5437D24-1585-4E72-B13A-140286E265DA}"/>
              </a:ext>
            </a:extLst>
          </p:cNvPr>
          <p:cNvSpPr/>
          <p:nvPr/>
        </p:nvSpPr>
        <p:spPr>
          <a:xfrm>
            <a:off x="530097" y="5694928"/>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
        <p:nvSpPr>
          <p:cNvPr id="13" name="Action Button: Custom 27">
            <a:hlinkClick r:id="" action="ppaction://noaction" highlightClick="1">
              <a:snd r:embed="rId4" name="quiere unas plantas.wav"/>
            </a:hlinkClick>
            <a:extLst>
              <a:ext uri="{FF2B5EF4-FFF2-40B4-BE49-F238E27FC236}">
                <a16:creationId xmlns:a16="http://schemas.microsoft.com/office/drawing/2014/main" id="{A33E5DE6-7F6E-494B-9C25-6258B4AF8BBC}"/>
              </a:ext>
            </a:extLst>
          </p:cNvPr>
          <p:cNvSpPr/>
          <p:nvPr/>
        </p:nvSpPr>
        <p:spPr>
          <a:xfrm>
            <a:off x="535331" y="1699027"/>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14" name="TextBox 13">
            <a:extLst>
              <a:ext uri="{FF2B5EF4-FFF2-40B4-BE49-F238E27FC236}">
                <a16:creationId xmlns:a16="http://schemas.microsoft.com/office/drawing/2014/main" id="{38E2147E-520B-4119-AACF-FD341AA86704}"/>
              </a:ext>
            </a:extLst>
          </p:cNvPr>
          <p:cNvSpPr txBox="1"/>
          <p:nvPr/>
        </p:nvSpPr>
        <p:spPr>
          <a:xfrm>
            <a:off x="1146259" y="986305"/>
            <a:ext cx="1935561"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Yo</a:t>
            </a:r>
            <a:r>
              <a:rPr kumimoji="0" lang="en-GB" sz="2200" b="0" i="0" u="none" strike="noStrike" kern="0" cap="none" spc="0" normalizeH="0" baseline="0" noProof="0" dirty="0">
                <a:ln>
                  <a:noFill/>
                </a:ln>
                <a:effectLst/>
                <a:uLnTx/>
                <a:uFillTx/>
                <a:latin typeface="+mj-lt"/>
              </a:rPr>
              <a:t> (I want)</a:t>
            </a:r>
          </a:p>
        </p:txBody>
      </p:sp>
      <p:sp>
        <p:nvSpPr>
          <p:cNvPr id="15" name="TextBox 14">
            <a:extLst>
              <a:ext uri="{FF2B5EF4-FFF2-40B4-BE49-F238E27FC236}">
                <a16:creationId xmlns:a16="http://schemas.microsoft.com/office/drawing/2014/main" id="{3A7C65E9-AE04-4768-A672-2EF77BCD91CD}"/>
              </a:ext>
            </a:extLst>
          </p:cNvPr>
          <p:cNvSpPr txBox="1"/>
          <p:nvPr/>
        </p:nvSpPr>
        <p:spPr>
          <a:xfrm>
            <a:off x="2853430" y="985391"/>
            <a:ext cx="3186585" cy="43088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Mi padre</a:t>
            </a:r>
            <a:r>
              <a:rPr kumimoji="0" lang="en-GB" sz="2200" b="0" i="0" u="none" strike="noStrike" kern="0" cap="none" spc="0" normalizeH="0" baseline="0" noProof="0" dirty="0">
                <a:ln>
                  <a:noFill/>
                </a:ln>
                <a:effectLst/>
                <a:uLnTx/>
                <a:uFillTx/>
                <a:latin typeface="+mj-lt"/>
              </a:rPr>
              <a:t> (he wants)</a:t>
            </a:r>
          </a:p>
        </p:txBody>
      </p:sp>
      <p:pic>
        <p:nvPicPr>
          <p:cNvPr id="17" name="Picture 2" descr="http://www.clker.com/cliparts/j/p/l/D/8/K/green-tick-md.png">
            <a:extLst>
              <a:ext uri="{FF2B5EF4-FFF2-40B4-BE49-F238E27FC236}">
                <a16:creationId xmlns:a16="http://schemas.microsoft.com/office/drawing/2014/main" id="{05665E68-DEF7-419C-8F11-BDBD327139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9483" y="5597219"/>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2" descr="http://www.clker.com/cliparts/j/p/l/D/8/K/green-tick-md.png">
            <a:extLst>
              <a:ext uri="{FF2B5EF4-FFF2-40B4-BE49-F238E27FC236}">
                <a16:creationId xmlns:a16="http://schemas.microsoft.com/office/drawing/2014/main" id="{D9F415EB-E14E-4BE5-998C-6A45463E18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277" y="1547981"/>
            <a:ext cx="422268" cy="440047"/>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id="{8CAD5519-5CCF-47B2-AA5A-F0229F431EEC}"/>
              </a:ext>
            </a:extLst>
          </p:cNvPr>
          <p:cNvSpPr txBox="1"/>
          <p:nvPr/>
        </p:nvSpPr>
        <p:spPr>
          <a:xfrm>
            <a:off x="6285792" y="1023916"/>
            <a:ext cx="5107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A</a:t>
            </a:r>
            <a:endParaRPr kumimoji="0" lang="en-GB" sz="2200" b="0" i="0" u="none" strike="noStrike" kern="0" cap="none" spc="0" normalizeH="0" baseline="0" noProof="0" dirty="0">
              <a:ln>
                <a:noFill/>
              </a:ln>
              <a:effectLst/>
              <a:uLnTx/>
              <a:uFillTx/>
              <a:latin typeface="+mj-lt"/>
            </a:endParaRPr>
          </a:p>
        </p:txBody>
      </p:sp>
      <p:sp>
        <p:nvSpPr>
          <p:cNvPr id="23" name="TextBox 22">
            <a:extLst>
              <a:ext uri="{FF2B5EF4-FFF2-40B4-BE49-F238E27FC236}">
                <a16:creationId xmlns:a16="http://schemas.microsoft.com/office/drawing/2014/main" id="{0A624769-87C3-4ACC-B5E7-CE9D0DFD5974}"/>
              </a:ext>
            </a:extLst>
          </p:cNvPr>
          <p:cNvSpPr txBox="1"/>
          <p:nvPr/>
        </p:nvSpPr>
        <p:spPr>
          <a:xfrm>
            <a:off x="9032032" y="1001780"/>
            <a:ext cx="510770"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effectLst/>
                <a:uLnTx/>
                <a:uFillTx/>
                <a:latin typeface="+mj-lt"/>
              </a:rPr>
              <a:t>B</a:t>
            </a:r>
            <a:endParaRPr kumimoji="0" lang="en-GB" sz="2200" b="0" i="0" u="none" strike="noStrike" kern="0" cap="none" spc="0" normalizeH="0" baseline="0" noProof="0" dirty="0">
              <a:ln>
                <a:noFill/>
              </a:ln>
              <a:effectLst/>
              <a:uLnTx/>
              <a:uFillTx/>
              <a:latin typeface="+mj-lt"/>
            </a:endParaRPr>
          </a:p>
        </p:txBody>
      </p:sp>
      <p:pic>
        <p:nvPicPr>
          <p:cNvPr id="29" name="Picture 6" descr="http://www.clker.com/cliparts/x/k/6/f/T/0/magazine-without-shadow-or-barcode-md.png">
            <a:extLst>
              <a:ext uri="{FF2B5EF4-FFF2-40B4-BE49-F238E27FC236}">
                <a16:creationId xmlns:a16="http://schemas.microsoft.com/office/drawing/2014/main" id="{9D8CC7E4-CC6F-44BB-926C-3251910B9B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7526" y="5623251"/>
            <a:ext cx="610945" cy="647775"/>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6" descr="http://www.clker.com/cliparts/x/k/6/f/T/0/magazine-without-shadow-or-barcode-md.png">
            <a:extLst>
              <a:ext uri="{FF2B5EF4-FFF2-40B4-BE49-F238E27FC236}">
                <a16:creationId xmlns:a16="http://schemas.microsoft.com/office/drawing/2014/main" id="{A9A6FC2B-8BC2-4CCC-8FD8-6675982384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7312" y="5609168"/>
            <a:ext cx="610945" cy="647775"/>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6" descr="http://www.clker.com/cliparts/x/k/6/f/T/0/magazine-without-shadow-or-barcode-md.png">
            <a:extLst>
              <a:ext uri="{FF2B5EF4-FFF2-40B4-BE49-F238E27FC236}">
                <a16:creationId xmlns:a16="http://schemas.microsoft.com/office/drawing/2014/main" id="{B5828DB2-76E3-424C-9452-4E325E0136D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1570" y="5533044"/>
            <a:ext cx="610945" cy="647775"/>
          </a:xfrm>
          <a:prstGeom prst="rect">
            <a:avLst/>
          </a:prstGeom>
          <a:noFill/>
          <a:extLst>
            <a:ext uri="{909E8E84-426E-40dd-AFC4-6F175D3DCCD1}">
              <a14:hiddenFill xmlns:a14="http://schemas.microsoft.com/office/drawing/2010/main" xmlns="">
                <a:solidFill>
                  <a:srgbClr val="FFFFFF"/>
                </a:solidFill>
              </a14:hiddenFill>
            </a:ext>
          </a:extLst>
        </p:spPr>
      </p:pic>
      <p:pic>
        <p:nvPicPr>
          <p:cNvPr id="38" name="Picture 14" descr="http://www.clker.com/cliparts/p/y/U/Y/S/b/plantas-md.png">
            <a:extLst>
              <a:ext uri="{FF2B5EF4-FFF2-40B4-BE49-F238E27FC236}">
                <a16:creationId xmlns:a16="http://schemas.microsoft.com/office/drawing/2014/main" id="{1958CF10-E728-4087-AE4E-DC58DEA377C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17"/>
          <a:stretch/>
        </p:blipFill>
        <p:spPr bwMode="auto">
          <a:xfrm>
            <a:off x="6195214" y="1445165"/>
            <a:ext cx="510963" cy="810431"/>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Picture 14" descr="http://www.clker.com/cliparts/p/y/U/Y/S/b/plantas-md.png">
            <a:extLst>
              <a:ext uri="{FF2B5EF4-FFF2-40B4-BE49-F238E27FC236}">
                <a16:creationId xmlns:a16="http://schemas.microsoft.com/office/drawing/2014/main" id="{26259529-477B-4A07-8701-97F39151731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17"/>
          <a:stretch/>
        </p:blipFill>
        <p:spPr bwMode="auto">
          <a:xfrm>
            <a:off x="6728781" y="1415966"/>
            <a:ext cx="531630" cy="84321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14" descr="http://www.clker.com/cliparts/p/y/U/Y/S/b/plantas-md.png">
            <a:extLst>
              <a:ext uri="{FF2B5EF4-FFF2-40B4-BE49-F238E27FC236}">
                <a16:creationId xmlns:a16="http://schemas.microsoft.com/office/drawing/2014/main" id="{7404BF7F-5A4A-4BBD-B92E-D7CE66C750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1917"/>
          <a:stretch/>
        </p:blipFill>
        <p:spPr bwMode="auto">
          <a:xfrm>
            <a:off x="9052404" y="1486139"/>
            <a:ext cx="465078" cy="737653"/>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Oval 43">
            <a:extLst>
              <a:ext uri="{FF2B5EF4-FFF2-40B4-BE49-F238E27FC236}">
                <a16:creationId xmlns:a16="http://schemas.microsoft.com/office/drawing/2014/main" id="{45EEDBF4-9C3F-4C89-980E-4537AE161866}"/>
              </a:ext>
            </a:extLst>
          </p:cNvPr>
          <p:cNvSpPr/>
          <p:nvPr/>
        </p:nvSpPr>
        <p:spPr>
          <a:xfrm>
            <a:off x="9103115" y="5405263"/>
            <a:ext cx="1207215" cy="870034"/>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7" name="Oval 46">
            <a:extLst>
              <a:ext uri="{FF2B5EF4-FFF2-40B4-BE49-F238E27FC236}">
                <a16:creationId xmlns:a16="http://schemas.microsoft.com/office/drawing/2014/main" id="{FB3178BA-A9CC-4283-B738-32CB3F046FFD}"/>
              </a:ext>
            </a:extLst>
          </p:cNvPr>
          <p:cNvSpPr/>
          <p:nvPr/>
        </p:nvSpPr>
        <p:spPr>
          <a:xfrm>
            <a:off x="5921633" y="1420403"/>
            <a:ext cx="1501863" cy="893272"/>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48" name="Title 47">
            <a:extLst>
              <a:ext uri="{FF2B5EF4-FFF2-40B4-BE49-F238E27FC236}">
                <a16:creationId xmlns:a16="http://schemas.microsoft.com/office/drawing/2014/main" id="{C6637E71-D253-4C8D-89F4-143001C9074B}"/>
              </a:ext>
            </a:extLst>
          </p:cNvPr>
          <p:cNvSpPr>
            <a:spLocks noGrp="1"/>
          </p:cNvSpPr>
          <p:nvPr>
            <p:ph type="title"/>
          </p:nvPr>
        </p:nvSpPr>
        <p:spPr>
          <a:xfrm>
            <a:off x="0" y="146383"/>
            <a:ext cx="2050617" cy="627502"/>
          </a:xfrm>
        </p:spPr>
        <p:txBody>
          <a:bodyPr/>
          <a:lstStyle/>
          <a:p>
            <a:r>
              <a:rPr lang="en-GB" dirty="0"/>
              <a:t>Regalos</a:t>
            </a:r>
          </a:p>
        </p:txBody>
      </p:sp>
      <p:sp>
        <p:nvSpPr>
          <p:cNvPr id="49" name="TextBox 48">
            <a:extLst>
              <a:ext uri="{FF2B5EF4-FFF2-40B4-BE49-F238E27FC236}">
                <a16:creationId xmlns:a16="http://schemas.microsoft.com/office/drawing/2014/main" id="{F49B2844-5548-415D-B641-440560705DFA}"/>
              </a:ext>
            </a:extLst>
          </p:cNvPr>
          <p:cNvSpPr txBox="1"/>
          <p:nvPr/>
        </p:nvSpPr>
        <p:spPr>
          <a:xfrm>
            <a:off x="10564705" y="244207"/>
            <a:ext cx="1363438" cy="400110"/>
          </a:xfrm>
          <a:prstGeom prst="rect">
            <a:avLst/>
          </a:prstGeom>
          <a:noFill/>
        </p:spPr>
        <p:txBody>
          <a:bodyPr wrap="square">
            <a:spAutoFit/>
          </a:bodyPr>
          <a:lstStyle/>
          <a:p>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ea typeface="+mj-ea"/>
                <a:cs typeface="+mj-cs"/>
              </a:rPr>
              <a:t>escuchar</a:t>
            </a:r>
            <a:endParaRPr lang="en-GB" dirty="0">
              <a:solidFill>
                <a:schemeClr val="bg1"/>
              </a:solidFill>
            </a:endParaRPr>
          </a:p>
        </p:txBody>
      </p:sp>
      <p:sp>
        <p:nvSpPr>
          <p:cNvPr id="50" name="Action Button: Custom 23">
            <a:hlinkClick r:id="" action="ppaction://noaction" highlightClick="1">
              <a:snd r:embed="rId8" name="quiere una moneda.wav"/>
            </a:hlinkClick>
            <a:extLst>
              <a:ext uri="{FF2B5EF4-FFF2-40B4-BE49-F238E27FC236}">
                <a16:creationId xmlns:a16="http://schemas.microsoft.com/office/drawing/2014/main" id="{1DCA5C02-C6AE-42AF-AC3A-AF11A91974A9}"/>
              </a:ext>
            </a:extLst>
          </p:cNvPr>
          <p:cNvSpPr/>
          <p:nvPr/>
        </p:nvSpPr>
        <p:spPr>
          <a:xfrm>
            <a:off x="530097" y="244242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51" name="Action Button: Custom 24">
            <a:hlinkClick r:id="" action="ppaction://noaction" highlightClick="1">
              <a:snd r:embed="rId9" name="quiero un libro.wav"/>
            </a:hlinkClick>
            <a:extLst>
              <a:ext uri="{FF2B5EF4-FFF2-40B4-BE49-F238E27FC236}">
                <a16:creationId xmlns:a16="http://schemas.microsoft.com/office/drawing/2014/main" id="{0D824C45-0B01-4BFC-9768-C6CBD07563AC}"/>
              </a:ext>
            </a:extLst>
          </p:cNvPr>
          <p:cNvSpPr/>
          <p:nvPr/>
        </p:nvSpPr>
        <p:spPr>
          <a:xfrm>
            <a:off x="547464" y="323727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52" name="Action Button: Custom 25">
            <a:hlinkClick r:id="" action="ppaction://noaction" highlightClick="1">
              <a:snd r:embed="rId10" name="quiere una camisa.wav"/>
            </a:hlinkClick>
            <a:extLst>
              <a:ext uri="{FF2B5EF4-FFF2-40B4-BE49-F238E27FC236}">
                <a16:creationId xmlns:a16="http://schemas.microsoft.com/office/drawing/2014/main" id="{E2DDAB16-455F-4BEF-8711-C8DA2A119EB5}"/>
              </a:ext>
            </a:extLst>
          </p:cNvPr>
          <p:cNvSpPr/>
          <p:nvPr/>
        </p:nvSpPr>
        <p:spPr>
          <a:xfrm>
            <a:off x="547464" y="415600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53" name="Action Button: Custom 27">
            <a:hlinkClick r:id="" action="ppaction://noaction" highlightClick="1">
              <a:snd r:embed="rId11" name="quiero unos bolígrafos.wav"/>
            </a:hlinkClick>
            <a:extLst>
              <a:ext uri="{FF2B5EF4-FFF2-40B4-BE49-F238E27FC236}">
                <a16:creationId xmlns:a16="http://schemas.microsoft.com/office/drawing/2014/main" id="{5BFEB86F-42CC-46AB-B694-DDEA15FDE379}"/>
              </a:ext>
            </a:extLst>
          </p:cNvPr>
          <p:cNvSpPr/>
          <p:nvPr/>
        </p:nvSpPr>
        <p:spPr>
          <a:xfrm>
            <a:off x="547464" y="4906146"/>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mn-cs"/>
              </a:rPr>
              <a:t>5</a:t>
            </a:r>
          </a:p>
        </p:txBody>
      </p:sp>
      <p:pic>
        <p:nvPicPr>
          <p:cNvPr id="54" name="Picture 2" descr="http://www.clker.com/cliparts/j/p/l/D/8/K/green-tick-md.png">
            <a:extLst>
              <a:ext uri="{FF2B5EF4-FFF2-40B4-BE49-F238E27FC236}">
                <a16:creationId xmlns:a16="http://schemas.microsoft.com/office/drawing/2014/main" id="{E6D8EE29-FB0C-494F-97C5-ADC19577B4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277" y="241517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5" name="Picture 2" descr="http://www.clker.com/cliparts/j/p/l/D/8/K/green-tick-md.png">
            <a:extLst>
              <a:ext uri="{FF2B5EF4-FFF2-40B4-BE49-F238E27FC236}">
                <a16:creationId xmlns:a16="http://schemas.microsoft.com/office/drawing/2014/main" id="{FD7ACBE6-B8F0-4099-BA01-6EBEBC15F3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9449" y="3208976"/>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6" name="Picture 2" descr="http://www.clker.com/cliparts/j/p/l/D/8/K/green-tick-md.png">
            <a:extLst>
              <a:ext uri="{FF2B5EF4-FFF2-40B4-BE49-F238E27FC236}">
                <a16:creationId xmlns:a16="http://schemas.microsoft.com/office/drawing/2014/main" id="{9D7CA0F9-1D15-4AF3-9715-A9672979E6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277" y="4055373"/>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57" name="Picture 56">
            <a:extLst>
              <a:ext uri="{FF2B5EF4-FFF2-40B4-BE49-F238E27FC236}">
                <a16:creationId xmlns:a16="http://schemas.microsoft.com/office/drawing/2014/main" id="{D3D8EFE0-8564-4FF1-B705-D1D1F726A41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95653" y="2359716"/>
            <a:ext cx="592890" cy="592890"/>
          </a:xfrm>
          <a:prstGeom prst="rect">
            <a:avLst/>
          </a:prstGeom>
        </p:spPr>
      </p:pic>
      <p:pic>
        <p:nvPicPr>
          <p:cNvPr id="58" name="Picture 57">
            <a:extLst>
              <a:ext uri="{FF2B5EF4-FFF2-40B4-BE49-F238E27FC236}">
                <a16:creationId xmlns:a16="http://schemas.microsoft.com/office/drawing/2014/main" id="{FE8DFA35-F7E3-4986-8AC9-7F23FE9CA3F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73692" y="2338751"/>
            <a:ext cx="592890" cy="592890"/>
          </a:xfrm>
          <a:prstGeom prst="rect">
            <a:avLst/>
          </a:prstGeom>
        </p:spPr>
      </p:pic>
      <p:pic>
        <p:nvPicPr>
          <p:cNvPr id="59" name="Picture 58">
            <a:extLst>
              <a:ext uri="{FF2B5EF4-FFF2-40B4-BE49-F238E27FC236}">
                <a16:creationId xmlns:a16="http://schemas.microsoft.com/office/drawing/2014/main" id="{377CD3D2-9D1B-4C3F-8629-0AE79F500D0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66854" y="2376417"/>
            <a:ext cx="592890" cy="592890"/>
          </a:xfrm>
          <a:prstGeom prst="rect">
            <a:avLst/>
          </a:prstGeom>
        </p:spPr>
      </p:pic>
      <p:pic>
        <p:nvPicPr>
          <p:cNvPr id="60" name="Picture 59">
            <a:extLst>
              <a:ext uri="{FF2B5EF4-FFF2-40B4-BE49-F238E27FC236}">
                <a16:creationId xmlns:a16="http://schemas.microsoft.com/office/drawing/2014/main" id="{3B679966-4ED7-4131-8FA2-8D84FC85203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62800" y="3178555"/>
            <a:ext cx="1160696" cy="611300"/>
          </a:xfrm>
          <a:prstGeom prst="rect">
            <a:avLst/>
          </a:prstGeom>
        </p:spPr>
      </p:pic>
      <p:pic>
        <p:nvPicPr>
          <p:cNvPr id="61" name="Picture 60">
            <a:extLst>
              <a:ext uri="{FF2B5EF4-FFF2-40B4-BE49-F238E27FC236}">
                <a16:creationId xmlns:a16="http://schemas.microsoft.com/office/drawing/2014/main" id="{6EA78905-596D-448B-8E96-60996239F4D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88624" y="3239096"/>
            <a:ext cx="1160696" cy="611300"/>
          </a:xfrm>
          <a:prstGeom prst="rect">
            <a:avLst/>
          </a:prstGeom>
        </p:spPr>
      </p:pic>
      <p:pic>
        <p:nvPicPr>
          <p:cNvPr id="62" name="Picture 61">
            <a:extLst>
              <a:ext uri="{FF2B5EF4-FFF2-40B4-BE49-F238E27FC236}">
                <a16:creationId xmlns:a16="http://schemas.microsoft.com/office/drawing/2014/main" id="{49F9F5E4-51B0-4CF4-A6FA-59C66678882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60952" y="3231646"/>
            <a:ext cx="1160696" cy="611300"/>
          </a:xfrm>
          <a:prstGeom prst="rect">
            <a:avLst/>
          </a:prstGeom>
        </p:spPr>
      </p:pic>
      <p:pic>
        <p:nvPicPr>
          <p:cNvPr id="63" name="Picture 4" descr="http://www.clker.com/cliparts/c/4/9/a/1195423756210919835ryanlerch_shirt_outline.svg.med.png">
            <a:extLst>
              <a:ext uri="{FF2B5EF4-FFF2-40B4-BE49-F238E27FC236}">
                <a16:creationId xmlns:a16="http://schemas.microsoft.com/office/drawing/2014/main" id="{4D74DB8A-8ECD-44C1-AE84-8D72B6B8244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178794" y="4055373"/>
            <a:ext cx="878683" cy="541855"/>
          </a:xfrm>
          <a:prstGeom prst="rect">
            <a:avLst/>
          </a:prstGeom>
          <a:noFill/>
          <a:extLst>
            <a:ext uri="{909E8E84-426E-40dd-AFC4-6F175D3DCCD1}">
              <a14:hiddenFill xmlns:a14="http://schemas.microsoft.com/office/drawing/2010/main" xmlns="">
                <a:solidFill>
                  <a:srgbClr val="FFFFFF"/>
                </a:solidFill>
              </a14:hiddenFill>
            </a:ext>
          </a:extLst>
        </p:spPr>
      </p:pic>
      <p:pic>
        <p:nvPicPr>
          <p:cNvPr id="64" name="Picture 4" descr="http://www.clker.com/cliparts/c/4/9/a/1195423756210919835ryanlerch_shirt_outline.svg.med.png">
            <a:extLst>
              <a:ext uri="{FF2B5EF4-FFF2-40B4-BE49-F238E27FC236}">
                <a16:creationId xmlns:a16="http://schemas.microsoft.com/office/drawing/2014/main" id="{9CF6D44A-DC21-49CB-B956-6C58684F20A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57477" y="3995475"/>
            <a:ext cx="878683" cy="541855"/>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4" descr="http://www.clker.com/cliparts/c/4/9/a/1195423756210919835ryanlerch_shirt_outline.svg.med.png">
            <a:extLst>
              <a:ext uri="{FF2B5EF4-FFF2-40B4-BE49-F238E27FC236}">
                <a16:creationId xmlns:a16="http://schemas.microsoft.com/office/drawing/2014/main" id="{FD864977-935E-46CE-A4AC-E362464A0272}"/>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845601" y="4035220"/>
            <a:ext cx="878683" cy="541855"/>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Oval 65">
            <a:extLst>
              <a:ext uri="{FF2B5EF4-FFF2-40B4-BE49-F238E27FC236}">
                <a16:creationId xmlns:a16="http://schemas.microsoft.com/office/drawing/2014/main" id="{3F8EF7D5-CFF6-4BC5-AA86-6685701A2F7B}"/>
              </a:ext>
            </a:extLst>
          </p:cNvPr>
          <p:cNvSpPr/>
          <p:nvPr/>
        </p:nvSpPr>
        <p:spPr>
          <a:xfrm>
            <a:off x="8547437" y="2376416"/>
            <a:ext cx="1389241" cy="684609"/>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7" name="Oval 66">
            <a:extLst>
              <a:ext uri="{FF2B5EF4-FFF2-40B4-BE49-F238E27FC236}">
                <a16:creationId xmlns:a16="http://schemas.microsoft.com/office/drawing/2014/main" id="{FF160DA5-B8AE-4479-9F02-65FAC81E1FB7}"/>
              </a:ext>
            </a:extLst>
          </p:cNvPr>
          <p:cNvSpPr/>
          <p:nvPr/>
        </p:nvSpPr>
        <p:spPr>
          <a:xfrm>
            <a:off x="6068983" y="2991539"/>
            <a:ext cx="1389241" cy="920752"/>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68" name="Oval 67">
            <a:extLst>
              <a:ext uri="{FF2B5EF4-FFF2-40B4-BE49-F238E27FC236}">
                <a16:creationId xmlns:a16="http://schemas.microsoft.com/office/drawing/2014/main" id="{40C0535F-783D-4228-9E0F-8759C4E11DBD}"/>
              </a:ext>
            </a:extLst>
          </p:cNvPr>
          <p:cNvSpPr/>
          <p:nvPr/>
        </p:nvSpPr>
        <p:spPr>
          <a:xfrm>
            <a:off x="8583764" y="3952449"/>
            <a:ext cx="1389241" cy="809450"/>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pic>
        <p:nvPicPr>
          <p:cNvPr id="69" name="Picture 2" descr="http://www.clker.com/cliparts/j/p/l/D/8/K/green-tick-md.png">
            <a:extLst>
              <a:ext uri="{FF2B5EF4-FFF2-40B4-BE49-F238E27FC236}">
                <a16:creationId xmlns:a16="http://schemas.microsoft.com/office/drawing/2014/main" id="{2C7E2456-30DB-4527-BF37-A60F6EDE4C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0296" y="4739772"/>
            <a:ext cx="422268" cy="440047"/>
          </a:xfrm>
          <a:prstGeom prst="rect">
            <a:avLst/>
          </a:prstGeom>
          <a:noFill/>
          <a:extLst>
            <a:ext uri="{909E8E84-426E-40dd-AFC4-6F175D3DCCD1}">
              <a14:hiddenFill xmlns:a14="http://schemas.microsoft.com/office/drawing/2010/main" xmlns="">
                <a:solidFill>
                  <a:srgbClr val="FFFFFF"/>
                </a:solidFill>
              </a14:hiddenFill>
            </a:ext>
          </a:extLst>
        </p:spPr>
      </p:pic>
      <p:pic>
        <p:nvPicPr>
          <p:cNvPr id="70" name="Picture 69">
            <a:extLst>
              <a:ext uri="{FF2B5EF4-FFF2-40B4-BE49-F238E27FC236}">
                <a16:creationId xmlns:a16="http://schemas.microsoft.com/office/drawing/2014/main" id="{90DCAE12-62DA-496C-AB6D-BC873FBDBB0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59378">
            <a:off x="6378616" y="4734282"/>
            <a:ext cx="685093" cy="779589"/>
          </a:xfrm>
          <a:prstGeom prst="rect">
            <a:avLst/>
          </a:prstGeom>
        </p:spPr>
      </p:pic>
      <p:pic>
        <p:nvPicPr>
          <p:cNvPr id="71" name="Picture 70">
            <a:extLst>
              <a:ext uri="{FF2B5EF4-FFF2-40B4-BE49-F238E27FC236}">
                <a16:creationId xmlns:a16="http://schemas.microsoft.com/office/drawing/2014/main" id="{1DC29C99-C3E4-4944-8980-6E1A128AF3C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59378">
            <a:off x="6870351" y="4716689"/>
            <a:ext cx="685093" cy="779589"/>
          </a:xfrm>
          <a:prstGeom prst="rect">
            <a:avLst/>
          </a:prstGeom>
        </p:spPr>
      </p:pic>
      <p:pic>
        <p:nvPicPr>
          <p:cNvPr id="72" name="Picture 71">
            <a:extLst>
              <a:ext uri="{FF2B5EF4-FFF2-40B4-BE49-F238E27FC236}">
                <a16:creationId xmlns:a16="http://schemas.microsoft.com/office/drawing/2014/main" id="{957B0643-7880-4995-8696-B3BC782DD6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377485">
            <a:off x="9287535" y="4707104"/>
            <a:ext cx="685093" cy="779589"/>
          </a:xfrm>
          <a:prstGeom prst="rect">
            <a:avLst/>
          </a:prstGeom>
        </p:spPr>
      </p:pic>
      <p:sp>
        <p:nvSpPr>
          <p:cNvPr id="73" name="Oval 72">
            <a:extLst>
              <a:ext uri="{FF2B5EF4-FFF2-40B4-BE49-F238E27FC236}">
                <a16:creationId xmlns:a16="http://schemas.microsoft.com/office/drawing/2014/main" id="{F26909FE-B3BC-411D-9404-FFD87690B2D6}"/>
              </a:ext>
            </a:extLst>
          </p:cNvPr>
          <p:cNvSpPr/>
          <p:nvPr/>
        </p:nvSpPr>
        <p:spPr>
          <a:xfrm>
            <a:off x="6211935" y="4614819"/>
            <a:ext cx="1389241" cy="808195"/>
          </a:xfrm>
          <a:prstGeom prst="ellipse">
            <a:avLst/>
          </a:prstGeom>
          <a:noFill/>
          <a:ln w="3810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pic>
        <p:nvPicPr>
          <p:cNvPr id="6" name="Picture 5" descr="A cartoon of a child&#10;&#10;Description automatically generated">
            <a:extLst>
              <a:ext uri="{FF2B5EF4-FFF2-40B4-BE49-F238E27FC236}">
                <a16:creationId xmlns:a16="http://schemas.microsoft.com/office/drawing/2014/main" id="{17C0F32B-257F-490F-8C35-CCA3D725FF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63857" y="650410"/>
            <a:ext cx="981193" cy="981193"/>
          </a:xfrm>
          <a:prstGeom prst="rect">
            <a:avLst/>
          </a:prstGeom>
        </p:spPr>
      </p:pic>
      <p:pic>
        <p:nvPicPr>
          <p:cNvPr id="74" name="Graphic 73" descr="Teacher">
            <a:extLst>
              <a:ext uri="{FF2B5EF4-FFF2-40B4-BE49-F238E27FC236}">
                <a16:creationId xmlns:a16="http://schemas.microsoft.com/office/drawing/2014/main" id="{C3D4BEE3-17A4-4D3B-9CFA-32B27F1BFEE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839483" y="-21050"/>
            <a:ext cx="914400" cy="914400"/>
          </a:xfrm>
          <a:prstGeom prst="rect">
            <a:avLst/>
          </a:prstGeom>
        </p:spPr>
      </p:pic>
      <p:sp>
        <p:nvSpPr>
          <p:cNvPr id="75" name="Speech Bubble: Rectangle with Corners Rounded 74">
            <a:extLst>
              <a:ext uri="{FF2B5EF4-FFF2-40B4-BE49-F238E27FC236}">
                <a16:creationId xmlns:a16="http://schemas.microsoft.com/office/drawing/2014/main" id="{A2518AC3-CEFB-4837-9C38-708FC234DBF6}"/>
              </a:ext>
            </a:extLst>
          </p:cNvPr>
          <p:cNvSpPr/>
          <p:nvPr/>
        </p:nvSpPr>
        <p:spPr>
          <a:xfrm>
            <a:off x="2853430" y="163459"/>
            <a:ext cx="6895437" cy="460657"/>
          </a:xfrm>
          <a:prstGeom prst="wedgeRoundRectCallout">
            <a:avLst>
              <a:gd name="adj1" fmla="val -55525"/>
              <a:gd name="adj2" fmla="val 6514"/>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Escucha</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quiero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o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quiere</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¿Es ‘A’ o ‘B’?</a:t>
            </a:r>
          </a:p>
        </p:txBody>
      </p:sp>
      <p:pic>
        <p:nvPicPr>
          <p:cNvPr id="7" name="Picture 6">
            <a:extLst>
              <a:ext uri="{FF2B5EF4-FFF2-40B4-BE49-F238E27FC236}">
                <a16:creationId xmlns:a16="http://schemas.microsoft.com/office/drawing/2014/main" id="{F21098CF-F012-4A94-B865-A12779C11555}"/>
              </a:ext>
            </a:extLst>
          </p:cNvPr>
          <p:cNvPicPr>
            <a:picLocks noChangeAspect="1"/>
          </p:cNvPicPr>
          <p:nvPr/>
        </p:nvPicPr>
        <p:blipFill>
          <a:blip r:embed="rId19"/>
          <a:stretch>
            <a:fillRect/>
          </a:stretch>
        </p:blipFill>
        <p:spPr>
          <a:xfrm>
            <a:off x="10234842" y="3418590"/>
            <a:ext cx="2005764" cy="2899900"/>
          </a:xfrm>
          <a:prstGeom prst="rect">
            <a:avLst/>
          </a:prstGeom>
        </p:spPr>
      </p:pic>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7" grpId="0" animBg="1"/>
      <p:bldP spid="66" grpId="0" animBg="1"/>
      <p:bldP spid="67" grpId="0" animBg="1"/>
      <p:bldP spid="68" grpId="0" animBg="1"/>
      <p:bldP spid="7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367963" y="218074"/>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Google Shape;119;p5">
            <a:extLst>
              <a:ext uri="{FF2B5EF4-FFF2-40B4-BE49-F238E27FC236}">
                <a16:creationId xmlns:a16="http://schemas.microsoft.com/office/drawing/2014/main" id="{B7D55829-2DF8-4CDA-8E25-E0560F0DC981}"/>
              </a:ext>
            </a:extLst>
          </p:cNvPr>
          <p:cNvSpPr txBox="1">
            <a:spLocks/>
          </p:cNvSpPr>
          <p:nvPr/>
        </p:nvSpPr>
        <p:spPr>
          <a:xfrm>
            <a:off x="1734647" y="334126"/>
            <a:ext cx="3412119" cy="481051"/>
          </a:xfrm>
          <a:prstGeom prst="rect">
            <a:avLst/>
          </a:prstGeom>
          <a:noFill/>
          <a:ln>
            <a:noFill/>
          </a:ln>
        </p:spPr>
        <p:txBody>
          <a:bodyPr spcFirstLastPara="1" vert="horz" wrap="square"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defTabSz="914400" rtl="0" eaLnBrk="1" fontAlgn="auto" latinLnBrk="0" hangingPunct="1">
              <a:lnSpc>
                <a:spcPct val="100000"/>
              </a:lnSpc>
              <a:spcBef>
                <a:spcPts val="0"/>
              </a:spcBef>
              <a:spcAft>
                <a:spcPts val="0"/>
              </a:spcAft>
              <a:buClr>
                <a:srgbClr val="1F3864"/>
              </a:buClr>
              <a:buSzPts val="2160"/>
              <a:buFont typeface="Century Gothic"/>
              <a:buNone/>
              <a:tabLst/>
              <a:defRPr/>
            </a:pPr>
            <a:r>
              <a:rPr kumimoji="0" lang="en-GB" sz="2200" b="1" u="none" strike="noStrike" kern="1200" cap="none" spc="0" normalizeH="0" baseline="0" noProof="0" dirty="0">
                <a:ln>
                  <a:noFill/>
                </a:ln>
                <a:solidFill>
                  <a:schemeClr val="tx1"/>
                </a:solidFill>
                <a:effectLst/>
                <a:uLnTx/>
                <a:uFillTx/>
                <a:latin typeface="+mj-lt"/>
                <a:ea typeface="+mj-ea"/>
                <a:cs typeface="+mj-cs"/>
                <a:sym typeface="Century Gothic"/>
              </a:rPr>
              <a:t>Lucía </a:t>
            </a:r>
            <a:r>
              <a:rPr kumimoji="0" lang="en-GB" sz="2200" b="1" u="none" strike="noStrike" kern="1200" cap="none" spc="0" normalizeH="0" baseline="0" noProof="0" dirty="0" err="1">
                <a:ln>
                  <a:noFill/>
                </a:ln>
                <a:solidFill>
                  <a:schemeClr val="tx1"/>
                </a:solidFill>
                <a:effectLst/>
                <a:uLnTx/>
                <a:uFillTx/>
                <a:latin typeface="+mj-lt"/>
                <a:ea typeface="+mj-ea"/>
                <a:cs typeface="+mj-cs"/>
                <a:sym typeface="Century Gothic"/>
              </a:rPr>
              <a:t>habla</a:t>
            </a:r>
            <a:r>
              <a:rPr kumimoji="0" lang="en-GB" sz="2200" b="1" u="none" strike="noStrike" kern="1200" cap="none" spc="0" normalizeH="0" baseline="0" noProof="0" dirty="0">
                <a:ln>
                  <a:noFill/>
                </a:ln>
                <a:solidFill>
                  <a:schemeClr val="tx1"/>
                </a:solidFill>
                <a:effectLst/>
                <a:uLnTx/>
                <a:uFillTx/>
                <a:latin typeface="+mj-lt"/>
                <a:ea typeface="+mj-ea"/>
                <a:cs typeface="+mj-cs"/>
                <a:sym typeface="Century Gothic"/>
              </a:rPr>
              <a:t> con Daniel. </a:t>
            </a:r>
            <a:endParaRPr kumimoji="0" lang="en-GB" sz="2200" b="1"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9" name="Google Shape;92;p5" descr="Table for exercises">
            <a:extLst>
              <a:ext uri="{FF2B5EF4-FFF2-40B4-BE49-F238E27FC236}">
                <a16:creationId xmlns:a16="http://schemas.microsoft.com/office/drawing/2014/main" id="{50199DD7-5A76-4A8F-8244-68778025B35B}"/>
              </a:ext>
            </a:extLst>
          </p:cNvPr>
          <p:cNvGraphicFramePr/>
          <p:nvPr>
            <p:extLst>
              <p:ext uri="{D42A27DB-BD31-4B8C-83A1-F6EECF244321}">
                <p14:modId xmlns:p14="http://schemas.microsoft.com/office/powerpoint/2010/main" val="3847853297"/>
              </p:ext>
            </p:extLst>
          </p:nvPr>
        </p:nvGraphicFramePr>
        <p:xfrm>
          <a:off x="6177220" y="1304036"/>
          <a:ext cx="5671769" cy="2783125"/>
        </p:xfrm>
        <a:graphic>
          <a:graphicData uri="http://schemas.openxmlformats.org/drawingml/2006/table">
            <a:tbl>
              <a:tblPr firstRow="1" bandRow="1">
                <a:noFill/>
              </a:tblPr>
              <a:tblGrid>
                <a:gridCol w="2749559">
                  <a:extLst>
                    <a:ext uri="{9D8B030D-6E8A-4147-A177-3AD203B41FA5}">
                      <a16:colId xmlns:a16="http://schemas.microsoft.com/office/drawing/2014/main" val="20000"/>
                    </a:ext>
                  </a:extLst>
                </a:gridCol>
                <a:gridCol w="2922210">
                  <a:extLst>
                    <a:ext uri="{9D8B030D-6E8A-4147-A177-3AD203B41FA5}">
                      <a16:colId xmlns:a16="http://schemas.microsoft.com/office/drawing/2014/main" val="20002"/>
                    </a:ext>
                  </a:extLst>
                </a:gridCol>
              </a:tblGrid>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b="1" dirty="0">
                        <a:solidFill>
                          <a:srgbClr val="1F3864"/>
                        </a:solidFill>
                      </a:endParaRPr>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5662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solidFill>
                        <a:srgbClr val="115076"/>
                      </a:solidFill>
                      <a:prstDash val="solid"/>
                      <a:round/>
                      <a:headEnd type="none" w="sm" len="sm"/>
                      <a:tailEnd type="none" w="sm" len="sm"/>
                    </a:lnT>
                    <a:lnB w="12700" cap="flat" cmpd="sng">
                      <a:solidFill>
                        <a:srgbClr val="115076"/>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l" rtl="0">
                        <a:spcBef>
                          <a:spcPts val="0"/>
                        </a:spcBef>
                        <a:spcAft>
                          <a:spcPts val="0"/>
                        </a:spcAft>
                        <a:buNone/>
                      </a:pPr>
                      <a:endParaRPr sz="2000" dirty="0"/>
                    </a:p>
                  </a:txBody>
                  <a:tcPr marL="91450" marR="91450" marT="45725" marB="45725" anchor="ctr">
                    <a:lnL w="12700" cap="flat" cmpd="sng" algn="ctr">
                      <a:solidFill>
                        <a:srgbClr val="115076"/>
                      </a:solidFill>
                      <a:prstDash val="solid"/>
                      <a:round/>
                      <a:headEnd type="none" w="sm" len="sm"/>
                      <a:tailEnd type="none" w="sm" len="sm"/>
                    </a:lnL>
                    <a:lnR w="12700" cap="flat" cmpd="sng">
                      <a:solidFill>
                        <a:srgbClr val="115076"/>
                      </a:solidFill>
                      <a:prstDash val="solid"/>
                      <a:round/>
                      <a:headEnd type="none" w="sm" len="sm"/>
                      <a:tailEnd type="none" w="sm" len="sm"/>
                    </a:lnR>
                    <a:lnT w="12700" cap="flat" cmpd="sng" algn="ctr">
                      <a:solidFill>
                        <a:srgbClr val="115076"/>
                      </a:solidFill>
                      <a:prstDash val="solid"/>
                      <a:round/>
                      <a:headEnd type="none" w="sm" len="sm"/>
                      <a:tailEnd type="none" w="sm" len="sm"/>
                    </a:lnT>
                    <a:lnB w="12700" cap="flat" cmpd="sng" algn="ctr">
                      <a:solidFill>
                        <a:srgbClr val="115076"/>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10" name="Google Shape;94;p5">
            <a:extLst>
              <a:ext uri="{FF2B5EF4-FFF2-40B4-BE49-F238E27FC236}">
                <a16:creationId xmlns:a16="http://schemas.microsoft.com/office/drawing/2014/main" id="{01AA44F4-8000-4CA5-91D1-D24E303022BE}"/>
              </a:ext>
            </a:extLst>
          </p:cNvPr>
          <p:cNvSpPr txBox="1"/>
          <p:nvPr/>
        </p:nvSpPr>
        <p:spPr>
          <a:xfrm>
            <a:off x="6626187" y="829811"/>
            <a:ext cx="2497080" cy="461624"/>
          </a:xfrm>
          <a:prstGeom prst="rect">
            <a:avLst/>
          </a:prstGeom>
          <a:noFill/>
          <a:ln>
            <a:noFill/>
          </a:ln>
        </p:spPr>
        <p:txBody>
          <a:bodyPr spcFirstLastPara="1" wrap="square" lIns="91425" tIns="45700" rIns="91425" bIns="45700" anchor="t" anchorCtr="0">
            <a:spAutoFit/>
          </a:bodyPr>
          <a:lstStyle/>
          <a:p>
            <a:r>
              <a:rPr lang="en-GB" sz="2400" b="1" dirty="0">
                <a:latin typeface="+mj-lt"/>
                <a:ea typeface="Century Gothic"/>
                <a:cs typeface="Century Gothic"/>
                <a:sym typeface="Century Gothic"/>
              </a:rPr>
              <a:t> Yo </a:t>
            </a:r>
            <a:r>
              <a:rPr lang="en-GB" sz="2000" dirty="0">
                <a:latin typeface="+mj-lt"/>
                <a:ea typeface="Century Gothic"/>
                <a:cs typeface="Century Gothic"/>
                <a:sym typeface="Century Gothic"/>
              </a:rPr>
              <a:t>(“I want”)</a:t>
            </a:r>
            <a:endParaRPr sz="2400" dirty="0">
              <a:latin typeface="+mj-lt"/>
              <a:ea typeface="Century Gothic"/>
              <a:cs typeface="Century Gothic"/>
              <a:sym typeface="Century Gothic"/>
            </a:endParaRPr>
          </a:p>
        </p:txBody>
      </p:sp>
      <p:sp>
        <p:nvSpPr>
          <p:cNvPr id="11" name="Google Shape;94;p5">
            <a:extLst>
              <a:ext uri="{FF2B5EF4-FFF2-40B4-BE49-F238E27FC236}">
                <a16:creationId xmlns:a16="http://schemas.microsoft.com/office/drawing/2014/main" id="{D76FB449-C6E0-4FEC-A821-FE8C3E46824E}"/>
              </a:ext>
            </a:extLst>
          </p:cNvPr>
          <p:cNvSpPr txBox="1"/>
          <p:nvPr/>
        </p:nvSpPr>
        <p:spPr>
          <a:xfrm>
            <a:off x="8674300" y="841322"/>
            <a:ext cx="4554442" cy="461624"/>
          </a:xfrm>
          <a:prstGeom prst="rect">
            <a:avLst/>
          </a:prstGeom>
          <a:noFill/>
          <a:ln>
            <a:noFill/>
          </a:ln>
        </p:spPr>
        <p:txBody>
          <a:bodyPr spcFirstLastPara="1" wrap="square" lIns="91425" tIns="45700" rIns="91425" bIns="45700" anchor="t" anchorCtr="0">
            <a:spAutoFit/>
          </a:bodyPr>
          <a:lstStyle/>
          <a:p>
            <a:r>
              <a:rPr lang="en-GB" sz="2400" b="1" dirty="0">
                <a:latin typeface="+mj-lt"/>
                <a:ea typeface="Century Gothic"/>
                <a:cs typeface="Century Gothic"/>
                <a:sym typeface="Century Gothic"/>
              </a:rPr>
              <a:t>Mi </a:t>
            </a:r>
            <a:r>
              <a:rPr lang="en-GB" sz="2400" b="1" dirty="0" err="1">
                <a:latin typeface="+mj-lt"/>
                <a:ea typeface="Century Gothic"/>
                <a:cs typeface="Century Gothic"/>
                <a:sym typeface="Century Gothic"/>
              </a:rPr>
              <a:t>hermano</a:t>
            </a:r>
            <a:r>
              <a:rPr lang="en-GB" sz="2400" b="1" dirty="0">
                <a:latin typeface="+mj-lt"/>
                <a:ea typeface="Century Gothic"/>
                <a:cs typeface="Century Gothic"/>
                <a:sym typeface="Century Gothic"/>
              </a:rPr>
              <a:t> </a:t>
            </a:r>
            <a:r>
              <a:rPr lang="en-GB" sz="2000" dirty="0">
                <a:latin typeface="+mj-lt"/>
                <a:ea typeface="Century Gothic"/>
                <a:cs typeface="Century Gothic"/>
                <a:sym typeface="Century Gothic"/>
              </a:rPr>
              <a:t>(“you want”)</a:t>
            </a:r>
            <a:endParaRPr sz="2400" dirty="0">
              <a:latin typeface="+mj-lt"/>
              <a:ea typeface="Century Gothic"/>
              <a:cs typeface="Century Gothic"/>
              <a:sym typeface="Century Gothic"/>
            </a:endParaRPr>
          </a:p>
        </p:txBody>
      </p:sp>
      <p:sp>
        <p:nvSpPr>
          <p:cNvPr id="14" name="TextBox 13">
            <a:extLst>
              <a:ext uri="{FF2B5EF4-FFF2-40B4-BE49-F238E27FC236}">
                <a16:creationId xmlns:a16="http://schemas.microsoft.com/office/drawing/2014/main" id="{BD026643-1A85-4F50-987F-5069043A65C4}"/>
              </a:ext>
            </a:extLst>
          </p:cNvPr>
          <p:cNvSpPr txBox="1"/>
          <p:nvPr/>
        </p:nvSpPr>
        <p:spPr>
          <a:xfrm>
            <a:off x="6789650" y="1309070"/>
            <a:ext cx="156754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a film</a:t>
            </a:r>
          </a:p>
        </p:txBody>
      </p:sp>
      <p:sp>
        <p:nvSpPr>
          <p:cNvPr id="15" name="TextBox 14">
            <a:extLst>
              <a:ext uri="{FF2B5EF4-FFF2-40B4-BE49-F238E27FC236}">
                <a16:creationId xmlns:a16="http://schemas.microsoft.com/office/drawing/2014/main" id="{4435AB37-106B-45F2-B2BE-0C0474B68A42}"/>
              </a:ext>
            </a:extLst>
          </p:cNvPr>
          <p:cNvSpPr txBox="1"/>
          <p:nvPr/>
        </p:nvSpPr>
        <p:spPr>
          <a:xfrm>
            <a:off x="9254480" y="1291435"/>
            <a:ext cx="191315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a phone</a:t>
            </a:r>
          </a:p>
        </p:txBody>
      </p:sp>
      <p:sp>
        <p:nvSpPr>
          <p:cNvPr id="16" name="TextBox 15">
            <a:extLst>
              <a:ext uri="{FF2B5EF4-FFF2-40B4-BE49-F238E27FC236}">
                <a16:creationId xmlns:a16="http://schemas.microsoft.com/office/drawing/2014/main" id="{7C0B0A1C-FD6B-4108-916D-45FA3BA8264E}"/>
              </a:ext>
            </a:extLst>
          </p:cNvPr>
          <p:cNvSpPr txBox="1"/>
          <p:nvPr/>
        </p:nvSpPr>
        <p:spPr>
          <a:xfrm>
            <a:off x="9254480" y="1841551"/>
            <a:ext cx="191315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a shirt</a:t>
            </a:r>
          </a:p>
        </p:txBody>
      </p:sp>
      <p:sp>
        <p:nvSpPr>
          <p:cNvPr id="17" name="TextBox 16">
            <a:extLst>
              <a:ext uri="{FF2B5EF4-FFF2-40B4-BE49-F238E27FC236}">
                <a16:creationId xmlns:a16="http://schemas.microsoft.com/office/drawing/2014/main" id="{CFD27388-DCA0-49D4-904A-B65A11CDFEBF}"/>
              </a:ext>
            </a:extLst>
          </p:cNvPr>
          <p:cNvSpPr txBox="1"/>
          <p:nvPr/>
        </p:nvSpPr>
        <p:spPr>
          <a:xfrm>
            <a:off x="9254480" y="2401520"/>
            <a:ext cx="26629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some shoes</a:t>
            </a:r>
          </a:p>
        </p:txBody>
      </p:sp>
      <p:sp>
        <p:nvSpPr>
          <p:cNvPr id="18" name="TextBox 17">
            <a:extLst>
              <a:ext uri="{FF2B5EF4-FFF2-40B4-BE49-F238E27FC236}">
                <a16:creationId xmlns:a16="http://schemas.microsoft.com/office/drawing/2014/main" id="{52D63784-3C23-4EB1-9D7B-8E0CD8DC2DF0}"/>
              </a:ext>
            </a:extLst>
          </p:cNvPr>
          <p:cNvSpPr txBox="1"/>
          <p:nvPr/>
        </p:nvSpPr>
        <p:spPr>
          <a:xfrm>
            <a:off x="6396965" y="1893030"/>
            <a:ext cx="266293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some flowers</a:t>
            </a:r>
          </a:p>
        </p:txBody>
      </p:sp>
      <p:sp>
        <p:nvSpPr>
          <p:cNvPr id="19" name="TextBox 18">
            <a:extLst>
              <a:ext uri="{FF2B5EF4-FFF2-40B4-BE49-F238E27FC236}">
                <a16:creationId xmlns:a16="http://schemas.microsoft.com/office/drawing/2014/main" id="{1EAFF5F1-B7EB-4905-A900-1BFD763C76FE}"/>
              </a:ext>
            </a:extLst>
          </p:cNvPr>
          <p:cNvSpPr txBox="1"/>
          <p:nvPr/>
        </p:nvSpPr>
        <p:spPr>
          <a:xfrm>
            <a:off x="6789650" y="2416250"/>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a plant</a:t>
            </a:r>
          </a:p>
        </p:txBody>
      </p:sp>
      <p:sp>
        <p:nvSpPr>
          <p:cNvPr id="20" name="TextBox 19">
            <a:extLst>
              <a:ext uri="{FF2B5EF4-FFF2-40B4-BE49-F238E27FC236}">
                <a16:creationId xmlns:a16="http://schemas.microsoft.com/office/drawing/2014/main" id="{01F8E6DD-4067-4260-B47F-1183A624409C}"/>
              </a:ext>
            </a:extLst>
          </p:cNvPr>
          <p:cNvSpPr txBox="1"/>
          <p:nvPr/>
        </p:nvSpPr>
        <p:spPr>
          <a:xfrm>
            <a:off x="9270948" y="2945374"/>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money</a:t>
            </a:r>
          </a:p>
        </p:txBody>
      </p:sp>
      <p:sp>
        <p:nvSpPr>
          <p:cNvPr id="21" name="TextBox 20">
            <a:extLst>
              <a:ext uri="{FF2B5EF4-FFF2-40B4-BE49-F238E27FC236}">
                <a16:creationId xmlns:a16="http://schemas.microsoft.com/office/drawing/2014/main" id="{60B2C079-9D65-47FB-AB3C-7D4C69B804FF}"/>
              </a:ext>
            </a:extLst>
          </p:cNvPr>
          <p:cNvSpPr txBox="1"/>
          <p:nvPr/>
        </p:nvSpPr>
        <p:spPr>
          <a:xfrm>
            <a:off x="6789650" y="2952071"/>
            <a:ext cx="153903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a cat</a:t>
            </a:r>
          </a:p>
        </p:txBody>
      </p:sp>
      <p:sp>
        <p:nvSpPr>
          <p:cNvPr id="22" name="TextBox 21">
            <a:extLst>
              <a:ext uri="{FF2B5EF4-FFF2-40B4-BE49-F238E27FC236}">
                <a16:creationId xmlns:a16="http://schemas.microsoft.com/office/drawing/2014/main" id="{23EC19C0-2CFF-400C-A325-F98BEF5B735D}"/>
              </a:ext>
            </a:extLst>
          </p:cNvPr>
          <p:cNvSpPr txBox="1"/>
          <p:nvPr/>
        </p:nvSpPr>
        <p:spPr>
          <a:xfrm>
            <a:off x="9270948" y="3563941"/>
            <a:ext cx="212489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a horse!?</a:t>
            </a:r>
          </a:p>
        </p:txBody>
      </p:sp>
      <p:sp>
        <p:nvSpPr>
          <p:cNvPr id="23" name="TextBox 22">
            <a:extLst>
              <a:ext uri="{FF2B5EF4-FFF2-40B4-BE49-F238E27FC236}">
                <a16:creationId xmlns:a16="http://schemas.microsoft.com/office/drawing/2014/main" id="{C9E233F0-24DB-434A-9266-AA38E72F887D}"/>
              </a:ext>
            </a:extLst>
          </p:cNvPr>
          <p:cNvSpPr txBox="1"/>
          <p:nvPr/>
        </p:nvSpPr>
        <p:spPr>
          <a:xfrm>
            <a:off x="6411887" y="3532857"/>
            <a:ext cx="2882683"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effectLst/>
                <a:uLnTx/>
                <a:uFillTx/>
                <a:latin typeface="+mj-lt"/>
              </a:rPr>
              <a:t>four presents</a:t>
            </a:r>
          </a:p>
        </p:txBody>
      </p:sp>
      <p:sp>
        <p:nvSpPr>
          <p:cNvPr id="26" name="Title 25">
            <a:extLst>
              <a:ext uri="{FF2B5EF4-FFF2-40B4-BE49-F238E27FC236}">
                <a16:creationId xmlns:a16="http://schemas.microsoft.com/office/drawing/2014/main" id="{FDB29460-209E-4F4B-863B-8DA509CAE4D2}"/>
              </a:ext>
            </a:extLst>
          </p:cNvPr>
          <p:cNvSpPr>
            <a:spLocks noGrp="1"/>
          </p:cNvSpPr>
          <p:nvPr>
            <p:ph type="title"/>
          </p:nvPr>
        </p:nvSpPr>
        <p:spPr>
          <a:xfrm>
            <a:off x="0" y="213557"/>
            <a:ext cx="1841863" cy="647577"/>
          </a:xfrm>
        </p:spPr>
        <p:txBody>
          <a:bodyPr>
            <a:normAutofit/>
          </a:bodyPr>
          <a:lstStyle/>
          <a:p>
            <a:pPr rtl="0" eaLnBrk="1" fontAlgn="auto" latinLnBrk="0" hangingPunct="1"/>
            <a:r>
              <a:rPr lang="en-GB" sz="2800" b="1" i="0" kern="1200" spc="0" baseline="0" dirty="0">
                <a:ln>
                  <a:noFill/>
                </a:ln>
                <a:solidFill>
                  <a:srgbClr val="FFFFFF"/>
                </a:solidFill>
                <a:effectLst/>
                <a:latin typeface="Century Gothic" panose="020B0502020202020204" pitchFamily="34" charset="0"/>
                <a:ea typeface="+mn-ea"/>
                <a:cs typeface="+mn-cs"/>
              </a:rPr>
              <a:t>Regalos</a:t>
            </a:r>
            <a:endParaRPr lang="en-GB" sz="4000" dirty="0">
              <a:effectLst/>
            </a:endParaRPr>
          </a:p>
        </p:txBody>
      </p:sp>
      <p:sp>
        <p:nvSpPr>
          <p:cNvPr id="25" name="TextBox 24">
            <a:extLst>
              <a:ext uri="{FF2B5EF4-FFF2-40B4-BE49-F238E27FC236}">
                <a16:creationId xmlns:a16="http://schemas.microsoft.com/office/drawing/2014/main" id="{9758F77D-7F47-43EC-9857-EFE813B00AF8}"/>
              </a:ext>
            </a:extLst>
          </p:cNvPr>
          <p:cNvSpPr txBox="1"/>
          <p:nvPr/>
        </p:nvSpPr>
        <p:spPr>
          <a:xfrm>
            <a:off x="11395843" y="194646"/>
            <a:ext cx="726743"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27" name="Graphic 26" descr="Teacher">
            <a:extLst>
              <a:ext uri="{FF2B5EF4-FFF2-40B4-BE49-F238E27FC236}">
                <a16:creationId xmlns:a16="http://schemas.microsoft.com/office/drawing/2014/main" id="{EFBB9C19-600F-4322-8A03-27C377504A2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0284" y="27393"/>
            <a:ext cx="914400" cy="914400"/>
          </a:xfrm>
          <a:prstGeom prst="rect">
            <a:avLst/>
          </a:prstGeom>
        </p:spPr>
      </p:pic>
      <p:sp>
        <p:nvSpPr>
          <p:cNvPr id="28" name="Speech Bubble: Rectangle with Corners Rounded 27">
            <a:extLst>
              <a:ext uri="{FF2B5EF4-FFF2-40B4-BE49-F238E27FC236}">
                <a16:creationId xmlns:a16="http://schemas.microsoft.com/office/drawing/2014/main" id="{2DF9EA74-2E12-4DDB-A89F-12C8566C9940}"/>
              </a:ext>
            </a:extLst>
          </p:cNvPr>
          <p:cNvSpPr/>
          <p:nvPr/>
        </p:nvSpPr>
        <p:spPr>
          <a:xfrm>
            <a:off x="5984231" y="211902"/>
            <a:ext cx="5355852" cy="460657"/>
          </a:xfrm>
          <a:prstGeom prst="wedgeRoundRectCallout">
            <a:avLst>
              <a:gd name="adj1" fmla="val -55525"/>
              <a:gd name="adj2" fmla="val 6514"/>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Lee y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completa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la table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en</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inglés</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33" name="Picture 32" descr="A cartoon of a child and child&#10;&#10;Description automatically generated">
            <a:extLst>
              <a:ext uri="{FF2B5EF4-FFF2-40B4-BE49-F238E27FC236}">
                <a16:creationId xmlns:a16="http://schemas.microsoft.com/office/drawing/2014/main" id="{A3DBAECC-6995-4A6F-8999-FB7367FA73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680871" y="4022224"/>
            <a:ext cx="3789418" cy="2343273"/>
          </a:xfrm>
          <a:prstGeom prst="rect">
            <a:avLst/>
          </a:prstGeom>
        </p:spPr>
      </p:pic>
      <p:sp>
        <p:nvSpPr>
          <p:cNvPr id="34" name="Speech Bubble: Rectangle with Corners Rounded 33">
            <a:extLst>
              <a:ext uri="{FF2B5EF4-FFF2-40B4-BE49-F238E27FC236}">
                <a16:creationId xmlns:a16="http://schemas.microsoft.com/office/drawing/2014/main" id="{98C63854-5878-43E5-BE3E-2947A7677681}"/>
              </a:ext>
            </a:extLst>
          </p:cNvPr>
          <p:cNvSpPr/>
          <p:nvPr/>
        </p:nvSpPr>
        <p:spPr>
          <a:xfrm>
            <a:off x="274582" y="1060623"/>
            <a:ext cx="5805276" cy="4869914"/>
          </a:xfrm>
          <a:prstGeom prst="wedgeRoundRectCallout">
            <a:avLst>
              <a:gd name="adj1" fmla="val 61973"/>
              <a:gd name="adj2" fmla="val 28434"/>
              <a:gd name="adj3" fmla="val 16667"/>
            </a:avLst>
          </a:prstGeom>
          <a:solidFill>
            <a:srgbClr val="FEFAF8"/>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290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Quiero</a:t>
            </a:r>
            <a:r>
              <a:rPr kumimoji="0" lang="en-GB" sz="2200" b="0" i="0" u="none" strike="noStrike" kern="0" cap="none" spc="0" normalizeH="0" baseline="0" noProof="0" dirty="0">
                <a:ln>
                  <a:noFill/>
                </a:ln>
                <a:solidFill>
                  <a:schemeClr val="tx1"/>
                </a:solidFill>
                <a:effectLst/>
                <a:uLnTx/>
                <a:uFillTx/>
                <a:latin typeface="Century Gothic"/>
                <a:ea typeface="+mn-ea"/>
                <a:cs typeface="+mn-cs"/>
              </a:rPr>
              <a:t> una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película</a:t>
            </a:r>
            <a:r>
              <a:rPr kumimoji="0" lang="en-GB" sz="2200" b="0" i="0" u="none" strike="noStrike" kern="0" cap="none" spc="0" normalizeH="0" baseline="0" noProof="0" dirty="0">
                <a:ln>
                  <a:noFill/>
                </a:ln>
                <a:solidFill>
                  <a:schemeClr val="tx1"/>
                </a:solidFill>
                <a:effectLst/>
                <a:uLnTx/>
                <a:uFillTx/>
                <a:latin typeface="Century Gothic"/>
                <a:ea typeface="+mn-ea"/>
                <a:cs typeface="+mn-cs"/>
              </a:rPr>
              <a:t> y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quieres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un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teléfono</a:t>
            </a: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p>
          <a:p>
            <a:pPr marL="16290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chemeClr val="tx1"/>
              </a:solidFill>
              <a:effectLst/>
              <a:uLnTx/>
              <a:uFillTx/>
              <a:latin typeface="Century Gothic"/>
              <a:ea typeface="+mn-ea"/>
              <a:cs typeface="+mn-cs"/>
            </a:endParaRPr>
          </a:p>
          <a:p>
            <a:pPr marL="16290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Quieres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una camisa y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unos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zapatos</a:t>
            </a: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p>
          <a:p>
            <a:pPr marL="16290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chemeClr val="tx1"/>
              </a:solidFill>
              <a:effectLst/>
              <a:uLnTx/>
              <a:uFillTx/>
              <a:latin typeface="Century Gothic"/>
              <a:ea typeface="+mn-ea"/>
              <a:cs typeface="+mn-cs"/>
            </a:endParaRPr>
          </a:p>
          <a:p>
            <a:pPr marL="16290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Quiero</a:t>
            </a:r>
            <a:r>
              <a:rPr kumimoji="0" lang="en-GB" sz="2200" b="0" i="0" u="none" strike="noStrike" kern="0" cap="none" spc="0" normalizeH="0" baseline="0" noProof="0" dirty="0">
                <a:ln>
                  <a:noFill/>
                </a:ln>
                <a:solidFill>
                  <a:schemeClr val="tx1"/>
                </a:solidFill>
                <a:effectLst/>
                <a:uLnTx/>
                <a:uFillTx/>
                <a:latin typeface="Century Gothic"/>
                <a:ea typeface="+mn-ea"/>
                <a:cs typeface="+mn-cs"/>
              </a:rPr>
              <a:t>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unas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flores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y una planta.”</a:t>
            </a:r>
          </a:p>
          <a:p>
            <a:pPr marL="16290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chemeClr val="tx1"/>
              </a:solidFill>
              <a:effectLst/>
              <a:uLnTx/>
              <a:uFillTx/>
              <a:latin typeface="Century Gothic"/>
              <a:ea typeface="+mn-ea"/>
              <a:cs typeface="+mn-cs"/>
            </a:endParaRPr>
          </a:p>
          <a:p>
            <a:pPr marL="16290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Quieres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dinero.”</a:t>
            </a:r>
          </a:p>
          <a:p>
            <a:pPr marL="16290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chemeClr val="tx1"/>
              </a:solidFill>
              <a:effectLst/>
              <a:uLnTx/>
              <a:uFillTx/>
              <a:latin typeface="Century Gothic"/>
              <a:ea typeface="+mn-ea"/>
              <a:cs typeface="+mn-cs"/>
            </a:endParaRPr>
          </a:p>
          <a:p>
            <a:pPr marL="16290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Quiero</a:t>
            </a:r>
            <a:r>
              <a:rPr kumimoji="0" lang="en-GB" sz="2200" b="0" i="0" u="none" strike="noStrike" kern="0" cap="none" spc="0" normalizeH="0" baseline="0" noProof="0" dirty="0">
                <a:ln>
                  <a:noFill/>
                </a:ln>
                <a:solidFill>
                  <a:schemeClr val="tx1"/>
                </a:solidFill>
                <a:effectLst/>
                <a:uLnTx/>
                <a:uFillTx/>
                <a:latin typeface="Century Gothic"/>
                <a:ea typeface="+mn-ea"/>
                <a:cs typeface="+mn-cs"/>
              </a:rPr>
              <a:t> un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gato</a:t>
            </a:r>
            <a:r>
              <a:rPr kumimoji="0" lang="en-GB" sz="2200" b="0" i="0" u="none" strike="noStrike" kern="0" cap="none" spc="0" normalizeH="0" baseline="0" noProof="0" dirty="0">
                <a:ln>
                  <a:noFill/>
                </a:ln>
                <a:solidFill>
                  <a:schemeClr val="tx1"/>
                </a:solidFill>
                <a:effectLst/>
                <a:uLnTx/>
                <a:uFillTx/>
                <a:latin typeface="Century Gothic"/>
                <a:ea typeface="+mn-ea"/>
                <a:cs typeface="+mn-cs"/>
              </a:rPr>
              <a:t> y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quieres</a:t>
            </a:r>
            <a:r>
              <a:rPr kumimoji="0" lang="en-GB" sz="2200" b="0" i="0" u="none" strike="noStrike" kern="0" cap="none" spc="0" normalizeH="0" baseline="0" noProof="0" dirty="0">
                <a:ln>
                  <a:noFill/>
                </a:ln>
                <a:solidFill>
                  <a:schemeClr val="tx1"/>
                </a:solidFill>
                <a:effectLst/>
                <a:uLnTx/>
                <a:uFillTx/>
                <a:latin typeface="Century Gothic"/>
                <a:ea typeface="+mn-ea"/>
                <a:cs typeface="+mn-cs"/>
              </a:rPr>
              <a:t> un caballo!”</a:t>
            </a:r>
          </a:p>
          <a:p>
            <a:pPr marL="16290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chemeClr val="tx1"/>
              </a:solidFill>
              <a:effectLst/>
              <a:uLnTx/>
              <a:uFillTx/>
              <a:latin typeface="Century Gothic"/>
              <a:ea typeface="+mn-ea"/>
              <a:cs typeface="+mn-cs"/>
            </a:endParaRPr>
          </a:p>
          <a:p>
            <a:pPr marL="16290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chemeClr val="tx1"/>
                </a:solidFill>
                <a:effectLst/>
                <a:uLnTx/>
                <a:uFillTx/>
                <a:latin typeface="Century Gothic"/>
                <a:ea typeface="+mn-ea"/>
                <a:cs typeface="+mn-cs"/>
              </a:rPr>
              <a:t>“</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Quiero</a:t>
            </a:r>
            <a:r>
              <a:rPr kumimoji="0" lang="en-GB" sz="2200" b="0" i="0" u="none" strike="noStrike" kern="0" cap="none" spc="0" normalizeH="0" baseline="0" noProof="0" dirty="0">
                <a:ln>
                  <a:noFill/>
                </a:ln>
                <a:solidFill>
                  <a:schemeClr val="tx1"/>
                </a:solidFill>
                <a:effectLst/>
                <a:uLnTx/>
                <a:uFillTx/>
                <a:latin typeface="Century Gothic"/>
                <a:ea typeface="+mn-ea"/>
                <a:cs typeface="+mn-cs"/>
              </a:rPr>
              <a:t> </a:t>
            </a:r>
            <a:r>
              <a:rPr kumimoji="0" lang="en-GB" sz="2200" b="0" i="0" u="none" strike="noStrike" kern="0" cap="none" spc="0" normalizeH="0" baseline="0" noProof="0" dirty="0" err="1">
                <a:ln>
                  <a:noFill/>
                </a:ln>
                <a:solidFill>
                  <a:schemeClr val="tx1"/>
                </a:solidFill>
                <a:effectLst/>
                <a:uLnTx/>
                <a:uFillTx/>
                <a:latin typeface="Century Gothic"/>
                <a:ea typeface="+mn-ea"/>
                <a:cs typeface="+mn-cs"/>
              </a:rPr>
              <a:t>cuatro</a:t>
            </a:r>
            <a:r>
              <a:rPr kumimoji="0" lang="en-GB" sz="2200" b="0" i="0" u="none" strike="noStrike" kern="0" cap="none" spc="0" normalizeH="0" baseline="0" noProof="0" dirty="0">
                <a:ln>
                  <a:noFill/>
                </a:ln>
                <a:solidFill>
                  <a:schemeClr val="tx1"/>
                </a:solidFill>
                <a:effectLst/>
                <a:uLnTx/>
                <a:uFillTx/>
                <a:latin typeface="Century Gothic"/>
                <a:ea typeface="+mn-ea"/>
                <a:cs typeface="+mn-cs"/>
              </a:rPr>
              <a:t> regalos.”</a:t>
            </a:r>
          </a:p>
        </p:txBody>
      </p:sp>
    </p:spTree>
    <p:extLst>
      <p:ext uri="{BB962C8B-B14F-4D97-AF65-F5344CB8AC3E}">
        <p14:creationId xmlns:p14="http://schemas.microsoft.com/office/powerpoint/2010/main" val="365571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5" grpId="0"/>
      <p:bldP spid="16" grpId="0"/>
      <p:bldP spid="17" grpId="0"/>
      <p:bldP spid="18" grpId="0"/>
      <p:bldP spid="19"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descr="Teacher">
            <a:extLst>
              <a:ext uri="{FF2B5EF4-FFF2-40B4-BE49-F238E27FC236}">
                <a16:creationId xmlns:a16="http://schemas.microsoft.com/office/drawing/2014/main" id="{6ED7B8E5-F2A2-4377-AF34-CDA506BD9D4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55913" y="11096"/>
            <a:ext cx="914400" cy="914400"/>
          </a:xfrm>
          <a:prstGeom prst="rect">
            <a:avLst/>
          </a:prstGeom>
        </p:spPr>
      </p:pic>
      <p:sp>
        <p:nvSpPr>
          <p:cNvPr id="3" name="Title 2">
            <a:extLst>
              <a:ext uri="{FF2B5EF4-FFF2-40B4-BE49-F238E27FC236}">
                <a16:creationId xmlns:a16="http://schemas.microsoft.com/office/drawing/2014/main" id="{B3FE6FB0-8BA4-4CCE-AC70-690436BBA688}"/>
              </a:ext>
            </a:extLst>
          </p:cNvPr>
          <p:cNvSpPr>
            <a:spLocks noGrp="1"/>
          </p:cNvSpPr>
          <p:nvPr>
            <p:ph type="title"/>
          </p:nvPr>
        </p:nvSpPr>
        <p:spPr>
          <a:xfrm>
            <a:off x="0" y="213557"/>
            <a:ext cx="2595716" cy="700843"/>
          </a:xfrm>
        </p:spPr>
        <p:txBody>
          <a:bodyPr/>
          <a:lstStyle/>
          <a:p>
            <a:r>
              <a:rPr lang="en-GB" dirty="0" err="1"/>
              <a:t>En</a:t>
            </a:r>
            <a:r>
              <a:rPr lang="en-GB" dirty="0"/>
              <a:t> pareja</a:t>
            </a:r>
          </a:p>
        </p:txBody>
      </p:sp>
      <p:graphicFrame>
        <p:nvGraphicFramePr>
          <p:cNvPr id="9" name="Table 5">
            <a:extLst>
              <a:ext uri="{FF2B5EF4-FFF2-40B4-BE49-F238E27FC236}">
                <a16:creationId xmlns:a16="http://schemas.microsoft.com/office/drawing/2014/main" id="{399F5283-1570-4EF9-98B6-269FB7ADAB41}"/>
              </a:ext>
            </a:extLst>
          </p:cNvPr>
          <p:cNvGraphicFramePr>
            <a:graphicFrameLocks noGrp="1"/>
          </p:cNvGraphicFramePr>
          <p:nvPr>
            <p:extLst>
              <p:ext uri="{D42A27DB-BD31-4B8C-83A1-F6EECF244321}">
                <p14:modId xmlns:p14="http://schemas.microsoft.com/office/powerpoint/2010/main" val="2186073786"/>
              </p:ext>
            </p:extLst>
          </p:nvPr>
        </p:nvGraphicFramePr>
        <p:xfrm>
          <a:off x="277592" y="1419431"/>
          <a:ext cx="11650553" cy="4480560"/>
        </p:xfrm>
        <a:graphic>
          <a:graphicData uri="http://schemas.openxmlformats.org/drawingml/2006/table">
            <a:tbl>
              <a:tblPr firstRow="1" bandRow="1"/>
              <a:tblGrid>
                <a:gridCol w="1827592">
                  <a:extLst>
                    <a:ext uri="{9D8B030D-6E8A-4147-A177-3AD203B41FA5}">
                      <a16:colId xmlns:a16="http://schemas.microsoft.com/office/drawing/2014/main" val="2605482868"/>
                    </a:ext>
                  </a:extLst>
                </a:gridCol>
                <a:gridCol w="1123389">
                  <a:extLst>
                    <a:ext uri="{9D8B030D-6E8A-4147-A177-3AD203B41FA5}">
                      <a16:colId xmlns:a16="http://schemas.microsoft.com/office/drawing/2014/main" val="3998369992"/>
                    </a:ext>
                  </a:extLst>
                </a:gridCol>
                <a:gridCol w="3830836">
                  <a:extLst>
                    <a:ext uri="{9D8B030D-6E8A-4147-A177-3AD203B41FA5}">
                      <a16:colId xmlns:a16="http://schemas.microsoft.com/office/drawing/2014/main" val="1877817290"/>
                    </a:ext>
                  </a:extLst>
                </a:gridCol>
                <a:gridCol w="2434368">
                  <a:extLst>
                    <a:ext uri="{9D8B030D-6E8A-4147-A177-3AD203B41FA5}">
                      <a16:colId xmlns:a16="http://schemas.microsoft.com/office/drawing/2014/main" val="3528216883"/>
                    </a:ext>
                  </a:extLst>
                </a:gridCol>
                <a:gridCol w="2434368">
                  <a:extLst>
                    <a:ext uri="{9D8B030D-6E8A-4147-A177-3AD203B41FA5}">
                      <a16:colId xmlns:a16="http://schemas.microsoft.com/office/drawing/2014/main" val="4187008965"/>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quiero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quieres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quiere</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doy</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das</a:t>
                      </a:r>
                    </a:p>
                    <a:p>
                      <a:pPr algn="ctr"/>
                      <a:r>
                        <a:rPr lang="en-GB" sz="2400" b="0" dirty="0">
                          <a:solidFill>
                            <a:schemeClr val="tx1"/>
                          </a:solidFill>
                          <a:latin typeface="Century Gothic" panose="020B0502020202020204" pitchFamily="34" charset="0"/>
                        </a:rPr>
                        <a:t>da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uso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usa</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compro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compra</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necesito</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necesita</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un</a:t>
                      </a:r>
                    </a:p>
                    <a:p>
                      <a:pPr algn="ctr"/>
                      <a:r>
                        <a:rPr lang="en-GB" sz="2400" b="0" dirty="0">
                          <a:solidFill>
                            <a:schemeClr val="tx1"/>
                          </a:solidFill>
                          <a:latin typeface="Century Gothic" panose="020B0502020202020204" pitchFamily="34" charset="0"/>
                        </a:rPr>
                        <a:t>una</a:t>
                      </a:r>
                    </a:p>
                    <a:p>
                      <a:pPr algn="ctr"/>
                      <a:r>
                        <a:rPr lang="en-GB" sz="2400" b="0" dirty="0" err="1">
                          <a:solidFill>
                            <a:schemeClr val="tx1"/>
                          </a:solidFill>
                          <a:latin typeface="Century Gothic" panose="020B0502020202020204" pitchFamily="34" charset="0"/>
                        </a:rPr>
                        <a:t>unos</a:t>
                      </a:r>
                      <a:endParaRPr lang="en-GB" sz="2400" b="0" dirty="0">
                        <a:solidFill>
                          <a:schemeClr val="tx1"/>
                        </a:solidFill>
                        <a:latin typeface="Century Gothic" panose="020B0502020202020204" pitchFamily="34" charset="0"/>
                      </a:endParaRPr>
                    </a:p>
                    <a:p>
                      <a:pPr algn="ctr"/>
                      <a:r>
                        <a:rPr lang="en-GB" sz="2400" b="0" dirty="0" err="1">
                          <a:solidFill>
                            <a:schemeClr val="tx1"/>
                          </a:solidFill>
                          <a:latin typeface="Century Gothic" panose="020B0502020202020204" pitchFamily="34" charset="0"/>
                        </a:rPr>
                        <a:t>unas</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err="1">
                          <a:solidFill>
                            <a:schemeClr val="tx1"/>
                          </a:solidFill>
                          <a:latin typeface="Century Gothic" panose="020B0502020202020204" pitchFamily="34" charset="0"/>
                        </a:rPr>
                        <a:t>vaso</a:t>
                      </a:r>
                      <a:r>
                        <a:rPr lang="en-GB" sz="2400" b="0" dirty="0">
                          <a:solidFill>
                            <a:schemeClr val="tx1"/>
                          </a:solidFill>
                          <a:latin typeface="Century Gothic" panose="020B0502020202020204" pitchFamily="34" charset="0"/>
                        </a:rPr>
                        <a:t>.</a:t>
                      </a:r>
                    </a:p>
                    <a:p>
                      <a:pPr algn="ctr"/>
                      <a:r>
                        <a:rPr lang="en-GB" sz="2400" b="0" dirty="0" err="1">
                          <a:solidFill>
                            <a:schemeClr val="tx1"/>
                          </a:solidFill>
                          <a:latin typeface="Century Gothic" panose="020B0502020202020204" pitchFamily="34" charset="0"/>
                        </a:rPr>
                        <a:t>gato</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teléfono</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árbol.</a:t>
                      </a:r>
                    </a:p>
                    <a:p>
                      <a:pPr algn="ctr"/>
                      <a:r>
                        <a:rPr lang="en-GB" sz="2400" b="0" dirty="0" err="1">
                          <a:solidFill>
                            <a:schemeClr val="tx1"/>
                          </a:solidFill>
                          <a:latin typeface="Century Gothic" panose="020B0502020202020204" pitchFamily="34" charset="0"/>
                        </a:rPr>
                        <a:t>bici</a:t>
                      </a:r>
                      <a:r>
                        <a:rPr lang="en-GB" sz="2400" b="0" dirty="0">
                          <a:solidFill>
                            <a:schemeClr val="tx1"/>
                          </a:solidFill>
                          <a:latin typeface="Century Gothic" panose="020B0502020202020204" pitchFamily="34" charset="0"/>
                        </a:rPr>
                        <a:t>.</a:t>
                      </a:r>
                    </a:p>
                    <a:p>
                      <a:pPr algn="ctr"/>
                      <a:r>
                        <a:rPr lang="en-GB" sz="2400" b="0" dirty="0">
                          <a:solidFill>
                            <a:schemeClr val="tx1"/>
                          </a:solidFill>
                          <a:latin typeface="Century Gothic" panose="020B0502020202020204" pitchFamily="34" charset="0"/>
                        </a:rPr>
                        <a:t>camisa.</a:t>
                      </a:r>
                    </a:p>
                    <a:p>
                      <a:pPr algn="ctr"/>
                      <a:r>
                        <a:rPr lang="en-GB" sz="2400" b="0" dirty="0" err="1">
                          <a:solidFill>
                            <a:schemeClr val="tx1"/>
                          </a:solidFill>
                          <a:latin typeface="Century Gothic" panose="020B0502020202020204" pitchFamily="34" charset="0"/>
                        </a:rPr>
                        <a:t>bolsa</a:t>
                      </a:r>
                      <a:r>
                        <a:rPr lang="en-GB" sz="2400" b="0" dirty="0">
                          <a:solidFill>
                            <a:schemeClr val="tx1"/>
                          </a:solidFill>
                          <a:latin typeface="Century Gothic" panose="020B0502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err="1">
                          <a:solidFill>
                            <a:schemeClr val="tx1"/>
                          </a:solidFill>
                          <a:latin typeface="Century Gothic" panose="020B0502020202020204" pitchFamily="34" charset="0"/>
                        </a:rPr>
                        <a:t>zapatos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libros</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monedas</a:t>
                      </a:r>
                      <a:r>
                        <a:rPr lang="en-GB" sz="2400" b="0" dirty="0">
                          <a:solidFill>
                            <a:schemeClr val="tx1"/>
                          </a:solidFill>
                          <a:latin typeface="Century Gothic" panose="020B0502020202020204" pitchFamily="34" charset="0"/>
                        </a:rPr>
                        <a:t> de chocolate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bolas de Navidad</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cosas</a:t>
                      </a:r>
                      <a:r>
                        <a:rPr lang="en-GB" sz="2400" b="0" dirty="0">
                          <a:solidFill>
                            <a:schemeClr val="tx1"/>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GB" sz="2400" b="0" dirty="0">
                          <a:solidFill>
                            <a:schemeClr val="tx1"/>
                          </a:solidFill>
                          <a:latin typeface="Century Gothic" panose="020B0502020202020204" pitchFamily="34" charset="0"/>
                        </a:rPr>
                        <a:t>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GB" sz="2400" b="0" dirty="0" err="1">
                          <a:solidFill>
                            <a:schemeClr val="tx1"/>
                          </a:solidFill>
                          <a:latin typeface="Century Gothic" panose="020B0502020202020204" pitchFamily="34" charset="0"/>
                        </a:rPr>
                        <a:t>pequeño</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buenos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malo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famoso</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bonita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fea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ricas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cara</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baratos</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antiguas</a:t>
                      </a:r>
                      <a:endParaRPr lang="en-GB" sz="2400" b="0" dirty="0">
                        <a:solidFill>
                          <a:schemeClr val="tx1"/>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sp>
        <p:nvSpPr>
          <p:cNvPr id="14" name="Rounded Rectangle 11">
            <a:extLst>
              <a:ext uri="{FF2B5EF4-FFF2-40B4-BE49-F238E27FC236}">
                <a16:creationId xmlns:a16="http://schemas.microsoft.com/office/drawing/2014/main" id="{CD43F218-2A11-4F2A-ABE3-7EEC0E04E8A6}"/>
              </a:ext>
            </a:extLst>
          </p:cNvPr>
          <p:cNvSpPr/>
          <p:nvPr/>
        </p:nvSpPr>
        <p:spPr>
          <a:xfrm>
            <a:off x="10134306" y="258166"/>
            <a:ext cx="1793838"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Speech Bubble: Rectangle with Corners Rounded 14">
            <a:extLst>
              <a:ext uri="{FF2B5EF4-FFF2-40B4-BE49-F238E27FC236}">
                <a16:creationId xmlns:a16="http://schemas.microsoft.com/office/drawing/2014/main" id="{D1E819AF-2968-4285-8F49-B94F42C6D699}"/>
              </a:ext>
            </a:extLst>
          </p:cNvPr>
          <p:cNvSpPr/>
          <p:nvPr/>
        </p:nvSpPr>
        <p:spPr>
          <a:xfrm>
            <a:off x="3470313" y="110294"/>
            <a:ext cx="6477918" cy="830997"/>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j-lt"/>
                <a:ea typeface="+mn-ea"/>
                <a:cs typeface="+mn-cs"/>
              </a:rPr>
              <a:t>Escribe 5 </a:t>
            </a:r>
            <a:r>
              <a:rPr kumimoji="0" lang="en-GB" sz="2400" b="0" i="0" u="none" strike="noStrike" kern="1200" cap="none" spc="0" normalizeH="0" baseline="0" noProof="0" dirty="0" err="1">
                <a:ln>
                  <a:noFill/>
                </a:ln>
                <a:solidFill>
                  <a:schemeClr val="bg1"/>
                </a:solidFill>
                <a:effectLst/>
                <a:uLnTx/>
                <a:uFillTx/>
                <a:latin typeface="+mj-lt"/>
                <a:ea typeface="+mn-ea"/>
                <a:cs typeface="+mn-cs"/>
              </a:rPr>
              <a:t>frases</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en</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inglés</a:t>
            </a:r>
            <a:r>
              <a:rPr kumimoji="0" lang="en-GB" sz="2400" b="0" i="0" u="none" strike="noStrike" kern="1200" cap="none" spc="0" normalizeH="0" baseline="0" noProof="0" dirty="0">
                <a:ln>
                  <a:noFill/>
                </a:ln>
                <a:solidFill>
                  <a:schemeClr val="bg1"/>
                </a:solidFill>
                <a:effectLst/>
                <a:uLnTx/>
                <a:uFillTx/>
                <a:latin typeface="+mj-lt"/>
                <a:ea typeface="+mn-ea"/>
                <a:cs typeface="+mn-cs"/>
              </a:rPr>
              <a:t>. </a:t>
            </a:r>
            <a:br>
              <a:rPr kumimoji="0" lang="en-GB" sz="2400" b="0" i="0" u="none" strike="noStrike" kern="1200" cap="none" spc="0" normalizeH="0" baseline="0" noProof="0" dirty="0">
                <a:ln>
                  <a:noFill/>
                </a:ln>
                <a:solidFill>
                  <a:schemeClr val="bg1"/>
                </a:solidFill>
                <a:effectLst/>
                <a:uLnTx/>
                <a:uFillTx/>
                <a:latin typeface="+mj-lt"/>
                <a:ea typeface="+mn-ea"/>
                <a:cs typeface="+mn-cs"/>
              </a:rPr>
            </a:br>
            <a:r>
              <a:rPr kumimoji="0" lang="en-GB" sz="2400" b="0" i="0" u="none" strike="noStrike" kern="1200" cap="none" spc="0" normalizeH="0" baseline="0" noProof="0" dirty="0">
                <a:ln>
                  <a:noFill/>
                </a:ln>
                <a:solidFill>
                  <a:schemeClr val="bg1"/>
                </a:solidFill>
                <a:effectLst/>
                <a:uLnTx/>
                <a:uFillTx/>
                <a:latin typeface="+mj-lt"/>
                <a:ea typeface="+mn-ea"/>
                <a:cs typeface="+mn-cs"/>
              </a:rPr>
              <a:t>Habla </a:t>
            </a:r>
            <a:r>
              <a:rPr kumimoji="0" lang="en-GB" sz="2400" b="0" i="0" u="none" strike="noStrike" kern="1200" cap="none" spc="0" normalizeH="0" baseline="0" noProof="0" dirty="0" err="1">
                <a:ln>
                  <a:noFill/>
                </a:ln>
                <a:solidFill>
                  <a:schemeClr val="bg1"/>
                </a:solidFill>
                <a:effectLst/>
                <a:uLnTx/>
                <a:uFillTx/>
                <a:latin typeface="+mj-lt"/>
                <a:ea typeface="+mn-ea"/>
                <a:cs typeface="+mn-cs"/>
              </a:rPr>
              <a:t>en</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español</a:t>
            </a:r>
            <a:r>
              <a:rPr kumimoji="0" lang="en-GB" sz="2400" b="0" i="0" u="none" strike="noStrike" kern="1200" cap="none" spc="0" normalizeH="0" baseline="0" noProof="0" dirty="0">
                <a:ln>
                  <a:noFill/>
                </a:ln>
                <a:solidFill>
                  <a:schemeClr val="bg1"/>
                </a:solidFill>
                <a:effectLst/>
                <a:uLnTx/>
                <a:uFillTx/>
                <a:latin typeface="+mj-lt"/>
                <a:ea typeface="+mn-ea"/>
                <a:cs typeface="+mn-cs"/>
              </a:rPr>
              <a:t>.</a:t>
            </a:r>
          </a:p>
        </p:txBody>
      </p:sp>
      <p:sp>
        <p:nvSpPr>
          <p:cNvPr id="4" name="Speech Bubble: Rectangle with Corners Rounded 3">
            <a:extLst>
              <a:ext uri="{FF2B5EF4-FFF2-40B4-BE49-F238E27FC236}">
                <a16:creationId xmlns:a16="http://schemas.microsoft.com/office/drawing/2014/main" id="{F5C4B7DC-CD4C-4EE7-8693-31121AA009A8}"/>
              </a:ext>
            </a:extLst>
          </p:cNvPr>
          <p:cNvSpPr/>
          <p:nvPr/>
        </p:nvSpPr>
        <p:spPr>
          <a:xfrm>
            <a:off x="105650" y="1044277"/>
            <a:ext cx="1221801" cy="516181"/>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quién</a:t>
            </a:r>
            <a:r>
              <a:rPr lang="en-GB" sz="2000" b="1" dirty="0"/>
              <a:t>?</a:t>
            </a:r>
          </a:p>
        </p:txBody>
      </p:sp>
      <p:sp>
        <p:nvSpPr>
          <p:cNvPr id="18" name="Speech Bubble: Rectangle with Corners Rounded 17">
            <a:extLst>
              <a:ext uri="{FF2B5EF4-FFF2-40B4-BE49-F238E27FC236}">
                <a16:creationId xmlns:a16="http://schemas.microsoft.com/office/drawing/2014/main" id="{632E1730-47DF-46D7-B56F-B1AD32601C85}"/>
              </a:ext>
            </a:extLst>
          </p:cNvPr>
          <p:cNvSpPr/>
          <p:nvPr/>
        </p:nvSpPr>
        <p:spPr>
          <a:xfrm>
            <a:off x="2958859" y="986258"/>
            <a:ext cx="1022907" cy="516181"/>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qué</a:t>
            </a:r>
            <a:r>
              <a:rPr lang="en-GB" sz="2000" b="1" dirty="0"/>
              <a:t>?</a:t>
            </a:r>
          </a:p>
        </p:txBody>
      </p:sp>
      <p:sp>
        <p:nvSpPr>
          <p:cNvPr id="19" name="Speech Bubble: Rectangle with Corners Rounded 18">
            <a:extLst>
              <a:ext uri="{FF2B5EF4-FFF2-40B4-BE49-F238E27FC236}">
                <a16:creationId xmlns:a16="http://schemas.microsoft.com/office/drawing/2014/main" id="{DC48051E-3EBF-4AB9-9D69-03CD04F12DA0}"/>
              </a:ext>
            </a:extLst>
          </p:cNvPr>
          <p:cNvSpPr/>
          <p:nvPr/>
        </p:nvSpPr>
        <p:spPr>
          <a:xfrm>
            <a:off x="8785992" y="1105854"/>
            <a:ext cx="1619360" cy="502273"/>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a:t>
            </a:r>
            <a:r>
              <a:rPr lang="en-GB" sz="2000" b="1" dirty="0" err="1"/>
              <a:t>cómo</a:t>
            </a:r>
            <a:r>
              <a:rPr lang="en-GB" sz="2000" b="1" dirty="0"/>
              <a:t> es?</a:t>
            </a:r>
          </a:p>
        </p:txBody>
      </p:sp>
      <p:grpSp>
        <p:nvGrpSpPr>
          <p:cNvPr id="10" name="Group 9">
            <a:extLst>
              <a:ext uri="{FF2B5EF4-FFF2-40B4-BE49-F238E27FC236}">
                <a16:creationId xmlns:a16="http://schemas.microsoft.com/office/drawing/2014/main" id="{EB0E828A-0C5C-4E4C-9B84-4EA36E447399}"/>
              </a:ext>
            </a:extLst>
          </p:cNvPr>
          <p:cNvGrpSpPr/>
          <p:nvPr/>
        </p:nvGrpSpPr>
        <p:grpSpPr>
          <a:xfrm>
            <a:off x="7863854" y="52587"/>
            <a:ext cx="1314380" cy="872909"/>
            <a:chOff x="-2702857" y="836329"/>
            <a:chExt cx="9681882" cy="5884770"/>
          </a:xfrm>
        </p:grpSpPr>
        <p:pic>
          <p:nvPicPr>
            <p:cNvPr id="11" name="Picture 10" descr="A picture containing text, dark&#10;&#10;Description automatically generated">
              <a:extLst>
                <a:ext uri="{FF2B5EF4-FFF2-40B4-BE49-F238E27FC236}">
                  <a16:creationId xmlns:a16="http://schemas.microsoft.com/office/drawing/2014/main" id="{2E050B73-2D89-4765-8CDB-CC9B68DD694F}"/>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12" name="Rectangle: Rounded Corners 11">
              <a:extLst>
                <a:ext uri="{FF2B5EF4-FFF2-40B4-BE49-F238E27FC236}">
                  <a16:creationId xmlns:a16="http://schemas.microsoft.com/office/drawing/2014/main" id="{3DDC7720-9527-4E09-9FDB-FB6704B1FBFA}"/>
                </a:ext>
              </a:extLst>
            </p:cNvPr>
            <p:cNvSpPr/>
            <p:nvPr/>
          </p:nvSpPr>
          <p:spPr>
            <a:xfrm>
              <a:off x="14604" y="1870188"/>
              <a:ext cx="843749" cy="165640"/>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E5875467-FBF0-49C2-A798-818730B9F8BB}"/>
                </a:ext>
              </a:extLst>
            </p:cNvPr>
            <p:cNvSpPr/>
            <p:nvPr/>
          </p:nvSpPr>
          <p:spPr>
            <a:xfrm rot="17788993">
              <a:off x="3033262" y="3185489"/>
              <a:ext cx="648655" cy="199651"/>
            </a:xfrm>
            <a:prstGeom prst="roundRect">
              <a:avLst/>
            </a:prstGeom>
            <a:solidFill>
              <a:srgbClr val="F4F7F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21" name="Picture 20" descr="A green circle with a white arrow&#10;&#10;Description automatically generated">
            <a:extLst>
              <a:ext uri="{FF2B5EF4-FFF2-40B4-BE49-F238E27FC236}">
                <a16:creationId xmlns:a16="http://schemas.microsoft.com/office/drawing/2014/main" id="{5A42CC7B-794D-4EF0-85AA-4997DF6F54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50579" y="774353"/>
            <a:ext cx="763829" cy="764426"/>
          </a:xfrm>
          <a:prstGeom prst="rect">
            <a:avLst/>
          </a:prstGeom>
        </p:spPr>
      </p:pic>
      <p:sp>
        <p:nvSpPr>
          <p:cNvPr id="22" name="TextBox 21">
            <a:extLst>
              <a:ext uri="{FF2B5EF4-FFF2-40B4-BE49-F238E27FC236}">
                <a16:creationId xmlns:a16="http://schemas.microsoft.com/office/drawing/2014/main" id="{73CE448A-18CF-48FF-835A-470B92747C0F}"/>
              </a:ext>
            </a:extLst>
          </p:cNvPr>
          <p:cNvSpPr txBox="1"/>
          <p:nvPr/>
        </p:nvSpPr>
        <p:spPr>
          <a:xfrm>
            <a:off x="10716234" y="1393883"/>
            <a:ext cx="1652536" cy="461665"/>
          </a:xfrm>
          <a:prstGeom prst="rect">
            <a:avLst/>
          </a:prstGeom>
          <a:noFill/>
        </p:spPr>
        <p:txBody>
          <a:bodyPr wrap="square" rtlCol="0">
            <a:spAutoFit/>
          </a:bodyPr>
          <a:lstStyle/>
          <a:p>
            <a:r>
              <a:rPr lang="en-GB" sz="2400" b="1" dirty="0"/>
              <a:t>¡</a:t>
            </a:r>
            <a:r>
              <a:rPr lang="en-GB" sz="2400" b="1" dirty="0" err="1"/>
              <a:t>otra</a:t>
            </a:r>
            <a:r>
              <a:rPr lang="en-GB" sz="2400" b="1" dirty="0"/>
              <a:t> </a:t>
            </a:r>
            <a:r>
              <a:rPr lang="en-GB" sz="2400" b="1" dirty="0" err="1"/>
              <a:t>vez</a:t>
            </a:r>
            <a:r>
              <a:rPr lang="en-GB" sz="2400" b="1" dirty="0"/>
              <a:t>!</a:t>
            </a:r>
          </a:p>
        </p:txBody>
      </p:sp>
      <p:pic>
        <p:nvPicPr>
          <p:cNvPr id="23" name="Picture 4" descr="Navidad, Decoraciones, Decoración, Verde, Antecedentes">
            <a:extLst>
              <a:ext uri="{FF2B5EF4-FFF2-40B4-BE49-F238E27FC236}">
                <a16:creationId xmlns:a16="http://schemas.microsoft.com/office/drawing/2014/main" id="{BA9CA544-C004-442F-AC95-82D506919D2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8104" b="57634"/>
          <a:stretch/>
        </p:blipFill>
        <p:spPr bwMode="auto">
          <a:xfrm rot="20576986">
            <a:off x="10927742" y="5529456"/>
            <a:ext cx="1331622" cy="8738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Navidad, Árbol De Navidad, Decoración">
            <a:extLst>
              <a:ext uri="{FF2B5EF4-FFF2-40B4-BE49-F238E27FC236}">
                <a16:creationId xmlns:a16="http://schemas.microsoft.com/office/drawing/2014/main" id="{0A282591-CB83-438E-90DA-2D76327BCE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58918" y="2397512"/>
            <a:ext cx="443950" cy="51389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hristmas Ornament, Bauble, Decoration">
            <a:extLst>
              <a:ext uri="{FF2B5EF4-FFF2-40B4-BE49-F238E27FC236}">
                <a16:creationId xmlns:a16="http://schemas.microsoft.com/office/drawing/2014/main" id="{4D2C3D4B-5D16-4363-93F8-01D41FA6E6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21028" y="5015325"/>
            <a:ext cx="436731" cy="5800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hristmas Ornament, Bauble, Decoration">
            <a:extLst>
              <a:ext uri="{FF2B5EF4-FFF2-40B4-BE49-F238E27FC236}">
                <a16:creationId xmlns:a16="http://schemas.microsoft.com/office/drawing/2014/main" id="{04DADCE0-C232-4804-A992-3CEF88E1E1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39394" y="5148552"/>
            <a:ext cx="436731" cy="5800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1D8198-1AB1-4958-B859-22816CD626F0}"/>
              </a:ext>
            </a:extLst>
          </p:cNvPr>
          <p:cNvSpPr txBox="1"/>
          <p:nvPr/>
        </p:nvSpPr>
        <p:spPr>
          <a:xfrm>
            <a:off x="1326997" y="6411951"/>
            <a:ext cx="7404411" cy="400110"/>
          </a:xfrm>
          <a:prstGeom prst="rect">
            <a:avLst/>
          </a:prstGeom>
          <a:noFill/>
        </p:spPr>
        <p:txBody>
          <a:bodyPr wrap="square" rtlCol="0">
            <a:spAutoFit/>
          </a:bodyPr>
          <a:lstStyle/>
          <a:p>
            <a:r>
              <a:rPr lang="en-GB" sz="2000" dirty="0" err="1">
                <a:solidFill>
                  <a:schemeClr val="bg1"/>
                </a:solidFill>
              </a:rPr>
              <a:t>el</a:t>
            </a:r>
            <a:r>
              <a:rPr lang="en-GB" sz="2000" dirty="0">
                <a:solidFill>
                  <a:schemeClr val="bg1"/>
                </a:solidFill>
              </a:rPr>
              <a:t> árbol – tree | la bola de Navidad – Christmas bauble</a:t>
            </a:r>
          </a:p>
        </p:txBody>
      </p:sp>
      <p:sp>
        <p:nvSpPr>
          <p:cNvPr id="27" name="Speech Bubble: Rectangle with Corners Rounded 26">
            <a:extLst>
              <a:ext uri="{FF2B5EF4-FFF2-40B4-BE49-F238E27FC236}">
                <a16:creationId xmlns:a16="http://schemas.microsoft.com/office/drawing/2014/main" id="{EF0BBB82-EE22-4693-818A-108BEC27C5D8}"/>
              </a:ext>
            </a:extLst>
          </p:cNvPr>
          <p:cNvSpPr/>
          <p:nvPr/>
        </p:nvSpPr>
        <p:spPr>
          <a:xfrm>
            <a:off x="8290039" y="2059382"/>
            <a:ext cx="1619360" cy="1369618"/>
          </a:xfrm>
          <a:prstGeom prst="wedgeRoundRectCallout">
            <a:avLst>
              <a:gd name="adj1" fmla="val 72131"/>
              <a:gd name="adj2" fmla="val 1208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t>rico</a:t>
            </a:r>
            <a:r>
              <a:rPr lang="en-GB" sz="2000" b="1" dirty="0"/>
              <a:t> </a:t>
            </a:r>
            <a:r>
              <a:rPr lang="en-GB" sz="2000" dirty="0"/>
              <a:t>(rich) can also mean ‘tasty’.</a:t>
            </a:r>
          </a:p>
        </p:txBody>
      </p:sp>
    </p:spTree>
    <p:extLst>
      <p:ext uri="{BB962C8B-B14F-4D97-AF65-F5344CB8AC3E}">
        <p14:creationId xmlns:p14="http://schemas.microsoft.com/office/powerpoint/2010/main" val="157843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47B7F5-3E61-462A-B833-0663ADCE474D}"/>
              </a:ext>
            </a:extLst>
          </p:cNvPr>
          <p:cNvSpPr>
            <a:spLocks noGrp="1"/>
          </p:cNvSpPr>
          <p:nvPr>
            <p:ph type="title"/>
          </p:nvPr>
        </p:nvSpPr>
        <p:spPr>
          <a:xfrm>
            <a:off x="0" y="213557"/>
            <a:ext cx="2299063" cy="647577"/>
          </a:xfrm>
        </p:spPr>
        <p:txBody>
          <a:bodyPr/>
          <a:lstStyle/>
          <a:p>
            <a:r>
              <a:rPr lang="en-GB" dirty="0"/>
              <a:t>Navidad</a:t>
            </a:r>
          </a:p>
        </p:txBody>
      </p:sp>
      <p:pic>
        <p:nvPicPr>
          <p:cNvPr id="7" name="Graphic 6" descr="Teacher">
            <a:extLst>
              <a:ext uri="{FF2B5EF4-FFF2-40B4-BE49-F238E27FC236}">
                <a16:creationId xmlns:a16="http://schemas.microsoft.com/office/drawing/2014/main" id="{D28340E3-22D4-4E0B-A198-AE808A65E6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99063" y="71078"/>
            <a:ext cx="914400" cy="914400"/>
          </a:xfrm>
          <a:prstGeom prst="rect">
            <a:avLst/>
          </a:prstGeom>
        </p:spPr>
      </p:pic>
      <p:sp>
        <p:nvSpPr>
          <p:cNvPr id="8" name="Speech Bubble: Rectangle with Corners Rounded 7">
            <a:extLst>
              <a:ext uri="{FF2B5EF4-FFF2-40B4-BE49-F238E27FC236}">
                <a16:creationId xmlns:a16="http://schemas.microsoft.com/office/drawing/2014/main" id="{6CB3F55E-1220-4A64-85A3-1BD48E2B689A}"/>
              </a:ext>
            </a:extLst>
          </p:cNvPr>
          <p:cNvSpPr/>
          <p:nvPr/>
        </p:nvSpPr>
        <p:spPr>
          <a:xfrm>
            <a:off x="3213463" y="273539"/>
            <a:ext cx="7257532" cy="464870"/>
          </a:xfrm>
          <a:prstGeom prst="wedgeRoundRectCallout">
            <a:avLst>
              <a:gd name="adj1" fmla="val -54991"/>
              <a:gd name="adj2" fmla="val -7585"/>
              <a:gd name="adj3" fmla="val 16667"/>
            </a:avLst>
          </a:prstGeom>
          <a:solidFill>
            <a:srgbClr val="3A5EAB"/>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bg1"/>
                </a:solidFill>
                <a:effectLst/>
                <a:uLnTx/>
                <a:uFillTx/>
                <a:latin typeface="+mj-lt"/>
                <a:ea typeface="+mn-ea"/>
                <a:cs typeface="+mn-cs"/>
              </a:rPr>
              <a:t>¿</a:t>
            </a:r>
            <a:r>
              <a:rPr kumimoji="0" lang="en-GB" sz="2400" b="0" i="0" u="none" strike="noStrike" kern="1200" cap="none" spc="0" normalizeH="0" baseline="0" noProof="0" dirty="0" err="1">
                <a:ln>
                  <a:noFill/>
                </a:ln>
                <a:solidFill>
                  <a:schemeClr val="bg1"/>
                </a:solidFill>
                <a:effectLst/>
                <a:uLnTx/>
                <a:uFillTx/>
                <a:latin typeface="+mj-lt"/>
                <a:ea typeface="+mn-ea"/>
                <a:cs typeface="+mn-cs"/>
              </a:rPr>
              <a:t>Cómo</a:t>
            </a:r>
            <a:r>
              <a:rPr kumimoji="0" lang="en-GB" sz="2400" b="0" i="0" u="none" strike="noStrike" kern="1200" cap="none" spc="0" normalizeH="0" baseline="0" noProof="0" dirty="0">
                <a:ln>
                  <a:noFill/>
                </a:ln>
                <a:solidFill>
                  <a:schemeClr val="bg1"/>
                </a:solidFill>
                <a:effectLst/>
                <a:uLnTx/>
                <a:uFillTx/>
                <a:latin typeface="+mj-lt"/>
                <a:ea typeface="+mn-ea"/>
                <a:cs typeface="+mn-cs"/>
              </a:rPr>
              <a:t> se escribe…? Escribe </a:t>
            </a:r>
            <a:r>
              <a:rPr kumimoji="0" lang="en-GB" sz="2400" b="0" i="0" u="none" strike="noStrike" kern="1200" cap="none" spc="0" normalizeH="0" baseline="0" noProof="0" dirty="0" err="1">
                <a:ln>
                  <a:noFill/>
                </a:ln>
                <a:solidFill>
                  <a:schemeClr val="bg1"/>
                </a:solidFill>
                <a:effectLst/>
                <a:uLnTx/>
                <a:uFillTx/>
                <a:latin typeface="+mj-lt"/>
                <a:ea typeface="+mn-ea"/>
                <a:cs typeface="+mn-cs"/>
              </a:rPr>
              <a:t>frases</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en</a:t>
            </a:r>
            <a:r>
              <a:rPr kumimoji="0" lang="en-GB" sz="2400" b="0" i="0" u="none" strike="noStrike" kern="1200" cap="none" spc="0" normalizeH="0" baseline="0" noProof="0" dirty="0">
                <a:ln>
                  <a:noFill/>
                </a:ln>
                <a:solidFill>
                  <a:schemeClr val="bg1"/>
                </a:solidFill>
                <a:effectLst/>
                <a:uLnTx/>
                <a:uFillTx/>
                <a:latin typeface="+mj-lt"/>
                <a:ea typeface="+mn-ea"/>
                <a:cs typeface="+mn-cs"/>
              </a:rPr>
              <a:t> </a:t>
            </a:r>
            <a:r>
              <a:rPr kumimoji="0" lang="en-GB" sz="2400" b="0" i="0" u="none" strike="noStrike" kern="1200" cap="none" spc="0" normalizeH="0" baseline="0" noProof="0" dirty="0" err="1">
                <a:ln>
                  <a:noFill/>
                </a:ln>
                <a:solidFill>
                  <a:schemeClr val="bg1"/>
                </a:solidFill>
                <a:effectLst/>
                <a:uLnTx/>
                <a:uFillTx/>
                <a:latin typeface="+mj-lt"/>
                <a:ea typeface="+mn-ea"/>
                <a:cs typeface="+mn-cs"/>
              </a:rPr>
              <a:t>español</a:t>
            </a:r>
            <a:r>
              <a:rPr kumimoji="0" lang="en-GB" sz="2400" b="0" i="0" u="none" strike="noStrike" kern="1200" cap="none" spc="0" normalizeH="0" baseline="0" noProof="0" dirty="0">
                <a:ln>
                  <a:noFill/>
                </a:ln>
                <a:solidFill>
                  <a:schemeClr val="bg1"/>
                </a:solidFill>
                <a:effectLst/>
                <a:uLnTx/>
                <a:uFillTx/>
                <a:latin typeface="+mj-lt"/>
                <a:ea typeface="+mn-ea"/>
                <a:cs typeface="+mn-cs"/>
              </a:rPr>
              <a:t>.</a:t>
            </a:r>
          </a:p>
        </p:txBody>
      </p:sp>
      <p:sp>
        <p:nvSpPr>
          <p:cNvPr id="9" name="Rounded Rectangle 11">
            <a:extLst>
              <a:ext uri="{FF2B5EF4-FFF2-40B4-BE49-F238E27FC236}">
                <a16:creationId xmlns:a16="http://schemas.microsoft.com/office/drawing/2014/main" id="{4D43404E-D203-4AAF-9690-1FCA0A783C7C}"/>
              </a:ext>
            </a:extLst>
          </p:cNvPr>
          <p:cNvSpPr/>
          <p:nvPr/>
        </p:nvSpPr>
        <p:spPr>
          <a:xfrm>
            <a:off x="10686360" y="258166"/>
            <a:ext cx="1241783"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0" name="Table 5">
            <a:extLst>
              <a:ext uri="{FF2B5EF4-FFF2-40B4-BE49-F238E27FC236}">
                <a16:creationId xmlns:a16="http://schemas.microsoft.com/office/drawing/2014/main" id="{EA985C03-C980-4BB0-8F75-B0559F189B2C}"/>
              </a:ext>
            </a:extLst>
          </p:cNvPr>
          <p:cNvGraphicFramePr>
            <a:graphicFrameLocks noGrp="1"/>
          </p:cNvGraphicFramePr>
          <p:nvPr>
            <p:extLst>
              <p:ext uri="{D42A27DB-BD31-4B8C-83A1-F6EECF244321}">
                <p14:modId xmlns:p14="http://schemas.microsoft.com/office/powerpoint/2010/main" val="401126064"/>
              </p:ext>
            </p:extLst>
          </p:nvPr>
        </p:nvGraphicFramePr>
        <p:xfrm>
          <a:off x="189571" y="1393883"/>
          <a:ext cx="11738572" cy="3749040"/>
        </p:xfrm>
        <a:graphic>
          <a:graphicData uri="http://schemas.openxmlformats.org/drawingml/2006/table">
            <a:tbl>
              <a:tblPr firstRow="1" bandRow="1"/>
              <a:tblGrid>
                <a:gridCol w="2447433">
                  <a:extLst>
                    <a:ext uri="{9D8B030D-6E8A-4147-A177-3AD203B41FA5}">
                      <a16:colId xmlns:a16="http://schemas.microsoft.com/office/drawing/2014/main" val="2605482868"/>
                    </a:ext>
                  </a:extLst>
                </a:gridCol>
                <a:gridCol w="4091331">
                  <a:extLst>
                    <a:ext uri="{9D8B030D-6E8A-4147-A177-3AD203B41FA5}">
                      <a16:colId xmlns:a16="http://schemas.microsoft.com/office/drawing/2014/main" val="1877817290"/>
                    </a:ext>
                  </a:extLst>
                </a:gridCol>
                <a:gridCol w="2599904">
                  <a:extLst>
                    <a:ext uri="{9D8B030D-6E8A-4147-A177-3AD203B41FA5}">
                      <a16:colId xmlns:a16="http://schemas.microsoft.com/office/drawing/2014/main" val="3528216883"/>
                    </a:ext>
                  </a:extLst>
                </a:gridCol>
                <a:gridCol w="2599904">
                  <a:extLst>
                    <a:ext uri="{9D8B030D-6E8A-4147-A177-3AD203B41FA5}">
                      <a16:colId xmlns:a16="http://schemas.microsoft.com/office/drawing/2014/main" val="4187008965"/>
                    </a:ext>
                  </a:extLst>
                </a:gridCol>
              </a:tblGrid>
              <a:tr h="3093909">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I want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You want</a:t>
                      </a:r>
                    </a:p>
                    <a:p>
                      <a:pPr algn="ctr"/>
                      <a:r>
                        <a:rPr lang="en-GB" sz="2400" b="0" dirty="0">
                          <a:solidFill>
                            <a:schemeClr val="tx1"/>
                          </a:solidFill>
                          <a:latin typeface="Century Gothic" panose="020B0502020202020204" pitchFamily="34" charset="0"/>
                        </a:rPr>
                        <a:t>She/He wants</a:t>
                      </a:r>
                    </a:p>
                    <a:p>
                      <a:pPr algn="ctr"/>
                      <a:r>
                        <a:rPr lang="en-GB" sz="2400" b="0" dirty="0">
                          <a:solidFill>
                            <a:schemeClr val="tx1"/>
                          </a:solidFill>
                          <a:latin typeface="Century Gothic" panose="020B0502020202020204" pitchFamily="34" charset="0"/>
                        </a:rPr>
                        <a:t>I use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She/He uses</a:t>
                      </a:r>
                    </a:p>
                    <a:p>
                      <a:pPr algn="ctr"/>
                      <a:r>
                        <a:rPr lang="en-GB" sz="2400" b="0" dirty="0">
                          <a:solidFill>
                            <a:schemeClr val="tx1"/>
                          </a:solidFill>
                          <a:latin typeface="Century Gothic" panose="020B0502020202020204" pitchFamily="34" charset="0"/>
                        </a:rPr>
                        <a:t>I buy</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You buy</a:t>
                      </a:r>
                    </a:p>
                    <a:p>
                      <a:pPr algn="ctr"/>
                      <a:r>
                        <a:rPr lang="en-GB" sz="2400" b="0" dirty="0">
                          <a:solidFill>
                            <a:schemeClr val="tx1"/>
                          </a:solidFill>
                          <a:latin typeface="Century Gothic" panose="020B0502020202020204" pitchFamily="34" charset="0"/>
                        </a:rPr>
                        <a:t>You need</a:t>
                      </a:r>
                    </a:p>
                    <a:p>
                      <a:pPr algn="ctr"/>
                      <a:r>
                        <a:rPr lang="en-GB" sz="2400" b="0" dirty="0">
                          <a:solidFill>
                            <a:schemeClr val="tx1"/>
                          </a:solidFill>
                          <a:latin typeface="Century Gothic" panose="020B0502020202020204" pitchFamily="34" charset="0"/>
                        </a:rPr>
                        <a:t>She/He needs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400" b="0" dirty="0">
                          <a:solidFill>
                            <a:schemeClr val="tx1"/>
                          </a:solidFill>
                          <a:latin typeface="Century Gothic" panose="020B0502020202020204" pitchFamily="34" charset="0"/>
                        </a:rPr>
                        <a:t>a phone</a:t>
                      </a:r>
                    </a:p>
                    <a:p>
                      <a:pPr algn="ctr"/>
                      <a:r>
                        <a:rPr lang="en-GB" sz="2400" b="0" dirty="0">
                          <a:solidFill>
                            <a:schemeClr val="tx1"/>
                          </a:solidFill>
                          <a:latin typeface="Century Gothic" panose="020B0502020202020204" pitchFamily="34" charset="0"/>
                        </a:rPr>
                        <a:t>a cat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a bike</a:t>
                      </a:r>
                    </a:p>
                    <a:p>
                      <a:pPr algn="ctr"/>
                      <a:r>
                        <a:rPr lang="en-GB" sz="2400" b="0" dirty="0">
                          <a:solidFill>
                            <a:schemeClr val="tx1"/>
                          </a:solidFill>
                          <a:latin typeface="Century Gothic" panose="020B0502020202020204" pitchFamily="34" charset="0"/>
                        </a:rPr>
                        <a:t>a shirt</a:t>
                      </a:r>
                    </a:p>
                    <a:p>
                      <a:pPr algn="ctr"/>
                      <a:r>
                        <a:rPr lang="en-GB" sz="2400" b="0" dirty="0">
                          <a:solidFill>
                            <a:schemeClr val="tx1"/>
                          </a:solidFill>
                          <a:latin typeface="Century Gothic" panose="020B0502020202020204" pitchFamily="34" charset="0"/>
                        </a:rPr>
                        <a:t>a bag</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(some) shoes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(some) books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(some) chocolate coins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(some) things</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GB" sz="2400" b="0" dirty="0">
                          <a:solidFill>
                            <a:schemeClr val="tx1"/>
                          </a:solidFill>
                          <a:latin typeface="Century Gothic" panose="020B0502020202020204" pitchFamily="34" charset="0"/>
                        </a:rPr>
                        <a:t>It is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They are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p>
                      <a:pPr algn="ctr"/>
                      <a:r>
                        <a:rPr lang="en-GB" sz="2400" b="0" dirty="0">
                          <a:solidFill>
                            <a:schemeClr val="tx1"/>
                          </a:solidFill>
                          <a:latin typeface="Century Gothic" panose="020B0502020202020204" pitchFamily="34" charset="0"/>
                        </a:rPr>
                        <a:t>small.</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good.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bad.</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famous.</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pretty.</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ugly.</a:t>
                      </a:r>
                      <a:br>
                        <a:rPr lang="en-GB" sz="2400" b="0" dirty="0">
                          <a:solidFill>
                            <a:schemeClr val="tx1"/>
                          </a:solidFill>
                          <a:latin typeface="Century Gothic" panose="020B0502020202020204" pitchFamily="34" charset="0"/>
                        </a:rPr>
                      </a:br>
                      <a:r>
                        <a:rPr lang="en-GB" sz="2400" b="0" dirty="0" err="1">
                          <a:solidFill>
                            <a:schemeClr val="tx1"/>
                          </a:solidFill>
                          <a:latin typeface="Century Gothic" panose="020B0502020202020204" pitchFamily="34" charset="0"/>
                        </a:rPr>
                        <a:t>rich.|tasty</a:t>
                      </a:r>
                      <a:r>
                        <a:rPr lang="en-GB" sz="2400" b="0" dirty="0">
                          <a:solidFill>
                            <a:schemeClr val="tx1"/>
                          </a:solidFill>
                          <a:latin typeface="Century Gothic" panose="020B0502020202020204" pitchFamily="34" charset="0"/>
                        </a:rPr>
                        <a:t>.</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expensive.</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cheap.</a:t>
                      </a:r>
                      <a:br>
                        <a:rPr lang="en-GB" sz="2400" b="0" dirty="0">
                          <a:solidFill>
                            <a:schemeClr val="tx1"/>
                          </a:solidFill>
                          <a:latin typeface="Century Gothic" panose="020B0502020202020204" pitchFamily="34" charset="0"/>
                        </a:rPr>
                      </a:br>
                      <a:r>
                        <a:rPr lang="en-GB" sz="2400" b="0" dirty="0">
                          <a:solidFill>
                            <a:schemeClr val="tx1"/>
                          </a:solidFill>
                          <a:latin typeface="Century Gothic" panose="020B0502020202020204" pitchFamily="34" charset="0"/>
                        </a:rPr>
                        <a:t>old.</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904299085"/>
                  </a:ext>
                </a:extLst>
              </a:tr>
            </a:tbl>
          </a:graphicData>
        </a:graphic>
      </p:graphicFrame>
      <p:pic>
        <p:nvPicPr>
          <p:cNvPr id="16" name="Picture 4" descr="Navidad, Decoraciones, Decoración, Verde, Antecedentes">
            <a:extLst>
              <a:ext uri="{FF2B5EF4-FFF2-40B4-BE49-F238E27FC236}">
                <a16:creationId xmlns:a16="http://schemas.microsoft.com/office/drawing/2014/main" id="{4B0AE944-E975-4A89-A556-9D2542901D2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10785208" y="5238744"/>
            <a:ext cx="1331622" cy="873854"/>
          </a:xfrm>
          <a:prstGeom prst="rect">
            <a:avLst/>
          </a:prstGeom>
          <a:noFill/>
          <a:extLst>
            <a:ext uri="{909E8E84-426E-40DD-AFC4-6F175D3DCCD1}">
              <a14:hiddenFill xmlns:a14="http://schemas.microsoft.com/office/drawing/2010/main">
                <a:solidFill>
                  <a:srgbClr val="FFFFFF"/>
                </a:solidFill>
              </a14:hiddenFill>
            </a:ext>
          </a:extLst>
        </p:spPr>
      </p:pic>
      <p:sp>
        <p:nvSpPr>
          <p:cNvPr id="22" name="Speech Bubble: Rectangle with Corners Rounded 21">
            <a:extLst>
              <a:ext uri="{FF2B5EF4-FFF2-40B4-BE49-F238E27FC236}">
                <a16:creationId xmlns:a16="http://schemas.microsoft.com/office/drawing/2014/main" id="{B3329F86-309D-4364-83E7-CFB51CDE6F78}"/>
              </a:ext>
            </a:extLst>
          </p:cNvPr>
          <p:cNvSpPr/>
          <p:nvPr/>
        </p:nvSpPr>
        <p:spPr>
          <a:xfrm>
            <a:off x="6963042" y="843072"/>
            <a:ext cx="2649308" cy="1633725"/>
          </a:xfrm>
          <a:prstGeom prst="wedgeRoundRectCallout">
            <a:avLst>
              <a:gd name="adj1" fmla="val 63292"/>
              <a:gd name="adj2" fmla="val 334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Change the adjectives to match the gender and number of the noun.</a:t>
            </a:r>
          </a:p>
        </p:txBody>
      </p:sp>
      <p:sp>
        <p:nvSpPr>
          <p:cNvPr id="26" name="TextBox 25">
            <a:extLst>
              <a:ext uri="{FF2B5EF4-FFF2-40B4-BE49-F238E27FC236}">
                <a16:creationId xmlns:a16="http://schemas.microsoft.com/office/drawing/2014/main" id="{3AD538F1-CA38-4921-B046-6337E30D71E8}"/>
              </a:ext>
            </a:extLst>
          </p:cNvPr>
          <p:cNvSpPr txBox="1"/>
          <p:nvPr/>
        </p:nvSpPr>
        <p:spPr>
          <a:xfrm>
            <a:off x="2964351" y="5454160"/>
            <a:ext cx="5935407" cy="523220"/>
          </a:xfrm>
          <a:prstGeom prst="rect">
            <a:avLst/>
          </a:prstGeom>
          <a:noFill/>
        </p:spPr>
        <p:txBody>
          <a:bodyPr wrap="square" rtlCol="0">
            <a:spAutoFit/>
          </a:bodyPr>
          <a:lstStyle/>
          <a:p>
            <a:pPr algn="ctr"/>
            <a:r>
              <a:rPr lang="en-GB" sz="2800" b="1" dirty="0" err="1"/>
              <a:t>Quiere</a:t>
            </a:r>
            <a:r>
              <a:rPr lang="en-GB" sz="2800" b="1" dirty="0"/>
              <a:t> una </a:t>
            </a:r>
            <a:r>
              <a:rPr lang="en-GB" sz="2800" b="1" dirty="0" err="1"/>
              <a:t>bolsa</a:t>
            </a:r>
            <a:r>
              <a:rPr lang="en-GB" sz="2800" b="1" dirty="0"/>
              <a:t>. ¡Es </a:t>
            </a:r>
            <a:r>
              <a:rPr lang="en-GB" sz="2800" b="1" dirty="0" err="1"/>
              <a:t>fea</a:t>
            </a:r>
            <a:r>
              <a:rPr lang="en-GB" sz="2800" b="1" dirty="0"/>
              <a:t>!</a:t>
            </a:r>
          </a:p>
        </p:txBody>
      </p:sp>
      <p:sp>
        <p:nvSpPr>
          <p:cNvPr id="27" name="Rectangle 26">
            <a:extLst>
              <a:ext uri="{FF2B5EF4-FFF2-40B4-BE49-F238E27FC236}">
                <a16:creationId xmlns:a16="http://schemas.microsoft.com/office/drawing/2014/main" id="{9351DBD4-0598-45FB-A190-C611AFD55888}"/>
              </a:ext>
            </a:extLst>
          </p:cNvPr>
          <p:cNvSpPr/>
          <p:nvPr/>
        </p:nvSpPr>
        <p:spPr>
          <a:xfrm>
            <a:off x="2653991" y="3090378"/>
            <a:ext cx="4081346"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Rectangle 27">
            <a:extLst>
              <a:ext uri="{FF2B5EF4-FFF2-40B4-BE49-F238E27FC236}">
                <a16:creationId xmlns:a16="http://schemas.microsoft.com/office/drawing/2014/main" id="{5D601CED-C22E-4A79-B731-7BB7CE226947}"/>
              </a:ext>
            </a:extLst>
          </p:cNvPr>
          <p:cNvSpPr/>
          <p:nvPr/>
        </p:nvSpPr>
        <p:spPr>
          <a:xfrm>
            <a:off x="6735337" y="2913007"/>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ectangle 28">
            <a:extLst>
              <a:ext uri="{FF2B5EF4-FFF2-40B4-BE49-F238E27FC236}">
                <a16:creationId xmlns:a16="http://schemas.microsoft.com/office/drawing/2014/main" id="{8509C25F-98AE-4895-BB54-862D00B97FE4}"/>
              </a:ext>
            </a:extLst>
          </p:cNvPr>
          <p:cNvSpPr/>
          <p:nvPr/>
        </p:nvSpPr>
        <p:spPr>
          <a:xfrm>
            <a:off x="188357" y="2323097"/>
            <a:ext cx="2465634"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29">
            <a:extLst>
              <a:ext uri="{FF2B5EF4-FFF2-40B4-BE49-F238E27FC236}">
                <a16:creationId xmlns:a16="http://schemas.microsoft.com/office/drawing/2014/main" id="{D9B9871A-4B36-4C73-94D5-4B7FBB7B7A26}"/>
              </a:ext>
            </a:extLst>
          </p:cNvPr>
          <p:cNvSpPr/>
          <p:nvPr/>
        </p:nvSpPr>
        <p:spPr>
          <a:xfrm>
            <a:off x="9325908" y="3264149"/>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Rectangle 30">
            <a:extLst>
              <a:ext uri="{FF2B5EF4-FFF2-40B4-BE49-F238E27FC236}">
                <a16:creationId xmlns:a16="http://schemas.microsoft.com/office/drawing/2014/main" id="{7FB375BC-3B6A-47A4-A107-1506586402F0}"/>
              </a:ext>
            </a:extLst>
          </p:cNvPr>
          <p:cNvSpPr/>
          <p:nvPr/>
        </p:nvSpPr>
        <p:spPr>
          <a:xfrm>
            <a:off x="188357" y="3790429"/>
            <a:ext cx="2465634"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ectangle 31">
            <a:extLst>
              <a:ext uri="{FF2B5EF4-FFF2-40B4-BE49-F238E27FC236}">
                <a16:creationId xmlns:a16="http://schemas.microsoft.com/office/drawing/2014/main" id="{9030FFCC-57BD-48C7-BD8A-D853EBFF886D}"/>
              </a:ext>
            </a:extLst>
          </p:cNvPr>
          <p:cNvSpPr/>
          <p:nvPr/>
        </p:nvSpPr>
        <p:spPr>
          <a:xfrm>
            <a:off x="2653991" y="4557710"/>
            <a:ext cx="4081346"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32">
            <a:extLst>
              <a:ext uri="{FF2B5EF4-FFF2-40B4-BE49-F238E27FC236}">
                <a16:creationId xmlns:a16="http://schemas.microsoft.com/office/drawing/2014/main" id="{A9DF5F81-EEF9-4C01-BAE1-B1640EA4A9D7}"/>
              </a:ext>
            </a:extLst>
          </p:cNvPr>
          <p:cNvSpPr/>
          <p:nvPr/>
        </p:nvSpPr>
        <p:spPr>
          <a:xfrm>
            <a:off x="6730963" y="3309615"/>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33">
            <a:extLst>
              <a:ext uri="{FF2B5EF4-FFF2-40B4-BE49-F238E27FC236}">
                <a16:creationId xmlns:a16="http://schemas.microsoft.com/office/drawing/2014/main" id="{0A3E3A1B-46AB-464A-803F-E83F9DC69605}"/>
              </a:ext>
            </a:extLst>
          </p:cNvPr>
          <p:cNvSpPr/>
          <p:nvPr/>
        </p:nvSpPr>
        <p:spPr>
          <a:xfrm>
            <a:off x="9325907" y="1842283"/>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ectangle 34">
            <a:extLst>
              <a:ext uri="{FF2B5EF4-FFF2-40B4-BE49-F238E27FC236}">
                <a16:creationId xmlns:a16="http://schemas.microsoft.com/office/drawing/2014/main" id="{06804DB8-9FE2-4254-989D-75BD15B60820}"/>
              </a:ext>
            </a:extLst>
          </p:cNvPr>
          <p:cNvSpPr/>
          <p:nvPr/>
        </p:nvSpPr>
        <p:spPr>
          <a:xfrm>
            <a:off x="9325906" y="4371208"/>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TextBox 35">
            <a:extLst>
              <a:ext uri="{FF2B5EF4-FFF2-40B4-BE49-F238E27FC236}">
                <a16:creationId xmlns:a16="http://schemas.microsoft.com/office/drawing/2014/main" id="{FCF7132E-B0DD-4886-B1F3-0F3F70A099A0}"/>
              </a:ext>
            </a:extLst>
          </p:cNvPr>
          <p:cNvSpPr txBox="1"/>
          <p:nvPr/>
        </p:nvSpPr>
        <p:spPr>
          <a:xfrm>
            <a:off x="1527817" y="5464117"/>
            <a:ext cx="8808474" cy="523220"/>
          </a:xfrm>
          <a:prstGeom prst="rect">
            <a:avLst/>
          </a:prstGeom>
          <a:noFill/>
        </p:spPr>
        <p:txBody>
          <a:bodyPr wrap="square" rtlCol="0">
            <a:spAutoFit/>
          </a:bodyPr>
          <a:lstStyle/>
          <a:p>
            <a:pPr algn="ctr"/>
            <a:r>
              <a:rPr lang="en-GB" sz="2800" b="1" dirty="0" err="1"/>
              <a:t>Compras</a:t>
            </a:r>
            <a:r>
              <a:rPr lang="en-GB" sz="2800" b="1" dirty="0"/>
              <a:t> </a:t>
            </a:r>
            <a:r>
              <a:rPr lang="en-GB" sz="2800" b="1" dirty="0" err="1"/>
              <a:t>unas</a:t>
            </a:r>
            <a:r>
              <a:rPr lang="en-GB" sz="2800" b="1" dirty="0"/>
              <a:t> </a:t>
            </a:r>
            <a:r>
              <a:rPr lang="en-GB" sz="2800" b="1" dirty="0" err="1"/>
              <a:t>cosas</a:t>
            </a:r>
            <a:r>
              <a:rPr lang="en-GB" sz="2800" b="1" dirty="0"/>
              <a:t>. Son </a:t>
            </a:r>
            <a:r>
              <a:rPr lang="en-GB" sz="2800" b="1" dirty="0" err="1"/>
              <a:t>buenas</a:t>
            </a:r>
            <a:r>
              <a:rPr lang="en-GB" sz="2800" b="1" dirty="0"/>
              <a:t> y </a:t>
            </a:r>
            <a:r>
              <a:rPr lang="en-GB" sz="2800" b="1" dirty="0" err="1"/>
              <a:t>baratas</a:t>
            </a:r>
            <a:r>
              <a:rPr lang="en-GB" sz="2800" b="1" dirty="0"/>
              <a:t>.</a:t>
            </a:r>
          </a:p>
        </p:txBody>
      </p:sp>
      <p:sp>
        <p:nvSpPr>
          <p:cNvPr id="37" name="Rectangle 36">
            <a:extLst>
              <a:ext uri="{FF2B5EF4-FFF2-40B4-BE49-F238E27FC236}">
                <a16:creationId xmlns:a16="http://schemas.microsoft.com/office/drawing/2014/main" id="{F3DF5691-76BF-4B03-86CC-4B77A79318E4}"/>
              </a:ext>
            </a:extLst>
          </p:cNvPr>
          <p:cNvSpPr/>
          <p:nvPr/>
        </p:nvSpPr>
        <p:spPr>
          <a:xfrm>
            <a:off x="161024" y="4539544"/>
            <a:ext cx="2465634"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Rectangle 37">
            <a:extLst>
              <a:ext uri="{FF2B5EF4-FFF2-40B4-BE49-F238E27FC236}">
                <a16:creationId xmlns:a16="http://schemas.microsoft.com/office/drawing/2014/main" id="{7A10553E-4271-4097-B127-4683F1B23D0A}"/>
              </a:ext>
            </a:extLst>
          </p:cNvPr>
          <p:cNvSpPr/>
          <p:nvPr/>
        </p:nvSpPr>
        <p:spPr>
          <a:xfrm>
            <a:off x="2608197" y="3833365"/>
            <a:ext cx="4081346"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Rectangle 38">
            <a:extLst>
              <a:ext uri="{FF2B5EF4-FFF2-40B4-BE49-F238E27FC236}">
                <a16:creationId xmlns:a16="http://schemas.microsoft.com/office/drawing/2014/main" id="{E8C1AFCC-DA91-46B8-A051-45C80DD551C6}"/>
              </a:ext>
            </a:extLst>
          </p:cNvPr>
          <p:cNvSpPr/>
          <p:nvPr/>
        </p:nvSpPr>
        <p:spPr>
          <a:xfrm>
            <a:off x="6712315" y="3283680"/>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0" name="Rectangle 39">
            <a:extLst>
              <a:ext uri="{FF2B5EF4-FFF2-40B4-BE49-F238E27FC236}">
                <a16:creationId xmlns:a16="http://schemas.microsoft.com/office/drawing/2014/main" id="{6BD4C970-C27C-44E6-9108-31EBFB0AE7C8}"/>
              </a:ext>
            </a:extLst>
          </p:cNvPr>
          <p:cNvSpPr/>
          <p:nvPr/>
        </p:nvSpPr>
        <p:spPr>
          <a:xfrm>
            <a:off x="9311634" y="4769048"/>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TextBox 40">
            <a:extLst>
              <a:ext uri="{FF2B5EF4-FFF2-40B4-BE49-F238E27FC236}">
                <a16:creationId xmlns:a16="http://schemas.microsoft.com/office/drawing/2014/main" id="{9600418D-48B1-4634-A539-1EA76D8C06D0}"/>
              </a:ext>
            </a:extLst>
          </p:cNvPr>
          <p:cNvSpPr txBox="1"/>
          <p:nvPr/>
        </p:nvSpPr>
        <p:spPr>
          <a:xfrm>
            <a:off x="1527817" y="5432124"/>
            <a:ext cx="8808474" cy="523220"/>
          </a:xfrm>
          <a:prstGeom prst="rect">
            <a:avLst/>
          </a:prstGeom>
          <a:noFill/>
        </p:spPr>
        <p:txBody>
          <a:bodyPr wrap="square" rtlCol="0">
            <a:spAutoFit/>
          </a:bodyPr>
          <a:lstStyle/>
          <a:p>
            <a:pPr algn="ctr"/>
            <a:r>
              <a:rPr lang="en-GB" sz="2800" b="1" dirty="0" err="1"/>
              <a:t>Necesita</a:t>
            </a:r>
            <a:r>
              <a:rPr lang="en-GB" sz="2800" b="1" dirty="0"/>
              <a:t> </a:t>
            </a:r>
            <a:r>
              <a:rPr lang="en-GB" sz="2800" b="1" dirty="0" err="1"/>
              <a:t>unos</a:t>
            </a:r>
            <a:r>
              <a:rPr lang="en-GB" sz="2800" b="1" dirty="0"/>
              <a:t> </a:t>
            </a:r>
            <a:r>
              <a:rPr lang="en-GB" sz="2800" b="1" dirty="0" err="1"/>
              <a:t>libros</a:t>
            </a:r>
            <a:r>
              <a:rPr lang="en-GB" sz="2800" b="1" dirty="0"/>
              <a:t>. Son </a:t>
            </a:r>
            <a:r>
              <a:rPr lang="en-GB" sz="2800" b="1" dirty="0" err="1"/>
              <a:t>antiguos</a:t>
            </a:r>
            <a:r>
              <a:rPr lang="en-GB" sz="2800" b="1" dirty="0"/>
              <a:t>.</a:t>
            </a:r>
          </a:p>
        </p:txBody>
      </p:sp>
      <p:sp>
        <p:nvSpPr>
          <p:cNvPr id="42" name="Rectangle 41">
            <a:extLst>
              <a:ext uri="{FF2B5EF4-FFF2-40B4-BE49-F238E27FC236}">
                <a16:creationId xmlns:a16="http://schemas.microsoft.com/office/drawing/2014/main" id="{374A2B3B-4E96-4436-ADDC-7012CD6557BA}"/>
              </a:ext>
            </a:extLst>
          </p:cNvPr>
          <p:cNvSpPr/>
          <p:nvPr/>
        </p:nvSpPr>
        <p:spPr>
          <a:xfrm>
            <a:off x="188357" y="1592044"/>
            <a:ext cx="2465634"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Rectangle 42">
            <a:extLst>
              <a:ext uri="{FF2B5EF4-FFF2-40B4-BE49-F238E27FC236}">
                <a16:creationId xmlns:a16="http://schemas.microsoft.com/office/drawing/2014/main" id="{71874BE4-B2F3-4955-9F5F-90B908A20DE2}"/>
              </a:ext>
            </a:extLst>
          </p:cNvPr>
          <p:cNvSpPr/>
          <p:nvPr/>
        </p:nvSpPr>
        <p:spPr>
          <a:xfrm>
            <a:off x="2622469" y="4189540"/>
            <a:ext cx="4081346"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4" name="Rectangle 43">
            <a:extLst>
              <a:ext uri="{FF2B5EF4-FFF2-40B4-BE49-F238E27FC236}">
                <a16:creationId xmlns:a16="http://schemas.microsoft.com/office/drawing/2014/main" id="{2367B9D8-DFA4-4472-93F6-B65DB9C166C1}"/>
              </a:ext>
            </a:extLst>
          </p:cNvPr>
          <p:cNvSpPr/>
          <p:nvPr/>
        </p:nvSpPr>
        <p:spPr>
          <a:xfrm>
            <a:off x="6719452" y="3328284"/>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5" name="Rectangle 44">
            <a:extLst>
              <a:ext uri="{FF2B5EF4-FFF2-40B4-BE49-F238E27FC236}">
                <a16:creationId xmlns:a16="http://schemas.microsoft.com/office/drawing/2014/main" id="{5D8630FC-87AD-4480-A273-42CA63C3D11F}"/>
              </a:ext>
            </a:extLst>
          </p:cNvPr>
          <p:cNvSpPr/>
          <p:nvPr/>
        </p:nvSpPr>
        <p:spPr>
          <a:xfrm>
            <a:off x="9311382" y="2518900"/>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6" name="Rectangle 45">
            <a:extLst>
              <a:ext uri="{FF2B5EF4-FFF2-40B4-BE49-F238E27FC236}">
                <a16:creationId xmlns:a16="http://schemas.microsoft.com/office/drawing/2014/main" id="{A1CF78AC-6DB0-4074-9C6A-529C7D8E62B9}"/>
              </a:ext>
            </a:extLst>
          </p:cNvPr>
          <p:cNvSpPr/>
          <p:nvPr/>
        </p:nvSpPr>
        <p:spPr>
          <a:xfrm>
            <a:off x="9332392" y="3642107"/>
            <a:ext cx="2599319" cy="396608"/>
          </a:xfrm>
          <a:prstGeom prst="rect">
            <a:avLst/>
          </a:prstGeom>
          <a:solidFill>
            <a:srgbClr val="FFFF00">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a:extLst>
              <a:ext uri="{FF2B5EF4-FFF2-40B4-BE49-F238E27FC236}">
                <a16:creationId xmlns:a16="http://schemas.microsoft.com/office/drawing/2014/main" id="{6A0FE1D5-D27D-4B00-BA86-F8112D2E518A}"/>
              </a:ext>
            </a:extLst>
          </p:cNvPr>
          <p:cNvSpPr txBox="1"/>
          <p:nvPr/>
        </p:nvSpPr>
        <p:spPr>
          <a:xfrm>
            <a:off x="667582" y="5426617"/>
            <a:ext cx="10528943" cy="523220"/>
          </a:xfrm>
          <a:prstGeom prst="rect">
            <a:avLst/>
          </a:prstGeom>
          <a:noFill/>
        </p:spPr>
        <p:txBody>
          <a:bodyPr wrap="square" rtlCol="0">
            <a:spAutoFit/>
          </a:bodyPr>
          <a:lstStyle/>
          <a:p>
            <a:pPr algn="ctr"/>
            <a:r>
              <a:rPr lang="en-GB" sz="2800" b="1" dirty="0" err="1"/>
              <a:t>Quiero</a:t>
            </a:r>
            <a:r>
              <a:rPr lang="en-GB" sz="2800" b="1" dirty="0"/>
              <a:t> </a:t>
            </a:r>
            <a:r>
              <a:rPr lang="en-GB" sz="2800" b="1" dirty="0" err="1"/>
              <a:t>unas</a:t>
            </a:r>
            <a:r>
              <a:rPr lang="en-GB" sz="2800" b="1" dirty="0"/>
              <a:t> </a:t>
            </a:r>
            <a:r>
              <a:rPr lang="en-GB" sz="2800" b="1" dirty="0" err="1"/>
              <a:t>monedas</a:t>
            </a:r>
            <a:r>
              <a:rPr lang="en-GB" sz="2800" b="1" dirty="0"/>
              <a:t> de chocolate. Son </a:t>
            </a:r>
            <a:r>
              <a:rPr lang="en-GB" sz="2800" b="1" dirty="0" err="1"/>
              <a:t>famosas</a:t>
            </a:r>
            <a:r>
              <a:rPr lang="en-GB" sz="2800" b="1" dirty="0"/>
              <a:t> y </a:t>
            </a:r>
            <a:r>
              <a:rPr lang="en-GB" sz="2800" b="1" dirty="0" err="1"/>
              <a:t>ricas</a:t>
            </a:r>
            <a:r>
              <a:rPr lang="en-GB" sz="2800" b="1" dirty="0"/>
              <a:t>.</a:t>
            </a:r>
          </a:p>
        </p:txBody>
      </p:sp>
    </p:spTree>
    <p:extLst>
      <p:ext uri="{BB962C8B-B14F-4D97-AF65-F5344CB8AC3E}">
        <p14:creationId xmlns:p14="http://schemas.microsoft.com/office/powerpoint/2010/main" val="35817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wipe(left)">
                                      <p:cBhvr>
                                        <p:cTn id="53" dur="500"/>
                                        <p:tgtEl>
                                          <p:spTgt spid="32"/>
                                        </p:tgtEl>
                                      </p:cBhvr>
                                    </p:animEffect>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left)">
                                      <p:cBhvr>
                                        <p:cTn id="61" dur="500"/>
                                        <p:tgtEl>
                                          <p:spTgt spid="34"/>
                                        </p:tgtEl>
                                      </p:cBhvr>
                                    </p:animEffect>
                                  </p:childTnLst>
                                </p:cTn>
                              </p:par>
                            </p:childTnLst>
                          </p:cTn>
                        </p:par>
                        <p:par>
                          <p:cTn id="62" fill="hold">
                            <p:stCondLst>
                              <p:cond delay="2000"/>
                            </p:stCondLst>
                            <p:childTnLst>
                              <p:par>
                                <p:cTn id="63" presetID="22" presetClass="entr" presetSubtype="8"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5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left)">
                                      <p:cBhvr>
                                        <p:cTn id="70" dur="500"/>
                                        <p:tgtEl>
                                          <p:spTgt spid="36"/>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31"/>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32"/>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4"/>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3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3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7"/>
                                        </p:tgtEl>
                                        <p:attrNameLst>
                                          <p:attrName>style.visibility</p:attrName>
                                        </p:attrNameLst>
                                      </p:cBhvr>
                                      <p:to>
                                        <p:strVal val="visible"/>
                                      </p:to>
                                    </p:set>
                                    <p:animEffect transition="in" filter="wipe(left)">
                                      <p:cBhvr>
                                        <p:cTn id="89" dur="500"/>
                                        <p:tgtEl>
                                          <p:spTgt spid="37"/>
                                        </p:tgtEl>
                                      </p:cBhvr>
                                    </p:animEffect>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38"/>
                                        </p:tgtEl>
                                        <p:attrNameLst>
                                          <p:attrName>style.visibility</p:attrName>
                                        </p:attrNameLst>
                                      </p:cBhvr>
                                      <p:to>
                                        <p:strVal val="visible"/>
                                      </p:to>
                                    </p:set>
                                    <p:animEffect transition="in" filter="wipe(left)">
                                      <p:cBhvr>
                                        <p:cTn id="93" dur="500"/>
                                        <p:tgtEl>
                                          <p:spTgt spid="38"/>
                                        </p:tgtEl>
                                      </p:cBhvr>
                                    </p:animEffect>
                                  </p:childTnLst>
                                </p:cTn>
                              </p:par>
                            </p:childTnLst>
                          </p:cTn>
                        </p:par>
                        <p:par>
                          <p:cTn id="94" fill="hold">
                            <p:stCondLst>
                              <p:cond delay="1000"/>
                            </p:stCondLst>
                            <p:childTnLst>
                              <p:par>
                                <p:cTn id="95" presetID="22" presetClass="entr" presetSubtype="8" fill="hold" grpId="0" nodeType="after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left)">
                                      <p:cBhvr>
                                        <p:cTn id="97" dur="500"/>
                                        <p:tgtEl>
                                          <p:spTgt spid="39"/>
                                        </p:tgtEl>
                                      </p:cBhvr>
                                    </p:animEffect>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left)">
                                      <p:cBhvr>
                                        <p:cTn id="101" dur="500"/>
                                        <p:tgtEl>
                                          <p:spTgt spid="4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wipe(left)">
                                      <p:cBhvr>
                                        <p:cTn id="106" dur="500"/>
                                        <p:tgtEl>
                                          <p:spTgt spid="41"/>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1" nodeType="clickEffect">
                                  <p:stCondLst>
                                    <p:cond delay="0"/>
                                  </p:stCondLst>
                                  <p:childTnLst>
                                    <p:set>
                                      <p:cBhvr>
                                        <p:cTn id="110" dur="1" fill="hold">
                                          <p:stCondLst>
                                            <p:cond delay="0"/>
                                          </p:stCondLst>
                                        </p:cTn>
                                        <p:tgtEl>
                                          <p:spTgt spid="37"/>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38"/>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3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40"/>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4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wipe(left)">
                                      <p:cBhvr>
                                        <p:cTn id="123" dur="500"/>
                                        <p:tgtEl>
                                          <p:spTgt spid="42"/>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43"/>
                                        </p:tgtEl>
                                        <p:attrNameLst>
                                          <p:attrName>style.visibility</p:attrName>
                                        </p:attrNameLst>
                                      </p:cBhvr>
                                      <p:to>
                                        <p:strVal val="visible"/>
                                      </p:to>
                                    </p:set>
                                    <p:animEffect transition="in" filter="wipe(left)">
                                      <p:cBhvr>
                                        <p:cTn id="127" dur="500"/>
                                        <p:tgtEl>
                                          <p:spTgt spid="43"/>
                                        </p:tgtEl>
                                      </p:cBhvr>
                                    </p:animEffect>
                                  </p:childTnLst>
                                </p:cTn>
                              </p:par>
                            </p:childTnLst>
                          </p:cTn>
                        </p:par>
                        <p:par>
                          <p:cTn id="128" fill="hold">
                            <p:stCondLst>
                              <p:cond delay="1000"/>
                            </p:stCondLst>
                            <p:childTnLst>
                              <p:par>
                                <p:cTn id="129" presetID="22" presetClass="entr" presetSubtype="8" fill="hold" grpId="0" nodeType="after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left)">
                                      <p:cBhvr>
                                        <p:cTn id="131" dur="500"/>
                                        <p:tgtEl>
                                          <p:spTgt spid="44"/>
                                        </p:tgtEl>
                                      </p:cBhvr>
                                    </p:animEffect>
                                  </p:childTnLst>
                                </p:cTn>
                              </p:par>
                            </p:childTnLst>
                          </p:cTn>
                        </p:par>
                        <p:par>
                          <p:cTn id="132" fill="hold">
                            <p:stCondLst>
                              <p:cond delay="1500"/>
                            </p:stCondLst>
                            <p:childTnLst>
                              <p:par>
                                <p:cTn id="133" presetID="22" presetClass="entr" presetSubtype="8" fill="hold" grpId="0" nodeType="afterEffect">
                                  <p:stCondLst>
                                    <p:cond delay="0"/>
                                  </p:stCondLst>
                                  <p:childTnLst>
                                    <p:set>
                                      <p:cBhvr>
                                        <p:cTn id="134" dur="1" fill="hold">
                                          <p:stCondLst>
                                            <p:cond delay="0"/>
                                          </p:stCondLst>
                                        </p:cTn>
                                        <p:tgtEl>
                                          <p:spTgt spid="45"/>
                                        </p:tgtEl>
                                        <p:attrNameLst>
                                          <p:attrName>style.visibility</p:attrName>
                                        </p:attrNameLst>
                                      </p:cBhvr>
                                      <p:to>
                                        <p:strVal val="visible"/>
                                      </p:to>
                                    </p:set>
                                    <p:animEffect transition="in" filter="wipe(left)">
                                      <p:cBhvr>
                                        <p:cTn id="135" dur="500"/>
                                        <p:tgtEl>
                                          <p:spTgt spid="45"/>
                                        </p:tgtEl>
                                      </p:cBhvr>
                                    </p:animEffect>
                                  </p:childTnLst>
                                </p:cTn>
                              </p:par>
                            </p:childTnLst>
                          </p:cTn>
                        </p:par>
                        <p:par>
                          <p:cTn id="136" fill="hold">
                            <p:stCondLst>
                              <p:cond delay="2000"/>
                            </p:stCondLst>
                            <p:childTnLst>
                              <p:par>
                                <p:cTn id="137" presetID="22" presetClass="entr" presetSubtype="8" fill="hold" grpId="0" nodeType="afterEffect">
                                  <p:stCondLst>
                                    <p:cond delay="0"/>
                                  </p:stCondLst>
                                  <p:childTnLst>
                                    <p:set>
                                      <p:cBhvr>
                                        <p:cTn id="138" dur="1" fill="hold">
                                          <p:stCondLst>
                                            <p:cond delay="0"/>
                                          </p:stCondLst>
                                        </p:cTn>
                                        <p:tgtEl>
                                          <p:spTgt spid="46"/>
                                        </p:tgtEl>
                                        <p:attrNameLst>
                                          <p:attrName>style.visibility</p:attrName>
                                        </p:attrNameLst>
                                      </p:cBhvr>
                                      <p:to>
                                        <p:strVal val="visible"/>
                                      </p:to>
                                    </p:set>
                                    <p:animEffect transition="in" filter="wipe(left)">
                                      <p:cBhvr>
                                        <p:cTn id="139" dur="500"/>
                                        <p:tgtEl>
                                          <p:spTgt spid="46"/>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8" fill="hold" grpId="0" nodeType="clickEffect">
                                  <p:stCondLst>
                                    <p:cond delay="0"/>
                                  </p:stCondLst>
                                  <p:childTnLst>
                                    <p:set>
                                      <p:cBhvr>
                                        <p:cTn id="143" dur="1" fill="hold">
                                          <p:stCondLst>
                                            <p:cond delay="0"/>
                                          </p:stCondLst>
                                        </p:cTn>
                                        <p:tgtEl>
                                          <p:spTgt spid="47"/>
                                        </p:tgtEl>
                                        <p:attrNameLst>
                                          <p:attrName>style.visibility</p:attrName>
                                        </p:attrNameLst>
                                      </p:cBhvr>
                                      <p:to>
                                        <p:strVal val="visible"/>
                                      </p:to>
                                    </p:set>
                                    <p:animEffect transition="in" filter="wipe(left)">
                                      <p:cBhvr>
                                        <p:cTn id="144" dur="500"/>
                                        <p:tgtEl>
                                          <p:spTgt spid="47"/>
                                        </p:tgtEl>
                                      </p:cBhvr>
                                    </p:animEffec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42"/>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44"/>
                                        </p:tgtEl>
                                        <p:attrNameLst>
                                          <p:attrName>style.visibility</p:attrName>
                                        </p:attrNameLst>
                                      </p:cBhvr>
                                      <p:to>
                                        <p:strVal val="hidden"/>
                                      </p:to>
                                    </p:set>
                                  </p:childTnLst>
                                </p:cTn>
                              </p:par>
                              <p:par>
                                <p:cTn id="153" presetID="1" presetClass="exit" presetSubtype="0" fill="hold" grpId="1" nodeType="withEffect">
                                  <p:stCondLst>
                                    <p:cond delay="0"/>
                                  </p:stCondLst>
                                  <p:childTnLst>
                                    <p:set>
                                      <p:cBhvr>
                                        <p:cTn id="154" dur="1" fill="hold">
                                          <p:stCondLst>
                                            <p:cond delay="0"/>
                                          </p:stCondLst>
                                        </p:cTn>
                                        <p:tgtEl>
                                          <p:spTgt spid="45"/>
                                        </p:tgtEl>
                                        <p:attrNameLst>
                                          <p:attrName>style.visibility</p:attrName>
                                        </p:attrNameLst>
                                      </p:cBhvr>
                                      <p:to>
                                        <p:strVal val="hidden"/>
                                      </p:to>
                                    </p:set>
                                  </p:childTnLst>
                                </p:cTn>
                              </p:par>
                              <p:par>
                                <p:cTn id="155" presetID="1" presetClass="exit" presetSubtype="0" fill="hold" grpId="1" nodeType="withEffect">
                                  <p:stCondLst>
                                    <p:cond delay="0"/>
                                  </p:stCondLst>
                                  <p:childTnLst>
                                    <p:set>
                                      <p:cBhvr>
                                        <p:cTn id="156" dur="1" fill="hold">
                                          <p:stCondLst>
                                            <p:cond delay="0"/>
                                          </p:stCondLst>
                                        </p:cTn>
                                        <p:tgtEl>
                                          <p:spTgt spid="46"/>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6" grpId="0"/>
      <p:bldP spid="26" grpId="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p:bldP spid="36" grpId="1"/>
      <p:bldP spid="37" grpId="0" animBg="1"/>
      <p:bldP spid="37" grpId="1" animBg="1"/>
      <p:bldP spid="38" grpId="0" animBg="1"/>
      <p:bldP spid="38" grpId="1" animBg="1"/>
      <p:bldP spid="39" grpId="0" animBg="1"/>
      <p:bldP spid="39" grpId="1" animBg="1"/>
      <p:bldP spid="40" grpId="0" animBg="1"/>
      <p:bldP spid="40" grpId="1" animBg="1"/>
      <p:bldP spid="41" grpId="0"/>
      <p:bldP spid="41" grpId="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p:bldP spid="4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Y7 Spanish</a:t>
            </a:r>
            <a:br>
              <a:rPr lang="en-GB" dirty="0"/>
            </a:br>
            <a:r>
              <a:rPr lang="en-GB" sz="1600" dirty="0"/>
              <a:t>Term 1.2 – Week 7 – Lesson 28</a:t>
            </a:r>
            <a:br>
              <a:rPr lang="en-GB" sz="1600" dirty="0"/>
            </a:br>
            <a:r>
              <a:rPr lang="en-GB" sz="1600" dirty="0"/>
              <a:t>Nick Avery / Rachel Hawkes</a:t>
            </a:r>
            <a:br>
              <a:rPr lang="en-GB" sz="1400" dirty="0"/>
            </a:br>
            <a:r>
              <a:rPr lang="en-GB" sz="1400" dirty="0"/>
              <a:t>Artwork: Mark Davies</a:t>
            </a:r>
            <a:br>
              <a:rPr lang="en-GB" sz="1400" dirty="0"/>
            </a:br>
            <a:br>
              <a:rPr lang="en-GB" sz="1400" dirty="0"/>
            </a:br>
            <a:r>
              <a:rPr lang="en-GB" sz="1400" dirty="0"/>
              <a:t>Date updated: 04.08.23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7" y="2576575"/>
            <a:ext cx="6141765" cy="1484251"/>
          </a:xfrm>
        </p:spPr>
        <p:txBody>
          <a:bodyPr>
            <a:normAutofit/>
          </a:bodyPr>
          <a:lstStyle/>
          <a:p>
            <a:pPr algn="l"/>
            <a:r>
              <a:rPr lang="es-ES" sz="2400" dirty="0">
                <a:solidFill>
                  <a:prstClr val="white"/>
                </a:solidFill>
              </a:rPr>
              <a:t>DAR – doy/das/da + noun</a:t>
            </a:r>
          </a:p>
          <a:p>
            <a:pPr algn="l"/>
            <a:endParaRPr lang="en-GB" dirty="0">
              <a:solidFill>
                <a:prstClr val="white"/>
              </a:solidFill>
            </a:endParaRPr>
          </a:p>
          <a:p>
            <a:pPr algn="l"/>
            <a:r>
              <a:rPr lang="en-GB" dirty="0">
                <a:solidFill>
                  <a:prstClr val="white"/>
                </a:solidFill>
              </a:rPr>
              <a:t>SSC [ñ] [n]</a:t>
            </a:r>
            <a:endParaRPr lang="es-ES" sz="2400"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festive seasons: wanting and giving [2]</a:t>
            </a:r>
            <a:endParaRPr lang="en-GB" dirty="0"/>
          </a:p>
        </p:txBody>
      </p:sp>
      <p:pic>
        <p:nvPicPr>
          <p:cNvPr id="6" name="Picture 2" descr="Biblia, Dibujos Animados, Comic, Personajes De Cómic">
            <a:extLst>
              <a:ext uri="{FF2B5EF4-FFF2-40B4-BE49-F238E27FC236}">
                <a16:creationId xmlns:a16="http://schemas.microsoft.com/office/drawing/2014/main" id="{B2EC4B35-277C-499C-B003-69DBF0CA5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4886" y="3804905"/>
            <a:ext cx="1786590" cy="12152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943628D-6124-42F6-AD3B-A7B5ED5897A1}"/>
              </a:ext>
            </a:extLst>
          </p:cNvPr>
          <p:cNvPicPr>
            <a:picLocks noChangeAspect="1"/>
          </p:cNvPicPr>
          <p:nvPr/>
        </p:nvPicPr>
        <p:blipFill rotWithShape="1">
          <a:blip r:embed="rId4"/>
          <a:srcRect l="44218" t="58097" r="-1"/>
          <a:stretch/>
        </p:blipFill>
        <p:spPr>
          <a:xfrm>
            <a:off x="10514262" y="4095082"/>
            <a:ext cx="1349586" cy="986538"/>
          </a:xfrm>
          <a:prstGeom prst="rect">
            <a:avLst/>
          </a:prstGeom>
        </p:spPr>
      </p:pic>
      <p:pic>
        <p:nvPicPr>
          <p:cNvPr id="8" name="Picture 2">
            <a:extLst>
              <a:ext uri="{FF2B5EF4-FFF2-40B4-BE49-F238E27FC236}">
                <a16:creationId xmlns:a16="http://schemas.microsoft.com/office/drawing/2014/main" id="{219FBC26-7AE2-4D86-AE5A-7944FC9C80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2603" y="3835564"/>
            <a:ext cx="1362283" cy="1184594"/>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8325CFC-5E56-4BDF-8DCB-45C9B9054AB8}"/>
              </a:ext>
            </a:extLst>
          </p:cNvPr>
          <p:cNvPicPr>
            <a:picLocks noChangeAspect="1"/>
          </p:cNvPicPr>
          <p:nvPr/>
        </p:nvPicPr>
        <p:blipFill>
          <a:blip r:embed="rId6"/>
          <a:stretch>
            <a:fillRect/>
          </a:stretch>
        </p:blipFill>
        <p:spPr>
          <a:xfrm>
            <a:off x="6096000" y="5081620"/>
            <a:ext cx="1499213" cy="1193160"/>
          </a:xfrm>
          <a:prstGeom prst="rect">
            <a:avLst/>
          </a:prstGeom>
        </p:spPr>
      </p:pic>
      <p:pic>
        <p:nvPicPr>
          <p:cNvPr id="11" name="Picture 12" descr="Coral, Cantando, Niños, Coro, Cantante, Canta, Humano">
            <a:extLst>
              <a:ext uri="{FF2B5EF4-FFF2-40B4-BE49-F238E27FC236}">
                <a16:creationId xmlns:a16="http://schemas.microsoft.com/office/drawing/2014/main" id="{5624C940-0DDA-40C9-9B38-2C23A37613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37188" y="5181768"/>
            <a:ext cx="1609413" cy="10405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C4D9396-8DDC-4A4B-8973-391D5B2BDAD8}"/>
              </a:ext>
            </a:extLst>
          </p:cNvPr>
          <p:cNvPicPr>
            <a:picLocks noChangeAspect="1"/>
          </p:cNvPicPr>
          <p:nvPr/>
        </p:nvPicPr>
        <p:blipFill>
          <a:blip r:embed="rId8"/>
          <a:stretch>
            <a:fillRect/>
          </a:stretch>
        </p:blipFill>
        <p:spPr>
          <a:xfrm>
            <a:off x="9436813" y="5154105"/>
            <a:ext cx="1786590" cy="1048189"/>
          </a:xfrm>
          <a:prstGeom prst="rect">
            <a:avLst/>
          </a:prstGeom>
        </p:spPr>
      </p:pic>
      <p:pic>
        <p:nvPicPr>
          <p:cNvPr id="15" name="Picture 4" descr="Navidad, Decoraciones, Decoración, Verde, Antecedentes">
            <a:extLst>
              <a:ext uri="{FF2B5EF4-FFF2-40B4-BE49-F238E27FC236}">
                <a16:creationId xmlns:a16="http://schemas.microsoft.com/office/drawing/2014/main" id="{558D275B-2B2D-4F13-BC86-C034B21925C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8104" b="57634"/>
          <a:stretch/>
        </p:blipFill>
        <p:spPr bwMode="auto">
          <a:xfrm rot="20576986">
            <a:off x="53315" y="4417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7076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042" y="120555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6" name="Picture 14" descr="Spanish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4404" y="1180846"/>
            <a:ext cx="4563189" cy="306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026890" y="4313541"/>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2381370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699" y="1207362"/>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ñ</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221763" y="1870144"/>
            <a:ext cx="6138219"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espa</a:t>
            </a:r>
            <a:r>
              <a:rPr lang="en-GB" sz="12000" dirty="0">
                <a:solidFill>
                  <a:srgbClr val="E56700"/>
                </a:solidFill>
                <a:latin typeface="Century Gothic" panose="020B0502020202020204" pitchFamily="34" charset="0"/>
                <a:cs typeface="Calibri" panose="020F0502020204030204" pitchFamily="34" charset="0"/>
              </a:rPr>
              <a:t>ñ</a:t>
            </a:r>
            <a:r>
              <a:rPr lang="en-GB" sz="12000" dirty="0">
                <a:solidFill>
                  <a:srgbClr val="115076"/>
                </a:solidFill>
                <a:latin typeface="Century Gothic" panose="020B0502020202020204" pitchFamily="34" charset="0"/>
                <a:cs typeface="Calibri" panose="020F0502020204030204" pitchFamily="34" charset="0"/>
              </a:rPr>
              <a:t>ol</a:t>
            </a:r>
            <a:endParaRPr lang="en-GB" sz="12000" dirty="0">
              <a:solidFill>
                <a:srgbClr val="115076"/>
              </a:solidFill>
            </a:endParaRPr>
          </a:p>
        </p:txBody>
      </p:sp>
    </p:spTree>
    <p:extLst>
      <p:ext uri="{BB962C8B-B14F-4D97-AF65-F5344CB8AC3E}">
        <p14:creationId xmlns:p14="http://schemas.microsoft.com/office/powerpoint/2010/main" val="109760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CC%83_espan%CC%83o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3">
            <a:extLst>
              <a:ext uri="{FF2B5EF4-FFF2-40B4-BE49-F238E27FC236}">
                <a16:creationId xmlns:a16="http://schemas.microsoft.com/office/drawing/2014/main" id="{5F080D4A-E9A6-49C2-A562-55331CA6A4D9}"/>
              </a:ext>
            </a:extLst>
          </p:cNvPr>
          <p:cNvSpPr txBox="1">
            <a:spLocks/>
          </p:cNvSpPr>
          <p:nvPr/>
        </p:nvSpPr>
        <p:spPr>
          <a:xfrm>
            <a:off x="20212" y="1775534"/>
            <a:ext cx="12583268" cy="40075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Introduce yourself </a:t>
            </a: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 am … from …in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there is there</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(In the town/city there is/are… and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two places are like</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(The … is/are… and/but the … is/are…)</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If your school is near or far</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(The school is …)</a:t>
            </a: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Three questions </a:t>
            </a:r>
            <a:br>
              <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(e.g., Where are you? </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is the town/city like?  </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What is there </a:t>
            </a:r>
            <a:r>
              <a:rPr kumimoji="0" lang="en-GB" sz="2200" b="0" i="0" u="none" strike="noStrike" kern="1200" cap="none" spc="0" normalizeH="0" baseline="0" noProof="0" dirty="0" err="1">
                <a:ln>
                  <a:noFill/>
                </a:ln>
                <a:solidFill>
                  <a:srgbClr val="3A3838"/>
                </a:solidFill>
                <a:effectLst/>
                <a:uLnTx/>
                <a:uFillTx/>
                <a:latin typeface="Century Gothic" panose="020B0502020202020204" pitchFamily="34" charset="0"/>
                <a:ea typeface="+mn-ea"/>
                <a:cs typeface="+mn-cs"/>
              </a:rPr>
              <a:t>there</a:t>
            </a: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a:t>
            </a:r>
            <a:b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Does it have a …?)</a:t>
            </a:r>
            <a:endParaRPr kumimoji="0" lang="en-GB" sz="22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A510121B-BAD1-4F7E-87AB-DB38A9335732}"/>
              </a:ext>
            </a:extLst>
          </p:cNvPr>
          <p:cNvSpPr>
            <a:spLocks noGrp="1"/>
          </p:cNvSpPr>
          <p:nvPr>
            <p:ph type="title"/>
          </p:nvPr>
        </p:nvSpPr>
        <p:spPr>
          <a:xfrm>
            <a:off x="0" y="213557"/>
            <a:ext cx="2423160" cy="647577"/>
          </a:xfrm>
        </p:spPr>
        <p:txBody>
          <a:bodyPr/>
          <a:lstStyle/>
          <a:p>
            <a:r>
              <a:rPr lang="en-GB" dirty="0"/>
              <a:t>Un </a:t>
            </a:r>
            <a:r>
              <a:rPr lang="en-GB" dirty="0" err="1"/>
              <a:t>texto</a:t>
            </a:r>
            <a:endParaRPr lang="en-GB" dirty="0"/>
          </a:p>
        </p:txBody>
      </p:sp>
      <p:sp>
        <p:nvSpPr>
          <p:cNvPr id="4" name="Rounded Rectangle 11">
            <a:extLst>
              <a:ext uri="{FF2B5EF4-FFF2-40B4-BE49-F238E27FC236}">
                <a16:creationId xmlns:a16="http://schemas.microsoft.com/office/drawing/2014/main" id="{A8672B2C-EE91-4B81-B0E3-B6995B9DA977}"/>
              </a:ext>
            </a:extLst>
          </p:cNvPr>
          <p:cNvSpPr/>
          <p:nvPr/>
        </p:nvSpPr>
        <p:spPr>
          <a:xfrm>
            <a:off x="10528300" y="258166"/>
            <a:ext cx="13998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4C35B083-EF1C-4AA2-9F4C-6B45B5B79C09}"/>
              </a:ext>
            </a:extLst>
          </p:cNvPr>
          <p:cNvSpPr txBox="1"/>
          <p:nvPr/>
        </p:nvSpPr>
        <p:spPr>
          <a:xfrm>
            <a:off x="10528300" y="258166"/>
            <a:ext cx="155702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escribir</a:t>
            </a:r>
            <a:endParaRPr kumimoji="0" lang="en-GB" sz="18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6" name="Graphic 5" descr="Teacher">
            <a:extLst>
              <a:ext uri="{FF2B5EF4-FFF2-40B4-BE49-F238E27FC236}">
                <a16:creationId xmlns:a16="http://schemas.microsoft.com/office/drawing/2014/main" id="{1868B7DC-4073-4E54-A05D-610E094EB21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16480" y="71946"/>
            <a:ext cx="914400" cy="914400"/>
          </a:xfrm>
          <a:prstGeom prst="rect">
            <a:avLst/>
          </a:prstGeom>
        </p:spPr>
      </p:pic>
      <p:sp>
        <p:nvSpPr>
          <p:cNvPr id="7" name="Speech Bubble: Rectangle with Corners Rounded 6">
            <a:extLst>
              <a:ext uri="{FF2B5EF4-FFF2-40B4-BE49-F238E27FC236}">
                <a16:creationId xmlns:a16="http://schemas.microsoft.com/office/drawing/2014/main" id="{94CE9107-C23C-4DA5-9D0A-739A3C287D3D}"/>
              </a:ext>
            </a:extLst>
          </p:cNvPr>
          <p:cNvSpPr/>
          <p:nvPr/>
        </p:nvSpPr>
        <p:spPr>
          <a:xfrm>
            <a:off x="3461476" y="150840"/>
            <a:ext cx="2832644" cy="508244"/>
          </a:xfrm>
          <a:prstGeom prst="wedgeRoundRectCallout">
            <a:avLst>
              <a:gd name="adj1" fmla="val -59067"/>
              <a:gd name="adj2" fmla="val 9798"/>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Escribe un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texto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pic>
        <p:nvPicPr>
          <p:cNvPr id="8" name="Picture 7" descr="A picture containing electronics, screenshot, text&#10;&#10;Description automatically generated">
            <a:extLst>
              <a:ext uri="{FF2B5EF4-FFF2-40B4-BE49-F238E27FC236}">
                <a16:creationId xmlns:a16="http://schemas.microsoft.com/office/drawing/2014/main" id="{C92DC3C9-1C65-4ECD-A8EC-A519ADC638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1242" y="1478918"/>
            <a:ext cx="4403908" cy="4806521"/>
          </a:xfrm>
          <a:prstGeom prst="rect">
            <a:avLst/>
          </a:prstGeom>
        </p:spPr>
      </p:pic>
      <p:pic>
        <p:nvPicPr>
          <p:cNvPr id="9" name="Picture 2" descr="ballpoint pen clipart - Clip Art Library">
            <a:extLst>
              <a:ext uri="{FF2B5EF4-FFF2-40B4-BE49-F238E27FC236}">
                <a16:creationId xmlns:a16="http://schemas.microsoft.com/office/drawing/2014/main" id="{B12718F7-863A-4E95-B936-C97FD29A22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7800" b="89860" l="10000" r="90000">
                        <a14:foregroundMark x1="35326" y1="78315" x2="35326" y2="78315"/>
                        <a14:foregroundMark x1="80326" y1="7800" x2="80326" y2="7800"/>
                        <a14:foregroundMark x1="35109" y1="79251" x2="35109" y2="79251"/>
                      </a14:backgroundRemoval>
                    </a14:imgEffect>
                  </a14:imgLayer>
                </a14:imgProps>
              </a:ext>
              <a:ext uri="{28A0092B-C50C-407E-A947-70E740481C1C}">
                <a14:useLocalDpi xmlns:a14="http://schemas.microsoft.com/office/drawing/2010/main" val="0"/>
              </a:ext>
            </a:extLst>
          </a:blip>
          <a:srcRect/>
          <a:stretch>
            <a:fillRect/>
          </a:stretch>
        </p:blipFill>
        <p:spPr bwMode="auto">
          <a:xfrm>
            <a:off x="9764374" y="1135180"/>
            <a:ext cx="1389580" cy="96817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44833D3-4CDD-4581-BF82-9A137CBD3357}"/>
              </a:ext>
            </a:extLst>
          </p:cNvPr>
          <p:cNvSpPr txBox="1"/>
          <p:nvPr/>
        </p:nvSpPr>
        <p:spPr>
          <a:xfrm>
            <a:off x="20212" y="986346"/>
            <a:ext cx="68825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Write a short text about your town/village. Include:</a:t>
            </a:r>
          </a:p>
        </p:txBody>
      </p:sp>
      <p:sp>
        <p:nvSpPr>
          <p:cNvPr id="12" name="TextBox 11">
            <a:extLst>
              <a:ext uri="{FF2B5EF4-FFF2-40B4-BE49-F238E27FC236}">
                <a16:creationId xmlns:a16="http://schemas.microsoft.com/office/drawing/2014/main" id="{9E9F904D-1B4C-446F-9F0E-F3D58B207C35}"/>
              </a:ext>
            </a:extLst>
          </p:cNvPr>
          <p:cNvSpPr txBox="1"/>
          <p:nvPr/>
        </p:nvSpPr>
        <p:spPr>
          <a:xfrm>
            <a:off x="6902740" y="1494177"/>
            <a:ext cx="3746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3A3838"/>
                </a:solidFill>
                <a:effectLst/>
                <a:uLnTx/>
                <a:uFillTx/>
                <a:latin typeface="Century Gothic"/>
                <a:ea typeface="+mn-ea"/>
                <a:cs typeface="+mn-cs"/>
              </a:rPr>
              <a:t>vocabulario</a:t>
            </a:r>
            <a:endParaRPr kumimoji="0" lang="en-GB" sz="28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TextBox 12">
            <a:extLst>
              <a:ext uri="{FF2B5EF4-FFF2-40B4-BE49-F238E27FC236}">
                <a16:creationId xmlns:a16="http://schemas.microsoft.com/office/drawing/2014/main" id="{7DC9BE19-82CB-4A43-932A-10FE360C4CB8}"/>
              </a:ext>
            </a:extLst>
          </p:cNvPr>
          <p:cNvSpPr txBox="1"/>
          <p:nvPr/>
        </p:nvSpPr>
        <p:spPr>
          <a:xfrm>
            <a:off x="6928042" y="2063180"/>
            <a:ext cx="416308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my –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pueblo)</a:t>
            </a:r>
          </a:p>
        </p:txBody>
      </p:sp>
      <p:sp>
        <p:nvSpPr>
          <p:cNvPr id="17" name="TextBox 16">
            <a:extLst>
              <a:ext uri="{FF2B5EF4-FFF2-40B4-BE49-F238E27FC236}">
                <a16:creationId xmlns:a16="http://schemas.microsoft.com/office/drawing/2014/main" id="{ADB1613D-6DF3-4E27-80EC-2CF1631EEF5A}"/>
              </a:ext>
            </a:extLst>
          </p:cNvPr>
          <p:cNvSpPr txBox="1"/>
          <p:nvPr/>
        </p:nvSpPr>
        <p:spPr>
          <a:xfrm>
            <a:off x="6967726" y="2473163"/>
            <a:ext cx="3746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sometimes –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veces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br>
              <a:rPr kumimoji="0" lang="en-GB" sz="2000" b="0" i="0" u="none" strike="noStrike" kern="1200" cap="none" spc="0" normalizeH="0" baseline="0" noProof="0" dirty="0">
                <a:ln>
                  <a:noFill/>
                </a:ln>
                <a:solidFill>
                  <a:srgbClr val="3A3838"/>
                </a:solidFill>
                <a:effectLst/>
                <a:uLnTx/>
                <a:uFillTx/>
                <a:latin typeface="Century Gothic"/>
                <a:ea typeface="+mn-ea"/>
                <a:cs typeface="+mn-cs"/>
              </a:rPr>
            </a:b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C92BA6F8-F1DF-46C0-8784-19F9CCCEF7C8}"/>
              </a:ext>
            </a:extLst>
          </p:cNvPr>
          <p:cNvSpPr txBox="1"/>
          <p:nvPr/>
        </p:nvSpPr>
        <p:spPr>
          <a:xfrm>
            <a:off x="7019972" y="2949258"/>
            <a:ext cx="376652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often – a menudo</a:t>
            </a:r>
          </a:p>
        </p:txBody>
      </p:sp>
      <p:sp>
        <p:nvSpPr>
          <p:cNvPr id="21" name="TextBox 20">
            <a:extLst>
              <a:ext uri="{FF2B5EF4-FFF2-40B4-BE49-F238E27FC236}">
                <a16:creationId xmlns:a16="http://schemas.microsoft.com/office/drawing/2014/main" id="{A50F0F13-7232-4578-81F0-BC6B521E3792}"/>
              </a:ext>
            </a:extLst>
          </p:cNvPr>
          <p:cNvSpPr txBox="1"/>
          <p:nvPr/>
        </p:nvSpPr>
        <p:spPr>
          <a:xfrm>
            <a:off x="6955026" y="3337273"/>
            <a:ext cx="383146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always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siempre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33" name="Picture 32">
            <a:extLst>
              <a:ext uri="{FF2B5EF4-FFF2-40B4-BE49-F238E27FC236}">
                <a16:creationId xmlns:a16="http://schemas.microsoft.com/office/drawing/2014/main" id="{C8FF3B41-F0C3-4661-A5AA-487C74DB1995}"/>
              </a:ext>
            </a:extLst>
          </p:cNvPr>
          <p:cNvPicPr>
            <a:picLocks noChangeAspect="1"/>
          </p:cNvPicPr>
          <p:nvPr/>
        </p:nvPicPr>
        <p:blipFill>
          <a:blip r:embed="rId8"/>
          <a:stretch>
            <a:fillRect/>
          </a:stretch>
        </p:blipFill>
        <p:spPr>
          <a:xfrm>
            <a:off x="4306102" y="3657144"/>
            <a:ext cx="4785888" cy="2748746"/>
          </a:xfrm>
          <a:prstGeom prst="rect">
            <a:avLst/>
          </a:prstGeom>
        </p:spPr>
      </p:pic>
    </p:spTree>
    <p:extLst>
      <p:ext uri="{BB962C8B-B14F-4D97-AF65-F5344CB8AC3E}">
        <p14:creationId xmlns:p14="http://schemas.microsoft.com/office/powerpoint/2010/main" val="37417201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0" dirty="0">
                <a:solidFill>
                  <a:srgbClr val="115076"/>
                </a:solidFill>
                <a:latin typeface="Century Gothic" panose="020B0502020202020204" pitchFamily="34" charset="0"/>
                <a:cs typeface="Calibri" panose="020F0502020204030204" pitchFamily="34" charset="0"/>
              </a:rPr>
              <a:t>ñ</a:t>
            </a:r>
            <a:endParaRPr lang="en-GB" sz="12000" b="0"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Picture 14" descr="Spanish fla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880649" y="2059344"/>
            <a:ext cx="2388618" cy="160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2" name="TextBox 11"/>
          <p:cNvSpPr txBox="1"/>
          <p:nvPr/>
        </p:nvSpPr>
        <p:spPr>
          <a:xfrm>
            <a:off x="1075055" y="1163120"/>
            <a:ext cx="2086783" cy="1015663"/>
          </a:xfrm>
          <a:prstGeom prst="rect">
            <a:avLst/>
          </a:prstGeom>
          <a:noFill/>
        </p:spPr>
        <p:txBody>
          <a:bodyPr wrap="square" rtlCol="0">
            <a:spAutoFit/>
          </a:bodyPr>
          <a:lstStyle/>
          <a:p>
            <a:r>
              <a:rPr lang="en-GB" sz="6000" b="1" i="1" dirty="0">
                <a:solidFill>
                  <a:srgbClr val="115076"/>
                </a:solidFill>
              </a:rPr>
              <a:t>2019</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pic>
        <p:nvPicPr>
          <p:cNvPr id="25606" name="Picture 6" descr="older woma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00388" y="4478147"/>
            <a:ext cx="1052435" cy="164825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6" name="TextBox 15"/>
          <p:cNvSpPr txBox="1"/>
          <p:nvPr/>
        </p:nvSpPr>
        <p:spPr>
          <a:xfrm>
            <a:off x="4245983" y="5619137"/>
            <a:ext cx="3700034" cy="461665"/>
          </a:xfrm>
          <a:prstGeom prst="rect">
            <a:avLst/>
          </a:prstGeom>
          <a:noFill/>
        </p:spPr>
        <p:txBody>
          <a:bodyPr wrap="square" rtlCol="0">
            <a:spAutoFit/>
          </a:bodyPr>
          <a:lstStyle/>
          <a:p>
            <a:pPr algn="ctr"/>
            <a:r>
              <a:rPr lang="en-GB" sz="2400" dirty="0">
                <a:solidFill>
                  <a:srgbClr val="115076"/>
                </a:solidFill>
                <a:latin typeface="Century Gothic" panose="020B0502020202020204" pitchFamily="34" charset="0"/>
                <a:cs typeface="Calibri" panose="020F0502020204030204" pitchFamily="34" charset="0"/>
              </a:rPr>
              <a:t>[morning; tomorrow]</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25602" name="Picture 2" descr="Mountain in the cloud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233376" y="1281573"/>
            <a:ext cx="1967340" cy="12722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pic>
        <p:nvPicPr>
          <p:cNvPr id="13" name="Picture 12" descr="girl with frizzy red hair"/>
          <p:cNvPicPr>
            <a:picLocks noChangeAspect="1"/>
          </p:cNvPicPr>
          <p:nvPr/>
        </p:nvPicPr>
        <p:blipFill rotWithShape="1">
          <a:blip r:embed="rId13"/>
          <a:srcRect l="37113" t="45327" r="52296" b="34346"/>
          <a:stretch/>
        </p:blipFill>
        <p:spPr>
          <a:xfrm>
            <a:off x="9573749" y="4193406"/>
            <a:ext cx="1534357" cy="1656563"/>
          </a:xfrm>
          <a:prstGeom prst="rect">
            <a:avLst/>
          </a:prstGeom>
        </p:spPr>
      </p:pic>
    </p:spTree>
    <p:extLst>
      <p:ext uri="{BB962C8B-B14F-4D97-AF65-F5344CB8AC3E}">
        <p14:creationId xmlns:p14="http://schemas.microsoft.com/office/powerpoint/2010/main" val="210878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5" name="n%CC%83_an%CC%83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5" name="n%CC%83_an%CC%83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6" name="n%CC%83_montan%CC%83a.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5602"/>
                                        </p:tgtEl>
                                        <p:attrNameLst>
                                          <p:attrName>style.visibility</p:attrName>
                                        </p:attrNameLst>
                                      </p:cBhvr>
                                      <p:to>
                                        <p:strVal val="visible"/>
                                      </p:to>
                                    </p:set>
                                    <p:animEffect transition="in" filter="fade">
                                      <p:cBhvr>
                                        <p:cTn id="38" dur="500"/>
                                        <p:tgtEl>
                                          <p:spTgt spid="25602"/>
                                        </p:tgtEl>
                                      </p:cBhvr>
                                    </p:animEffect>
                                  </p:childTnLst>
                                  <p:subTnLst>
                                    <p:audio>
                                      <p:cMediaNode>
                                        <p:cTn display="0" masterRel="sameClick">
                                          <p:stCondLst>
                                            <p:cond evt="begin" delay="0">
                                              <p:tn val="36"/>
                                            </p:cond>
                                          </p:stCondLst>
                                          <p:endCondLst>
                                            <p:cond evt="onStopAudio" delay="0">
                                              <p:tgtEl>
                                                <p:sldTgt/>
                                              </p:tgtEl>
                                            </p:cond>
                                          </p:endCondLst>
                                        </p:cTn>
                                        <p:tgtEl>
                                          <p:sndTgt r:embed="rId6" name="n%CC%83_montan%CC%83a.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CC%83_sen%CC%83or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5606"/>
                                        </p:tgtEl>
                                        <p:attrNameLst>
                                          <p:attrName>style.visibility</p:attrName>
                                        </p:attrNameLst>
                                      </p:cBhvr>
                                      <p:to>
                                        <p:strVal val="visible"/>
                                      </p:to>
                                    </p:set>
                                    <p:animEffect transition="in" filter="fade">
                                      <p:cBhvr>
                                        <p:cTn id="48" dur="500"/>
                                        <p:tgtEl>
                                          <p:spTgt spid="25606"/>
                                        </p:tgtEl>
                                      </p:cBhvr>
                                    </p:animEffect>
                                  </p:childTnLst>
                                  <p:subTnLst>
                                    <p:audio>
                                      <p:cMediaNode>
                                        <p:cTn display="0" masterRel="sameClick">
                                          <p:stCondLst>
                                            <p:cond evt="begin" delay="0">
                                              <p:tn val="46"/>
                                            </p:cond>
                                          </p:stCondLst>
                                          <p:endCondLst>
                                            <p:cond evt="onStopAudio" delay="0">
                                              <p:tgtEl>
                                                <p:sldTgt/>
                                              </p:tgtEl>
                                            </p:cond>
                                          </p:endCondLst>
                                        </p:cTn>
                                        <p:tgtEl>
                                          <p:sndTgt r:embed="rId7" name="n%CC%83_sen%CC%83or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subTnLst>
                                    <p:audio>
                                      <p:cMediaNode>
                                        <p:cTn display="0" masterRel="sameClick">
                                          <p:stCondLst>
                                            <p:cond evt="begin" delay="0">
                                              <p:tn val="51"/>
                                            </p:cond>
                                          </p:stCondLst>
                                          <p:endCondLst>
                                            <p:cond evt="onStopAudio" delay="0">
                                              <p:tgtEl>
                                                <p:sldTgt/>
                                              </p:tgtEl>
                                            </p:cond>
                                          </p:endCondLst>
                                        </p:cTn>
                                        <p:tgtEl>
                                          <p:sndTgt r:embed="rId8" name="n%CC%83_man%CC%83ana.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subTnLst>
                                    <p:audio>
                                      <p:cMediaNode>
                                        <p:cTn display="0" masterRel="sameClick">
                                          <p:stCondLst>
                                            <p:cond evt="begin" delay="0">
                                              <p:tn val="56"/>
                                            </p:cond>
                                          </p:stCondLst>
                                          <p:endCondLst>
                                            <p:cond evt="onStopAudio" delay="0">
                                              <p:tgtEl>
                                                <p:sldTgt/>
                                              </p:tgtEl>
                                            </p:cond>
                                          </p:endCondLst>
                                        </p:cTn>
                                        <p:tgtEl>
                                          <p:sndTgt r:embed="rId8" name="n%CC%83_man%CC%83ana.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CC%83_nin%CC%83a.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2" grpId="0"/>
      <p:bldP spid="10" grpId="0"/>
      <p:bldP spid="8" grpId="0"/>
      <p:bldP spid="16" grpId="0"/>
      <p:bldP spid="11"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0" dirty="0">
                <a:solidFill>
                  <a:srgbClr val="115076"/>
                </a:solidFill>
                <a:latin typeface="Century Gothic" panose="020B0502020202020204" pitchFamily="34" charset="0"/>
                <a:cs typeface="Calibri" panose="020F0502020204030204" pitchFamily="34" charset="0"/>
              </a:rPr>
              <a:t>ñ</a:t>
            </a:r>
            <a:endParaRPr lang="en-GB" sz="12000" b="0"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Tree>
    <p:extLst>
      <p:ext uri="{BB962C8B-B14F-4D97-AF65-F5344CB8AC3E}">
        <p14:creationId xmlns:p14="http://schemas.microsoft.com/office/powerpoint/2010/main" val="323392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CC%83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CC%83_espan%CC%83ol.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5" name="n%CC%83_an%CC%83o.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6" name="n%CC%83_montan%CC%83a.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CC%83_sen%CC%83or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subTnLst>
                                    <p:audio>
                                      <p:cMediaNode>
                                        <p:cTn display="0" masterRel="sameClick">
                                          <p:stCondLst>
                                            <p:cond evt="begin" delay="0">
                                              <p:tn val="33"/>
                                            </p:cond>
                                          </p:stCondLst>
                                          <p:endCondLst>
                                            <p:cond evt="onStopAudio" delay="0">
                                              <p:tgtEl>
                                                <p:sldTgt/>
                                              </p:tgtEl>
                                            </p:cond>
                                          </p:endCondLst>
                                        </p:cTn>
                                        <p:tgtEl>
                                          <p:sndTgt r:embed="rId8" name="n%CC%83_man%CC%83ana.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CC%83_nin%CC%83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CO" sz="12000" b="0" dirty="0">
                <a:solidFill>
                  <a:srgbClr val="115076"/>
                </a:solidFill>
                <a:latin typeface="Century Gothic" panose="020B0502020202020204" pitchFamily="34" charset="0"/>
                <a:cs typeface="Calibri" panose="020F0502020204030204" pitchFamily="34" charset="0"/>
              </a:rPr>
              <a:t>ñ</a:t>
            </a:r>
            <a:endParaRPr lang="en-GB" sz="12000" b="0" dirty="0"/>
          </a:p>
        </p:txBody>
      </p:sp>
      <p:sp>
        <p:nvSpPr>
          <p:cNvPr id="6" name="Rounded Rectangle 5" descr="rectangle"/>
          <p:cNvSpPr/>
          <p:nvPr/>
        </p:nvSpPr>
        <p:spPr>
          <a:xfrm>
            <a:off x="3821536" y="1770322"/>
            <a:ext cx="4583501" cy="294384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417693" y="3564251"/>
            <a:ext cx="3356614"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espa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ol</a:t>
            </a:r>
          </a:p>
        </p:txBody>
      </p:sp>
      <p:sp>
        <p:nvSpPr>
          <p:cNvPr id="7" name="TextBox 6"/>
          <p:cNvSpPr txBox="1"/>
          <p:nvPr/>
        </p:nvSpPr>
        <p:spPr>
          <a:xfrm>
            <a:off x="661870" y="147457"/>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a:t>
            </a:r>
          </a:p>
        </p:txBody>
      </p:sp>
      <p:sp>
        <p:nvSpPr>
          <p:cNvPr id="10" name="TextBox 9"/>
          <p:cNvSpPr txBox="1"/>
          <p:nvPr/>
        </p:nvSpPr>
        <p:spPr>
          <a:xfrm>
            <a:off x="661870" y="340081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se</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ora</a:t>
            </a:r>
          </a:p>
        </p:txBody>
      </p:sp>
      <p:sp>
        <p:nvSpPr>
          <p:cNvPr id="8" name="TextBox 7"/>
          <p:cNvSpPr txBox="1"/>
          <p:nvPr/>
        </p:nvSpPr>
        <p:spPr>
          <a:xfrm>
            <a:off x="3955455" y="4834307"/>
            <a:ext cx="4315662"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ana</a:t>
            </a:r>
          </a:p>
        </p:txBody>
      </p:sp>
      <p:sp>
        <p:nvSpPr>
          <p:cNvPr id="11" name="TextBox 10"/>
          <p:cNvSpPr txBox="1"/>
          <p:nvPr/>
        </p:nvSpPr>
        <p:spPr>
          <a:xfrm>
            <a:off x="8364751" y="157827"/>
            <a:ext cx="370459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monta</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
        <p:nvSpPr>
          <p:cNvPr id="9" name="TextBox 8"/>
          <p:cNvSpPr txBox="1"/>
          <p:nvPr/>
        </p:nvSpPr>
        <p:spPr>
          <a:xfrm>
            <a:off x="8752311" y="3394456"/>
            <a:ext cx="292947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ni</a:t>
            </a:r>
            <a:r>
              <a:rPr lang="es-CO" sz="6000" dirty="0">
                <a:solidFill>
                  <a:srgbClr val="E87D1E"/>
                </a:solidFill>
                <a:latin typeface="Century Gothic" panose="020B0502020202020204" pitchFamily="34" charset="0"/>
                <a:cs typeface="Calibri" panose="020F0502020204030204" pitchFamily="34" charset="0"/>
              </a:rPr>
              <a:t>ñ</a:t>
            </a:r>
            <a:r>
              <a:rPr lang="es-CO" sz="6000" dirty="0">
                <a:solidFill>
                  <a:srgbClr val="115076"/>
                </a:solidFill>
                <a:latin typeface="Century Gothic" panose="020B0502020202020204" pitchFamily="34" charset="0"/>
                <a:cs typeface="Calibri" panose="020F0502020204030204" pitchFamily="34" charset="0"/>
              </a:rPr>
              <a:t>a</a:t>
            </a:r>
          </a:p>
        </p:txBody>
      </p:sp>
    </p:spTree>
    <p:extLst>
      <p:ext uri="{BB962C8B-B14F-4D97-AF65-F5344CB8AC3E}">
        <p14:creationId xmlns:p14="http://schemas.microsoft.com/office/powerpoint/2010/main" val="3645542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5" grpId="0"/>
      <p:bldP spid="7" grpId="0"/>
      <p:bldP spid="10" grpId="0"/>
      <p:bldP spid="8" grpId="0"/>
      <p:bldP spid="11"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48025"/>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5604" name="Picture 4" descr="open ha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205" y="1846391"/>
            <a:ext cx="5009590" cy="23378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783508" y="4293913"/>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1353366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4"/>
                                        </p:tgtEl>
                                        <p:attrNameLst>
                                          <p:attrName>style.visibility</p:attrName>
                                        </p:attrNameLst>
                                      </p:cBhvr>
                                      <p:to>
                                        <p:strVal val="visible"/>
                                      </p:to>
                                    </p:set>
                                    <p:animEffect transition="in" filter="fade">
                                      <p:cBhvr>
                                        <p:cTn id="17" dur="500"/>
                                        <p:tgtEl>
                                          <p:spTgt spid="25604"/>
                                        </p:tgtEl>
                                      </p:cBhvr>
                                    </p:animEffect>
                                  </p:childTnLst>
                                  <p:subTnLst>
                                    <p:audio>
                                      <p:cMediaNode>
                                        <p:cTn display="0" masterRel="sameClick">
                                          <p:stCondLst>
                                            <p:cond evt="begin" delay="0">
                                              <p:tn val="15"/>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702" y="614894"/>
            <a:ext cx="10515600" cy="1325563"/>
          </a:xfrm>
        </p:spPr>
        <p:txBody>
          <a:bodyPr>
            <a:normAutofit fontScale="90000"/>
          </a:bodyPr>
          <a:lstStyle/>
          <a:p>
            <a:r>
              <a:rPr lang="en-GB" sz="26700" b="1" dirty="0">
                <a:solidFill>
                  <a:srgbClr val="115076"/>
                </a:solidFill>
                <a:latin typeface="Century Gothic" panose="020B0502020202020204" pitchFamily="34" charset="0"/>
                <a:cs typeface="Calibri" panose="020F0502020204030204" pitchFamily="34" charset="0"/>
              </a:rPr>
              <a:t>n</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7" name="Rectangle 6"/>
          <p:cNvSpPr/>
          <p:nvPr/>
        </p:nvSpPr>
        <p:spPr>
          <a:xfrm>
            <a:off x="3783508" y="1940457"/>
            <a:ext cx="4624984" cy="1938992"/>
          </a:xfrm>
          <a:prstGeom prst="rect">
            <a:avLst/>
          </a:prstGeom>
        </p:spPr>
        <p:txBody>
          <a:bodyPr wrap="none">
            <a:spAutoFit/>
          </a:bodyPr>
          <a:lstStyle/>
          <a:p>
            <a:r>
              <a:rPr lang="en-GB" sz="12000" dirty="0">
                <a:solidFill>
                  <a:srgbClr val="115076"/>
                </a:solidFill>
                <a:latin typeface="Century Gothic" panose="020B0502020202020204" pitchFamily="34" charset="0"/>
                <a:cs typeface="Calibri" panose="020F0502020204030204" pitchFamily="34" charset="0"/>
              </a:rPr>
              <a:t>ma</a:t>
            </a:r>
            <a:r>
              <a:rPr lang="en-GB" sz="12000" dirty="0">
                <a:solidFill>
                  <a:srgbClr val="E56700"/>
                </a:solidFill>
                <a:latin typeface="Century Gothic" panose="020B0502020202020204" pitchFamily="34" charset="0"/>
                <a:cs typeface="Calibri" panose="020F0502020204030204" pitchFamily="34" charset="0"/>
              </a:rPr>
              <a:t>n</a:t>
            </a:r>
            <a:r>
              <a:rPr lang="en-GB" sz="12000" dirty="0">
                <a:solidFill>
                  <a:srgbClr val="115076"/>
                </a:solidFill>
                <a:latin typeface="Century Gothic" panose="020B0502020202020204" pitchFamily="34" charset="0"/>
                <a:cs typeface="Calibri" panose="020F0502020204030204" pitchFamily="34" charset="0"/>
              </a:rPr>
              <a:t>o</a:t>
            </a:r>
            <a:endParaRPr lang="en-GB" sz="12000" dirty="0">
              <a:solidFill>
                <a:srgbClr val="115076"/>
              </a:solidFill>
            </a:endParaRPr>
          </a:p>
        </p:txBody>
      </p:sp>
    </p:spTree>
    <p:extLst>
      <p:ext uri="{BB962C8B-B14F-4D97-AF65-F5344CB8AC3E}">
        <p14:creationId xmlns:p14="http://schemas.microsoft.com/office/powerpoint/2010/main" val="37191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4" name="n_man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n</a:t>
            </a:r>
            <a:endParaRPr lang="en-GB" sz="12000" b="0"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Picture 4" descr="open hand"/>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3950" y="2190228"/>
            <a:ext cx="2197038" cy="10252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pic>
        <p:nvPicPr>
          <p:cNvPr id="3" name="Picture 2" descr="the night sky with a crescent moon"/>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08102" y="1346551"/>
            <a:ext cx="1398682" cy="1974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pic>
        <p:nvPicPr>
          <p:cNvPr id="2" name="Picture 1" descr="zero with a slash through it"/>
          <p:cNvPicPr>
            <a:picLocks noChangeAspect="1"/>
          </p:cNvPicPr>
          <p:nvPr/>
        </p:nvPicPr>
        <p:blipFill>
          <a:blip r:embed="rId12"/>
          <a:stretch>
            <a:fillRect/>
          </a:stretch>
        </p:blipFill>
        <p:spPr>
          <a:xfrm>
            <a:off x="952674" y="3956223"/>
            <a:ext cx="2231329" cy="2566638"/>
          </a:xfrm>
          <a:prstGeom prst="rect">
            <a:avLst/>
          </a:prstGeom>
        </p:spPr>
      </p:pic>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15" name="TextBox 14"/>
          <p:cNvSpPr txBox="1"/>
          <p:nvPr/>
        </p:nvSpPr>
        <p:spPr>
          <a:xfrm>
            <a:off x="4811013" y="5413604"/>
            <a:ext cx="2569975"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[to have]</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pic>
        <p:nvPicPr>
          <p:cNvPr id="13" name="Picture 12" descr="girl shelving books "/>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1873" y="984066"/>
            <a:ext cx="2231446" cy="2231446"/>
          </a:xfrm>
          <a:prstGeom prst="rect">
            <a:avLst/>
          </a:prstGeom>
        </p:spPr>
      </p:pic>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pic>
        <p:nvPicPr>
          <p:cNvPr id="12" name="Picture 11" descr="group of children "/>
          <p:cNvPicPr>
            <a:picLocks noChangeAspect="1"/>
          </p:cNvPicPr>
          <p:nvPr/>
        </p:nvPicPr>
        <p:blipFill rotWithShape="1">
          <a:blip r:embed="rId14"/>
          <a:srcRect l="52176" t="18687" r="24931" b="52918"/>
          <a:stretch/>
        </p:blipFill>
        <p:spPr>
          <a:xfrm>
            <a:off x="8994330" y="4562405"/>
            <a:ext cx="2359470" cy="1646135"/>
          </a:xfrm>
          <a:prstGeom prst="rect">
            <a:avLst/>
          </a:prstGeom>
        </p:spPr>
      </p:pic>
    </p:spTree>
    <p:extLst>
      <p:ext uri="{BB962C8B-B14F-4D97-AF65-F5344CB8AC3E}">
        <p14:creationId xmlns:p14="http://schemas.microsoft.com/office/powerpoint/2010/main" val="55972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5" name="n_noch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subTnLst>
                                    <p:audio>
                                      <p:cMediaNode>
                                        <p:cTn display="0" masterRel="sameClick">
                                          <p:stCondLst>
                                            <p:cond evt="begin" delay="0">
                                              <p:tn val="26"/>
                                            </p:cond>
                                          </p:stCondLst>
                                          <p:endCondLst>
                                            <p:cond evt="onStopAudio" delay="0">
                                              <p:tgtEl>
                                                <p:sldTgt/>
                                              </p:tgtEl>
                                            </p:cond>
                                          </p:endCondLst>
                                        </p:cTn>
                                        <p:tgtEl>
                                          <p:sndTgt r:embed="rId5" name="n_noch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n_po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subTnLst>
                                    <p:audio>
                                      <p:cMediaNode>
                                        <p:cTn display="0" masterRel="sameClick">
                                          <p:stCondLst>
                                            <p:cond evt="begin" delay="0">
                                              <p:tn val="36"/>
                                            </p:cond>
                                          </p:stCondLst>
                                          <p:endCondLst>
                                            <p:cond evt="onStopAudio" delay="0">
                                              <p:tgtEl>
                                                <p:sldTgt/>
                                              </p:tgtEl>
                                            </p:cond>
                                          </p:endCondLst>
                                        </p:cTn>
                                        <p:tgtEl>
                                          <p:sndTgt r:embed="rId6" name="n_po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7" name="n_nada.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fade">
                                      <p:cBhvr>
                                        <p:cTn id="48" dur="500"/>
                                        <p:tgtEl>
                                          <p:spTgt spid="2"/>
                                        </p:tgtEl>
                                      </p:cBhvr>
                                    </p:animEffect>
                                  </p:childTnLst>
                                  <p:subTnLst>
                                    <p:audio>
                                      <p:cMediaNode>
                                        <p:cTn display="0" masterRel="sameClick">
                                          <p:stCondLst>
                                            <p:cond evt="begin" delay="0">
                                              <p:tn val="46"/>
                                            </p:cond>
                                          </p:stCondLst>
                                          <p:endCondLst>
                                            <p:cond evt="onStopAudio" delay="0">
                                              <p:tgtEl>
                                                <p:sldTgt/>
                                              </p:tgtEl>
                                            </p:cond>
                                          </p:endCondLst>
                                        </p:cTn>
                                        <p:tgtEl>
                                          <p:sndTgt r:embed="rId7" name="n_nada.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fade">
                                      <p:cBhvr>
                                        <p:cTn id="53" dur="500"/>
                                        <p:tgtEl>
                                          <p:spTgt spid="7"/>
                                        </p:tgtEl>
                                      </p:cBhvr>
                                    </p:animEffect>
                                  </p:childTnLst>
                                  <p:subTnLst>
                                    <p:audio>
                                      <p:cMediaNode>
                                        <p:cTn display="0" masterRel="sameClick">
                                          <p:stCondLst>
                                            <p:cond evt="begin" delay="0">
                                              <p:tn val="51"/>
                                            </p:cond>
                                          </p:stCondLst>
                                          <p:endCondLst>
                                            <p:cond evt="onStopAudio" delay="0">
                                              <p:tgtEl>
                                                <p:sldTgt/>
                                              </p:tgtEl>
                                            </p:cond>
                                          </p:endCondLst>
                                        </p:cTn>
                                        <p:tgtEl>
                                          <p:sndTgt r:embed="rId8" name="n_ten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n_ten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subTnLst>
                                    <p:audio>
                                      <p:cMediaNode>
                                        <p:cTn display="0" masterRel="sameClick">
                                          <p:stCondLst>
                                            <p:cond evt="begin" delay="0">
                                              <p:tn val="61"/>
                                            </p:cond>
                                          </p:stCondLst>
                                          <p:endCondLst>
                                            <p:cond evt="onStopAudio" delay="0">
                                              <p:tgtEl>
                                                <p:sldTgt/>
                                              </p:tgtEl>
                                            </p:cond>
                                          </p:endCondLst>
                                        </p:cTn>
                                        <p:tgtEl>
                                          <p:sndTgt r:embed="rId9" name="n_nosotros.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subTnLst>
                                    <p:audio>
                                      <p:cMediaNode>
                                        <p:cTn display="0" masterRel="sameClick">
                                          <p:stCondLst>
                                            <p:cond evt="begin" delay="0">
                                              <p:tn val="66"/>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15" grpId="0"/>
      <p:bldP spid="8"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n</a:t>
            </a:r>
            <a:endParaRPr lang="en-GB" sz="12000" b="0"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Tree>
    <p:extLst>
      <p:ext uri="{BB962C8B-B14F-4D97-AF65-F5344CB8AC3E}">
        <p14:creationId xmlns:p14="http://schemas.microsoft.com/office/powerpoint/2010/main" val="2517061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n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n_man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subTnLst>
                                    <p:audio>
                                      <p:cMediaNode>
                                        <p:cTn display="0" masterRel="sameClick">
                                          <p:stCondLst>
                                            <p:cond evt="begin" delay="0">
                                              <p:tn val="18"/>
                                            </p:cond>
                                          </p:stCondLst>
                                          <p:endCondLst>
                                            <p:cond evt="onStopAudio" delay="0">
                                              <p:tgtEl>
                                                <p:sldTgt/>
                                              </p:tgtEl>
                                            </p:cond>
                                          </p:endCondLst>
                                        </p:cTn>
                                        <p:tgtEl>
                                          <p:sndTgt r:embed="rId5" name="n_noch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n_poner.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7" name="n_nada.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subTnLst>
                                    <p:audio>
                                      <p:cMediaNode>
                                        <p:cTn display="0" masterRel="sameClick">
                                          <p:stCondLst>
                                            <p:cond evt="begin" delay="0">
                                              <p:tn val="33"/>
                                            </p:cond>
                                          </p:stCondLst>
                                          <p:endCondLst>
                                            <p:cond evt="onStopAudio" delay="0">
                                              <p:tgtEl>
                                                <p:sldTgt/>
                                              </p:tgtEl>
                                            </p:cond>
                                          </p:endCondLst>
                                        </p:cTn>
                                        <p:tgtEl>
                                          <p:sndTgt r:embed="rId8" name="n_ten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subTnLst>
                                    <p:audio>
                                      <p:cMediaNode>
                                        <p:cTn display="0" masterRel="sameClick">
                                          <p:stCondLst>
                                            <p:cond evt="begin" delay="0">
                                              <p:tn val="38"/>
                                            </p:cond>
                                          </p:stCondLst>
                                          <p:endCondLst>
                                            <p:cond evt="onStopAudio" delay="0">
                                              <p:tgtEl>
                                                <p:sldTgt/>
                                              </p:tgtEl>
                                            </p:cond>
                                          </p:endCondLst>
                                        </p:cTn>
                                        <p:tgtEl>
                                          <p:sndTgt r:embed="rId9" name="n_nosotro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p:bldP spid="11" grpId="0"/>
      <p:bldP spid="10" grpId="0"/>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12000" b="0" dirty="0">
                <a:solidFill>
                  <a:srgbClr val="115076"/>
                </a:solidFill>
                <a:latin typeface="Century Gothic" panose="020B0502020202020204" pitchFamily="34" charset="0"/>
                <a:cs typeface="Calibri" panose="020F0502020204030204" pitchFamily="34" charset="0"/>
              </a:rPr>
              <a:t>n</a:t>
            </a:r>
            <a:endParaRPr lang="en-GB" sz="12000" b="0" dirty="0"/>
          </a:p>
        </p:txBody>
      </p:sp>
      <p:sp>
        <p:nvSpPr>
          <p:cNvPr id="4" name="Rounded Rectangle 3" descr="rectangle"/>
          <p:cNvSpPr/>
          <p:nvPr/>
        </p:nvSpPr>
        <p:spPr>
          <a:xfrm>
            <a:off x="4341312" y="1739996"/>
            <a:ext cx="3528803" cy="2619353"/>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Rectangle 4"/>
          <p:cNvSpPr/>
          <p:nvPr/>
        </p:nvSpPr>
        <p:spPr>
          <a:xfrm>
            <a:off x="4916439" y="3156644"/>
            <a:ext cx="2404824" cy="1015663"/>
          </a:xfrm>
          <a:prstGeom prst="rect">
            <a:avLst/>
          </a:prstGeom>
        </p:spPr>
        <p:txBody>
          <a:bodyPr wrap="none">
            <a:spAutoFit/>
          </a:bodyPr>
          <a:lstStyle/>
          <a:p>
            <a:pPr algn="ctr"/>
            <a:r>
              <a:rPr lang="es-CO" sz="6000" dirty="0">
                <a:solidFill>
                  <a:srgbClr val="115076"/>
                </a:solidFill>
                <a:latin typeface="Century Gothic" panose="020B0502020202020204" pitchFamily="34" charset="0"/>
                <a:cs typeface="Calibri" panose="020F0502020204030204" pitchFamily="34" charset="0"/>
              </a:rPr>
              <a:t>ma</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a:t>
            </a:r>
          </a:p>
        </p:txBody>
      </p:sp>
      <p:sp>
        <p:nvSpPr>
          <p:cNvPr id="11" name="TextBox 10"/>
          <p:cNvSpPr txBox="1"/>
          <p:nvPr/>
        </p:nvSpPr>
        <p:spPr>
          <a:xfrm>
            <a:off x="507026" y="182950"/>
            <a:ext cx="3506811"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oche</a:t>
            </a:r>
          </a:p>
        </p:txBody>
      </p:sp>
      <p:sp>
        <p:nvSpPr>
          <p:cNvPr id="10" name="TextBox 9"/>
          <p:cNvSpPr txBox="1"/>
          <p:nvPr/>
        </p:nvSpPr>
        <p:spPr>
          <a:xfrm>
            <a:off x="1083698" y="3603226"/>
            <a:ext cx="2373740"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ada</a:t>
            </a:r>
          </a:p>
        </p:txBody>
      </p:sp>
      <p:sp>
        <p:nvSpPr>
          <p:cNvPr id="7" name="TextBox 6"/>
          <p:cNvSpPr txBox="1"/>
          <p:nvPr/>
        </p:nvSpPr>
        <p:spPr>
          <a:xfrm>
            <a:off x="4909130" y="4562405"/>
            <a:ext cx="237374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te</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8" name="TextBox 7"/>
          <p:cNvSpPr txBox="1"/>
          <p:nvPr/>
        </p:nvSpPr>
        <p:spPr>
          <a:xfrm>
            <a:off x="8648865" y="160050"/>
            <a:ext cx="255746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a:t>
            </a:r>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er</a:t>
            </a:r>
          </a:p>
        </p:txBody>
      </p:sp>
      <p:sp>
        <p:nvSpPr>
          <p:cNvPr id="9" name="TextBox 8"/>
          <p:cNvSpPr txBox="1"/>
          <p:nvPr/>
        </p:nvSpPr>
        <p:spPr>
          <a:xfrm>
            <a:off x="8301075" y="3664476"/>
            <a:ext cx="3784117" cy="1015663"/>
          </a:xfrm>
          <a:prstGeom prst="rect">
            <a:avLst/>
          </a:prstGeom>
          <a:noFill/>
        </p:spPr>
        <p:txBody>
          <a:bodyPr wrap="square" rtlCol="0">
            <a:spAutoFit/>
          </a:bodyPr>
          <a:lstStyle/>
          <a:p>
            <a:r>
              <a:rPr lang="es-CO" sz="6000" dirty="0">
                <a:solidFill>
                  <a:srgbClr val="E87D1E"/>
                </a:solidFill>
                <a:latin typeface="Century Gothic" panose="020B0502020202020204" pitchFamily="34" charset="0"/>
                <a:cs typeface="Calibri" panose="020F0502020204030204" pitchFamily="34" charset="0"/>
              </a:rPr>
              <a:t>n</a:t>
            </a:r>
            <a:r>
              <a:rPr lang="es-CO" sz="6000" dirty="0">
                <a:solidFill>
                  <a:srgbClr val="115076"/>
                </a:solidFill>
                <a:latin typeface="Century Gothic" panose="020B0502020202020204" pitchFamily="34" charset="0"/>
                <a:cs typeface="Calibri" panose="020F0502020204030204" pitchFamily="34" charset="0"/>
              </a:rPr>
              <a:t>osotros</a:t>
            </a:r>
          </a:p>
        </p:txBody>
      </p:sp>
    </p:spTree>
    <p:extLst>
      <p:ext uri="{BB962C8B-B14F-4D97-AF65-F5344CB8AC3E}">
        <p14:creationId xmlns:p14="http://schemas.microsoft.com/office/powerpoint/2010/main" val="9549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1" grpId="0"/>
      <p:bldP spid="10" grpId="0"/>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2499980" cy="647577"/>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Content Placeholder 2">
            <a:extLst>
              <a:ext uri="{FF2B5EF4-FFF2-40B4-BE49-F238E27FC236}">
                <a16:creationId xmlns:a16="http://schemas.microsoft.com/office/drawing/2014/main" id="{FB224C5D-288E-413B-8477-ADD215EA01B2}"/>
              </a:ext>
            </a:extLst>
          </p:cNvPr>
          <p:cNvSpPr txBox="1">
            <a:spLocks/>
          </p:cNvSpPr>
          <p:nvPr/>
        </p:nvSpPr>
        <p:spPr>
          <a:xfrm>
            <a:off x="274188" y="1122362"/>
            <a:ext cx="7686099" cy="52523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solidFill>
                  <a:schemeClr val="tx1"/>
                </a:solidFill>
                <a:latin typeface="Century Gothic" panose="020B0502020202020204" pitchFamily="34" charset="0"/>
              </a:rPr>
              <a:t>Hola, soy Daniel. Es la </a:t>
            </a:r>
            <a:r>
              <a:rPr lang="en-GB" dirty="0" err="1">
                <a:solidFill>
                  <a:schemeClr val="tx1"/>
                </a:solidFill>
                <a:latin typeface="Century Gothic" panose="020B0502020202020204" pitchFamily="34" charset="0"/>
              </a:rPr>
              <a:t>ma__ana</a:t>
            </a:r>
            <a:r>
              <a:rPr lang="en-GB" dirty="0">
                <a:solidFill>
                  <a:schemeClr val="tx1"/>
                </a:solidFill>
                <a:latin typeface="Century Gothic" panose="020B0502020202020204" pitchFamily="34" charset="0"/>
              </a:rPr>
              <a:t> de Navidad, y </a:t>
            </a:r>
            <a:r>
              <a:rPr lang="en-GB" dirty="0" err="1">
                <a:solidFill>
                  <a:schemeClr val="tx1"/>
                </a:solidFill>
                <a:latin typeface="Century Gothic" panose="020B0502020202020204" pitchFamily="34" charset="0"/>
              </a:rPr>
              <a:t>estoy</a:t>
            </a:r>
            <a:r>
              <a:rPr lang="en-GB" dirty="0">
                <a:solidFill>
                  <a:schemeClr val="tx1"/>
                </a:solidFill>
                <a:latin typeface="Century Gothic" panose="020B0502020202020204" pitchFamily="34" charset="0"/>
              </a:rPr>
              <a:t> con mi </a:t>
            </a:r>
            <a:r>
              <a:rPr lang="en-GB" dirty="0" err="1">
                <a:solidFill>
                  <a:schemeClr val="tx1"/>
                </a:solidFill>
                <a:latin typeface="Century Gothic" panose="020B0502020202020204" pitchFamily="34" charset="0"/>
              </a:rPr>
              <a:t>herma__a</a:t>
            </a:r>
            <a:r>
              <a:rPr lang="en-GB" dirty="0">
                <a:solidFill>
                  <a:schemeClr val="tx1"/>
                </a:solidFill>
                <a:latin typeface="Century Gothic" panose="020B0502020202020204" pitchFamily="34" charset="0"/>
              </a:rPr>
              <a:t>, Camila. Mi </a:t>
            </a:r>
            <a:r>
              <a:rPr lang="en-GB" dirty="0" err="1">
                <a:solidFill>
                  <a:schemeClr val="tx1"/>
                </a:solidFill>
                <a:latin typeface="Century Gothic" panose="020B0502020202020204" pitchFamily="34" charset="0"/>
              </a:rPr>
              <a:t>herma__o</a:t>
            </a:r>
            <a:r>
              <a:rPr lang="en-GB" dirty="0">
                <a:solidFill>
                  <a:schemeClr val="tx1"/>
                </a:solidFill>
                <a:latin typeface="Century Gothic" panose="020B0502020202020204" pitchFamily="34" charset="0"/>
              </a:rPr>
              <a:t>, Martín, </a:t>
            </a:r>
            <a:r>
              <a:rPr lang="en-GB" dirty="0" err="1">
                <a:solidFill>
                  <a:schemeClr val="tx1"/>
                </a:solidFill>
                <a:latin typeface="Century Gothic" panose="020B0502020202020204" pitchFamily="34" charset="0"/>
              </a:rPr>
              <a:t>está</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aquí</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también</a:t>
            </a:r>
            <a:r>
              <a:rPr lang="en-GB" dirty="0">
                <a:solidFill>
                  <a:schemeClr val="tx1"/>
                </a:solidFill>
                <a:latin typeface="Century Gothic" panose="020B0502020202020204" pitchFamily="34" charset="0"/>
              </a:rPr>
              <a:t>. Mi padre hoy </a:t>
            </a:r>
            <a:r>
              <a:rPr lang="en-GB" dirty="0" err="1">
                <a:solidFill>
                  <a:schemeClr val="tx1"/>
                </a:solidFill>
                <a:latin typeface="Century Gothic" panose="020B0502020202020204" pitchFamily="34" charset="0"/>
              </a:rPr>
              <a:t>tiene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trabajo</a:t>
            </a:r>
            <a:r>
              <a:rPr lang="en-GB" dirty="0">
                <a:solidFill>
                  <a:schemeClr val="tx1"/>
                </a:solidFill>
                <a:latin typeface="Century Gothic" panose="020B0502020202020204" pitchFamily="34" charset="0"/>
              </a:rPr>
              <a:t>, </a:t>
            </a:r>
            <a:br>
              <a:rPr lang="en-GB" dirty="0">
                <a:solidFill>
                  <a:schemeClr val="tx1"/>
                </a:solidFill>
                <a:latin typeface="Century Gothic" panose="020B0502020202020204" pitchFamily="34" charset="0"/>
              </a:rPr>
            </a:br>
            <a:r>
              <a:rPr lang="en-GB" dirty="0" err="1">
                <a:solidFill>
                  <a:schemeClr val="tx1"/>
                </a:solidFill>
                <a:latin typeface="Century Gothic" panose="020B0502020202020204" pitchFamily="34" charset="0"/>
              </a:rPr>
              <a:t>pero</a:t>
            </a:r>
            <a:r>
              <a:rPr lang="en-GB" dirty="0">
                <a:solidFill>
                  <a:schemeClr val="tx1"/>
                </a:solidFill>
                <a:latin typeface="Century Gothic" panose="020B0502020202020204" pitchFamily="34" charset="0"/>
              </a:rPr>
              <a:t> mi </a:t>
            </a:r>
            <a:r>
              <a:rPr lang="en-GB" dirty="0" err="1">
                <a:solidFill>
                  <a:schemeClr val="tx1"/>
                </a:solidFill>
                <a:latin typeface="Century Gothic" panose="020B0502020202020204" pitchFamily="34" charset="0"/>
              </a:rPr>
              <a:t>madre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está</a:t>
            </a:r>
            <a:r>
              <a:rPr lang="en-GB" dirty="0">
                <a:solidFill>
                  <a:schemeClr val="tx1"/>
                </a:solidFill>
                <a:latin typeface="Century Gothic" panose="020B0502020202020204" pitchFamily="34" charset="0"/>
              </a:rPr>
              <a:t> con </a:t>
            </a:r>
            <a:r>
              <a:rPr lang="en-GB" dirty="0" err="1">
                <a:solidFill>
                  <a:schemeClr val="tx1"/>
                </a:solidFill>
                <a:latin typeface="Century Gothic" panose="020B0502020202020204" pitchFamily="34" charset="0"/>
              </a:rPr>
              <a:t>nosotros</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Está</a:t>
            </a:r>
            <a:r>
              <a:rPr lang="en-GB" dirty="0">
                <a:solidFill>
                  <a:schemeClr val="tx1"/>
                </a:solidFill>
                <a:latin typeface="Century Gothic" panose="020B0502020202020204" pitchFamily="34" charset="0"/>
              </a:rPr>
              <a:t> super </a:t>
            </a:r>
            <a:r>
              <a:rPr lang="en-GB" dirty="0" err="1">
                <a:solidFill>
                  <a:schemeClr val="tx1"/>
                </a:solidFill>
                <a:latin typeface="Century Gothic" panose="020B0502020202020204" pitchFamily="34" charset="0"/>
              </a:rPr>
              <a:t>alegre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Canta</a:t>
            </a:r>
            <a:r>
              <a:rPr lang="en-GB" dirty="0">
                <a:solidFill>
                  <a:schemeClr val="tx1"/>
                </a:solidFill>
                <a:latin typeface="Century Gothic" panose="020B0502020202020204" pitchFamily="34" charset="0"/>
              </a:rPr>
              <a:t> con mi </a:t>
            </a:r>
            <a:r>
              <a:rPr lang="en-GB" dirty="0" err="1">
                <a:solidFill>
                  <a:schemeClr val="tx1"/>
                </a:solidFill>
                <a:latin typeface="Century Gothic" panose="020B0502020202020204" pitchFamily="34" charset="0"/>
              </a:rPr>
              <a:t>ni</a:t>
            </a:r>
            <a:r>
              <a:rPr lang="en-GB" dirty="0">
                <a:solidFill>
                  <a:schemeClr val="tx1"/>
                </a:solidFill>
                <a:latin typeface="Century Gothic" panose="020B0502020202020204" pitchFamily="34" charset="0"/>
              </a:rPr>
              <a:t>__a </a:t>
            </a:r>
            <a:r>
              <a:rPr lang="en-GB" dirty="0" err="1">
                <a:solidFill>
                  <a:schemeClr val="tx1"/>
                </a:solidFill>
                <a:latin typeface="Century Gothic" panose="020B0502020202020204" pitchFamily="34" charset="0"/>
              </a:rPr>
              <a:t>en</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espa</a:t>
            </a:r>
            <a:r>
              <a:rPr lang="en-GB" dirty="0">
                <a:solidFill>
                  <a:schemeClr val="tx1"/>
                </a:solidFill>
                <a:latin typeface="Century Gothic" panose="020B0502020202020204" pitchFamily="34" charset="0"/>
              </a:rPr>
              <a:t>__</a:t>
            </a:r>
            <a:r>
              <a:rPr lang="en-GB" dirty="0" err="1">
                <a:solidFill>
                  <a:schemeClr val="tx1"/>
                </a:solidFill>
                <a:latin typeface="Century Gothic" panose="020B0502020202020204" pitchFamily="34" charset="0"/>
              </a:rPr>
              <a:t>ol</a:t>
            </a:r>
            <a:r>
              <a:rPr lang="en-GB" dirty="0">
                <a:solidFill>
                  <a:schemeClr val="tx1"/>
                </a:solidFill>
                <a:latin typeface="Century Gothic" panose="020B0502020202020204" pitchFamily="34" charset="0"/>
              </a:rPr>
              <a:t> ¡y </a:t>
            </a:r>
            <a:r>
              <a:rPr lang="en-GB" dirty="0" err="1">
                <a:solidFill>
                  <a:schemeClr val="tx1"/>
                </a:solidFill>
                <a:latin typeface="Century Gothic" panose="020B0502020202020204" pitchFamily="34" charset="0"/>
              </a:rPr>
              <a:t>en</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inglés</a:t>
            </a:r>
            <a:r>
              <a:rPr lang="en-GB" dirty="0">
                <a:solidFill>
                  <a:schemeClr val="tx1"/>
                </a:solidFill>
                <a:latin typeface="Century Gothic" panose="020B0502020202020204" pitchFamily="34" charset="0"/>
              </a:rPr>
              <a:t>!   </a:t>
            </a:r>
          </a:p>
          <a:p>
            <a:pPr marL="0" indent="0">
              <a:buFont typeface="Arial" panose="020B0604020202020204" pitchFamily="34" charset="0"/>
              <a:buNone/>
            </a:pPr>
            <a:endParaRPr lang="en-GB" dirty="0">
              <a:solidFill>
                <a:schemeClr val="tx1"/>
              </a:solidFill>
              <a:latin typeface="Century Gothic" panose="020B0502020202020204" pitchFamily="34" charset="0"/>
            </a:endParaRPr>
          </a:p>
          <a:p>
            <a:pPr marL="0" indent="0">
              <a:buFont typeface="Arial" panose="020B0604020202020204" pitchFamily="34" charset="0"/>
              <a:buNone/>
            </a:pPr>
            <a:r>
              <a:rPr lang="en-GB" dirty="0">
                <a:solidFill>
                  <a:schemeClr val="tx1"/>
                </a:solidFill>
                <a:latin typeface="Century Gothic" panose="020B0502020202020204" pitchFamily="34" charset="0"/>
              </a:rPr>
              <a:t>La casa </a:t>
            </a:r>
            <a:r>
              <a:rPr lang="en-GB" dirty="0" err="1">
                <a:solidFill>
                  <a:schemeClr val="tx1"/>
                </a:solidFill>
                <a:latin typeface="Century Gothic" panose="020B0502020202020204" pitchFamily="34" charset="0"/>
              </a:rPr>
              <a:t>está</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muy</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bo</a:t>
            </a:r>
            <a:r>
              <a:rPr lang="en-GB" dirty="0">
                <a:solidFill>
                  <a:schemeClr val="tx1"/>
                </a:solidFill>
                <a:latin typeface="Century Gothic" panose="020B0502020202020204" pitchFamily="34" charset="0"/>
              </a:rPr>
              <a:t>__</a:t>
            </a:r>
            <a:r>
              <a:rPr lang="en-GB" dirty="0" err="1">
                <a:solidFill>
                  <a:schemeClr val="tx1"/>
                </a:solidFill>
                <a:latin typeface="Century Gothic" panose="020B0502020202020204" pitchFamily="34" charset="0"/>
              </a:rPr>
              <a:t>ita</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porque</a:t>
            </a:r>
            <a:r>
              <a:rPr lang="en-GB" dirty="0">
                <a:solidFill>
                  <a:schemeClr val="tx1"/>
                </a:solidFill>
                <a:latin typeface="Century Gothic" panose="020B0502020202020204" pitchFamily="34" charset="0"/>
              </a:rPr>
              <a:t> mi </a:t>
            </a:r>
            <a:r>
              <a:rPr lang="en-GB" dirty="0" err="1">
                <a:solidFill>
                  <a:schemeClr val="tx1"/>
                </a:solidFill>
                <a:latin typeface="Century Gothic" panose="020B0502020202020204" pitchFamily="34" charset="0"/>
              </a:rPr>
              <a:t>madre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po__e</a:t>
            </a:r>
            <a:r>
              <a:rPr lang="en-GB" dirty="0">
                <a:solidFill>
                  <a:schemeClr val="tx1"/>
                </a:solidFill>
                <a:latin typeface="Century Gothic" panose="020B0502020202020204" pitchFamily="34" charset="0"/>
              </a:rPr>
              <a:t> luces </a:t>
            </a:r>
            <a:r>
              <a:rPr lang="en-GB" dirty="0" err="1">
                <a:solidFill>
                  <a:schemeClr val="tx1"/>
                </a:solidFill>
                <a:latin typeface="Century Gothic" panose="020B0502020202020204" pitchFamily="34" charset="0"/>
              </a:rPr>
              <a:t>en</a:t>
            </a:r>
            <a:r>
              <a:rPr lang="en-GB" dirty="0">
                <a:solidFill>
                  <a:schemeClr val="tx1"/>
                </a:solidFill>
                <a:latin typeface="Century Gothic" panose="020B0502020202020204" pitchFamily="34" charset="0"/>
              </a:rPr>
              <a:t> las </a:t>
            </a:r>
            <a:r>
              <a:rPr lang="en-GB" dirty="0" err="1">
                <a:solidFill>
                  <a:schemeClr val="tx1"/>
                </a:solidFill>
                <a:latin typeface="Century Gothic" panose="020B0502020202020204" pitchFamily="34" charset="0"/>
              </a:rPr>
              <a:t>ventanas</a:t>
            </a:r>
            <a:r>
              <a:rPr lang="en-GB" dirty="0">
                <a:solidFill>
                  <a:schemeClr val="tx1"/>
                </a:solidFill>
                <a:latin typeface="Century Gothic" panose="020B0502020202020204" pitchFamily="34" charset="0"/>
              </a:rPr>
              <a:t>. Hay </a:t>
            </a:r>
            <a:r>
              <a:rPr lang="en-GB" dirty="0" err="1">
                <a:solidFill>
                  <a:schemeClr val="tx1"/>
                </a:solidFill>
                <a:latin typeface="Century Gothic" panose="020B0502020202020204" pitchFamily="34" charset="0"/>
              </a:rPr>
              <a:t>muchos</a:t>
            </a:r>
            <a:r>
              <a:rPr lang="en-GB" dirty="0">
                <a:solidFill>
                  <a:schemeClr val="tx1"/>
                </a:solidFill>
                <a:latin typeface="Century Gothic" panose="020B0502020202020204" pitchFamily="34" charset="0"/>
              </a:rPr>
              <a:t> regalos </a:t>
            </a:r>
            <a:r>
              <a:rPr lang="en-GB" dirty="0" err="1">
                <a:solidFill>
                  <a:schemeClr val="tx1"/>
                </a:solidFill>
                <a:latin typeface="Century Gothic" panose="020B0502020202020204" pitchFamily="34" charset="0"/>
              </a:rPr>
              <a:t>también</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Unos</a:t>
            </a:r>
            <a:r>
              <a:rPr lang="en-GB" dirty="0">
                <a:solidFill>
                  <a:schemeClr val="tx1"/>
                </a:solidFill>
                <a:latin typeface="Century Gothic" panose="020B0502020202020204" pitchFamily="34" charset="0"/>
              </a:rPr>
              <a:t> son </a:t>
            </a:r>
            <a:r>
              <a:rPr lang="en-GB" dirty="0" err="1">
                <a:solidFill>
                  <a:schemeClr val="tx1"/>
                </a:solidFill>
                <a:latin typeface="Century Gothic" panose="020B0502020202020204" pitchFamily="34" charset="0"/>
              </a:rPr>
              <a:t>gra</a:t>
            </a:r>
            <a:r>
              <a:rPr lang="en-GB" dirty="0">
                <a:solidFill>
                  <a:schemeClr val="tx1"/>
                </a:solidFill>
                <a:latin typeface="Century Gothic" panose="020B0502020202020204" pitchFamily="34" charset="0"/>
              </a:rPr>
              <a:t>__des; </a:t>
            </a:r>
            <a:r>
              <a:rPr lang="en-GB" dirty="0" err="1">
                <a:solidFill>
                  <a:schemeClr val="tx1"/>
                </a:solidFill>
                <a:latin typeface="Century Gothic" panose="020B0502020202020204" pitchFamily="34" charset="0"/>
              </a:rPr>
              <a:t>otros</a:t>
            </a:r>
            <a:r>
              <a:rPr lang="en-GB" dirty="0">
                <a:solidFill>
                  <a:schemeClr val="tx1"/>
                </a:solidFill>
                <a:latin typeface="Century Gothic" panose="020B0502020202020204" pitchFamily="34" charset="0"/>
              </a:rPr>
              <a:t> son </a:t>
            </a:r>
            <a:r>
              <a:rPr lang="en-GB" dirty="0" err="1">
                <a:solidFill>
                  <a:schemeClr val="tx1"/>
                </a:solidFill>
                <a:latin typeface="Century Gothic" panose="020B0502020202020204" pitchFamily="34" charset="0"/>
              </a:rPr>
              <a:t>peque</a:t>
            </a:r>
            <a:r>
              <a:rPr lang="en-GB" dirty="0">
                <a:solidFill>
                  <a:schemeClr val="tx1"/>
                </a:solidFill>
                <a:latin typeface="Century Gothic" panose="020B0502020202020204" pitchFamily="34" charset="0"/>
              </a:rPr>
              <a:t>__</a:t>
            </a:r>
            <a:r>
              <a:rPr lang="en-GB" dirty="0" err="1">
                <a:solidFill>
                  <a:schemeClr val="tx1"/>
                </a:solidFill>
                <a:latin typeface="Century Gothic" panose="020B0502020202020204" pitchFamily="34" charset="0"/>
              </a:rPr>
              <a:t>os</a:t>
            </a:r>
            <a:r>
              <a:rPr lang="en-GB" dirty="0">
                <a:solidFill>
                  <a:schemeClr val="tx1"/>
                </a:solidFill>
                <a:latin typeface="Century Gothic" panose="020B0502020202020204" pitchFamily="34" charset="0"/>
              </a:rPr>
              <a:t>. Martín </a:t>
            </a:r>
            <a:br>
              <a:rPr lang="en-GB" dirty="0">
                <a:solidFill>
                  <a:schemeClr val="tx1"/>
                </a:solidFill>
                <a:latin typeface="Century Gothic" panose="020B0502020202020204" pitchFamily="34" charset="0"/>
              </a:rPr>
            </a:br>
            <a:r>
              <a:rPr lang="en-GB" dirty="0" err="1">
                <a:solidFill>
                  <a:schemeClr val="tx1"/>
                </a:solidFill>
                <a:latin typeface="Century Gothic" panose="020B0502020202020204" pitchFamily="34" charset="0"/>
              </a:rPr>
              <a:t>está</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impaciente</a:t>
            </a:r>
            <a:r>
              <a:rPr lang="en-GB" dirty="0">
                <a:solidFill>
                  <a:schemeClr val="tx1"/>
                </a:solidFill>
                <a:latin typeface="Century Gothic" panose="020B0502020202020204" pitchFamily="34" charset="0"/>
              </a:rPr>
              <a:t>. ¡</a:t>
            </a:r>
            <a:r>
              <a:rPr lang="en-GB" dirty="0" err="1">
                <a:solidFill>
                  <a:schemeClr val="tx1"/>
                </a:solidFill>
                <a:latin typeface="Century Gothic" panose="020B0502020202020204" pitchFamily="34" charset="0"/>
              </a:rPr>
              <a:t>Quiere</a:t>
            </a:r>
            <a:r>
              <a:rPr lang="en-GB" dirty="0">
                <a:solidFill>
                  <a:schemeClr val="tx1"/>
                </a:solidFill>
                <a:latin typeface="Century Gothic" panose="020B0502020202020204" pitchFamily="34" charset="0"/>
              </a:rPr>
              <a:t> un regalo!</a:t>
            </a:r>
          </a:p>
        </p:txBody>
      </p:sp>
      <p:sp>
        <p:nvSpPr>
          <p:cNvPr id="9" name="TextBox 8">
            <a:extLst>
              <a:ext uri="{FF2B5EF4-FFF2-40B4-BE49-F238E27FC236}">
                <a16:creationId xmlns:a16="http://schemas.microsoft.com/office/drawing/2014/main" id="{9E06DC66-ACB9-4D12-816E-C440140BAF11}"/>
              </a:ext>
            </a:extLst>
          </p:cNvPr>
          <p:cNvSpPr txBox="1"/>
          <p:nvPr/>
        </p:nvSpPr>
        <p:spPr>
          <a:xfrm>
            <a:off x="2499980" y="283071"/>
            <a:ext cx="5131767"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3200" b="1" u="none" strike="noStrike" kern="0" cap="none" spc="0" normalizeH="0" baseline="0" noProof="0" dirty="0">
                <a:ln>
                  <a:noFill/>
                </a:ln>
                <a:effectLst/>
                <a:uLnTx/>
                <a:uFillTx/>
              </a:rPr>
              <a:t>Navidad </a:t>
            </a:r>
            <a:r>
              <a:rPr kumimoji="0" lang="en-GB" sz="3200" b="1" u="none" strike="noStrike" kern="0" cap="none" spc="0" normalizeH="0" baseline="0" noProof="0" dirty="0" err="1">
                <a:ln>
                  <a:noFill/>
                </a:ln>
                <a:effectLst/>
                <a:uLnTx/>
                <a:uFillTx/>
              </a:rPr>
              <a:t>en</a:t>
            </a:r>
            <a:r>
              <a:rPr kumimoji="0" lang="en-GB" sz="3200" b="1" u="none" strike="noStrike" kern="0" cap="none" spc="0" normalizeH="0" baseline="0" noProof="0" dirty="0">
                <a:ln>
                  <a:noFill/>
                </a:ln>
                <a:effectLst/>
                <a:uLnTx/>
                <a:uFillTx/>
              </a:rPr>
              <a:t> mi casa</a:t>
            </a:r>
          </a:p>
        </p:txBody>
      </p:sp>
      <p:sp>
        <p:nvSpPr>
          <p:cNvPr id="10" name="TextBox 9">
            <a:extLst>
              <a:ext uri="{FF2B5EF4-FFF2-40B4-BE49-F238E27FC236}">
                <a16:creationId xmlns:a16="http://schemas.microsoft.com/office/drawing/2014/main" id="{70E5457B-64EB-4555-ABC6-55EE133ED672}"/>
              </a:ext>
            </a:extLst>
          </p:cNvPr>
          <p:cNvSpPr txBox="1"/>
          <p:nvPr/>
        </p:nvSpPr>
        <p:spPr>
          <a:xfrm>
            <a:off x="5803900" y="1346038"/>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n</a:t>
            </a:r>
          </a:p>
        </p:txBody>
      </p:sp>
      <p:sp>
        <p:nvSpPr>
          <p:cNvPr id="11" name="TextBox 10">
            <a:extLst>
              <a:ext uri="{FF2B5EF4-FFF2-40B4-BE49-F238E27FC236}">
                <a16:creationId xmlns:a16="http://schemas.microsoft.com/office/drawing/2014/main" id="{6C51B3C8-F571-4B86-B63C-0ED68005754E}"/>
              </a:ext>
            </a:extLst>
          </p:cNvPr>
          <p:cNvSpPr txBox="1"/>
          <p:nvPr/>
        </p:nvSpPr>
        <p:spPr>
          <a:xfrm>
            <a:off x="3466878" y="1712152"/>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n</a:t>
            </a:r>
          </a:p>
        </p:txBody>
      </p:sp>
      <p:sp>
        <p:nvSpPr>
          <p:cNvPr id="12" name="TextBox 11">
            <a:extLst>
              <a:ext uri="{FF2B5EF4-FFF2-40B4-BE49-F238E27FC236}">
                <a16:creationId xmlns:a16="http://schemas.microsoft.com/office/drawing/2014/main" id="{059F03BC-D4FB-4CAD-8CB7-DB254AD703CC}"/>
              </a:ext>
            </a:extLst>
          </p:cNvPr>
          <p:cNvSpPr txBox="1"/>
          <p:nvPr/>
        </p:nvSpPr>
        <p:spPr>
          <a:xfrm>
            <a:off x="1203608" y="305829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ñ</a:t>
            </a:r>
          </a:p>
        </p:txBody>
      </p:sp>
      <p:sp>
        <p:nvSpPr>
          <p:cNvPr id="13" name="TextBox 12">
            <a:extLst>
              <a:ext uri="{FF2B5EF4-FFF2-40B4-BE49-F238E27FC236}">
                <a16:creationId xmlns:a16="http://schemas.microsoft.com/office/drawing/2014/main" id="{CD26A9B3-D7D1-4EA5-B3E4-765ED8F71859}"/>
              </a:ext>
            </a:extLst>
          </p:cNvPr>
          <p:cNvSpPr txBox="1"/>
          <p:nvPr/>
        </p:nvSpPr>
        <p:spPr>
          <a:xfrm>
            <a:off x="4724450" y="1021733"/>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ñ</a:t>
            </a:r>
          </a:p>
        </p:txBody>
      </p:sp>
      <p:sp>
        <p:nvSpPr>
          <p:cNvPr id="14" name="TextBox 13">
            <a:extLst>
              <a:ext uri="{FF2B5EF4-FFF2-40B4-BE49-F238E27FC236}">
                <a16:creationId xmlns:a16="http://schemas.microsoft.com/office/drawing/2014/main" id="{C52D4A4C-A4CA-47CB-967C-F1AAD23D907B}"/>
              </a:ext>
            </a:extLst>
          </p:cNvPr>
          <p:cNvSpPr txBox="1"/>
          <p:nvPr/>
        </p:nvSpPr>
        <p:spPr>
          <a:xfrm>
            <a:off x="2032990" y="436009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n</a:t>
            </a:r>
          </a:p>
        </p:txBody>
      </p:sp>
      <p:sp>
        <p:nvSpPr>
          <p:cNvPr id="15" name="TextBox 14">
            <a:extLst>
              <a:ext uri="{FF2B5EF4-FFF2-40B4-BE49-F238E27FC236}">
                <a16:creationId xmlns:a16="http://schemas.microsoft.com/office/drawing/2014/main" id="{E1462C49-80F8-4A48-B9F3-A86B6B18B3CA}"/>
              </a:ext>
            </a:extLst>
          </p:cNvPr>
          <p:cNvSpPr txBox="1"/>
          <p:nvPr/>
        </p:nvSpPr>
        <p:spPr>
          <a:xfrm>
            <a:off x="3919839" y="3998763"/>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n</a:t>
            </a:r>
          </a:p>
        </p:txBody>
      </p:sp>
      <p:sp>
        <p:nvSpPr>
          <p:cNvPr id="16" name="TextBox 15">
            <a:extLst>
              <a:ext uri="{FF2B5EF4-FFF2-40B4-BE49-F238E27FC236}">
                <a16:creationId xmlns:a16="http://schemas.microsoft.com/office/drawing/2014/main" id="{5AF57CA0-B946-4E24-A3E2-DC2D5EC47540}"/>
              </a:ext>
            </a:extLst>
          </p:cNvPr>
          <p:cNvSpPr txBox="1"/>
          <p:nvPr/>
        </p:nvSpPr>
        <p:spPr>
          <a:xfrm>
            <a:off x="4800873" y="5040422"/>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ñ</a:t>
            </a:r>
          </a:p>
        </p:txBody>
      </p:sp>
      <p:sp>
        <p:nvSpPr>
          <p:cNvPr id="17" name="TextBox 16">
            <a:extLst>
              <a:ext uri="{FF2B5EF4-FFF2-40B4-BE49-F238E27FC236}">
                <a16:creationId xmlns:a16="http://schemas.microsoft.com/office/drawing/2014/main" id="{21195489-36B0-4ED1-8F03-8B4F23863B66}"/>
              </a:ext>
            </a:extLst>
          </p:cNvPr>
          <p:cNvSpPr txBox="1"/>
          <p:nvPr/>
        </p:nvSpPr>
        <p:spPr>
          <a:xfrm>
            <a:off x="930223" y="5040422"/>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n</a:t>
            </a:r>
          </a:p>
        </p:txBody>
      </p:sp>
      <p:sp>
        <p:nvSpPr>
          <p:cNvPr id="18" name="TextBox 17">
            <a:extLst>
              <a:ext uri="{FF2B5EF4-FFF2-40B4-BE49-F238E27FC236}">
                <a16:creationId xmlns:a16="http://schemas.microsoft.com/office/drawing/2014/main" id="{6373B1C9-AE2E-4A9E-BDC3-00C725B4F910}"/>
              </a:ext>
            </a:extLst>
          </p:cNvPr>
          <p:cNvSpPr txBox="1"/>
          <p:nvPr/>
        </p:nvSpPr>
        <p:spPr>
          <a:xfrm>
            <a:off x="5473602" y="2742906"/>
            <a:ext cx="29210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C00000"/>
                </a:solidFill>
                <a:effectLst/>
                <a:uLnTx/>
                <a:uFillTx/>
              </a:rPr>
              <a:t>ñ</a:t>
            </a:r>
          </a:p>
        </p:txBody>
      </p:sp>
      <p:pic>
        <p:nvPicPr>
          <p:cNvPr id="19" name="navidad text recording">
            <a:hlinkClick r:id="" action="ppaction://media"/>
            <a:extLst>
              <a:ext uri="{FF2B5EF4-FFF2-40B4-BE49-F238E27FC236}">
                <a16:creationId xmlns:a16="http://schemas.microsoft.com/office/drawing/2014/main" id="{4E4BA66E-35FE-46B2-B912-2CD70399E4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6223" y="258246"/>
            <a:ext cx="609600" cy="609600"/>
          </a:xfrm>
          <a:prstGeom prst="rect">
            <a:avLst/>
          </a:prstGeom>
        </p:spPr>
      </p:pic>
      <p:pic>
        <p:nvPicPr>
          <p:cNvPr id="26" name="Picture 25" descr="A person giving a present to a person&#10;&#10;Description automatically generated">
            <a:extLst>
              <a:ext uri="{FF2B5EF4-FFF2-40B4-BE49-F238E27FC236}">
                <a16:creationId xmlns:a16="http://schemas.microsoft.com/office/drawing/2014/main" id="{9F570266-4E29-46A1-B386-05D0BCB8CF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1789" y="1492701"/>
            <a:ext cx="4334296" cy="4330909"/>
          </a:xfrm>
          <a:prstGeom prst="roundRect">
            <a:avLst/>
          </a:prstGeom>
        </p:spPr>
      </p:pic>
    </p:spTree>
    <p:extLst>
      <p:ext uri="{BB962C8B-B14F-4D97-AF65-F5344CB8AC3E}">
        <p14:creationId xmlns:p14="http://schemas.microsoft.com/office/powerpoint/2010/main" val="92802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9"/>
                </p:tgtEl>
              </p:cMediaNode>
            </p:audio>
          </p:childTnLst>
        </p:cTn>
      </p:par>
    </p:tnLst>
    <p:bldLst>
      <p:bldP spid="10" grpId="0"/>
      <p:bldP spid="11" grpId="0"/>
      <p:bldP spid="12" grpId="0"/>
      <p:bldP spid="13" grpId="0"/>
      <p:bldP spid="14" grpId="0"/>
      <p:bldP spid="15" grpId="0"/>
      <p:bldP spid="16" grpId="0"/>
      <p:bldP spid="17"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10" name="TextBox 9">
            <a:extLst>
              <a:ext uri="{FF2B5EF4-FFF2-40B4-BE49-F238E27FC236}">
                <a16:creationId xmlns:a16="http://schemas.microsoft.com/office/drawing/2014/main" id="{586F3689-B64B-47F3-8F22-36AF4E1570DD}"/>
              </a:ext>
            </a:extLst>
          </p:cNvPr>
          <p:cNvSpPr txBox="1"/>
          <p:nvPr/>
        </p:nvSpPr>
        <p:spPr>
          <a:xfrm>
            <a:off x="3038170" y="2189979"/>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1" name="TextBox 10">
            <a:extLst>
              <a:ext uri="{FF2B5EF4-FFF2-40B4-BE49-F238E27FC236}">
                <a16:creationId xmlns:a16="http://schemas.microsoft.com/office/drawing/2014/main" id="{2F03E76E-5814-4727-959D-7D4A53CB3F9B}"/>
              </a:ext>
            </a:extLst>
          </p:cNvPr>
          <p:cNvSpPr txBox="1"/>
          <p:nvPr/>
        </p:nvSpPr>
        <p:spPr>
          <a:xfrm>
            <a:off x="2945037" y="3353208"/>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da</a:t>
            </a:r>
          </a:p>
        </p:txBody>
      </p:sp>
      <p:sp>
        <p:nvSpPr>
          <p:cNvPr id="12" name="TextBox 11">
            <a:extLst>
              <a:ext uri="{FF2B5EF4-FFF2-40B4-BE49-F238E27FC236}">
                <a16:creationId xmlns:a16="http://schemas.microsoft.com/office/drawing/2014/main" id="{66DA5E78-27D5-48B1-B575-DFD33F4D88CB}"/>
              </a:ext>
            </a:extLst>
          </p:cNvPr>
          <p:cNvSpPr txBox="1"/>
          <p:nvPr/>
        </p:nvSpPr>
        <p:spPr>
          <a:xfrm>
            <a:off x="2945037" y="5079272"/>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 | s/he gives]</a:t>
            </a:r>
          </a:p>
        </p:txBody>
      </p:sp>
      <p:sp>
        <p:nvSpPr>
          <p:cNvPr id="4" name="Title 3">
            <a:extLst>
              <a:ext uri="{FF2B5EF4-FFF2-40B4-BE49-F238E27FC236}">
                <a16:creationId xmlns:a16="http://schemas.microsoft.com/office/drawing/2014/main" id="{6189AD53-852D-48F4-975E-08938C99BB8C}"/>
              </a:ext>
            </a:extLst>
          </p:cNvPr>
          <p:cNvSpPr>
            <a:spLocks noGrp="1"/>
          </p:cNvSpPr>
          <p:nvPr>
            <p:ph type="title"/>
          </p:nvPr>
        </p:nvSpPr>
        <p:spPr>
          <a:xfrm>
            <a:off x="4448013" y="862322"/>
            <a:ext cx="4162587" cy="1325563"/>
          </a:xfrm>
        </p:spPr>
        <p:txBody>
          <a:bodyPr>
            <a:normAutofit fontScale="90000"/>
          </a:bodyPr>
          <a:lstStyle/>
          <a:p>
            <a:pP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dar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d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77FAEEAD-A726-4D42-B6DE-80DC484429E3}"/>
              </a:ext>
            </a:extLst>
          </p:cNvPr>
          <p:cNvSpPr/>
          <p:nvPr/>
        </p:nvSpPr>
        <p:spPr>
          <a:xfrm>
            <a:off x="191592" y="1599654"/>
            <a:ext cx="8869224" cy="4152970"/>
          </a:xfrm>
          <a:prstGeom prst="wedgeRoundRectCallout">
            <a:avLst>
              <a:gd name="adj1" fmla="val 55260"/>
              <a:gd name="adj2" fmla="val 17753"/>
              <a:gd name="adj3" fmla="val 16667"/>
            </a:avLst>
          </a:prstGeom>
          <a:solidFill>
            <a:srgbClr val="FEFAF8"/>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EF584BA2-A3C8-41B5-9723-2D9A7B32B9D8}"/>
              </a:ext>
            </a:extLst>
          </p:cNvPr>
          <p:cNvSpPr/>
          <p:nvPr/>
        </p:nvSpPr>
        <p:spPr>
          <a:xfrm>
            <a:off x="839756" y="5871864"/>
            <a:ext cx="10760240" cy="396199"/>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A3D9B603-534F-4F24-BA47-D477D2456017}"/>
              </a:ext>
            </a:extLst>
          </p:cNvPr>
          <p:cNvSpPr txBox="1"/>
          <p:nvPr/>
        </p:nvSpPr>
        <p:spPr>
          <a:xfrm>
            <a:off x="355936" y="1760183"/>
            <a:ext cx="8704880" cy="3849836"/>
          </a:xfrm>
          <a:prstGeom prst="rect">
            <a:avLst/>
          </a:prstGeom>
          <a:noFill/>
        </p:spPr>
        <p:txBody>
          <a:bodyPr wrap="square">
            <a:spAutoFit/>
          </a:bodyPr>
          <a:lstStyle/>
          <a:p>
            <a:pPr>
              <a:lnSpc>
                <a:spcPct val="107000"/>
              </a:lnSpc>
              <a:spcAft>
                <a:spcPts val="800"/>
              </a:spcAft>
            </a:pPr>
            <a:r>
              <a:rPr lang="es-ES" sz="2300" dirty="0">
                <a:effectLst/>
                <a:ea typeface="Calibri" panose="020F0502020204030204" pitchFamily="34" charset="0"/>
                <a:cs typeface="Times New Roman" panose="02020603050405020304" pitchFamily="18" charset="0"/>
              </a:rPr>
              <a:t>La familia es muy importante en Navidad. Es bueno estar con familia, bailar, mirar películas y </a:t>
            </a:r>
            <a:r>
              <a:rPr lang="es-ES" sz="2300" b="1" dirty="0">
                <a:effectLst/>
                <a:ea typeface="Calibri" panose="020F0502020204030204" pitchFamily="34" charset="0"/>
                <a:cs typeface="Times New Roman" panose="02020603050405020304" pitchFamily="18" charset="0"/>
              </a:rPr>
              <a:t>dar regalos</a:t>
            </a:r>
            <a:r>
              <a:rPr lang="es-ES" sz="2300" dirty="0">
                <a:effectLst/>
                <a:ea typeface="Calibri" panose="020F0502020204030204" pitchFamily="34" charset="0"/>
                <a:cs typeface="Times New Roman" panose="02020603050405020304" pitchFamily="18" charset="0"/>
              </a:rPr>
              <a:t>. Siempre* </a:t>
            </a:r>
            <a:r>
              <a:rPr lang="es-ES" sz="2300" b="1" dirty="0">
                <a:effectLst/>
                <a:ea typeface="Calibri" panose="020F0502020204030204" pitchFamily="34" charset="0"/>
                <a:cs typeface="Times New Roman" panose="02020603050405020304" pitchFamily="18" charset="0"/>
              </a:rPr>
              <a:t>doy</a:t>
            </a:r>
            <a:r>
              <a:rPr lang="es-ES" sz="2300" dirty="0">
                <a:effectLst/>
                <a:ea typeface="Calibri" panose="020F0502020204030204" pitchFamily="34" charset="0"/>
                <a:cs typeface="Times New Roman" panose="02020603050405020304" pitchFamily="18" charset="0"/>
              </a:rPr>
              <a:t> </a:t>
            </a:r>
            <a:r>
              <a:rPr lang="es-ES" sz="2300" b="1" dirty="0">
                <a:effectLst/>
                <a:ea typeface="Calibri" panose="020F0502020204030204" pitchFamily="34" charset="0"/>
                <a:cs typeface="Times New Roman" panose="02020603050405020304" pitchFamily="18" charset="0"/>
              </a:rPr>
              <a:t>regalos </a:t>
            </a:r>
            <a:r>
              <a:rPr lang="es-ES" sz="2300" dirty="0">
                <a:effectLst/>
                <a:ea typeface="Calibri" panose="020F0502020204030204" pitchFamily="34" charset="0"/>
                <a:cs typeface="Times New Roman" panose="02020603050405020304" pitchFamily="18" charset="0"/>
              </a:rPr>
              <a:t>a la familia y a los amigos. </a:t>
            </a:r>
            <a:br>
              <a:rPr lang="es-ES" sz="2300" dirty="0">
                <a:effectLst/>
                <a:ea typeface="Calibri" panose="020F0502020204030204" pitchFamily="34" charset="0"/>
                <a:cs typeface="Times New Roman" panose="02020603050405020304" pitchFamily="18" charset="0"/>
              </a:rPr>
            </a:br>
            <a:r>
              <a:rPr lang="es-ES" sz="2300" dirty="0">
                <a:effectLst/>
                <a:ea typeface="Calibri" panose="020F0502020204030204" pitchFamily="34" charset="0"/>
                <a:cs typeface="Times New Roman" panose="02020603050405020304" pitchFamily="18" charset="0"/>
              </a:rPr>
              <a:t>Mi </a:t>
            </a:r>
            <a:r>
              <a:rPr lang="es-ES" sz="2300" b="1" dirty="0">
                <a:effectLst/>
                <a:ea typeface="Calibri" panose="020F0502020204030204" pitchFamily="34" charset="0"/>
                <a:cs typeface="Times New Roman" panose="02020603050405020304" pitchFamily="18" charset="0"/>
              </a:rPr>
              <a:t>hermana</a:t>
            </a:r>
            <a:r>
              <a:rPr lang="es-ES" sz="2300" dirty="0">
                <a:effectLst/>
                <a:ea typeface="Calibri" panose="020F0502020204030204" pitchFamily="34" charset="0"/>
                <a:cs typeface="Times New Roman" panose="02020603050405020304" pitchFamily="18" charset="0"/>
              </a:rPr>
              <a:t> </a:t>
            </a:r>
            <a:r>
              <a:rPr lang="es-ES" sz="2300" b="1" dirty="0">
                <a:effectLst/>
                <a:ea typeface="Calibri" panose="020F0502020204030204" pitchFamily="34" charset="0"/>
                <a:cs typeface="Times New Roman" panose="02020603050405020304" pitchFamily="18" charset="0"/>
              </a:rPr>
              <a:t>quiere</a:t>
            </a:r>
            <a:r>
              <a:rPr lang="es-ES" sz="2300" dirty="0">
                <a:effectLst/>
                <a:ea typeface="Calibri" panose="020F0502020204030204" pitchFamily="34" charset="0"/>
                <a:cs typeface="Times New Roman" panose="02020603050405020304" pitchFamily="18" charset="0"/>
              </a:rPr>
              <a:t> una bicicleta y unos bolígrafos. Papá da la bici a Lucía y yo compro los bolígrafos! </a:t>
            </a:r>
            <a:br>
              <a:rPr lang="es-ES" sz="2300" dirty="0">
                <a:effectLst/>
                <a:ea typeface="Calibri" panose="020F0502020204030204" pitchFamily="34" charset="0"/>
                <a:cs typeface="Times New Roman" panose="02020603050405020304" pitchFamily="18" charset="0"/>
              </a:rPr>
            </a:br>
            <a:r>
              <a:rPr lang="es-ES" sz="2300" dirty="0">
                <a:effectLst/>
                <a:ea typeface="Calibri" panose="020F0502020204030204" pitchFamily="34" charset="0"/>
                <a:cs typeface="Times New Roman" panose="02020603050405020304" pitchFamily="18" charset="0"/>
              </a:rPr>
              <a:t>Mi </a:t>
            </a:r>
            <a:r>
              <a:rPr lang="es-ES" sz="2300" b="1" dirty="0">
                <a:effectLst/>
                <a:ea typeface="Calibri" panose="020F0502020204030204" pitchFamily="34" charset="0"/>
                <a:cs typeface="Times New Roman" panose="02020603050405020304" pitchFamily="18" charset="0"/>
              </a:rPr>
              <a:t>madre</a:t>
            </a:r>
            <a:r>
              <a:rPr lang="es-ES" sz="2300" dirty="0">
                <a:effectLst/>
                <a:ea typeface="Calibri" panose="020F0502020204030204" pitchFamily="34" charset="0"/>
                <a:cs typeface="Times New Roman" panose="02020603050405020304" pitchFamily="18" charset="0"/>
              </a:rPr>
              <a:t> siempre llega tarde – necesita un teléfono o un reloj*! Mi </a:t>
            </a:r>
            <a:r>
              <a:rPr lang="es-ES" sz="2300" b="1" dirty="0">
                <a:effectLst/>
                <a:ea typeface="Calibri" panose="020F0502020204030204" pitchFamily="34" charset="0"/>
                <a:cs typeface="Times New Roman" panose="02020603050405020304" pitchFamily="18" charset="0"/>
              </a:rPr>
              <a:t>padre </a:t>
            </a:r>
            <a:r>
              <a:rPr lang="es-ES" sz="2300" dirty="0">
                <a:effectLst/>
                <a:ea typeface="Calibri" panose="020F0502020204030204" pitchFamily="34" charset="0"/>
                <a:cs typeface="Times New Roman" panose="02020603050405020304" pitchFamily="18" charset="0"/>
              </a:rPr>
              <a:t>escucha música en el trabajo y </a:t>
            </a:r>
            <a:r>
              <a:rPr lang="es-ES" sz="2300" b="1" dirty="0">
                <a:effectLst/>
                <a:ea typeface="Calibri" panose="020F0502020204030204" pitchFamily="34" charset="0"/>
                <a:cs typeface="Times New Roman" panose="02020603050405020304" pitchFamily="18" charset="0"/>
              </a:rPr>
              <a:t>quiere</a:t>
            </a:r>
            <a:r>
              <a:rPr lang="es-ES" sz="2300" dirty="0">
                <a:effectLst/>
                <a:ea typeface="Calibri" panose="020F0502020204030204" pitchFamily="34" charset="0"/>
                <a:cs typeface="Times New Roman" panose="02020603050405020304" pitchFamily="18" charset="0"/>
              </a:rPr>
              <a:t> unos auriculares*. </a:t>
            </a:r>
            <a:br>
              <a:rPr lang="es-ES" sz="2300" dirty="0">
                <a:effectLst/>
                <a:ea typeface="Calibri" panose="020F0502020204030204" pitchFamily="34" charset="0"/>
                <a:cs typeface="Times New Roman" panose="02020603050405020304" pitchFamily="18" charset="0"/>
              </a:rPr>
            </a:br>
            <a:r>
              <a:rPr lang="es-ES" sz="2300" b="1" dirty="0">
                <a:effectLst/>
                <a:ea typeface="Calibri" panose="020F0502020204030204" pitchFamily="34" charset="0"/>
                <a:cs typeface="Times New Roman" panose="02020603050405020304" pitchFamily="18" charset="0"/>
              </a:rPr>
              <a:t>Quiero </a:t>
            </a:r>
            <a:r>
              <a:rPr lang="es-ES" sz="2300" dirty="0">
                <a:effectLst/>
                <a:ea typeface="Calibri" panose="020F0502020204030204" pitchFamily="34" charset="0"/>
                <a:cs typeface="Times New Roman" panose="02020603050405020304" pitchFamily="18" charset="0"/>
              </a:rPr>
              <a:t>unos juegos. Y tú, qué </a:t>
            </a:r>
            <a:r>
              <a:rPr lang="es-ES" sz="2300" b="1" dirty="0">
                <a:effectLst/>
                <a:ea typeface="Calibri" panose="020F0502020204030204" pitchFamily="34" charset="0"/>
                <a:cs typeface="Times New Roman" panose="02020603050405020304" pitchFamily="18" charset="0"/>
              </a:rPr>
              <a:t>quieres</a:t>
            </a:r>
            <a:r>
              <a:rPr lang="es-ES" sz="2300" dirty="0">
                <a:effectLst/>
                <a:ea typeface="Calibri" panose="020F0502020204030204" pitchFamily="34" charset="0"/>
                <a:cs typeface="Times New Roman" panose="02020603050405020304" pitchFamily="18" charset="0"/>
              </a:rPr>
              <a:t>? Y qué </a:t>
            </a:r>
            <a:r>
              <a:rPr lang="es-ES" sz="2300" b="1" dirty="0">
                <a:effectLst/>
                <a:ea typeface="Calibri" panose="020F0502020204030204" pitchFamily="34" charset="0"/>
                <a:cs typeface="Times New Roman" panose="02020603050405020304" pitchFamily="18" charset="0"/>
              </a:rPr>
              <a:t>das</a:t>
            </a:r>
            <a:r>
              <a:rPr lang="es-ES" sz="2300" dirty="0">
                <a:effectLst/>
                <a:ea typeface="Calibri" panose="020F0502020204030204" pitchFamily="34" charset="0"/>
                <a:cs typeface="Times New Roman" panose="02020603050405020304" pitchFamily="18" charset="0"/>
              </a:rPr>
              <a:t> a tu </a:t>
            </a:r>
            <a:r>
              <a:rPr lang="es-ES" sz="2300" b="1" dirty="0">
                <a:effectLst/>
                <a:ea typeface="Calibri" panose="020F0502020204030204" pitchFamily="34" charset="0"/>
                <a:cs typeface="Times New Roman" panose="02020603050405020304" pitchFamily="18" charset="0"/>
              </a:rPr>
              <a:t>hermano</a:t>
            </a:r>
            <a:r>
              <a:rPr lang="es-ES" sz="2300" dirty="0">
                <a:effectLst/>
                <a:ea typeface="Calibri" panose="020F0502020204030204" pitchFamily="34" charset="0"/>
                <a:cs typeface="Times New Roman" panose="02020603050405020304" pitchFamily="18" charset="0"/>
              </a:rPr>
              <a:t>?</a:t>
            </a:r>
            <a:endParaRPr lang="en-GB" sz="23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753818C-66E1-4AAF-8E19-967B16F69ADA}"/>
              </a:ext>
            </a:extLst>
          </p:cNvPr>
          <p:cNvSpPr txBox="1"/>
          <p:nvPr/>
        </p:nvSpPr>
        <p:spPr>
          <a:xfrm>
            <a:off x="839756" y="5871864"/>
            <a:ext cx="1219200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rPr>
              <a:t>siempre – always | mi – my | el reloj – watch | los auriculares – headphones/earbuds</a:t>
            </a:r>
            <a:endPar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grpSp>
        <p:nvGrpSpPr>
          <p:cNvPr id="18" name="Group 17">
            <a:extLst>
              <a:ext uri="{FF2B5EF4-FFF2-40B4-BE49-F238E27FC236}">
                <a16:creationId xmlns:a16="http://schemas.microsoft.com/office/drawing/2014/main" id="{8B01DD98-97B7-446F-8A41-ACB3EDA79FDF}"/>
              </a:ext>
            </a:extLst>
          </p:cNvPr>
          <p:cNvGrpSpPr/>
          <p:nvPr/>
        </p:nvGrpSpPr>
        <p:grpSpPr>
          <a:xfrm>
            <a:off x="9275365" y="1480415"/>
            <a:ext cx="3040511" cy="4391449"/>
            <a:chOff x="9275365" y="1480415"/>
            <a:chExt cx="3040511" cy="4391449"/>
          </a:xfrm>
        </p:grpSpPr>
        <p:pic>
          <p:nvPicPr>
            <p:cNvPr id="7" name="Picture 6">
              <a:extLst>
                <a:ext uri="{FF2B5EF4-FFF2-40B4-BE49-F238E27FC236}">
                  <a16:creationId xmlns:a16="http://schemas.microsoft.com/office/drawing/2014/main" id="{09EDD23F-27CE-433C-ACB5-8D5705ADD5F0}"/>
                </a:ext>
              </a:extLst>
            </p:cNvPr>
            <p:cNvPicPr>
              <a:picLocks noChangeAspect="1"/>
            </p:cNvPicPr>
            <p:nvPr/>
          </p:nvPicPr>
          <p:blipFill>
            <a:blip r:embed="rId3"/>
            <a:stretch>
              <a:fillRect/>
            </a:stretch>
          </p:blipFill>
          <p:spPr>
            <a:xfrm>
              <a:off x="9963934" y="1480415"/>
              <a:ext cx="2351942" cy="4391449"/>
            </a:xfrm>
            <a:prstGeom prst="rect">
              <a:avLst/>
            </a:prstGeom>
          </p:spPr>
        </p:pic>
        <p:pic>
          <p:nvPicPr>
            <p:cNvPr id="10" name="Picture 9" descr="A cartoon of a child&#10;&#10;Description automatically generated">
              <a:extLst>
                <a:ext uri="{FF2B5EF4-FFF2-40B4-BE49-F238E27FC236}">
                  <a16:creationId xmlns:a16="http://schemas.microsoft.com/office/drawing/2014/main" id="{5B59EDFC-9734-4037-9423-109502BBC0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275365" y="3191069"/>
              <a:ext cx="1191588" cy="2680795"/>
            </a:xfrm>
            <a:prstGeom prst="rect">
              <a:avLst/>
            </a:prstGeom>
          </p:spPr>
        </p:pic>
        <p:pic>
          <p:nvPicPr>
            <p:cNvPr id="11" name="Picture 10">
              <a:extLst>
                <a:ext uri="{FF2B5EF4-FFF2-40B4-BE49-F238E27FC236}">
                  <a16:creationId xmlns:a16="http://schemas.microsoft.com/office/drawing/2014/main" id="{6AF5BA57-0C83-43B9-9429-CB11611D167B}"/>
                </a:ext>
              </a:extLst>
            </p:cNvPr>
            <p:cNvPicPr>
              <a:picLocks noChangeAspect="1"/>
            </p:cNvPicPr>
            <p:nvPr/>
          </p:nvPicPr>
          <p:blipFill rotWithShape="1">
            <a:blip r:embed="rId5">
              <a:clrChange>
                <a:clrFrom>
                  <a:srgbClr val="FFFFFF"/>
                </a:clrFrom>
                <a:clrTo>
                  <a:srgbClr val="FFFFFF">
                    <a:alpha val="0"/>
                  </a:srgbClr>
                </a:clrTo>
              </a:clrChange>
            </a:blip>
            <a:srcRect l="44218" t="58097" r="-1"/>
            <a:stretch/>
          </p:blipFill>
          <p:spPr>
            <a:xfrm>
              <a:off x="10896051" y="4744945"/>
              <a:ext cx="1349586" cy="986538"/>
            </a:xfrm>
            <a:prstGeom prst="rect">
              <a:avLst/>
            </a:prstGeom>
          </p:spPr>
        </p:pic>
      </p:grpSp>
      <p:sp>
        <p:nvSpPr>
          <p:cNvPr id="12" name="Title 11">
            <a:extLst>
              <a:ext uri="{FF2B5EF4-FFF2-40B4-BE49-F238E27FC236}">
                <a16:creationId xmlns:a16="http://schemas.microsoft.com/office/drawing/2014/main" id="{530428B5-D02D-4F2E-A61C-9B3C714C698B}"/>
              </a:ext>
            </a:extLst>
          </p:cNvPr>
          <p:cNvSpPr>
            <a:spLocks noGrp="1"/>
          </p:cNvSpPr>
          <p:nvPr>
            <p:ph type="title"/>
          </p:nvPr>
        </p:nvSpPr>
        <p:spPr>
          <a:xfrm>
            <a:off x="0" y="213557"/>
            <a:ext cx="2295331" cy="647577"/>
          </a:xfrm>
        </p:spPr>
        <p:txBody>
          <a:bodyPr/>
          <a:lstStyle/>
          <a:p>
            <a:r>
              <a:rPr lang="en-GB" dirty="0"/>
              <a:t>Navidad</a:t>
            </a:r>
          </a:p>
        </p:txBody>
      </p:sp>
      <p:sp>
        <p:nvSpPr>
          <p:cNvPr id="14" name="Rounded Rectangle 11">
            <a:extLst>
              <a:ext uri="{FF2B5EF4-FFF2-40B4-BE49-F238E27FC236}">
                <a16:creationId xmlns:a16="http://schemas.microsoft.com/office/drawing/2014/main" id="{A5E31963-DDB6-4CC9-947E-9D82DE361AC4}"/>
              </a:ext>
            </a:extLst>
          </p:cNvPr>
          <p:cNvSpPr/>
          <p:nvPr/>
        </p:nvSpPr>
        <p:spPr>
          <a:xfrm>
            <a:off x="9359900" y="258166"/>
            <a:ext cx="2568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C71D5D10-79DD-4415-80B4-5CBA2405EC76}"/>
              </a:ext>
            </a:extLst>
          </p:cNvPr>
          <p:cNvSpPr txBox="1"/>
          <p:nvPr/>
        </p:nvSpPr>
        <p:spPr>
          <a:xfrm>
            <a:off x="2295331" y="300495"/>
            <a:ext cx="6980034" cy="400110"/>
          </a:xfrm>
          <a:prstGeom prst="rect">
            <a:avLst/>
          </a:prstGeom>
          <a:noFill/>
        </p:spPr>
        <p:txBody>
          <a:bodyPr wrap="square" rtlCol="0">
            <a:spAutoFit/>
          </a:bodyPr>
          <a:lstStyle/>
          <a:p>
            <a:r>
              <a:rPr lang="en-GB" sz="2000" dirty="0"/>
              <a:t>Es </a:t>
            </a:r>
            <a:r>
              <a:rPr lang="en-GB" sz="2000" dirty="0" err="1"/>
              <a:t>diciembre</a:t>
            </a:r>
            <a:r>
              <a:rPr lang="en-GB" sz="2000" dirty="0"/>
              <a:t>.  Daniel describe la Navidad </a:t>
            </a:r>
            <a:r>
              <a:rPr lang="en-GB" sz="2000" dirty="0" err="1"/>
              <a:t>en</a:t>
            </a:r>
            <a:r>
              <a:rPr lang="en-GB" sz="2000" dirty="0"/>
              <a:t> casa.</a:t>
            </a:r>
          </a:p>
        </p:txBody>
      </p:sp>
      <p:pic>
        <p:nvPicPr>
          <p:cNvPr id="16" name="Graphic 15" descr="Teacher">
            <a:extLst>
              <a:ext uri="{FF2B5EF4-FFF2-40B4-BE49-F238E27FC236}">
                <a16:creationId xmlns:a16="http://schemas.microsoft.com/office/drawing/2014/main" id="{E1CE64EB-E712-4091-9816-B21E811C4D2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574" y="806421"/>
            <a:ext cx="914400" cy="914400"/>
          </a:xfrm>
          <a:prstGeom prst="rect">
            <a:avLst/>
          </a:prstGeom>
        </p:spPr>
      </p:pic>
      <p:sp>
        <p:nvSpPr>
          <p:cNvPr id="17" name="Speech Bubble: Rectangle with Corners Rounded 16">
            <a:extLst>
              <a:ext uri="{FF2B5EF4-FFF2-40B4-BE49-F238E27FC236}">
                <a16:creationId xmlns:a16="http://schemas.microsoft.com/office/drawing/2014/main" id="{A456443A-7DB7-4B0F-A3AD-4DEE101E4854}"/>
              </a:ext>
            </a:extLst>
          </p:cNvPr>
          <p:cNvSpPr/>
          <p:nvPr/>
        </p:nvSpPr>
        <p:spPr>
          <a:xfrm>
            <a:off x="1229553" y="903975"/>
            <a:ext cx="5395182" cy="535149"/>
          </a:xfrm>
          <a:prstGeom prst="wedgeRoundRectCallout">
            <a:avLst>
              <a:gd name="adj1" fmla="val -59413"/>
              <a:gd name="adj2" fmla="val 16772"/>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se dice…</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Tree>
    <p:extLst>
      <p:ext uri="{BB962C8B-B14F-4D97-AF65-F5344CB8AC3E}">
        <p14:creationId xmlns:p14="http://schemas.microsoft.com/office/powerpoint/2010/main" val="883152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1" name="TextBox 10">
            <a:extLst>
              <a:ext uri="{FF2B5EF4-FFF2-40B4-BE49-F238E27FC236}">
                <a16:creationId xmlns:a16="http://schemas.microsoft.com/office/drawing/2014/main" id="{1742E33A-E1A7-44D2-8F2F-67235DBED0E5}"/>
              </a:ext>
            </a:extLst>
          </p:cNvPr>
          <p:cNvSpPr txBox="1"/>
          <p:nvPr/>
        </p:nvSpPr>
        <p:spPr>
          <a:xfrm>
            <a:off x="3038170" y="2189979"/>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2" name="TextBox 11">
            <a:extLst>
              <a:ext uri="{FF2B5EF4-FFF2-40B4-BE49-F238E27FC236}">
                <a16:creationId xmlns:a16="http://schemas.microsoft.com/office/drawing/2014/main" id="{4BE62E4C-B6E1-4084-9643-CC14CF12F231}"/>
              </a:ext>
            </a:extLst>
          </p:cNvPr>
          <p:cNvSpPr txBox="1"/>
          <p:nvPr/>
        </p:nvSpPr>
        <p:spPr>
          <a:xfrm>
            <a:off x="2945037" y="3353208"/>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da</a:t>
            </a:r>
          </a:p>
        </p:txBody>
      </p:sp>
      <p:sp>
        <p:nvSpPr>
          <p:cNvPr id="13" name="TextBox 12">
            <a:extLst>
              <a:ext uri="{FF2B5EF4-FFF2-40B4-BE49-F238E27FC236}">
                <a16:creationId xmlns:a16="http://schemas.microsoft.com/office/drawing/2014/main" id="{327450C0-32DC-443A-A110-44ADD2D048B8}"/>
              </a:ext>
            </a:extLst>
          </p:cNvPr>
          <p:cNvSpPr txBox="1"/>
          <p:nvPr/>
        </p:nvSpPr>
        <p:spPr>
          <a:xfrm>
            <a:off x="2945037" y="5079272"/>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 | s/he gives]</a:t>
            </a:r>
          </a:p>
        </p:txBody>
      </p:sp>
      <p:sp>
        <p:nvSpPr>
          <p:cNvPr id="14" name="Action Button: Help 13">
            <a:hlinkClick r:id="" action="ppaction://noaction" highlightClick="1"/>
            <a:extLst>
              <a:ext uri="{FF2B5EF4-FFF2-40B4-BE49-F238E27FC236}">
                <a16:creationId xmlns:a16="http://schemas.microsoft.com/office/drawing/2014/main" id="{688E3224-1F83-40C4-AF4D-00A44FB71BBE}"/>
              </a:ext>
            </a:extLst>
          </p:cNvPr>
          <p:cNvSpPr/>
          <p:nvPr/>
        </p:nvSpPr>
        <p:spPr>
          <a:xfrm>
            <a:off x="2766911" y="2259556"/>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5" name="Action Button: Help 14">
            <a:hlinkClick r:id="" action="ppaction://noaction" highlightClick="1"/>
            <a:extLst>
              <a:ext uri="{FF2B5EF4-FFF2-40B4-BE49-F238E27FC236}">
                <a16:creationId xmlns:a16="http://schemas.microsoft.com/office/drawing/2014/main" id="{7FF959E2-1EFB-412F-8B17-26423CB10D51}"/>
              </a:ext>
            </a:extLst>
          </p:cNvPr>
          <p:cNvSpPr/>
          <p:nvPr/>
        </p:nvSpPr>
        <p:spPr>
          <a:xfrm>
            <a:off x="2766911" y="5084488"/>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 name="Title 3">
            <a:extLst>
              <a:ext uri="{FF2B5EF4-FFF2-40B4-BE49-F238E27FC236}">
                <a16:creationId xmlns:a16="http://schemas.microsoft.com/office/drawing/2014/main" id="{3530B5D1-C999-4104-9827-E1F53D0CF3A0}"/>
              </a:ext>
            </a:extLst>
          </p:cNvPr>
          <p:cNvSpPr>
            <a:spLocks noGrp="1"/>
          </p:cNvSpPr>
          <p:nvPr>
            <p:ph type="title"/>
          </p:nvPr>
        </p:nvSpPr>
        <p:spPr>
          <a:xfrm>
            <a:off x="4394415" y="664166"/>
            <a:ext cx="3403169" cy="1325563"/>
          </a:xfrm>
        </p:spPr>
        <p:txBody>
          <a:bodyPr>
            <a:normAutofit fontScale="90000"/>
          </a:bodyPr>
          <a:lstStyle/>
          <a:p>
            <a:pPr marL="0" marR="0" lvl="0" indent="0" algn="l" defTabSz="914400" rtl="0" eaLnBrk="1" fontAlgn="auto" latinLnBrk="0" hangingPunct="1">
              <a:lnSpc>
                <a:spcPct val="90000"/>
              </a:lnSpc>
              <a:spcBef>
                <a:spcPts val="0"/>
              </a:spcBef>
              <a:spcAft>
                <a:spcPts val="0"/>
              </a:spcAft>
              <a:buClr>
                <a:srgbClr val="1F3864"/>
              </a:buClr>
              <a:buSzPts val="4400"/>
              <a:buFont typeface="Century Gothic"/>
              <a:buNone/>
              <a:tabLst/>
              <a:defRPr/>
            </a:pPr>
            <a:r>
              <a:rPr lang="en-GB" sz="11500" b="1" i="0" u="none" strike="noStrike" cap="none" baseline="0" dirty="0">
                <a:solidFill>
                  <a:srgbClr val="1F4E79"/>
                </a:solidFill>
                <a:effectLst/>
                <a:sym typeface="Century Gothic"/>
              </a:rPr>
              <a:t>dar</a:t>
            </a:r>
            <a:endParaRPr lang="en-GB" sz="11500" dirty="0">
              <a:solidFill>
                <a:srgbClr val="1F4E79"/>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da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da.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5"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9" name="TextBox 8">
            <a:extLst>
              <a:ext uri="{FF2B5EF4-FFF2-40B4-BE49-F238E27FC236}">
                <a16:creationId xmlns:a16="http://schemas.microsoft.com/office/drawing/2014/main" id="{A6EC8400-3BF7-45DB-907C-5CE48FE9794D}"/>
              </a:ext>
            </a:extLst>
          </p:cNvPr>
          <p:cNvSpPr txBox="1"/>
          <p:nvPr/>
        </p:nvSpPr>
        <p:spPr>
          <a:xfrm>
            <a:off x="3038170" y="2177384"/>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a:t>
            </a:r>
          </a:p>
        </p:txBody>
      </p:sp>
      <p:sp>
        <p:nvSpPr>
          <p:cNvPr id="10" name="TextBox 9">
            <a:extLst>
              <a:ext uri="{FF2B5EF4-FFF2-40B4-BE49-F238E27FC236}">
                <a16:creationId xmlns:a16="http://schemas.microsoft.com/office/drawing/2014/main" id="{DEA51C25-D025-4D25-A4A9-493DB9B5C425}"/>
              </a:ext>
            </a:extLst>
          </p:cNvPr>
          <p:cNvSpPr txBox="1"/>
          <p:nvPr/>
        </p:nvSpPr>
        <p:spPr>
          <a:xfrm>
            <a:off x="1722579" y="4039432"/>
            <a:ext cx="8910251"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Da </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mucho a un amigo.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6000" b="0"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F670365E-295E-49D8-B447-0331C1985F3D}"/>
              </a:ext>
            </a:extLst>
          </p:cNvPr>
          <p:cNvSpPr txBox="1"/>
          <p:nvPr/>
        </p:nvSpPr>
        <p:spPr>
          <a:xfrm>
            <a:off x="3169403" y="5008928"/>
            <a:ext cx="659592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fr-FR"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S</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/he gives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lot to a friend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4" name="Title 3">
            <a:extLst>
              <a:ext uri="{FF2B5EF4-FFF2-40B4-BE49-F238E27FC236}">
                <a16:creationId xmlns:a16="http://schemas.microsoft.com/office/drawing/2014/main" id="{8BE857A7-293A-4DE0-B4B3-F6268F31438D}"/>
              </a:ext>
            </a:extLst>
          </p:cNvPr>
          <p:cNvSpPr>
            <a:spLocks noGrp="1"/>
          </p:cNvSpPr>
          <p:nvPr>
            <p:ph type="title"/>
          </p:nvPr>
        </p:nvSpPr>
        <p:spPr>
          <a:xfrm>
            <a:off x="4695986" y="851821"/>
            <a:ext cx="4937502" cy="1325563"/>
          </a:xfrm>
        </p:spPr>
        <p:txBody>
          <a:bodyPr>
            <a:normAutofit fontScale="90000"/>
          </a:bodyPr>
          <a:lstStyle/>
          <a:p>
            <a:r>
              <a:rPr lang="en-GB" sz="11500" b="1" i="0" spc="0" baseline="0" dirty="0">
                <a:ln>
                  <a:noFill/>
                </a:ln>
                <a:solidFill>
                  <a:srgbClr val="1F4E79"/>
                </a:solidFill>
                <a:effectLst/>
                <a:latin typeface="Century Gothic" panose="020B0502020202020204" pitchFamily="34" charset="0"/>
                <a:ea typeface="+mn-ea"/>
                <a:cs typeface="+mn-cs"/>
              </a:rPr>
              <a:t>da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da mucho a un amig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9" name="TextBox 8">
            <a:extLst>
              <a:ext uri="{FF2B5EF4-FFF2-40B4-BE49-F238E27FC236}">
                <a16:creationId xmlns:a16="http://schemas.microsoft.com/office/drawing/2014/main" id="{1CB2EB17-94AA-430D-B0DD-8ADC9C18EDD4}"/>
              </a:ext>
            </a:extLst>
          </p:cNvPr>
          <p:cNvSpPr txBox="1"/>
          <p:nvPr/>
        </p:nvSpPr>
        <p:spPr>
          <a:xfrm>
            <a:off x="3038170" y="2176662"/>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0" name="TextBox 9">
            <a:extLst>
              <a:ext uri="{FF2B5EF4-FFF2-40B4-BE49-F238E27FC236}">
                <a16:creationId xmlns:a16="http://schemas.microsoft.com/office/drawing/2014/main" id="{5C4437B4-8C5D-42F8-B3D3-2E250EB807E2}"/>
              </a:ext>
            </a:extLst>
          </p:cNvPr>
          <p:cNvSpPr txBox="1"/>
          <p:nvPr/>
        </p:nvSpPr>
        <p:spPr>
          <a:xfrm>
            <a:off x="1115366" y="4037385"/>
            <a:ext cx="9652335" cy="101566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Dar</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mucho es bueno.</a:t>
            </a:r>
          </a:p>
        </p:txBody>
      </p:sp>
      <p:sp>
        <p:nvSpPr>
          <p:cNvPr id="11" name="TextBox 10">
            <a:extLst>
              <a:ext uri="{FF2B5EF4-FFF2-40B4-BE49-F238E27FC236}">
                <a16:creationId xmlns:a16="http://schemas.microsoft.com/office/drawing/2014/main" id="{3585C6CD-668B-4171-B8E3-7980072A5E35}"/>
              </a:ext>
            </a:extLst>
          </p:cNvPr>
          <p:cNvSpPr txBox="1"/>
          <p:nvPr/>
        </p:nvSpPr>
        <p:spPr>
          <a:xfrm>
            <a:off x="3038170" y="5053048"/>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Giving</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 lot is good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4" name="Title 3">
            <a:extLst>
              <a:ext uri="{FF2B5EF4-FFF2-40B4-BE49-F238E27FC236}">
                <a16:creationId xmlns:a16="http://schemas.microsoft.com/office/drawing/2014/main" id="{7CAA0FC7-939D-49D5-9675-A89101030EF6}"/>
              </a:ext>
            </a:extLst>
          </p:cNvPr>
          <p:cNvSpPr>
            <a:spLocks noGrp="1"/>
          </p:cNvSpPr>
          <p:nvPr>
            <p:ph type="title"/>
          </p:nvPr>
        </p:nvSpPr>
        <p:spPr>
          <a:xfrm>
            <a:off x="4448659" y="851099"/>
            <a:ext cx="3294681" cy="1325563"/>
          </a:xfrm>
        </p:spPr>
        <p:txBody>
          <a:bodyPr>
            <a:normAutofit fontScale="90000"/>
          </a:bodyPr>
          <a:lstStyle/>
          <a:p>
            <a:pP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dar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dar mucho es bueno.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2" name="TextBox 11">
            <a:extLst>
              <a:ext uri="{FF2B5EF4-FFF2-40B4-BE49-F238E27FC236}">
                <a16:creationId xmlns:a16="http://schemas.microsoft.com/office/drawing/2014/main" id="{6300BC5A-B1B1-4043-AE75-FE6A6FC9676A}"/>
              </a:ext>
            </a:extLst>
          </p:cNvPr>
          <p:cNvSpPr txBox="1"/>
          <p:nvPr/>
        </p:nvSpPr>
        <p:spPr>
          <a:xfrm>
            <a:off x="3279470" y="2472305"/>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[gives]</a:t>
            </a:r>
          </a:p>
        </p:txBody>
      </p:sp>
      <p:sp>
        <p:nvSpPr>
          <p:cNvPr id="13" name="Action Button: Help 12">
            <a:hlinkClick r:id="" action="ppaction://noaction" highlightClick="1"/>
            <a:extLst>
              <a:ext uri="{FF2B5EF4-FFF2-40B4-BE49-F238E27FC236}">
                <a16:creationId xmlns:a16="http://schemas.microsoft.com/office/drawing/2014/main" id="{B2431586-0F3D-4F7E-80E8-5AECE4C84351}"/>
              </a:ext>
            </a:extLst>
          </p:cNvPr>
          <p:cNvSpPr/>
          <p:nvPr/>
        </p:nvSpPr>
        <p:spPr>
          <a:xfrm>
            <a:off x="3156052" y="2095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Action Button: Help 13">
            <a:hlinkClick r:id="" action="ppaction://noaction" highlightClick="1"/>
            <a:extLst>
              <a:ext uri="{FF2B5EF4-FFF2-40B4-BE49-F238E27FC236}">
                <a16:creationId xmlns:a16="http://schemas.microsoft.com/office/drawing/2014/main" id="{13BC0669-4299-4D7A-A922-CBA87A548EE8}"/>
              </a:ext>
            </a:extLst>
          </p:cNvPr>
          <p:cNvSpPr/>
          <p:nvPr/>
        </p:nvSpPr>
        <p:spPr>
          <a:xfrm>
            <a:off x="3156052" y="498909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5" name="TextBox 14">
            <a:extLst>
              <a:ext uri="{FF2B5EF4-FFF2-40B4-BE49-F238E27FC236}">
                <a16:creationId xmlns:a16="http://schemas.microsoft.com/office/drawing/2014/main" id="{28056D33-3197-4366-A1B5-E38C30DEF032}"/>
              </a:ext>
            </a:extLst>
          </p:cNvPr>
          <p:cNvSpPr txBox="1"/>
          <p:nvPr/>
        </p:nvSpPr>
        <p:spPr>
          <a:xfrm>
            <a:off x="1617785" y="3969890"/>
            <a:ext cx="9601200" cy="101566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 mucho a un amigo.</a:t>
            </a:r>
          </a:p>
        </p:txBody>
      </p:sp>
      <p:sp>
        <p:nvSpPr>
          <p:cNvPr id="16" name="TextBox 15">
            <a:extLst>
              <a:ext uri="{FF2B5EF4-FFF2-40B4-BE49-F238E27FC236}">
                <a16:creationId xmlns:a16="http://schemas.microsoft.com/office/drawing/2014/main" id="{3FCB0558-A7E4-4CAF-8EDD-9808B53CC232}"/>
              </a:ext>
            </a:extLst>
          </p:cNvPr>
          <p:cNvSpPr txBox="1"/>
          <p:nvPr/>
        </p:nvSpPr>
        <p:spPr>
          <a:xfrm>
            <a:off x="3698569" y="4965024"/>
            <a:ext cx="6371553"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fr-FR"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S</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/he gives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lot to a friend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7" name="Rectangle 16">
            <a:extLst>
              <a:ext uri="{FF2B5EF4-FFF2-40B4-BE49-F238E27FC236}">
                <a16:creationId xmlns:a16="http://schemas.microsoft.com/office/drawing/2014/main" id="{E582608B-39AD-4C5D-8D0B-295B072583D8}"/>
              </a:ext>
            </a:extLst>
          </p:cNvPr>
          <p:cNvSpPr/>
          <p:nvPr/>
        </p:nvSpPr>
        <p:spPr>
          <a:xfrm>
            <a:off x="1924625" y="3969889"/>
            <a:ext cx="1231427"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Da</a:t>
            </a:r>
            <a:endParaRPr lang="en-GB" sz="6000" dirty="0">
              <a:solidFill>
                <a:prstClr val="black"/>
              </a:solidFill>
              <a:latin typeface="Tw Cen MT" panose="020B0602020104020603"/>
            </a:endParaRPr>
          </a:p>
        </p:txBody>
      </p:sp>
      <p:sp>
        <p:nvSpPr>
          <p:cNvPr id="4" name="Title 3">
            <a:extLst>
              <a:ext uri="{FF2B5EF4-FFF2-40B4-BE49-F238E27FC236}">
                <a16:creationId xmlns:a16="http://schemas.microsoft.com/office/drawing/2014/main" id="{B18D0B86-3322-4828-8938-5E966D56F78E}"/>
              </a:ext>
            </a:extLst>
          </p:cNvPr>
          <p:cNvSpPr>
            <a:spLocks noGrp="1"/>
          </p:cNvSpPr>
          <p:nvPr>
            <p:ph type="title"/>
          </p:nvPr>
        </p:nvSpPr>
        <p:spPr>
          <a:xfrm>
            <a:off x="4967852" y="1146741"/>
            <a:ext cx="2256295" cy="1325563"/>
          </a:xfrm>
        </p:spPr>
        <p:txBody>
          <a:bodyPr>
            <a:normAutofit fontScale="90000"/>
          </a:bodyPr>
          <a:lstStyle/>
          <a:p>
            <a:r>
              <a:rPr lang="en-GB" sz="11500" b="1" i="0" spc="0" baseline="0" dirty="0">
                <a:ln>
                  <a:noFill/>
                </a:ln>
                <a:solidFill>
                  <a:srgbClr val="1F4E79"/>
                </a:solidFill>
                <a:effectLst/>
                <a:latin typeface="Century Gothic" panose="020B0502020202020204" pitchFamily="34" charset="0"/>
                <a:ea typeface="+mn-ea"/>
                <a:cs typeface="+mn-cs"/>
              </a:rPr>
              <a:t>da</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 mucho a un amig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a mucho a un amig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2" name="TextBox 11">
            <a:extLst>
              <a:ext uri="{FF2B5EF4-FFF2-40B4-BE49-F238E27FC236}">
                <a16:creationId xmlns:a16="http://schemas.microsoft.com/office/drawing/2014/main" id="{90C918AB-7E93-4549-81CF-6502408BB9E1}"/>
              </a:ext>
            </a:extLst>
          </p:cNvPr>
          <p:cNvSpPr txBox="1"/>
          <p:nvPr/>
        </p:nvSpPr>
        <p:spPr>
          <a:xfrm>
            <a:off x="3495370" y="2198615"/>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give | giving]</a:t>
            </a:r>
          </a:p>
        </p:txBody>
      </p:sp>
      <p:sp>
        <p:nvSpPr>
          <p:cNvPr id="13" name="TextBox 12">
            <a:extLst>
              <a:ext uri="{FF2B5EF4-FFF2-40B4-BE49-F238E27FC236}">
                <a16:creationId xmlns:a16="http://schemas.microsoft.com/office/drawing/2014/main" id="{CE92A9A6-47A9-4FB3-92F6-C5D0F99A833A}"/>
              </a:ext>
            </a:extLst>
          </p:cNvPr>
          <p:cNvSpPr txBox="1"/>
          <p:nvPr/>
        </p:nvSpPr>
        <p:spPr>
          <a:xfrm>
            <a:off x="2452016" y="3884985"/>
            <a:ext cx="9153830"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____ mucho es bueno.</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4" name="TextBox 13">
            <a:extLst>
              <a:ext uri="{FF2B5EF4-FFF2-40B4-BE49-F238E27FC236}">
                <a16:creationId xmlns:a16="http://schemas.microsoft.com/office/drawing/2014/main" id="{21873FC6-6380-4ACE-9612-80640AE6D726}"/>
              </a:ext>
            </a:extLst>
          </p:cNvPr>
          <p:cNvSpPr txBox="1"/>
          <p:nvPr/>
        </p:nvSpPr>
        <p:spPr>
          <a:xfrm>
            <a:off x="2452016" y="4900648"/>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Giving</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a lot is good</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5" name="Action Button: Help 14">
            <a:hlinkClick r:id="" action="ppaction://noaction" highlightClick="1"/>
            <a:extLst>
              <a:ext uri="{FF2B5EF4-FFF2-40B4-BE49-F238E27FC236}">
                <a16:creationId xmlns:a16="http://schemas.microsoft.com/office/drawing/2014/main" id="{C7FE8687-6341-4238-8DBE-217E811256ED}"/>
              </a:ext>
            </a:extLst>
          </p:cNvPr>
          <p:cNvSpPr/>
          <p:nvPr/>
        </p:nvSpPr>
        <p:spPr>
          <a:xfrm>
            <a:off x="1909498" y="2198615"/>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6" name="Action Button: Help 15">
            <a:hlinkClick r:id="" action="ppaction://noaction" highlightClick="1"/>
            <a:extLst>
              <a:ext uri="{FF2B5EF4-FFF2-40B4-BE49-F238E27FC236}">
                <a16:creationId xmlns:a16="http://schemas.microsoft.com/office/drawing/2014/main" id="{93198267-D912-486D-83D5-107015BC36A2}"/>
              </a:ext>
            </a:extLst>
          </p:cNvPr>
          <p:cNvSpPr/>
          <p:nvPr/>
        </p:nvSpPr>
        <p:spPr>
          <a:xfrm>
            <a:off x="1909498" y="42228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7" name="Rectangle 16">
            <a:extLst>
              <a:ext uri="{FF2B5EF4-FFF2-40B4-BE49-F238E27FC236}">
                <a16:creationId xmlns:a16="http://schemas.microsoft.com/office/drawing/2014/main" id="{BA1635BE-6E60-47FC-A7DA-4A736849C71C}"/>
              </a:ext>
            </a:extLst>
          </p:cNvPr>
          <p:cNvSpPr/>
          <p:nvPr/>
        </p:nvSpPr>
        <p:spPr>
          <a:xfrm>
            <a:off x="2860422" y="3884985"/>
            <a:ext cx="1478290"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Dar</a:t>
            </a:r>
            <a:endParaRPr lang="en-GB" sz="6000" dirty="0">
              <a:solidFill>
                <a:prstClr val="black"/>
              </a:solidFill>
              <a:latin typeface="Tw Cen MT" panose="020B0602020104020603"/>
            </a:endParaRPr>
          </a:p>
        </p:txBody>
      </p:sp>
      <p:sp>
        <p:nvSpPr>
          <p:cNvPr id="4" name="Title 3">
            <a:extLst>
              <a:ext uri="{FF2B5EF4-FFF2-40B4-BE49-F238E27FC236}">
                <a16:creationId xmlns:a16="http://schemas.microsoft.com/office/drawing/2014/main" id="{0B2250DC-53DC-445D-90CA-760A21E9FCA5}"/>
              </a:ext>
            </a:extLst>
          </p:cNvPr>
          <p:cNvSpPr>
            <a:spLocks noGrp="1"/>
          </p:cNvSpPr>
          <p:nvPr>
            <p:ph type="title"/>
          </p:nvPr>
        </p:nvSpPr>
        <p:spPr>
          <a:xfrm>
            <a:off x="4927286" y="873052"/>
            <a:ext cx="2944362" cy="1325563"/>
          </a:xfrm>
        </p:spPr>
        <p:txBody>
          <a:bodyPr>
            <a:normAutofit fontScale="90000"/>
          </a:bodyPr>
          <a:lstStyle/>
          <a:p>
            <a:r>
              <a:rPr lang="en-GB" sz="11500" b="1" i="0" spc="0" baseline="0" dirty="0">
                <a:ln>
                  <a:noFill/>
                </a:ln>
                <a:solidFill>
                  <a:srgbClr val="1F4E79"/>
                </a:solidFill>
                <a:effectLst/>
                <a:latin typeface="Century Gothic" panose="020B0502020202020204" pitchFamily="34" charset="0"/>
                <a:ea typeface="+mn-ea"/>
                <a:cs typeface="+mn-cs"/>
              </a:rPr>
              <a:t>dar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beep mucho es bueno.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dar mucho es bueno.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7" name="Table 36">
            <a:extLst>
              <a:ext uri="{FF2B5EF4-FFF2-40B4-BE49-F238E27FC236}">
                <a16:creationId xmlns:a16="http://schemas.microsoft.com/office/drawing/2014/main" id="{C9F81299-AB13-44D2-9032-9ABE8A1B03D7}"/>
              </a:ext>
            </a:extLst>
          </p:cNvPr>
          <p:cNvGraphicFramePr>
            <a:graphicFrameLocks noGrp="1"/>
          </p:cNvGraphicFramePr>
          <p:nvPr>
            <p:extLst>
              <p:ext uri="{D42A27DB-BD31-4B8C-83A1-F6EECF244321}">
                <p14:modId xmlns:p14="http://schemas.microsoft.com/office/powerpoint/2010/main" val="2478005699"/>
              </p:ext>
            </p:extLst>
          </p:nvPr>
        </p:nvGraphicFramePr>
        <p:xfrm>
          <a:off x="841212" y="879063"/>
          <a:ext cx="6494947" cy="5486400"/>
        </p:xfrm>
        <a:graphic>
          <a:graphicData uri="http://schemas.openxmlformats.org/drawingml/2006/table">
            <a:tbl>
              <a:tblPr firstRow="1" bandRow="1"/>
              <a:tblGrid>
                <a:gridCol w="685818">
                  <a:extLst>
                    <a:ext uri="{9D8B030D-6E8A-4147-A177-3AD203B41FA5}">
                      <a16:colId xmlns:a16="http://schemas.microsoft.com/office/drawing/2014/main" val="370407725"/>
                    </a:ext>
                  </a:extLst>
                </a:gridCol>
                <a:gridCol w="5360894">
                  <a:extLst>
                    <a:ext uri="{9D8B030D-6E8A-4147-A177-3AD203B41FA5}">
                      <a16:colId xmlns:a16="http://schemas.microsoft.com/office/drawing/2014/main" val="1578365701"/>
                    </a:ext>
                  </a:extLst>
                </a:gridCol>
                <a:gridCol w="448235">
                  <a:extLst>
                    <a:ext uri="{9D8B030D-6E8A-4147-A177-3AD203B41FA5}">
                      <a16:colId xmlns:a16="http://schemas.microsoft.com/office/drawing/2014/main" val="1086571773"/>
                    </a:ext>
                  </a:extLst>
                </a:gridCol>
              </a:tblGrid>
              <a:tr h="318531">
                <a:tc rowSpan="2">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551124816"/>
                  </a:ext>
                </a:extLst>
              </a:tr>
              <a:tr h="318531">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3025229998"/>
                  </a:ext>
                </a:extLst>
              </a:tr>
              <a:tr h="318531">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4241789957"/>
                  </a:ext>
                </a:extLst>
              </a:tr>
              <a:tr h="318531">
                <a:tc vMerge="1">
                  <a:txBody>
                    <a:bodyPr/>
                    <a:lstStyle/>
                    <a:p>
                      <a:endParaRPr lang="en-GB" sz="2800" b="0" dirty="0">
                        <a:solidFill>
                          <a:srgbClr val="002060"/>
                        </a:solidFill>
                        <a:latin typeface="Century Gothic" panose="020B0502020202020204" pitchFamily="34" charset="0"/>
                      </a:endParaRPr>
                    </a:p>
                  </a:txBody>
                  <a:tcP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2287667495"/>
                  </a:ext>
                </a:extLst>
              </a:tr>
              <a:tr h="318531">
                <a:tc rowSpan="2">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104784557"/>
                  </a:ext>
                </a:extLst>
              </a:tr>
              <a:tr h="318531">
                <a:tc vMerge="1">
                  <a:txBody>
                    <a:bodyPr/>
                    <a:lstStyle/>
                    <a:p>
                      <a:endParaRPr lang="en-GB" sz="2800" b="0" dirty="0">
                        <a:solidFill>
                          <a:srgbClr val="002060"/>
                        </a:solidFill>
                        <a:latin typeface="Century Gothic" panose="020B0502020202020204" pitchFamily="34" charset="0"/>
                      </a:endParaRPr>
                    </a:p>
                  </a:txBody>
                  <a:tcP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413556"/>
                  </a:ext>
                </a:extLst>
              </a:tr>
              <a:tr h="318531">
                <a:tc rowSpan="2">
                  <a:txBody>
                    <a:bodyPr/>
                    <a:lstStyle/>
                    <a:p>
                      <a:endParaRPr lang="en-GB" sz="2400" b="0" dirty="0">
                        <a:solidFill>
                          <a:srgbClr val="002060"/>
                        </a:solidFill>
                        <a:latin typeface="Century Gothic" panose="020B0502020202020204" pitchFamily="34" charset="0"/>
                      </a:endParaRP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4053489"/>
                  </a:ext>
                </a:extLst>
              </a:tr>
              <a:tr h="318531">
                <a:tc vMerge="1">
                  <a:txBody>
                    <a:body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88368132"/>
                  </a:ext>
                </a:extLst>
              </a:tr>
              <a:tr h="318531">
                <a:tc rowSpan="2">
                  <a:txBody>
                    <a:bodyPr/>
                    <a:lstStyle/>
                    <a:p>
                      <a:endParaRPr lang="en-GB" sz="2400" b="0" dirty="0">
                        <a:solidFill>
                          <a:srgbClr val="002060"/>
                        </a:solidFill>
                        <a:latin typeface="Century Gothic" panose="020B0502020202020204" pitchFamily="34" charset="0"/>
                      </a:endParaRP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endParaRPr lang="en-GB" sz="24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2992831729"/>
                  </a:ext>
                </a:extLst>
              </a:tr>
              <a:tr h="318531">
                <a:tc vMerge="1">
                  <a:txBody>
                    <a:body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tc>
                  <a:txBody>
                    <a:bodyPr/>
                    <a:lstStyle/>
                    <a:p>
                      <a:endParaRPr lang="en-GB" sz="24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solidFill>
                      <a:srgbClr val="FBE5D6"/>
                    </a:solidFill>
                  </a:tcPr>
                </a:tc>
                <a:extLst>
                  <a:ext uri="{0D108BD9-81ED-4DB2-BD59-A6C34878D82A}">
                    <a16:rowId xmlns:a16="http://schemas.microsoft.com/office/drawing/2014/main" val="1058649042"/>
                  </a:ext>
                </a:extLst>
              </a:tr>
              <a:tr h="318531">
                <a:tc rowSpan="2">
                  <a:txBody>
                    <a:bodyPr/>
                    <a:lstStyle/>
                    <a:p>
                      <a:endParaRPr lang="en-GB" sz="2400" b="0" dirty="0">
                        <a:solidFill>
                          <a:srgbClr val="002060"/>
                        </a:solidFill>
                        <a:latin typeface="Century Gothic" panose="020B0502020202020204" pitchFamily="34" charset="0"/>
                      </a:endParaRPr>
                    </a:p>
                  </a:txBody>
                  <a:tcPr anchor="ct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ap="flat" cmpd="sng" algn="ctr">
                      <a:solidFill>
                        <a:srgbClr val="ED7D3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854233"/>
                  </a:ext>
                </a:extLst>
              </a:tr>
              <a:tr h="318531">
                <a:tc vMerge="1">
                  <a:txBody>
                    <a:bodyPr/>
                    <a:lstStyle/>
                    <a:p>
                      <a:endParaRPr lang="en-GB" sz="2400" b="0" dirty="0">
                        <a:solidFill>
                          <a:srgbClr val="002060"/>
                        </a:solidFill>
                        <a:latin typeface="Century Gothic" panose="020B0502020202020204" pitchFamily="34" charset="0"/>
                      </a:endParaRPr>
                    </a:p>
                  </a:txBody>
                  <a:tcPr>
                    <a:lnL w="12700" cmpd="sng">
                      <a:solidFill>
                        <a:srgbClr val="ED7D31"/>
                      </a:solidFill>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endParaRPr lang="en-GB" sz="2400" b="0" dirty="0">
                        <a:solidFill>
                          <a:srgbClr val="002060"/>
                        </a:solidFill>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tc>
                  <a:txBody>
                    <a:bodyPr/>
                    <a:lstStyle/>
                    <a:p>
                      <a:endParaRPr lang="en-GB" sz="2400" b="0" dirty="0">
                        <a:latin typeface="Century Gothic" panose="020B0502020202020204" pitchFamily="34" charset="0"/>
                      </a:endParaRPr>
                    </a:p>
                  </a:txBody>
                  <a:tcPr>
                    <a:lnL w="12700" cap="flat" cmpd="sng" algn="ctr">
                      <a:solidFill>
                        <a:srgbClr val="ED7D31"/>
                      </a:solidFill>
                      <a:prstDash val="solid"/>
                      <a:round/>
                      <a:headEnd type="none" w="med" len="med"/>
                      <a:tailEnd type="none" w="med" len="med"/>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noFill/>
                  </a:tcPr>
                </a:tc>
                <a:extLst>
                  <a:ext uri="{0D108BD9-81ED-4DB2-BD59-A6C34878D82A}">
                    <a16:rowId xmlns:a16="http://schemas.microsoft.com/office/drawing/2014/main" val="74388551"/>
                  </a:ext>
                </a:extLst>
              </a:tr>
            </a:tbl>
          </a:graphicData>
        </a:graphic>
      </p:graphicFrame>
      <p:sp>
        <p:nvSpPr>
          <p:cNvPr id="40" name="Action Button: Custom 18">
            <a:hlinkClick r:id="" action="ppaction://noaction" highlightClick="1"/>
            <a:extLst>
              <a:ext uri="{FF2B5EF4-FFF2-40B4-BE49-F238E27FC236}">
                <a16:creationId xmlns:a16="http://schemas.microsoft.com/office/drawing/2014/main" id="{E0241745-FEF6-48A8-BF4B-D2627C7D1187}"/>
              </a:ext>
            </a:extLst>
          </p:cNvPr>
          <p:cNvSpPr/>
          <p:nvPr/>
        </p:nvSpPr>
        <p:spPr>
          <a:xfrm>
            <a:off x="302530" y="1232911"/>
            <a:ext cx="305171" cy="320251"/>
          </a:xfrm>
          <a:prstGeom prst="actionButtonBlank">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1</a:t>
            </a:r>
          </a:p>
        </p:txBody>
      </p:sp>
      <p:sp>
        <p:nvSpPr>
          <p:cNvPr id="41" name="Action Button: Custom 19">
            <a:hlinkClick r:id="" action="ppaction://noaction" highlightClick="1"/>
            <a:extLst>
              <a:ext uri="{FF2B5EF4-FFF2-40B4-BE49-F238E27FC236}">
                <a16:creationId xmlns:a16="http://schemas.microsoft.com/office/drawing/2014/main" id="{0E220C0D-1DDD-4E54-AC29-9059DD0C0C93}"/>
              </a:ext>
            </a:extLst>
          </p:cNvPr>
          <p:cNvSpPr/>
          <p:nvPr/>
        </p:nvSpPr>
        <p:spPr>
          <a:xfrm>
            <a:off x="302530" y="2088703"/>
            <a:ext cx="324268" cy="320251"/>
          </a:xfrm>
          <a:prstGeom prst="actionButtonBlank">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2</a:t>
            </a:r>
          </a:p>
        </p:txBody>
      </p:sp>
      <p:sp>
        <p:nvSpPr>
          <p:cNvPr id="42" name="Action Button: Custom 20">
            <a:hlinkClick r:id="" action="ppaction://noaction" highlightClick="1"/>
            <a:extLst>
              <a:ext uri="{FF2B5EF4-FFF2-40B4-BE49-F238E27FC236}">
                <a16:creationId xmlns:a16="http://schemas.microsoft.com/office/drawing/2014/main" id="{64FA7228-D1E7-49AC-B8F3-BE221DFAB15B}"/>
              </a:ext>
            </a:extLst>
          </p:cNvPr>
          <p:cNvSpPr/>
          <p:nvPr/>
        </p:nvSpPr>
        <p:spPr>
          <a:xfrm>
            <a:off x="298034" y="3016868"/>
            <a:ext cx="305170" cy="320251"/>
          </a:xfrm>
          <a:prstGeom prst="actionButtonBlank">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3</a:t>
            </a:r>
          </a:p>
        </p:txBody>
      </p:sp>
      <p:sp>
        <p:nvSpPr>
          <p:cNvPr id="43" name="Action Button: Custom 21">
            <a:hlinkClick r:id="" action="ppaction://noaction" highlightClick="1"/>
            <a:extLst>
              <a:ext uri="{FF2B5EF4-FFF2-40B4-BE49-F238E27FC236}">
                <a16:creationId xmlns:a16="http://schemas.microsoft.com/office/drawing/2014/main" id="{865B9761-9643-42CB-985C-41FDE36B0CC8}"/>
              </a:ext>
            </a:extLst>
          </p:cNvPr>
          <p:cNvSpPr/>
          <p:nvPr/>
        </p:nvSpPr>
        <p:spPr>
          <a:xfrm>
            <a:off x="298034" y="3945033"/>
            <a:ext cx="305170" cy="320251"/>
          </a:xfrm>
          <a:prstGeom prst="actionButtonBlank">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4</a:t>
            </a:r>
          </a:p>
        </p:txBody>
      </p:sp>
      <p:sp>
        <p:nvSpPr>
          <p:cNvPr id="44" name="Action Button: Custom 22">
            <a:hlinkClick r:id="" action="ppaction://noaction" highlightClick="1"/>
            <a:extLst>
              <a:ext uri="{FF2B5EF4-FFF2-40B4-BE49-F238E27FC236}">
                <a16:creationId xmlns:a16="http://schemas.microsoft.com/office/drawing/2014/main" id="{E0555724-A3C5-47D9-8431-B1C27675BAFF}"/>
              </a:ext>
            </a:extLst>
          </p:cNvPr>
          <p:cNvSpPr/>
          <p:nvPr/>
        </p:nvSpPr>
        <p:spPr>
          <a:xfrm>
            <a:off x="326125" y="4873198"/>
            <a:ext cx="300673" cy="320251"/>
          </a:xfrm>
          <a:prstGeom prst="actionButtonBlank">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0070C0"/>
                </a:solidFill>
                <a:effectLst/>
                <a:uLnTx/>
                <a:uFillTx/>
                <a:latin typeface="+mj-lt"/>
                <a:ea typeface="+mn-ea"/>
                <a:cs typeface="+mn-cs"/>
              </a:rPr>
              <a:t>5</a:t>
            </a:r>
          </a:p>
        </p:txBody>
      </p:sp>
      <p:sp>
        <p:nvSpPr>
          <p:cNvPr id="45" name="TextBox 44">
            <a:extLst>
              <a:ext uri="{FF2B5EF4-FFF2-40B4-BE49-F238E27FC236}">
                <a16:creationId xmlns:a16="http://schemas.microsoft.com/office/drawing/2014/main" id="{4A323F42-FD49-4843-8C78-AA314C7BF7A1}"/>
              </a:ext>
            </a:extLst>
          </p:cNvPr>
          <p:cNvSpPr txBox="1"/>
          <p:nvPr/>
        </p:nvSpPr>
        <p:spPr>
          <a:xfrm>
            <a:off x="858724" y="1124508"/>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Dar</a:t>
            </a:r>
          </a:p>
        </p:txBody>
      </p:sp>
      <p:sp>
        <p:nvSpPr>
          <p:cNvPr id="46" name="TextBox 45">
            <a:extLst>
              <a:ext uri="{FF2B5EF4-FFF2-40B4-BE49-F238E27FC236}">
                <a16:creationId xmlns:a16="http://schemas.microsoft.com/office/drawing/2014/main" id="{E8E04322-4EE9-4A06-B3FC-357BB83A60E5}"/>
              </a:ext>
            </a:extLst>
          </p:cNvPr>
          <p:cNvSpPr txBox="1"/>
          <p:nvPr/>
        </p:nvSpPr>
        <p:spPr>
          <a:xfrm>
            <a:off x="840614" y="1964775"/>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Da</a:t>
            </a:r>
          </a:p>
        </p:txBody>
      </p:sp>
      <p:sp>
        <p:nvSpPr>
          <p:cNvPr id="47" name="TextBox 46">
            <a:extLst>
              <a:ext uri="{FF2B5EF4-FFF2-40B4-BE49-F238E27FC236}">
                <a16:creationId xmlns:a16="http://schemas.microsoft.com/office/drawing/2014/main" id="{DA81F84A-AFDC-4B0E-AE7B-114ED67B1EF4}"/>
              </a:ext>
            </a:extLst>
          </p:cNvPr>
          <p:cNvSpPr txBox="1"/>
          <p:nvPr/>
        </p:nvSpPr>
        <p:spPr>
          <a:xfrm>
            <a:off x="840614" y="2931175"/>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Da</a:t>
            </a:r>
          </a:p>
        </p:txBody>
      </p:sp>
      <p:sp>
        <p:nvSpPr>
          <p:cNvPr id="48" name="TextBox 47">
            <a:extLst>
              <a:ext uri="{FF2B5EF4-FFF2-40B4-BE49-F238E27FC236}">
                <a16:creationId xmlns:a16="http://schemas.microsoft.com/office/drawing/2014/main" id="{A95F4414-21D1-4CE3-9EAA-BF413D94F409}"/>
              </a:ext>
            </a:extLst>
          </p:cNvPr>
          <p:cNvSpPr txBox="1"/>
          <p:nvPr/>
        </p:nvSpPr>
        <p:spPr>
          <a:xfrm>
            <a:off x="888408" y="4696447"/>
            <a:ext cx="97790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Da</a:t>
            </a:r>
          </a:p>
        </p:txBody>
      </p:sp>
      <p:sp>
        <p:nvSpPr>
          <p:cNvPr id="50" name="TextBox 49">
            <a:extLst>
              <a:ext uri="{FF2B5EF4-FFF2-40B4-BE49-F238E27FC236}">
                <a16:creationId xmlns:a16="http://schemas.microsoft.com/office/drawing/2014/main" id="{FFB274FC-91A2-41C8-ACD9-BED844D98DAC}"/>
              </a:ext>
            </a:extLst>
          </p:cNvPr>
          <p:cNvSpPr txBox="1"/>
          <p:nvPr/>
        </p:nvSpPr>
        <p:spPr>
          <a:xfrm>
            <a:off x="1606335" y="922763"/>
            <a:ext cx="5632334"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a:t>
            </a:r>
            <a:r>
              <a:rPr kumimoji="0" lang="en-GB" sz="2200" b="0" i="0" u="none" strike="noStrike" kern="0" cap="none" spc="0" normalizeH="0" baseline="0" noProof="0" dirty="0" err="1">
                <a:ln>
                  <a:noFill/>
                </a:ln>
                <a:effectLst/>
                <a:uLnTx/>
                <a:uFillTx/>
                <a:latin typeface="+mj-lt"/>
              </a:rPr>
              <a:t>arte</a:t>
            </a:r>
            <a:r>
              <a:rPr kumimoji="0" lang="en-GB" sz="2200" b="0" i="0" u="none" strike="noStrike" kern="0" cap="none" spc="0" normalizeH="0" baseline="0" noProof="0" dirty="0">
                <a:ln>
                  <a:noFill/>
                </a:ln>
                <a:effectLst/>
                <a:uLnTx/>
                <a:uFillTx/>
                <a:latin typeface="+mj-lt"/>
              </a:rPr>
              <a:t> a un amigo es una buena idea.</a:t>
            </a:r>
          </a:p>
        </p:txBody>
      </p:sp>
      <p:sp>
        <p:nvSpPr>
          <p:cNvPr id="51" name="TextBox 50">
            <a:extLst>
              <a:ext uri="{FF2B5EF4-FFF2-40B4-BE49-F238E27FC236}">
                <a16:creationId xmlns:a16="http://schemas.microsoft.com/office/drawing/2014/main" id="{13CE10A2-6F2E-4313-BEBC-103D79F06ABA}"/>
              </a:ext>
            </a:extLst>
          </p:cNvPr>
          <p:cNvSpPr txBox="1"/>
          <p:nvPr/>
        </p:nvSpPr>
        <p:spPr>
          <a:xfrm>
            <a:off x="1613406" y="1345683"/>
            <a:ext cx="554234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a:t>
            </a:r>
            <a:r>
              <a:rPr kumimoji="0" lang="en-GB" sz="2200" b="0" i="0" u="none" strike="noStrike" kern="0" cap="none" spc="0" normalizeH="0" baseline="0" noProof="0" dirty="0" err="1">
                <a:ln>
                  <a:noFill/>
                </a:ln>
                <a:effectLst/>
                <a:uLnTx/>
                <a:uFillTx/>
                <a:latin typeface="+mj-lt"/>
              </a:rPr>
              <a:t>arte</a:t>
            </a:r>
            <a:r>
              <a:rPr kumimoji="0" lang="en-GB" sz="2200" b="0" i="0" u="none" strike="noStrike" kern="0" cap="none" spc="0" normalizeH="0" baseline="0" noProof="0" dirty="0">
                <a:ln>
                  <a:noFill/>
                </a:ln>
                <a:effectLst/>
                <a:uLnTx/>
                <a:uFillTx/>
                <a:latin typeface="+mj-lt"/>
              </a:rPr>
              <a:t> a un amigo.</a:t>
            </a:r>
          </a:p>
        </p:txBody>
      </p:sp>
      <p:sp>
        <p:nvSpPr>
          <p:cNvPr id="52" name="TextBox 51">
            <a:extLst>
              <a:ext uri="{FF2B5EF4-FFF2-40B4-BE49-F238E27FC236}">
                <a16:creationId xmlns:a16="http://schemas.microsoft.com/office/drawing/2014/main" id="{8546293F-BE83-47BD-BEB8-2586374F625F}"/>
              </a:ext>
            </a:extLst>
          </p:cNvPr>
          <p:cNvSpPr txBox="1"/>
          <p:nvPr/>
        </p:nvSpPr>
        <p:spPr>
          <a:xfrm>
            <a:off x="1606335" y="1817548"/>
            <a:ext cx="5632335"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a:t>
            </a:r>
            <a:r>
              <a:rPr kumimoji="0" lang="en-GB" sz="2200" b="0" i="0" u="none" strike="noStrike" kern="0" cap="none" spc="0" normalizeH="0" baseline="0" noProof="0" dirty="0" err="1">
                <a:ln>
                  <a:noFill/>
                </a:ln>
                <a:effectLst/>
                <a:uLnTx/>
                <a:uFillTx/>
                <a:latin typeface="+mj-lt"/>
              </a:rPr>
              <a:t>mucho</a:t>
            </a:r>
            <a:r>
              <a:rPr kumimoji="0" lang="en-GB" sz="2200" b="0" i="0" u="none" strike="noStrike" kern="0" cap="none" spc="0" normalizeH="0" baseline="0" noProof="0" dirty="0">
                <a:ln>
                  <a:noFill/>
                </a:ln>
                <a:effectLst/>
                <a:uLnTx/>
                <a:uFillTx/>
                <a:latin typeface="+mj-lt"/>
              </a:rPr>
              <a:t> no es necesario.</a:t>
            </a:r>
          </a:p>
        </p:txBody>
      </p:sp>
      <p:sp>
        <p:nvSpPr>
          <p:cNvPr id="53" name="TextBox 52">
            <a:extLst>
              <a:ext uri="{FF2B5EF4-FFF2-40B4-BE49-F238E27FC236}">
                <a16:creationId xmlns:a16="http://schemas.microsoft.com/office/drawing/2014/main" id="{08A38EA4-5D86-4AF4-9344-3D695AC7C345}"/>
              </a:ext>
            </a:extLst>
          </p:cNvPr>
          <p:cNvSpPr txBox="1"/>
          <p:nvPr/>
        </p:nvSpPr>
        <p:spPr>
          <a:xfrm>
            <a:off x="1613406" y="2232135"/>
            <a:ext cx="491899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a:t>
            </a:r>
            <a:r>
              <a:rPr kumimoji="0" lang="en-GB" sz="2200" b="0" i="0" u="none" strike="noStrike" kern="0" cap="none" spc="0" normalizeH="0" baseline="0" noProof="0" dirty="0" err="1">
                <a:ln>
                  <a:noFill/>
                </a:ln>
                <a:effectLst/>
                <a:uLnTx/>
                <a:uFillTx/>
                <a:latin typeface="+mj-lt"/>
              </a:rPr>
              <a:t>mucho</a:t>
            </a:r>
            <a:r>
              <a:rPr kumimoji="0" lang="en-GB" sz="2200" b="0" i="0" u="none" strike="noStrike" kern="0" cap="none" spc="0" normalizeH="0" baseline="0" noProof="0" dirty="0">
                <a:ln>
                  <a:noFill/>
                </a:ln>
                <a:effectLst/>
                <a:uLnTx/>
                <a:uFillTx/>
                <a:latin typeface="+mj-lt"/>
              </a:rPr>
              <a:t>.</a:t>
            </a:r>
          </a:p>
        </p:txBody>
      </p:sp>
      <p:sp>
        <p:nvSpPr>
          <p:cNvPr id="54" name="TextBox 53">
            <a:extLst>
              <a:ext uri="{FF2B5EF4-FFF2-40B4-BE49-F238E27FC236}">
                <a16:creationId xmlns:a16="http://schemas.microsoft.com/office/drawing/2014/main" id="{46542270-D774-4880-B7F2-32DFE697EC78}"/>
              </a:ext>
            </a:extLst>
          </p:cNvPr>
          <p:cNvSpPr txBox="1"/>
          <p:nvPr/>
        </p:nvSpPr>
        <p:spPr>
          <a:xfrm>
            <a:off x="1443760" y="4116845"/>
            <a:ext cx="421801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…una película a un amigo.</a:t>
            </a:r>
          </a:p>
        </p:txBody>
      </p:sp>
      <p:sp>
        <p:nvSpPr>
          <p:cNvPr id="55" name="TextBox 54">
            <a:extLst>
              <a:ext uri="{FF2B5EF4-FFF2-40B4-BE49-F238E27FC236}">
                <a16:creationId xmlns:a16="http://schemas.microsoft.com/office/drawing/2014/main" id="{C3BEF284-2F1F-4FA1-8D36-1305A63D1F76}"/>
              </a:ext>
            </a:extLst>
          </p:cNvPr>
          <p:cNvSpPr txBox="1"/>
          <p:nvPr/>
        </p:nvSpPr>
        <p:spPr>
          <a:xfrm>
            <a:off x="1542802" y="3634930"/>
            <a:ext cx="485132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…una película es una mala idea.</a:t>
            </a:r>
          </a:p>
        </p:txBody>
      </p:sp>
      <p:sp>
        <p:nvSpPr>
          <p:cNvPr id="56" name="TextBox 55">
            <a:extLst>
              <a:ext uri="{FF2B5EF4-FFF2-40B4-BE49-F238E27FC236}">
                <a16:creationId xmlns:a16="http://schemas.microsoft.com/office/drawing/2014/main" id="{2180497C-00E1-47AF-855A-A81A95375092}"/>
              </a:ext>
            </a:extLst>
          </p:cNvPr>
          <p:cNvSpPr txBox="1"/>
          <p:nvPr/>
        </p:nvSpPr>
        <p:spPr>
          <a:xfrm>
            <a:off x="1613406" y="4548292"/>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…tres regalos es normal.</a:t>
            </a:r>
          </a:p>
        </p:txBody>
      </p:sp>
      <p:sp>
        <p:nvSpPr>
          <p:cNvPr id="57" name="TextBox 56">
            <a:extLst>
              <a:ext uri="{FF2B5EF4-FFF2-40B4-BE49-F238E27FC236}">
                <a16:creationId xmlns:a16="http://schemas.microsoft.com/office/drawing/2014/main" id="{A0A2F99E-0AF5-4773-B942-FBD3FFB284C5}"/>
              </a:ext>
            </a:extLst>
          </p:cNvPr>
          <p:cNvSpPr txBox="1"/>
          <p:nvPr/>
        </p:nvSpPr>
        <p:spPr>
          <a:xfrm>
            <a:off x="1606334" y="5041232"/>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latin typeface="+mj-lt"/>
              </a:rPr>
              <a:t>…tres regalos.</a:t>
            </a:r>
          </a:p>
        </p:txBody>
      </p:sp>
      <p:sp>
        <p:nvSpPr>
          <p:cNvPr id="64" name="TextBox 63">
            <a:extLst>
              <a:ext uri="{FF2B5EF4-FFF2-40B4-BE49-F238E27FC236}">
                <a16:creationId xmlns:a16="http://schemas.microsoft.com/office/drawing/2014/main" id="{39B014EB-11D4-4EBA-9D19-0D3CF84AD17B}"/>
              </a:ext>
            </a:extLst>
          </p:cNvPr>
          <p:cNvSpPr txBox="1"/>
          <p:nvPr/>
        </p:nvSpPr>
        <p:spPr>
          <a:xfrm>
            <a:off x="2241176" y="117045"/>
            <a:ext cx="8903591"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u="none" strike="noStrike" kern="0" cap="none" spc="0" normalizeH="0" baseline="0" noProof="0" dirty="0">
                <a:ln>
                  <a:noFill/>
                </a:ln>
                <a:effectLst/>
                <a:uLnTx/>
                <a:uFillTx/>
                <a:latin typeface="+mj-lt"/>
              </a:rPr>
              <a:t>These sentences are from an article about what to give at Christmas. </a:t>
            </a:r>
          </a:p>
        </p:txBody>
      </p:sp>
      <p:pic>
        <p:nvPicPr>
          <p:cNvPr id="65" name="Picture 4" descr="http://www.clker.com/cliparts/l/7/U/Q/6/M/blank-newspaper-md.png">
            <a:extLst>
              <a:ext uri="{FF2B5EF4-FFF2-40B4-BE49-F238E27FC236}">
                <a16:creationId xmlns:a16="http://schemas.microsoft.com/office/drawing/2014/main" id="{CE683B79-6A8A-4A4A-821C-F4326E757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8023" y="258166"/>
            <a:ext cx="726744" cy="438973"/>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Title 65">
            <a:extLst>
              <a:ext uri="{FF2B5EF4-FFF2-40B4-BE49-F238E27FC236}">
                <a16:creationId xmlns:a16="http://schemas.microsoft.com/office/drawing/2014/main" id="{29EB9669-CCB0-433C-9E5B-1019293057A7}"/>
              </a:ext>
            </a:extLst>
          </p:cNvPr>
          <p:cNvSpPr>
            <a:spLocks noGrp="1"/>
          </p:cNvSpPr>
          <p:nvPr>
            <p:ph type="title"/>
          </p:nvPr>
        </p:nvSpPr>
        <p:spPr>
          <a:xfrm>
            <a:off x="0" y="213557"/>
            <a:ext cx="2241176" cy="647577"/>
          </a:xfrm>
        </p:spPr>
        <p:txBody>
          <a:bodyPr/>
          <a:lstStyle/>
          <a:p>
            <a:r>
              <a:rPr lang="en-GB" dirty="0"/>
              <a:t>Regalos</a:t>
            </a:r>
          </a:p>
        </p:txBody>
      </p:sp>
      <p:sp>
        <p:nvSpPr>
          <p:cNvPr id="67" name="TextBox 66">
            <a:extLst>
              <a:ext uri="{FF2B5EF4-FFF2-40B4-BE49-F238E27FC236}">
                <a16:creationId xmlns:a16="http://schemas.microsoft.com/office/drawing/2014/main" id="{18E8C358-9A1D-4207-B835-FA31FAD27CB9}"/>
              </a:ext>
            </a:extLst>
          </p:cNvPr>
          <p:cNvSpPr txBox="1"/>
          <p:nvPr/>
        </p:nvSpPr>
        <p:spPr>
          <a:xfrm>
            <a:off x="11258032" y="249408"/>
            <a:ext cx="726744"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sp>
        <p:nvSpPr>
          <p:cNvPr id="68" name="Action Button: Custom 22">
            <a:hlinkClick r:id="" action="ppaction://noaction" highlightClick="1"/>
            <a:extLst>
              <a:ext uri="{FF2B5EF4-FFF2-40B4-BE49-F238E27FC236}">
                <a16:creationId xmlns:a16="http://schemas.microsoft.com/office/drawing/2014/main" id="{4F5AD050-220E-411E-A674-A43F615116BB}"/>
              </a:ext>
            </a:extLst>
          </p:cNvPr>
          <p:cNvSpPr/>
          <p:nvPr/>
        </p:nvSpPr>
        <p:spPr>
          <a:xfrm>
            <a:off x="314327" y="5705572"/>
            <a:ext cx="300673" cy="320251"/>
          </a:xfrm>
          <a:prstGeom prst="actionButtonBlank">
            <a:avLst/>
          </a:prstGeom>
          <a:solidFill>
            <a:srgbClr val="E7E6E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a:solidFill>
                  <a:srgbClr val="0070C0"/>
                </a:solidFill>
                <a:latin typeface="+mj-lt"/>
              </a:rPr>
              <a:t>6</a:t>
            </a:r>
            <a:endParaRPr kumimoji="0" lang="en-GB" sz="2000" b="1" i="0" u="none" strike="noStrike" kern="0" cap="none" spc="0" normalizeH="0" baseline="0" noProof="0" dirty="0">
              <a:ln>
                <a:noFill/>
              </a:ln>
              <a:solidFill>
                <a:srgbClr val="0070C0"/>
              </a:solidFill>
              <a:effectLst/>
              <a:uLnTx/>
              <a:uFillTx/>
              <a:latin typeface="+mj-lt"/>
              <a:ea typeface="+mn-ea"/>
              <a:cs typeface="+mn-cs"/>
            </a:endParaRPr>
          </a:p>
        </p:txBody>
      </p:sp>
      <p:pic>
        <p:nvPicPr>
          <p:cNvPr id="69" name="Graphic 68" descr="Teacher">
            <a:extLst>
              <a:ext uri="{FF2B5EF4-FFF2-40B4-BE49-F238E27FC236}">
                <a16:creationId xmlns:a16="http://schemas.microsoft.com/office/drawing/2014/main" id="{3186B016-BB2E-4087-B637-939CDC3635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53671" y="587745"/>
            <a:ext cx="914400" cy="914400"/>
          </a:xfrm>
          <a:prstGeom prst="rect">
            <a:avLst/>
          </a:prstGeom>
        </p:spPr>
      </p:pic>
      <p:sp>
        <p:nvSpPr>
          <p:cNvPr id="70" name="Speech Bubble: Rectangle with Corners Rounded 69">
            <a:extLst>
              <a:ext uri="{FF2B5EF4-FFF2-40B4-BE49-F238E27FC236}">
                <a16:creationId xmlns:a16="http://schemas.microsoft.com/office/drawing/2014/main" id="{038D4BC3-C210-4045-AD59-264E7D3A23F5}"/>
              </a:ext>
            </a:extLst>
          </p:cNvPr>
          <p:cNvSpPr/>
          <p:nvPr/>
        </p:nvSpPr>
        <p:spPr>
          <a:xfrm>
            <a:off x="8277973" y="772254"/>
            <a:ext cx="3824382" cy="729891"/>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Lee y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completa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la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frase</a:t>
            </a:r>
            <a:b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b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con la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opción</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correcta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5" name="TextBox 74">
            <a:extLst>
              <a:ext uri="{FF2B5EF4-FFF2-40B4-BE49-F238E27FC236}">
                <a16:creationId xmlns:a16="http://schemas.microsoft.com/office/drawing/2014/main" id="{E093109D-F5A2-40CE-9E14-0069888121C9}"/>
              </a:ext>
            </a:extLst>
          </p:cNvPr>
          <p:cNvSpPr txBox="1"/>
          <p:nvPr/>
        </p:nvSpPr>
        <p:spPr>
          <a:xfrm>
            <a:off x="1507848" y="5525753"/>
            <a:ext cx="303918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…vasos.</a:t>
            </a:r>
          </a:p>
        </p:txBody>
      </p:sp>
      <p:sp>
        <p:nvSpPr>
          <p:cNvPr id="76" name="TextBox 75">
            <a:extLst>
              <a:ext uri="{FF2B5EF4-FFF2-40B4-BE49-F238E27FC236}">
                <a16:creationId xmlns:a16="http://schemas.microsoft.com/office/drawing/2014/main" id="{CA74656C-AEBE-4B7C-93F2-018BE275C2C0}"/>
              </a:ext>
            </a:extLst>
          </p:cNvPr>
          <p:cNvSpPr txBox="1"/>
          <p:nvPr/>
        </p:nvSpPr>
        <p:spPr>
          <a:xfrm>
            <a:off x="1510101" y="5920919"/>
            <a:ext cx="4851328"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…vasos es una opción.</a:t>
            </a:r>
          </a:p>
        </p:txBody>
      </p:sp>
      <p:sp>
        <p:nvSpPr>
          <p:cNvPr id="77" name="TextBox 76">
            <a:extLst>
              <a:ext uri="{FF2B5EF4-FFF2-40B4-BE49-F238E27FC236}">
                <a16:creationId xmlns:a16="http://schemas.microsoft.com/office/drawing/2014/main" id="{04A21766-8F53-48CA-891C-7FC631B71853}"/>
              </a:ext>
            </a:extLst>
          </p:cNvPr>
          <p:cNvSpPr txBox="1"/>
          <p:nvPr/>
        </p:nvSpPr>
        <p:spPr>
          <a:xfrm>
            <a:off x="1606335" y="3195087"/>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…flores es romántico.</a:t>
            </a:r>
          </a:p>
        </p:txBody>
      </p:sp>
      <p:sp>
        <p:nvSpPr>
          <p:cNvPr id="78" name="TextBox 77">
            <a:extLst>
              <a:ext uri="{FF2B5EF4-FFF2-40B4-BE49-F238E27FC236}">
                <a16:creationId xmlns:a16="http://schemas.microsoft.com/office/drawing/2014/main" id="{4B11CE57-5B4D-4FA8-A6ED-066A048E6FA9}"/>
              </a:ext>
            </a:extLst>
          </p:cNvPr>
          <p:cNvSpPr txBox="1"/>
          <p:nvPr/>
        </p:nvSpPr>
        <p:spPr>
          <a:xfrm>
            <a:off x="1606335" y="2757571"/>
            <a:ext cx="405544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effectLst/>
                <a:uLnTx/>
                <a:uFillTx/>
              </a:rPr>
              <a:t>…flores.</a:t>
            </a:r>
          </a:p>
        </p:txBody>
      </p:sp>
      <p:sp>
        <p:nvSpPr>
          <p:cNvPr id="79" name="TextBox 78">
            <a:extLst>
              <a:ext uri="{FF2B5EF4-FFF2-40B4-BE49-F238E27FC236}">
                <a16:creationId xmlns:a16="http://schemas.microsoft.com/office/drawing/2014/main" id="{069A6077-540C-4BF3-8D4C-AFF1999BC18F}"/>
              </a:ext>
            </a:extLst>
          </p:cNvPr>
          <p:cNvSpPr txBox="1"/>
          <p:nvPr/>
        </p:nvSpPr>
        <p:spPr>
          <a:xfrm>
            <a:off x="858724" y="3782223"/>
            <a:ext cx="9342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Dar</a:t>
            </a:r>
          </a:p>
        </p:txBody>
      </p:sp>
      <p:sp>
        <p:nvSpPr>
          <p:cNvPr id="80" name="TextBox 79">
            <a:extLst>
              <a:ext uri="{FF2B5EF4-FFF2-40B4-BE49-F238E27FC236}">
                <a16:creationId xmlns:a16="http://schemas.microsoft.com/office/drawing/2014/main" id="{158A6AB6-F4C8-4148-B536-EC2C8C70C27E}"/>
              </a:ext>
            </a:extLst>
          </p:cNvPr>
          <p:cNvSpPr txBox="1"/>
          <p:nvPr/>
        </p:nvSpPr>
        <p:spPr>
          <a:xfrm>
            <a:off x="823700" y="5661776"/>
            <a:ext cx="9342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Dar</a:t>
            </a:r>
          </a:p>
        </p:txBody>
      </p:sp>
      <p:pic>
        <p:nvPicPr>
          <p:cNvPr id="81" name="Picture 2" descr="380x380 Green Tick Clipart Free To Use Clip Art Resource">
            <a:extLst>
              <a:ext uri="{FF2B5EF4-FFF2-40B4-BE49-F238E27FC236}">
                <a16:creationId xmlns:a16="http://schemas.microsoft.com/office/drawing/2014/main" id="{E5D00ED7-9EA7-4E56-808E-531B7C92E285}"/>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89014" y="464756"/>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380x380 Green Tick Clipart Free To Use Clip Art Resource">
            <a:extLst>
              <a:ext uri="{FF2B5EF4-FFF2-40B4-BE49-F238E27FC236}">
                <a16:creationId xmlns:a16="http://schemas.microsoft.com/office/drawing/2014/main" id="{519632A3-1060-4F8F-B1B7-206AEAF3B081}"/>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06499" y="1881039"/>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380x380 Green Tick Clipart Free To Use Clip Art Resource">
            <a:extLst>
              <a:ext uri="{FF2B5EF4-FFF2-40B4-BE49-F238E27FC236}">
                <a16:creationId xmlns:a16="http://schemas.microsoft.com/office/drawing/2014/main" id="{9959B774-F1A2-4806-89A5-CFE087C32732}"/>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06499" y="2289413"/>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380x380 Green Tick Clipart Free To Use Clip Art Resource">
            <a:extLst>
              <a:ext uri="{FF2B5EF4-FFF2-40B4-BE49-F238E27FC236}">
                <a16:creationId xmlns:a16="http://schemas.microsoft.com/office/drawing/2014/main" id="{51BC0E9C-9F08-43FB-881D-5BFE3713B467}"/>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42370" y="3237833"/>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380x380 Green Tick Clipart Free To Use Clip Art Resource">
            <a:extLst>
              <a:ext uri="{FF2B5EF4-FFF2-40B4-BE49-F238E27FC236}">
                <a16:creationId xmlns:a16="http://schemas.microsoft.com/office/drawing/2014/main" id="{DB851987-D1A1-4DB2-8959-B6A476C63299}"/>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89014" y="4625822"/>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380x380 Green Tick Clipart Free To Use Clip Art Resource">
            <a:extLst>
              <a:ext uri="{FF2B5EF4-FFF2-40B4-BE49-F238E27FC236}">
                <a16:creationId xmlns:a16="http://schemas.microsoft.com/office/drawing/2014/main" id="{3652954A-1DF8-46DE-8E15-606E2861579C}"/>
              </a:ext>
            </a:extLst>
          </p:cNvPr>
          <p:cNvPicPr>
            <a:picLocks noChangeAspect="1" noChangeArrowheads="1"/>
          </p:cNvPicPr>
          <p:nvPr/>
        </p:nvPicPr>
        <p:blipFill>
          <a:blip r:embed="rId6"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6759451" y="5525753"/>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cartoon of a hand holding a gift&#10;&#10;Description automatically generated">
            <a:extLst>
              <a:ext uri="{FF2B5EF4-FFF2-40B4-BE49-F238E27FC236}">
                <a16:creationId xmlns:a16="http://schemas.microsoft.com/office/drawing/2014/main" id="{49460DD3-ECB8-49B9-9A66-6FEE47730A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35223" y="2256423"/>
            <a:ext cx="2885167" cy="2858938"/>
          </a:xfrm>
          <a:prstGeom prst="rect">
            <a:avLst/>
          </a:prstGeom>
        </p:spPr>
      </p:pic>
    </p:spTree>
    <p:extLst>
      <p:ext uri="{BB962C8B-B14F-4D97-AF65-F5344CB8AC3E}">
        <p14:creationId xmlns:p14="http://schemas.microsoft.com/office/powerpoint/2010/main" val="1870925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wrapped presents&#10;&#10;Description automatically generated">
            <a:extLst>
              <a:ext uri="{FF2B5EF4-FFF2-40B4-BE49-F238E27FC236}">
                <a16:creationId xmlns:a16="http://schemas.microsoft.com/office/drawing/2014/main" id="{AE81FD60-EF0C-4FB3-A5F8-E22D23CD9D25}"/>
              </a:ext>
            </a:extLst>
          </p:cNvPr>
          <p:cNvPicPr>
            <a:picLocks noChangeAspect="1"/>
          </p:cNvPicPr>
          <p:nvPr/>
        </p:nvPicPr>
        <p:blipFill rotWithShape="1">
          <a:blip r:embed="rId3">
            <a:extLst>
              <a:ext uri="{28A0092B-C50C-407E-A947-70E740481C1C}">
                <a14:useLocalDpi xmlns:a14="http://schemas.microsoft.com/office/drawing/2010/main" val="0"/>
              </a:ext>
            </a:extLst>
          </a:blip>
          <a:srcRect r="5926"/>
          <a:stretch/>
        </p:blipFill>
        <p:spPr>
          <a:xfrm>
            <a:off x="23832" y="1"/>
            <a:ext cx="12172340" cy="6288938"/>
          </a:xfrm>
          <a:prstGeom prst="rect">
            <a:avLst/>
          </a:prstGeom>
        </p:spPr>
      </p:pic>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44" name="Table 43">
            <a:extLst>
              <a:ext uri="{FF2B5EF4-FFF2-40B4-BE49-F238E27FC236}">
                <a16:creationId xmlns:a16="http://schemas.microsoft.com/office/drawing/2014/main" id="{D01CFE05-3E46-4ECA-BC9B-5D726E797B33}"/>
              </a:ext>
            </a:extLst>
          </p:cNvPr>
          <p:cNvGraphicFramePr>
            <a:graphicFrameLocks noGrp="1"/>
          </p:cNvGraphicFramePr>
          <p:nvPr>
            <p:extLst>
              <p:ext uri="{D42A27DB-BD31-4B8C-83A1-F6EECF244321}">
                <p14:modId xmlns:p14="http://schemas.microsoft.com/office/powerpoint/2010/main" val="895910397"/>
              </p:ext>
            </p:extLst>
          </p:nvPr>
        </p:nvGraphicFramePr>
        <p:xfrm>
          <a:off x="109122" y="1303870"/>
          <a:ext cx="5819887" cy="3841439"/>
        </p:xfrm>
        <a:graphic>
          <a:graphicData uri="http://schemas.openxmlformats.org/drawingml/2006/table">
            <a:tbl>
              <a:tblPr firstRow="1" bandRow="1">
                <a:tableStyleId>{22838BEF-8BB2-4498-84A7-C5851F593DF1}</a:tableStyleId>
              </a:tblPr>
              <a:tblGrid>
                <a:gridCol w="839097">
                  <a:extLst>
                    <a:ext uri="{9D8B030D-6E8A-4147-A177-3AD203B41FA5}">
                      <a16:colId xmlns:a16="http://schemas.microsoft.com/office/drawing/2014/main" val="824721386"/>
                    </a:ext>
                  </a:extLst>
                </a:gridCol>
                <a:gridCol w="1086522">
                  <a:extLst>
                    <a:ext uri="{9D8B030D-6E8A-4147-A177-3AD203B41FA5}">
                      <a16:colId xmlns:a16="http://schemas.microsoft.com/office/drawing/2014/main" val="863502268"/>
                    </a:ext>
                  </a:extLst>
                </a:gridCol>
                <a:gridCol w="1430767">
                  <a:extLst>
                    <a:ext uri="{9D8B030D-6E8A-4147-A177-3AD203B41FA5}">
                      <a16:colId xmlns:a16="http://schemas.microsoft.com/office/drawing/2014/main" val="1850994614"/>
                    </a:ext>
                  </a:extLst>
                </a:gridCol>
                <a:gridCol w="2463501">
                  <a:extLst>
                    <a:ext uri="{9D8B030D-6E8A-4147-A177-3AD203B41FA5}">
                      <a16:colId xmlns:a16="http://schemas.microsoft.com/office/drawing/2014/main" val="1105425205"/>
                    </a:ext>
                  </a:extLst>
                </a:gridCol>
              </a:tblGrid>
              <a:tr h="54877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3680361782"/>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4240702764"/>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2290542896"/>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extLst>
                  <a:ext uri="{0D108BD9-81ED-4DB2-BD59-A6C34878D82A}">
                    <a16:rowId xmlns:a16="http://schemas.microsoft.com/office/drawing/2014/main" val="490407500"/>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712167800"/>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extLst>
                  <a:ext uri="{0D108BD9-81ED-4DB2-BD59-A6C34878D82A}">
                    <a16:rowId xmlns:a16="http://schemas.microsoft.com/office/drawing/2014/main" val="2570433181"/>
                  </a:ext>
                </a:extLst>
              </a:tr>
              <a:tr h="54877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p>
                  </a:txBody>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p>
                  </a:txBody>
                  <a:tcPr/>
                </a:tc>
                <a:extLst>
                  <a:ext uri="{0D108BD9-81ED-4DB2-BD59-A6C34878D82A}">
                    <a16:rowId xmlns:a16="http://schemas.microsoft.com/office/drawing/2014/main" val="1385008684"/>
                  </a:ext>
                </a:extLst>
              </a:tr>
            </a:tbl>
          </a:graphicData>
        </a:graphic>
      </p:graphicFrame>
      <p:sp>
        <p:nvSpPr>
          <p:cNvPr id="45" name="TextBox 44">
            <a:extLst>
              <a:ext uri="{FF2B5EF4-FFF2-40B4-BE49-F238E27FC236}">
                <a16:creationId xmlns:a16="http://schemas.microsoft.com/office/drawing/2014/main" id="{9D6B951D-CEE0-4E59-8652-1750215F39F4}"/>
              </a:ext>
            </a:extLst>
          </p:cNvPr>
          <p:cNvSpPr txBox="1"/>
          <p:nvPr/>
        </p:nvSpPr>
        <p:spPr>
          <a:xfrm>
            <a:off x="966349" y="1399747"/>
            <a:ext cx="112531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‘I give’</a:t>
            </a:r>
          </a:p>
        </p:txBody>
      </p:sp>
      <p:sp>
        <p:nvSpPr>
          <p:cNvPr id="46" name="TextBox 45">
            <a:extLst>
              <a:ext uri="{FF2B5EF4-FFF2-40B4-BE49-F238E27FC236}">
                <a16:creationId xmlns:a16="http://schemas.microsoft.com/office/drawing/2014/main" id="{18576E60-CC5F-456C-9811-FB7C1BE33D16}"/>
              </a:ext>
            </a:extLst>
          </p:cNvPr>
          <p:cNvSpPr txBox="1"/>
          <p:nvPr/>
        </p:nvSpPr>
        <p:spPr>
          <a:xfrm>
            <a:off x="2029922" y="1399747"/>
            <a:ext cx="1490389"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‘You give’</a:t>
            </a:r>
          </a:p>
        </p:txBody>
      </p:sp>
      <p:sp>
        <p:nvSpPr>
          <p:cNvPr id="47" name="Action Button: Custom 5">
            <a:hlinkClick r:id="" action="ppaction://noaction" highlightClick="1">
              <a:snd r:embed="rId4" name="doy una -beep-.wav"/>
            </a:hlinkClick>
            <a:extLst>
              <a:ext uri="{FF2B5EF4-FFF2-40B4-BE49-F238E27FC236}">
                <a16:creationId xmlns:a16="http://schemas.microsoft.com/office/drawing/2014/main" id="{4C2E0C67-8E63-4E83-B952-116891D5BDFE}"/>
              </a:ext>
            </a:extLst>
          </p:cNvPr>
          <p:cNvSpPr/>
          <p:nvPr/>
        </p:nvSpPr>
        <p:spPr>
          <a:xfrm>
            <a:off x="360234" y="198567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1</a:t>
            </a:r>
          </a:p>
        </p:txBody>
      </p:sp>
      <p:sp>
        <p:nvSpPr>
          <p:cNvPr id="48" name="Action Button: Custom 6">
            <a:hlinkClick r:id="" action="ppaction://noaction" highlightClick="1">
              <a:snd r:embed="rId5" name="das unos -beep-.wav"/>
            </a:hlinkClick>
            <a:extLst>
              <a:ext uri="{FF2B5EF4-FFF2-40B4-BE49-F238E27FC236}">
                <a16:creationId xmlns:a16="http://schemas.microsoft.com/office/drawing/2014/main" id="{8AFAC6CD-8347-4A71-BD29-32F0C4514F58}"/>
              </a:ext>
            </a:extLst>
          </p:cNvPr>
          <p:cNvSpPr/>
          <p:nvPr/>
        </p:nvSpPr>
        <p:spPr>
          <a:xfrm>
            <a:off x="360233" y="2525715"/>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2</a:t>
            </a:r>
          </a:p>
        </p:txBody>
      </p:sp>
      <p:sp>
        <p:nvSpPr>
          <p:cNvPr id="49" name="Action Button: Custom 7">
            <a:hlinkClick r:id="" action="ppaction://noaction" highlightClick="1">
              <a:snd r:embed="rId6" name="das unas - beep- 1.wav"/>
            </a:hlinkClick>
            <a:extLst>
              <a:ext uri="{FF2B5EF4-FFF2-40B4-BE49-F238E27FC236}">
                <a16:creationId xmlns:a16="http://schemas.microsoft.com/office/drawing/2014/main" id="{3B420B10-132E-47F8-949D-5556AB5A681B}"/>
              </a:ext>
            </a:extLst>
          </p:cNvPr>
          <p:cNvSpPr/>
          <p:nvPr/>
        </p:nvSpPr>
        <p:spPr>
          <a:xfrm>
            <a:off x="360232" y="3065757"/>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3</a:t>
            </a:r>
          </a:p>
        </p:txBody>
      </p:sp>
      <p:sp>
        <p:nvSpPr>
          <p:cNvPr id="50" name="Action Button: Custom 8">
            <a:hlinkClick r:id="" action="ppaction://noaction" highlightClick="1">
              <a:snd r:embed="rId7" name="doy un -beep-.wav"/>
            </a:hlinkClick>
            <a:extLst>
              <a:ext uri="{FF2B5EF4-FFF2-40B4-BE49-F238E27FC236}">
                <a16:creationId xmlns:a16="http://schemas.microsoft.com/office/drawing/2014/main" id="{1CCAC3A6-42A6-4315-84E1-D3A9C21B920E}"/>
              </a:ext>
            </a:extLst>
          </p:cNvPr>
          <p:cNvSpPr/>
          <p:nvPr/>
        </p:nvSpPr>
        <p:spPr>
          <a:xfrm>
            <a:off x="360232" y="3605799"/>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4</a:t>
            </a:r>
          </a:p>
        </p:txBody>
      </p:sp>
      <p:sp>
        <p:nvSpPr>
          <p:cNvPr id="63" name="TextBox 62">
            <a:extLst>
              <a:ext uri="{FF2B5EF4-FFF2-40B4-BE49-F238E27FC236}">
                <a16:creationId xmlns:a16="http://schemas.microsoft.com/office/drawing/2014/main" id="{5E36E818-E033-42BF-A37A-EA8C0D50F3C8}"/>
              </a:ext>
            </a:extLst>
          </p:cNvPr>
          <p:cNvSpPr txBox="1"/>
          <p:nvPr/>
        </p:nvSpPr>
        <p:spPr>
          <a:xfrm>
            <a:off x="3458565" y="1400077"/>
            <a:ext cx="254574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un/una/unos/unas</a:t>
            </a:r>
            <a:endParaRPr kumimoji="0" lang="en-GB" sz="1800" b="1" i="0" u="none" strike="noStrike" kern="0" cap="none" spc="0" normalizeH="0" baseline="0" noProof="0" dirty="0">
              <a:ln>
                <a:noFill/>
              </a:ln>
              <a:effectLst/>
              <a:uLnTx/>
              <a:uFillTx/>
              <a:latin typeface="+mj-lt"/>
            </a:endParaRPr>
          </a:p>
        </p:txBody>
      </p:sp>
      <p:sp>
        <p:nvSpPr>
          <p:cNvPr id="64" name="TextBox 63">
            <a:extLst>
              <a:ext uri="{FF2B5EF4-FFF2-40B4-BE49-F238E27FC236}">
                <a16:creationId xmlns:a16="http://schemas.microsoft.com/office/drawing/2014/main" id="{DD753753-9675-4B22-9686-19DD8F282D54}"/>
              </a:ext>
            </a:extLst>
          </p:cNvPr>
          <p:cNvSpPr txBox="1"/>
          <p:nvPr/>
        </p:nvSpPr>
        <p:spPr>
          <a:xfrm>
            <a:off x="3619890" y="1921118"/>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una</a:t>
            </a:r>
          </a:p>
        </p:txBody>
      </p:sp>
      <p:sp>
        <p:nvSpPr>
          <p:cNvPr id="65" name="TextBox 64">
            <a:extLst>
              <a:ext uri="{FF2B5EF4-FFF2-40B4-BE49-F238E27FC236}">
                <a16:creationId xmlns:a16="http://schemas.microsoft.com/office/drawing/2014/main" id="{5EE1C951-8E98-4329-9911-80901438C5FF}"/>
              </a:ext>
            </a:extLst>
          </p:cNvPr>
          <p:cNvSpPr txBox="1"/>
          <p:nvPr/>
        </p:nvSpPr>
        <p:spPr>
          <a:xfrm>
            <a:off x="3659066" y="2474898"/>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unos</a:t>
            </a:r>
          </a:p>
        </p:txBody>
      </p:sp>
      <p:sp>
        <p:nvSpPr>
          <p:cNvPr id="66" name="TextBox 65">
            <a:extLst>
              <a:ext uri="{FF2B5EF4-FFF2-40B4-BE49-F238E27FC236}">
                <a16:creationId xmlns:a16="http://schemas.microsoft.com/office/drawing/2014/main" id="{40D6F2D7-7167-4A7E-A745-E5A434123152}"/>
              </a:ext>
            </a:extLst>
          </p:cNvPr>
          <p:cNvSpPr txBox="1"/>
          <p:nvPr/>
        </p:nvSpPr>
        <p:spPr>
          <a:xfrm>
            <a:off x="3659066" y="2997961"/>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unas</a:t>
            </a:r>
          </a:p>
        </p:txBody>
      </p:sp>
      <p:sp>
        <p:nvSpPr>
          <p:cNvPr id="67" name="TextBox 66">
            <a:extLst>
              <a:ext uri="{FF2B5EF4-FFF2-40B4-BE49-F238E27FC236}">
                <a16:creationId xmlns:a16="http://schemas.microsoft.com/office/drawing/2014/main" id="{33123280-20C6-48D2-8C80-2D6FA5AC4CFF}"/>
              </a:ext>
            </a:extLst>
          </p:cNvPr>
          <p:cNvSpPr txBox="1"/>
          <p:nvPr/>
        </p:nvSpPr>
        <p:spPr>
          <a:xfrm>
            <a:off x="3659066" y="3560949"/>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un</a:t>
            </a:r>
          </a:p>
        </p:txBody>
      </p:sp>
      <p:sp>
        <p:nvSpPr>
          <p:cNvPr id="68" name="TextBox 67">
            <a:extLst>
              <a:ext uri="{FF2B5EF4-FFF2-40B4-BE49-F238E27FC236}">
                <a16:creationId xmlns:a16="http://schemas.microsoft.com/office/drawing/2014/main" id="{DF7BB9FF-08AE-4381-9E1C-4768CB440FB3}"/>
              </a:ext>
            </a:extLst>
          </p:cNvPr>
          <p:cNvSpPr txBox="1"/>
          <p:nvPr/>
        </p:nvSpPr>
        <p:spPr>
          <a:xfrm>
            <a:off x="3659066" y="4096760"/>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unos</a:t>
            </a:r>
          </a:p>
        </p:txBody>
      </p:sp>
      <p:sp>
        <p:nvSpPr>
          <p:cNvPr id="69" name="TextBox 68">
            <a:extLst>
              <a:ext uri="{FF2B5EF4-FFF2-40B4-BE49-F238E27FC236}">
                <a16:creationId xmlns:a16="http://schemas.microsoft.com/office/drawing/2014/main" id="{07D5EEB6-2C1C-4125-9712-9186FCEDF39D}"/>
              </a:ext>
            </a:extLst>
          </p:cNvPr>
          <p:cNvSpPr txBox="1"/>
          <p:nvPr/>
        </p:nvSpPr>
        <p:spPr>
          <a:xfrm>
            <a:off x="3659066" y="4640293"/>
            <a:ext cx="846080"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una</a:t>
            </a:r>
          </a:p>
        </p:txBody>
      </p:sp>
      <p:sp>
        <p:nvSpPr>
          <p:cNvPr id="75" name="Rounded Rectangular Callout 31">
            <a:extLst>
              <a:ext uri="{FF2B5EF4-FFF2-40B4-BE49-F238E27FC236}">
                <a16:creationId xmlns:a16="http://schemas.microsoft.com/office/drawing/2014/main" id="{C932B61E-48C9-4EC3-B354-5C37255CD3A4}"/>
              </a:ext>
            </a:extLst>
          </p:cNvPr>
          <p:cNvSpPr/>
          <p:nvPr/>
        </p:nvSpPr>
        <p:spPr>
          <a:xfrm>
            <a:off x="6215685" y="5145309"/>
            <a:ext cx="5693810" cy="1065062"/>
          </a:xfrm>
          <a:prstGeom prst="wedgeRoundRectCallout">
            <a:avLst>
              <a:gd name="adj1" fmla="val -53231"/>
              <a:gd name="adj2" fmla="val 36896"/>
              <a:gd name="adj3" fmla="val 16667"/>
            </a:avLst>
          </a:prstGeom>
          <a:solidFill>
            <a:srgbClr val="D9E4EA"/>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ea typeface="+mn-ea"/>
                <a:cs typeface="+mn-cs"/>
              </a:rPr>
              <a:t>¡Inventa el regalo! </a:t>
            </a:r>
            <a:r>
              <a:rPr kumimoji="0" lang="en-GB" sz="2000" b="0" i="0" u="none" strike="noStrike" kern="0" cap="none" spc="0" normalizeH="0" baseline="0" noProof="0" dirty="0">
                <a:ln>
                  <a:noFill/>
                </a:ln>
                <a:effectLst/>
                <a:uLnTx/>
                <a:uFillTx/>
                <a:latin typeface="+mj-lt"/>
                <a:ea typeface="+mn-ea"/>
                <a:cs typeface="+mn-cs"/>
              </a:rPr>
              <a:t>Completa la frase.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ea typeface="+mn-ea"/>
                <a:cs typeface="+mn-cs"/>
              </a:rPr>
              <a:t>Make sure the noun agrees in gender and number with the article (‘un’, ‘una’ etc.).</a:t>
            </a:r>
          </a:p>
        </p:txBody>
      </p:sp>
      <p:sp>
        <p:nvSpPr>
          <p:cNvPr id="76" name="TextBox 75">
            <a:extLst>
              <a:ext uri="{FF2B5EF4-FFF2-40B4-BE49-F238E27FC236}">
                <a16:creationId xmlns:a16="http://schemas.microsoft.com/office/drawing/2014/main" id="{3E5F6565-1B21-4E0E-B693-7A0F97E136E4}"/>
              </a:ext>
            </a:extLst>
          </p:cNvPr>
          <p:cNvSpPr txBox="1"/>
          <p:nvPr/>
        </p:nvSpPr>
        <p:spPr>
          <a:xfrm>
            <a:off x="6114761" y="1852019"/>
            <a:ext cx="3349443"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Un ejemplo: ‘mesa’</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(Es feminino y singular.)  </a:t>
            </a:r>
          </a:p>
        </p:txBody>
      </p:sp>
      <p:sp>
        <p:nvSpPr>
          <p:cNvPr id="77" name="TextBox 76">
            <a:extLst>
              <a:ext uri="{FF2B5EF4-FFF2-40B4-BE49-F238E27FC236}">
                <a16:creationId xmlns:a16="http://schemas.microsoft.com/office/drawing/2014/main" id="{D15D259A-72FA-4DA1-A5AB-54C1C0D78259}"/>
              </a:ext>
            </a:extLst>
          </p:cNvPr>
          <p:cNvSpPr txBox="1"/>
          <p:nvPr/>
        </p:nvSpPr>
        <p:spPr>
          <a:xfrm>
            <a:off x="6146691" y="2526599"/>
            <a:ext cx="3474641"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effectLst/>
                <a:uLnTx/>
                <a:uFillTx/>
                <a:latin typeface="+mj-lt"/>
              </a:rPr>
              <a:t>Un ejemplo: ‘zapatos’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effectLst/>
                <a:uLnTx/>
                <a:uFillTx/>
                <a:latin typeface="+mj-lt"/>
              </a:rPr>
              <a:t>(Es masculino y plural.) </a:t>
            </a:r>
          </a:p>
        </p:txBody>
      </p:sp>
      <p:cxnSp>
        <p:nvCxnSpPr>
          <p:cNvPr id="78" name="Straight Arrow Connector 77">
            <a:extLst>
              <a:ext uri="{FF2B5EF4-FFF2-40B4-BE49-F238E27FC236}">
                <a16:creationId xmlns:a16="http://schemas.microsoft.com/office/drawing/2014/main" id="{D2867546-9AD1-4E69-B821-1DA039EB394D}"/>
              </a:ext>
            </a:extLst>
          </p:cNvPr>
          <p:cNvCxnSpPr>
            <a:cxnSpLocks/>
          </p:cNvCxnSpPr>
          <p:nvPr/>
        </p:nvCxnSpPr>
        <p:spPr>
          <a:xfrm flipH="1">
            <a:off x="4407275" y="2708878"/>
            <a:ext cx="1669603" cy="84382"/>
          </a:xfrm>
          <a:prstGeom prst="straightConnector1">
            <a:avLst/>
          </a:prstGeom>
          <a:noFill/>
          <a:ln w="57150" cap="flat" cmpd="sng" algn="ctr">
            <a:solidFill>
              <a:srgbClr val="002060"/>
            </a:solidFill>
            <a:prstDash val="solid"/>
            <a:miter lim="800000"/>
            <a:tailEnd type="triangle"/>
          </a:ln>
          <a:effectLst/>
        </p:spPr>
      </p:cxnSp>
      <p:cxnSp>
        <p:nvCxnSpPr>
          <p:cNvPr id="79" name="Straight Arrow Connector 78">
            <a:extLst>
              <a:ext uri="{FF2B5EF4-FFF2-40B4-BE49-F238E27FC236}">
                <a16:creationId xmlns:a16="http://schemas.microsoft.com/office/drawing/2014/main" id="{BCEE1291-6158-4CB0-AC34-DDA95D8D8347}"/>
              </a:ext>
            </a:extLst>
          </p:cNvPr>
          <p:cNvCxnSpPr>
            <a:cxnSpLocks/>
          </p:cNvCxnSpPr>
          <p:nvPr/>
        </p:nvCxnSpPr>
        <p:spPr>
          <a:xfrm flipH="1">
            <a:off x="4344997" y="2061591"/>
            <a:ext cx="1700313" cy="100964"/>
          </a:xfrm>
          <a:prstGeom prst="straightConnector1">
            <a:avLst/>
          </a:prstGeom>
          <a:noFill/>
          <a:ln w="57150" cap="flat" cmpd="sng" algn="ctr">
            <a:solidFill>
              <a:srgbClr val="002060"/>
            </a:solidFill>
            <a:prstDash val="solid"/>
            <a:miter lim="800000"/>
            <a:tailEnd type="triangle"/>
          </a:ln>
          <a:effectLst/>
        </p:spPr>
      </p:cxnSp>
      <p:sp>
        <p:nvSpPr>
          <p:cNvPr id="86" name="Title 85">
            <a:extLst>
              <a:ext uri="{FF2B5EF4-FFF2-40B4-BE49-F238E27FC236}">
                <a16:creationId xmlns:a16="http://schemas.microsoft.com/office/drawing/2014/main" id="{13A20EE3-DFB3-4299-88FB-7B5E3138BBB0}"/>
              </a:ext>
            </a:extLst>
          </p:cNvPr>
          <p:cNvSpPr>
            <a:spLocks noGrp="1"/>
          </p:cNvSpPr>
          <p:nvPr>
            <p:ph type="title"/>
          </p:nvPr>
        </p:nvSpPr>
        <p:spPr>
          <a:xfrm>
            <a:off x="0" y="213557"/>
            <a:ext cx="2686689" cy="647577"/>
          </a:xfrm>
        </p:spPr>
        <p:txBody>
          <a:bodyPr>
            <a:normAutofit/>
          </a:bodyPr>
          <a:lstStyle/>
          <a:p>
            <a:pPr rtl="0" eaLnBrk="1" fontAlgn="auto" latinLnBrk="0" hangingPunct="1"/>
            <a:r>
              <a:rPr lang="en-GB" sz="2800" b="1" i="0" kern="1200" spc="0" baseline="0" dirty="0">
                <a:ln>
                  <a:noFill/>
                </a:ln>
                <a:solidFill>
                  <a:srgbClr val="FFFFFF"/>
                </a:solidFill>
                <a:effectLst/>
                <a:latin typeface="Century Gothic" panose="020B0502020202020204" pitchFamily="34" charset="0"/>
                <a:ea typeface="+mn-ea"/>
                <a:cs typeface="+mn-cs"/>
              </a:rPr>
              <a:t>Dar regalos</a:t>
            </a:r>
            <a:endParaRPr lang="en-GB" sz="4000" dirty="0">
              <a:effectLst/>
            </a:endParaRPr>
          </a:p>
        </p:txBody>
      </p:sp>
      <p:sp>
        <p:nvSpPr>
          <p:cNvPr id="42" name="TextBox 41">
            <a:extLst>
              <a:ext uri="{FF2B5EF4-FFF2-40B4-BE49-F238E27FC236}">
                <a16:creationId xmlns:a16="http://schemas.microsoft.com/office/drawing/2014/main" id="{D941D34D-4782-4182-AC52-8749978D22D1}"/>
              </a:ext>
            </a:extLst>
          </p:cNvPr>
          <p:cNvSpPr txBox="1"/>
          <p:nvPr/>
        </p:nvSpPr>
        <p:spPr>
          <a:xfrm>
            <a:off x="10531080" y="240058"/>
            <a:ext cx="1657734" cy="400918"/>
          </a:xfrm>
          <a:prstGeom prst="rect">
            <a:avLst/>
          </a:prstGeom>
          <a:noFill/>
        </p:spPr>
        <p:txBody>
          <a:bodyPr wrap="square">
            <a:spAutoFit/>
          </a:bodyPr>
          <a:lstStyle/>
          <a:p>
            <a:r>
              <a:rPr kumimoji="0" lang="en-GB" sz="2000" b="1" i="0" u="none" strike="noStrike" kern="1200" cap="none" spc="0" normalizeH="0" baseline="0" noProof="0" dirty="0" err="1">
                <a:ln>
                  <a:noFill/>
                </a:ln>
                <a:solidFill>
                  <a:srgbClr val="FFFFFF"/>
                </a:solidFill>
                <a:effectLst/>
                <a:uLnTx/>
                <a:uFillTx/>
                <a:latin typeface="Century Gothic" panose="020B0502020202020204" pitchFamily="34" charset="0"/>
                <a:ea typeface="+mj-ea"/>
                <a:cs typeface="+mj-cs"/>
              </a:rPr>
              <a:t>escuchar</a:t>
            </a:r>
            <a:endParaRPr lang="en-GB" dirty="0"/>
          </a:p>
        </p:txBody>
      </p:sp>
      <p:pic>
        <p:nvPicPr>
          <p:cNvPr id="43" name="Picture 2" descr="380x380 Green Tick Clipart Free To Use Clip Art Resource">
            <a:extLst>
              <a:ext uri="{FF2B5EF4-FFF2-40B4-BE49-F238E27FC236}">
                <a16:creationId xmlns:a16="http://schemas.microsoft.com/office/drawing/2014/main" id="{B659777C-C138-4534-8CCB-3A798E870F97}"/>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40855" y="3761003"/>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380x380 Green Tick Clipart Free To Use Clip Art Resource">
            <a:extLst>
              <a:ext uri="{FF2B5EF4-FFF2-40B4-BE49-F238E27FC236}">
                <a16:creationId xmlns:a16="http://schemas.microsoft.com/office/drawing/2014/main" id="{8C435EF3-F438-45CD-9194-AFA65B9C1071}"/>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89987" y="1547815"/>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380x380 Green Tick Clipart Free To Use Clip Art Resource">
            <a:extLst>
              <a:ext uri="{FF2B5EF4-FFF2-40B4-BE49-F238E27FC236}">
                <a16:creationId xmlns:a16="http://schemas.microsoft.com/office/drawing/2014/main" id="{DAD4C4B1-AFE8-4D82-B9FC-3E4115A2EF31}"/>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385428" y="2014418"/>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380x380 Green Tick Clipart Free To Use Clip Art Resource">
            <a:extLst>
              <a:ext uri="{FF2B5EF4-FFF2-40B4-BE49-F238E27FC236}">
                <a16:creationId xmlns:a16="http://schemas.microsoft.com/office/drawing/2014/main" id="{D0C5ECDC-C318-4730-BE45-ECF25C901EAB}"/>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416139" y="2588097"/>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380x380 Green Tick Clipart Free To Use Clip Art Resource">
            <a:extLst>
              <a:ext uri="{FF2B5EF4-FFF2-40B4-BE49-F238E27FC236}">
                <a16:creationId xmlns:a16="http://schemas.microsoft.com/office/drawing/2014/main" id="{69D04BD3-F7DE-4D85-A153-44DF8D7A33BB}"/>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1052022" y="3178229"/>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380x380 Green Tick Clipart Free To Use Clip Art Resource">
            <a:extLst>
              <a:ext uri="{FF2B5EF4-FFF2-40B4-BE49-F238E27FC236}">
                <a16:creationId xmlns:a16="http://schemas.microsoft.com/office/drawing/2014/main" id="{FECE8912-5509-47BB-A7A9-16388172571F}"/>
              </a:ext>
            </a:extLst>
          </p:cNvPr>
          <p:cNvPicPr>
            <a:picLocks noChangeAspect="1" noChangeArrowheads="1"/>
          </p:cNvPicPr>
          <p:nvPr/>
        </p:nvPicPr>
        <p:blipFill>
          <a:blip r:embed="rId8" cstate="print">
            <a:clrChange>
              <a:clrFrom>
                <a:srgbClr val="FFFFFF"/>
              </a:clrFrom>
              <a:clrTo>
                <a:srgbClr val="FFFFFF">
                  <a:alpha val="0"/>
                </a:srgbClr>
              </a:clrTo>
            </a:clrChange>
            <a:duotone>
              <a:prstClr val="black"/>
              <a:srgbClr val="00B050">
                <a:tint val="45000"/>
                <a:satMod val="400000"/>
              </a:srgbClr>
            </a:duotone>
            <a:extLst>
              <a:ext uri="{28A0092B-C50C-407E-A947-70E740481C1C}">
                <a14:useLocalDpi xmlns:a14="http://schemas.microsoft.com/office/drawing/2010/main" val="0"/>
              </a:ext>
            </a:extLst>
          </a:blip>
          <a:srcRect/>
          <a:stretch>
            <a:fillRect/>
          </a:stretch>
        </p:blipFill>
        <p:spPr bwMode="auto">
          <a:xfrm>
            <a:off x="2425894" y="4274690"/>
            <a:ext cx="9779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85" name="Graphic 84" descr="Teacher">
            <a:extLst>
              <a:ext uri="{FF2B5EF4-FFF2-40B4-BE49-F238E27FC236}">
                <a16:creationId xmlns:a16="http://schemas.microsoft.com/office/drawing/2014/main" id="{D5CCD679-2EEE-4F09-9681-B37C997CEFE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0440" y="50052"/>
            <a:ext cx="914400" cy="914400"/>
          </a:xfrm>
          <a:prstGeom prst="rect">
            <a:avLst/>
          </a:prstGeom>
        </p:spPr>
      </p:pic>
      <p:sp>
        <p:nvSpPr>
          <p:cNvPr id="87" name="Speech Bubble: Rectangle with Corners Rounded 86">
            <a:extLst>
              <a:ext uri="{FF2B5EF4-FFF2-40B4-BE49-F238E27FC236}">
                <a16:creationId xmlns:a16="http://schemas.microsoft.com/office/drawing/2014/main" id="{6506D925-52AC-4E03-91EF-72D9EBB37473}"/>
              </a:ext>
            </a:extLst>
          </p:cNvPr>
          <p:cNvSpPr/>
          <p:nvPr/>
        </p:nvSpPr>
        <p:spPr>
          <a:xfrm>
            <a:off x="3708591" y="267471"/>
            <a:ext cx="4170411" cy="607623"/>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Escucha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¿Es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doy</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o das?</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88" name="Speech Bubble: Rectangle with Corners Rounded 87">
            <a:extLst>
              <a:ext uri="{FF2B5EF4-FFF2-40B4-BE49-F238E27FC236}">
                <a16:creationId xmlns:a16="http://schemas.microsoft.com/office/drawing/2014/main" id="{1D2DEB00-F944-45A0-A92D-3D4931CCDAF3}"/>
              </a:ext>
            </a:extLst>
          </p:cNvPr>
          <p:cNvSpPr/>
          <p:nvPr/>
        </p:nvSpPr>
        <p:spPr>
          <a:xfrm>
            <a:off x="6360669" y="1029853"/>
            <a:ext cx="5693810" cy="607623"/>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Escucha</a:t>
            </a:r>
            <a:r>
              <a:rPr lang="en-GB" sz="2400" b="1" dirty="0">
                <a:solidFill>
                  <a:schemeClr val="bg1"/>
                </a:solidFill>
                <a:latin typeface="+mj-lt"/>
                <a:ea typeface="+mj-ea"/>
                <a:cs typeface="+mj-cs"/>
                <a:sym typeface="Century Gothic"/>
              </a:rPr>
              <a:t> </a:t>
            </a:r>
            <a:r>
              <a:rPr lang="en-GB" sz="2400" b="1" dirty="0" err="1">
                <a:solidFill>
                  <a:schemeClr val="bg1"/>
                </a:solidFill>
                <a:latin typeface="+mj-lt"/>
                <a:ea typeface="+mj-ea"/>
                <a:cs typeface="+mj-cs"/>
                <a:sym typeface="Century Gothic"/>
              </a:rPr>
              <a:t>otra</a:t>
            </a:r>
            <a:r>
              <a:rPr lang="en-GB" sz="2400" b="1" dirty="0">
                <a:solidFill>
                  <a:schemeClr val="bg1"/>
                </a:solidFill>
                <a:latin typeface="+mj-lt"/>
                <a:ea typeface="+mj-ea"/>
                <a:cs typeface="+mj-cs"/>
                <a:sym typeface="Century Gothic"/>
              </a:rPr>
              <a:t> </a:t>
            </a:r>
            <a:r>
              <a:rPr lang="en-GB" sz="2400" b="1" dirty="0" err="1">
                <a:solidFill>
                  <a:schemeClr val="bg1"/>
                </a:solidFill>
                <a:latin typeface="+mj-lt"/>
                <a:ea typeface="+mj-ea"/>
                <a:cs typeface="+mj-cs"/>
                <a:sym typeface="Century Gothic"/>
              </a:rPr>
              <a:t>vez</a:t>
            </a:r>
            <a:r>
              <a:rPr lang="en-GB" sz="2400" b="1" dirty="0">
                <a:solidFill>
                  <a:schemeClr val="bg1"/>
                </a:solidFill>
                <a:latin typeface="+mj-lt"/>
                <a:ea typeface="+mj-ea"/>
                <a:cs typeface="+mj-cs"/>
                <a:sym typeface="Century Gothic"/>
              </a:rPr>
              <a:t>. Escribe </a:t>
            </a:r>
            <a:r>
              <a:rPr lang="en-GB" sz="2400" b="1" dirty="0" err="1">
                <a:solidFill>
                  <a:schemeClr val="bg1"/>
                </a:solidFill>
                <a:latin typeface="+mj-lt"/>
                <a:ea typeface="+mj-ea"/>
                <a:cs typeface="+mj-cs"/>
                <a:sym typeface="Century Gothic"/>
              </a:rPr>
              <a:t>el</a:t>
            </a:r>
            <a:r>
              <a:rPr lang="en-GB" sz="2400" b="1" dirty="0">
                <a:solidFill>
                  <a:schemeClr val="bg1"/>
                </a:solidFill>
                <a:latin typeface="+mj-lt"/>
                <a:ea typeface="+mj-ea"/>
                <a:cs typeface="+mj-cs"/>
                <a:sym typeface="Century Gothic"/>
              </a:rPr>
              <a:t> </a:t>
            </a:r>
            <a:r>
              <a:rPr lang="en-GB" sz="2400" b="1" dirty="0" err="1">
                <a:solidFill>
                  <a:schemeClr val="bg1"/>
                </a:solidFill>
                <a:latin typeface="+mj-lt"/>
                <a:ea typeface="+mj-ea"/>
                <a:cs typeface="+mj-cs"/>
                <a:sym typeface="Century Gothic"/>
              </a:rPr>
              <a:t>artículo</a:t>
            </a:r>
            <a:r>
              <a:rPr lang="en-GB" sz="2400" b="1" dirty="0">
                <a:solidFill>
                  <a:schemeClr val="bg1"/>
                </a:solidFill>
                <a:latin typeface="+mj-lt"/>
                <a:ea typeface="+mj-ea"/>
                <a:cs typeface="+mj-cs"/>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pic>
        <p:nvPicPr>
          <p:cNvPr id="12" name="Picture 11" descr="Cartoon of a child and child sitting on a bench&#10;&#10;Description automatically generated">
            <a:extLst>
              <a:ext uri="{FF2B5EF4-FFF2-40B4-BE49-F238E27FC236}">
                <a16:creationId xmlns:a16="http://schemas.microsoft.com/office/drawing/2014/main" id="{9EF27218-3775-4272-BB32-EBA282BDAD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5394" y="4597679"/>
            <a:ext cx="3177132" cy="1787137"/>
          </a:xfrm>
          <a:prstGeom prst="rect">
            <a:avLst/>
          </a:prstGeom>
        </p:spPr>
      </p:pic>
      <p:sp>
        <p:nvSpPr>
          <p:cNvPr id="51" name="Action Button: Custom 9">
            <a:hlinkClick r:id="" action="ppaction://noaction" highlightClick="1">
              <a:snd r:embed="rId12" name="doy unos -beep-.wav"/>
            </a:hlinkClick>
            <a:extLst>
              <a:ext uri="{FF2B5EF4-FFF2-40B4-BE49-F238E27FC236}">
                <a16:creationId xmlns:a16="http://schemas.microsoft.com/office/drawing/2014/main" id="{414A7D2B-2A07-421A-89CD-13661D0D8F27}"/>
              </a:ext>
            </a:extLst>
          </p:cNvPr>
          <p:cNvSpPr/>
          <p:nvPr/>
        </p:nvSpPr>
        <p:spPr>
          <a:xfrm>
            <a:off x="360231" y="4145841"/>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5</a:t>
            </a:r>
          </a:p>
        </p:txBody>
      </p:sp>
      <p:sp>
        <p:nvSpPr>
          <p:cNvPr id="52" name="Action Button: Custom 10">
            <a:hlinkClick r:id="" action="ppaction://noaction" highlightClick="1">
              <a:snd r:embed="rId13" name="das una -beep-.wav"/>
            </a:hlinkClick>
            <a:extLst>
              <a:ext uri="{FF2B5EF4-FFF2-40B4-BE49-F238E27FC236}">
                <a16:creationId xmlns:a16="http://schemas.microsoft.com/office/drawing/2014/main" id="{2312E929-D9EB-4310-BA5D-CB5FDB5A33C1}"/>
              </a:ext>
            </a:extLst>
          </p:cNvPr>
          <p:cNvSpPr/>
          <p:nvPr/>
        </p:nvSpPr>
        <p:spPr>
          <a:xfrm>
            <a:off x="360230" y="4685883"/>
            <a:ext cx="355003" cy="320251"/>
          </a:xfrm>
          <a:prstGeom prst="actionButtonBlank">
            <a:avLst/>
          </a:prstGeom>
          <a:solidFill>
            <a:srgbClr val="EA5F00"/>
          </a:solidFill>
          <a:ln w="12700" cap="flat" cmpd="sng" algn="ctr">
            <a:solidFill>
              <a:schemeClr val="tx1"/>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mj-lt"/>
                <a:ea typeface="+mn-ea"/>
                <a:cs typeface="+mn-cs"/>
              </a:rPr>
              <a:t>6</a:t>
            </a:r>
          </a:p>
        </p:txBody>
      </p:sp>
    </p:spTree>
    <p:extLst>
      <p:ext uri="{BB962C8B-B14F-4D97-AF65-F5344CB8AC3E}">
        <p14:creationId xmlns:p14="http://schemas.microsoft.com/office/powerpoint/2010/main" val="345271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5" grpId="0"/>
      <p:bldP spid="66" grpId="0"/>
      <p:bldP spid="67" grpId="0"/>
      <p:bldP spid="68" grpId="0"/>
      <p:bldP spid="69" grpId="0"/>
      <p:bldP spid="75" grpId="0" animBg="1"/>
      <p:bldP spid="76" grpId="0"/>
      <p:bldP spid="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Table 7">
            <a:extLst>
              <a:ext uri="{FF2B5EF4-FFF2-40B4-BE49-F238E27FC236}">
                <a16:creationId xmlns:a16="http://schemas.microsoft.com/office/drawing/2014/main" id="{46AD4D53-4431-4288-98BE-33ACD9B79867}"/>
              </a:ext>
            </a:extLst>
          </p:cNvPr>
          <p:cNvGraphicFramePr>
            <a:graphicFrameLocks noGrp="1"/>
          </p:cNvGraphicFramePr>
          <p:nvPr>
            <p:extLst>
              <p:ext uri="{D42A27DB-BD31-4B8C-83A1-F6EECF244321}">
                <p14:modId xmlns:p14="http://schemas.microsoft.com/office/powerpoint/2010/main" val="1086831830"/>
              </p:ext>
            </p:extLst>
          </p:nvPr>
        </p:nvGraphicFramePr>
        <p:xfrm>
          <a:off x="7582707" y="3664588"/>
          <a:ext cx="4345436" cy="2003930"/>
        </p:xfrm>
        <a:graphic>
          <a:graphicData uri="http://schemas.openxmlformats.org/drawingml/2006/table">
            <a:tbl>
              <a:tblPr firstRow="1" bandRow="1"/>
              <a:tblGrid>
                <a:gridCol w="2200113">
                  <a:extLst>
                    <a:ext uri="{9D8B030D-6E8A-4147-A177-3AD203B41FA5}">
                      <a16:colId xmlns:a16="http://schemas.microsoft.com/office/drawing/2014/main" val="888476703"/>
                    </a:ext>
                  </a:extLst>
                </a:gridCol>
                <a:gridCol w="2145323">
                  <a:extLst>
                    <a:ext uri="{9D8B030D-6E8A-4147-A177-3AD203B41FA5}">
                      <a16:colId xmlns:a16="http://schemas.microsoft.com/office/drawing/2014/main" val="3256044418"/>
                    </a:ext>
                  </a:extLst>
                </a:gridCol>
              </a:tblGrid>
              <a:tr h="46019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4905886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7128208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9881395"/>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1347617"/>
                  </a:ext>
                </a:extLst>
              </a:tr>
            </a:tbl>
          </a:graphicData>
        </a:graphic>
      </p:graphicFrame>
      <p:graphicFrame>
        <p:nvGraphicFramePr>
          <p:cNvPr id="9" name="Table 8">
            <a:extLst>
              <a:ext uri="{FF2B5EF4-FFF2-40B4-BE49-F238E27FC236}">
                <a16:creationId xmlns:a16="http://schemas.microsoft.com/office/drawing/2014/main" id="{269DAD72-EDDA-48F6-990D-1DCA984589E3}"/>
              </a:ext>
            </a:extLst>
          </p:cNvPr>
          <p:cNvGraphicFramePr>
            <a:graphicFrameLocks noGrp="1"/>
          </p:cNvGraphicFramePr>
          <p:nvPr>
            <p:extLst>
              <p:ext uri="{D42A27DB-BD31-4B8C-83A1-F6EECF244321}">
                <p14:modId xmlns:p14="http://schemas.microsoft.com/office/powerpoint/2010/main" val="704090237"/>
              </p:ext>
            </p:extLst>
          </p:nvPr>
        </p:nvGraphicFramePr>
        <p:xfrm>
          <a:off x="823856" y="3664588"/>
          <a:ext cx="5469368" cy="2003930"/>
        </p:xfrm>
        <a:graphic>
          <a:graphicData uri="http://schemas.openxmlformats.org/drawingml/2006/table">
            <a:tbl>
              <a:tblPr firstRow="1" bandRow="1"/>
              <a:tblGrid>
                <a:gridCol w="2323073">
                  <a:extLst>
                    <a:ext uri="{9D8B030D-6E8A-4147-A177-3AD203B41FA5}">
                      <a16:colId xmlns:a16="http://schemas.microsoft.com/office/drawing/2014/main" val="888476703"/>
                    </a:ext>
                  </a:extLst>
                </a:gridCol>
                <a:gridCol w="3146295">
                  <a:extLst>
                    <a:ext uri="{9D8B030D-6E8A-4147-A177-3AD203B41FA5}">
                      <a16:colId xmlns:a16="http://schemas.microsoft.com/office/drawing/2014/main" val="3256044418"/>
                    </a:ext>
                  </a:extLst>
                </a:gridCol>
              </a:tblGrid>
              <a:tr h="460196">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44905886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2071282086"/>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059881395"/>
                  </a:ext>
                </a:extLst>
              </a:tr>
              <a:tr h="514578">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endParaRPr lang="en-GB" dirty="0"/>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441347617"/>
                  </a:ext>
                </a:extLst>
              </a:tr>
            </a:tbl>
          </a:graphicData>
        </a:graphic>
      </p:graphicFrame>
      <p:sp>
        <p:nvSpPr>
          <p:cNvPr id="10" name="Rectangle 9">
            <a:extLst>
              <a:ext uri="{FF2B5EF4-FFF2-40B4-BE49-F238E27FC236}">
                <a16:creationId xmlns:a16="http://schemas.microsoft.com/office/drawing/2014/main" id="{F3E19A88-AD43-434C-B439-C70AF715424E}"/>
              </a:ext>
            </a:extLst>
          </p:cNvPr>
          <p:cNvSpPr/>
          <p:nvPr/>
        </p:nvSpPr>
        <p:spPr>
          <a:xfrm>
            <a:off x="2647428" y="809266"/>
            <a:ext cx="654907" cy="118303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4" name="Rectangle 13">
            <a:extLst>
              <a:ext uri="{FF2B5EF4-FFF2-40B4-BE49-F238E27FC236}">
                <a16:creationId xmlns:a16="http://schemas.microsoft.com/office/drawing/2014/main" id="{EE75FEE3-1BCA-4ECC-8F70-7C3FB9DB5430}"/>
              </a:ext>
            </a:extLst>
          </p:cNvPr>
          <p:cNvSpPr/>
          <p:nvPr/>
        </p:nvSpPr>
        <p:spPr>
          <a:xfrm>
            <a:off x="2647428" y="877227"/>
            <a:ext cx="568411" cy="1164504"/>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mj-lt"/>
              <a:ea typeface="+mn-ea"/>
              <a:cs typeface="+mn-cs"/>
            </a:endParaRPr>
          </a:p>
        </p:txBody>
      </p:sp>
      <p:sp>
        <p:nvSpPr>
          <p:cNvPr id="16" name="TextBox 15">
            <a:extLst>
              <a:ext uri="{FF2B5EF4-FFF2-40B4-BE49-F238E27FC236}">
                <a16:creationId xmlns:a16="http://schemas.microsoft.com/office/drawing/2014/main" id="{9D0075AD-4BAC-4CC5-8960-2ECC5A07D4E4}"/>
              </a:ext>
            </a:extLst>
          </p:cNvPr>
          <p:cNvSpPr txBox="1"/>
          <p:nvPr/>
        </p:nvSpPr>
        <p:spPr>
          <a:xfrm>
            <a:off x="982359" y="3724957"/>
            <a:ext cx="2182683"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latin typeface="+mj-lt"/>
              </a:rPr>
              <a:t>Lucía (‘I give’)</a:t>
            </a:r>
          </a:p>
        </p:txBody>
      </p:sp>
      <p:sp>
        <p:nvSpPr>
          <p:cNvPr id="17" name="TextBox 16">
            <a:extLst>
              <a:ext uri="{FF2B5EF4-FFF2-40B4-BE49-F238E27FC236}">
                <a16:creationId xmlns:a16="http://schemas.microsoft.com/office/drawing/2014/main" id="{5FBCBDCB-257D-4E28-A652-D3FB5C723F59}"/>
              </a:ext>
            </a:extLst>
          </p:cNvPr>
          <p:cNvSpPr txBox="1"/>
          <p:nvPr/>
        </p:nvSpPr>
        <p:spPr>
          <a:xfrm>
            <a:off x="3240493" y="3719774"/>
            <a:ext cx="3079278"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latin typeface="+mj-lt"/>
              </a:rPr>
              <a:t>la </a:t>
            </a:r>
            <a:r>
              <a:rPr kumimoji="0" lang="en-GB" sz="2100" b="1" i="0" u="none" strike="noStrike" kern="0" cap="none" spc="0" normalizeH="0" baseline="0" noProof="0" dirty="0" err="1">
                <a:ln>
                  <a:noFill/>
                </a:ln>
                <a:effectLst/>
                <a:uLnTx/>
                <a:uFillTx/>
                <a:latin typeface="+mj-lt"/>
              </a:rPr>
              <a:t>madre</a:t>
            </a:r>
            <a:r>
              <a:rPr kumimoji="0" lang="en-GB" sz="2100" b="1" i="0" u="none" strike="noStrike" kern="0" cap="none" spc="0" normalizeH="0" baseline="0" noProof="0" dirty="0">
                <a:ln>
                  <a:noFill/>
                </a:ln>
                <a:effectLst/>
                <a:uLnTx/>
                <a:uFillTx/>
                <a:latin typeface="+mj-lt"/>
              </a:rPr>
              <a:t> (‘she gives’)</a:t>
            </a:r>
          </a:p>
        </p:txBody>
      </p:sp>
      <p:sp>
        <p:nvSpPr>
          <p:cNvPr id="18" name="TextBox 17">
            <a:extLst>
              <a:ext uri="{FF2B5EF4-FFF2-40B4-BE49-F238E27FC236}">
                <a16:creationId xmlns:a16="http://schemas.microsoft.com/office/drawing/2014/main" id="{65DE5CD6-6310-4006-99D7-DFD7078B340A}"/>
              </a:ext>
            </a:extLst>
          </p:cNvPr>
          <p:cNvSpPr txBox="1"/>
          <p:nvPr/>
        </p:nvSpPr>
        <p:spPr>
          <a:xfrm>
            <a:off x="7690945" y="4214897"/>
            <a:ext cx="1762556"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latin typeface="+mj-lt"/>
              </a:rPr>
              <a:t>the money?</a:t>
            </a:r>
          </a:p>
        </p:txBody>
      </p:sp>
      <p:sp>
        <p:nvSpPr>
          <p:cNvPr id="20" name="TextBox 19">
            <a:extLst>
              <a:ext uri="{FF2B5EF4-FFF2-40B4-BE49-F238E27FC236}">
                <a16:creationId xmlns:a16="http://schemas.microsoft.com/office/drawing/2014/main" id="{D5D300BD-B4FC-4428-83C8-5C32C42E2036}"/>
              </a:ext>
            </a:extLst>
          </p:cNvPr>
          <p:cNvSpPr txBox="1"/>
          <p:nvPr/>
        </p:nvSpPr>
        <p:spPr>
          <a:xfrm>
            <a:off x="926897" y="4200184"/>
            <a:ext cx="233851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unos bolígrafos</a:t>
            </a:r>
          </a:p>
        </p:txBody>
      </p:sp>
      <p:sp>
        <p:nvSpPr>
          <p:cNvPr id="21" name="TextBox 20">
            <a:extLst>
              <a:ext uri="{FF2B5EF4-FFF2-40B4-BE49-F238E27FC236}">
                <a16:creationId xmlns:a16="http://schemas.microsoft.com/office/drawing/2014/main" id="{43119B2C-16CB-42B2-A2A1-70F0F16A824A}"/>
              </a:ext>
            </a:extLst>
          </p:cNvPr>
          <p:cNvSpPr txBox="1"/>
          <p:nvPr/>
        </p:nvSpPr>
        <p:spPr>
          <a:xfrm>
            <a:off x="3200676" y="4169336"/>
            <a:ext cx="233851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err="1">
                <a:ln>
                  <a:noFill/>
                </a:ln>
                <a:effectLst/>
                <a:uLnTx/>
                <a:uFillTx/>
                <a:latin typeface="+mj-lt"/>
              </a:rPr>
              <a:t>unas</a:t>
            </a:r>
            <a:r>
              <a:rPr kumimoji="0" lang="en-GB" sz="2100" b="0" i="0" u="none" strike="noStrike" kern="0" cap="none" spc="0" normalizeH="0" baseline="0" noProof="0" dirty="0">
                <a:ln>
                  <a:noFill/>
                </a:ln>
                <a:effectLst/>
                <a:uLnTx/>
                <a:uFillTx/>
                <a:latin typeface="+mj-lt"/>
              </a:rPr>
              <a:t> camisas</a:t>
            </a:r>
          </a:p>
        </p:txBody>
      </p:sp>
      <p:sp>
        <p:nvSpPr>
          <p:cNvPr id="22" name="TextBox 21">
            <a:extLst>
              <a:ext uri="{FF2B5EF4-FFF2-40B4-BE49-F238E27FC236}">
                <a16:creationId xmlns:a16="http://schemas.microsoft.com/office/drawing/2014/main" id="{0E614404-47D1-495D-873D-9B338B812EA1}"/>
              </a:ext>
            </a:extLst>
          </p:cNvPr>
          <p:cNvSpPr txBox="1"/>
          <p:nvPr/>
        </p:nvSpPr>
        <p:spPr>
          <a:xfrm>
            <a:off x="7556165" y="3724957"/>
            <a:ext cx="2290162"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latin typeface="+mj-lt"/>
              </a:rPr>
              <a:t>Who receives…</a:t>
            </a:r>
          </a:p>
        </p:txBody>
      </p:sp>
      <p:sp>
        <p:nvSpPr>
          <p:cNvPr id="23" name="TextBox 22">
            <a:extLst>
              <a:ext uri="{FF2B5EF4-FFF2-40B4-BE49-F238E27FC236}">
                <a16:creationId xmlns:a16="http://schemas.microsoft.com/office/drawing/2014/main" id="{E898908D-6144-40D4-A58C-8F2FCCF5FA37}"/>
              </a:ext>
            </a:extLst>
          </p:cNvPr>
          <p:cNvSpPr txBox="1"/>
          <p:nvPr/>
        </p:nvSpPr>
        <p:spPr>
          <a:xfrm>
            <a:off x="926897" y="4687952"/>
            <a:ext cx="233851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una camisa</a:t>
            </a:r>
          </a:p>
        </p:txBody>
      </p:sp>
      <p:sp>
        <p:nvSpPr>
          <p:cNvPr id="24" name="TextBox 23">
            <a:extLst>
              <a:ext uri="{FF2B5EF4-FFF2-40B4-BE49-F238E27FC236}">
                <a16:creationId xmlns:a16="http://schemas.microsoft.com/office/drawing/2014/main" id="{59C6E940-2B9C-4856-89BF-20F63FC64654}"/>
              </a:ext>
            </a:extLst>
          </p:cNvPr>
          <p:cNvSpPr txBox="1"/>
          <p:nvPr/>
        </p:nvSpPr>
        <p:spPr>
          <a:xfrm>
            <a:off x="3177753" y="4689548"/>
            <a:ext cx="233851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dinero</a:t>
            </a:r>
          </a:p>
        </p:txBody>
      </p:sp>
      <p:sp>
        <p:nvSpPr>
          <p:cNvPr id="25" name="TextBox 24">
            <a:extLst>
              <a:ext uri="{FF2B5EF4-FFF2-40B4-BE49-F238E27FC236}">
                <a16:creationId xmlns:a16="http://schemas.microsoft.com/office/drawing/2014/main" id="{1F665C7E-B7CA-4D0E-B9A7-8011302E2122}"/>
              </a:ext>
            </a:extLst>
          </p:cNvPr>
          <p:cNvSpPr txBox="1"/>
          <p:nvPr/>
        </p:nvSpPr>
        <p:spPr>
          <a:xfrm>
            <a:off x="944417" y="5184140"/>
            <a:ext cx="233851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un </a:t>
            </a:r>
            <a:r>
              <a:rPr kumimoji="0" lang="en-GB" sz="2100" b="0" i="0" u="none" strike="noStrike" kern="0" cap="none" spc="0" normalizeH="0" baseline="0" noProof="0" dirty="0" err="1">
                <a:ln>
                  <a:noFill/>
                </a:ln>
                <a:effectLst/>
                <a:uLnTx/>
                <a:uFillTx/>
                <a:latin typeface="+mj-lt"/>
              </a:rPr>
              <a:t>libro</a:t>
            </a:r>
            <a:endParaRPr kumimoji="0" lang="en-GB" sz="2100" b="0" i="0" u="none" strike="noStrike" kern="0" cap="none" spc="0" normalizeH="0" baseline="0" noProof="0" dirty="0">
              <a:ln>
                <a:noFill/>
              </a:ln>
              <a:effectLst/>
              <a:uLnTx/>
              <a:uFillTx/>
              <a:latin typeface="+mj-lt"/>
            </a:endParaRPr>
          </a:p>
        </p:txBody>
      </p:sp>
      <p:sp>
        <p:nvSpPr>
          <p:cNvPr id="26" name="TextBox 25">
            <a:extLst>
              <a:ext uri="{FF2B5EF4-FFF2-40B4-BE49-F238E27FC236}">
                <a16:creationId xmlns:a16="http://schemas.microsoft.com/office/drawing/2014/main" id="{002A5538-788D-447C-A5DB-DF0F71E1ABEB}"/>
              </a:ext>
            </a:extLst>
          </p:cNvPr>
          <p:cNvSpPr txBox="1"/>
          <p:nvPr/>
        </p:nvSpPr>
        <p:spPr>
          <a:xfrm>
            <a:off x="3162927" y="5196879"/>
            <a:ext cx="3810352"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una revista de música</a:t>
            </a:r>
          </a:p>
        </p:txBody>
      </p:sp>
      <p:sp>
        <p:nvSpPr>
          <p:cNvPr id="29" name="TextBox 28">
            <a:extLst>
              <a:ext uri="{FF2B5EF4-FFF2-40B4-BE49-F238E27FC236}">
                <a16:creationId xmlns:a16="http://schemas.microsoft.com/office/drawing/2014/main" id="{D68CD9D4-9594-445D-A603-488234376291}"/>
              </a:ext>
            </a:extLst>
          </p:cNvPr>
          <p:cNvSpPr txBox="1"/>
          <p:nvPr/>
        </p:nvSpPr>
        <p:spPr>
          <a:xfrm>
            <a:off x="7690944" y="5186523"/>
            <a:ext cx="1762557"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latin typeface="+mj-lt"/>
              </a:rPr>
              <a:t>the shirts?</a:t>
            </a:r>
          </a:p>
        </p:txBody>
      </p:sp>
      <p:sp>
        <p:nvSpPr>
          <p:cNvPr id="30" name="TextBox 29">
            <a:extLst>
              <a:ext uri="{FF2B5EF4-FFF2-40B4-BE49-F238E27FC236}">
                <a16:creationId xmlns:a16="http://schemas.microsoft.com/office/drawing/2014/main" id="{FB63221D-6053-455F-BC4A-24159DE0C20C}"/>
              </a:ext>
            </a:extLst>
          </p:cNvPr>
          <p:cNvSpPr txBox="1"/>
          <p:nvPr/>
        </p:nvSpPr>
        <p:spPr>
          <a:xfrm>
            <a:off x="9846327" y="4209344"/>
            <a:ext cx="1598506"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brother</a:t>
            </a:r>
          </a:p>
        </p:txBody>
      </p:sp>
      <p:sp>
        <p:nvSpPr>
          <p:cNvPr id="32" name="TextBox 31">
            <a:extLst>
              <a:ext uri="{FF2B5EF4-FFF2-40B4-BE49-F238E27FC236}">
                <a16:creationId xmlns:a16="http://schemas.microsoft.com/office/drawing/2014/main" id="{13A0C693-964E-4D64-B1EF-16860196D262}"/>
              </a:ext>
            </a:extLst>
          </p:cNvPr>
          <p:cNvSpPr txBox="1"/>
          <p:nvPr/>
        </p:nvSpPr>
        <p:spPr>
          <a:xfrm>
            <a:off x="7690945" y="4710962"/>
            <a:ext cx="2290162"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1" i="0" u="none" strike="noStrike" kern="0" cap="none" spc="0" normalizeH="0" baseline="0" noProof="0" dirty="0">
                <a:ln>
                  <a:noFill/>
                </a:ln>
                <a:effectLst/>
                <a:uLnTx/>
                <a:uFillTx/>
                <a:latin typeface="+mj-lt"/>
              </a:rPr>
              <a:t>the book?</a:t>
            </a:r>
          </a:p>
        </p:txBody>
      </p:sp>
      <p:sp>
        <p:nvSpPr>
          <p:cNvPr id="33" name="TextBox 32">
            <a:extLst>
              <a:ext uri="{FF2B5EF4-FFF2-40B4-BE49-F238E27FC236}">
                <a16:creationId xmlns:a16="http://schemas.microsoft.com/office/drawing/2014/main" id="{E4CDB0CA-93E3-450C-BEA3-1CE9630B37A0}"/>
              </a:ext>
            </a:extLst>
          </p:cNvPr>
          <p:cNvSpPr txBox="1"/>
          <p:nvPr/>
        </p:nvSpPr>
        <p:spPr>
          <a:xfrm>
            <a:off x="9846327" y="4712139"/>
            <a:ext cx="2190053" cy="41549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English teacher</a:t>
            </a:r>
          </a:p>
        </p:txBody>
      </p:sp>
      <p:sp>
        <p:nvSpPr>
          <p:cNvPr id="34" name="TextBox 33">
            <a:extLst>
              <a:ext uri="{FF2B5EF4-FFF2-40B4-BE49-F238E27FC236}">
                <a16:creationId xmlns:a16="http://schemas.microsoft.com/office/drawing/2014/main" id="{9CF73BC9-1AD9-4B7C-ADC8-E91A820285D4}"/>
              </a:ext>
            </a:extLst>
          </p:cNvPr>
          <p:cNvSpPr txBox="1"/>
          <p:nvPr/>
        </p:nvSpPr>
        <p:spPr>
          <a:xfrm>
            <a:off x="9872869" y="5203320"/>
            <a:ext cx="1337609" cy="4308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100" b="0" i="0" u="none" strike="noStrike" kern="0" cap="none" spc="0" normalizeH="0" baseline="0" noProof="0" dirty="0">
                <a:ln>
                  <a:noFill/>
                </a:ln>
                <a:effectLst/>
                <a:uLnTx/>
                <a:uFillTx/>
                <a:latin typeface="+mj-lt"/>
              </a:rPr>
              <a:t>father</a:t>
            </a:r>
          </a:p>
        </p:txBody>
      </p:sp>
      <p:sp>
        <p:nvSpPr>
          <p:cNvPr id="36" name="Title 35">
            <a:extLst>
              <a:ext uri="{FF2B5EF4-FFF2-40B4-BE49-F238E27FC236}">
                <a16:creationId xmlns:a16="http://schemas.microsoft.com/office/drawing/2014/main" id="{D9702E66-EEC7-45A5-AF48-85B2032CC210}"/>
              </a:ext>
            </a:extLst>
          </p:cNvPr>
          <p:cNvSpPr>
            <a:spLocks noGrp="1"/>
          </p:cNvSpPr>
          <p:nvPr>
            <p:ph type="title"/>
          </p:nvPr>
        </p:nvSpPr>
        <p:spPr>
          <a:xfrm>
            <a:off x="0" y="213557"/>
            <a:ext cx="2187388" cy="647577"/>
          </a:xfrm>
        </p:spPr>
        <p:txBody>
          <a:bodyPr/>
          <a:lstStyle/>
          <a:p>
            <a:pPr rtl="0" eaLnBrk="1" fontAlgn="auto" latinLnBrk="0" hangingPunct="1"/>
            <a:r>
              <a:rPr lang="en-GB" dirty="0">
                <a:effectLst/>
              </a:rPr>
              <a:t>Regalos</a:t>
            </a:r>
          </a:p>
        </p:txBody>
      </p:sp>
      <p:sp>
        <p:nvSpPr>
          <p:cNvPr id="38" name="TextBox 37">
            <a:extLst>
              <a:ext uri="{FF2B5EF4-FFF2-40B4-BE49-F238E27FC236}">
                <a16:creationId xmlns:a16="http://schemas.microsoft.com/office/drawing/2014/main" id="{84D764DE-38F8-4AA3-8BEF-43EAE177E2CB}"/>
              </a:ext>
            </a:extLst>
          </p:cNvPr>
          <p:cNvSpPr txBox="1"/>
          <p:nvPr/>
        </p:nvSpPr>
        <p:spPr>
          <a:xfrm>
            <a:off x="11255187" y="230124"/>
            <a:ext cx="878880" cy="400110"/>
          </a:xfrm>
          <a:prstGeom prst="rect">
            <a:avLst/>
          </a:prstGeom>
          <a:noFill/>
        </p:spPr>
        <p:txBody>
          <a:bodyPr wrap="square">
            <a:spAutoFit/>
          </a:bodyPr>
          <a:lstStyle/>
          <a:p>
            <a:r>
              <a:rPr kumimoji="0" lang="en-GB" sz="2000" b="1" i="0" u="none" strike="noStrike" kern="1200" cap="none" spc="0" normalizeH="0" baseline="0" noProof="0" dirty="0">
                <a:ln>
                  <a:noFill/>
                </a:ln>
                <a:solidFill>
                  <a:srgbClr val="FFFFFF"/>
                </a:solidFill>
                <a:effectLst/>
                <a:uLnTx/>
                <a:uFillTx/>
                <a:latin typeface="Century Gothic" panose="020B0502020202020204" pitchFamily="34" charset="0"/>
                <a:ea typeface="+mj-ea"/>
                <a:cs typeface="+mj-cs"/>
              </a:rPr>
              <a:t>leer</a:t>
            </a:r>
            <a:endParaRPr lang="en-GB" dirty="0"/>
          </a:p>
        </p:txBody>
      </p:sp>
      <p:pic>
        <p:nvPicPr>
          <p:cNvPr id="7" name="Picture 6" descr="A cartoon of two girls&#10;&#10;Description automatically generated">
            <a:extLst>
              <a:ext uri="{FF2B5EF4-FFF2-40B4-BE49-F238E27FC236}">
                <a16:creationId xmlns:a16="http://schemas.microsoft.com/office/drawing/2014/main" id="{4F1C357B-7299-43D7-9BC1-9749D9861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662" y="1080849"/>
            <a:ext cx="3660699" cy="2059143"/>
          </a:xfrm>
          <a:prstGeom prst="rect">
            <a:avLst/>
          </a:prstGeom>
        </p:spPr>
      </p:pic>
      <p:sp>
        <p:nvSpPr>
          <p:cNvPr id="39" name="Speech Bubble: Rectangle with Corners Rounded 38">
            <a:extLst>
              <a:ext uri="{FF2B5EF4-FFF2-40B4-BE49-F238E27FC236}">
                <a16:creationId xmlns:a16="http://schemas.microsoft.com/office/drawing/2014/main" id="{4E7788AC-85EB-4849-AD48-D06F60E541D0}"/>
              </a:ext>
            </a:extLst>
          </p:cNvPr>
          <p:cNvSpPr/>
          <p:nvPr/>
        </p:nvSpPr>
        <p:spPr>
          <a:xfrm>
            <a:off x="1872284" y="932825"/>
            <a:ext cx="6347012" cy="2315647"/>
          </a:xfrm>
          <a:prstGeom prst="wedgeRoundRectCallout">
            <a:avLst>
              <a:gd name="adj1" fmla="val -52492"/>
              <a:gd name="adj2" fmla="val -8168"/>
              <a:gd name="adj3" fmla="val 16667"/>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Box 36">
            <a:extLst>
              <a:ext uri="{FF2B5EF4-FFF2-40B4-BE49-F238E27FC236}">
                <a16:creationId xmlns:a16="http://schemas.microsoft.com/office/drawing/2014/main" id="{FDE55AA1-0AE4-437B-9E50-C28996CB68A4}"/>
              </a:ext>
            </a:extLst>
          </p:cNvPr>
          <p:cNvSpPr txBox="1"/>
          <p:nvPr/>
        </p:nvSpPr>
        <p:spPr>
          <a:xfrm>
            <a:off x="2007204" y="1017868"/>
            <a:ext cx="6212091" cy="212365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Doy</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unos</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bolígrafos</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a mi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hermano</a:t>
            </a:r>
            <a:r>
              <a:rPr kumimoji="0" lang="en-GB" sz="2200" b="0" i="0" u="none" strike="noStrike" kern="0" cap="none" spc="0" normalizeH="0" baseline="0" noProof="0" dirty="0">
                <a:ln>
                  <a:noFill/>
                </a:ln>
                <a:solidFill>
                  <a:srgbClr val="3A3838"/>
                </a:solidFill>
                <a:effectLst/>
                <a:uLnTx/>
                <a:uFillTx/>
                <a:latin typeface="Century Gothic"/>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Doy</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una camisa a un amigo.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3A3838"/>
                </a:solidFill>
                <a:effectLst/>
                <a:uLnTx/>
                <a:uFillTx/>
                <a:latin typeface="Century Gothic"/>
                <a:ea typeface="+mn-ea"/>
                <a:cs typeface="+mn-cs"/>
              </a:rPr>
              <a:t>Da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unas</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camisas a mi padre.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3A3838"/>
                </a:solidFill>
                <a:effectLst/>
                <a:uLnTx/>
                <a:uFillTx/>
                <a:latin typeface="Century Gothic"/>
                <a:ea typeface="+mn-ea"/>
                <a:cs typeface="+mn-cs"/>
              </a:rPr>
              <a:t>Da dinero a mi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hermano</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a:ln>
                  <a:noFill/>
                </a:ln>
                <a:solidFill>
                  <a:srgbClr val="3A3838"/>
                </a:solidFill>
                <a:effectLst/>
                <a:uLnTx/>
                <a:uFillTx/>
                <a:latin typeface="Century Gothic"/>
                <a:ea typeface="+mn-ea"/>
                <a:cs typeface="+mn-cs"/>
              </a:rPr>
              <a:t>Da una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revista</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de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música</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a una amiga.</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Doy</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un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libro</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a mi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profesor</a:t>
            </a:r>
            <a:r>
              <a:rPr kumimoji="0" lang="en-GB" sz="2200" b="0" i="0" u="none" strike="noStrike" kern="0" cap="none" spc="0" normalizeH="0" baseline="0" noProof="0" dirty="0">
                <a:ln>
                  <a:noFill/>
                </a:ln>
                <a:solidFill>
                  <a:srgbClr val="3A3838"/>
                </a:solidFill>
                <a:effectLst/>
                <a:uLnTx/>
                <a:uFillTx/>
                <a:latin typeface="Century Gothic"/>
                <a:ea typeface="+mn-ea"/>
                <a:cs typeface="+mn-cs"/>
              </a:rPr>
              <a:t> de </a:t>
            </a:r>
            <a:r>
              <a:rPr kumimoji="0" lang="en-GB" sz="2200" b="0" i="0" u="none" strike="noStrike" kern="0" cap="none" spc="0" normalizeH="0" baseline="0" noProof="0" dirty="0" err="1">
                <a:ln>
                  <a:noFill/>
                </a:ln>
                <a:solidFill>
                  <a:srgbClr val="3A3838"/>
                </a:solidFill>
                <a:effectLst/>
                <a:uLnTx/>
                <a:uFillTx/>
                <a:latin typeface="Century Gothic"/>
                <a:ea typeface="+mn-ea"/>
                <a:cs typeface="+mn-cs"/>
              </a:rPr>
              <a:t>inglés</a:t>
            </a:r>
            <a:r>
              <a:rPr kumimoji="0" lang="en-GB" sz="2200" b="0" i="0" u="none" strike="noStrike" kern="0" cap="none" spc="0" normalizeH="0" baseline="0" noProof="0" dirty="0">
                <a:ln>
                  <a:noFill/>
                </a:ln>
                <a:solidFill>
                  <a:srgbClr val="3A3838"/>
                </a:solidFill>
                <a:effectLst/>
                <a:uLnTx/>
                <a:uFillTx/>
                <a:latin typeface="Century Gothic"/>
                <a:ea typeface="+mn-ea"/>
                <a:cs typeface="+mn-cs"/>
              </a:rPr>
              <a:t>.</a:t>
            </a:r>
          </a:p>
        </p:txBody>
      </p:sp>
      <p:sp>
        <p:nvSpPr>
          <p:cNvPr id="40" name="TextBox 39">
            <a:extLst>
              <a:ext uri="{FF2B5EF4-FFF2-40B4-BE49-F238E27FC236}">
                <a16:creationId xmlns:a16="http://schemas.microsoft.com/office/drawing/2014/main" id="{19C64AA7-E8D1-486E-976E-8A7519880EDB}"/>
              </a:ext>
            </a:extLst>
          </p:cNvPr>
          <p:cNvSpPr txBox="1"/>
          <p:nvPr/>
        </p:nvSpPr>
        <p:spPr>
          <a:xfrm>
            <a:off x="2322308" y="186450"/>
            <a:ext cx="9287435" cy="400110"/>
          </a:xfrm>
          <a:prstGeom prst="rect">
            <a:avLst/>
          </a:prstGeom>
          <a:noFill/>
        </p:spPr>
        <p:txBody>
          <a:bodyPr wrap="square" rtlCol="0">
            <a:spAutoFit/>
          </a:bodyPr>
          <a:lstStyle/>
          <a:p>
            <a:r>
              <a:rPr lang="en-GB" sz="2000" dirty="0"/>
              <a:t>Lucía </a:t>
            </a:r>
            <a:r>
              <a:rPr lang="en-GB" sz="2000" dirty="0" err="1"/>
              <a:t>habla</a:t>
            </a:r>
            <a:r>
              <a:rPr lang="en-GB" sz="2000" dirty="0"/>
              <a:t> con Nadia. ¿</a:t>
            </a:r>
            <a:r>
              <a:rPr lang="en-GB" sz="2000" dirty="0" err="1"/>
              <a:t>Qué</a:t>
            </a:r>
            <a:r>
              <a:rPr lang="en-GB" sz="2000" dirty="0"/>
              <a:t> da a </a:t>
            </a:r>
            <a:r>
              <a:rPr lang="en-GB" sz="2000" dirty="0" err="1"/>
              <a:t>quién</a:t>
            </a:r>
            <a:r>
              <a:rPr lang="en-GB" sz="2000" dirty="0"/>
              <a:t>? . ¿</a:t>
            </a:r>
            <a:r>
              <a:rPr lang="en-GB" sz="2000" dirty="0" err="1"/>
              <a:t>Qué</a:t>
            </a:r>
            <a:r>
              <a:rPr lang="en-GB" sz="2000" dirty="0"/>
              <a:t> da </a:t>
            </a:r>
            <a:r>
              <a:rPr lang="en-GB" sz="2000" dirty="0" err="1"/>
              <a:t>mamá</a:t>
            </a:r>
            <a:r>
              <a:rPr lang="en-GB" sz="2000" dirty="0"/>
              <a:t> a </a:t>
            </a:r>
            <a:r>
              <a:rPr lang="en-GB" sz="2000" dirty="0" err="1"/>
              <a:t>quién</a:t>
            </a:r>
            <a:r>
              <a:rPr lang="en-GB" sz="2000" dirty="0"/>
              <a:t>? </a:t>
            </a:r>
          </a:p>
        </p:txBody>
      </p:sp>
      <p:pic>
        <p:nvPicPr>
          <p:cNvPr id="41" name="Graphic 40" descr="Teacher">
            <a:extLst>
              <a:ext uri="{FF2B5EF4-FFF2-40B4-BE49-F238E27FC236}">
                <a16:creationId xmlns:a16="http://schemas.microsoft.com/office/drawing/2014/main" id="{3B1A7B6A-4696-4135-81B9-C31682CE0B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5267" y="710689"/>
            <a:ext cx="914400" cy="914400"/>
          </a:xfrm>
          <a:prstGeom prst="rect">
            <a:avLst/>
          </a:prstGeom>
        </p:spPr>
      </p:pic>
      <p:sp>
        <p:nvSpPr>
          <p:cNvPr id="42" name="Speech Bubble: Rectangle with Corners Rounded 41">
            <a:extLst>
              <a:ext uri="{FF2B5EF4-FFF2-40B4-BE49-F238E27FC236}">
                <a16:creationId xmlns:a16="http://schemas.microsoft.com/office/drawing/2014/main" id="{7330F0F6-EFC2-455C-BC33-C5A91F150446}"/>
              </a:ext>
            </a:extLst>
          </p:cNvPr>
          <p:cNvSpPr/>
          <p:nvPr/>
        </p:nvSpPr>
        <p:spPr>
          <a:xfrm>
            <a:off x="8889667" y="861134"/>
            <a:ext cx="3244400" cy="848232"/>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Lee y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completa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la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tabla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en</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español</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43" name="Speech Bubble: Rectangle with Corners Rounded 42">
            <a:extLst>
              <a:ext uri="{FF2B5EF4-FFF2-40B4-BE49-F238E27FC236}">
                <a16:creationId xmlns:a16="http://schemas.microsoft.com/office/drawing/2014/main" id="{F292446B-A411-4DEB-A0F6-441AC35D3361}"/>
              </a:ext>
            </a:extLst>
          </p:cNvPr>
          <p:cNvSpPr/>
          <p:nvPr/>
        </p:nvSpPr>
        <p:spPr>
          <a:xfrm>
            <a:off x="8679335" y="1774540"/>
            <a:ext cx="3455404" cy="848232"/>
          </a:xfrm>
          <a:prstGeom prst="wedgeRoundRectCallout">
            <a:avLst>
              <a:gd name="adj1" fmla="val -58388"/>
              <a:gd name="adj2" fmla="val -43415"/>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Luego</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contesta</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las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preguntas</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en</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inglés</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2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1" grpId="0"/>
      <p:bldP spid="22" grpId="0"/>
      <p:bldP spid="23" grpId="0"/>
      <p:bldP spid="24" grpId="0"/>
      <p:bldP spid="25" grpId="0"/>
      <p:bldP spid="26" grpId="0"/>
      <p:bldP spid="29" grpId="0"/>
      <p:bldP spid="30" grpId="0"/>
      <p:bldP spid="32" grpId="0"/>
      <p:bldP spid="33" grpId="0"/>
      <p:bldP spid="34" grpId="0"/>
      <p:bldP spid="4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1">
            <a:extLst>
              <a:ext uri="{FF2B5EF4-FFF2-40B4-BE49-F238E27FC236}">
                <a16:creationId xmlns:a16="http://schemas.microsoft.com/office/drawing/2014/main" id="{6B4AA707-EBE6-4352-BD70-6AA6C0427B56}"/>
              </a:ext>
            </a:extLst>
          </p:cNvPr>
          <p:cNvSpPr>
            <a:spLocks noGrp="1"/>
          </p:cNvSpPr>
          <p:nvPr>
            <p:ph type="title"/>
          </p:nvPr>
        </p:nvSpPr>
        <p:spPr/>
        <p:txBody>
          <a:bodyPr>
            <a:normAutofit/>
          </a:bodyPr>
          <a:lstStyle/>
          <a:p>
            <a:r>
              <a:rPr lang="en-GB" sz="3200" b="1" dirty="0">
                <a:latin typeface="Century Gothic" panose="020B0502020202020204" pitchFamily="34" charset="0"/>
              </a:rPr>
              <a:t>Una tarea escrita</a:t>
            </a:r>
          </a:p>
        </p:txBody>
      </p:sp>
      <p:sp>
        <p:nvSpPr>
          <p:cNvPr id="12" name="TextBox 11">
            <a:extLst>
              <a:ext uri="{FF2B5EF4-FFF2-40B4-BE49-F238E27FC236}">
                <a16:creationId xmlns:a16="http://schemas.microsoft.com/office/drawing/2014/main" id="{5EE43314-6E49-4877-9EE1-93A907170702}"/>
              </a:ext>
            </a:extLst>
          </p:cNvPr>
          <p:cNvSpPr txBox="1"/>
          <p:nvPr/>
        </p:nvSpPr>
        <p:spPr>
          <a:xfrm>
            <a:off x="0" y="1121409"/>
            <a:ext cx="8913906" cy="584775"/>
          </a:xfrm>
          <a:prstGeom prst="rect">
            <a:avLst/>
          </a:prstGeom>
          <a:noFill/>
        </p:spPr>
        <p:txBody>
          <a:bodyPr wrap="square" rtlCol="0">
            <a:spAutoFit/>
          </a:bodyPr>
          <a:lstStyle/>
          <a:p>
            <a:r>
              <a:rPr lang="en-GB" sz="3200" dirty="0">
                <a:latin typeface="Century Gothic" panose="020B0502020202020204" pitchFamily="34" charset="0"/>
              </a:rPr>
              <a:t>You decide to include:</a:t>
            </a:r>
          </a:p>
        </p:txBody>
      </p:sp>
      <p:sp>
        <p:nvSpPr>
          <p:cNvPr id="13" name="TextBox 12">
            <a:extLst>
              <a:ext uri="{FF2B5EF4-FFF2-40B4-BE49-F238E27FC236}">
                <a16:creationId xmlns:a16="http://schemas.microsoft.com/office/drawing/2014/main" id="{7FB4C688-E9CB-40BF-8A8E-CCB4935071B9}"/>
              </a:ext>
            </a:extLst>
          </p:cNvPr>
          <p:cNvSpPr txBox="1"/>
          <p:nvPr/>
        </p:nvSpPr>
        <p:spPr>
          <a:xfrm>
            <a:off x="44384" y="1860095"/>
            <a:ext cx="5504704" cy="954107"/>
          </a:xfrm>
          <a:prstGeom prst="rect">
            <a:avLst/>
          </a:prstGeom>
          <a:noFill/>
        </p:spPr>
        <p:txBody>
          <a:bodyPr wrap="square" rtlCol="0">
            <a:spAutoFit/>
          </a:bodyPr>
          <a:lstStyle/>
          <a:p>
            <a:r>
              <a:rPr lang="en-GB" sz="2800" dirty="0">
                <a:latin typeface="Century Gothic" panose="020B0502020202020204" pitchFamily="34" charset="0"/>
              </a:rPr>
              <a:t>a) what </a:t>
            </a:r>
            <a:r>
              <a:rPr lang="en-GB" sz="2800" i="1" dirty="0">
                <a:latin typeface="Century Gothic" panose="020B0502020202020204" pitchFamily="34" charset="0"/>
              </a:rPr>
              <a:t>you</a:t>
            </a:r>
            <a:r>
              <a:rPr lang="en-GB" sz="2800" dirty="0">
                <a:latin typeface="Century Gothic" panose="020B0502020202020204" pitchFamily="34" charset="0"/>
              </a:rPr>
              <a:t> want for Christmas. </a:t>
            </a:r>
          </a:p>
        </p:txBody>
      </p:sp>
      <p:sp>
        <p:nvSpPr>
          <p:cNvPr id="14" name="TextBox 13">
            <a:extLst>
              <a:ext uri="{FF2B5EF4-FFF2-40B4-BE49-F238E27FC236}">
                <a16:creationId xmlns:a16="http://schemas.microsoft.com/office/drawing/2014/main" id="{0E8EDD6E-55E5-4848-B5B2-6C5D9C72F757}"/>
              </a:ext>
            </a:extLst>
          </p:cNvPr>
          <p:cNvSpPr txBox="1"/>
          <p:nvPr/>
        </p:nvSpPr>
        <p:spPr>
          <a:xfrm>
            <a:off x="0" y="3078121"/>
            <a:ext cx="6302628" cy="523220"/>
          </a:xfrm>
          <a:prstGeom prst="rect">
            <a:avLst/>
          </a:prstGeom>
          <a:noFill/>
        </p:spPr>
        <p:txBody>
          <a:bodyPr wrap="square" rtlCol="0">
            <a:spAutoFit/>
          </a:bodyPr>
          <a:lstStyle/>
          <a:p>
            <a:r>
              <a:rPr lang="en-GB" sz="2800" dirty="0">
                <a:latin typeface="Century Gothic" panose="020B0502020202020204" pitchFamily="34" charset="0"/>
              </a:rPr>
              <a:t>b) what </a:t>
            </a:r>
            <a:r>
              <a:rPr lang="en-GB" sz="2800" i="1" dirty="0">
                <a:latin typeface="Century Gothic" panose="020B0502020202020204" pitchFamily="34" charset="0"/>
              </a:rPr>
              <a:t>you</a:t>
            </a:r>
            <a:r>
              <a:rPr lang="en-GB" sz="2800" dirty="0">
                <a:latin typeface="Century Gothic" panose="020B0502020202020204" pitchFamily="34" charset="0"/>
              </a:rPr>
              <a:t> give for Christmas.</a:t>
            </a:r>
          </a:p>
        </p:txBody>
      </p:sp>
      <p:sp>
        <p:nvSpPr>
          <p:cNvPr id="15" name="TextBox 14">
            <a:extLst>
              <a:ext uri="{FF2B5EF4-FFF2-40B4-BE49-F238E27FC236}">
                <a16:creationId xmlns:a16="http://schemas.microsoft.com/office/drawing/2014/main" id="{F1C47FE9-63E0-4F1D-A390-CA29B879619B}"/>
              </a:ext>
            </a:extLst>
          </p:cNvPr>
          <p:cNvSpPr txBox="1"/>
          <p:nvPr/>
        </p:nvSpPr>
        <p:spPr>
          <a:xfrm>
            <a:off x="44384" y="3962714"/>
            <a:ext cx="7275274" cy="954107"/>
          </a:xfrm>
          <a:prstGeom prst="rect">
            <a:avLst/>
          </a:prstGeom>
          <a:noFill/>
        </p:spPr>
        <p:txBody>
          <a:bodyPr wrap="square" rtlCol="0">
            <a:spAutoFit/>
          </a:bodyPr>
          <a:lstStyle/>
          <a:p>
            <a:r>
              <a:rPr lang="en-GB" sz="2800" dirty="0">
                <a:latin typeface="Century Gothic" panose="020B0502020202020204" pitchFamily="34" charset="0"/>
              </a:rPr>
              <a:t>c) what </a:t>
            </a:r>
            <a:r>
              <a:rPr lang="en-GB" sz="2800" i="1" dirty="0">
                <a:latin typeface="Century Gothic" panose="020B0502020202020204" pitchFamily="34" charset="0"/>
              </a:rPr>
              <a:t>a friend / family member </a:t>
            </a:r>
            <a:r>
              <a:rPr lang="en-GB" sz="2800" dirty="0">
                <a:latin typeface="Century Gothic" panose="020B0502020202020204" pitchFamily="34" charset="0"/>
              </a:rPr>
              <a:t>wants for Christmas.</a:t>
            </a:r>
          </a:p>
        </p:txBody>
      </p:sp>
      <p:sp>
        <p:nvSpPr>
          <p:cNvPr id="16" name="TextBox 15">
            <a:extLst>
              <a:ext uri="{FF2B5EF4-FFF2-40B4-BE49-F238E27FC236}">
                <a16:creationId xmlns:a16="http://schemas.microsoft.com/office/drawing/2014/main" id="{7840D764-4D0D-4363-8E2C-F244319959BB}"/>
              </a:ext>
            </a:extLst>
          </p:cNvPr>
          <p:cNvSpPr txBox="1"/>
          <p:nvPr/>
        </p:nvSpPr>
        <p:spPr>
          <a:xfrm>
            <a:off x="44384" y="5039848"/>
            <a:ext cx="7127382" cy="954107"/>
          </a:xfrm>
          <a:prstGeom prst="rect">
            <a:avLst/>
          </a:prstGeom>
          <a:noFill/>
        </p:spPr>
        <p:txBody>
          <a:bodyPr wrap="square" rtlCol="0">
            <a:spAutoFit/>
          </a:bodyPr>
          <a:lstStyle/>
          <a:p>
            <a:r>
              <a:rPr lang="en-GB" sz="2800" dirty="0">
                <a:latin typeface="Century Gothic" panose="020B0502020202020204" pitchFamily="34" charset="0"/>
              </a:rPr>
              <a:t>d) what </a:t>
            </a:r>
            <a:r>
              <a:rPr lang="en-GB" sz="2800" i="1" dirty="0">
                <a:latin typeface="Century Gothic" panose="020B0502020202020204" pitchFamily="34" charset="0"/>
              </a:rPr>
              <a:t>a friend / family member </a:t>
            </a:r>
            <a:r>
              <a:rPr lang="en-GB" sz="2800" dirty="0">
                <a:latin typeface="Century Gothic" panose="020B0502020202020204" pitchFamily="34" charset="0"/>
              </a:rPr>
              <a:t>gives for Christmas.</a:t>
            </a:r>
          </a:p>
        </p:txBody>
      </p:sp>
      <p:sp>
        <p:nvSpPr>
          <p:cNvPr id="18"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srgbClr val="FFFFFF"/>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Graphic 18" descr="Teacher">
            <a:extLst>
              <a:ext uri="{FF2B5EF4-FFF2-40B4-BE49-F238E27FC236}">
                <a16:creationId xmlns:a16="http://schemas.microsoft.com/office/drawing/2014/main" id="{73F0D81B-4E23-4932-A6BA-B81CCB8552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03651" y="84524"/>
            <a:ext cx="914400" cy="914400"/>
          </a:xfrm>
          <a:prstGeom prst="rect">
            <a:avLst/>
          </a:prstGeom>
        </p:spPr>
      </p:pic>
      <p:sp>
        <p:nvSpPr>
          <p:cNvPr id="20" name="Speech Bubble: Rectangle with Corners Rounded 19">
            <a:extLst>
              <a:ext uri="{FF2B5EF4-FFF2-40B4-BE49-F238E27FC236}">
                <a16:creationId xmlns:a16="http://schemas.microsoft.com/office/drawing/2014/main" id="{A23AF50E-A444-415E-96B5-1F4601A11E8E}"/>
              </a:ext>
            </a:extLst>
          </p:cNvPr>
          <p:cNvSpPr/>
          <p:nvPr/>
        </p:nvSpPr>
        <p:spPr>
          <a:xfrm>
            <a:off x="5218051" y="234969"/>
            <a:ext cx="3244400" cy="848232"/>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Escribes una carta a los Reyes </a:t>
            </a:r>
            <a:r>
              <a:rPr kumimoji="0" lang="en-GB" sz="2400" b="1" u="none" strike="noStrike" kern="1200" cap="none" spc="0" normalizeH="0" baseline="0" noProof="0" dirty="0" err="1">
                <a:ln>
                  <a:noFill/>
                </a:ln>
                <a:solidFill>
                  <a:schemeClr val="bg1"/>
                </a:solidFill>
                <a:effectLst/>
                <a:uLnTx/>
                <a:uFillTx/>
                <a:latin typeface="+mj-lt"/>
                <a:ea typeface="+mj-ea"/>
                <a:cs typeface="+mj-cs"/>
                <a:sym typeface="Century Gothic"/>
              </a:rPr>
              <a:t>Magos</a:t>
            </a:r>
            <a:r>
              <a:rPr kumimoji="0" lang="en-GB" sz="2400" b="1" u="none" strike="noStrike" kern="1200" cap="none" spc="0" normalizeH="0" baseline="0" noProof="0" dirty="0">
                <a:ln>
                  <a:noFill/>
                </a:ln>
                <a:solidFill>
                  <a:schemeClr val="bg1"/>
                </a:solidFill>
                <a:effectLst/>
                <a:uLnTx/>
                <a:uFillTx/>
                <a:latin typeface="+mj-lt"/>
                <a:ea typeface="+mj-ea"/>
                <a:cs typeface="+mj-cs"/>
                <a:sym typeface="Century Gothic"/>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pSp>
        <p:nvGrpSpPr>
          <p:cNvPr id="21" name="Group 20">
            <a:extLst>
              <a:ext uri="{FF2B5EF4-FFF2-40B4-BE49-F238E27FC236}">
                <a16:creationId xmlns:a16="http://schemas.microsoft.com/office/drawing/2014/main" id="{E2E288A0-A16D-4A55-B6B9-3EC7F4BF30E5}"/>
              </a:ext>
            </a:extLst>
          </p:cNvPr>
          <p:cNvGrpSpPr/>
          <p:nvPr/>
        </p:nvGrpSpPr>
        <p:grpSpPr>
          <a:xfrm>
            <a:off x="7873122" y="1549979"/>
            <a:ext cx="3540741" cy="4726020"/>
            <a:chOff x="134331" y="936020"/>
            <a:chExt cx="3625446" cy="6039260"/>
          </a:xfrm>
        </p:grpSpPr>
        <p:pic>
          <p:nvPicPr>
            <p:cNvPr id="22" name="Picture 2" descr="Ilustraciones gratis de Correo aéreo envolvente">
              <a:extLst>
                <a:ext uri="{FF2B5EF4-FFF2-40B4-BE49-F238E27FC236}">
                  <a16:creationId xmlns:a16="http://schemas.microsoft.com/office/drawing/2014/main" id="{28498CCA-03A4-48BF-A7B9-C275997CC8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797" b="11636"/>
            <a:stretch/>
          </p:blipFill>
          <p:spPr bwMode="auto">
            <a:xfrm rot="5400000">
              <a:off x="-1072576" y="2142927"/>
              <a:ext cx="6039260" cy="362544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Ilustraciones gratis de Papel">
              <a:extLst>
                <a:ext uri="{FF2B5EF4-FFF2-40B4-BE49-F238E27FC236}">
                  <a16:creationId xmlns:a16="http://schemas.microsoft.com/office/drawing/2014/main" id="{BD6A1735-2DD6-4BCB-85B1-8B804009CAC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13233" y="1253887"/>
              <a:ext cx="3277519" cy="551277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a:extLst>
              <a:ext uri="{FF2B5EF4-FFF2-40B4-BE49-F238E27FC236}">
                <a16:creationId xmlns:a16="http://schemas.microsoft.com/office/drawing/2014/main" id="{1B6432E8-3D9A-4ADB-B09D-803D4F27781D}"/>
              </a:ext>
            </a:extLst>
          </p:cNvPr>
          <p:cNvPicPr>
            <a:picLocks noChangeAspect="1"/>
          </p:cNvPicPr>
          <p:nvPr/>
        </p:nvPicPr>
        <p:blipFill>
          <a:blip r:embed="rId8"/>
          <a:stretch>
            <a:fillRect/>
          </a:stretch>
        </p:blipFill>
        <p:spPr>
          <a:xfrm>
            <a:off x="8651822" y="172289"/>
            <a:ext cx="2105110" cy="1377690"/>
          </a:xfrm>
          <a:prstGeom prst="rect">
            <a:avLst/>
          </a:prstGeom>
        </p:spPr>
      </p:pic>
      <p:sp>
        <p:nvSpPr>
          <p:cNvPr id="25" name="Speech Bubble: Rectangle with Corners Rounded 24">
            <a:extLst>
              <a:ext uri="{FF2B5EF4-FFF2-40B4-BE49-F238E27FC236}">
                <a16:creationId xmlns:a16="http://schemas.microsoft.com/office/drawing/2014/main" id="{78D84BE5-D6BB-4711-A281-7FE18D11A0B0}"/>
              </a:ext>
            </a:extLst>
          </p:cNvPr>
          <p:cNvSpPr/>
          <p:nvPr/>
        </p:nvSpPr>
        <p:spPr>
          <a:xfrm>
            <a:off x="5610283" y="1706184"/>
            <a:ext cx="2876462" cy="1258981"/>
          </a:xfrm>
          <a:prstGeom prst="wedgeRoundRectCallout">
            <a:avLst>
              <a:gd name="adj1" fmla="val 63292"/>
              <a:gd name="adj2" fmla="val 334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err="1">
                <a:solidFill>
                  <a:schemeClr val="bg1"/>
                </a:solidFill>
                <a:latin typeface="Century Gothic" panose="020B0502020202020204" pitchFamily="34" charset="0"/>
              </a:rPr>
              <a:t>Usa</a:t>
            </a:r>
            <a:r>
              <a:rPr lang="en-GB" sz="2400" dirty="0">
                <a:solidFill>
                  <a:schemeClr val="bg1"/>
                </a:solidFill>
                <a:latin typeface="Century Gothic" panose="020B0502020202020204" pitchFamily="34" charset="0"/>
              </a:rPr>
              <a:t> la forma </a:t>
            </a:r>
            <a:r>
              <a:rPr lang="en-GB" sz="2400" dirty="0" err="1">
                <a:solidFill>
                  <a:schemeClr val="bg1"/>
                </a:solidFill>
                <a:latin typeface="Century Gothic" panose="020B0502020202020204" pitchFamily="34" charset="0"/>
              </a:rPr>
              <a:t>correcta</a:t>
            </a:r>
            <a:r>
              <a:rPr lang="en-GB" sz="2400" dirty="0">
                <a:solidFill>
                  <a:schemeClr val="bg1"/>
                </a:solidFill>
                <a:latin typeface="Century Gothic" panose="020B0502020202020204" pitchFamily="34" charset="0"/>
              </a:rPr>
              <a:t> de ‘</a:t>
            </a:r>
            <a:r>
              <a:rPr lang="en-GB" sz="2400" dirty="0" err="1">
                <a:solidFill>
                  <a:schemeClr val="bg1"/>
                </a:solidFill>
                <a:latin typeface="Century Gothic" panose="020B0502020202020204" pitchFamily="34" charset="0"/>
              </a:rPr>
              <a:t>dar</a:t>
            </a:r>
            <a:r>
              <a:rPr lang="en-GB" sz="2400" dirty="0">
                <a:solidFill>
                  <a:schemeClr val="bg1"/>
                </a:solidFill>
                <a:latin typeface="Century Gothic" panose="020B0502020202020204" pitchFamily="34" charset="0"/>
              </a:rPr>
              <a:t>’ o ‘</a:t>
            </a:r>
            <a:r>
              <a:rPr lang="en-GB" sz="2400" dirty="0" err="1">
                <a:solidFill>
                  <a:schemeClr val="bg1"/>
                </a:solidFill>
                <a:latin typeface="Century Gothic" panose="020B0502020202020204" pitchFamily="34" charset="0"/>
              </a:rPr>
              <a:t>querer</a:t>
            </a:r>
            <a:r>
              <a:rPr lang="en-GB" sz="2400" dirty="0">
                <a:solidFill>
                  <a:schemeClr val="bg1"/>
                </a:solidFill>
                <a:latin typeface="Century Gothic" panose="020B0502020202020204" pitchFamily="34" charset="0"/>
              </a:rPr>
              <a:t>’.</a:t>
            </a:r>
          </a:p>
        </p:txBody>
      </p:sp>
      <p:sp>
        <p:nvSpPr>
          <p:cNvPr id="3" name="TextBox 2">
            <a:extLst>
              <a:ext uri="{FF2B5EF4-FFF2-40B4-BE49-F238E27FC236}">
                <a16:creationId xmlns:a16="http://schemas.microsoft.com/office/drawing/2014/main" id="{FF4D4781-8721-4896-A2B3-6E7DE7CCDEFA}"/>
              </a:ext>
            </a:extLst>
          </p:cNvPr>
          <p:cNvSpPr txBox="1"/>
          <p:nvPr/>
        </p:nvSpPr>
        <p:spPr>
          <a:xfrm>
            <a:off x="1496854" y="6334780"/>
            <a:ext cx="1587005" cy="523220"/>
          </a:xfrm>
          <a:prstGeom prst="rect">
            <a:avLst/>
          </a:prstGeom>
          <a:noFill/>
        </p:spPr>
        <p:txBody>
          <a:bodyPr wrap="square" rtlCol="0">
            <a:spAutoFit/>
          </a:bodyPr>
          <a:lstStyle/>
          <a:p>
            <a:r>
              <a:rPr lang="en-GB" sz="2800" dirty="0">
                <a:solidFill>
                  <a:schemeClr val="bg1"/>
                </a:solidFill>
              </a:rPr>
              <a:t>my - mi</a:t>
            </a:r>
          </a:p>
        </p:txBody>
      </p:sp>
    </p:spTree>
    <p:extLst>
      <p:ext uri="{BB962C8B-B14F-4D97-AF65-F5344CB8AC3E}">
        <p14:creationId xmlns:p14="http://schemas.microsoft.com/office/powerpoint/2010/main" val="25424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3677714" y="207040"/>
            <a:ext cx="62023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________ sobre _________</a:t>
            </a:r>
          </a:p>
        </p:txBody>
      </p:sp>
      <p:graphicFrame>
        <p:nvGraphicFramePr>
          <p:cNvPr id="3" name="Table 2">
            <a:extLst>
              <a:ext uri="{FF2B5EF4-FFF2-40B4-BE49-F238E27FC236}">
                <a16:creationId xmlns:a16="http://schemas.microsoft.com/office/drawing/2014/main" id="{9FEED92C-6A71-4550-96E7-16CA4853899D}"/>
              </a:ext>
            </a:extLst>
          </p:cNvPr>
          <p:cNvGraphicFramePr>
            <a:graphicFrameLocks noGrp="1"/>
          </p:cNvGraphicFramePr>
          <p:nvPr>
            <p:extLst>
              <p:ext uri="{D42A27DB-BD31-4B8C-83A1-F6EECF244321}">
                <p14:modId xmlns:p14="http://schemas.microsoft.com/office/powerpoint/2010/main" val="2605171352"/>
              </p:ext>
            </p:extLst>
          </p:nvPr>
        </p:nvGraphicFramePr>
        <p:xfrm>
          <a:off x="296709" y="4466623"/>
          <a:ext cx="4571807" cy="1935476"/>
        </p:xfrm>
        <a:graphic>
          <a:graphicData uri="http://schemas.openxmlformats.org/drawingml/2006/table">
            <a:tbl>
              <a:tblPr firstRow="1" firstCol="1" bandRow="1">
                <a:tableStyleId>{5940675A-B579-460E-94D1-54222C63F5DA}</a:tableStyleId>
              </a:tblPr>
              <a:tblGrid>
                <a:gridCol w="4571807">
                  <a:extLst>
                    <a:ext uri="{9D8B030D-6E8A-4147-A177-3AD203B41FA5}">
                      <a16:colId xmlns:a16="http://schemas.microsoft.com/office/drawing/2014/main" val="1419956371"/>
                    </a:ext>
                  </a:extLst>
                </a:gridCol>
              </a:tblGrid>
              <a:tr h="483869">
                <a:tc>
                  <a:txBody>
                    <a:bodyPr/>
                    <a:lstStyle/>
                    <a:p>
                      <a:pPr>
                        <a:lnSpc>
                          <a:spcPct val="107000"/>
                        </a:lnSpc>
                        <a:spcAft>
                          <a:spcPts val="800"/>
                        </a:spcAft>
                      </a:pPr>
                      <a:r>
                        <a:rPr lang="es-ES" sz="2400" b="0" i="0" dirty="0">
                          <a:solidFill>
                            <a:srgbClr val="002060"/>
                          </a:solidFill>
                          <a:effectLst/>
                          <a:latin typeface="Century Gothic" panose="020B0502020202020204" pitchFamily="34" charset="0"/>
                        </a:rPr>
                        <a:t>Recogido tu rebaño</a:t>
                      </a:r>
                      <a:endParaRPr lang="en-GB" sz="2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11695415"/>
                  </a:ext>
                </a:extLst>
              </a:tr>
              <a:tr h="483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2060"/>
                          </a:solidFill>
                          <a:effectLst/>
                          <a:latin typeface="Century Gothic" panose="020B0502020202020204" pitchFamily="34" charset="0"/>
                        </a:rPr>
                        <a:t>¿A dónde vas pastorcito?</a:t>
                      </a:r>
                      <a:endParaRPr lang="en-GB" sz="2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29491067"/>
                  </a:ext>
                </a:extLst>
              </a:tr>
              <a:tr h="483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2060"/>
                          </a:solidFill>
                          <a:effectLst/>
                          <a:latin typeface="Century Gothic" panose="020B0502020202020204" pitchFamily="34" charset="0"/>
                        </a:rPr>
                        <a:t>Voy a llevar al portal</a:t>
                      </a:r>
                      <a:endParaRPr lang="en-GB" sz="220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27273404"/>
                  </a:ext>
                </a:extLst>
              </a:tr>
              <a:tr h="483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rgbClr val="002060"/>
                          </a:solidFill>
                          <a:effectLst/>
                          <a:latin typeface="Century Gothic" panose="020B0502020202020204" pitchFamily="34" charset="0"/>
                        </a:rPr>
                        <a:t>Requesón, manteca y vino</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57510331"/>
                  </a:ext>
                </a:extLst>
              </a:tr>
            </a:tbl>
          </a:graphicData>
        </a:graphic>
      </p:graphicFrame>
      <p:sp>
        <p:nvSpPr>
          <p:cNvPr id="13" name="TextBox 12">
            <a:extLst>
              <a:ext uri="{FF2B5EF4-FFF2-40B4-BE49-F238E27FC236}">
                <a16:creationId xmlns:a16="http://schemas.microsoft.com/office/drawing/2014/main" id="{E62C9852-855C-4171-8676-7F833900B019}"/>
              </a:ext>
            </a:extLst>
          </p:cNvPr>
          <p:cNvSpPr txBox="1"/>
          <p:nvPr/>
        </p:nvSpPr>
        <p:spPr>
          <a:xfrm>
            <a:off x="175697" y="1542746"/>
            <a:ext cx="6603187"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a:t>
            </a:r>
            <a:r>
              <a:rPr kumimoji="0" lang="es-ES" sz="2200" b="1"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estribillo]</a:t>
            </a:r>
            <a:r>
              <a:rPr kumimoji="0" lang="es-ES" sz="2200" b="0"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002060"/>
                </a:solidFill>
                <a:effectLst/>
                <a:highlight>
                  <a:srgbClr val="DEEAF6"/>
                </a:highlight>
                <a:uLnTx/>
                <a:uFillTx/>
                <a:latin typeface="Century Gothic" panose="020B0502020202020204" pitchFamily="34" charset="0"/>
                <a:ea typeface="+mn-ea"/>
                <a:cs typeface="+mn-cs"/>
              </a:rPr>
              <a:t>chorus</a:t>
            </a:r>
            <a:r>
              <a:rPr kumimoji="0" lang="es-ES" sz="2200" b="0"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 </a:t>
            </a:r>
            <a:r>
              <a:rPr kumimoji="0" lang="es-ES" sz="2200" b="1"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1</a:t>
            </a:r>
            <a:endParaRPr kumimoji="0" lang="es-ES" sz="2200" b="0"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  _____________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b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sobre campana 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asómate a la _____________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endPar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verás al 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en la cuna.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Belén, campanas de Belén</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los ángeles __________ </a:t>
            </a: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nuevas </a:t>
            </a:r>
            <a:r>
              <a:rPr lang="es-ES" sz="2400" dirty="0">
                <a:solidFill>
                  <a:srgbClr val="002060"/>
                </a:solidFill>
                <a:latin typeface="Century Gothic" panose="020B0502020202020204" pitchFamily="34" charset="0"/>
              </a:rPr>
              <a:t>nos</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traéis?</a:t>
            </a:r>
          </a:p>
        </p:txBody>
      </p:sp>
      <p:sp>
        <p:nvSpPr>
          <p:cNvPr id="16" name="TextBox 15">
            <a:extLst>
              <a:ext uri="{FF2B5EF4-FFF2-40B4-BE49-F238E27FC236}">
                <a16:creationId xmlns:a16="http://schemas.microsoft.com/office/drawing/2014/main" id="{F2B328EA-9777-4054-9CE3-9692A9458E0B}"/>
              </a:ext>
            </a:extLst>
          </p:cNvPr>
          <p:cNvSpPr txBox="1"/>
          <p:nvPr/>
        </p:nvSpPr>
        <p:spPr>
          <a:xfrm>
            <a:off x="6421359" y="5026305"/>
            <a:ext cx="526763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[estribillo]</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chorus</a:t>
            </a: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17" name="TextBox 16">
            <a:extLst>
              <a:ext uri="{FF2B5EF4-FFF2-40B4-BE49-F238E27FC236}">
                <a16:creationId xmlns:a16="http://schemas.microsoft.com/office/drawing/2014/main" id="{181F171B-14B4-4DAC-A4BF-FD51E32930BF}"/>
              </a:ext>
            </a:extLst>
          </p:cNvPr>
          <p:cNvSpPr txBox="1"/>
          <p:nvPr/>
        </p:nvSpPr>
        <p:spPr>
          <a:xfrm>
            <a:off x="175697" y="1844675"/>
            <a:ext cx="24069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3FDD01C-5F3B-4494-9570-1436D553F2DB}"/>
              </a:ext>
            </a:extLst>
          </p:cNvPr>
          <p:cNvSpPr txBox="1"/>
          <p:nvPr/>
        </p:nvSpPr>
        <p:spPr>
          <a:xfrm>
            <a:off x="3375421" y="1844675"/>
            <a:ext cx="24069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AFF93124-8BB4-4D4A-96A1-7F6DB3389A11}"/>
              </a:ext>
            </a:extLst>
          </p:cNvPr>
          <p:cNvSpPr txBox="1"/>
          <p:nvPr/>
        </p:nvSpPr>
        <p:spPr>
          <a:xfrm>
            <a:off x="2745505" y="2191198"/>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FE1D3CFF-E929-43BE-82F4-180CFB203645}"/>
              </a:ext>
            </a:extLst>
          </p:cNvPr>
          <p:cNvSpPr txBox="1"/>
          <p:nvPr/>
        </p:nvSpPr>
        <p:spPr>
          <a:xfrm>
            <a:off x="8285019" y="5664836"/>
            <a:ext cx="3892442" cy="707886"/>
          </a:xfrm>
          <a:prstGeom prst="rect">
            <a:avLst/>
          </a:prstGeom>
          <a:solidFill>
            <a:srgbClr val="AFDC7E"/>
          </a:solid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villancico </a:t>
            </a:r>
            <a:r>
              <a:rPr kumimoji="0" lang="es-ES"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Christmas carol  </a:t>
            </a:r>
          </a:p>
          <a:p>
            <a:pPr marL="0" marR="0" lvl="0" indent="0" algn="l" defTabSz="914400" rtl="0" eaLnBrk="1" fontAlgn="auto" latinLnBrk="0" hangingPunct="1">
              <a:lnSpc>
                <a:spcPct val="100000"/>
              </a:lnSpc>
              <a:spcBef>
                <a:spcPct val="0"/>
              </a:spcBef>
              <a:spcAft>
                <a:spcPts val="0"/>
              </a:spcAft>
              <a:buClrTx/>
              <a:buSzTx/>
              <a:buFontTx/>
              <a:buNone/>
              <a:tabLst/>
              <a:defRPr/>
            </a:pPr>
            <a:r>
              <a:rPr lang="es-ES" altLang="en-US" sz="2000" b="1" dirty="0">
                <a:solidFill>
                  <a:srgbClr val="002060"/>
                </a:solidFill>
                <a:latin typeface="Century Gothic" panose="020B0502020202020204" pitchFamily="34" charset="0"/>
              </a:rPr>
              <a:t>tocar </a:t>
            </a:r>
            <a:r>
              <a:rPr lang="es-ES" altLang="en-US" sz="2000" dirty="0">
                <a:solidFill>
                  <a:srgbClr val="002060"/>
                </a:solidFill>
                <a:latin typeface="Century Gothic" panose="020B0502020202020204" pitchFamily="34" charset="0"/>
              </a:rPr>
              <a:t>– to play (instrument)</a:t>
            </a:r>
            <a:endParaRPr kumimoji="0" lang="es-ES"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68A28420-F390-9B8E-E68C-F21914884D81}"/>
              </a:ext>
            </a:extLst>
          </p:cNvPr>
          <p:cNvSpPr txBox="1"/>
          <p:nvPr/>
        </p:nvSpPr>
        <p:spPr>
          <a:xfrm>
            <a:off x="6421359" y="1579495"/>
            <a:ext cx="6603187"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a:t>
            </a:r>
            <a:r>
              <a:rPr kumimoji="0" lang="es-ES" sz="2200" b="1"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estribillo]</a:t>
            </a:r>
            <a:r>
              <a:rPr kumimoji="0" lang="es-ES" sz="2200" b="0"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 (</a:t>
            </a:r>
            <a:r>
              <a:rPr kumimoji="0" lang="es-ES" sz="2200" b="0" i="0" u="none" strike="noStrike" kern="1200" cap="none" spc="0" normalizeH="0" baseline="0" noProof="0" dirty="0" err="1">
                <a:ln>
                  <a:noFill/>
                </a:ln>
                <a:solidFill>
                  <a:srgbClr val="002060"/>
                </a:solidFill>
                <a:effectLst/>
                <a:highlight>
                  <a:srgbClr val="DEEAF6"/>
                </a:highlight>
                <a:uLnTx/>
                <a:uFillTx/>
                <a:latin typeface="Century Gothic" panose="020B0502020202020204" pitchFamily="34" charset="0"/>
                <a:ea typeface="+mn-ea"/>
                <a:cs typeface="+mn-cs"/>
              </a:rPr>
              <a:t>chorus</a:t>
            </a:r>
            <a:r>
              <a:rPr kumimoji="0" lang="es-ES" sz="2200" b="0"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 </a:t>
            </a:r>
            <a:r>
              <a:rPr kumimoji="0" lang="es-ES" sz="2200" b="1"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rPr>
              <a:t>2</a:t>
            </a:r>
            <a:endParaRPr kumimoji="0" lang="es-ES" sz="2200" b="0" i="0" u="none" strike="noStrike" kern="1200" cap="none" spc="0" normalizeH="0" baseline="0" noProof="0" dirty="0">
              <a:ln>
                <a:noFill/>
              </a:ln>
              <a:solidFill>
                <a:srgbClr val="002060"/>
              </a:solidFill>
              <a:effectLst/>
              <a:highlight>
                <a:srgbClr val="DEEAF6"/>
              </a:highligh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sobre  _____________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b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sobre campana 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(9)</a:t>
            </a:r>
            <a:endPar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asómate a la _____________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(10)</a:t>
            </a:r>
            <a:endPar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porque _________ </a:t>
            </a:r>
            <a:r>
              <a:rPr kumimoji="0" lang="es-ES"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(11) </a:t>
            </a: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naciendo Dios.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Belén, campanas de Belén</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los ángeles __________ </a:t>
            </a:r>
            <a:r>
              <a:rPr kumimoji="0" lang="es-ES"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(12)</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nuevas nos traéis?</a:t>
            </a:r>
          </a:p>
        </p:txBody>
      </p:sp>
      <p:sp>
        <p:nvSpPr>
          <p:cNvPr id="10" name="TextBox 9">
            <a:extLst>
              <a:ext uri="{FF2B5EF4-FFF2-40B4-BE49-F238E27FC236}">
                <a16:creationId xmlns:a16="http://schemas.microsoft.com/office/drawing/2014/main" id="{FC82BE45-6F54-E184-EEB4-F95DBDBC7A48}"/>
              </a:ext>
            </a:extLst>
          </p:cNvPr>
          <p:cNvSpPr txBox="1"/>
          <p:nvPr/>
        </p:nvSpPr>
        <p:spPr>
          <a:xfrm>
            <a:off x="2155972" y="2537721"/>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ventana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00EB38F-BC47-0815-2FA8-4AD3C7280D00}"/>
              </a:ext>
            </a:extLst>
          </p:cNvPr>
          <p:cNvSpPr txBox="1"/>
          <p:nvPr/>
        </p:nvSpPr>
        <p:spPr>
          <a:xfrm>
            <a:off x="1604629" y="2884244"/>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niño</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48F69EE4-7AE2-35C4-D6DB-2C705D090BF8}"/>
              </a:ext>
            </a:extLst>
          </p:cNvPr>
          <p:cNvSpPr txBox="1"/>
          <p:nvPr/>
        </p:nvSpPr>
        <p:spPr>
          <a:xfrm>
            <a:off x="2803460" y="3535450"/>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tocan</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pic>
        <p:nvPicPr>
          <p:cNvPr id="35" name="Picture 4" descr="Bebé, Niño, Jesús, Jesucristo, Navidad, Nacimiento">
            <a:extLst>
              <a:ext uri="{FF2B5EF4-FFF2-40B4-BE49-F238E27FC236}">
                <a16:creationId xmlns:a16="http://schemas.microsoft.com/office/drawing/2014/main" id="{B7F42F90-B348-02AC-997D-E9DB0A286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0192" y="2853615"/>
            <a:ext cx="534440" cy="41465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Religión, Navidad, Cuna, Belén, Cristo, Infantil">
            <a:extLst>
              <a:ext uri="{FF2B5EF4-FFF2-40B4-BE49-F238E27FC236}">
                <a16:creationId xmlns:a16="http://schemas.microsoft.com/office/drawing/2014/main" id="{DA71F945-3C3E-F605-BB90-1D324A11D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664" y="5343634"/>
            <a:ext cx="913938" cy="68545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áficos vectoriales gratis de Oveja">
            <a:extLst>
              <a:ext uri="{FF2B5EF4-FFF2-40B4-BE49-F238E27FC236}">
                <a16:creationId xmlns:a16="http://schemas.microsoft.com/office/drawing/2014/main" id="{2A504E54-830B-58E2-6F5E-D1DEDE5B3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5421" y="4335950"/>
            <a:ext cx="949796" cy="4748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áficos vectoriales gratis de Pastor">
            <a:extLst>
              <a:ext uri="{FF2B5EF4-FFF2-40B4-BE49-F238E27FC236}">
                <a16:creationId xmlns:a16="http://schemas.microsoft.com/office/drawing/2014/main" id="{DA159035-BF01-3F63-D173-D7DD28167C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2988" y="4665981"/>
            <a:ext cx="413289" cy="6854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ráficos vectoriales gratis de Queso">
            <a:extLst>
              <a:ext uri="{FF2B5EF4-FFF2-40B4-BE49-F238E27FC236}">
                <a16:creationId xmlns:a16="http://schemas.microsoft.com/office/drawing/2014/main" id="{37CA8549-B2AB-9CD3-F08F-8DCAD44FB2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0966" y="5976062"/>
            <a:ext cx="470622" cy="504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ráficos vectoriales gratis de Manteca">
            <a:extLst>
              <a:ext uri="{FF2B5EF4-FFF2-40B4-BE49-F238E27FC236}">
                <a16:creationId xmlns:a16="http://schemas.microsoft.com/office/drawing/2014/main" id="{48BCEE65-D1B7-9F19-32EC-77A3AACC0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5487" y="5971128"/>
            <a:ext cx="596892" cy="51248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ráficos vectoriales gratis de Vino">
            <a:extLst>
              <a:ext uri="{FF2B5EF4-FFF2-40B4-BE49-F238E27FC236}">
                <a16:creationId xmlns:a16="http://schemas.microsoft.com/office/drawing/2014/main" id="{69D4CFA0-A906-7557-86A1-67E18438CB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1264" y="5716646"/>
            <a:ext cx="411272" cy="68545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066A17F6-315F-BECA-8277-13A3AA99C43D}"/>
              </a:ext>
            </a:extLst>
          </p:cNvPr>
          <p:cNvSpPr txBox="1"/>
          <p:nvPr/>
        </p:nvSpPr>
        <p:spPr>
          <a:xfrm>
            <a:off x="6493402" y="1900707"/>
            <a:ext cx="19802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A558878-472B-5F5D-9ADF-A364FF24E8E7}"/>
              </a:ext>
            </a:extLst>
          </p:cNvPr>
          <p:cNvSpPr txBox="1"/>
          <p:nvPr/>
        </p:nvSpPr>
        <p:spPr>
          <a:xfrm>
            <a:off x="9693127" y="1900707"/>
            <a:ext cx="19681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4A7FEAC8-54A5-482A-05F9-0FB0FEB0F1C2}"/>
              </a:ext>
            </a:extLst>
          </p:cNvPr>
          <p:cNvSpPr txBox="1"/>
          <p:nvPr/>
        </p:nvSpPr>
        <p:spPr>
          <a:xfrm>
            <a:off x="9063210" y="2247230"/>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dos</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7" name="TextBox 46">
            <a:extLst>
              <a:ext uri="{FF2B5EF4-FFF2-40B4-BE49-F238E27FC236}">
                <a16:creationId xmlns:a16="http://schemas.microsoft.com/office/drawing/2014/main" id="{1128AC12-8998-CD81-1F47-CB0EF81BDCC0}"/>
              </a:ext>
            </a:extLst>
          </p:cNvPr>
          <p:cNvSpPr txBox="1"/>
          <p:nvPr/>
        </p:nvSpPr>
        <p:spPr>
          <a:xfrm>
            <a:off x="8473677" y="2593753"/>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ventana</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B99DC67E-3072-CD62-2403-EF75A22CF684}"/>
              </a:ext>
            </a:extLst>
          </p:cNvPr>
          <p:cNvSpPr txBox="1"/>
          <p:nvPr/>
        </p:nvSpPr>
        <p:spPr>
          <a:xfrm>
            <a:off x="7797639" y="2876708"/>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está</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5C5B4BB6-9861-4D0F-E0E7-23D5E5D2D428}"/>
              </a:ext>
            </a:extLst>
          </p:cNvPr>
          <p:cNvSpPr txBox="1"/>
          <p:nvPr/>
        </p:nvSpPr>
        <p:spPr>
          <a:xfrm>
            <a:off x="9121165" y="3591482"/>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tocan</a:t>
            </a:r>
            <a:endParaRPr kumimoji="0" lang="en-GB" sz="28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380EB09B-850C-82DD-57BF-BA22DF429573}"/>
              </a:ext>
            </a:extLst>
          </p:cNvPr>
          <p:cNvSpPr txBox="1"/>
          <p:nvPr/>
        </p:nvSpPr>
        <p:spPr>
          <a:xfrm>
            <a:off x="3648239" y="319957"/>
            <a:ext cx="24069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Campana</a:t>
            </a:r>
            <a:endParaRPr kumimoji="0" lang="en-GB" sz="32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sp>
        <p:nvSpPr>
          <p:cNvPr id="54" name="TextBox 53">
            <a:extLst>
              <a:ext uri="{FF2B5EF4-FFF2-40B4-BE49-F238E27FC236}">
                <a16:creationId xmlns:a16="http://schemas.microsoft.com/office/drawing/2014/main" id="{B8A33324-A960-103F-E388-1DDB0A538EB1}"/>
              </a:ext>
            </a:extLst>
          </p:cNvPr>
          <p:cNvSpPr txBox="1"/>
          <p:nvPr/>
        </p:nvSpPr>
        <p:spPr>
          <a:xfrm>
            <a:off x="7351240" y="295148"/>
            <a:ext cx="24069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campana</a:t>
            </a:r>
            <a:endParaRPr kumimoji="0" lang="en-GB" sz="3200" b="1" i="0" u="none" strike="noStrike" kern="1200" cap="none" spc="0" normalizeH="0" baseline="0" noProof="0" dirty="0">
              <a:ln>
                <a:noFill/>
              </a:ln>
              <a:solidFill>
                <a:srgbClr val="92D050"/>
              </a:solidFill>
              <a:effectLst/>
              <a:uLnTx/>
              <a:uFillTx/>
              <a:latin typeface="Calibri" panose="020F0502020204030204"/>
              <a:ea typeface="+mn-ea"/>
              <a:cs typeface="+mn-cs"/>
            </a:endParaRPr>
          </a:p>
        </p:txBody>
      </p:sp>
      <p:pic>
        <p:nvPicPr>
          <p:cNvPr id="55" name="Picture 16" descr="Gráficos vectoriales gratis de Campana">
            <a:extLst>
              <a:ext uri="{FF2B5EF4-FFF2-40B4-BE49-F238E27FC236}">
                <a16:creationId xmlns:a16="http://schemas.microsoft.com/office/drawing/2014/main" id="{BFDD4BA5-B599-D3C3-8504-65593F33DA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574685" y="174966"/>
            <a:ext cx="463848" cy="47359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Gráficos vectoriales gratis de Ángel">
            <a:extLst>
              <a:ext uri="{FF2B5EF4-FFF2-40B4-BE49-F238E27FC236}">
                <a16:creationId xmlns:a16="http://schemas.microsoft.com/office/drawing/2014/main" id="{02CE5180-0E6E-8831-E846-390500E08DB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75789" y="3468084"/>
            <a:ext cx="534440" cy="55230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8" descr="Gráficos vectoriales gratis de Ángel">
            <a:extLst>
              <a:ext uri="{FF2B5EF4-FFF2-40B4-BE49-F238E27FC236}">
                <a16:creationId xmlns:a16="http://schemas.microsoft.com/office/drawing/2014/main" id="{AEBD10AB-6C4F-C8A8-9DC5-188590BC22C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154549" y="3535450"/>
            <a:ext cx="534440" cy="55230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6FBB510-9AE4-4263-AFC3-FFA6A12A1173}"/>
              </a:ext>
            </a:extLst>
          </p:cNvPr>
          <p:cNvSpPr>
            <a:spLocks noGrp="1"/>
          </p:cNvSpPr>
          <p:nvPr>
            <p:ph type="title"/>
          </p:nvPr>
        </p:nvSpPr>
        <p:spPr>
          <a:xfrm>
            <a:off x="0" y="152382"/>
            <a:ext cx="3276954" cy="647577"/>
          </a:xfrm>
        </p:spPr>
        <p:txBody>
          <a:bodyPr/>
          <a:lstStyle/>
          <a:p>
            <a:r>
              <a:rPr lang="en-GB" dirty="0"/>
              <a:t>Un villancico</a:t>
            </a:r>
          </a:p>
        </p:txBody>
      </p:sp>
      <p:sp>
        <p:nvSpPr>
          <p:cNvPr id="42" name="Rounded Rectangle 11">
            <a:extLst>
              <a:ext uri="{FF2B5EF4-FFF2-40B4-BE49-F238E27FC236}">
                <a16:creationId xmlns:a16="http://schemas.microsoft.com/office/drawing/2014/main" id="{84071173-9CBA-4CB3-B5B5-1FE1EBF4A4CB}"/>
              </a:ext>
            </a:extLst>
          </p:cNvPr>
          <p:cNvSpPr/>
          <p:nvPr/>
        </p:nvSpPr>
        <p:spPr>
          <a:xfrm>
            <a:off x="10648378" y="152382"/>
            <a:ext cx="1439437" cy="469450"/>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1" name="Picture 16" descr="Gráficos vectoriales gratis de Campana">
            <a:extLst>
              <a:ext uri="{FF2B5EF4-FFF2-40B4-BE49-F238E27FC236}">
                <a16:creationId xmlns:a16="http://schemas.microsoft.com/office/drawing/2014/main" id="{E603A7B6-0987-480B-88BB-0EA1E8907C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06322" y="207040"/>
            <a:ext cx="459785" cy="469450"/>
          </a:xfrm>
          <a:prstGeom prst="rect">
            <a:avLst/>
          </a:prstGeom>
          <a:noFill/>
          <a:extLst>
            <a:ext uri="{909E8E84-426E-40DD-AFC4-6F175D3DCCD1}">
              <a14:hiddenFill xmlns:a14="http://schemas.microsoft.com/office/drawing/2010/main">
                <a:solidFill>
                  <a:srgbClr val="FFFFFF"/>
                </a:solidFill>
              </a14:hiddenFill>
            </a:ext>
          </a:extLst>
        </p:spPr>
      </p:pic>
      <p:pic>
        <p:nvPicPr>
          <p:cNvPr id="58" name="Graphic 57" descr="Teacher">
            <a:extLst>
              <a:ext uri="{FF2B5EF4-FFF2-40B4-BE49-F238E27FC236}">
                <a16:creationId xmlns:a16="http://schemas.microsoft.com/office/drawing/2014/main" id="{96C7AD10-282D-4A2F-B04F-9B041411D2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1800" y="727476"/>
            <a:ext cx="914400" cy="914400"/>
          </a:xfrm>
          <a:prstGeom prst="rect">
            <a:avLst/>
          </a:prstGeom>
        </p:spPr>
      </p:pic>
      <p:sp>
        <p:nvSpPr>
          <p:cNvPr id="59" name="Speech Bubble: Rectangle with Corners Rounded 58">
            <a:extLst>
              <a:ext uri="{FF2B5EF4-FFF2-40B4-BE49-F238E27FC236}">
                <a16:creationId xmlns:a16="http://schemas.microsoft.com/office/drawing/2014/main" id="{E33F7ACB-065B-4E9B-A440-1D0DAF7A3CFD}"/>
              </a:ext>
            </a:extLst>
          </p:cNvPr>
          <p:cNvSpPr/>
          <p:nvPr/>
        </p:nvSpPr>
        <p:spPr>
          <a:xfrm>
            <a:off x="996199" y="877920"/>
            <a:ext cx="5386434" cy="559683"/>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¡Escucha y completa el </a:t>
            </a:r>
            <a:r>
              <a:rPr kumimoji="0" lang="es-ES" alt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villancico</a:t>
            </a:r>
            <a:r>
              <a:rPr kumimoji="0" lang="es-ES" alt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60" name="Speech Bubble: Rectangle with Corners Rounded 59">
            <a:extLst>
              <a:ext uri="{FF2B5EF4-FFF2-40B4-BE49-F238E27FC236}">
                <a16:creationId xmlns:a16="http://schemas.microsoft.com/office/drawing/2014/main" id="{E8129655-5399-4FEB-9E8A-920A16D74A03}"/>
              </a:ext>
            </a:extLst>
          </p:cNvPr>
          <p:cNvSpPr/>
          <p:nvPr/>
        </p:nvSpPr>
        <p:spPr>
          <a:xfrm>
            <a:off x="6701381" y="887829"/>
            <a:ext cx="4959898" cy="559683"/>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 título tiene el villancico?</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0187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500"/>
                                        <p:tgtEl>
                                          <p:spTgt spid="4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fade">
                                      <p:cBhvr>
                                        <p:cTn id="71" dur="500"/>
                                        <p:tgtEl>
                                          <p:spTgt spid="5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54"/>
                                        </p:tgtEl>
                                        <p:attrNameLst>
                                          <p:attrName>style.visibility</p:attrName>
                                        </p:attrNameLst>
                                      </p:cBhvr>
                                      <p:to>
                                        <p:strVal val="visible"/>
                                      </p:to>
                                    </p:set>
                                    <p:animEffect transition="in" filter="fade">
                                      <p:cBhvr>
                                        <p:cTn id="7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0" grpId="0"/>
      <p:bldP spid="10" grpId="0"/>
      <p:bldP spid="11" grpId="0"/>
      <p:bldP spid="21" grpId="0"/>
      <p:bldP spid="44" grpId="0"/>
      <p:bldP spid="45" grpId="0"/>
      <p:bldP spid="46" grpId="0"/>
      <p:bldP spid="47" grpId="0"/>
      <p:bldP spid="48" grpId="0"/>
      <p:bldP spid="49" grpId="0"/>
      <p:bldP spid="52" grpId="0"/>
      <p:bldP spid="54" grpId="0"/>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77FAEEAD-A726-4D42-B6DE-80DC484429E3}"/>
              </a:ext>
            </a:extLst>
          </p:cNvPr>
          <p:cNvSpPr/>
          <p:nvPr/>
        </p:nvSpPr>
        <p:spPr>
          <a:xfrm>
            <a:off x="96402" y="1634499"/>
            <a:ext cx="8869224" cy="4152970"/>
          </a:xfrm>
          <a:prstGeom prst="wedgeRoundRectCallout">
            <a:avLst>
              <a:gd name="adj1" fmla="val 49369"/>
              <a:gd name="adj2" fmla="val 22246"/>
              <a:gd name="adj3" fmla="val 16667"/>
            </a:avLst>
          </a:prstGeom>
          <a:solidFill>
            <a:srgbClr val="FEFAF8"/>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EF584BA2-A3C8-41B5-9723-2D9A7B32B9D8}"/>
              </a:ext>
            </a:extLst>
          </p:cNvPr>
          <p:cNvSpPr/>
          <p:nvPr/>
        </p:nvSpPr>
        <p:spPr>
          <a:xfrm>
            <a:off x="28574" y="5853479"/>
            <a:ext cx="10760240" cy="396199"/>
          </a:xfrm>
          <a:prstGeom prst="roundRect">
            <a:avLst/>
          </a:prstGeom>
          <a:solidFill>
            <a:schemeClr val="accent6">
              <a:lumMod val="20000"/>
              <a:lumOff val="80000"/>
            </a:schemeClr>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solidFill>
                <a:srgbClr val="002060"/>
              </a:solidFill>
              <a:latin typeface="Century Gothic" panose="020B0502020202020204" pitchFamily="34" charset="0"/>
            </a:endParaRPr>
          </a:p>
        </p:txBody>
      </p:sp>
      <p:sp>
        <p:nvSpPr>
          <p:cNvPr id="3" name="TextBox 2">
            <a:extLst>
              <a:ext uri="{FF2B5EF4-FFF2-40B4-BE49-F238E27FC236}">
                <a16:creationId xmlns:a16="http://schemas.microsoft.com/office/drawing/2014/main" id="{A3D9B603-534F-4F24-BA47-D477D2456017}"/>
              </a:ext>
            </a:extLst>
          </p:cNvPr>
          <p:cNvSpPr txBox="1"/>
          <p:nvPr/>
        </p:nvSpPr>
        <p:spPr>
          <a:xfrm>
            <a:off x="289320" y="1777677"/>
            <a:ext cx="8704880" cy="3849836"/>
          </a:xfrm>
          <a:prstGeom prst="rect">
            <a:avLst/>
          </a:prstGeom>
          <a:noFill/>
        </p:spPr>
        <p:txBody>
          <a:bodyPr wrap="square">
            <a:spAutoFit/>
          </a:bodyPr>
          <a:lstStyle/>
          <a:p>
            <a:pPr>
              <a:lnSpc>
                <a:spcPct val="107000"/>
              </a:lnSpc>
              <a:spcAft>
                <a:spcPts val="800"/>
              </a:spcAft>
            </a:pPr>
            <a:r>
              <a:rPr lang="es-ES" sz="2300" dirty="0">
                <a:effectLst/>
                <a:ea typeface="Calibri" panose="020F0502020204030204" pitchFamily="34" charset="0"/>
                <a:cs typeface="Times New Roman" panose="02020603050405020304" pitchFamily="18" charset="0"/>
              </a:rPr>
              <a:t>La familia es muy importante en Navidad. Es bueno estar con familia, bailar, mirar películas y </a:t>
            </a:r>
            <a:r>
              <a:rPr lang="es-ES" sz="2300" b="1" dirty="0">
                <a:effectLst/>
                <a:ea typeface="Calibri" panose="020F0502020204030204" pitchFamily="34" charset="0"/>
                <a:cs typeface="Times New Roman" panose="02020603050405020304" pitchFamily="18" charset="0"/>
              </a:rPr>
              <a:t>dar regalos</a:t>
            </a:r>
            <a:r>
              <a:rPr lang="es-ES" sz="2300" dirty="0">
                <a:effectLst/>
                <a:ea typeface="Calibri" panose="020F0502020204030204" pitchFamily="34" charset="0"/>
                <a:cs typeface="Times New Roman" panose="02020603050405020304" pitchFamily="18" charset="0"/>
              </a:rPr>
              <a:t>. Siempre* </a:t>
            </a:r>
            <a:r>
              <a:rPr lang="es-ES" sz="2300" b="1" dirty="0">
                <a:effectLst/>
                <a:ea typeface="Calibri" panose="020F0502020204030204" pitchFamily="34" charset="0"/>
                <a:cs typeface="Times New Roman" panose="02020603050405020304" pitchFamily="18" charset="0"/>
              </a:rPr>
              <a:t>doy</a:t>
            </a:r>
            <a:r>
              <a:rPr lang="es-ES" sz="2300" dirty="0">
                <a:effectLst/>
                <a:ea typeface="Calibri" panose="020F0502020204030204" pitchFamily="34" charset="0"/>
                <a:cs typeface="Times New Roman" panose="02020603050405020304" pitchFamily="18" charset="0"/>
              </a:rPr>
              <a:t> </a:t>
            </a:r>
            <a:r>
              <a:rPr lang="es-ES" sz="2300" b="1" dirty="0">
                <a:effectLst/>
                <a:ea typeface="Calibri" panose="020F0502020204030204" pitchFamily="34" charset="0"/>
                <a:cs typeface="Times New Roman" panose="02020603050405020304" pitchFamily="18" charset="0"/>
              </a:rPr>
              <a:t>regalos </a:t>
            </a:r>
            <a:r>
              <a:rPr lang="es-ES" sz="2300" dirty="0">
                <a:effectLst/>
                <a:ea typeface="Calibri" panose="020F0502020204030204" pitchFamily="34" charset="0"/>
                <a:cs typeface="Times New Roman" panose="02020603050405020304" pitchFamily="18" charset="0"/>
              </a:rPr>
              <a:t>a la familia y a los amigos. </a:t>
            </a:r>
            <a:br>
              <a:rPr lang="es-ES" sz="2300" dirty="0">
                <a:effectLst/>
                <a:ea typeface="Calibri" panose="020F0502020204030204" pitchFamily="34" charset="0"/>
                <a:cs typeface="Times New Roman" panose="02020603050405020304" pitchFamily="18" charset="0"/>
              </a:rPr>
            </a:br>
            <a:r>
              <a:rPr lang="es-ES" sz="2300" dirty="0">
                <a:effectLst/>
                <a:ea typeface="Calibri" panose="020F0502020204030204" pitchFamily="34" charset="0"/>
                <a:cs typeface="Times New Roman" panose="02020603050405020304" pitchFamily="18" charset="0"/>
              </a:rPr>
              <a:t>Mi </a:t>
            </a:r>
            <a:r>
              <a:rPr lang="es-ES" sz="2300" b="1" dirty="0">
                <a:effectLst/>
                <a:ea typeface="Calibri" panose="020F0502020204030204" pitchFamily="34" charset="0"/>
                <a:cs typeface="Times New Roman" panose="02020603050405020304" pitchFamily="18" charset="0"/>
              </a:rPr>
              <a:t>hermana</a:t>
            </a:r>
            <a:r>
              <a:rPr lang="es-ES" sz="2300" dirty="0">
                <a:effectLst/>
                <a:ea typeface="Calibri" panose="020F0502020204030204" pitchFamily="34" charset="0"/>
                <a:cs typeface="Times New Roman" panose="02020603050405020304" pitchFamily="18" charset="0"/>
              </a:rPr>
              <a:t> </a:t>
            </a:r>
            <a:r>
              <a:rPr lang="es-ES" sz="2300" b="1" dirty="0">
                <a:effectLst/>
                <a:ea typeface="Calibri" panose="020F0502020204030204" pitchFamily="34" charset="0"/>
                <a:cs typeface="Times New Roman" panose="02020603050405020304" pitchFamily="18" charset="0"/>
              </a:rPr>
              <a:t>quiere</a:t>
            </a:r>
            <a:r>
              <a:rPr lang="es-ES" sz="2300" dirty="0">
                <a:effectLst/>
                <a:ea typeface="Calibri" panose="020F0502020204030204" pitchFamily="34" charset="0"/>
                <a:cs typeface="Times New Roman" panose="02020603050405020304" pitchFamily="18" charset="0"/>
              </a:rPr>
              <a:t> una bicicleta y unos bolígrafos. Papá </a:t>
            </a:r>
            <a:r>
              <a:rPr lang="es-ES" sz="2300" b="1" dirty="0">
                <a:effectLst/>
                <a:ea typeface="Calibri" panose="020F0502020204030204" pitchFamily="34" charset="0"/>
                <a:cs typeface="Times New Roman" panose="02020603050405020304" pitchFamily="18" charset="0"/>
              </a:rPr>
              <a:t>da </a:t>
            </a:r>
            <a:r>
              <a:rPr lang="es-ES" sz="2300" dirty="0">
                <a:effectLst/>
                <a:ea typeface="Calibri" panose="020F0502020204030204" pitchFamily="34" charset="0"/>
                <a:cs typeface="Times New Roman" panose="02020603050405020304" pitchFamily="18" charset="0"/>
              </a:rPr>
              <a:t>la bici </a:t>
            </a:r>
            <a:r>
              <a:rPr lang="es-ES" sz="2300" b="1" dirty="0">
                <a:effectLst/>
                <a:ea typeface="Calibri" panose="020F0502020204030204" pitchFamily="34" charset="0"/>
                <a:cs typeface="Times New Roman" panose="02020603050405020304" pitchFamily="18" charset="0"/>
              </a:rPr>
              <a:t>a </a:t>
            </a:r>
            <a:r>
              <a:rPr lang="es-ES" sz="2300" dirty="0">
                <a:effectLst/>
                <a:ea typeface="Calibri" panose="020F0502020204030204" pitchFamily="34" charset="0"/>
                <a:cs typeface="Times New Roman" panose="02020603050405020304" pitchFamily="18" charset="0"/>
              </a:rPr>
              <a:t>Lucía y yo compro los bolígrafos! </a:t>
            </a:r>
            <a:br>
              <a:rPr lang="es-ES" sz="2300" dirty="0">
                <a:effectLst/>
                <a:ea typeface="Calibri" panose="020F0502020204030204" pitchFamily="34" charset="0"/>
                <a:cs typeface="Times New Roman" panose="02020603050405020304" pitchFamily="18" charset="0"/>
              </a:rPr>
            </a:br>
            <a:r>
              <a:rPr lang="es-ES" sz="2300" dirty="0">
                <a:effectLst/>
                <a:ea typeface="Calibri" panose="020F0502020204030204" pitchFamily="34" charset="0"/>
                <a:cs typeface="Times New Roman" panose="02020603050405020304" pitchFamily="18" charset="0"/>
              </a:rPr>
              <a:t>Mi </a:t>
            </a:r>
            <a:r>
              <a:rPr lang="es-ES" sz="2300" b="1" dirty="0">
                <a:effectLst/>
                <a:ea typeface="Calibri" panose="020F0502020204030204" pitchFamily="34" charset="0"/>
                <a:cs typeface="Times New Roman" panose="02020603050405020304" pitchFamily="18" charset="0"/>
              </a:rPr>
              <a:t>madre</a:t>
            </a:r>
            <a:r>
              <a:rPr lang="es-ES" sz="2300" dirty="0">
                <a:effectLst/>
                <a:ea typeface="Calibri" panose="020F0502020204030204" pitchFamily="34" charset="0"/>
                <a:cs typeface="Times New Roman" panose="02020603050405020304" pitchFamily="18" charset="0"/>
              </a:rPr>
              <a:t> siempre llega tarde – necesita un teléfono o un reloj*! Mi </a:t>
            </a:r>
            <a:r>
              <a:rPr lang="es-ES" sz="2300" b="1" dirty="0">
                <a:effectLst/>
                <a:ea typeface="Calibri" panose="020F0502020204030204" pitchFamily="34" charset="0"/>
                <a:cs typeface="Times New Roman" panose="02020603050405020304" pitchFamily="18" charset="0"/>
              </a:rPr>
              <a:t>padre </a:t>
            </a:r>
            <a:r>
              <a:rPr lang="es-ES" sz="2300" dirty="0">
                <a:effectLst/>
                <a:ea typeface="Calibri" panose="020F0502020204030204" pitchFamily="34" charset="0"/>
                <a:cs typeface="Times New Roman" panose="02020603050405020304" pitchFamily="18" charset="0"/>
              </a:rPr>
              <a:t>escucha música en el trabajo y </a:t>
            </a:r>
            <a:r>
              <a:rPr lang="es-ES" sz="2300" b="1" dirty="0">
                <a:effectLst/>
                <a:ea typeface="Calibri" panose="020F0502020204030204" pitchFamily="34" charset="0"/>
                <a:cs typeface="Times New Roman" panose="02020603050405020304" pitchFamily="18" charset="0"/>
              </a:rPr>
              <a:t>quiere</a:t>
            </a:r>
            <a:r>
              <a:rPr lang="es-ES" sz="2300" dirty="0">
                <a:effectLst/>
                <a:ea typeface="Calibri" panose="020F0502020204030204" pitchFamily="34" charset="0"/>
                <a:cs typeface="Times New Roman" panose="02020603050405020304" pitchFamily="18" charset="0"/>
              </a:rPr>
              <a:t> unos auriculares*. </a:t>
            </a:r>
            <a:br>
              <a:rPr lang="es-ES" sz="2300" dirty="0">
                <a:effectLst/>
                <a:ea typeface="Calibri" panose="020F0502020204030204" pitchFamily="34" charset="0"/>
                <a:cs typeface="Times New Roman" panose="02020603050405020304" pitchFamily="18" charset="0"/>
              </a:rPr>
            </a:br>
            <a:r>
              <a:rPr lang="es-ES" sz="2300" b="1" dirty="0">
                <a:effectLst/>
                <a:ea typeface="Calibri" panose="020F0502020204030204" pitchFamily="34" charset="0"/>
                <a:cs typeface="Times New Roman" panose="02020603050405020304" pitchFamily="18" charset="0"/>
              </a:rPr>
              <a:t>Quiero </a:t>
            </a:r>
            <a:r>
              <a:rPr lang="es-ES" sz="2300" dirty="0">
                <a:effectLst/>
                <a:ea typeface="Calibri" panose="020F0502020204030204" pitchFamily="34" charset="0"/>
                <a:cs typeface="Times New Roman" panose="02020603050405020304" pitchFamily="18" charset="0"/>
              </a:rPr>
              <a:t>unos juegos. Y tú, ¿qué </a:t>
            </a:r>
            <a:r>
              <a:rPr lang="es-ES" sz="2300" b="1" dirty="0">
                <a:effectLst/>
                <a:ea typeface="Calibri" panose="020F0502020204030204" pitchFamily="34" charset="0"/>
                <a:cs typeface="Times New Roman" panose="02020603050405020304" pitchFamily="18" charset="0"/>
              </a:rPr>
              <a:t>quieres</a:t>
            </a:r>
            <a:r>
              <a:rPr lang="es-ES" sz="2300" dirty="0">
                <a:effectLst/>
                <a:ea typeface="Calibri" panose="020F0502020204030204" pitchFamily="34" charset="0"/>
                <a:cs typeface="Times New Roman" panose="02020603050405020304" pitchFamily="18" charset="0"/>
              </a:rPr>
              <a:t>? ¿</a:t>
            </a:r>
            <a:r>
              <a:rPr lang="es-ES" sz="2300" b="1" dirty="0">
                <a:effectLst/>
                <a:ea typeface="Calibri" panose="020F0502020204030204" pitchFamily="34" charset="0"/>
                <a:cs typeface="Times New Roman" panose="02020603050405020304" pitchFamily="18" charset="0"/>
              </a:rPr>
              <a:t>dinero</a:t>
            </a:r>
            <a:r>
              <a:rPr lang="es-ES" sz="2300" dirty="0">
                <a:effectLst/>
                <a:ea typeface="Calibri" panose="020F0502020204030204" pitchFamily="34" charset="0"/>
                <a:cs typeface="Times New Roman" panose="02020603050405020304" pitchFamily="18" charset="0"/>
              </a:rPr>
              <a:t>? Y ¿qué </a:t>
            </a:r>
            <a:r>
              <a:rPr lang="es-ES" sz="2300" b="1" dirty="0">
                <a:effectLst/>
                <a:ea typeface="Calibri" panose="020F0502020204030204" pitchFamily="34" charset="0"/>
                <a:cs typeface="Times New Roman" panose="02020603050405020304" pitchFamily="18" charset="0"/>
              </a:rPr>
              <a:t>das</a:t>
            </a:r>
            <a:r>
              <a:rPr lang="es-ES" sz="2300" dirty="0">
                <a:effectLst/>
                <a:ea typeface="Calibri" panose="020F0502020204030204" pitchFamily="34" charset="0"/>
                <a:cs typeface="Times New Roman" panose="02020603050405020304" pitchFamily="18" charset="0"/>
              </a:rPr>
              <a:t> a tu </a:t>
            </a:r>
            <a:r>
              <a:rPr lang="es-ES" sz="2300" b="1" dirty="0">
                <a:effectLst/>
                <a:ea typeface="Calibri" panose="020F0502020204030204" pitchFamily="34" charset="0"/>
                <a:cs typeface="Times New Roman" panose="02020603050405020304" pitchFamily="18" charset="0"/>
              </a:rPr>
              <a:t>hermano</a:t>
            </a:r>
            <a:r>
              <a:rPr lang="es-ES" sz="2300" dirty="0">
                <a:effectLst/>
                <a:ea typeface="Calibri" panose="020F0502020204030204" pitchFamily="34" charset="0"/>
                <a:cs typeface="Times New Roman" panose="02020603050405020304" pitchFamily="18" charset="0"/>
              </a:rPr>
              <a:t>?</a:t>
            </a:r>
            <a:endParaRPr lang="en-GB" sz="2300" dirty="0">
              <a:effectLst/>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1753818C-66E1-4AAF-8E19-967B16F69ADA}"/>
              </a:ext>
            </a:extLst>
          </p:cNvPr>
          <p:cNvSpPr txBox="1"/>
          <p:nvPr/>
        </p:nvSpPr>
        <p:spPr>
          <a:xfrm>
            <a:off x="28574" y="5869380"/>
            <a:ext cx="12192000" cy="39619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ES"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rPr>
              <a:t>siempre – always | mi – my | el reloj – watch | los auriculares – headphones/earbuds</a:t>
            </a:r>
            <a:endParaRPr kumimoji="0" lang="en-GB" sz="2000" b="0" i="0" u="none" strike="noStrike" kern="1200" cap="none" spc="0" normalizeH="0" baseline="0" noProof="0" dirty="0">
              <a:ln>
                <a:noFill/>
              </a:ln>
              <a:solidFill>
                <a:srgbClr val="3A3838"/>
              </a:solidFill>
              <a:effectLst/>
              <a:uLnTx/>
              <a:uFillTx/>
              <a:latin typeface="Century Gothic"/>
              <a:ea typeface="Calibri" panose="020F0502020204030204" pitchFamily="34" charset="0"/>
              <a:cs typeface="Times New Roman" panose="02020603050405020304" pitchFamily="18" charset="0"/>
            </a:endParaRPr>
          </a:p>
        </p:txBody>
      </p:sp>
      <p:sp>
        <p:nvSpPr>
          <p:cNvPr id="12" name="Title 11">
            <a:extLst>
              <a:ext uri="{FF2B5EF4-FFF2-40B4-BE49-F238E27FC236}">
                <a16:creationId xmlns:a16="http://schemas.microsoft.com/office/drawing/2014/main" id="{530428B5-D02D-4F2E-A61C-9B3C714C698B}"/>
              </a:ext>
            </a:extLst>
          </p:cNvPr>
          <p:cNvSpPr>
            <a:spLocks noGrp="1"/>
          </p:cNvSpPr>
          <p:nvPr>
            <p:ph type="title"/>
          </p:nvPr>
        </p:nvSpPr>
        <p:spPr>
          <a:xfrm>
            <a:off x="0" y="213557"/>
            <a:ext cx="2295331" cy="647577"/>
          </a:xfrm>
        </p:spPr>
        <p:txBody>
          <a:bodyPr/>
          <a:lstStyle/>
          <a:p>
            <a:r>
              <a:rPr lang="en-GB" dirty="0"/>
              <a:t>Navidad</a:t>
            </a:r>
          </a:p>
        </p:txBody>
      </p:sp>
      <p:sp>
        <p:nvSpPr>
          <p:cNvPr id="14" name="Rounded Rectangle 11">
            <a:extLst>
              <a:ext uri="{FF2B5EF4-FFF2-40B4-BE49-F238E27FC236}">
                <a16:creationId xmlns:a16="http://schemas.microsoft.com/office/drawing/2014/main" id="{A5E31963-DDB6-4CC9-947E-9D82DE361AC4}"/>
              </a:ext>
            </a:extLst>
          </p:cNvPr>
          <p:cNvSpPr/>
          <p:nvPr/>
        </p:nvSpPr>
        <p:spPr>
          <a:xfrm>
            <a:off x="11087100" y="119680"/>
            <a:ext cx="809142" cy="39867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5" name="TextBox 14">
            <a:extLst>
              <a:ext uri="{FF2B5EF4-FFF2-40B4-BE49-F238E27FC236}">
                <a16:creationId xmlns:a16="http://schemas.microsoft.com/office/drawing/2014/main" id="{C71D5D10-79DD-4415-80B4-5CBA2405EC76}"/>
              </a:ext>
            </a:extLst>
          </p:cNvPr>
          <p:cNvSpPr txBox="1"/>
          <p:nvPr/>
        </p:nvSpPr>
        <p:spPr>
          <a:xfrm>
            <a:off x="2295331" y="300495"/>
            <a:ext cx="6980034" cy="400110"/>
          </a:xfrm>
          <a:prstGeom prst="rect">
            <a:avLst/>
          </a:prstGeom>
          <a:noFill/>
        </p:spPr>
        <p:txBody>
          <a:bodyPr wrap="square" rtlCol="0">
            <a:spAutoFit/>
          </a:bodyPr>
          <a:lstStyle/>
          <a:p>
            <a:r>
              <a:rPr lang="en-GB" sz="2000" dirty="0"/>
              <a:t>Es </a:t>
            </a:r>
            <a:r>
              <a:rPr lang="en-GB" sz="2000" dirty="0" err="1"/>
              <a:t>diciembre</a:t>
            </a:r>
            <a:r>
              <a:rPr lang="en-GB" sz="2000" dirty="0"/>
              <a:t>.  Daniel describe la Navidad </a:t>
            </a:r>
            <a:r>
              <a:rPr lang="en-GB" sz="2000" dirty="0" err="1"/>
              <a:t>en</a:t>
            </a:r>
            <a:r>
              <a:rPr lang="en-GB" sz="2000" dirty="0"/>
              <a:t> casa.</a:t>
            </a:r>
          </a:p>
        </p:txBody>
      </p:sp>
      <p:pic>
        <p:nvPicPr>
          <p:cNvPr id="16" name="Graphic 15" descr="Teacher">
            <a:extLst>
              <a:ext uri="{FF2B5EF4-FFF2-40B4-BE49-F238E27FC236}">
                <a16:creationId xmlns:a16="http://schemas.microsoft.com/office/drawing/2014/main" id="{E1CE64EB-E712-4091-9816-B21E811C4D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574" y="806421"/>
            <a:ext cx="914400" cy="914400"/>
          </a:xfrm>
          <a:prstGeom prst="rect">
            <a:avLst/>
          </a:prstGeom>
        </p:spPr>
      </p:pic>
      <p:sp>
        <p:nvSpPr>
          <p:cNvPr id="17" name="Speech Bubble: Rectangle with Corners Rounded 16">
            <a:extLst>
              <a:ext uri="{FF2B5EF4-FFF2-40B4-BE49-F238E27FC236}">
                <a16:creationId xmlns:a16="http://schemas.microsoft.com/office/drawing/2014/main" id="{A456443A-7DB7-4B0F-A3AD-4DEE101E4854}"/>
              </a:ext>
            </a:extLst>
          </p:cNvPr>
          <p:cNvSpPr/>
          <p:nvPr/>
        </p:nvSpPr>
        <p:spPr>
          <a:xfrm>
            <a:off x="1229553" y="903975"/>
            <a:ext cx="5395182" cy="535149"/>
          </a:xfrm>
          <a:prstGeom prst="wedgeRoundRectCallout">
            <a:avLst>
              <a:gd name="adj1" fmla="val -59413"/>
              <a:gd name="adj2" fmla="val 16772"/>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Cómo</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se dice…</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inglés</a:t>
            </a: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graphicFrame>
        <p:nvGraphicFramePr>
          <p:cNvPr id="4" name="Table 8">
            <a:extLst>
              <a:ext uri="{FF2B5EF4-FFF2-40B4-BE49-F238E27FC236}">
                <a16:creationId xmlns:a16="http://schemas.microsoft.com/office/drawing/2014/main" id="{702C47C0-8276-443C-A152-E7AEE5D95FE7}"/>
              </a:ext>
            </a:extLst>
          </p:cNvPr>
          <p:cNvGraphicFramePr>
            <a:graphicFrameLocks noGrp="1"/>
          </p:cNvGraphicFramePr>
          <p:nvPr>
            <p:extLst>
              <p:ext uri="{D42A27DB-BD31-4B8C-83A1-F6EECF244321}">
                <p14:modId xmlns:p14="http://schemas.microsoft.com/office/powerpoint/2010/main" val="28759476"/>
              </p:ext>
            </p:extLst>
          </p:nvPr>
        </p:nvGraphicFramePr>
        <p:xfrm>
          <a:off x="9060816" y="646165"/>
          <a:ext cx="3102610" cy="6147330"/>
        </p:xfrm>
        <a:graphic>
          <a:graphicData uri="http://schemas.openxmlformats.org/drawingml/2006/table">
            <a:tbl>
              <a:tblPr firstRow="1" bandRow="1">
                <a:tableStyleId>{5940675A-B579-460E-94D1-54222C63F5DA}</a:tableStyleId>
              </a:tblPr>
              <a:tblGrid>
                <a:gridCol w="1669388">
                  <a:extLst>
                    <a:ext uri="{9D8B030D-6E8A-4147-A177-3AD203B41FA5}">
                      <a16:colId xmlns:a16="http://schemas.microsoft.com/office/drawing/2014/main" val="3766057160"/>
                    </a:ext>
                  </a:extLst>
                </a:gridCol>
                <a:gridCol w="1433222">
                  <a:extLst>
                    <a:ext uri="{9D8B030D-6E8A-4147-A177-3AD203B41FA5}">
                      <a16:colId xmlns:a16="http://schemas.microsoft.com/office/drawing/2014/main" val="2834852416"/>
                    </a:ext>
                  </a:extLst>
                </a:gridCol>
              </a:tblGrid>
              <a:tr h="409822">
                <a:tc>
                  <a:txBody>
                    <a:bodyPr/>
                    <a:lstStyle/>
                    <a:p>
                      <a:r>
                        <a:rPr lang="en-GB" sz="2000" b="1" dirty="0" err="1">
                          <a:solidFill>
                            <a:schemeClr val="tx1"/>
                          </a:solidFill>
                        </a:rPr>
                        <a:t>dar</a:t>
                      </a:r>
                      <a:endParaRPr lang="en-GB" sz="2000" b="1" dirty="0">
                        <a:solidFill>
                          <a:schemeClr val="tx1"/>
                        </a:solidFill>
                      </a:endParaRPr>
                    </a:p>
                  </a:txBody>
                  <a:tcPr>
                    <a:solidFill>
                      <a:schemeClr val="bg1"/>
                    </a:solidFill>
                  </a:tcPr>
                </a:tc>
                <a:tc>
                  <a:txBody>
                    <a:bodyPr/>
                    <a:lstStyle/>
                    <a:p>
                      <a:endParaRPr lang="en-GB" sz="2000">
                        <a:solidFill>
                          <a:schemeClr val="tx1"/>
                        </a:solidFill>
                      </a:endParaRPr>
                    </a:p>
                  </a:txBody>
                  <a:tcPr>
                    <a:solidFill>
                      <a:schemeClr val="bg1"/>
                    </a:solidFill>
                  </a:tcPr>
                </a:tc>
                <a:extLst>
                  <a:ext uri="{0D108BD9-81ED-4DB2-BD59-A6C34878D82A}">
                    <a16:rowId xmlns:a16="http://schemas.microsoft.com/office/drawing/2014/main" val="2627999049"/>
                  </a:ext>
                </a:extLst>
              </a:tr>
              <a:tr h="409822">
                <a:tc>
                  <a:txBody>
                    <a:bodyPr/>
                    <a:lstStyle/>
                    <a:p>
                      <a:r>
                        <a:rPr lang="en-GB" sz="2000" b="1" dirty="0" err="1">
                          <a:solidFill>
                            <a:schemeClr val="tx1"/>
                          </a:solidFill>
                        </a:rPr>
                        <a:t>doy</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2058219662"/>
                  </a:ext>
                </a:extLst>
              </a:tr>
              <a:tr h="409822">
                <a:tc>
                  <a:txBody>
                    <a:bodyPr/>
                    <a:lstStyle/>
                    <a:p>
                      <a:r>
                        <a:rPr lang="en-GB" sz="2000" b="1" dirty="0">
                          <a:solidFill>
                            <a:schemeClr val="tx1"/>
                          </a:solidFill>
                        </a:rPr>
                        <a:t>das</a:t>
                      </a:r>
                    </a:p>
                  </a:txBody>
                  <a:tcPr>
                    <a:solidFill>
                      <a:schemeClr val="bg1"/>
                    </a:solidFill>
                  </a:tcPr>
                </a:tc>
                <a:tc>
                  <a:txBody>
                    <a:bodyPr/>
                    <a:lstStyle/>
                    <a:p>
                      <a:endParaRPr lang="en-GB" sz="2000">
                        <a:solidFill>
                          <a:schemeClr val="tx1"/>
                        </a:solidFill>
                      </a:endParaRPr>
                    </a:p>
                  </a:txBody>
                  <a:tcPr>
                    <a:solidFill>
                      <a:schemeClr val="bg1"/>
                    </a:solidFill>
                  </a:tcPr>
                </a:tc>
                <a:extLst>
                  <a:ext uri="{0D108BD9-81ED-4DB2-BD59-A6C34878D82A}">
                    <a16:rowId xmlns:a16="http://schemas.microsoft.com/office/drawing/2014/main" val="3160049355"/>
                  </a:ext>
                </a:extLst>
              </a:tr>
              <a:tr h="409822">
                <a:tc>
                  <a:txBody>
                    <a:bodyPr/>
                    <a:lstStyle/>
                    <a:p>
                      <a:r>
                        <a:rPr lang="en-GB" sz="2000" b="1" dirty="0">
                          <a:solidFill>
                            <a:schemeClr val="tx1"/>
                          </a:solidFill>
                        </a:rPr>
                        <a:t>da</a:t>
                      </a: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1763132215"/>
                  </a:ext>
                </a:extLst>
              </a:tr>
              <a:tr h="409822">
                <a:tc>
                  <a:txBody>
                    <a:bodyPr/>
                    <a:lstStyle/>
                    <a:p>
                      <a:r>
                        <a:rPr lang="en-GB" sz="2000" b="1" dirty="0" err="1">
                          <a:solidFill>
                            <a:schemeClr val="tx1"/>
                          </a:solidFill>
                        </a:rPr>
                        <a:t>querer</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1588426336"/>
                  </a:ext>
                </a:extLst>
              </a:tr>
              <a:tr h="409822">
                <a:tc>
                  <a:txBody>
                    <a:bodyPr/>
                    <a:lstStyle/>
                    <a:p>
                      <a:r>
                        <a:rPr lang="en-GB" sz="2000" b="1" dirty="0" err="1">
                          <a:solidFill>
                            <a:schemeClr val="tx1"/>
                          </a:solidFill>
                        </a:rPr>
                        <a:t>quiero</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3733356284"/>
                  </a:ext>
                </a:extLst>
              </a:tr>
              <a:tr h="409822">
                <a:tc>
                  <a:txBody>
                    <a:bodyPr/>
                    <a:lstStyle/>
                    <a:p>
                      <a:r>
                        <a:rPr lang="en-GB" sz="2000" b="1" dirty="0" err="1">
                          <a:solidFill>
                            <a:schemeClr val="tx1"/>
                          </a:solidFill>
                        </a:rPr>
                        <a:t>quieres</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1416555867"/>
                  </a:ext>
                </a:extLst>
              </a:tr>
              <a:tr h="409822">
                <a:tc>
                  <a:txBody>
                    <a:bodyPr/>
                    <a:lstStyle/>
                    <a:p>
                      <a:r>
                        <a:rPr lang="en-GB" sz="2000" b="1" dirty="0" err="1">
                          <a:solidFill>
                            <a:schemeClr val="tx1"/>
                          </a:solidFill>
                        </a:rPr>
                        <a:t>quiere</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402113541"/>
                  </a:ext>
                </a:extLst>
              </a:tr>
              <a:tr h="409822">
                <a:tc>
                  <a:txBody>
                    <a:bodyPr/>
                    <a:lstStyle/>
                    <a:p>
                      <a:r>
                        <a:rPr lang="en-GB" sz="2000" b="1" dirty="0" err="1">
                          <a:solidFill>
                            <a:schemeClr val="tx1"/>
                          </a:solidFill>
                        </a:rPr>
                        <a:t>el</a:t>
                      </a:r>
                      <a:r>
                        <a:rPr lang="en-GB" sz="2000" b="1" dirty="0">
                          <a:solidFill>
                            <a:schemeClr val="tx1"/>
                          </a:solidFill>
                        </a:rPr>
                        <a:t> regalo</a:t>
                      </a: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3696701993"/>
                  </a:ext>
                </a:extLst>
              </a:tr>
              <a:tr h="409822">
                <a:tc>
                  <a:txBody>
                    <a:bodyPr/>
                    <a:lstStyle/>
                    <a:p>
                      <a:r>
                        <a:rPr lang="en-GB" sz="2000" b="1" dirty="0" err="1">
                          <a:solidFill>
                            <a:schemeClr val="tx1"/>
                          </a:solidFill>
                        </a:rPr>
                        <a:t>el</a:t>
                      </a:r>
                      <a:r>
                        <a:rPr lang="en-GB" sz="2000" b="1" dirty="0">
                          <a:solidFill>
                            <a:schemeClr val="tx1"/>
                          </a:solidFill>
                        </a:rPr>
                        <a:t> padre</a:t>
                      </a: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3367260489"/>
                  </a:ext>
                </a:extLst>
              </a:tr>
              <a:tr h="409822">
                <a:tc>
                  <a:txBody>
                    <a:bodyPr/>
                    <a:lstStyle/>
                    <a:p>
                      <a:r>
                        <a:rPr lang="en-GB" sz="2000" b="1" dirty="0">
                          <a:solidFill>
                            <a:schemeClr val="tx1"/>
                          </a:solidFill>
                        </a:rPr>
                        <a:t>la </a:t>
                      </a:r>
                      <a:r>
                        <a:rPr lang="en-GB" sz="2000" b="1" dirty="0" err="1">
                          <a:solidFill>
                            <a:schemeClr val="tx1"/>
                          </a:solidFill>
                        </a:rPr>
                        <a:t>madre</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1840285248"/>
                  </a:ext>
                </a:extLst>
              </a:tr>
              <a:tr h="409822">
                <a:tc>
                  <a:txBody>
                    <a:bodyPr/>
                    <a:lstStyle/>
                    <a:p>
                      <a:r>
                        <a:rPr lang="en-GB" sz="2000" b="1" dirty="0" err="1">
                          <a:solidFill>
                            <a:schemeClr val="tx1"/>
                          </a:solidFill>
                        </a:rPr>
                        <a:t>el</a:t>
                      </a:r>
                      <a:r>
                        <a:rPr lang="en-GB" sz="2000" b="1" dirty="0">
                          <a:solidFill>
                            <a:schemeClr val="tx1"/>
                          </a:solidFill>
                        </a:rPr>
                        <a:t> </a:t>
                      </a:r>
                      <a:r>
                        <a:rPr lang="en-GB" sz="2000" b="1" dirty="0" err="1">
                          <a:solidFill>
                            <a:schemeClr val="tx1"/>
                          </a:solidFill>
                        </a:rPr>
                        <a:t>hermano</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4143823711"/>
                  </a:ext>
                </a:extLst>
              </a:tr>
              <a:tr h="409822">
                <a:tc>
                  <a:txBody>
                    <a:bodyPr/>
                    <a:lstStyle/>
                    <a:p>
                      <a:r>
                        <a:rPr lang="en-GB" sz="2000" b="1" dirty="0">
                          <a:solidFill>
                            <a:schemeClr val="tx1"/>
                          </a:solidFill>
                        </a:rPr>
                        <a:t>la </a:t>
                      </a:r>
                      <a:r>
                        <a:rPr lang="en-GB" sz="2000" b="1" dirty="0" err="1">
                          <a:solidFill>
                            <a:schemeClr val="tx1"/>
                          </a:solidFill>
                        </a:rPr>
                        <a:t>hermana</a:t>
                      </a:r>
                      <a:endParaRPr lang="en-GB" sz="2000" b="1" dirty="0">
                        <a:solidFill>
                          <a:schemeClr val="tx1"/>
                        </a:solidFill>
                      </a:endParaRP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3795617050"/>
                  </a:ext>
                </a:extLst>
              </a:tr>
              <a:tr h="409822">
                <a:tc>
                  <a:txBody>
                    <a:bodyPr/>
                    <a:lstStyle/>
                    <a:p>
                      <a:r>
                        <a:rPr lang="en-GB" sz="2000" b="1" dirty="0" err="1">
                          <a:solidFill>
                            <a:schemeClr val="tx1"/>
                          </a:solidFill>
                        </a:rPr>
                        <a:t>el</a:t>
                      </a:r>
                      <a:r>
                        <a:rPr lang="en-GB" sz="2000" b="1" dirty="0">
                          <a:solidFill>
                            <a:schemeClr val="tx1"/>
                          </a:solidFill>
                        </a:rPr>
                        <a:t> dinero</a:t>
                      </a: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1201130562"/>
                  </a:ext>
                </a:extLst>
              </a:tr>
              <a:tr h="409822">
                <a:tc>
                  <a:txBody>
                    <a:bodyPr/>
                    <a:lstStyle/>
                    <a:p>
                      <a:r>
                        <a:rPr lang="en-GB" sz="2000" b="1" dirty="0">
                          <a:solidFill>
                            <a:schemeClr val="tx1"/>
                          </a:solidFill>
                        </a:rPr>
                        <a:t>a</a:t>
                      </a:r>
                    </a:p>
                  </a:txBody>
                  <a:tcPr>
                    <a:solidFill>
                      <a:schemeClr val="bg1"/>
                    </a:solidFill>
                  </a:tcPr>
                </a:tc>
                <a:tc>
                  <a:txBody>
                    <a:bodyPr/>
                    <a:lstStyle/>
                    <a:p>
                      <a:endParaRPr lang="en-GB" sz="2000" dirty="0">
                        <a:solidFill>
                          <a:schemeClr val="tx1"/>
                        </a:solidFill>
                      </a:endParaRPr>
                    </a:p>
                  </a:txBody>
                  <a:tcPr>
                    <a:solidFill>
                      <a:schemeClr val="bg1"/>
                    </a:solidFill>
                  </a:tcPr>
                </a:tc>
                <a:extLst>
                  <a:ext uri="{0D108BD9-81ED-4DB2-BD59-A6C34878D82A}">
                    <a16:rowId xmlns:a16="http://schemas.microsoft.com/office/drawing/2014/main" val="273152975"/>
                  </a:ext>
                </a:extLst>
              </a:tr>
            </a:tbl>
          </a:graphicData>
        </a:graphic>
      </p:graphicFrame>
      <p:sp>
        <p:nvSpPr>
          <p:cNvPr id="9" name="TextBox 8">
            <a:extLst>
              <a:ext uri="{FF2B5EF4-FFF2-40B4-BE49-F238E27FC236}">
                <a16:creationId xmlns:a16="http://schemas.microsoft.com/office/drawing/2014/main" id="{C3DC43FA-798C-407B-9818-7F030AE0F49B}"/>
              </a:ext>
            </a:extLst>
          </p:cNvPr>
          <p:cNvSpPr txBox="1"/>
          <p:nvPr/>
        </p:nvSpPr>
        <p:spPr>
          <a:xfrm>
            <a:off x="10788814" y="646165"/>
            <a:ext cx="1374612" cy="400110"/>
          </a:xfrm>
          <a:prstGeom prst="rect">
            <a:avLst/>
          </a:prstGeom>
          <a:noFill/>
        </p:spPr>
        <p:txBody>
          <a:bodyPr wrap="square" rtlCol="0">
            <a:spAutoFit/>
          </a:bodyPr>
          <a:lstStyle/>
          <a:p>
            <a:r>
              <a:rPr lang="en-GB" sz="2000" dirty="0"/>
              <a:t>to give</a:t>
            </a:r>
          </a:p>
        </p:txBody>
      </p:sp>
      <p:sp>
        <p:nvSpPr>
          <p:cNvPr id="20" name="TextBox 19">
            <a:extLst>
              <a:ext uri="{FF2B5EF4-FFF2-40B4-BE49-F238E27FC236}">
                <a16:creationId xmlns:a16="http://schemas.microsoft.com/office/drawing/2014/main" id="{D25C3B6D-CB71-4F62-9840-345C8F0BD557}"/>
              </a:ext>
            </a:extLst>
          </p:cNvPr>
          <p:cNvSpPr txBox="1"/>
          <p:nvPr/>
        </p:nvSpPr>
        <p:spPr>
          <a:xfrm>
            <a:off x="10797856" y="1046275"/>
            <a:ext cx="1374612" cy="400110"/>
          </a:xfrm>
          <a:prstGeom prst="rect">
            <a:avLst/>
          </a:prstGeom>
          <a:noFill/>
        </p:spPr>
        <p:txBody>
          <a:bodyPr wrap="square" rtlCol="0">
            <a:spAutoFit/>
          </a:bodyPr>
          <a:lstStyle/>
          <a:p>
            <a:r>
              <a:rPr lang="en-GB" sz="2000" dirty="0"/>
              <a:t>I give</a:t>
            </a:r>
          </a:p>
        </p:txBody>
      </p:sp>
      <p:sp>
        <p:nvSpPr>
          <p:cNvPr id="21" name="TextBox 20">
            <a:extLst>
              <a:ext uri="{FF2B5EF4-FFF2-40B4-BE49-F238E27FC236}">
                <a16:creationId xmlns:a16="http://schemas.microsoft.com/office/drawing/2014/main" id="{D6CAE369-12D1-450B-9078-83733A6CA92E}"/>
              </a:ext>
            </a:extLst>
          </p:cNvPr>
          <p:cNvSpPr txBox="1"/>
          <p:nvPr/>
        </p:nvSpPr>
        <p:spPr>
          <a:xfrm>
            <a:off x="10788814" y="1498002"/>
            <a:ext cx="1374612" cy="400110"/>
          </a:xfrm>
          <a:prstGeom prst="rect">
            <a:avLst/>
          </a:prstGeom>
          <a:noFill/>
        </p:spPr>
        <p:txBody>
          <a:bodyPr wrap="square" rtlCol="0">
            <a:spAutoFit/>
          </a:bodyPr>
          <a:lstStyle/>
          <a:p>
            <a:r>
              <a:rPr lang="en-GB" sz="2000" dirty="0"/>
              <a:t>you give</a:t>
            </a:r>
          </a:p>
        </p:txBody>
      </p:sp>
      <p:sp>
        <p:nvSpPr>
          <p:cNvPr id="22" name="TextBox 21">
            <a:extLst>
              <a:ext uri="{FF2B5EF4-FFF2-40B4-BE49-F238E27FC236}">
                <a16:creationId xmlns:a16="http://schemas.microsoft.com/office/drawing/2014/main" id="{71CFBF79-6362-4E93-A613-34AF3A507BFF}"/>
              </a:ext>
            </a:extLst>
          </p:cNvPr>
          <p:cNvSpPr txBox="1"/>
          <p:nvPr/>
        </p:nvSpPr>
        <p:spPr>
          <a:xfrm>
            <a:off x="10788814" y="1905085"/>
            <a:ext cx="1469802" cy="400110"/>
          </a:xfrm>
          <a:prstGeom prst="rect">
            <a:avLst/>
          </a:prstGeom>
          <a:noFill/>
        </p:spPr>
        <p:txBody>
          <a:bodyPr wrap="square" rtlCol="0">
            <a:spAutoFit/>
          </a:bodyPr>
          <a:lstStyle/>
          <a:p>
            <a:r>
              <a:rPr lang="en-GB" sz="2000" dirty="0"/>
              <a:t>s/he gives</a:t>
            </a:r>
          </a:p>
        </p:txBody>
      </p:sp>
      <p:sp>
        <p:nvSpPr>
          <p:cNvPr id="23" name="TextBox 22">
            <a:extLst>
              <a:ext uri="{FF2B5EF4-FFF2-40B4-BE49-F238E27FC236}">
                <a16:creationId xmlns:a16="http://schemas.microsoft.com/office/drawing/2014/main" id="{98992F94-8028-4213-8E02-A4727776F4FC}"/>
              </a:ext>
            </a:extLst>
          </p:cNvPr>
          <p:cNvSpPr txBox="1"/>
          <p:nvPr/>
        </p:nvSpPr>
        <p:spPr>
          <a:xfrm>
            <a:off x="10788814" y="2337553"/>
            <a:ext cx="1374612" cy="400110"/>
          </a:xfrm>
          <a:prstGeom prst="rect">
            <a:avLst/>
          </a:prstGeom>
          <a:noFill/>
        </p:spPr>
        <p:txBody>
          <a:bodyPr wrap="square" rtlCol="0">
            <a:spAutoFit/>
          </a:bodyPr>
          <a:lstStyle/>
          <a:p>
            <a:r>
              <a:rPr lang="en-GB" sz="2000" dirty="0"/>
              <a:t>to want</a:t>
            </a:r>
          </a:p>
        </p:txBody>
      </p:sp>
      <p:sp>
        <p:nvSpPr>
          <p:cNvPr id="24" name="TextBox 23">
            <a:extLst>
              <a:ext uri="{FF2B5EF4-FFF2-40B4-BE49-F238E27FC236}">
                <a16:creationId xmlns:a16="http://schemas.microsoft.com/office/drawing/2014/main" id="{250D369B-D249-40DC-A73D-8FA6834C1B94}"/>
              </a:ext>
            </a:extLst>
          </p:cNvPr>
          <p:cNvSpPr txBox="1"/>
          <p:nvPr/>
        </p:nvSpPr>
        <p:spPr>
          <a:xfrm>
            <a:off x="10787003" y="2737663"/>
            <a:ext cx="1374612" cy="400110"/>
          </a:xfrm>
          <a:prstGeom prst="rect">
            <a:avLst/>
          </a:prstGeom>
          <a:noFill/>
        </p:spPr>
        <p:txBody>
          <a:bodyPr wrap="square" rtlCol="0">
            <a:spAutoFit/>
          </a:bodyPr>
          <a:lstStyle/>
          <a:p>
            <a:r>
              <a:rPr lang="en-GB" sz="2000" dirty="0"/>
              <a:t>I want</a:t>
            </a:r>
          </a:p>
        </p:txBody>
      </p:sp>
      <p:sp>
        <p:nvSpPr>
          <p:cNvPr id="25" name="TextBox 24">
            <a:extLst>
              <a:ext uri="{FF2B5EF4-FFF2-40B4-BE49-F238E27FC236}">
                <a16:creationId xmlns:a16="http://schemas.microsoft.com/office/drawing/2014/main" id="{6B620F50-F0BF-4898-B05C-62AAD5BCC07F}"/>
              </a:ext>
            </a:extLst>
          </p:cNvPr>
          <p:cNvSpPr txBox="1"/>
          <p:nvPr/>
        </p:nvSpPr>
        <p:spPr>
          <a:xfrm>
            <a:off x="10750852" y="3133388"/>
            <a:ext cx="1374612" cy="400110"/>
          </a:xfrm>
          <a:prstGeom prst="rect">
            <a:avLst/>
          </a:prstGeom>
          <a:noFill/>
        </p:spPr>
        <p:txBody>
          <a:bodyPr wrap="square" rtlCol="0">
            <a:spAutoFit/>
          </a:bodyPr>
          <a:lstStyle/>
          <a:p>
            <a:r>
              <a:rPr lang="en-GB" sz="2000" dirty="0"/>
              <a:t>you want</a:t>
            </a:r>
          </a:p>
        </p:txBody>
      </p:sp>
      <p:sp>
        <p:nvSpPr>
          <p:cNvPr id="26" name="TextBox 25">
            <a:extLst>
              <a:ext uri="{FF2B5EF4-FFF2-40B4-BE49-F238E27FC236}">
                <a16:creationId xmlns:a16="http://schemas.microsoft.com/office/drawing/2014/main" id="{770B62DC-CF69-42ED-8A61-B71099F9EF41}"/>
              </a:ext>
            </a:extLst>
          </p:cNvPr>
          <p:cNvSpPr txBox="1"/>
          <p:nvPr/>
        </p:nvSpPr>
        <p:spPr>
          <a:xfrm>
            <a:off x="10718435" y="3528664"/>
            <a:ext cx="1610560" cy="400110"/>
          </a:xfrm>
          <a:prstGeom prst="rect">
            <a:avLst/>
          </a:prstGeom>
          <a:noFill/>
        </p:spPr>
        <p:txBody>
          <a:bodyPr wrap="square" rtlCol="0">
            <a:spAutoFit/>
          </a:bodyPr>
          <a:lstStyle/>
          <a:p>
            <a:r>
              <a:rPr lang="en-GB" sz="2000" dirty="0"/>
              <a:t>s/he wants</a:t>
            </a:r>
          </a:p>
        </p:txBody>
      </p:sp>
      <p:sp>
        <p:nvSpPr>
          <p:cNvPr id="27" name="TextBox 26">
            <a:extLst>
              <a:ext uri="{FF2B5EF4-FFF2-40B4-BE49-F238E27FC236}">
                <a16:creationId xmlns:a16="http://schemas.microsoft.com/office/drawing/2014/main" id="{C9668A98-E2C3-4023-B954-F5E1F0D147CE}"/>
              </a:ext>
            </a:extLst>
          </p:cNvPr>
          <p:cNvSpPr txBox="1"/>
          <p:nvPr/>
        </p:nvSpPr>
        <p:spPr>
          <a:xfrm>
            <a:off x="10720986" y="3933608"/>
            <a:ext cx="1374612" cy="400110"/>
          </a:xfrm>
          <a:prstGeom prst="rect">
            <a:avLst/>
          </a:prstGeom>
          <a:noFill/>
        </p:spPr>
        <p:txBody>
          <a:bodyPr wrap="square" rtlCol="0">
            <a:spAutoFit/>
          </a:bodyPr>
          <a:lstStyle/>
          <a:p>
            <a:r>
              <a:rPr lang="en-GB" sz="2000" dirty="0"/>
              <a:t>present</a:t>
            </a:r>
          </a:p>
        </p:txBody>
      </p:sp>
      <p:sp>
        <p:nvSpPr>
          <p:cNvPr id="28" name="TextBox 27">
            <a:extLst>
              <a:ext uri="{FF2B5EF4-FFF2-40B4-BE49-F238E27FC236}">
                <a16:creationId xmlns:a16="http://schemas.microsoft.com/office/drawing/2014/main" id="{C773F79A-71AD-4CBA-8608-C76C8BB330CE}"/>
              </a:ext>
            </a:extLst>
          </p:cNvPr>
          <p:cNvSpPr txBox="1"/>
          <p:nvPr/>
        </p:nvSpPr>
        <p:spPr>
          <a:xfrm>
            <a:off x="10718435" y="4359629"/>
            <a:ext cx="1374612" cy="400110"/>
          </a:xfrm>
          <a:prstGeom prst="rect">
            <a:avLst/>
          </a:prstGeom>
          <a:noFill/>
        </p:spPr>
        <p:txBody>
          <a:bodyPr wrap="square" rtlCol="0">
            <a:spAutoFit/>
          </a:bodyPr>
          <a:lstStyle/>
          <a:p>
            <a:r>
              <a:rPr lang="en-GB" sz="2000" dirty="0"/>
              <a:t>father</a:t>
            </a:r>
          </a:p>
        </p:txBody>
      </p:sp>
      <p:sp>
        <p:nvSpPr>
          <p:cNvPr id="29" name="TextBox 28">
            <a:extLst>
              <a:ext uri="{FF2B5EF4-FFF2-40B4-BE49-F238E27FC236}">
                <a16:creationId xmlns:a16="http://schemas.microsoft.com/office/drawing/2014/main" id="{121AF059-724B-41CC-9C79-CDC863EAD1D6}"/>
              </a:ext>
            </a:extLst>
          </p:cNvPr>
          <p:cNvSpPr txBox="1"/>
          <p:nvPr/>
        </p:nvSpPr>
        <p:spPr>
          <a:xfrm>
            <a:off x="10718435" y="4750901"/>
            <a:ext cx="1374612" cy="400110"/>
          </a:xfrm>
          <a:prstGeom prst="rect">
            <a:avLst/>
          </a:prstGeom>
          <a:noFill/>
        </p:spPr>
        <p:txBody>
          <a:bodyPr wrap="square" rtlCol="0">
            <a:spAutoFit/>
          </a:bodyPr>
          <a:lstStyle/>
          <a:p>
            <a:r>
              <a:rPr lang="en-GB" sz="2000" dirty="0"/>
              <a:t>mother</a:t>
            </a:r>
          </a:p>
        </p:txBody>
      </p:sp>
      <p:sp>
        <p:nvSpPr>
          <p:cNvPr id="30" name="TextBox 29">
            <a:extLst>
              <a:ext uri="{FF2B5EF4-FFF2-40B4-BE49-F238E27FC236}">
                <a16:creationId xmlns:a16="http://schemas.microsoft.com/office/drawing/2014/main" id="{791630BC-7971-4D5D-83AC-39DF037DB67E}"/>
              </a:ext>
            </a:extLst>
          </p:cNvPr>
          <p:cNvSpPr txBox="1"/>
          <p:nvPr/>
        </p:nvSpPr>
        <p:spPr>
          <a:xfrm>
            <a:off x="10750852" y="5142411"/>
            <a:ext cx="1374612" cy="400110"/>
          </a:xfrm>
          <a:prstGeom prst="rect">
            <a:avLst/>
          </a:prstGeom>
          <a:noFill/>
        </p:spPr>
        <p:txBody>
          <a:bodyPr wrap="square" rtlCol="0">
            <a:spAutoFit/>
          </a:bodyPr>
          <a:lstStyle/>
          <a:p>
            <a:r>
              <a:rPr lang="en-GB" sz="2000" dirty="0"/>
              <a:t>brother</a:t>
            </a:r>
          </a:p>
        </p:txBody>
      </p:sp>
      <p:sp>
        <p:nvSpPr>
          <p:cNvPr id="31" name="TextBox 30">
            <a:extLst>
              <a:ext uri="{FF2B5EF4-FFF2-40B4-BE49-F238E27FC236}">
                <a16:creationId xmlns:a16="http://schemas.microsoft.com/office/drawing/2014/main" id="{6B74F2CA-F3BB-4C09-BF21-C2702C5B64D8}"/>
              </a:ext>
            </a:extLst>
          </p:cNvPr>
          <p:cNvSpPr txBox="1"/>
          <p:nvPr/>
        </p:nvSpPr>
        <p:spPr>
          <a:xfrm>
            <a:off x="10750852" y="5579043"/>
            <a:ext cx="1374612" cy="400110"/>
          </a:xfrm>
          <a:prstGeom prst="rect">
            <a:avLst/>
          </a:prstGeom>
          <a:noFill/>
        </p:spPr>
        <p:txBody>
          <a:bodyPr wrap="square" rtlCol="0">
            <a:spAutoFit/>
          </a:bodyPr>
          <a:lstStyle/>
          <a:p>
            <a:r>
              <a:rPr lang="en-GB" sz="2000" dirty="0"/>
              <a:t>sister</a:t>
            </a:r>
          </a:p>
        </p:txBody>
      </p:sp>
      <p:sp>
        <p:nvSpPr>
          <p:cNvPr id="32" name="TextBox 31">
            <a:extLst>
              <a:ext uri="{FF2B5EF4-FFF2-40B4-BE49-F238E27FC236}">
                <a16:creationId xmlns:a16="http://schemas.microsoft.com/office/drawing/2014/main" id="{2DDD98CA-F051-481F-9586-449DC7E945EA}"/>
              </a:ext>
            </a:extLst>
          </p:cNvPr>
          <p:cNvSpPr txBox="1"/>
          <p:nvPr/>
        </p:nvSpPr>
        <p:spPr>
          <a:xfrm>
            <a:off x="10769833" y="6015675"/>
            <a:ext cx="1374612" cy="400110"/>
          </a:xfrm>
          <a:prstGeom prst="rect">
            <a:avLst/>
          </a:prstGeom>
          <a:noFill/>
        </p:spPr>
        <p:txBody>
          <a:bodyPr wrap="square" rtlCol="0">
            <a:spAutoFit/>
          </a:bodyPr>
          <a:lstStyle/>
          <a:p>
            <a:r>
              <a:rPr lang="en-GB" sz="2000" dirty="0"/>
              <a:t>money</a:t>
            </a:r>
          </a:p>
        </p:txBody>
      </p:sp>
      <p:sp>
        <p:nvSpPr>
          <p:cNvPr id="33" name="TextBox 32">
            <a:extLst>
              <a:ext uri="{FF2B5EF4-FFF2-40B4-BE49-F238E27FC236}">
                <a16:creationId xmlns:a16="http://schemas.microsoft.com/office/drawing/2014/main" id="{6C5AAAC8-C8CD-4F49-9F45-5D7DB993C37C}"/>
              </a:ext>
            </a:extLst>
          </p:cNvPr>
          <p:cNvSpPr txBox="1"/>
          <p:nvPr/>
        </p:nvSpPr>
        <p:spPr>
          <a:xfrm>
            <a:off x="10722686" y="6364648"/>
            <a:ext cx="1374612" cy="400110"/>
          </a:xfrm>
          <a:prstGeom prst="rect">
            <a:avLst/>
          </a:prstGeom>
          <a:noFill/>
        </p:spPr>
        <p:txBody>
          <a:bodyPr wrap="square" rtlCol="0">
            <a:spAutoFit/>
          </a:bodyPr>
          <a:lstStyle/>
          <a:p>
            <a:r>
              <a:rPr lang="en-GB" sz="2000" dirty="0"/>
              <a:t>to</a:t>
            </a:r>
          </a:p>
        </p:txBody>
      </p:sp>
    </p:spTree>
    <p:extLst>
      <p:ext uri="{BB962C8B-B14F-4D97-AF65-F5344CB8AC3E}">
        <p14:creationId xmlns:p14="http://schemas.microsoft.com/office/powerpoint/2010/main" val="71689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0C0B3BB4-63C9-49A0-9ED5-B57AC1115490}"/>
              </a:ext>
            </a:extLst>
          </p:cNvPr>
          <p:cNvSpPr txBox="1"/>
          <p:nvPr/>
        </p:nvSpPr>
        <p:spPr>
          <a:xfrm>
            <a:off x="6421359" y="1579495"/>
            <a:ext cx="66031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_____________ sobre  _____________</a:t>
            </a:r>
            <a:b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 sobre campana 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asómate a la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porque _________ naciendo Dios.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Belén, campanas de Belén</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 los ángeles __________ </a:t>
            </a:r>
            <a:b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¿Qué nuevas nos traéis?</a:t>
            </a:r>
          </a:p>
        </p:txBody>
      </p:sp>
      <p:sp>
        <p:nvSpPr>
          <p:cNvPr id="30" name="TextBox 29">
            <a:extLst>
              <a:ext uri="{FF2B5EF4-FFF2-40B4-BE49-F238E27FC236}">
                <a16:creationId xmlns:a16="http://schemas.microsoft.com/office/drawing/2014/main" id="{542435C4-2943-43E3-9AED-5A9EF304D51B}"/>
              </a:ext>
            </a:extLst>
          </p:cNvPr>
          <p:cNvSpPr txBox="1"/>
          <p:nvPr/>
        </p:nvSpPr>
        <p:spPr>
          <a:xfrm>
            <a:off x="175697" y="1542746"/>
            <a:ext cx="66031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____________</a:t>
            </a:r>
            <a:r>
              <a:rPr kumimoji="0" lang="es-ES" sz="2200" b="1" i="0" u="none" strike="noStrike" kern="1200" cap="none" spc="0" normalizeH="0" baseline="0" noProof="0" dirty="0">
                <a:ln>
                  <a:noFill/>
                </a:ln>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sobre  _____________</a:t>
            </a:r>
            <a:b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b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y sobre campana ________ </a:t>
            </a:r>
            <a:endParaRPr kumimoji="0" lang="es-ES" sz="2200" b="1" i="0" u="none" strike="noStrike" kern="1200" cap="none" spc="0" normalizeH="0" baseline="0" noProof="0" dirty="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asómate a la _____________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effectLst/>
                <a:uLnTx/>
                <a:uFillTx/>
                <a:latin typeface="Century Gothic" panose="020B0502020202020204" pitchFamily="34" charset="0"/>
                <a:ea typeface="+mn-ea"/>
                <a:cs typeface="+mn-cs"/>
              </a:rPr>
              <a:t>verás al __________  en la cuna.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effectLst/>
                <a:uLnTx/>
                <a:uFillTx/>
                <a:latin typeface="Century Gothic" panose="020B0502020202020204" pitchFamily="34" charset="0"/>
                <a:ea typeface="+mn-ea"/>
                <a:cs typeface="+mn-cs"/>
              </a:rPr>
              <a:t>Belén, campanas de Belén</a:t>
            </a:r>
            <a:br>
              <a:rPr kumimoji="0" lang="es-ES"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effectLst/>
                <a:uLnTx/>
                <a:uFillTx/>
                <a:latin typeface="Century Gothic" panose="020B0502020202020204" pitchFamily="34" charset="0"/>
                <a:ea typeface="+mn-ea"/>
                <a:cs typeface="+mn-cs"/>
              </a:rPr>
              <a:t>Que los ángeles __________</a:t>
            </a:r>
            <a:br>
              <a:rPr kumimoji="0" lang="es-ES" sz="2400" b="0" i="0" u="none" strike="noStrike" kern="1200" cap="none" spc="0" normalizeH="0" baseline="0" noProof="0" dirty="0">
                <a:ln>
                  <a:noFill/>
                </a:ln>
                <a:effectLst/>
                <a:uLnTx/>
                <a:uFillTx/>
                <a:latin typeface="Century Gothic" panose="020B0502020202020204" pitchFamily="34" charset="0"/>
                <a:ea typeface="+mn-ea"/>
                <a:cs typeface="+mn-cs"/>
              </a:rPr>
            </a:br>
            <a:r>
              <a:rPr kumimoji="0" lang="es-ES" sz="2400" b="0" i="0" u="none" strike="noStrike" kern="1200" cap="none" spc="0" normalizeH="0" baseline="0" noProof="0" dirty="0">
                <a:ln>
                  <a:noFill/>
                </a:ln>
                <a:effectLst/>
                <a:uLnTx/>
                <a:uFillTx/>
                <a:latin typeface="Century Gothic" panose="020B0502020202020204" pitchFamily="34" charset="0"/>
                <a:ea typeface="+mn-ea"/>
                <a:cs typeface="+mn-cs"/>
              </a:rPr>
              <a:t>¿Qué nuevas </a:t>
            </a:r>
            <a:r>
              <a:rPr lang="es-ES" sz="2400" dirty="0">
                <a:latin typeface="Century Gothic" panose="020B0502020202020204" pitchFamily="34" charset="0"/>
              </a:rPr>
              <a:t>nos</a:t>
            </a:r>
            <a:r>
              <a:rPr kumimoji="0" lang="es-ES" sz="2400" b="0" i="0" u="none" strike="noStrike" kern="1200" cap="none" spc="0" normalizeH="0" baseline="0" noProof="0" dirty="0">
                <a:ln>
                  <a:noFill/>
                </a:ln>
                <a:effectLst/>
                <a:uLnTx/>
                <a:uFillTx/>
                <a:latin typeface="Century Gothic" panose="020B0502020202020204" pitchFamily="34" charset="0"/>
                <a:ea typeface="+mn-ea"/>
                <a:cs typeface="+mn-cs"/>
              </a:rPr>
              <a:t> traéis?</a:t>
            </a:r>
          </a:p>
        </p:txBody>
      </p:sp>
      <p:sp>
        <p:nvSpPr>
          <p:cNvPr id="3" name="Title 2">
            <a:extLst>
              <a:ext uri="{FF2B5EF4-FFF2-40B4-BE49-F238E27FC236}">
                <a16:creationId xmlns:a16="http://schemas.microsoft.com/office/drawing/2014/main" id="{B94B16C1-95B7-47C9-A928-D777AFEEABC6}"/>
              </a:ext>
            </a:extLst>
          </p:cNvPr>
          <p:cNvSpPr>
            <a:spLocks noGrp="1"/>
          </p:cNvSpPr>
          <p:nvPr>
            <p:ph type="title"/>
          </p:nvPr>
        </p:nvSpPr>
        <p:spPr>
          <a:xfrm>
            <a:off x="0" y="213557"/>
            <a:ext cx="5392033" cy="647577"/>
          </a:xfrm>
        </p:spPr>
        <p:txBody>
          <a:bodyPr>
            <a:normAutofit/>
          </a:bodyPr>
          <a:lstStyle/>
          <a:p>
            <a:r>
              <a:rPr lang="en-GB" sz="2800" dirty="0"/>
              <a:t>Campana </a:t>
            </a:r>
            <a:r>
              <a:rPr lang="en-GB" sz="2800" dirty="0" err="1"/>
              <a:t>sobre</a:t>
            </a:r>
            <a:r>
              <a:rPr lang="en-GB" sz="2800" dirty="0"/>
              <a:t> campana</a:t>
            </a:r>
          </a:p>
        </p:txBody>
      </p:sp>
      <p:sp>
        <p:nvSpPr>
          <p:cNvPr id="5" name="Rectangle: Rounded Corners 4">
            <a:extLst>
              <a:ext uri="{FF2B5EF4-FFF2-40B4-BE49-F238E27FC236}">
                <a16:creationId xmlns:a16="http://schemas.microsoft.com/office/drawing/2014/main" id="{B46D34FD-95B3-4C5C-9291-618AA699A87E}"/>
              </a:ext>
            </a:extLst>
          </p:cNvPr>
          <p:cNvSpPr/>
          <p:nvPr/>
        </p:nvSpPr>
        <p:spPr>
          <a:xfrm>
            <a:off x="5754701" y="5008708"/>
            <a:ext cx="6350659" cy="1244349"/>
          </a:xfrm>
          <a:prstGeom prst="roundRect">
            <a:avLst/>
          </a:prstGeom>
          <a:solidFill>
            <a:schemeClr val="accent6">
              <a:lumMod val="20000"/>
              <a:lumOff val="80000"/>
            </a:scheme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asómate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lean out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nuevas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news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verás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will see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traéis</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all bring 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cuna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noProof="0" dirty="0">
                <a:solidFill>
                  <a:srgbClr val="002060"/>
                </a:solidFill>
                <a:latin typeface="Century Gothic" panose="020B0502020202020204" pitchFamily="34" charset="0"/>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crib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because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tocan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they play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naciendo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being born</a:t>
            </a:r>
          </a:p>
        </p:txBody>
      </p:sp>
      <p:sp>
        <p:nvSpPr>
          <p:cNvPr id="8" name="TextBox 7">
            <a:extLst>
              <a:ext uri="{FF2B5EF4-FFF2-40B4-BE49-F238E27FC236}">
                <a16:creationId xmlns:a16="http://schemas.microsoft.com/office/drawing/2014/main" id="{82C074DD-554B-409A-B3B9-CE66913CCAF1}"/>
              </a:ext>
            </a:extLst>
          </p:cNvPr>
          <p:cNvSpPr txBox="1"/>
          <p:nvPr/>
        </p:nvSpPr>
        <p:spPr>
          <a:xfrm>
            <a:off x="0" y="927713"/>
            <a:ext cx="3996627" cy="400110"/>
          </a:xfrm>
          <a:prstGeom prst="rect">
            <a:avLst/>
          </a:prstGeom>
          <a:solidFill>
            <a:srgbClr val="AFDC7E"/>
          </a:solid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villancico </a:t>
            </a:r>
            <a:r>
              <a:rPr kumimoji="0" lang="es-ES"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Christmas </a:t>
            </a:r>
            <a:r>
              <a:rPr kumimoji="0" lang="es-ES" altLang="en-US"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carol</a:t>
            </a:r>
            <a:endParaRPr kumimoji="0" lang="es-ES"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9" name="Picture 18" descr="Gráficos vectoriales gratis de Ángel">
            <a:extLst>
              <a:ext uri="{FF2B5EF4-FFF2-40B4-BE49-F238E27FC236}">
                <a16:creationId xmlns:a16="http://schemas.microsoft.com/office/drawing/2014/main" id="{8F624B75-7BDE-43F0-91F7-BCBE83A61C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4796" y="3269563"/>
            <a:ext cx="419666" cy="433698"/>
          </a:xfrm>
          <a:prstGeom prst="rect">
            <a:avLst/>
          </a:prstGeom>
          <a:noFill/>
          <a:extLst>
            <a:ext uri="{909E8E84-426E-40DD-AFC4-6F175D3DCCD1}">
              <a14:hiddenFill xmlns:a14="http://schemas.microsoft.com/office/drawing/2010/main">
                <a:solidFill>
                  <a:srgbClr val="FFFFFF"/>
                </a:solidFill>
              </a14:hiddenFill>
            </a:ext>
          </a:extLst>
        </p:spPr>
      </p:pic>
      <p:pic>
        <p:nvPicPr>
          <p:cNvPr id="11" name="Villancicos Populares - Campana Sobre Campana">
            <a:hlinkClick r:id="" action="ppaction://media"/>
            <a:extLst>
              <a:ext uri="{FF2B5EF4-FFF2-40B4-BE49-F238E27FC236}">
                <a16:creationId xmlns:a16="http://schemas.microsoft.com/office/drawing/2014/main" id="{B8CFF822-A69A-4CC7-AB41-2C7C9C9038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4184" y="1004021"/>
            <a:ext cx="487363" cy="487363"/>
          </a:xfrm>
          <a:prstGeom prst="rect">
            <a:avLst/>
          </a:prstGeom>
        </p:spPr>
      </p:pic>
      <p:sp>
        <p:nvSpPr>
          <p:cNvPr id="12" name="Rounded Rectangle 11">
            <a:extLst>
              <a:ext uri="{FF2B5EF4-FFF2-40B4-BE49-F238E27FC236}">
                <a16:creationId xmlns:a16="http://schemas.microsoft.com/office/drawing/2014/main" id="{A31E743E-59A9-40EB-827A-ACABB815E543}"/>
              </a:ext>
            </a:extLst>
          </p:cNvPr>
          <p:cNvSpPr/>
          <p:nvPr/>
        </p:nvSpPr>
        <p:spPr>
          <a:xfrm>
            <a:off x="9592235" y="152382"/>
            <a:ext cx="2495580" cy="401586"/>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cantar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3" name="Graphic 12" descr="Teacher">
            <a:extLst>
              <a:ext uri="{FF2B5EF4-FFF2-40B4-BE49-F238E27FC236}">
                <a16:creationId xmlns:a16="http://schemas.microsoft.com/office/drawing/2014/main" id="{331C25FF-ACEC-4715-B0AA-F36FB431A2A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81600" y="64812"/>
            <a:ext cx="914400" cy="914400"/>
          </a:xfrm>
          <a:prstGeom prst="rect">
            <a:avLst/>
          </a:prstGeom>
        </p:spPr>
      </p:pic>
      <p:sp>
        <p:nvSpPr>
          <p:cNvPr id="14" name="Speech Bubble: Rectangle with Corners Rounded 13">
            <a:extLst>
              <a:ext uri="{FF2B5EF4-FFF2-40B4-BE49-F238E27FC236}">
                <a16:creationId xmlns:a16="http://schemas.microsoft.com/office/drawing/2014/main" id="{F79A445F-C9E8-4AED-BE2F-114A61A69755}"/>
              </a:ext>
            </a:extLst>
          </p:cNvPr>
          <p:cNvSpPr/>
          <p:nvPr/>
        </p:nvSpPr>
        <p:spPr>
          <a:xfrm>
            <a:off x="6095999" y="215257"/>
            <a:ext cx="3281083" cy="477236"/>
          </a:xfrm>
          <a:prstGeom prst="wedgeRoundRectCallout">
            <a:avLst>
              <a:gd name="adj1" fmla="val -57869"/>
              <a:gd name="adj2" fmla="val -18050"/>
              <a:gd name="adj3" fmla="val 16667"/>
            </a:avLst>
          </a:prstGeom>
          <a:solidFill>
            <a:srgbClr val="3A5EAC"/>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alt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¡Canta el </a:t>
            </a:r>
            <a:r>
              <a:rPr kumimoji="0" lang="es-ES" altLang="en-US"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villancico</a:t>
            </a:r>
            <a:r>
              <a:rPr kumimoji="0" lang="es-ES" altLang="en-US"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graphicFrame>
        <p:nvGraphicFramePr>
          <p:cNvPr id="15" name="Table 14">
            <a:extLst>
              <a:ext uri="{FF2B5EF4-FFF2-40B4-BE49-F238E27FC236}">
                <a16:creationId xmlns:a16="http://schemas.microsoft.com/office/drawing/2014/main" id="{BC3238AF-417A-4D1A-A80F-865DA96C1C2A}"/>
              </a:ext>
            </a:extLst>
          </p:cNvPr>
          <p:cNvGraphicFramePr>
            <a:graphicFrameLocks noGrp="1"/>
          </p:cNvGraphicFramePr>
          <p:nvPr>
            <p:extLst>
              <p:ext uri="{D42A27DB-BD31-4B8C-83A1-F6EECF244321}">
                <p14:modId xmlns:p14="http://schemas.microsoft.com/office/powerpoint/2010/main" val="2754954590"/>
              </p:ext>
            </p:extLst>
          </p:nvPr>
        </p:nvGraphicFramePr>
        <p:xfrm>
          <a:off x="284352" y="4263818"/>
          <a:ext cx="4571807" cy="1935476"/>
        </p:xfrm>
        <a:graphic>
          <a:graphicData uri="http://schemas.openxmlformats.org/drawingml/2006/table">
            <a:tbl>
              <a:tblPr firstRow="1" firstCol="1" bandRow="1">
                <a:tableStyleId>{5940675A-B579-460E-94D1-54222C63F5DA}</a:tableStyleId>
              </a:tblPr>
              <a:tblGrid>
                <a:gridCol w="4571807">
                  <a:extLst>
                    <a:ext uri="{9D8B030D-6E8A-4147-A177-3AD203B41FA5}">
                      <a16:colId xmlns:a16="http://schemas.microsoft.com/office/drawing/2014/main" val="1419956371"/>
                    </a:ext>
                  </a:extLst>
                </a:gridCol>
              </a:tblGrid>
              <a:tr h="483869">
                <a:tc>
                  <a:txBody>
                    <a:bodyPr/>
                    <a:lstStyle/>
                    <a:p>
                      <a:pPr>
                        <a:lnSpc>
                          <a:spcPct val="107000"/>
                        </a:lnSpc>
                        <a:spcAft>
                          <a:spcPts val="800"/>
                        </a:spcAft>
                      </a:pPr>
                      <a:r>
                        <a:rPr lang="es-ES" sz="2400" b="0" i="0" dirty="0">
                          <a:solidFill>
                            <a:schemeClr val="tx1"/>
                          </a:solidFill>
                          <a:effectLst/>
                          <a:latin typeface="Century Gothic" panose="020B0502020202020204" pitchFamily="34" charset="0"/>
                        </a:rPr>
                        <a:t>Recogido tu rebaño</a:t>
                      </a:r>
                      <a:endParaRPr lang="en-GB" sz="2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11695415"/>
                  </a:ext>
                </a:extLst>
              </a:tr>
              <a:tr h="483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chemeClr val="tx1"/>
                          </a:solidFill>
                          <a:effectLst/>
                          <a:latin typeface="Century Gothic" panose="020B0502020202020204" pitchFamily="34" charset="0"/>
                        </a:rPr>
                        <a:t>¿A dónde vas pastorcito?</a:t>
                      </a:r>
                      <a:endParaRPr lang="en-GB" sz="2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29491067"/>
                  </a:ext>
                </a:extLst>
              </a:tr>
              <a:tr h="483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chemeClr val="tx1"/>
                          </a:solidFill>
                          <a:effectLst/>
                          <a:latin typeface="Century Gothic" panose="020B0502020202020204" pitchFamily="34" charset="0"/>
                        </a:rPr>
                        <a:t>Voy a llevar al portal</a:t>
                      </a:r>
                      <a:endParaRPr lang="en-GB" sz="220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27273404"/>
                  </a:ext>
                </a:extLst>
              </a:tr>
              <a:tr h="483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0" i="0" dirty="0">
                          <a:solidFill>
                            <a:schemeClr val="tx1"/>
                          </a:solidFill>
                          <a:effectLst/>
                          <a:latin typeface="Century Gothic" panose="020B0502020202020204" pitchFamily="34" charset="0"/>
                        </a:rPr>
                        <a:t>Requesón, manteca y vino</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57510331"/>
                  </a:ext>
                </a:extLst>
              </a:tr>
            </a:tbl>
          </a:graphicData>
        </a:graphic>
      </p:graphicFrame>
      <p:sp>
        <p:nvSpPr>
          <p:cNvPr id="16" name="TextBox 15">
            <a:extLst>
              <a:ext uri="{FF2B5EF4-FFF2-40B4-BE49-F238E27FC236}">
                <a16:creationId xmlns:a16="http://schemas.microsoft.com/office/drawing/2014/main" id="{D7DBAD07-6E42-46BC-AB93-BFE9F7F49760}"/>
              </a:ext>
            </a:extLst>
          </p:cNvPr>
          <p:cNvSpPr txBox="1"/>
          <p:nvPr/>
        </p:nvSpPr>
        <p:spPr>
          <a:xfrm>
            <a:off x="152180" y="1435545"/>
            <a:ext cx="24069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6E5855E0-46F0-4253-A3AE-9EDA8131A65B}"/>
              </a:ext>
            </a:extLst>
          </p:cNvPr>
          <p:cNvSpPr txBox="1"/>
          <p:nvPr/>
        </p:nvSpPr>
        <p:spPr>
          <a:xfrm>
            <a:off x="3351904" y="1435545"/>
            <a:ext cx="2406916"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61FFE0F-24A0-4400-9E25-450E630231FE}"/>
              </a:ext>
            </a:extLst>
          </p:cNvPr>
          <p:cNvSpPr txBox="1"/>
          <p:nvPr/>
        </p:nvSpPr>
        <p:spPr>
          <a:xfrm>
            <a:off x="2833626" y="1797106"/>
            <a:ext cx="104368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una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C2EA67A0-1BF2-40D6-BA35-7766C6A36F37}"/>
              </a:ext>
            </a:extLst>
          </p:cNvPr>
          <p:cNvSpPr txBox="1"/>
          <p:nvPr/>
        </p:nvSpPr>
        <p:spPr>
          <a:xfrm>
            <a:off x="2155972" y="2100813"/>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ventana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E3C524AD-617F-40E9-A945-755E56BB3B31}"/>
              </a:ext>
            </a:extLst>
          </p:cNvPr>
          <p:cNvSpPr txBox="1"/>
          <p:nvPr/>
        </p:nvSpPr>
        <p:spPr>
          <a:xfrm>
            <a:off x="1549383" y="2493096"/>
            <a:ext cx="125407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niño</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8D325-EEA0-4196-AE5D-D7744B8702DE}"/>
              </a:ext>
            </a:extLst>
          </p:cNvPr>
          <p:cNvSpPr txBox="1"/>
          <p:nvPr/>
        </p:nvSpPr>
        <p:spPr>
          <a:xfrm>
            <a:off x="2839691" y="3224802"/>
            <a:ext cx="1389617"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tocan</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pic>
        <p:nvPicPr>
          <p:cNvPr id="22" name="Picture 4" descr="Bebé, Niño, Jesús, Jesucristo, Navidad, Nacimiento">
            <a:extLst>
              <a:ext uri="{FF2B5EF4-FFF2-40B4-BE49-F238E27FC236}">
                <a16:creationId xmlns:a16="http://schemas.microsoft.com/office/drawing/2014/main" id="{BCF738B8-507A-4B1C-9B8F-543AAAD478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5743" y="2483319"/>
            <a:ext cx="534440" cy="4146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Religión, Navidad, Cuna, Belén, Cristo, Infantil">
            <a:extLst>
              <a:ext uri="{FF2B5EF4-FFF2-40B4-BE49-F238E27FC236}">
                <a16:creationId xmlns:a16="http://schemas.microsoft.com/office/drawing/2014/main" id="{3D6AAC72-F7D6-4022-A888-5162470559A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0307" y="5140829"/>
            <a:ext cx="913938" cy="68545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Gráficos vectoriales gratis de Oveja">
            <a:extLst>
              <a:ext uri="{FF2B5EF4-FFF2-40B4-BE49-F238E27FC236}">
                <a16:creationId xmlns:a16="http://schemas.microsoft.com/office/drawing/2014/main" id="{5C995D49-B554-4D02-AEFE-A07765A2D16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63064" y="4133145"/>
            <a:ext cx="949796" cy="47489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Gráficos vectoriales gratis de Pastor">
            <a:extLst>
              <a:ext uri="{FF2B5EF4-FFF2-40B4-BE49-F238E27FC236}">
                <a16:creationId xmlns:a16="http://schemas.microsoft.com/office/drawing/2014/main" id="{D8BD1489-7482-4B81-946F-D2DBA41F26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70631" y="4463176"/>
            <a:ext cx="413289" cy="68545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Gráficos vectoriales gratis de Queso">
            <a:extLst>
              <a:ext uri="{FF2B5EF4-FFF2-40B4-BE49-F238E27FC236}">
                <a16:creationId xmlns:a16="http://schemas.microsoft.com/office/drawing/2014/main" id="{12D258AD-171B-4879-9C15-650D0958929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7505" y="5951656"/>
            <a:ext cx="470622" cy="50476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Gráficos vectoriales gratis de Manteca">
            <a:extLst>
              <a:ext uri="{FF2B5EF4-FFF2-40B4-BE49-F238E27FC236}">
                <a16:creationId xmlns:a16="http://schemas.microsoft.com/office/drawing/2014/main" id="{D8DEEDAA-7AEE-4A5A-961C-B1B16D5A613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84462" y="5677319"/>
            <a:ext cx="596892" cy="51248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Gráficos vectoriales gratis de Vino">
            <a:extLst>
              <a:ext uri="{FF2B5EF4-FFF2-40B4-BE49-F238E27FC236}">
                <a16:creationId xmlns:a16="http://schemas.microsoft.com/office/drawing/2014/main" id="{2C3DC409-413A-42D0-AE11-4C12048451C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69085" y="5679756"/>
            <a:ext cx="411272" cy="68545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Gráficos vectoriales gratis de Ángel">
            <a:extLst>
              <a:ext uri="{FF2B5EF4-FFF2-40B4-BE49-F238E27FC236}">
                <a16:creationId xmlns:a16="http://schemas.microsoft.com/office/drawing/2014/main" id="{CF0E42A2-7AA0-42F1-9CCB-1B3DBD147E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554" y="3282586"/>
            <a:ext cx="534440" cy="55230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D5C0BBBE-F08A-4F69-AB65-7DD782FFA85F}"/>
              </a:ext>
            </a:extLst>
          </p:cNvPr>
          <p:cNvSpPr txBox="1"/>
          <p:nvPr/>
        </p:nvSpPr>
        <p:spPr>
          <a:xfrm>
            <a:off x="6407756" y="1493387"/>
            <a:ext cx="1980275"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681F8363-5417-45A1-A04E-B494650070CE}"/>
              </a:ext>
            </a:extLst>
          </p:cNvPr>
          <p:cNvSpPr txBox="1"/>
          <p:nvPr/>
        </p:nvSpPr>
        <p:spPr>
          <a:xfrm>
            <a:off x="9245119" y="1517937"/>
            <a:ext cx="196815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campana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BAF5666-48AF-4828-AE43-781ADFBDFDDD}"/>
              </a:ext>
            </a:extLst>
          </p:cNvPr>
          <p:cNvSpPr txBox="1"/>
          <p:nvPr/>
        </p:nvSpPr>
        <p:spPr>
          <a:xfrm>
            <a:off x="9118684" y="1851181"/>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dos</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8718134D-D448-4A76-8777-78E00833BA9B}"/>
              </a:ext>
            </a:extLst>
          </p:cNvPr>
          <p:cNvSpPr txBox="1"/>
          <p:nvPr/>
        </p:nvSpPr>
        <p:spPr>
          <a:xfrm>
            <a:off x="8444637" y="2186853"/>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ventana</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3C6AC23-D270-44B9-AB95-40B77EB764FC}"/>
              </a:ext>
            </a:extLst>
          </p:cNvPr>
          <p:cNvSpPr txBox="1"/>
          <p:nvPr/>
        </p:nvSpPr>
        <p:spPr>
          <a:xfrm>
            <a:off x="7630957" y="2543464"/>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está</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5BFA2BD-BEB8-49E9-B3E0-1EA2C1CA001B}"/>
              </a:ext>
            </a:extLst>
          </p:cNvPr>
          <p:cNvSpPr txBox="1"/>
          <p:nvPr/>
        </p:nvSpPr>
        <p:spPr>
          <a:xfrm>
            <a:off x="9076034" y="3269563"/>
            <a:ext cx="172134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Century Gothic" panose="020B0502020202020204" pitchFamily="34" charset="0"/>
                <a:ea typeface="+mn-ea"/>
                <a:cs typeface="+mn-cs"/>
              </a:rPr>
              <a:t>tocan</a:t>
            </a:r>
            <a:endParaRPr kumimoji="0" lang="en-GB" sz="2800" b="1" i="0" u="none" strike="noStrike" kern="1200" cap="none" spc="0" normalizeH="0" baseline="0" noProof="0" dirty="0">
              <a:ln>
                <a:noFill/>
              </a:ln>
              <a:effectLst/>
              <a:uLnTx/>
              <a:uFillTx/>
              <a:latin typeface="Calibri" panose="020F0502020204030204"/>
              <a:ea typeface="+mn-ea"/>
              <a:cs typeface="+mn-cs"/>
            </a:endParaRPr>
          </a:p>
        </p:txBody>
      </p:sp>
      <p:pic>
        <p:nvPicPr>
          <p:cNvPr id="39" name="Picture 18" descr="Gráficos vectoriales gratis de Ángel">
            <a:extLst>
              <a:ext uri="{FF2B5EF4-FFF2-40B4-BE49-F238E27FC236}">
                <a16:creationId xmlns:a16="http://schemas.microsoft.com/office/drawing/2014/main" id="{C14A1F59-703F-44CC-8362-D8D9C6FB6A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2805" y="3269563"/>
            <a:ext cx="534440" cy="55230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8" descr="Gráficos vectoriales gratis de Ángel">
            <a:extLst>
              <a:ext uri="{FF2B5EF4-FFF2-40B4-BE49-F238E27FC236}">
                <a16:creationId xmlns:a16="http://schemas.microsoft.com/office/drawing/2014/main" id="{C4CF0DE6-5E10-4BB7-A197-EA5AB7230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1801" y="3531173"/>
            <a:ext cx="419666" cy="433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2253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34281"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2" name="Rectangle 1"/>
          <p:cNvSpPr/>
          <p:nvPr/>
        </p:nvSpPr>
        <p:spPr>
          <a:xfrm>
            <a:off x="175149" y="3828245"/>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In addition, revisit:	  Term 1.2.5</a:t>
            </a:r>
            <a:b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			  Term 1.1.7</a:t>
            </a:r>
            <a:br>
              <a:rPr kumimoji="0" lang="en-GB" sz="2400" b="0" i="0" u="none" strike="noStrike" kern="1200" cap="none" spc="0" normalizeH="0" baseline="0" noProof="0" dirty="0">
                <a:ln>
                  <a:noFill/>
                </a:ln>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D6507E1-4AD1-477F-9DD9-8C909101BFE6}"/>
              </a:ext>
            </a:extLst>
          </p:cNvPr>
          <p:cNvSpPr txBox="1"/>
          <p:nvPr/>
        </p:nvSpPr>
        <p:spPr>
          <a:xfrm>
            <a:off x="175149" y="2915441"/>
            <a:ext cx="6185262" cy="461665"/>
          </a:xfrm>
          <a:prstGeom prst="rect">
            <a:avLst/>
          </a:prstGeom>
          <a:noFill/>
        </p:spPr>
        <p:txBody>
          <a:bodyPr wrap="square">
            <a:spAutoFit/>
          </a:bodyPr>
          <a:lstStyle/>
          <a:p>
            <a:r>
              <a:rPr kumimoji="0" lang="en-GB" sz="2400" b="1" i="0" u="none" strike="noStrike" kern="1200" cap="none" spc="0" normalizeH="0" baseline="0" noProof="0" dirty="0">
                <a:ln>
                  <a:noFill/>
                </a:ln>
                <a:solidFill>
                  <a:srgbClr val="3A3838"/>
                </a:solidFill>
                <a:effectLst/>
                <a:uLnTx/>
                <a:uFillTx/>
                <a:latin typeface="Century Gothic" panose="020B0502020202020204" pitchFamily="34" charset="0"/>
                <a:ea typeface="+mn-ea"/>
                <a:cs typeface="+mn-cs"/>
              </a:rPr>
              <a:t>New vocabulary for 7.2.1.1:</a:t>
            </a:r>
            <a:endParaRPr lang="en-GB" dirty="0"/>
          </a:p>
        </p:txBody>
      </p:sp>
      <p:pic>
        <p:nvPicPr>
          <p:cNvPr id="13" name="Picture 12" descr="A blue cartoon face with orange headphones&#10;&#10;Description automatically generated">
            <a:extLst>
              <a:ext uri="{FF2B5EF4-FFF2-40B4-BE49-F238E27FC236}">
                <a16:creationId xmlns:a16="http://schemas.microsoft.com/office/drawing/2014/main" id="{D6A2477C-224F-487A-B888-461342B32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Tree>
    <p:extLst>
      <p:ext uri="{BB962C8B-B14F-4D97-AF65-F5344CB8AC3E}">
        <p14:creationId xmlns:p14="http://schemas.microsoft.com/office/powerpoint/2010/main" val="561921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939176" y="258167"/>
            <a:ext cx="1988967" cy="356782"/>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ADB649F-7FB9-4846-8164-B9B524EED321}"/>
              </a:ext>
            </a:extLst>
          </p:cNvPr>
          <p:cNvSpPr txBox="1"/>
          <p:nvPr/>
        </p:nvSpPr>
        <p:spPr>
          <a:xfrm>
            <a:off x="129527" y="98082"/>
            <a:ext cx="911645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Lucía finds six more pieces in the shredder! </a:t>
            </a:r>
          </a:p>
        </p:txBody>
      </p:sp>
      <p:sp>
        <p:nvSpPr>
          <p:cNvPr id="19" name="TextBox 18">
            <a:extLst>
              <a:ext uri="{FF2B5EF4-FFF2-40B4-BE49-F238E27FC236}">
                <a16:creationId xmlns:a16="http://schemas.microsoft.com/office/drawing/2014/main" id="{C8033CD4-D696-4E30-B565-C24189358A68}"/>
              </a:ext>
            </a:extLst>
          </p:cNvPr>
          <p:cNvSpPr txBox="1"/>
          <p:nvPr/>
        </p:nvSpPr>
        <p:spPr>
          <a:xfrm>
            <a:off x="129527" y="642011"/>
            <a:ext cx="78257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Escribe seis frases completas en español. </a:t>
            </a:r>
          </a:p>
        </p:txBody>
      </p:sp>
      <p:pic>
        <p:nvPicPr>
          <p:cNvPr id="20" name="Picture 2" descr="close up of  white ripped piece of paper on white background">
            <a:extLst>
              <a:ext uri="{FF2B5EF4-FFF2-40B4-BE49-F238E27FC236}">
                <a16:creationId xmlns:a16="http://schemas.microsoft.com/office/drawing/2014/main" id="{2BB8703A-80EF-4135-9C10-515D965470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6818045" y="3047358"/>
            <a:ext cx="5389265" cy="610200"/>
          </a:xfrm>
          <a:prstGeom prst="rect">
            <a:avLst/>
          </a:prstGeom>
          <a:noFill/>
          <a:extLst>
            <a:ext uri="{909E8E84-426E-40dd-AFC4-6F175D3DCCD1}">
              <a14:hiddenFill xmlns:a14="http://schemas.microsoft.com/office/drawing/2010/main" xmlns="">
                <a:solidFill>
                  <a:srgbClr val="FFFFFF"/>
                </a:solidFill>
              </a14:hiddenFill>
            </a:ext>
          </a:extLst>
        </p:spPr>
      </p:pic>
      <p:sp>
        <p:nvSpPr>
          <p:cNvPr id="21" name="TextBox 20">
            <a:extLst>
              <a:ext uri="{FF2B5EF4-FFF2-40B4-BE49-F238E27FC236}">
                <a16:creationId xmlns:a16="http://schemas.microsoft.com/office/drawing/2014/main" id="{59664808-9716-48A0-A7F0-CAD2C4961205}"/>
              </a:ext>
            </a:extLst>
          </p:cNvPr>
          <p:cNvSpPr txBox="1"/>
          <p:nvPr/>
        </p:nvSpPr>
        <p:spPr>
          <a:xfrm>
            <a:off x="7499721" y="3128338"/>
            <a:ext cx="456949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quiere una botella de Pepsi</a:t>
            </a:r>
          </a:p>
        </p:txBody>
      </p:sp>
      <p:sp>
        <p:nvSpPr>
          <p:cNvPr id="22" name="TextBox 21">
            <a:extLst>
              <a:ext uri="{FF2B5EF4-FFF2-40B4-BE49-F238E27FC236}">
                <a16:creationId xmlns:a16="http://schemas.microsoft.com/office/drawing/2014/main" id="{57A144EA-F523-4E18-8838-DC2E85414AB5}"/>
              </a:ext>
            </a:extLst>
          </p:cNvPr>
          <p:cNvSpPr txBox="1"/>
          <p:nvPr/>
        </p:nvSpPr>
        <p:spPr>
          <a:xfrm>
            <a:off x="277099" y="4651756"/>
            <a:ext cx="67759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Escribe las frases en inglés.</a:t>
            </a:r>
          </a:p>
        </p:txBody>
      </p:sp>
      <p:pic>
        <p:nvPicPr>
          <p:cNvPr id="23" name="Picture 2" descr="close up of  white ripped piece of paper on white background">
            <a:extLst>
              <a:ext uri="{FF2B5EF4-FFF2-40B4-BE49-F238E27FC236}">
                <a16:creationId xmlns:a16="http://schemas.microsoft.com/office/drawing/2014/main" id="{A94ED963-DB3D-46F4-BB0B-BEA0C84578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29879" y="2303247"/>
            <a:ext cx="3762120" cy="6102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close up of  white ripped piece of paper on white background">
            <a:extLst>
              <a:ext uri="{FF2B5EF4-FFF2-40B4-BE49-F238E27FC236}">
                <a16:creationId xmlns:a16="http://schemas.microsoft.com/office/drawing/2014/main" id="{4211ED54-831F-46A0-A711-82F8613D7D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45211" y="1570769"/>
            <a:ext cx="3643333" cy="6102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close up of  white ripped piece of paper on white background">
            <a:extLst>
              <a:ext uri="{FF2B5EF4-FFF2-40B4-BE49-F238E27FC236}">
                <a16:creationId xmlns:a16="http://schemas.microsoft.com/office/drawing/2014/main" id="{34A1425B-2D2E-453F-A7E8-29A4F51064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29879" y="4476041"/>
            <a:ext cx="3762121" cy="610200"/>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5">
            <a:extLst>
              <a:ext uri="{FF2B5EF4-FFF2-40B4-BE49-F238E27FC236}">
                <a16:creationId xmlns:a16="http://schemas.microsoft.com/office/drawing/2014/main" id="{7E452893-E9EA-4A22-AA52-A01A0195F9F9}"/>
              </a:ext>
            </a:extLst>
          </p:cNvPr>
          <p:cNvSpPr txBox="1"/>
          <p:nvPr/>
        </p:nvSpPr>
        <p:spPr>
          <a:xfrm>
            <a:off x="8877943" y="2358272"/>
            <a:ext cx="32273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querer un caballo</a:t>
            </a:r>
          </a:p>
        </p:txBody>
      </p:sp>
      <p:sp>
        <p:nvSpPr>
          <p:cNvPr id="27" name="TextBox 26">
            <a:extLst>
              <a:ext uri="{FF2B5EF4-FFF2-40B4-BE49-F238E27FC236}">
                <a16:creationId xmlns:a16="http://schemas.microsoft.com/office/drawing/2014/main" id="{BF0C7751-BD24-4A96-9EFB-2F317B30AB84}"/>
              </a:ext>
            </a:extLst>
          </p:cNvPr>
          <p:cNvSpPr txBox="1"/>
          <p:nvPr/>
        </p:nvSpPr>
        <p:spPr>
          <a:xfrm>
            <a:off x="8874107" y="1609146"/>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querer una tarea</a:t>
            </a:r>
          </a:p>
        </p:txBody>
      </p:sp>
      <p:sp>
        <p:nvSpPr>
          <p:cNvPr id="28" name="TextBox 27">
            <a:extLst>
              <a:ext uri="{FF2B5EF4-FFF2-40B4-BE49-F238E27FC236}">
                <a16:creationId xmlns:a16="http://schemas.microsoft.com/office/drawing/2014/main" id="{6E66FFB2-73FA-435C-82B5-62257E0EA0A1}"/>
              </a:ext>
            </a:extLst>
          </p:cNvPr>
          <p:cNvSpPr txBox="1"/>
          <p:nvPr/>
        </p:nvSpPr>
        <p:spPr>
          <a:xfrm>
            <a:off x="8877944" y="4507480"/>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querer un periódico</a:t>
            </a:r>
          </a:p>
        </p:txBody>
      </p:sp>
      <p:pic>
        <p:nvPicPr>
          <p:cNvPr id="29" name="Picture 2" descr="http://www.clker.com/cliparts/c/2/c/d/11949976311043301361shredder.svg.med.png">
            <a:extLst>
              <a:ext uri="{FF2B5EF4-FFF2-40B4-BE49-F238E27FC236}">
                <a16:creationId xmlns:a16="http://schemas.microsoft.com/office/drawing/2014/main" id="{18949D0A-62FE-47CE-B701-A8DE0B9128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1088" y="127243"/>
            <a:ext cx="1115180" cy="1107746"/>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TextBox 29">
            <a:extLst>
              <a:ext uri="{FF2B5EF4-FFF2-40B4-BE49-F238E27FC236}">
                <a16:creationId xmlns:a16="http://schemas.microsoft.com/office/drawing/2014/main" id="{FB1B2156-4F29-4EF8-A688-91C733924A4D}"/>
              </a:ext>
            </a:extLst>
          </p:cNvPr>
          <p:cNvSpPr txBox="1"/>
          <p:nvPr/>
        </p:nvSpPr>
        <p:spPr>
          <a:xfrm>
            <a:off x="259782" y="5625318"/>
            <a:ext cx="67759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“It’s strange to want a cat.”</a:t>
            </a:r>
          </a:p>
        </p:txBody>
      </p:sp>
      <p:sp>
        <p:nvSpPr>
          <p:cNvPr id="31" name="Rectangle 30">
            <a:extLst>
              <a:ext uri="{FF2B5EF4-FFF2-40B4-BE49-F238E27FC236}">
                <a16:creationId xmlns:a16="http://schemas.microsoft.com/office/drawing/2014/main" id="{6061E0C9-6315-4EBE-9380-EB208B0AD960}"/>
              </a:ext>
            </a:extLst>
          </p:cNvPr>
          <p:cNvSpPr/>
          <p:nvPr/>
        </p:nvSpPr>
        <p:spPr>
          <a:xfrm>
            <a:off x="146515" y="1181273"/>
            <a:ext cx="590097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Usa una frase de ‘A’ y una frase de ‘B’.</a:t>
            </a:r>
          </a:p>
        </p:txBody>
      </p:sp>
      <p:pic>
        <p:nvPicPr>
          <p:cNvPr id="32" name="Picture 2" descr="close up of  white ripped piece of paper on white background">
            <a:extLst>
              <a:ext uri="{FF2B5EF4-FFF2-40B4-BE49-F238E27FC236}">
                <a16:creationId xmlns:a16="http://schemas.microsoft.com/office/drawing/2014/main" id="{96572F7B-A73C-479F-A209-3B4D860D0F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548667" y="3743150"/>
            <a:ext cx="3643333" cy="610200"/>
          </a:xfrm>
          <a:prstGeom prst="rect">
            <a:avLst/>
          </a:prstGeom>
          <a:noFill/>
          <a:extLst>
            <a:ext uri="{909E8E84-426E-40dd-AFC4-6F175D3DCCD1}">
              <a14:hiddenFill xmlns:a14="http://schemas.microsoft.com/office/drawing/2010/main" xmlns="">
                <a:solidFill>
                  <a:srgbClr val="FFFFFF"/>
                </a:solidFill>
              </a14:hiddenFill>
            </a:ext>
          </a:extLst>
        </p:spPr>
      </p:pic>
      <p:sp>
        <p:nvSpPr>
          <p:cNvPr id="33" name="TextBox 32">
            <a:extLst>
              <a:ext uri="{FF2B5EF4-FFF2-40B4-BE49-F238E27FC236}">
                <a16:creationId xmlns:a16="http://schemas.microsoft.com/office/drawing/2014/main" id="{ABF1A912-4320-45C5-9172-8A2F4DFC8F66}"/>
              </a:ext>
            </a:extLst>
          </p:cNvPr>
          <p:cNvSpPr txBox="1"/>
          <p:nvPr/>
        </p:nvSpPr>
        <p:spPr>
          <a:xfrm>
            <a:off x="8977563" y="3781527"/>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quiere un teléfono</a:t>
            </a:r>
          </a:p>
        </p:txBody>
      </p:sp>
      <p:pic>
        <p:nvPicPr>
          <p:cNvPr id="34" name="Picture 2" descr="close up of  white ripped piece of paper on white background">
            <a:extLst>
              <a:ext uri="{FF2B5EF4-FFF2-40B4-BE49-F238E27FC236}">
                <a16:creationId xmlns:a16="http://schemas.microsoft.com/office/drawing/2014/main" id="{E6D435D6-4EBF-4FA3-9929-53C2A17877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8461923" y="5156584"/>
            <a:ext cx="3643333" cy="610200"/>
          </a:xfrm>
          <a:prstGeom prst="rect">
            <a:avLst/>
          </a:prstGeom>
          <a:noFill/>
          <a:extLst>
            <a:ext uri="{909E8E84-426E-40dd-AFC4-6F175D3DCCD1}">
              <a14:hiddenFill xmlns:a14="http://schemas.microsoft.com/office/drawing/2010/main" xmlns="">
                <a:solidFill>
                  <a:srgbClr val="FFFFFF"/>
                </a:solidFill>
              </a14:hiddenFill>
            </a:ext>
          </a:extLst>
        </p:spPr>
      </p:pic>
      <p:sp>
        <p:nvSpPr>
          <p:cNvPr id="35" name="TextBox 34">
            <a:extLst>
              <a:ext uri="{FF2B5EF4-FFF2-40B4-BE49-F238E27FC236}">
                <a16:creationId xmlns:a16="http://schemas.microsoft.com/office/drawing/2014/main" id="{B9E2F179-96C4-4937-A159-472D3C36EED3}"/>
              </a:ext>
            </a:extLst>
          </p:cNvPr>
          <p:cNvSpPr txBox="1"/>
          <p:nvPr/>
        </p:nvSpPr>
        <p:spPr>
          <a:xfrm>
            <a:off x="8890819" y="5194961"/>
            <a:ext cx="32144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quiere una revista</a:t>
            </a:r>
          </a:p>
        </p:txBody>
      </p:sp>
      <p:sp>
        <p:nvSpPr>
          <p:cNvPr id="36" name="TextBox 35">
            <a:extLst>
              <a:ext uri="{FF2B5EF4-FFF2-40B4-BE49-F238E27FC236}">
                <a16:creationId xmlns:a16="http://schemas.microsoft.com/office/drawing/2014/main" id="{D8C05271-343C-4932-8B33-3490B23E949E}"/>
              </a:ext>
            </a:extLst>
          </p:cNvPr>
          <p:cNvSpPr txBox="1"/>
          <p:nvPr/>
        </p:nvSpPr>
        <p:spPr>
          <a:xfrm>
            <a:off x="299475" y="5150620"/>
            <a:ext cx="677590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rPr>
              <a:t>Un ejemplo:</a:t>
            </a:r>
          </a:p>
        </p:txBody>
      </p:sp>
      <p:sp>
        <p:nvSpPr>
          <p:cNvPr id="37" name="Rectangle 36">
            <a:extLst>
              <a:ext uri="{FF2B5EF4-FFF2-40B4-BE49-F238E27FC236}">
                <a16:creationId xmlns:a16="http://schemas.microsoft.com/office/drawing/2014/main" id="{CAE88D7A-CC07-4861-BC7E-509922710EFF}"/>
              </a:ext>
            </a:extLst>
          </p:cNvPr>
          <p:cNvSpPr/>
          <p:nvPr/>
        </p:nvSpPr>
        <p:spPr>
          <a:xfrm>
            <a:off x="59771" y="1785781"/>
            <a:ext cx="6656219" cy="2690260"/>
          </a:xfrm>
          <a:prstGeom prst="rect">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pic>
        <p:nvPicPr>
          <p:cNvPr id="38" name="Picture 2" descr="close up of  white ripped piece of paper on white background">
            <a:extLst>
              <a:ext uri="{FF2B5EF4-FFF2-40B4-BE49-F238E27FC236}">
                <a16:creationId xmlns:a16="http://schemas.microsoft.com/office/drawing/2014/main" id="{3EE0F54B-D7DC-4604-9902-A4D9AD0BDC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129527" y="2207718"/>
            <a:ext cx="4053165" cy="634510"/>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38">
            <a:extLst>
              <a:ext uri="{FF2B5EF4-FFF2-40B4-BE49-F238E27FC236}">
                <a16:creationId xmlns:a16="http://schemas.microsoft.com/office/drawing/2014/main" id="{917D707F-7B20-4F58-9178-91628A61C670}"/>
              </a:ext>
            </a:extLst>
          </p:cNvPr>
          <p:cNvSpPr txBox="1"/>
          <p:nvPr/>
        </p:nvSpPr>
        <p:spPr>
          <a:xfrm>
            <a:off x="1070592" y="2282796"/>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importante</a:t>
            </a:r>
          </a:p>
        </p:txBody>
      </p:sp>
      <p:pic>
        <p:nvPicPr>
          <p:cNvPr id="40" name="Picture 2" descr="close up of  white ripped piece of paper on white background">
            <a:extLst>
              <a:ext uri="{FF2B5EF4-FFF2-40B4-BE49-F238E27FC236}">
                <a16:creationId xmlns:a16="http://schemas.microsoft.com/office/drawing/2014/main" id="{5D5C1CB4-7AEE-4872-801F-2668CE8815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01141" y="2952339"/>
            <a:ext cx="3527430" cy="552208"/>
          </a:xfrm>
          <a:prstGeom prst="rect">
            <a:avLst/>
          </a:prstGeom>
          <a:noFill/>
          <a:extLst>
            <a:ext uri="{909E8E84-426E-40dd-AFC4-6F175D3DCCD1}">
              <a14:hiddenFill xmlns:a14="http://schemas.microsoft.com/office/drawing/2010/main" xmlns="">
                <a:solidFill>
                  <a:srgbClr val="FFFFFF"/>
                </a:solidFill>
              </a14:hiddenFill>
            </a:ext>
          </a:extLst>
        </p:spPr>
      </p:pic>
      <p:pic>
        <p:nvPicPr>
          <p:cNvPr id="41" name="Picture 2" descr="close up of  white ripped piece of paper on white background">
            <a:extLst>
              <a:ext uri="{FF2B5EF4-FFF2-40B4-BE49-F238E27FC236}">
                <a16:creationId xmlns:a16="http://schemas.microsoft.com/office/drawing/2014/main" id="{EF9F9AD5-7D4C-4472-A3C8-B559BC3FF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05299" y="2185392"/>
            <a:ext cx="2575397" cy="567542"/>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TextBox 41">
            <a:extLst>
              <a:ext uri="{FF2B5EF4-FFF2-40B4-BE49-F238E27FC236}">
                <a16:creationId xmlns:a16="http://schemas.microsoft.com/office/drawing/2014/main" id="{401AE916-DABA-40BF-86CD-428C609FAB8E}"/>
              </a:ext>
            </a:extLst>
          </p:cNvPr>
          <p:cNvSpPr txBox="1"/>
          <p:nvPr/>
        </p:nvSpPr>
        <p:spPr>
          <a:xfrm>
            <a:off x="4484694" y="2230541"/>
            <a:ext cx="21161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mi hermana</a:t>
            </a:r>
          </a:p>
        </p:txBody>
      </p:sp>
      <p:pic>
        <p:nvPicPr>
          <p:cNvPr id="43" name="Picture 2" descr="close up of  white ripped piece of paper on white background">
            <a:extLst>
              <a:ext uri="{FF2B5EF4-FFF2-40B4-BE49-F238E27FC236}">
                <a16:creationId xmlns:a16="http://schemas.microsoft.com/office/drawing/2014/main" id="{2E321E27-74B2-4D72-B21B-C9128EEAD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34468" y="2943888"/>
            <a:ext cx="1949997" cy="550068"/>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a:extLst>
              <a:ext uri="{FF2B5EF4-FFF2-40B4-BE49-F238E27FC236}">
                <a16:creationId xmlns:a16="http://schemas.microsoft.com/office/drawing/2014/main" id="{F4DB7FF1-D19F-47A9-90AE-3FBF35C95D81}"/>
              </a:ext>
            </a:extLst>
          </p:cNvPr>
          <p:cNvSpPr txBox="1"/>
          <p:nvPr/>
        </p:nvSpPr>
        <p:spPr>
          <a:xfrm>
            <a:off x="984872" y="2972729"/>
            <a:ext cx="235089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normal</a:t>
            </a:r>
          </a:p>
        </p:txBody>
      </p:sp>
      <p:sp>
        <p:nvSpPr>
          <p:cNvPr id="45" name="TextBox 44">
            <a:extLst>
              <a:ext uri="{FF2B5EF4-FFF2-40B4-BE49-F238E27FC236}">
                <a16:creationId xmlns:a16="http://schemas.microsoft.com/office/drawing/2014/main" id="{E7090C88-2EA4-4F75-B4CA-6A2A96C8C304}"/>
              </a:ext>
            </a:extLst>
          </p:cNvPr>
          <p:cNvSpPr txBox="1"/>
          <p:nvPr/>
        </p:nvSpPr>
        <p:spPr>
          <a:xfrm>
            <a:off x="4544358" y="2999704"/>
            <a:ext cx="131017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es raro</a:t>
            </a:r>
          </a:p>
        </p:txBody>
      </p:sp>
      <p:pic>
        <p:nvPicPr>
          <p:cNvPr id="46" name="Picture 2" descr="close up of  white ripped piece of paper on white background">
            <a:extLst>
              <a:ext uri="{FF2B5EF4-FFF2-40B4-BE49-F238E27FC236}">
                <a16:creationId xmlns:a16="http://schemas.microsoft.com/office/drawing/2014/main" id="{AD38E826-4F04-4D4E-AC1B-2D6401913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299475" y="3701078"/>
            <a:ext cx="3157112" cy="550068"/>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a:extLst>
              <a:ext uri="{FF2B5EF4-FFF2-40B4-BE49-F238E27FC236}">
                <a16:creationId xmlns:a16="http://schemas.microsoft.com/office/drawing/2014/main" id="{891F30D3-29F1-4784-9651-17D5EAB0A554}"/>
              </a:ext>
            </a:extLst>
          </p:cNvPr>
          <p:cNvSpPr txBox="1"/>
          <p:nvPr/>
        </p:nvSpPr>
        <p:spPr>
          <a:xfrm>
            <a:off x="1003013" y="3789481"/>
            <a:ext cx="22743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mi hermano</a:t>
            </a:r>
          </a:p>
        </p:txBody>
      </p:sp>
      <p:pic>
        <p:nvPicPr>
          <p:cNvPr id="48" name="Picture 2" descr="close up of  white ripped piece of paper on white background">
            <a:extLst>
              <a:ext uri="{FF2B5EF4-FFF2-40B4-BE49-F238E27FC236}">
                <a16:creationId xmlns:a16="http://schemas.microsoft.com/office/drawing/2014/main" id="{BAE0665E-2DFD-433A-96F1-C186F0AE72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11" t="12011" r="10112" b="22574"/>
          <a:stretch/>
        </p:blipFill>
        <p:spPr bwMode="auto">
          <a:xfrm>
            <a:off x="4182692" y="3693124"/>
            <a:ext cx="2192483" cy="550068"/>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a:extLst>
              <a:ext uri="{FF2B5EF4-FFF2-40B4-BE49-F238E27FC236}">
                <a16:creationId xmlns:a16="http://schemas.microsoft.com/office/drawing/2014/main" id="{E1D406BD-44B8-4A23-93FC-B901F7142119}"/>
              </a:ext>
            </a:extLst>
          </p:cNvPr>
          <p:cNvSpPr txBox="1"/>
          <p:nvPr/>
        </p:nvSpPr>
        <p:spPr>
          <a:xfrm>
            <a:off x="4499299" y="3748794"/>
            <a:ext cx="170025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mj-lt"/>
              </a:rPr>
              <a:t>mi padre</a:t>
            </a:r>
          </a:p>
        </p:txBody>
      </p:sp>
      <p:sp>
        <p:nvSpPr>
          <p:cNvPr id="50" name="Rectangle 49">
            <a:extLst>
              <a:ext uri="{FF2B5EF4-FFF2-40B4-BE49-F238E27FC236}">
                <a16:creationId xmlns:a16="http://schemas.microsoft.com/office/drawing/2014/main" id="{3D2FD22C-E2CD-429C-9DE3-544D054080C1}"/>
              </a:ext>
            </a:extLst>
          </p:cNvPr>
          <p:cNvSpPr/>
          <p:nvPr/>
        </p:nvSpPr>
        <p:spPr>
          <a:xfrm>
            <a:off x="6833784" y="1392056"/>
            <a:ext cx="5271472" cy="4537860"/>
          </a:xfrm>
          <a:prstGeom prst="rect">
            <a:avLst/>
          </a:prstGeom>
          <a:noFill/>
          <a:ln w="571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effectLst/>
              <a:uLnTx/>
              <a:uFillTx/>
              <a:latin typeface="+mj-lt"/>
              <a:ea typeface="+mn-ea"/>
              <a:cs typeface="+mn-cs"/>
            </a:endParaRPr>
          </a:p>
        </p:txBody>
      </p:sp>
      <p:sp>
        <p:nvSpPr>
          <p:cNvPr id="51" name="Action Button: Custom 130">
            <a:hlinkClick r:id="" action="ppaction://noaction" highlightClick="1"/>
            <a:extLst>
              <a:ext uri="{FF2B5EF4-FFF2-40B4-BE49-F238E27FC236}">
                <a16:creationId xmlns:a16="http://schemas.microsoft.com/office/drawing/2014/main" id="{190F7DFB-C051-47A1-B217-DF1E0D50D322}"/>
              </a:ext>
            </a:extLst>
          </p:cNvPr>
          <p:cNvSpPr/>
          <p:nvPr/>
        </p:nvSpPr>
        <p:spPr>
          <a:xfrm>
            <a:off x="100485" y="1826621"/>
            <a:ext cx="418632" cy="451603"/>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A</a:t>
            </a:r>
          </a:p>
        </p:txBody>
      </p:sp>
      <p:sp>
        <p:nvSpPr>
          <p:cNvPr id="52" name="Action Button: Custom 131">
            <a:hlinkClick r:id="" action="ppaction://noaction" highlightClick="1"/>
            <a:extLst>
              <a:ext uri="{FF2B5EF4-FFF2-40B4-BE49-F238E27FC236}">
                <a16:creationId xmlns:a16="http://schemas.microsoft.com/office/drawing/2014/main" id="{7BBDFB7A-D9AF-4EC2-9710-ED5CB4C3FAC4}"/>
              </a:ext>
            </a:extLst>
          </p:cNvPr>
          <p:cNvSpPr/>
          <p:nvPr/>
        </p:nvSpPr>
        <p:spPr>
          <a:xfrm>
            <a:off x="6883802" y="1438385"/>
            <a:ext cx="418632" cy="451603"/>
          </a:xfrm>
          <a:prstGeom prst="actionButtonBlank">
            <a:avLst/>
          </a:prstGeom>
          <a:solidFill>
            <a:srgbClr val="E7E6E6"/>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effectLst/>
                <a:uLnTx/>
                <a:uFillTx/>
                <a:latin typeface="+mj-lt"/>
                <a:ea typeface="+mn-ea"/>
                <a:cs typeface="+mn-cs"/>
              </a:rPr>
              <a:t>B</a:t>
            </a:r>
          </a:p>
        </p:txBody>
      </p:sp>
      <p:sp>
        <p:nvSpPr>
          <p:cNvPr id="53" name="Title 52">
            <a:extLst>
              <a:ext uri="{FF2B5EF4-FFF2-40B4-BE49-F238E27FC236}">
                <a16:creationId xmlns:a16="http://schemas.microsoft.com/office/drawing/2014/main" id="{0A8DF6DC-4777-47A5-AD72-BF20947CFA2C}"/>
              </a:ext>
            </a:extLst>
          </p:cNvPr>
          <p:cNvSpPr>
            <a:spLocks noGrp="1"/>
          </p:cNvSpPr>
          <p:nvPr>
            <p:ph type="title"/>
          </p:nvPr>
        </p:nvSpPr>
        <p:spPr>
          <a:xfrm>
            <a:off x="9597212" y="-168673"/>
            <a:ext cx="2750807" cy="1201373"/>
          </a:xfrm>
        </p:spPr>
        <p:txBody>
          <a:bodyPr/>
          <a:lstStyle/>
          <a:p>
            <a:pPr algn="ctr" rtl="0" eaLnBrk="1" fontAlgn="auto" latinLnBrk="0" hangingPunct="1"/>
            <a:r>
              <a:rPr lang="en-GB" sz="2000" b="1" i="0" kern="1200" spc="0" baseline="0" dirty="0">
                <a:ln>
                  <a:noFill/>
                </a:ln>
                <a:solidFill>
                  <a:schemeClr val="bg1"/>
                </a:solidFill>
                <a:effectLst/>
                <a:latin typeface="Century Gothic" panose="020B0502020202020204" pitchFamily="34" charset="0"/>
                <a:ea typeface="+mn-ea"/>
                <a:cs typeface="+mn-cs"/>
              </a:rPr>
              <a:t>leer / </a:t>
            </a:r>
            <a:r>
              <a:rPr lang="en-GB" sz="2000" b="1" i="0" kern="1200" spc="0" baseline="0" dirty="0" err="1">
                <a:ln>
                  <a:noFill/>
                </a:ln>
                <a:solidFill>
                  <a:schemeClr val="bg1"/>
                </a:solidFill>
                <a:effectLst/>
                <a:latin typeface="Century Gothic" panose="020B0502020202020204" pitchFamily="34" charset="0"/>
                <a:ea typeface="+mn-ea"/>
                <a:cs typeface="+mn-cs"/>
              </a:rPr>
              <a:t>escribir</a:t>
            </a:r>
            <a:endParaRPr lang="en-GB" dirty="0">
              <a:solidFill>
                <a:schemeClr val="bg1"/>
              </a:solidFill>
              <a:effectLst/>
            </a:endParaRPr>
          </a:p>
        </p:txBody>
      </p:sp>
      <p:pic>
        <p:nvPicPr>
          <p:cNvPr id="54" name="Picture 53" descr="A cartoon of a child with red hair&#10;&#10;Description automatically generated">
            <a:extLst>
              <a:ext uri="{FF2B5EF4-FFF2-40B4-BE49-F238E27FC236}">
                <a16:creationId xmlns:a16="http://schemas.microsoft.com/office/drawing/2014/main" id="{C6BDB4B9-BB6C-4D56-AC3D-43EE004771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9445" y="60772"/>
            <a:ext cx="1201374" cy="1201374"/>
          </a:xfrm>
          <a:prstGeom prst="rect">
            <a:avLst/>
          </a:prstGeom>
        </p:spPr>
      </p:pic>
    </p:spTree>
    <p:extLst>
      <p:ext uri="{BB962C8B-B14F-4D97-AF65-F5344CB8AC3E}">
        <p14:creationId xmlns:p14="http://schemas.microsoft.com/office/powerpoint/2010/main" val="1825833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C00000"/>
          </a:solidFill>
          <a:ln>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ED944156-3623-4FD2-A85D-E549019A133B}"/>
              </a:ext>
            </a:extLst>
          </p:cNvPr>
          <p:cNvGraphicFramePr>
            <a:graphicFrameLocks noGrp="1"/>
          </p:cNvGraphicFramePr>
          <p:nvPr>
            <p:extLst>
              <p:ext uri="{D42A27DB-BD31-4B8C-83A1-F6EECF244321}">
                <p14:modId xmlns:p14="http://schemas.microsoft.com/office/powerpoint/2010/main" val="3202237132"/>
              </p:ext>
            </p:extLst>
          </p:nvPr>
        </p:nvGraphicFramePr>
        <p:xfrm>
          <a:off x="6674414" y="1059421"/>
          <a:ext cx="5215667" cy="5189820"/>
        </p:xfrm>
        <a:graphic>
          <a:graphicData uri="http://schemas.openxmlformats.org/drawingml/2006/table">
            <a:tbl>
              <a:tblPr firstRow="1" firstCol="1" bandRow="1"/>
              <a:tblGrid>
                <a:gridCol w="444516">
                  <a:extLst>
                    <a:ext uri="{9D8B030D-6E8A-4147-A177-3AD203B41FA5}">
                      <a16:colId xmlns:a16="http://schemas.microsoft.com/office/drawing/2014/main" val="20000"/>
                    </a:ext>
                  </a:extLst>
                </a:gridCol>
                <a:gridCol w="2124071">
                  <a:extLst>
                    <a:ext uri="{9D8B030D-6E8A-4147-A177-3AD203B41FA5}">
                      <a16:colId xmlns:a16="http://schemas.microsoft.com/office/drawing/2014/main" val="20001"/>
                    </a:ext>
                  </a:extLst>
                </a:gridCol>
                <a:gridCol w="2647080">
                  <a:extLst>
                    <a:ext uri="{9D8B030D-6E8A-4147-A177-3AD203B41FA5}">
                      <a16:colId xmlns:a16="http://schemas.microsoft.com/office/drawing/2014/main" val="20002"/>
                    </a:ext>
                  </a:extLst>
                </a:gridCol>
              </a:tblGrid>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nSpc>
                          <a:spcPct val="107000"/>
                        </a:lnSpc>
                        <a:spcAft>
                          <a:spcPts val="0"/>
                        </a:spcAft>
                      </a:pPr>
                      <a:r>
                        <a:rPr lang="en-GB" sz="2000" b="1" dirty="0">
                          <a:solidFill>
                            <a:schemeClr val="tx1"/>
                          </a:solidFill>
                          <a:effectLst/>
                          <a:latin typeface="Century Gothic" panose="020B0502020202020204" pitchFamily="34" charset="0"/>
                        </a:rPr>
                        <a:t> </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Español</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Inglés</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1000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entury Gothic" panose="020B0502020202020204" pitchFamily="34" charset="0"/>
                        </a:rPr>
                        <a:t>1</a:t>
                      </a:r>
                      <a:endParaRPr lang="en-GB" sz="16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querer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algn="ctr" defTabSz="914400" rtl="0" eaLnBrk="1" latinLnBrk="0" hangingPunct="1">
                        <a:lnSpc>
                          <a:spcPct val="107000"/>
                        </a:lnSpc>
                        <a:spcAft>
                          <a:spcPts val="0"/>
                        </a:spcAft>
                      </a:pPr>
                      <a:r>
                        <a:rPr lang="en-GB" sz="2000" kern="1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 want, wanting</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2</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quiero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I</a:t>
                      </a:r>
                      <a:r>
                        <a:rPr lang="en-GB" sz="200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want</a:t>
                      </a:r>
                      <a:endPar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3</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quieres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you want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4</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quiere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s/he wants, it wants</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5</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regalo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present</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6</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padre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father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64256465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7</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madre</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mother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8</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 hermano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brother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70684215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la hermana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sister</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48978085"/>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i="0" baseline="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dinero</a:t>
                      </a:r>
                      <a:endPar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money</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85078643"/>
                  </a:ext>
                </a:extLst>
              </a:tr>
              <a:tr h="432485">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GB" sz="1800" b="1" dirty="0">
                          <a:solidFill>
                            <a:schemeClr val="tx1"/>
                          </a:solidFill>
                          <a:effectLst/>
                          <a:latin typeface="Calibri" panose="020F0502020204030204" pitchFamily="34" charset="0"/>
                          <a:ea typeface="SimSun" panose="02010600030101010101" pitchFamily="2" charset="-122"/>
                          <a:cs typeface="Times New Roman" panose="02020603050405020304" pitchFamily="18" charset="0"/>
                        </a:rPr>
                        <a:t>11</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i="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Tw Cen MT" panose="020B0602020104020603"/>
                        </a:defRPr>
                      </a:lvl1pPr>
                      <a:lvl2pPr marL="457200" algn="l" defTabSz="914400" rtl="0" eaLnBrk="1" latinLnBrk="0" hangingPunct="1">
                        <a:defRPr sz="1800" kern="1200">
                          <a:solidFill>
                            <a:schemeClr val="tx1"/>
                          </a:solidFill>
                          <a:latin typeface="Tw Cen MT" panose="020B0602020104020603"/>
                        </a:defRPr>
                      </a:lvl2pPr>
                      <a:lvl3pPr marL="914400" algn="l" defTabSz="914400" rtl="0" eaLnBrk="1" latinLnBrk="0" hangingPunct="1">
                        <a:defRPr sz="1800" kern="1200">
                          <a:solidFill>
                            <a:schemeClr val="tx1"/>
                          </a:solidFill>
                          <a:latin typeface="Tw Cen MT" panose="020B0602020104020603"/>
                        </a:defRPr>
                      </a:lvl3pPr>
                      <a:lvl4pPr marL="1371600" algn="l" defTabSz="914400" rtl="0" eaLnBrk="1" latinLnBrk="0" hangingPunct="1">
                        <a:defRPr sz="1800" kern="1200">
                          <a:solidFill>
                            <a:schemeClr val="tx1"/>
                          </a:solidFill>
                          <a:latin typeface="Tw Cen MT" panose="020B0602020104020603"/>
                        </a:defRPr>
                      </a:lvl4pPr>
                      <a:lvl5pPr marL="1828800" algn="l" defTabSz="914400" rtl="0" eaLnBrk="1" latinLnBrk="0" hangingPunct="1">
                        <a:defRPr sz="1800" kern="1200">
                          <a:solidFill>
                            <a:schemeClr val="tx1"/>
                          </a:solidFill>
                          <a:latin typeface="Tw Cen MT" panose="020B0602020104020603"/>
                        </a:defRPr>
                      </a:lvl5pPr>
                      <a:lvl6pPr marL="2286000" algn="l" defTabSz="914400" rtl="0" eaLnBrk="1" latinLnBrk="0" hangingPunct="1">
                        <a:defRPr sz="1800" kern="1200">
                          <a:solidFill>
                            <a:schemeClr val="tx1"/>
                          </a:solidFill>
                          <a:latin typeface="Tw Cen MT" panose="020B0602020104020603"/>
                        </a:defRPr>
                      </a:lvl6pPr>
                      <a:lvl7pPr marL="2743200" algn="l" defTabSz="914400" rtl="0" eaLnBrk="1" latinLnBrk="0" hangingPunct="1">
                        <a:defRPr sz="1800" kern="1200">
                          <a:solidFill>
                            <a:schemeClr val="tx1"/>
                          </a:solidFill>
                          <a:latin typeface="Tw Cen MT" panose="020B0602020104020603"/>
                        </a:defRPr>
                      </a:lvl7pPr>
                      <a:lvl8pPr marL="3200400" algn="l" defTabSz="914400" rtl="0" eaLnBrk="1" latinLnBrk="0" hangingPunct="1">
                        <a:defRPr sz="1800" kern="1200">
                          <a:solidFill>
                            <a:schemeClr val="tx1"/>
                          </a:solidFill>
                          <a:latin typeface="Tw Cen MT" panose="020B0602020104020603"/>
                        </a:defRPr>
                      </a:lvl8pPr>
                      <a:lvl9pPr marL="3657600" algn="l" defTabSz="914400" rtl="0" eaLnBrk="1" latinLnBrk="0" hangingPunct="1">
                        <a:defRPr sz="1800" kern="1200">
                          <a:solidFill>
                            <a:schemeClr val="tx1"/>
                          </a:solidFill>
                          <a:latin typeface="Tw Cen MT" panose="020B0602020104020603"/>
                        </a:defRPr>
                      </a:lvl9pPr>
                    </a:lstStyle>
                    <a:p>
                      <a:pPr algn="ctr">
                        <a:lnSpc>
                          <a:spcPct val="107000"/>
                        </a:lnSpc>
                        <a:spcAft>
                          <a:spcPts val="0"/>
                        </a:spcAft>
                      </a:pPr>
                      <a:r>
                        <a:rPr lang="en-GB" sz="20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to</a:t>
                      </a: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379641804"/>
                  </a:ext>
                </a:extLst>
              </a:tr>
            </a:tbl>
          </a:graphicData>
        </a:graphic>
      </p:graphicFrame>
      <p:sp>
        <p:nvSpPr>
          <p:cNvPr id="8" name="Rectangle 2">
            <a:extLst>
              <a:ext uri="{FF2B5EF4-FFF2-40B4-BE49-F238E27FC236}">
                <a16:creationId xmlns:a16="http://schemas.microsoft.com/office/drawing/2014/main" id="{4AABF6A5-1F59-4206-9DB6-1DA84678D053}"/>
              </a:ext>
            </a:extLst>
          </p:cNvPr>
          <p:cNvSpPr>
            <a:spLocks noChangeArrowheads="1"/>
          </p:cNvSpPr>
          <p:nvPr/>
        </p:nvSpPr>
        <p:spPr bwMode="auto">
          <a:xfrm>
            <a:off x="2094586" y="1336935"/>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ndParaRPr>
          </a:p>
        </p:txBody>
      </p:sp>
      <p:sp>
        <p:nvSpPr>
          <p:cNvPr id="9" name="Rectangle 3">
            <a:extLst>
              <a:ext uri="{FF2B5EF4-FFF2-40B4-BE49-F238E27FC236}">
                <a16:creationId xmlns:a16="http://schemas.microsoft.com/office/drawing/2014/main" id="{B7DAD167-46A9-4A14-83CB-45C8644DE6BB}"/>
              </a:ext>
            </a:extLst>
          </p:cNvPr>
          <p:cNvSpPr>
            <a:spLocks noChangeArrowheads="1"/>
          </p:cNvSpPr>
          <p:nvPr/>
        </p:nvSpPr>
        <p:spPr bwMode="auto">
          <a:xfrm>
            <a:off x="2092220" y="1336933"/>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GB" sz="2000" b="0" i="0" u="none" strike="noStrike" kern="0" cap="none" spc="0" normalizeH="0" baseline="0" noProof="0" dirty="0">
              <a:ln>
                <a:noFill/>
              </a:ln>
              <a:solidFill>
                <a:prstClr val="black"/>
              </a:solidFill>
              <a:effectLst/>
              <a:uLnTx/>
              <a:uFillTx/>
              <a:latin typeface="+mj-lt"/>
              <a:ea typeface="+mn-ea"/>
              <a:cs typeface="+mn-cs"/>
            </a:endParaRPr>
          </a:p>
        </p:txBody>
      </p:sp>
      <p:sp>
        <p:nvSpPr>
          <p:cNvPr id="10" name="Line 4">
            <a:extLst>
              <a:ext uri="{FF2B5EF4-FFF2-40B4-BE49-F238E27FC236}">
                <a16:creationId xmlns:a16="http://schemas.microsoft.com/office/drawing/2014/main" id="{3B0C2FAB-9AA5-4226-BF8B-4A54BA620EE0}"/>
              </a:ext>
            </a:extLst>
          </p:cNvPr>
          <p:cNvSpPr>
            <a:spLocks noChangeShapeType="1"/>
          </p:cNvSpPr>
          <p:nvPr/>
        </p:nvSpPr>
        <p:spPr bwMode="auto">
          <a:xfrm>
            <a:off x="2777959" y="1325507"/>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1" name="Line 7">
            <a:extLst>
              <a:ext uri="{FF2B5EF4-FFF2-40B4-BE49-F238E27FC236}">
                <a16:creationId xmlns:a16="http://schemas.microsoft.com/office/drawing/2014/main" id="{BCB7E998-1AAC-4839-A85B-B3B43861AC44}"/>
              </a:ext>
            </a:extLst>
          </p:cNvPr>
          <p:cNvSpPr>
            <a:spLocks noChangeShapeType="1"/>
          </p:cNvSpPr>
          <p:nvPr/>
        </p:nvSpPr>
        <p:spPr bwMode="auto">
          <a:xfrm>
            <a:off x="2802647" y="1325507"/>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2" name="Line 9">
            <a:extLst>
              <a:ext uri="{FF2B5EF4-FFF2-40B4-BE49-F238E27FC236}">
                <a16:creationId xmlns:a16="http://schemas.microsoft.com/office/drawing/2014/main" id="{4F2C53E8-2CF4-46A4-BFA5-470CB169DC8D}"/>
              </a:ext>
            </a:extLst>
          </p:cNvPr>
          <p:cNvSpPr>
            <a:spLocks noChangeShapeType="1"/>
          </p:cNvSpPr>
          <p:nvPr/>
        </p:nvSpPr>
        <p:spPr bwMode="auto">
          <a:xfrm>
            <a:off x="2777959" y="5481766"/>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xmlns="">
                <a:no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fr-FR" sz="2400" b="0" i="0" u="none" strike="noStrike" kern="0" cap="none" spc="0" normalizeH="0" baseline="0" noProof="0" dirty="0">
              <a:ln>
                <a:noFill/>
              </a:ln>
              <a:solidFill>
                <a:srgbClr val="5B9BD5">
                  <a:lumMod val="50000"/>
                </a:srgbClr>
              </a:solidFill>
              <a:effectLst/>
              <a:uLnTx/>
              <a:uFillTx/>
              <a:latin typeface="+mj-lt"/>
            </a:endParaRPr>
          </a:p>
        </p:txBody>
      </p:sp>
      <p:sp>
        <p:nvSpPr>
          <p:cNvPr id="13" name="Text Box 10">
            <a:extLst>
              <a:ext uri="{FF2B5EF4-FFF2-40B4-BE49-F238E27FC236}">
                <a16:creationId xmlns:a16="http://schemas.microsoft.com/office/drawing/2014/main" id="{C3E29AE5-5ABF-4D50-825A-08364D16752A}"/>
              </a:ext>
            </a:extLst>
          </p:cNvPr>
          <p:cNvSpPr txBox="1">
            <a:spLocks noChangeArrowheads="1"/>
          </p:cNvSpPr>
          <p:nvPr/>
        </p:nvSpPr>
        <p:spPr bwMode="auto">
          <a:xfrm>
            <a:off x="2886354" y="291524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mj-lt"/>
              </a:rPr>
              <a:t>Segundos</a:t>
            </a:r>
            <a:endParaRPr lang="en-GB" b="1" dirty="0">
              <a:solidFill>
                <a:srgbClr val="5B9BD5">
                  <a:lumMod val="50000"/>
                </a:srgbClr>
              </a:solidFill>
              <a:latin typeface="+mj-lt"/>
            </a:endParaRPr>
          </a:p>
        </p:txBody>
      </p:sp>
      <p:sp>
        <p:nvSpPr>
          <p:cNvPr id="14" name="Text Box 12">
            <a:extLst>
              <a:ext uri="{FF2B5EF4-FFF2-40B4-BE49-F238E27FC236}">
                <a16:creationId xmlns:a16="http://schemas.microsoft.com/office/drawing/2014/main" id="{07A4DAE2-FEC9-4E77-BA47-28E69CC45F77}"/>
              </a:ext>
            </a:extLst>
          </p:cNvPr>
          <p:cNvSpPr txBox="1">
            <a:spLocks noChangeArrowheads="1"/>
          </p:cNvSpPr>
          <p:nvPr/>
        </p:nvSpPr>
        <p:spPr bwMode="auto">
          <a:xfrm>
            <a:off x="3019438" y="1167656"/>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60</a:t>
            </a:r>
          </a:p>
        </p:txBody>
      </p:sp>
      <p:sp>
        <p:nvSpPr>
          <p:cNvPr id="15" name="Text Box 14">
            <a:extLst>
              <a:ext uri="{FF2B5EF4-FFF2-40B4-BE49-F238E27FC236}">
                <a16:creationId xmlns:a16="http://schemas.microsoft.com/office/drawing/2014/main" id="{7A59687C-7C4A-48C8-8697-D0B89B3333F8}"/>
              </a:ext>
            </a:extLst>
          </p:cNvPr>
          <p:cNvSpPr txBox="1">
            <a:spLocks noChangeArrowheads="1"/>
          </p:cNvSpPr>
          <p:nvPr/>
        </p:nvSpPr>
        <p:spPr bwMode="auto">
          <a:xfrm>
            <a:off x="2994750" y="5301238"/>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mj-lt"/>
              </a:rPr>
              <a:t>0</a:t>
            </a:r>
          </a:p>
        </p:txBody>
      </p:sp>
      <p:sp>
        <p:nvSpPr>
          <p:cNvPr id="16" name="AutoShape 11">
            <a:hlinkClick r:id="" action="ppaction://noaction" highlightClick="1"/>
            <a:extLst>
              <a:ext uri="{FF2B5EF4-FFF2-40B4-BE49-F238E27FC236}">
                <a16:creationId xmlns:a16="http://schemas.microsoft.com/office/drawing/2014/main" id="{67A68DC1-B981-4D93-B7C0-61A0D185DA75}"/>
              </a:ext>
            </a:extLst>
          </p:cNvPr>
          <p:cNvSpPr>
            <a:spLocks noChangeArrowheads="1"/>
          </p:cNvSpPr>
          <p:nvPr/>
        </p:nvSpPr>
        <p:spPr bwMode="auto">
          <a:xfrm>
            <a:off x="1831322" y="5712186"/>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800" b="1" i="0" u="none" strike="noStrike" kern="0" cap="none" spc="0" normalizeH="0" baseline="0" noProof="0" dirty="0">
                <a:ln>
                  <a:noFill/>
                </a:ln>
                <a:solidFill>
                  <a:prstClr val="white"/>
                </a:solidFill>
                <a:effectLst/>
                <a:uLnTx/>
                <a:uFillTx/>
                <a:latin typeface="+mj-lt"/>
                <a:ea typeface="+mn-ea"/>
                <a:cs typeface="+mn-cs"/>
              </a:rPr>
              <a:t>INICIO</a:t>
            </a:r>
          </a:p>
        </p:txBody>
      </p:sp>
      <p:grpSp>
        <p:nvGrpSpPr>
          <p:cNvPr id="17" name="Group 16">
            <a:extLst>
              <a:ext uri="{FF2B5EF4-FFF2-40B4-BE49-F238E27FC236}">
                <a16:creationId xmlns:a16="http://schemas.microsoft.com/office/drawing/2014/main" id="{0C9C6880-41A0-4704-AC38-E500B08B723B}"/>
              </a:ext>
            </a:extLst>
          </p:cNvPr>
          <p:cNvGrpSpPr/>
          <p:nvPr/>
        </p:nvGrpSpPr>
        <p:grpSpPr>
          <a:xfrm>
            <a:off x="9348651" y="1561348"/>
            <a:ext cx="2499445" cy="4655032"/>
            <a:chOff x="12784212" y="1566777"/>
            <a:chExt cx="2213433" cy="4655032"/>
          </a:xfrm>
        </p:grpSpPr>
        <p:sp>
          <p:nvSpPr>
            <p:cNvPr id="18" name="Rectangle 17">
              <a:extLst>
                <a:ext uri="{FF2B5EF4-FFF2-40B4-BE49-F238E27FC236}">
                  <a16:creationId xmlns:a16="http://schemas.microsoft.com/office/drawing/2014/main" id="{3BAA75A0-032D-4EA1-9E82-2FBC0FCB814E}"/>
                </a:ext>
              </a:extLst>
            </p:cNvPr>
            <p:cNvSpPr/>
            <p:nvPr/>
          </p:nvSpPr>
          <p:spPr>
            <a:xfrm>
              <a:off x="12784214" y="1566777"/>
              <a:ext cx="2213430" cy="3340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19" name="Rectangle 18">
              <a:extLst>
                <a:ext uri="{FF2B5EF4-FFF2-40B4-BE49-F238E27FC236}">
                  <a16:creationId xmlns:a16="http://schemas.microsoft.com/office/drawing/2014/main" id="{0F83D524-1036-4EA9-AE16-BE1083A72102}"/>
                </a:ext>
              </a:extLst>
            </p:cNvPr>
            <p:cNvSpPr/>
            <p:nvPr/>
          </p:nvSpPr>
          <p:spPr>
            <a:xfrm>
              <a:off x="12784215" y="1999008"/>
              <a:ext cx="2213430" cy="34571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0" name="Rectangle 19">
              <a:extLst>
                <a:ext uri="{FF2B5EF4-FFF2-40B4-BE49-F238E27FC236}">
                  <a16:creationId xmlns:a16="http://schemas.microsoft.com/office/drawing/2014/main" id="{2A8F91F9-9B53-4166-8361-922A1AC5D1C0}"/>
                </a:ext>
              </a:extLst>
            </p:cNvPr>
            <p:cNvSpPr/>
            <p:nvPr/>
          </p:nvSpPr>
          <p:spPr>
            <a:xfrm>
              <a:off x="12784212" y="2427663"/>
              <a:ext cx="2213430" cy="33772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1" name="Rectangle 20">
              <a:extLst>
                <a:ext uri="{FF2B5EF4-FFF2-40B4-BE49-F238E27FC236}">
                  <a16:creationId xmlns:a16="http://schemas.microsoft.com/office/drawing/2014/main" id="{CF4DE442-EB97-434B-967A-1CBF6FCCBB76}"/>
                </a:ext>
              </a:extLst>
            </p:cNvPr>
            <p:cNvSpPr/>
            <p:nvPr/>
          </p:nvSpPr>
          <p:spPr>
            <a:xfrm>
              <a:off x="12784215" y="2869878"/>
              <a:ext cx="2213430" cy="3047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2" name="Rectangle 21">
              <a:extLst>
                <a:ext uri="{FF2B5EF4-FFF2-40B4-BE49-F238E27FC236}">
                  <a16:creationId xmlns:a16="http://schemas.microsoft.com/office/drawing/2014/main" id="{0B86B802-E51D-40E3-8EA4-AF6EB96C0881}"/>
                </a:ext>
              </a:extLst>
            </p:cNvPr>
            <p:cNvSpPr/>
            <p:nvPr/>
          </p:nvSpPr>
          <p:spPr>
            <a:xfrm>
              <a:off x="12784212" y="3257584"/>
              <a:ext cx="2213430" cy="3357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3" name="Rectangle 22">
              <a:extLst>
                <a:ext uri="{FF2B5EF4-FFF2-40B4-BE49-F238E27FC236}">
                  <a16:creationId xmlns:a16="http://schemas.microsoft.com/office/drawing/2014/main" id="{6D510339-AC9A-4AE8-A604-7113F7FAF1C2}"/>
                </a:ext>
              </a:extLst>
            </p:cNvPr>
            <p:cNvSpPr/>
            <p:nvPr/>
          </p:nvSpPr>
          <p:spPr>
            <a:xfrm>
              <a:off x="12784215" y="3686433"/>
              <a:ext cx="2213430" cy="3521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4" name="Rectangle 23">
              <a:extLst>
                <a:ext uri="{FF2B5EF4-FFF2-40B4-BE49-F238E27FC236}">
                  <a16:creationId xmlns:a16="http://schemas.microsoft.com/office/drawing/2014/main" id="{C77281F0-348C-444A-87C1-43668E2F7E4D}"/>
                </a:ext>
              </a:extLst>
            </p:cNvPr>
            <p:cNvSpPr/>
            <p:nvPr/>
          </p:nvSpPr>
          <p:spPr>
            <a:xfrm>
              <a:off x="12784215" y="4121825"/>
              <a:ext cx="2213430" cy="35376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5" name="Rectangle 24">
              <a:extLst>
                <a:ext uri="{FF2B5EF4-FFF2-40B4-BE49-F238E27FC236}">
                  <a16:creationId xmlns:a16="http://schemas.microsoft.com/office/drawing/2014/main" id="{11A14026-D4C6-417A-838C-15756B1201DB}"/>
                </a:ext>
              </a:extLst>
            </p:cNvPr>
            <p:cNvSpPr/>
            <p:nvPr/>
          </p:nvSpPr>
          <p:spPr>
            <a:xfrm>
              <a:off x="12784214" y="4552095"/>
              <a:ext cx="2213430" cy="3588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6" name="Rectangle 25">
              <a:extLst>
                <a:ext uri="{FF2B5EF4-FFF2-40B4-BE49-F238E27FC236}">
                  <a16:creationId xmlns:a16="http://schemas.microsoft.com/office/drawing/2014/main" id="{8112E9B9-76A6-4855-989D-4C8288019F2E}"/>
                </a:ext>
              </a:extLst>
            </p:cNvPr>
            <p:cNvSpPr/>
            <p:nvPr/>
          </p:nvSpPr>
          <p:spPr>
            <a:xfrm>
              <a:off x="12784215" y="4979419"/>
              <a:ext cx="2213430"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7" name="Rectangle 26">
              <a:extLst>
                <a:ext uri="{FF2B5EF4-FFF2-40B4-BE49-F238E27FC236}">
                  <a16:creationId xmlns:a16="http://schemas.microsoft.com/office/drawing/2014/main" id="{9BCF6939-155E-48AC-8694-C2EC9D5D9C45}"/>
                </a:ext>
              </a:extLst>
            </p:cNvPr>
            <p:cNvSpPr/>
            <p:nvPr/>
          </p:nvSpPr>
          <p:spPr>
            <a:xfrm>
              <a:off x="12784212" y="5424296"/>
              <a:ext cx="2213430"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28" name="Rectangle 27">
              <a:extLst>
                <a:ext uri="{FF2B5EF4-FFF2-40B4-BE49-F238E27FC236}">
                  <a16:creationId xmlns:a16="http://schemas.microsoft.com/office/drawing/2014/main" id="{04F3FA6C-C13E-46D7-9A62-7BCCF564F128}"/>
                </a:ext>
              </a:extLst>
            </p:cNvPr>
            <p:cNvSpPr/>
            <p:nvPr/>
          </p:nvSpPr>
          <p:spPr>
            <a:xfrm>
              <a:off x="12784212" y="5869173"/>
              <a:ext cx="2213430"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grpSp>
        <p:nvGrpSpPr>
          <p:cNvPr id="29" name="Group 28">
            <a:extLst>
              <a:ext uri="{FF2B5EF4-FFF2-40B4-BE49-F238E27FC236}">
                <a16:creationId xmlns:a16="http://schemas.microsoft.com/office/drawing/2014/main" id="{148CF66A-CA31-494C-A0DB-ACADB151C4A6}"/>
              </a:ext>
            </a:extLst>
          </p:cNvPr>
          <p:cNvGrpSpPr/>
          <p:nvPr/>
        </p:nvGrpSpPr>
        <p:grpSpPr>
          <a:xfrm>
            <a:off x="7217458" y="1563250"/>
            <a:ext cx="1836887" cy="4621743"/>
            <a:chOff x="-2722678" y="1260393"/>
            <a:chExt cx="1836887" cy="4621743"/>
          </a:xfrm>
        </p:grpSpPr>
        <p:sp>
          <p:nvSpPr>
            <p:cNvPr id="30" name="Rectangle 29">
              <a:extLst>
                <a:ext uri="{FF2B5EF4-FFF2-40B4-BE49-F238E27FC236}">
                  <a16:creationId xmlns:a16="http://schemas.microsoft.com/office/drawing/2014/main" id="{D1D0A4DE-D6AD-49FB-ABA6-C5EAE78D5DF3}"/>
                </a:ext>
              </a:extLst>
            </p:cNvPr>
            <p:cNvSpPr/>
            <p:nvPr/>
          </p:nvSpPr>
          <p:spPr>
            <a:xfrm>
              <a:off x="-2722676" y="1260393"/>
              <a:ext cx="1836884" cy="3340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1" name="Rectangle 30">
              <a:extLst>
                <a:ext uri="{FF2B5EF4-FFF2-40B4-BE49-F238E27FC236}">
                  <a16:creationId xmlns:a16="http://schemas.microsoft.com/office/drawing/2014/main" id="{AC70E03C-40BF-4259-B391-1064B986E94E}"/>
                </a:ext>
              </a:extLst>
            </p:cNvPr>
            <p:cNvSpPr/>
            <p:nvPr/>
          </p:nvSpPr>
          <p:spPr>
            <a:xfrm>
              <a:off x="-2722675" y="1692624"/>
              <a:ext cx="1836884" cy="34571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2" name="Rectangle 31">
              <a:extLst>
                <a:ext uri="{FF2B5EF4-FFF2-40B4-BE49-F238E27FC236}">
                  <a16:creationId xmlns:a16="http://schemas.microsoft.com/office/drawing/2014/main" id="{693DFE76-1786-48EB-A896-CA6ACC5D5856}"/>
                </a:ext>
              </a:extLst>
            </p:cNvPr>
            <p:cNvSpPr/>
            <p:nvPr/>
          </p:nvSpPr>
          <p:spPr>
            <a:xfrm>
              <a:off x="-2722678" y="2121279"/>
              <a:ext cx="1836884" cy="337722"/>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3" name="Rectangle 32">
              <a:extLst>
                <a:ext uri="{FF2B5EF4-FFF2-40B4-BE49-F238E27FC236}">
                  <a16:creationId xmlns:a16="http://schemas.microsoft.com/office/drawing/2014/main" id="{75AEA9BE-C6DE-4E31-9BCF-1C8F861018E6}"/>
                </a:ext>
              </a:extLst>
            </p:cNvPr>
            <p:cNvSpPr/>
            <p:nvPr/>
          </p:nvSpPr>
          <p:spPr>
            <a:xfrm>
              <a:off x="-2722675" y="2563494"/>
              <a:ext cx="1836884" cy="304731"/>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4" name="Rectangle 33">
              <a:extLst>
                <a:ext uri="{FF2B5EF4-FFF2-40B4-BE49-F238E27FC236}">
                  <a16:creationId xmlns:a16="http://schemas.microsoft.com/office/drawing/2014/main" id="{6698A3EC-2420-4DC9-862A-B13BCA5B33BF}"/>
                </a:ext>
              </a:extLst>
            </p:cNvPr>
            <p:cNvSpPr/>
            <p:nvPr/>
          </p:nvSpPr>
          <p:spPr>
            <a:xfrm>
              <a:off x="-2722678" y="2951200"/>
              <a:ext cx="1836884" cy="335750"/>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5" name="Rectangle 34">
              <a:extLst>
                <a:ext uri="{FF2B5EF4-FFF2-40B4-BE49-F238E27FC236}">
                  <a16:creationId xmlns:a16="http://schemas.microsoft.com/office/drawing/2014/main" id="{AB0F6AD1-F693-4786-9998-138A86F80A6E}"/>
                </a:ext>
              </a:extLst>
            </p:cNvPr>
            <p:cNvSpPr/>
            <p:nvPr/>
          </p:nvSpPr>
          <p:spPr>
            <a:xfrm>
              <a:off x="-2722675" y="3380049"/>
              <a:ext cx="1836884" cy="352158"/>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6" name="Rectangle 35">
              <a:extLst>
                <a:ext uri="{FF2B5EF4-FFF2-40B4-BE49-F238E27FC236}">
                  <a16:creationId xmlns:a16="http://schemas.microsoft.com/office/drawing/2014/main" id="{9C87366A-F6FC-48AA-A796-43B5354C2A13}"/>
                </a:ext>
              </a:extLst>
            </p:cNvPr>
            <p:cNvSpPr/>
            <p:nvPr/>
          </p:nvSpPr>
          <p:spPr>
            <a:xfrm>
              <a:off x="-2722675" y="3815441"/>
              <a:ext cx="1836884" cy="353765"/>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7" name="Rectangle 36">
              <a:extLst>
                <a:ext uri="{FF2B5EF4-FFF2-40B4-BE49-F238E27FC236}">
                  <a16:creationId xmlns:a16="http://schemas.microsoft.com/office/drawing/2014/main" id="{AAFB770B-A264-4057-A2D7-F9906BE049F1}"/>
                </a:ext>
              </a:extLst>
            </p:cNvPr>
            <p:cNvSpPr/>
            <p:nvPr/>
          </p:nvSpPr>
          <p:spPr>
            <a:xfrm>
              <a:off x="-2722676" y="4245711"/>
              <a:ext cx="1836884" cy="35885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8" name="Rectangle 37">
              <a:extLst>
                <a:ext uri="{FF2B5EF4-FFF2-40B4-BE49-F238E27FC236}">
                  <a16:creationId xmlns:a16="http://schemas.microsoft.com/office/drawing/2014/main" id="{2C5BB6A0-3730-4324-BDA7-04C147742E56}"/>
                </a:ext>
              </a:extLst>
            </p:cNvPr>
            <p:cNvSpPr/>
            <p:nvPr/>
          </p:nvSpPr>
          <p:spPr>
            <a:xfrm>
              <a:off x="-2722675" y="4673035"/>
              <a:ext cx="1836884"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39" name="Rectangle 38">
              <a:extLst>
                <a:ext uri="{FF2B5EF4-FFF2-40B4-BE49-F238E27FC236}">
                  <a16:creationId xmlns:a16="http://schemas.microsoft.com/office/drawing/2014/main" id="{FBBB44EA-27B0-4D41-A4E5-09D5014F6D41}"/>
                </a:ext>
              </a:extLst>
            </p:cNvPr>
            <p:cNvSpPr/>
            <p:nvPr/>
          </p:nvSpPr>
          <p:spPr>
            <a:xfrm>
              <a:off x="-2722678" y="5108397"/>
              <a:ext cx="1836884"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sp>
          <p:nvSpPr>
            <p:cNvPr id="40" name="Rectangle 39">
              <a:extLst>
                <a:ext uri="{FF2B5EF4-FFF2-40B4-BE49-F238E27FC236}">
                  <a16:creationId xmlns:a16="http://schemas.microsoft.com/office/drawing/2014/main" id="{C9AE998E-119B-471E-AEC2-61FCD0AC3A8F}"/>
                </a:ext>
              </a:extLst>
            </p:cNvPr>
            <p:cNvSpPr/>
            <p:nvPr/>
          </p:nvSpPr>
          <p:spPr>
            <a:xfrm>
              <a:off x="-2722678" y="5529500"/>
              <a:ext cx="1836884" cy="35263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mj-lt"/>
                <a:ea typeface="+mn-ea"/>
                <a:cs typeface="+mn-cs"/>
              </a:endParaRPr>
            </a:p>
          </p:txBody>
        </p:sp>
      </p:grpSp>
    </p:spTree>
    <p:extLst>
      <p:ext uri="{BB962C8B-B14F-4D97-AF65-F5344CB8AC3E}">
        <p14:creationId xmlns:p14="http://schemas.microsoft.com/office/powerpoint/2010/main" val="1317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9"/>
                                        </p:tgtEl>
                                      </p:cBhvr>
                                    </p:animEffect>
                                    <p:set>
                                      <p:cBhvr>
                                        <p:cTn id="28" dur="1" fill="hold">
                                          <p:stCondLst>
                                            <p:cond delay="58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10" name="TextBox 9">
            <a:extLst>
              <a:ext uri="{FF2B5EF4-FFF2-40B4-BE49-F238E27FC236}">
                <a16:creationId xmlns:a16="http://schemas.microsoft.com/office/drawing/2014/main" id="{A66DD741-0211-4D4D-B0A5-63AA4F527E63}"/>
              </a:ext>
            </a:extLst>
          </p:cNvPr>
          <p:cNvSpPr txBox="1"/>
          <p:nvPr/>
        </p:nvSpPr>
        <p:spPr>
          <a:xfrm>
            <a:off x="1205345" y="2270124"/>
            <a:ext cx="93478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1" name="TextBox 10">
            <a:extLst>
              <a:ext uri="{FF2B5EF4-FFF2-40B4-BE49-F238E27FC236}">
                <a16:creationId xmlns:a16="http://schemas.microsoft.com/office/drawing/2014/main" id="{80A1CCF1-3130-421B-913D-D8DC75EDDC52}"/>
              </a:ext>
            </a:extLst>
          </p:cNvPr>
          <p:cNvSpPr txBox="1"/>
          <p:nvPr/>
        </p:nvSpPr>
        <p:spPr>
          <a:xfrm>
            <a:off x="3038170" y="3361674"/>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quiere</a:t>
            </a:r>
          </a:p>
        </p:txBody>
      </p:sp>
      <p:sp>
        <p:nvSpPr>
          <p:cNvPr id="12" name="TextBox 11">
            <a:extLst>
              <a:ext uri="{FF2B5EF4-FFF2-40B4-BE49-F238E27FC236}">
                <a16:creationId xmlns:a16="http://schemas.microsoft.com/office/drawing/2014/main" id="{0CC48852-5824-4871-A142-17C0A087703A}"/>
              </a:ext>
            </a:extLst>
          </p:cNvPr>
          <p:cNvSpPr txBox="1"/>
          <p:nvPr/>
        </p:nvSpPr>
        <p:spPr>
          <a:xfrm>
            <a:off x="3038170" y="5087738"/>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 | s/he wants]</a:t>
            </a:r>
          </a:p>
        </p:txBody>
      </p:sp>
      <p:sp>
        <p:nvSpPr>
          <p:cNvPr id="4" name="Title 3">
            <a:extLst>
              <a:ext uri="{FF2B5EF4-FFF2-40B4-BE49-F238E27FC236}">
                <a16:creationId xmlns:a16="http://schemas.microsoft.com/office/drawing/2014/main" id="{B4AC42A5-AD75-4556-93C7-3985ABBEABB1}"/>
              </a:ext>
            </a:extLst>
          </p:cNvPr>
          <p:cNvSpPr>
            <a:spLocks noGrp="1"/>
          </p:cNvSpPr>
          <p:nvPr>
            <p:ph type="title"/>
          </p:nvPr>
        </p:nvSpPr>
        <p:spPr>
          <a:xfrm>
            <a:off x="3300118" y="898902"/>
            <a:ext cx="4891007" cy="1180980"/>
          </a:xfrm>
        </p:spPr>
        <p:txBody>
          <a:bodyPr>
            <a:normAutofit fontScale="90000"/>
          </a:bodyPr>
          <a:lstStyle/>
          <a:p>
            <a:pPr algn="ctr"/>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quier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11" name="TextBox 10">
            <a:extLst>
              <a:ext uri="{FF2B5EF4-FFF2-40B4-BE49-F238E27FC236}">
                <a16:creationId xmlns:a16="http://schemas.microsoft.com/office/drawing/2014/main" id="{2174E610-5DCF-44A3-8C1D-200D977CEC0B}"/>
              </a:ext>
            </a:extLst>
          </p:cNvPr>
          <p:cNvSpPr txBox="1"/>
          <p:nvPr/>
        </p:nvSpPr>
        <p:spPr>
          <a:xfrm>
            <a:off x="3282462" y="2268449"/>
            <a:ext cx="5364616"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2" name="TextBox 11">
            <a:extLst>
              <a:ext uri="{FF2B5EF4-FFF2-40B4-BE49-F238E27FC236}">
                <a16:creationId xmlns:a16="http://schemas.microsoft.com/office/drawing/2014/main" id="{181F69D3-A444-43B0-9C3C-74BBB02E8474}"/>
              </a:ext>
            </a:extLst>
          </p:cNvPr>
          <p:cNvSpPr txBox="1"/>
          <p:nvPr/>
        </p:nvSpPr>
        <p:spPr>
          <a:xfrm>
            <a:off x="3058444" y="335832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quiere</a:t>
            </a:r>
          </a:p>
        </p:txBody>
      </p:sp>
      <p:sp>
        <p:nvSpPr>
          <p:cNvPr id="13" name="TextBox 12">
            <a:extLst>
              <a:ext uri="{FF2B5EF4-FFF2-40B4-BE49-F238E27FC236}">
                <a16:creationId xmlns:a16="http://schemas.microsoft.com/office/drawing/2014/main" id="{DB48B5D7-099E-496F-9AD9-958100D254FD}"/>
              </a:ext>
            </a:extLst>
          </p:cNvPr>
          <p:cNvSpPr txBox="1"/>
          <p:nvPr/>
        </p:nvSpPr>
        <p:spPr>
          <a:xfrm>
            <a:off x="3369327" y="5220373"/>
            <a:ext cx="5190886"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 | s/he wants]</a:t>
            </a:r>
          </a:p>
        </p:txBody>
      </p:sp>
      <p:sp>
        <p:nvSpPr>
          <p:cNvPr id="14" name="Action Button: Help 13">
            <a:hlinkClick r:id="" action="ppaction://noaction" highlightClick="1"/>
            <a:extLst>
              <a:ext uri="{FF2B5EF4-FFF2-40B4-BE49-F238E27FC236}">
                <a16:creationId xmlns:a16="http://schemas.microsoft.com/office/drawing/2014/main" id="{B30CBE3B-853B-4F43-981B-2EB4B4FD621C}"/>
              </a:ext>
            </a:extLst>
          </p:cNvPr>
          <p:cNvSpPr/>
          <p:nvPr/>
        </p:nvSpPr>
        <p:spPr>
          <a:xfrm>
            <a:off x="2495652" y="222206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15" name="Action Button: Help 14">
            <a:hlinkClick r:id="" action="ppaction://noaction" highlightClick="1"/>
            <a:extLst>
              <a:ext uri="{FF2B5EF4-FFF2-40B4-BE49-F238E27FC236}">
                <a16:creationId xmlns:a16="http://schemas.microsoft.com/office/drawing/2014/main" id="{B334F2E1-2C92-4D2E-A44F-6848B87CDE7E}"/>
              </a:ext>
            </a:extLst>
          </p:cNvPr>
          <p:cNvSpPr/>
          <p:nvPr/>
        </p:nvSpPr>
        <p:spPr>
          <a:xfrm>
            <a:off x="2515926" y="5086441"/>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B0502020202020204" pitchFamily="34" charset="0"/>
            </a:endParaRPr>
          </a:p>
        </p:txBody>
      </p:sp>
      <p:sp>
        <p:nvSpPr>
          <p:cNvPr id="4" name="Title 3">
            <a:extLst>
              <a:ext uri="{FF2B5EF4-FFF2-40B4-BE49-F238E27FC236}">
                <a16:creationId xmlns:a16="http://schemas.microsoft.com/office/drawing/2014/main" id="{30AD3FDB-D5BA-4B3D-B5B3-EDCD9FF7B4A2}"/>
              </a:ext>
            </a:extLst>
          </p:cNvPr>
          <p:cNvSpPr>
            <a:spLocks noGrp="1"/>
          </p:cNvSpPr>
          <p:nvPr>
            <p:ph type="title"/>
          </p:nvPr>
        </p:nvSpPr>
        <p:spPr>
          <a:xfrm>
            <a:off x="3369327" y="849187"/>
            <a:ext cx="5414905" cy="1325563"/>
          </a:xfrm>
        </p:spPr>
        <p:txBody>
          <a:bodyPr>
            <a:normAutofit fontScale="90000"/>
          </a:bodyPr>
          <a:lstStyle/>
          <a:p>
            <a:pPr rtl="0" eaLnBrk="1" fontAlgn="auto" latinLnBrk="0" hangingPunct="1"/>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quer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quier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animBg="1"/>
      <p:bldP spid="14" grpId="0" animBg="1"/>
      <p:bldP spid="15"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9" name="TextBox 8">
            <a:extLst>
              <a:ext uri="{FF2B5EF4-FFF2-40B4-BE49-F238E27FC236}">
                <a16:creationId xmlns:a16="http://schemas.microsoft.com/office/drawing/2014/main" id="{6DF31A26-0032-4AD8-B122-2D9629D23302}"/>
              </a:ext>
            </a:extLst>
          </p:cNvPr>
          <p:cNvSpPr txBox="1"/>
          <p:nvPr/>
        </p:nvSpPr>
        <p:spPr>
          <a:xfrm>
            <a:off x="3038170" y="2177384"/>
            <a:ext cx="5414904"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a:t>
            </a:r>
          </a:p>
        </p:txBody>
      </p:sp>
      <p:sp>
        <p:nvSpPr>
          <p:cNvPr id="10" name="TextBox 9">
            <a:extLst>
              <a:ext uri="{FF2B5EF4-FFF2-40B4-BE49-F238E27FC236}">
                <a16:creationId xmlns:a16="http://schemas.microsoft.com/office/drawing/2014/main" id="{B5EB0423-5804-4444-981C-415299392F95}"/>
              </a:ext>
            </a:extLst>
          </p:cNvPr>
          <p:cNvSpPr txBox="1"/>
          <p:nvPr/>
        </p:nvSpPr>
        <p:spPr>
          <a:xfrm>
            <a:off x="0" y="4039432"/>
            <a:ext cx="12192000"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Emilia </a:t>
            </a:r>
            <a:r>
              <a:rPr kumimoji="0" lang="en-GB"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quiere</a:t>
            </a: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una casa.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6000" b="0"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124EA7F-D00E-4982-B9C7-95F1538AF0CE}"/>
              </a:ext>
            </a:extLst>
          </p:cNvPr>
          <p:cNvSpPr txBox="1"/>
          <p:nvPr/>
        </p:nvSpPr>
        <p:spPr>
          <a:xfrm>
            <a:off x="-414867" y="5026100"/>
            <a:ext cx="12021312"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Emilia </a:t>
            </a:r>
            <a:r>
              <a:rPr lang="en-HK" sz="3200" b="1" dirty="0">
                <a:solidFill>
                  <a:srgbClr val="EA5F00"/>
                </a:solidFill>
                <a:latin typeface="Century Gothic" panose="020B0502020202020204" pitchFamily="34" charset="0"/>
                <a:cs typeface="Calibri" panose="020F0502020204030204" pitchFamily="34" charset="0"/>
              </a:rPr>
              <a:t>wants </a:t>
            </a:r>
            <a:r>
              <a:rPr lang="en-HK" sz="3200" dirty="0">
                <a:solidFill>
                  <a:srgbClr val="5B9BD5">
                    <a:lumMod val="50000"/>
                  </a:srgbClr>
                </a:solidFill>
                <a:latin typeface="Century Gothic" panose="020B0502020202020204" pitchFamily="34" charset="0"/>
              </a:rPr>
              <a:t>a house</a:t>
            </a:r>
            <a:r>
              <a:rPr lang="en-GB" sz="3200" dirty="0">
                <a:solidFill>
                  <a:srgbClr val="5B9BD5">
                    <a:lumMod val="50000"/>
                  </a:srgbClr>
                </a:solidFill>
                <a:latin typeface="Century Gothic" panose="020B0502020202020204" pitchFamily="34" charset="0"/>
              </a:rPr>
              <a:t>.]</a:t>
            </a:r>
          </a:p>
        </p:txBody>
      </p:sp>
      <p:sp>
        <p:nvSpPr>
          <p:cNvPr id="4" name="Title 3">
            <a:extLst>
              <a:ext uri="{FF2B5EF4-FFF2-40B4-BE49-F238E27FC236}">
                <a16:creationId xmlns:a16="http://schemas.microsoft.com/office/drawing/2014/main" id="{A56C2CBD-C185-4A75-B3A2-77A8736B4FBC}"/>
              </a:ext>
            </a:extLst>
          </p:cNvPr>
          <p:cNvSpPr>
            <a:spLocks noGrp="1"/>
          </p:cNvSpPr>
          <p:nvPr>
            <p:ph type="title"/>
          </p:nvPr>
        </p:nvSpPr>
        <p:spPr>
          <a:xfrm>
            <a:off x="3407084" y="851821"/>
            <a:ext cx="5045990" cy="1325563"/>
          </a:xfrm>
        </p:spPr>
        <p:txBody>
          <a:bodyPr>
            <a:normAutofit fontScale="90000"/>
          </a:bodyPr>
          <a:lstStyle/>
          <a:p>
            <a:r>
              <a:rPr lang="en-GB" sz="11500" b="1" i="0" spc="0" baseline="0" dirty="0" err="1">
                <a:ln>
                  <a:noFill/>
                </a:ln>
                <a:solidFill>
                  <a:srgbClr val="1F4E79"/>
                </a:solidFill>
                <a:effectLst/>
                <a:latin typeface="Century Gothic" panose="020B0502020202020204" pitchFamily="34" charset="0"/>
                <a:ea typeface="+mn-ea"/>
                <a:cs typeface="+mn-cs"/>
              </a:rPr>
              <a:t>quiere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subTnLst>
                                    <p:audio>
                                      <p:cMediaNode>
                                        <p:cTn display="0" masterRel="sameClick">
                                          <p:stCondLst>
                                            <p:cond evt="begin" delay="0">
                                              <p:tn val="14"/>
                                            </p:cond>
                                          </p:stCondLst>
                                          <p:endCondLst>
                                            <p:cond evt="onStopAudio" delay="0">
                                              <p:tgtEl>
                                                <p:sldTgt/>
                                              </p:tgtEl>
                                            </p:cond>
                                          </p:endCondLst>
                                        </p:cTn>
                                        <p:tgtEl>
                                          <p:sndTgt r:embed="rId3" name="Emilia quiere una casa.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13" name="TextBox 12">
            <a:extLst>
              <a:ext uri="{FF2B5EF4-FFF2-40B4-BE49-F238E27FC236}">
                <a16:creationId xmlns:a16="http://schemas.microsoft.com/office/drawing/2014/main" id="{A243B5EF-A135-480B-AC09-0E068330AE76}"/>
              </a:ext>
            </a:extLst>
          </p:cNvPr>
          <p:cNvSpPr txBox="1"/>
          <p:nvPr/>
        </p:nvSpPr>
        <p:spPr>
          <a:xfrm>
            <a:off x="0" y="2176662"/>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to want</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wanting</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14" name="TextBox 13">
            <a:extLst>
              <a:ext uri="{FF2B5EF4-FFF2-40B4-BE49-F238E27FC236}">
                <a16:creationId xmlns:a16="http://schemas.microsoft.com/office/drawing/2014/main" id="{CA60F0CF-F217-49BF-9F07-F675057AC4B1}"/>
              </a:ext>
            </a:extLst>
          </p:cNvPr>
          <p:cNvSpPr txBox="1"/>
          <p:nvPr/>
        </p:nvSpPr>
        <p:spPr>
          <a:xfrm>
            <a:off x="0" y="4037385"/>
            <a:ext cx="12192000" cy="1015663"/>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60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Querer</a:t>
            </a:r>
            <a:r>
              <a:rPr kumimoji="0" lang="es-ES"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 una casa es normal.</a:t>
            </a:r>
            <a:endPar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endParaRPr>
          </a:p>
        </p:txBody>
      </p:sp>
      <p:sp>
        <p:nvSpPr>
          <p:cNvPr id="15" name="TextBox 14">
            <a:extLst>
              <a:ext uri="{FF2B5EF4-FFF2-40B4-BE49-F238E27FC236}">
                <a16:creationId xmlns:a16="http://schemas.microsoft.com/office/drawing/2014/main" id="{FFFDA379-97B4-48A3-A760-2747F8EC3AB2}"/>
              </a:ext>
            </a:extLst>
          </p:cNvPr>
          <p:cNvSpPr txBox="1"/>
          <p:nvPr/>
        </p:nvSpPr>
        <p:spPr>
          <a:xfrm>
            <a:off x="0" y="5053048"/>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Wanting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house is normal.</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4" name="Title 3">
            <a:extLst>
              <a:ext uri="{FF2B5EF4-FFF2-40B4-BE49-F238E27FC236}">
                <a16:creationId xmlns:a16="http://schemas.microsoft.com/office/drawing/2014/main" id="{0AA53FEF-659F-46CA-BF1E-AB87BE6E7932}"/>
              </a:ext>
            </a:extLst>
          </p:cNvPr>
          <p:cNvSpPr>
            <a:spLocks noGrp="1"/>
          </p:cNvSpPr>
          <p:nvPr>
            <p:ph type="title"/>
          </p:nvPr>
        </p:nvSpPr>
        <p:spPr>
          <a:xfrm>
            <a:off x="3115868" y="851099"/>
            <a:ext cx="5259507" cy="1325563"/>
          </a:xfrm>
        </p:spPr>
        <p:txBody>
          <a:bodyPr>
            <a:normAutofit fontScale="90000"/>
          </a:bodyPr>
          <a:lstStyle/>
          <a:p>
            <a:pPr algn="ctr"/>
            <a:r>
              <a:rPr lang="en-GB" sz="11500" b="1" i="0" spc="0" baseline="0" dirty="0">
                <a:ln>
                  <a:noFill/>
                </a:ln>
                <a:solidFill>
                  <a:srgbClr val="1F4E79"/>
                </a:solidFill>
                <a:effectLst/>
                <a:latin typeface="Century Gothic" panose="020B0502020202020204" pitchFamily="34" charset="0"/>
                <a:ea typeface="+mn-ea"/>
                <a:cs typeface="+mn-cs"/>
              </a:rPr>
              <a:t>querer</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subTnLst>
                                    <p:audio>
                                      <p:cMediaNode>
                                        <p:cTn display="0" masterRel="sameClick">
                                          <p:stCondLst>
                                            <p:cond evt="begin" delay="0">
                                              <p:tn val="14"/>
                                            </p:cond>
                                          </p:stCondLst>
                                          <p:endCondLst>
                                            <p:cond evt="onStopAudio" delay="0">
                                              <p:tgtEl>
                                                <p:sldTgt/>
                                              </p:tgtEl>
                                            </p:cond>
                                          </p:endCondLst>
                                        </p:cTn>
                                        <p:tgtEl>
                                          <p:sndTgt r:embed="rId3" name="Querer una casa es normal.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19" name="TextBox 18">
            <a:extLst>
              <a:ext uri="{FF2B5EF4-FFF2-40B4-BE49-F238E27FC236}">
                <a16:creationId xmlns:a16="http://schemas.microsoft.com/office/drawing/2014/main" id="{07173817-5943-4F60-9A02-5BBB2E4EAF55}"/>
              </a:ext>
            </a:extLst>
          </p:cNvPr>
          <p:cNvSpPr txBox="1"/>
          <p:nvPr/>
        </p:nvSpPr>
        <p:spPr>
          <a:xfrm>
            <a:off x="4962631" y="2176753"/>
            <a:ext cx="2895823"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[wants]</a:t>
            </a:r>
          </a:p>
        </p:txBody>
      </p:sp>
      <p:sp>
        <p:nvSpPr>
          <p:cNvPr id="20" name="Action Button: Help 19">
            <a:hlinkClick r:id="" action="ppaction://noaction" highlightClick="1"/>
            <a:extLst>
              <a:ext uri="{FF2B5EF4-FFF2-40B4-BE49-F238E27FC236}">
                <a16:creationId xmlns:a16="http://schemas.microsoft.com/office/drawing/2014/main" id="{F824A682-FD21-427D-A212-1BD59BECEC48}"/>
              </a:ext>
            </a:extLst>
          </p:cNvPr>
          <p:cNvSpPr/>
          <p:nvPr/>
        </p:nvSpPr>
        <p:spPr>
          <a:xfrm>
            <a:off x="2997628" y="2230130"/>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1" name="Action Button: Help 20">
            <a:hlinkClick r:id="" action="ppaction://noaction" highlightClick="1"/>
            <a:extLst>
              <a:ext uri="{FF2B5EF4-FFF2-40B4-BE49-F238E27FC236}">
                <a16:creationId xmlns:a16="http://schemas.microsoft.com/office/drawing/2014/main" id="{4E88EC07-889F-42FE-BEFD-A1D188A1C3B4}"/>
              </a:ext>
            </a:extLst>
          </p:cNvPr>
          <p:cNvSpPr/>
          <p:nvPr/>
        </p:nvSpPr>
        <p:spPr>
          <a:xfrm>
            <a:off x="1314456" y="4756757"/>
            <a:ext cx="542518" cy="478022"/>
          </a:xfrm>
          <a:prstGeom prst="actionButtonHelp">
            <a:avLst/>
          </a:prstGeom>
          <a:solidFill>
            <a:srgbClr val="EB6E19"/>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22" name="TextBox 21">
            <a:extLst>
              <a:ext uri="{FF2B5EF4-FFF2-40B4-BE49-F238E27FC236}">
                <a16:creationId xmlns:a16="http://schemas.microsoft.com/office/drawing/2014/main" id="{AE16D74A-8F83-437B-AE19-169948CF500B}"/>
              </a:ext>
            </a:extLst>
          </p:cNvPr>
          <p:cNvSpPr txBox="1"/>
          <p:nvPr/>
        </p:nvSpPr>
        <p:spPr>
          <a:xfrm>
            <a:off x="2261191" y="3914742"/>
            <a:ext cx="9153830" cy="1938992"/>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60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Emilia ______ una casa.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6000" b="0"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BA19B042-5A20-4092-82EB-04953B32049D}"/>
              </a:ext>
            </a:extLst>
          </p:cNvPr>
          <p:cNvSpPr txBox="1"/>
          <p:nvPr/>
        </p:nvSpPr>
        <p:spPr>
          <a:xfrm>
            <a:off x="3726648" y="4930405"/>
            <a:ext cx="4898865"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Emilia </a:t>
            </a:r>
            <a:r>
              <a:rPr kumimoji="0" lang="en-HK" sz="3200" b="1" i="0" u="none" strike="noStrike" kern="0" cap="none" spc="0" normalizeH="0" baseline="0" noProof="0" dirty="0">
                <a:ln>
                  <a:noFill/>
                </a:ln>
                <a:solidFill>
                  <a:srgbClr val="EA5F00"/>
                </a:solidFill>
                <a:effectLst/>
                <a:uLnTx/>
                <a:uFillTx/>
                <a:latin typeface="Century Gothic" panose="020B0502020202020204" pitchFamily="34" charset="0"/>
                <a:cs typeface="Calibri" panose="020F0502020204030204" pitchFamily="34" charset="0"/>
              </a:rPr>
              <a:t>wants </a:t>
            </a:r>
            <a:r>
              <a:rPr kumimoji="0" lang="en-HK"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 house</a:t>
            </a:r>
            <a:r>
              <a:rPr kumimoji="0" lang="en-GB" sz="3200" b="0" i="0" u="none" strike="noStrike" kern="0" cap="none" spc="0" normalizeH="0" baseline="0" noProof="0" dirty="0">
                <a:ln>
                  <a:noFill/>
                </a:ln>
                <a:solidFill>
                  <a:srgbClr val="5B9BD5">
                    <a:lumMod val="50000"/>
                  </a:srgbClr>
                </a:solidFill>
                <a:effectLst/>
                <a:uLnTx/>
                <a:uFillTx/>
                <a:latin typeface="Century Gothic" panose="020B0502020202020204" pitchFamily="34" charset="0"/>
              </a:rPr>
              <a:t>.]</a:t>
            </a:r>
          </a:p>
        </p:txBody>
      </p:sp>
      <p:sp>
        <p:nvSpPr>
          <p:cNvPr id="24" name="Rectangle 23">
            <a:extLst>
              <a:ext uri="{FF2B5EF4-FFF2-40B4-BE49-F238E27FC236}">
                <a16:creationId xmlns:a16="http://schemas.microsoft.com/office/drawing/2014/main" id="{C01E4468-EBA7-4A96-929F-08C138FC109A}"/>
              </a:ext>
            </a:extLst>
          </p:cNvPr>
          <p:cNvSpPr/>
          <p:nvPr/>
        </p:nvSpPr>
        <p:spPr>
          <a:xfrm>
            <a:off x="4728170" y="3914742"/>
            <a:ext cx="2569934"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quiere</a:t>
            </a:r>
            <a:endParaRPr lang="en-GB" sz="6000" dirty="0">
              <a:solidFill>
                <a:prstClr val="black"/>
              </a:solidFill>
              <a:latin typeface="Tw Cen MT" panose="020B0602020104020603"/>
            </a:endParaRPr>
          </a:p>
        </p:txBody>
      </p:sp>
      <p:sp>
        <p:nvSpPr>
          <p:cNvPr id="4" name="Title 3">
            <a:extLst>
              <a:ext uri="{FF2B5EF4-FFF2-40B4-BE49-F238E27FC236}">
                <a16:creationId xmlns:a16="http://schemas.microsoft.com/office/drawing/2014/main" id="{12D03438-710C-4F78-B5E3-08B226DB2F78}"/>
              </a:ext>
            </a:extLst>
          </p:cNvPr>
          <p:cNvSpPr>
            <a:spLocks noGrp="1"/>
          </p:cNvSpPr>
          <p:nvPr>
            <p:ph type="title"/>
          </p:nvPr>
        </p:nvSpPr>
        <p:spPr>
          <a:xfrm>
            <a:off x="3213159" y="863767"/>
            <a:ext cx="6068877" cy="1325563"/>
          </a:xfrm>
        </p:spPr>
        <p:txBody>
          <a:bodyPr>
            <a:normAutofit fontScale="90000"/>
          </a:bodyPr>
          <a:lstStyle/>
          <a:p>
            <a:pPr algn="ctr" rtl="0" eaLnBrk="1" fontAlgn="auto" latinLnBrk="0" hangingPunct="1"/>
            <a:r>
              <a:rPr lang="en-GB" sz="11500" b="1" i="0" spc="0" baseline="0" dirty="0" err="1">
                <a:ln>
                  <a:noFill/>
                </a:ln>
                <a:solidFill>
                  <a:srgbClr val="1F4E79"/>
                </a:solidFill>
                <a:effectLst/>
                <a:latin typeface="Century Gothic" panose="020B0502020202020204" pitchFamily="34" charset="0"/>
                <a:ea typeface="+mn-ea"/>
                <a:cs typeface="+mn-cs"/>
              </a:rPr>
              <a:t>quiere</a:t>
            </a:r>
            <a:endParaRPr lang="en-GB" dirty="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subTnLst>
                                    <p:audio>
                                      <p:cMediaNode>
                                        <p:cTn display="0" masterRel="sameClick">
                                          <p:stCondLst>
                                            <p:cond evt="begin" delay="0">
                                              <p:tn val="18"/>
                                            </p:cond>
                                          </p:stCondLst>
                                          <p:endCondLst>
                                            <p:cond evt="onStopAudio" delay="0">
                                              <p:tgtEl>
                                                <p:sldTgt/>
                                              </p:tgtEl>
                                            </p:cond>
                                          </p:endCondLst>
                                        </p:cTn>
                                        <p:tgtEl>
                                          <p:sndTgt r:embed="rId3" name="Emilia beep una casa.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4" name="Emilia quiere una casa.wav"/>
                                        </p:tgtEl>
                                      </p:cMediaNode>
                                    </p:audio>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p:bldP spid="4"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TotalTime>
  <Words>7814</Words>
  <Application>Microsoft Office PowerPoint</Application>
  <PresentationFormat>Widescreen</PresentationFormat>
  <Paragraphs>882</Paragraphs>
  <Slides>43</Slides>
  <Notes>43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Arial</vt:lpstr>
      <vt:lpstr>Calibri</vt:lpstr>
      <vt:lpstr>Calibri Light</vt:lpstr>
      <vt:lpstr>Century Gothic</vt:lpstr>
      <vt:lpstr>Tw Cen MT</vt:lpstr>
      <vt:lpstr>Wingdings</vt:lpstr>
      <vt:lpstr>NCELP_German_2022</vt:lpstr>
      <vt:lpstr>PowerPoint Presentation</vt:lpstr>
      <vt:lpstr>Un texto</vt:lpstr>
      <vt:lpstr>Navidad</vt:lpstr>
      <vt:lpstr>Navidad</vt:lpstr>
      <vt:lpstr>querer</vt:lpstr>
      <vt:lpstr>querer</vt:lpstr>
      <vt:lpstr>quiere</vt:lpstr>
      <vt:lpstr>querer</vt:lpstr>
      <vt:lpstr>quiere</vt:lpstr>
      <vt:lpstr>querer</vt:lpstr>
      <vt:lpstr>Carta a los Reyes Magos</vt:lpstr>
      <vt:lpstr>Carta a los Reyes Magos</vt:lpstr>
      <vt:lpstr>Regalos</vt:lpstr>
      <vt:lpstr>Regalos</vt:lpstr>
      <vt:lpstr>En pareja</vt:lpstr>
      <vt:lpstr>Navidad</vt:lpstr>
      <vt:lpstr>PowerPoint Presentation</vt:lpstr>
      <vt:lpstr>ñ </vt:lpstr>
      <vt:lpstr>ñ </vt:lpstr>
      <vt:lpstr>ñ</vt:lpstr>
      <vt:lpstr>ñ</vt:lpstr>
      <vt:lpstr>ñ</vt:lpstr>
      <vt:lpstr>n </vt:lpstr>
      <vt:lpstr>n </vt:lpstr>
      <vt:lpstr>n</vt:lpstr>
      <vt:lpstr>n</vt:lpstr>
      <vt:lpstr>n</vt:lpstr>
      <vt:lpstr>Fonética</vt:lpstr>
      <vt:lpstr>dar</vt:lpstr>
      <vt:lpstr>dar</vt:lpstr>
      <vt:lpstr>da</vt:lpstr>
      <vt:lpstr>dar</vt:lpstr>
      <vt:lpstr>da</vt:lpstr>
      <vt:lpstr>dar</vt:lpstr>
      <vt:lpstr>Regalos</vt:lpstr>
      <vt:lpstr>Dar regalos</vt:lpstr>
      <vt:lpstr>Regalos</vt:lpstr>
      <vt:lpstr>Una tarea escrita</vt:lpstr>
      <vt:lpstr>Un villancico</vt:lpstr>
      <vt:lpstr>Campana sobre campana</vt:lpstr>
      <vt:lpstr>Deberes</vt:lpstr>
      <vt:lpstr>leer / escribir</vt:lpstr>
      <vt:lpstr>Vocabulario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63</cp:revision>
  <dcterms:created xsi:type="dcterms:W3CDTF">2023-08-04T17:02:31Z</dcterms:created>
  <dcterms:modified xsi:type="dcterms:W3CDTF">2024-02-10T04:15:34Z</dcterms:modified>
</cp:coreProperties>
</file>