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6" r:id="rId2"/>
    <p:sldId id="270" r:id="rId3"/>
    <p:sldId id="393" r:id="rId4"/>
    <p:sldId id="361" r:id="rId5"/>
    <p:sldId id="362" r:id="rId6"/>
    <p:sldId id="363" r:id="rId7"/>
    <p:sldId id="321" r:id="rId8"/>
    <p:sldId id="315" r:id="rId9"/>
    <p:sldId id="334" r:id="rId10"/>
    <p:sldId id="335" r:id="rId11"/>
    <p:sldId id="336" r:id="rId12"/>
    <p:sldId id="337" r:id="rId13"/>
    <p:sldId id="338" r:id="rId14"/>
    <p:sldId id="339" r:id="rId15"/>
    <p:sldId id="340" r:id="rId16"/>
    <p:sldId id="342" r:id="rId17"/>
    <p:sldId id="341" r:id="rId18"/>
    <p:sldId id="840" r:id="rId19"/>
    <p:sldId id="360" r:id="rId20"/>
    <p:sldId id="839" r:id="rId21"/>
    <p:sldId id="841" r:id="rId22"/>
    <p:sldId id="842" r:id="rId23"/>
    <p:sldId id="354" r:id="rId24"/>
    <p:sldId id="355" r:id="rId25"/>
    <p:sldId id="356" r:id="rId26"/>
    <p:sldId id="357" r:id="rId27"/>
    <p:sldId id="358" r:id="rId28"/>
    <p:sldId id="267"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5F5"/>
    <a:srgbClr val="3A5EAC"/>
    <a:srgbClr val="FCEAEB"/>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5" autoAdjust="0"/>
    <p:restoredTop sz="63317" autoAdjust="0"/>
  </p:normalViewPr>
  <p:slideViewPr>
    <p:cSldViewPr snapToGrid="0">
      <p:cViewPr varScale="1">
        <p:scale>
          <a:sx n="68" d="100"/>
          <a:sy n="68" d="100"/>
        </p:scale>
        <p:origin x="1368" y="48"/>
      </p:cViewPr>
      <p:guideLst/>
    </p:cSldViewPr>
  </p:slideViewPr>
  <p:notesTextViewPr>
    <p:cViewPr>
      <p:scale>
        <a:sx n="1" d="1"/>
        <a:sy n="1" d="1"/>
      </p:scale>
      <p:origin x="0" y="0"/>
    </p:cViewPr>
  </p:notesTextViewPr>
  <p:sorterViewPr>
    <p:cViewPr varScale="1">
      <p:scale>
        <a:sx n="100" d="100"/>
        <a:sy n="100" d="100"/>
      </p:scale>
      <p:origin x="0" y="-741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AE866-8E19-485F-8A18-0FE72E98614C}"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FF1CC-4B7C-4996-B123-049F072711F1}" type="slidenum">
              <a:rPr lang="en-GB" smtClean="0"/>
              <a:t>‹#›</a:t>
            </a:fld>
            <a:endParaRPr lang="en-GB"/>
          </a:p>
        </p:txBody>
      </p:sp>
    </p:spTree>
    <p:extLst>
      <p:ext uri="{BB962C8B-B14F-4D97-AF65-F5344CB8AC3E}">
        <p14:creationId xmlns:p14="http://schemas.microsoft.com/office/powerpoint/2010/main" val="2976722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dirty="0" err="1">
                <a:solidFill>
                  <a:srgbClr val="FF0000"/>
                </a:solidFill>
              </a:rPr>
              <a:t>voluntario</a:t>
            </a:r>
            <a:r>
              <a:rPr lang="en-GB" b="1" dirty="0">
                <a:solidFill>
                  <a:srgbClr val="FF0000"/>
                </a:solidFill>
              </a:rPr>
              <a:t> (though as a cognate it could be used in </a:t>
            </a:r>
            <a:r>
              <a:rPr lang="en-GB" b="1">
                <a:solidFill>
                  <a:srgbClr val="FF0000"/>
                </a:solidFill>
              </a:rPr>
              <a:t>reading assessments).</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raro</a:t>
            </a:r>
            <a:r>
              <a:rPr lang="en-GB" b="1" u="sng" dirty="0">
                <a:solidFill>
                  <a:srgbClr val="FF0000"/>
                </a:solidFill>
              </a:rPr>
              <a:t>, tonto, </a:t>
            </a:r>
            <a:r>
              <a:rPr lang="en-GB" b="1" u="sng" dirty="0" err="1">
                <a:solidFill>
                  <a:srgbClr val="FF0000"/>
                </a:solidFill>
              </a:rPr>
              <a:t>voluntario</a:t>
            </a:r>
            <a:r>
              <a:rPr lang="en-GB" b="1" u="sng" dirty="0">
                <a:solidFill>
                  <a:srgbClr val="FF0000"/>
                </a:solidFill>
              </a:rPr>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[qui]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hay</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(introduce) </a:t>
            </a:r>
            <a:r>
              <a:rPr lang="es-ES" b="0" dirty="0"/>
              <a:t>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7.1.1.7 (revisit) </a:t>
            </a:r>
            <a:r>
              <a:rPr lang="es-ES" b="0" dirty="0"/>
              <a:t>necesitar [276]; usar [317]; llevar¹ [75];  zapato [1477]; vaso [1609]; producto [394]; bolsa [1581]; camisa [1873]; cosa [69]; ayuda [784]; voluntario¹ [2732]; gracias [275]; de nada [nada-87]; luego¹ [150]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(revisit) </a:t>
            </a:r>
            <a:r>
              <a:rPr lang="es-ES" b="0" dirty="0"/>
              <a:t>nervioso [1521]; tranquilo [1073]; serio [856]; raro¹ [1005]; tonto [2379]; blanco [372]; ¿cómo? [151]; muy [43]; hoy [167]; ¿Cómo se dice […] en inglés/español?; ¿Cómo se escribe?; seguro [407]; listo [1684]; sí [45]; no [11]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endParaRPr lang="en-GB" baseline="0" dirty="0"/>
          </a:p>
          <a:p>
            <a:r>
              <a:rPr lang="en-GB" b="1" baseline="0" dirty="0"/>
              <a:t>Note:</a:t>
            </a:r>
          </a:p>
          <a:p>
            <a:r>
              <a:rPr lang="en-GB" baseline="0" dirty="0"/>
              <a:t>1. Students haven’t yet practised the silent ‘H’ in Spanish phonics (although they have met ‘hablar’ and ‘hoy’), so practise the pronunciation of ‘hay’ here. It might help students to know that it sounds similar to the English letter ‘I’!</a:t>
            </a:r>
          </a:p>
          <a:p>
            <a:r>
              <a:rPr lang="en-GB" baseline="0" dirty="0"/>
              <a:t>2. Emphasise that ‘hay’ means ‘there is’ </a:t>
            </a:r>
            <a:r>
              <a:rPr lang="en-GB" i="0" baseline="0" dirty="0"/>
              <a:t>and</a:t>
            </a:r>
            <a:r>
              <a:rPr lang="en-GB" baseline="0" dirty="0"/>
              <a:t> ‘there are’ and goes with singular AND plural nouns.</a:t>
            </a:r>
          </a:p>
          <a:p>
            <a:r>
              <a:rPr lang="en-GB" baseline="0" dirty="0"/>
              <a:t>3. Students will be practising hay vs tiene in several activities this week. </a:t>
            </a:r>
          </a:p>
          <a:p>
            <a:r>
              <a:rPr lang="en-GB" baseline="0" dirty="0"/>
              <a:t>4. Señor and Señora are reintroduced on this slide with the new meaning ‘man’ and ‘woman’.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5423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10 minutes (2 slides)</a:t>
            </a:r>
          </a:p>
          <a:p>
            <a:endParaRPr lang="en-GB" dirty="0"/>
          </a:p>
          <a:p>
            <a:r>
              <a:rPr lang="en-GB" b="1" dirty="0"/>
              <a:t>Aim: </a:t>
            </a:r>
            <a:r>
              <a:rPr lang="en-GB" b="0" dirty="0"/>
              <a:t>to</a:t>
            </a:r>
            <a:r>
              <a:rPr lang="en-GB" dirty="0"/>
              <a:t> </a:t>
            </a:r>
            <a:r>
              <a:rPr lang="en-GB" baseline="0" dirty="0"/>
              <a:t> work out whether ‘hay’ or ‘tiene’ is right (</a:t>
            </a:r>
            <a:r>
              <a:rPr lang="en-GB" dirty="0"/>
              <a:t>paying</a:t>
            </a:r>
            <a:r>
              <a:rPr lang="en-GB" baseline="0" dirty="0"/>
              <a:t> </a:t>
            </a:r>
            <a:r>
              <a:rPr lang="en-GB" dirty="0"/>
              <a:t>attention to whether the sentence begins with ‘</a:t>
            </a:r>
            <a:r>
              <a:rPr lang="en-GB" dirty="0" err="1"/>
              <a:t>en</a:t>
            </a:r>
            <a:r>
              <a:rPr lang="en-GB" dirty="0"/>
              <a:t>’ or with ‘el’ / ‘la’)</a:t>
            </a:r>
            <a:r>
              <a:rPr lang="en-GB" baseline="0" dirty="0"/>
              <a:t>; to consolidate understanding of indefinite articles; to practise comprehension (in the written modality) of new and revisited vocabulary.</a:t>
            </a:r>
            <a:endParaRPr lang="en-GB" dirty="0"/>
          </a:p>
          <a:p>
            <a:endParaRPr lang="en-GB" dirty="0"/>
          </a:p>
          <a:p>
            <a:r>
              <a:rPr lang="en-GB" b="1" dirty="0"/>
              <a:t>Procedure: </a:t>
            </a:r>
          </a:p>
          <a:p>
            <a:r>
              <a:rPr lang="en-GB" dirty="0"/>
              <a:t>1. Students</a:t>
            </a:r>
            <a:r>
              <a:rPr lang="en-GB" baseline="0" dirty="0"/>
              <a:t> write 1-6.</a:t>
            </a:r>
          </a:p>
          <a:p>
            <a:r>
              <a:rPr lang="en-GB" baseline="0" dirty="0"/>
              <a:t>2. They read each sentence and write ‘hay’ or ‘</a:t>
            </a:r>
            <a:r>
              <a:rPr lang="en-GB" baseline="0" dirty="0" err="1"/>
              <a:t>tiene</a:t>
            </a:r>
            <a:r>
              <a:rPr lang="en-GB" baseline="0" dirty="0"/>
              <a:t>’.</a:t>
            </a:r>
          </a:p>
          <a:p>
            <a:r>
              <a:rPr lang="en-GB" baseline="0" dirty="0"/>
              <a:t>3. They then provide the s</a:t>
            </a:r>
            <a:r>
              <a:rPr lang="en-GB" dirty="0"/>
              <a:t>ingular</a:t>
            </a:r>
            <a:r>
              <a:rPr lang="en-GB" baseline="0" dirty="0"/>
              <a:t> indefinite article (un/una) to complete the fist sentence.</a:t>
            </a:r>
            <a:br>
              <a:rPr lang="en-GB" baseline="0" dirty="0"/>
            </a:br>
            <a:r>
              <a:rPr lang="en-GB" baseline="0" dirty="0"/>
              <a:t>4. Click to reveal, then elicit oral translation of the second/third sentences. The next slide can be used to check answers, if required.</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Use this slide to elicit oral English </a:t>
            </a:r>
            <a:r>
              <a:rPr lang="en-GB" b="1" dirty="0" err="1"/>
              <a:t>tranlsations</a:t>
            </a:r>
            <a:r>
              <a:rPr lang="en-GB" b="1" dirty="0"/>
              <a:t>.</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 (two slides)</a:t>
            </a:r>
            <a:endParaRPr lang="en-US" b="1" dirty="0"/>
          </a:p>
          <a:p>
            <a:br>
              <a:rPr lang="en-US" b="1" dirty="0"/>
            </a:br>
            <a:r>
              <a:rPr lang="en-US" b="1" dirty="0"/>
              <a:t>Aim: </a:t>
            </a:r>
            <a:r>
              <a:rPr lang="en-US" b="0" dirty="0"/>
              <a:t>to practise connecting ‘hay’ and</a:t>
            </a:r>
            <a:r>
              <a:rPr lang="en-US" b="0" baseline="0" dirty="0"/>
              <a:t> ‘</a:t>
            </a:r>
            <a:r>
              <a:rPr lang="en-US" b="0" baseline="0" dirty="0" err="1"/>
              <a:t>tiene</a:t>
            </a:r>
            <a:r>
              <a:rPr lang="en-US" b="0" baseline="0" dirty="0"/>
              <a:t>’ to the correct sentence starter (in the oral modality).</a:t>
            </a:r>
          </a:p>
          <a:p>
            <a:endParaRPr lang="en-US" b="1" dirty="0"/>
          </a:p>
          <a:p>
            <a:r>
              <a:rPr lang="en-US" b="1" dirty="0"/>
              <a:t>Procedure:</a:t>
            </a:r>
          </a:p>
          <a:p>
            <a:pPr marL="228600" indent="-228600">
              <a:buAutoNum type="arabicPeriod"/>
            </a:pPr>
            <a:r>
              <a:rPr lang="en-GB" dirty="0"/>
              <a:t>Students</a:t>
            </a:r>
            <a:r>
              <a:rPr lang="en-GB" baseline="0" dirty="0"/>
              <a:t> write 1-6.</a:t>
            </a:r>
          </a:p>
          <a:p>
            <a:pPr marL="228600" indent="-228600">
              <a:buAutoNum type="arabicPeriod"/>
            </a:pPr>
            <a:r>
              <a:rPr lang="en-GB" baseline="0" dirty="0"/>
              <a:t>They listen out for ‘tiene’ or ‘hay’ and decide how the sentence must begin. </a:t>
            </a:r>
            <a:endParaRPr lang="en-US" b="0" baseline="0" dirty="0"/>
          </a:p>
          <a:p>
            <a:pPr marL="228600" indent="-228600">
              <a:buAutoNum type="arabicPeriod"/>
            </a:pPr>
            <a:r>
              <a:rPr lang="en-GB" baseline="0" dirty="0"/>
              <a:t>Then, on the next slide, they listen again – this time for the number and noun mentioned.</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a:t>
            </a:r>
            <a:r>
              <a:rPr lang="en-GB" baseline="0" dirty="0" err="1"/>
              <a:t>unas</a:t>
            </a:r>
            <a:r>
              <a:rPr lang="en-GB" baseline="0" dirty="0"/>
              <a:t> </a:t>
            </a:r>
            <a:r>
              <a:rPr lang="en-GB" baseline="0" dirty="0" err="1"/>
              <a:t>ventanas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tiene una </a:t>
            </a:r>
            <a:r>
              <a:rPr lang="en-GB" baseline="0" dirty="0" err="1"/>
              <a:t>puerta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unos</a:t>
            </a:r>
            <a:r>
              <a:rPr lang="en-GB" baseline="0" dirty="0"/>
              <a:t> chicos.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personas.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tiene</a:t>
            </a:r>
            <a:r>
              <a:rPr lang="en-GB" baseline="0" dirty="0"/>
              <a:t> </a:t>
            </a:r>
            <a:r>
              <a:rPr lang="en-GB" baseline="0" dirty="0" err="1"/>
              <a:t>unos</a:t>
            </a:r>
            <a:r>
              <a:rPr lang="en-GB" baseline="0" dirty="0"/>
              <a:t> </a:t>
            </a:r>
            <a:r>
              <a:rPr lang="en-GB" baseline="0" dirty="0" err="1"/>
              <a:t>vasos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a:t>
            </a:r>
            <a:r>
              <a:rPr lang="en-GB" baseline="0" dirty="0" err="1"/>
              <a:t>sillas</a:t>
            </a:r>
            <a:endParaRPr lang="en-GB"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Pictures </a:t>
            </a:r>
            <a:r>
              <a:rPr lang="en-GB" sz="1200" b="0" i="0" kern="1200" dirty="0">
                <a:solidFill>
                  <a:schemeClr val="tx1"/>
                </a:solidFill>
                <a:effectLst/>
                <a:latin typeface="+mn-lt"/>
                <a:ea typeface="+mn-ea"/>
                <a:cs typeface="+mn-cs"/>
              </a:rPr>
              <a:t>retrieved from </a:t>
            </a:r>
            <a:r>
              <a:rPr lang="en-GB" baseline="0" dirty="0"/>
              <a:t>www.clker.com (free to use).</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a:p>
            <a:endParaRPr lang="en-GB" b="0"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a:t>
            </a:r>
            <a:r>
              <a:rPr lang="en-GB" baseline="0" dirty="0"/>
              <a:t>isten again – this time write the correct letter (for the picture of the noun) and the correct indefinite article.</a:t>
            </a:r>
            <a:endParaRPr lang="en-US" b="0" dirty="0"/>
          </a:p>
          <a:p>
            <a:endParaRPr lang="en-US" b="0" dirty="0"/>
          </a:p>
          <a:p>
            <a:r>
              <a:rPr lang="en-US" b="1" dirty="0"/>
              <a:t>Note: </a:t>
            </a:r>
            <a:r>
              <a:rPr lang="en-US" b="0" dirty="0"/>
              <a:t>there are four items too many (distractors).  Teachers could remove some or all of these to make the task more straightforward, adjusting the letter answers accordingly.</a:t>
            </a:r>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tiene</a:t>
            </a:r>
            <a:r>
              <a:rPr lang="en-GB" baseline="0" dirty="0"/>
              <a:t> </a:t>
            </a:r>
            <a:r>
              <a:rPr lang="en-GB" baseline="0" dirty="0" err="1"/>
              <a:t>unas</a:t>
            </a:r>
            <a:r>
              <a:rPr lang="en-GB" baseline="0" dirty="0"/>
              <a:t> </a:t>
            </a:r>
            <a:r>
              <a:rPr lang="en-GB" baseline="0" dirty="0" err="1"/>
              <a:t>ventanas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tiene</a:t>
            </a:r>
            <a:r>
              <a:rPr lang="en-GB" baseline="0" dirty="0"/>
              <a:t> una </a:t>
            </a:r>
            <a:r>
              <a:rPr lang="en-GB" baseline="0" dirty="0" err="1"/>
              <a:t>puerta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unos</a:t>
            </a:r>
            <a:r>
              <a:rPr lang="en-GB" baseline="0" dirty="0"/>
              <a:t> chicos.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personas.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tiene</a:t>
            </a:r>
            <a:r>
              <a:rPr lang="en-GB" baseline="0" dirty="0"/>
              <a:t> </a:t>
            </a:r>
            <a:r>
              <a:rPr lang="en-GB" baseline="0" dirty="0" err="1"/>
              <a:t>unos</a:t>
            </a:r>
            <a:r>
              <a:rPr lang="en-GB" baseline="0" dirty="0"/>
              <a:t> </a:t>
            </a:r>
            <a:r>
              <a:rPr lang="en-GB" baseline="0" dirty="0" err="1"/>
              <a:t>vasos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hay </a:t>
            </a:r>
            <a:r>
              <a:rPr lang="en-GB" baseline="0" dirty="0" err="1"/>
              <a:t>unas</a:t>
            </a:r>
            <a:r>
              <a:rPr lang="en-GB" baseline="0" dirty="0"/>
              <a:t> </a:t>
            </a:r>
            <a:r>
              <a:rPr lang="en-GB" baseline="0" dirty="0" err="1"/>
              <a:t>sillas</a:t>
            </a:r>
            <a:r>
              <a:rPr lang="en-GB" baseline="0" dirty="0"/>
              <a:t>.</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 </a:t>
            </a:r>
            <a:r>
              <a:rPr lang="en-GB" b="0" baseline="0" dirty="0"/>
              <a:t>(3 slides)</a:t>
            </a:r>
            <a:br>
              <a:rPr lang="en-GB" b="1" baseline="0" dirty="0"/>
            </a:br>
            <a:br>
              <a:rPr lang="en-GB" b="1" baseline="0" dirty="0"/>
            </a:br>
            <a:r>
              <a:rPr lang="en-GB" b="1" baseline="0" dirty="0"/>
              <a:t>Aim: </a:t>
            </a:r>
            <a:r>
              <a:rPr lang="en-GB" b="0" baseline="0" dirty="0"/>
              <a:t>to complete an information gap spoken interaction about the contents and location of houses, using the ‘hay’ and ‘</a:t>
            </a:r>
            <a:r>
              <a:rPr lang="en-GB" b="0" baseline="0" dirty="0" err="1"/>
              <a:t>está</a:t>
            </a:r>
            <a:r>
              <a:rPr lang="en-GB" b="0" baseline="0" dirty="0"/>
              <a:t>’ and vocabulary from this and previous weeks’ learning.</a:t>
            </a:r>
            <a:br>
              <a:rPr lang="en-GB" b="0" baseline="0" dirty="0"/>
            </a:br>
            <a:br>
              <a:rPr lang="en-GB" b="1" baseline="0" dirty="0"/>
            </a:br>
            <a:r>
              <a:rPr lang="en-GB" b="1" baseline="0" dirty="0"/>
              <a:t>Procedure:</a:t>
            </a:r>
            <a:br>
              <a:rPr lang="en-GB" b="1" baseline="0" dirty="0"/>
            </a:br>
            <a:r>
              <a:rPr lang="en-GB" b="0" baseline="0" dirty="0"/>
              <a:t>1. Use this slide to clarify the task.</a:t>
            </a:r>
            <a:br>
              <a:rPr lang="en-GB" b="0" baseline="0" dirty="0"/>
            </a:br>
            <a:r>
              <a:rPr lang="en-GB" b="0" baseline="0" dirty="0"/>
              <a:t>2. Move to the next slide, to model an example.</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Use this slide to model the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1998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DISPLAY DURING ACTIVITY</a:t>
            </a:r>
          </a:p>
          <a:p>
            <a:endParaRPr lang="en-GB" baseline="0" dirty="0"/>
          </a:p>
          <a:p>
            <a:r>
              <a:rPr lang="en-GB" baseline="0" dirty="0"/>
              <a:t>Students A and B will </a:t>
            </a:r>
            <a:r>
              <a:rPr lang="en-GB" u="none" baseline="0" dirty="0"/>
              <a:t>both see this set of cards. The slide can be projected for the whole group (no printing needed).</a:t>
            </a:r>
          </a:p>
          <a:p>
            <a:endParaRPr lang="en-GB" b="1" u="none" baseline="0" dirty="0"/>
          </a:p>
          <a:p>
            <a:r>
              <a:rPr lang="en-GB" b="1" u="none" baseline="0" dirty="0"/>
              <a:t>Procedure: </a:t>
            </a:r>
          </a:p>
          <a:p>
            <a:pPr marL="228600" indent="-228600">
              <a:buAutoNum type="arabicPeriod"/>
            </a:pPr>
            <a:r>
              <a:rPr lang="en-GB" u="none" baseline="0" dirty="0"/>
              <a:t>Students work in pairs. Student B chooses ONE of the six pictures, but does not tell Student A which it is. </a:t>
            </a:r>
          </a:p>
          <a:p>
            <a:pPr marL="228600" indent="-228600">
              <a:buAutoNum type="arabicPeriod"/>
            </a:pPr>
            <a:r>
              <a:rPr lang="en-GB" u="none" baseline="0" dirty="0"/>
              <a:t>Student A has to find out which house they are in. They ask, e.g., </a:t>
            </a:r>
            <a:r>
              <a:rPr lang="en-GB" i="1" u="none" baseline="0" dirty="0"/>
              <a:t>¿Hay </a:t>
            </a:r>
            <a:r>
              <a:rPr lang="en-GB" i="1" u="none" baseline="0" dirty="0" err="1"/>
              <a:t>unas</a:t>
            </a:r>
            <a:r>
              <a:rPr lang="en-GB" i="1" u="none" baseline="0" dirty="0"/>
              <a:t> mesas?</a:t>
            </a:r>
            <a:r>
              <a:rPr lang="en-GB" i="0" u="none" baseline="0" dirty="0"/>
              <a:t>. Student B then responds in the affirmative or negative (hay / no hay). </a:t>
            </a:r>
          </a:p>
          <a:p>
            <a:pPr marL="228600" indent="-228600">
              <a:buAutoNum type="arabicPeriod"/>
            </a:pPr>
            <a:r>
              <a:rPr lang="en-GB" i="0" u="none" baseline="0" dirty="0"/>
              <a:t>If the answer is negative, Student A asks again.</a:t>
            </a:r>
          </a:p>
          <a:p>
            <a:pPr marL="228600" indent="-228600">
              <a:buAutoNum type="arabicPeriod"/>
            </a:pPr>
            <a:r>
              <a:rPr lang="en-GB" i="0" u="none" baseline="0" dirty="0"/>
              <a:t>If it is affirmative, Student A asks </a:t>
            </a:r>
            <a:r>
              <a:rPr lang="en-GB" i="1" u="none" baseline="0" dirty="0"/>
              <a:t>¿</a:t>
            </a:r>
            <a:r>
              <a:rPr lang="en-GB" i="1" u="none" baseline="0" dirty="0" err="1"/>
              <a:t>Dónde</a:t>
            </a:r>
            <a:r>
              <a:rPr lang="en-GB" i="1" u="none" baseline="0" dirty="0"/>
              <a:t>? </a:t>
            </a:r>
            <a:r>
              <a:rPr lang="en-GB" i="0" u="none" baseline="0" dirty="0"/>
              <a:t>and Student B must reply with </a:t>
            </a:r>
            <a:r>
              <a:rPr lang="en-GB" i="1" u="none" baseline="0" dirty="0" err="1"/>
              <a:t>Aquí</a:t>
            </a:r>
            <a:r>
              <a:rPr lang="en-GB" i="1" u="none" baseline="0" dirty="0"/>
              <a:t> </a:t>
            </a:r>
            <a:r>
              <a:rPr lang="en-GB" i="0" u="none" baseline="0" dirty="0"/>
              <a:t>or </a:t>
            </a:r>
            <a:r>
              <a:rPr lang="en-GB" i="1" u="none" baseline="0" dirty="0" err="1"/>
              <a:t>Allí</a:t>
            </a:r>
            <a:r>
              <a:rPr lang="en-GB" i="0" u="none" baseline="0" dirty="0"/>
              <a:t>. After several rounds of this, Student A should be able to ask ‘¿</a:t>
            </a:r>
            <a:r>
              <a:rPr lang="en-GB" i="1" u="none" baseline="0" dirty="0" err="1"/>
              <a:t>Estás</a:t>
            </a:r>
            <a:r>
              <a:rPr lang="en-GB" i="1" u="none" baseline="0" dirty="0"/>
              <a:t> </a:t>
            </a:r>
            <a:r>
              <a:rPr lang="en-GB" i="1" u="none" baseline="0" dirty="0" err="1"/>
              <a:t>en</a:t>
            </a:r>
            <a:r>
              <a:rPr lang="en-GB" i="1" u="none" baseline="0" dirty="0"/>
              <a:t> casa 4?. </a:t>
            </a:r>
            <a:r>
              <a:rPr lang="en-GB" i="0" u="none" baseline="0" dirty="0"/>
              <a:t>Once s/he gets the right answer, students swap roles. </a:t>
            </a:r>
          </a:p>
          <a:p>
            <a:br>
              <a:rPr lang="en-GB" i="0" u="none" baseline="0" dirty="0"/>
            </a:br>
            <a:r>
              <a:rPr lang="en-GB" b="1" i="0" u="none" baseline="0" dirty="0"/>
              <a:t>Note: </a:t>
            </a:r>
            <a:r>
              <a:rPr lang="en-GB" baseline="0" dirty="0"/>
              <a:t>Encourage full sentences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Pictures </a:t>
            </a:r>
            <a:r>
              <a:rPr lang="en-GB" sz="1200" b="0" i="0" kern="1200" dirty="0">
                <a:solidFill>
                  <a:schemeClr val="tx1"/>
                </a:solidFill>
                <a:effectLst/>
                <a:latin typeface="+mn-lt"/>
                <a:ea typeface="+mn-ea"/>
                <a:cs typeface="+mn-cs"/>
              </a:rPr>
              <a:t>retrieved from </a:t>
            </a:r>
            <a:r>
              <a:rPr lang="en-GB" baseline="0" dirty="0"/>
              <a:t>www.clker.com (free to 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NOTE: there is no new grammar in this lesson, so as long as teachers thoroughly revisit vocabulary, they have even more flexibility to adapt than usual.</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Notice that a substantial portion of the lesson is given to written and spoken production activities that bring together previously taught language.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a:t>
            </a:r>
            <a:r>
              <a:rPr lang="en-GB" b="0" baseline="0" dirty="0"/>
              <a:t> of</a:t>
            </a:r>
            <a:r>
              <a:rPr lang="en-GB" dirty="0"/>
              <a:t> </a:t>
            </a:r>
            <a:r>
              <a:rPr lang="en-GB" b="0" dirty="0"/>
              <a:t>hay</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plural</a:t>
            </a:r>
            <a:r>
              <a:rPr lang="en-GB" sz="1200" b="0" i="0" baseline="0" dirty="0">
                <a:solidFill>
                  <a:prstClr val="white"/>
                </a:solidFill>
                <a:latin typeface="Calibri" panose="020F0502020204030204" pitchFamily="34" charset="0"/>
                <a:cs typeface="Calibri" panose="020F0502020204030204" pitchFamily="34" charset="0"/>
              </a:rPr>
              <a:t> nouns (-s and –es)</a:t>
            </a:r>
            <a:endParaRPr lang="es-ES"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dirty="0">
                <a:solidFill>
                  <a:schemeClr val="bg1"/>
                </a:solidFill>
              </a:rPr>
              <a:t>es vs </a:t>
            </a:r>
            <a:r>
              <a:rPr lang="en-GB" sz="1200" b="0" dirty="0" err="1">
                <a:solidFill>
                  <a:schemeClr val="bg1"/>
                </a:solidFill>
              </a:rPr>
              <a:t>está</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7.1.2.3 (introduce) </a:t>
            </a:r>
            <a:r>
              <a:rPr lang="es-ES" b="0" dirty="0"/>
              <a:t>hay [13]; mirar [125]; mesa [525]; silla [1271]; ventana [752]; puerta [274]; chica [1129]; persona [108]; chico [727]; aquí [130]; allí [197]; clase [320]; señor² [201]; señora² [509]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7.1.1.7 (revisit) </a:t>
            </a:r>
            <a:r>
              <a:rPr lang="es-ES" b="0" dirty="0"/>
              <a:t>necesitar [276]; usar [317]; llevar¹ [75];  zapato [1477]; vaso [1609]; producto [394]; bolsa [1581]; camisa [1873]; cosa [69]; ayuda [784]; voluntario¹ [2732]; gracias [275]; de nada [nada-87]; luego¹ [150]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(revisit) </a:t>
            </a:r>
            <a:r>
              <a:rPr lang="es-ES" b="0" dirty="0"/>
              <a:t>nervioso [1521]; tranquilo [1073]; serio [856]; raro¹ [1005]; tonto [2379]; blanco [372]; ¿cómo? [151]; muy [43]; hoy [167]; ¿Cómo se dice […] en inglés/español?; ¿Cómo se escribe?; seguro [407]; listo [1684]; sí [45]; no [11]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13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0" dirty="0"/>
              <a:t>10 minutes</a:t>
            </a:r>
            <a:br>
              <a:rPr lang="en-GB" dirty="0"/>
            </a:br>
            <a:br>
              <a:rPr lang="en-GB" dirty="0"/>
            </a:br>
            <a:r>
              <a:rPr lang="en-GB" b="1" dirty="0"/>
              <a:t>Aim</a:t>
            </a:r>
            <a:r>
              <a:rPr lang="en-GB" dirty="0"/>
              <a:t>: to bring together previously taught language in the context of a spoken classroom interaction.</a:t>
            </a:r>
          </a:p>
          <a:p>
            <a:endParaRPr lang="en-GB" dirty="0"/>
          </a:p>
          <a:p>
            <a:r>
              <a:rPr lang="en-GB" b="1" dirty="0"/>
              <a:t>Procedure</a:t>
            </a:r>
            <a:r>
              <a:rPr lang="en-GB" dirty="0"/>
              <a:t>:</a:t>
            </a:r>
            <a:br>
              <a:rPr lang="en-GB" dirty="0"/>
            </a:br>
            <a:r>
              <a:rPr lang="en-GB" dirty="0"/>
              <a:t>1. Ask students to read and translate the conversation into Spanish and English.</a:t>
            </a:r>
          </a:p>
          <a:p>
            <a:r>
              <a:rPr lang="en-GB" dirty="0"/>
              <a:t>2. There is one new phrase ‘please (por </a:t>
            </a:r>
            <a:r>
              <a:rPr lang="en-GB" dirty="0" err="1"/>
              <a:t>favor</a:t>
            </a:r>
            <a:r>
              <a:rPr lang="en-GB" dirty="0"/>
              <a:t>)’. This gives students the need to ask: ¿</a:t>
            </a:r>
            <a:r>
              <a:rPr lang="en-GB" dirty="0" err="1"/>
              <a:t>Cómo</a:t>
            </a:r>
            <a:r>
              <a:rPr lang="en-GB" dirty="0"/>
              <a:t> se dice ‘please’ </a:t>
            </a:r>
            <a:r>
              <a:rPr lang="en-GB" dirty="0" err="1"/>
              <a:t>en</a:t>
            </a:r>
            <a:r>
              <a:rPr lang="en-GB" dirty="0"/>
              <a:t> </a:t>
            </a:r>
            <a:r>
              <a:rPr lang="en-GB" dirty="0" err="1"/>
              <a:t>español</a:t>
            </a:r>
            <a:r>
              <a:rPr lang="en-GB" dirty="0"/>
              <a:t>?</a:t>
            </a:r>
          </a:p>
          <a:p>
            <a:r>
              <a:rPr lang="en-GB" b="1" dirty="0"/>
              <a:t>Prompt them to ask you any words they don’t know/can’t remember in this way.</a:t>
            </a:r>
            <a:br>
              <a:rPr lang="en-GB" b="1" dirty="0"/>
            </a:br>
            <a:r>
              <a:rPr lang="en-GB" dirty="0"/>
              <a:t>3. Click to reveal both texts. Clarify any misunderstandings.</a:t>
            </a:r>
          </a:p>
          <a:p>
            <a:r>
              <a:rPr lang="en-GB" dirty="0"/>
              <a:t>4. Move to the next slide to challenge students to carry out the conversation with English only prompts.</a:t>
            </a:r>
            <a:br>
              <a:rPr lang="en-GB" dirty="0"/>
            </a:br>
            <a:br>
              <a:rPr lang="en-GB" dirty="0"/>
            </a:br>
            <a:r>
              <a:rPr lang="en-US" b="1" dirty="0"/>
              <a:t>Note</a:t>
            </a:r>
            <a:r>
              <a:rPr lang="en-US" b="0" dirty="0"/>
              <a:t>: </a:t>
            </a:r>
            <a:br>
              <a:rPr lang="en-US" b="0" dirty="0"/>
            </a:br>
            <a:r>
              <a:rPr lang="en-US" b="0" dirty="0"/>
              <a:t>i) this dialogue revisits most of the rest of the vocabulary from this week, which didn’t already appear in lesson 1.</a:t>
            </a:r>
            <a:br>
              <a:rPr lang="en-US" b="0" dirty="0"/>
            </a:br>
            <a:r>
              <a:rPr lang="en-US" b="0" dirty="0"/>
              <a:t>Remaining words are: </a:t>
            </a:r>
            <a:r>
              <a:rPr lang="en-US" b="0" dirty="0" err="1"/>
              <a:t>luego</a:t>
            </a:r>
            <a:r>
              <a:rPr lang="en-US" b="0" dirty="0"/>
              <a:t>, tonto, </a:t>
            </a:r>
            <a:r>
              <a:rPr lang="en-US" b="0" dirty="0" err="1"/>
              <a:t>nervioso</a:t>
            </a:r>
            <a:r>
              <a:rPr lang="en-US" b="0" dirty="0"/>
              <a:t>.</a:t>
            </a:r>
            <a:br>
              <a:rPr lang="en-US" b="0" dirty="0"/>
            </a:br>
            <a:r>
              <a:rPr lang="en-US" b="0" dirty="0"/>
              <a:t>ii) this activity and the following one should be adapted by teachers to suit their classes, aiming to challenge recall but situate the task within reach of students.  This may involve some students completing part of the dialogue (e.g., up to ‘</a:t>
            </a:r>
            <a:r>
              <a:rPr lang="en-US" b="0" dirty="0" err="1"/>
              <a:t>aquí</a:t>
            </a:r>
            <a:r>
              <a:rPr lang="en-US" b="0" dirty="0"/>
              <a:t> </a:t>
            </a:r>
            <a:r>
              <a:rPr lang="en-US" b="0" dirty="0" err="1"/>
              <a:t>tienes</a:t>
            </a:r>
            <a:r>
              <a:rPr lang="en-US" b="0" dirty="0"/>
              <a:t>’).  It may involve students referring to their KO or language guide.  </a:t>
            </a:r>
          </a:p>
          <a:p>
            <a:r>
              <a:rPr lang="en-GB" dirty="0"/>
              <a:t>iii) note that ‘por </a:t>
            </a:r>
            <a:r>
              <a:rPr lang="en-GB" dirty="0" err="1"/>
              <a:t>favor</a:t>
            </a:r>
            <a:r>
              <a:rPr lang="en-GB" dirty="0"/>
              <a:t>’ is not formally taught until later but it is anticipated that students will need it for classroom interaction so teachers should recycle it frequently from now on, as they do all other classroom interaction language.</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32768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 (five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qui</a:t>
            </a:r>
            <a:r>
              <a:rPr lang="en-GB" b="0" baseline="0" dirty="0"/>
              <a:t>] and source word ‘</a:t>
            </a:r>
            <a:r>
              <a:rPr lang="en-GB" b="1" baseline="0" dirty="0" err="1"/>
              <a:t>quiero</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GB" dirty="0"/>
              <a:t>Introduce</a:t>
            </a:r>
            <a:r>
              <a:rPr lang="en-GB" baseline="0" dirty="0"/>
              <a:t> and elicit the pronunciation </a:t>
            </a:r>
            <a:r>
              <a:rPr lang="en-GB" b="0" baseline="0" dirty="0"/>
              <a:t>of the individual SSC and then the source word (with gesture, if using). </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dirty="0"/>
              <a:t>A possible gesture for this source word would be to fold hands over your heart, and then move the right hand away</a:t>
            </a:r>
            <a:r>
              <a:rPr lang="en-GB" baseline="0" dirty="0"/>
              <a:t> from the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Spanish): </a:t>
            </a:r>
            <a:br>
              <a:rPr lang="en-GB" baseline="0" dirty="0"/>
            </a:br>
            <a:r>
              <a:rPr lang="en-GB" baseline="0" dirty="0" err="1"/>
              <a:t>quiero</a:t>
            </a:r>
            <a:r>
              <a:rPr lang="en-GB" baseline="0" dirty="0"/>
              <a:t> (</a:t>
            </a:r>
            <a:r>
              <a:rPr lang="en-GB" baseline="0" dirty="0" err="1"/>
              <a:t>querer</a:t>
            </a:r>
            <a:r>
              <a:rPr lang="en-GB" baseline="0" dirty="0"/>
              <a:t>) [58]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13335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oral recall of key new and revisited vocabulary and structures in spoken interaction.</a:t>
            </a:r>
          </a:p>
          <a:p>
            <a:endParaRPr lang="en-US" b="1" dirty="0"/>
          </a:p>
          <a:p>
            <a:r>
              <a:rPr lang="en-US" b="1" dirty="0"/>
              <a:t>Procedure:</a:t>
            </a:r>
          </a:p>
          <a:p>
            <a:pPr marL="0" indent="0">
              <a:buNone/>
            </a:pPr>
            <a:r>
              <a:rPr lang="en-US" b="0" dirty="0"/>
              <a:t>1. Students </a:t>
            </a:r>
            <a:r>
              <a:rPr lang="en-US" b="0" dirty="0" err="1"/>
              <a:t>practise</a:t>
            </a:r>
            <a:r>
              <a:rPr lang="en-US" b="0" dirty="0"/>
              <a:t> the dialogue in pairs.</a:t>
            </a:r>
            <a:br>
              <a:rPr lang="en-US" b="0" dirty="0"/>
            </a:br>
            <a:r>
              <a:rPr lang="en-US" b="0" dirty="0"/>
              <a:t>2. They then swap roles so each has a turn asking the questions.</a:t>
            </a:r>
          </a:p>
          <a:p>
            <a:pPr marL="0" indent="0">
              <a:buNone/>
            </a:pPr>
            <a:endParaRPr lang="en-US" b="0" dirty="0"/>
          </a:p>
          <a:p>
            <a:pPr marL="0" indent="0">
              <a:buNone/>
            </a:pPr>
            <a:r>
              <a:rPr lang="en-US" b="1" dirty="0"/>
              <a:t>Note</a:t>
            </a:r>
            <a:r>
              <a:rPr lang="en-US" b="0" dirty="0"/>
              <a:t>: this dialogue revisits most of the rest of the vocabulary from this week, which didn’t already appear in lesson 1.</a:t>
            </a:r>
            <a:br>
              <a:rPr lang="en-US" b="0" dirty="0"/>
            </a:br>
            <a:r>
              <a:rPr lang="en-US" b="0" dirty="0"/>
              <a:t>Remaining words are: </a:t>
            </a:r>
            <a:r>
              <a:rPr lang="en-US" b="0" dirty="0" err="1"/>
              <a:t>luego</a:t>
            </a:r>
            <a:r>
              <a:rPr lang="en-US" b="0" dirty="0"/>
              <a:t>, tonto, </a:t>
            </a:r>
            <a:r>
              <a:rPr lang="en-US" b="0" dirty="0" err="1"/>
              <a:t>nervioso</a:t>
            </a:r>
            <a:r>
              <a:rPr lang="en-US" b="0"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1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(two slides)</a:t>
            </a:r>
          </a:p>
          <a:p>
            <a:endParaRPr lang="en-US" b="1" dirty="0"/>
          </a:p>
          <a:p>
            <a:r>
              <a:rPr lang="en-US" b="1" dirty="0"/>
              <a:t>Aim: </a:t>
            </a:r>
            <a:r>
              <a:rPr lang="en-US" b="0" dirty="0"/>
              <a:t>to </a:t>
            </a:r>
            <a:r>
              <a:rPr lang="en-US" b="0" dirty="0" err="1"/>
              <a:t>practise</a:t>
            </a:r>
            <a:r>
              <a:rPr lang="en-US" b="0" dirty="0"/>
              <a:t> written recognition of this week’s new vocabulary.</a:t>
            </a:r>
          </a:p>
          <a:p>
            <a:endParaRPr lang="en-US" b="1" dirty="0"/>
          </a:p>
          <a:p>
            <a:r>
              <a:rPr lang="en-US" b="1" dirty="0"/>
              <a:t>Procedure:</a:t>
            </a:r>
          </a:p>
          <a:p>
            <a:pPr marL="228600" indent="-228600">
              <a:buAutoNum type="arabicPeriod"/>
            </a:pPr>
            <a:r>
              <a:rPr lang="en-US" b="0" dirty="0"/>
              <a:t>Teacher asks: ¿</a:t>
            </a:r>
            <a:r>
              <a:rPr lang="en-US" b="0" dirty="0" err="1"/>
              <a:t>cómo</a:t>
            </a:r>
            <a:r>
              <a:rPr lang="en-US" b="0" dirty="0"/>
              <a:t> se dice ‘</a:t>
            </a:r>
            <a:r>
              <a:rPr lang="en-US" b="0" dirty="0" err="1"/>
              <a:t>mirar</a:t>
            </a:r>
            <a:r>
              <a:rPr lang="en-US" b="0" dirty="0"/>
              <a:t>’ </a:t>
            </a:r>
            <a:r>
              <a:rPr lang="en-US" b="0" dirty="0" err="1"/>
              <a:t>en</a:t>
            </a:r>
            <a:r>
              <a:rPr lang="en-US" b="0" dirty="0"/>
              <a:t> </a:t>
            </a:r>
            <a:r>
              <a:rPr lang="en-US" b="0" dirty="0" err="1"/>
              <a:t>inglés</a:t>
            </a:r>
            <a:r>
              <a:rPr lang="en-US" b="0" dirty="0"/>
              <a:t>?</a:t>
            </a:r>
          </a:p>
          <a:p>
            <a:pPr marL="228600" indent="-228600">
              <a:buAutoNum type="arabicPeriod"/>
            </a:pPr>
            <a:r>
              <a:rPr lang="en-US" b="0" dirty="0"/>
              <a:t>Students volunteer the English translation for each item.</a:t>
            </a:r>
          </a:p>
          <a:p>
            <a:pPr marL="228600" indent="-228600">
              <a:buAutoNum type="arabicPeriod"/>
            </a:pPr>
            <a:r>
              <a:rPr lang="en-US" b="0" dirty="0"/>
              <a:t>Click to confirm after each item.</a:t>
            </a:r>
          </a:p>
          <a:p>
            <a:pPr marL="228600" indent="-228600">
              <a:buAutoNum type="arabicPeriod"/>
            </a:pPr>
            <a:endParaRPr lang="en-US" b="0" dirty="0"/>
          </a:p>
          <a:p>
            <a:pPr marL="0" indent="0">
              <a:buNone/>
            </a:pPr>
            <a:r>
              <a:rPr lang="en-US" b="1" dirty="0"/>
              <a:t>Note</a:t>
            </a:r>
            <a:r>
              <a:rPr lang="en-US" b="0" dirty="0"/>
              <a:t>: although ‘</a:t>
            </a:r>
            <a:r>
              <a:rPr lang="en-US" b="0" dirty="0" err="1"/>
              <a:t>mirar</a:t>
            </a:r>
            <a:r>
              <a:rPr lang="en-US" b="0" dirty="0"/>
              <a:t>’ was in the pre-learning </a:t>
            </a:r>
            <a:r>
              <a:rPr lang="en-US" b="0" dirty="0" err="1"/>
              <a:t>hw</a:t>
            </a:r>
            <a:r>
              <a:rPr lang="en-US" b="0" dirty="0"/>
              <a:t> and is part of this week’s vocabulary set, it hasn’t featured in the learning so far this week. However, it is in the TL instruction for this task.  Teachers may want to draw attention to it, and use a gesture to support understanding, before then focusing attention on ‘</a:t>
            </a:r>
            <a:r>
              <a:rPr lang="en-US" b="0" dirty="0" err="1"/>
              <a:t>mirar</a:t>
            </a:r>
            <a:r>
              <a:rPr lang="en-US" b="0" dirty="0"/>
              <a:t>’ the infinitive.</a:t>
            </a:r>
          </a:p>
          <a:p>
            <a:pPr marL="0" indent="0">
              <a:buNone/>
            </a:pPr>
            <a:endParaRPr lang="en-US" b="0" dirty="0"/>
          </a:p>
        </p:txBody>
      </p:sp>
      <p:sp>
        <p:nvSpPr>
          <p:cNvPr id="4" name="Slide Number Placeholder 3"/>
          <p:cNvSpPr>
            <a:spLocks noGrp="1"/>
          </p:cNvSpPr>
          <p:nvPr>
            <p:ph type="sldNum" sz="quarter" idx="5"/>
          </p:nvPr>
        </p:nvSpPr>
        <p:spPr/>
        <p:txBody>
          <a:bodyPr/>
          <a:lstStyle/>
          <a:p>
            <a:fld id="{C09FF1CC-4B7C-4996-B123-049F072711F1}" type="slidenum">
              <a:rPr lang="en-GB" smtClean="0"/>
              <a:t>21</a:t>
            </a:fld>
            <a:endParaRPr lang="en-GB"/>
          </a:p>
        </p:txBody>
      </p:sp>
    </p:spTree>
    <p:extLst>
      <p:ext uri="{BB962C8B-B14F-4D97-AF65-F5344CB8AC3E}">
        <p14:creationId xmlns:p14="http://schemas.microsoft.com/office/powerpoint/2010/main" val="1383937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dirty="0"/>
              <a:t>to </a:t>
            </a:r>
            <a:r>
              <a:rPr lang="en-US" b="0" dirty="0" err="1"/>
              <a:t>practise</a:t>
            </a:r>
            <a:r>
              <a:rPr lang="en-US" b="0" dirty="0"/>
              <a:t> oral production of this week’s new vocabulary.</a:t>
            </a:r>
          </a:p>
          <a:p>
            <a:endParaRPr lang="en-US" b="1" dirty="0"/>
          </a:p>
          <a:p>
            <a:r>
              <a:rPr lang="en-US" b="1" dirty="0"/>
              <a:t>Procedure:</a:t>
            </a:r>
          </a:p>
          <a:p>
            <a:pPr marL="228600" indent="-228600">
              <a:buAutoNum type="arabicPeriod"/>
            </a:pPr>
            <a:r>
              <a:rPr lang="en-US" b="0" dirty="0"/>
              <a:t>Click to bring up the star icon.</a:t>
            </a:r>
          </a:p>
          <a:p>
            <a:pPr marL="228600" indent="-228600">
              <a:buAutoNum type="arabicPeriod"/>
            </a:pPr>
            <a:r>
              <a:rPr lang="en-US" b="0" dirty="0"/>
              <a:t>Students volunteer the Spanish word for each item.</a:t>
            </a:r>
          </a:p>
          <a:p>
            <a:pPr marL="228600" indent="-228600">
              <a:buAutoNum type="arabicPeriod"/>
            </a:pPr>
            <a:r>
              <a:rPr lang="en-US" b="0" dirty="0"/>
              <a:t>Click to confirm.</a:t>
            </a:r>
          </a:p>
          <a:p>
            <a:pPr marL="0" indent="0">
              <a:buNone/>
            </a:pPr>
            <a:endParaRPr lang="en-US" b="0" dirty="0"/>
          </a:p>
        </p:txBody>
      </p:sp>
      <p:sp>
        <p:nvSpPr>
          <p:cNvPr id="4" name="Slide Number Placeholder 3"/>
          <p:cNvSpPr>
            <a:spLocks noGrp="1"/>
          </p:cNvSpPr>
          <p:nvPr>
            <p:ph type="sldNum" sz="quarter" idx="5"/>
          </p:nvPr>
        </p:nvSpPr>
        <p:spPr/>
        <p:txBody>
          <a:bodyPr/>
          <a:lstStyle/>
          <a:p>
            <a:fld id="{C09FF1CC-4B7C-4996-B123-049F072711F1}" type="slidenum">
              <a:rPr lang="en-GB" smtClean="0"/>
              <a:t>22</a:t>
            </a:fld>
            <a:endParaRPr lang="en-GB"/>
          </a:p>
        </p:txBody>
      </p:sp>
    </p:spTree>
    <p:extLst>
      <p:ext uri="{BB962C8B-B14F-4D97-AF65-F5344CB8AC3E}">
        <p14:creationId xmlns:p14="http://schemas.microsoft.com/office/powerpoint/2010/main" val="1011776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8 minutes (two slides)</a:t>
            </a:r>
          </a:p>
          <a:p>
            <a:endParaRPr lang="en-GB" dirty="0"/>
          </a:p>
          <a:p>
            <a:r>
              <a:rPr lang="en-GB" b="1" dirty="0"/>
              <a:t>Aim:</a:t>
            </a:r>
            <a:r>
              <a:rPr lang="en-GB" b="1" baseline="0" dirty="0"/>
              <a:t> </a:t>
            </a:r>
            <a:r>
              <a:rPr lang="en-GB" baseline="0" dirty="0"/>
              <a:t>to correctly identify hay or tiene as the missing word, based on the sentence starter; to consolidate understanding of plural nouns (building on last week’s lesson)</a:t>
            </a:r>
            <a:endParaRPr lang="en-GB" dirty="0"/>
          </a:p>
          <a:p>
            <a:endParaRPr lang="en-GB" dirty="0"/>
          </a:p>
          <a:p>
            <a:r>
              <a:rPr lang="en-GB" b="1" dirty="0"/>
              <a:t>Procedure:</a:t>
            </a:r>
          </a:p>
          <a:p>
            <a:pPr marL="228600" indent="-228600">
              <a:buAutoNum type="arabicPeriod"/>
            </a:pPr>
            <a:r>
              <a:rPr lang="en-GB" dirty="0"/>
              <a:t>Students</a:t>
            </a:r>
            <a:r>
              <a:rPr lang="en-GB" baseline="0" dirty="0"/>
              <a:t> write 1-6</a:t>
            </a:r>
          </a:p>
          <a:p>
            <a:pPr marL="228600" indent="-228600">
              <a:buAutoNum type="arabicPeriod"/>
            </a:pPr>
            <a:r>
              <a:rPr lang="en-GB" baseline="0" dirty="0"/>
              <a:t>Students read the sentence and write ‘hay’ or ‘tiene’ for each item.</a:t>
            </a:r>
          </a:p>
          <a:p>
            <a:pPr marL="228600" indent="-228600">
              <a:buAutoNum type="arabicPeriod"/>
            </a:pPr>
            <a:r>
              <a:rPr lang="en-GB" baseline="0" dirty="0"/>
              <a:t>They then decide if the second gap is in the word in column ‘A’ or ‘B’, according to whether the noun ends in a vowel (requiring –s) or consonant (requiring –es)</a:t>
            </a:r>
            <a:endParaRPr lang="en-GB" dirty="0"/>
          </a:p>
          <a:p>
            <a:endParaRPr lang="en-GB" dirty="0"/>
          </a:p>
          <a:p>
            <a:r>
              <a:rPr lang="en-GB" b="1" baseline="0" dirty="0"/>
              <a:t>Notes: </a:t>
            </a:r>
          </a:p>
          <a:p>
            <a:r>
              <a:rPr lang="en-GB" b="1" baseline="0" dirty="0"/>
              <a:t>1. </a:t>
            </a:r>
            <a:r>
              <a:rPr lang="en-GB" baseline="0" dirty="0"/>
              <a:t>The task instructions are increasingly in Spanish and they purposefully </a:t>
            </a:r>
            <a:r>
              <a:rPr lang="en-GB" sz="1200" kern="1200" dirty="0">
                <a:solidFill>
                  <a:schemeClr val="tx1"/>
                </a:solidFill>
                <a:effectLst/>
                <a:latin typeface="+mn-lt"/>
                <a:ea typeface="+mn-ea"/>
                <a:cs typeface="+mn-cs"/>
              </a:rPr>
              <a:t>re-visit previously taught language in new combinations, with the occasional moment of ‘acceptable difficulty’ e.g. ‘describe’.  Teachers will want to know that students are clear about the meaning of all instructions.  This may or may not involve prompting them to give their English meaning.</a:t>
            </a:r>
            <a:endParaRPr lang="en-US" b="1" dirty="0"/>
          </a:p>
          <a:p>
            <a:r>
              <a:rPr lang="en-US" b="1" dirty="0"/>
              <a:t>2. </a:t>
            </a:r>
            <a:r>
              <a:rPr lang="en-US" b="0" dirty="0"/>
              <a:t>Plurals:</a:t>
            </a:r>
            <a:r>
              <a:rPr lang="en-US" b="0" baseline="0" dirty="0"/>
              <a:t> </a:t>
            </a:r>
            <a:r>
              <a:rPr lang="en-GB" b="0" baseline="0" dirty="0"/>
              <a:t>T</a:t>
            </a:r>
            <a:r>
              <a:rPr lang="en-GB" baseline="0" dirty="0"/>
              <a:t>eachers will need to make clear the basis on which students select the correct missing word: all the plurals end in –s, but the question is whether it is </a:t>
            </a:r>
            <a:r>
              <a:rPr lang="en-GB" b="0" i="1" baseline="0" dirty="0"/>
              <a:t>just</a:t>
            </a:r>
            <a:r>
              <a:rPr lang="en-GB" baseline="0" dirty="0"/>
              <a:t> –s, OR –es.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Some gaps may appear between words. It was necessary to keep the box size the same for ‘hay’ and ‘tiene’ to avoid giving the answer away.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p>
          <a:p>
            <a:r>
              <a:rPr lang="en-GB" dirty="0"/>
              <a:t>1. Students</a:t>
            </a:r>
            <a:r>
              <a:rPr lang="en-GB" baseline="0" dirty="0"/>
              <a:t> re-read 3 sentences from the last task and decide on</a:t>
            </a:r>
            <a:r>
              <a:rPr lang="en-GB" dirty="0"/>
              <a:t> the biological gender of plural nouns.</a:t>
            </a:r>
          </a:p>
          <a:p>
            <a:r>
              <a:rPr lang="en-GB" dirty="0"/>
              <a:t>2. Teachers give feedback.</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 minute</a:t>
            </a:r>
            <a:br>
              <a:rPr lang="en-GB" b="0" baseline="0" dirty="0"/>
            </a:br>
            <a:br>
              <a:rPr lang="en-GB" b="0" baseline="0" dirty="0"/>
            </a:br>
            <a:r>
              <a:rPr lang="en-GB" b="1" baseline="0" dirty="0"/>
              <a:t>Aim: </a:t>
            </a:r>
            <a:r>
              <a:rPr lang="en-GB" b="0" baseline="0" dirty="0"/>
              <a:t>To revisit the meaning and one use of ‘</a:t>
            </a:r>
            <a:r>
              <a:rPr lang="en-GB" b="0" baseline="0" dirty="0" err="1"/>
              <a:t>está</a:t>
            </a:r>
            <a:r>
              <a:rPr lang="en-GB" b="0" baseline="0" dirty="0"/>
              <a:t>’ and the meaning/use of ‘es’.</a:t>
            </a:r>
            <a:br>
              <a:rPr lang="en-GB" b="0" baseline="0" dirty="0"/>
            </a:br>
            <a:br>
              <a:rPr lang="en-GB" b="0" baseline="0" dirty="0"/>
            </a:br>
            <a:r>
              <a:rPr lang="en-GB" b="1" baseline="0" dirty="0"/>
              <a:t>Procedure: </a:t>
            </a:r>
            <a:br>
              <a:rPr lang="en-GB" b="0" baseline="0" dirty="0"/>
            </a:br>
            <a:r>
              <a:rPr lang="en-GB" b="0" baseline="0" dirty="0"/>
              <a:t>1. Click to present the information.</a:t>
            </a:r>
          </a:p>
          <a:p>
            <a:r>
              <a:rPr lang="en-GB" b="0" baseline="0" dirty="0"/>
              <a:t>2. Elicit the English for each Spanish example.</a:t>
            </a:r>
            <a:br>
              <a:rPr lang="en-GB" b="0" baseline="0" dirty="0"/>
            </a:br>
            <a:endParaRPr lang="en-GB" b="1" baseline="0" dirty="0"/>
          </a:p>
          <a:p>
            <a:r>
              <a:rPr lang="en-GB" b="1" baseline="0" dirty="0"/>
              <a:t>Note: </a:t>
            </a:r>
            <a:r>
              <a:rPr lang="en-GB" b="0" baseline="0" dirty="0"/>
              <a:t>Students are about to do an activity focusing on ‘es’ vs ‘está, which were taught </a:t>
            </a:r>
            <a:r>
              <a:rPr lang="en-GB" b="0" i="0" baseline="0" dirty="0"/>
              <a:t>separately</a:t>
            </a:r>
            <a:r>
              <a:rPr lang="en-GB" b="0" baseline="0" dirty="0"/>
              <a:t> during weeks 1-3 of NCELP Y7 Spanish SoW. This is the first time that ‘es’ and ‘</a:t>
            </a:r>
            <a:r>
              <a:rPr lang="en-GB" b="0" baseline="0" dirty="0" err="1"/>
              <a:t>está</a:t>
            </a:r>
            <a:r>
              <a:rPr lang="en-GB" b="0" baseline="0" dirty="0"/>
              <a:t>’ are revisited together. This slide can therefore be used for an initial ‘knowledge check’.</a:t>
            </a:r>
          </a:p>
          <a:p>
            <a:endParaRPr lang="en-GB" b="0" baseline="0" dirty="0"/>
          </a:p>
          <a:p>
            <a:r>
              <a:rPr lang="en-GB" b="0" baseline="0" dirty="0"/>
              <a:t>Three adjectives to be used in the next activity are also included in the examples. Elicit the meaning of ‘</a:t>
            </a:r>
            <a:r>
              <a:rPr lang="en-GB" b="0" baseline="0" dirty="0" err="1"/>
              <a:t>blanco</a:t>
            </a:r>
            <a:r>
              <a:rPr lang="en-GB" b="0" baseline="0" dirty="0"/>
              <a:t>’, ‘alto’ and ‘serio’.</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‘listen out’</a:t>
            </a:r>
            <a:r>
              <a:rPr lang="en-US" b="0" baseline="0" dirty="0"/>
              <a:t> for the verb (es or </a:t>
            </a:r>
            <a:r>
              <a:rPr lang="en-US" b="0" baseline="0" dirty="0" err="1"/>
              <a:t>está</a:t>
            </a:r>
            <a:r>
              <a:rPr lang="en-US" b="0" baseline="0" dirty="0"/>
              <a:t>); to prepare students for the next activity, which requires production of these two verbs.</a:t>
            </a:r>
            <a:endParaRPr lang="en-US" b="0" dirty="0"/>
          </a:p>
          <a:p>
            <a:endParaRPr lang="en-US" b="1" dirty="0"/>
          </a:p>
          <a:p>
            <a:r>
              <a:rPr lang="en-US" b="1" dirty="0"/>
              <a:t>Procedure:</a:t>
            </a:r>
          </a:p>
          <a:p>
            <a:pPr marL="228600" indent="-228600">
              <a:buAutoNum type="arabicPeriod"/>
            </a:pPr>
            <a:r>
              <a:rPr lang="en-US" b="0" dirty="0"/>
              <a:t>Students write 1-6.</a:t>
            </a:r>
          </a:p>
          <a:p>
            <a:pPr marL="228600" indent="-228600">
              <a:buAutoNum type="arabicPeriod"/>
            </a:pPr>
            <a:r>
              <a:rPr lang="en-US" b="0" dirty="0"/>
              <a:t>They listen</a:t>
            </a:r>
            <a:r>
              <a:rPr lang="en-US" b="0" baseline="0" dirty="0"/>
              <a:t> and write ‘</a:t>
            </a:r>
            <a:r>
              <a:rPr lang="en-US" b="0" baseline="0" dirty="0" err="1"/>
              <a:t>es</a:t>
            </a:r>
            <a:r>
              <a:rPr lang="en-US" b="0" baseline="0" dirty="0"/>
              <a:t>’ or ‘</a:t>
            </a:r>
            <a:r>
              <a:rPr lang="en-US" b="0" baseline="0" dirty="0" err="1"/>
              <a:t>está</a:t>
            </a:r>
            <a:r>
              <a:rPr lang="en-US" b="0" baseline="0" dirty="0"/>
              <a:t>’</a:t>
            </a:r>
          </a:p>
          <a:p>
            <a:pPr marL="0" indent="0">
              <a:buNone/>
            </a:pP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una </a:t>
            </a:r>
            <a:r>
              <a:rPr lang="en-GB" dirty="0" err="1"/>
              <a:t>profesora</a:t>
            </a:r>
            <a:r>
              <a:rPr lang="en-GB" dirty="0"/>
              <a:t>. Es </a:t>
            </a:r>
            <a:r>
              <a:rPr lang="en-GB" dirty="0" err="1"/>
              <a:t>seria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una mesa.</a:t>
            </a:r>
            <a:r>
              <a:rPr lang="en-GB" baseline="0" dirty="0"/>
              <a:t> Es </a:t>
            </a:r>
            <a:r>
              <a:rPr lang="en-GB" baseline="0" dirty="0" err="1"/>
              <a:t>blanca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una </a:t>
            </a:r>
            <a:r>
              <a:rPr lang="en-GB" dirty="0" err="1"/>
              <a:t>ventana</a:t>
            </a:r>
            <a:r>
              <a:rPr lang="en-GB" baseline="0" dirty="0"/>
              <a:t>. Está </a:t>
            </a:r>
            <a:r>
              <a:rPr lang="en-GB" baseline="0" dirty="0" err="1"/>
              <a:t>aquí</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un chico. </a:t>
            </a:r>
            <a:r>
              <a:rPr lang="en-GB" dirty="0" err="1"/>
              <a:t>Está</a:t>
            </a:r>
            <a:r>
              <a:rPr lang="en-GB" dirty="0"/>
              <a:t> </a:t>
            </a:r>
            <a:r>
              <a:rPr lang="en-GB" dirty="0" err="1"/>
              <a:t>en</a:t>
            </a:r>
            <a:r>
              <a:rPr lang="en-GB" dirty="0"/>
              <a:t> Granada.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directora</a:t>
            </a:r>
            <a:r>
              <a:rPr lang="en-GB" baseline="0" dirty="0"/>
              <a:t>. Es </a:t>
            </a:r>
            <a:r>
              <a:rPr lang="en-GB" baseline="0" dirty="0" err="1"/>
              <a:t>simpática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puerta</a:t>
            </a:r>
            <a:r>
              <a:rPr lang="en-GB" baseline="0" dirty="0"/>
              <a:t>. Está </a:t>
            </a:r>
            <a:r>
              <a:rPr lang="en-GB" baseline="0" dirty="0" err="1"/>
              <a:t>allí</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dirty="0"/>
              <a:t>although this is a form-spotting activity (rather than an</a:t>
            </a:r>
            <a:r>
              <a:rPr lang="en-US" b="0" baseline="0" dirty="0"/>
              <a:t> activity that requires form-meaning connections), there is research to suggest that it is also effective in helping to develop receptive grammatical knowledge (see Kasprowicz and Marsden, 2018, in Applied Linguistics).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 </a:t>
            </a:r>
            <a:r>
              <a:rPr lang="en-GB" sz="1200" b="0" i="0" kern="1200" dirty="0">
                <a:solidFill>
                  <a:schemeClr val="tx1"/>
                </a:solidFill>
                <a:effectLst/>
                <a:latin typeface="+mn-lt"/>
                <a:ea typeface="+mn-ea"/>
                <a:cs typeface="+mn-cs"/>
              </a:rPr>
              <a:t>retrieved from </a:t>
            </a:r>
            <a:r>
              <a:rPr lang="en-GB" baseline="0" dirty="0"/>
              <a:t>www.unsplash.com (free to use).</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10 minutes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producing, in writing, the new vocabulary and revisited grammar (es, está)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translate the 6 English sentences into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The target sentences are from the previous activity, but appear in jumbled order (the order of es, está isn’t the same as students have just heard). This means they will have to think about whether to use es/</a:t>
            </a:r>
            <a:r>
              <a:rPr lang="en-GB" baseline="0" dirty="0" err="1"/>
              <a:t>está</a:t>
            </a:r>
            <a:r>
              <a:rPr lang="en-GB" baseline="0" dirty="0"/>
              <a:t> in their translations.</a:t>
            </a:r>
            <a:br>
              <a:rPr lang="en-GB" baseline="0" dirty="0"/>
            </a:br>
            <a:r>
              <a:rPr lang="en-GB" baseline="0" dirty="0"/>
              <a:t>2. For students who require more support, provide all of the Spanish except ‘es’ / ‘</a:t>
            </a:r>
            <a:r>
              <a:rPr lang="en-GB" baseline="0" dirty="0" err="1"/>
              <a:t>está</a:t>
            </a:r>
            <a:r>
              <a:rPr lang="en-GB" baseline="0" dirty="0"/>
              <a:t>’ to reduce the cognitive load.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endParaRPr lang="en-GB" b="0" dirty="0"/>
          </a:p>
          <a:p>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hay [13]; mesa [525]; </a:t>
            </a:r>
            <a:r>
              <a:rPr lang="en-GB" baseline="0" dirty="0" err="1"/>
              <a:t>silla</a:t>
            </a:r>
            <a:r>
              <a:rPr lang="en-GB" baseline="0" dirty="0"/>
              <a:t> [1271]; </a:t>
            </a:r>
            <a:r>
              <a:rPr lang="en-GB" baseline="0" dirty="0" err="1"/>
              <a:t>ventana</a:t>
            </a:r>
            <a:r>
              <a:rPr lang="en-GB" baseline="0" dirty="0"/>
              <a:t> [752]; </a:t>
            </a:r>
            <a:r>
              <a:rPr lang="en-GB" baseline="0" dirty="0" err="1"/>
              <a:t>puerta</a:t>
            </a:r>
            <a:r>
              <a:rPr lang="en-GB" baseline="0" dirty="0"/>
              <a:t> [274]; </a:t>
            </a:r>
            <a:r>
              <a:rPr lang="en-GB" baseline="0" dirty="0" err="1"/>
              <a:t>chica</a:t>
            </a:r>
            <a:r>
              <a:rPr lang="en-GB" baseline="0" dirty="0"/>
              <a:t> [1129]; persona [108]; </a:t>
            </a:r>
            <a:r>
              <a:rPr lang="en-GB" baseline="0" dirty="0" err="1"/>
              <a:t>chico</a:t>
            </a:r>
            <a:r>
              <a:rPr lang="en-GB" baseline="0" dirty="0"/>
              <a:t> [727]; </a:t>
            </a:r>
            <a:r>
              <a:rPr lang="en-GB" baseline="0" dirty="0" err="1"/>
              <a:t>aquí</a:t>
            </a:r>
            <a:r>
              <a:rPr lang="en-GB" baseline="0" dirty="0"/>
              <a:t> [130]; </a:t>
            </a:r>
            <a:r>
              <a:rPr lang="en-GB" baseline="0" dirty="0" err="1"/>
              <a:t>allí</a:t>
            </a:r>
            <a:r>
              <a:rPr lang="en-GB" baseline="0" dirty="0"/>
              <a:t> [197]; </a:t>
            </a:r>
            <a:r>
              <a:rPr lang="en-GB" baseline="0" dirty="0" err="1"/>
              <a:t>clase</a:t>
            </a:r>
            <a:r>
              <a:rPr lang="en-GB" baseline="0" dirty="0"/>
              <a:t> [320]; </a:t>
            </a:r>
            <a:r>
              <a:rPr lang="en-GB" baseline="0" dirty="0" err="1"/>
              <a:t>mirar</a:t>
            </a:r>
            <a:r>
              <a:rPr lang="en-GB" baseline="0" dirty="0"/>
              <a:t>; el señor</a:t>
            </a:r>
            <a:r>
              <a:rPr lang="en-GB" baseline="0" dirty="0">
                <a:latin typeface="Century Gothic" panose="020B0502020202020204" pitchFamily="34" charset="0"/>
              </a:rPr>
              <a:t>²</a:t>
            </a:r>
            <a:r>
              <a:rPr lang="en-GB" baseline="0" dirty="0"/>
              <a:t>/la señora</a:t>
            </a:r>
            <a:r>
              <a:rPr lang="en-GB" baseline="0" dirty="0">
                <a:latin typeface="Century Gothic" panose="020B0502020202020204" pitchFamily="34" charset="0"/>
              </a:rPr>
              <a:t>²</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5115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[qui]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[qui] </a:t>
            </a:r>
            <a:r>
              <a:rPr lang="en-GB" baseline="0" dirty="0"/>
              <a:t>and then the </a:t>
            </a:r>
            <a:r>
              <a:rPr lang="en-GB" b="1" baseline="0" dirty="0"/>
              <a:t>source</a:t>
            </a:r>
            <a:r>
              <a:rPr lang="en-GB" baseline="0" dirty="0"/>
              <a:t> word again ‘</a:t>
            </a:r>
            <a:r>
              <a:rPr lang="en-GB" b="1" baseline="0" dirty="0" err="1"/>
              <a:t>quiero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quiero</a:t>
            </a:r>
            <a:r>
              <a:rPr lang="en-GB" b="1" baseline="0" dirty="0"/>
              <a:t> </a:t>
            </a:r>
            <a:r>
              <a:rPr lang="en-GB" baseline="0" dirty="0"/>
              <a:t>[&gt;5000]; </a:t>
            </a:r>
            <a:r>
              <a:rPr lang="en-GB" b="1" baseline="0" dirty="0" err="1"/>
              <a:t>izquierda</a:t>
            </a:r>
            <a:r>
              <a:rPr lang="en-GB" b="1" baseline="0" dirty="0"/>
              <a:t> </a:t>
            </a:r>
            <a:r>
              <a:rPr lang="en-GB" b="0" baseline="0" dirty="0"/>
              <a:t>[1352]; </a:t>
            </a:r>
            <a:r>
              <a:rPr lang="en-GB" b="1" baseline="0" dirty="0"/>
              <a:t>quince </a:t>
            </a:r>
            <a:r>
              <a:rPr lang="en-GB" b="0" baseline="0" dirty="0"/>
              <a:t>[1215]; </a:t>
            </a:r>
            <a:r>
              <a:rPr lang="en-GB" b="1" baseline="0" dirty="0" err="1"/>
              <a:t>equipo</a:t>
            </a:r>
            <a:r>
              <a:rPr lang="en-GB" b="1" baseline="0" dirty="0"/>
              <a:t> </a:t>
            </a:r>
            <a:r>
              <a:rPr lang="en-GB" b="0" baseline="0" dirty="0"/>
              <a:t>[373]; </a:t>
            </a:r>
            <a:r>
              <a:rPr lang="en-GB" b="1" baseline="0" dirty="0" err="1"/>
              <a:t>tranquilo</a:t>
            </a:r>
            <a:r>
              <a:rPr lang="en-GB" b="1" baseline="0" dirty="0"/>
              <a:t> </a:t>
            </a:r>
            <a:r>
              <a:rPr lang="en-GB" b="0" baseline="0" dirty="0"/>
              <a:t>[1073]; </a:t>
            </a:r>
            <a:r>
              <a:rPr lang="es-CO" sz="1200" b="1" dirty="0">
                <a:solidFill>
                  <a:srgbClr val="115076"/>
                </a:solidFill>
                <a:latin typeface="Century Gothic" panose="020B0502020202020204" pitchFamily="34" charset="0"/>
                <a:cs typeface="Calibri" panose="020F0502020204030204" pitchFamily="34" charset="0"/>
              </a:rPr>
              <a:t>¿</a:t>
            </a:r>
            <a:r>
              <a:rPr lang="es-CO" sz="1200" b="1" dirty="0">
                <a:solidFill>
                  <a:srgbClr val="E87D1E"/>
                </a:solidFill>
                <a:latin typeface="Century Gothic" panose="020B0502020202020204" pitchFamily="34" charset="0"/>
                <a:cs typeface="Calibri" panose="020F0502020204030204" pitchFamily="34" charset="0"/>
              </a:rPr>
              <a:t>qui</a:t>
            </a:r>
            <a:r>
              <a:rPr lang="es-CO" sz="1200" b="1" dirty="0">
                <a:solidFill>
                  <a:srgbClr val="115076"/>
                </a:solidFill>
                <a:latin typeface="Century Gothic" panose="020B0502020202020204" pitchFamily="34" charset="0"/>
                <a:cs typeface="Calibri" panose="020F0502020204030204" pitchFamily="34" charset="0"/>
              </a:rPr>
              <a:t>én? </a:t>
            </a:r>
            <a:r>
              <a:rPr lang="es-CO" sz="1200" b="0" dirty="0">
                <a:solidFill>
                  <a:srgbClr val="115076"/>
                </a:solidFill>
                <a:latin typeface="Century Gothic" panose="020B0502020202020204" pitchFamily="34" charset="0"/>
                <a:cs typeface="Calibri" panose="020F0502020204030204" pitchFamily="34" charset="0"/>
              </a:rPr>
              <a:t>[289]</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632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88362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8836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7 minutes</a:t>
            </a:r>
            <a:endParaRPr lang="en-US" b="0" dirty="0"/>
          </a:p>
          <a:p>
            <a:endParaRPr lang="en-US" b="1" dirty="0"/>
          </a:p>
          <a:p>
            <a:r>
              <a:rPr lang="en-US" b="1" dirty="0"/>
              <a:t>Aim: </a:t>
            </a:r>
            <a:r>
              <a:rPr lang="en-US" b="0" dirty="0"/>
              <a:t>to</a:t>
            </a:r>
            <a:r>
              <a:rPr lang="en-US" b="0" baseline="0" dirty="0"/>
              <a:t> practise mapping sound to spelling for SSCs [que] and [qui]</a:t>
            </a:r>
            <a:endParaRPr lang="en-US" b="1" dirty="0"/>
          </a:p>
          <a:p>
            <a:endParaRPr lang="en-US" b="1" dirty="0"/>
          </a:p>
          <a:p>
            <a:r>
              <a:rPr lang="en-US" b="1" dirty="0"/>
              <a:t>Procedure:</a:t>
            </a:r>
          </a:p>
          <a:p>
            <a:r>
              <a:rPr lang="en-US" b="0" dirty="0"/>
              <a:t>1. Students</a:t>
            </a:r>
            <a:r>
              <a:rPr lang="en-US" b="0" baseline="0" dirty="0"/>
              <a:t> listen to audio.</a:t>
            </a:r>
            <a:endParaRPr lang="en-US" b="0" dirty="0"/>
          </a:p>
          <a:p>
            <a:r>
              <a:rPr lang="en-US" b="0" dirty="0"/>
              <a:t>2. Students tick ‘que’ or ‘qui’.</a:t>
            </a:r>
          </a:p>
          <a:p>
            <a:r>
              <a:rPr lang="en-US" b="0" dirty="0"/>
              <a:t>3. They then listen again, write the missing letters themselves.</a:t>
            </a:r>
          </a:p>
          <a:p>
            <a:r>
              <a:rPr lang="en-US" b="0" dirty="0"/>
              <a:t>4. Correct the answers and elicit the English translations, orally.</a:t>
            </a:r>
          </a:p>
          <a:p>
            <a:pPr marL="0" indent="0">
              <a:buNone/>
            </a:pPr>
            <a:endParaRPr kumimoji="0" lang="en-GB" sz="1200" b="0" i="0" u="none" strike="noStrike" kern="0" cap="none" spc="0" normalizeH="0" baseline="0" noProof="0" dirty="0">
              <a:ln>
                <a:noFill/>
              </a:ln>
              <a:solidFill>
                <a:srgbClr val="7030A0"/>
              </a:solidFill>
              <a:effectLst/>
              <a:uLnTx/>
              <a:uFillTx/>
              <a:latin typeface="+mj-lt"/>
            </a:endParaRPr>
          </a:p>
          <a:p>
            <a:r>
              <a:rPr kumimoji="0" lang="en-GB" sz="1200" b="1" i="0" u="none" strike="noStrike" kern="0" cap="none" spc="0" normalizeH="0" baseline="0" noProof="0" dirty="0">
                <a:ln>
                  <a:noFill/>
                </a:ln>
                <a:solidFill>
                  <a:srgbClr val="7030A0"/>
                </a:solidFill>
                <a:effectLst/>
                <a:uLnTx/>
                <a:uFillTx/>
                <a:latin typeface="+mj-lt"/>
              </a:rPr>
              <a:t>Note: </a:t>
            </a:r>
            <a:r>
              <a:rPr lang="en-GB" dirty="0"/>
              <a:t>Make sure that students remember the accent when</a:t>
            </a:r>
            <a:r>
              <a:rPr lang="en-GB" baseline="0" dirty="0"/>
              <a:t> writing ‘¿qué?’.</a:t>
            </a:r>
          </a:p>
          <a:p>
            <a:r>
              <a:rPr lang="en-GB" sz="1200" kern="1200" dirty="0">
                <a:solidFill>
                  <a:schemeClr val="tx1"/>
                </a:solidFill>
                <a:effectLst/>
                <a:latin typeface="+mn-lt"/>
                <a:ea typeface="+mn-ea"/>
                <a:cs typeface="+mn-cs"/>
              </a:rPr>
              <a:t>These are high-frequency words that some students will acquire incidentally, but are not counted within the core expected learning of 360 words in Y7. Students should therefore not think of the additional challenge of translating into English as a test, but as an additional opportunity.</a:t>
            </a:r>
          </a:p>
          <a:p>
            <a:endParaRPr lang="en-GB" sz="1200" b="0" kern="1200" dirty="0">
              <a:solidFill>
                <a:schemeClr val="tx1"/>
              </a:solidFill>
              <a:effectLst/>
              <a:latin typeface="+mn-lt"/>
              <a:ea typeface="+mn-ea"/>
              <a:cs typeface="+mn-cs"/>
            </a:endParaRPr>
          </a:p>
          <a:p>
            <a:r>
              <a:rPr lang="en-US" b="1" dirty="0"/>
              <a:t>Transcript:</a:t>
            </a:r>
          </a:p>
          <a:p>
            <a:pPr marL="228600" indent="-228600">
              <a:buAutoNum type="arabicPeriod"/>
            </a:pPr>
            <a:r>
              <a:rPr lang="en-US" b="0" dirty="0" err="1"/>
              <a:t>Porque</a:t>
            </a:r>
            <a:endParaRPr lang="en-US" b="0" dirty="0"/>
          </a:p>
          <a:p>
            <a:pPr marL="228600" indent="-228600">
              <a:buAutoNum type="arabicPeriod"/>
            </a:pPr>
            <a:r>
              <a:rPr lang="en-US" b="0" dirty="0" err="1"/>
              <a:t>Tranquilo</a:t>
            </a:r>
            <a:endParaRPr lang="en-US" b="0" dirty="0"/>
          </a:p>
          <a:p>
            <a:pPr marL="228600" indent="-228600">
              <a:buAutoNum type="arabicPeriod"/>
            </a:pPr>
            <a:r>
              <a:rPr lang="en-US" b="0" dirty="0" err="1"/>
              <a:t>Quién</a:t>
            </a:r>
            <a:endParaRPr lang="en-US" b="0" dirty="0"/>
          </a:p>
          <a:p>
            <a:pPr marL="228600" indent="-228600">
              <a:buAutoNum type="arabicPeriod"/>
            </a:pPr>
            <a:r>
              <a:rPr lang="en-US" b="0" dirty="0" err="1"/>
              <a:t>Parque</a:t>
            </a:r>
            <a:endParaRPr lang="en-US" b="0" dirty="0"/>
          </a:p>
          <a:p>
            <a:pPr marL="228600" indent="-228600">
              <a:buAutoNum type="arabicPeriod"/>
            </a:pPr>
            <a:r>
              <a:rPr lang="en-US" b="0" dirty="0"/>
              <a:t>Quince</a:t>
            </a:r>
          </a:p>
          <a:p>
            <a:pPr marL="228600" indent="-228600">
              <a:buAutoNum type="arabicPeriod"/>
            </a:pPr>
            <a:r>
              <a:rPr lang="en-US" b="0" dirty="0" err="1"/>
              <a:t>Quiero</a:t>
            </a:r>
            <a:endParaRPr lang="en-US" b="0" dirty="0"/>
          </a:p>
          <a:p>
            <a:pPr marL="228600" indent="-228600">
              <a:buAutoNum type="arabicPeriod"/>
            </a:pPr>
            <a:r>
              <a:rPr kumimoji="0" lang="en-GB" sz="1200" b="0" i="0" u="none" strike="noStrike" kern="0" cap="none" spc="0" normalizeH="0" baseline="0" noProof="0" dirty="0" err="1">
                <a:ln>
                  <a:noFill/>
                </a:ln>
                <a:solidFill>
                  <a:srgbClr val="7030A0"/>
                </a:solidFill>
                <a:effectLst/>
                <a:uLnTx/>
                <a:uFillTx/>
                <a:latin typeface="+mn-lt"/>
                <a:ea typeface="+mn-ea"/>
                <a:cs typeface="+mn-cs"/>
              </a:rPr>
              <a:t>Qué</a:t>
            </a:r>
            <a:endParaRPr kumimoji="0" lang="en-GB" sz="1200" b="0" i="0" u="none" strike="noStrike" kern="0" cap="none" spc="0" normalizeH="0" baseline="0" noProof="0" dirty="0">
              <a:ln>
                <a:noFill/>
              </a:ln>
              <a:solidFill>
                <a:srgbClr val="7030A0"/>
              </a:solidFill>
              <a:effectLst/>
              <a:uLnTx/>
              <a:uFillTx/>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querer</a:t>
            </a:r>
            <a:r>
              <a:rPr lang="en-GB" baseline="0" dirty="0"/>
              <a:t> [58]</a:t>
            </a:r>
            <a:r>
              <a:rPr lang="en-GB" b="0" baseline="0" dirty="0"/>
              <a:t>; quince [1215];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tranquilo [1073]; </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ué</a:t>
            </a:r>
            <a:r>
              <a:rPr kumimoji="0" lang="en-GB" sz="1200" b="0" i="0" u="none" strike="noStrike" kern="0" cap="none" spc="0" normalizeH="0" baseline="0" noProof="0" dirty="0">
                <a:ln>
                  <a:noFill/>
                </a:ln>
                <a:solidFill>
                  <a:srgbClr val="7030A0"/>
                </a:solidFill>
                <a:effectLst/>
                <a:uLnTx/>
                <a:uFillTx/>
                <a:latin typeface="+mj-lt"/>
              </a:rPr>
              <a:t> [50]; </a:t>
            </a:r>
            <a:r>
              <a:rPr kumimoji="0" lang="en-GB" sz="1200" b="0" i="0" u="none" strike="noStrike" kern="0" cap="none" spc="0" normalizeH="0" baseline="0" noProof="0" dirty="0" err="1">
                <a:ln>
                  <a:noFill/>
                </a:ln>
                <a:solidFill>
                  <a:srgbClr val="7030A0"/>
                </a:solidFill>
                <a:effectLst/>
                <a:uLnTx/>
                <a:uFillTx/>
                <a:latin typeface="+mj-lt"/>
              </a:rPr>
              <a:t>por</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ue</a:t>
            </a:r>
            <a:r>
              <a:rPr kumimoji="0" lang="en-GB" sz="1200" b="0" i="0" u="none" strike="noStrike" kern="0" cap="none" spc="0" normalizeH="0" baseline="0" noProof="0" dirty="0">
                <a:ln>
                  <a:noFill/>
                </a:ln>
                <a:solidFill>
                  <a:srgbClr val="7030A0"/>
                </a:solidFill>
                <a:effectLst/>
                <a:uLnTx/>
                <a:uFillTx/>
                <a:latin typeface="+mj-lt"/>
              </a:rPr>
              <a:t> [40]; </a:t>
            </a:r>
            <a:r>
              <a:rPr kumimoji="0" lang="en-GB" sz="1200" b="0" i="0" u="none" strike="noStrike" kern="0" cap="none" spc="0" normalizeH="0" baseline="0" noProof="0" dirty="0" err="1">
                <a:ln>
                  <a:noFill/>
                </a:ln>
                <a:solidFill>
                  <a:srgbClr val="7030A0"/>
                </a:solidFill>
                <a:effectLst/>
                <a:uLnTx/>
                <a:uFillTx/>
                <a:latin typeface="+mj-lt"/>
              </a:rPr>
              <a:t>parque</a:t>
            </a:r>
            <a:r>
              <a:rPr kumimoji="0" lang="en-GB" sz="1200" b="0" i="0" u="none" strike="noStrike" kern="0" cap="none" spc="0" normalizeH="0" baseline="0" noProof="0" dirty="0">
                <a:ln>
                  <a:noFill/>
                </a:ln>
                <a:solidFill>
                  <a:srgbClr val="7030A0"/>
                </a:solidFill>
                <a:effectLst/>
                <a:uLnTx/>
                <a:uFillTx/>
                <a:latin typeface="+mj-lt"/>
              </a:rPr>
              <a:t> [1354]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Teachers to adapt the activities for practising the new vocabulary to suit their class.  </a:t>
            </a:r>
            <a:br>
              <a:rPr lang="en-GB" b="1" baseline="0" dirty="0"/>
            </a:br>
            <a:r>
              <a:rPr lang="en-GB" b="1" baseline="0" dirty="0"/>
              <a:t>There is a </a:t>
            </a:r>
            <a:r>
              <a:rPr lang="en-GB" b="1" baseline="0" dirty="0" err="1"/>
              <a:t>pairwork</a:t>
            </a:r>
            <a:r>
              <a:rPr lang="en-GB" b="1" baseline="0" dirty="0"/>
              <a:t> vocabulary reactivation slide at the end of this presentation, if desired.  </a:t>
            </a:r>
            <a:br>
              <a:rPr lang="en-GB" b="1" baseline="0" dirty="0"/>
            </a:br>
            <a:br>
              <a:rPr lang="en-GB" b="1" baseline="0" dirty="0"/>
            </a:br>
            <a:r>
              <a:rPr lang="en-GB" b="1" baseline="0" dirty="0"/>
              <a:t>Timings: </a:t>
            </a:r>
            <a:r>
              <a:rPr lang="en-GB" b="0" baseline="0" dirty="0"/>
              <a:t>4 minutes</a:t>
            </a:r>
            <a:r>
              <a:rPr lang="en-GB" b="1" baseline="0" dirty="0"/>
              <a:t> </a:t>
            </a:r>
            <a:r>
              <a:rPr lang="en-GB" b="0" baseline="0" dirty="0"/>
              <a:t>(two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Aim: </a:t>
            </a:r>
            <a:r>
              <a:rPr lang="en-GB" baseline="0" dirty="0"/>
              <a:t>to practise identifying and pronouncing the new vocabulary items.</a:t>
            </a:r>
          </a:p>
          <a:p>
            <a:endParaRPr lang="en-GB" baseline="0" dirty="0"/>
          </a:p>
          <a:p>
            <a:r>
              <a:rPr lang="en-GB" b="1" baseline="0" dirty="0"/>
              <a:t>Procedure:</a:t>
            </a:r>
          </a:p>
          <a:p>
            <a:r>
              <a:rPr lang="en-GB" baseline="0" dirty="0"/>
              <a:t>1. Teacher elicits the vocabulary from students. </a:t>
            </a:r>
            <a:br>
              <a:rPr lang="en-GB" baseline="0" dirty="0"/>
            </a:br>
            <a:r>
              <a:rPr lang="en-GB" baseline="0" dirty="0"/>
              <a:t>Suggested routine:</a:t>
            </a:r>
          </a:p>
          <a:p>
            <a:br>
              <a:rPr lang="en-GB" baseline="0" dirty="0"/>
            </a:br>
            <a:r>
              <a:rPr lang="en-GB" baseline="0" dirty="0"/>
              <a:t>Teacher: ¿</a:t>
            </a:r>
            <a:r>
              <a:rPr lang="en-GB" baseline="0" dirty="0" err="1"/>
              <a:t>Qué</a:t>
            </a:r>
            <a:r>
              <a:rPr lang="en-GB" baseline="0" dirty="0"/>
              <a:t> es el </a:t>
            </a:r>
            <a:r>
              <a:rPr lang="en-GB" baseline="0" dirty="0" err="1"/>
              <a:t>número</a:t>
            </a:r>
            <a:r>
              <a:rPr lang="en-GB" baseline="0" dirty="0"/>
              <a:t> 1’?</a:t>
            </a:r>
            <a:br>
              <a:rPr lang="en-GB" baseline="0" dirty="0"/>
            </a:br>
            <a:r>
              <a:rPr lang="en-GB" baseline="0" dirty="0"/>
              <a:t>Students: </a:t>
            </a:r>
            <a:r>
              <a:rPr lang="en-GB" baseline="0" dirty="0" err="1"/>
              <a:t>allí</a:t>
            </a:r>
            <a:br>
              <a:rPr lang="en-GB" baseline="0" dirty="0"/>
            </a:br>
            <a:r>
              <a:rPr lang="en-GB" baseline="0" dirty="0"/>
              <a:t>Teacher: ¿</a:t>
            </a:r>
            <a:r>
              <a:rPr lang="en-GB" baseline="0" dirty="0" err="1"/>
              <a:t>Qué</a:t>
            </a:r>
            <a:r>
              <a:rPr lang="en-GB" baseline="0" dirty="0"/>
              <a:t> es el </a:t>
            </a:r>
            <a:r>
              <a:rPr lang="en-GB" baseline="0" dirty="0" err="1"/>
              <a:t>número</a:t>
            </a:r>
            <a:r>
              <a:rPr lang="en-GB" baseline="0" dirty="0"/>
              <a:t> 2’?</a:t>
            </a:r>
            <a:br>
              <a:rPr lang="en-GB" baseline="0" dirty="0"/>
            </a:br>
            <a:r>
              <a:rPr lang="en-GB" baseline="0" dirty="0"/>
              <a:t>Students: </a:t>
            </a:r>
            <a:r>
              <a:rPr lang="en-GB" baseline="0" dirty="0" err="1"/>
              <a:t>aquí</a:t>
            </a:r>
            <a:r>
              <a:rPr lang="en-GB" baseline="0" dirty="0"/>
              <a:t>.</a:t>
            </a:r>
            <a:br>
              <a:rPr lang="en-GB" baseline="0" dirty="0"/>
            </a:br>
            <a:br>
              <a:rPr lang="en-GB" baseline="0" dirty="0"/>
            </a:br>
            <a:r>
              <a:rPr lang="en-GB" baseline="0" dirty="0"/>
              <a:t>2. Teacher attends to and supports pronunciation, as needed (e.g., students have not yet learnt the SSC [</a:t>
            </a:r>
            <a:r>
              <a:rPr lang="en-GB" baseline="0" dirty="0" err="1"/>
              <a:t>ll</a:t>
            </a:r>
            <a:r>
              <a:rPr lang="en-GB" baseline="0" dirty="0"/>
              <a:t>]) and [qui] is new this week.</a:t>
            </a:r>
            <a:br>
              <a:rPr lang="en-GB" baseline="0" dirty="0"/>
            </a:br>
            <a:r>
              <a:rPr lang="en-GB" baseline="0" dirty="0"/>
              <a:t>3. Teacher elicits a 2</a:t>
            </a:r>
            <a:r>
              <a:rPr lang="en-GB" baseline="30000" dirty="0"/>
              <a:t>nd</a:t>
            </a:r>
            <a:r>
              <a:rPr lang="en-GB" baseline="0" dirty="0"/>
              <a:t> round of production, using this routine:</a:t>
            </a:r>
            <a:br>
              <a:rPr lang="en-GB" baseline="0" dirty="0"/>
            </a:br>
            <a:br>
              <a:rPr lang="en-GB" baseline="0" dirty="0"/>
            </a:br>
            <a:r>
              <a:rPr lang="en-GB" baseline="0" dirty="0"/>
              <a:t>Teacher: ¿</a:t>
            </a:r>
            <a:r>
              <a:rPr lang="en-GB" baseline="0" dirty="0" err="1"/>
              <a:t>Cómo</a:t>
            </a:r>
            <a:r>
              <a:rPr lang="en-GB" baseline="0" dirty="0"/>
              <a:t> se dice ‘table’ </a:t>
            </a:r>
            <a:r>
              <a:rPr lang="en-GB" baseline="0" dirty="0" err="1"/>
              <a:t>en</a:t>
            </a:r>
            <a:r>
              <a:rPr lang="en-GB" baseline="0" dirty="0"/>
              <a:t> </a:t>
            </a:r>
            <a:r>
              <a:rPr lang="en-GB" baseline="0" dirty="0" err="1"/>
              <a:t>español</a:t>
            </a:r>
            <a:r>
              <a:rPr lang="en-GB" baseline="0" dirty="0"/>
              <a:t>’?</a:t>
            </a:r>
            <a:br>
              <a:rPr lang="en-GB" baseline="0" dirty="0"/>
            </a:br>
            <a:r>
              <a:rPr lang="en-GB" baseline="0" dirty="0"/>
              <a:t>Students: la mesa.</a:t>
            </a:r>
            <a:br>
              <a:rPr lang="en-GB" baseline="0" dirty="0"/>
            </a:br>
            <a:br>
              <a:rPr lang="en-GB" baseline="0" dirty="0"/>
            </a:br>
            <a:r>
              <a:rPr lang="en-GB" baseline="0" dirty="0"/>
              <a:t>Option to include some alphabet practice as we revisit both these two phrases this week:</a:t>
            </a:r>
            <a:br>
              <a:rPr lang="en-GB" baseline="0" dirty="0"/>
            </a:br>
            <a:r>
              <a:rPr lang="en-GB" baseline="0" dirty="0"/>
              <a:t>Teacher: ¿</a:t>
            </a:r>
            <a:r>
              <a:rPr lang="en-GB" baseline="0" dirty="0" err="1"/>
              <a:t>Cómo</a:t>
            </a:r>
            <a:r>
              <a:rPr lang="en-GB" baseline="0" dirty="0"/>
              <a:t> se escribe ‘</a:t>
            </a:r>
            <a:r>
              <a:rPr lang="en-GB" baseline="0" dirty="0" err="1"/>
              <a:t>puerta</a:t>
            </a:r>
            <a:r>
              <a:rPr lang="en-GB" baseline="0" dirty="0"/>
              <a:t>’</a:t>
            </a:r>
            <a:br>
              <a:rPr lang="en-GB" baseline="0" dirty="0"/>
            </a:br>
            <a:r>
              <a:rPr lang="en-GB" baseline="0" dirty="0"/>
              <a:t>Students: P-U-E-R-T-A.</a:t>
            </a:r>
            <a:br>
              <a:rPr lang="en-GB" baseline="0" dirty="0"/>
            </a:br>
            <a:endParaRPr lang="en-GB" baseline="0" dirty="0"/>
          </a:p>
          <a:p>
            <a:r>
              <a:rPr lang="en-GB" baseline="0" dirty="0"/>
              <a:t>Pictures </a:t>
            </a:r>
            <a:r>
              <a:rPr lang="en-GB" sz="1200" b="0" i="0" kern="1200" dirty="0">
                <a:solidFill>
                  <a:schemeClr val="tx1"/>
                </a:solidFill>
                <a:effectLst/>
                <a:latin typeface="+mn-lt"/>
                <a:ea typeface="+mn-ea"/>
                <a:cs typeface="+mn-cs"/>
              </a:rPr>
              <a:t>retrieved from </a:t>
            </a:r>
            <a:r>
              <a:rPr lang="en-GB" baseline="0" dirty="0"/>
              <a:t>www.clker.com (free to 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practice activity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Pictures </a:t>
            </a:r>
            <a:r>
              <a:rPr lang="en-GB" sz="1200" b="0" i="0" kern="1200" dirty="0">
                <a:solidFill>
                  <a:schemeClr val="tx1"/>
                </a:solidFill>
                <a:effectLst/>
                <a:latin typeface="+mn-lt"/>
                <a:ea typeface="+mn-ea"/>
                <a:cs typeface="+mn-cs"/>
              </a:rPr>
              <a:t>retrieved from </a:t>
            </a:r>
            <a:r>
              <a:rPr lang="en-GB" baseline="0" dirty="0"/>
              <a:t>www.clker.com (free to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4701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597852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1994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0784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694677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3582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999653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4223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5A1-90AD-DC08-8C9F-823A88D11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0799C-8F31-B37C-12BD-4DF92F6A4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1AD2EA-0989-24F4-4CF6-311C6648B58A}"/>
              </a:ext>
            </a:extLst>
          </p:cNvPr>
          <p:cNvSpPr>
            <a:spLocks noGrp="1"/>
          </p:cNvSpPr>
          <p:nvPr>
            <p:ph type="dt" sz="half" idx="10"/>
          </p:nvPr>
        </p:nvSpPr>
        <p:spPr/>
        <p:txBody>
          <a:bodyPr/>
          <a:lstStyle/>
          <a:p>
            <a:fld id="{E898B9E3-A0B6-456C-9CF0-5A24FE84EE39}" type="datetimeFigureOut">
              <a:rPr lang="en-GB" smtClean="0"/>
              <a:t>06/09/2023</a:t>
            </a:fld>
            <a:endParaRPr lang="en-GB"/>
          </a:p>
        </p:txBody>
      </p:sp>
      <p:sp>
        <p:nvSpPr>
          <p:cNvPr id="5" name="Footer Placeholder 4">
            <a:extLst>
              <a:ext uri="{FF2B5EF4-FFF2-40B4-BE49-F238E27FC236}">
                <a16:creationId xmlns:a16="http://schemas.microsoft.com/office/drawing/2014/main" id="{118EC625-3C8F-F9BA-B27D-36527ED9E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10824-6DB2-18CC-C13F-55972BDFACBA}"/>
              </a:ext>
            </a:extLst>
          </p:cNvPr>
          <p:cNvSpPr>
            <a:spLocks noGrp="1"/>
          </p:cNvSpPr>
          <p:nvPr>
            <p:ph type="sldNum" sz="quarter" idx="12"/>
          </p:nvPr>
        </p:nvSpPr>
        <p:spPr/>
        <p:txBody>
          <a:bodyPr/>
          <a:lstStyle/>
          <a:p>
            <a:fld id="{C3E94C24-D103-45D9-A0DE-5E8E9B615835}" type="slidenum">
              <a:rPr lang="en-GB" smtClean="0"/>
              <a:t>‹#›</a:t>
            </a:fld>
            <a:endParaRPr lang="en-GB"/>
          </a:p>
        </p:txBody>
      </p:sp>
    </p:spTree>
    <p:extLst>
      <p:ext uri="{BB962C8B-B14F-4D97-AF65-F5344CB8AC3E}">
        <p14:creationId xmlns:p14="http://schemas.microsoft.com/office/powerpoint/2010/main" val="2640868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297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3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8941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7263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1032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785188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2286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9368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543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84894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image" Target="../media/image21.png"/><Relationship Id="rId5" Type="http://schemas.openxmlformats.org/officeDocument/2006/relationships/audio" Target="../media/audio20.wav"/><Relationship Id="rId10" Type="http://schemas.openxmlformats.org/officeDocument/2006/relationships/image" Target="../media/image25.jpg"/><Relationship Id="rId4" Type="http://schemas.openxmlformats.org/officeDocument/2006/relationships/audio" Target="../media/audio19.wav"/><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20.wav"/><Relationship Id="rId1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audio" Target="../media/audio19.wav"/><Relationship Id="rId17" Type="http://schemas.openxmlformats.org/officeDocument/2006/relationships/image" Target="../media/image13.png"/><Relationship Id="rId2" Type="http://schemas.openxmlformats.org/officeDocument/2006/relationships/notesSlide" Target="../notesSlides/notesSlide14.xml"/><Relationship Id="rId16" Type="http://schemas.openxmlformats.org/officeDocument/2006/relationships/audio" Target="../media/audio23.wav"/><Relationship Id="rId20"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audio" Target="../media/audio18.wav"/><Relationship Id="rId5" Type="http://schemas.openxmlformats.org/officeDocument/2006/relationships/image" Target="../media/image17.png"/><Relationship Id="rId15" Type="http://schemas.openxmlformats.org/officeDocument/2006/relationships/audio" Target="../media/audio22.wav"/><Relationship Id="rId10" Type="http://schemas.openxmlformats.org/officeDocument/2006/relationships/image" Target="../media/image28.png"/><Relationship Id="rId19"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7.png"/><Relationship Id="rId14" Type="http://schemas.openxmlformats.org/officeDocument/2006/relationships/audio" Target="../media/audio21.wav"/></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png"/><Relationship Id="rId3" Type="http://schemas.openxmlformats.org/officeDocument/2006/relationships/image" Target="../media/image41.png"/><Relationship Id="rId7" Type="http://schemas.openxmlformats.org/officeDocument/2006/relationships/image" Target="../media/image36.pn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image" Target="../media/image45.jpeg"/><Relationship Id="rId5" Type="http://schemas.openxmlformats.org/officeDocument/2006/relationships/image" Target="../media/image34.pn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3.png"/><Relationship Id="rId9" Type="http://schemas.openxmlformats.org/officeDocument/2006/relationships/image" Target="../media/image43.jpeg"/><Relationship Id="rId1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sv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55.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54.png"/><Relationship Id="rId5" Type="http://schemas.openxmlformats.org/officeDocument/2006/relationships/image" Target="../media/image31.png"/><Relationship Id="rId10" Type="http://schemas.openxmlformats.org/officeDocument/2006/relationships/image" Target="../media/image61.svg"/><Relationship Id="rId4" Type="http://schemas.openxmlformats.org/officeDocument/2006/relationships/image" Target="../media/image14.sv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notesSlide" Target="../notesSlides/notesSlide21.xml"/><Relationship Id="rId16"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62.png"/><Relationship Id="rId5" Type="http://schemas.openxmlformats.org/officeDocument/2006/relationships/image" Target="../media/image16.png"/><Relationship Id="rId15" Type="http://schemas.openxmlformats.org/officeDocument/2006/relationships/image" Target="../media/image66.svg"/><Relationship Id="rId10" Type="http://schemas.openxmlformats.org/officeDocument/2006/relationships/image" Target="../media/image21.png"/><Relationship Id="rId19" Type="http://schemas.openxmlformats.org/officeDocument/2006/relationships/image" Target="../media/image70.svg"/><Relationship Id="rId4" Type="http://schemas.openxmlformats.org/officeDocument/2006/relationships/image" Target="../media/image14.svg"/><Relationship Id="rId9" Type="http://schemas.openxmlformats.org/officeDocument/2006/relationships/image" Target="../media/image20.png"/><Relationship Id="rId1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image" Target="../media/image13.png"/><Relationship Id="rId21" Type="http://schemas.openxmlformats.org/officeDocument/2006/relationships/image" Target="../media/image72.svg"/><Relationship Id="rId7" Type="http://schemas.openxmlformats.org/officeDocument/2006/relationships/image" Target="../media/image18.pn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notesSlide" Target="../notesSlides/notesSlide22.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62.png"/><Relationship Id="rId5" Type="http://schemas.openxmlformats.org/officeDocument/2006/relationships/image" Target="../media/image16.png"/><Relationship Id="rId15" Type="http://schemas.openxmlformats.org/officeDocument/2006/relationships/image" Target="../media/image66.svg"/><Relationship Id="rId10" Type="http://schemas.openxmlformats.org/officeDocument/2006/relationships/image" Target="../media/image21.png"/><Relationship Id="rId19" Type="http://schemas.openxmlformats.org/officeDocument/2006/relationships/image" Target="../media/image70.svg"/><Relationship Id="rId4" Type="http://schemas.openxmlformats.org/officeDocument/2006/relationships/image" Target="../media/image14.svg"/><Relationship Id="rId9" Type="http://schemas.openxmlformats.org/officeDocument/2006/relationships/image" Target="../media/image20.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14.svg"/><Relationship Id="rId3" Type="http://schemas.openxmlformats.org/officeDocument/2006/relationships/image" Target="../media/image74.jpeg"/><Relationship Id="rId7" Type="http://schemas.openxmlformats.org/officeDocument/2006/relationships/audio" Target="../media/audio27.wav"/><Relationship Id="rId12"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75.jpeg"/><Relationship Id="rId5" Type="http://schemas.openxmlformats.org/officeDocument/2006/relationships/audio" Target="../media/audio25.wav"/><Relationship Id="rId10" Type="http://schemas.openxmlformats.org/officeDocument/2006/relationships/image" Target="../media/image12.png"/><Relationship Id="rId4" Type="http://schemas.openxmlformats.org/officeDocument/2006/relationships/audio" Target="../media/audio24.wav"/><Relationship Id="rId9" Type="http://schemas.openxmlformats.org/officeDocument/2006/relationships/audio" Target="../media/audio29.wav"/></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i_Wk4_audio.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hyperlink" Target="https://www.rachelhawkes.com/LDPresources/Yr7Spanish/Spanish_Y7_Term1ii_Wk4_audio_HW_sheet.doc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3.wav"/><Relationship Id="rId7"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audio" Target="../media/audio10.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image" Target="../media/image13.png"/><Relationship Id="rId5" Type="http://schemas.openxmlformats.org/officeDocument/2006/relationships/audio" Target="../media/audio13.wav"/><Relationship Id="rId10" Type="http://schemas.openxmlformats.org/officeDocument/2006/relationships/image" Target="../media/image12.png"/><Relationship Id="rId4" Type="http://schemas.openxmlformats.org/officeDocument/2006/relationships/audio" Target="../media/audio12.wav"/><Relationship Id="rId9" Type="http://schemas.openxmlformats.org/officeDocument/2006/relationships/audio" Target="../media/audio17.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0C3EC-2E65-4D02-B326-3401D5806B2A}"/>
              </a:ext>
            </a:extLst>
          </p:cNvPr>
          <p:cNvPicPr>
            <a:picLocks noChangeAspect="1"/>
          </p:cNvPicPr>
          <p:nvPr/>
        </p:nvPicPr>
        <p:blipFill>
          <a:blip r:embed="rId3"/>
          <a:stretch>
            <a:fillRect/>
          </a:stretch>
        </p:blipFill>
        <p:spPr>
          <a:xfrm>
            <a:off x="2934339" y="4033484"/>
            <a:ext cx="5182049" cy="3023878"/>
          </a:xfrm>
          <a:prstGeom prst="rect">
            <a:avLst/>
          </a:prstGeom>
        </p:spPr>
      </p:pic>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3 – Lesson 19</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02.08.23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lnSpcReduction="10000"/>
          </a:bodyPr>
          <a:lstStyle/>
          <a:p>
            <a:pPr algn="l"/>
            <a:r>
              <a:rPr lang="en-GB" sz="2400" dirty="0">
                <a:solidFill>
                  <a:prstClr val="white"/>
                </a:solidFill>
              </a:rPr>
              <a:t>Using ‘hay’</a:t>
            </a:r>
            <a:br>
              <a:rPr lang="en-GB" sz="2400" dirty="0">
                <a:solidFill>
                  <a:prstClr val="white"/>
                </a:solidFill>
              </a:rPr>
            </a:br>
            <a:r>
              <a:rPr lang="en-GB" sz="2400" dirty="0">
                <a:solidFill>
                  <a:prstClr val="white"/>
                </a:solidFill>
              </a:rPr>
              <a:t>Indefinite articles [revisited]</a:t>
            </a:r>
            <a:endParaRPr lang="en-US" dirty="0"/>
          </a:p>
          <a:p>
            <a:br>
              <a:rPr lang="en-GB" dirty="0"/>
            </a:br>
            <a:r>
              <a:rPr lang="en-GB" dirty="0"/>
              <a:t>SSC [qui]</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752851" cy="844550"/>
          </a:xfrm>
        </p:spPr>
        <p:txBody>
          <a:bodyPr>
            <a:normAutofit fontScale="70000" lnSpcReduction="20000"/>
          </a:bodyPr>
          <a:lstStyle/>
          <a:p>
            <a:r>
              <a:rPr lang="en-GB" sz="5400" b="1" dirty="0">
                <a:solidFill>
                  <a:prstClr val="white"/>
                </a:solidFill>
              </a:rPr>
              <a:t>Saying what there is around you</a:t>
            </a:r>
            <a:endParaRPr lang="en-GB" dirty="0"/>
          </a:p>
        </p:txBody>
      </p:sp>
      <p:pic>
        <p:nvPicPr>
          <p:cNvPr id="28" name="Picture 27" descr="A school building with a sidewalk and a bench&#10;&#10;Description automatically generated">
            <a:extLst>
              <a:ext uri="{FF2B5EF4-FFF2-40B4-BE49-F238E27FC236}">
                <a16:creationId xmlns:a16="http://schemas.microsoft.com/office/drawing/2014/main" id="{C3CAD372-35AF-4A53-ADF0-7813E5CFC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4930" y="2733938"/>
            <a:ext cx="5177069" cy="3023879"/>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7FA7EE6-4CE0-400F-956C-BBCFA77EF6B5}"/>
              </a:ext>
            </a:extLst>
          </p:cNvPr>
          <p:cNvSpPr>
            <a:spLocks noGrp="1"/>
          </p:cNvSpPr>
          <p:nvPr>
            <p:ph type="title"/>
          </p:nvPr>
        </p:nvSpPr>
        <p:spPr>
          <a:xfrm>
            <a:off x="-1" y="213557"/>
            <a:ext cx="5833187" cy="805073"/>
          </a:xfrm>
        </p:spPr>
        <p:txBody>
          <a:bodyPr>
            <a:normAutofit/>
          </a:bodyPr>
          <a:lstStyle/>
          <a:p>
            <a:r>
              <a:rPr lang="en-GB" sz="2600" b="1" dirty="0">
                <a:solidFill>
                  <a:schemeClr val="bg1"/>
                </a:solidFill>
                <a:latin typeface="Century Gothic" panose="020B0502020202020204" pitchFamily="34" charset="0"/>
              </a:rPr>
              <a:t>Saying what there is around you: </a:t>
            </a:r>
            <a:br>
              <a:rPr lang="en-GB" sz="2600" b="1" dirty="0">
                <a:solidFill>
                  <a:schemeClr val="bg1"/>
                </a:solidFill>
                <a:latin typeface="Century Gothic" panose="020B0502020202020204" pitchFamily="34" charset="0"/>
              </a:rPr>
            </a:br>
            <a:r>
              <a:rPr lang="en-GB" sz="2200" b="1" dirty="0">
                <a:solidFill>
                  <a:schemeClr val="bg1"/>
                </a:solidFill>
                <a:latin typeface="Century Gothic" panose="020B0502020202020204" pitchFamily="34" charset="0"/>
              </a:rPr>
              <a:t>The use of ‘hay’</a:t>
            </a:r>
          </a:p>
        </p:txBody>
      </p:sp>
      <p:sp>
        <p:nvSpPr>
          <p:cNvPr id="15" name="TextBox 14">
            <a:extLst>
              <a:ext uri="{FF2B5EF4-FFF2-40B4-BE49-F238E27FC236}">
                <a16:creationId xmlns:a16="http://schemas.microsoft.com/office/drawing/2014/main" id="{A581917E-6341-40EC-85A2-99EEC5B8E44F}"/>
              </a:ext>
            </a:extLst>
          </p:cNvPr>
          <p:cNvSpPr txBox="1"/>
          <p:nvPr/>
        </p:nvSpPr>
        <p:spPr>
          <a:xfrm>
            <a:off x="273290" y="1301229"/>
            <a:ext cx="11417105" cy="523220"/>
          </a:xfrm>
          <a:prstGeom prst="rect">
            <a:avLst/>
          </a:prstGeom>
          <a:noFill/>
        </p:spPr>
        <p:txBody>
          <a:bodyPr wrap="square" rtlCol="0">
            <a:spAutoFit/>
          </a:bodyPr>
          <a:lstStyle/>
          <a:p>
            <a:r>
              <a:rPr lang="en-GB" sz="2800" dirty="0">
                <a:latin typeface="Century Gothic" panose="020B0502020202020204" pitchFamily="34" charset="0"/>
              </a:rPr>
              <a:t>To say ‘there is’ or ‘there are’, Spanish uses the word ‘hay’.</a:t>
            </a:r>
            <a:endParaRPr lang="en-GB" sz="2800" i="1" dirty="0">
              <a:latin typeface="Century Gothic" panose="020B0502020202020204" pitchFamily="34" charset="0"/>
            </a:endParaRPr>
          </a:p>
        </p:txBody>
      </p:sp>
      <p:sp>
        <p:nvSpPr>
          <p:cNvPr id="16" name="TextBox 15">
            <a:extLst>
              <a:ext uri="{FF2B5EF4-FFF2-40B4-BE49-F238E27FC236}">
                <a16:creationId xmlns:a16="http://schemas.microsoft.com/office/drawing/2014/main" id="{11783A08-3C5B-4A76-AE8F-35DB1524D882}"/>
              </a:ext>
            </a:extLst>
          </p:cNvPr>
          <p:cNvSpPr txBox="1"/>
          <p:nvPr/>
        </p:nvSpPr>
        <p:spPr>
          <a:xfrm>
            <a:off x="309198" y="3081525"/>
            <a:ext cx="10885489" cy="523220"/>
          </a:xfrm>
          <a:prstGeom prst="rect">
            <a:avLst/>
          </a:prstGeom>
          <a:noFill/>
        </p:spPr>
        <p:txBody>
          <a:bodyPr wrap="square" rtlCol="0">
            <a:spAutoFit/>
          </a:bodyPr>
          <a:lstStyle/>
          <a:p>
            <a:r>
              <a:rPr lang="en-GB" sz="2800" dirty="0">
                <a:latin typeface="Century Gothic" panose="020B0502020202020204" pitchFamily="34" charset="0"/>
              </a:rPr>
              <a:t>Sentences with ‘hay’ often start with ‘en’.</a:t>
            </a:r>
            <a:endParaRPr lang="en-GB" sz="2800" b="1" dirty="0">
              <a:latin typeface="Century Gothic" panose="020B0502020202020204" pitchFamily="34" charset="0"/>
            </a:endParaRPr>
          </a:p>
        </p:txBody>
      </p:sp>
      <p:sp>
        <p:nvSpPr>
          <p:cNvPr id="17" name="TextBox 16">
            <a:extLst>
              <a:ext uri="{FF2B5EF4-FFF2-40B4-BE49-F238E27FC236}">
                <a16:creationId xmlns:a16="http://schemas.microsoft.com/office/drawing/2014/main" id="{A4DB353B-EE7D-4113-9583-F1E1236554D9}"/>
              </a:ext>
            </a:extLst>
          </p:cNvPr>
          <p:cNvSpPr txBox="1"/>
          <p:nvPr/>
        </p:nvSpPr>
        <p:spPr>
          <a:xfrm>
            <a:off x="307969" y="3609066"/>
            <a:ext cx="5525218"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En clase </a:t>
            </a:r>
            <a:r>
              <a:rPr lang="en-GB" sz="2800" b="1" dirty="0">
                <a:latin typeface="Century Gothic" panose="020B0502020202020204" pitchFamily="34" charset="0"/>
              </a:rPr>
              <a:t>hay </a:t>
            </a:r>
            <a:r>
              <a:rPr lang="en-GB" sz="2800" dirty="0">
                <a:latin typeface="Century Gothic" panose="020B0502020202020204" pitchFamily="34" charset="0"/>
              </a:rPr>
              <a:t>una señora.</a:t>
            </a:r>
          </a:p>
        </p:txBody>
      </p:sp>
      <p:sp>
        <p:nvSpPr>
          <p:cNvPr id="18" name="TextBox 17">
            <a:extLst>
              <a:ext uri="{FF2B5EF4-FFF2-40B4-BE49-F238E27FC236}">
                <a16:creationId xmlns:a16="http://schemas.microsoft.com/office/drawing/2014/main" id="{2210F864-372D-489C-9C21-D717F9D2379E}"/>
              </a:ext>
            </a:extLst>
          </p:cNvPr>
          <p:cNvSpPr txBox="1"/>
          <p:nvPr/>
        </p:nvSpPr>
        <p:spPr>
          <a:xfrm>
            <a:off x="5115044" y="3583354"/>
            <a:ext cx="5874970" cy="561308"/>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a:t>
            </a:r>
            <a:r>
              <a:rPr lang="en-GB" sz="2800" b="1" kern="0" dirty="0">
                <a:latin typeface="Century Gothic" panose="020B0502020202020204" pitchFamily="34" charset="0"/>
                <a:cs typeface="Arial"/>
                <a:sym typeface="Wingdings" panose="05000000000000000000" pitchFamily="2" charset="2"/>
              </a:rPr>
              <a:t> </a:t>
            </a:r>
            <a:r>
              <a:rPr lang="en-GB" sz="2800" kern="0" dirty="0">
                <a:latin typeface="Century Gothic" panose="020B0502020202020204" pitchFamily="34" charset="0"/>
                <a:cs typeface="Arial"/>
                <a:sym typeface="Wingdings" panose="05000000000000000000" pitchFamily="2" charset="2"/>
              </a:rPr>
              <a:t>In</a:t>
            </a:r>
            <a:r>
              <a:rPr lang="en-GB" sz="2800" b="1" kern="0" dirty="0">
                <a:latin typeface="Century Gothic" panose="020B0502020202020204" pitchFamily="34" charset="0"/>
                <a:cs typeface="Arial"/>
                <a:sym typeface="Wingdings" panose="05000000000000000000" pitchFamily="2" charset="2"/>
              </a:rPr>
              <a:t> </a:t>
            </a:r>
            <a:r>
              <a:rPr lang="en-GB" sz="2800" kern="0" dirty="0">
                <a:latin typeface="Century Gothic" panose="020B0502020202020204" pitchFamily="34" charset="0"/>
                <a:cs typeface="Arial"/>
                <a:sym typeface="Wingdings" panose="05000000000000000000" pitchFamily="2" charset="2"/>
              </a:rPr>
              <a:t>class </a:t>
            </a:r>
            <a:r>
              <a:rPr lang="en-GB" sz="2800" b="1" kern="0" dirty="0">
                <a:latin typeface="Century Gothic" panose="020B0502020202020204" pitchFamily="34" charset="0"/>
                <a:cs typeface="Arial"/>
                <a:sym typeface="Wingdings" panose="05000000000000000000" pitchFamily="2" charset="2"/>
              </a:rPr>
              <a:t>there is </a:t>
            </a:r>
            <a:r>
              <a:rPr lang="en-GB" sz="2800" kern="0" dirty="0">
                <a:latin typeface="Century Gothic" panose="020B0502020202020204" pitchFamily="34" charset="0"/>
                <a:cs typeface="Arial"/>
                <a:sym typeface="Wingdings" panose="05000000000000000000" pitchFamily="2" charset="2"/>
              </a:rPr>
              <a:t>a woman</a:t>
            </a:r>
            <a:r>
              <a:rPr lang="en-GB" sz="2800" dirty="0">
                <a:latin typeface="Century Gothic" panose="020B0502020202020204" pitchFamily="34" charset="0"/>
              </a:rPr>
              <a:t>.</a:t>
            </a:r>
          </a:p>
        </p:txBody>
      </p:sp>
      <p:sp>
        <p:nvSpPr>
          <p:cNvPr id="19" name="TextBox 18">
            <a:extLst>
              <a:ext uri="{FF2B5EF4-FFF2-40B4-BE49-F238E27FC236}">
                <a16:creationId xmlns:a16="http://schemas.microsoft.com/office/drawing/2014/main" id="{D0026C10-A760-4B34-8F5E-B4B7A961BB05}"/>
              </a:ext>
            </a:extLst>
          </p:cNvPr>
          <p:cNvSpPr txBox="1"/>
          <p:nvPr/>
        </p:nvSpPr>
        <p:spPr>
          <a:xfrm>
            <a:off x="280345" y="5288701"/>
            <a:ext cx="5168758" cy="559769"/>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La clase tiene un profesor.</a:t>
            </a:r>
          </a:p>
        </p:txBody>
      </p:sp>
      <p:sp>
        <p:nvSpPr>
          <p:cNvPr id="20" name="TextBox 19">
            <a:extLst>
              <a:ext uri="{FF2B5EF4-FFF2-40B4-BE49-F238E27FC236}">
                <a16:creationId xmlns:a16="http://schemas.microsoft.com/office/drawing/2014/main" id="{C0EF4771-E205-4DFC-BD9D-5C667000CD1A}"/>
              </a:ext>
            </a:extLst>
          </p:cNvPr>
          <p:cNvSpPr txBox="1"/>
          <p:nvPr/>
        </p:nvSpPr>
        <p:spPr>
          <a:xfrm>
            <a:off x="5234473" y="5312618"/>
            <a:ext cx="5518509" cy="561564"/>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 The class has a teacher</a:t>
            </a:r>
            <a:r>
              <a:rPr lang="en-GB" sz="2800" dirty="0">
                <a:latin typeface="Century Gothic" panose="020B0502020202020204" pitchFamily="34" charset="0"/>
              </a:rPr>
              <a:t>.</a:t>
            </a:r>
          </a:p>
        </p:txBody>
      </p:sp>
      <p:sp>
        <p:nvSpPr>
          <p:cNvPr id="21" name="TextBox 20">
            <a:extLst>
              <a:ext uri="{FF2B5EF4-FFF2-40B4-BE49-F238E27FC236}">
                <a16:creationId xmlns:a16="http://schemas.microsoft.com/office/drawing/2014/main" id="{CEF8BA3E-DCB8-4B63-B2BE-9654F3CBD94A}"/>
              </a:ext>
            </a:extLst>
          </p:cNvPr>
          <p:cNvSpPr txBox="1"/>
          <p:nvPr/>
        </p:nvSpPr>
        <p:spPr>
          <a:xfrm>
            <a:off x="309198" y="1871032"/>
            <a:ext cx="3862752" cy="559512"/>
          </a:xfrm>
          <a:prstGeom prst="rect">
            <a:avLst/>
          </a:prstGeom>
          <a:noFill/>
        </p:spPr>
        <p:txBody>
          <a:bodyPr wrap="square" rtlCol="0">
            <a:spAutoFit/>
          </a:bodyPr>
          <a:lstStyle/>
          <a:p>
            <a:pPr>
              <a:lnSpc>
                <a:spcPct val="120000"/>
              </a:lnSpc>
            </a:pPr>
            <a:r>
              <a:rPr lang="en-GB" sz="2800" b="1" dirty="0">
                <a:latin typeface="Century Gothic" panose="020B0502020202020204" pitchFamily="34" charset="0"/>
              </a:rPr>
              <a:t>Hay</a:t>
            </a:r>
            <a:r>
              <a:rPr lang="en-GB" sz="2800" dirty="0">
                <a:latin typeface="Century Gothic" panose="020B0502020202020204" pitchFamily="34" charset="0"/>
              </a:rPr>
              <a:t> unos señores.</a:t>
            </a:r>
          </a:p>
        </p:txBody>
      </p:sp>
      <p:sp>
        <p:nvSpPr>
          <p:cNvPr id="22" name="TextBox 21">
            <a:extLst>
              <a:ext uri="{FF2B5EF4-FFF2-40B4-BE49-F238E27FC236}">
                <a16:creationId xmlns:a16="http://schemas.microsoft.com/office/drawing/2014/main" id="{4ACD4E38-DDC6-4EE2-B38D-49AB466280D1}"/>
              </a:ext>
            </a:extLst>
          </p:cNvPr>
          <p:cNvSpPr txBox="1"/>
          <p:nvPr/>
        </p:nvSpPr>
        <p:spPr>
          <a:xfrm>
            <a:off x="4074042" y="1848842"/>
            <a:ext cx="4821084" cy="561308"/>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a:t>
            </a:r>
            <a:r>
              <a:rPr lang="en-GB" sz="2800" dirty="0">
                <a:latin typeface="Century Gothic" panose="020B0502020202020204" pitchFamily="34" charset="0"/>
              </a:rPr>
              <a:t> </a:t>
            </a:r>
            <a:r>
              <a:rPr lang="en-GB" sz="2800" b="1" dirty="0">
                <a:latin typeface="Century Gothic" panose="020B0502020202020204" pitchFamily="34" charset="0"/>
              </a:rPr>
              <a:t>There are </a:t>
            </a:r>
            <a:r>
              <a:rPr lang="en-GB" sz="2800" dirty="0">
                <a:latin typeface="Century Gothic" panose="020B0502020202020204" pitchFamily="34" charset="0"/>
              </a:rPr>
              <a:t>some men.</a:t>
            </a:r>
          </a:p>
        </p:txBody>
      </p:sp>
      <p:sp>
        <p:nvSpPr>
          <p:cNvPr id="23" name="TextBox 22">
            <a:extLst>
              <a:ext uri="{FF2B5EF4-FFF2-40B4-BE49-F238E27FC236}">
                <a16:creationId xmlns:a16="http://schemas.microsoft.com/office/drawing/2014/main" id="{D845D9D8-1124-4745-98A4-3F993240B321}"/>
              </a:ext>
            </a:extLst>
          </p:cNvPr>
          <p:cNvSpPr txBox="1"/>
          <p:nvPr/>
        </p:nvSpPr>
        <p:spPr>
          <a:xfrm>
            <a:off x="273290" y="4819560"/>
            <a:ext cx="9683509" cy="523220"/>
          </a:xfrm>
          <a:prstGeom prst="rect">
            <a:avLst/>
          </a:prstGeom>
          <a:noFill/>
        </p:spPr>
        <p:txBody>
          <a:bodyPr wrap="square" rtlCol="0">
            <a:spAutoFit/>
          </a:bodyPr>
          <a:lstStyle/>
          <a:p>
            <a:r>
              <a:rPr lang="en-GB" sz="2800" dirty="0">
                <a:latin typeface="Century Gothic" panose="020B0502020202020204" pitchFamily="34" charset="0"/>
              </a:rPr>
              <a:t>Sentences with ‘</a:t>
            </a:r>
            <a:r>
              <a:rPr lang="en-GB" sz="2800" dirty="0" err="1">
                <a:latin typeface="Century Gothic" panose="020B0502020202020204" pitchFamily="34" charset="0"/>
              </a:rPr>
              <a:t>tiene</a:t>
            </a:r>
            <a:r>
              <a:rPr lang="en-GB" sz="2800" dirty="0">
                <a:latin typeface="Century Gothic" panose="020B0502020202020204" pitchFamily="34" charset="0"/>
              </a:rPr>
              <a:t>’ don’t normally start with ‘en’.</a:t>
            </a:r>
            <a:endParaRPr lang="en-GB" sz="2800" b="1" dirty="0">
              <a:latin typeface="Century Gothic" panose="020B0502020202020204" pitchFamily="34" charset="0"/>
            </a:endParaRPr>
          </a:p>
        </p:txBody>
      </p:sp>
    </p:spTree>
    <p:extLst>
      <p:ext uri="{BB962C8B-B14F-4D97-AF65-F5344CB8AC3E}">
        <p14:creationId xmlns:p14="http://schemas.microsoft.com/office/powerpoint/2010/main" val="16086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93F2DF48-ED6B-4FB6-9799-5BA48EBC85B4}"/>
              </a:ext>
            </a:extLst>
          </p:cNvPr>
          <p:cNvGraphicFramePr>
            <a:graphicFrameLocks noGrp="1"/>
          </p:cNvGraphicFramePr>
          <p:nvPr>
            <p:extLst>
              <p:ext uri="{D42A27DB-BD31-4B8C-83A1-F6EECF244321}">
                <p14:modId xmlns:p14="http://schemas.microsoft.com/office/powerpoint/2010/main" val="2558433801"/>
              </p:ext>
            </p:extLst>
          </p:nvPr>
        </p:nvGraphicFramePr>
        <p:xfrm>
          <a:off x="186681" y="2313126"/>
          <a:ext cx="11818637" cy="3875393"/>
        </p:xfrm>
        <a:graphic>
          <a:graphicData uri="http://schemas.openxmlformats.org/drawingml/2006/table">
            <a:tbl>
              <a:tblPr firstRow="1" bandRow="1">
                <a:tableStyleId>{22838BEF-8BB2-4498-84A7-C5851F593DF1}</a:tableStyleId>
              </a:tblPr>
              <a:tblGrid>
                <a:gridCol w="1892162">
                  <a:extLst>
                    <a:ext uri="{9D8B030D-6E8A-4147-A177-3AD203B41FA5}">
                      <a16:colId xmlns:a16="http://schemas.microsoft.com/office/drawing/2014/main" val="2766133930"/>
                    </a:ext>
                  </a:extLst>
                </a:gridCol>
                <a:gridCol w="1652954">
                  <a:extLst>
                    <a:ext uri="{9D8B030D-6E8A-4147-A177-3AD203B41FA5}">
                      <a16:colId xmlns:a16="http://schemas.microsoft.com/office/drawing/2014/main" val="1457267551"/>
                    </a:ext>
                  </a:extLst>
                </a:gridCol>
                <a:gridCol w="1711569">
                  <a:extLst>
                    <a:ext uri="{9D8B030D-6E8A-4147-A177-3AD203B41FA5}">
                      <a16:colId xmlns:a16="http://schemas.microsoft.com/office/drawing/2014/main" val="3306735250"/>
                    </a:ext>
                  </a:extLst>
                </a:gridCol>
                <a:gridCol w="961293">
                  <a:extLst>
                    <a:ext uri="{9D8B030D-6E8A-4147-A177-3AD203B41FA5}">
                      <a16:colId xmlns:a16="http://schemas.microsoft.com/office/drawing/2014/main" val="2532990657"/>
                    </a:ext>
                  </a:extLst>
                </a:gridCol>
                <a:gridCol w="5600659">
                  <a:extLst>
                    <a:ext uri="{9D8B030D-6E8A-4147-A177-3AD203B41FA5}">
                      <a16:colId xmlns:a16="http://schemas.microsoft.com/office/drawing/2014/main" val="1156091268"/>
                    </a:ext>
                  </a:extLst>
                </a:gridCol>
              </a:tblGrid>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002060"/>
                          </a:solidFill>
                          <a:effectLst/>
                          <a:uLnTx/>
                          <a:uFillTx/>
                          <a:latin typeface="+mn-lt"/>
                        </a:rPr>
                        <a:t>León</a:t>
                      </a:r>
                      <a:endParaRPr kumimoji="0" lang="en-GB" sz="2000" b="0" i="0" u="none" strike="noStrike" kern="1200" cap="none" spc="0" normalizeH="0" baseline="0" noProof="0" dirty="0">
                        <a:ln>
                          <a:noFill/>
                        </a:ln>
                        <a:solidFill>
                          <a:srgbClr val="002060"/>
                        </a:solidFill>
                        <a:effectLst/>
                        <a:uLnTx/>
                        <a:uFillTx/>
                        <a:latin typeface="+mn-lt"/>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tiene</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hay</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mn-lt"/>
                        </a:rPr>
                        <a:t>monumento. Está aquí,</a:t>
                      </a:r>
                      <a:r>
                        <a:rPr lang="en-GB" sz="2000" b="0" baseline="0" dirty="0">
                          <a:solidFill>
                            <a:srgbClr val="002060"/>
                          </a:solidFill>
                          <a:latin typeface="+mn-lt"/>
                        </a:rPr>
                        <a:t> </a:t>
                      </a:r>
                      <a:r>
                        <a:rPr lang="en-GB" sz="2000" b="0" dirty="0" err="1">
                          <a:solidFill>
                            <a:srgbClr val="002060"/>
                          </a:solidFill>
                          <a:latin typeface="+mn-lt"/>
                        </a:rPr>
                        <a:t>cerca</a:t>
                      </a:r>
                      <a:r>
                        <a:rPr lang="en-GB" sz="2000" b="0" dirty="0">
                          <a:solidFill>
                            <a:srgbClr val="002060"/>
                          </a:solidFill>
                          <a:latin typeface="+mn-lt"/>
                        </a:rPr>
                        <a:t> de* la </a:t>
                      </a:r>
                      <a:r>
                        <a:rPr lang="en-GB" sz="2000" b="0" dirty="0" err="1">
                          <a:solidFill>
                            <a:srgbClr val="002060"/>
                          </a:solidFill>
                          <a:latin typeface="+mn-lt"/>
                        </a:rPr>
                        <a:t>escuela</a:t>
                      </a:r>
                      <a:r>
                        <a:rPr lang="en-GB" sz="2000" b="0" dirty="0">
                          <a:solidFill>
                            <a:srgbClr val="002060"/>
                          </a:solidFill>
                          <a:latin typeface="+mn-lt"/>
                        </a:rPr>
                        <a:t>. Es </a:t>
                      </a:r>
                      <a:r>
                        <a:rPr lang="en-GB" sz="2000" b="0" dirty="0" err="1">
                          <a:solidFill>
                            <a:srgbClr val="002060"/>
                          </a:solidFill>
                          <a:latin typeface="+mn-lt"/>
                        </a:rPr>
                        <a:t>muy</a:t>
                      </a:r>
                      <a:r>
                        <a:rPr lang="en-GB" sz="2000" b="0" dirty="0">
                          <a:solidFill>
                            <a:srgbClr val="002060"/>
                          </a:solidFill>
                          <a:latin typeface="+mn-lt"/>
                        </a:rPr>
                        <a:t> </a:t>
                      </a:r>
                      <a:r>
                        <a:rPr lang="en-GB" sz="2000" b="0" dirty="0" err="1">
                          <a:solidFill>
                            <a:srgbClr val="002060"/>
                          </a:solidFill>
                          <a:latin typeface="+mn-lt"/>
                        </a:rPr>
                        <a:t>importante</a:t>
                      </a:r>
                      <a:r>
                        <a:rPr lang="en-GB" sz="2000" b="0" dirty="0">
                          <a:solidFill>
                            <a:srgbClr val="002060"/>
                          </a:solidFill>
                          <a:latin typeface="+mn-lt"/>
                        </a:rPr>
                        <a:t>.</a:t>
                      </a:r>
                    </a:p>
                  </a:txBody>
                  <a:tcPr anchor="ctr"/>
                </a:tc>
                <a:extLst>
                  <a:ext uri="{0D108BD9-81ED-4DB2-BD59-A6C34878D82A}">
                    <a16:rowId xmlns:a16="http://schemas.microsoft.com/office/drawing/2014/main" val="137852632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baseline="0" dirty="0">
                          <a:solidFill>
                            <a:srgbClr val="002060"/>
                          </a:solidFill>
                          <a:latin typeface="+mn-lt"/>
                        </a:rPr>
                        <a:t>La escuela</a:t>
                      </a:r>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hay</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tiene</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mn-lt"/>
                        </a:rPr>
                        <a:t>directora. Es </a:t>
                      </a:r>
                      <a:r>
                        <a:rPr lang="en-GB" sz="2000" b="0" dirty="0" err="1">
                          <a:solidFill>
                            <a:srgbClr val="002060"/>
                          </a:solidFill>
                          <a:latin typeface="+mn-lt"/>
                        </a:rPr>
                        <a:t>muy</a:t>
                      </a:r>
                      <a:r>
                        <a:rPr lang="en-GB" sz="2000" b="0" dirty="0">
                          <a:solidFill>
                            <a:srgbClr val="002060"/>
                          </a:solidFill>
                          <a:latin typeface="+mn-lt"/>
                        </a:rPr>
                        <a:t> </a:t>
                      </a:r>
                      <a:r>
                        <a:rPr lang="en-GB" sz="2000" b="0" dirty="0" err="1">
                          <a:solidFill>
                            <a:srgbClr val="002060"/>
                          </a:solidFill>
                          <a:latin typeface="+mn-lt"/>
                        </a:rPr>
                        <a:t>seria</a:t>
                      </a:r>
                      <a:r>
                        <a:rPr lang="en-GB" sz="2000" b="0" dirty="0">
                          <a:solidFill>
                            <a:srgbClr val="002060"/>
                          </a:solidFill>
                          <a:latin typeface="+mn-lt"/>
                        </a:rPr>
                        <a:t> </a:t>
                      </a:r>
                      <a:r>
                        <a:rPr lang="en-GB" sz="2000" b="0" dirty="0" err="1">
                          <a:solidFill>
                            <a:srgbClr val="002060"/>
                          </a:solidFill>
                          <a:latin typeface="+mn-lt"/>
                        </a:rPr>
                        <a:t>pero</a:t>
                      </a:r>
                      <a:r>
                        <a:rPr lang="en-GB" sz="2000" b="0" dirty="0">
                          <a:solidFill>
                            <a:srgbClr val="002060"/>
                          </a:solidFill>
                          <a:latin typeface="+mn-lt"/>
                        </a:rPr>
                        <a:t> </a:t>
                      </a:r>
                      <a:r>
                        <a:rPr lang="en-GB" sz="2000" b="0" dirty="0" err="1">
                          <a:solidFill>
                            <a:srgbClr val="002060"/>
                          </a:solidFill>
                          <a:latin typeface="+mn-lt"/>
                        </a:rPr>
                        <a:t>habla</a:t>
                      </a:r>
                      <a:r>
                        <a:rPr lang="en-GB" sz="2000" b="0" dirty="0">
                          <a:solidFill>
                            <a:srgbClr val="002060"/>
                          </a:solidFill>
                          <a:latin typeface="+mn-lt"/>
                        </a:rPr>
                        <a:t> </a:t>
                      </a:r>
                      <a:r>
                        <a:rPr lang="en-GB" sz="2000" b="0" dirty="0" err="1">
                          <a:solidFill>
                            <a:srgbClr val="002060"/>
                          </a:solidFill>
                          <a:latin typeface="+mn-lt"/>
                        </a:rPr>
                        <a:t>mucho</a:t>
                      </a:r>
                      <a:r>
                        <a:rPr lang="en-GB" sz="2000" b="0" dirty="0">
                          <a:solidFill>
                            <a:srgbClr val="002060"/>
                          </a:solidFill>
                          <a:latin typeface="+mn-lt"/>
                        </a:rPr>
                        <a:t>.</a:t>
                      </a:r>
                    </a:p>
                  </a:txBody>
                  <a:tcPr anchor="ct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mn-lt"/>
                        </a:rPr>
                        <a:t>En la escuela</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hay</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tiene</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mn-lt"/>
                        </a:rPr>
                        <a:t>señor. Es un </a:t>
                      </a:r>
                      <a:r>
                        <a:rPr lang="en-GB" sz="2000" b="0" dirty="0" err="1">
                          <a:solidFill>
                            <a:srgbClr val="002060"/>
                          </a:solidFill>
                          <a:latin typeface="+mn-lt"/>
                        </a:rPr>
                        <a:t>voluntario</a:t>
                      </a:r>
                      <a:r>
                        <a:rPr lang="en-GB" sz="2000" b="0" dirty="0">
                          <a:solidFill>
                            <a:srgbClr val="002060"/>
                          </a:solidFill>
                          <a:latin typeface="+mn-lt"/>
                        </a:rPr>
                        <a:t> y hoy </a:t>
                      </a:r>
                      <a:r>
                        <a:rPr lang="en-GB" sz="2000" b="0" dirty="0" err="1">
                          <a:solidFill>
                            <a:srgbClr val="002060"/>
                          </a:solidFill>
                          <a:latin typeface="+mn-lt"/>
                        </a:rPr>
                        <a:t>está</a:t>
                      </a:r>
                      <a:r>
                        <a:rPr lang="en-GB" sz="2000" b="0" dirty="0">
                          <a:solidFill>
                            <a:srgbClr val="002060"/>
                          </a:solidFill>
                          <a:latin typeface="+mn-lt"/>
                        </a:rPr>
                        <a:t> </a:t>
                      </a:r>
                      <a:r>
                        <a:rPr lang="en-GB" sz="2000" b="0" dirty="0" err="1">
                          <a:solidFill>
                            <a:srgbClr val="002060"/>
                          </a:solidFill>
                          <a:latin typeface="+mn-lt"/>
                        </a:rPr>
                        <a:t>en</a:t>
                      </a:r>
                      <a:r>
                        <a:rPr lang="en-GB" sz="2000" b="0" dirty="0">
                          <a:solidFill>
                            <a:srgbClr val="002060"/>
                          </a:solidFill>
                          <a:latin typeface="+mn-lt"/>
                        </a:rPr>
                        <a:t> </a:t>
                      </a:r>
                      <a:r>
                        <a:rPr lang="en-GB" sz="2000" b="0" dirty="0" err="1">
                          <a:solidFill>
                            <a:srgbClr val="002060"/>
                          </a:solidFill>
                          <a:latin typeface="+mn-lt"/>
                        </a:rPr>
                        <a:t>clase</a:t>
                      </a:r>
                      <a:r>
                        <a:rPr lang="en-GB" sz="2000" b="0" dirty="0">
                          <a:solidFill>
                            <a:srgbClr val="002060"/>
                          </a:solidFill>
                          <a:latin typeface="+mn-lt"/>
                        </a:rPr>
                        <a:t>.</a:t>
                      </a:r>
                    </a:p>
                  </a:txBody>
                  <a:tcPr anchor="ct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err="1">
                          <a:solidFill>
                            <a:srgbClr val="002060"/>
                          </a:solidFill>
                          <a:latin typeface="+mn-lt"/>
                        </a:rPr>
                        <a:t>En</a:t>
                      </a:r>
                      <a:r>
                        <a:rPr lang="en-GB" sz="2000" b="0" dirty="0">
                          <a:solidFill>
                            <a:srgbClr val="002060"/>
                          </a:solidFill>
                          <a:latin typeface="+mn-lt"/>
                        </a:rPr>
                        <a:t> la </a:t>
                      </a:r>
                      <a:r>
                        <a:rPr lang="en-GB" sz="2000" b="0" dirty="0" err="1">
                          <a:solidFill>
                            <a:srgbClr val="002060"/>
                          </a:solidFill>
                          <a:latin typeface="+mn-lt"/>
                        </a:rPr>
                        <a:t>clase</a:t>
                      </a:r>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tiene</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hay</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kern="1200" dirty="0" err="1">
                          <a:solidFill>
                            <a:srgbClr val="002060"/>
                          </a:solidFill>
                          <a:latin typeface="+mn-lt"/>
                          <a:ea typeface="+mn-ea"/>
                          <a:cs typeface="+mn-cs"/>
                        </a:rPr>
                        <a:t>profesor</a:t>
                      </a:r>
                      <a:r>
                        <a:rPr lang="en-GB" sz="2000" b="0" kern="1200" dirty="0">
                          <a:solidFill>
                            <a:srgbClr val="002060"/>
                          </a:solidFill>
                          <a:latin typeface="+mn-lt"/>
                          <a:ea typeface="+mn-ea"/>
                          <a:cs typeface="+mn-cs"/>
                        </a:rPr>
                        <a:t>. Es </a:t>
                      </a:r>
                      <a:r>
                        <a:rPr lang="en-GB" sz="2000" b="0" kern="1200" dirty="0" err="1">
                          <a:solidFill>
                            <a:srgbClr val="002060"/>
                          </a:solidFill>
                          <a:latin typeface="+mn-lt"/>
                          <a:ea typeface="+mn-ea"/>
                          <a:cs typeface="+mn-cs"/>
                        </a:rPr>
                        <a:t>listo</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pero</a:t>
                      </a:r>
                      <a:r>
                        <a:rPr lang="en-GB" sz="2000" b="0" kern="1200" dirty="0">
                          <a:solidFill>
                            <a:srgbClr val="002060"/>
                          </a:solidFill>
                          <a:latin typeface="+mn-lt"/>
                          <a:ea typeface="+mn-ea"/>
                          <a:cs typeface="+mn-cs"/>
                        </a:rPr>
                        <a:t> es nuevo y </a:t>
                      </a:r>
                      <a:r>
                        <a:rPr lang="en-GB" sz="2000" b="0" kern="1200" dirty="0" err="1">
                          <a:solidFill>
                            <a:srgbClr val="002060"/>
                          </a:solidFill>
                          <a:latin typeface="+mn-lt"/>
                          <a:ea typeface="+mn-ea"/>
                          <a:cs typeface="+mn-cs"/>
                        </a:rPr>
                        <a:t>necesita</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ayuda</a:t>
                      </a:r>
                      <a:r>
                        <a:rPr lang="en-GB" sz="2000" b="0" kern="1200" dirty="0">
                          <a:solidFill>
                            <a:srgbClr val="002060"/>
                          </a:solidFill>
                          <a:latin typeface="+mn-lt"/>
                          <a:ea typeface="+mn-ea"/>
                          <a:cs typeface="+mn-cs"/>
                        </a:rPr>
                        <a:t> con </a:t>
                      </a:r>
                      <a:r>
                        <a:rPr lang="en-GB" sz="2000" b="0" kern="1200" dirty="0" err="1">
                          <a:solidFill>
                            <a:srgbClr val="002060"/>
                          </a:solidFill>
                          <a:latin typeface="+mn-lt"/>
                          <a:ea typeface="+mn-ea"/>
                          <a:cs typeface="+mn-cs"/>
                        </a:rPr>
                        <a:t>unas</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cosas</a:t>
                      </a:r>
                      <a:r>
                        <a:rPr lang="en-GB" sz="2000" b="0" kern="1200" dirty="0">
                          <a:solidFill>
                            <a:srgbClr val="002060"/>
                          </a:solidFill>
                          <a:latin typeface="+mn-lt"/>
                          <a:ea typeface="+mn-ea"/>
                          <a:cs typeface="+mn-cs"/>
                        </a:rPr>
                        <a:t>. </a:t>
                      </a:r>
                      <a:endParaRPr lang="en-GB" sz="2000" b="0" dirty="0">
                        <a:solidFill>
                          <a:srgbClr val="002060"/>
                        </a:solidFill>
                        <a:latin typeface="+mn-lt"/>
                      </a:endParaRPr>
                    </a:p>
                  </a:txBody>
                  <a:tcPr anchor="ct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mn-lt"/>
                        </a:rPr>
                        <a:t>El </a:t>
                      </a:r>
                      <a:r>
                        <a:rPr lang="en-GB" sz="2000" b="0" dirty="0" err="1">
                          <a:solidFill>
                            <a:srgbClr val="002060"/>
                          </a:solidFill>
                          <a:latin typeface="+mn-lt"/>
                        </a:rPr>
                        <a:t>profesor</a:t>
                      </a:r>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hay</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rgbClr val="002060"/>
                          </a:solidFill>
                          <a:latin typeface="+mn-lt"/>
                        </a:rPr>
                        <a:t>tiene</a:t>
                      </a:r>
                      <a:endParaRPr lang="en-GB" sz="2000" b="0" i="1"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rgbClr val="002060"/>
                          </a:solidFill>
                          <a:latin typeface="+mn-lt"/>
                          <a:ea typeface="+mn-ea"/>
                          <a:cs typeface="+mn-cs"/>
                        </a:rPr>
                        <a:t>mesa. Es </a:t>
                      </a:r>
                      <a:r>
                        <a:rPr lang="en-GB" sz="2000" b="0" kern="1200" dirty="0" err="1">
                          <a:solidFill>
                            <a:srgbClr val="002060"/>
                          </a:solidFill>
                          <a:latin typeface="+mn-lt"/>
                          <a:ea typeface="+mn-ea"/>
                          <a:cs typeface="+mn-cs"/>
                        </a:rPr>
                        <a:t>blanca</a:t>
                      </a:r>
                      <a:r>
                        <a:rPr lang="en-GB" sz="2000" b="0" kern="1200" dirty="0">
                          <a:solidFill>
                            <a:srgbClr val="002060"/>
                          </a:solidFill>
                          <a:latin typeface="+mn-lt"/>
                          <a:ea typeface="+mn-ea"/>
                          <a:cs typeface="+mn-cs"/>
                        </a:rPr>
                        <a:t> y es un </a:t>
                      </a:r>
                      <a:r>
                        <a:rPr lang="en-GB" sz="2000" b="0" kern="1200" dirty="0" err="1">
                          <a:solidFill>
                            <a:srgbClr val="002060"/>
                          </a:solidFill>
                          <a:latin typeface="+mn-lt"/>
                          <a:ea typeface="+mn-ea"/>
                          <a:cs typeface="+mn-cs"/>
                        </a:rPr>
                        <a:t>producto</a:t>
                      </a:r>
                      <a:r>
                        <a:rPr lang="en-GB" sz="2000" b="0" kern="1200" dirty="0">
                          <a:solidFill>
                            <a:srgbClr val="002060"/>
                          </a:solidFill>
                          <a:latin typeface="+mn-lt"/>
                          <a:ea typeface="+mn-ea"/>
                          <a:cs typeface="+mn-cs"/>
                        </a:rPr>
                        <a:t> de </a:t>
                      </a:r>
                      <a:r>
                        <a:rPr lang="en-GB" sz="2000" b="0" kern="1200" dirty="0" err="1">
                          <a:solidFill>
                            <a:srgbClr val="002060"/>
                          </a:solidFill>
                          <a:latin typeface="+mn-lt"/>
                          <a:ea typeface="+mn-ea"/>
                          <a:cs typeface="+mn-cs"/>
                        </a:rPr>
                        <a:t>Inglaterra</a:t>
                      </a:r>
                      <a:r>
                        <a:rPr lang="en-GB" sz="2000" b="0" kern="1200" dirty="0">
                          <a:solidFill>
                            <a:srgbClr val="002060"/>
                          </a:solidFill>
                          <a:latin typeface="+mn-lt"/>
                          <a:ea typeface="+mn-ea"/>
                          <a:cs typeface="+mn-cs"/>
                        </a:rPr>
                        <a:t>.</a:t>
                      </a:r>
                    </a:p>
                  </a:txBody>
                  <a:tcPr anchor="ctr"/>
                </a:tc>
                <a:extLst>
                  <a:ext uri="{0D108BD9-81ED-4DB2-BD59-A6C34878D82A}">
                    <a16:rowId xmlns:a16="http://schemas.microsoft.com/office/drawing/2014/main" val="2245996"/>
                  </a:ext>
                </a:extLst>
              </a:tr>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000" b="0" dirty="0">
                          <a:solidFill>
                            <a:srgbClr val="002060"/>
                          </a:solidFill>
                          <a:latin typeface="+mn-lt"/>
                        </a:rPr>
                        <a:t>En</a:t>
                      </a:r>
                      <a:r>
                        <a:rPr lang="en-GB" sz="2000" b="0" baseline="0" dirty="0">
                          <a:solidFill>
                            <a:srgbClr val="002060"/>
                          </a:solidFill>
                          <a:latin typeface="+mn-lt"/>
                        </a:rPr>
                        <a:t> clase</a:t>
                      </a:r>
                      <a:endParaRPr lang="en-GB" sz="2000" b="0" dirty="0">
                        <a:solidFill>
                          <a:srgbClr val="002060"/>
                        </a:solidFill>
                        <a:latin typeface="+mn-lt"/>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err="1">
                          <a:solidFill>
                            <a:srgbClr val="002060"/>
                          </a:solidFill>
                          <a:latin typeface="+mn-lt"/>
                        </a:rPr>
                        <a:t>tiene</a:t>
                      </a:r>
                      <a:endParaRPr lang="en-GB" sz="2000" b="0" i="1" dirty="0">
                        <a:solidFill>
                          <a:srgbClr val="002060"/>
                        </a:solidFill>
                        <a:latin typeface="+mn-lt"/>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mn-lt"/>
                        </a:rPr>
                        <a:t>hay</a:t>
                      </a:r>
                      <a:endParaRPr lang="en-GB" sz="2000" b="0" i="1" dirty="0">
                        <a:solidFill>
                          <a:srgbClr val="002060"/>
                        </a:solidFill>
                        <a:latin typeface="+mn-lt"/>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000" b="0" dirty="0" err="1">
                          <a:solidFill>
                            <a:srgbClr val="002060"/>
                          </a:solidFill>
                          <a:latin typeface="+mn-lt"/>
                        </a:rPr>
                        <a:t>chica</a:t>
                      </a:r>
                      <a:r>
                        <a:rPr lang="en-GB" sz="2000" b="0" dirty="0">
                          <a:solidFill>
                            <a:srgbClr val="002060"/>
                          </a:solidFill>
                          <a:latin typeface="+mn-lt"/>
                        </a:rPr>
                        <a:t>. </a:t>
                      </a:r>
                      <a:r>
                        <a:rPr lang="en-GB" sz="2000" b="0" dirty="0" err="1">
                          <a:solidFill>
                            <a:srgbClr val="002060"/>
                          </a:solidFill>
                          <a:latin typeface="+mn-lt"/>
                        </a:rPr>
                        <a:t>Lleva</a:t>
                      </a:r>
                      <a:r>
                        <a:rPr lang="en-GB" sz="2000" b="0" dirty="0">
                          <a:solidFill>
                            <a:srgbClr val="002060"/>
                          </a:solidFill>
                          <a:latin typeface="+mn-lt"/>
                        </a:rPr>
                        <a:t> una camisa, </a:t>
                      </a:r>
                      <a:r>
                        <a:rPr lang="en-GB" sz="2000" b="0" dirty="0" err="1">
                          <a:solidFill>
                            <a:srgbClr val="002060"/>
                          </a:solidFill>
                          <a:latin typeface="+mn-lt"/>
                        </a:rPr>
                        <a:t>pero</a:t>
                      </a:r>
                      <a:r>
                        <a:rPr lang="en-GB" sz="2000" b="0" dirty="0">
                          <a:solidFill>
                            <a:srgbClr val="002060"/>
                          </a:solidFill>
                          <a:latin typeface="+mn-lt"/>
                        </a:rPr>
                        <a:t> hoy no </a:t>
                      </a:r>
                      <a:r>
                        <a:rPr lang="en-GB" sz="2000" b="0" dirty="0" err="1">
                          <a:solidFill>
                            <a:srgbClr val="002060"/>
                          </a:solidFill>
                          <a:latin typeface="+mn-lt"/>
                        </a:rPr>
                        <a:t>lleva</a:t>
                      </a:r>
                      <a:r>
                        <a:rPr lang="en-GB" sz="2000" b="0" dirty="0">
                          <a:solidFill>
                            <a:srgbClr val="002060"/>
                          </a:solidFill>
                          <a:latin typeface="+mn-lt"/>
                        </a:rPr>
                        <a:t> </a:t>
                      </a:r>
                      <a:r>
                        <a:rPr lang="en-GB" sz="2000" b="0" dirty="0" err="1">
                          <a:solidFill>
                            <a:srgbClr val="002060"/>
                          </a:solidFill>
                          <a:latin typeface="+mn-lt"/>
                        </a:rPr>
                        <a:t>zapatos</a:t>
                      </a:r>
                      <a:r>
                        <a:rPr lang="en-GB" sz="2000" b="0" dirty="0">
                          <a:solidFill>
                            <a:srgbClr val="002060"/>
                          </a:solidFill>
                          <a:latin typeface="+mn-lt"/>
                        </a:rPr>
                        <a:t>. ¡</a:t>
                      </a:r>
                      <a:r>
                        <a:rPr lang="en-GB" sz="2000" b="0" dirty="0" err="1">
                          <a:solidFill>
                            <a:srgbClr val="002060"/>
                          </a:solidFill>
                          <a:latin typeface="+mn-lt"/>
                        </a:rPr>
                        <a:t>Qué</a:t>
                      </a:r>
                      <a:r>
                        <a:rPr lang="en-GB" sz="2000" b="0" dirty="0">
                          <a:solidFill>
                            <a:srgbClr val="002060"/>
                          </a:solidFill>
                          <a:latin typeface="+mn-lt"/>
                        </a:rPr>
                        <a:t> </a:t>
                      </a:r>
                      <a:r>
                        <a:rPr lang="en-GB" sz="2000" b="0" dirty="0" err="1">
                          <a:solidFill>
                            <a:srgbClr val="002060"/>
                          </a:solidFill>
                          <a:latin typeface="+mn-lt"/>
                        </a:rPr>
                        <a:t>raro</a:t>
                      </a:r>
                      <a:r>
                        <a:rPr lang="en-GB" sz="2000" b="0" dirty="0">
                          <a:solidFill>
                            <a:srgbClr val="002060"/>
                          </a:solidFill>
                          <a:latin typeface="+mn-lt"/>
                        </a:rPr>
                        <a:t>!</a:t>
                      </a:r>
                    </a:p>
                  </a:txBody>
                  <a:tcPr anchor="ctr"/>
                </a:tc>
                <a:extLst>
                  <a:ext uri="{0D108BD9-81ED-4DB2-BD59-A6C34878D82A}">
                    <a16:rowId xmlns:a16="http://schemas.microsoft.com/office/drawing/2014/main" val="2130051649"/>
                  </a:ext>
                </a:extLst>
              </a:tr>
            </a:tbl>
          </a:graphicData>
        </a:graphic>
      </p:graphicFrame>
      <p:sp>
        <p:nvSpPr>
          <p:cNvPr id="35" name="Oval 34">
            <a:extLst>
              <a:ext uri="{FF2B5EF4-FFF2-40B4-BE49-F238E27FC236}">
                <a16:creationId xmlns:a16="http://schemas.microsoft.com/office/drawing/2014/main" id="{E702E59E-6E24-42E4-A9B7-80D12776B064}"/>
              </a:ext>
            </a:extLst>
          </p:cNvPr>
          <p:cNvSpPr/>
          <p:nvPr/>
        </p:nvSpPr>
        <p:spPr>
          <a:xfrm>
            <a:off x="3898256" y="3068415"/>
            <a:ext cx="1320800" cy="486987"/>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6" name="Oval 35">
            <a:extLst>
              <a:ext uri="{FF2B5EF4-FFF2-40B4-BE49-F238E27FC236}">
                <a16:creationId xmlns:a16="http://schemas.microsoft.com/office/drawing/2014/main" id="{92072B90-589C-4057-B26A-3A8E9827EC2C}"/>
              </a:ext>
            </a:extLst>
          </p:cNvPr>
          <p:cNvSpPr/>
          <p:nvPr/>
        </p:nvSpPr>
        <p:spPr>
          <a:xfrm>
            <a:off x="2245909" y="3570769"/>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7" name="Oval 36">
            <a:extLst>
              <a:ext uri="{FF2B5EF4-FFF2-40B4-BE49-F238E27FC236}">
                <a16:creationId xmlns:a16="http://schemas.microsoft.com/office/drawing/2014/main" id="{6182ED65-D085-490F-86B9-37E1B01ABB54}"/>
              </a:ext>
            </a:extLst>
          </p:cNvPr>
          <p:cNvSpPr/>
          <p:nvPr/>
        </p:nvSpPr>
        <p:spPr>
          <a:xfrm>
            <a:off x="3898256" y="4185313"/>
            <a:ext cx="1320800" cy="486987"/>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8" name="Oval 37">
            <a:extLst>
              <a:ext uri="{FF2B5EF4-FFF2-40B4-BE49-F238E27FC236}">
                <a16:creationId xmlns:a16="http://schemas.microsoft.com/office/drawing/2014/main" id="{BC57FC1E-DE1E-4088-8528-9CB9CA98DB29}"/>
              </a:ext>
            </a:extLst>
          </p:cNvPr>
          <p:cNvSpPr/>
          <p:nvPr/>
        </p:nvSpPr>
        <p:spPr>
          <a:xfrm>
            <a:off x="2321360" y="2415293"/>
            <a:ext cx="1320800" cy="486987"/>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39" name="Oval 38">
            <a:extLst>
              <a:ext uri="{FF2B5EF4-FFF2-40B4-BE49-F238E27FC236}">
                <a16:creationId xmlns:a16="http://schemas.microsoft.com/office/drawing/2014/main" id="{5853F2B1-A5A4-45C4-8910-BC97290508BE}"/>
              </a:ext>
            </a:extLst>
          </p:cNvPr>
          <p:cNvSpPr/>
          <p:nvPr/>
        </p:nvSpPr>
        <p:spPr>
          <a:xfrm>
            <a:off x="3898256" y="5587593"/>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0" name="Oval 39">
            <a:extLst>
              <a:ext uri="{FF2B5EF4-FFF2-40B4-BE49-F238E27FC236}">
                <a16:creationId xmlns:a16="http://schemas.microsoft.com/office/drawing/2014/main" id="{8FDC33E9-061E-4028-A4BA-B3EA8ED708A2}"/>
              </a:ext>
            </a:extLst>
          </p:cNvPr>
          <p:cNvSpPr/>
          <p:nvPr/>
        </p:nvSpPr>
        <p:spPr>
          <a:xfrm>
            <a:off x="3898256" y="4915990"/>
            <a:ext cx="1320800" cy="495515"/>
          </a:xfrm>
          <a:prstGeom prst="ellipse">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88C19440-A482-461F-83B2-62C9FCF05F72}"/>
              </a:ext>
            </a:extLst>
          </p:cNvPr>
          <p:cNvSpPr txBox="1"/>
          <p:nvPr/>
        </p:nvSpPr>
        <p:spPr>
          <a:xfrm>
            <a:off x="5729060" y="2353583"/>
            <a:ext cx="73387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47" name="TextBox 46">
            <a:extLst>
              <a:ext uri="{FF2B5EF4-FFF2-40B4-BE49-F238E27FC236}">
                <a16:creationId xmlns:a16="http://schemas.microsoft.com/office/drawing/2014/main" id="{9E6FBAE8-DDEA-4D8B-A8CC-378C4DF05A22}"/>
              </a:ext>
            </a:extLst>
          </p:cNvPr>
          <p:cNvSpPr txBox="1"/>
          <p:nvPr/>
        </p:nvSpPr>
        <p:spPr>
          <a:xfrm>
            <a:off x="5625937" y="3101626"/>
            <a:ext cx="73387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48" name="TextBox 47">
            <a:extLst>
              <a:ext uri="{FF2B5EF4-FFF2-40B4-BE49-F238E27FC236}">
                <a16:creationId xmlns:a16="http://schemas.microsoft.com/office/drawing/2014/main" id="{F1A5A9AA-EBF8-4A65-A61B-F8FF8E43F050}"/>
              </a:ext>
            </a:extLst>
          </p:cNvPr>
          <p:cNvSpPr txBox="1"/>
          <p:nvPr/>
        </p:nvSpPr>
        <p:spPr>
          <a:xfrm>
            <a:off x="5712687" y="3636583"/>
            <a:ext cx="7338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49" name="TextBox 48">
            <a:extLst>
              <a:ext uri="{FF2B5EF4-FFF2-40B4-BE49-F238E27FC236}">
                <a16:creationId xmlns:a16="http://schemas.microsoft.com/office/drawing/2014/main" id="{DCF155E7-9899-46FA-955D-917AE2A43C7C}"/>
              </a:ext>
            </a:extLst>
          </p:cNvPr>
          <p:cNvSpPr txBox="1"/>
          <p:nvPr/>
        </p:nvSpPr>
        <p:spPr>
          <a:xfrm>
            <a:off x="5625937" y="4095230"/>
            <a:ext cx="75119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50" name="TextBox 49">
            <a:extLst>
              <a:ext uri="{FF2B5EF4-FFF2-40B4-BE49-F238E27FC236}">
                <a16:creationId xmlns:a16="http://schemas.microsoft.com/office/drawing/2014/main" id="{ABC87D05-9034-4149-8AD8-BEB8FECDAE0D}"/>
              </a:ext>
            </a:extLst>
          </p:cNvPr>
          <p:cNvSpPr txBox="1"/>
          <p:nvPr/>
        </p:nvSpPr>
        <p:spPr>
          <a:xfrm>
            <a:off x="5729060" y="4782090"/>
            <a:ext cx="7338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51" name="TextBox 50">
            <a:extLst>
              <a:ext uri="{FF2B5EF4-FFF2-40B4-BE49-F238E27FC236}">
                <a16:creationId xmlns:a16="http://schemas.microsoft.com/office/drawing/2014/main" id="{BA29C08F-D89E-4357-AAB7-98C4C6CFDDC7}"/>
              </a:ext>
            </a:extLst>
          </p:cNvPr>
          <p:cNvSpPr txBox="1"/>
          <p:nvPr/>
        </p:nvSpPr>
        <p:spPr>
          <a:xfrm>
            <a:off x="5618294" y="5526167"/>
            <a:ext cx="7338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58" name="Title 57">
            <a:extLst>
              <a:ext uri="{FF2B5EF4-FFF2-40B4-BE49-F238E27FC236}">
                <a16:creationId xmlns:a16="http://schemas.microsoft.com/office/drawing/2014/main" id="{572B7955-08E1-47FA-8316-B661BB75E233}"/>
              </a:ext>
            </a:extLst>
          </p:cNvPr>
          <p:cNvSpPr>
            <a:spLocks noGrp="1"/>
          </p:cNvSpPr>
          <p:nvPr>
            <p:ph type="title"/>
          </p:nvPr>
        </p:nvSpPr>
        <p:spPr>
          <a:xfrm>
            <a:off x="0" y="213557"/>
            <a:ext cx="6096000" cy="647577"/>
          </a:xfrm>
        </p:spPr>
        <p:txBody>
          <a:bodyPr/>
          <a:lstStyle/>
          <a:p>
            <a:r>
              <a:rPr lang="en-GB" dirty="0"/>
              <a:t>Lucía describe la </a:t>
            </a:r>
            <a:r>
              <a:rPr lang="en-GB" dirty="0" err="1"/>
              <a:t>escuela</a:t>
            </a:r>
            <a:endParaRPr lang="en-GB" dirty="0"/>
          </a:p>
        </p:txBody>
      </p:sp>
      <p:sp>
        <p:nvSpPr>
          <p:cNvPr id="32" name="TextBox 31">
            <a:extLst>
              <a:ext uri="{FF2B5EF4-FFF2-40B4-BE49-F238E27FC236}">
                <a16:creationId xmlns:a16="http://schemas.microsoft.com/office/drawing/2014/main" id="{A0F0A3EF-FEAD-4E7E-B19E-A23628857966}"/>
              </a:ext>
            </a:extLst>
          </p:cNvPr>
          <p:cNvSpPr txBox="1"/>
          <p:nvPr/>
        </p:nvSpPr>
        <p:spPr>
          <a:xfrm>
            <a:off x="11245668" y="263907"/>
            <a:ext cx="899160"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60" name="Picture 59">
            <a:extLst>
              <a:ext uri="{FF2B5EF4-FFF2-40B4-BE49-F238E27FC236}">
                <a16:creationId xmlns:a16="http://schemas.microsoft.com/office/drawing/2014/main" id="{F16BF3E9-55FD-4D25-8DEA-9C18B6B982AF}"/>
              </a:ext>
            </a:extLst>
          </p:cNvPr>
          <p:cNvPicPr>
            <a:picLocks noChangeAspect="1"/>
          </p:cNvPicPr>
          <p:nvPr/>
        </p:nvPicPr>
        <p:blipFill>
          <a:blip r:embed="rId3"/>
          <a:stretch>
            <a:fillRect/>
          </a:stretch>
        </p:blipFill>
        <p:spPr>
          <a:xfrm>
            <a:off x="8669142" y="304828"/>
            <a:ext cx="2373785" cy="1834896"/>
          </a:xfrm>
          <a:prstGeom prst="rect">
            <a:avLst/>
          </a:prstGeom>
        </p:spPr>
      </p:pic>
      <p:pic>
        <p:nvPicPr>
          <p:cNvPr id="61" name="Graphic 60" descr="Teacher">
            <a:extLst>
              <a:ext uri="{FF2B5EF4-FFF2-40B4-BE49-F238E27FC236}">
                <a16:creationId xmlns:a16="http://schemas.microsoft.com/office/drawing/2014/main" id="{900F005E-ED48-4EB1-94DF-54DF998F64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681" y="921487"/>
            <a:ext cx="914400" cy="914400"/>
          </a:xfrm>
          <a:prstGeom prst="rect">
            <a:avLst/>
          </a:prstGeom>
        </p:spPr>
      </p:pic>
      <p:sp>
        <p:nvSpPr>
          <p:cNvPr id="62" name="Speech Bubble: Rectangle with Corners Rounded 61">
            <a:extLst>
              <a:ext uri="{FF2B5EF4-FFF2-40B4-BE49-F238E27FC236}">
                <a16:creationId xmlns:a16="http://schemas.microsoft.com/office/drawing/2014/main" id="{03B19E24-AD64-423F-86C8-EDFF213135AA}"/>
              </a:ext>
            </a:extLst>
          </p:cNvPr>
          <p:cNvSpPr/>
          <p:nvPr/>
        </p:nvSpPr>
        <p:spPr>
          <a:xfrm>
            <a:off x="1280083" y="993460"/>
            <a:ext cx="4243205" cy="1119055"/>
          </a:xfrm>
          <a:prstGeom prst="wedgeRoundRectCallout">
            <a:avLst>
              <a:gd name="adj1" fmla="val -60496"/>
              <a:gd name="adj2" fmla="val -2361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lang="en-GB" sz="2400" b="1" dirty="0">
                <a:solidFill>
                  <a:srgbClr val="FFFFFF"/>
                </a:solidFill>
                <a:latin typeface="Century Gothic" panose="020B0502020202020204" pitchFamily="34" charset="0"/>
              </a:rPr>
              <a:t>: hay o </a:t>
            </a:r>
            <a:r>
              <a:rPr lang="en-GB" sz="2400" b="1" dirty="0" err="1">
                <a:solidFill>
                  <a:srgbClr val="FFFFFF"/>
                </a:solidFill>
                <a:latin typeface="Century Gothic" panose="020B0502020202020204" pitchFamily="34" charset="0"/>
              </a:rPr>
              <a:t>tiene</a:t>
            </a:r>
            <a:r>
              <a:rPr lang="en-GB" sz="2400" b="1" dirty="0">
                <a:solidFill>
                  <a:srgbClr val="FFFFFF"/>
                </a:solidFill>
                <a:latin typeface="Century Gothic" panose="020B0502020202020204" pitchFamily="34" charset="0"/>
              </a:rPr>
              <a:t>.</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59" name="Picture 58" descr="A red and tan house with a black background&#10;&#10;Description automatically generated">
            <a:extLst>
              <a:ext uri="{FF2B5EF4-FFF2-40B4-BE49-F238E27FC236}">
                <a16:creationId xmlns:a16="http://schemas.microsoft.com/office/drawing/2014/main" id="{41B71E6C-23A1-4866-B6B6-D86563B5B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1045" y="446731"/>
            <a:ext cx="1397722" cy="828805"/>
          </a:xfrm>
          <a:prstGeom prst="rect">
            <a:avLst/>
          </a:prstGeom>
        </p:spPr>
      </p:pic>
      <p:pic>
        <p:nvPicPr>
          <p:cNvPr id="6" name="Picture 5" descr="A cartoon of a child with red hair&#10;&#10;Description automatically generated">
            <a:extLst>
              <a:ext uri="{FF2B5EF4-FFF2-40B4-BE49-F238E27FC236}">
                <a16:creationId xmlns:a16="http://schemas.microsoft.com/office/drawing/2014/main" id="{95664700-9243-487C-8EC3-B41C6C771F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5287" y="385717"/>
            <a:ext cx="1164387" cy="1164387"/>
          </a:xfrm>
          <a:prstGeom prst="rect">
            <a:avLst/>
          </a:prstGeom>
        </p:spPr>
      </p:pic>
      <p:sp>
        <p:nvSpPr>
          <p:cNvPr id="63" name="Speech Bubble: Rectangle with Corners Rounded 62">
            <a:extLst>
              <a:ext uri="{FF2B5EF4-FFF2-40B4-BE49-F238E27FC236}">
                <a16:creationId xmlns:a16="http://schemas.microsoft.com/office/drawing/2014/main" id="{F7457963-4441-4287-B39C-090C36374549}"/>
              </a:ext>
            </a:extLst>
          </p:cNvPr>
          <p:cNvSpPr/>
          <p:nvPr/>
        </p:nvSpPr>
        <p:spPr>
          <a:xfrm>
            <a:off x="6107805" y="1698039"/>
            <a:ext cx="2121603" cy="433125"/>
          </a:xfrm>
          <a:prstGeom prst="wedgeRoundRectCallout">
            <a:avLst>
              <a:gd name="adj1" fmla="val -44507"/>
              <a:gd name="adj2" fmla="val 11259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mj-lt"/>
                <a:ea typeface="+mn-ea"/>
                <a:cs typeface="+mn-cs"/>
              </a:rPr>
              <a:t>¿un o una?</a:t>
            </a:r>
          </a:p>
        </p:txBody>
      </p:sp>
      <p:sp>
        <p:nvSpPr>
          <p:cNvPr id="7" name="Rectangle: Rounded Corners 6">
            <a:extLst>
              <a:ext uri="{FF2B5EF4-FFF2-40B4-BE49-F238E27FC236}">
                <a16:creationId xmlns:a16="http://schemas.microsoft.com/office/drawing/2014/main" id="{44FBAA1B-0759-4932-8F36-21080704E3A8}"/>
              </a:ext>
            </a:extLst>
          </p:cNvPr>
          <p:cNvSpPr/>
          <p:nvPr/>
        </p:nvSpPr>
        <p:spPr>
          <a:xfrm>
            <a:off x="8119108" y="2339972"/>
            <a:ext cx="2971992" cy="400110"/>
          </a:xfrm>
          <a:prstGeom prst="round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80DEE592-361A-42DE-9326-23FBF77B5FC7}"/>
              </a:ext>
            </a:extLst>
          </p:cNvPr>
          <p:cNvSpPr/>
          <p:nvPr/>
        </p:nvSpPr>
        <p:spPr>
          <a:xfrm>
            <a:off x="6434545" y="2714426"/>
            <a:ext cx="5523094" cy="258418"/>
          </a:xfrm>
          <a:prstGeom prst="round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E9ABA45A-A173-4721-8405-6CB245446CF0}"/>
              </a:ext>
            </a:extLst>
          </p:cNvPr>
          <p:cNvSpPr/>
          <p:nvPr/>
        </p:nvSpPr>
        <p:spPr>
          <a:xfrm>
            <a:off x="7716875" y="3114536"/>
            <a:ext cx="4211268" cy="353989"/>
          </a:xfrm>
          <a:prstGeom prst="round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E79AAFBC-B4F4-43E8-AAAA-012D752DB9AF}"/>
              </a:ext>
            </a:extLst>
          </p:cNvPr>
          <p:cNvSpPr/>
          <p:nvPr/>
        </p:nvSpPr>
        <p:spPr>
          <a:xfrm>
            <a:off x="7282065" y="3597436"/>
            <a:ext cx="4646078" cy="421031"/>
          </a:xfrm>
          <a:prstGeom prst="round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1A3C764A-AED1-48FD-A4F0-ADDDDC332F13}"/>
              </a:ext>
            </a:extLst>
          </p:cNvPr>
          <p:cNvSpPr/>
          <p:nvPr/>
        </p:nvSpPr>
        <p:spPr>
          <a:xfrm>
            <a:off x="7608585" y="4117303"/>
            <a:ext cx="4211268" cy="353989"/>
          </a:xfrm>
          <a:prstGeom prst="round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451180C7-66C8-4209-A424-9ACF6EFB0D69}"/>
              </a:ext>
            </a:extLst>
          </p:cNvPr>
          <p:cNvSpPr/>
          <p:nvPr/>
        </p:nvSpPr>
        <p:spPr>
          <a:xfrm>
            <a:off x="6462938" y="4495706"/>
            <a:ext cx="4211268" cy="261970"/>
          </a:xfrm>
          <a:prstGeom prst="round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75227FF6-061B-4BE2-ABBA-5FBA7818817F}"/>
              </a:ext>
            </a:extLst>
          </p:cNvPr>
          <p:cNvSpPr/>
          <p:nvPr/>
        </p:nvSpPr>
        <p:spPr>
          <a:xfrm>
            <a:off x="7321134" y="4813884"/>
            <a:ext cx="4211268" cy="421031"/>
          </a:xfrm>
          <a:prstGeom prst="round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A9BA8823-62F5-4A75-8381-83B9A0B45DDE}"/>
              </a:ext>
            </a:extLst>
          </p:cNvPr>
          <p:cNvSpPr/>
          <p:nvPr/>
        </p:nvSpPr>
        <p:spPr>
          <a:xfrm>
            <a:off x="6434545" y="5199926"/>
            <a:ext cx="5523094" cy="258418"/>
          </a:xfrm>
          <a:prstGeom prst="roundRect">
            <a:avLst/>
          </a:prstGeom>
          <a:solidFill>
            <a:srgbClr val="F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934409A2-A031-4A9B-8821-B188BCABA818}"/>
              </a:ext>
            </a:extLst>
          </p:cNvPr>
          <p:cNvSpPr/>
          <p:nvPr/>
        </p:nvSpPr>
        <p:spPr>
          <a:xfrm>
            <a:off x="7316699" y="5501919"/>
            <a:ext cx="4534241" cy="353989"/>
          </a:xfrm>
          <a:prstGeom prst="round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67C1FE21-31D5-4127-B612-E70F5E1EE78B}"/>
              </a:ext>
            </a:extLst>
          </p:cNvPr>
          <p:cNvSpPr/>
          <p:nvPr/>
        </p:nvSpPr>
        <p:spPr>
          <a:xfrm>
            <a:off x="6506553" y="5878131"/>
            <a:ext cx="4211268" cy="261970"/>
          </a:xfrm>
          <a:prstGeom prst="round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B722FC-FDD1-470C-9F34-6858CA1506CB}"/>
              </a:ext>
            </a:extLst>
          </p:cNvPr>
          <p:cNvSpPr txBox="1"/>
          <p:nvPr/>
        </p:nvSpPr>
        <p:spPr>
          <a:xfrm>
            <a:off x="1516566" y="6423102"/>
            <a:ext cx="2821258" cy="369332"/>
          </a:xfrm>
          <a:prstGeom prst="rect">
            <a:avLst/>
          </a:prstGeom>
          <a:noFill/>
        </p:spPr>
        <p:txBody>
          <a:bodyPr wrap="square" rtlCol="0">
            <a:spAutoFit/>
          </a:bodyPr>
          <a:lstStyle/>
          <a:p>
            <a:r>
              <a:rPr lang="en-GB" dirty="0" err="1">
                <a:solidFill>
                  <a:schemeClr val="bg1"/>
                </a:solidFill>
              </a:rPr>
              <a:t>cerca</a:t>
            </a:r>
            <a:r>
              <a:rPr lang="en-GB" dirty="0">
                <a:solidFill>
                  <a:schemeClr val="bg1"/>
                </a:solidFill>
              </a:rPr>
              <a:t> (de) – near (to)</a:t>
            </a: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71"/>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6" grpId="0"/>
      <p:bldP spid="47" grpId="0"/>
      <p:bldP spid="48" grpId="0"/>
      <p:bldP spid="49" grpId="0"/>
      <p:bldP spid="50" grpId="0"/>
      <p:bldP spid="51" grpId="0"/>
      <p:bldP spid="63" grpId="0" animBg="1"/>
      <p:bldP spid="7"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2C2FC0-5C15-445C-BDB0-60DA18687164}"/>
              </a:ext>
            </a:extLst>
          </p:cNvPr>
          <p:cNvSpPr txBox="1"/>
          <p:nvPr/>
        </p:nvSpPr>
        <p:spPr>
          <a:xfrm>
            <a:off x="287556" y="775414"/>
            <a:ext cx="1108053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León </a:t>
            </a:r>
            <a:r>
              <a:rPr lang="en-GB" sz="2400" b="1" dirty="0" err="1">
                <a:solidFill>
                  <a:srgbClr val="002060"/>
                </a:solidFill>
                <a:latin typeface="Century Gothic" panose="020B0502020202020204" pitchFamily="34" charset="0"/>
              </a:rPr>
              <a:t>tiene</a:t>
            </a:r>
            <a:r>
              <a:rPr lang="en-GB" sz="2400" b="1" dirty="0">
                <a:solidFill>
                  <a:srgbClr val="002060"/>
                </a:solidFill>
                <a:latin typeface="Century Gothic" panose="020B0502020202020204" pitchFamily="34" charset="0"/>
              </a:rPr>
              <a:t> un </a:t>
            </a:r>
            <a:r>
              <a:rPr lang="en-GB" sz="2400" b="1" dirty="0" err="1">
                <a:solidFill>
                  <a:srgbClr val="002060"/>
                </a:solidFill>
                <a:latin typeface="Century Gothic" panose="020B0502020202020204" pitchFamily="34" charset="0"/>
              </a:rPr>
              <a:t>monumento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Está</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aquí</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cerca</a:t>
            </a:r>
            <a:r>
              <a:rPr lang="en-GB" sz="2400" b="1" dirty="0">
                <a:solidFill>
                  <a:srgbClr val="002060"/>
                </a:solidFill>
                <a:latin typeface="Century Gothic" panose="020B0502020202020204" pitchFamily="34" charset="0"/>
              </a:rPr>
              <a:t> de la </a:t>
            </a:r>
            <a:r>
              <a:rPr lang="en-GB" sz="2400" b="1" dirty="0" err="1">
                <a:solidFill>
                  <a:srgbClr val="002060"/>
                </a:solidFill>
                <a:latin typeface="Century Gothic" panose="020B0502020202020204" pitchFamily="34" charset="0"/>
              </a:rPr>
              <a:t>escuela</a:t>
            </a:r>
            <a:r>
              <a:rPr lang="en-GB" sz="2400" b="1"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0B5993EE-0744-482F-A146-5D77FA956ACC}"/>
              </a:ext>
            </a:extLst>
          </p:cNvPr>
          <p:cNvSpPr txBox="1"/>
          <p:nvPr/>
        </p:nvSpPr>
        <p:spPr>
          <a:xfrm>
            <a:off x="333420" y="1703443"/>
            <a:ext cx="1015453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La </a:t>
            </a:r>
            <a:r>
              <a:rPr lang="en-GB" sz="2400" b="1" dirty="0" err="1">
                <a:solidFill>
                  <a:srgbClr val="002060"/>
                </a:solidFill>
                <a:latin typeface="Century Gothic" panose="020B0502020202020204" pitchFamily="34" charset="0"/>
              </a:rPr>
              <a:t>escuela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tiene</a:t>
            </a:r>
            <a:r>
              <a:rPr lang="en-GB" sz="2400" b="1" dirty="0">
                <a:solidFill>
                  <a:srgbClr val="002060"/>
                </a:solidFill>
                <a:latin typeface="Century Gothic" panose="020B0502020202020204" pitchFamily="34" charset="0"/>
              </a:rPr>
              <a:t> una </a:t>
            </a:r>
            <a:r>
              <a:rPr lang="en-GB" sz="2400" b="1" dirty="0" err="1">
                <a:solidFill>
                  <a:srgbClr val="002060"/>
                </a:solidFill>
                <a:latin typeface="Century Gothic" panose="020B0502020202020204" pitchFamily="34" charset="0"/>
              </a:rPr>
              <a:t>directora</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muy</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seria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pero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habla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mucho</a:t>
            </a:r>
            <a:r>
              <a:rPr lang="en-GB" sz="2400" b="1"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7E358C50-10A9-4D03-BF43-16155DE98EB2}"/>
              </a:ext>
            </a:extLst>
          </p:cNvPr>
          <p:cNvSpPr txBox="1"/>
          <p:nvPr/>
        </p:nvSpPr>
        <p:spPr>
          <a:xfrm>
            <a:off x="333420" y="2615303"/>
            <a:ext cx="1081592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3.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escuela</a:t>
            </a:r>
            <a:r>
              <a:rPr lang="en-GB" sz="2400" b="1" dirty="0">
                <a:solidFill>
                  <a:srgbClr val="002060"/>
                </a:solidFill>
                <a:latin typeface="Century Gothic" panose="020B0502020202020204" pitchFamily="34" charset="0"/>
              </a:rPr>
              <a:t> hay un </a:t>
            </a:r>
            <a:r>
              <a:rPr lang="en-GB" sz="2400" b="1" dirty="0" err="1">
                <a:solidFill>
                  <a:srgbClr val="002060"/>
                </a:solidFill>
                <a:latin typeface="Century Gothic" panose="020B0502020202020204" pitchFamily="34" charset="0"/>
              </a:rPr>
              <a:t>señor</a:t>
            </a:r>
            <a:r>
              <a:rPr lang="en-GB" sz="2400" b="1" dirty="0">
                <a:solidFill>
                  <a:srgbClr val="002060"/>
                </a:solidFill>
                <a:latin typeface="Century Gothic" panose="020B0502020202020204" pitchFamily="34" charset="0"/>
              </a:rPr>
              <a:t>. Es un </a:t>
            </a:r>
            <a:r>
              <a:rPr lang="en-GB" sz="2400" b="1" dirty="0" err="1">
                <a:solidFill>
                  <a:srgbClr val="002060"/>
                </a:solidFill>
                <a:latin typeface="Century Gothic" panose="020B0502020202020204" pitchFamily="34" charset="0"/>
              </a:rPr>
              <a:t>voluntario</a:t>
            </a:r>
            <a:r>
              <a:rPr lang="en-GB" sz="2400" b="1" dirty="0">
                <a:solidFill>
                  <a:srgbClr val="002060"/>
                </a:solidFill>
                <a:latin typeface="Century Gothic" panose="020B0502020202020204" pitchFamily="34" charset="0"/>
              </a:rPr>
              <a:t> y hoy </a:t>
            </a:r>
            <a:r>
              <a:rPr lang="en-GB" sz="2400" b="1" dirty="0" err="1">
                <a:solidFill>
                  <a:srgbClr val="002060"/>
                </a:solidFill>
                <a:latin typeface="Century Gothic" panose="020B0502020202020204" pitchFamily="34" charset="0"/>
              </a:rPr>
              <a:t>está</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a:t>
            </a:r>
          </a:p>
        </p:txBody>
      </p:sp>
      <p:sp>
        <p:nvSpPr>
          <p:cNvPr id="10" name="TextBox 9">
            <a:extLst>
              <a:ext uri="{FF2B5EF4-FFF2-40B4-BE49-F238E27FC236}">
                <a16:creationId xmlns:a16="http://schemas.microsoft.com/office/drawing/2014/main" id="{42D78BB9-7C91-4593-8F83-E2A26070A1F8}"/>
              </a:ext>
            </a:extLst>
          </p:cNvPr>
          <p:cNvSpPr txBox="1"/>
          <p:nvPr/>
        </p:nvSpPr>
        <p:spPr>
          <a:xfrm>
            <a:off x="679981" y="1239500"/>
            <a:ext cx="10970908" cy="461665"/>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León has a monument. It’s here, near to the school.</a:t>
            </a:r>
          </a:p>
        </p:txBody>
      </p:sp>
      <p:sp>
        <p:nvSpPr>
          <p:cNvPr id="20" name="TextBox 19">
            <a:extLst>
              <a:ext uri="{FF2B5EF4-FFF2-40B4-BE49-F238E27FC236}">
                <a16:creationId xmlns:a16="http://schemas.microsoft.com/office/drawing/2014/main" id="{DF5CFC02-FFD1-4F8D-9199-A880E2CDCB53}"/>
              </a:ext>
            </a:extLst>
          </p:cNvPr>
          <p:cNvSpPr txBox="1"/>
          <p:nvPr/>
        </p:nvSpPr>
        <p:spPr>
          <a:xfrm>
            <a:off x="287553" y="4374003"/>
            <a:ext cx="1158849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5. El </a:t>
            </a:r>
            <a:r>
              <a:rPr lang="en-GB" sz="2400" b="1" dirty="0" err="1">
                <a:solidFill>
                  <a:srgbClr val="002060"/>
                </a:solidFill>
                <a:latin typeface="Century Gothic" panose="020B0502020202020204" pitchFamily="34" charset="0"/>
              </a:rPr>
              <a:t>profesor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tiene</a:t>
            </a:r>
            <a:r>
              <a:rPr lang="en-GB" sz="2400" b="1" dirty="0">
                <a:solidFill>
                  <a:srgbClr val="002060"/>
                </a:solidFill>
                <a:latin typeface="Century Gothic" panose="020B0502020202020204" pitchFamily="34" charset="0"/>
              </a:rPr>
              <a:t> una mesa. Es </a:t>
            </a:r>
            <a:r>
              <a:rPr lang="en-GB" sz="2400" b="1" dirty="0" err="1">
                <a:solidFill>
                  <a:srgbClr val="002060"/>
                </a:solidFill>
                <a:latin typeface="Century Gothic" panose="020B0502020202020204" pitchFamily="34" charset="0"/>
              </a:rPr>
              <a:t>blanca</a:t>
            </a:r>
            <a:r>
              <a:rPr lang="en-GB" sz="2400" b="1" dirty="0">
                <a:solidFill>
                  <a:srgbClr val="002060"/>
                </a:solidFill>
                <a:latin typeface="Century Gothic" panose="020B0502020202020204" pitchFamily="34" charset="0"/>
              </a:rPr>
              <a:t> y es un </a:t>
            </a:r>
            <a:r>
              <a:rPr lang="en-GB" sz="2400" b="1" dirty="0" err="1">
                <a:solidFill>
                  <a:srgbClr val="002060"/>
                </a:solidFill>
                <a:latin typeface="Century Gothic" panose="020B0502020202020204" pitchFamily="34" charset="0"/>
              </a:rPr>
              <a:t>producto</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Inglaterra</a:t>
            </a:r>
            <a:r>
              <a:rPr lang="en-GB" sz="2400" b="1" dirty="0">
                <a:solidFill>
                  <a:srgbClr val="002060"/>
                </a:solidFill>
                <a:latin typeface="Century Gothic" panose="020B0502020202020204" pitchFamily="34" charset="0"/>
              </a:rPr>
              <a:t>.</a:t>
            </a:r>
          </a:p>
        </p:txBody>
      </p:sp>
      <p:sp>
        <p:nvSpPr>
          <p:cNvPr id="4" name="Title 3">
            <a:extLst>
              <a:ext uri="{FF2B5EF4-FFF2-40B4-BE49-F238E27FC236}">
                <a16:creationId xmlns:a16="http://schemas.microsoft.com/office/drawing/2014/main" id="{AAFF6DE8-9A4A-4B50-9BC6-1D78C98EE354}"/>
              </a:ext>
            </a:extLst>
          </p:cNvPr>
          <p:cNvSpPr>
            <a:spLocks noGrp="1"/>
          </p:cNvSpPr>
          <p:nvPr>
            <p:ph type="title"/>
          </p:nvPr>
        </p:nvSpPr>
        <p:spPr>
          <a:xfrm>
            <a:off x="0" y="213558"/>
            <a:ext cx="4427580" cy="520734"/>
          </a:xfrm>
        </p:spPr>
        <p:txBody>
          <a:bodyPr>
            <a:normAutofit/>
          </a:bodyPr>
          <a:lstStyle/>
          <a:p>
            <a:pPr rtl="0" eaLnBrk="1" latinLnBrk="0" hangingPunct="1"/>
            <a:r>
              <a:rPr lang="en-GB" sz="2400" b="1" kern="1200" dirty="0">
                <a:effectLst/>
                <a:ea typeface="+mn-ea"/>
                <a:cs typeface="+mn-cs"/>
              </a:rPr>
              <a:t>¿</a:t>
            </a:r>
            <a:r>
              <a:rPr lang="en-GB" sz="2400" b="1" kern="1200" dirty="0" err="1">
                <a:effectLst/>
                <a:ea typeface="+mn-ea"/>
                <a:cs typeface="+mn-cs"/>
              </a:rPr>
              <a:t>Cómo</a:t>
            </a:r>
            <a:r>
              <a:rPr lang="en-GB" sz="2400" b="1" kern="1200" dirty="0">
                <a:effectLst/>
                <a:ea typeface="+mn-ea"/>
                <a:cs typeface="+mn-cs"/>
              </a:rPr>
              <a:t> se dice </a:t>
            </a:r>
            <a:r>
              <a:rPr lang="en-GB" sz="2400" b="1" kern="1200" dirty="0" err="1">
                <a:effectLst/>
                <a:ea typeface="+mn-ea"/>
                <a:cs typeface="+mn-cs"/>
              </a:rPr>
              <a:t>en</a:t>
            </a:r>
            <a:r>
              <a:rPr lang="en-GB" sz="2400" b="1" kern="1200" dirty="0">
                <a:effectLst/>
                <a:ea typeface="+mn-ea"/>
                <a:cs typeface="+mn-cs"/>
              </a:rPr>
              <a:t> </a:t>
            </a:r>
            <a:r>
              <a:rPr lang="en-GB" sz="2400" b="1" kern="1200" dirty="0" err="1">
                <a:effectLst/>
                <a:ea typeface="+mn-ea"/>
                <a:cs typeface="+mn-cs"/>
              </a:rPr>
              <a:t>inglés</a:t>
            </a:r>
            <a:r>
              <a:rPr lang="en-GB" sz="2400" b="1" kern="1200" dirty="0">
                <a:effectLst/>
                <a:ea typeface="+mn-ea"/>
                <a:cs typeface="+mn-cs"/>
              </a:rPr>
              <a:t>?</a:t>
            </a:r>
            <a:endParaRPr lang="en-GB" dirty="0">
              <a:effectLst/>
            </a:endParaRPr>
          </a:p>
        </p:txBody>
      </p:sp>
      <p:sp>
        <p:nvSpPr>
          <p:cNvPr id="23" name="TextBox 22">
            <a:extLst>
              <a:ext uri="{FF2B5EF4-FFF2-40B4-BE49-F238E27FC236}">
                <a16:creationId xmlns:a16="http://schemas.microsoft.com/office/drawing/2014/main" id="{8731A565-CD00-4984-A1E6-4142F0C6EB13}"/>
              </a:ext>
            </a:extLst>
          </p:cNvPr>
          <p:cNvSpPr txBox="1"/>
          <p:nvPr/>
        </p:nvSpPr>
        <p:spPr>
          <a:xfrm>
            <a:off x="287553" y="3500527"/>
            <a:ext cx="1190444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4.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 hay un </a:t>
            </a:r>
            <a:r>
              <a:rPr lang="en-GB" sz="2400" b="1" dirty="0" err="1">
                <a:solidFill>
                  <a:srgbClr val="002060"/>
                </a:solidFill>
                <a:latin typeface="Century Gothic" panose="020B0502020202020204" pitchFamily="34" charset="0"/>
              </a:rPr>
              <a:t>profesor</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listo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pero</a:t>
            </a:r>
            <a:r>
              <a:rPr lang="en-GB" sz="2400" b="1" dirty="0">
                <a:solidFill>
                  <a:srgbClr val="002060"/>
                </a:solidFill>
                <a:latin typeface="Century Gothic" panose="020B0502020202020204" pitchFamily="34" charset="0"/>
              </a:rPr>
              <a:t> es nuevo y </a:t>
            </a:r>
            <a:r>
              <a:rPr lang="en-GB" sz="2400" b="1" dirty="0" err="1">
                <a:solidFill>
                  <a:srgbClr val="002060"/>
                </a:solidFill>
                <a:latin typeface="Century Gothic" panose="020B0502020202020204" pitchFamily="34" charset="0"/>
              </a:rPr>
              <a:t>necesita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ayuda</a:t>
            </a:r>
            <a:r>
              <a:rPr lang="en-GB" sz="2400" b="1"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97A9CC04-1B76-44D2-A99C-A0ADE5518B99}"/>
              </a:ext>
            </a:extLst>
          </p:cNvPr>
          <p:cNvSpPr txBox="1"/>
          <p:nvPr/>
        </p:nvSpPr>
        <p:spPr>
          <a:xfrm>
            <a:off x="287553" y="5306255"/>
            <a:ext cx="11722310"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6.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clase</a:t>
            </a:r>
            <a:r>
              <a:rPr lang="en-GB" sz="2400" b="1" dirty="0">
                <a:solidFill>
                  <a:srgbClr val="002060"/>
                </a:solidFill>
                <a:latin typeface="Century Gothic" panose="020B0502020202020204" pitchFamily="34" charset="0"/>
              </a:rPr>
              <a:t> hay una </a:t>
            </a:r>
            <a:r>
              <a:rPr lang="en-GB" sz="2400" b="1" dirty="0" err="1">
                <a:solidFill>
                  <a:srgbClr val="002060"/>
                </a:solidFill>
                <a:latin typeface="Century Gothic" panose="020B0502020202020204" pitchFamily="34" charset="0"/>
              </a:rPr>
              <a:t>chica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Lleva</a:t>
            </a:r>
            <a:r>
              <a:rPr lang="en-GB" sz="2400" b="1" dirty="0">
                <a:solidFill>
                  <a:srgbClr val="002060"/>
                </a:solidFill>
                <a:latin typeface="Century Gothic" panose="020B0502020202020204" pitchFamily="34" charset="0"/>
              </a:rPr>
              <a:t> una camisa </a:t>
            </a:r>
            <a:r>
              <a:rPr lang="en-GB" sz="2400" b="1" dirty="0" err="1">
                <a:solidFill>
                  <a:srgbClr val="002060"/>
                </a:solidFill>
                <a:latin typeface="Century Gothic" panose="020B0502020202020204" pitchFamily="34" charset="0"/>
              </a:rPr>
              <a:t>pero</a:t>
            </a:r>
            <a:r>
              <a:rPr lang="en-GB" sz="2400" b="1" dirty="0">
                <a:solidFill>
                  <a:srgbClr val="002060"/>
                </a:solidFill>
                <a:latin typeface="Century Gothic" panose="020B0502020202020204" pitchFamily="34" charset="0"/>
              </a:rPr>
              <a:t> hoy no </a:t>
            </a:r>
            <a:r>
              <a:rPr lang="en-GB" sz="2400" b="1" dirty="0" err="1">
                <a:solidFill>
                  <a:srgbClr val="002060"/>
                </a:solidFill>
                <a:latin typeface="Century Gothic" panose="020B0502020202020204" pitchFamily="34" charset="0"/>
              </a:rPr>
              <a:t>lleva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zapatos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Qué</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raro</a:t>
            </a:r>
            <a:r>
              <a:rPr lang="en-GB" sz="2400" b="1" dirty="0">
                <a:solidFill>
                  <a:srgbClr val="002060"/>
                </a:solidFill>
                <a:latin typeface="Century Gothic" panose="020B0502020202020204" pitchFamily="34" charset="0"/>
              </a:rPr>
              <a:t>!</a:t>
            </a:r>
          </a:p>
        </p:txBody>
      </p:sp>
      <p:sp>
        <p:nvSpPr>
          <p:cNvPr id="25" name="TextBox 24">
            <a:extLst>
              <a:ext uri="{FF2B5EF4-FFF2-40B4-BE49-F238E27FC236}">
                <a16:creationId xmlns:a16="http://schemas.microsoft.com/office/drawing/2014/main" id="{85878E6B-5C62-4EEF-A426-F54B95756921}"/>
              </a:ext>
            </a:extLst>
          </p:cNvPr>
          <p:cNvSpPr txBox="1"/>
          <p:nvPr/>
        </p:nvSpPr>
        <p:spPr>
          <a:xfrm>
            <a:off x="663254" y="2083711"/>
            <a:ext cx="10970908" cy="461665"/>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The school has a head teacher. She is very serious but she talks a lot.</a:t>
            </a:r>
          </a:p>
        </p:txBody>
      </p:sp>
      <p:sp>
        <p:nvSpPr>
          <p:cNvPr id="26" name="TextBox 25">
            <a:extLst>
              <a:ext uri="{FF2B5EF4-FFF2-40B4-BE49-F238E27FC236}">
                <a16:creationId xmlns:a16="http://schemas.microsoft.com/office/drawing/2014/main" id="{49FB4243-7406-47F3-9066-31DF24B115DD}"/>
              </a:ext>
            </a:extLst>
          </p:cNvPr>
          <p:cNvSpPr txBox="1"/>
          <p:nvPr/>
        </p:nvSpPr>
        <p:spPr>
          <a:xfrm>
            <a:off x="663254" y="2937117"/>
            <a:ext cx="10970908" cy="461665"/>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In the school there is a man.  He’s a volunteer and today he is in class.</a:t>
            </a:r>
          </a:p>
        </p:txBody>
      </p:sp>
      <p:sp>
        <p:nvSpPr>
          <p:cNvPr id="27" name="TextBox 26">
            <a:extLst>
              <a:ext uri="{FF2B5EF4-FFF2-40B4-BE49-F238E27FC236}">
                <a16:creationId xmlns:a16="http://schemas.microsoft.com/office/drawing/2014/main" id="{53D21836-5DEC-4A48-B35F-72B98754A0B6}"/>
              </a:ext>
            </a:extLst>
          </p:cNvPr>
          <p:cNvSpPr txBox="1"/>
          <p:nvPr/>
        </p:nvSpPr>
        <p:spPr>
          <a:xfrm>
            <a:off x="646661" y="3841446"/>
            <a:ext cx="10970908" cy="461665"/>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In class there is a teacher. He is clever but he is new and needs help. </a:t>
            </a:r>
          </a:p>
        </p:txBody>
      </p:sp>
      <p:sp>
        <p:nvSpPr>
          <p:cNvPr id="28" name="TextBox 27">
            <a:extLst>
              <a:ext uri="{FF2B5EF4-FFF2-40B4-BE49-F238E27FC236}">
                <a16:creationId xmlns:a16="http://schemas.microsoft.com/office/drawing/2014/main" id="{2AB218A6-5B02-4B0A-BB4D-6EBBE42DD3E9}"/>
              </a:ext>
            </a:extLst>
          </p:cNvPr>
          <p:cNvSpPr txBox="1"/>
          <p:nvPr/>
        </p:nvSpPr>
        <p:spPr>
          <a:xfrm>
            <a:off x="646661" y="4750035"/>
            <a:ext cx="10970908" cy="461665"/>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The teacher has a table. It is white and it is a product of/from England.</a:t>
            </a:r>
          </a:p>
        </p:txBody>
      </p:sp>
      <p:sp>
        <p:nvSpPr>
          <p:cNvPr id="29" name="TextBox 28">
            <a:extLst>
              <a:ext uri="{FF2B5EF4-FFF2-40B4-BE49-F238E27FC236}">
                <a16:creationId xmlns:a16="http://schemas.microsoft.com/office/drawing/2014/main" id="{0FCF50FA-DEF1-42CB-9D3E-ADC6AE9EABD3}"/>
              </a:ext>
            </a:extLst>
          </p:cNvPr>
          <p:cNvSpPr txBox="1"/>
          <p:nvPr/>
        </p:nvSpPr>
        <p:spPr>
          <a:xfrm>
            <a:off x="1038955" y="5675587"/>
            <a:ext cx="10970908" cy="769441"/>
          </a:xfrm>
          <a:prstGeom prst="rect">
            <a:avLst/>
          </a:prstGeom>
          <a:noFill/>
        </p:spPr>
        <p:txBody>
          <a:bodyPr wrap="square" rtlCol="0">
            <a:spAutoFit/>
          </a:bodyPr>
          <a:lstStyle/>
          <a:p>
            <a:r>
              <a:rPr lang="en-GB" sz="2200" dirty="0">
                <a:solidFill>
                  <a:schemeClr val="tx2"/>
                </a:solidFill>
                <a:latin typeface="Century Gothic" panose="020B0502020202020204" pitchFamily="34" charset="0"/>
              </a:rPr>
              <a:t>In class there is a girl. She’s wearing a shirt but today she’s not wearing shows. How strange!</a:t>
            </a:r>
          </a:p>
        </p:txBody>
      </p:sp>
      <p:sp>
        <p:nvSpPr>
          <p:cNvPr id="30" name="Rounded Rectangle 11">
            <a:extLst>
              <a:ext uri="{FF2B5EF4-FFF2-40B4-BE49-F238E27FC236}">
                <a16:creationId xmlns:a16="http://schemas.microsoft.com/office/drawing/2014/main" id="{7A58B896-78D4-48FF-85FB-AAAA3772D07A}"/>
              </a:ext>
            </a:extLst>
          </p:cNvPr>
          <p:cNvSpPr/>
          <p:nvPr/>
        </p:nvSpPr>
        <p:spPr>
          <a:xfrm>
            <a:off x="11201400" y="258166"/>
            <a:ext cx="7267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DF07F1CF-7315-44BB-9EC1-A1545518D5DE}"/>
              </a:ext>
            </a:extLst>
          </p:cNvPr>
          <p:cNvSpPr txBox="1"/>
          <p:nvPr/>
        </p:nvSpPr>
        <p:spPr>
          <a:xfrm>
            <a:off x="11245668" y="263907"/>
            <a:ext cx="899160"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sp>
        <p:nvSpPr>
          <p:cNvPr id="16" name="Rounded Rectangle 1">
            <a:extLst>
              <a:ext uri="{FF2B5EF4-FFF2-40B4-BE49-F238E27FC236}">
                <a16:creationId xmlns:a16="http://schemas.microsoft.com/office/drawing/2014/main" id="{20575F6E-72BC-4D88-8F19-6CB2E69744AC}"/>
              </a:ext>
            </a:extLst>
          </p:cNvPr>
          <p:cNvSpPr/>
          <p:nvPr/>
        </p:nvSpPr>
        <p:spPr>
          <a:xfrm>
            <a:off x="710362" y="1184924"/>
            <a:ext cx="11023462" cy="520733"/>
          </a:xfrm>
          <a:prstGeom prst="roundRect">
            <a:avLst/>
          </a:prstGeom>
          <a:solidFill>
            <a:srgbClr val="FCEAEB"/>
          </a:solidFill>
          <a:ln>
            <a:solidFill>
              <a:srgbClr val="FE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1">
            <a:extLst>
              <a:ext uri="{FF2B5EF4-FFF2-40B4-BE49-F238E27FC236}">
                <a16:creationId xmlns:a16="http://schemas.microsoft.com/office/drawing/2014/main" id="{B043EDB7-D89A-4C52-9A99-6F235BC327A8}"/>
              </a:ext>
            </a:extLst>
          </p:cNvPr>
          <p:cNvSpPr/>
          <p:nvPr/>
        </p:nvSpPr>
        <p:spPr>
          <a:xfrm>
            <a:off x="728044" y="2128888"/>
            <a:ext cx="11023463" cy="520733"/>
          </a:xfrm>
          <a:prstGeom prst="roundRect">
            <a:avLst/>
          </a:prstGeom>
          <a:solidFill>
            <a:srgbClr val="FCEAEB"/>
          </a:solidFill>
          <a:ln>
            <a:solidFill>
              <a:srgbClr val="FE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1">
            <a:extLst>
              <a:ext uri="{FF2B5EF4-FFF2-40B4-BE49-F238E27FC236}">
                <a16:creationId xmlns:a16="http://schemas.microsoft.com/office/drawing/2014/main" id="{C1DA2FE8-D602-46F9-88FC-A47FBE1309B0}"/>
              </a:ext>
            </a:extLst>
          </p:cNvPr>
          <p:cNvSpPr/>
          <p:nvPr/>
        </p:nvSpPr>
        <p:spPr>
          <a:xfrm>
            <a:off x="728044" y="3029940"/>
            <a:ext cx="11023463" cy="520733"/>
          </a:xfrm>
          <a:prstGeom prst="roundRect">
            <a:avLst/>
          </a:prstGeom>
          <a:solidFill>
            <a:srgbClr val="FCEAEB"/>
          </a:solidFill>
          <a:ln>
            <a:solidFill>
              <a:srgbClr val="FE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1">
            <a:extLst>
              <a:ext uri="{FF2B5EF4-FFF2-40B4-BE49-F238E27FC236}">
                <a16:creationId xmlns:a16="http://schemas.microsoft.com/office/drawing/2014/main" id="{1138BB57-7434-4540-8EAC-7A1613B01C60}"/>
              </a:ext>
            </a:extLst>
          </p:cNvPr>
          <p:cNvSpPr/>
          <p:nvPr/>
        </p:nvSpPr>
        <p:spPr>
          <a:xfrm>
            <a:off x="728043" y="3926705"/>
            <a:ext cx="11023463" cy="520733"/>
          </a:xfrm>
          <a:prstGeom prst="roundRect">
            <a:avLst/>
          </a:prstGeom>
          <a:solidFill>
            <a:srgbClr val="FCEAEB"/>
          </a:solidFill>
          <a:ln>
            <a:solidFill>
              <a:srgbClr val="FE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1">
            <a:extLst>
              <a:ext uri="{FF2B5EF4-FFF2-40B4-BE49-F238E27FC236}">
                <a16:creationId xmlns:a16="http://schemas.microsoft.com/office/drawing/2014/main" id="{858CFF45-014D-4466-A770-99765A1D9C1E}"/>
              </a:ext>
            </a:extLst>
          </p:cNvPr>
          <p:cNvSpPr/>
          <p:nvPr/>
        </p:nvSpPr>
        <p:spPr>
          <a:xfrm>
            <a:off x="723345" y="4821498"/>
            <a:ext cx="11023463" cy="520733"/>
          </a:xfrm>
          <a:prstGeom prst="roundRect">
            <a:avLst/>
          </a:prstGeom>
          <a:solidFill>
            <a:srgbClr val="FCEAEB"/>
          </a:solidFill>
          <a:ln>
            <a:solidFill>
              <a:srgbClr val="FE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1">
            <a:extLst>
              <a:ext uri="{FF2B5EF4-FFF2-40B4-BE49-F238E27FC236}">
                <a16:creationId xmlns:a16="http://schemas.microsoft.com/office/drawing/2014/main" id="{FEDF2391-2E78-4A39-9414-7C228A9EB9D1}"/>
              </a:ext>
            </a:extLst>
          </p:cNvPr>
          <p:cNvSpPr/>
          <p:nvPr/>
        </p:nvSpPr>
        <p:spPr>
          <a:xfrm>
            <a:off x="1121365" y="5736954"/>
            <a:ext cx="10625443" cy="616776"/>
          </a:xfrm>
          <a:prstGeom prst="roundRect">
            <a:avLst/>
          </a:prstGeom>
          <a:solidFill>
            <a:srgbClr val="FCEAEB"/>
          </a:solidFill>
          <a:ln>
            <a:solidFill>
              <a:srgbClr val="FE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542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4" name="Table 33">
            <a:extLst>
              <a:ext uri="{FF2B5EF4-FFF2-40B4-BE49-F238E27FC236}">
                <a16:creationId xmlns:a16="http://schemas.microsoft.com/office/drawing/2014/main" id="{CC302EE1-C2C3-47A8-835C-0131167141D0}"/>
              </a:ext>
            </a:extLst>
          </p:cNvPr>
          <p:cNvGraphicFramePr>
            <a:graphicFrameLocks noGrp="1"/>
          </p:cNvGraphicFramePr>
          <p:nvPr>
            <p:extLst>
              <p:ext uri="{D42A27DB-BD31-4B8C-83A1-F6EECF244321}">
                <p14:modId xmlns:p14="http://schemas.microsoft.com/office/powerpoint/2010/main" val="1436004653"/>
              </p:ext>
            </p:extLst>
          </p:nvPr>
        </p:nvGraphicFramePr>
        <p:xfrm>
          <a:off x="321168" y="2575595"/>
          <a:ext cx="6412363" cy="3121785"/>
        </p:xfrm>
        <a:graphic>
          <a:graphicData uri="http://schemas.openxmlformats.org/drawingml/2006/table">
            <a:tbl>
              <a:tblPr firstRow="1" bandRow="1">
                <a:tableStyleId>{22838BEF-8BB2-4498-84A7-C5851F593DF1}</a:tableStyleId>
              </a:tblPr>
              <a:tblGrid>
                <a:gridCol w="783195">
                  <a:extLst>
                    <a:ext uri="{9D8B030D-6E8A-4147-A177-3AD203B41FA5}">
                      <a16:colId xmlns:a16="http://schemas.microsoft.com/office/drawing/2014/main" val="3826511760"/>
                    </a:ext>
                  </a:extLst>
                </a:gridCol>
                <a:gridCol w="2588256">
                  <a:extLst>
                    <a:ext uri="{9D8B030D-6E8A-4147-A177-3AD203B41FA5}">
                      <a16:colId xmlns:a16="http://schemas.microsoft.com/office/drawing/2014/main" val="2766133930"/>
                    </a:ext>
                  </a:extLst>
                </a:gridCol>
                <a:gridCol w="3040912">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bl>
          </a:graphicData>
        </a:graphic>
      </p:graphicFrame>
      <p:sp>
        <p:nvSpPr>
          <p:cNvPr id="35" name="Action Button: Custom 4">
            <a:hlinkClick r:id="" action="ppaction://noaction" highlightClick="1">
              <a:snd r:embed="rId3" name="beep tiene unas ventanas.wav"/>
            </a:hlinkClick>
            <a:extLst>
              <a:ext uri="{FF2B5EF4-FFF2-40B4-BE49-F238E27FC236}">
                <a16:creationId xmlns:a16="http://schemas.microsoft.com/office/drawing/2014/main" id="{BAEC1E47-ECE2-470F-A532-9A2A7E2F89C9}"/>
              </a:ext>
            </a:extLst>
          </p:cNvPr>
          <p:cNvSpPr/>
          <p:nvPr/>
        </p:nvSpPr>
        <p:spPr>
          <a:xfrm>
            <a:off x="591637" y="261690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36" name="Action Button: Custom 5">
            <a:hlinkClick r:id="" action="ppaction://noaction" highlightClick="1">
              <a:snd r:embed="rId4" name="beep tiene una puerta.wav"/>
            </a:hlinkClick>
            <a:extLst>
              <a:ext uri="{FF2B5EF4-FFF2-40B4-BE49-F238E27FC236}">
                <a16:creationId xmlns:a16="http://schemas.microsoft.com/office/drawing/2014/main" id="{8C042582-2D77-4F6F-A5A8-80E0F4841FA4}"/>
              </a:ext>
            </a:extLst>
          </p:cNvPr>
          <p:cNvSpPr/>
          <p:nvPr/>
        </p:nvSpPr>
        <p:spPr>
          <a:xfrm>
            <a:off x="591636" y="3168475"/>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37" name="Action Button: Custom 6">
            <a:hlinkClick r:id="" action="ppaction://noaction" highlightClick="1">
              <a:snd r:embed="rId5" name="beep hay unos chicos.wav"/>
            </a:hlinkClick>
            <a:extLst>
              <a:ext uri="{FF2B5EF4-FFF2-40B4-BE49-F238E27FC236}">
                <a16:creationId xmlns:a16="http://schemas.microsoft.com/office/drawing/2014/main" id="{6E6EFA61-9B63-4540-AA93-0BCDF82F5DBD}"/>
              </a:ext>
            </a:extLst>
          </p:cNvPr>
          <p:cNvSpPr/>
          <p:nvPr/>
        </p:nvSpPr>
        <p:spPr>
          <a:xfrm>
            <a:off x="578475" y="3689414"/>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38" name="Action Button: Custom 7">
            <a:hlinkClick r:id="" action="ppaction://noaction" highlightClick="1">
              <a:snd r:embed="rId6" name="hay unas personas.wav"/>
            </a:hlinkClick>
            <a:extLst>
              <a:ext uri="{FF2B5EF4-FFF2-40B4-BE49-F238E27FC236}">
                <a16:creationId xmlns:a16="http://schemas.microsoft.com/office/drawing/2014/main" id="{7B2D8A93-D6E9-4FD6-9EEB-D3709E4D61B9}"/>
              </a:ext>
            </a:extLst>
          </p:cNvPr>
          <p:cNvSpPr/>
          <p:nvPr/>
        </p:nvSpPr>
        <p:spPr>
          <a:xfrm>
            <a:off x="591636" y="421245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40" name="Action Button: Custom 9">
            <a:hlinkClick r:id="" action="ppaction://noaction" highlightClick="1">
              <a:snd r:embed="rId7" name="hay unas sillas.wav"/>
            </a:hlinkClick>
            <a:extLst>
              <a:ext uri="{FF2B5EF4-FFF2-40B4-BE49-F238E27FC236}">
                <a16:creationId xmlns:a16="http://schemas.microsoft.com/office/drawing/2014/main" id="{2FDC16EE-9D7B-4CB9-8826-1256D0004EEE}"/>
              </a:ext>
            </a:extLst>
          </p:cNvPr>
          <p:cNvSpPr/>
          <p:nvPr/>
        </p:nvSpPr>
        <p:spPr>
          <a:xfrm>
            <a:off x="578474" y="5238083"/>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44" name="Action Button: Custom 13">
            <a:hlinkClick r:id="" action="ppaction://noaction" highlightClick="1">
              <a:snd r:embed="rId8" name="tiene unos vasos.wav"/>
            </a:hlinkClick>
            <a:extLst>
              <a:ext uri="{FF2B5EF4-FFF2-40B4-BE49-F238E27FC236}">
                <a16:creationId xmlns:a16="http://schemas.microsoft.com/office/drawing/2014/main" id="{72E0DAB0-AAD4-40E6-BC42-0AEB89037C55}"/>
              </a:ext>
            </a:extLst>
          </p:cNvPr>
          <p:cNvSpPr/>
          <p:nvPr/>
        </p:nvSpPr>
        <p:spPr>
          <a:xfrm>
            <a:off x="591636" y="472711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45" name="TextBox 44">
            <a:extLst>
              <a:ext uri="{FF2B5EF4-FFF2-40B4-BE49-F238E27FC236}">
                <a16:creationId xmlns:a16="http://schemas.microsoft.com/office/drawing/2014/main" id="{A2D89BC4-3A8D-4E76-938A-462C5FBB98DD}"/>
              </a:ext>
            </a:extLst>
          </p:cNvPr>
          <p:cNvSpPr txBox="1"/>
          <p:nvPr/>
        </p:nvSpPr>
        <p:spPr>
          <a:xfrm>
            <a:off x="4856206" y="141962"/>
            <a:ext cx="496195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mj-lt"/>
              </a:rPr>
              <a:t>The start of each sentence is missing. How must it begin?</a:t>
            </a:r>
          </a:p>
        </p:txBody>
      </p:sp>
      <p:pic>
        <p:nvPicPr>
          <p:cNvPr id="46" name="Picture 45">
            <a:extLst>
              <a:ext uri="{FF2B5EF4-FFF2-40B4-BE49-F238E27FC236}">
                <a16:creationId xmlns:a16="http://schemas.microsoft.com/office/drawing/2014/main" id="{86ED293E-D69D-41FB-9F1E-B4A9142900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8035" y="2475178"/>
            <a:ext cx="522871" cy="544657"/>
          </a:xfrm>
          <a:prstGeom prst="rect">
            <a:avLst/>
          </a:prstGeom>
        </p:spPr>
      </p:pic>
      <p:pic>
        <p:nvPicPr>
          <p:cNvPr id="47" name="Picture 46">
            <a:extLst>
              <a:ext uri="{FF2B5EF4-FFF2-40B4-BE49-F238E27FC236}">
                <a16:creationId xmlns:a16="http://schemas.microsoft.com/office/drawing/2014/main" id="{615DA021-3020-4DAA-9028-FF8E405FA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8036" y="3007744"/>
            <a:ext cx="522871" cy="544657"/>
          </a:xfrm>
          <a:prstGeom prst="rect">
            <a:avLst/>
          </a:prstGeom>
        </p:spPr>
      </p:pic>
      <p:pic>
        <p:nvPicPr>
          <p:cNvPr id="48" name="Picture 47">
            <a:extLst>
              <a:ext uri="{FF2B5EF4-FFF2-40B4-BE49-F238E27FC236}">
                <a16:creationId xmlns:a16="http://schemas.microsoft.com/office/drawing/2014/main" id="{17F5782E-50CE-42F1-B862-141DEED45A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3012" y="3515239"/>
            <a:ext cx="522871" cy="544657"/>
          </a:xfrm>
          <a:prstGeom prst="rect">
            <a:avLst/>
          </a:prstGeom>
        </p:spPr>
      </p:pic>
      <p:pic>
        <p:nvPicPr>
          <p:cNvPr id="49" name="Picture 48">
            <a:extLst>
              <a:ext uri="{FF2B5EF4-FFF2-40B4-BE49-F238E27FC236}">
                <a16:creationId xmlns:a16="http://schemas.microsoft.com/office/drawing/2014/main" id="{502911DC-87B6-42A1-BF32-950ABD3442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6907" y="4136488"/>
            <a:ext cx="522871" cy="544657"/>
          </a:xfrm>
          <a:prstGeom prst="rect">
            <a:avLst/>
          </a:prstGeom>
        </p:spPr>
      </p:pic>
      <p:pic>
        <p:nvPicPr>
          <p:cNvPr id="50" name="Picture 49">
            <a:extLst>
              <a:ext uri="{FF2B5EF4-FFF2-40B4-BE49-F238E27FC236}">
                <a16:creationId xmlns:a16="http://schemas.microsoft.com/office/drawing/2014/main" id="{148C75FE-F730-4B4C-B65C-25F480B3EF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1954" y="4602837"/>
            <a:ext cx="522871" cy="544657"/>
          </a:xfrm>
          <a:prstGeom prst="rect">
            <a:avLst/>
          </a:prstGeom>
        </p:spPr>
      </p:pic>
      <p:pic>
        <p:nvPicPr>
          <p:cNvPr id="51" name="Picture 50">
            <a:extLst>
              <a:ext uri="{FF2B5EF4-FFF2-40B4-BE49-F238E27FC236}">
                <a16:creationId xmlns:a16="http://schemas.microsoft.com/office/drawing/2014/main" id="{804709F3-4A9C-408E-81CD-47D52461E0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3266" y="5056844"/>
            <a:ext cx="522871" cy="544657"/>
          </a:xfrm>
          <a:prstGeom prst="rect">
            <a:avLst/>
          </a:prstGeom>
        </p:spPr>
      </p:pic>
      <p:sp>
        <p:nvSpPr>
          <p:cNvPr id="60" name="Title 59">
            <a:extLst>
              <a:ext uri="{FF2B5EF4-FFF2-40B4-BE49-F238E27FC236}">
                <a16:creationId xmlns:a16="http://schemas.microsoft.com/office/drawing/2014/main" id="{2BA9FFAD-C6F6-4573-8DA1-37AE3D751A9B}"/>
              </a:ext>
            </a:extLst>
          </p:cNvPr>
          <p:cNvSpPr>
            <a:spLocks noGrp="1"/>
          </p:cNvSpPr>
          <p:nvPr>
            <p:ph type="title"/>
          </p:nvPr>
        </p:nvSpPr>
        <p:spPr>
          <a:xfrm>
            <a:off x="-1" y="213557"/>
            <a:ext cx="4961955" cy="647577"/>
          </a:xfrm>
        </p:spPr>
        <p:txBody>
          <a:bodyPr>
            <a:normAutofit/>
          </a:bodyPr>
          <a:lstStyle/>
          <a:p>
            <a:pPr rtl="0" eaLnBrk="1" fontAlgn="auto" latinLnBrk="0" hangingPunct="1"/>
            <a:r>
              <a:rPr lang="en-GB" dirty="0">
                <a:effectLst/>
              </a:rPr>
              <a:t>Lucía </a:t>
            </a:r>
            <a:r>
              <a:rPr lang="en-GB" dirty="0" err="1">
                <a:effectLst/>
              </a:rPr>
              <a:t>está</a:t>
            </a:r>
            <a:r>
              <a:rPr lang="en-GB" dirty="0">
                <a:effectLst/>
              </a:rPr>
              <a:t> </a:t>
            </a:r>
            <a:r>
              <a:rPr lang="en-GB" dirty="0" err="1">
                <a:effectLst/>
              </a:rPr>
              <a:t>en</a:t>
            </a:r>
            <a:r>
              <a:rPr lang="en-GB" dirty="0">
                <a:effectLst/>
              </a:rPr>
              <a:t> casa</a:t>
            </a:r>
          </a:p>
        </p:txBody>
      </p:sp>
      <p:pic>
        <p:nvPicPr>
          <p:cNvPr id="3" name="Picture 2" descr="A fenced in front of a house&#10;&#10;Description automatically generated">
            <a:extLst>
              <a:ext uri="{FF2B5EF4-FFF2-40B4-BE49-F238E27FC236}">
                <a16:creationId xmlns:a16="http://schemas.microsoft.com/office/drawing/2014/main" id="{3DE97593-61F5-490A-9DC6-7CB8A42168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2654" y="1999012"/>
            <a:ext cx="5029200" cy="2828925"/>
          </a:xfrm>
          <a:prstGeom prst="rect">
            <a:avLst/>
          </a:prstGeom>
        </p:spPr>
      </p:pic>
      <p:pic>
        <p:nvPicPr>
          <p:cNvPr id="6" name="Picture 5" descr="A cartoon of a child with her hands on her hips&#10;&#10;Description automatically generated">
            <a:extLst>
              <a:ext uri="{FF2B5EF4-FFF2-40B4-BE49-F238E27FC236}">
                <a16:creationId xmlns:a16="http://schemas.microsoft.com/office/drawing/2014/main" id="{A7F89F36-A97D-4CF1-897F-36DDF10274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9151" y="2465962"/>
            <a:ext cx="2456144" cy="1381581"/>
          </a:xfrm>
          <a:prstGeom prst="rect">
            <a:avLst/>
          </a:prstGeom>
        </p:spPr>
      </p:pic>
      <p:sp>
        <p:nvSpPr>
          <p:cNvPr id="61" name="TextBox 60">
            <a:extLst>
              <a:ext uri="{FF2B5EF4-FFF2-40B4-BE49-F238E27FC236}">
                <a16:creationId xmlns:a16="http://schemas.microsoft.com/office/drawing/2014/main" id="{F916D4DC-C01E-410E-A006-9EFD82D0A8B3}"/>
              </a:ext>
            </a:extLst>
          </p:cNvPr>
          <p:cNvSpPr txBox="1"/>
          <p:nvPr/>
        </p:nvSpPr>
        <p:spPr>
          <a:xfrm>
            <a:off x="10581141" y="243555"/>
            <a:ext cx="1610859"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sp>
        <p:nvSpPr>
          <p:cNvPr id="9" name="Speech Bubble: Rectangle with Corners Rounded 8">
            <a:extLst>
              <a:ext uri="{FF2B5EF4-FFF2-40B4-BE49-F238E27FC236}">
                <a16:creationId xmlns:a16="http://schemas.microsoft.com/office/drawing/2014/main" id="{87E3E6B1-00E9-4D03-B785-4EAD23DA6471}"/>
              </a:ext>
            </a:extLst>
          </p:cNvPr>
          <p:cNvSpPr/>
          <p:nvPr/>
        </p:nvSpPr>
        <p:spPr>
          <a:xfrm>
            <a:off x="1419608" y="1696341"/>
            <a:ext cx="2116666" cy="567123"/>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En</a:t>
            </a:r>
            <a:r>
              <a:rPr lang="en-GB" sz="2400" b="1" dirty="0"/>
              <a:t> la casa…</a:t>
            </a:r>
          </a:p>
        </p:txBody>
      </p:sp>
      <p:sp>
        <p:nvSpPr>
          <p:cNvPr id="62" name="Speech Bubble: Rectangle with Corners Rounded 61">
            <a:extLst>
              <a:ext uri="{FF2B5EF4-FFF2-40B4-BE49-F238E27FC236}">
                <a16:creationId xmlns:a16="http://schemas.microsoft.com/office/drawing/2014/main" id="{386D27CC-60A9-4A51-B280-CF67F78B7C49}"/>
              </a:ext>
            </a:extLst>
          </p:cNvPr>
          <p:cNvSpPr/>
          <p:nvPr/>
        </p:nvSpPr>
        <p:spPr>
          <a:xfrm>
            <a:off x="4216131" y="1696341"/>
            <a:ext cx="2116666" cy="567123"/>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La casa…</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Table 64">
            <a:extLst>
              <a:ext uri="{FF2B5EF4-FFF2-40B4-BE49-F238E27FC236}">
                <a16:creationId xmlns:a16="http://schemas.microsoft.com/office/drawing/2014/main" id="{DB43446C-0BEE-4200-97F9-77D441CABA1C}"/>
              </a:ext>
            </a:extLst>
          </p:cNvPr>
          <p:cNvGraphicFramePr>
            <a:graphicFrameLocks noGrp="1"/>
          </p:cNvGraphicFramePr>
          <p:nvPr>
            <p:extLst>
              <p:ext uri="{D42A27DB-BD31-4B8C-83A1-F6EECF244321}">
                <p14:modId xmlns:p14="http://schemas.microsoft.com/office/powerpoint/2010/main" val="1410871727"/>
              </p:ext>
            </p:extLst>
          </p:nvPr>
        </p:nvGraphicFramePr>
        <p:xfrm>
          <a:off x="218661" y="3052038"/>
          <a:ext cx="5174133" cy="3121785"/>
        </p:xfrm>
        <a:graphic>
          <a:graphicData uri="http://schemas.openxmlformats.org/drawingml/2006/table">
            <a:tbl>
              <a:tblPr firstRow="1" bandRow="1">
                <a:tableStyleId>{22838BEF-8BB2-4498-84A7-C5851F593DF1}</a:tableStyleId>
              </a:tblPr>
              <a:tblGrid>
                <a:gridCol w="953320">
                  <a:extLst>
                    <a:ext uri="{9D8B030D-6E8A-4147-A177-3AD203B41FA5}">
                      <a16:colId xmlns:a16="http://schemas.microsoft.com/office/drawing/2014/main" val="3826511760"/>
                    </a:ext>
                  </a:extLst>
                </a:gridCol>
                <a:gridCol w="1771528">
                  <a:extLst>
                    <a:ext uri="{9D8B030D-6E8A-4147-A177-3AD203B41FA5}">
                      <a16:colId xmlns:a16="http://schemas.microsoft.com/office/drawing/2014/main" val="2766133930"/>
                    </a:ext>
                  </a:extLst>
                </a:gridCol>
                <a:gridCol w="2449285">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bl>
          </a:graphicData>
        </a:graphic>
      </p:graphicFrame>
      <p:pic>
        <p:nvPicPr>
          <p:cNvPr id="68" name="Picture 2" descr="http://www.clker.com/cliparts/w/d/u/B/w/V/stamp1-md.png">
            <a:extLst>
              <a:ext uri="{FF2B5EF4-FFF2-40B4-BE49-F238E27FC236}">
                <a16:creationId xmlns:a16="http://schemas.microsoft.com/office/drawing/2014/main" id="{27A1906D-E81A-47E3-AF56-564AD93FD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0402165" y="4884767"/>
            <a:ext cx="1618461" cy="1466393"/>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AAF334CA-0230-4978-9D22-CC1F0D6EA3C4}"/>
              </a:ext>
            </a:extLst>
          </p:cNvPr>
          <p:cNvSpPr txBox="1"/>
          <p:nvPr/>
        </p:nvSpPr>
        <p:spPr>
          <a:xfrm rot="21227066">
            <a:off x="10581458" y="5344185"/>
            <a:ext cx="13709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person</a:t>
            </a:r>
          </a:p>
        </p:txBody>
      </p:sp>
      <p:pic>
        <p:nvPicPr>
          <p:cNvPr id="70" name="Picture 2" descr="http://www.clker.com/cliparts/f/3/d/7/11954291422072351955johnny_automatic_wooden_chair.svg.med.png">
            <a:extLst>
              <a:ext uri="{FF2B5EF4-FFF2-40B4-BE49-F238E27FC236}">
                <a16:creationId xmlns:a16="http://schemas.microsoft.com/office/drawing/2014/main" id="{C2659A51-140E-496A-86D4-8FC6E593F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022" y="2752001"/>
            <a:ext cx="1025866" cy="165932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www.clker.com/cliparts/3/6/a/e/1194984436700707086wooden_table_benji_park_01.svg.med.png">
            <a:extLst>
              <a:ext uri="{FF2B5EF4-FFF2-40B4-BE49-F238E27FC236}">
                <a16:creationId xmlns:a16="http://schemas.microsoft.com/office/drawing/2014/main" id="{7CBD518D-BF2B-4423-A692-C8D3D556C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0180" y="3325571"/>
            <a:ext cx="1480652" cy="9031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http://www.clker.com/cliparts/M/R/4/V/P/q/sneaker-md.png">
            <a:extLst>
              <a:ext uri="{FF2B5EF4-FFF2-40B4-BE49-F238E27FC236}">
                <a16:creationId xmlns:a16="http://schemas.microsoft.com/office/drawing/2014/main" id="{D6B2D0D7-5AB3-421C-9C10-16E1FFCE54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348" t="9458" r="1843" b="16356"/>
          <a:stretch/>
        </p:blipFill>
        <p:spPr bwMode="auto">
          <a:xfrm>
            <a:off x="8140681" y="1203724"/>
            <a:ext cx="1462511" cy="1087697"/>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59ED4B24-84E8-407C-A7AF-54C0808C06DB}"/>
              </a:ext>
            </a:extLst>
          </p:cNvPr>
          <p:cNvSpPr txBox="1"/>
          <p:nvPr/>
        </p:nvSpPr>
        <p:spPr>
          <a:xfrm>
            <a:off x="6038686" y="1697792"/>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A</a:t>
            </a:r>
          </a:p>
        </p:txBody>
      </p:sp>
      <p:sp>
        <p:nvSpPr>
          <p:cNvPr id="74" name="TextBox 73">
            <a:extLst>
              <a:ext uri="{FF2B5EF4-FFF2-40B4-BE49-F238E27FC236}">
                <a16:creationId xmlns:a16="http://schemas.microsoft.com/office/drawing/2014/main" id="{DAE63FEE-DA39-4EE5-A88E-87B20C61B4D3}"/>
              </a:ext>
            </a:extLst>
          </p:cNvPr>
          <p:cNvSpPr txBox="1"/>
          <p:nvPr/>
        </p:nvSpPr>
        <p:spPr>
          <a:xfrm>
            <a:off x="8062395" y="1265036"/>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B</a:t>
            </a:r>
          </a:p>
        </p:txBody>
      </p:sp>
      <p:sp>
        <p:nvSpPr>
          <p:cNvPr id="75" name="TextBox 74">
            <a:extLst>
              <a:ext uri="{FF2B5EF4-FFF2-40B4-BE49-F238E27FC236}">
                <a16:creationId xmlns:a16="http://schemas.microsoft.com/office/drawing/2014/main" id="{543FBD07-610B-40CF-857F-A0791FA5C37F}"/>
              </a:ext>
            </a:extLst>
          </p:cNvPr>
          <p:cNvSpPr txBox="1"/>
          <p:nvPr/>
        </p:nvSpPr>
        <p:spPr>
          <a:xfrm>
            <a:off x="10098413" y="1134212"/>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C</a:t>
            </a:r>
          </a:p>
        </p:txBody>
      </p:sp>
      <p:sp>
        <p:nvSpPr>
          <p:cNvPr id="76" name="TextBox 75">
            <a:extLst>
              <a:ext uri="{FF2B5EF4-FFF2-40B4-BE49-F238E27FC236}">
                <a16:creationId xmlns:a16="http://schemas.microsoft.com/office/drawing/2014/main" id="{27B39FB0-99E6-4ED0-80F7-984D918DFB9E}"/>
              </a:ext>
            </a:extLst>
          </p:cNvPr>
          <p:cNvSpPr txBox="1"/>
          <p:nvPr/>
        </p:nvSpPr>
        <p:spPr>
          <a:xfrm>
            <a:off x="5746769" y="3263991"/>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D</a:t>
            </a:r>
          </a:p>
        </p:txBody>
      </p:sp>
      <p:sp>
        <p:nvSpPr>
          <p:cNvPr id="77" name="TextBox 76">
            <a:extLst>
              <a:ext uri="{FF2B5EF4-FFF2-40B4-BE49-F238E27FC236}">
                <a16:creationId xmlns:a16="http://schemas.microsoft.com/office/drawing/2014/main" id="{A5DDBF26-FE2D-4825-B09D-2331449E7EF5}"/>
              </a:ext>
            </a:extLst>
          </p:cNvPr>
          <p:cNvSpPr txBox="1"/>
          <p:nvPr/>
        </p:nvSpPr>
        <p:spPr>
          <a:xfrm>
            <a:off x="7184162" y="3396998"/>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E</a:t>
            </a:r>
          </a:p>
        </p:txBody>
      </p:sp>
      <p:sp>
        <p:nvSpPr>
          <p:cNvPr id="78" name="TextBox 77">
            <a:extLst>
              <a:ext uri="{FF2B5EF4-FFF2-40B4-BE49-F238E27FC236}">
                <a16:creationId xmlns:a16="http://schemas.microsoft.com/office/drawing/2014/main" id="{7CCDFED4-6AB1-438C-8208-3DAEFEECC1A4}"/>
              </a:ext>
            </a:extLst>
          </p:cNvPr>
          <p:cNvSpPr txBox="1"/>
          <p:nvPr/>
        </p:nvSpPr>
        <p:spPr>
          <a:xfrm>
            <a:off x="9319453" y="3052038"/>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F</a:t>
            </a:r>
          </a:p>
        </p:txBody>
      </p:sp>
      <p:sp>
        <p:nvSpPr>
          <p:cNvPr id="79" name="TextBox 78">
            <a:extLst>
              <a:ext uri="{FF2B5EF4-FFF2-40B4-BE49-F238E27FC236}">
                <a16:creationId xmlns:a16="http://schemas.microsoft.com/office/drawing/2014/main" id="{72F40BB6-B4F7-43E2-9D47-3A436553DB71}"/>
              </a:ext>
            </a:extLst>
          </p:cNvPr>
          <p:cNvSpPr txBox="1"/>
          <p:nvPr/>
        </p:nvSpPr>
        <p:spPr>
          <a:xfrm>
            <a:off x="10921840" y="2601149"/>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G</a:t>
            </a:r>
          </a:p>
        </p:txBody>
      </p:sp>
      <p:sp>
        <p:nvSpPr>
          <p:cNvPr id="81" name="TextBox 80">
            <a:extLst>
              <a:ext uri="{FF2B5EF4-FFF2-40B4-BE49-F238E27FC236}">
                <a16:creationId xmlns:a16="http://schemas.microsoft.com/office/drawing/2014/main" id="{DAA4CB29-ED0C-4A67-B33F-09AE872759B9}"/>
              </a:ext>
            </a:extLst>
          </p:cNvPr>
          <p:cNvSpPr txBox="1"/>
          <p:nvPr/>
        </p:nvSpPr>
        <p:spPr>
          <a:xfrm>
            <a:off x="7820515" y="5223632"/>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I</a:t>
            </a:r>
          </a:p>
        </p:txBody>
      </p:sp>
      <p:sp>
        <p:nvSpPr>
          <p:cNvPr id="82" name="TextBox 81">
            <a:extLst>
              <a:ext uri="{FF2B5EF4-FFF2-40B4-BE49-F238E27FC236}">
                <a16:creationId xmlns:a16="http://schemas.microsoft.com/office/drawing/2014/main" id="{ABCBFD60-13BD-46A1-AC13-BCCAC9BE4D3D}"/>
              </a:ext>
            </a:extLst>
          </p:cNvPr>
          <p:cNvSpPr txBox="1"/>
          <p:nvPr/>
        </p:nvSpPr>
        <p:spPr>
          <a:xfrm>
            <a:off x="10147803" y="5066392"/>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J</a:t>
            </a:r>
          </a:p>
        </p:txBody>
      </p:sp>
      <p:pic>
        <p:nvPicPr>
          <p:cNvPr id="85" name="Picture 2" descr="http://www.clker.com/cliparts/J/C/C/G/u/O/door-line-art-md.png">
            <a:extLst>
              <a:ext uri="{FF2B5EF4-FFF2-40B4-BE49-F238E27FC236}">
                <a16:creationId xmlns:a16="http://schemas.microsoft.com/office/drawing/2014/main" id="{6572789E-A2D4-46D7-B976-718695BCCA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4322" y="3012962"/>
            <a:ext cx="832198" cy="146625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ttp://www.clker.com/cliparts/1/5/b/4/1237562172708840408pitr_Window_icon.svg.med.png">
            <a:extLst>
              <a:ext uri="{FF2B5EF4-FFF2-40B4-BE49-F238E27FC236}">
                <a16:creationId xmlns:a16="http://schemas.microsoft.com/office/drawing/2014/main" id="{CFF9F7C0-6BB0-49FE-AA64-82E11DC9A6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0681" y="5011869"/>
            <a:ext cx="1565835" cy="1096085"/>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EE16CE07-FB02-43CA-B667-1D8CCC2817A5}"/>
              </a:ext>
            </a:extLst>
          </p:cNvPr>
          <p:cNvSpPr txBox="1"/>
          <p:nvPr/>
        </p:nvSpPr>
        <p:spPr>
          <a:xfrm>
            <a:off x="1939338" y="3116002"/>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I</a:t>
            </a:r>
          </a:p>
        </p:txBody>
      </p:sp>
      <p:sp>
        <p:nvSpPr>
          <p:cNvPr id="90" name="TextBox 89">
            <a:extLst>
              <a:ext uri="{FF2B5EF4-FFF2-40B4-BE49-F238E27FC236}">
                <a16:creationId xmlns:a16="http://schemas.microsoft.com/office/drawing/2014/main" id="{AB69EA02-12D2-4500-A6F7-6BB8F8D0F3FC}"/>
              </a:ext>
            </a:extLst>
          </p:cNvPr>
          <p:cNvSpPr txBox="1"/>
          <p:nvPr/>
        </p:nvSpPr>
        <p:spPr>
          <a:xfrm>
            <a:off x="1903863" y="3610934"/>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G</a:t>
            </a:r>
          </a:p>
        </p:txBody>
      </p:sp>
      <p:sp>
        <p:nvSpPr>
          <p:cNvPr id="91" name="TextBox 90">
            <a:extLst>
              <a:ext uri="{FF2B5EF4-FFF2-40B4-BE49-F238E27FC236}">
                <a16:creationId xmlns:a16="http://schemas.microsoft.com/office/drawing/2014/main" id="{BF80D375-FB39-41B2-8849-280934D47C8D}"/>
              </a:ext>
            </a:extLst>
          </p:cNvPr>
          <p:cNvSpPr txBox="1"/>
          <p:nvPr/>
        </p:nvSpPr>
        <p:spPr>
          <a:xfrm>
            <a:off x="1902225" y="4166097"/>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H</a:t>
            </a:r>
          </a:p>
        </p:txBody>
      </p:sp>
      <p:sp>
        <p:nvSpPr>
          <p:cNvPr id="92" name="TextBox 91">
            <a:extLst>
              <a:ext uri="{FF2B5EF4-FFF2-40B4-BE49-F238E27FC236}">
                <a16:creationId xmlns:a16="http://schemas.microsoft.com/office/drawing/2014/main" id="{32868DBE-1E80-47B2-B57E-27A7E78FC304}"/>
              </a:ext>
            </a:extLst>
          </p:cNvPr>
          <p:cNvSpPr txBox="1"/>
          <p:nvPr/>
        </p:nvSpPr>
        <p:spPr>
          <a:xfrm>
            <a:off x="1902225" y="4678354"/>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J</a:t>
            </a:r>
          </a:p>
        </p:txBody>
      </p:sp>
      <p:sp>
        <p:nvSpPr>
          <p:cNvPr id="94" name="TextBox 93">
            <a:extLst>
              <a:ext uri="{FF2B5EF4-FFF2-40B4-BE49-F238E27FC236}">
                <a16:creationId xmlns:a16="http://schemas.microsoft.com/office/drawing/2014/main" id="{2AFE0835-80F5-4C50-B2D0-D661ED567C0F}"/>
              </a:ext>
            </a:extLst>
          </p:cNvPr>
          <p:cNvSpPr txBox="1"/>
          <p:nvPr/>
        </p:nvSpPr>
        <p:spPr>
          <a:xfrm>
            <a:off x="1918879" y="5680266"/>
            <a:ext cx="4001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E</a:t>
            </a:r>
          </a:p>
        </p:txBody>
      </p:sp>
      <p:sp>
        <p:nvSpPr>
          <p:cNvPr id="98" name="TextBox 97">
            <a:extLst>
              <a:ext uri="{FF2B5EF4-FFF2-40B4-BE49-F238E27FC236}">
                <a16:creationId xmlns:a16="http://schemas.microsoft.com/office/drawing/2014/main" id="{24DEBEE4-3C44-481B-851F-F6B31D77D4BC}"/>
              </a:ext>
            </a:extLst>
          </p:cNvPr>
          <p:cNvSpPr txBox="1"/>
          <p:nvPr/>
        </p:nvSpPr>
        <p:spPr>
          <a:xfrm>
            <a:off x="1870045" y="5211574"/>
            <a:ext cx="42110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D</a:t>
            </a:r>
          </a:p>
        </p:txBody>
      </p:sp>
      <p:sp>
        <p:nvSpPr>
          <p:cNvPr id="99" name="TextBox 98">
            <a:extLst>
              <a:ext uri="{FF2B5EF4-FFF2-40B4-BE49-F238E27FC236}">
                <a16:creationId xmlns:a16="http://schemas.microsoft.com/office/drawing/2014/main" id="{AEAB5ED9-088E-4DA1-AC2C-B1139065DC8F}"/>
              </a:ext>
            </a:extLst>
          </p:cNvPr>
          <p:cNvSpPr txBox="1"/>
          <p:nvPr/>
        </p:nvSpPr>
        <p:spPr>
          <a:xfrm>
            <a:off x="3821719" y="3111747"/>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mj-lt"/>
              </a:rPr>
              <a:t>unas</a:t>
            </a:r>
            <a:endParaRPr kumimoji="0" lang="en-GB" sz="2000" b="1" i="0" u="none" strike="noStrike" kern="0" cap="none" spc="0" normalizeH="0" baseline="0" noProof="0" dirty="0">
              <a:ln>
                <a:noFill/>
              </a:ln>
              <a:effectLst/>
              <a:uLnTx/>
              <a:uFillTx/>
              <a:latin typeface="+mj-lt"/>
            </a:endParaRPr>
          </a:p>
        </p:txBody>
      </p:sp>
      <p:sp>
        <p:nvSpPr>
          <p:cNvPr id="100" name="TextBox 99">
            <a:extLst>
              <a:ext uri="{FF2B5EF4-FFF2-40B4-BE49-F238E27FC236}">
                <a16:creationId xmlns:a16="http://schemas.microsoft.com/office/drawing/2014/main" id="{7349A710-5F9C-4817-9FDF-95CC20656F66}"/>
              </a:ext>
            </a:extLst>
          </p:cNvPr>
          <p:cNvSpPr txBox="1"/>
          <p:nvPr/>
        </p:nvSpPr>
        <p:spPr>
          <a:xfrm>
            <a:off x="3865717" y="3571566"/>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una</a:t>
            </a:r>
          </a:p>
        </p:txBody>
      </p:sp>
      <p:sp>
        <p:nvSpPr>
          <p:cNvPr id="101" name="TextBox 100">
            <a:extLst>
              <a:ext uri="{FF2B5EF4-FFF2-40B4-BE49-F238E27FC236}">
                <a16:creationId xmlns:a16="http://schemas.microsoft.com/office/drawing/2014/main" id="{5743399C-6AF4-49F4-AE7F-B9B0C55AB1B9}"/>
              </a:ext>
            </a:extLst>
          </p:cNvPr>
          <p:cNvSpPr txBox="1"/>
          <p:nvPr/>
        </p:nvSpPr>
        <p:spPr>
          <a:xfrm>
            <a:off x="3821140" y="4106778"/>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unos</a:t>
            </a:r>
          </a:p>
        </p:txBody>
      </p:sp>
      <p:sp>
        <p:nvSpPr>
          <p:cNvPr id="102" name="TextBox 101">
            <a:extLst>
              <a:ext uri="{FF2B5EF4-FFF2-40B4-BE49-F238E27FC236}">
                <a16:creationId xmlns:a16="http://schemas.microsoft.com/office/drawing/2014/main" id="{B1B70CB7-C8C4-47F3-B869-A3EB9EE2158A}"/>
              </a:ext>
            </a:extLst>
          </p:cNvPr>
          <p:cNvSpPr txBox="1"/>
          <p:nvPr/>
        </p:nvSpPr>
        <p:spPr>
          <a:xfrm>
            <a:off x="3840968" y="4641990"/>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mj-lt"/>
              </a:rPr>
              <a:t>unas</a:t>
            </a:r>
            <a:endParaRPr kumimoji="0" lang="en-GB" sz="2000" b="1" i="0" u="none" strike="noStrike" kern="0" cap="none" spc="0" normalizeH="0" baseline="0" noProof="0" dirty="0">
              <a:ln>
                <a:noFill/>
              </a:ln>
              <a:effectLst/>
              <a:uLnTx/>
              <a:uFillTx/>
              <a:latin typeface="+mj-lt"/>
            </a:endParaRPr>
          </a:p>
        </p:txBody>
      </p:sp>
      <p:sp>
        <p:nvSpPr>
          <p:cNvPr id="103" name="TextBox 102">
            <a:extLst>
              <a:ext uri="{FF2B5EF4-FFF2-40B4-BE49-F238E27FC236}">
                <a16:creationId xmlns:a16="http://schemas.microsoft.com/office/drawing/2014/main" id="{C00205B2-8041-4A89-AFEC-EBDA1D0B0C02}"/>
              </a:ext>
            </a:extLst>
          </p:cNvPr>
          <p:cNvSpPr txBox="1"/>
          <p:nvPr/>
        </p:nvSpPr>
        <p:spPr>
          <a:xfrm>
            <a:off x="3828357" y="5150630"/>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unos</a:t>
            </a:r>
          </a:p>
        </p:txBody>
      </p:sp>
      <p:sp>
        <p:nvSpPr>
          <p:cNvPr id="104" name="TextBox 103">
            <a:extLst>
              <a:ext uri="{FF2B5EF4-FFF2-40B4-BE49-F238E27FC236}">
                <a16:creationId xmlns:a16="http://schemas.microsoft.com/office/drawing/2014/main" id="{7DD6EE01-7F6A-4B39-97BB-87416F0B8448}"/>
              </a:ext>
            </a:extLst>
          </p:cNvPr>
          <p:cNvSpPr txBox="1"/>
          <p:nvPr/>
        </p:nvSpPr>
        <p:spPr>
          <a:xfrm>
            <a:off x="3840968" y="5678652"/>
            <a:ext cx="10422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mj-lt"/>
              </a:rPr>
              <a:t>unas</a:t>
            </a:r>
            <a:endParaRPr kumimoji="0" lang="en-GB" sz="2000" b="1" i="0" u="none" strike="noStrike" kern="0" cap="none" spc="0" normalizeH="0" baseline="0" noProof="0" dirty="0">
              <a:ln>
                <a:noFill/>
              </a:ln>
              <a:effectLst/>
              <a:uLnTx/>
              <a:uFillTx/>
              <a:latin typeface="+mj-lt"/>
            </a:endParaRPr>
          </a:p>
        </p:txBody>
      </p:sp>
      <p:pic>
        <p:nvPicPr>
          <p:cNvPr id="109" name="Picture 2" descr="http://www.clker.com/cliparts/b/9/3/0/1195425920145591398johnny_automatic_crystal_goblet.svg.med.png">
            <a:extLst>
              <a:ext uri="{FF2B5EF4-FFF2-40B4-BE49-F238E27FC236}">
                <a16:creationId xmlns:a16="http://schemas.microsoft.com/office/drawing/2014/main" id="{7D23AAD7-73E2-40CD-BBCC-F841A7E5C5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6049" y="3007125"/>
            <a:ext cx="568734" cy="114907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descr="http://www.clker.com/cliparts/c/4/9/a/1195423756210919835ryanlerch_shirt_outline.svg.med.png">
            <a:extLst>
              <a:ext uri="{FF2B5EF4-FFF2-40B4-BE49-F238E27FC236}">
                <a16:creationId xmlns:a16="http://schemas.microsoft.com/office/drawing/2014/main" id="{20234A20-EE71-4188-B364-D0890B7A3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67789" y="1318878"/>
            <a:ext cx="1663927" cy="1026089"/>
          </a:xfrm>
          <a:prstGeom prst="rect">
            <a:avLst/>
          </a:prstGeom>
          <a:noFill/>
          <a:extLst>
            <a:ext uri="{909E8E84-426E-40DD-AFC4-6F175D3DCCD1}">
              <a14:hiddenFill xmlns:a14="http://schemas.microsoft.com/office/drawing/2010/main">
                <a:solidFill>
                  <a:srgbClr val="FFFFFF"/>
                </a:solidFill>
              </a14:hiddenFill>
            </a:ext>
          </a:extLst>
        </p:spPr>
      </p:pic>
      <p:sp>
        <p:nvSpPr>
          <p:cNvPr id="112" name="Action Button: Custom 77">
            <a:hlinkClick r:id="" action="ppaction://noaction" highlightClick="1">
              <a:snd r:embed="rId11" name="beep tiene unas ventanas.wav"/>
            </a:hlinkClick>
            <a:extLst>
              <a:ext uri="{FF2B5EF4-FFF2-40B4-BE49-F238E27FC236}">
                <a16:creationId xmlns:a16="http://schemas.microsoft.com/office/drawing/2014/main" id="{D5FF41E4-2730-4E98-BE0A-FA5798C032D5}"/>
              </a:ext>
            </a:extLst>
          </p:cNvPr>
          <p:cNvSpPr/>
          <p:nvPr/>
        </p:nvSpPr>
        <p:spPr>
          <a:xfrm>
            <a:off x="491277" y="311759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113" name="Action Button: Custom 78">
            <a:hlinkClick r:id="" action="ppaction://noaction" highlightClick="1">
              <a:snd r:embed="rId12" name="beep tiene una puerta.wav"/>
            </a:hlinkClick>
            <a:extLst>
              <a:ext uri="{FF2B5EF4-FFF2-40B4-BE49-F238E27FC236}">
                <a16:creationId xmlns:a16="http://schemas.microsoft.com/office/drawing/2014/main" id="{37FD5200-0C55-4BD8-B40E-D55BF57B5075}"/>
              </a:ext>
            </a:extLst>
          </p:cNvPr>
          <p:cNvSpPr/>
          <p:nvPr/>
        </p:nvSpPr>
        <p:spPr>
          <a:xfrm>
            <a:off x="491276" y="366484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114" name="Action Button: Custom 79">
            <a:hlinkClick r:id="" action="ppaction://noaction" highlightClick="1">
              <a:snd r:embed="rId13" name="beep hay unos chicos.wav"/>
            </a:hlinkClick>
            <a:extLst>
              <a:ext uri="{FF2B5EF4-FFF2-40B4-BE49-F238E27FC236}">
                <a16:creationId xmlns:a16="http://schemas.microsoft.com/office/drawing/2014/main" id="{C8481D10-C0FC-4416-A071-6183575D4B2F}"/>
              </a:ext>
            </a:extLst>
          </p:cNvPr>
          <p:cNvSpPr/>
          <p:nvPr/>
        </p:nvSpPr>
        <p:spPr>
          <a:xfrm>
            <a:off x="478115" y="4190104"/>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115" name="Action Button: Custom 80">
            <a:hlinkClick r:id="" action="ppaction://noaction" highlightClick="1">
              <a:snd r:embed="rId14" name="hay unas personas.wav"/>
            </a:hlinkClick>
            <a:extLst>
              <a:ext uri="{FF2B5EF4-FFF2-40B4-BE49-F238E27FC236}">
                <a16:creationId xmlns:a16="http://schemas.microsoft.com/office/drawing/2014/main" id="{6671604A-88B8-4CCA-9A87-FAD149C453CA}"/>
              </a:ext>
            </a:extLst>
          </p:cNvPr>
          <p:cNvSpPr/>
          <p:nvPr/>
        </p:nvSpPr>
        <p:spPr>
          <a:xfrm>
            <a:off x="491276" y="471314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117" name="Action Button: Custom 82">
            <a:hlinkClick r:id="" action="ppaction://noaction" highlightClick="1">
              <a:snd r:embed="rId15" name="hay unas sillas.wav"/>
            </a:hlinkClick>
            <a:extLst>
              <a:ext uri="{FF2B5EF4-FFF2-40B4-BE49-F238E27FC236}">
                <a16:creationId xmlns:a16="http://schemas.microsoft.com/office/drawing/2014/main" id="{862F6BBC-BCFF-481F-8987-C031FE12610C}"/>
              </a:ext>
            </a:extLst>
          </p:cNvPr>
          <p:cNvSpPr/>
          <p:nvPr/>
        </p:nvSpPr>
        <p:spPr>
          <a:xfrm>
            <a:off x="478114" y="5738773"/>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121" name="Action Button: Custom 86">
            <a:hlinkClick r:id="" action="ppaction://noaction" highlightClick="1">
              <a:snd r:embed="rId16" name="tiene unos vasos.wav"/>
            </a:hlinkClick>
            <a:extLst>
              <a:ext uri="{FF2B5EF4-FFF2-40B4-BE49-F238E27FC236}">
                <a16:creationId xmlns:a16="http://schemas.microsoft.com/office/drawing/2014/main" id="{D29A8859-7754-41E0-A165-C9DA025D3878}"/>
              </a:ext>
            </a:extLst>
          </p:cNvPr>
          <p:cNvSpPr/>
          <p:nvPr/>
        </p:nvSpPr>
        <p:spPr>
          <a:xfrm>
            <a:off x="478113" y="5198494"/>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122" name="Title 121">
            <a:extLst>
              <a:ext uri="{FF2B5EF4-FFF2-40B4-BE49-F238E27FC236}">
                <a16:creationId xmlns:a16="http://schemas.microsoft.com/office/drawing/2014/main" id="{9444322C-314D-4FCD-8314-0B9631A61151}"/>
              </a:ext>
            </a:extLst>
          </p:cNvPr>
          <p:cNvSpPr>
            <a:spLocks noGrp="1"/>
          </p:cNvSpPr>
          <p:nvPr>
            <p:ph type="title"/>
          </p:nvPr>
        </p:nvSpPr>
        <p:spPr>
          <a:xfrm>
            <a:off x="0" y="213557"/>
            <a:ext cx="4058457" cy="647577"/>
          </a:xfrm>
        </p:spPr>
        <p:txBody>
          <a:bodyPr>
            <a:normAutofit/>
          </a:bodyPr>
          <a:lstStyle/>
          <a:p>
            <a:pPr rtl="0" eaLnBrk="1" fontAlgn="auto" latinLnBrk="0" hangingPunct="1"/>
            <a:r>
              <a:rPr lang="en-GB" sz="2800" dirty="0">
                <a:effectLst/>
              </a:rPr>
              <a:t>Lucía </a:t>
            </a:r>
            <a:r>
              <a:rPr lang="en-GB" sz="2800" dirty="0" err="1">
                <a:effectLst/>
              </a:rPr>
              <a:t>está</a:t>
            </a:r>
            <a:r>
              <a:rPr lang="en-GB" sz="2800" dirty="0">
                <a:effectLst/>
              </a:rPr>
              <a:t> </a:t>
            </a:r>
            <a:r>
              <a:rPr lang="en-GB" sz="2800" dirty="0" err="1">
                <a:effectLst/>
              </a:rPr>
              <a:t>en</a:t>
            </a:r>
            <a:r>
              <a:rPr lang="en-GB" sz="2800" dirty="0">
                <a:effectLst/>
              </a:rPr>
              <a:t> casa</a:t>
            </a:r>
          </a:p>
        </p:txBody>
      </p:sp>
      <p:sp>
        <p:nvSpPr>
          <p:cNvPr id="61" name="Rounded Rectangle 11">
            <a:extLst>
              <a:ext uri="{FF2B5EF4-FFF2-40B4-BE49-F238E27FC236}">
                <a16:creationId xmlns:a16="http://schemas.microsoft.com/office/drawing/2014/main" id="{819ADD55-9C64-4415-B723-3034D2B46A7D}"/>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F9DA6571-A2FF-4DB2-B85C-444AF53918CA}"/>
              </a:ext>
            </a:extLst>
          </p:cNvPr>
          <p:cNvSpPr txBox="1"/>
          <p:nvPr/>
        </p:nvSpPr>
        <p:spPr>
          <a:xfrm>
            <a:off x="10581141" y="243555"/>
            <a:ext cx="1610859"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64" name="Graphic 63" descr="Teacher">
            <a:extLst>
              <a:ext uri="{FF2B5EF4-FFF2-40B4-BE49-F238E27FC236}">
                <a16:creationId xmlns:a16="http://schemas.microsoft.com/office/drawing/2014/main" id="{F1790795-BE0B-43BC-B62F-ADEB03A92D7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86681" y="921487"/>
            <a:ext cx="914400" cy="914400"/>
          </a:xfrm>
          <a:prstGeom prst="rect">
            <a:avLst/>
          </a:prstGeom>
        </p:spPr>
      </p:pic>
      <p:sp>
        <p:nvSpPr>
          <p:cNvPr id="123" name="Speech Bubble: Rectangle with Corners Rounded 122">
            <a:extLst>
              <a:ext uri="{FF2B5EF4-FFF2-40B4-BE49-F238E27FC236}">
                <a16:creationId xmlns:a16="http://schemas.microsoft.com/office/drawing/2014/main" id="{AB98A562-DCA3-41C0-8435-CE93ACA7D96A}"/>
              </a:ext>
            </a:extLst>
          </p:cNvPr>
          <p:cNvSpPr/>
          <p:nvPr/>
        </p:nvSpPr>
        <p:spPr>
          <a:xfrm>
            <a:off x="1280084" y="993460"/>
            <a:ext cx="3960572" cy="739401"/>
          </a:xfrm>
          <a:prstGeom prst="wedgeRoundRectCallout">
            <a:avLst>
              <a:gd name="adj1" fmla="val -60496"/>
              <a:gd name="adj2" fmla="val -2361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letra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124" name="Picture 123" descr="A cartoon of a child&#10;&#10;Description automatically generated">
            <a:extLst>
              <a:ext uri="{FF2B5EF4-FFF2-40B4-BE49-F238E27FC236}">
                <a16:creationId xmlns:a16="http://schemas.microsoft.com/office/drawing/2014/main" id="{A8CDDFBD-6611-4236-9EAB-BEA7CB4AE9B0}"/>
              </a:ext>
            </a:extLst>
          </p:cNvPr>
          <p:cNvPicPr>
            <a:picLocks noChangeAspect="1"/>
          </p:cNvPicPr>
          <p:nvPr/>
        </p:nvPicPr>
        <p:blipFill rotWithShape="1">
          <a:blip r:embed="rId19">
            <a:extLst>
              <a:ext uri="{28A0092B-C50C-407E-A947-70E740481C1C}">
                <a14:useLocalDpi xmlns:a14="http://schemas.microsoft.com/office/drawing/2010/main" val="0"/>
              </a:ext>
            </a:extLst>
          </a:blip>
          <a:srcRect l="29122" r="50289"/>
          <a:stretch/>
        </p:blipFill>
        <p:spPr>
          <a:xfrm>
            <a:off x="6218452" y="4271365"/>
            <a:ext cx="758709" cy="2072775"/>
          </a:xfrm>
          <a:prstGeom prst="rect">
            <a:avLst/>
          </a:prstGeom>
        </p:spPr>
      </p:pic>
      <p:pic>
        <p:nvPicPr>
          <p:cNvPr id="125" name="Picture 124" descr="A cartoon of a child with her hands on her hips&#10;&#10;Description automatically generated">
            <a:extLst>
              <a:ext uri="{FF2B5EF4-FFF2-40B4-BE49-F238E27FC236}">
                <a16:creationId xmlns:a16="http://schemas.microsoft.com/office/drawing/2014/main" id="{F33A5619-FA34-458F-8549-E8C6F5E337BA}"/>
              </a:ext>
            </a:extLst>
          </p:cNvPr>
          <p:cNvPicPr>
            <a:picLocks noChangeAspect="1"/>
          </p:cNvPicPr>
          <p:nvPr/>
        </p:nvPicPr>
        <p:blipFill rotWithShape="1">
          <a:blip r:embed="rId20">
            <a:extLst>
              <a:ext uri="{28A0092B-C50C-407E-A947-70E740481C1C}">
                <a14:useLocalDpi xmlns:a14="http://schemas.microsoft.com/office/drawing/2010/main" val="0"/>
              </a:ext>
            </a:extLst>
          </a:blip>
          <a:srcRect l="49645" r="28262"/>
          <a:stretch/>
        </p:blipFill>
        <p:spPr>
          <a:xfrm>
            <a:off x="6314665" y="530948"/>
            <a:ext cx="834373" cy="2124344"/>
          </a:xfrm>
          <a:prstGeom prst="rect">
            <a:avLst/>
          </a:prstGeom>
        </p:spPr>
      </p:pic>
      <p:sp>
        <p:nvSpPr>
          <p:cNvPr id="126" name="Speech Bubble: Rectangle with Corners Rounded 125">
            <a:extLst>
              <a:ext uri="{FF2B5EF4-FFF2-40B4-BE49-F238E27FC236}">
                <a16:creationId xmlns:a16="http://schemas.microsoft.com/office/drawing/2014/main" id="{88425D60-300B-4D31-9D99-FC7D476DB989}"/>
              </a:ext>
            </a:extLst>
          </p:cNvPr>
          <p:cNvSpPr/>
          <p:nvPr/>
        </p:nvSpPr>
        <p:spPr>
          <a:xfrm>
            <a:off x="1100358" y="2203181"/>
            <a:ext cx="1960477" cy="772556"/>
          </a:xfrm>
          <a:prstGeom prst="wedgeRoundRectCallout">
            <a:avLst/>
          </a:prstGeom>
          <a:solidFill>
            <a:srgbClr val="3A5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u="none" strike="noStrike" kern="0" cap="none" spc="0" normalizeH="0" baseline="0" noProof="0" dirty="0">
                <a:ln>
                  <a:noFill/>
                </a:ln>
                <a:solidFill>
                  <a:schemeClr val="bg1"/>
                </a:solidFill>
                <a:effectLst/>
                <a:uLnTx/>
                <a:uFillTx/>
                <a:latin typeface="+mj-lt"/>
                <a:ea typeface="+mn-ea"/>
                <a:cs typeface="+mn-cs"/>
              </a:rPr>
              <a:t>¿</a:t>
            </a:r>
            <a:r>
              <a:rPr kumimoji="0" lang="en-GB" sz="2000" b="1" u="none" strike="noStrike" kern="0" cap="none" spc="0" normalizeH="0" baseline="0" noProof="0" dirty="0" err="1">
                <a:ln>
                  <a:noFill/>
                </a:ln>
                <a:solidFill>
                  <a:schemeClr val="bg1"/>
                </a:solidFill>
                <a:effectLst/>
                <a:uLnTx/>
                <a:uFillTx/>
                <a:latin typeface="+mj-lt"/>
                <a:ea typeface="+mn-ea"/>
                <a:cs typeface="+mn-cs"/>
              </a:rPr>
              <a:t>Qué</a:t>
            </a:r>
            <a:r>
              <a:rPr kumimoji="0" lang="en-GB" sz="2000" b="1" u="none" strike="noStrike" kern="0" cap="none" spc="0" normalizeH="0" baseline="0" noProof="0" dirty="0">
                <a:ln>
                  <a:noFill/>
                </a:ln>
                <a:solidFill>
                  <a:schemeClr val="bg1"/>
                </a:solidFill>
                <a:effectLst/>
                <a:uLnTx/>
                <a:uFillTx/>
                <a:latin typeface="+mj-lt"/>
                <a:ea typeface="+mn-ea"/>
                <a:cs typeface="+mn-cs"/>
              </a:rPr>
              <a:t> </a:t>
            </a:r>
            <a:r>
              <a:rPr kumimoji="0" lang="en-GB" sz="2000" b="1" u="none" strike="noStrike" kern="0" cap="none" spc="0" normalizeH="0" baseline="0" noProof="0" dirty="0" err="1">
                <a:ln>
                  <a:noFill/>
                </a:ln>
                <a:solidFill>
                  <a:schemeClr val="bg1"/>
                </a:solidFill>
                <a:effectLst/>
                <a:uLnTx/>
                <a:uFillTx/>
                <a:latin typeface="+mj-lt"/>
                <a:ea typeface="+mn-ea"/>
                <a:cs typeface="+mn-cs"/>
              </a:rPr>
              <a:t>tiene</a:t>
            </a:r>
            <a:r>
              <a:rPr kumimoji="0" lang="en-GB" sz="2000" b="1" u="none" strike="noStrike" kern="0" cap="none" spc="0" normalizeH="0" baseline="0" noProof="0" dirty="0">
                <a:ln>
                  <a:noFill/>
                </a:ln>
                <a:solidFill>
                  <a:schemeClr val="bg1"/>
                </a:solidFill>
                <a:effectLst/>
                <a:uLnTx/>
                <a:uFillTx/>
                <a:latin typeface="+mj-lt"/>
                <a:ea typeface="+mn-ea"/>
                <a:cs typeface="+mn-cs"/>
              </a:rPr>
              <a:t>? / </a:t>
            </a:r>
            <a:br>
              <a:rPr kumimoji="0" lang="en-GB" sz="2000" b="1" u="none" strike="noStrike" kern="0" cap="none" spc="0" normalizeH="0" baseline="0" noProof="0" dirty="0">
                <a:ln>
                  <a:noFill/>
                </a:ln>
                <a:solidFill>
                  <a:schemeClr val="bg1"/>
                </a:solidFill>
                <a:effectLst/>
                <a:uLnTx/>
                <a:uFillTx/>
                <a:latin typeface="+mj-lt"/>
                <a:ea typeface="+mn-ea"/>
                <a:cs typeface="+mn-cs"/>
              </a:rPr>
            </a:br>
            <a:r>
              <a:rPr kumimoji="0" lang="en-GB" sz="2000" b="1" u="none" strike="noStrike" kern="0" cap="none" spc="0" normalizeH="0" baseline="0" noProof="0" dirty="0">
                <a:ln>
                  <a:noFill/>
                </a:ln>
                <a:solidFill>
                  <a:schemeClr val="bg1"/>
                </a:solidFill>
                <a:effectLst/>
                <a:uLnTx/>
                <a:uFillTx/>
                <a:latin typeface="+mj-lt"/>
                <a:ea typeface="+mn-ea"/>
                <a:cs typeface="+mn-cs"/>
              </a:rPr>
              <a:t>¿</a:t>
            </a:r>
            <a:r>
              <a:rPr kumimoji="0" lang="en-GB" sz="2000" b="1" u="none" strike="noStrike" kern="0" cap="none" spc="0" normalizeH="0" baseline="0" noProof="0" dirty="0" err="1">
                <a:ln>
                  <a:noFill/>
                </a:ln>
                <a:solidFill>
                  <a:schemeClr val="bg1"/>
                </a:solidFill>
                <a:effectLst/>
                <a:uLnTx/>
                <a:uFillTx/>
                <a:latin typeface="+mj-lt"/>
                <a:ea typeface="+mn-ea"/>
                <a:cs typeface="+mn-cs"/>
              </a:rPr>
              <a:t>Qué</a:t>
            </a:r>
            <a:r>
              <a:rPr kumimoji="0" lang="en-GB" sz="2000" b="1" u="none" strike="noStrike" kern="0" cap="none" spc="0" normalizeH="0" baseline="0" noProof="0" dirty="0">
                <a:ln>
                  <a:noFill/>
                </a:ln>
                <a:solidFill>
                  <a:schemeClr val="bg1"/>
                </a:solidFill>
                <a:effectLst/>
                <a:uLnTx/>
                <a:uFillTx/>
                <a:latin typeface="+mj-lt"/>
                <a:ea typeface="+mn-ea"/>
                <a:cs typeface="+mn-cs"/>
              </a:rPr>
              <a:t> hay?</a:t>
            </a:r>
          </a:p>
        </p:txBody>
      </p:sp>
      <p:sp>
        <p:nvSpPr>
          <p:cNvPr id="127" name="Speech Bubble: Rectangle with Corners Rounded 126">
            <a:extLst>
              <a:ext uri="{FF2B5EF4-FFF2-40B4-BE49-F238E27FC236}">
                <a16:creationId xmlns:a16="http://schemas.microsoft.com/office/drawing/2014/main" id="{3336D331-B47E-40B7-8947-B14A90D29351}"/>
              </a:ext>
            </a:extLst>
          </p:cNvPr>
          <p:cNvSpPr/>
          <p:nvPr/>
        </p:nvSpPr>
        <p:spPr>
          <a:xfrm>
            <a:off x="3187293" y="2357003"/>
            <a:ext cx="2116666" cy="567123"/>
          </a:xfrm>
          <a:prstGeom prst="wedgeRoundRectCallout">
            <a:avLst>
              <a:gd name="adj1" fmla="val -20833"/>
              <a:gd name="adj2" fmla="val 83401"/>
              <a:gd name="adj3" fmla="val 16667"/>
            </a:avLst>
          </a:prstGeom>
          <a:solidFill>
            <a:srgbClr val="3A5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u="none" strike="noStrike" kern="0" cap="none" spc="0" normalizeH="0" baseline="0" noProof="0" dirty="0">
                <a:ln>
                  <a:noFill/>
                </a:ln>
                <a:solidFill>
                  <a:schemeClr val="bg1"/>
                </a:solidFill>
                <a:effectLst/>
                <a:uLnTx/>
                <a:uFillTx/>
                <a:latin typeface="+mj-lt"/>
                <a:ea typeface="+mn-ea"/>
                <a:cs typeface="+mn-cs"/>
              </a:rPr>
              <a:t>¿un, una, </a:t>
            </a:r>
            <a:r>
              <a:rPr kumimoji="0" lang="en-GB" sz="2000" b="1" u="none" strike="noStrike" kern="0" cap="none" spc="0" normalizeH="0" baseline="0" noProof="0" dirty="0" err="1">
                <a:ln>
                  <a:noFill/>
                </a:ln>
                <a:solidFill>
                  <a:schemeClr val="bg1"/>
                </a:solidFill>
                <a:effectLst/>
                <a:uLnTx/>
                <a:uFillTx/>
                <a:latin typeface="+mj-lt"/>
                <a:ea typeface="+mn-ea"/>
                <a:cs typeface="+mn-cs"/>
              </a:rPr>
              <a:t>unos</a:t>
            </a:r>
            <a:r>
              <a:rPr kumimoji="0" lang="en-GB" sz="2000" b="1" u="none" strike="noStrike" kern="0" cap="none" spc="0" normalizeH="0" baseline="0" noProof="0" dirty="0">
                <a:ln>
                  <a:noFill/>
                </a:ln>
                <a:solidFill>
                  <a:schemeClr val="bg1"/>
                </a:solidFill>
                <a:effectLst/>
                <a:uLnTx/>
                <a:uFillTx/>
                <a:latin typeface="+mj-lt"/>
                <a:ea typeface="+mn-ea"/>
                <a:cs typeface="+mn-cs"/>
              </a:rPr>
              <a:t> o </a:t>
            </a:r>
            <a:r>
              <a:rPr kumimoji="0" lang="en-GB" sz="2000" b="1" u="none" strike="noStrike" kern="0" cap="none" spc="0" normalizeH="0" baseline="0" noProof="0" dirty="0" err="1">
                <a:ln>
                  <a:noFill/>
                </a:ln>
                <a:solidFill>
                  <a:schemeClr val="bg1"/>
                </a:solidFill>
                <a:effectLst/>
                <a:uLnTx/>
                <a:uFillTx/>
                <a:latin typeface="+mj-lt"/>
                <a:ea typeface="+mn-ea"/>
                <a:cs typeface="+mn-cs"/>
              </a:rPr>
              <a:t>unas</a:t>
            </a:r>
            <a:r>
              <a:rPr kumimoji="0" lang="en-GB" sz="2000" b="1" u="none" strike="noStrike" kern="0" cap="none" spc="0" normalizeH="0" baseline="0" noProof="0" dirty="0">
                <a:ln>
                  <a:noFill/>
                </a:ln>
                <a:solidFill>
                  <a:schemeClr val="bg1"/>
                </a:solidFill>
                <a:effectLst/>
                <a:uLnTx/>
                <a:uFillTx/>
                <a:latin typeface="+mj-lt"/>
                <a:ea typeface="+mn-ea"/>
                <a:cs typeface="+mn-cs"/>
              </a:rPr>
              <a:t>?</a:t>
            </a:r>
          </a:p>
        </p:txBody>
      </p:sp>
      <p:sp>
        <p:nvSpPr>
          <p:cNvPr id="128" name="TextBox 127">
            <a:extLst>
              <a:ext uri="{FF2B5EF4-FFF2-40B4-BE49-F238E27FC236}">
                <a16:creationId xmlns:a16="http://schemas.microsoft.com/office/drawing/2014/main" id="{EB05AFEF-3943-4E8D-AE0C-F33164ADB77E}"/>
              </a:ext>
            </a:extLst>
          </p:cNvPr>
          <p:cNvSpPr txBox="1"/>
          <p:nvPr/>
        </p:nvSpPr>
        <p:spPr>
          <a:xfrm>
            <a:off x="5711612" y="4694111"/>
            <a:ext cx="3826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outerShdw blurRad="38100" dist="38100" dir="2700000" algn="tl">
                    <a:srgbClr val="000000">
                      <a:alpha val="43137"/>
                    </a:srgbClr>
                  </a:outerShdw>
                </a:effectLst>
                <a:uLnTx/>
                <a:uFillTx/>
                <a:latin typeface="+mj-lt"/>
              </a:rPr>
              <a:t>H</a:t>
            </a:r>
          </a:p>
        </p:txBody>
      </p:sp>
    </p:spTree>
    <p:extLst>
      <p:ext uri="{BB962C8B-B14F-4D97-AF65-F5344CB8AC3E}">
        <p14:creationId xmlns:p14="http://schemas.microsoft.com/office/powerpoint/2010/main" val="294282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p:bldP spid="92" grpId="0"/>
      <p:bldP spid="94" grpId="0"/>
      <p:bldP spid="98" grpId="0"/>
      <p:bldP spid="99" grpId="0"/>
      <p:bldP spid="100" grpId="0"/>
      <p:bldP spid="101" grpId="0"/>
      <p:bldP spid="102" grpId="0"/>
      <p:bldP spid="103" grpId="0"/>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CCB330-BA28-425B-8634-C9E675678A22}"/>
              </a:ext>
            </a:extLst>
          </p:cNvPr>
          <p:cNvSpPr txBox="1"/>
          <p:nvPr/>
        </p:nvSpPr>
        <p:spPr>
          <a:xfrm>
            <a:off x="252581" y="1107447"/>
            <a:ext cx="10844463" cy="430887"/>
          </a:xfrm>
          <a:prstGeom prst="rect">
            <a:avLst/>
          </a:prstGeom>
          <a:noFill/>
        </p:spPr>
        <p:txBody>
          <a:bodyPr wrap="square" rtlCol="0">
            <a:spAutoFit/>
          </a:bodyPr>
          <a:lstStyle/>
          <a:p>
            <a:r>
              <a:rPr lang="en-GB" sz="2200" b="1" dirty="0">
                <a:latin typeface="Century Gothic" panose="020B0502020202020204" pitchFamily="34" charset="0"/>
              </a:rPr>
              <a:t>Student A:    Your partner has a house in England and a house in Spain!</a:t>
            </a:r>
          </a:p>
        </p:txBody>
      </p:sp>
      <p:sp>
        <p:nvSpPr>
          <p:cNvPr id="7" name="TextBox 6">
            <a:extLst>
              <a:ext uri="{FF2B5EF4-FFF2-40B4-BE49-F238E27FC236}">
                <a16:creationId xmlns:a16="http://schemas.microsoft.com/office/drawing/2014/main" id="{2E1A6611-003E-4A8E-84AF-9EF3BBB92741}"/>
              </a:ext>
            </a:extLst>
          </p:cNvPr>
          <p:cNvSpPr txBox="1"/>
          <p:nvPr/>
        </p:nvSpPr>
        <p:spPr>
          <a:xfrm>
            <a:off x="898357" y="1554245"/>
            <a:ext cx="11136518"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entury Gothic" panose="020B0502020202020204" pitchFamily="34" charset="0"/>
              </a:rPr>
              <a:t>Find out which picture card your partner has chosen.</a:t>
            </a:r>
          </a:p>
        </p:txBody>
      </p:sp>
      <p:sp>
        <p:nvSpPr>
          <p:cNvPr id="8" name="TextBox 7">
            <a:extLst>
              <a:ext uri="{FF2B5EF4-FFF2-40B4-BE49-F238E27FC236}">
                <a16:creationId xmlns:a16="http://schemas.microsoft.com/office/drawing/2014/main" id="{BE3FDAC6-D464-4E40-8483-07D8DBE83349}"/>
              </a:ext>
            </a:extLst>
          </p:cNvPr>
          <p:cNvSpPr txBox="1"/>
          <p:nvPr/>
        </p:nvSpPr>
        <p:spPr>
          <a:xfrm>
            <a:off x="890138" y="4059476"/>
            <a:ext cx="9051045"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entury Gothic" panose="020B0502020202020204" pitchFamily="34" charset="0"/>
              </a:rPr>
              <a:t>Choose a card (don’t tell your partner which one!)</a:t>
            </a:r>
          </a:p>
        </p:txBody>
      </p:sp>
      <p:sp>
        <p:nvSpPr>
          <p:cNvPr id="12" name="TextBox 11">
            <a:extLst>
              <a:ext uri="{FF2B5EF4-FFF2-40B4-BE49-F238E27FC236}">
                <a16:creationId xmlns:a16="http://schemas.microsoft.com/office/drawing/2014/main" id="{48DBC435-6668-4291-8675-FAC7C203EA2C}"/>
              </a:ext>
            </a:extLst>
          </p:cNvPr>
          <p:cNvSpPr txBox="1"/>
          <p:nvPr/>
        </p:nvSpPr>
        <p:spPr>
          <a:xfrm>
            <a:off x="898357" y="2761372"/>
            <a:ext cx="10266947"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entury Gothic" panose="020B0502020202020204" pitchFamily="34" charset="0"/>
              </a:rPr>
              <a:t>If your partner says ‘yes’, ask </a:t>
            </a:r>
            <a:r>
              <a:rPr lang="en-GB" sz="2200" b="1" dirty="0">
                <a:latin typeface="Century Gothic" panose="020B0502020202020204" pitchFamily="34" charset="0"/>
              </a:rPr>
              <a:t>where </a:t>
            </a:r>
            <a:r>
              <a:rPr lang="en-GB" sz="2200" dirty="0">
                <a:latin typeface="Century Gothic" panose="020B0502020202020204" pitchFamily="34" charset="0"/>
              </a:rPr>
              <a:t> - </a:t>
            </a:r>
            <a:r>
              <a:rPr lang="en-GB" sz="2200" b="1" dirty="0">
                <a:latin typeface="Century Gothic" panose="020B0502020202020204" pitchFamily="34" charset="0"/>
              </a:rPr>
              <a:t>here</a:t>
            </a:r>
            <a:r>
              <a:rPr lang="en-GB" sz="2200" dirty="0">
                <a:latin typeface="Century Gothic" panose="020B0502020202020204" pitchFamily="34" charset="0"/>
              </a:rPr>
              <a:t> (England) or </a:t>
            </a:r>
            <a:r>
              <a:rPr lang="en-GB" sz="2200" b="1" dirty="0">
                <a:latin typeface="Century Gothic" panose="020B0502020202020204" pitchFamily="34" charset="0"/>
              </a:rPr>
              <a:t>there</a:t>
            </a:r>
            <a:r>
              <a:rPr lang="en-GB" sz="2200" dirty="0">
                <a:latin typeface="Century Gothic" panose="020B0502020202020204" pitchFamily="34" charset="0"/>
              </a:rPr>
              <a:t> (Spain)?</a:t>
            </a:r>
          </a:p>
        </p:txBody>
      </p:sp>
      <p:sp>
        <p:nvSpPr>
          <p:cNvPr id="13" name="TextBox 12">
            <a:extLst>
              <a:ext uri="{FF2B5EF4-FFF2-40B4-BE49-F238E27FC236}">
                <a16:creationId xmlns:a16="http://schemas.microsoft.com/office/drawing/2014/main" id="{F1322E9C-36D6-4793-874E-49E01EBB4D18}"/>
              </a:ext>
            </a:extLst>
          </p:cNvPr>
          <p:cNvSpPr txBox="1"/>
          <p:nvPr/>
        </p:nvSpPr>
        <p:spPr>
          <a:xfrm>
            <a:off x="898357" y="5301138"/>
            <a:ext cx="9968187"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entury Gothic" panose="020B0502020202020204" pitchFamily="34" charset="0"/>
              </a:rPr>
              <a:t>If your answer is ‘yes’, say where: </a:t>
            </a:r>
            <a:r>
              <a:rPr lang="en-GB" sz="2200" b="1" dirty="0">
                <a:latin typeface="Century Gothic" panose="020B0502020202020204" pitchFamily="34" charset="0"/>
              </a:rPr>
              <a:t>here</a:t>
            </a:r>
            <a:r>
              <a:rPr lang="en-GB" sz="2200" dirty="0">
                <a:latin typeface="Century Gothic" panose="020B0502020202020204" pitchFamily="34" charset="0"/>
              </a:rPr>
              <a:t> (in England) or </a:t>
            </a:r>
            <a:r>
              <a:rPr lang="en-GB" sz="2200" b="1" dirty="0">
                <a:latin typeface="Century Gothic" panose="020B0502020202020204" pitchFamily="34" charset="0"/>
              </a:rPr>
              <a:t>there </a:t>
            </a:r>
            <a:r>
              <a:rPr lang="en-GB" sz="2200" dirty="0">
                <a:latin typeface="Century Gothic" panose="020B0502020202020204" pitchFamily="34" charset="0"/>
              </a:rPr>
              <a:t>(in Spain).</a:t>
            </a:r>
          </a:p>
        </p:txBody>
      </p:sp>
      <p:sp>
        <p:nvSpPr>
          <p:cNvPr id="14" name="TextBox 13">
            <a:extLst>
              <a:ext uri="{FF2B5EF4-FFF2-40B4-BE49-F238E27FC236}">
                <a16:creationId xmlns:a16="http://schemas.microsoft.com/office/drawing/2014/main" id="{86893FB9-82C4-4FF3-BE2B-0F4FFF1B02A4}"/>
              </a:ext>
            </a:extLst>
          </p:cNvPr>
          <p:cNvSpPr txBox="1"/>
          <p:nvPr/>
        </p:nvSpPr>
        <p:spPr>
          <a:xfrm>
            <a:off x="898357" y="4663706"/>
            <a:ext cx="10964978"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entury Gothic" panose="020B0502020202020204" pitchFamily="34" charset="0"/>
              </a:rPr>
              <a:t>Answer your partner’s questions – use </a:t>
            </a:r>
            <a:r>
              <a:rPr lang="en-GB" sz="2200" b="1" dirty="0">
                <a:latin typeface="Century Gothic" panose="020B0502020202020204" pitchFamily="34" charset="0"/>
              </a:rPr>
              <a:t>hay </a:t>
            </a:r>
            <a:r>
              <a:rPr lang="en-GB" sz="2200" dirty="0">
                <a:latin typeface="Century Gothic" panose="020B0502020202020204" pitchFamily="34" charset="0"/>
              </a:rPr>
              <a:t>or </a:t>
            </a:r>
            <a:r>
              <a:rPr lang="en-GB" sz="2200" b="1" dirty="0">
                <a:latin typeface="Century Gothic" panose="020B0502020202020204" pitchFamily="34" charset="0"/>
              </a:rPr>
              <a:t>no hay</a:t>
            </a:r>
            <a:r>
              <a:rPr lang="en-GB" sz="2200" dirty="0">
                <a:latin typeface="Century Gothic" panose="020B0502020202020204" pitchFamily="34" charset="0"/>
              </a:rPr>
              <a:t>.</a:t>
            </a:r>
            <a:endParaRPr lang="en-GB" sz="2200" b="1" dirty="0">
              <a:latin typeface="Century Gothic" panose="020B0502020202020204" pitchFamily="34" charset="0"/>
            </a:endParaRPr>
          </a:p>
        </p:txBody>
      </p:sp>
      <p:sp>
        <p:nvSpPr>
          <p:cNvPr id="15" name="TextBox 14">
            <a:extLst>
              <a:ext uri="{FF2B5EF4-FFF2-40B4-BE49-F238E27FC236}">
                <a16:creationId xmlns:a16="http://schemas.microsoft.com/office/drawing/2014/main" id="{DA6416E5-5145-4A1B-8747-A52F463B3DE6}"/>
              </a:ext>
            </a:extLst>
          </p:cNvPr>
          <p:cNvSpPr txBox="1"/>
          <p:nvPr/>
        </p:nvSpPr>
        <p:spPr>
          <a:xfrm>
            <a:off x="890138" y="2139095"/>
            <a:ext cx="11301862"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entury Gothic" panose="020B0502020202020204" pitchFamily="34" charset="0"/>
              </a:rPr>
              <a:t>Look at the cards and ask him/her questions about what there is. Use </a:t>
            </a:r>
            <a:r>
              <a:rPr lang="en-GB" sz="2200" b="1" dirty="0">
                <a:latin typeface="Century Gothic" panose="020B0502020202020204" pitchFamily="34" charset="0"/>
              </a:rPr>
              <a:t>hay.</a:t>
            </a:r>
            <a:endParaRPr lang="en-GB" sz="2200" b="1" dirty="0"/>
          </a:p>
        </p:txBody>
      </p:sp>
      <p:sp>
        <p:nvSpPr>
          <p:cNvPr id="17" name="TextBox 16">
            <a:extLst>
              <a:ext uri="{FF2B5EF4-FFF2-40B4-BE49-F238E27FC236}">
                <a16:creationId xmlns:a16="http://schemas.microsoft.com/office/drawing/2014/main" id="{9999B561-EBCF-4B95-AA38-6C2FA0D52F80}"/>
              </a:ext>
            </a:extLst>
          </p:cNvPr>
          <p:cNvSpPr txBox="1"/>
          <p:nvPr/>
        </p:nvSpPr>
        <p:spPr>
          <a:xfrm>
            <a:off x="351274" y="3625190"/>
            <a:ext cx="1637946" cy="430887"/>
          </a:xfrm>
          <a:prstGeom prst="rect">
            <a:avLst/>
          </a:prstGeom>
          <a:noFill/>
        </p:spPr>
        <p:txBody>
          <a:bodyPr wrap="square" rtlCol="0">
            <a:spAutoFit/>
          </a:bodyPr>
          <a:lstStyle/>
          <a:p>
            <a:r>
              <a:rPr lang="en-GB" sz="2200" b="1" dirty="0">
                <a:latin typeface="Century Gothic" panose="020B0502020202020204" pitchFamily="34" charset="0"/>
              </a:rPr>
              <a:t>Student B:</a:t>
            </a:r>
          </a:p>
        </p:txBody>
      </p:sp>
      <p:sp>
        <p:nvSpPr>
          <p:cNvPr id="18" name="TextBox 17">
            <a:extLst>
              <a:ext uri="{FF2B5EF4-FFF2-40B4-BE49-F238E27FC236}">
                <a16:creationId xmlns:a16="http://schemas.microsoft.com/office/drawing/2014/main" id="{A71F1C7C-51BB-4412-8B1D-CD30DDF71CA2}"/>
              </a:ext>
            </a:extLst>
          </p:cNvPr>
          <p:cNvSpPr txBox="1"/>
          <p:nvPr/>
        </p:nvSpPr>
        <p:spPr>
          <a:xfrm>
            <a:off x="368735" y="5873838"/>
            <a:ext cx="3096521" cy="430887"/>
          </a:xfrm>
          <a:prstGeom prst="rect">
            <a:avLst/>
          </a:prstGeom>
          <a:noFill/>
        </p:spPr>
        <p:txBody>
          <a:bodyPr wrap="square" rtlCol="0">
            <a:spAutoFit/>
          </a:bodyPr>
          <a:lstStyle/>
          <a:p>
            <a:r>
              <a:rPr lang="en-GB" sz="2200" b="1" dirty="0">
                <a:latin typeface="Century Gothic" panose="020B0502020202020204" pitchFamily="34" charset="0"/>
              </a:rPr>
              <a:t>Then swap roles.</a:t>
            </a:r>
          </a:p>
        </p:txBody>
      </p:sp>
      <p:sp>
        <p:nvSpPr>
          <p:cNvPr id="19" name="TextBox 18">
            <a:extLst>
              <a:ext uri="{FF2B5EF4-FFF2-40B4-BE49-F238E27FC236}">
                <a16:creationId xmlns:a16="http://schemas.microsoft.com/office/drawing/2014/main" id="{92B8643B-C513-4E86-BE6F-090908B1ED28}"/>
              </a:ext>
            </a:extLst>
          </p:cNvPr>
          <p:cNvSpPr txBox="1"/>
          <p:nvPr/>
        </p:nvSpPr>
        <p:spPr>
          <a:xfrm>
            <a:off x="1864181" y="3621791"/>
            <a:ext cx="8566587" cy="430887"/>
          </a:xfrm>
          <a:prstGeom prst="rect">
            <a:avLst/>
          </a:prstGeom>
          <a:noFill/>
        </p:spPr>
        <p:txBody>
          <a:bodyPr wrap="square" rtlCol="0">
            <a:spAutoFit/>
          </a:bodyPr>
          <a:lstStyle/>
          <a:p>
            <a:r>
              <a:rPr lang="en-GB" sz="2200" b="1" dirty="0">
                <a:latin typeface="Century Gothic" panose="020B0502020202020204" pitchFamily="34" charset="0"/>
              </a:rPr>
              <a:t>Respond to your partner’s questions about your two houses.</a:t>
            </a:r>
          </a:p>
        </p:txBody>
      </p:sp>
      <p:sp>
        <p:nvSpPr>
          <p:cNvPr id="20" name="Oval Callout 1">
            <a:extLst>
              <a:ext uri="{FF2B5EF4-FFF2-40B4-BE49-F238E27FC236}">
                <a16:creationId xmlns:a16="http://schemas.microsoft.com/office/drawing/2014/main" id="{1D57DF0B-E1AA-412D-AFD3-60F7318E1FCD}"/>
              </a:ext>
            </a:extLst>
          </p:cNvPr>
          <p:cNvSpPr/>
          <p:nvPr/>
        </p:nvSpPr>
        <p:spPr>
          <a:xfrm>
            <a:off x="8821740" y="3991198"/>
            <a:ext cx="2632350" cy="1223866"/>
          </a:xfrm>
          <a:prstGeom prst="wedgeEllipseCallout">
            <a:avLst>
              <a:gd name="adj1" fmla="val 36767"/>
              <a:gd name="adj2" fmla="val -3137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tx1"/>
                </a:solidFill>
                <a:latin typeface="Century Gothic" panose="020B0502020202020204" pitchFamily="34" charset="0"/>
              </a:rPr>
              <a:t>Remember!</a:t>
            </a:r>
          </a:p>
          <a:p>
            <a:pPr algn="ctr"/>
            <a:r>
              <a:rPr lang="en-GB" i="1" dirty="0">
                <a:solidFill>
                  <a:schemeClr val="tx1"/>
                </a:solidFill>
                <a:latin typeface="Century Gothic" panose="020B0502020202020204" pitchFamily="34" charset="0"/>
              </a:rPr>
              <a:t>‘Here’ is ‘aquí’.</a:t>
            </a:r>
          </a:p>
          <a:p>
            <a:pPr algn="ctr"/>
            <a:r>
              <a:rPr lang="en-GB" i="1" dirty="0">
                <a:solidFill>
                  <a:schemeClr val="tx1"/>
                </a:solidFill>
                <a:latin typeface="Century Gothic" panose="020B0502020202020204" pitchFamily="34" charset="0"/>
              </a:rPr>
              <a:t>‘There’ is ‘allí</a:t>
            </a:r>
            <a:r>
              <a:rPr lang="en-GB" i="1" dirty="0">
                <a:solidFill>
                  <a:schemeClr val="tx1"/>
                </a:solidFill>
              </a:rPr>
              <a:t>’</a:t>
            </a:r>
          </a:p>
        </p:txBody>
      </p:sp>
      <p:sp>
        <p:nvSpPr>
          <p:cNvPr id="4" name="Title 3">
            <a:extLst>
              <a:ext uri="{FF2B5EF4-FFF2-40B4-BE49-F238E27FC236}">
                <a16:creationId xmlns:a16="http://schemas.microsoft.com/office/drawing/2014/main" id="{69D4E67B-4545-49BA-9E90-77242C10991B}"/>
              </a:ext>
            </a:extLst>
          </p:cNvPr>
          <p:cNvSpPr>
            <a:spLocks noGrp="1"/>
          </p:cNvSpPr>
          <p:nvPr>
            <p:ph type="title"/>
          </p:nvPr>
        </p:nvSpPr>
        <p:spPr>
          <a:xfrm>
            <a:off x="0" y="213557"/>
            <a:ext cx="6435056" cy="647577"/>
          </a:xfrm>
        </p:spPr>
        <p:txBody>
          <a:bodyPr>
            <a:normAutofit/>
          </a:bodyPr>
          <a:lstStyle/>
          <a:p>
            <a:r>
              <a:rPr lang="en-GB" sz="2800" dirty="0">
                <a:effectLst/>
              </a:rPr>
              <a:t>¿</a:t>
            </a:r>
            <a:r>
              <a:rPr lang="en-GB" sz="2800" dirty="0" err="1">
                <a:effectLst/>
              </a:rPr>
              <a:t>Qué</a:t>
            </a:r>
            <a:r>
              <a:rPr lang="en-GB" sz="2800" dirty="0">
                <a:effectLst/>
              </a:rPr>
              <a:t> hay </a:t>
            </a:r>
            <a:r>
              <a:rPr lang="en-GB" sz="2800" dirty="0" err="1">
                <a:effectLst/>
              </a:rPr>
              <a:t>en</a:t>
            </a:r>
            <a:r>
              <a:rPr lang="en-GB" sz="2800" dirty="0">
                <a:effectLst/>
              </a:rPr>
              <a:t> la </a:t>
            </a:r>
            <a:r>
              <a:rPr lang="en-GB" sz="2800" dirty="0"/>
              <a:t>casa? ¿</a:t>
            </a:r>
            <a:r>
              <a:rPr lang="en-GB" sz="2800" dirty="0" err="1"/>
              <a:t>Dónde</a:t>
            </a:r>
            <a:r>
              <a:rPr lang="en-GB" sz="2800" dirty="0"/>
              <a:t>?  </a:t>
            </a:r>
            <a:endParaRPr lang="en-GB" sz="2800" dirty="0">
              <a:effectLst/>
            </a:endParaRPr>
          </a:p>
        </p:txBody>
      </p:sp>
      <p:sp>
        <p:nvSpPr>
          <p:cNvPr id="16" name="Rounded Rectangle 11">
            <a:extLst>
              <a:ext uri="{FF2B5EF4-FFF2-40B4-BE49-F238E27FC236}">
                <a16:creationId xmlns:a16="http://schemas.microsoft.com/office/drawing/2014/main" id="{3ECCCF6C-20B9-4B29-BFF9-A9648BF0636B}"/>
              </a:ext>
            </a:extLst>
          </p:cNvPr>
          <p:cNvSpPr/>
          <p:nvPr/>
        </p:nvSpPr>
        <p:spPr>
          <a:xfrm>
            <a:off x="9617839" y="258801"/>
            <a:ext cx="2496803" cy="42372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B00C6FF7-F007-4144-B15B-7697CB4E74AB}"/>
              </a:ext>
            </a:extLst>
          </p:cNvPr>
          <p:cNvSpPr txBox="1"/>
          <p:nvPr/>
        </p:nvSpPr>
        <p:spPr>
          <a:xfrm>
            <a:off x="9354589" y="221199"/>
            <a:ext cx="3023910" cy="400110"/>
          </a:xfrm>
          <a:prstGeom prst="rect">
            <a:avLst/>
          </a:prstGeom>
          <a:noFill/>
        </p:spPr>
        <p:txBody>
          <a:bodyPr wrap="square">
            <a:spAutoFit/>
          </a:bodyPr>
          <a:lstStyle/>
          <a:p>
            <a:pPr algn="ct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11" name="Picture 10">
            <a:extLst>
              <a:ext uri="{FF2B5EF4-FFF2-40B4-BE49-F238E27FC236}">
                <a16:creationId xmlns:a16="http://schemas.microsoft.com/office/drawing/2014/main" id="{67C5264C-7FA7-4947-B230-FCE518810143}"/>
              </a:ext>
            </a:extLst>
          </p:cNvPr>
          <p:cNvPicPr>
            <a:picLocks noChangeAspect="1"/>
          </p:cNvPicPr>
          <p:nvPr/>
        </p:nvPicPr>
        <p:blipFill>
          <a:blip r:embed="rId3"/>
          <a:stretch>
            <a:fillRect/>
          </a:stretch>
        </p:blipFill>
        <p:spPr>
          <a:xfrm>
            <a:off x="7063052" y="282392"/>
            <a:ext cx="1251496" cy="738383"/>
          </a:xfrm>
          <a:prstGeom prst="rect">
            <a:avLst/>
          </a:prstGeom>
        </p:spPr>
      </p:pic>
      <p:pic>
        <p:nvPicPr>
          <p:cNvPr id="23" name="Picture 22">
            <a:extLst>
              <a:ext uri="{FF2B5EF4-FFF2-40B4-BE49-F238E27FC236}">
                <a16:creationId xmlns:a16="http://schemas.microsoft.com/office/drawing/2014/main" id="{6347F062-7ED5-4199-8CC5-E4EB660A5B44}"/>
              </a:ext>
            </a:extLst>
          </p:cNvPr>
          <p:cNvPicPr>
            <a:picLocks noChangeAspect="1"/>
          </p:cNvPicPr>
          <p:nvPr/>
        </p:nvPicPr>
        <p:blipFill>
          <a:blip r:embed="rId4"/>
          <a:stretch>
            <a:fillRect/>
          </a:stretch>
        </p:blipFill>
        <p:spPr>
          <a:xfrm>
            <a:off x="8314548" y="280286"/>
            <a:ext cx="1222080" cy="791525"/>
          </a:xfrm>
          <a:prstGeom prst="rect">
            <a:avLst/>
          </a:prstGeom>
        </p:spPr>
      </p:pic>
      <p:pic>
        <p:nvPicPr>
          <p:cNvPr id="24" name="Picture 23" descr="A yellow and blue oval shaped objects&#10;&#10;Description automatically generated">
            <a:extLst>
              <a:ext uri="{FF2B5EF4-FFF2-40B4-BE49-F238E27FC236}">
                <a16:creationId xmlns:a16="http://schemas.microsoft.com/office/drawing/2014/main" id="{905A4219-48D7-4BC0-ADEC-0BA6192CE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4624" y="755306"/>
            <a:ext cx="1864840" cy="1219212"/>
          </a:xfrm>
          <a:prstGeom prst="rect">
            <a:avLst/>
          </a:prstGeom>
        </p:spPr>
      </p:pic>
    </p:spTree>
    <p:extLst>
      <p:ext uri="{BB962C8B-B14F-4D97-AF65-F5344CB8AC3E}">
        <p14:creationId xmlns:p14="http://schemas.microsoft.com/office/powerpoint/2010/main" val="28679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4" grpId="0"/>
      <p:bldP spid="15" grpId="0"/>
      <p:bldP spid="17" grpId="0"/>
      <p:bldP spid="18" grpId="0"/>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DBA30-C5F9-48FF-B60F-A837500520DD}"/>
              </a:ext>
            </a:extLst>
          </p:cNvPr>
          <p:cNvSpPr txBox="1"/>
          <p:nvPr/>
        </p:nvSpPr>
        <p:spPr>
          <a:xfrm>
            <a:off x="-13556" y="3290449"/>
            <a:ext cx="1864970"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Persona A</a:t>
            </a:r>
          </a:p>
        </p:txBody>
      </p:sp>
      <p:sp>
        <p:nvSpPr>
          <p:cNvPr id="3" name="TextBox 2">
            <a:extLst>
              <a:ext uri="{FF2B5EF4-FFF2-40B4-BE49-F238E27FC236}">
                <a16:creationId xmlns:a16="http://schemas.microsoft.com/office/drawing/2014/main" id="{60C3EBA7-7051-4D3F-A648-4EB377701DAB}"/>
              </a:ext>
            </a:extLst>
          </p:cNvPr>
          <p:cNvSpPr txBox="1"/>
          <p:nvPr/>
        </p:nvSpPr>
        <p:spPr>
          <a:xfrm>
            <a:off x="10066385" y="3254391"/>
            <a:ext cx="1864970"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Persona B</a:t>
            </a:r>
          </a:p>
        </p:txBody>
      </p:sp>
      <p:sp>
        <p:nvSpPr>
          <p:cNvPr id="4" name="Rectangular Callout 3">
            <a:extLst>
              <a:ext uri="{FF2B5EF4-FFF2-40B4-BE49-F238E27FC236}">
                <a16:creationId xmlns:a16="http://schemas.microsoft.com/office/drawing/2014/main" id="{FA76B0CF-EE8A-4E30-B4CD-598C2206D690}"/>
              </a:ext>
            </a:extLst>
          </p:cNvPr>
          <p:cNvSpPr/>
          <p:nvPr/>
        </p:nvSpPr>
        <p:spPr>
          <a:xfrm>
            <a:off x="2107853" y="2711976"/>
            <a:ext cx="3241499" cy="1084831"/>
          </a:xfrm>
          <a:prstGeom prst="wedgeRectCallout">
            <a:avLst>
              <a:gd name="adj1" fmla="val -67354"/>
              <a:gd name="adj2" fmla="val 3144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¿Hay unos </a:t>
            </a:r>
            <a:r>
              <a:rPr lang="en-GB" sz="2800" dirty="0" err="1">
                <a:solidFill>
                  <a:srgbClr val="002060"/>
                </a:solidFill>
                <a:latin typeface="Century Gothic" panose="020B0502020202020204" pitchFamily="34" charset="0"/>
              </a:rPr>
              <a:t>gatos</a:t>
            </a:r>
            <a:r>
              <a:rPr lang="en-GB" sz="2800" dirty="0">
                <a:solidFill>
                  <a:srgbClr val="002060"/>
                </a:solidFill>
                <a:latin typeface="Century Gothic" panose="020B0502020202020204" pitchFamily="34" charset="0"/>
              </a:rPr>
              <a:t>?</a:t>
            </a:r>
          </a:p>
        </p:txBody>
      </p:sp>
      <p:sp>
        <p:nvSpPr>
          <p:cNvPr id="5" name="Rectangular Callout 4">
            <a:extLst>
              <a:ext uri="{FF2B5EF4-FFF2-40B4-BE49-F238E27FC236}">
                <a16:creationId xmlns:a16="http://schemas.microsoft.com/office/drawing/2014/main" id="{BF791790-1D9F-4BBA-AF3C-19801A8C0432}"/>
              </a:ext>
            </a:extLst>
          </p:cNvPr>
          <p:cNvSpPr/>
          <p:nvPr/>
        </p:nvSpPr>
        <p:spPr>
          <a:xfrm>
            <a:off x="5605791" y="2705250"/>
            <a:ext cx="3241499" cy="1084831"/>
          </a:xfrm>
          <a:prstGeom prst="wedgeRectCallout">
            <a:avLst>
              <a:gd name="adj1" fmla="val 82600"/>
              <a:gd name="adj2" fmla="val 27010"/>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Sí</a:t>
            </a:r>
            <a:r>
              <a:rPr lang="en-GB" sz="2800" dirty="0">
                <a:solidFill>
                  <a:srgbClr val="002060"/>
                </a:solidFill>
                <a:latin typeface="Century Gothic" panose="020B0502020202020204" pitchFamily="34" charset="0"/>
              </a:rPr>
              <a:t>, hay unos </a:t>
            </a:r>
            <a:r>
              <a:rPr lang="en-GB" sz="2800" dirty="0" err="1">
                <a:solidFill>
                  <a:srgbClr val="002060"/>
                </a:solidFill>
                <a:latin typeface="Century Gothic" panose="020B0502020202020204" pitchFamily="34" charset="0"/>
              </a:rPr>
              <a:t>gatos</a:t>
            </a:r>
            <a:r>
              <a:rPr lang="en-GB" sz="2800" dirty="0">
                <a:solidFill>
                  <a:srgbClr val="002060"/>
                </a:solidFill>
                <a:latin typeface="Century Gothic" panose="020B0502020202020204" pitchFamily="34" charset="0"/>
              </a:rPr>
              <a:t>.</a:t>
            </a:r>
          </a:p>
        </p:txBody>
      </p:sp>
      <p:sp>
        <p:nvSpPr>
          <p:cNvPr id="6" name="Rectangular Callout 5">
            <a:extLst>
              <a:ext uri="{FF2B5EF4-FFF2-40B4-BE49-F238E27FC236}">
                <a16:creationId xmlns:a16="http://schemas.microsoft.com/office/drawing/2014/main" id="{15D1AB19-1C45-4514-A5A1-80A79606D932}"/>
              </a:ext>
            </a:extLst>
          </p:cNvPr>
          <p:cNvSpPr/>
          <p:nvPr/>
        </p:nvSpPr>
        <p:spPr>
          <a:xfrm>
            <a:off x="2107853" y="3894897"/>
            <a:ext cx="3241499" cy="1084831"/>
          </a:xfrm>
          <a:prstGeom prst="wedgeRectCallout">
            <a:avLst>
              <a:gd name="adj1" fmla="val -65869"/>
              <a:gd name="adj2" fmla="val 21095"/>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Dónde</a:t>
            </a:r>
            <a:r>
              <a:rPr lang="en-GB" sz="2800" dirty="0">
                <a:solidFill>
                  <a:srgbClr val="002060"/>
                </a:solidFill>
                <a:latin typeface="Century Gothic" panose="020B0502020202020204" pitchFamily="34" charset="0"/>
              </a:rPr>
              <a:t>?</a:t>
            </a:r>
          </a:p>
        </p:txBody>
      </p:sp>
      <p:sp>
        <p:nvSpPr>
          <p:cNvPr id="7" name="Rectangular Callout 6">
            <a:extLst>
              <a:ext uri="{FF2B5EF4-FFF2-40B4-BE49-F238E27FC236}">
                <a16:creationId xmlns:a16="http://schemas.microsoft.com/office/drawing/2014/main" id="{2E92C7B2-9A11-4002-A594-8232DADFC176}"/>
              </a:ext>
            </a:extLst>
          </p:cNvPr>
          <p:cNvSpPr/>
          <p:nvPr/>
        </p:nvSpPr>
        <p:spPr>
          <a:xfrm>
            <a:off x="5571792" y="3929457"/>
            <a:ext cx="3241499" cy="1084831"/>
          </a:xfrm>
          <a:prstGeom prst="wedgeRectCallout">
            <a:avLst>
              <a:gd name="adj1" fmla="val 75176"/>
              <a:gd name="adj2" fmla="val 21095"/>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Aquí, en </a:t>
            </a:r>
            <a:r>
              <a:rPr lang="en-GB" sz="2800" dirty="0" err="1">
                <a:solidFill>
                  <a:srgbClr val="002060"/>
                </a:solidFill>
                <a:latin typeface="Century Gothic" panose="020B0502020202020204" pitchFamily="34" charset="0"/>
              </a:rPr>
              <a:t>Inglaterra</a:t>
            </a:r>
            <a:r>
              <a:rPr lang="en-GB" sz="2800" dirty="0">
                <a:solidFill>
                  <a:srgbClr val="002060"/>
                </a:solidFill>
                <a:latin typeface="Century Gothic" panose="020B0502020202020204" pitchFamily="34" charset="0"/>
              </a:rPr>
              <a:t>.</a:t>
            </a:r>
          </a:p>
        </p:txBody>
      </p:sp>
      <p:sp>
        <p:nvSpPr>
          <p:cNvPr id="8" name="Rectangular Callout 7">
            <a:extLst>
              <a:ext uri="{FF2B5EF4-FFF2-40B4-BE49-F238E27FC236}">
                <a16:creationId xmlns:a16="http://schemas.microsoft.com/office/drawing/2014/main" id="{AF446150-3D35-428D-B323-D5073A4CB86C}"/>
              </a:ext>
            </a:extLst>
          </p:cNvPr>
          <p:cNvSpPr/>
          <p:nvPr/>
        </p:nvSpPr>
        <p:spPr>
          <a:xfrm>
            <a:off x="2107854" y="5101404"/>
            <a:ext cx="3241499" cy="1084831"/>
          </a:xfrm>
          <a:prstGeom prst="wedgeRectCallout">
            <a:avLst>
              <a:gd name="adj1" fmla="val -65869"/>
              <a:gd name="adj2" fmla="val 21095"/>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Hmm… ¿</a:t>
            </a:r>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número</a:t>
            </a:r>
            <a:r>
              <a:rPr lang="en-GB" sz="2800" dirty="0">
                <a:solidFill>
                  <a:srgbClr val="002060"/>
                </a:solidFill>
                <a:latin typeface="Century Gothic" panose="020B0502020202020204" pitchFamily="34" charset="0"/>
              </a:rPr>
              <a:t> 5?</a:t>
            </a:r>
          </a:p>
        </p:txBody>
      </p:sp>
      <p:sp>
        <p:nvSpPr>
          <p:cNvPr id="9" name="Rectangular Callout 8">
            <a:extLst>
              <a:ext uri="{FF2B5EF4-FFF2-40B4-BE49-F238E27FC236}">
                <a16:creationId xmlns:a16="http://schemas.microsoft.com/office/drawing/2014/main" id="{E68E4273-0FC8-4895-9FFD-737530BB3C08}"/>
              </a:ext>
            </a:extLst>
          </p:cNvPr>
          <p:cNvSpPr/>
          <p:nvPr/>
        </p:nvSpPr>
        <p:spPr>
          <a:xfrm>
            <a:off x="5571792" y="5101404"/>
            <a:ext cx="3241499" cy="1084831"/>
          </a:xfrm>
          <a:prstGeom prst="wedgeRectCallout">
            <a:avLst>
              <a:gd name="adj1" fmla="val 75176"/>
              <a:gd name="adj2" fmla="val 25531"/>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Sí</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número</a:t>
            </a:r>
            <a:r>
              <a:rPr lang="en-GB" sz="2800" dirty="0">
                <a:solidFill>
                  <a:srgbClr val="002060"/>
                </a:solidFill>
                <a:latin typeface="Century Gothic" panose="020B0502020202020204" pitchFamily="34" charset="0"/>
              </a:rPr>
              <a:t> 5!</a:t>
            </a:r>
          </a:p>
        </p:txBody>
      </p:sp>
      <p:grpSp>
        <p:nvGrpSpPr>
          <p:cNvPr id="10" name="Group 9">
            <a:extLst>
              <a:ext uri="{FF2B5EF4-FFF2-40B4-BE49-F238E27FC236}">
                <a16:creationId xmlns:a16="http://schemas.microsoft.com/office/drawing/2014/main" id="{A660C082-E72D-469E-B427-C104C90C895C}"/>
              </a:ext>
            </a:extLst>
          </p:cNvPr>
          <p:cNvGrpSpPr/>
          <p:nvPr/>
        </p:nvGrpSpPr>
        <p:grpSpPr>
          <a:xfrm>
            <a:off x="3595874" y="51319"/>
            <a:ext cx="3596667" cy="2582921"/>
            <a:chOff x="3301438" y="-33263"/>
            <a:chExt cx="3770583" cy="3111973"/>
          </a:xfrm>
        </p:grpSpPr>
        <p:sp>
          <p:nvSpPr>
            <p:cNvPr id="11" name="Rectangle 10">
              <a:extLst>
                <a:ext uri="{FF2B5EF4-FFF2-40B4-BE49-F238E27FC236}">
                  <a16:creationId xmlns:a16="http://schemas.microsoft.com/office/drawing/2014/main" id="{E1F69B87-ACFD-4B39-B506-061C0DE4514F}"/>
                </a:ext>
              </a:extLst>
            </p:cNvPr>
            <p:cNvSpPr/>
            <p:nvPr/>
          </p:nvSpPr>
          <p:spPr>
            <a:xfrm>
              <a:off x="3301438" y="0"/>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AB1E8E39-760E-4241-B094-B6E67BC9B867}"/>
                </a:ext>
              </a:extLst>
            </p:cNvPr>
            <p:cNvCxnSpPr/>
            <p:nvPr/>
          </p:nvCxnSpPr>
          <p:spPr>
            <a:xfrm>
              <a:off x="5268975" y="198918"/>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49E552E3-CD93-4C77-84F9-4B86E57B9EB5}"/>
                </a:ext>
              </a:extLst>
            </p:cNvPr>
            <p:cNvSpPr/>
            <p:nvPr/>
          </p:nvSpPr>
          <p:spPr>
            <a:xfrm>
              <a:off x="4785770" y="2780005"/>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rgbClr val="002060"/>
                  </a:solidFill>
                  <a:latin typeface="Century Gothic" panose="020B0502020202020204" pitchFamily="34" charset="0"/>
                </a:rPr>
                <a:t>casa 5</a:t>
              </a:r>
            </a:p>
          </p:txBody>
        </p:sp>
        <p:pic>
          <p:nvPicPr>
            <p:cNvPr id="14" name="Picture 2" descr="http://www.clker.com/cliparts/7/f/8/3/11949855171422370184cartoon_cat_gerald_g._01.svg.med.png">
              <a:extLst>
                <a:ext uri="{FF2B5EF4-FFF2-40B4-BE49-F238E27FC236}">
                  <a16:creationId xmlns:a16="http://schemas.microsoft.com/office/drawing/2014/main" id="{A7E67BFA-A423-4370-959C-4701454182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2548" y="1761572"/>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f/3/d/7/11954291422072351955johnny_automatic_wooden_chair.svg.med.png">
              <a:extLst>
                <a:ext uri="{FF2B5EF4-FFF2-40B4-BE49-F238E27FC236}">
                  <a16:creationId xmlns:a16="http://schemas.microsoft.com/office/drawing/2014/main" id="{7B782237-4B8E-490E-98A0-F6A90FD20B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9167" y="2440899"/>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3/6/a/e/1194984436700707086wooden_table_benji_park_01.svg.med.png">
              <a:extLst>
                <a:ext uri="{FF2B5EF4-FFF2-40B4-BE49-F238E27FC236}">
                  <a16:creationId xmlns:a16="http://schemas.microsoft.com/office/drawing/2014/main" id="{7A547EA5-514C-4392-B712-2CB2C3E650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6604" y="1308080"/>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C/C/G/u/O/door-line-art-md.png">
              <a:extLst>
                <a:ext uri="{FF2B5EF4-FFF2-40B4-BE49-F238E27FC236}">
                  <a16:creationId xmlns:a16="http://schemas.microsoft.com/office/drawing/2014/main" id="{53594F1F-8F0F-48BA-BC1A-916222605D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509" y="1932288"/>
              <a:ext cx="307106" cy="5736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ker.com/cliparts/1/5/b/4/1237562172708840408pitr_Window_icon.svg.med.png">
              <a:extLst>
                <a:ext uri="{FF2B5EF4-FFF2-40B4-BE49-F238E27FC236}">
                  <a16:creationId xmlns:a16="http://schemas.microsoft.com/office/drawing/2014/main" id="{585F5163-4809-49A8-973E-8814468459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9743" y="489557"/>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A88695E-4DA1-44E7-9654-F5CBABA6FBE2}"/>
                </a:ext>
              </a:extLst>
            </p:cNvPr>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013705" y="420651"/>
              <a:ext cx="434724" cy="828339"/>
            </a:xfrm>
            <a:prstGeom prst="rect">
              <a:avLst/>
            </a:prstGeom>
          </p:spPr>
        </p:pic>
        <p:pic>
          <p:nvPicPr>
            <p:cNvPr id="20" name="Picture 19">
              <a:extLst>
                <a:ext uri="{FF2B5EF4-FFF2-40B4-BE49-F238E27FC236}">
                  <a16:creationId xmlns:a16="http://schemas.microsoft.com/office/drawing/2014/main" id="{6851F8ED-11C7-4F4A-831C-57CB42BA81D3}"/>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5501898" y="893439"/>
              <a:ext cx="503723" cy="910987"/>
            </a:xfrm>
            <a:prstGeom prst="rect">
              <a:avLst/>
            </a:prstGeom>
          </p:spPr>
        </p:pic>
        <p:sp>
          <p:nvSpPr>
            <p:cNvPr id="21" name="TextBox 20">
              <a:extLst>
                <a:ext uri="{FF2B5EF4-FFF2-40B4-BE49-F238E27FC236}">
                  <a16:creationId xmlns:a16="http://schemas.microsoft.com/office/drawing/2014/main" id="{59809D9F-1BEC-4992-93C0-F64AE93A8CA9}"/>
                </a:ext>
              </a:extLst>
            </p:cNvPr>
            <p:cNvSpPr txBox="1"/>
            <p:nvPr/>
          </p:nvSpPr>
          <p:spPr>
            <a:xfrm>
              <a:off x="3794522" y="-33263"/>
              <a:ext cx="901353" cy="4820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here</a:t>
              </a:r>
            </a:p>
          </p:txBody>
        </p:sp>
        <p:sp>
          <p:nvSpPr>
            <p:cNvPr id="22" name="TextBox 21">
              <a:extLst>
                <a:ext uri="{FF2B5EF4-FFF2-40B4-BE49-F238E27FC236}">
                  <a16:creationId xmlns:a16="http://schemas.microsoft.com/office/drawing/2014/main" id="{A5FB57AB-BCC9-4E41-A2DA-310D156E7B1E}"/>
                </a:ext>
              </a:extLst>
            </p:cNvPr>
            <p:cNvSpPr txBox="1"/>
            <p:nvPr/>
          </p:nvSpPr>
          <p:spPr>
            <a:xfrm>
              <a:off x="5857952" y="-8918"/>
              <a:ext cx="901353" cy="4820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there</a:t>
              </a:r>
            </a:p>
          </p:txBody>
        </p:sp>
        <p:pic>
          <p:nvPicPr>
            <p:cNvPr id="23" name="Picture 2" descr="http://www.clker.com/cliparts/f/3/d/7/11954291422072351955johnny_automatic_wooden_chair.svg.med.png">
              <a:extLst>
                <a:ext uri="{FF2B5EF4-FFF2-40B4-BE49-F238E27FC236}">
                  <a16:creationId xmlns:a16="http://schemas.microsoft.com/office/drawing/2014/main" id="{84DA3840-52D1-4B18-90B3-0AF77EB10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2564" y="2378683"/>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7/f/8/3/11949855171422370184cartoon_cat_gerald_g._01.svg.med.png">
              <a:extLst>
                <a:ext uri="{FF2B5EF4-FFF2-40B4-BE49-F238E27FC236}">
                  <a16:creationId xmlns:a16="http://schemas.microsoft.com/office/drawing/2014/main" id="{C7523178-6969-4A95-8AF0-72F1A49075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7124" y="1761572"/>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5C2ABDF-6072-4790-9A03-9457A4681F3B}"/>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056766" y="893439"/>
              <a:ext cx="503723" cy="910987"/>
            </a:xfrm>
            <a:prstGeom prst="rect">
              <a:avLst/>
            </a:prstGeom>
          </p:spPr>
        </p:pic>
      </p:grpSp>
      <p:sp>
        <p:nvSpPr>
          <p:cNvPr id="27" name="Oval Callout 29">
            <a:extLst>
              <a:ext uri="{FF2B5EF4-FFF2-40B4-BE49-F238E27FC236}">
                <a16:creationId xmlns:a16="http://schemas.microsoft.com/office/drawing/2014/main" id="{ECD992D3-69B9-4D4E-9829-90C4EA91470F}"/>
              </a:ext>
            </a:extLst>
          </p:cNvPr>
          <p:cNvSpPr/>
          <p:nvPr/>
        </p:nvSpPr>
        <p:spPr>
          <a:xfrm>
            <a:off x="8317059" y="1181318"/>
            <a:ext cx="3106633" cy="1618729"/>
          </a:xfrm>
          <a:prstGeom prst="wedgeEllipseCallout">
            <a:avLst>
              <a:gd name="adj1" fmla="val -40385"/>
              <a:gd name="adj2" fmla="val 9170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a:t>
            </a:r>
            <a:r>
              <a:rPr lang="en-GB" sz="2200" b="1" dirty="0" err="1">
                <a:solidFill>
                  <a:srgbClr val="002060"/>
                </a:solidFill>
                <a:latin typeface="Century Gothic" panose="020B0502020202020204" pitchFamily="34" charset="0"/>
              </a:rPr>
              <a:t>Importante</a:t>
            </a:r>
            <a:r>
              <a:rPr lang="en-GB" sz="2200" b="1" dirty="0">
                <a:solidFill>
                  <a:srgbClr val="002060"/>
                </a:solidFill>
                <a:latin typeface="Century Gothic" panose="020B0502020202020204" pitchFamily="34" charset="0"/>
              </a:rPr>
              <a:t>! </a:t>
            </a:r>
            <a:br>
              <a:rPr lang="en-GB" sz="2200" b="1" dirty="0">
                <a:solidFill>
                  <a:srgbClr val="002060"/>
                </a:solidFill>
                <a:latin typeface="Century Gothic" panose="020B0502020202020204" pitchFamily="34" charset="0"/>
              </a:rPr>
            </a:br>
            <a:r>
              <a:rPr lang="en-GB" sz="2200" dirty="0" err="1">
                <a:solidFill>
                  <a:srgbClr val="002060"/>
                </a:solidFill>
                <a:latin typeface="Century Gothic" panose="020B0502020202020204" pitchFamily="34" charset="0"/>
              </a:rPr>
              <a:t>Usa</a:t>
            </a:r>
            <a:r>
              <a:rPr lang="en-GB" sz="2200" dirty="0">
                <a:solidFill>
                  <a:srgbClr val="002060"/>
                </a:solidFill>
                <a:latin typeface="Century Gothic" panose="020B0502020202020204" pitchFamily="34" charset="0"/>
              </a:rPr>
              <a:t> una </a:t>
            </a:r>
            <a:r>
              <a:rPr lang="en-GB" sz="2200" dirty="0" err="1">
                <a:solidFill>
                  <a:srgbClr val="002060"/>
                </a:solidFill>
                <a:latin typeface="Century Gothic" panose="020B0502020202020204" pitchFamily="34" charset="0"/>
              </a:rPr>
              <a:t>frase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completa</a:t>
            </a:r>
            <a:r>
              <a:rPr lang="en-GB" sz="2200"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sym typeface="Wingdings" panose="05000000000000000000" pitchFamily="2" charset="2"/>
              </a:rPr>
              <a:t></a:t>
            </a:r>
            <a:endParaRPr lang="en-GB" sz="2200" dirty="0">
              <a:solidFill>
                <a:srgbClr val="002060"/>
              </a:solidFill>
              <a:latin typeface="Century Gothic" panose="020B0502020202020204" pitchFamily="34" charset="0"/>
            </a:endParaRPr>
          </a:p>
        </p:txBody>
      </p:sp>
      <p:cxnSp>
        <p:nvCxnSpPr>
          <p:cNvPr id="28" name="Straight Arrow Connector 27">
            <a:extLst>
              <a:ext uri="{FF2B5EF4-FFF2-40B4-BE49-F238E27FC236}">
                <a16:creationId xmlns:a16="http://schemas.microsoft.com/office/drawing/2014/main" id="{EE6219EA-009E-490A-BF46-C08991C1C2D3}"/>
              </a:ext>
            </a:extLst>
          </p:cNvPr>
          <p:cNvCxnSpPr/>
          <p:nvPr/>
        </p:nvCxnSpPr>
        <p:spPr>
          <a:xfrm>
            <a:off x="2641600" y="1785257"/>
            <a:ext cx="970316" cy="1451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http://www.clker.com/cliparts/b/9/3/0/1195425920145591398johnny_automatic_crystal_goblet.svg.med.png">
            <a:extLst>
              <a:ext uri="{FF2B5EF4-FFF2-40B4-BE49-F238E27FC236}">
                <a16:creationId xmlns:a16="http://schemas.microsoft.com/office/drawing/2014/main" id="{B1A9CDEB-CF72-4BCF-ADA2-FC6A0578D0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76318" y="2039053"/>
            <a:ext cx="260775" cy="5268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b/9/3/0/1195425920145591398johnny_automatic_crystal_goblet.svg.med.png">
            <a:extLst>
              <a:ext uri="{FF2B5EF4-FFF2-40B4-BE49-F238E27FC236}">
                <a16:creationId xmlns:a16="http://schemas.microsoft.com/office/drawing/2014/main" id="{DF9AA91E-568D-473E-8519-BA59BDA65E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95163" y="2006991"/>
            <a:ext cx="289683" cy="585278"/>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30">
            <a:extLst>
              <a:ext uri="{FF2B5EF4-FFF2-40B4-BE49-F238E27FC236}">
                <a16:creationId xmlns:a16="http://schemas.microsoft.com/office/drawing/2014/main" id="{25A8E4D5-6817-47AE-94E2-F9B02472F665}"/>
              </a:ext>
            </a:extLst>
          </p:cNvPr>
          <p:cNvSpPr>
            <a:spLocks noGrp="1"/>
          </p:cNvSpPr>
          <p:nvPr>
            <p:ph type="title"/>
          </p:nvPr>
        </p:nvSpPr>
        <p:spPr>
          <a:xfrm>
            <a:off x="0" y="213557"/>
            <a:ext cx="2503440" cy="647577"/>
          </a:xfrm>
        </p:spPr>
        <p:txBody>
          <a:bodyPr anchor="ctr"/>
          <a:lstStyle/>
          <a:p>
            <a:pPr rtl="0" eaLnBrk="1" latinLnBrk="0" hangingPunct="1"/>
            <a:r>
              <a:rPr lang="en-GB" sz="2400" b="1" kern="1200" dirty="0">
                <a:effectLst/>
                <a:ea typeface="+mn-ea"/>
                <a:cs typeface="+mn-cs"/>
              </a:rPr>
              <a:t>Un </a:t>
            </a:r>
            <a:r>
              <a:rPr lang="en-GB" sz="2400" b="1" kern="1200" dirty="0" err="1">
                <a:effectLst/>
                <a:ea typeface="+mn-ea"/>
                <a:cs typeface="+mn-cs"/>
              </a:rPr>
              <a:t>ejemplo</a:t>
            </a:r>
            <a:endParaRPr lang="en-GB" dirty="0">
              <a:effectLst/>
            </a:endParaRPr>
          </a:p>
        </p:txBody>
      </p:sp>
    </p:spTree>
    <p:extLst>
      <p:ext uri="{BB962C8B-B14F-4D97-AF65-F5344CB8AC3E}">
        <p14:creationId xmlns:p14="http://schemas.microsoft.com/office/powerpoint/2010/main" val="25546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5B7694-9A93-4DF6-AC33-0037C1824AEA}"/>
              </a:ext>
            </a:extLst>
          </p:cNvPr>
          <p:cNvSpPr/>
          <p:nvPr/>
        </p:nvSpPr>
        <p:spPr>
          <a:xfrm>
            <a:off x="4135627" y="78069"/>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A6750B96-790D-463C-8E2E-72FEEC9D8E66}"/>
              </a:ext>
            </a:extLst>
          </p:cNvPr>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7C0F96C6-62EA-44DA-8432-425C2B5084B6}"/>
              </a:ext>
            </a:extLst>
          </p:cNvPr>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851C6C39-4642-45DB-B9D2-4D7A29853C1E}"/>
              </a:ext>
            </a:extLst>
          </p:cNvPr>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2" name="TextBox 11">
            <a:extLst>
              <a:ext uri="{FF2B5EF4-FFF2-40B4-BE49-F238E27FC236}">
                <a16:creationId xmlns:a16="http://schemas.microsoft.com/office/drawing/2014/main" id="{0B70D233-ED00-41E8-9CE2-32C840B612B5}"/>
              </a:ext>
            </a:extLst>
          </p:cNvPr>
          <p:cNvSpPr txBox="1"/>
          <p:nvPr/>
        </p:nvSpPr>
        <p:spPr>
          <a:xfrm>
            <a:off x="2895184" y="79337"/>
            <a:ext cx="901353" cy="400110"/>
          </a:xfrm>
          <a:prstGeom prst="rect">
            <a:avLst/>
          </a:prstGeom>
          <a:noFill/>
        </p:spPr>
        <p:txBody>
          <a:bodyPr wrap="square" rtlCol="0">
            <a:spAutoFit/>
          </a:bodyPr>
          <a:lstStyle/>
          <a:p>
            <a:r>
              <a:rPr lang="en-GB" sz="2000" b="1" dirty="0">
                <a:latin typeface="Century Gothic" panose="020B0502020202020204" pitchFamily="34" charset="0"/>
              </a:rPr>
              <a:t>there</a:t>
            </a:r>
          </a:p>
        </p:txBody>
      </p:sp>
      <p:pic>
        <p:nvPicPr>
          <p:cNvPr id="13" name="Picture 2" descr="http://www.clker.com/cliparts/7/f/8/3/11949855171422370184cartoon_cat_gerald_g._01.svg.med.png">
            <a:extLst>
              <a:ext uri="{FF2B5EF4-FFF2-40B4-BE49-F238E27FC236}">
                <a16:creationId xmlns:a16="http://schemas.microsoft.com/office/drawing/2014/main" id="{BA148520-4866-4261-9B4F-88DD4968FA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5848" y="2548318"/>
            <a:ext cx="670763" cy="50307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5B22356F-A87E-4381-A4C3-CAC103E6C6F6}"/>
              </a:ext>
            </a:extLst>
          </p:cNvPr>
          <p:cNvCxnSpPr/>
          <p:nvPr/>
        </p:nvCxnSpPr>
        <p:spPr>
          <a:xfrm>
            <a:off x="2184597" y="234548"/>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ounded Rectangle 74">
            <a:extLst>
              <a:ext uri="{FF2B5EF4-FFF2-40B4-BE49-F238E27FC236}">
                <a16:creationId xmlns:a16="http://schemas.microsoft.com/office/drawing/2014/main" id="{D2B35847-C469-4E15-894E-2CC9192C1897}"/>
              </a:ext>
            </a:extLst>
          </p:cNvPr>
          <p:cNvSpPr/>
          <p:nvPr/>
        </p:nvSpPr>
        <p:spPr>
          <a:xfrm>
            <a:off x="1701392" y="2815635"/>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casa 1</a:t>
            </a:r>
          </a:p>
        </p:txBody>
      </p:sp>
      <p:pic>
        <p:nvPicPr>
          <p:cNvPr id="16" name="Picture 2" descr="http://www.clker.com/cliparts/f/3/d/7/11954291422072351955johnny_automatic_wooden_chair.svg.med.png">
            <a:extLst>
              <a:ext uri="{FF2B5EF4-FFF2-40B4-BE49-F238E27FC236}">
                <a16:creationId xmlns:a16="http://schemas.microsoft.com/office/drawing/2014/main" id="{ED589EC7-A093-472D-A98A-E8834345E5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682" y="1462822"/>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3/6/a/e/1194984436700707086wooden_table_benji_park_01.svg.med.png">
            <a:extLst>
              <a:ext uri="{FF2B5EF4-FFF2-40B4-BE49-F238E27FC236}">
                <a16:creationId xmlns:a16="http://schemas.microsoft.com/office/drawing/2014/main" id="{3A1C2B5A-2ED1-453F-BAA6-39DC2427C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593" y="1098720"/>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C/C/G/u/O/door-line-art-md.png">
            <a:extLst>
              <a:ext uri="{FF2B5EF4-FFF2-40B4-BE49-F238E27FC236}">
                <a16:creationId xmlns:a16="http://schemas.microsoft.com/office/drawing/2014/main" id="{7B616B50-252F-4246-A701-6D2084F063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42" y="422176"/>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clker.com/cliparts/1/5/b/4/1237562172708840408pitr_Window_icon.svg.med.png">
            <a:extLst>
              <a:ext uri="{FF2B5EF4-FFF2-40B4-BE49-F238E27FC236}">
                <a16:creationId xmlns:a16="http://schemas.microsoft.com/office/drawing/2014/main" id="{9291FF07-3EA7-4EB1-8A33-0E744C6C7A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3057" y="2093107"/>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0187F72-4A6A-4131-B4C7-5372639C5EC1}"/>
              </a:ext>
            </a:extLst>
          </p:cNvPr>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3154447" y="1117904"/>
            <a:ext cx="504495" cy="961283"/>
          </a:xfrm>
          <a:prstGeom prst="rect">
            <a:avLst/>
          </a:prstGeom>
        </p:spPr>
      </p:pic>
      <p:pic>
        <p:nvPicPr>
          <p:cNvPr id="21" name="Picture 20">
            <a:extLst>
              <a:ext uri="{FF2B5EF4-FFF2-40B4-BE49-F238E27FC236}">
                <a16:creationId xmlns:a16="http://schemas.microsoft.com/office/drawing/2014/main" id="{FCDD2083-46D0-407D-8C86-DB4259041171}"/>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967986" y="2156236"/>
            <a:ext cx="536341" cy="969977"/>
          </a:xfrm>
          <a:prstGeom prst="rect">
            <a:avLst/>
          </a:prstGeom>
        </p:spPr>
      </p:pic>
      <p:pic>
        <p:nvPicPr>
          <p:cNvPr id="22" name="Picture 4" descr="http://www.clker.com/cliparts/3/6/a/e/1194984436700707086wooden_table_benji_park_01.svg.med.png">
            <a:extLst>
              <a:ext uri="{FF2B5EF4-FFF2-40B4-BE49-F238E27FC236}">
                <a16:creationId xmlns:a16="http://schemas.microsoft.com/office/drawing/2014/main" id="{2DB43DC0-08C0-4B58-ACC6-F937765D31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7881" y="1075165"/>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C/C/G/u/O/door-line-art-md.png">
            <a:extLst>
              <a:ext uri="{FF2B5EF4-FFF2-40B4-BE49-F238E27FC236}">
                <a16:creationId xmlns:a16="http://schemas.microsoft.com/office/drawing/2014/main" id="{C2F02F62-8AB1-4F7C-AC2E-65863A3904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3123" y="449216"/>
            <a:ext cx="323013" cy="56911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78910C74-E219-43D1-9F48-3B4C9C256BC5}"/>
              </a:ext>
            </a:extLst>
          </p:cNvPr>
          <p:cNvGrpSpPr/>
          <p:nvPr/>
        </p:nvGrpSpPr>
        <p:grpSpPr>
          <a:xfrm>
            <a:off x="8002205" y="45150"/>
            <a:ext cx="3770583" cy="3112246"/>
            <a:chOff x="4135628" y="34455"/>
            <a:chExt cx="3770583" cy="3112246"/>
          </a:xfrm>
        </p:grpSpPr>
        <p:sp>
          <p:nvSpPr>
            <p:cNvPr id="25" name="Rectangle 24">
              <a:extLst>
                <a:ext uri="{FF2B5EF4-FFF2-40B4-BE49-F238E27FC236}">
                  <a16:creationId xmlns:a16="http://schemas.microsoft.com/office/drawing/2014/main" id="{4FA019FB-62B7-473F-BE19-79B5429D4686}"/>
                </a:ext>
              </a:extLst>
            </p:cNvPr>
            <p:cNvSpPr/>
            <p:nvPr/>
          </p:nvSpPr>
          <p:spPr>
            <a:xfrm>
              <a:off x="4135628"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cxnSp>
          <p:nvCxnSpPr>
            <p:cNvPr id="26" name="Straight Connector 25">
              <a:extLst>
                <a:ext uri="{FF2B5EF4-FFF2-40B4-BE49-F238E27FC236}">
                  <a16:creationId xmlns:a16="http://schemas.microsoft.com/office/drawing/2014/main" id="{314C0E76-CC11-4DC3-9ADB-357B30D1C3BD}"/>
                </a:ext>
              </a:extLst>
            </p:cNvPr>
            <p:cNvCxnSpPr/>
            <p:nvPr/>
          </p:nvCxnSpPr>
          <p:spPr>
            <a:xfrm>
              <a:off x="6053935" y="224207"/>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Rounded Rectangle 135">
              <a:extLst>
                <a:ext uri="{FF2B5EF4-FFF2-40B4-BE49-F238E27FC236}">
                  <a16:creationId xmlns:a16="http://schemas.microsoft.com/office/drawing/2014/main" id="{F6914B1D-9AB8-460B-9050-A397C597E0BE}"/>
                </a:ext>
              </a:extLst>
            </p:cNvPr>
            <p:cNvSpPr/>
            <p:nvPr/>
          </p:nvSpPr>
          <p:spPr>
            <a:xfrm>
              <a:off x="5570730" y="2805294"/>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casa 3</a:t>
              </a:r>
            </a:p>
          </p:txBody>
        </p:sp>
        <p:pic>
          <p:nvPicPr>
            <p:cNvPr id="28" name="Picture 2" descr="http://www.clker.com/cliparts/7/f/8/3/11949855171422370184cartoon_cat_gerald_g._01.svg.med.png">
              <a:extLst>
                <a:ext uri="{FF2B5EF4-FFF2-40B4-BE49-F238E27FC236}">
                  <a16:creationId xmlns:a16="http://schemas.microsoft.com/office/drawing/2014/main" id="{254CE563-38B2-478D-AD4A-905341A829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341" y="2527661"/>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www.clker.com/cliparts/1/5/b/4/1237562172708840408pitr_Window_icon.svg.med.png">
              <a:extLst>
                <a:ext uri="{FF2B5EF4-FFF2-40B4-BE49-F238E27FC236}">
                  <a16:creationId xmlns:a16="http://schemas.microsoft.com/office/drawing/2014/main" id="{2F1DEA6F-E892-4B0F-9FF6-F79E253F4A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310" y="2025867"/>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B7ED3298-DD8A-4E6C-97B3-03002DEAD160}"/>
                </a:ext>
              </a:extLst>
            </p:cNvPr>
            <p:cNvPicPr>
              <a:picLocks noChangeAspect="1"/>
            </p:cNvPicPr>
            <p:nvPr/>
          </p:nvPicPr>
          <p:blipFill rotWithShape="1">
            <a:blip r:embed="rId10"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808274" y="1192179"/>
              <a:ext cx="395036" cy="752716"/>
            </a:xfrm>
            <a:prstGeom prst="rect">
              <a:avLst/>
            </a:prstGeom>
          </p:spPr>
        </p:pic>
        <p:pic>
          <p:nvPicPr>
            <p:cNvPr id="31" name="Picture 2" descr="http://www.clker.com/cliparts/f/3/d/7/11954291422072351955johnny_automatic_wooden_chair.svg.med.png">
              <a:extLst>
                <a:ext uri="{FF2B5EF4-FFF2-40B4-BE49-F238E27FC236}">
                  <a16:creationId xmlns:a16="http://schemas.microsoft.com/office/drawing/2014/main" id="{D7CA2B8B-18A5-4220-9D9E-8CFD77E9D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324" y="142742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2024D8-3E22-423B-A289-447BEFB828F3}"/>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756553" y="2129263"/>
              <a:ext cx="536341" cy="969977"/>
            </a:xfrm>
            <a:prstGeom prst="rect">
              <a:avLst/>
            </a:prstGeom>
          </p:spPr>
        </p:pic>
        <p:sp>
          <p:nvSpPr>
            <p:cNvPr id="33" name="TextBox 32">
              <a:extLst>
                <a:ext uri="{FF2B5EF4-FFF2-40B4-BE49-F238E27FC236}">
                  <a16:creationId xmlns:a16="http://schemas.microsoft.com/office/drawing/2014/main" id="{6FD0C533-4E08-4A79-A30B-E9EF3450020F}"/>
                </a:ext>
              </a:extLst>
            </p:cNvPr>
            <p:cNvSpPr txBox="1"/>
            <p:nvPr/>
          </p:nvSpPr>
          <p:spPr>
            <a:xfrm>
              <a:off x="4580186" y="34455"/>
              <a:ext cx="901353" cy="400110"/>
            </a:xfrm>
            <a:prstGeom prst="rect">
              <a:avLst/>
            </a:prstGeom>
            <a:noFill/>
          </p:spPr>
          <p:txBody>
            <a:bodyPr wrap="square" rtlCol="0">
              <a:spAutoFit/>
            </a:bodyPr>
            <a:lstStyle/>
            <a:p>
              <a:r>
                <a:rPr lang="en-GB" sz="2000" b="1" dirty="0">
                  <a:latin typeface="Century Gothic" panose="020B0502020202020204" pitchFamily="34" charset="0"/>
                </a:rPr>
                <a:t>here</a:t>
              </a:r>
            </a:p>
          </p:txBody>
        </p:sp>
        <p:sp>
          <p:nvSpPr>
            <p:cNvPr id="34" name="TextBox 33">
              <a:extLst>
                <a:ext uri="{FF2B5EF4-FFF2-40B4-BE49-F238E27FC236}">
                  <a16:creationId xmlns:a16="http://schemas.microsoft.com/office/drawing/2014/main" id="{BFFDDE21-B734-4E53-BFAF-29D08EBE346B}"/>
                </a:ext>
              </a:extLst>
            </p:cNvPr>
            <p:cNvSpPr txBox="1"/>
            <p:nvPr/>
          </p:nvSpPr>
          <p:spPr>
            <a:xfrm>
              <a:off x="6643616" y="58800"/>
              <a:ext cx="901353" cy="400110"/>
            </a:xfrm>
            <a:prstGeom prst="rect">
              <a:avLst/>
            </a:prstGeom>
            <a:noFill/>
          </p:spPr>
          <p:txBody>
            <a:bodyPr wrap="square" rtlCol="0">
              <a:spAutoFit/>
            </a:bodyPr>
            <a:lstStyle/>
            <a:p>
              <a:r>
                <a:rPr lang="en-GB" sz="2000" b="1" dirty="0">
                  <a:latin typeface="Century Gothic" panose="020B0502020202020204" pitchFamily="34" charset="0"/>
                </a:rPr>
                <a:t>there</a:t>
              </a:r>
            </a:p>
          </p:txBody>
        </p:sp>
      </p:grpSp>
      <p:grpSp>
        <p:nvGrpSpPr>
          <p:cNvPr id="35" name="Group 34">
            <a:extLst>
              <a:ext uri="{FF2B5EF4-FFF2-40B4-BE49-F238E27FC236}">
                <a16:creationId xmlns:a16="http://schemas.microsoft.com/office/drawing/2014/main" id="{5DC604B8-3DFF-4ABC-ADF9-E3BF1D23172C}"/>
              </a:ext>
            </a:extLst>
          </p:cNvPr>
          <p:cNvGrpSpPr/>
          <p:nvPr/>
        </p:nvGrpSpPr>
        <p:grpSpPr>
          <a:xfrm>
            <a:off x="4817391" y="227575"/>
            <a:ext cx="2852658" cy="2887965"/>
            <a:chOff x="4817391" y="227575"/>
            <a:chExt cx="2852658" cy="2887965"/>
          </a:xfrm>
        </p:grpSpPr>
        <p:pic>
          <p:nvPicPr>
            <p:cNvPr id="36" name="Picture 2" descr="http://www.clker.com/cliparts/7/f/8/3/11949855171422370184cartoon_cat_gerald_g._01.svg.med.png">
              <a:extLst>
                <a:ext uri="{FF2B5EF4-FFF2-40B4-BE49-F238E27FC236}">
                  <a16:creationId xmlns:a16="http://schemas.microsoft.com/office/drawing/2014/main" id="{637D12F4-8177-4DAA-A260-CC06687A21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286" y="2445949"/>
              <a:ext cx="670763" cy="503072"/>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FCCC2056-6B91-491F-AA3B-B4413E0D2544}"/>
                </a:ext>
              </a:extLst>
            </p:cNvPr>
            <p:cNvCxnSpPr/>
            <p:nvPr/>
          </p:nvCxnSpPr>
          <p:spPr>
            <a:xfrm>
              <a:off x="6097839" y="227575"/>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Rounded Rectangle 173">
              <a:extLst>
                <a:ext uri="{FF2B5EF4-FFF2-40B4-BE49-F238E27FC236}">
                  <a16:creationId xmlns:a16="http://schemas.microsoft.com/office/drawing/2014/main" id="{4D044204-9514-4A80-8CB1-B1057D1A94F6}"/>
                </a:ext>
              </a:extLst>
            </p:cNvPr>
            <p:cNvSpPr/>
            <p:nvPr/>
          </p:nvSpPr>
          <p:spPr>
            <a:xfrm>
              <a:off x="5614634" y="2808662"/>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casa 2</a:t>
              </a:r>
            </a:p>
          </p:txBody>
        </p:sp>
        <p:pic>
          <p:nvPicPr>
            <p:cNvPr id="39" name="Picture 2" descr="http://www.clker.com/cliparts/f/3/d/7/11954291422072351955johnny_automatic_wooden_chair.svg.med.png">
              <a:extLst>
                <a:ext uri="{FF2B5EF4-FFF2-40B4-BE49-F238E27FC236}">
                  <a16:creationId xmlns:a16="http://schemas.microsoft.com/office/drawing/2014/main" id="{B0D3724E-E161-4DF6-AE4C-C1B1C0DA23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757" y="445426"/>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www.clker.com/cliparts/3/6/a/e/1194984436700707086wooden_table_benji_park_01.svg.med.png">
              <a:extLst>
                <a:ext uri="{FF2B5EF4-FFF2-40B4-BE49-F238E27FC236}">
                  <a16:creationId xmlns:a16="http://schemas.microsoft.com/office/drawing/2014/main" id="{707F530B-9C7E-4A05-A006-7034B594BE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495" y="1054272"/>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C/C/G/u/O/door-line-art-md.png">
              <a:extLst>
                <a:ext uri="{FF2B5EF4-FFF2-40B4-BE49-F238E27FC236}">
                  <a16:creationId xmlns:a16="http://schemas.microsoft.com/office/drawing/2014/main" id="{6D9CECE9-1055-48F7-96F8-DEF4ACE568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5026" y="1944553"/>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www.clker.com/cliparts/1/5/b/4/1237562172708840408pitr_Window_icon.svg.med.png">
              <a:extLst>
                <a:ext uri="{FF2B5EF4-FFF2-40B4-BE49-F238E27FC236}">
                  <a16:creationId xmlns:a16="http://schemas.microsoft.com/office/drawing/2014/main" id="{734BAF11-1C2E-4C3B-AA3F-A63C391C81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7391" y="480145"/>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B5EF224-F3A7-4962-962D-0396DA50E290}"/>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878256" y="2176482"/>
              <a:ext cx="492831" cy="939058"/>
            </a:xfrm>
            <a:prstGeom prst="rect">
              <a:avLst/>
            </a:prstGeom>
          </p:spPr>
        </p:pic>
        <p:pic>
          <p:nvPicPr>
            <p:cNvPr id="44" name="Picture 43">
              <a:extLst>
                <a:ext uri="{FF2B5EF4-FFF2-40B4-BE49-F238E27FC236}">
                  <a16:creationId xmlns:a16="http://schemas.microsoft.com/office/drawing/2014/main" id="{7B1C7D5B-3370-4EBC-AF9B-CCE0BF536461}"/>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7088979" y="938134"/>
              <a:ext cx="536341" cy="969977"/>
            </a:xfrm>
            <a:prstGeom prst="rect">
              <a:avLst/>
            </a:prstGeom>
          </p:spPr>
        </p:pic>
      </p:grpSp>
      <p:sp>
        <p:nvSpPr>
          <p:cNvPr id="45" name="TextBox 44">
            <a:extLst>
              <a:ext uri="{FF2B5EF4-FFF2-40B4-BE49-F238E27FC236}">
                <a16:creationId xmlns:a16="http://schemas.microsoft.com/office/drawing/2014/main" id="{9D6EC38D-9142-4322-B9CB-45958BF3B543}"/>
              </a:ext>
            </a:extLst>
          </p:cNvPr>
          <p:cNvSpPr txBox="1"/>
          <p:nvPr/>
        </p:nvSpPr>
        <p:spPr>
          <a:xfrm>
            <a:off x="4660537" y="45150"/>
            <a:ext cx="901353" cy="400110"/>
          </a:xfrm>
          <a:prstGeom prst="rect">
            <a:avLst/>
          </a:prstGeom>
          <a:noFill/>
        </p:spPr>
        <p:txBody>
          <a:bodyPr wrap="square" rtlCol="0">
            <a:spAutoFit/>
          </a:bodyPr>
          <a:lstStyle/>
          <a:p>
            <a:r>
              <a:rPr lang="en-GB" sz="2000" b="1" dirty="0">
                <a:latin typeface="Century Gothic" panose="020B0502020202020204" pitchFamily="34" charset="0"/>
              </a:rPr>
              <a:t>here</a:t>
            </a:r>
          </a:p>
        </p:txBody>
      </p:sp>
      <p:sp>
        <p:nvSpPr>
          <p:cNvPr id="46" name="TextBox 45">
            <a:extLst>
              <a:ext uri="{FF2B5EF4-FFF2-40B4-BE49-F238E27FC236}">
                <a16:creationId xmlns:a16="http://schemas.microsoft.com/office/drawing/2014/main" id="{036975A0-663A-481C-968D-3C38F82793C3}"/>
              </a:ext>
            </a:extLst>
          </p:cNvPr>
          <p:cNvSpPr txBox="1"/>
          <p:nvPr/>
        </p:nvSpPr>
        <p:spPr>
          <a:xfrm>
            <a:off x="6723967" y="69495"/>
            <a:ext cx="901353" cy="400110"/>
          </a:xfrm>
          <a:prstGeom prst="rect">
            <a:avLst/>
          </a:prstGeom>
          <a:noFill/>
        </p:spPr>
        <p:txBody>
          <a:bodyPr wrap="square" rtlCol="0">
            <a:spAutoFit/>
          </a:bodyPr>
          <a:lstStyle/>
          <a:p>
            <a:r>
              <a:rPr lang="en-GB" sz="2000" b="1" dirty="0">
                <a:latin typeface="Century Gothic" panose="020B0502020202020204" pitchFamily="34" charset="0"/>
              </a:rPr>
              <a:t>there</a:t>
            </a:r>
          </a:p>
        </p:txBody>
      </p:sp>
      <p:cxnSp>
        <p:nvCxnSpPr>
          <p:cNvPr id="47" name="Straight Connector 46">
            <a:extLst>
              <a:ext uri="{FF2B5EF4-FFF2-40B4-BE49-F238E27FC236}">
                <a16:creationId xmlns:a16="http://schemas.microsoft.com/office/drawing/2014/main" id="{85206D86-8F31-4E4B-A4B5-289BAB2D3B9D}"/>
              </a:ext>
            </a:extLst>
          </p:cNvPr>
          <p:cNvCxnSpPr/>
          <p:nvPr/>
        </p:nvCxnSpPr>
        <p:spPr>
          <a:xfrm>
            <a:off x="2202176" y="3360179"/>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Rounded Rectangle 194">
            <a:extLst>
              <a:ext uri="{FF2B5EF4-FFF2-40B4-BE49-F238E27FC236}">
                <a16:creationId xmlns:a16="http://schemas.microsoft.com/office/drawing/2014/main" id="{819AE07F-2C1E-4C6B-994F-85AC804EB879}"/>
              </a:ext>
            </a:extLst>
          </p:cNvPr>
          <p:cNvSpPr/>
          <p:nvPr/>
        </p:nvSpPr>
        <p:spPr>
          <a:xfrm>
            <a:off x="1718971" y="5941266"/>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casa 4</a:t>
            </a:r>
          </a:p>
        </p:txBody>
      </p:sp>
      <p:pic>
        <p:nvPicPr>
          <p:cNvPr id="49" name="Picture 4" descr="http://www.clker.com/cliparts/3/6/a/e/1194984436700707086wooden_table_benji_park_01.svg.med.png">
            <a:extLst>
              <a:ext uri="{FF2B5EF4-FFF2-40B4-BE49-F238E27FC236}">
                <a16:creationId xmlns:a16="http://schemas.microsoft.com/office/drawing/2014/main" id="{284686DB-E821-4FE4-AAB6-6CEB84624B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7821" y="4118203"/>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www.clker.com/cliparts/1/5/b/4/1237562172708840408pitr_Window_icon.svg.med.png">
            <a:extLst>
              <a:ext uri="{FF2B5EF4-FFF2-40B4-BE49-F238E27FC236}">
                <a16:creationId xmlns:a16="http://schemas.microsoft.com/office/drawing/2014/main" id="{CD2C09B2-C87C-4A8E-96FD-1E89E12852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3621" y="3565258"/>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BC8A6D21-0A7E-4D12-BD4E-F825BC3DC1C1}"/>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2906641" y="5327981"/>
            <a:ext cx="492831" cy="939058"/>
          </a:xfrm>
          <a:prstGeom prst="rect">
            <a:avLst/>
          </a:prstGeom>
        </p:spPr>
      </p:pic>
      <p:pic>
        <p:nvPicPr>
          <p:cNvPr id="52" name="Picture 2" descr="http://www.clker.com/cliparts/7/f/8/3/11949855171422370184cartoon_cat_gerald_g._01.svg.med.png">
            <a:extLst>
              <a:ext uri="{FF2B5EF4-FFF2-40B4-BE49-F238E27FC236}">
                <a16:creationId xmlns:a16="http://schemas.microsoft.com/office/drawing/2014/main" id="{AECCBE71-D80C-4298-B958-ECF7DEC013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500" y="5545974"/>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f/3/d/7/11954291422072351955johnny_automatic_wooden_chair.svg.med.png">
            <a:extLst>
              <a:ext uri="{FF2B5EF4-FFF2-40B4-BE49-F238E27FC236}">
                <a16:creationId xmlns:a16="http://schemas.microsoft.com/office/drawing/2014/main" id="{F74D0E33-0952-47A1-B87A-EFBAC9910C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971" y="354545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www.clker.com/cliparts/J/C/C/G/u/O/door-line-art-md.png">
            <a:extLst>
              <a:ext uri="{FF2B5EF4-FFF2-40B4-BE49-F238E27FC236}">
                <a16:creationId xmlns:a16="http://schemas.microsoft.com/office/drawing/2014/main" id="{A7A934DB-5536-4ECD-AC8A-48456022F7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240" y="5044578"/>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BC2C33A9-DF17-4578-85EF-B57DD725C2ED}"/>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1081193" y="4038159"/>
            <a:ext cx="536341" cy="969977"/>
          </a:xfrm>
          <a:prstGeom prst="rect">
            <a:avLst/>
          </a:prstGeom>
        </p:spPr>
      </p:pic>
      <p:sp>
        <p:nvSpPr>
          <p:cNvPr id="56" name="TextBox 55">
            <a:extLst>
              <a:ext uri="{FF2B5EF4-FFF2-40B4-BE49-F238E27FC236}">
                <a16:creationId xmlns:a16="http://schemas.microsoft.com/office/drawing/2014/main" id="{3BB23A22-91BC-4BEB-A1A5-F82211F2DD04}"/>
              </a:ext>
            </a:extLst>
          </p:cNvPr>
          <p:cNvSpPr txBox="1"/>
          <p:nvPr/>
        </p:nvSpPr>
        <p:spPr>
          <a:xfrm>
            <a:off x="854576" y="3178354"/>
            <a:ext cx="901353" cy="400110"/>
          </a:xfrm>
          <a:prstGeom prst="rect">
            <a:avLst/>
          </a:prstGeom>
          <a:noFill/>
        </p:spPr>
        <p:txBody>
          <a:bodyPr wrap="square" rtlCol="0">
            <a:spAutoFit/>
          </a:bodyPr>
          <a:lstStyle/>
          <a:p>
            <a:r>
              <a:rPr lang="en-GB" sz="2000" b="1" dirty="0">
                <a:latin typeface="Century Gothic" panose="020B0502020202020204" pitchFamily="34" charset="0"/>
              </a:rPr>
              <a:t>here</a:t>
            </a:r>
          </a:p>
        </p:txBody>
      </p:sp>
      <p:sp>
        <p:nvSpPr>
          <p:cNvPr id="57" name="TextBox 56">
            <a:extLst>
              <a:ext uri="{FF2B5EF4-FFF2-40B4-BE49-F238E27FC236}">
                <a16:creationId xmlns:a16="http://schemas.microsoft.com/office/drawing/2014/main" id="{89608577-0889-41AF-998F-2CFB819369CE}"/>
              </a:ext>
            </a:extLst>
          </p:cNvPr>
          <p:cNvSpPr txBox="1"/>
          <p:nvPr/>
        </p:nvSpPr>
        <p:spPr>
          <a:xfrm>
            <a:off x="2918006" y="3202699"/>
            <a:ext cx="901353" cy="400110"/>
          </a:xfrm>
          <a:prstGeom prst="rect">
            <a:avLst/>
          </a:prstGeom>
          <a:noFill/>
        </p:spPr>
        <p:txBody>
          <a:bodyPr wrap="square" rtlCol="0">
            <a:spAutoFit/>
          </a:bodyPr>
          <a:lstStyle/>
          <a:p>
            <a:r>
              <a:rPr lang="en-GB" sz="2000" b="1" dirty="0">
                <a:latin typeface="Century Gothic" panose="020B0502020202020204" pitchFamily="34" charset="0"/>
              </a:rPr>
              <a:t>there</a:t>
            </a:r>
          </a:p>
        </p:txBody>
      </p:sp>
      <p:cxnSp>
        <p:nvCxnSpPr>
          <p:cNvPr id="58" name="Straight Connector 57">
            <a:extLst>
              <a:ext uri="{FF2B5EF4-FFF2-40B4-BE49-F238E27FC236}">
                <a16:creationId xmlns:a16="http://schemas.microsoft.com/office/drawing/2014/main" id="{4188126E-DFFE-44DE-BF4A-98CE6BDC9858}"/>
              </a:ext>
            </a:extLst>
          </p:cNvPr>
          <p:cNvCxnSpPr/>
          <p:nvPr/>
        </p:nvCxnSpPr>
        <p:spPr>
          <a:xfrm>
            <a:off x="6103165" y="3439070"/>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9" name="Rounded Rectangle 222">
            <a:extLst>
              <a:ext uri="{FF2B5EF4-FFF2-40B4-BE49-F238E27FC236}">
                <a16:creationId xmlns:a16="http://schemas.microsoft.com/office/drawing/2014/main" id="{02777EFB-86D7-4DFC-AC79-EF0EDA48570E}"/>
              </a:ext>
            </a:extLst>
          </p:cNvPr>
          <p:cNvSpPr/>
          <p:nvPr/>
        </p:nvSpPr>
        <p:spPr>
          <a:xfrm>
            <a:off x="5619960" y="6020157"/>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casa 5</a:t>
            </a:r>
          </a:p>
        </p:txBody>
      </p:sp>
      <p:pic>
        <p:nvPicPr>
          <p:cNvPr id="60" name="Picture 2" descr="http://www.clker.com/cliparts/7/f/8/3/11949855171422370184cartoon_cat_gerald_g._01.svg.med.png">
            <a:extLst>
              <a:ext uri="{FF2B5EF4-FFF2-40B4-BE49-F238E27FC236}">
                <a16:creationId xmlns:a16="http://schemas.microsoft.com/office/drawing/2014/main" id="{7B36FC7C-4EA8-4206-BAEA-154FC8E0D1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738" y="5001724"/>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www.clker.com/cliparts/f/3/d/7/11954291422072351955johnny_automatic_wooden_chair.svg.med.png">
            <a:extLst>
              <a:ext uri="{FF2B5EF4-FFF2-40B4-BE49-F238E27FC236}">
                <a16:creationId xmlns:a16="http://schemas.microsoft.com/office/drawing/2014/main" id="{F496CBCB-B46A-4496-A92F-441441C7B2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357" y="568105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www.clker.com/cliparts/3/6/a/e/1194984436700707086wooden_table_benji_park_01.svg.med.png">
            <a:extLst>
              <a:ext uri="{FF2B5EF4-FFF2-40B4-BE49-F238E27FC236}">
                <a16:creationId xmlns:a16="http://schemas.microsoft.com/office/drawing/2014/main" id="{B64019F8-6B93-449B-87A0-E03416513C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0794" y="4548232"/>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www.clker.com/cliparts/J/C/C/G/u/O/door-line-art-md.png">
            <a:extLst>
              <a:ext uri="{FF2B5EF4-FFF2-40B4-BE49-F238E27FC236}">
                <a16:creationId xmlns:a16="http://schemas.microsoft.com/office/drawing/2014/main" id="{A9C4187B-9697-4BF1-8C45-9BF54AAA61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1347" y="4965494"/>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http://www.clker.com/cliparts/1/5/b/4/1237562172708840408pitr_Window_icon.svg.med.png">
            <a:extLst>
              <a:ext uri="{FF2B5EF4-FFF2-40B4-BE49-F238E27FC236}">
                <a16:creationId xmlns:a16="http://schemas.microsoft.com/office/drawing/2014/main" id="{8A2A2927-6969-48B4-9F3C-E3F1003DC4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3933" y="3729709"/>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3A865CEF-17A2-43A2-8857-768FF879D27E}"/>
              </a:ext>
            </a:extLst>
          </p:cNvPr>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830139" y="3538133"/>
            <a:ext cx="434724" cy="828339"/>
          </a:xfrm>
          <a:prstGeom prst="rect">
            <a:avLst/>
          </a:prstGeom>
        </p:spPr>
      </p:pic>
      <p:pic>
        <p:nvPicPr>
          <p:cNvPr id="66" name="Picture 65">
            <a:extLst>
              <a:ext uri="{FF2B5EF4-FFF2-40B4-BE49-F238E27FC236}">
                <a16:creationId xmlns:a16="http://schemas.microsoft.com/office/drawing/2014/main" id="{A10112C4-9F5A-4362-BEA0-1D8451F7FF35}"/>
              </a:ext>
            </a:extLst>
          </p:cNvPr>
          <p:cNvPicPr>
            <a:picLocks noChangeAspect="1"/>
          </p:cNvPicPr>
          <p:nvPr/>
        </p:nvPicPr>
        <p:blipFill rotWithShape="1">
          <a:blip r:embed="rId13"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414447" y="4133592"/>
            <a:ext cx="445885" cy="755930"/>
          </a:xfrm>
          <a:prstGeom prst="rect">
            <a:avLst/>
          </a:prstGeom>
        </p:spPr>
      </p:pic>
      <p:sp>
        <p:nvSpPr>
          <p:cNvPr id="67" name="TextBox 66">
            <a:extLst>
              <a:ext uri="{FF2B5EF4-FFF2-40B4-BE49-F238E27FC236}">
                <a16:creationId xmlns:a16="http://schemas.microsoft.com/office/drawing/2014/main" id="{F50C02FB-085F-4807-B839-05FF01AA1E49}"/>
              </a:ext>
            </a:extLst>
          </p:cNvPr>
          <p:cNvSpPr txBox="1"/>
          <p:nvPr/>
        </p:nvSpPr>
        <p:spPr>
          <a:xfrm>
            <a:off x="4628712" y="3206889"/>
            <a:ext cx="901353" cy="400110"/>
          </a:xfrm>
          <a:prstGeom prst="rect">
            <a:avLst/>
          </a:prstGeom>
          <a:noFill/>
        </p:spPr>
        <p:txBody>
          <a:bodyPr wrap="square" rtlCol="0">
            <a:spAutoFit/>
          </a:bodyPr>
          <a:lstStyle/>
          <a:p>
            <a:r>
              <a:rPr lang="en-GB" sz="2000" b="1" dirty="0">
                <a:latin typeface="Century Gothic" panose="020B0502020202020204" pitchFamily="34" charset="0"/>
              </a:rPr>
              <a:t>here</a:t>
            </a:r>
          </a:p>
        </p:txBody>
      </p:sp>
      <p:sp>
        <p:nvSpPr>
          <p:cNvPr id="68" name="TextBox 67">
            <a:extLst>
              <a:ext uri="{FF2B5EF4-FFF2-40B4-BE49-F238E27FC236}">
                <a16:creationId xmlns:a16="http://schemas.microsoft.com/office/drawing/2014/main" id="{EA3D466C-BD0A-4E74-B7AF-2A4AC26F51A4}"/>
              </a:ext>
            </a:extLst>
          </p:cNvPr>
          <p:cNvSpPr txBox="1"/>
          <p:nvPr/>
        </p:nvSpPr>
        <p:spPr>
          <a:xfrm>
            <a:off x="6692142" y="3231234"/>
            <a:ext cx="901353" cy="400110"/>
          </a:xfrm>
          <a:prstGeom prst="rect">
            <a:avLst/>
          </a:prstGeom>
          <a:noFill/>
        </p:spPr>
        <p:txBody>
          <a:bodyPr wrap="square" rtlCol="0">
            <a:spAutoFit/>
          </a:bodyPr>
          <a:lstStyle/>
          <a:p>
            <a:r>
              <a:rPr lang="en-GB" sz="2000" b="1" dirty="0">
                <a:latin typeface="Century Gothic" panose="020B0502020202020204" pitchFamily="34" charset="0"/>
              </a:rPr>
              <a:t>there</a:t>
            </a:r>
          </a:p>
        </p:txBody>
      </p:sp>
      <p:pic>
        <p:nvPicPr>
          <p:cNvPr id="69" name="Picture 2" descr="http://www.clker.com/cliparts/J/C/C/G/u/O/door-line-art-md.png">
            <a:extLst>
              <a:ext uri="{FF2B5EF4-FFF2-40B4-BE49-F238E27FC236}">
                <a16:creationId xmlns:a16="http://schemas.microsoft.com/office/drawing/2014/main" id="{05C1851B-B330-454F-B964-B8ABD4CE28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1314" y="422176"/>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www.clker.com/cliparts/J/C/C/G/u/O/door-line-art-md.png">
            <a:extLst>
              <a:ext uri="{FF2B5EF4-FFF2-40B4-BE49-F238E27FC236}">
                <a16:creationId xmlns:a16="http://schemas.microsoft.com/office/drawing/2014/main" id="{BBF7C78E-DD6D-4FC5-BF1C-489B8660C7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1721" y="449216"/>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0985986-0D6A-4150-998F-E8F9455BCAAF}"/>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11194338" y="2156233"/>
            <a:ext cx="536341" cy="969977"/>
          </a:xfrm>
          <a:prstGeom prst="rect">
            <a:avLst/>
          </a:prstGeom>
        </p:spPr>
      </p:pic>
      <p:pic>
        <p:nvPicPr>
          <p:cNvPr id="72" name="Picture 71">
            <a:extLst>
              <a:ext uri="{FF2B5EF4-FFF2-40B4-BE49-F238E27FC236}">
                <a16:creationId xmlns:a16="http://schemas.microsoft.com/office/drawing/2014/main" id="{FA7DAB85-A274-455F-B2E6-1D5A9DD78F32}"/>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433643" y="2136199"/>
            <a:ext cx="536341" cy="969977"/>
          </a:xfrm>
          <a:prstGeom prst="rect">
            <a:avLst/>
          </a:prstGeom>
        </p:spPr>
      </p:pic>
      <p:pic>
        <p:nvPicPr>
          <p:cNvPr id="73" name="Picture 6" descr="http://www.clker.com/cliparts/1/5/b/4/1237562172708840408pitr_Window_icon.svg.med.png">
            <a:extLst>
              <a:ext uri="{FF2B5EF4-FFF2-40B4-BE49-F238E27FC236}">
                <a16:creationId xmlns:a16="http://schemas.microsoft.com/office/drawing/2014/main" id="{0ED29155-07C5-4C97-9602-B650688759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765" y="2098885"/>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ttp://www.clker.com/cliparts/1/5/b/4/1237562172708840408pitr_Window_icon.svg.med.png">
            <a:extLst>
              <a:ext uri="{FF2B5EF4-FFF2-40B4-BE49-F238E27FC236}">
                <a16:creationId xmlns:a16="http://schemas.microsoft.com/office/drawing/2014/main" id="{12D0FAFC-FCE2-4BC3-B9CD-E43A6F9850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6612" y="2048810"/>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http://www.clker.com/cliparts/3/6/a/e/1194984436700707086wooden_table_benji_park_01.svg.med.png">
            <a:extLst>
              <a:ext uri="{FF2B5EF4-FFF2-40B4-BE49-F238E27FC236}">
                <a16:creationId xmlns:a16="http://schemas.microsoft.com/office/drawing/2014/main" id="{DC859E8F-8DFA-4A4F-A638-BB67D51C70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2030" y="1064766"/>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www.clker.com/cliparts/3/6/a/e/1194984436700707086wooden_table_benji_park_01.svg.med.png">
            <a:extLst>
              <a:ext uri="{FF2B5EF4-FFF2-40B4-BE49-F238E27FC236}">
                <a16:creationId xmlns:a16="http://schemas.microsoft.com/office/drawing/2014/main" id="{C334ABD1-9F76-4DAC-8EE0-CB25FD7FDA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9327" y="4150165"/>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B68AFAE-7E3A-4178-840B-D4A00AAE32FC}"/>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3421363" y="5331924"/>
            <a:ext cx="492831" cy="939058"/>
          </a:xfrm>
          <a:prstGeom prst="rect">
            <a:avLst/>
          </a:prstGeom>
        </p:spPr>
      </p:pic>
      <p:pic>
        <p:nvPicPr>
          <p:cNvPr id="78" name="Picture 77">
            <a:extLst>
              <a:ext uri="{FF2B5EF4-FFF2-40B4-BE49-F238E27FC236}">
                <a16:creationId xmlns:a16="http://schemas.microsoft.com/office/drawing/2014/main" id="{08C21612-F06D-429C-BB12-DF0FA3384DF8}"/>
              </a:ext>
            </a:extLst>
          </p:cNvPr>
          <p:cNvPicPr>
            <a:picLocks noChangeAspect="1"/>
          </p:cNvPicPr>
          <p:nvPr/>
        </p:nvPicPr>
        <p:blipFill rotWithShape="1">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4277963" y="2179460"/>
            <a:ext cx="492831" cy="939058"/>
          </a:xfrm>
          <a:prstGeom prst="rect">
            <a:avLst/>
          </a:prstGeom>
        </p:spPr>
      </p:pic>
      <p:sp>
        <p:nvSpPr>
          <p:cNvPr id="79" name="Rectangle 78">
            <a:extLst>
              <a:ext uri="{FF2B5EF4-FFF2-40B4-BE49-F238E27FC236}">
                <a16:creationId xmlns:a16="http://schemas.microsoft.com/office/drawing/2014/main" id="{BCAADFEC-C3D2-429F-91A5-33DD4986EBB2}"/>
              </a:ext>
            </a:extLst>
          </p:cNvPr>
          <p:cNvSpPr/>
          <p:nvPr/>
        </p:nvSpPr>
        <p:spPr>
          <a:xfrm>
            <a:off x="7992690" y="32403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cxnSp>
        <p:nvCxnSpPr>
          <p:cNvPr id="80" name="Straight Connector 79">
            <a:extLst>
              <a:ext uri="{FF2B5EF4-FFF2-40B4-BE49-F238E27FC236}">
                <a16:creationId xmlns:a16="http://schemas.microsoft.com/office/drawing/2014/main" id="{4C1CFDDB-FF46-4963-90CE-B76E6990E5DC}"/>
              </a:ext>
            </a:extLst>
          </p:cNvPr>
          <p:cNvCxnSpPr/>
          <p:nvPr/>
        </p:nvCxnSpPr>
        <p:spPr>
          <a:xfrm>
            <a:off x="9960227" y="3439270"/>
            <a:ext cx="0" cy="27657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1" name="Rounded Rectangle 257">
            <a:extLst>
              <a:ext uri="{FF2B5EF4-FFF2-40B4-BE49-F238E27FC236}">
                <a16:creationId xmlns:a16="http://schemas.microsoft.com/office/drawing/2014/main" id="{F5986B0D-1701-40B7-BC09-1805E5A6AF46}"/>
              </a:ext>
            </a:extLst>
          </p:cNvPr>
          <p:cNvSpPr/>
          <p:nvPr/>
        </p:nvSpPr>
        <p:spPr>
          <a:xfrm>
            <a:off x="9477022" y="6020357"/>
            <a:ext cx="970934" cy="296603"/>
          </a:xfrm>
          <a:prstGeom prst="roundRect">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casa 6</a:t>
            </a:r>
          </a:p>
        </p:txBody>
      </p:sp>
      <p:sp>
        <p:nvSpPr>
          <p:cNvPr id="82" name="TextBox 81">
            <a:extLst>
              <a:ext uri="{FF2B5EF4-FFF2-40B4-BE49-F238E27FC236}">
                <a16:creationId xmlns:a16="http://schemas.microsoft.com/office/drawing/2014/main" id="{591193AE-E2FB-4580-83FF-5D210837DEA5}"/>
              </a:ext>
            </a:extLst>
          </p:cNvPr>
          <p:cNvSpPr txBox="1"/>
          <p:nvPr/>
        </p:nvSpPr>
        <p:spPr>
          <a:xfrm>
            <a:off x="8485774" y="3207089"/>
            <a:ext cx="901353" cy="400110"/>
          </a:xfrm>
          <a:prstGeom prst="rect">
            <a:avLst/>
          </a:prstGeom>
          <a:noFill/>
        </p:spPr>
        <p:txBody>
          <a:bodyPr wrap="square" rtlCol="0">
            <a:spAutoFit/>
          </a:bodyPr>
          <a:lstStyle/>
          <a:p>
            <a:r>
              <a:rPr lang="en-GB" sz="2000" b="1" dirty="0">
                <a:latin typeface="Century Gothic" panose="020B0502020202020204" pitchFamily="34" charset="0"/>
              </a:rPr>
              <a:t>here</a:t>
            </a:r>
          </a:p>
        </p:txBody>
      </p:sp>
      <p:sp>
        <p:nvSpPr>
          <p:cNvPr id="83" name="TextBox 82">
            <a:extLst>
              <a:ext uri="{FF2B5EF4-FFF2-40B4-BE49-F238E27FC236}">
                <a16:creationId xmlns:a16="http://schemas.microsoft.com/office/drawing/2014/main" id="{8D68F48A-F43A-47E1-AF6A-29C79090749F}"/>
              </a:ext>
            </a:extLst>
          </p:cNvPr>
          <p:cNvSpPr txBox="1"/>
          <p:nvPr/>
        </p:nvSpPr>
        <p:spPr>
          <a:xfrm>
            <a:off x="10549204" y="3231434"/>
            <a:ext cx="901353" cy="400110"/>
          </a:xfrm>
          <a:prstGeom prst="rect">
            <a:avLst/>
          </a:prstGeom>
          <a:noFill/>
        </p:spPr>
        <p:txBody>
          <a:bodyPr wrap="square" rtlCol="0">
            <a:spAutoFit/>
          </a:bodyPr>
          <a:lstStyle/>
          <a:p>
            <a:r>
              <a:rPr lang="en-GB" sz="2000" b="1" dirty="0">
                <a:latin typeface="Century Gothic" panose="020B0502020202020204" pitchFamily="34" charset="0"/>
              </a:rPr>
              <a:t>there</a:t>
            </a:r>
          </a:p>
        </p:txBody>
      </p:sp>
      <p:pic>
        <p:nvPicPr>
          <p:cNvPr id="84" name="Picture 2" descr="http://www.clker.com/cliparts/f/3/d/7/11954291422072351955johnny_automatic_wooden_chair.svg.med.png">
            <a:extLst>
              <a:ext uri="{FF2B5EF4-FFF2-40B4-BE49-F238E27FC236}">
                <a16:creationId xmlns:a16="http://schemas.microsoft.com/office/drawing/2014/main" id="{A620CCAA-095F-4E9C-903B-5710D16D55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6754" y="5618835"/>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www.clker.com/cliparts/7/f/8/3/11949855171422370184cartoon_cat_gerald_g._01.svg.med.png">
            <a:extLst>
              <a:ext uri="{FF2B5EF4-FFF2-40B4-BE49-F238E27FC236}">
                <a16:creationId xmlns:a16="http://schemas.microsoft.com/office/drawing/2014/main" id="{A9315547-9F7E-4E8C-B7C6-10D053E900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1314" y="5001724"/>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9FECC5DE-E592-4A99-A4FB-2C67C5239AFA}"/>
              </a:ext>
            </a:extLst>
          </p:cNvPr>
          <p:cNvPicPr>
            <a:picLocks noChangeAspect="1"/>
          </p:cNvPicPr>
          <p:nvPr/>
        </p:nvPicPr>
        <p:blipFill rotWithShape="1">
          <a:blip r:embed="rId14"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6890956" y="4133592"/>
            <a:ext cx="466193" cy="772996"/>
          </a:xfrm>
          <a:prstGeom prst="rect">
            <a:avLst/>
          </a:prstGeom>
        </p:spPr>
      </p:pic>
      <p:pic>
        <p:nvPicPr>
          <p:cNvPr id="87" name="Picture 2" descr="http://www.clker.com/cliparts/7/f/8/3/11949855171422370184cartoon_cat_gerald_g._01.svg.med.png">
            <a:extLst>
              <a:ext uri="{FF2B5EF4-FFF2-40B4-BE49-F238E27FC236}">
                <a16:creationId xmlns:a16="http://schemas.microsoft.com/office/drawing/2014/main" id="{0F621D33-F574-4B08-BFA2-C4C5A7170A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2645" y="5027970"/>
            <a:ext cx="670763" cy="50307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www.clker.com/cliparts/f/3/d/7/11954291422072351955johnny_automatic_wooden_chair.svg.med.png">
            <a:extLst>
              <a:ext uri="{FF2B5EF4-FFF2-40B4-BE49-F238E27FC236}">
                <a16:creationId xmlns:a16="http://schemas.microsoft.com/office/drawing/2014/main" id="{86AFD2C1-1449-4E79-AC35-47BF99799D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9264" y="5707297"/>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http://www.clker.com/cliparts/3/6/a/e/1194984436700707086wooden_table_benji_park_01.svg.med.png">
            <a:extLst>
              <a:ext uri="{FF2B5EF4-FFF2-40B4-BE49-F238E27FC236}">
                <a16:creationId xmlns:a16="http://schemas.microsoft.com/office/drawing/2014/main" id="{E056108F-4796-48BA-ABE9-830B7C533D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11862" y="4581621"/>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399BB72B-6E67-4F76-A615-CF04D2EBC364}"/>
              </a:ext>
            </a:extLst>
          </p:cNvPr>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10411833" y="3620905"/>
            <a:ext cx="434724" cy="828339"/>
          </a:xfrm>
          <a:prstGeom prst="rect">
            <a:avLst/>
          </a:prstGeom>
        </p:spPr>
      </p:pic>
      <p:pic>
        <p:nvPicPr>
          <p:cNvPr id="91" name="Picture 2" descr="http://www.clker.com/cliparts/f/3/d/7/11954291422072351955johnny_automatic_wooden_chair.svg.med.png">
            <a:extLst>
              <a:ext uri="{FF2B5EF4-FFF2-40B4-BE49-F238E27FC236}">
                <a16:creationId xmlns:a16="http://schemas.microsoft.com/office/drawing/2014/main" id="{3EB02569-5F7C-490A-8AA7-9499F3A453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2661" y="5645081"/>
            <a:ext cx="362282" cy="58598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ttp://www.clker.com/cliparts/J/C/C/G/u/O/door-line-art-md.png">
            <a:extLst>
              <a:ext uri="{FF2B5EF4-FFF2-40B4-BE49-F238E27FC236}">
                <a16:creationId xmlns:a16="http://schemas.microsoft.com/office/drawing/2014/main" id="{3C3D3BAB-0222-4A1C-9A63-B9FA4226AA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67459" y="5744611"/>
            <a:ext cx="323013" cy="56911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http://www.clker.com/cliparts/1/5/b/4/1237562172708840408pitr_Window_icon.svg.med.png">
            <a:extLst>
              <a:ext uri="{FF2B5EF4-FFF2-40B4-BE49-F238E27FC236}">
                <a16:creationId xmlns:a16="http://schemas.microsoft.com/office/drawing/2014/main" id="{DDC07590-A735-4B8F-8ABA-B5B77B76B1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3844" y="3587126"/>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1FCF0E0C-0BDA-450F-A622-CDFA6614A3DF}"/>
              </a:ext>
            </a:extLst>
          </p:cNvPr>
          <p:cNvPicPr>
            <a:picLocks noChangeAspect="1"/>
          </p:cNvPicPr>
          <p:nvPr/>
        </p:nvPicPr>
        <p:blipFill rotWithShape="1">
          <a:blip r:embed="rId15" cstate="print">
            <a:clrChange>
              <a:clrFrom>
                <a:srgbClr val="FCFAFB"/>
              </a:clrFrom>
              <a:clrTo>
                <a:srgbClr val="FCFAFB">
                  <a:alpha val="0"/>
                </a:srgbClr>
              </a:clrTo>
            </a:clrChange>
            <a:extLst>
              <a:ext uri="{28A0092B-C50C-407E-A947-70E740481C1C}">
                <a14:useLocalDpi xmlns:a14="http://schemas.microsoft.com/office/drawing/2010/main" val="0"/>
              </a:ext>
            </a:extLst>
          </a:blip>
          <a:srcRect l="47301" t="9413" r="27904" b="10869"/>
          <a:stretch/>
        </p:blipFill>
        <p:spPr>
          <a:xfrm>
            <a:off x="8728924" y="4048124"/>
            <a:ext cx="503723" cy="910987"/>
          </a:xfrm>
          <a:prstGeom prst="rect">
            <a:avLst/>
          </a:prstGeom>
        </p:spPr>
      </p:pic>
      <p:pic>
        <p:nvPicPr>
          <p:cNvPr id="95" name="Picture 6" descr="http://www.clker.com/cliparts/1/5/b/4/1237562172708840408pitr_Window_icon.svg.med.png">
            <a:extLst>
              <a:ext uri="{FF2B5EF4-FFF2-40B4-BE49-F238E27FC236}">
                <a16:creationId xmlns:a16="http://schemas.microsoft.com/office/drawing/2014/main" id="{9173D1D9-E092-450F-A46E-C1D0E86F77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8078" y="3587126"/>
            <a:ext cx="653216" cy="45725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www.clker.com/cliparts/3/6/a/e/1194984436700707086wooden_table_benji_park_01.svg.med.png">
            <a:extLst>
              <a:ext uri="{FF2B5EF4-FFF2-40B4-BE49-F238E27FC236}">
                <a16:creationId xmlns:a16="http://schemas.microsoft.com/office/drawing/2014/main" id="{C7B2FD36-29A6-41A9-939F-4D35D0B672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239" y="4531166"/>
            <a:ext cx="587468" cy="35835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D51FA6AF-F7D4-47EB-B773-FB5CAD02412F}"/>
              </a:ext>
            </a:extLst>
          </p:cNvPr>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l="48090" t="14696" r="30222" b="11838"/>
          <a:stretch/>
        </p:blipFill>
        <p:spPr>
          <a:xfrm>
            <a:off x="10885292" y="3631344"/>
            <a:ext cx="434724" cy="828339"/>
          </a:xfrm>
          <a:prstGeom prst="rect">
            <a:avLst/>
          </a:prstGeom>
        </p:spPr>
      </p:pic>
      <p:pic>
        <p:nvPicPr>
          <p:cNvPr id="98" name="Picture 2" descr="http://www.clker.com/cliparts/b/9/3/0/1195425920145591398johnny_automatic_crystal_goblet.svg.med.png">
            <a:extLst>
              <a:ext uri="{FF2B5EF4-FFF2-40B4-BE49-F238E27FC236}">
                <a16:creationId xmlns:a16="http://schemas.microsoft.com/office/drawing/2014/main" id="{9A9F3D0B-58F4-4AE0-8832-17F1E13DCBF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91429" y="476709"/>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www.clker.com/cliparts/b/9/3/0/1195425920145591398johnny_automatic_crystal_goblet.svg.med.png">
            <a:extLst>
              <a:ext uri="{FF2B5EF4-FFF2-40B4-BE49-F238E27FC236}">
                <a16:creationId xmlns:a16="http://schemas.microsoft.com/office/drawing/2014/main" id="{A892ACCA-6C47-4969-8CF5-D4457C34162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00178" y="490793"/>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www.clker.com/cliparts/b/9/3/0/1195425920145591398johnny_automatic_crystal_goblet.svg.med.png">
            <a:extLst>
              <a:ext uri="{FF2B5EF4-FFF2-40B4-BE49-F238E27FC236}">
                <a16:creationId xmlns:a16="http://schemas.microsoft.com/office/drawing/2014/main" id="{B741840C-FED2-4571-A9AA-4026938095F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1987" y="1438862"/>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www.clker.com/cliparts/b/9/3/0/1195425920145591398johnny_automatic_crystal_goblet.svg.med.png">
            <a:extLst>
              <a:ext uri="{FF2B5EF4-FFF2-40B4-BE49-F238E27FC236}">
                <a16:creationId xmlns:a16="http://schemas.microsoft.com/office/drawing/2014/main" id="{ACC7AA13-3712-473E-AC82-232600A710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56699" y="414269"/>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http://www.clker.com/cliparts/b/9/3/0/1195425920145591398johnny_automatic_crystal_goblet.svg.med.png">
            <a:extLst>
              <a:ext uri="{FF2B5EF4-FFF2-40B4-BE49-F238E27FC236}">
                <a16:creationId xmlns:a16="http://schemas.microsoft.com/office/drawing/2014/main" id="{0A629E44-ADD8-4FE4-9A2A-78A957E61CF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18972" y="4639264"/>
            <a:ext cx="340880"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http://www.clker.com/cliparts/b/9/3/0/1195425920145591398johnny_automatic_crystal_goblet.svg.med.png">
            <a:extLst>
              <a:ext uri="{FF2B5EF4-FFF2-40B4-BE49-F238E27FC236}">
                <a16:creationId xmlns:a16="http://schemas.microsoft.com/office/drawing/2014/main" id="{E76B37A7-18DF-4F84-B76C-D0D73DBBA81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99193" y="5629774"/>
            <a:ext cx="293400" cy="59278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http://www.clker.com/cliparts/b/9/3/0/1195425920145591398johnny_automatic_crystal_goblet.svg.med.png">
            <a:extLst>
              <a:ext uri="{FF2B5EF4-FFF2-40B4-BE49-F238E27FC236}">
                <a16:creationId xmlns:a16="http://schemas.microsoft.com/office/drawing/2014/main" id="{4BC8D595-47DA-4743-BC95-C3076C32466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23822" y="5598389"/>
            <a:ext cx="330991" cy="66873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http://www.clker.com/cliparts/b/9/3/0/1195425920145591398johnny_automatic_crystal_goblet.svg.med.png">
            <a:extLst>
              <a:ext uri="{FF2B5EF4-FFF2-40B4-BE49-F238E27FC236}">
                <a16:creationId xmlns:a16="http://schemas.microsoft.com/office/drawing/2014/main" id="{7387792B-17AF-4E51-A263-72108904620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1017" y="4983622"/>
            <a:ext cx="340880" cy="6887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397F9AF-58ED-42BE-9AAC-8FF538C78223}"/>
              </a:ext>
            </a:extLst>
          </p:cNvPr>
          <p:cNvSpPr>
            <a:spLocks noGrp="1"/>
          </p:cNvSpPr>
          <p:nvPr>
            <p:ph type="title"/>
          </p:nvPr>
        </p:nvSpPr>
        <p:spPr>
          <a:xfrm>
            <a:off x="837464" y="-408303"/>
            <a:ext cx="10470397" cy="1339232"/>
          </a:xfrm>
        </p:spPr>
        <p:txBody>
          <a:bodyPr/>
          <a:lstStyle/>
          <a:p>
            <a:r>
              <a:rPr lang="en-GB" sz="2000" b="1" kern="1200" dirty="0">
                <a:solidFill>
                  <a:schemeClr val="tx1"/>
                </a:solidFill>
                <a:effectLst/>
                <a:ea typeface="+mn-ea"/>
                <a:cs typeface="+mn-cs"/>
              </a:rPr>
              <a:t>here</a:t>
            </a:r>
            <a:endParaRPr lang="en-GB" dirty="0">
              <a:solidFill>
                <a:schemeClr val="tx1"/>
              </a:solidFill>
            </a:endParaRPr>
          </a:p>
        </p:txBody>
      </p:sp>
    </p:spTree>
    <p:extLst>
      <p:ext uri="{BB962C8B-B14F-4D97-AF65-F5344CB8AC3E}">
        <p14:creationId xmlns:p14="http://schemas.microsoft.com/office/powerpoint/2010/main" val="333711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3 – Lesson 20</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02.08.23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a:bodyPr>
          <a:lstStyle/>
          <a:p>
            <a:pPr algn="l"/>
            <a:r>
              <a:rPr lang="en-GB" sz="2400" dirty="0">
                <a:solidFill>
                  <a:prstClr val="white"/>
                </a:solidFill>
              </a:rPr>
              <a:t>‘Hay’ [cont’d]</a:t>
            </a:r>
            <a:br>
              <a:rPr lang="en-GB" sz="2400" dirty="0">
                <a:solidFill>
                  <a:prstClr val="white"/>
                </a:solidFill>
              </a:rPr>
            </a:br>
            <a:r>
              <a:rPr lang="en-GB" sz="2400" dirty="0">
                <a:solidFill>
                  <a:prstClr val="white"/>
                </a:solidFill>
              </a:rPr>
              <a:t>Types of plural noun [revisited]</a:t>
            </a:r>
            <a:endParaRPr lang="en-US"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752851" cy="844550"/>
          </a:xfrm>
        </p:spPr>
        <p:txBody>
          <a:bodyPr>
            <a:normAutofit fontScale="62500" lnSpcReduction="20000"/>
          </a:bodyPr>
          <a:lstStyle/>
          <a:p>
            <a:r>
              <a:rPr lang="en-GB" sz="5400" b="1" dirty="0">
                <a:solidFill>
                  <a:prstClr val="white"/>
                </a:solidFill>
              </a:rPr>
              <a:t>Saying what there is around you [2]</a:t>
            </a:r>
            <a:endParaRPr lang="en-GB" dirty="0"/>
          </a:p>
        </p:txBody>
      </p:sp>
      <p:pic>
        <p:nvPicPr>
          <p:cNvPr id="6" name="Picture 5">
            <a:extLst>
              <a:ext uri="{FF2B5EF4-FFF2-40B4-BE49-F238E27FC236}">
                <a16:creationId xmlns:a16="http://schemas.microsoft.com/office/drawing/2014/main" id="{DFD40FB1-7E2C-4DB4-95F8-BF683DFE2527}"/>
              </a:ext>
            </a:extLst>
          </p:cNvPr>
          <p:cNvPicPr>
            <a:picLocks noChangeAspect="1"/>
          </p:cNvPicPr>
          <p:nvPr/>
        </p:nvPicPr>
        <p:blipFill>
          <a:blip r:embed="rId3"/>
          <a:stretch>
            <a:fillRect/>
          </a:stretch>
        </p:blipFill>
        <p:spPr>
          <a:xfrm>
            <a:off x="2934339" y="4033484"/>
            <a:ext cx="5182049" cy="3023878"/>
          </a:xfrm>
          <a:prstGeom prst="rect">
            <a:avLst/>
          </a:prstGeom>
        </p:spPr>
      </p:pic>
      <p:pic>
        <p:nvPicPr>
          <p:cNvPr id="7" name="Picture 6" descr="A school building with a sidewalk and a bench&#10;&#10;Description automatically generated">
            <a:extLst>
              <a:ext uri="{FF2B5EF4-FFF2-40B4-BE49-F238E27FC236}">
                <a16:creationId xmlns:a16="http://schemas.microsoft.com/office/drawing/2014/main" id="{1573AAB2-3E85-470C-9CA1-B44F09700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4930" y="2733938"/>
            <a:ext cx="5177069" cy="3023879"/>
          </a:xfrm>
          <a:prstGeom prst="rect">
            <a:avLst/>
          </a:prstGeom>
        </p:spPr>
      </p:pic>
    </p:spTree>
    <p:extLst>
      <p:ext uri="{BB962C8B-B14F-4D97-AF65-F5344CB8AC3E}">
        <p14:creationId xmlns:p14="http://schemas.microsoft.com/office/powerpoint/2010/main" val="33913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B693C08A-9019-4780-B322-293FCB492DF9}"/>
              </a:ext>
            </a:extLst>
          </p:cNvPr>
          <p:cNvGraphicFramePr>
            <a:graphicFrameLocks noGrp="1"/>
          </p:cNvGraphicFramePr>
          <p:nvPr>
            <p:extLst>
              <p:ext uri="{D42A27DB-BD31-4B8C-83A1-F6EECF244321}">
                <p14:modId xmlns:p14="http://schemas.microsoft.com/office/powerpoint/2010/main" val="3288020863"/>
              </p:ext>
            </p:extLst>
          </p:nvPr>
        </p:nvGraphicFramePr>
        <p:xfrm>
          <a:off x="92467" y="861134"/>
          <a:ext cx="12020766" cy="5418137"/>
        </p:xfrm>
        <a:graphic>
          <a:graphicData uri="http://schemas.openxmlformats.org/drawingml/2006/table">
            <a:tbl>
              <a:tblPr firstRow="1" bandRow="1">
                <a:tableStyleId>{5940675A-B579-460E-94D1-54222C63F5DA}</a:tableStyleId>
              </a:tblPr>
              <a:tblGrid>
                <a:gridCol w="3687963">
                  <a:extLst>
                    <a:ext uri="{9D8B030D-6E8A-4147-A177-3AD203B41FA5}">
                      <a16:colId xmlns:a16="http://schemas.microsoft.com/office/drawing/2014/main" val="2004318410"/>
                    </a:ext>
                  </a:extLst>
                </a:gridCol>
                <a:gridCol w="4572000">
                  <a:extLst>
                    <a:ext uri="{9D8B030D-6E8A-4147-A177-3AD203B41FA5}">
                      <a16:colId xmlns:a16="http://schemas.microsoft.com/office/drawing/2014/main" val="2454607963"/>
                    </a:ext>
                  </a:extLst>
                </a:gridCol>
                <a:gridCol w="3760803">
                  <a:extLst>
                    <a:ext uri="{9D8B030D-6E8A-4147-A177-3AD203B41FA5}">
                      <a16:colId xmlns:a16="http://schemas.microsoft.com/office/drawing/2014/main" val="1416554355"/>
                    </a:ext>
                  </a:extLst>
                </a:gridCol>
              </a:tblGrid>
              <a:tr h="5418137">
                <a:tc>
                  <a:txBody>
                    <a:bodyPr/>
                    <a:lstStyle/>
                    <a:p>
                      <a:endParaRPr lang="en-GB" dirty="0"/>
                    </a:p>
                  </a:txBody>
                  <a:tcPr>
                    <a:solidFill>
                      <a:srgbClr val="FEF5F5"/>
                    </a:solidFill>
                  </a:tcPr>
                </a:tc>
                <a:tc>
                  <a:txBody>
                    <a:bodyPr/>
                    <a:lstStyle/>
                    <a:p>
                      <a:endParaRPr lang="en-GB" dirty="0"/>
                    </a:p>
                  </a:txBody>
                  <a:tcPr/>
                </a:tc>
                <a:tc>
                  <a:txBody>
                    <a:bodyPr/>
                    <a:lstStyle/>
                    <a:p>
                      <a:endParaRPr lang="en-GB" dirty="0"/>
                    </a:p>
                  </a:txBody>
                  <a:tcPr>
                    <a:solidFill>
                      <a:srgbClr val="FEF5F5"/>
                    </a:solidFill>
                  </a:tcPr>
                </a:tc>
                <a:extLst>
                  <a:ext uri="{0D108BD9-81ED-4DB2-BD59-A6C34878D82A}">
                    <a16:rowId xmlns:a16="http://schemas.microsoft.com/office/drawing/2014/main" val="4167595703"/>
                  </a:ext>
                </a:extLst>
              </a:tr>
            </a:tbl>
          </a:graphicData>
        </a:graphic>
      </p:graphicFrame>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0851FBB-43CF-4D96-966D-2846052FA8AF}"/>
              </a:ext>
            </a:extLst>
          </p:cNvPr>
          <p:cNvSpPr>
            <a:spLocks noGrp="1"/>
          </p:cNvSpPr>
          <p:nvPr>
            <p:ph type="title"/>
          </p:nvPr>
        </p:nvSpPr>
        <p:spPr>
          <a:xfrm>
            <a:off x="0" y="213557"/>
            <a:ext cx="2679032" cy="647577"/>
          </a:xfrm>
        </p:spPr>
        <p:txBody>
          <a:bodyPr/>
          <a:lstStyle/>
          <a:p>
            <a:r>
              <a:rPr lang="en-GB" dirty="0" err="1"/>
              <a:t>En</a:t>
            </a:r>
            <a:r>
              <a:rPr lang="en-GB" dirty="0"/>
              <a:t> </a:t>
            </a:r>
            <a:r>
              <a:rPr lang="en-GB" dirty="0" err="1"/>
              <a:t>clase</a:t>
            </a:r>
            <a:endParaRPr lang="en-GB" dirty="0"/>
          </a:p>
        </p:txBody>
      </p:sp>
      <p:sp>
        <p:nvSpPr>
          <p:cNvPr id="19" name="TextBox 18">
            <a:extLst>
              <a:ext uri="{FF2B5EF4-FFF2-40B4-BE49-F238E27FC236}">
                <a16:creationId xmlns:a16="http://schemas.microsoft.com/office/drawing/2014/main" id="{4CE9729F-7E26-4A4F-A3E5-60FB6FC2EFCA}"/>
              </a:ext>
            </a:extLst>
          </p:cNvPr>
          <p:cNvSpPr txBox="1"/>
          <p:nvPr/>
        </p:nvSpPr>
        <p:spPr>
          <a:xfrm>
            <a:off x="3843246" y="827131"/>
            <a:ext cx="4479394" cy="5529719"/>
          </a:xfrm>
          <a:prstGeom prst="rect">
            <a:avLst/>
          </a:prstGeom>
          <a:noFill/>
          <a:ln>
            <a:noFill/>
          </a:ln>
        </p:spPr>
        <p:txBody>
          <a:bodyPr wrap="square">
            <a:spAutoFit/>
          </a:bodyPr>
          <a:lstStyle/>
          <a:p>
            <a:pPr>
              <a:spcAft>
                <a:spcPts val="800"/>
              </a:spcAft>
            </a:pPr>
            <a:r>
              <a:rPr lang="es-ES" sz="2000" dirty="0">
                <a:effectLst/>
                <a:ea typeface="Calibri" panose="020F0502020204030204" pitchFamily="34" charset="0"/>
                <a:cs typeface="Times New Roman" panose="02020603050405020304" pitchFamily="18" charset="0"/>
              </a:rPr>
              <a:t>A: ¡[Hello]! </a:t>
            </a:r>
            <a:endParaRPr lang="en-GB" sz="2000" dirty="0">
              <a:effectLst/>
              <a:ea typeface="Calibri" panose="020F0502020204030204" pitchFamily="34" charset="0"/>
              <a:cs typeface="Times New Roman" panose="02020603050405020304" pitchFamily="18" charset="0"/>
            </a:endParaRPr>
          </a:p>
          <a:p>
            <a:pPr>
              <a:spcAft>
                <a:spcPts val="800"/>
              </a:spcAft>
            </a:pPr>
            <a:r>
              <a:rPr lang="es-ES" sz="2000" dirty="0">
                <a:effectLst/>
                <a:ea typeface="Calibri" panose="020F0502020204030204" pitchFamily="34" charset="0"/>
                <a:cs typeface="Times New Roman" panose="02020603050405020304" pitchFamily="18" charset="0"/>
              </a:rPr>
              <a:t>B: ¡[Hello]! </a:t>
            </a:r>
          </a:p>
          <a:p>
            <a:pPr>
              <a:spcAft>
                <a:spcPts val="800"/>
              </a:spcAft>
            </a:pPr>
            <a:r>
              <a:rPr lang="es-ES" sz="2000" dirty="0">
                <a:ea typeface="Calibri" panose="020F0502020204030204" pitchFamily="34" charset="0"/>
                <a:cs typeface="Times New Roman" panose="02020603050405020304" pitchFamily="18" charset="0"/>
              </a:rPr>
              <a:t>A: </a:t>
            </a:r>
            <a:r>
              <a:rPr lang="es-ES" sz="2000" dirty="0">
                <a:effectLst/>
                <a:ea typeface="Calibri" panose="020F0502020204030204" pitchFamily="34" charset="0"/>
                <a:cs typeface="Times New Roman" panose="02020603050405020304" pitchFamily="18" charset="0"/>
              </a:rPr>
              <a:t>¿[How] </a:t>
            </a:r>
            <a:r>
              <a:rPr lang="es-ES" sz="2000" dirty="0">
                <a:solidFill>
                  <a:srgbClr val="C00000"/>
                </a:solidFill>
                <a:effectLst/>
                <a:ea typeface="Calibri" panose="020F0502020204030204" pitchFamily="34" charset="0"/>
                <a:cs typeface="Times New Roman" panose="02020603050405020304" pitchFamily="18" charset="0"/>
              </a:rPr>
              <a:t>estás</a:t>
            </a:r>
            <a:r>
              <a:rPr lang="es-ES" sz="2000" dirty="0">
                <a:effectLst/>
                <a:ea typeface="Calibri" panose="020F0502020204030204" pitchFamily="34" charset="0"/>
                <a:cs typeface="Times New Roman" panose="02020603050405020304" pitchFamily="18" charset="0"/>
              </a:rPr>
              <a:t>?</a:t>
            </a:r>
          </a:p>
          <a:p>
            <a:pPr>
              <a:spcAft>
                <a:spcPts val="800"/>
              </a:spcAft>
            </a:pPr>
            <a:r>
              <a:rPr lang="es-ES" sz="2000" dirty="0">
                <a:ea typeface="Calibri" panose="020F0502020204030204" pitchFamily="34" charset="0"/>
                <a:cs typeface="Times New Roman" panose="02020603050405020304" pitchFamily="18" charset="0"/>
              </a:rPr>
              <a:t>B: </a:t>
            </a:r>
            <a:r>
              <a:rPr lang="es-ES" sz="2000" dirty="0">
                <a:solidFill>
                  <a:srgbClr val="C00000"/>
                </a:solidFill>
                <a:ea typeface="Calibri" panose="020F0502020204030204" pitchFamily="34" charset="0"/>
                <a:cs typeface="Times New Roman" panose="02020603050405020304" pitchFamily="18" charset="0"/>
              </a:rPr>
              <a:t>No estoy </a:t>
            </a:r>
            <a:r>
              <a:rPr lang="es-ES" sz="2000" dirty="0">
                <a:effectLst/>
                <a:ea typeface="Calibri" panose="020F0502020204030204" pitchFamily="34" charset="0"/>
                <a:cs typeface="Times New Roman" panose="02020603050405020304" pitchFamily="18" charset="0"/>
              </a:rPr>
              <a:t>[fine].</a:t>
            </a:r>
            <a:r>
              <a:rPr lang="es-ES" sz="2000" dirty="0">
                <a:ea typeface="Calibri" panose="020F0502020204030204" pitchFamily="34" charset="0"/>
                <a:cs typeface="Times New Roman" panose="02020603050405020304" pitchFamily="18" charset="0"/>
              </a:rPr>
              <a:t> </a:t>
            </a:r>
          </a:p>
          <a:p>
            <a:pPr>
              <a:spcAft>
                <a:spcPts val="800"/>
              </a:spcAft>
            </a:pPr>
            <a:r>
              <a:rPr lang="es-ES" sz="2000" dirty="0">
                <a:ea typeface="Calibri" panose="020F0502020204030204" pitchFamily="34" charset="0"/>
                <a:cs typeface="Times New Roman" panose="02020603050405020304" pitchFamily="18" charset="0"/>
              </a:rPr>
              <a:t>A: </a:t>
            </a:r>
            <a:r>
              <a:rPr lang="es-ES" sz="2000" dirty="0">
                <a:effectLst/>
                <a:ea typeface="Calibri" panose="020F0502020204030204" pitchFamily="34" charset="0"/>
                <a:cs typeface="Times New Roman" panose="02020603050405020304" pitchFamily="18" charset="0"/>
              </a:rPr>
              <a:t>[No? What] </a:t>
            </a:r>
            <a:r>
              <a:rPr lang="en-GB" sz="2000" dirty="0" err="1">
                <a:solidFill>
                  <a:srgbClr val="C00000"/>
                </a:solidFill>
                <a:effectLst/>
                <a:ea typeface="Calibri" panose="020F0502020204030204" pitchFamily="34" charset="0"/>
                <a:cs typeface="Times New Roman" panose="02020603050405020304" pitchFamily="18" charset="0"/>
              </a:rPr>
              <a:t>necesitas</a:t>
            </a:r>
            <a:r>
              <a:rPr lang="en-GB" sz="2000" dirty="0">
                <a:effectLst/>
                <a:ea typeface="Calibri" panose="020F0502020204030204" pitchFamily="34" charset="0"/>
                <a:cs typeface="Times New Roman" panose="02020603050405020304" pitchFamily="18" charset="0"/>
              </a:rPr>
              <a:t>?</a:t>
            </a:r>
            <a:br>
              <a:rPr lang="es-ES" sz="2000" dirty="0">
                <a:ea typeface="Calibri" panose="020F0502020204030204" pitchFamily="34" charset="0"/>
                <a:cs typeface="Times New Roman" panose="02020603050405020304" pitchFamily="18" charset="0"/>
              </a:rPr>
            </a:br>
            <a:r>
              <a:rPr lang="es-ES" sz="2000" dirty="0">
                <a:ea typeface="Calibri" panose="020F0502020204030204" pitchFamily="34" charset="0"/>
                <a:cs typeface="Times New Roman" panose="02020603050405020304" pitchFamily="18" charset="0"/>
              </a:rPr>
              <a:t>B: </a:t>
            </a:r>
            <a:r>
              <a:rPr lang="es-ES" sz="2000" dirty="0">
                <a:effectLst/>
                <a:ea typeface="Calibri" panose="020F0502020204030204" pitchFamily="34" charset="0"/>
                <a:cs typeface="Times New Roman" panose="02020603050405020304" pitchFamily="18" charset="0"/>
              </a:rPr>
              <a:t>[</a:t>
            </a:r>
            <a:r>
              <a:rPr lang="es-ES" sz="2000" dirty="0">
                <a:ea typeface="Calibri" panose="020F0502020204030204" pitchFamily="34" charset="0"/>
                <a:cs typeface="Times New Roman" panose="02020603050405020304" pitchFamily="18" charset="0"/>
              </a:rPr>
              <a:t>I don’t have</a:t>
            </a:r>
            <a:r>
              <a:rPr lang="es-ES" sz="2000" dirty="0">
                <a:effectLst/>
                <a:ea typeface="Calibri" panose="020F0502020204030204" pitchFamily="34" charset="0"/>
                <a:cs typeface="Times New Roman" panose="02020603050405020304" pitchFamily="18" charset="0"/>
              </a:rPr>
              <a:t>] </a:t>
            </a:r>
            <a:r>
              <a:rPr lang="en-GB" sz="2000" dirty="0" err="1">
                <a:solidFill>
                  <a:srgbClr val="C00000"/>
                </a:solidFill>
                <a:effectLst/>
                <a:ea typeface="Calibri" panose="020F0502020204030204" pitchFamily="34" charset="0"/>
                <a:cs typeface="Times New Roman" panose="02020603050405020304" pitchFamily="18" charset="0"/>
              </a:rPr>
              <a:t>papel</a:t>
            </a:r>
            <a:r>
              <a:rPr lang="en-GB" sz="2000" dirty="0">
                <a:solidFill>
                  <a:srgbClr val="C00000"/>
                </a:solidFill>
                <a:effectLst/>
                <a:ea typeface="Calibri" panose="020F0502020204030204" pitchFamily="34" charset="0"/>
                <a:cs typeface="Times New Roman" panose="02020603050405020304" pitchFamily="18" charset="0"/>
              </a:rPr>
              <a:t>. </a:t>
            </a:r>
            <a:r>
              <a:rPr lang="es-ES" sz="2000" dirty="0">
                <a:effectLst/>
                <a:ea typeface="Calibri" panose="020F0502020204030204" pitchFamily="34" charset="0"/>
                <a:cs typeface="Times New Roman" panose="02020603050405020304" pitchFamily="18" charset="0"/>
              </a:rPr>
              <a:t>¿[Do you have (a sheet of) paper], </a:t>
            </a:r>
            <a:r>
              <a:rPr lang="es-ES" sz="2000" dirty="0">
                <a:solidFill>
                  <a:srgbClr val="C00000"/>
                </a:solidFill>
                <a:effectLst/>
                <a:ea typeface="Calibri" panose="020F0502020204030204" pitchFamily="34" charset="0"/>
                <a:cs typeface="Times New Roman" panose="02020603050405020304" pitchFamily="18" charset="0"/>
              </a:rPr>
              <a:t>por favor? </a:t>
            </a:r>
            <a:endParaRPr lang="en-GB" sz="2000" dirty="0">
              <a:solidFill>
                <a:srgbClr val="C00000"/>
              </a:solidFill>
              <a:effectLst/>
              <a:ea typeface="Calibri" panose="020F0502020204030204" pitchFamily="34" charset="0"/>
              <a:cs typeface="Times New Roman" panose="02020603050405020304" pitchFamily="18" charset="0"/>
            </a:endParaRPr>
          </a:p>
          <a:p>
            <a:pPr>
              <a:spcAft>
                <a:spcPts val="800"/>
              </a:spcAft>
            </a:pPr>
            <a:r>
              <a:rPr lang="es-ES" sz="2000" dirty="0">
                <a:effectLst/>
                <a:ea typeface="Calibri" panose="020F0502020204030204" pitchFamily="34" charset="0"/>
                <a:cs typeface="Times New Roman" panose="02020603050405020304" pitchFamily="18" charset="0"/>
              </a:rPr>
              <a:t>A: [Yes], </a:t>
            </a:r>
            <a:r>
              <a:rPr lang="es-ES" sz="2000" dirty="0">
                <a:solidFill>
                  <a:srgbClr val="C00000"/>
                </a:solidFill>
                <a:effectLst/>
                <a:ea typeface="Calibri" panose="020F0502020204030204" pitchFamily="34" charset="0"/>
                <a:cs typeface="Times New Roman" panose="02020603050405020304" pitchFamily="18" charset="0"/>
              </a:rPr>
              <a:t>a</a:t>
            </a:r>
            <a:r>
              <a:rPr lang="en-GB" sz="2000" dirty="0" err="1">
                <a:solidFill>
                  <a:srgbClr val="C00000"/>
                </a:solidFill>
                <a:effectLst/>
                <a:ea typeface="Calibri" panose="020F0502020204030204" pitchFamily="34" charset="0"/>
                <a:cs typeface="Times New Roman" panose="02020603050405020304" pitchFamily="18" charset="0"/>
              </a:rPr>
              <a:t>quí</a:t>
            </a:r>
            <a:r>
              <a:rPr lang="en-GB" sz="2000" dirty="0">
                <a:solidFill>
                  <a:srgbClr val="C00000"/>
                </a:solidFill>
                <a:effectLst/>
                <a:ea typeface="Calibri" panose="020F0502020204030204" pitchFamily="34" charset="0"/>
                <a:cs typeface="Times New Roman" panose="02020603050405020304" pitchFamily="18" charset="0"/>
              </a:rPr>
              <a:t> </a:t>
            </a:r>
            <a:r>
              <a:rPr lang="en-GB" sz="2000" dirty="0" err="1">
                <a:solidFill>
                  <a:srgbClr val="C00000"/>
                </a:solidFill>
                <a:effectLst/>
                <a:ea typeface="Calibri" panose="020F0502020204030204" pitchFamily="34" charset="0"/>
                <a:cs typeface="Times New Roman" panose="02020603050405020304" pitchFamily="18" charset="0"/>
              </a:rPr>
              <a:t>tienes</a:t>
            </a:r>
            <a:r>
              <a:rPr lang="en-GB" sz="2000" dirty="0">
                <a:solidFill>
                  <a:srgbClr val="C00000"/>
                </a:solidFill>
                <a:effectLst/>
                <a:ea typeface="Calibri" panose="020F0502020204030204" pitchFamily="34" charset="0"/>
                <a:cs typeface="Times New Roman" panose="02020603050405020304" pitchFamily="18" charset="0"/>
              </a:rPr>
              <a:t>.</a:t>
            </a:r>
          </a:p>
          <a:p>
            <a:pPr>
              <a:spcAft>
                <a:spcPts val="800"/>
              </a:spcAft>
            </a:pPr>
            <a:r>
              <a:rPr lang="es-ES" sz="2000" dirty="0">
                <a:effectLst/>
                <a:ea typeface="Calibri" panose="020F0502020204030204" pitchFamily="34" charset="0"/>
                <a:cs typeface="Times New Roman" panose="02020603050405020304" pitchFamily="18" charset="0"/>
              </a:rPr>
              <a:t>B: ¡</a:t>
            </a:r>
            <a:r>
              <a:rPr lang="es-ES" sz="2000" dirty="0">
                <a:solidFill>
                  <a:srgbClr val="C00000"/>
                </a:solidFill>
                <a:effectLst/>
                <a:ea typeface="Calibri" panose="020F0502020204030204" pitchFamily="34" charset="0"/>
                <a:cs typeface="Times New Roman" panose="02020603050405020304" pitchFamily="18" charset="0"/>
              </a:rPr>
              <a:t>Gracias</a:t>
            </a:r>
            <a:r>
              <a:rPr lang="es-ES" sz="2000" dirty="0">
                <a:effectLst/>
                <a:ea typeface="Calibri" panose="020F0502020204030204" pitchFamily="34" charset="0"/>
                <a:cs typeface="Times New Roman" panose="02020603050405020304" pitchFamily="18" charset="0"/>
              </a:rPr>
              <a:t>!</a:t>
            </a:r>
          </a:p>
          <a:p>
            <a:pPr>
              <a:spcAft>
                <a:spcPts val="800"/>
              </a:spcAft>
            </a:pPr>
            <a:r>
              <a:rPr lang="es-ES" sz="2000" dirty="0">
                <a:effectLst/>
                <a:ea typeface="Calibri" panose="020F0502020204030204" pitchFamily="34" charset="0"/>
                <a:cs typeface="Times New Roman" panose="02020603050405020304" pitchFamily="18" charset="0"/>
              </a:rPr>
              <a:t>A: </a:t>
            </a:r>
            <a:r>
              <a:rPr lang="es-ES" sz="2000" dirty="0">
                <a:solidFill>
                  <a:srgbClr val="C00000"/>
                </a:solidFill>
                <a:effectLst/>
                <a:ea typeface="Calibri" panose="020F0502020204030204" pitchFamily="34" charset="0"/>
                <a:cs typeface="Times New Roman" panose="02020603050405020304" pitchFamily="18" charset="0"/>
              </a:rPr>
              <a:t>De nada. </a:t>
            </a:r>
            <a:r>
              <a:rPr lang="es-ES" sz="2000" dirty="0">
                <a:effectLst/>
                <a:ea typeface="Calibri" panose="020F0502020204030204" pitchFamily="34" charset="0"/>
                <a:cs typeface="Times New Roman" panose="02020603050405020304" pitchFamily="18" charset="0"/>
              </a:rPr>
              <a:t>[Are you ok/fine]?</a:t>
            </a:r>
            <a:br>
              <a:rPr lang="es-ES" sz="2000" dirty="0">
                <a:effectLst/>
                <a:ea typeface="Calibri" panose="020F0502020204030204" pitchFamily="34" charset="0"/>
                <a:cs typeface="Times New Roman" panose="02020603050405020304" pitchFamily="18" charset="0"/>
              </a:rPr>
            </a:br>
            <a:r>
              <a:rPr lang="es-ES" sz="2000" dirty="0">
                <a:effectLst/>
                <a:ea typeface="Calibri" panose="020F0502020204030204" pitchFamily="34" charset="0"/>
                <a:cs typeface="Times New Roman" panose="02020603050405020304" pitchFamily="18" charset="0"/>
              </a:rPr>
              <a:t>B: </a:t>
            </a:r>
            <a:r>
              <a:rPr lang="en-GB" sz="2000" dirty="0">
                <a:effectLst/>
                <a:ea typeface="Calibri" panose="020F0502020204030204" pitchFamily="34" charset="0"/>
                <a:cs typeface="Times New Roman" panose="02020603050405020304" pitchFamily="18" charset="0"/>
              </a:rPr>
              <a:t>[</a:t>
            </a:r>
            <a:r>
              <a:rPr lang="es-ES" sz="2000" dirty="0">
                <a:effectLst/>
                <a:ea typeface="Calibri" panose="020F0502020204030204" pitchFamily="34" charset="0"/>
                <a:cs typeface="Times New Roman" panose="02020603050405020304" pitchFamily="18" charset="0"/>
              </a:rPr>
              <a:t>Yes, I am fine.]</a:t>
            </a:r>
            <a:endParaRPr lang="en-GB" sz="2000" dirty="0">
              <a:effectLst/>
              <a:ea typeface="Calibri" panose="020F0502020204030204" pitchFamily="34" charset="0"/>
              <a:cs typeface="Times New Roman" panose="02020603050405020304" pitchFamily="18" charset="0"/>
            </a:endParaRPr>
          </a:p>
          <a:p>
            <a:pPr>
              <a:spcAft>
                <a:spcPts val="800"/>
              </a:spcAft>
            </a:pPr>
            <a:r>
              <a:rPr lang="es-ES" sz="2000" dirty="0">
                <a:effectLst/>
                <a:ea typeface="Calibri" panose="020F0502020204030204" pitchFamily="34" charset="0"/>
                <a:cs typeface="Times New Roman" panose="02020603050405020304" pitchFamily="18" charset="0"/>
              </a:rPr>
              <a:t>A: [Are you] </a:t>
            </a:r>
            <a:r>
              <a:rPr lang="es-ES" sz="2000" dirty="0">
                <a:solidFill>
                  <a:srgbClr val="C00000"/>
                </a:solidFill>
                <a:effectLst/>
                <a:ea typeface="Calibri" panose="020F0502020204030204" pitchFamily="34" charset="0"/>
                <a:cs typeface="Times New Roman" panose="02020603050405020304" pitchFamily="18" charset="0"/>
              </a:rPr>
              <a:t>seguro/a</a:t>
            </a:r>
            <a:r>
              <a:rPr lang="es-ES" sz="2000" dirty="0">
                <a:effectLst/>
                <a:ea typeface="Calibri" panose="020F0502020204030204" pitchFamily="34" charset="0"/>
                <a:cs typeface="Times New Roman" panose="02020603050405020304" pitchFamily="18" charset="0"/>
              </a:rPr>
              <a:t>?</a:t>
            </a:r>
            <a:br>
              <a:rPr lang="es-ES" sz="2000" dirty="0">
                <a:effectLst/>
                <a:ea typeface="Calibri" panose="020F0502020204030204" pitchFamily="34" charset="0"/>
                <a:cs typeface="Times New Roman" panose="02020603050405020304" pitchFamily="18" charset="0"/>
              </a:rPr>
            </a:br>
            <a:r>
              <a:rPr lang="es-ES" sz="2000" dirty="0">
                <a:effectLst/>
                <a:ea typeface="Calibri" panose="020F0502020204030204" pitchFamily="34" charset="0"/>
                <a:cs typeface="Times New Roman" panose="02020603050405020304" pitchFamily="18" charset="0"/>
              </a:rPr>
              <a:t>B: [Yes, thanks. Bye].</a:t>
            </a:r>
            <a:br>
              <a:rPr lang="es-ES" sz="2000" dirty="0">
                <a:effectLst/>
                <a:ea typeface="Calibri" panose="020F0502020204030204" pitchFamily="34" charset="0"/>
                <a:cs typeface="Times New Roman" panose="02020603050405020304" pitchFamily="18" charset="0"/>
              </a:rPr>
            </a:br>
            <a:r>
              <a:rPr lang="es-ES" sz="2000" dirty="0">
                <a:effectLst/>
                <a:ea typeface="Calibri" panose="020F0502020204030204" pitchFamily="34" charset="0"/>
                <a:cs typeface="Times New Roman" panose="02020603050405020304" pitchFamily="18" charset="0"/>
              </a:rPr>
              <a:t>A: </a:t>
            </a:r>
            <a:r>
              <a:rPr lang="en-GB" sz="2000" dirty="0">
                <a:ea typeface="Calibri" panose="020F0502020204030204" pitchFamily="34" charset="0"/>
                <a:cs typeface="Times New Roman" panose="02020603050405020304" pitchFamily="18" charset="0"/>
              </a:rPr>
              <a:t>[</a:t>
            </a:r>
            <a:r>
              <a:rPr lang="es-ES" sz="2000" dirty="0">
                <a:effectLst/>
                <a:ea typeface="Calibri" panose="020F0502020204030204" pitchFamily="34" charset="0"/>
                <a:cs typeface="Times New Roman" panose="02020603050405020304" pitchFamily="18" charset="0"/>
              </a:rPr>
              <a:t>Bye ].</a:t>
            </a:r>
            <a:endParaRPr lang="en-GB" sz="2000" dirty="0">
              <a:ea typeface="Times New Roman" panose="02020603050405020304" pitchFamily="18" charset="0"/>
            </a:endParaRPr>
          </a:p>
        </p:txBody>
      </p:sp>
      <p:sp>
        <p:nvSpPr>
          <p:cNvPr id="15" name="Rounded Rectangle 11">
            <a:extLst>
              <a:ext uri="{FF2B5EF4-FFF2-40B4-BE49-F238E27FC236}">
                <a16:creationId xmlns:a16="http://schemas.microsoft.com/office/drawing/2014/main" id="{07DC99F8-3A3F-4960-95AF-A884D2B73A80}"/>
              </a:ext>
            </a:extLst>
          </p:cNvPr>
          <p:cNvSpPr/>
          <p:nvPr/>
        </p:nvSpPr>
        <p:spPr>
          <a:xfrm>
            <a:off x="10667486" y="196728"/>
            <a:ext cx="1376350" cy="400110"/>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B0502020202020204" pitchFamily="34" charset="0"/>
              </a:rPr>
              <a:t>escribir</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9824650-A8B5-4D5D-BA85-385B9CFB39F7}"/>
              </a:ext>
            </a:extLst>
          </p:cNvPr>
          <p:cNvSpPr txBox="1"/>
          <p:nvPr/>
        </p:nvSpPr>
        <p:spPr>
          <a:xfrm>
            <a:off x="-618762" y="924723"/>
            <a:ext cx="2854037" cy="400110"/>
          </a:xfrm>
          <a:prstGeom prst="rect">
            <a:avLst/>
          </a:prstGeom>
          <a:noFill/>
        </p:spPr>
        <p:txBody>
          <a:bodyPr wrap="square" rtlCol="0">
            <a:spAutoFit/>
          </a:bodyPr>
          <a:lstStyle/>
          <a:p>
            <a:pPr algn="ctr"/>
            <a:r>
              <a:rPr lang="en-GB" sz="2000" b="1" dirty="0" err="1"/>
              <a:t>español</a:t>
            </a:r>
            <a:endParaRPr lang="en-GB" sz="2000" b="1" dirty="0"/>
          </a:p>
        </p:txBody>
      </p:sp>
      <p:sp>
        <p:nvSpPr>
          <p:cNvPr id="14" name="TextBox 13">
            <a:extLst>
              <a:ext uri="{FF2B5EF4-FFF2-40B4-BE49-F238E27FC236}">
                <a16:creationId xmlns:a16="http://schemas.microsoft.com/office/drawing/2014/main" id="{38E67AEB-306D-4F8F-8F84-EEEFE805C484}"/>
              </a:ext>
            </a:extLst>
          </p:cNvPr>
          <p:cNvSpPr txBox="1"/>
          <p:nvPr/>
        </p:nvSpPr>
        <p:spPr>
          <a:xfrm>
            <a:off x="8310957" y="942957"/>
            <a:ext cx="1184888" cy="400110"/>
          </a:xfrm>
          <a:prstGeom prst="rect">
            <a:avLst/>
          </a:prstGeom>
          <a:noFill/>
        </p:spPr>
        <p:txBody>
          <a:bodyPr wrap="square" rtlCol="0">
            <a:spAutoFit/>
          </a:bodyPr>
          <a:lstStyle/>
          <a:p>
            <a:pPr algn="ctr"/>
            <a:r>
              <a:rPr lang="en-GB" sz="2000" b="1" dirty="0" err="1"/>
              <a:t>inglés</a:t>
            </a:r>
            <a:endParaRPr lang="en-GB" sz="2000" b="1" dirty="0"/>
          </a:p>
        </p:txBody>
      </p:sp>
      <p:sp>
        <p:nvSpPr>
          <p:cNvPr id="7" name="TextBox 6">
            <a:extLst>
              <a:ext uri="{FF2B5EF4-FFF2-40B4-BE49-F238E27FC236}">
                <a16:creationId xmlns:a16="http://schemas.microsoft.com/office/drawing/2014/main" id="{E04DD823-B448-4943-876C-6B0FCE567E1B}"/>
              </a:ext>
            </a:extLst>
          </p:cNvPr>
          <p:cNvSpPr txBox="1"/>
          <p:nvPr/>
        </p:nvSpPr>
        <p:spPr>
          <a:xfrm>
            <a:off x="2684531" y="47719"/>
            <a:ext cx="6705600" cy="830997"/>
          </a:xfrm>
          <a:prstGeom prst="rect">
            <a:avLst/>
          </a:prstGeom>
          <a:noFill/>
        </p:spPr>
        <p:txBody>
          <a:bodyPr wrap="square" rtlCol="0">
            <a:spAutoFit/>
          </a:bodyPr>
          <a:lstStyle/>
          <a:p>
            <a:r>
              <a:rPr lang="en-GB" sz="2400" dirty="0"/>
              <a:t>Champion translator! </a:t>
            </a:r>
            <a:br>
              <a:rPr lang="en-GB" sz="2400" dirty="0"/>
            </a:br>
            <a:r>
              <a:rPr lang="en-GB" sz="2400" b="1" dirty="0"/>
              <a:t>Escribe </a:t>
            </a:r>
            <a:r>
              <a:rPr lang="en-GB" sz="2400" b="1" dirty="0" err="1"/>
              <a:t>en</a:t>
            </a:r>
            <a:r>
              <a:rPr lang="en-GB" sz="2400" b="1" dirty="0"/>
              <a:t> </a:t>
            </a:r>
            <a:r>
              <a:rPr lang="en-GB" sz="2400" b="1" dirty="0" err="1"/>
              <a:t>inglés</a:t>
            </a:r>
            <a:r>
              <a:rPr lang="en-GB" sz="2400" b="1" dirty="0"/>
              <a:t> y </a:t>
            </a:r>
            <a:r>
              <a:rPr lang="en-GB" sz="2400" b="1" dirty="0" err="1"/>
              <a:t>español</a:t>
            </a:r>
            <a:r>
              <a:rPr lang="en-GB" sz="2400" b="1" dirty="0"/>
              <a:t>.</a:t>
            </a:r>
          </a:p>
        </p:txBody>
      </p:sp>
      <p:sp>
        <p:nvSpPr>
          <p:cNvPr id="11" name="TextBox 10">
            <a:extLst>
              <a:ext uri="{FF2B5EF4-FFF2-40B4-BE49-F238E27FC236}">
                <a16:creationId xmlns:a16="http://schemas.microsoft.com/office/drawing/2014/main" id="{DA457987-B5A0-43B7-B3B7-BD2EC6F38933}"/>
              </a:ext>
            </a:extLst>
          </p:cNvPr>
          <p:cNvSpPr txBox="1"/>
          <p:nvPr/>
        </p:nvSpPr>
        <p:spPr>
          <a:xfrm>
            <a:off x="217356" y="1335402"/>
            <a:ext cx="3439222" cy="5016758"/>
          </a:xfrm>
          <a:prstGeom prst="rect">
            <a:avLst/>
          </a:prstGeom>
          <a:noFill/>
          <a:ln>
            <a:noFill/>
          </a:ln>
        </p:spPr>
        <p:txBody>
          <a:bodyPr wrap="square">
            <a:spAutoFit/>
          </a:bodyPr>
          <a:lstStyle/>
          <a:p>
            <a:pPr fontAlgn="base"/>
            <a:r>
              <a:rPr lang="de-DE" sz="2000" dirty="0">
                <a:solidFill>
                  <a:srgbClr val="C00000"/>
                </a:solidFill>
                <a:effectLst/>
                <a:ea typeface="Times New Roman" panose="02020603050405020304" pitchFamily="18" charset="0"/>
              </a:rPr>
              <a:t>A: </a:t>
            </a:r>
            <a:r>
              <a:rPr lang="es-ES" sz="2000" dirty="0">
                <a:solidFill>
                  <a:srgbClr val="C00000"/>
                </a:solidFill>
                <a:effectLst/>
                <a:ea typeface="Calibri" panose="020F0502020204030204" pitchFamily="34" charset="0"/>
                <a:cs typeface="Times New Roman" panose="02020603050405020304" pitchFamily="18" charset="0"/>
              </a:rPr>
              <a:t>¡Hola!</a:t>
            </a:r>
            <a:br>
              <a:rPr lang="es-ES" sz="2000" dirty="0">
                <a:solidFill>
                  <a:srgbClr val="C00000"/>
                </a:solidFill>
                <a:effectLst/>
                <a:ea typeface="Calibri" panose="020F0502020204030204" pitchFamily="34" charset="0"/>
                <a:cs typeface="Times New Roman" panose="02020603050405020304" pitchFamily="18" charset="0"/>
              </a:rPr>
            </a:br>
            <a:r>
              <a:rPr lang="de-DE" sz="2000" dirty="0">
                <a:solidFill>
                  <a:srgbClr val="C00000"/>
                </a:solidFill>
                <a:effectLst/>
                <a:ea typeface="Times New Roman" panose="02020603050405020304" pitchFamily="18" charset="0"/>
              </a:rPr>
              <a:t>B: </a:t>
            </a:r>
            <a:r>
              <a:rPr lang="es-ES" sz="2000" dirty="0">
                <a:solidFill>
                  <a:srgbClr val="C00000"/>
                </a:solidFill>
                <a:effectLst/>
                <a:ea typeface="Calibri" panose="020F0502020204030204" pitchFamily="34" charset="0"/>
                <a:cs typeface="Times New Roman" panose="02020603050405020304" pitchFamily="18" charset="0"/>
              </a:rPr>
              <a:t>¡Hola!</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A: ¿Cómo estás?</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B: No estoy bien. </a:t>
            </a:r>
            <a:r>
              <a:rPr lang="es-ES" sz="2000" dirty="0">
                <a:solidFill>
                  <a:srgbClr val="C00000"/>
                </a:solidFill>
                <a:effectLst/>
                <a:ea typeface="Calibri" panose="020F0502020204030204" pitchFamily="34" charset="0"/>
                <a:cs typeface="Times New Roman" panose="02020603050405020304" pitchFamily="18" charset="0"/>
                <a:sym typeface="Wingdings" panose="05000000000000000000" pitchFamily="2" charset="2"/>
              </a:rPr>
              <a:t></a:t>
            </a:r>
            <a:br>
              <a:rPr lang="es-ES" sz="2000" dirty="0">
                <a:solidFill>
                  <a:srgbClr val="C00000"/>
                </a:solidFill>
                <a:effectLst/>
                <a:ea typeface="Calibri" panose="020F0502020204030204" pitchFamily="34" charset="0"/>
                <a:cs typeface="Times New Roman" panose="02020603050405020304" pitchFamily="18" charset="0"/>
                <a:sym typeface="Wingdings" panose="05000000000000000000" pitchFamily="2" charset="2"/>
              </a:rPr>
            </a:br>
            <a:r>
              <a:rPr lang="es-ES" sz="2000" dirty="0">
                <a:solidFill>
                  <a:srgbClr val="C00000"/>
                </a:solidFill>
                <a:effectLst/>
                <a:ea typeface="Calibri" panose="020F0502020204030204" pitchFamily="34" charset="0"/>
                <a:cs typeface="Times New Roman" panose="02020603050405020304" pitchFamily="18" charset="0"/>
                <a:sym typeface="Wingdings" panose="05000000000000000000" pitchFamily="2" charset="2"/>
              </a:rPr>
              <a:t>A: </a:t>
            </a:r>
            <a:r>
              <a:rPr lang="es-ES" sz="2000" dirty="0">
                <a:solidFill>
                  <a:srgbClr val="C00000"/>
                </a:solidFill>
                <a:effectLst/>
                <a:ea typeface="Calibri" panose="020F0502020204030204" pitchFamily="34" charset="0"/>
                <a:cs typeface="Times New Roman" panose="02020603050405020304" pitchFamily="18" charset="0"/>
              </a:rPr>
              <a:t>¿No? ¿Qué necesitas?</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B: No tengo papel. ¿Tienes un papel, por favor?</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A: Sí, aquí tienes.</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B: Gracias.</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A: De nada. ¿Estás bien?</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B: Sí, estoy bien.</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A: ¿Estás seguro/a?</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B: Sí, gracias. ¡Hasta luego!</a:t>
            </a:r>
            <a:br>
              <a:rPr lang="es-ES" sz="2000" dirty="0">
                <a:solidFill>
                  <a:srgbClr val="C00000"/>
                </a:solidFill>
                <a:effectLst/>
                <a:ea typeface="Calibri" panose="020F0502020204030204" pitchFamily="34" charset="0"/>
                <a:cs typeface="Times New Roman" panose="02020603050405020304" pitchFamily="18" charset="0"/>
              </a:rPr>
            </a:br>
            <a:r>
              <a:rPr lang="es-ES" sz="2000" dirty="0">
                <a:solidFill>
                  <a:srgbClr val="C00000"/>
                </a:solidFill>
                <a:effectLst/>
                <a:ea typeface="Calibri" panose="020F0502020204030204" pitchFamily="34" charset="0"/>
                <a:cs typeface="Times New Roman" panose="02020603050405020304" pitchFamily="18" charset="0"/>
              </a:rPr>
              <a:t>A: ¡Hasta luego!</a:t>
            </a:r>
            <a:endParaRPr lang="en-GB" sz="2000" dirty="0">
              <a:solidFill>
                <a:srgbClr val="C00000"/>
              </a:solidFill>
              <a:effectLst/>
              <a:ea typeface="Times New Roman" panose="02020603050405020304" pitchFamily="18" charset="0"/>
            </a:endParaRPr>
          </a:p>
        </p:txBody>
      </p:sp>
      <p:sp>
        <p:nvSpPr>
          <p:cNvPr id="16" name="TextBox 15">
            <a:extLst>
              <a:ext uri="{FF2B5EF4-FFF2-40B4-BE49-F238E27FC236}">
                <a16:creationId xmlns:a16="http://schemas.microsoft.com/office/drawing/2014/main" id="{25213458-4A19-44B4-82A3-CA79D933961F}"/>
              </a:ext>
            </a:extLst>
          </p:cNvPr>
          <p:cNvSpPr txBox="1"/>
          <p:nvPr/>
        </p:nvSpPr>
        <p:spPr>
          <a:xfrm>
            <a:off x="8434315" y="1267990"/>
            <a:ext cx="3609521" cy="5016758"/>
          </a:xfrm>
          <a:prstGeom prst="rect">
            <a:avLst/>
          </a:prstGeom>
          <a:noFill/>
          <a:ln>
            <a:noFill/>
          </a:ln>
        </p:spPr>
        <p:txBody>
          <a:bodyPr wrap="square">
            <a:spAutoFit/>
          </a:bodyPr>
          <a:lstStyle/>
          <a:p>
            <a:pPr fontAlgn="base"/>
            <a:r>
              <a:rPr lang="de-DE" sz="2000" dirty="0">
                <a:effectLst/>
                <a:ea typeface="Times New Roman" panose="02020603050405020304" pitchFamily="18" charset="0"/>
              </a:rPr>
              <a:t>A: </a:t>
            </a:r>
            <a:r>
              <a:rPr lang="en-GB" sz="2000" dirty="0">
                <a:effectLst/>
                <a:ea typeface="Times New Roman" panose="02020603050405020304" pitchFamily="18" charset="0"/>
              </a:rPr>
              <a:t>Hello! </a:t>
            </a:r>
          </a:p>
          <a:p>
            <a:pPr fontAlgn="base"/>
            <a:r>
              <a:rPr lang="en-GB" sz="2000" dirty="0">
                <a:ea typeface="Times New Roman" panose="02020603050405020304" pitchFamily="18" charset="0"/>
              </a:rPr>
              <a:t>B: Hello!</a:t>
            </a:r>
          </a:p>
          <a:p>
            <a:pPr fontAlgn="base"/>
            <a:r>
              <a:rPr lang="en-GB" sz="2000" dirty="0">
                <a:effectLst/>
                <a:ea typeface="Times New Roman" panose="02020603050405020304" pitchFamily="18" charset="0"/>
              </a:rPr>
              <a:t>A: How are you?</a:t>
            </a:r>
            <a:br>
              <a:rPr lang="en-GB" sz="2000" dirty="0">
                <a:effectLst/>
                <a:ea typeface="Times New Roman" panose="02020603050405020304" pitchFamily="18" charset="0"/>
              </a:rPr>
            </a:br>
            <a:r>
              <a:rPr lang="en-GB" sz="2000" dirty="0">
                <a:effectLst/>
                <a:ea typeface="Times New Roman" panose="02020603050405020304" pitchFamily="18" charset="0"/>
              </a:rPr>
              <a:t>B. I’m not fine.  </a:t>
            </a:r>
          </a:p>
          <a:p>
            <a:pPr fontAlgn="base"/>
            <a:r>
              <a:rPr lang="en-GB" sz="2000" dirty="0">
                <a:ea typeface="Times New Roman" panose="02020603050405020304" pitchFamily="18" charset="0"/>
              </a:rPr>
              <a:t>A: No? What do you need?</a:t>
            </a:r>
            <a:br>
              <a:rPr lang="en-GB" sz="2000" dirty="0">
                <a:ea typeface="Times New Roman" panose="02020603050405020304" pitchFamily="18" charset="0"/>
              </a:rPr>
            </a:br>
            <a:r>
              <a:rPr lang="en-GB" sz="2000" dirty="0">
                <a:ea typeface="Times New Roman" panose="02020603050405020304" pitchFamily="18" charset="0"/>
              </a:rPr>
              <a:t>B: </a:t>
            </a:r>
            <a:r>
              <a:rPr lang="en-GB" sz="2000" dirty="0">
                <a:effectLst/>
                <a:ea typeface="Times New Roman" panose="02020603050405020304" pitchFamily="18" charset="0"/>
              </a:rPr>
              <a:t>I don’t have paper. Do you have a sheet of paper, please?</a:t>
            </a:r>
          </a:p>
          <a:p>
            <a:pPr fontAlgn="base"/>
            <a:r>
              <a:rPr lang="en-GB" sz="2000" dirty="0">
                <a:ea typeface="Times New Roman" panose="02020603050405020304" pitchFamily="18" charset="0"/>
              </a:rPr>
              <a:t>A: Yes, here you go.</a:t>
            </a:r>
            <a:br>
              <a:rPr lang="en-GB" sz="2000" dirty="0">
                <a:ea typeface="Times New Roman" panose="02020603050405020304" pitchFamily="18" charset="0"/>
              </a:rPr>
            </a:br>
            <a:r>
              <a:rPr lang="en-GB" sz="2000" dirty="0">
                <a:ea typeface="Times New Roman" panose="02020603050405020304" pitchFamily="18" charset="0"/>
              </a:rPr>
              <a:t>B: Thank you.</a:t>
            </a:r>
          </a:p>
          <a:p>
            <a:pPr fontAlgn="base"/>
            <a:r>
              <a:rPr lang="en-GB" sz="2000" dirty="0">
                <a:effectLst/>
                <a:ea typeface="Times New Roman" panose="02020603050405020304" pitchFamily="18" charset="0"/>
              </a:rPr>
              <a:t>A: You’re welcome. Are you ok?</a:t>
            </a:r>
          </a:p>
          <a:p>
            <a:pPr fontAlgn="base"/>
            <a:r>
              <a:rPr lang="de-DE" sz="2000" dirty="0">
                <a:effectLst/>
                <a:ea typeface="Times New Roman" panose="02020603050405020304" pitchFamily="18" charset="0"/>
              </a:rPr>
              <a:t>B: </a:t>
            </a:r>
            <a:r>
              <a:rPr lang="en-GB" sz="2000" dirty="0">
                <a:effectLst/>
                <a:ea typeface="Times New Roman" panose="02020603050405020304" pitchFamily="18" charset="0"/>
              </a:rPr>
              <a:t>Yes, I am fine.</a:t>
            </a:r>
            <a:br>
              <a:rPr lang="en-GB" sz="2000" dirty="0">
                <a:effectLst/>
                <a:ea typeface="Times New Roman" panose="02020603050405020304" pitchFamily="18" charset="0"/>
              </a:rPr>
            </a:br>
            <a:r>
              <a:rPr lang="en-GB" sz="2000" dirty="0">
                <a:effectLst/>
                <a:ea typeface="Times New Roman" panose="02020603050405020304" pitchFamily="18" charset="0"/>
              </a:rPr>
              <a:t>A: Are you sure?</a:t>
            </a:r>
            <a:br>
              <a:rPr lang="en-GB" sz="2000" dirty="0">
                <a:effectLst/>
                <a:ea typeface="Times New Roman" panose="02020603050405020304" pitchFamily="18" charset="0"/>
              </a:rPr>
            </a:br>
            <a:r>
              <a:rPr lang="en-GB" sz="2000" dirty="0">
                <a:effectLst/>
                <a:ea typeface="Times New Roman" panose="02020603050405020304" pitchFamily="18" charset="0"/>
              </a:rPr>
              <a:t>B: Yes, thanks. Bye!</a:t>
            </a:r>
            <a:br>
              <a:rPr lang="en-GB" sz="2000" dirty="0">
                <a:effectLst/>
                <a:ea typeface="Times New Roman" panose="02020603050405020304" pitchFamily="18" charset="0"/>
              </a:rPr>
            </a:br>
            <a:r>
              <a:rPr lang="en-GB" sz="2000" dirty="0">
                <a:effectLst/>
                <a:ea typeface="Times New Roman" panose="02020603050405020304" pitchFamily="18" charset="0"/>
              </a:rPr>
              <a:t>A: Bye!</a:t>
            </a:r>
          </a:p>
        </p:txBody>
      </p:sp>
      <p:pic>
        <p:nvPicPr>
          <p:cNvPr id="17" name="Picture 16" descr="A picture containing circle, graphics, colorfulness, astronomy&#10;&#10;Description automatically generated">
            <a:extLst>
              <a:ext uri="{FF2B5EF4-FFF2-40B4-BE49-F238E27FC236}">
                <a16:creationId xmlns:a16="http://schemas.microsoft.com/office/drawing/2014/main" id="{E576FCA7-418C-4D1C-A495-D145BA84E5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197" y="2253"/>
            <a:ext cx="1271048" cy="830997"/>
          </a:xfrm>
          <a:prstGeom prst="rect">
            <a:avLst/>
          </a:prstGeom>
        </p:spPr>
      </p:pic>
      <p:pic>
        <p:nvPicPr>
          <p:cNvPr id="13" name="Graphic 12" descr="Award ribbon with star">
            <a:extLst>
              <a:ext uri="{FF2B5EF4-FFF2-40B4-BE49-F238E27FC236}">
                <a16:creationId xmlns:a16="http://schemas.microsoft.com/office/drawing/2014/main" id="{61337A89-1F77-48D7-8141-E53452A148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3146" y="-137018"/>
            <a:ext cx="830997" cy="830997"/>
          </a:xfrm>
          <a:prstGeom prst="rect">
            <a:avLst/>
          </a:prstGeom>
        </p:spPr>
      </p:pic>
    </p:spTree>
    <p:extLst>
      <p:ext uri="{BB962C8B-B14F-4D97-AF65-F5344CB8AC3E}">
        <p14:creationId xmlns:p14="http://schemas.microsoft.com/office/powerpoint/2010/main" val="303724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833"/>
            <a:ext cx="10515600" cy="1325563"/>
          </a:xfrm>
        </p:spPr>
        <p:txBody>
          <a:bodyPr>
            <a:noAutofit/>
          </a:bodyPr>
          <a:lstStyle/>
          <a:p>
            <a:r>
              <a:rPr lang="en-GB" sz="16000" b="1" dirty="0">
                <a:solidFill>
                  <a:srgbClr val="115076"/>
                </a:solidFill>
                <a:latin typeface="Century Gothic" panose="020B0502020202020204" pitchFamily="34" charset="0"/>
                <a:cs typeface="Calibri" panose="020F0502020204030204" pitchFamily="34" charset="0"/>
              </a:rPr>
              <a:t>qui</a:t>
            </a:r>
            <a:endParaRPr lang="en-GB" sz="16000" dirty="0"/>
          </a:p>
        </p:txBody>
      </p:sp>
      <p:pic>
        <p:nvPicPr>
          <p:cNvPr id="14340" name="Picture 4" descr="Waiter taking the order of two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803" y="650899"/>
            <a:ext cx="4924798" cy="3685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0803" y="4245455"/>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742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subTnLst>
                                    <p:audio>
                                      <p:cMediaNode>
                                        <p:cTn display="0" masterRel="sameClick">
                                          <p:stCondLst>
                                            <p:cond evt="begin" delay="0">
                                              <p:tn val="15"/>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extLst>
              <p:ext uri="{D42A27DB-BD31-4B8C-83A1-F6EECF244321}">
                <p14:modId xmlns:p14="http://schemas.microsoft.com/office/powerpoint/2010/main" val="1107036846"/>
              </p:ext>
            </p:extLst>
          </p:nvPr>
        </p:nvGraphicFramePr>
        <p:xfrm>
          <a:off x="119268" y="1426298"/>
          <a:ext cx="6026038" cy="3200400"/>
        </p:xfrm>
        <a:graphic>
          <a:graphicData uri="http://schemas.openxmlformats.org/drawingml/2006/table">
            <a:tbl>
              <a:tblPr firstRow="1" bandRow="1">
                <a:tableStyleId>{5940675A-B579-460E-94D1-54222C63F5DA}</a:tableStyleId>
              </a:tblPr>
              <a:tblGrid>
                <a:gridCol w="460889">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3325426040"/>
                  </a:ext>
                </a:extLst>
              </a:tr>
              <a:tr h="370840">
                <a:tc>
                  <a:txBody>
                    <a:bodyPr/>
                    <a:lstStyle/>
                    <a:p>
                      <a:r>
                        <a:rPr lang="en-GB" sz="2400" dirty="0">
                          <a:latin typeface="Century Gothic" panose="020B0502020202020204" pitchFamily="34" charset="0"/>
                        </a:rPr>
                        <a:t>2</a:t>
                      </a:r>
                    </a:p>
                  </a:txBody>
                  <a:tcPr/>
                </a:tc>
                <a:tc>
                  <a:txBody>
                    <a:bodyPr/>
                    <a:lstStyle/>
                    <a:p>
                      <a:r>
                        <a:rPr lang="en-GB" sz="2400" dirty="0">
                          <a:latin typeface="Century Gothic" panose="020B0502020202020204" pitchFamily="34" charset="0"/>
                        </a:rPr>
                        <a:t>How are you?</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dirty="0">
                          <a:latin typeface="Century Gothic" panose="020B0502020202020204" pitchFamily="34" charset="0"/>
                        </a:rPr>
                        <a:t>No? What do you need?</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Yes. Here you go. (</a:t>
                      </a:r>
                      <a:r>
                        <a:rPr lang="en-GB" sz="2400" i="1" dirty="0">
                          <a:latin typeface="Century Gothic" panose="020B0502020202020204" pitchFamily="34" charset="0"/>
                        </a:rPr>
                        <a:t>Here you have</a:t>
                      </a:r>
                      <a:r>
                        <a:rPr lang="en-GB" sz="2400" dirty="0">
                          <a:latin typeface="Century Gothic" panose="020B0502020202020204" pitchFamily="34" charset="0"/>
                        </a:rPr>
                        <a:t>)</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You’re welcome. Are you ok?</a:t>
                      </a: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¿Are you sure?</a:t>
                      </a:r>
                    </a:p>
                  </a:txBody>
                  <a:tcPr/>
                </a:tc>
                <a:extLst>
                  <a:ext uri="{0D108BD9-81ED-4DB2-BD59-A6C34878D82A}">
                    <a16:rowId xmlns:a16="http://schemas.microsoft.com/office/drawing/2014/main" val="4062598059"/>
                  </a:ext>
                </a:extLst>
              </a:tr>
              <a:tr h="370840">
                <a:tc>
                  <a:txBody>
                    <a:bodyPr/>
                    <a:lstStyle/>
                    <a:p>
                      <a:r>
                        <a:rPr lang="en-GB" sz="2400" dirty="0">
                          <a:latin typeface="Century Gothic" panose="020B0502020202020204" pitchFamily="34" charset="0"/>
                        </a:rPr>
                        <a:t>7</a:t>
                      </a:r>
                    </a:p>
                  </a:txBody>
                  <a:tcPr/>
                </a:tc>
                <a:tc>
                  <a:txBody>
                    <a:bodyPr/>
                    <a:lstStyle/>
                    <a:p>
                      <a:r>
                        <a:rPr lang="en-GB" sz="2400" dirty="0">
                          <a:latin typeface="Century Gothic" panose="020B0502020202020204" pitchFamily="34" charset="0"/>
                        </a:rPr>
                        <a:t>Bye!</a:t>
                      </a:r>
                    </a:p>
                  </a:txBody>
                  <a:tcPr/>
                </a:tc>
                <a:extLst>
                  <a:ext uri="{0D108BD9-81ED-4DB2-BD59-A6C34878D82A}">
                    <a16:rowId xmlns:a16="http://schemas.microsoft.com/office/drawing/2014/main" val="2327418639"/>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extLst>
              <p:ext uri="{D42A27DB-BD31-4B8C-83A1-F6EECF244321}">
                <p14:modId xmlns:p14="http://schemas.microsoft.com/office/powerpoint/2010/main" val="2058853250"/>
              </p:ext>
            </p:extLst>
          </p:nvPr>
        </p:nvGraphicFramePr>
        <p:xfrm>
          <a:off x="6450106" y="2605113"/>
          <a:ext cx="5464771" cy="3474720"/>
        </p:xfrm>
        <a:graphic>
          <a:graphicData uri="http://schemas.openxmlformats.org/drawingml/2006/table">
            <a:tbl>
              <a:tblPr firstRow="1" bandRow="1">
                <a:tableStyleId>{5940675A-B579-460E-94D1-54222C63F5DA}</a:tableStyleId>
              </a:tblPr>
              <a:tblGrid>
                <a:gridCol w="414065">
                  <a:extLst>
                    <a:ext uri="{9D8B030D-6E8A-4147-A177-3AD203B41FA5}">
                      <a16:colId xmlns:a16="http://schemas.microsoft.com/office/drawing/2014/main" val="1045513878"/>
                    </a:ext>
                  </a:extLst>
                </a:gridCol>
                <a:gridCol w="5050706">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b="0" dirty="0">
                          <a:latin typeface="Century Gothic" panose="020B0502020202020204" pitchFamily="34" charset="0"/>
                        </a:rPr>
                        <a:t>I am not fine.</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b="0" dirty="0">
                          <a:latin typeface="Century Gothic" panose="020B0502020202020204" pitchFamily="34" charset="0"/>
                        </a:rPr>
                        <a:t>I don’t have paper. </a:t>
                      </a:r>
                      <a:br>
                        <a:rPr lang="en-GB" sz="2400" b="0" dirty="0">
                          <a:latin typeface="Century Gothic" panose="020B0502020202020204" pitchFamily="34" charset="0"/>
                        </a:rPr>
                      </a:br>
                      <a:r>
                        <a:rPr lang="en-GB" sz="2400" b="0" dirty="0">
                          <a:latin typeface="Century Gothic" panose="020B0502020202020204" pitchFamily="34" charset="0"/>
                        </a:rPr>
                        <a:t>Do you have a (sheet of) paper, please?</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Thank you!</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Yes! I’m fine.</a:t>
                      </a: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Yes, thanks. Bye!</a:t>
                      </a:r>
                    </a:p>
                  </a:txBody>
                  <a:tcPr/>
                </a:tc>
                <a:extLst>
                  <a:ext uri="{0D108BD9-81ED-4DB2-BD59-A6C34878D82A}">
                    <a16:rowId xmlns:a16="http://schemas.microsoft.com/office/drawing/2014/main" val="4062598059"/>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3571945" y="405134"/>
            <a:ext cx="690728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96" y="662167"/>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2799306" cy="647577"/>
          </a:xfrm>
        </p:spPr>
        <p:txBody>
          <a:bodyPr/>
          <a:lstStyle/>
          <a:p>
            <a:r>
              <a:rPr lang="en-GB" dirty="0" err="1"/>
              <a:t>En</a:t>
            </a:r>
            <a:r>
              <a:rPr lang="en-GB" dirty="0"/>
              <a:t> </a:t>
            </a:r>
            <a:r>
              <a:rPr lang="en-GB" dirty="0" err="1"/>
              <a:t>clase</a:t>
            </a:r>
            <a:endParaRPr lang="en-GB" dirty="0"/>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0" y="792871"/>
            <a:ext cx="681572" cy="73609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307942" y="1881379"/>
            <a:ext cx="790073" cy="879615"/>
          </a:xfrm>
          <a:prstGeom prst="rect">
            <a:avLst/>
          </a:prstGeom>
        </p:spPr>
      </p:pic>
      <p:pic>
        <p:nvPicPr>
          <p:cNvPr id="13" name="Picture 12" descr="A green circle with a white arrow&#10;&#10;Description automatically generated">
            <a:extLst>
              <a:ext uri="{FF2B5EF4-FFF2-40B4-BE49-F238E27FC236}">
                <a16:creationId xmlns:a16="http://schemas.microsoft.com/office/drawing/2014/main" id="{6BCF4E1A-34AD-4556-AC7A-60F39CEF2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8963" y="1273027"/>
            <a:ext cx="763829" cy="764426"/>
          </a:xfrm>
          <a:prstGeom prst="rect">
            <a:avLst/>
          </a:prstGeom>
        </p:spPr>
      </p:pic>
      <p:pic>
        <p:nvPicPr>
          <p:cNvPr id="33" name="Graphic 32" descr="Transfer with solid fill">
            <a:extLst>
              <a:ext uri="{FF2B5EF4-FFF2-40B4-BE49-F238E27FC236}">
                <a16:creationId xmlns:a16="http://schemas.microsoft.com/office/drawing/2014/main" id="{4AA677E1-886E-4FA6-BC8F-A7ED98C6F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31891">
            <a:off x="8918291" y="1198040"/>
            <a:ext cx="914400" cy="914400"/>
          </a:xfrm>
          <a:prstGeom prst="rect">
            <a:avLst/>
          </a:prstGeom>
        </p:spPr>
      </p:pic>
      <p:sp>
        <p:nvSpPr>
          <p:cNvPr id="34" name="TextBox 33">
            <a:extLst>
              <a:ext uri="{FF2B5EF4-FFF2-40B4-BE49-F238E27FC236}">
                <a16:creationId xmlns:a16="http://schemas.microsoft.com/office/drawing/2014/main" id="{7E8D0207-EF6F-4BA5-8B3C-8DAC63B64FD1}"/>
              </a:ext>
            </a:extLst>
          </p:cNvPr>
          <p:cNvSpPr txBox="1"/>
          <p:nvPr/>
        </p:nvSpPr>
        <p:spPr>
          <a:xfrm>
            <a:off x="7522759" y="2037453"/>
            <a:ext cx="1652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otra</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 name="Rectangle: Rounded Corners 4">
            <a:extLst>
              <a:ext uri="{FF2B5EF4-FFF2-40B4-BE49-F238E27FC236}">
                <a16:creationId xmlns:a16="http://schemas.microsoft.com/office/drawing/2014/main" id="{2B6E57A8-CB4A-4788-81C3-DF958DED8E86}"/>
              </a:ext>
            </a:extLst>
          </p:cNvPr>
          <p:cNvSpPr/>
          <p:nvPr/>
        </p:nvSpPr>
        <p:spPr>
          <a:xfrm>
            <a:off x="119268" y="4762125"/>
            <a:ext cx="6157586" cy="1570942"/>
          </a:xfrm>
          <a:prstGeom prst="round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0705672-1081-424F-9865-765AEC7750D5}"/>
              </a:ext>
            </a:extLst>
          </p:cNvPr>
          <p:cNvSpPr txBox="1"/>
          <p:nvPr/>
        </p:nvSpPr>
        <p:spPr>
          <a:xfrm>
            <a:off x="175374" y="4791585"/>
            <a:ext cx="2826878" cy="400110"/>
          </a:xfrm>
          <a:prstGeom prst="rect">
            <a:avLst/>
          </a:prstGeom>
          <a:noFill/>
        </p:spPr>
        <p:txBody>
          <a:bodyPr wrap="square" rtlCol="0">
            <a:spAutoFit/>
          </a:bodyPr>
          <a:lstStyle/>
          <a:p>
            <a:r>
              <a:rPr lang="en-GB" sz="2000" dirty="0" err="1"/>
              <a:t>necesitar</a:t>
            </a:r>
            <a:r>
              <a:rPr lang="en-GB" sz="2000" dirty="0"/>
              <a:t> – to need</a:t>
            </a:r>
          </a:p>
        </p:txBody>
      </p:sp>
      <p:sp>
        <p:nvSpPr>
          <p:cNvPr id="20" name="TextBox 19">
            <a:extLst>
              <a:ext uri="{FF2B5EF4-FFF2-40B4-BE49-F238E27FC236}">
                <a16:creationId xmlns:a16="http://schemas.microsoft.com/office/drawing/2014/main" id="{8E445770-0B58-4CB5-82B7-A4FE98D9B5A9}"/>
              </a:ext>
            </a:extLst>
          </p:cNvPr>
          <p:cNvSpPr txBox="1"/>
          <p:nvPr/>
        </p:nvSpPr>
        <p:spPr>
          <a:xfrm>
            <a:off x="175374" y="5211176"/>
            <a:ext cx="2826878" cy="400110"/>
          </a:xfrm>
          <a:prstGeom prst="rect">
            <a:avLst/>
          </a:prstGeom>
          <a:noFill/>
        </p:spPr>
        <p:txBody>
          <a:bodyPr wrap="square" rtlCol="0">
            <a:spAutoFit/>
          </a:bodyPr>
          <a:lstStyle/>
          <a:p>
            <a:r>
              <a:rPr lang="en-GB" sz="2000" dirty="0" err="1"/>
              <a:t>estar</a:t>
            </a:r>
            <a:r>
              <a:rPr lang="en-GB" sz="2000" dirty="0"/>
              <a:t> – to be (state)</a:t>
            </a:r>
          </a:p>
        </p:txBody>
      </p:sp>
      <p:sp>
        <p:nvSpPr>
          <p:cNvPr id="21" name="TextBox 20">
            <a:extLst>
              <a:ext uri="{FF2B5EF4-FFF2-40B4-BE49-F238E27FC236}">
                <a16:creationId xmlns:a16="http://schemas.microsoft.com/office/drawing/2014/main" id="{51CA6D69-745C-4854-83F3-EF9E5265D73B}"/>
              </a:ext>
            </a:extLst>
          </p:cNvPr>
          <p:cNvSpPr txBox="1"/>
          <p:nvPr/>
        </p:nvSpPr>
        <p:spPr>
          <a:xfrm>
            <a:off x="175374" y="5611286"/>
            <a:ext cx="2826878" cy="707886"/>
          </a:xfrm>
          <a:prstGeom prst="rect">
            <a:avLst/>
          </a:prstGeom>
          <a:noFill/>
        </p:spPr>
        <p:txBody>
          <a:bodyPr wrap="square" rtlCol="0">
            <a:spAutoFit/>
          </a:bodyPr>
          <a:lstStyle/>
          <a:p>
            <a:r>
              <a:rPr lang="en-GB" sz="2000" dirty="0" err="1"/>
              <a:t>tener</a:t>
            </a:r>
            <a:r>
              <a:rPr lang="en-GB" sz="2000" dirty="0"/>
              <a:t> – to have (</a:t>
            </a:r>
            <a:r>
              <a:rPr lang="en-GB" sz="2000" dirty="0" err="1"/>
              <a:t>tengo</a:t>
            </a:r>
            <a:r>
              <a:rPr lang="en-GB" sz="2000" dirty="0"/>
              <a:t>, </a:t>
            </a:r>
            <a:r>
              <a:rPr lang="en-GB" sz="2000" dirty="0" err="1"/>
              <a:t>tienes</a:t>
            </a:r>
            <a:r>
              <a:rPr lang="en-GB" sz="2000" dirty="0"/>
              <a:t>)</a:t>
            </a:r>
          </a:p>
        </p:txBody>
      </p:sp>
      <p:sp>
        <p:nvSpPr>
          <p:cNvPr id="23" name="TextBox 22">
            <a:extLst>
              <a:ext uri="{FF2B5EF4-FFF2-40B4-BE49-F238E27FC236}">
                <a16:creationId xmlns:a16="http://schemas.microsoft.com/office/drawing/2014/main" id="{A013D8BF-6002-47A6-936A-3FCDD30C858D}"/>
              </a:ext>
            </a:extLst>
          </p:cNvPr>
          <p:cNvSpPr txBox="1"/>
          <p:nvPr/>
        </p:nvSpPr>
        <p:spPr>
          <a:xfrm>
            <a:off x="3405054" y="4762125"/>
            <a:ext cx="2826878" cy="400110"/>
          </a:xfrm>
          <a:prstGeom prst="rect">
            <a:avLst/>
          </a:prstGeom>
          <a:noFill/>
        </p:spPr>
        <p:txBody>
          <a:bodyPr wrap="square" rtlCol="0">
            <a:spAutoFit/>
          </a:bodyPr>
          <a:lstStyle/>
          <a:p>
            <a:r>
              <a:rPr lang="en-GB" sz="2000" dirty="0"/>
              <a:t>por </a:t>
            </a:r>
            <a:r>
              <a:rPr lang="en-GB" sz="2000" dirty="0" err="1"/>
              <a:t>favor</a:t>
            </a:r>
            <a:r>
              <a:rPr lang="en-GB" sz="2000" dirty="0"/>
              <a:t> - please</a:t>
            </a:r>
          </a:p>
        </p:txBody>
      </p:sp>
      <p:sp>
        <p:nvSpPr>
          <p:cNvPr id="26" name="TextBox 25">
            <a:extLst>
              <a:ext uri="{FF2B5EF4-FFF2-40B4-BE49-F238E27FC236}">
                <a16:creationId xmlns:a16="http://schemas.microsoft.com/office/drawing/2014/main" id="{459FE790-FC2A-4E78-8971-B26E1374D836}"/>
              </a:ext>
            </a:extLst>
          </p:cNvPr>
          <p:cNvSpPr txBox="1"/>
          <p:nvPr/>
        </p:nvSpPr>
        <p:spPr>
          <a:xfrm>
            <a:off x="3386161" y="5105066"/>
            <a:ext cx="2826878" cy="1015663"/>
          </a:xfrm>
          <a:prstGeom prst="rect">
            <a:avLst/>
          </a:prstGeom>
          <a:noFill/>
        </p:spPr>
        <p:txBody>
          <a:bodyPr wrap="square" rtlCol="0">
            <a:spAutoFit/>
          </a:bodyPr>
          <a:lstStyle/>
          <a:p>
            <a:r>
              <a:rPr lang="en-GB" sz="2000" dirty="0"/>
              <a:t>gracias – thank you</a:t>
            </a:r>
            <a:br>
              <a:rPr lang="en-GB" sz="2000" dirty="0"/>
            </a:br>
            <a:r>
              <a:rPr lang="en-GB" sz="2000" dirty="0"/>
              <a:t>de nada – you’re welcome</a:t>
            </a:r>
          </a:p>
        </p:txBody>
      </p:sp>
      <p:sp>
        <p:nvSpPr>
          <p:cNvPr id="27" name="TextBox 26">
            <a:extLst>
              <a:ext uri="{FF2B5EF4-FFF2-40B4-BE49-F238E27FC236}">
                <a16:creationId xmlns:a16="http://schemas.microsoft.com/office/drawing/2014/main" id="{934B4D3D-2CC1-46A0-A3AB-E38A3E83B609}"/>
              </a:ext>
            </a:extLst>
          </p:cNvPr>
          <p:cNvSpPr txBox="1"/>
          <p:nvPr/>
        </p:nvSpPr>
        <p:spPr>
          <a:xfrm>
            <a:off x="3386161" y="5965229"/>
            <a:ext cx="2826878" cy="400110"/>
          </a:xfrm>
          <a:prstGeom prst="rect">
            <a:avLst/>
          </a:prstGeom>
          <a:noFill/>
        </p:spPr>
        <p:txBody>
          <a:bodyPr wrap="square" rtlCol="0">
            <a:spAutoFit/>
          </a:bodyPr>
          <a:lstStyle/>
          <a:p>
            <a:r>
              <a:rPr lang="en-GB" sz="2000" dirty="0" err="1"/>
              <a:t>seguro</a:t>
            </a:r>
            <a:r>
              <a:rPr lang="en-GB" sz="2000" dirty="0"/>
              <a:t>/a - sure</a:t>
            </a:r>
          </a:p>
        </p:txBody>
      </p:sp>
      <p:pic>
        <p:nvPicPr>
          <p:cNvPr id="8" name="Graphic 7" descr="Award ribbon with star">
            <a:extLst>
              <a:ext uri="{FF2B5EF4-FFF2-40B4-BE49-F238E27FC236}">
                <a16:creationId xmlns:a16="http://schemas.microsoft.com/office/drawing/2014/main" id="{99617B3A-BF9B-4338-B325-79C83C0CA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69837" y="613256"/>
            <a:ext cx="1570942" cy="1570942"/>
          </a:xfrm>
          <a:prstGeom prst="rect">
            <a:avLst/>
          </a:prstGeom>
        </p:spPr>
      </p:pic>
    </p:spTree>
    <p:extLst>
      <p:ext uri="{BB962C8B-B14F-4D97-AF65-F5344CB8AC3E}">
        <p14:creationId xmlns:p14="http://schemas.microsoft.com/office/powerpoint/2010/main" val="7368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0DBCEF-7E8C-4604-AF7D-DC7D63555F2D}"/>
              </a:ext>
            </a:extLst>
          </p:cNvPr>
          <p:cNvSpPr>
            <a:spLocks noGrp="1"/>
          </p:cNvSpPr>
          <p:nvPr>
            <p:ph type="title"/>
          </p:nvPr>
        </p:nvSpPr>
        <p:spPr>
          <a:xfrm>
            <a:off x="0" y="213557"/>
            <a:ext cx="2961564" cy="647577"/>
          </a:xfrm>
        </p:spPr>
        <p:txBody>
          <a:bodyPr/>
          <a:lstStyle/>
          <a:p>
            <a:r>
              <a:rPr lang="en-GB" dirty="0" err="1"/>
              <a:t>Vocabulario</a:t>
            </a:r>
            <a:endParaRPr lang="en-GB" dirty="0"/>
          </a:p>
        </p:txBody>
      </p:sp>
      <p:sp>
        <p:nvSpPr>
          <p:cNvPr id="4" name="Rounded Rectangle 11">
            <a:extLst>
              <a:ext uri="{FF2B5EF4-FFF2-40B4-BE49-F238E27FC236}">
                <a16:creationId xmlns:a16="http://schemas.microsoft.com/office/drawing/2014/main" id="{DED0207C-F32D-4CD3-83A0-34256944CD1B}"/>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1AD0C76-A870-486E-8EBF-7CDA6CD0B3FF}"/>
              </a:ext>
            </a:extLst>
          </p:cNvPr>
          <p:cNvSpPr txBox="1"/>
          <p:nvPr/>
        </p:nvSpPr>
        <p:spPr>
          <a:xfrm>
            <a:off x="11251814" y="111681"/>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leer</a:t>
            </a:r>
          </a:p>
        </p:txBody>
      </p:sp>
      <p:pic>
        <p:nvPicPr>
          <p:cNvPr id="6" name="Graphic 5" descr="Teacher">
            <a:extLst>
              <a:ext uri="{FF2B5EF4-FFF2-40B4-BE49-F238E27FC236}">
                <a16:creationId xmlns:a16="http://schemas.microsoft.com/office/drawing/2014/main" id="{44A03471-F3E6-48A2-BD93-540E06080E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7" name="Speech Bubble: Rectangle with Corners Rounded 6">
            <a:extLst>
              <a:ext uri="{FF2B5EF4-FFF2-40B4-BE49-F238E27FC236}">
                <a16:creationId xmlns:a16="http://schemas.microsoft.com/office/drawing/2014/main" id="{5DB0CFE7-B963-426D-9975-427CB135C701}"/>
              </a:ext>
            </a:extLst>
          </p:cNvPr>
          <p:cNvSpPr/>
          <p:nvPr/>
        </p:nvSpPr>
        <p:spPr>
          <a:xfrm>
            <a:off x="3571944" y="405134"/>
            <a:ext cx="7278025"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Mira la palabra.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Qué</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aphicFrame>
        <p:nvGraphicFramePr>
          <p:cNvPr id="8" name="Table 8">
            <a:extLst>
              <a:ext uri="{FF2B5EF4-FFF2-40B4-BE49-F238E27FC236}">
                <a16:creationId xmlns:a16="http://schemas.microsoft.com/office/drawing/2014/main" id="{93EEC798-FD1A-4432-911E-5994A77DAEE7}"/>
              </a:ext>
            </a:extLst>
          </p:cNvPr>
          <p:cNvGraphicFramePr>
            <a:graphicFrameLocks noGrp="1"/>
          </p:cNvGraphicFramePr>
          <p:nvPr>
            <p:extLst>
              <p:ext uri="{D42A27DB-BD31-4B8C-83A1-F6EECF244321}">
                <p14:modId xmlns:p14="http://schemas.microsoft.com/office/powerpoint/2010/main" val="614670244"/>
              </p:ext>
            </p:extLst>
          </p:nvPr>
        </p:nvGraphicFramePr>
        <p:xfrm>
          <a:off x="230495" y="944307"/>
          <a:ext cx="11738592" cy="5401902"/>
        </p:xfrm>
        <a:graphic>
          <a:graphicData uri="http://schemas.openxmlformats.org/drawingml/2006/table">
            <a:tbl>
              <a:tblPr firstRow="1" bandRow="1">
                <a:tableStyleId>{5940675A-B579-460E-94D1-54222C63F5DA}</a:tableStyleId>
              </a:tblPr>
              <a:tblGrid>
                <a:gridCol w="2934648">
                  <a:extLst>
                    <a:ext uri="{9D8B030D-6E8A-4147-A177-3AD203B41FA5}">
                      <a16:colId xmlns:a16="http://schemas.microsoft.com/office/drawing/2014/main" val="475629827"/>
                    </a:ext>
                  </a:extLst>
                </a:gridCol>
                <a:gridCol w="2934648">
                  <a:extLst>
                    <a:ext uri="{9D8B030D-6E8A-4147-A177-3AD203B41FA5}">
                      <a16:colId xmlns:a16="http://schemas.microsoft.com/office/drawing/2014/main" val="3596906594"/>
                    </a:ext>
                  </a:extLst>
                </a:gridCol>
                <a:gridCol w="2934648">
                  <a:extLst>
                    <a:ext uri="{9D8B030D-6E8A-4147-A177-3AD203B41FA5}">
                      <a16:colId xmlns:a16="http://schemas.microsoft.com/office/drawing/2014/main" val="1184343075"/>
                    </a:ext>
                  </a:extLst>
                </a:gridCol>
                <a:gridCol w="2934648">
                  <a:extLst>
                    <a:ext uri="{9D8B030D-6E8A-4147-A177-3AD203B41FA5}">
                      <a16:colId xmlns:a16="http://schemas.microsoft.com/office/drawing/2014/main" val="587163471"/>
                    </a:ext>
                  </a:extLst>
                </a:gridCol>
              </a:tblGrid>
              <a:tr h="1800634">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a:p>
                  </a:txBody>
                  <a:tcPr>
                    <a:solidFill>
                      <a:srgbClr val="FEF5F5"/>
                    </a:solidFill>
                  </a:tcPr>
                </a:tc>
                <a:extLst>
                  <a:ext uri="{0D108BD9-81ED-4DB2-BD59-A6C34878D82A}">
                    <a16:rowId xmlns:a16="http://schemas.microsoft.com/office/drawing/2014/main" val="1709251620"/>
                  </a:ext>
                </a:extLst>
              </a:tr>
              <a:tr h="1800634">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dirty="0"/>
                    </a:p>
                  </a:txBody>
                  <a:tcPr>
                    <a:solidFill>
                      <a:srgbClr val="FEF5F5"/>
                    </a:solidFill>
                  </a:tcPr>
                </a:tc>
                <a:tc>
                  <a:txBody>
                    <a:bodyPr/>
                    <a:lstStyle/>
                    <a:p>
                      <a:endParaRPr lang="en-GB"/>
                    </a:p>
                  </a:txBody>
                  <a:tcPr>
                    <a:solidFill>
                      <a:srgbClr val="FEF5F5"/>
                    </a:solidFill>
                  </a:tcPr>
                </a:tc>
                <a:extLst>
                  <a:ext uri="{0D108BD9-81ED-4DB2-BD59-A6C34878D82A}">
                    <a16:rowId xmlns:a16="http://schemas.microsoft.com/office/drawing/2014/main" val="2970566055"/>
                  </a:ext>
                </a:extLst>
              </a:tr>
              <a:tr h="1800634">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dirty="0"/>
                    </a:p>
                  </a:txBody>
                  <a:tcPr>
                    <a:solidFill>
                      <a:srgbClr val="FEF5F5"/>
                    </a:solidFill>
                  </a:tcPr>
                </a:tc>
                <a:extLst>
                  <a:ext uri="{0D108BD9-81ED-4DB2-BD59-A6C34878D82A}">
                    <a16:rowId xmlns:a16="http://schemas.microsoft.com/office/drawing/2014/main" val="1761631770"/>
                  </a:ext>
                </a:extLst>
              </a:tr>
            </a:tbl>
          </a:graphicData>
        </a:graphic>
      </p:graphicFrame>
      <p:pic>
        <p:nvPicPr>
          <p:cNvPr id="9" name="Picture 2" descr="http://www.clker.com/cliparts/J/C/C/G/u/O/door-line-art-md.png">
            <a:extLst>
              <a:ext uri="{FF2B5EF4-FFF2-40B4-BE49-F238E27FC236}">
                <a16:creationId xmlns:a16="http://schemas.microsoft.com/office/drawing/2014/main" id="{39406CE6-4506-487E-9AAD-77418AFEF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581" y="4577273"/>
            <a:ext cx="832198" cy="14662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clker.com/cliparts/3/6/a/e/1194984436700707086wooden_table_benji_park_01.svg.med.png">
            <a:extLst>
              <a:ext uri="{FF2B5EF4-FFF2-40B4-BE49-F238E27FC236}">
                <a16:creationId xmlns:a16="http://schemas.microsoft.com/office/drawing/2014/main" id="{9CE7578D-E196-4CD3-A9BB-4840D5C82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083" y="4943982"/>
            <a:ext cx="1480652" cy="9031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lker.com/cliparts/1/5/b/4/1237562172708840408pitr_Window_icon.svg.med.png">
            <a:extLst>
              <a:ext uri="{FF2B5EF4-FFF2-40B4-BE49-F238E27FC236}">
                <a16:creationId xmlns:a16="http://schemas.microsoft.com/office/drawing/2014/main" id="{7E896C80-02E2-468C-9B6F-255780DA1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5392" y="4751987"/>
            <a:ext cx="1565835" cy="10960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f/3/d/7/11954291422072351955johnny_automatic_wooden_chair.svg.med.png">
            <a:extLst>
              <a:ext uri="{FF2B5EF4-FFF2-40B4-BE49-F238E27FC236}">
                <a16:creationId xmlns:a16="http://schemas.microsoft.com/office/drawing/2014/main" id="{8ABD4C01-D5EA-4040-81A1-FF0C3B7DFC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6446" y="2809017"/>
            <a:ext cx="834373" cy="13495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artoon of a child&#10;&#10;Description automatically generated">
            <a:extLst>
              <a:ext uri="{FF2B5EF4-FFF2-40B4-BE49-F238E27FC236}">
                <a16:creationId xmlns:a16="http://schemas.microsoft.com/office/drawing/2014/main" id="{93814A81-D1CC-43BA-B291-7B5BBF5696AD}"/>
              </a:ext>
            </a:extLst>
          </p:cNvPr>
          <p:cNvPicPr>
            <a:picLocks noChangeAspect="1"/>
          </p:cNvPicPr>
          <p:nvPr/>
        </p:nvPicPr>
        <p:blipFill rotWithShape="1">
          <a:blip r:embed="rId9">
            <a:extLst>
              <a:ext uri="{28A0092B-C50C-407E-A947-70E740481C1C}">
                <a14:useLocalDpi xmlns:a14="http://schemas.microsoft.com/office/drawing/2010/main" val="0"/>
              </a:ext>
            </a:extLst>
          </a:blip>
          <a:srcRect l="29122" r="50289"/>
          <a:stretch/>
        </p:blipFill>
        <p:spPr>
          <a:xfrm>
            <a:off x="1421629" y="4423892"/>
            <a:ext cx="592844" cy="1619635"/>
          </a:xfrm>
          <a:prstGeom prst="rect">
            <a:avLst/>
          </a:prstGeom>
        </p:spPr>
      </p:pic>
      <p:pic>
        <p:nvPicPr>
          <p:cNvPr id="14" name="Picture 13" descr="A cartoon of a child with her hands on her hips&#10;&#10;Description automatically generated">
            <a:extLst>
              <a:ext uri="{FF2B5EF4-FFF2-40B4-BE49-F238E27FC236}">
                <a16:creationId xmlns:a16="http://schemas.microsoft.com/office/drawing/2014/main" id="{987399D9-3DAF-477B-9F2B-276F016B64E7}"/>
              </a:ext>
            </a:extLst>
          </p:cNvPr>
          <p:cNvPicPr>
            <a:picLocks noChangeAspect="1"/>
          </p:cNvPicPr>
          <p:nvPr/>
        </p:nvPicPr>
        <p:blipFill rotWithShape="1">
          <a:blip r:embed="rId10">
            <a:extLst>
              <a:ext uri="{28A0092B-C50C-407E-A947-70E740481C1C}">
                <a14:useLocalDpi xmlns:a14="http://schemas.microsoft.com/office/drawing/2010/main" val="0"/>
              </a:ext>
            </a:extLst>
          </a:blip>
          <a:srcRect l="49645" r="28262"/>
          <a:stretch/>
        </p:blipFill>
        <p:spPr>
          <a:xfrm>
            <a:off x="4366130" y="716939"/>
            <a:ext cx="673959" cy="1715923"/>
          </a:xfrm>
          <a:prstGeom prst="rect">
            <a:avLst/>
          </a:prstGeom>
        </p:spPr>
      </p:pic>
      <p:sp>
        <p:nvSpPr>
          <p:cNvPr id="17" name="TextBox 16">
            <a:extLst>
              <a:ext uri="{FF2B5EF4-FFF2-40B4-BE49-F238E27FC236}">
                <a16:creationId xmlns:a16="http://schemas.microsoft.com/office/drawing/2014/main" id="{E66BA600-36EE-4D55-99BB-B01225E6BAFC}"/>
              </a:ext>
            </a:extLst>
          </p:cNvPr>
          <p:cNvSpPr txBox="1"/>
          <p:nvPr/>
        </p:nvSpPr>
        <p:spPr>
          <a:xfrm>
            <a:off x="791142" y="2890840"/>
            <a:ext cx="1992573" cy="646331"/>
          </a:xfrm>
          <a:prstGeom prst="rect">
            <a:avLst/>
          </a:prstGeom>
          <a:noFill/>
        </p:spPr>
        <p:txBody>
          <a:bodyPr wrap="square" rtlCol="0">
            <a:spAutoFit/>
          </a:bodyPr>
          <a:lstStyle/>
          <a:p>
            <a:pPr algn="ctr"/>
            <a:r>
              <a:rPr lang="en-GB" sz="3600" b="1" dirty="0">
                <a:latin typeface="Cavolini" panose="03000502040302020204" pitchFamily="66" charset="0"/>
                <a:cs typeface="Cavolini" panose="03000502040302020204" pitchFamily="66" charset="0"/>
              </a:rPr>
              <a:t>[here]</a:t>
            </a:r>
          </a:p>
        </p:txBody>
      </p:sp>
      <p:sp>
        <p:nvSpPr>
          <p:cNvPr id="18" name="TextBox 17">
            <a:extLst>
              <a:ext uri="{FF2B5EF4-FFF2-40B4-BE49-F238E27FC236}">
                <a16:creationId xmlns:a16="http://schemas.microsoft.com/office/drawing/2014/main" id="{8BCEF297-3790-4EF7-B2BD-352BB99DE7D8}"/>
              </a:ext>
            </a:extLst>
          </p:cNvPr>
          <p:cNvSpPr txBox="1"/>
          <p:nvPr/>
        </p:nvSpPr>
        <p:spPr>
          <a:xfrm>
            <a:off x="9662024" y="2902536"/>
            <a:ext cx="1992573" cy="646331"/>
          </a:xfrm>
          <a:prstGeom prst="rect">
            <a:avLst/>
          </a:prstGeom>
          <a:noFill/>
        </p:spPr>
        <p:txBody>
          <a:bodyPr wrap="square" rtlCol="0">
            <a:spAutoFit/>
          </a:bodyPr>
          <a:lstStyle/>
          <a:p>
            <a:pPr algn="ctr"/>
            <a:r>
              <a:rPr lang="en-GB" sz="3600" b="1" dirty="0">
                <a:latin typeface="Cavolini" panose="03000502040302020204" pitchFamily="66" charset="0"/>
                <a:cs typeface="Cavolini" panose="03000502040302020204" pitchFamily="66" charset="0"/>
              </a:rPr>
              <a:t>[there]</a:t>
            </a:r>
          </a:p>
        </p:txBody>
      </p:sp>
      <p:grpSp>
        <p:nvGrpSpPr>
          <p:cNvPr id="20" name="Group 19">
            <a:extLst>
              <a:ext uri="{FF2B5EF4-FFF2-40B4-BE49-F238E27FC236}">
                <a16:creationId xmlns:a16="http://schemas.microsoft.com/office/drawing/2014/main" id="{868B2400-19F2-4A0D-98D2-71921ED83D9F}"/>
              </a:ext>
            </a:extLst>
          </p:cNvPr>
          <p:cNvGrpSpPr/>
          <p:nvPr/>
        </p:nvGrpSpPr>
        <p:grpSpPr>
          <a:xfrm>
            <a:off x="-115128" y="984459"/>
            <a:ext cx="3864423" cy="1351057"/>
            <a:chOff x="-172216" y="1187918"/>
            <a:chExt cx="3864423" cy="1351057"/>
          </a:xfrm>
        </p:grpSpPr>
        <p:pic>
          <p:nvPicPr>
            <p:cNvPr id="16" name="Picture 15" descr="A green circle with two eyes&#10;&#10;Description automatically generated">
              <a:extLst>
                <a:ext uri="{FF2B5EF4-FFF2-40B4-BE49-F238E27FC236}">
                  <a16:creationId xmlns:a16="http://schemas.microsoft.com/office/drawing/2014/main" id="{F1BAC644-0A4A-4C3A-92C8-0ABBBB8A26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6119" y="1187918"/>
              <a:ext cx="1025866" cy="1021234"/>
            </a:xfrm>
            <a:prstGeom prst="rect">
              <a:avLst/>
            </a:prstGeom>
          </p:spPr>
        </p:pic>
        <p:sp>
          <p:nvSpPr>
            <p:cNvPr id="19" name="TextBox 18">
              <a:extLst>
                <a:ext uri="{FF2B5EF4-FFF2-40B4-BE49-F238E27FC236}">
                  <a16:creationId xmlns:a16="http://schemas.microsoft.com/office/drawing/2014/main" id="{723C8C4B-EFD5-42CA-9DE5-46B017FC75C0}"/>
                </a:ext>
              </a:extLst>
            </p:cNvPr>
            <p:cNvSpPr txBox="1"/>
            <p:nvPr/>
          </p:nvSpPr>
          <p:spPr>
            <a:xfrm>
              <a:off x="-172216" y="2077310"/>
              <a:ext cx="3864423" cy="461665"/>
            </a:xfrm>
            <a:prstGeom prst="rect">
              <a:avLst/>
            </a:prstGeom>
            <a:noFill/>
          </p:spPr>
          <p:txBody>
            <a:bodyPr wrap="square" rtlCol="0">
              <a:spAutoFit/>
            </a:bodyPr>
            <a:lstStyle/>
            <a:p>
              <a:pPr algn="ctr"/>
              <a:r>
                <a:rPr lang="en-GB" sz="2400" b="1" dirty="0">
                  <a:latin typeface="Cavolini" panose="03000502040302020204" pitchFamily="66" charset="0"/>
                  <a:cs typeface="Cavolini" panose="03000502040302020204" pitchFamily="66" charset="0"/>
                </a:rPr>
                <a:t>[to look at]</a:t>
              </a:r>
            </a:p>
          </p:txBody>
        </p:sp>
      </p:grpSp>
      <p:grpSp>
        <p:nvGrpSpPr>
          <p:cNvPr id="32" name="Group 31">
            <a:extLst>
              <a:ext uri="{FF2B5EF4-FFF2-40B4-BE49-F238E27FC236}">
                <a16:creationId xmlns:a16="http://schemas.microsoft.com/office/drawing/2014/main" id="{5C31E546-B81A-479C-B15E-82483DCC8C1F}"/>
              </a:ext>
            </a:extLst>
          </p:cNvPr>
          <p:cNvGrpSpPr/>
          <p:nvPr/>
        </p:nvGrpSpPr>
        <p:grpSpPr>
          <a:xfrm>
            <a:off x="5747011" y="985560"/>
            <a:ext cx="3864423" cy="1307002"/>
            <a:chOff x="5699561" y="1284516"/>
            <a:chExt cx="3864423" cy="1307002"/>
          </a:xfrm>
        </p:grpSpPr>
        <p:pic>
          <p:nvPicPr>
            <p:cNvPr id="22" name="Graphic 21" descr="Male with solid fill">
              <a:extLst>
                <a:ext uri="{FF2B5EF4-FFF2-40B4-BE49-F238E27FC236}">
                  <a16:creationId xmlns:a16="http://schemas.microsoft.com/office/drawing/2014/main" id="{82E4EEEC-5EEA-4724-A496-56C96534F1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74186" y="1284516"/>
              <a:ext cx="914400" cy="914400"/>
            </a:xfrm>
            <a:prstGeom prst="rect">
              <a:avLst/>
            </a:prstGeom>
          </p:spPr>
        </p:pic>
        <p:pic>
          <p:nvPicPr>
            <p:cNvPr id="24" name="Graphic 23" descr="Man with solid fill">
              <a:extLst>
                <a:ext uri="{FF2B5EF4-FFF2-40B4-BE49-F238E27FC236}">
                  <a16:creationId xmlns:a16="http://schemas.microsoft.com/office/drawing/2014/main" id="{993B5B64-6BFC-4CCB-BD79-0981E5534A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42381" y="1284516"/>
              <a:ext cx="914400" cy="914400"/>
            </a:xfrm>
            <a:prstGeom prst="rect">
              <a:avLst/>
            </a:prstGeom>
          </p:spPr>
        </p:pic>
        <p:sp>
          <p:nvSpPr>
            <p:cNvPr id="31" name="TextBox 30">
              <a:extLst>
                <a:ext uri="{FF2B5EF4-FFF2-40B4-BE49-F238E27FC236}">
                  <a16:creationId xmlns:a16="http://schemas.microsoft.com/office/drawing/2014/main" id="{811A6608-8D52-4875-91A3-FCF39A19324B}"/>
                </a:ext>
              </a:extLst>
            </p:cNvPr>
            <p:cNvSpPr txBox="1"/>
            <p:nvPr/>
          </p:nvSpPr>
          <p:spPr>
            <a:xfrm>
              <a:off x="5699561" y="2129853"/>
              <a:ext cx="3864423" cy="461665"/>
            </a:xfrm>
            <a:prstGeom prst="rect">
              <a:avLst/>
            </a:prstGeom>
            <a:noFill/>
          </p:spPr>
          <p:txBody>
            <a:bodyPr wrap="square" rtlCol="0">
              <a:spAutoFit/>
            </a:bodyPr>
            <a:lstStyle/>
            <a:p>
              <a:pPr algn="ctr"/>
              <a:r>
                <a:rPr lang="en-GB" sz="2400" b="1" dirty="0">
                  <a:latin typeface="Cavolini" panose="03000502040302020204" pitchFamily="66" charset="0"/>
                  <a:cs typeface="Cavolini" panose="03000502040302020204" pitchFamily="66" charset="0"/>
                </a:rPr>
                <a:t>[Mr., Sir, man]</a:t>
              </a:r>
            </a:p>
          </p:txBody>
        </p:sp>
      </p:grpSp>
      <p:grpSp>
        <p:nvGrpSpPr>
          <p:cNvPr id="34" name="Group 33">
            <a:extLst>
              <a:ext uri="{FF2B5EF4-FFF2-40B4-BE49-F238E27FC236}">
                <a16:creationId xmlns:a16="http://schemas.microsoft.com/office/drawing/2014/main" id="{E34A4693-3968-4BED-8D9C-4234BC9FD851}"/>
              </a:ext>
            </a:extLst>
          </p:cNvPr>
          <p:cNvGrpSpPr/>
          <p:nvPr/>
        </p:nvGrpSpPr>
        <p:grpSpPr>
          <a:xfrm>
            <a:off x="5747011" y="2745297"/>
            <a:ext cx="3864423" cy="1269573"/>
            <a:chOff x="5699561" y="3154319"/>
            <a:chExt cx="3864423" cy="1269573"/>
          </a:xfrm>
        </p:grpSpPr>
        <p:pic>
          <p:nvPicPr>
            <p:cNvPr id="26" name="Graphic 25" descr="Woman with solid fill">
              <a:extLst>
                <a:ext uri="{FF2B5EF4-FFF2-40B4-BE49-F238E27FC236}">
                  <a16:creationId xmlns:a16="http://schemas.microsoft.com/office/drawing/2014/main" id="{250FB38F-4693-4233-B5F4-9B020D68FA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05097" y="3177524"/>
              <a:ext cx="914400" cy="914400"/>
            </a:xfrm>
            <a:prstGeom prst="rect">
              <a:avLst/>
            </a:prstGeom>
          </p:spPr>
        </p:pic>
        <p:pic>
          <p:nvPicPr>
            <p:cNvPr id="28" name="Graphic 27" descr="Female with solid fill">
              <a:extLst>
                <a:ext uri="{FF2B5EF4-FFF2-40B4-BE49-F238E27FC236}">
                  <a16:creationId xmlns:a16="http://schemas.microsoft.com/office/drawing/2014/main" id="{DF5C36AC-229E-4195-BEE1-97A35B350B6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27390" y="3154319"/>
              <a:ext cx="914400" cy="914400"/>
            </a:xfrm>
            <a:prstGeom prst="rect">
              <a:avLst/>
            </a:prstGeom>
          </p:spPr>
        </p:pic>
        <p:sp>
          <p:nvSpPr>
            <p:cNvPr id="33" name="TextBox 32">
              <a:extLst>
                <a:ext uri="{FF2B5EF4-FFF2-40B4-BE49-F238E27FC236}">
                  <a16:creationId xmlns:a16="http://schemas.microsoft.com/office/drawing/2014/main" id="{8F9A3CF1-333F-4D54-85F3-CAC947FAC2FC}"/>
                </a:ext>
              </a:extLst>
            </p:cNvPr>
            <p:cNvSpPr txBox="1"/>
            <p:nvPr/>
          </p:nvSpPr>
          <p:spPr>
            <a:xfrm>
              <a:off x="5699561" y="3962227"/>
              <a:ext cx="3864423" cy="461665"/>
            </a:xfrm>
            <a:prstGeom prst="rect">
              <a:avLst/>
            </a:prstGeom>
            <a:noFill/>
          </p:spPr>
          <p:txBody>
            <a:bodyPr wrap="square" rtlCol="0">
              <a:spAutoFit/>
            </a:bodyPr>
            <a:lstStyle/>
            <a:p>
              <a:pPr algn="ctr"/>
              <a:r>
                <a:rPr lang="en-GB" sz="2400" b="1" dirty="0">
                  <a:latin typeface="Cavolini" panose="03000502040302020204" pitchFamily="66" charset="0"/>
                  <a:cs typeface="Cavolini" panose="03000502040302020204" pitchFamily="66" charset="0"/>
                </a:rPr>
                <a:t>[Mrs., woman]</a:t>
              </a:r>
            </a:p>
          </p:txBody>
        </p:sp>
      </p:grpSp>
      <p:sp>
        <p:nvSpPr>
          <p:cNvPr id="35" name="TextBox 34">
            <a:extLst>
              <a:ext uri="{FF2B5EF4-FFF2-40B4-BE49-F238E27FC236}">
                <a16:creationId xmlns:a16="http://schemas.microsoft.com/office/drawing/2014/main" id="{36BA236D-16EB-4B72-BDDE-4FF397A0EE5B}"/>
              </a:ext>
            </a:extLst>
          </p:cNvPr>
          <p:cNvSpPr txBox="1"/>
          <p:nvPr/>
        </p:nvSpPr>
        <p:spPr>
          <a:xfrm>
            <a:off x="9094567" y="932437"/>
            <a:ext cx="2990508" cy="1077218"/>
          </a:xfrm>
          <a:prstGeom prst="rect">
            <a:avLst/>
          </a:prstGeom>
          <a:noFill/>
        </p:spPr>
        <p:txBody>
          <a:bodyPr wrap="square" rtlCol="0">
            <a:spAutoFit/>
          </a:bodyPr>
          <a:lstStyle/>
          <a:p>
            <a:pPr algn="ctr"/>
            <a:r>
              <a:rPr lang="en-GB" sz="3200" b="1" dirty="0">
                <a:latin typeface="Cavolini" panose="03000502040302020204" pitchFamily="66" charset="0"/>
                <a:cs typeface="Cavolini" panose="03000502040302020204" pitchFamily="66" charset="0"/>
              </a:rPr>
              <a:t>[there is, there are]</a:t>
            </a:r>
          </a:p>
        </p:txBody>
      </p:sp>
      <p:sp>
        <p:nvSpPr>
          <p:cNvPr id="36" name="TextBox 35">
            <a:extLst>
              <a:ext uri="{FF2B5EF4-FFF2-40B4-BE49-F238E27FC236}">
                <a16:creationId xmlns:a16="http://schemas.microsoft.com/office/drawing/2014/main" id="{D7D8E93D-2915-443C-BADD-1C528EED8640}"/>
              </a:ext>
            </a:extLst>
          </p:cNvPr>
          <p:cNvSpPr txBox="1"/>
          <p:nvPr/>
        </p:nvSpPr>
        <p:spPr>
          <a:xfrm>
            <a:off x="282434" y="2222892"/>
            <a:ext cx="2922138" cy="584775"/>
          </a:xfrm>
          <a:prstGeom prst="rect">
            <a:avLst/>
          </a:prstGeom>
          <a:noFill/>
        </p:spPr>
        <p:txBody>
          <a:bodyPr wrap="square" rtlCol="0">
            <a:spAutoFit/>
          </a:bodyPr>
          <a:lstStyle/>
          <a:p>
            <a:pPr algn="ctr"/>
            <a:r>
              <a:rPr lang="en-GB" sz="3200" b="1" dirty="0" err="1"/>
              <a:t>mirar</a:t>
            </a:r>
            <a:endParaRPr lang="en-GB" sz="3200" b="1" dirty="0"/>
          </a:p>
        </p:txBody>
      </p:sp>
      <p:sp>
        <p:nvSpPr>
          <p:cNvPr id="37" name="TextBox 36">
            <a:extLst>
              <a:ext uri="{FF2B5EF4-FFF2-40B4-BE49-F238E27FC236}">
                <a16:creationId xmlns:a16="http://schemas.microsoft.com/office/drawing/2014/main" id="{172B9342-11C7-4454-8C8E-E2D467AA6042}"/>
              </a:ext>
            </a:extLst>
          </p:cNvPr>
          <p:cNvSpPr txBox="1"/>
          <p:nvPr/>
        </p:nvSpPr>
        <p:spPr>
          <a:xfrm>
            <a:off x="3107384" y="2210163"/>
            <a:ext cx="2922138" cy="584775"/>
          </a:xfrm>
          <a:prstGeom prst="rect">
            <a:avLst/>
          </a:prstGeom>
          <a:noFill/>
        </p:spPr>
        <p:txBody>
          <a:bodyPr wrap="square" rtlCol="0">
            <a:spAutoFit/>
          </a:bodyPr>
          <a:lstStyle/>
          <a:p>
            <a:pPr algn="ctr"/>
            <a:r>
              <a:rPr lang="en-GB" sz="3200" b="1" dirty="0"/>
              <a:t>la </a:t>
            </a:r>
            <a:r>
              <a:rPr lang="en-GB" sz="3200" b="1" dirty="0" err="1"/>
              <a:t>chica</a:t>
            </a:r>
            <a:endParaRPr lang="en-GB" sz="3200" b="1" dirty="0"/>
          </a:p>
        </p:txBody>
      </p:sp>
      <p:sp>
        <p:nvSpPr>
          <p:cNvPr id="38" name="TextBox 37">
            <a:extLst>
              <a:ext uri="{FF2B5EF4-FFF2-40B4-BE49-F238E27FC236}">
                <a16:creationId xmlns:a16="http://schemas.microsoft.com/office/drawing/2014/main" id="{64965C74-EDC6-47BE-8F1D-B257622013E0}"/>
              </a:ext>
            </a:extLst>
          </p:cNvPr>
          <p:cNvSpPr txBox="1"/>
          <p:nvPr/>
        </p:nvSpPr>
        <p:spPr>
          <a:xfrm>
            <a:off x="6146359" y="2251363"/>
            <a:ext cx="2922138" cy="584775"/>
          </a:xfrm>
          <a:prstGeom prst="rect">
            <a:avLst/>
          </a:prstGeom>
          <a:noFill/>
        </p:spPr>
        <p:txBody>
          <a:bodyPr wrap="square" rtlCol="0">
            <a:spAutoFit/>
          </a:bodyPr>
          <a:lstStyle/>
          <a:p>
            <a:pPr algn="ctr"/>
            <a:r>
              <a:rPr lang="en-GB" sz="3200" b="1" dirty="0" err="1"/>
              <a:t>el</a:t>
            </a:r>
            <a:r>
              <a:rPr lang="en-GB" sz="3200" b="1" dirty="0"/>
              <a:t> </a:t>
            </a:r>
            <a:r>
              <a:rPr lang="en-GB" sz="3200" b="1" dirty="0" err="1"/>
              <a:t>señor</a:t>
            </a:r>
            <a:endParaRPr lang="en-GB" sz="3200" b="1" dirty="0"/>
          </a:p>
        </p:txBody>
      </p:sp>
      <p:sp>
        <p:nvSpPr>
          <p:cNvPr id="39" name="TextBox 38">
            <a:extLst>
              <a:ext uri="{FF2B5EF4-FFF2-40B4-BE49-F238E27FC236}">
                <a16:creationId xmlns:a16="http://schemas.microsoft.com/office/drawing/2014/main" id="{0666C54C-81F5-42F0-9DC4-9DDA21BF6EF5}"/>
              </a:ext>
            </a:extLst>
          </p:cNvPr>
          <p:cNvSpPr txBox="1"/>
          <p:nvPr/>
        </p:nvSpPr>
        <p:spPr>
          <a:xfrm>
            <a:off x="9199507" y="2238845"/>
            <a:ext cx="2922138" cy="584775"/>
          </a:xfrm>
          <a:prstGeom prst="rect">
            <a:avLst/>
          </a:prstGeom>
          <a:noFill/>
        </p:spPr>
        <p:txBody>
          <a:bodyPr wrap="square" rtlCol="0">
            <a:spAutoFit/>
          </a:bodyPr>
          <a:lstStyle/>
          <a:p>
            <a:pPr algn="ctr"/>
            <a:r>
              <a:rPr lang="en-GB" sz="3200" b="1" dirty="0"/>
              <a:t>hay</a:t>
            </a:r>
          </a:p>
        </p:txBody>
      </p:sp>
      <p:sp>
        <p:nvSpPr>
          <p:cNvPr id="40" name="TextBox 39">
            <a:extLst>
              <a:ext uri="{FF2B5EF4-FFF2-40B4-BE49-F238E27FC236}">
                <a16:creationId xmlns:a16="http://schemas.microsoft.com/office/drawing/2014/main" id="{F25D3D6F-DC13-4147-BED7-BC9565D490EE}"/>
              </a:ext>
            </a:extLst>
          </p:cNvPr>
          <p:cNvSpPr txBox="1"/>
          <p:nvPr/>
        </p:nvSpPr>
        <p:spPr>
          <a:xfrm>
            <a:off x="311200" y="3992600"/>
            <a:ext cx="2922138" cy="584775"/>
          </a:xfrm>
          <a:prstGeom prst="rect">
            <a:avLst/>
          </a:prstGeom>
          <a:noFill/>
        </p:spPr>
        <p:txBody>
          <a:bodyPr wrap="square" rtlCol="0">
            <a:spAutoFit/>
          </a:bodyPr>
          <a:lstStyle/>
          <a:p>
            <a:pPr algn="ctr"/>
            <a:r>
              <a:rPr lang="en-GB" sz="3200" b="1" dirty="0" err="1"/>
              <a:t>aquí</a:t>
            </a:r>
            <a:endParaRPr lang="en-GB" sz="3200" b="1" dirty="0"/>
          </a:p>
        </p:txBody>
      </p:sp>
      <p:sp>
        <p:nvSpPr>
          <p:cNvPr id="41" name="TextBox 40">
            <a:extLst>
              <a:ext uri="{FF2B5EF4-FFF2-40B4-BE49-F238E27FC236}">
                <a16:creationId xmlns:a16="http://schemas.microsoft.com/office/drawing/2014/main" id="{DB7DC19F-54CA-4BEA-B70C-099A469E88B8}"/>
              </a:ext>
            </a:extLst>
          </p:cNvPr>
          <p:cNvSpPr txBox="1"/>
          <p:nvPr/>
        </p:nvSpPr>
        <p:spPr>
          <a:xfrm>
            <a:off x="3204572" y="4072264"/>
            <a:ext cx="2922138" cy="584775"/>
          </a:xfrm>
          <a:prstGeom prst="rect">
            <a:avLst/>
          </a:prstGeom>
          <a:noFill/>
        </p:spPr>
        <p:txBody>
          <a:bodyPr wrap="square" rtlCol="0">
            <a:spAutoFit/>
          </a:bodyPr>
          <a:lstStyle/>
          <a:p>
            <a:pPr algn="ctr"/>
            <a:r>
              <a:rPr lang="en-GB" sz="3200" b="1" dirty="0"/>
              <a:t>la </a:t>
            </a:r>
            <a:r>
              <a:rPr lang="en-GB" sz="3200" b="1" dirty="0" err="1"/>
              <a:t>silla</a:t>
            </a:r>
            <a:endParaRPr lang="en-GB" sz="3200" b="1" dirty="0"/>
          </a:p>
        </p:txBody>
      </p:sp>
      <p:sp>
        <p:nvSpPr>
          <p:cNvPr id="42" name="TextBox 41">
            <a:extLst>
              <a:ext uri="{FF2B5EF4-FFF2-40B4-BE49-F238E27FC236}">
                <a16:creationId xmlns:a16="http://schemas.microsoft.com/office/drawing/2014/main" id="{4C6D51CF-69CD-46BD-9E49-5339B295DA0A}"/>
              </a:ext>
            </a:extLst>
          </p:cNvPr>
          <p:cNvSpPr txBox="1"/>
          <p:nvPr/>
        </p:nvSpPr>
        <p:spPr>
          <a:xfrm>
            <a:off x="6198685" y="4026740"/>
            <a:ext cx="2922138" cy="584775"/>
          </a:xfrm>
          <a:prstGeom prst="rect">
            <a:avLst/>
          </a:prstGeom>
          <a:noFill/>
        </p:spPr>
        <p:txBody>
          <a:bodyPr wrap="square" rtlCol="0">
            <a:spAutoFit/>
          </a:bodyPr>
          <a:lstStyle/>
          <a:p>
            <a:pPr algn="ctr"/>
            <a:r>
              <a:rPr lang="en-GB" sz="3200" b="1" dirty="0"/>
              <a:t>la </a:t>
            </a:r>
            <a:r>
              <a:rPr lang="en-GB" sz="3200" b="1" dirty="0" err="1"/>
              <a:t>señora</a:t>
            </a:r>
            <a:endParaRPr lang="en-GB" sz="3200" b="1" dirty="0"/>
          </a:p>
        </p:txBody>
      </p:sp>
      <p:sp>
        <p:nvSpPr>
          <p:cNvPr id="43" name="TextBox 42">
            <a:extLst>
              <a:ext uri="{FF2B5EF4-FFF2-40B4-BE49-F238E27FC236}">
                <a16:creationId xmlns:a16="http://schemas.microsoft.com/office/drawing/2014/main" id="{1EAD5559-9616-421B-A62F-34AE8809BFC9}"/>
              </a:ext>
            </a:extLst>
          </p:cNvPr>
          <p:cNvSpPr txBox="1"/>
          <p:nvPr/>
        </p:nvSpPr>
        <p:spPr>
          <a:xfrm>
            <a:off x="9197242" y="4026740"/>
            <a:ext cx="2922138" cy="584775"/>
          </a:xfrm>
          <a:prstGeom prst="rect">
            <a:avLst/>
          </a:prstGeom>
          <a:noFill/>
        </p:spPr>
        <p:txBody>
          <a:bodyPr wrap="square" rtlCol="0">
            <a:spAutoFit/>
          </a:bodyPr>
          <a:lstStyle/>
          <a:p>
            <a:pPr algn="ctr"/>
            <a:r>
              <a:rPr lang="en-GB" sz="3200" b="1" dirty="0" err="1"/>
              <a:t>allí</a:t>
            </a:r>
            <a:endParaRPr lang="en-GB" sz="3200" b="1" dirty="0"/>
          </a:p>
        </p:txBody>
      </p:sp>
      <p:sp>
        <p:nvSpPr>
          <p:cNvPr id="44" name="TextBox 43">
            <a:extLst>
              <a:ext uri="{FF2B5EF4-FFF2-40B4-BE49-F238E27FC236}">
                <a16:creationId xmlns:a16="http://schemas.microsoft.com/office/drawing/2014/main" id="{44735C70-0F22-4B60-9926-04FB0CC79C4A}"/>
              </a:ext>
            </a:extLst>
          </p:cNvPr>
          <p:cNvSpPr txBox="1"/>
          <p:nvPr/>
        </p:nvSpPr>
        <p:spPr>
          <a:xfrm>
            <a:off x="273061" y="5836084"/>
            <a:ext cx="2922138" cy="584775"/>
          </a:xfrm>
          <a:prstGeom prst="rect">
            <a:avLst/>
          </a:prstGeom>
          <a:noFill/>
        </p:spPr>
        <p:txBody>
          <a:bodyPr wrap="square" rtlCol="0">
            <a:spAutoFit/>
          </a:bodyPr>
          <a:lstStyle/>
          <a:p>
            <a:pPr algn="ctr"/>
            <a:r>
              <a:rPr lang="en-GB" sz="3200" b="1" dirty="0" err="1"/>
              <a:t>el</a:t>
            </a:r>
            <a:r>
              <a:rPr lang="en-GB" sz="3200" b="1" dirty="0"/>
              <a:t> chico</a:t>
            </a:r>
          </a:p>
        </p:txBody>
      </p:sp>
      <p:sp>
        <p:nvSpPr>
          <p:cNvPr id="45" name="TextBox 44">
            <a:extLst>
              <a:ext uri="{FF2B5EF4-FFF2-40B4-BE49-F238E27FC236}">
                <a16:creationId xmlns:a16="http://schemas.microsoft.com/office/drawing/2014/main" id="{FA3D08E5-DE7A-4A70-8916-13FBB6A98C5B}"/>
              </a:ext>
            </a:extLst>
          </p:cNvPr>
          <p:cNvSpPr txBox="1"/>
          <p:nvPr/>
        </p:nvSpPr>
        <p:spPr>
          <a:xfrm>
            <a:off x="3192378" y="5856434"/>
            <a:ext cx="2922138" cy="584775"/>
          </a:xfrm>
          <a:prstGeom prst="rect">
            <a:avLst/>
          </a:prstGeom>
          <a:noFill/>
        </p:spPr>
        <p:txBody>
          <a:bodyPr wrap="square" rtlCol="0">
            <a:spAutoFit/>
          </a:bodyPr>
          <a:lstStyle/>
          <a:p>
            <a:pPr algn="ctr"/>
            <a:r>
              <a:rPr lang="en-GB" sz="3200" b="1" dirty="0"/>
              <a:t>la mesa</a:t>
            </a:r>
          </a:p>
        </p:txBody>
      </p:sp>
      <p:sp>
        <p:nvSpPr>
          <p:cNvPr id="46" name="TextBox 45">
            <a:extLst>
              <a:ext uri="{FF2B5EF4-FFF2-40B4-BE49-F238E27FC236}">
                <a16:creationId xmlns:a16="http://schemas.microsoft.com/office/drawing/2014/main" id="{B4CC12A4-AF32-4774-AA57-7443AB081D16}"/>
              </a:ext>
            </a:extLst>
          </p:cNvPr>
          <p:cNvSpPr txBox="1"/>
          <p:nvPr/>
        </p:nvSpPr>
        <p:spPr>
          <a:xfrm>
            <a:off x="6275104" y="5868091"/>
            <a:ext cx="2922138" cy="584775"/>
          </a:xfrm>
          <a:prstGeom prst="rect">
            <a:avLst/>
          </a:prstGeom>
          <a:noFill/>
        </p:spPr>
        <p:txBody>
          <a:bodyPr wrap="square" rtlCol="0">
            <a:spAutoFit/>
          </a:bodyPr>
          <a:lstStyle/>
          <a:p>
            <a:pPr algn="ctr"/>
            <a:r>
              <a:rPr lang="en-GB" sz="3200" b="1" dirty="0"/>
              <a:t>la </a:t>
            </a:r>
            <a:r>
              <a:rPr lang="en-GB" sz="3200" b="1" dirty="0" err="1"/>
              <a:t>puerta</a:t>
            </a:r>
            <a:endParaRPr lang="en-GB" sz="3200" b="1" dirty="0"/>
          </a:p>
        </p:txBody>
      </p:sp>
      <p:sp>
        <p:nvSpPr>
          <p:cNvPr id="47" name="TextBox 46">
            <a:extLst>
              <a:ext uri="{FF2B5EF4-FFF2-40B4-BE49-F238E27FC236}">
                <a16:creationId xmlns:a16="http://schemas.microsoft.com/office/drawing/2014/main" id="{0DD03E1D-DFCF-445F-964F-B34482478CB7}"/>
              </a:ext>
            </a:extLst>
          </p:cNvPr>
          <p:cNvSpPr txBox="1"/>
          <p:nvPr/>
        </p:nvSpPr>
        <p:spPr>
          <a:xfrm>
            <a:off x="9273138" y="5856433"/>
            <a:ext cx="2922138" cy="584775"/>
          </a:xfrm>
          <a:prstGeom prst="rect">
            <a:avLst/>
          </a:prstGeom>
          <a:noFill/>
        </p:spPr>
        <p:txBody>
          <a:bodyPr wrap="square" rtlCol="0">
            <a:spAutoFit/>
          </a:bodyPr>
          <a:lstStyle/>
          <a:p>
            <a:pPr algn="ctr"/>
            <a:r>
              <a:rPr lang="en-GB" sz="3200" b="1" dirty="0"/>
              <a:t>la </a:t>
            </a:r>
            <a:r>
              <a:rPr lang="en-GB" sz="3200" b="1" dirty="0" err="1"/>
              <a:t>ventana</a:t>
            </a:r>
            <a:endParaRPr lang="en-GB" sz="3200" b="1" dirty="0"/>
          </a:p>
        </p:txBody>
      </p:sp>
    </p:spTree>
    <p:extLst>
      <p:ext uri="{BB962C8B-B14F-4D97-AF65-F5344CB8AC3E}">
        <p14:creationId xmlns:p14="http://schemas.microsoft.com/office/powerpoint/2010/main" val="33740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0DBCEF-7E8C-4604-AF7D-DC7D63555F2D}"/>
              </a:ext>
            </a:extLst>
          </p:cNvPr>
          <p:cNvSpPr>
            <a:spLocks noGrp="1"/>
          </p:cNvSpPr>
          <p:nvPr>
            <p:ph type="title"/>
          </p:nvPr>
        </p:nvSpPr>
        <p:spPr>
          <a:xfrm>
            <a:off x="0" y="213557"/>
            <a:ext cx="2961564" cy="647577"/>
          </a:xfrm>
        </p:spPr>
        <p:txBody>
          <a:bodyPr/>
          <a:lstStyle/>
          <a:p>
            <a:r>
              <a:rPr lang="en-GB" dirty="0" err="1"/>
              <a:t>Vocabulario</a:t>
            </a:r>
            <a:endParaRPr lang="en-GB" dirty="0"/>
          </a:p>
        </p:txBody>
      </p:sp>
      <p:sp>
        <p:nvSpPr>
          <p:cNvPr id="4" name="Rounded Rectangle 11">
            <a:extLst>
              <a:ext uri="{FF2B5EF4-FFF2-40B4-BE49-F238E27FC236}">
                <a16:creationId xmlns:a16="http://schemas.microsoft.com/office/drawing/2014/main" id="{DED0207C-F32D-4CD3-83A0-34256944CD1B}"/>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1AD0C76-A870-486E-8EBF-7CDA6CD0B3FF}"/>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6" name="Graphic 5" descr="Teacher">
            <a:extLst>
              <a:ext uri="{FF2B5EF4-FFF2-40B4-BE49-F238E27FC236}">
                <a16:creationId xmlns:a16="http://schemas.microsoft.com/office/drawing/2014/main" id="{44A03471-F3E6-48A2-BD93-540E06080E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7" name="Speech Bubble: Rectangle with Corners Rounded 6">
            <a:extLst>
              <a:ext uri="{FF2B5EF4-FFF2-40B4-BE49-F238E27FC236}">
                <a16:creationId xmlns:a16="http://schemas.microsoft.com/office/drawing/2014/main" id="{5DB0CFE7-B963-426D-9975-427CB135C701}"/>
              </a:ext>
            </a:extLst>
          </p:cNvPr>
          <p:cNvSpPr/>
          <p:nvPr/>
        </p:nvSpPr>
        <p:spPr>
          <a:xfrm>
            <a:off x="3571945" y="405134"/>
            <a:ext cx="6295386"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Mira la imagen.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Qué</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palabra es?</a:t>
            </a:r>
          </a:p>
        </p:txBody>
      </p:sp>
      <p:graphicFrame>
        <p:nvGraphicFramePr>
          <p:cNvPr id="8" name="Table 8">
            <a:extLst>
              <a:ext uri="{FF2B5EF4-FFF2-40B4-BE49-F238E27FC236}">
                <a16:creationId xmlns:a16="http://schemas.microsoft.com/office/drawing/2014/main" id="{93EEC798-FD1A-4432-911E-5994A77DAEE7}"/>
              </a:ext>
            </a:extLst>
          </p:cNvPr>
          <p:cNvGraphicFramePr>
            <a:graphicFrameLocks noGrp="1"/>
          </p:cNvGraphicFramePr>
          <p:nvPr>
            <p:extLst>
              <p:ext uri="{D42A27DB-BD31-4B8C-83A1-F6EECF244321}">
                <p14:modId xmlns:p14="http://schemas.microsoft.com/office/powerpoint/2010/main" val="3554761227"/>
              </p:ext>
            </p:extLst>
          </p:nvPr>
        </p:nvGraphicFramePr>
        <p:xfrm>
          <a:off x="230495" y="988328"/>
          <a:ext cx="11738592" cy="5326992"/>
        </p:xfrm>
        <a:graphic>
          <a:graphicData uri="http://schemas.openxmlformats.org/drawingml/2006/table">
            <a:tbl>
              <a:tblPr firstRow="1" bandRow="1">
                <a:tableStyleId>{5940675A-B579-460E-94D1-54222C63F5DA}</a:tableStyleId>
              </a:tblPr>
              <a:tblGrid>
                <a:gridCol w="2934648">
                  <a:extLst>
                    <a:ext uri="{9D8B030D-6E8A-4147-A177-3AD203B41FA5}">
                      <a16:colId xmlns:a16="http://schemas.microsoft.com/office/drawing/2014/main" val="475629827"/>
                    </a:ext>
                  </a:extLst>
                </a:gridCol>
                <a:gridCol w="2934648">
                  <a:extLst>
                    <a:ext uri="{9D8B030D-6E8A-4147-A177-3AD203B41FA5}">
                      <a16:colId xmlns:a16="http://schemas.microsoft.com/office/drawing/2014/main" val="3596906594"/>
                    </a:ext>
                  </a:extLst>
                </a:gridCol>
                <a:gridCol w="2934648">
                  <a:extLst>
                    <a:ext uri="{9D8B030D-6E8A-4147-A177-3AD203B41FA5}">
                      <a16:colId xmlns:a16="http://schemas.microsoft.com/office/drawing/2014/main" val="1184343075"/>
                    </a:ext>
                  </a:extLst>
                </a:gridCol>
                <a:gridCol w="2934648">
                  <a:extLst>
                    <a:ext uri="{9D8B030D-6E8A-4147-A177-3AD203B41FA5}">
                      <a16:colId xmlns:a16="http://schemas.microsoft.com/office/drawing/2014/main" val="587163471"/>
                    </a:ext>
                  </a:extLst>
                </a:gridCol>
              </a:tblGrid>
              <a:tr h="1775664">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a:p>
                  </a:txBody>
                  <a:tcPr>
                    <a:solidFill>
                      <a:srgbClr val="FEF5F5"/>
                    </a:solidFill>
                  </a:tcPr>
                </a:tc>
                <a:extLst>
                  <a:ext uri="{0D108BD9-81ED-4DB2-BD59-A6C34878D82A}">
                    <a16:rowId xmlns:a16="http://schemas.microsoft.com/office/drawing/2014/main" val="1709251620"/>
                  </a:ext>
                </a:extLst>
              </a:tr>
              <a:tr h="1775664">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dirty="0"/>
                    </a:p>
                  </a:txBody>
                  <a:tcPr>
                    <a:solidFill>
                      <a:srgbClr val="FEF5F5"/>
                    </a:solidFill>
                  </a:tcPr>
                </a:tc>
                <a:tc>
                  <a:txBody>
                    <a:bodyPr/>
                    <a:lstStyle/>
                    <a:p>
                      <a:endParaRPr lang="en-GB"/>
                    </a:p>
                  </a:txBody>
                  <a:tcPr>
                    <a:solidFill>
                      <a:srgbClr val="FEF5F5"/>
                    </a:solidFill>
                  </a:tcPr>
                </a:tc>
                <a:extLst>
                  <a:ext uri="{0D108BD9-81ED-4DB2-BD59-A6C34878D82A}">
                    <a16:rowId xmlns:a16="http://schemas.microsoft.com/office/drawing/2014/main" val="2970566055"/>
                  </a:ext>
                </a:extLst>
              </a:tr>
              <a:tr h="1775664">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a:p>
                  </a:txBody>
                  <a:tcPr>
                    <a:solidFill>
                      <a:srgbClr val="FEF5F5"/>
                    </a:solidFill>
                  </a:tcPr>
                </a:tc>
                <a:tc>
                  <a:txBody>
                    <a:bodyPr/>
                    <a:lstStyle/>
                    <a:p>
                      <a:endParaRPr lang="en-GB" dirty="0"/>
                    </a:p>
                  </a:txBody>
                  <a:tcPr>
                    <a:solidFill>
                      <a:srgbClr val="FEF5F5"/>
                    </a:solidFill>
                  </a:tcPr>
                </a:tc>
                <a:extLst>
                  <a:ext uri="{0D108BD9-81ED-4DB2-BD59-A6C34878D82A}">
                    <a16:rowId xmlns:a16="http://schemas.microsoft.com/office/drawing/2014/main" val="1761631770"/>
                  </a:ext>
                </a:extLst>
              </a:tr>
            </a:tbl>
          </a:graphicData>
        </a:graphic>
      </p:graphicFrame>
      <p:pic>
        <p:nvPicPr>
          <p:cNvPr id="9" name="Picture 2" descr="http://www.clker.com/cliparts/J/C/C/G/u/O/door-line-art-md.png">
            <a:extLst>
              <a:ext uri="{FF2B5EF4-FFF2-40B4-BE49-F238E27FC236}">
                <a16:creationId xmlns:a16="http://schemas.microsoft.com/office/drawing/2014/main" id="{39406CE6-4506-487E-9AAD-77418AFEF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654" y="4603068"/>
            <a:ext cx="611281" cy="1077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clker.com/cliparts/3/6/a/e/1194984436700707086wooden_table_benji_park_01.svg.med.png">
            <a:extLst>
              <a:ext uri="{FF2B5EF4-FFF2-40B4-BE49-F238E27FC236}">
                <a16:creationId xmlns:a16="http://schemas.microsoft.com/office/drawing/2014/main" id="{9CE7578D-E196-4CD3-A9BB-4840D5C82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5964" y="4696503"/>
            <a:ext cx="1480652" cy="9031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lker.com/cliparts/1/5/b/4/1237562172708840408pitr_Window_icon.svg.med.png">
            <a:extLst>
              <a:ext uri="{FF2B5EF4-FFF2-40B4-BE49-F238E27FC236}">
                <a16:creationId xmlns:a16="http://schemas.microsoft.com/office/drawing/2014/main" id="{7E896C80-02E2-468C-9B6F-255780DA1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7658" y="4658533"/>
            <a:ext cx="1565835" cy="10960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f/3/d/7/11954291422072351955johnny_automatic_wooden_chair.svg.med.png">
            <a:extLst>
              <a:ext uri="{FF2B5EF4-FFF2-40B4-BE49-F238E27FC236}">
                <a16:creationId xmlns:a16="http://schemas.microsoft.com/office/drawing/2014/main" id="{8ABD4C01-D5EA-4040-81A1-FF0C3B7DFC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5249" y="2801651"/>
            <a:ext cx="686407" cy="1110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artoon of a child&#10;&#10;Description automatically generated">
            <a:extLst>
              <a:ext uri="{FF2B5EF4-FFF2-40B4-BE49-F238E27FC236}">
                <a16:creationId xmlns:a16="http://schemas.microsoft.com/office/drawing/2014/main" id="{93814A81-D1CC-43BA-B291-7B5BBF5696AD}"/>
              </a:ext>
            </a:extLst>
          </p:cNvPr>
          <p:cNvPicPr>
            <a:picLocks noChangeAspect="1"/>
          </p:cNvPicPr>
          <p:nvPr/>
        </p:nvPicPr>
        <p:blipFill rotWithShape="1">
          <a:blip r:embed="rId9">
            <a:extLst>
              <a:ext uri="{28A0092B-C50C-407E-A947-70E740481C1C}">
                <a14:useLocalDpi xmlns:a14="http://schemas.microsoft.com/office/drawing/2010/main" val="0"/>
              </a:ext>
            </a:extLst>
          </a:blip>
          <a:srcRect l="29122" r="50289"/>
          <a:stretch/>
        </p:blipFill>
        <p:spPr>
          <a:xfrm>
            <a:off x="1416117" y="4520766"/>
            <a:ext cx="536701" cy="1466254"/>
          </a:xfrm>
          <a:prstGeom prst="rect">
            <a:avLst/>
          </a:prstGeom>
        </p:spPr>
      </p:pic>
      <p:pic>
        <p:nvPicPr>
          <p:cNvPr id="14" name="Picture 13" descr="A cartoon of a child with her hands on her hips&#10;&#10;Description automatically generated">
            <a:extLst>
              <a:ext uri="{FF2B5EF4-FFF2-40B4-BE49-F238E27FC236}">
                <a16:creationId xmlns:a16="http://schemas.microsoft.com/office/drawing/2014/main" id="{987399D9-3DAF-477B-9F2B-276F016B64E7}"/>
              </a:ext>
            </a:extLst>
          </p:cNvPr>
          <p:cNvPicPr>
            <a:picLocks noChangeAspect="1"/>
          </p:cNvPicPr>
          <p:nvPr/>
        </p:nvPicPr>
        <p:blipFill rotWithShape="1">
          <a:blip r:embed="rId10">
            <a:extLst>
              <a:ext uri="{28A0092B-C50C-407E-A947-70E740481C1C}">
                <a14:useLocalDpi xmlns:a14="http://schemas.microsoft.com/office/drawing/2010/main" val="0"/>
              </a:ext>
            </a:extLst>
          </a:blip>
          <a:srcRect l="49645" r="28262"/>
          <a:stretch/>
        </p:blipFill>
        <p:spPr>
          <a:xfrm>
            <a:off x="4449732" y="891866"/>
            <a:ext cx="553117" cy="1408254"/>
          </a:xfrm>
          <a:prstGeom prst="rect">
            <a:avLst/>
          </a:prstGeom>
        </p:spPr>
      </p:pic>
      <p:sp>
        <p:nvSpPr>
          <p:cNvPr id="17" name="TextBox 16">
            <a:extLst>
              <a:ext uri="{FF2B5EF4-FFF2-40B4-BE49-F238E27FC236}">
                <a16:creationId xmlns:a16="http://schemas.microsoft.com/office/drawing/2014/main" id="{E66BA600-36EE-4D55-99BB-B01225E6BAFC}"/>
              </a:ext>
            </a:extLst>
          </p:cNvPr>
          <p:cNvSpPr txBox="1"/>
          <p:nvPr/>
        </p:nvSpPr>
        <p:spPr>
          <a:xfrm>
            <a:off x="748552" y="2987924"/>
            <a:ext cx="1992573" cy="646331"/>
          </a:xfrm>
          <a:prstGeom prst="rect">
            <a:avLst/>
          </a:prstGeom>
          <a:noFill/>
        </p:spPr>
        <p:txBody>
          <a:bodyPr wrap="square" rtlCol="0">
            <a:spAutoFit/>
          </a:bodyPr>
          <a:lstStyle/>
          <a:p>
            <a:pPr algn="ctr"/>
            <a:r>
              <a:rPr lang="en-GB" sz="3600" b="1" dirty="0">
                <a:latin typeface="Cavolini" panose="03000502040302020204" pitchFamily="66" charset="0"/>
                <a:cs typeface="Cavolini" panose="03000502040302020204" pitchFamily="66" charset="0"/>
              </a:rPr>
              <a:t>[here]</a:t>
            </a:r>
          </a:p>
        </p:txBody>
      </p:sp>
      <p:sp>
        <p:nvSpPr>
          <p:cNvPr id="18" name="TextBox 17">
            <a:extLst>
              <a:ext uri="{FF2B5EF4-FFF2-40B4-BE49-F238E27FC236}">
                <a16:creationId xmlns:a16="http://schemas.microsoft.com/office/drawing/2014/main" id="{8BCEF297-3790-4EF7-B2BD-352BB99DE7D8}"/>
              </a:ext>
            </a:extLst>
          </p:cNvPr>
          <p:cNvSpPr txBox="1"/>
          <p:nvPr/>
        </p:nvSpPr>
        <p:spPr>
          <a:xfrm>
            <a:off x="9612974" y="2987924"/>
            <a:ext cx="1992573" cy="646331"/>
          </a:xfrm>
          <a:prstGeom prst="rect">
            <a:avLst/>
          </a:prstGeom>
          <a:noFill/>
        </p:spPr>
        <p:txBody>
          <a:bodyPr wrap="square" rtlCol="0">
            <a:spAutoFit/>
          </a:bodyPr>
          <a:lstStyle/>
          <a:p>
            <a:pPr algn="ctr"/>
            <a:r>
              <a:rPr lang="en-GB" sz="3600" b="1" dirty="0">
                <a:latin typeface="Cavolini" panose="03000502040302020204" pitchFamily="66" charset="0"/>
                <a:cs typeface="Cavolini" panose="03000502040302020204" pitchFamily="66" charset="0"/>
              </a:rPr>
              <a:t>[there]</a:t>
            </a:r>
          </a:p>
        </p:txBody>
      </p:sp>
      <p:grpSp>
        <p:nvGrpSpPr>
          <p:cNvPr id="20" name="Group 19">
            <a:extLst>
              <a:ext uri="{FF2B5EF4-FFF2-40B4-BE49-F238E27FC236}">
                <a16:creationId xmlns:a16="http://schemas.microsoft.com/office/drawing/2014/main" id="{868B2400-19F2-4A0D-98D2-71921ED83D9F}"/>
              </a:ext>
            </a:extLst>
          </p:cNvPr>
          <p:cNvGrpSpPr/>
          <p:nvPr/>
        </p:nvGrpSpPr>
        <p:grpSpPr>
          <a:xfrm>
            <a:off x="-247743" y="1110295"/>
            <a:ext cx="3864423" cy="1116658"/>
            <a:chOff x="-172684" y="1412782"/>
            <a:chExt cx="3864423" cy="1116658"/>
          </a:xfrm>
        </p:grpSpPr>
        <p:pic>
          <p:nvPicPr>
            <p:cNvPr id="16" name="Picture 15" descr="A green circle with two eyes&#10;&#10;Description automatically generated">
              <a:extLst>
                <a:ext uri="{FF2B5EF4-FFF2-40B4-BE49-F238E27FC236}">
                  <a16:creationId xmlns:a16="http://schemas.microsoft.com/office/drawing/2014/main" id="{F1BAC644-0A4A-4C3A-92C8-0ABBBB8A26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003" y="1412782"/>
              <a:ext cx="799981" cy="796369"/>
            </a:xfrm>
            <a:prstGeom prst="rect">
              <a:avLst/>
            </a:prstGeom>
          </p:spPr>
        </p:pic>
        <p:sp>
          <p:nvSpPr>
            <p:cNvPr id="19" name="TextBox 18">
              <a:extLst>
                <a:ext uri="{FF2B5EF4-FFF2-40B4-BE49-F238E27FC236}">
                  <a16:creationId xmlns:a16="http://schemas.microsoft.com/office/drawing/2014/main" id="{723C8C4B-EFD5-42CA-9DE5-46B017FC75C0}"/>
                </a:ext>
              </a:extLst>
            </p:cNvPr>
            <p:cNvSpPr txBox="1"/>
            <p:nvPr/>
          </p:nvSpPr>
          <p:spPr>
            <a:xfrm>
              <a:off x="-172684" y="2067775"/>
              <a:ext cx="3864423" cy="461665"/>
            </a:xfrm>
            <a:prstGeom prst="rect">
              <a:avLst/>
            </a:prstGeom>
            <a:noFill/>
          </p:spPr>
          <p:txBody>
            <a:bodyPr wrap="square" rtlCol="0">
              <a:spAutoFit/>
            </a:bodyPr>
            <a:lstStyle/>
            <a:p>
              <a:pPr algn="ctr"/>
              <a:r>
                <a:rPr lang="en-GB" sz="2400" b="1" dirty="0">
                  <a:latin typeface="Cavolini" panose="03000502040302020204" pitchFamily="66" charset="0"/>
                  <a:cs typeface="Cavolini" panose="03000502040302020204" pitchFamily="66" charset="0"/>
                </a:rPr>
                <a:t>[to look at]</a:t>
              </a:r>
            </a:p>
          </p:txBody>
        </p:sp>
      </p:grpSp>
      <p:grpSp>
        <p:nvGrpSpPr>
          <p:cNvPr id="32" name="Group 31">
            <a:extLst>
              <a:ext uri="{FF2B5EF4-FFF2-40B4-BE49-F238E27FC236}">
                <a16:creationId xmlns:a16="http://schemas.microsoft.com/office/drawing/2014/main" id="{5C31E546-B81A-479C-B15E-82483DCC8C1F}"/>
              </a:ext>
            </a:extLst>
          </p:cNvPr>
          <p:cNvGrpSpPr/>
          <p:nvPr/>
        </p:nvGrpSpPr>
        <p:grpSpPr>
          <a:xfrm>
            <a:off x="5683918" y="971916"/>
            <a:ext cx="3864423" cy="1331834"/>
            <a:chOff x="5699561" y="1135589"/>
            <a:chExt cx="3864423" cy="1331834"/>
          </a:xfrm>
        </p:grpSpPr>
        <p:pic>
          <p:nvPicPr>
            <p:cNvPr id="22" name="Graphic 21" descr="Male with solid fill">
              <a:extLst>
                <a:ext uri="{FF2B5EF4-FFF2-40B4-BE49-F238E27FC236}">
                  <a16:creationId xmlns:a16="http://schemas.microsoft.com/office/drawing/2014/main" id="{82E4EEEC-5EEA-4724-A496-56C96534F1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74728" y="1135589"/>
              <a:ext cx="914400" cy="914400"/>
            </a:xfrm>
            <a:prstGeom prst="rect">
              <a:avLst/>
            </a:prstGeom>
          </p:spPr>
        </p:pic>
        <p:pic>
          <p:nvPicPr>
            <p:cNvPr id="24" name="Graphic 23" descr="Man with solid fill">
              <a:extLst>
                <a:ext uri="{FF2B5EF4-FFF2-40B4-BE49-F238E27FC236}">
                  <a16:creationId xmlns:a16="http://schemas.microsoft.com/office/drawing/2014/main" id="{993B5B64-6BFC-4CCB-BD79-0981E5534A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37160" y="1163856"/>
              <a:ext cx="914400" cy="914400"/>
            </a:xfrm>
            <a:prstGeom prst="rect">
              <a:avLst/>
            </a:prstGeom>
          </p:spPr>
        </p:pic>
        <p:sp>
          <p:nvSpPr>
            <p:cNvPr id="31" name="TextBox 30">
              <a:extLst>
                <a:ext uri="{FF2B5EF4-FFF2-40B4-BE49-F238E27FC236}">
                  <a16:creationId xmlns:a16="http://schemas.microsoft.com/office/drawing/2014/main" id="{811A6608-8D52-4875-91A3-FCF39A19324B}"/>
                </a:ext>
              </a:extLst>
            </p:cNvPr>
            <p:cNvSpPr txBox="1"/>
            <p:nvPr/>
          </p:nvSpPr>
          <p:spPr>
            <a:xfrm>
              <a:off x="5699561" y="2005758"/>
              <a:ext cx="3864423" cy="461665"/>
            </a:xfrm>
            <a:prstGeom prst="rect">
              <a:avLst/>
            </a:prstGeom>
            <a:noFill/>
          </p:spPr>
          <p:txBody>
            <a:bodyPr wrap="square" rtlCol="0">
              <a:spAutoFit/>
            </a:bodyPr>
            <a:lstStyle/>
            <a:p>
              <a:pPr algn="ctr"/>
              <a:r>
                <a:rPr lang="en-GB" sz="2400" b="1" dirty="0">
                  <a:latin typeface="Cavolini" panose="03000502040302020204" pitchFamily="66" charset="0"/>
                  <a:cs typeface="Cavolini" panose="03000502040302020204" pitchFamily="66" charset="0"/>
                </a:rPr>
                <a:t>[Mr., Sir, man]</a:t>
              </a:r>
            </a:p>
          </p:txBody>
        </p:sp>
      </p:grpSp>
      <p:grpSp>
        <p:nvGrpSpPr>
          <p:cNvPr id="34" name="Group 33">
            <a:extLst>
              <a:ext uri="{FF2B5EF4-FFF2-40B4-BE49-F238E27FC236}">
                <a16:creationId xmlns:a16="http://schemas.microsoft.com/office/drawing/2014/main" id="{E34A4693-3968-4BED-8D9C-4234BC9FD851}"/>
              </a:ext>
            </a:extLst>
          </p:cNvPr>
          <p:cNvGrpSpPr/>
          <p:nvPr/>
        </p:nvGrpSpPr>
        <p:grpSpPr>
          <a:xfrm>
            <a:off x="5683918" y="2739621"/>
            <a:ext cx="3864423" cy="1269573"/>
            <a:chOff x="5699561" y="3154319"/>
            <a:chExt cx="3864423" cy="1269573"/>
          </a:xfrm>
        </p:grpSpPr>
        <p:pic>
          <p:nvPicPr>
            <p:cNvPr id="26" name="Graphic 25" descr="Woman with solid fill">
              <a:extLst>
                <a:ext uri="{FF2B5EF4-FFF2-40B4-BE49-F238E27FC236}">
                  <a16:creationId xmlns:a16="http://schemas.microsoft.com/office/drawing/2014/main" id="{250FB38F-4693-4233-B5F4-9B020D68FA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05097" y="3177524"/>
              <a:ext cx="914400" cy="914400"/>
            </a:xfrm>
            <a:prstGeom prst="rect">
              <a:avLst/>
            </a:prstGeom>
          </p:spPr>
        </p:pic>
        <p:pic>
          <p:nvPicPr>
            <p:cNvPr id="28" name="Graphic 27" descr="Female with solid fill">
              <a:extLst>
                <a:ext uri="{FF2B5EF4-FFF2-40B4-BE49-F238E27FC236}">
                  <a16:creationId xmlns:a16="http://schemas.microsoft.com/office/drawing/2014/main" id="{DF5C36AC-229E-4195-BEE1-97A35B350B6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27390" y="3154319"/>
              <a:ext cx="914400" cy="914400"/>
            </a:xfrm>
            <a:prstGeom prst="rect">
              <a:avLst/>
            </a:prstGeom>
          </p:spPr>
        </p:pic>
        <p:sp>
          <p:nvSpPr>
            <p:cNvPr id="33" name="TextBox 32">
              <a:extLst>
                <a:ext uri="{FF2B5EF4-FFF2-40B4-BE49-F238E27FC236}">
                  <a16:creationId xmlns:a16="http://schemas.microsoft.com/office/drawing/2014/main" id="{8F9A3CF1-333F-4D54-85F3-CAC947FAC2FC}"/>
                </a:ext>
              </a:extLst>
            </p:cNvPr>
            <p:cNvSpPr txBox="1"/>
            <p:nvPr/>
          </p:nvSpPr>
          <p:spPr>
            <a:xfrm>
              <a:off x="5699561" y="3962227"/>
              <a:ext cx="3864423" cy="461665"/>
            </a:xfrm>
            <a:prstGeom prst="rect">
              <a:avLst/>
            </a:prstGeom>
            <a:noFill/>
          </p:spPr>
          <p:txBody>
            <a:bodyPr wrap="square" rtlCol="0">
              <a:spAutoFit/>
            </a:bodyPr>
            <a:lstStyle/>
            <a:p>
              <a:pPr algn="ctr"/>
              <a:r>
                <a:rPr lang="en-GB" sz="2400" b="1" dirty="0">
                  <a:latin typeface="Cavolini" panose="03000502040302020204" pitchFamily="66" charset="0"/>
                  <a:cs typeface="Cavolini" panose="03000502040302020204" pitchFamily="66" charset="0"/>
                </a:rPr>
                <a:t>[Mrs., woman]</a:t>
              </a:r>
            </a:p>
          </p:txBody>
        </p:sp>
      </p:grpSp>
      <p:sp>
        <p:nvSpPr>
          <p:cNvPr id="35" name="TextBox 34">
            <a:extLst>
              <a:ext uri="{FF2B5EF4-FFF2-40B4-BE49-F238E27FC236}">
                <a16:creationId xmlns:a16="http://schemas.microsoft.com/office/drawing/2014/main" id="{36BA236D-16EB-4B72-BDDE-4FF397A0EE5B}"/>
              </a:ext>
            </a:extLst>
          </p:cNvPr>
          <p:cNvSpPr txBox="1"/>
          <p:nvPr/>
        </p:nvSpPr>
        <p:spPr>
          <a:xfrm>
            <a:off x="8978579" y="1057384"/>
            <a:ext cx="2990508" cy="1077218"/>
          </a:xfrm>
          <a:prstGeom prst="rect">
            <a:avLst/>
          </a:prstGeom>
          <a:noFill/>
        </p:spPr>
        <p:txBody>
          <a:bodyPr wrap="square" rtlCol="0">
            <a:spAutoFit/>
          </a:bodyPr>
          <a:lstStyle/>
          <a:p>
            <a:pPr algn="ctr"/>
            <a:r>
              <a:rPr lang="en-GB" sz="3200" b="1" dirty="0">
                <a:latin typeface="Cavolini" panose="03000502040302020204" pitchFamily="66" charset="0"/>
                <a:cs typeface="Cavolini" panose="03000502040302020204" pitchFamily="66" charset="0"/>
              </a:rPr>
              <a:t>[there is, there are]</a:t>
            </a:r>
          </a:p>
        </p:txBody>
      </p:sp>
      <p:sp>
        <p:nvSpPr>
          <p:cNvPr id="29" name="TextBox 28">
            <a:extLst>
              <a:ext uri="{FF2B5EF4-FFF2-40B4-BE49-F238E27FC236}">
                <a16:creationId xmlns:a16="http://schemas.microsoft.com/office/drawing/2014/main" id="{CB0588AB-6D7A-48FA-AC9F-582CB518C962}"/>
              </a:ext>
            </a:extLst>
          </p:cNvPr>
          <p:cNvSpPr txBox="1"/>
          <p:nvPr/>
        </p:nvSpPr>
        <p:spPr>
          <a:xfrm>
            <a:off x="282434" y="2237278"/>
            <a:ext cx="2922138" cy="584775"/>
          </a:xfrm>
          <a:prstGeom prst="rect">
            <a:avLst/>
          </a:prstGeom>
          <a:noFill/>
        </p:spPr>
        <p:txBody>
          <a:bodyPr wrap="square" rtlCol="0">
            <a:spAutoFit/>
          </a:bodyPr>
          <a:lstStyle/>
          <a:p>
            <a:pPr algn="ctr"/>
            <a:r>
              <a:rPr lang="en-GB" sz="3200" b="1" dirty="0" err="1"/>
              <a:t>mirar</a:t>
            </a:r>
            <a:endParaRPr lang="en-GB" sz="3200" b="1" dirty="0"/>
          </a:p>
        </p:txBody>
      </p:sp>
      <p:sp>
        <p:nvSpPr>
          <p:cNvPr id="30" name="TextBox 29">
            <a:extLst>
              <a:ext uri="{FF2B5EF4-FFF2-40B4-BE49-F238E27FC236}">
                <a16:creationId xmlns:a16="http://schemas.microsoft.com/office/drawing/2014/main" id="{FEBEBF2F-0A8F-4665-A76D-544238EA0422}"/>
              </a:ext>
            </a:extLst>
          </p:cNvPr>
          <p:cNvSpPr txBox="1"/>
          <p:nvPr/>
        </p:nvSpPr>
        <p:spPr>
          <a:xfrm>
            <a:off x="3093211" y="2250728"/>
            <a:ext cx="2922138" cy="584775"/>
          </a:xfrm>
          <a:prstGeom prst="rect">
            <a:avLst/>
          </a:prstGeom>
          <a:noFill/>
        </p:spPr>
        <p:txBody>
          <a:bodyPr wrap="square" rtlCol="0">
            <a:spAutoFit/>
          </a:bodyPr>
          <a:lstStyle/>
          <a:p>
            <a:pPr algn="ctr"/>
            <a:r>
              <a:rPr lang="en-GB" sz="3200" b="1" dirty="0"/>
              <a:t>la </a:t>
            </a:r>
            <a:r>
              <a:rPr lang="en-GB" sz="3200" b="1" dirty="0" err="1"/>
              <a:t>chica</a:t>
            </a:r>
            <a:endParaRPr lang="en-GB" sz="3200" b="1" dirty="0"/>
          </a:p>
        </p:txBody>
      </p:sp>
      <p:sp>
        <p:nvSpPr>
          <p:cNvPr id="36" name="TextBox 35">
            <a:extLst>
              <a:ext uri="{FF2B5EF4-FFF2-40B4-BE49-F238E27FC236}">
                <a16:creationId xmlns:a16="http://schemas.microsoft.com/office/drawing/2014/main" id="{CDD0C01B-C87E-4F1A-95AA-7FA8359AE08A}"/>
              </a:ext>
            </a:extLst>
          </p:cNvPr>
          <p:cNvSpPr txBox="1"/>
          <p:nvPr/>
        </p:nvSpPr>
        <p:spPr>
          <a:xfrm>
            <a:off x="6100554" y="2278085"/>
            <a:ext cx="2922138" cy="584775"/>
          </a:xfrm>
          <a:prstGeom prst="rect">
            <a:avLst/>
          </a:prstGeom>
          <a:noFill/>
        </p:spPr>
        <p:txBody>
          <a:bodyPr wrap="square" rtlCol="0">
            <a:spAutoFit/>
          </a:bodyPr>
          <a:lstStyle/>
          <a:p>
            <a:pPr algn="ctr"/>
            <a:r>
              <a:rPr lang="en-GB" sz="3200" b="1" dirty="0" err="1"/>
              <a:t>el</a:t>
            </a:r>
            <a:r>
              <a:rPr lang="en-GB" sz="3200" b="1" dirty="0"/>
              <a:t> </a:t>
            </a:r>
            <a:r>
              <a:rPr lang="en-GB" sz="3200" b="1" dirty="0" err="1"/>
              <a:t>señor</a:t>
            </a:r>
            <a:endParaRPr lang="en-GB" sz="3200" b="1" dirty="0"/>
          </a:p>
        </p:txBody>
      </p:sp>
      <p:sp>
        <p:nvSpPr>
          <p:cNvPr id="37" name="TextBox 36">
            <a:extLst>
              <a:ext uri="{FF2B5EF4-FFF2-40B4-BE49-F238E27FC236}">
                <a16:creationId xmlns:a16="http://schemas.microsoft.com/office/drawing/2014/main" id="{D8D1F912-B44A-4D23-915A-378BEF915B5C}"/>
              </a:ext>
            </a:extLst>
          </p:cNvPr>
          <p:cNvSpPr txBox="1"/>
          <p:nvPr/>
        </p:nvSpPr>
        <p:spPr>
          <a:xfrm>
            <a:off x="9199507" y="2251686"/>
            <a:ext cx="2922138" cy="584775"/>
          </a:xfrm>
          <a:prstGeom prst="rect">
            <a:avLst/>
          </a:prstGeom>
          <a:noFill/>
        </p:spPr>
        <p:txBody>
          <a:bodyPr wrap="square" rtlCol="0">
            <a:spAutoFit/>
          </a:bodyPr>
          <a:lstStyle/>
          <a:p>
            <a:pPr algn="ctr"/>
            <a:r>
              <a:rPr lang="en-GB" sz="3200" b="1" dirty="0"/>
              <a:t>hay</a:t>
            </a:r>
          </a:p>
        </p:txBody>
      </p:sp>
      <p:sp>
        <p:nvSpPr>
          <p:cNvPr id="38" name="TextBox 37">
            <a:extLst>
              <a:ext uri="{FF2B5EF4-FFF2-40B4-BE49-F238E27FC236}">
                <a16:creationId xmlns:a16="http://schemas.microsoft.com/office/drawing/2014/main" id="{08BBB514-437F-4F12-B44A-F27892D086FC}"/>
              </a:ext>
            </a:extLst>
          </p:cNvPr>
          <p:cNvSpPr txBox="1"/>
          <p:nvPr/>
        </p:nvSpPr>
        <p:spPr>
          <a:xfrm>
            <a:off x="282434" y="3995002"/>
            <a:ext cx="2922138" cy="584775"/>
          </a:xfrm>
          <a:prstGeom prst="rect">
            <a:avLst/>
          </a:prstGeom>
          <a:noFill/>
        </p:spPr>
        <p:txBody>
          <a:bodyPr wrap="square" rtlCol="0">
            <a:spAutoFit/>
          </a:bodyPr>
          <a:lstStyle/>
          <a:p>
            <a:pPr algn="ctr"/>
            <a:r>
              <a:rPr lang="en-GB" sz="3200" b="1" dirty="0" err="1"/>
              <a:t>aquí</a:t>
            </a:r>
            <a:endParaRPr lang="en-GB" sz="3200" b="1" dirty="0"/>
          </a:p>
        </p:txBody>
      </p:sp>
      <p:sp>
        <p:nvSpPr>
          <p:cNvPr id="39" name="TextBox 38">
            <a:extLst>
              <a:ext uri="{FF2B5EF4-FFF2-40B4-BE49-F238E27FC236}">
                <a16:creationId xmlns:a16="http://schemas.microsoft.com/office/drawing/2014/main" id="{6A19E0A5-8793-4403-B7C0-A47619D50AEF}"/>
              </a:ext>
            </a:extLst>
          </p:cNvPr>
          <p:cNvSpPr txBox="1"/>
          <p:nvPr/>
        </p:nvSpPr>
        <p:spPr>
          <a:xfrm>
            <a:off x="3204572" y="4017672"/>
            <a:ext cx="2922138" cy="584775"/>
          </a:xfrm>
          <a:prstGeom prst="rect">
            <a:avLst/>
          </a:prstGeom>
          <a:noFill/>
        </p:spPr>
        <p:txBody>
          <a:bodyPr wrap="square" rtlCol="0">
            <a:spAutoFit/>
          </a:bodyPr>
          <a:lstStyle/>
          <a:p>
            <a:pPr algn="ctr"/>
            <a:r>
              <a:rPr lang="en-GB" sz="3200" b="1" dirty="0"/>
              <a:t>la </a:t>
            </a:r>
            <a:r>
              <a:rPr lang="en-GB" sz="3200" b="1" dirty="0" err="1"/>
              <a:t>silla</a:t>
            </a:r>
            <a:endParaRPr lang="en-GB" sz="3200" b="1" dirty="0"/>
          </a:p>
        </p:txBody>
      </p:sp>
      <p:sp>
        <p:nvSpPr>
          <p:cNvPr id="40" name="TextBox 39">
            <a:extLst>
              <a:ext uri="{FF2B5EF4-FFF2-40B4-BE49-F238E27FC236}">
                <a16:creationId xmlns:a16="http://schemas.microsoft.com/office/drawing/2014/main" id="{0C43C2B0-A6C2-41F3-8367-9A84CFB78118}"/>
              </a:ext>
            </a:extLst>
          </p:cNvPr>
          <p:cNvSpPr txBox="1"/>
          <p:nvPr/>
        </p:nvSpPr>
        <p:spPr>
          <a:xfrm>
            <a:off x="6198685" y="4015130"/>
            <a:ext cx="2922138" cy="584775"/>
          </a:xfrm>
          <a:prstGeom prst="rect">
            <a:avLst/>
          </a:prstGeom>
          <a:noFill/>
        </p:spPr>
        <p:txBody>
          <a:bodyPr wrap="square" rtlCol="0">
            <a:spAutoFit/>
          </a:bodyPr>
          <a:lstStyle/>
          <a:p>
            <a:pPr algn="ctr"/>
            <a:r>
              <a:rPr lang="en-GB" sz="3200" b="1" dirty="0"/>
              <a:t>la </a:t>
            </a:r>
            <a:r>
              <a:rPr lang="en-GB" sz="3200" b="1" dirty="0" err="1"/>
              <a:t>señora</a:t>
            </a:r>
            <a:endParaRPr lang="en-GB" sz="3200" b="1" dirty="0"/>
          </a:p>
        </p:txBody>
      </p:sp>
      <p:sp>
        <p:nvSpPr>
          <p:cNvPr id="41" name="TextBox 40">
            <a:extLst>
              <a:ext uri="{FF2B5EF4-FFF2-40B4-BE49-F238E27FC236}">
                <a16:creationId xmlns:a16="http://schemas.microsoft.com/office/drawing/2014/main" id="{28E19C2D-8849-4E6B-9DDF-E44D87549399}"/>
              </a:ext>
            </a:extLst>
          </p:cNvPr>
          <p:cNvSpPr txBox="1"/>
          <p:nvPr/>
        </p:nvSpPr>
        <p:spPr>
          <a:xfrm>
            <a:off x="9101655" y="4026536"/>
            <a:ext cx="2922138" cy="584775"/>
          </a:xfrm>
          <a:prstGeom prst="rect">
            <a:avLst/>
          </a:prstGeom>
          <a:noFill/>
        </p:spPr>
        <p:txBody>
          <a:bodyPr wrap="square" rtlCol="0">
            <a:spAutoFit/>
          </a:bodyPr>
          <a:lstStyle/>
          <a:p>
            <a:pPr algn="ctr"/>
            <a:r>
              <a:rPr lang="en-GB" sz="3200" b="1" dirty="0" err="1"/>
              <a:t>allí</a:t>
            </a:r>
            <a:endParaRPr lang="en-GB" sz="3200" b="1" dirty="0"/>
          </a:p>
        </p:txBody>
      </p:sp>
      <p:sp>
        <p:nvSpPr>
          <p:cNvPr id="42" name="TextBox 41">
            <a:extLst>
              <a:ext uri="{FF2B5EF4-FFF2-40B4-BE49-F238E27FC236}">
                <a16:creationId xmlns:a16="http://schemas.microsoft.com/office/drawing/2014/main" id="{CC53B2B6-7B5F-4A09-B76A-829A8DA05BCF}"/>
              </a:ext>
            </a:extLst>
          </p:cNvPr>
          <p:cNvSpPr txBox="1"/>
          <p:nvPr/>
        </p:nvSpPr>
        <p:spPr>
          <a:xfrm>
            <a:off x="273061" y="5781492"/>
            <a:ext cx="2922138" cy="584775"/>
          </a:xfrm>
          <a:prstGeom prst="rect">
            <a:avLst/>
          </a:prstGeom>
          <a:noFill/>
        </p:spPr>
        <p:txBody>
          <a:bodyPr wrap="square" rtlCol="0">
            <a:spAutoFit/>
          </a:bodyPr>
          <a:lstStyle/>
          <a:p>
            <a:pPr algn="ctr"/>
            <a:r>
              <a:rPr lang="en-GB" sz="3200" b="1" dirty="0" err="1"/>
              <a:t>el</a:t>
            </a:r>
            <a:r>
              <a:rPr lang="en-GB" sz="3200" b="1" dirty="0"/>
              <a:t> chico</a:t>
            </a:r>
          </a:p>
        </p:txBody>
      </p:sp>
      <p:sp>
        <p:nvSpPr>
          <p:cNvPr id="43" name="TextBox 42">
            <a:extLst>
              <a:ext uri="{FF2B5EF4-FFF2-40B4-BE49-F238E27FC236}">
                <a16:creationId xmlns:a16="http://schemas.microsoft.com/office/drawing/2014/main" id="{61BE33A0-191C-4FDB-9591-031F23FE7CD4}"/>
              </a:ext>
            </a:extLst>
          </p:cNvPr>
          <p:cNvSpPr txBox="1"/>
          <p:nvPr/>
        </p:nvSpPr>
        <p:spPr>
          <a:xfrm>
            <a:off x="3192378" y="5801842"/>
            <a:ext cx="2922138" cy="584775"/>
          </a:xfrm>
          <a:prstGeom prst="rect">
            <a:avLst/>
          </a:prstGeom>
          <a:noFill/>
        </p:spPr>
        <p:txBody>
          <a:bodyPr wrap="square" rtlCol="0">
            <a:spAutoFit/>
          </a:bodyPr>
          <a:lstStyle/>
          <a:p>
            <a:pPr algn="ctr"/>
            <a:r>
              <a:rPr lang="en-GB" sz="3200" b="1" dirty="0"/>
              <a:t>la mesa</a:t>
            </a:r>
          </a:p>
        </p:txBody>
      </p:sp>
      <p:sp>
        <p:nvSpPr>
          <p:cNvPr id="44" name="TextBox 43">
            <a:extLst>
              <a:ext uri="{FF2B5EF4-FFF2-40B4-BE49-F238E27FC236}">
                <a16:creationId xmlns:a16="http://schemas.microsoft.com/office/drawing/2014/main" id="{1E0A127E-6C4D-4D05-8BF2-D5A666537DB8}"/>
              </a:ext>
            </a:extLst>
          </p:cNvPr>
          <p:cNvSpPr txBox="1"/>
          <p:nvPr/>
        </p:nvSpPr>
        <p:spPr>
          <a:xfrm>
            <a:off x="6275104" y="5813499"/>
            <a:ext cx="2922138" cy="584775"/>
          </a:xfrm>
          <a:prstGeom prst="rect">
            <a:avLst/>
          </a:prstGeom>
          <a:noFill/>
        </p:spPr>
        <p:txBody>
          <a:bodyPr wrap="square" rtlCol="0">
            <a:spAutoFit/>
          </a:bodyPr>
          <a:lstStyle/>
          <a:p>
            <a:pPr algn="ctr"/>
            <a:r>
              <a:rPr lang="en-GB" sz="3200" b="1" dirty="0"/>
              <a:t>la </a:t>
            </a:r>
            <a:r>
              <a:rPr lang="en-GB" sz="3200" b="1" dirty="0" err="1"/>
              <a:t>puerta</a:t>
            </a:r>
            <a:endParaRPr lang="en-GB" sz="3200" b="1" dirty="0"/>
          </a:p>
        </p:txBody>
      </p:sp>
      <p:sp>
        <p:nvSpPr>
          <p:cNvPr id="45" name="TextBox 44">
            <a:extLst>
              <a:ext uri="{FF2B5EF4-FFF2-40B4-BE49-F238E27FC236}">
                <a16:creationId xmlns:a16="http://schemas.microsoft.com/office/drawing/2014/main" id="{7BB8B988-5B8D-471C-B4A7-EF67B4CE3101}"/>
              </a:ext>
            </a:extLst>
          </p:cNvPr>
          <p:cNvSpPr txBox="1"/>
          <p:nvPr/>
        </p:nvSpPr>
        <p:spPr>
          <a:xfrm>
            <a:off x="9273138" y="5801841"/>
            <a:ext cx="2922138" cy="584775"/>
          </a:xfrm>
          <a:prstGeom prst="rect">
            <a:avLst/>
          </a:prstGeom>
          <a:noFill/>
        </p:spPr>
        <p:txBody>
          <a:bodyPr wrap="square" rtlCol="0">
            <a:spAutoFit/>
          </a:bodyPr>
          <a:lstStyle/>
          <a:p>
            <a:pPr algn="ctr"/>
            <a:r>
              <a:rPr lang="en-GB" sz="3200" b="1" dirty="0"/>
              <a:t>la </a:t>
            </a:r>
            <a:r>
              <a:rPr lang="en-GB" sz="3200" b="1" dirty="0" err="1"/>
              <a:t>ventana</a:t>
            </a:r>
            <a:endParaRPr lang="en-GB" sz="3200" b="1" dirty="0"/>
          </a:p>
        </p:txBody>
      </p:sp>
      <p:pic>
        <p:nvPicPr>
          <p:cNvPr id="15" name="Graphic 14" descr="Star with solid fill">
            <a:extLst>
              <a:ext uri="{FF2B5EF4-FFF2-40B4-BE49-F238E27FC236}">
                <a16:creationId xmlns:a16="http://schemas.microsoft.com/office/drawing/2014/main" id="{77B22FAF-990E-42ED-8FB9-94E56DF1D60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024457" y="4339493"/>
            <a:ext cx="914400" cy="914400"/>
          </a:xfrm>
          <a:prstGeom prst="rect">
            <a:avLst/>
          </a:prstGeom>
        </p:spPr>
      </p:pic>
      <p:pic>
        <p:nvPicPr>
          <p:cNvPr id="46" name="Graphic 45" descr="Star with solid fill">
            <a:extLst>
              <a:ext uri="{FF2B5EF4-FFF2-40B4-BE49-F238E27FC236}">
                <a16:creationId xmlns:a16="http://schemas.microsoft.com/office/drawing/2014/main" id="{6B295E89-8626-458A-AAA5-F95F428B723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33065" y="2580246"/>
            <a:ext cx="914400" cy="914400"/>
          </a:xfrm>
          <a:prstGeom prst="rect">
            <a:avLst/>
          </a:prstGeom>
        </p:spPr>
      </p:pic>
      <p:pic>
        <p:nvPicPr>
          <p:cNvPr id="47" name="Graphic 46" descr="Star with solid fill">
            <a:extLst>
              <a:ext uri="{FF2B5EF4-FFF2-40B4-BE49-F238E27FC236}">
                <a16:creationId xmlns:a16="http://schemas.microsoft.com/office/drawing/2014/main" id="{764B6143-851A-4B8B-837F-2C11D783F8F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748655" y="739230"/>
            <a:ext cx="914400" cy="914400"/>
          </a:xfrm>
          <a:prstGeom prst="rect">
            <a:avLst/>
          </a:prstGeom>
        </p:spPr>
      </p:pic>
      <p:pic>
        <p:nvPicPr>
          <p:cNvPr id="48" name="Graphic 47" descr="Star with solid fill">
            <a:extLst>
              <a:ext uri="{FF2B5EF4-FFF2-40B4-BE49-F238E27FC236}">
                <a16:creationId xmlns:a16="http://schemas.microsoft.com/office/drawing/2014/main" id="{7DD50B12-2090-431E-93D8-A042547C92C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057940" y="891001"/>
            <a:ext cx="914400" cy="914400"/>
          </a:xfrm>
          <a:prstGeom prst="rect">
            <a:avLst/>
          </a:prstGeom>
        </p:spPr>
      </p:pic>
      <p:pic>
        <p:nvPicPr>
          <p:cNvPr id="49" name="Graphic 48" descr="Star with solid fill">
            <a:extLst>
              <a:ext uri="{FF2B5EF4-FFF2-40B4-BE49-F238E27FC236}">
                <a16:creationId xmlns:a16="http://schemas.microsoft.com/office/drawing/2014/main" id="{74544B3F-E0A7-416E-B09E-29E3F9D8C40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963281" y="4381578"/>
            <a:ext cx="914400" cy="914400"/>
          </a:xfrm>
          <a:prstGeom prst="rect">
            <a:avLst/>
          </a:prstGeom>
        </p:spPr>
      </p:pic>
      <p:pic>
        <p:nvPicPr>
          <p:cNvPr id="50" name="Graphic 49" descr="Star with solid fill">
            <a:extLst>
              <a:ext uri="{FF2B5EF4-FFF2-40B4-BE49-F238E27FC236}">
                <a16:creationId xmlns:a16="http://schemas.microsoft.com/office/drawing/2014/main" id="{472BFD63-D92D-42E7-919F-38E3BE22681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6816" y="2656890"/>
            <a:ext cx="914400" cy="914400"/>
          </a:xfrm>
          <a:prstGeom prst="rect">
            <a:avLst/>
          </a:prstGeom>
        </p:spPr>
      </p:pic>
      <p:pic>
        <p:nvPicPr>
          <p:cNvPr id="51" name="Graphic 50" descr="Star with solid fill">
            <a:extLst>
              <a:ext uri="{FF2B5EF4-FFF2-40B4-BE49-F238E27FC236}">
                <a16:creationId xmlns:a16="http://schemas.microsoft.com/office/drawing/2014/main" id="{D462D81B-7D5C-47A2-9607-FDE4DE034F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032234" y="2610601"/>
            <a:ext cx="914400" cy="914400"/>
          </a:xfrm>
          <a:prstGeom prst="rect">
            <a:avLst/>
          </a:prstGeom>
        </p:spPr>
      </p:pic>
      <p:pic>
        <p:nvPicPr>
          <p:cNvPr id="52" name="Graphic 51" descr="Star with solid fill">
            <a:extLst>
              <a:ext uri="{FF2B5EF4-FFF2-40B4-BE49-F238E27FC236}">
                <a16:creationId xmlns:a16="http://schemas.microsoft.com/office/drawing/2014/main" id="{6A4A2C9B-223B-4510-85EE-5ABEAEE2D78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571" y="4401686"/>
            <a:ext cx="914400" cy="914400"/>
          </a:xfrm>
          <a:prstGeom prst="rect">
            <a:avLst/>
          </a:prstGeom>
        </p:spPr>
      </p:pic>
      <p:pic>
        <p:nvPicPr>
          <p:cNvPr id="53" name="Graphic 52" descr="Star with solid fill">
            <a:extLst>
              <a:ext uri="{FF2B5EF4-FFF2-40B4-BE49-F238E27FC236}">
                <a16:creationId xmlns:a16="http://schemas.microsoft.com/office/drawing/2014/main" id="{9F445BC9-0424-4A43-9153-ADD4EE82DD9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33065" y="833629"/>
            <a:ext cx="914400" cy="914400"/>
          </a:xfrm>
          <a:prstGeom prst="rect">
            <a:avLst/>
          </a:prstGeom>
        </p:spPr>
      </p:pic>
      <p:pic>
        <p:nvPicPr>
          <p:cNvPr id="54" name="Graphic 53" descr="Star with solid fill">
            <a:extLst>
              <a:ext uri="{FF2B5EF4-FFF2-40B4-BE49-F238E27FC236}">
                <a16:creationId xmlns:a16="http://schemas.microsoft.com/office/drawing/2014/main" id="{4CF24F6E-1369-4AF2-A6BC-BC37B3E220E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901258" y="2566424"/>
            <a:ext cx="914400" cy="914400"/>
          </a:xfrm>
          <a:prstGeom prst="rect">
            <a:avLst/>
          </a:prstGeom>
        </p:spPr>
      </p:pic>
      <p:pic>
        <p:nvPicPr>
          <p:cNvPr id="55" name="Graphic 54" descr="Star with solid fill">
            <a:extLst>
              <a:ext uri="{FF2B5EF4-FFF2-40B4-BE49-F238E27FC236}">
                <a16:creationId xmlns:a16="http://schemas.microsoft.com/office/drawing/2014/main" id="{EE348C1C-92A7-49E4-A2E0-31597967638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28333" y="4352590"/>
            <a:ext cx="914400" cy="914400"/>
          </a:xfrm>
          <a:prstGeom prst="rect">
            <a:avLst/>
          </a:prstGeom>
        </p:spPr>
      </p:pic>
      <p:pic>
        <p:nvPicPr>
          <p:cNvPr id="56" name="Graphic 55" descr="Star with solid fill">
            <a:extLst>
              <a:ext uri="{FF2B5EF4-FFF2-40B4-BE49-F238E27FC236}">
                <a16:creationId xmlns:a16="http://schemas.microsoft.com/office/drawing/2014/main" id="{FC0A32E3-16CA-4577-B483-8E88D3FEA63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7937" y="780480"/>
            <a:ext cx="914400" cy="914400"/>
          </a:xfrm>
          <a:prstGeom prst="rect">
            <a:avLst/>
          </a:prstGeom>
        </p:spPr>
      </p:pic>
    </p:spTree>
    <p:extLst>
      <p:ext uri="{BB962C8B-B14F-4D97-AF65-F5344CB8AC3E}">
        <p14:creationId xmlns:p14="http://schemas.microsoft.com/office/powerpoint/2010/main" val="82423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4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50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5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fade">
                                      <p:cBhvr>
                                        <p:cTn id="108" dur="500"/>
                                        <p:tgtEl>
                                          <p:spTgt spid="39"/>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51"/>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500"/>
                                        <p:tgtEl>
                                          <p:spTgt spid="5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fad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52"/>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53"/>
                                        </p:tgtEl>
                                        <p:attrNameLst>
                                          <p:attrName>style.visibility</p:attrName>
                                        </p:attrNameLst>
                                      </p:cBhvr>
                                      <p:to>
                                        <p:strVal val="visible"/>
                                      </p:to>
                                    </p:set>
                                    <p:animEffect transition="in" filter="fade">
                                      <p:cBhvr>
                                        <p:cTn id="135" dur="500"/>
                                        <p:tgtEl>
                                          <p:spTgt spid="53"/>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fade">
                                      <p:cBhvr>
                                        <p:cTn id="140" dur="500"/>
                                        <p:tgtEl>
                                          <p:spTgt spid="36"/>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53"/>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3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54"/>
                                        </p:tgtEl>
                                        <p:attrNameLst>
                                          <p:attrName>style.visibility</p:attrName>
                                        </p:attrNameLst>
                                      </p:cBhvr>
                                      <p:to>
                                        <p:strVal val="visible"/>
                                      </p:to>
                                    </p:set>
                                    <p:animEffect transition="in" filter="fade">
                                      <p:cBhvr>
                                        <p:cTn id="151" dur="500"/>
                                        <p:tgtEl>
                                          <p:spTgt spid="54"/>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41"/>
                                        </p:tgtEl>
                                        <p:attrNameLst>
                                          <p:attrName>style.visibility</p:attrName>
                                        </p:attrNameLst>
                                      </p:cBhvr>
                                      <p:to>
                                        <p:strVal val="visible"/>
                                      </p:to>
                                    </p:set>
                                    <p:animEffect transition="in" filter="fade">
                                      <p:cBhvr>
                                        <p:cTn id="156" dur="500"/>
                                        <p:tgtEl>
                                          <p:spTgt spid="41"/>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nodeType="clickEffect">
                                  <p:stCondLst>
                                    <p:cond delay="0"/>
                                  </p:stCondLst>
                                  <p:childTnLst>
                                    <p:set>
                                      <p:cBhvr>
                                        <p:cTn id="160" dur="1" fill="hold">
                                          <p:stCondLst>
                                            <p:cond delay="0"/>
                                          </p:stCondLst>
                                        </p:cTn>
                                        <p:tgtEl>
                                          <p:spTgt spid="54"/>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41"/>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55"/>
                                        </p:tgtEl>
                                        <p:attrNameLst>
                                          <p:attrName>style.visibility</p:attrName>
                                        </p:attrNameLst>
                                      </p:cBhvr>
                                      <p:to>
                                        <p:strVal val="visible"/>
                                      </p:to>
                                    </p:set>
                                    <p:animEffect transition="in" filter="fade">
                                      <p:cBhvr>
                                        <p:cTn id="167" dur="500"/>
                                        <p:tgtEl>
                                          <p:spTgt spid="5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44"/>
                                        </p:tgtEl>
                                        <p:attrNameLst>
                                          <p:attrName>style.visibility</p:attrName>
                                        </p:attrNameLst>
                                      </p:cBhvr>
                                      <p:to>
                                        <p:strVal val="visible"/>
                                      </p:to>
                                    </p:set>
                                    <p:animEffect transition="in" filter="fade">
                                      <p:cBhvr>
                                        <p:cTn id="172" dur="500"/>
                                        <p:tgtEl>
                                          <p:spTgt spid="44"/>
                                        </p:tgtEl>
                                      </p:cBhvr>
                                    </p:animEffec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nodeType="clickEffect">
                                  <p:stCondLst>
                                    <p:cond delay="0"/>
                                  </p:stCondLst>
                                  <p:childTnLst>
                                    <p:set>
                                      <p:cBhvr>
                                        <p:cTn id="176" dur="1" fill="hold">
                                          <p:stCondLst>
                                            <p:cond delay="0"/>
                                          </p:stCondLst>
                                        </p:cTn>
                                        <p:tgtEl>
                                          <p:spTgt spid="55"/>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4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56"/>
                                        </p:tgtEl>
                                        <p:attrNameLst>
                                          <p:attrName>style.visibility</p:attrName>
                                        </p:attrNameLst>
                                      </p:cBhvr>
                                      <p:to>
                                        <p:strVal val="visible"/>
                                      </p:to>
                                    </p:set>
                                    <p:animEffect transition="in" filter="fade">
                                      <p:cBhvr>
                                        <p:cTn id="183" dur="500"/>
                                        <p:tgtEl>
                                          <p:spTgt spid="5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29"/>
                                        </p:tgtEl>
                                        <p:attrNameLst>
                                          <p:attrName>style.visibility</p:attrName>
                                        </p:attrNameLst>
                                      </p:cBhvr>
                                      <p:to>
                                        <p:strVal val="visible"/>
                                      </p:to>
                                    </p:set>
                                    <p:animEffect transition="in" filter="fade">
                                      <p:cBhvr>
                                        <p:cTn id="18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0"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351671" y="8641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379B0E29-A6FD-45D1-9273-90B748EDA652}"/>
              </a:ext>
            </a:extLst>
          </p:cNvPr>
          <p:cNvSpPr txBox="1"/>
          <p:nvPr/>
        </p:nvSpPr>
        <p:spPr>
          <a:xfrm>
            <a:off x="157368" y="1725390"/>
            <a:ext cx="603291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mj-lt"/>
              </a:rPr>
              <a:t>1. En la escuela  hay   </a:t>
            </a:r>
            <a:r>
              <a:rPr kumimoji="0" lang="en-GB" sz="2600" b="0" i="0" u="none" strike="noStrike" kern="0" cap="none" spc="0" normalizeH="0" baseline="0" noProof="0" dirty="0" err="1">
                <a:ln>
                  <a:noFill/>
                </a:ln>
                <a:effectLst/>
                <a:uLnTx/>
                <a:uFillTx/>
                <a:latin typeface="+mj-lt"/>
              </a:rPr>
              <a:t>siete</a:t>
            </a:r>
            <a:r>
              <a:rPr kumimoji="0" lang="en-GB" sz="2600" b="0" i="0" u="none" strike="noStrike" kern="0" cap="none" spc="0" normalizeH="0" baseline="0" noProof="0" dirty="0">
                <a:ln>
                  <a:noFill/>
                </a:ln>
                <a:effectLst/>
                <a:uLnTx/>
                <a:uFillTx/>
                <a:latin typeface="+mj-lt"/>
              </a:rPr>
              <a:t> </a:t>
            </a:r>
            <a:r>
              <a:rPr kumimoji="0" lang="en-GB" sz="2600" b="0" i="0" u="none" strike="noStrike" kern="0" cap="none" spc="0" normalizeH="0" baseline="0" noProof="0" dirty="0" err="1">
                <a:ln>
                  <a:noFill/>
                </a:ln>
                <a:effectLst/>
                <a:uLnTx/>
                <a:uFillTx/>
                <a:latin typeface="+mj-lt"/>
              </a:rPr>
              <a:t>autores</a:t>
            </a:r>
            <a:r>
              <a:rPr kumimoji="0" lang="en-GB" sz="2600" b="0" i="0" u="none" strike="noStrike" kern="0" cap="none" spc="0" normalizeH="0" baseline="0" noProof="0" dirty="0">
                <a:ln>
                  <a:noFill/>
                </a:ln>
                <a:effectLst/>
                <a:uLnTx/>
                <a:uFillTx/>
                <a:latin typeface="+mj-lt"/>
              </a:rPr>
              <a:t>.</a:t>
            </a:r>
          </a:p>
        </p:txBody>
      </p:sp>
      <p:graphicFrame>
        <p:nvGraphicFramePr>
          <p:cNvPr id="57" name="Table 56">
            <a:extLst>
              <a:ext uri="{FF2B5EF4-FFF2-40B4-BE49-F238E27FC236}">
                <a16:creationId xmlns:a16="http://schemas.microsoft.com/office/drawing/2014/main" id="{6130AA3B-6E56-4A85-9B1F-A200C6EC4589}"/>
              </a:ext>
            </a:extLst>
          </p:cNvPr>
          <p:cNvGraphicFramePr>
            <a:graphicFrameLocks noGrp="1"/>
          </p:cNvGraphicFramePr>
          <p:nvPr>
            <p:extLst>
              <p:ext uri="{D42A27DB-BD31-4B8C-83A1-F6EECF244321}">
                <p14:modId xmlns:p14="http://schemas.microsoft.com/office/powerpoint/2010/main" val="132830632"/>
              </p:ext>
            </p:extLst>
          </p:nvPr>
        </p:nvGraphicFramePr>
        <p:xfrm>
          <a:off x="7669598" y="678367"/>
          <a:ext cx="3909268" cy="5400605"/>
        </p:xfrm>
        <a:graphic>
          <a:graphicData uri="http://schemas.openxmlformats.org/drawingml/2006/table">
            <a:tbl>
              <a:tblPr firstRow="1" bandRow="1">
                <a:tableStyleId>{22838BEF-8BB2-4498-84A7-C5851F593DF1}</a:tableStyleId>
              </a:tblPr>
              <a:tblGrid>
                <a:gridCol w="1954634">
                  <a:extLst>
                    <a:ext uri="{9D8B030D-6E8A-4147-A177-3AD203B41FA5}">
                      <a16:colId xmlns:a16="http://schemas.microsoft.com/office/drawing/2014/main" val="373318935"/>
                    </a:ext>
                  </a:extLst>
                </a:gridCol>
                <a:gridCol w="1954634">
                  <a:extLst>
                    <a:ext uri="{9D8B030D-6E8A-4147-A177-3AD203B41FA5}">
                      <a16:colId xmlns:a16="http://schemas.microsoft.com/office/drawing/2014/main" val="289225306"/>
                    </a:ext>
                  </a:extLst>
                </a:gridCol>
              </a:tblGrid>
              <a:tr h="77151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dirty="0">
                          <a:solidFill>
                            <a:schemeClr val="tx1"/>
                          </a:solidFill>
                          <a:latin typeface="+mn-lt"/>
                        </a:rPr>
                        <a:t>A</a:t>
                      </a:r>
                    </a:p>
                  </a:txBody>
                  <a:tcPr anchor="ct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dirty="0">
                          <a:solidFill>
                            <a:schemeClr val="tx1"/>
                          </a:solidFill>
                          <a:latin typeface="+mn-lt"/>
                        </a:rPr>
                        <a:t>B</a:t>
                      </a:r>
                    </a:p>
                  </a:txBody>
                  <a:tcPr anchor="ctr"/>
                </a:tc>
                <a:extLst>
                  <a:ext uri="{0D108BD9-81ED-4DB2-BD59-A6C34878D82A}">
                    <a16:rowId xmlns:a16="http://schemas.microsoft.com/office/drawing/2014/main" val="1238090091"/>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dirty="0">
                        <a:solidFill>
                          <a:schemeClr val="tx1"/>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extLst>
                  <a:ext uri="{0D108BD9-81ED-4DB2-BD59-A6C34878D82A}">
                    <a16:rowId xmlns:a16="http://schemas.microsoft.com/office/drawing/2014/main" val="2303103699"/>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extLst>
                  <a:ext uri="{0D108BD9-81ED-4DB2-BD59-A6C34878D82A}">
                    <a16:rowId xmlns:a16="http://schemas.microsoft.com/office/drawing/2014/main" val="3710992671"/>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chemeClr val="tx1"/>
                        </a:solidFill>
                        <a:latin typeface="+mn-lt"/>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extLst>
                  <a:ext uri="{0D108BD9-81ED-4DB2-BD59-A6C34878D82A}">
                    <a16:rowId xmlns:a16="http://schemas.microsoft.com/office/drawing/2014/main" val="3698570078"/>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extLst>
                  <a:ext uri="{0D108BD9-81ED-4DB2-BD59-A6C34878D82A}">
                    <a16:rowId xmlns:a16="http://schemas.microsoft.com/office/drawing/2014/main" val="1582717296"/>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extLst>
                  <a:ext uri="{0D108BD9-81ED-4DB2-BD59-A6C34878D82A}">
                    <a16:rowId xmlns:a16="http://schemas.microsoft.com/office/drawing/2014/main" val="1982760823"/>
                  </a:ext>
                </a:extLst>
              </a:tr>
              <a:tr h="7715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chemeClr val="tx1"/>
                        </a:solidFill>
                        <a:latin typeface="+mn-lt"/>
                      </a:endParaRPr>
                    </a:p>
                  </a:txBody>
                  <a:tcPr/>
                </a:tc>
                <a:extLst>
                  <a:ext uri="{0D108BD9-81ED-4DB2-BD59-A6C34878D82A}">
                    <a16:rowId xmlns:a16="http://schemas.microsoft.com/office/drawing/2014/main" val="3628060731"/>
                  </a:ext>
                </a:extLst>
              </a:tr>
            </a:tbl>
          </a:graphicData>
        </a:graphic>
      </p:graphicFrame>
      <p:sp>
        <p:nvSpPr>
          <p:cNvPr id="59" name="TextBox 58">
            <a:extLst>
              <a:ext uri="{FF2B5EF4-FFF2-40B4-BE49-F238E27FC236}">
                <a16:creationId xmlns:a16="http://schemas.microsoft.com/office/drawing/2014/main" id="{06E83A16-4025-4392-B09A-493933E03510}"/>
              </a:ext>
            </a:extLst>
          </p:cNvPr>
          <p:cNvSpPr txBox="1"/>
          <p:nvPr/>
        </p:nvSpPr>
        <p:spPr>
          <a:xfrm>
            <a:off x="203907" y="2542286"/>
            <a:ext cx="67578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mj-lt"/>
              </a:rPr>
              <a:t>2. La escuela tiene dos </a:t>
            </a:r>
            <a:r>
              <a:rPr kumimoji="0" lang="en-GB" sz="2600" b="0" i="0" u="none" strike="noStrike" kern="0" cap="none" spc="0" normalizeH="0" baseline="0" noProof="0" dirty="0" err="1">
                <a:ln>
                  <a:noFill/>
                </a:ln>
                <a:effectLst/>
                <a:uLnTx/>
                <a:uFillTx/>
                <a:latin typeface="+mj-lt"/>
              </a:rPr>
              <a:t>directoras</a:t>
            </a:r>
            <a:r>
              <a:rPr kumimoji="0" lang="en-GB" sz="2600" b="0" i="0" u="none" strike="noStrike" kern="0" cap="none" spc="0" normalizeH="0" baseline="0" noProof="0" dirty="0">
                <a:ln>
                  <a:noFill/>
                </a:ln>
                <a:effectLst/>
                <a:uLnTx/>
                <a:uFillTx/>
                <a:latin typeface="+mj-lt"/>
              </a:rPr>
              <a:t>.</a:t>
            </a:r>
          </a:p>
        </p:txBody>
      </p:sp>
      <p:sp>
        <p:nvSpPr>
          <p:cNvPr id="60" name="TextBox 59">
            <a:extLst>
              <a:ext uri="{FF2B5EF4-FFF2-40B4-BE49-F238E27FC236}">
                <a16:creationId xmlns:a16="http://schemas.microsoft.com/office/drawing/2014/main" id="{8CA7BBAD-8915-4DAE-826C-049E7C0C29CC}"/>
              </a:ext>
            </a:extLst>
          </p:cNvPr>
          <p:cNvSpPr txBox="1"/>
          <p:nvPr/>
        </p:nvSpPr>
        <p:spPr>
          <a:xfrm>
            <a:off x="202914" y="3318900"/>
            <a:ext cx="55649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mj-lt"/>
              </a:rPr>
              <a:t>3. En la escuela  hay   </a:t>
            </a:r>
            <a:r>
              <a:rPr kumimoji="0" lang="en-GB" sz="2600" b="0" i="0" u="none" strike="noStrike" kern="0" cap="none" spc="0" normalizeH="0" baseline="0" noProof="0" dirty="0" err="1">
                <a:ln>
                  <a:noFill/>
                </a:ln>
                <a:effectLst/>
                <a:uLnTx/>
                <a:uFillTx/>
                <a:latin typeface="+mj-lt"/>
              </a:rPr>
              <a:t>doce</a:t>
            </a:r>
            <a:r>
              <a:rPr kumimoji="0" lang="en-GB" sz="2600" b="0" i="0" u="none" strike="noStrike" kern="0" cap="none" spc="0" normalizeH="0" baseline="0" noProof="0" dirty="0">
                <a:ln>
                  <a:noFill/>
                </a:ln>
                <a:effectLst/>
                <a:uLnTx/>
                <a:uFillTx/>
                <a:latin typeface="+mj-lt"/>
              </a:rPr>
              <a:t>  </a:t>
            </a:r>
            <a:r>
              <a:rPr kumimoji="0" lang="en-GB" sz="2600" b="0" i="0" u="none" strike="noStrike" kern="0" cap="none" spc="0" normalizeH="0" baseline="0" noProof="0" dirty="0" err="1">
                <a:ln>
                  <a:noFill/>
                </a:ln>
                <a:effectLst/>
                <a:uLnTx/>
                <a:uFillTx/>
                <a:latin typeface="+mj-lt"/>
              </a:rPr>
              <a:t>sillas</a:t>
            </a:r>
            <a:r>
              <a:rPr kumimoji="0" lang="en-GB" sz="2600" b="0" i="0" u="none" strike="noStrike" kern="0" cap="none" spc="0" normalizeH="0" baseline="0" noProof="0" dirty="0">
                <a:ln>
                  <a:noFill/>
                </a:ln>
                <a:effectLst/>
                <a:uLnTx/>
                <a:uFillTx/>
                <a:latin typeface="+mj-lt"/>
              </a:rPr>
              <a:t>. </a:t>
            </a:r>
          </a:p>
        </p:txBody>
      </p:sp>
      <p:sp>
        <p:nvSpPr>
          <p:cNvPr id="61" name="TextBox 60">
            <a:extLst>
              <a:ext uri="{FF2B5EF4-FFF2-40B4-BE49-F238E27FC236}">
                <a16:creationId xmlns:a16="http://schemas.microsoft.com/office/drawing/2014/main" id="{A9B983FC-B905-4EFE-9C6C-A8882D00E3D1}"/>
              </a:ext>
            </a:extLst>
          </p:cNvPr>
          <p:cNvSpPr txBox="1"/>
          <p:nvPr/>
        </p:nvSpPr>
        <p:spPr>
          <a:xfrm>
            <a:off x="162754" y="5140194"/>
            <a:ext cx="6027524"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mj-lt"/>
              </a:rPr>
              <a:t>5. La escuela tiene tres   planes.  </a:t>
            </a:r>
          </a:p>
        </p:txBody>
      </p:sp>
      <p:sp>
        <p:nvSpPr>
          <p:cNvPr id="62" name="TextBox 61">
            <a:extLst>
              <a:ext uri="{FF2B5EF4-FFF2-40B4-BE49-F238E27FC236}">
                <a16:creationId xmlns:a16="http://schemas.microsoft.com/office/drawing/2014/main" id="{EC97FDA8-B44E-4EC6-A432-828837B267B7}"/>
              </a:ext>
            </a:extLst>
          </p:cNvPr>
          <p:cNvSpPr txBox="1"/>
          <p:nvPr/>
        </p:nvSpPr>
        <p:spPr>
          <a:xfrm>
            <a:off x="195689" y="4000610"/>
            <a:ext cx="5824529"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mj-lt"/>
              </a:rPr>
              <a:t>4. En la escuela  hay   once profesores de </a:t>
            </a:r>
            <a:r>
              <a:rPr kumimoji="0" lang="en-GB" sz="2600" b="0" i="0" u="none" strike="noStrike" kern="0" cap="none" spc="0" normalizeH="0" baseline="0" noProof="0" dirty="0" err="1">
                <a:ln>
                  <a:noFill/>
                </a:ln>
                <a:effectLst/>
                <a:uLnTx/>
                <a:uFillTx/>
                <a:latin typeface="+mj-lt"/>
              </a:rPr>
              <a:t>español</a:t>
            </a:r>
            <a:r>
              <a:rPr kumimoji="0" lang="en-GB" sz="2600" b="0" i="0" u="none" strike="noStrike" kern="0" cap="none" spc="0" normalizeH="0" baseline="0" noProof="0" dirty="0">
                <a:ln>
                  <a:noFill/>
                </a:ln>
                <a:effectLst/>
                <a:uLnTx/>
                <a:uFillTx/>
                <a:latin typeface="+mj-lt"/>
              </a:rPr>
              <a:t>.</a:t>
            </a:r>
          </a:p>
        </p:txBody>
      </p:sp>
      <p:sp>
        <p:nvSpPr>
          <p:cNvPr id="63" name="TextBox 62">
            <a:extLst>
              <a:ext uri="{FF2B5EF4-FFF2-40B4-BE49-F238E27FC236}">
                <a16:creationId xmlns:a16="http://schemas.microsoft.com/office/drawing/2014/main" id="{BE77C721-B546-46DA-97AD-C0BAC8895DFB}"/>
              </a:ext>
            </a:extLst>
          </p:cNvPr>
          <p:cNvSpPr txBox="1"/>
          <p:nvPr/>
        </p:nvSpPr>
        <p:spPr>
          <a:xfrm>
            <a:off x="8190723" y="1567166"/>
            <a:ext cx="13968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mj-lt"/>
              </a:rPr>
              <a:t>chica</a:t>
            </a:r>
            <a:endParaRPr kumimoji="0" lang="en-GB" sz="2400" b="0" i="0" u="none" strike="noStrike" kern="0" cap="none" spc="0" normalizeH="0" baseline="0" noProof="0" dirty="0">
              <a:ln>
                <a:noFill/>
              </a:ln>
              <a:effectLst/>
              <a:uLnTx/>
              <a:uFillTx/>
              <a:latin typeface="+mj-lt"/>
            </a:endParaRPr>
          </a:p>
        </p:txBody>
      </p:sp>
      <p:sp>
        <p:nvSpPr>
          <p:cNvPr id="64" name="TextBox 63">
            <a:extLst>
              <a:ext uri="{FF2B5EF4-FFF2-40B4-BE49-F238E27FC236}">
                <a16:creationId xmlns:a16="http://schemas.microsoft.com/office/drawing/2014/main" id="{BB99EEF1-A60E-4D7E-B80B-AFC946344B4E}"/>
              </a:ext>
            </a:extLst>
          </p:cNvPr>
          <p:cNvSpPr txBox="1"/>
          <p:nvPr/>
        </p:nvSpPr>
        <p:spPr>
          <a:xfrm>
            <a:off x="10015176" y="1588216"/>
            <a:ext cx="15358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mj-lt"/>
              </a:rPr>
              <a:t>autor</a:t>
            </a:r>
            <a:endParaRPr kumimoji="0" lang="en-GB" sz="2400" b="0" i="0" u="none" strike="noStrike" kern="0" cap="none" spc="0" normalizeH="0" baseline="0" noProof="0" dirty="0">
              <a:ln>
                <a:noFill/>
              </a:ln>
              <a:effectLst/>
              <a:uLnTx/>
              <a:uFillTx/>
              <a:latin typeface="+mj-lt"/>
            </a:endParaRPr>
          </a:p>
        </p:txBody>
      </p:sp>
      <p:sp>
        <p:nvSpPr>
          <p:cNvPr id="65" name="TextBox 64">
            <a:extLst>
              <a:ext uri="{FF2B5EF4-FFF2-40B4-BE49-F238E27FC236}">
                <a16:creationId xmlns:a16="http://schemas.microsoft.com/office/drawing/2014/main" id="{60E29869-38B0-4E2C-A2AA-67EF654FBDC9}"/>
              </a:ext>
            </a:extLst>
          </p:cNvPr>
          <p:cNvSpPr txBox="1"/>
          <p:nvPr/>
        </p:nvSpPr>
        <p:spPr>
          <a:xfrm>
            <a:off x="8009516" y="2370709"/>
            <a:ext cx="17592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director</a:t>
            </a:r>
          </a:p>
        </p:txBody>
      </p:sp>
      <p:sp>
        <p:nvSpPr>
          <p:cNvPr id="66" name="TextBox 65">
            <a:extLst>
              <a:ext uri="{FF2B5EF4-FFF2-40B4-BE49-F238E27FC236}">
                <a16:creationId xmlns:a16="http://schemas.microsoft.com/office/drawing/2014/main" id="{66351FB1-C467-4440-BE9F-AB5A98E51060}"/>
              </a:ext>
            </a:extLst>
          </p:cNvPr>
          <p:cNvSpPr txBox="1"/>
          <p:nvPr/>
        </p:nvSpPr>
        <p:spPr>
          <a:xfrm>
            <a:off x="9935289" y="2355133"/>
            <a:ext cx="17192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mj-lt"/>
              </a:rPr>
              <a:t>directora</a:t>
            </a:r>
            <a:endParaRPr kumimoji="0" lang="en-GB" sz="2400" b="0" i="0" u="none" strike="noStrike" kern="0" cap="none" spc="0" normalizeH="0" baseline="0" noProof="0" dirty="0">
              <a:ln>
                <a:noFill/>
              </a:ln>
              <a:effectLst/>
              <a:uLnTx/>
              <a:uFillTx/>
              <a:latin typeface="+mj-lt"/>
            </a:endParaRPr>
          </a:p>
        </p:txBody>
      </p:sp>
      <p:sp>
        <p:nvSpPr>
          <p:cNvPr id="67" name="TextBox 66">
            <a:extLst>
              <a:ext uri="{FF2B5EF4-FFF2-40B4-BE49-F238E27FC236}">
                <a16:creationId xmlns:a16="http://schemas.microsoft.com/office/drawing/2014/main" id="{91883ED8-0299-49C3-8A99-71F42E95CC0C}"/>
              </a:ext>
            </a:extLst>
          </p:cNvPr>
          <p:cNvSpPr txBox="1"/>
          <p:nvPr/>
        </p:nvSpPr>
        <p:spPr>
          <a:xfrm>
            <a:off x="8332789" y="3129326"/>
            <a:ext cx="15078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flor</a:t>
            </a:r>
          </a:p>
        </p:txBody>
      </p:sp>
      <p:sp>
        <p:nvSpPr>
          <p:cNvPr id="68" name="TextBox 67">
            <a:extLst>
              <a:ext uri="{FF2B5EF4-FFF2-40B4-BE49-F238E27FC236}">
                <a16:creationId xmlns:a16="http://schemas.microsoft.com/office/drawing/2014/main" id="{8A55C305-CD1A-4204-BB31-D6D3BA79F88D}"/>
              </a:ext>
            </a:extLst>
          </p:cNvPr>
          <p:cNvSpPr txBox="1"/>
          <p:nvPr/>
        </p:nvSpPr>
        <p:spPr>
          <a:xfrm>
            <a:off x="10342823" y="3129327"/>
            <a:ext cx="7844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silla</a:t>
            </a:r>
          </a:p>
        </p:txBody>
      </p:sp>
      <p:sp>
        <p:nvSpPr>
          <p:cNvPr id="69" name="TextBox 68">
            <a:extLst>
              <a:ext uri="{FF2B5EF4-FFF2-40B4-BE49-F238E27FC236}">
                <a16:creationId xmlns:a16="http://schemas.microsoft.com/office/drawing/2014/main" id="{6DAE591F-EC7C-4867-BF00-8ACD58D4970C}"/>
              </a:ext>
            </a:extLst>
          </p:cNvPr>
          <p:cNvSpPr txBox="1"/>
          <p:nvPr/>
        </p:nvSpPr>
        <p:spPr>
          <a:xfrm>
            <a:off x="10065281" y="4615899"/>
            <a:ext cx="15078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puerta</a:t>
            </a:r>
          </a:p>
        </p:txBody>
      </p:sp>
      <p:sp>
        <p:nvSpPr>
          <p:cNvPr id="70" name="TextBox 69">
            <a:extLst>
              <a:ext uri="{FF2B5EF4-FFF2-40B4-BE49-F238E27FC236}">
                <a16:creationId xmlns:a16="http://schemas.microsoft.com/office/drawing/2014/main" id="{36473DAA-5A15-4AF0-9247-8D92887ADD04}"/>
              </a:ext>
            </a:extLst>
          </p:cNvPr>
          <p:cNvSpPr txBox="1"/>
          <p:nvPr/>
        </p:nvSpPr>
        <p:spPr>
          <a:xfrm>
            <a:off x="8341766" y="4623669"/>
            <a:ext cx="13499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plan</a:t>
            </a:r>
          </a:p>
        </p:txBody>
      </p:sp>
      <p:sp>
        <p:nvSpPr>
          <p:cNvPr id="71" name="TextBox 70">
            <a:extLst>
              <a:ext uri="{FF2B5EF4-FFF2-40B4-BE49-F238E27FC236}">
                <a16:creationId xmlns:a16="http://schemas.microsoft.com/office/drawing/2014/main" id="{D13B2AA2-12FB-4355-926A-8B9D07BFC77F}"/>
              </a:ext>
            </a:extLst>
          </p:cNvPr>
          <p:cNvSpPr txBox="1"/>
          <p:nvPr/>
        </p:nvSpPr>
        <p:spPr>
          <a:xfrm>
            <a:off x="9918773" y="3888949"/>
            <a:ext cx="17660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profesor</a:t>
            </a:r>
          </a:p>
        </p:txBody>
      </p:sp>
      <p:sp>
        <p:nvSpPr>
          <p:cNvPr id="72" name="TextBox 71">
            <a:extLst>
              <a:ext uri="{FF2B5EF4-FFF2-40B4-BE49-F238E27FC236}">
                <a16:creationId xmlns:a16="http://schemas.microsoft.com/office/drawing/2014/main" id="{0AC5D895-C7BD-4A5A-8E0B-52F23E351CDD}"/>
              </a:ext>
            </a:extLst>
          </p:cNvPr>
          <p:cNvSpPr txBox="1"/>
          <p:nvPr/>
        </p:nvSpPr>
        <p:spPr>
          <a:xfrm>
            <a:off x="7902891" y="3905188"/>
            <a:ext cx="17343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profesora</a:t>
            </a:r>
          </a:p>
        </p:txBody>
      </p:sp>
      <p:sp>
        <p:nvSpPr>
          <p:cNvPr id="73" name="TextBox 72">
            <a:extLst>
              <a:ext uri="{FF2B5EF4-FFF2-40B4-BE49-F238E27FC236}">
                <a16:creationId xmlns:a16="http://schemas.microsoft.com/office/drawing/2014/main" id="{6C62496B-C0C8-475E-A475-E2EC3395A6F2}"/>
              </a:ext>
            </a:extLst>
          </p:cNvPr>
          <p:cNvSpPr txBox="1"/>
          <p:nvPr/>
        </p:nvSpPr>
        <p:spPr>
          <a:xfrm>
            <a:off x="7612046" y="1688803"/>
            <a:ext cx="3647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1</a:t>
            </a:r>
          </a:p>
        </p:txBody>
      </p:sp>
      <p:sp>
        <p:nvSpPr>
          <p:cNvPr id="74" name="TextBox 73">
            <a:extLst>
              <a:ext uri="{FF2B5EF4-FFF2-40B4-BE49-F238E27FC236}">
                <a16:creationId xmlns:a16="http://schemas.microsoft.com/office/drawing/2014/main" id="{A746688B-CA5E-455A-848A-950020780F9D}"/>
              </a:ext>
            </a:extLst>
          </p:cNvPr>
          <p:cNvSpPr txBox="1"/>
          <p:nvPr/>
        </p:nvSpPr>
        <p:spPr>
          <a:xfrm flipH="1">
            <a:off x="7617083" y="2463042"/>
            <a:ext cx="3647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2</a:t>
            </a:r>
          </a:p>
        </p:txBody>
      </p:sp>
      <p:sp>
        <p:nvSpPr>
          <p:cNvPr id="75" name="TextBox 74">
            <a:extLst>
              <a:ext uri="{FF2B5EF4-FFF2-40B4-BE49-F238E27FC236}">
                <a16:creationId xmlns:a16="http://schemas.microsoft.com/office/drawing/2014/main" id="{3D2A471B-6EE6-4BB0-A338-C8DB4B0CF91D}"/>
              </a:ext>
            </a:extLst>
          </p:cNvPr>
          <p:cNvSpPr txBox="1"/>
          <p:nvPr/>
        </p:nvSpPr>
        <p:spPr>
          <a:xfrm flipH="1">
            <a:off x="7635230" y="3208779"/>
            <a:ext cx="3647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3</a:t>
            </a:r>
          </a:p>
        </p:txBody>
      </p:sp>
      <p:sp>
        <p:nvSpPr>
          <p:cNvPr id="76" name="TextBox 75">
            <a:extLst>
              <a:ext uri="{FF2B5EF4-FFF2-40B4-BE49-F238E27FC236}">
                <a16:creationId xmlns:a16="http://schemas.microsoft.com/office/drawing/2014/main" id="{ABF964C7-18D4-4091-8D1E-1778DFD696B8}"/>
              </a:ext>
            </a:extLst>
          </p:cNvPr>
          <p:cNvSpPr txBox="1"/>
          <p:nvPr/>
        </p:nvSpPr>
        <p:spPr>
          <a:xfrm flipH="1">
            <a:off x="7606864" y="3977861"/>
            <a:ext cx="3647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4</a:t>
            </a:r>
          </a:p>
        </p:txBody>
      </p:sp>
      <p:sp>
        <p:nvSpPr>
          <p:cNvPr id="77" name="TextBox 76">
            <a:extLst>
              <a:ext uri="{FF2B5EF4-FFF2-40B4-BE49-F238E27FC236}">
                <a16:creationId xmlns:a16="http://schemas.microsoft.com/office/drawing/2014/main" id="{3C61FF58-69FA-469C-AA5D-E08A784697A7}"/>
              </a:ext>
            </a:extLst>
          </p:cNvPr>
          <p:cNvSpPr txBox="1"/>
          <p:nvPr/>
        </p:nvSpPr>
        <p:spPr>
          <a:xfrm flipH="1">
            <a:off x="7632747" y="4737620"/>
            <a:ext cx="3647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5</a:t>
            </a:r>
          </a:p>
        </p:txBody>
      </p:sp>
      <p:sp>
        <p:nvSpPr>
          <p:cNvPr id="79" name="Rounded Rectangle 74">
            <a:extLst>
              <a:ext uri="{FF2B5EF4-FFF2-40B4-BE49-F238E27FC236}">
                <a16:creationId xmlns:a16="http://schemas.microsoft.com/office/drawing/2014/main" id="{0F5B04A4-BE4D-4EA8-ACFF-2CD86A7EB29F}"/>
              </a:ext>
            </a:extLst>
          </p:cNvPr>
          <p:cNvSpPr/>
          <p:nvPr/>
        </p:nvSpPr>
        <p:spPr>
          <a:xfrm>
            <a:off x="2773860" y="1769623"/>
            <a:ext cx="931126"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81" name="Rounded Rectangle 80">
            <a:extLst>
              <a:ext uri="{FF2B5EF4-FFF2-40B4-BE49-F238E27FC236}">
                <a16:creationId xmlns:a16="http://schemas.microsoft.com/office/drawing/2014/main" id="{2AB4F991-BC42-4087-99E6-07E7DED44FAC}"/>
              </a:ext>
            </a:extLst>
          </p:cNvPr>
          <p:cNvSpPr/>
          <p:nvPr/>
        </p:nvSpPr>
        <p:spPr>
          <a:xfrm>
            <a:off x="2448116" y="2559159"/>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86" name="Rounded Rectangle 87">
            <a:extLst>
              <a:ext uri="{FF2B5EF4-FFF2-40B4-BE49-F238E27FC236}">
                <a16:creationId xmlns:a16="http://schemas.microsoft.com/office/drawing/2014/main" id="{1B1FEB07-B028-4863-B13F-8D236B5FCD20}"/>
              </a:ext>
            </a:extLst>
          </p:cNvPr>
          <p:cNvSpPr/>
          <p:nvPr/>
        </p:nvSpPr>
        <p:spPr>
          <a:xfrm>
            <a:off x="2827536" y="3318689"/>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88" name="Rounded Rectangle 91">
            <a:extLst>
              <a:ext uri="{FF2B5EF4-FFF2-40B4-BE49-F238E27FC236}">
                <a16:creationId xmlns:a16="http://schemas.microsoft.com/office/drawing/2014/main" id="{A33DD5AB-364E-49C2-B255-E36D900686D4}"/>
              </a:ext>
            </a:extLst>
          </p:cNvPr>
          <p:cNvSpPr/>
          <p:nvPr/>
        </p:nvSpPr>
        <p:spPr>
          <a:xfrm>
            <a:off x="2828092" y="3984255"/>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91" name="Rounded Rectangle 94">
            <a:extLst>
              <a:ext uri="{FF2B5EF4-FFF2-40B4-BE49-F238E27FC236}">
                <a16:creationId xmlns:a16="http://schemas.microsoft.com/office/drawing/2014/main" id="{B1E099FD-4521-4186-B6A1-F8F12AE7D05A}"/>
              </a:ext>
            </a:extLst>
          </p:cNvPr>
          <p:cNvSpPr/>
          <p:nvPr/>
        </p:nvSpPr>
        <p:spPr>
          <a:xfrm>
            <a:off x="2403054" y="5142276"/>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92" name="TextBox 91">
            <a:extLst>
              <a:ext uri="{FF2B5EF4-FFF2-40B4-BE49-F238E27FC236}">
                <a16:creationId xmlns:a16="http://schemas.microsoft.com/office/drawing/2014/main" id="{F6B91EFE-C838-4CD2-A249-4DE1A5D391AA}"/>
              </a:ext>
            </a:extLst>
          </p:cNvPr>
          <p:cNvSpPr txBox="1"/>
          <p:nvPr/>
        </p:nvSpPr>
        <p:spPr>
          <a:xfrm>
            <a:off x="155223" y="5842688"/>
            <a:ext cx="708655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mj-lt"/>
              </a:rPr>
              <a:t>6. En la escuela  hay   </a:t>
            </a:r>
            <a:r>
              <a:rPr kumimoji="0" lang="en-GB" sz="2600" b="0" i="0" u="none" strike="noStrike" kern="0" cap="none" spc="0" normalizeH="0" baseline="0" noProof="0" dirty="0" err="1">
                <a:ln>
                  <a:noFill/>
                </a:ln>
                <a:effectLst/>
                <a:uLnTx/>
                <a:uFillTx/>
                <a:latin typeface="+mj-lt"/>
              </a:rPr>
              <a:t>ocho</a:t>
            </a:r>
            <a:r>
              <a:rPr kumimoji="0" lang="en-GB" sz="2600" b="0" i="0" u="none" strike="noStrike" kern="0" cap="none" spc="0" normalizeH="0" baseline="0" noProof="0" dirty="0">
                <a:ln>
                  <a:noFill/>
                </a:ln>
                <a:effectLst/>
                <a:uLnTx/>
                <a:uFillTx/>
                <a:latin typeface="+mj-lt"/>
              </a:rPr>
              <a:t> </a:t>
            </a:r>
            <a:r>
              <a:rPr kumimoji="0" lang="en-GB" sz="2600" b="0" i="0" u="none" strike="noStrike" kern="0" cap="none" spc="0" normalizeH="0" baseline="0" noProof="0" dirty="0" err="1">
                <a:ln>
                  <a:noFill/>
                </a:ln>
                <a:effectLst/>
                <a:uLnTx/>
                <a:uFillTx/>
                <a:latin typeface="+mj-lt"/>
              </a:rPr>
              <a:t>chicos</a:t>
            </a:r>
            <a:r>
              <a:rPr kumimoji="0" lang="en-GB" sz="2600" b="0" i="0" u="none" strike="noStrike" kern="0" cap="none" spc="0" normalizeH="0" baseline="0" noProof="0" dirty="0">
                <a:ln>
                  <a:noFill/>
                </a:ln>
                <a:effectLst/>
                <a:uLnTx/>
                <a:uFillTx/>
                <a:latin typeface="+mj-lt"/>
              </a:rPr>
              <a:t>.  </a:t>
            </a:r>
          </a:p>
        </p:txBody>
      </p:sp>
      <p:sp>
        <p:nvSpPr>
          <p:cNvPr id="93" name="Rounded Rectangle 96">
            <a:extLst>
              <a:ext uri="{FF2B5EF4-FFF2-40B4-BE49-F238E27FC236}">
                <a16:creationId xmlns:a16="http://schemas.microsoft.com/office/drawing/2014/main" id="{9685DA7C-4B69-4983-AA80-91DDDAE37151}"/>
              </a:ext>
            </a:extLst>
          </p:cNvPr>
          <p:cNvSpPr/>
          <p:nvPr/>
        </p:nvSpPr>
        <p:spPr>
          <a:xfrm>
            <a:off x="2773860" y="5779269"/>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95" name="TextBox 94">
            <a:extLst>
              <a:ext uri="{FF2B5EF4-FFF2-40B4-BE49-F238E27FC236}">
                <a16:creationId xmlns:a16="http://schemas.microsoft.com/office/drawing/2014/main" id="{B29F5F78-1D9C-45FE-94A1-D33B5003CDEE}"/>
              </a:ext>
            </a:extLst>
          </p:cNvPr>
          <p:cNvSpPr txBox="1"/>
          <p:nvPr/>
        </p:nvSpPr>
        <p:spPr>
          <a:xfrm flipH="1">
            <a:off x="7639252" y="5485611"/>
            <a:ext cx="3647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6</a:t>
            </a:r>
          </a:p>
        </p:txBody>
      </p:sp>
      <p:sp>
        <p:nvSpPr>
          <p:cNvPr id="96" name="TextBox 95">
            <a:extLst>
              <a:ext uri="{FF2B5EF4-FFF2-40B4-BE49-F238E27FC236}">
                <a16:creationId xmlns:a16="http://schemas.microsoft.com/office/drawing/2014/main" id="{F9221B24-4C49-4F59-9BB3-CA38664BA44B}"/>
              </a:ext>
            </a:extLst>
          </p:cNvPr>
          <p:cNvSpPr txBox="1"/>
          <p:nvPr/>
        </p:nvSpPr>
        <p:spPr>
          <a:xfrm>
            <a:off x="8214173" y="5419258"/>
            <a:ext cx="13499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chico</a:t>
            </a:r>
          </a:p>
        </p:txBody>
      </p:sp>
      <p:sp>
        <p:nvSpPr>
          <p:cNvPr id="97" name="TextBox 96">
            <a:extLst>
              <a:ext uri="{FF2B5EF4-FFF2-40B4-BE49-F238E27FC236}">
                <a16:creationId xmlns:a16="http://schemas.microsoft.com/office/drawing/2014/main" id="{6DE0AA77-B768-4252-B2BA-F7B60B36C4CA}"/>
              </a:ext>
            </a:extLst>
          </p:cNvPr>
          <p:cNvSpPr txBox="1"/>
          <p:nvPr/>
        </p:nvSpPr>
        <p:spPr>
          <a:xfrm>
            <a:off x="9996376" y="5409378"/>
            <a:ext cx="13499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color</a:t>
            </a:r>
          </a:p>
        </p:txBody>
      </p:sp>
      <p:sp>
        <p:nvSpPr>
          <p:cNvPr id="98" name="Title 97">
            <a:extLst>
              <a:ext uri="{FF2B5EF4-FFF2-40B4-BE49-F238E27FC236}">
                <a16:creationId xmlns:a16="http://schemas.microsoft.com/office/drawing/2014/main" id="{66BAAEEC-865D-4104-8A8E-B5B0BEAD3A20}"/>
              </a:ext>
            </a:extLst>
          </p:cNvPr>
          <p:cNvSpPr>
            <a:spLocks noGrp="1"/>
          </p:cNvSpPr>
          <p:nvPr>
            <p:ph type="title"/>
          </p:nvPr>
        </p:nvSpPr>
        <p:spPr>
          <a:xfrm>
            <a:off x="12020" y="159380"/>
            <a:ext cx="4716161" cy="647577"/>
          </a:xfrm>
        </p:spPr>
        <p:txBody>
          <a:bodyPr anchor="ctr">
            <a:normAutofit/>
          </a:bodyPr>
          <a:lstStyle/>
          <a:p>
            <a:pPr rtl="0" eaLnBrk="1" fontAlgn="auto" latinLnBrk="0" hangingPunct="1"/>
            <a:r>
              <a:rPr lang="en-GB" sz="2400" b="1" i="0" kern="1200" spc="0" baseline="0" dirty="0">
                <a:ln>
                  <a:noFill/>
                </a:ln>
                <a:solidFill>
                  <a:srgbClr val="FFFFFF"/>
                </a:solidFill>
                <a:effectLst/>
                <a:ea typeface="+mn-ea"/>
                <a:cs typeface="+mn-cs"/>
              </a:rPr>
              <a:t>Daniel describe</a:t>
            </a:r>
            <a:r>
              <a:rPr lang="en-GB" sz="2400" b="1" i="0" kern="1200" spc="0" dirty="0">
                <a:ln>
                  <a:noFill/>
                </a:ln>
                <a:solidFill>
                  <a:srgbClr val="FFFFFF"/>
                </a:solidFill>
                <a:effectLst/>
                <a:ea typeface="+mn-ea"/>
                <a:cs typeface="+mn-cs"/>
              </a:rPr>
              <a:t> la </a:t>
            </a:r>
            <a:r>
              <a:rPr lang="en-GB" sz="2400" b="1" i="0" kern="1200" spc="0" dirty="0" err="1">
                <a:ln>
                  <a:noFill/>
                </a:ln>
                <a:solidFill>
                  <a:srgbClr val="FFFFFF"/>
                </a:solidFill>
                <a:effectLst/>
                <a:ea typeface="+mn-ea"/>
                <a:cs typeface="+mn-cs"/>
              </a:rPr>
              <a:t>escuela</a:t>
            </a:r>
            <a:endParaRPr lang="en-GB" sz="2400" dirty="0">
              <a:effectLst/>
            </a:endParaRPr>
          </a:p>
        </p:txBody>
      </p:sp>
      <p:sp>
        <p:nvSpPr>
          <p:cNvPr id="51" name="TextBox 50">
            <a:extLst>
              <a:ext uri="{FF2B5EF4-FFF2-40B4-BE49-F238E27FC236}">
                <a16:creationId xmlns:a16="http://schemas.microsoft.com/office/drawing/2014/main" id="{B61650D2-2EB8-47E5-9A99-02F9B103C768}"/>
              </a:ext>
            </a:extLst>
          </p:cNvPr>
          <p:cNvSpPr txBox="1"/>
          <p:nvPr/>
        </p:nvSpPr>
        <p:spPr>
          <a:xfrm>
            <a:off x="11424880" y="92977"/>
            <a:ext cx="924640"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sp>
        <p:nvSpPr>
          <p:cNvPr id="52" name="Speech Bubble: Rectangle with Corners Rounded 51">
            <a:extLst>
              <a:ext uri="{FF2B5EF4-FFF2-40B4-BE49-F238E27FC236}">
                <a16:creationId xmlns:a16="http://schemas.microsoft.com/office/drawing/2014/main" id="{228D8520-EBB6-449E-9701-6B7F088A0E14}"/>
              </a:ext>
            </a:extLst>
          </p:cNvPr>
          <p:cNvSpPr/>
          <p:nvPr/>
        </p:nvSpPr>
        <p:spPr>
          <a:xfrm>
            <a:off x="1280480" y="1027608"/>
            <a:ext cx="2335271" cy="47464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¿hay o </a:t>
            </a:r>
            <a:r>
              <a:rPr lang="en-GB" sz="2400" b="1" dirty="0" err="1"/>
              <a:t>tiene</a:t>
            </a:r>
            <a:r>
              <a:rPr lang="en-GB" sz="2400" b="1" dirty="0"/>
              <a:t>?</a:t>
            </a:r>
          </a:p>
        </p:txBody>
      </p:sp>
      <p:sp>
        <p:nvSpPr>
          <p:cNvPr id="100" name="Speech Bubble: Rectangle with Corners Rounded 99">
            <a:extLst>
              <a:ext uri="{FF2B5EF4-FFF2-40B4-BE49-F238E27FC236}">
                <a16:creationId xmlns:a16="http://schemas.microsoft.com/office/drawing/2014/main" id="{56B5CABE-82FE-4F65-B660-58141F8255F5}"/>
              </a:ext>
            </a:extLst>
          </p:cNvPr>
          <p:cNvSpPr/>
          <p:nvPr/>
        </p:nvSpPr>
        <p:spPr>
          <a:xfrm>
            <a:off x="4744025" y="988041"/>
            <a:ext cx="2703949" cy="47464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t>
            </a:r>
            <a:r>
              <a:rPr lang="en-GB" sz="2400" b="1" dirty="0" err="1"/>
              <a:t>chica</a:t>
            </a:r>
            <a:r>
              <a:rPr lang="en-GB" sz="2400" b="1" dirty="0"/>
              <a:t> o </a:t>
            </a:r>
            <a:r>
              <a:rPr lang="en-GB" sz="2400" b="1" dirty="0" err="1"/>
              <a:t>autor</a:t>
            </a:r>
            <a:r>
              <a:rPr lang="en-GB" sz="2400" b="1" dirty="0"/>
              <a:t>?</a:t>
            </a:r>
          </a:p>
        </p:txBody>
      </p:sp>
      <p:pic>
        <p:nvPicPr>
          <p:cNvPr id="101" name="Graphic 100" descr="Teacher">
            <a:extLst>
              <a:ext uri="{FF2B5EF4-FFF2-40B4-BE49-F238E27FC236}">
                <a16:creationId xmlns:a16="http://schemas.microsoft.com/office/drawing/2014/main" id="{3EC4AE01-50FD-4AFD-8142-6A8DABB18C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7737" y="-100411"/>
            <a:ext cx="914400" cy="914400"/>
          </a:xfrm>
          <a:prstGeom prst="rect">
            <a:avLst/>
          </a:prstGeom>
        </p:spPr>
      </p:pic>
      <p:sp>
        <p:nvSpPr>
          <p:cNvPr id="102" name="Speech Bubble: Rectangle with Corners Rounded 101">
            <a:extLst>
              <a:ext uri="{FF2B5EF4-FFF2-40B4-BE49-F238E27FC236}">
                <a16:creationId xmlns:a16="http://schemas.microsoft.com/office/drawing/2014/main" id="{DA38DE21-F38B-48DF-8442-4F8DB21D0898}"/>
              </a:ext>
            </a:extLst>
          </p:cNvPr>
          <p:cNvSpPr/>
          <p:nvPr/>
        </p:nvSpPr>
        <p:spPr>
          <a:xfrm>
            <a:off x="5628776" y="103717"/>
            <a:ext cx="5257425" cy="442954"/>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Escribe ‘hay’ o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tiene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Escribe A o B.</a:t>
            </a:r>
          </a:p>
        </p:txBody>
      </p:sp>
      <p:sp>
        <p:nvSpPr>
          <p:cNvPr id="103" name="Rounded Rectangle 76">
            <a:extLst>
              <a:ext uri="{FF2B5EF4-FFF2-40B4-BE49-F238E27FC236}">
                <a16:creationId xmlns:a16="http://schemas.microsoft.com/office/drawing/2014/main" id="{0DE08E52-F9D9-4755-B0B6-A5E9D7F9EF28}"/>
              </a:ext>
            </a:extLst>
          </p:cNvPr>
          <p:cNvSpPr/>
          <p:nvPr/>
        </p:nvSpPr>
        <p:spPr>
          <a:xfrm>
            <a:off x="4594239" y="1685330"/>
            <a:ext cx="893485"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04" name="Rounded Rectangle 85">
            <a:extLst>
              <a:ext uri="{FF2B5EF4-FFF2-40B4-BE49-F238E27FC236}">
                <a16:creationId xmlns:a16="http://schemas.microsoft.com/office/drawing/2014/main" id="{F111740A-F6A5-4FFC-A1F3-3EEEF0A7792C}"/>
              </a:ext>
            </a:extLst>
          </p:cNvPr>
          <p:cNvSpPr/>
          <p:nvPr/>
        </p:nvSpPr>
        <p:spPr>
          <a:xfrm>
            <a:off x="4001779" y="2507754"/>
            <a:ext cx="1496038"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05" name="Rounded Rectangle 88">
            <a:extLst>
              <a:ext uri="{FF2B5EF4-FFF2-40B4-BE49-F238E27FC236}">
                <a16:creationId xmlns:a16="http://schemas.microsoft.com/office/drawing/2014/main" id="{042B8233-2721-4275-90FD-D22A354B4730}"/>
              </a:ext>
            </a:extLst>
          </p:cNvPr>
          <p:cNvSpPr/>
          <p:nvPr/>
        </p:nvSpPr>
        <p:spPr>
          <a:xfrm>
            <a:off x="4818031" y="3309691"/>
            <a:ext cx="619621"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06" name="Rounded Rectangle 92">
            <a:extLst>
              <a:ext uri="{FF2B5EF4-FFF2-40B4-BE49-F238E27FC236}">
                <a16:creationId xmlns:a16="http://schemas.microsoft.com/office/drawing/2014/main" id="{C6C57E6A-55EE-44ED-8E7C-F659EFA27AFB}"/>
              </a:ext>
            </a:extLst>
          </p:cNvPr>
          <p:cNvSpPr/>
          <p:nvPr/>
        </p:nvSpPr>
        <p:spPr>
          <a:xfrm>
            <a:off x="203234" y="4427023"/>
            <a:ext cx="1390429"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07" name="Rounded Rectangle 93">
            <a:extLst>
              <a:ext uri="{FF2B5EF4-FFF2-40B4-BE49-F238E27FC236}">
                <a16:creationId xmlns:a16="http://schemas.microsoft.com/office/drawing/2014/main" id="{9296B1A0-A0DE-4697-9A73-CFD8E2618B3A}"/>
              </a:ext>
            </a:extLst>
          </p:cNvPr>
          <p:cNvSpPr/>
          <p:nvPr/>
        </p:nvSpPr>
        <p:spPr>
          <a:xfrm>
            <a:off x="4033107" y="5140194"/>
            <a:ext cx="86441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08" name="Rounded Rectangle 97">
            <a:extLst>
              <a:ext uri="{FF2B5EF4-FFF2-40B4-BE49-F238E27FC236}">
                <a16:creationId xmlns:a16="http://schemas.microsoft.com/office/drawing/2014/main" id="{B9391FCA-DADD-49DC-82A9-E639BC80BA8B}"/>
              </a:ext>
            </a:extLst>
          </p:cNvPr>
          <p:cNvSpPr/>
          <p:nvPr/>
        </p:nvSpPr>
        <p:spPr>
          <a:xfrm>
            <a:off x="4699898" y="5828542"/>
            <a:ext cx="924640" cy="520733"/>
          </a:xfrm>
          <a:prstGeom prst="roundRect">
            <a:avLst/>
          </a:prstGeom>
          <a:solidFill>
            <a:srgbClr val="FFC000">
              <a:lumMod val="20000"/>
              <a:lumOff val="8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pic>
        <p:nvPicPr>
          <p:cNvPr id="6" name="Picture 5" descr="A cartoon of a child's face&#10;&#10;Description automatically generated">
            <a:extLst>
              <a:ext uri="{FF2B5EF4-FFF2-40B4-BE49-F238E27FC236}">
                <a16:creationId xmlns:a16="http://schemas.microsoft.com/office/drawing/2014/main" id="{7E6E28DB-547E-4040-B225-3666B73DF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0" y="994593"/>
            <a:ext cx="769586" cy="769586"/>
          </a:xfrm>
          <a:prstGeom prst="rect">
            <a:avLst/>
          </a:prstGeom>
        </p:spPr>
      </p:pic>
    </p:spTree>
    <p:extLst>
      <p:ext uri="{BB962C8B-B14F-4D97-AF65-F5344CB8AC3E}">
        <p14:creationId xmlns:p14="http://schemas.microsoft.com/office/powerpoint/2010/main" val="31279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1" grpId="0" animBg="1"/>
      <p:bldP spid="86" grpId="0" animBg="1"/>
      <p:bldP spid="88" grpId="0" animBg="1"/>
      <p:bldP spid="91" grpId="0" animBg="1"/>
      <p:bldP spid="93" grpId="0" animBg="1"/>
      <p:bldP spid="103" grpId="0" animBg="1"/>
      <p:bldP spid="104" grpId="0" animBg="1"/>
      <p:bldP spid="105" grpId="0" animBg="1"/>
      <p:bldP spid="106" grpId="0" animBg="1"/>
      <p:bldP spid="107" grpId="0" animBg="1"/>
      <p:bldP spid="1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108041"/>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54D2D43-1F59-4CC3-9941-388597C1FCAA}"/>
              </a:ext>
            </a:extLst>
          </p:cNvPr>
          <p:cNvSpPr txBox="1"/>
          <p:nvPr/>
        </p:nvSpPr>
        <p:spPr>
          <a:xfrm>
            <a:off x="2029127" y="658527"/>
            <a:ext cx="67578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“La escuela tiene dos </a:t>
            </a:r>
            <a:r>
              <a:rPr kumimoji="0" lang="en-GB" sz="2600" b="0" i="0" u="none" strike="noStrike" kern="0" cap="none" spc="0" normalizeH="0" baseline="0" noProof="0" dirty="0" err="1">
                <a:ln>
                  <a:noFill/>
                </a:ln>
                <a:solidFill>
                  <a:srgbClr val="002060"/>
                </a:solidFill>
                <a:effectLst/>
                <a:uLnTx/>
                <a:uFillTx/>
              </a:rPr>
              <a:t>directoras</a:t>
            </a:r>
            <a:r>
              <a:rPr kumimoji="0" lang="en-GB" sz="2600" b="0" i="0" u="none" strike="noStrike" kern="0" cap="none" spc="0" normalizeH="0" baseline="0" noProof="0" dirty="0">
                <a:ln>
                  <a:noFill/>
                </a:ln>
                <a:solidFill>
                  <a:srgbClr val="002060"/>
                </a:solidFill>
                <a:effectLst/>
                <a:uLnTx/>
                <a:uFillTx/>
              </a:rPr>
              <a:t>.”</a:t>
            </a:r>
          </a:p>
        </p:txBody>
      </p:sp>
      <p:sp>
        <p:nvSpPr>
          <p:cNvPr id="21" name="TextBox 20">
            <a:extLst>
              <a:ext uri="{FF2B5EF4-FFF2-40B4-BE49-F238E27FC236}">
                <a16:creationId xmlns:a16="http://schemas.microsoft.com/office/drawing/2014/main" id="{FA44BDED-23E7-4A2A-9BC3-AA430C809B4A}"/>
              </a:ext>
            </a:extLst>
          </p:cNvPr>
          <p:cNvSpPr txBox="1"/>
          <p:nvPr/>
        </p:nvSpPr>
        <p:spPr>
          <a:xfrm>
            <a:off x="2029127" y="2529866"/>
            <a:ext cx="813585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“En la </a:t>
            </a:r>
            <a:r>
              <a:rPr kumimoji="0" lang="en-GB" sz="2600" b="0" i="0" u="none" strike="noStrike" kern="0" cap="none" spc="0" normalizeH="0" baseline="0" noProof="0" dirty="0" err="1">
                <a:ln>
                  <a:noFill/>
                </a:ln>
                <a:solidFill>
                  <a:srgbClr val="002060"/>
                </a:solidFill>
                <a:effectLst/>
                <a:uLnTx/>
                <a:uFillTx/>
              </a:rPr>
              <a:t>escuela</a:t>
            </a:r>
            <a:r>
              <a:rPr kumimoji="0" lang="en-GB" sz="2600" b="0" i="0" u="none" strike="noStrike" kern="0" cap="none" spc="0" normalizeH="0" baseline="0" noProof="0" dirty="0">
                <a:ln>
                  <a:noFill/>
                </a:ln>
                <a:solidFill>
                  <a:srgbClr val="002060"/>
                </a:solidFill>
                <a:effectLst/>
                <a:uLnTx/>
                <a:uFillTx/>
              </a:rPr>
              <a:t> hay once </a:t>
            </a:r>
            <a:r>
              <a:rPr kumimoji="0" lang="en-GB" sz="2600" b="0" i="0" u="none" strike="noStrike" kern="0" cap="none" spc="0" normalizeH="0" baseline="0" noProof="0" dirty="0" err="1">
                <a:ln>
                  <a:noFill/>
                </a:ln>
                <a:solidFill>
                  <a:srgbClr val="002060"/>
                </a:solidFill>
                <a:effectLst/>
                <a:uLnTx/>
                <a:uFillTx/>
              </a:rPr>
              <a:t>profesores</a:t>
            </a:r>
            <a:r>
              <a:rPr kumimoji="0" lang="en-GB" sz="2600" b="0" i="0" u="none" strike="noStrike" kern="0" cap="none" spc="0" normalizeH="0" baseline="0" noProof="0" dirty="0">
                <a:ln>
                  <a:noFill/>
                </a:ln>
                <a:solidFill>
                  <a:srgbClr val="002060"/>
                </a:solidFill>
                <a:effectLst/>
                <a:uLnTx/>
                <a:uFillTx/>
              </a:rPr>
              <a:t> de español.”</a:t>
            </a:r>
          </a:p>
        </p:txBody>
      </p:sp>
      <p:sp>
        <p:nvSpPr>
          <p:cNvPr id="22" name="TextBox 21">
            <a:extLst>
              <a:ext uri="{FF2B5EF4-FFF2-40B4-BE49-F238E27FC236}">
                <a16:creationId xmlns:a16="http://schemas.microsoft.com/office/drawing/2014/main" id="{5C054A74-3028-4E08-BE3F-FEF012A83A78}"/>
              </a:ext>
            </a:extLst>
          </p:cNvPr>
          <p:cNvSpPr txBox="1"/>
          <p:nvPr/>
        </p:nvSpPr>
        <p:spPr>
          <a:xfrm>
            <a:off x="2029127" y="4499231"/>
            <a:ext cx="813585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“En la </a:t>
            </a:r>
            <a:r>
              <a:rPr kumimoji="0" lang="en-GB" sz="2600" b="0" i="0" u="none" strike="noStrike" kern="0" cap="none" spc="0" normalizeH="0" baseline="0" noProof="0" dirty="0" err="1">
                <a:ln>
                  <a:noFill/>
                </a:ln>
                <a:solidFill>
                  <a:srgbClr val="002060"/>
                </a:solidFill>
                <a:effectLst/>
                <a:uLnTx/>
                <a:uFillTx/>
              </a:rPr>
              <a:t>escuela</a:t>
            </a:r>
            <a:r>
              <a:rPr kumimoji="0" lang="en-GB" sz="2600" b="0" i="0" u="none" strike="noStrike" kern="0" cap="none" spc="0" normalizeH="0" baseline="0" noProof="0" dirty="0">
                <a:ln>
                  <a:noFill/>
                </a:ln>
                <a:solidFill>
                  <a:srgbClr val="002060"/>
                </a:solidFill>
                <a:effectLst/>
                <a:uLnTx/>
                <a:uFillTx/>
              </a:rPr>
              <a:t> hay </a:t>
            </a:r>
            <a:r>
              <a:rPr kumimoji="0" lang="en-GB" sz="2600" b="0" i="0" u="none" strike="noStrike" kern="0" cap="none" spc="0" normalizeH="0" baseline="0" noProof="0" dirty="0" err="1">
                <a:ln>
                  <a:noFill/>
                </a:ln>
                <a:solidFill>
                  <a:srgbClr val="002060"/>
                </a:solidFill>
                <a:effectLst/>
                <a:uLnTx/>
                <a:uFillTx/>
              </a:rPr>
              <a:t>siete</a:t>
            </a:r>
            <a:r>
              <a:rPr kumimoji="0" lang="en-GB" sz="2600" b="0" i="0" u="none" strike="noStrike" kern="0" cap="none" spc="0" normalizeH="0" baseline="0" noProof="0" dirty="0">
                <a:ln>
                  <a:noFill/>
                </a:ln>
                <a:solidFill>
                  <a:srgbClr val="002060"/>
                </a:solidFill>
                <a:effectLst/>
                <a:uLnTx/>
                <a:uFillTx/>
              </a:rPr>
              <a:t> </a:t>
            </a:r>
            <a:r>
              <a:rPr kumimoji="0" lang="en-GB" sz="2600" b="0" i="0" u="none" strike="noStrike" kern="0" cap="none" spc="0" normalizeH="0" baseline="0" noProof="0" dirty="0" err="1">
                <a:ln>
                  <a:noFill/>
                </a:ln>
                <a:solidFill>
                  <a:srgbClr val="002060"/>
                </a:solidFill>
                <a:effectLst/>
                <a:uLnTx/>
                <a:uFillTx/>
              </a:rPr>
              <a:t>autores</a:t>
            </a:r>
            <a:r>
              <a:rPr kumimoji="0" lang="en-GB" sz="2600" b="0" i="0" u="none" strike="noStrike" kern="0" cap="none" spc="0" normalizeH="0" baseline="0" noProof="0" dirty="0">
                <a:ln>
                  <a:noFill/>
                </a:ln>
                <a:solidFill>
                  <a:srgbClr val="002060"/>
                </a:solidFill>
                <a:effectLst/>
                <a:uLnTx/>
                <a:uFillTx/>
              </a:rPr>
              <a:t>.”</a:t>
            </a:r>
          </a:p>
        </p:txBody>
      </p:sp>
      <p:graphicFrame>
        <p:nvGraphicFramePr>
          <p:cNvPr id="23" name="Table 22">
            <a:extLst>
              <a:ext uri="{FF2B5EF4-FFF2-40B4-BE49-F238E27FC236}">
                <a16:creationId xmlns:a16="http://schemas.microsoft.com/office/drawing/2014/main" id="{9250DF62-158B-4EC2-8F6F-EB605053BED4}"/>
              </a:ext>
            </a:extLst>
          </p:cNvPr>
          <p:cNvGraphicFramePr>
            <a:graphicFrameLocks noGrp="1"/>
          </p:cNvGraphicFramePr>
          <p:nvPr>
            <p:extLst>
              <p:ext uri="{D42A27DB-BD31-4B8C-83A1-F6EECF244321}">
                <p14:modId xmlns:p14="http://schemas.microsoft.com/office/powerpoint/2010/main" val="1798018556"/>
              </p:ext>
            </p:extLst>
          </p:nvPr>
        </p:nvGraphicFramePr>
        <p:xfrm>
          <a:off x="2209447" y="1102443"/>
          <a:ext cx="6352524" cy="1280160"/>
        </p:xfrm>
        <a:graphic>
          <a:graphicData uri="http://schemas.openxmlformats.org/drawingml/2006/table">
            <a:tbl>
              <a:tblPr firstRow="1" bandRow="1"/>
              <a:tblGrid>
                <a:gridCol w="6352524">
                  <a:extLst>
                    <a:ext uri="{9D8B030D-6E8A-4147-A177-3AD203B41FA5}">
                      <a16:colId xmlns:a16="http://schemas.microsoft.com/office/drawing/2014/main" val="3833938291"/>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The headteachers…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6239559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are women only</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07598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could be men only</a:t>
                      </a:r>
                      <a:r>
                        <a:rPr lang="en-GB" sz="2200" baseline="0" dirty="0">
                          <a:solidFill>
                            <a:srgbClr val="002060"/>
                          </a:solidFill>
                          <a:latin typeface="Century Gothic" panose="020B0502020202020204" pitchFamily="34" charset="0"/>
                        </a:rPr>
                        <a:t> OR men and women</a:t>
                      </a:r>
                      <a:endParaRPr lang="en-GB" sz="22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89541435"/>
                  </a:ext>
                </a:extLst>
              </a:tr>
            </a:tbl>
          </a:graphicData>
        </a:graphic>
      </p:graphicFrame>
      <p:graphicFrame>
        <p:nvGraphicFramePr>
          <p:cNvPr id="24" name="Table 23">
            <a:extLst>
              <a:ext uri="{FF2B5EF4-FFF2-40B4-BE49-F238E27FC236}">
                <a16:creationId xmlns:a16="http://schemas.microsoft.com/office/drawing/2014/main" id="{1A97BC62-4F34-4106-97E3-5DE92115CED3}"/>
              </a:ext>
            </a:extLst>
          </p:cNvPr>
          <p:cNvGraphicFramePr>
            <a:graphicFrameLocks noGrp="1"/>
          </p:cNvGraphicFramePr>
          <p:nvPr>
            <p:extLst>
              <p:ext uri="{D42A27DB-BD31-4B8C-83A1-F6EECF244321}">
                <p14:modId xmlns:p14="http://schemas.microsoft.com/office/powerpoint/2010/main" val="3962702437"/>
              </p:ext>
            </p:extLst>
          </p:nvPr>
        </p:nvGraphicFramePr>
        <p:xfrm>
          <a:off x="2209448" y="3055669"/>
          <a:ext cx="6352524" cy="1280160"/>
        </p:xfrm>
        <a:graphic>
          <a:graphicData uri="http://schemas.openxmlformats.org/drawingml/2006/table">
            <a:tbl>
              <a:tblPr firstRow="1" bandRow="1"/>
              <a:tblGrid>
                <a:gridCol w="6352524">
                  <a:extLst>
                    <a:ext uri="{9D8B030D-6E8A-4147-A177-3AD203B41FA5}">
                      <a16:colId xmlns:a16="http://schemas.microsoft.com/office/drawing/2014/main" val="3833938291"/>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The Spanish</a:t>
                      </a:r>
                      <a:r>
                        <a:rPr lang="en-GB" sz="2200" baseline="0" dirty="0">
                          <a:solidFill>
                            <a:srgbClr val="002060"/>
                          </a:solidFill>
                          <a:latin typeface="Century Gothic" panose="020B0502020202020204" pitchFamily="34" charset="0"/>
                        </a:rPr>
                        <a:t> teachers</a:t>
                      </a:r>
                      <a:r>
                        <a:rPr lang="en-GB" sz="22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6239559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are women only</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07598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could be men only</a:t>
                      </a:r>
                      <a:r>
                        <a:rPr lang="en-GB" sz="2200" baseline="0" dirty="0">
                          <a:solidFill>
                            <a:srgbClr val="002060"/>
                          </a:solidFill>
                          <a:latin typeface="Century Gothic" panose="020B0502020202020204" pitchFamily="34" charset="0"/>
                        </a:rPr>
                        <a:t> OR men and women</a:t>
                      </a:r>
                      <a:endParaRPr lang="en-GB" sz="22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89541435"/>
                  </a:ext>
                </a:extLst>
              </a:tr>
            </a:tbl>
          </a:graphicData>
        </a:graphic>
      </p:graphicFrame>
      <p:pic>
        <p:nvPicPr>
          <p:cNvPr id="25" name="Picture 24">
            <a:extLst>
              <a:ext uri="{FF2B5EF4-FFF2-40B4-BE49-F238E27FC236}">
                <a16:creationId xmlns:a16="http://schemas.microsoft.com/office/drawing/2014/main" id="{5DEBDA8B-8A40-49C8-BDEA-94A560252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027" y="1486491"/>
            <a:ext cx="449943" cy="468690"/>
          </a:xfrm>
          <a:prstGeom prst="rect">
            <a:avLst/>
          </a:prstGeom>
        </p:spPr>
      </p:pic>
      <p:pic>
        <p:nvPicPr>
          <p:cNvPr id="26" name="Picture 25">
            <a:extLst>
              <a:ext uri="{FF2B5EF4-FFF2-40B4-BE49-F238E27FC236}">
                <a16:creationId xmlns:a16="http://schemas.microsoft.com/office/drawing/2014/main" id="{3BC9E2D5-48FF-443B-9357-6B41C0D64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027" y="3883820"/>
            <a:ext cx="449943" cy="468690"/>
          </a:xfrm>
          <a:prstGeom prst="rect">
            <a:avLst/>
          </a:prstGeom>
        </p:spPr>
      </p:pic>
      <p:graphicFrame>
        <p:nvGraphicFramePr>
          <p:cNvPr id="27" name="Table 26">
            <a:extLst>
              <a:ext uri="{FF2B5EF4-FFF2-40B4-BE49-F238E27FC236}">
                <a16:creationId xmlns:a16="http://schemas.microsoft.com/office/drawing/2014/main" id="{89FF0016-3330-440F-A553-795B9A057CFA}"/>
              </a:ext>
            </a:extLst>
          </p:cNvPr>
          <p:cNvGraphicFramePr>
            <a:graphicFrameLocks noGrp="1"/>
          </p:cNvGraphicFramePr>
          <p:nvPr>
            <p:extLst>
              <p:ext uri="{D42A27DB-BD31-4B8C-83A1-F6EECF244321}">
                <p14:modId xmlns:p14="http://schemas.microsoft.com/office/powerpoint/2010/main" val="2168469956"/>
              </p:ext>
            </p:extLst>
          </p:nvPr>
        </p:nvGraphicFramePr>
        <p:xfrm>
          <a:off x="2232035" y="5025035"/>
          <a:ext cx="6329935" cy="1280160"/>
        </p:xfrm>
        <a:graphic>
          <a:graphicData uri="http://schemas.openxmlformats.org/drawingml/2006/table">
            <a:tbl>
              <a:tblPr firstRow="1" bandRow="1"/>
              <a:tblGrid>
                <a:gridCol w="6329935">
                  <a:extLst>
                    <a:ext uri="{9D8B030D-6E8A-4147-A177-3AD203B41FA5}">
                      <a16:colId xmlns:a16="http://schemas.microsoft.com/office/drawing/2014/main" val="3833938291"/>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The Spanish</a:t>
                      </a:r>
                      <a:r>
                        <a:rPr lang="en-GB" sz="2200" baseline="0" dirty="0">
                          <a:solidFill>
                            <a:srgbClr val="002060"/>
                          </a:solidFill>
                          <a:latin typeface="Century Gothic" panose="020B0502020202020204" pitchFamily="34" charset="0"/>
                        </a:rPr>
                        <a:t> teachers</a:t>
                      </a:r>
                      <a:r>
                        <a:rPr lang="en-GB" sz="22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6239559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are women only</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07598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could be men only</a:t>
                      </a:r>
                      <a:r>
                        <a:rPr lang="en-GB" sz="2200" baseline="0" dirty="0">
                          <a:solidFill>
                            <a:srgbClr val="002060"/>
                          </a:solidFill>
                          <a:latin typeface="Century Gothic" panose="020B0502020202020204" pitchFamily="34" charset="0"/>
                        </a:rPr>
                        <a:t> OR men and women</a:t>
                      </a:r>
                      <a:endParaRPr lang="en-GB" sz="22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89541435"/>
                  </a:ext>
                </a:extLst>
              </a:tr>
            </a:tbl>
          </a:graphicData>
        </a:graphic>
      </p:graphicFrame>
      <p:pic>
        <p:nvPicPr>
          <p:cNvPr id="28" name="Picture 27">
            <a:extLst>
              <a:ext uri="{FF2B5EF4-FFF2-40B4-BE49-F238E27FC236}">
                <a16:creationId xmlns:a16="http://schemas.microsoft.com/office/drawing/2014/main" id="{028DCB9E-95BC-49C3-B9C2-775B932F9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026" y="5869866"/>
            <a:ext cx="449943" cy="468690"/>
          </a:xfrm>
          <a:prstGeom prst="rect">
            <a:avLst/>
          </a:prstGeom>
        </p:spPr>
      </p:pic>
      <p:sp>
        <p:nvSpPr>
          <p:cNvPr id="30" name="Title 29">
            <a:extLst>
              <a:ext uri="{FF2B5EF4-FFF2-40B4-BE49-F238E27FC236}">
                <a16:creationId xmlns:a16="http://schemas.microsoft.com/office/drawing/2014/main" id="{20B7F944-F690-4958-B329-074D8B50E3FD}"/>
              </a:ext>
            </a:extLst>
          </p:cNvPr>
          <p:cNvSpPr>
            <a:spLocks noGrp="1"/>
          </p:cNvSpPr>
          <p:nvPr>
            <p:ph type="title"/>
          </p:nvPr>
        </p:nvSpPr>
        <p:spPr>
          <a:xfrm>
            <a:off x="11201400" y="-137777"/>
            <a:ext cx="822278" cy="892554"/>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pic>
        <p:nvPicPr>
          <p:cNvPr id="16" name="Graphic 15" descr="Teacher">
            <a:extLst>
              <a:ext uri="{FF2B5EF4-FFF2-40B4-BE49-F238E27FC236}">
                <a16:creationId xmlns:a16="http://schemas.microsoft.com/office/drawing/2014/main" id="{81E6B14F-8E68-4090-83D1-9AA356E7FC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4215"/>
            <a:ext cx="914400" cy="914400"/>
          </a:xfrm>
          <a:prstGeom prst="rect">
            <a:avLst/>
          </a:prstGeom>
        </p:spPr>
      </p:pic>
      <p:sp>
        <p:nvSpPr>
          <p:cNvPr id="17" name="Speech Bubble: Rectangle with Corners Rounded 16">
            <a:extLst>
              <a:ext uri="{FF2B5EF4-FFF2-40B4-BE49-F238E27FC236}">
                <a16:creationId xmlns:a16="http://schemas.microsoft.com/office/drawing/2014/main" id="{C3F7CB1E-83A8-4396-8533-50414F50FD85}"/>
              </a:ext>
            </a:extLst>
          </p:cNvPr>
          <p:cNvSpPr/>
          <p:nvPr/>
        </p:nvSpPr>
        <p:spPr>
          <a:xfrm>
            <a:off x="971039" y="39913"/>
            <a:ext cx="5257425" cy="442954"/>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Qué</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8974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890A72-B5E3-4BA8-8481-9C9AF91B9417}"/>
              </a:ext>
            </a:extLst>
          </p:cNvPr>
          <p:cNvSpPr>
            <a:spLocks noGrp="1"/>
          </p:cNvSpPr>
          <p:nvPr>
            <p:ph type="title"/>
          </p:nvPr>
        </p:nvSpPr>
        <p:spPr>
          <a:xfrm>
            <a:off x="0" y="213557"/>
            <a:ext cx="5554070" cy="954896"/>
          </a:xfrm>
        </p:spPr>
        <p:txBody>
          <a:bodyPr>
            <a:normAutofit/>
          </a:bodyPr>
          <a:lstStyle/>
          <a:p>
            <a:r>
              <a:rPr lang="en-GB" sz="2000" b="1" dirty="0">
                <a:solidFill>
                  <a:schemeClr val="bg1"/>
                </a:solidFill>
                <a:latin typeface="Century Gothic" panose="020B0502020202020204" pitchFamily="34" charset="0"/>
              </a:rPr>
              <a:t>Describing a location vs permanent trait</a:t>
            </a:r>
          </a:p>
        </p:txBody>
      </p:sp>
      <p:sp>
        <p:nvSpPr>
          <p:cNvPr id="8" name="Title 1">
            <a:extLst>
              <a:ext uri="{FF2B5EF4-FFF2-40B4-BE49-F238E27FC236}">
                <a16:creationId xmlns:a16="http://schemas.microsoft.com/office/drawing/2014/main" id="{316CB373-4FFC-41FB-9C95-3EBD94CA4B97}"/>
              </a:ext>
            </a:extLst>
          </p:cNvPr>
          <p:cNvSpPr txBox="1">
            <a:spLocks/>
          </p:cNvSpPr>
          <p:nvPr/>
        </p:nvSpPr>
        <p:spPr>
          <a:xfrm>
            <a:off x="-92198" y="528219"/>
            <a:ext cx="6484584" cy="492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chemeClr val="bg1"/>
                </a:solidFill>
                <a:latin typeface="Century Gothic" panose="020B0502020202020204" pitchFamily="34" charset="0"/>
              </a:rPr>
              <a:t>Using ‘</a:t>
            </a:r>
            <a:r>
              <a:rPr lang="en-GB" sz="2000" b="1" dirty="0" err="1">
                <a:solidFill>
                  <a:schemeClr val="bg1"/>
                </a:solidFill>
                <a:latin typeface="Century Gothic" panose="020B0502020202020204" pitchFamily="34" charset="0"/>
              </a:rPr>
              <a:t>es</a:t>
            </a:r>
            <a:r>
              <a:rPr lang="en-GB" sz="2000" b="1" dirty="0">
                <a:solidFill>
                  <a:schemeClr val="bg1"/>
                </a:solidFill>
                <a:latin typeface="Century Gothic" panose="020B0502020202020204" pitchFamily="34" charset="0"/>
              </a:rPr>
              <a:t>’ and ‘</a:t>
            </a:r>
            <a:r>
              <a:rPr lang="en-GB" sz="2000" b="1" dirty="0" err="1">
                <a:solidFill>
                  <a:schemeClr val="bg1"/>
                </a:solidFill>
                <a:latin typeface="Century Gothic" panose="020B0502020202020204" pitchFamily="34" charset="0"/>
              </a:rPr>
              <a:t>está</a:t>
            </a:r>
            <a:r>
              <a:rPr lang="en-GB" sz="2000" b="1" dirty="0">
                <a:solidFill>
                  <a:schemeClr val="bg1"/>
                </a:solidFill>
                <a:latin typeface="Century Gothic" panose="020B0502020202020204" pitchFamily="34" charset="0"/>
              </a:rPr>
              <a:t>’ to mean ‘is’</a:t>
            </a:r>
          </a:p>
        </p:txBody>
      </p:sp>
      <p:sp>
        <p:nvSpPr>
          <p:cNvPr id="9" name="TextBox 8">
            <a:extLst>
              <a:ext uri="{FF2B5EF4-FFF2-40B4-BE49-F238E27FC236}">
                <a16:creationId xmlns:a16="http://schemas.microsoft.com/office/drawing/2014/main" id="{2AABF6F0-65D0-4054-A994-180943ABBB1B}"/>
              </a:ext>
            </a:extLst>
          </p:cNvPr>
          <p:cNvSpPr txBox="1"/>
          <p:nvPr/>
        </p:nvSpPr>
        <p:spPr>
          <a:xfrm>
            <a:off x="273292" y="1144323"/>
            <a:ext cx="11918707" cy="523220"/>
          </a:xfrm>
          <a:prstGeom prst="rect">
            <a:avLst/>
          </a:prstGeom>
          <a:noFill/>
        </p:spPr>
        <p:txBody>
          <a:bodyPr wrap="square" rtlCol="0">
            <a:spAutoFit/>
          </a:bodyPr>
          <a:lstStyle/>
          <a:p>
            <a:r>
              <a:rPr lang="en-GB" sz="2800" dirty="0">
                <a:latin typeface="Century Gothic" panose="020B0502020202020204" pitchFamily="34" charset="0"/>
              </a:rPr>
              <a:t>To say where something or someone is, Spanish uses _______.</a:t>
            </a:r>
            <a:endParaRPr lang="en-GB" sz="2800" i="1" dirty="0">
              <a:latin typeface="Century Gothic" panose="020B0502020202020204" pitchFamily="34" charset="0"/>
            </a:endParaRPr>
          </a:p>
        </p:txBody>
      </p:sp>
      <p:sp>
        <p:nvSpPr>
          <p:cNvPr id="10" name="TextBox 9">
            <a:extLst>
              <a:ext uri="{FF2B5EF4-FFF2-40B4-BE49-F238E27FC236}">
                <a16:creationId xmlns:a16="http://schemas.microsoft.com/office/drawing/2014/main" id="{341EFB9D-7023-483C-A347-9E56200F0059}"/>
              </a:ext>
            </a:extLst>
          </p:cNvPr>
          <p:cNvSpPr txBox="1"/>
          <p:nvPr/>
        </p:nvSpPr>
        <p:spPr>
          <a:xfrm>
            <a:off x="273292" y="1861761"/>
            <a:ext cx="5554070"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Hay un chico. </a:t>
            </a:r>
            <a:r>
              <a:rPr lang="en-GB" sz="2800" b="1" dirty="0">
                <a:latin typeface="Century Gothic" panose="020B0502020202020204" pitchFamily="34" charset="0"/>
              </a:rPr>
              <a:t>Está</a:t>
            </a:r>
            <a:r>
              <a:rPr lang="en-GB" sz="2800" dirty="0">
                <a:latin typeface="Century Gothic" panose="020B0502020202020204" pitchFamily="34" charset="0"/>
              </a:rPr>
              <a:t> en Paris.</a:t>
            </a:r>
          </a:p>
        </p:txBody>
      </p:sp>
      <p:sp>
        <p:nvSpPr>
          <p:cNvPr id="12" name="TextBox 11">
            <a:extLst>
              <a:ext uri="{FF2B5EF4-FFF2-40B4-BE49-F238E27FC236}">
                <a16:creationId xmlns:a16="http://schemas.microsoft.com/office/drawing/2014/main" id="{1160B208-2105-4D17-A946-272B067AC82D}"/>
              </a:ext>
            </a:extLst>
          </p:cNvPr>
          <p:cNvSpPr txBox="1"/>
          <p:nvPr/>
        </p:nvSpPr>
        <p:spPr>
          <a:xfrm>
            <a:off x="273290" y="3645760"/>
            <a:ext cx="11918710" cy="523220"/>
          </a:xfrm>
          <a:prstGeom prst="rect">
            <a:avLst/>
          </a:prstGeom>
          <a:noFill/>
        </p:spPr>
        <p:txBody>
          <a:bodyPr wrap="square" rtlCol="0">
            <a:spAutoFit/>
          </a:bodyPr>
          <a:lstStyle/>
          <a:p>
            <a:r>
              <a:rPr lang="en-GB" sz="2800" dirty="0">
                <a:latin typeface="Century Gothic" panose="020B0502020202020204" pitchFamily="34" charset="0"/>
              </a:rPr>
              <a:t>To talk about permanent characteristics, Spanish uses _____. </a:t>
            </a:r>
            <a:endParaRPr lang="en-GB" sz="2800" b="1" dirty="0">
              <a:latin typeface="Century Gothic" panose="020B0502020202020204" pitchFamily="34" charset="0"/>
            </a:endParaRPr>
          </a:p>
        </p:txBody>
      </p:sp>
      <p:sp>
        <p:nvSpPr>
          <p:cNvPr id="13" name="TextBox 12">
            <a:extLst>
              <a:ext uri="{FF2B5EF4-FFF2-40B4-BE49-F238E27FC236}">
                <a16:creationId xmlns:a16="http://schemas.microsoft.com/office/drawing/2014/main" id="{1318D91F-2943-4D7D-BAD9-F9EED1A068C5}"/>
              </a:ext>
            </a:extLst>
          </p:cNvPr>
          <p:cNvSpPr txBox="1"/>
          <p:nvPr/>
        </p:nvSpPr>
        <p:spPr>
          <a:xfrm>
            <a:off x="5981234" y="1843128"/>
            <a:ext cx="5875122" cy="561564"/>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a:t>
            </a:r>
            <a:r>
              <a:rPr lang="en-GB" sz="2800" dirty="0">
                <a:latin typeface="Century Gothic" panose="020B0502020202020204" pitchFamily="34" charset="0"/>
              </a:rPr>
              <a:t> There is a boy. He is in Paris.</a:t>
            </a:r>
          </a:p>
        </p:txBody>
      </p:sp>
      <p:sp>
        <p:nvSpPr>
          <p:cNvPr id="14" name="TextBox 13">
            <a:extLst>
              <a:ext uri="{FF2B5EF4-FFF2-40B4-BE49-F238E27FC236}">
                <a16:creationId xmlns:a16="http://schemas.microsoft.com/office/drawing/2014/main" id="{CA40A670-45F2-4703-97B4-5CA420055731}"/>
              </a:ext>
            </a:extLst>
          </p:cNvPr>
          <p:cNvSpPr txBox="1"/>
          <p:nvPr/>
        </p:nvSpPr>
        <p:spPr>
          <a:xfrm>
            <a:off x="302144" y="4347206"/>
            <a:ext cx="5525218"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Hay un chico. </a:t>
            </a:r>
            <a:r>
              <a:rPr lang="en-GB" sz="2800" b="1" dirty="0" err="1">
                <a:latin typeface="Century Gothic" panose="020B0502020202020204" pitchFamily="34" charset="0"/>
              </a:rPr>
              <a:t>Es</a:t>
            </a:r>
            <a:r>
              <a:rPr lang="en-GB" sz="2800" dirty="0">
                <a:latin typeface="Century Gothic" panose="020B0502020202020204" pitchFamily="34" charset="0"/>
              </a:rPr>
              <a:t> alto.</a:t>
            </a:r>
          </a:p>
        </p:txBody>
      </p:sp>
      <p:sp>
        <p:nvSpPr>
          <p:cNvPr id="15" name="TextBox 14">
            <a:extLst>
              <a:ext uri="{FF2B5EF4-FFF2-40B4-BE49-F238E27FC236}">
                <a16:creationId xmlns:a16="http://schemas.microsoft.com/office/drawing/2014/main" id="{9A8A88CA-D9DC-4A9B-B0E1-C607187A2496}"/>
              </a:ext>
            </a:extLst>
          </p:cNvPr>
          <p:cNvSpPr txBox="1"/>
          <p:nvPr/>
        </p:nvSpPr>
        <p:spPr>
          <a:xfrm>
            <a:off x="5283810" y="4329504"/>
            <a:ext cx="5874970" cy="561564"/>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 There is a boy</a:t>
            </a:r>
            <a:r>
              <a:rPr lang="en-GB" sz="2800" dirty="0">
                <a:latin typeface="Century Gothic" panose="020B0502020202020204" pitchFamily="34" charset="0"/>
              </a:rPr>
              <a:t>. He is tall.</a:t>
            </a:r>
          </a:p>
        </p:txBody>
      </p:sp>
      <p:sp>
        <p:nvSpPr>
          <p:cNvPr id="16" name="TextBox 15">
            <a:extLst>
              <a:ext uri="{FF2B5EF4-FFF2-40B4-BE49-F238E27FC236}">
                <a16:creationId xmlns:a16="http://schemas.microsoft.com/office/drawing/2014/main" id="{241CEF03-6EF1-4ABE-A66A-42252147ED45}"/>
              </a:ext>
            </a:extLst>
          </p:cNvPr>
          <p:cNvSpPr txBox="1"/>
          <p:nvPr/>
        </p:nvSpPr>
        <p:spPr>
          <a:xfrm>
            <a:off x="273290" y="4974978"/>
            <a:ext cx="5168758"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Hay una </a:t>
            </a:r>
            <a:r>
              <a:rPr lang="en-GB" sz="2800" dirty="0" err="1">
                <a:latin typeface="Century Gothic" panose="020B0502020202020204" pitchFamily="34" charset="0"/>
              </a:rPr>
              <a:t>chica</a:t>
            </a:r>
            <a:r>
              <a:rPr lang="en-GB" sz="2800" dirty="0">
                <a:latin typeface="Century Gothic" panose="020B0502020202020204" pitchFamily="34" charset="0"/>
              </a:rPr>
              <a:t>. </a:t>
            </a:r>
            <a:r>
              <a:rPr lang="en-GB" sz="2800" b="1" dirty="0" err="1">
                <a:latin typeface="Century Gothic" panose="020B0502020202020204" pitchFamily="34" charset="0"/>
              </a:rPr>
              <a:t>Es</a:t>
            </a:r>
            <a:r>
              <a:rPr lang="en-GB" sz="2800" dirty="0">
                <a:latin typeface="Century Gothic" panose="020B0502020202020204" pitchFamily="34" charset="0"/>
              </a:rPr>
              <a:t> </a:t>
            </a:r>
            <a:r>
              <a:rPr lang="en-GB" sz="2800" dirty="0" err="1">
                <a:latin typeface="Century Gothic" panose="020B0502020202020204" pitchFamily="34" charset="0"/>
              </a:rPr>
              <a:t>seria</a:t>
            </a:r>
            <a:r>
              <a:rPr lang="en-GB" sz="2800" dirty="0">
                <a:latin typeface="Century Gothic" panose="020B0502020202020204" pitchFamily="34" charset="0"/>
              </a:rPr>
              <a:t>.</a:t>
            </a:r>
          </a:p>
        </p:txBody>
      </p:sp>
      <p:sp>
        <p:nvSpPr>
          <p:cNvPr id="17" name="TextBox 16">
            <a:extLst>
              <a:ext uri="{FF2B5EF4-FFF2-40B4-BE49-F238E27FC236}">
                <a16:creationId xmlns:a16="http://schemas.microsoft.com/office/drawing/2014/main" id="{86D04EAC-412F-444F-B3E3-828ECBDFB4CD}"/>
              </a:ext>
            </a:extLst>
          </p:cNvPr>
          <p:cNvSpPr txBox="1"/>
          <p:nvPr/>
        </p:nvSpPr>
        <p:spPr>
          <a:xfrm>
            <a:off x="5283810" y="4957276"/>
            <a:ext cx="5518509" cy="561564"/>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 There is a girl</a:t>
            </a:r>
            <a:r>
              <a:rPr lang="en-GB" sz="2800" dirty="0">
                <a:latin typeface="Century Gothic" panose="020B0502020202020204" pitchFamily="34" charset="0"/>
              </a:rPr>
              <a:t>. She is serious.</a:t>
            </a:r>
          </a:p>
        </p:txBody>
      </p:sp>
      <p:sp>
        <p:nvSpPr>
          <p:cNvPr id="18" name="TextBox 17">
            <a:extLst>
              <a:ext uri="{FF2B5EF4-FFF2-40B4-BE49-F238E27FC236}">
                <a16:creationId xmlns:a16="http://schemas.microsoft.com/office/drawing/2014/main" id="{18910499-740E-4A9D-97BF-A790044E1CD7}"/>
              </a:ext>
            </a:extLst>
          </p:cNvPr>
          <p:cNvSpPr txBox="1"/>
          <p:nvPr/>
        </p:nvSpPr>
        <p:spPr>
          <a:xfrm>
            <a:off x="9526729" y="1141682"/>
            <a:ext cx="1275590" cy="523220"/>
          </a:xfrm>
          <a:prstGeom prst="rect">
            <a:avLst/>
          </a:prstGeom>
          <a:noFill/>
        </p:spPr>
        <p:txBody>
          <a:bodyPr wrap="square" rtlCol="0">
            <a:spAutoFit/>
          </a:bodyPr>
          <a:lstStyle/>
          <a:p>
            <a:r>
              <a:rPr lang="en-GB" sz="2800" b="1" dirty="0">
                <a:latin typeface="Century Gothic" panose="020B0502020202020204" pitchFamily="34" charset="0"/>
              </a:rPr>
              <a:t>‘está’</a:t>
            </a:r>
            <a:endParaRPr lang="en-GB" sz="2800" b="1" dirty="0"/>
          </a:p>
        </p:txBody>
      </p:sp>
      <p:sp>
        <p:nvSpPr>
          <p:cNvPr id="19" name="TextBox 18">
            <a:extLst>
              <a:ext uri="{FF2B5EF4-FFF2-40B4-BE49-F238E27FC236}">
                <a16:creationId xmlns:a16="http://schemas.microsoft.com/office/drawing/2014/main" id="{43CC0EE6-608E-431B-BFED-3F1D794F983F}"/>
              </a:ext>
            </a:extLst>
          </p:cNvPr>
          <p:cNvSpPr txBox="1"/>
          <p:nvPr/>
        </p:nvSpPr>
        <p:spPr>
          <a:xfrm>
            <a:off x="273290" y="2600202"/>
            <a:ext cx="5978219"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Hay una </a:t>
            </a:r>
            <a:r>
              <a:rPr lang="en-GB" sz="2800" dirty="0" err="1">
                <a:latin typeface="Century Gothic" panose="020B0502020202020204" pitchFamily="34" charset="0"/>
              </a:rPr>
              <a:t>chica</a:t>
            </a:r>
            <a:r>
              <a:rPr lang="en-GB" sz="2800" dirty="0">
                <a:latin typeface="Century Gothic" panose="020B0502020202020204" pitchFamily="34" charset="0"/>
              </a:rPr>
              <a:t>. </a:t>
            </a:r>
            <a:r>
              <a:rPr lang="en-GB" sz="2800" b="1" dirty="0">
                <a:latin typeface="Century Gothic" panose="020B0502020202020204" pitchFamily="34" charset="0"/>
              </a:rPr>
              <a:t>Está</a:t>
            </a:r>
            <a:r>
              <a:rPr lang="en-GB" sz="2800" dirty="0">
                <a:latin typeface="Century Gothic" panose="020B0502020202020204" pitchFamily="34" charset="0"/>
              </a:rPr>
              <a:t> aquí.</a:t>
            </a:r>
          </a:p>
        </p:txBody>
      </p:sp>
      <p:sp>
        <p:nvSpPr>
          <p:cNvPr id="20" name="TextBox 19">
            <a:extLst>
              <a:ext uri="{FF2B5EF4-FFF2-40B4-BE49-F238E27FC236}">
                <a16:creationId xmlns:a16="http://schemas.microsoft.com/office/drawing/2014/main" id="{1F51E19E-C8AD-46E4-9B5F-72F09902F2F1}"/>
              </a:ext>
            </a:extLst>
          </p:cNvPr>
          <p:cNvSpPr txBox="1"/>
          <p:nvPr/>
        </p:nvSpPr>
        <p:spPr>
          <a:xfrm>
            <a:off x="5981234" y="2598685"/>
            <a:ext cx="5476758" cy="561564"/>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a:t>
            </a:r>
            <a:r>
              <a:rPr lang="en-GB" sz="2800" dirty="0">
                <a:latin typeface="Century Gothic" panose="020B0502020202020204" pitchFamily="34" charset="0"/>
              </a:rPr>
              <a:t> There is a girl. She is here. </a:t>
            </a:r>
          </a:p>
        </p:txBody>
      </p:sp>
      <p:sp>
        <p:nvSpPr>
          <p:cNvPr id="21" name="TextBox 20">
            <a:extLst>
              <a:ext uri="{FF2B5EF4-FFF2-40B4-BE49-F238E27FC236}">
                <a16:creationId xmlns:a16="http://schemas.microsoft.com/office/drawing/2014/main" id="{CFA991B3-6A18-4A2C-BC6A-66CB796E0DBB}"/>
              </a:ext>
            </a:extLst>
          </p:cNvPr>
          <p:cNvSpPr txBox="1"/>
          <p:nvPr/>
        </p:nvSpPr>
        <p:spPr>
          <a:xfrm>
            <a:off x="9776237" y="3628058"/>
            <a:ext cx="776574" cy="523220"/>
          </a:xfrm>
          <a:prstGeom prst="rect">
            <a:avLst/>
          </a:prstGeom>
          <a:noFill/>
        </p:spPr>
        <p:txBody>
          <a:bodyPr wrap="square" rtlCol="0">
            <a:spAutoFit/>
          </a:bodyPr>
          <a:lstStyle/>
          <a:p>
            <a:r>
              <a:rPr lang="en-GB" sz="2800" b="1" dirty="0">
                <a:latin typeface="Century Gothic" panose="020B0502020202020204" pitchFamily="34" charset="0"/>
              </a:rPr>
              <a:t>‘</a:t>
            </a:r>
            <a:r>
              <a:rPr lang="en-GB" sz="2800" b="1" dirty="0" err="1">
                <a:latin typeface="Century Gothic" panose="020B0502020202020204" pitchFamily="34" charset="0"/>
              </a:rPr>
              <a:t>es</a:t>
            </a:r>
            <a:r>
              <a:rPr lang="en-GB" sz="2800" b="1" dirty="0">
                <a:latin typeface="Century Gothic" panose="020B0502020202020204" pitchFamily="34" charset="0"/>
              </a:rPr>
              <a:t>’</a:t>
            </a:r>
            <a:endParaRPr lang="en-GB" sz="2800" b="1" dirty="0"/>
          </a:p>
        </p:txBody>
      </p:sp>
      <p:sp>
        <p:nvSpPr>
          <p:cNvPr id="22" name="TextBox 21">
            <a:extLst>
              <a:ext uri="{FF2B5EF4-FFF2-40B4-BE49-F238E27FC236}">
                <a16:creationId xmlns:a16="http://schemas.microsoft.com/office/drawing/2014/main" id="{94AC6536-6AC5-454C-BBAE-C3607183994E}"/>
              </a:ext>
            </a:extLst>
          </p:cNvPr>
          <p:cNvSpPr txBox="1"/>
          <p:nvPr/>
        </p:nvSpPr>
        <p:spPr>
          <a:xfrm>
            <a:off x="302144" y="5603794"/>
            <a:ext cx="4795150"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Hay una mesa. </a:t>
            </a:r>
            <a:r>
              <a:rPr lang="en-GB" sz="2800" b="1" dirty="0" err="1">
                <a:latin typeface="Century Gothic" panose="020B0502020202020204" pitchFamily="34" charset="0"/>
              </a:rPr>
              <a:t>Es</a:t>
            </a:r>
            <a:r>
              <a:rPr lang="en-GB" sz="2800" dirty="0">
                <a:latin typeface="Century Gothic" panose="020B0502020202020204" pitchFamily="34" charset="0"/>
              </a:rPr>
              <a:t> </a:t>
            </a:r>
            <a:r>
              <a:rPr lang="en-GB" sz="2800" dirty="0" err="1">
                <a:latin typeface="Century Gothic" panose="020B0502020202020204" pitchFamily="34" charset="0"/>
              </a:rPr>
              <a:t>blanca</a:t>
            </a:r>
            <a:r>
              <a:rPr lang="en-GB" sz="2800" dirty="0">
                <a:latin typeface="Century Gothic" panose="020B0502020202020204" pitchFamily="34" charset="0"/>
              </a:rPr>
              <a:t>.</a:t>
            </a:r>
          </a:p>
        </p:txBody>
      </p:sp>
      <p:sp>
        <p:nvSpPr>
          <p:cNvPr id="23" name="TextBox 22">
            <a:extLst>
              <a:ext uri="{FF2B5EF4-FFF2-40B4-BE49-F238E27FC236}">
                <a16:creationId xmlns:a16="http://schemas.microsoft.com/office/drawing/2014/main" id="{41C1CCE8-D9A2-4768-A888-B3E54883FF44}"/>
              </a:ext>
            </a:extLst>
          </p:cNvPr>
          <p:cNvSpPr txBox="1"/>
          <p:nvPr/>
        </p:nvSpPr>
        <p:spPr>
          <a:xfrm>
            <a:off x="5315512" y="5584376"/>
            <a:ext cx="5518509" cy="561564"/>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 There is a table.</a:t>
            </a:r>
            <a:r>
              <a:rPr lang="en-GB" sz="2800" dirty="0">
                <a:latin typeface="Century Gothic" panose="020B0502020202020204" pitchFamily="34" charset="0"/>
              </a:rPr>
              <a:t> It is white.</a:t>
            </a:r>
          </a:p>
        </p:txBody>
      </p:sp>
    </p:spTree>
    <p:extLst>
      <p:ext uri="{BB962C8B-B14F-4D97-AF65-F5344CB8AC3E}">
        <p14:creationId xmlns:p14="http://schemas.microsoft.com/office/powerpoint/2010/main" val="61888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a:extLst>
              <a:ext uri="{FF2B5EF4-FFF2-40B4-BE49-F238E27FC236}">
                <a16:creationId xmlns:a16="http://schemas.microsoft.com/office/drawing/2014/main" id="{1E597CD9-70ED-47AE-AAD6-1C3CB6583A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72" t="13982" r="27500" b="11111"/>
          <a:stretch/>
        </p:blipFill>
        <p:spPr>
          <a:xfrm>
            <a:off x="2096" y="1250889"/>
            <a:ext cx="998153" cy="1743137"/>
          </a:xfrm>
          <a:prstGeom prst="rect">
            <a:avLst/>
          </a:prstGeom>
        </p:spPr>
      </p:pic>
      <p:graphicFrame>
        <p:nvGraphicFramePr>
          <p:cNvPr id="39" name="Table 38">
            <a:extLst>
              <a:ext uri="{FF2B5EF4-FFF2-40B4-BE49-F238E27FC236}">
                <a16:creationId xmlns:a16="http://schemas.microsoft.com/office/drawing/2014/main" id="{AFC2D579-318E-48D4-BE00-B405396448A0}"/>
              </a:ext>
            </a:extLst>
          </p:cNvPr>
          <p:cNvGraphicFramePr>
            <a:graphicFrameLocks noGrp="1"/>
          </p:cNvGraphicFramePr>
          <p:nvPr>
            <p:extLst>
              <p:ext uri="{D42A27DB-BD31-4B8C-83A1-F6EECF244321}">
                <p14:modId xmlns:p14="http://schemas.microsoft.com/office/powerpoint/2010/main" val="3193051387"/>
              </p:ext>
            </p:extLst>
          </p:nvPr>
        </p:nvGraphicFramePr>
        <p:xfrm>
          <a:off x="1000249" y="2024133"/>
          <a:ext cx="5618505" cy="3622101"/>
        </p:xfrm>
        <a:graphic>
          <a:graphicData uri="http://schemas.openxmlformats.org/drawingml/2006/table">
            <a:tbl>
              <a:tblPr firstRow="1" bandRow="1">
                <a:tableStyleId>{22838BEF-8BB2-4498-84A7-C5851F593DF1}</a:tableStyleId>
              </a:tblPr>
              <a:tblGrid>
                <a:gridCol w="971139">
                  <a:extLst>
                    <a:ext uri="{9D8B030D-6E8A-4147-A177-3AD203B41FA5}">
                      <a16:colId xmlns:a16="http://schemas.microsoft.com/office/drawing/2014/main" val="2650547401"/>
                    </a:ext>
                  </a:extLst>
                </a:gridCol>
                <a:gridCol w="1903444">
                  <a:extLst>
                    <a:ext uri="{9D8B030D-6E8A-4147-A177-3AD203B41FA5}">
                      <a16:colId xmlns:a16="http://schemas.microsoft.com/office/drawing/2014/main" val="2173177356"/>
                    </a:ext>
                  </a:extLst>
                </a:gridCol>
                <a:gridCol w="2743922">
                  <a:extLst>
                    <a:ext uri="{9D8B030D-6E8A-4147-A177-3AD203B41FA5}">
                      <a16:colId xmlns:a16="http://schemas.microsoft.com/office/drawing/2014/main" val="563559366"/>
                    </a:ext>
                  </a:extLst>
                </a:gridCol>
              </a:tblGrid>
              <a:tr h="517443">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solidFill>
                          <a:schemeClr val="tx1"/>
                        </a:solidFill>
                      </a:endParaRPr>
                    </a:p>
                  </a:txBody>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solidFill>
                          <a:schemeClr val="tx1"/>
                        </a:solidFill>
                      </a:endParaRPr>
                    </a:p>
                  </a:txBody>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solidFill>
                          <a:schemeClr val="tx1"/>
                        </a:solidFill>
                      </a:endParaRPr>
                    </a:p>
                  </a:txBody>
                  <a:tcPr/>
                </a:tc>
                <a:extLst>
                  <a:ext uri="{0D108BD9-81ED-4DB2-BD59-A6C34878D82A}">
                    <a16:rowId xmlns:a16="http://schemas.microsoft.com/office/drawing/2014/main" val="3825139035"/>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194657499"/>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extLst>
                  <a:ext uri="{0D108BD9-81ED-4DB2-BD59-A6C34878D82A}">
                    <a16:rowId xmlns:a16="http://schemas.microsoft.com/office/drawing/2014/main" val="694457346"/>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extLst>
                  <a:ext uri="{0D108BD9-81ED-4DB2-BD59-A6C34878D82A}">
                    <a16:rowId xmlns:a16="http://schemas.microsoft.com/office/drawing/2014/main" val="6060242"/>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extLst>
                  <a:ext uri="{0D108BD9-81ED-4DB2-BD59-A6C34878D82A}">
                    <a16:rowId xmlns:a16="http://schemas.microsoft.com/office/drawing/2014/main" val="443063290"/>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1288599321"/>
                  </a:ext>
                </a:extLst>
              </a:tr>
              <a:tr h="51744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1630982492"/>
                  </a:ext>
                </a:extLst>
              </a:tr>
            </a:tbl>
          </a:graphicData>
        </a:graphic>
      </p:graphicFrame>
      <p:sp>
        <p:nvSpPr>
          <p:cNvPr id="42" name="Action Button: Custom 6">
            <a:hlinkClick r:id="" action="ppaction://noaction" highlightClick="1">
              <a:snd r:embed="rId4" name="Hay una profesora. Es seria.wav"/>
            </a:hlinkClick>
            <a:extLst>
              <a:ext uri="{FF2B5EF4-FFF2-40B4-BE49-F238E27FC236}">
                <a16:creationId xmlns:a16="http://schemas.microsoft.com/office/drawing/2014/main" id="{34FCB7CC-2CAA-40A3-82AC-2040997847EC}"/>
              </a:ext>
            </a:extLst>
          </p:cNvPr>
          <p:cNvSpPr/>
          <p:nvPr/>
        </p:nvSpPr>
        <p:spPr>
          <a:xfrm>
            <a:off x="1377004" y="262029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3" name="Action Button: Custom 7">
            <a:hlinkClick r:id="" action="ppaction://noaction" highlightClick="1">
              <a:snd r:embed="rId5" name="Hay una mesa. Es blanca.wav"/>
            </a:hlinkClick>
            <a:extLst>
              <a:ext uri="{FF2B5EF4-FFF2-40B4-BE49-F238E27FC236}">
                <a16:creationId xmlns:a16="http://schemas.microsoft.com/office/drawing/2014/main" id="{57C12731-9454-43E7-99AC-C88F68F0B601}"/>
              </a:ext>
            </a:extLst>
          </p:cNvPr>
          <p:cNvSpPr/>
          <p:nvPr/>
        </p:nvSpPr>
        <p:spPr>
          <a:xfrm>
            <a:off x="1377004" y="31674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4" name="Action Button: Custom 8">
            <a:hlinkClick r:id="" action="ppaction://noaction" highlightClick="1">
              <a:snd r:embed="rId6" name="Hay una ventana. Está aquí.wav"/>
            </a:hlinkClick>
            <a:extLst>
              <a:ext uri="{FF2B5EF4-FFF2-40B4-BE49-F238E27FC236}">
                <a16:creationId xmlns:a16="http://schemas.microsoft.com/office/drawing/2014/main" id="{E664D79D-9F99-41B2-A3D8-DC3530321A7A}"/>
              </a:ext>
            </a:extLst>
          </p:cNvPr>
          <p:cNvSpPr/>
          <p:nvPr/>
        </p:nvSpPr>
        <p:spPr>
          <a:xfrm>
            <a:off x="1353515" y="36649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45" name="Action Button: Custom 9">
            <a:hlinkClick r:id="" action="ppaction://noaction" highlightClick="1">
              <a:snd r:embed="rId7" name="Hay una directora. Es simpatica.wav"/>
            </a:hlinkClick>
            <a:extLst>
              <a:ext uri="{FF2B5EF4-FFF2-40B4-BE49-F238E27FC236}">
                <a16:creationId xmlns:a16="http://schemas.microsoft.com/office/drawing/2014/main" id="{0F1F7218-FB1F-4D04-807F-5C8B5DAE4B37}"/>
              </a:ext>
            </a:extLst>
          </p:cNvPr>
          <p:cNvSpPr/>
          <p:nvPr/>
        </p:nvSpPr>
        <p:spPr>
          <a:xfrm>
            <a:off x="1363840" y="467244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46" name="Action Button: Custom 10">
            <a:hlinkClick r:id="" action="ppaction://noaction" highlightClick="1">
              <a:snd r:embed="rId8" name="Hay una puerta. Está allí.wav"/>
            </a:hlinkClick>
            <a:extLst>
              <a:ext uri="{FF2B5EF4-FFF2-40B4-BE49-F238E27FC236}">
                <a16:creationId xmlns:a16="http://schemas.microsoft.com/office/drawing/2014/main" id="{ECC0089A-D0CF-4C39-B622-9D6E86FC8D34}"/>
              </a:ext>
            </a:extLst>
          </p:cNvPr>
          <p:cNvSpPr/>
          <p:nvPr/>
        </p:nvSpPr>
        <p:spPr>
          <a:xfrm>
            <a:off x="1363841" y="521960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50" name="Action Button: Custom 14">
            <a:hlinkClick r:id="" action="ppaction://noaction" highlightClick="1">
              <a:snd r:embed="rId9" name="Hay un chico. Está en Granada.wav"/>
            </a:hlinkClick>
            <a:extLst>
              <a:ext uri="{FF2B5EF4-FFF2-40B4-BE49-F238E27FC236}">
                <a16:creationId xmlns:a16="http://schemas.microsoft.com/office/drawing/2014/main" id="{CD5C25CA-A4A6-4749-99A9-6E750C41C9E3}"/>
              </a:ext>
            </a:extLst>
          </p:cNvPr>
          <p:cNvSpPr/>
          <p:nvPr/>
        </p:nvSpPr>
        <p:spPr>
          <a:xfrm>
            <a:off x="1353514" y="41749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52" name="TextBox 51">
            <a:extLst>
              <a:ext uri="{FF2B5EF4-FFF2-40B4-BE49-F238E27FC236}">
                <a16:creationId xmlns:a16="http://schemas.microsoft.com/office/drawing/2014/main" id="{285CF768-1623-4B54-90C4-D9456E466910}"/>
              </a:ext>
            </a:extLst>
          </p:cNvPr>
          <p:cNvSpPr txBox="1"/>
          <p:nvPr/>
        </p:nvSpPr>
        <p:spPr>
          <a:xfrm>
            <a:off x="2699176" y="2024133"/>
            <a:ext cx="6718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es</a:t>
            </a:r>
          </a:p>
        </p:txBody>
      </p:sp>
      <p:sp>
        <p:nvSpPr>
          <p:cNvPr id="53" name="TextBox 52">
            <a:extLst>
              <a:ext uri="{FF2B5EF4-FFF2-40B4-BE49-F238E27FC236}">
                <a16:creationId xmlns:a16="http://schemas.microsoft.com/office/drawing/2014/main" id="{52AE9428-6E19-420C-8F88-20AF8A866E75}"/>
              </a:ext>
            </a:extLst>
          </p:cNvPr>
          <p:cNvSpPr txBox="1"/>
          <p:nvPr/>
        </p:nvSpPr>
        <p:spPr>
          <a:xfrm>
            <a:off x="4908725" y="2024133"/>
            <a:ext cx="9628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está</a:t>
            </a:r>
          </a:p>
        </p:txBody>
      </p:sp>
      <p:pic>
        <p:nvPicPr>
          <p:cNvPr id="54" name="Picture 53">
            <a:extLst>
              <a:ext uri="{FF2B5EF4-FFF2-40B4-BE49-F238E27FC236}">
                <a16:creationId xmlns:a16="http://schemas.microsoft.com/office/drawing/2014/main" id="{FD90EB88-F891-4D80-9328-9FB9D2DD0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9176" y="2539282"/>
            <a:ext cx="522871" cy="544657"/>
          </a:xfrm>
          <a:prstGeom prst="rect">
            <a:avLst/>
          </a:prstGeom>
        </p:spPr>
      </p:pic>
      <p:pic>
        <p:nvPicPr>
          <p:cNvPr id="55" name="Picture 54">
            <a:extLst>
              <a:ext uri="{FF2B5EF4-FFF2-40B4-BE49-F238E27FC236}">
                <a16:creationId xmlns:a16="http://schemas.microsoft.com/office/drawing/2014/main" id="{D562FC40-4AC3-474A-A4D4-DD859BF599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9175" y="3040216"/>
            <a:ext cx="522871" cy="544657"/>
          </a:xfrm>
          <a:prstGeom prst="rect">
            <a:avLst/>
          </a:prstGeom>
        </p:spPr>
      </p:pic>
      <p:pic>
        <p:nvPicPr>
          <p:cNvPr id="56" name="Picture 55">
            <a:extLst>
              <a:ext uri="{FF2B5EF4-FFF2-40B4-BE49-F238E27FC236}">
                <a16:creationId xmlns:a16="http://schemas.microsoft.com/office/drawing/2014/main" id="{8A1FDF66-F2C8-4D4F-949B-304D024DC8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8717" y="3570172"/>
            <a:ext cx="522871" cy="544657"/>
          </a:xfrm>
          <a:prstGeom prst="rect">
            <a:avLst/>
          </a:prstGeom>
        </p:spPr>
      </p:pic>
      <p:pic>
        <p:nvPicPr>
          <p:cNvPr id="57" name="Picture 56">
            <a:extLst>
              <a:ext uri="{FF2B5EF4-FFF2-40B4-BE49-F238E27FC236}">
                <a16:creationId xmlns:a16="http://schemas.microsoft.com/office/drawing/2014/main" id="{F322935E-041C-4E9D-B665-53D31AF434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8717" y="3967338"/>
            <a:ext cx="522871" cy="544657"/>
          </a:xfrm>
          <a:prstGeom prst="rect">
            <a:avLst/>
          </a:prstGeom>
        </p:spPr>
      </p:pic>
      <p:pic>
        <p:nvPicPr>
          <p:cNvPr id="58" name="Picture 57">
            <a:extLst>
              <a:ext uri="{FF2B5EF4-FFF2-40B4-BE49-F238E27FC236}">
                <a16:creationId xmlns:a16="http://schemas.microsoft.com/office/drawing/2014/main" id="{D8AAE967-F87E-41D6-9955-F9CE078BC3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8154" y="4500593"/>
            <a:ext cx="522871" cy="544657"/>
          </a:xfrm>
          <a:prstGeom prst="rect">
            <a:avLst/>
          </a:prstGeom>
        </p:spPr>
      </p:pic>
      <p:pic>
        <p:nvPicPr>
          <p:cNvPr id="59" name="Picture 58">
            <a:extLst>
              <a:ext uri="{FF2B5EF4-FFF2-40B4-BE49-F238E27FC236}">
                <a16:creationId xmlns:a16="http://schemas.microsoft.com/office/drawing/2014/main" id="{9A06DB5F-6D86-4699-9F06-6AF1DC6808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8921" y="5046517"/>
            <a:ext cx="522871" cy="544657"/>
          </a:xfrm>
          <a:prstGeom prst="rect">
            <a:avLst/>
          </a:prstGeom>
        </p:spPr>
      </p:pic>
      <p:pic>
        <p:nvPicPr>
          <p:cNvPr id="64" name="Picture 10" descr="person holding opened book">
            <a:extLst>
              <a:ext uri="{FF2B5EF4-FFF2-40B4-BE49-F238E27FC236}">
                <a16:creationId xmlns:a16="http://schemas.microsoft.com/office/drawing/2014/main" id="{DB74C41A-CAC9-4845-9449-571472A2927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76885">
            <a:off x="7653313" y="1208918"/>
            <a:ext cx="3377361" cy="45020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6" name="Title 65">
            <a:extLst>
              <a:ext uri="{FF2B5EF4-FFF2-40B4-BE49-F238E27FC236}">
                <a16:creationId xmlns:a16="http://schemas.microsoft.com/office/drawing/2014/main" id="{2006F456-945C-4B81-BEEB-A0775372AF5C}"/>
              </a:ext>
            </a:extLst>
          </p:cNvPr>
          <p:cNvSpPr>
            <a:spLocks noGrp="1"/>
          </p:cNvSpPr>
          <p:nvPr>
            <p:ph type="title"/>
          </p:nvPr>
        </p:nvSpPr>
        <p:spPr>
          <a:xfrm>
            <a:off x="0" y="213557"/>
            <a:ext cx="4146698" cy="528991"/>
          </a:xfrm>
        </p:spPr>
        <p:txBody>
          <a:bodyPr>
            <a:normAutofit/>
          </a:bodyPr>
          <a:lstStyle/>
          <a:p>
            <a:r>
              <a:rPr lang="en-GB" sz="2400" b="1" i="0" kern="1200" spc="0" baseline="0" dirty="0">
                <a:ln>
                  <a:noFill/>
                </a:ln>
                <a:solidFill>
                  <a:srgbClr val="FFFFFF"/>
                </a:solidFill>
                <a:effectLst/>
                <a:latin typeface="Century Gothic" panose="020B0502020202020204" pitchFamily="34" charset="0"/>
                <a:ea typeface="+mn-ea"/>
                <a:cs typeface="+mn-cs"/>
              </a:rPr>
              <a:t>Lucía describe un </a:t>
            </a:r>
            <a:r>
              <a:rPr lang="en-GB" sz="2400" b="1" i="0" kern="1200" spc="0" baseline="0" dirty="0" err="1">
                <a:ln>
                  <a:noFill/>
                </a:ln>
                <a:solidFill>
                  <a:srgbClr val="FFFFFF"/>
                </a:solidFill>
                <a:effectLst/>
                <a:latin typeface="Century Gothic" panose="020B0502020202020204" pitchFamily="34" charset="0"/>
                <a:ea typeface="+mn-ea"/>
                <a:cs typeface="+mn-cs"/>
              </a:rPr>
              <a:t>libro</a:t>
            </a:r>
            <a:endParaRPr lang="en-GB" sz="2400" dirty="0"/>
          </a:p>
        </p:txBody>
      </p:sp>
      <p:sp>
        <p:nvSpPr>
          <p:cNvPr id="35" name="TextBox 34">
            <a:extLst>
              <a:ext uri="{FF2B5EF4-FFF2-40B4-BE49-F238E27FC236}">
                <a16:creationId xmlns:a16="http://schemas.microsoft.com/office/drawing/2014/main" id="{7C1B69CC-33EA-4F54-8F85-2B7E4A7A5F3C}"/>
              </a:ext>
            </a:extLst>
          </p:cNvPr>
          <p:cNvSpPr txBox="1"/>
          <p:nvPr/>
        </p:nvSpPr>
        <p:spPr>
          <a:xfrm>
            <a:off x="10538498" y="280807"/>
            <a:ext cx="1512501"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36" name="Graphic 35" descr="Teacher">
            <a:extLst>
              <a:ext uri="{FF2B5EF4-FFF2-40B4-BE49-F238E27FC236}">
                <a16:creationId xmlns:a16="http://schemas.microsoft.com/office/drawing/2014/main" id="{440E9B6C-D25F-4A80-8D34-FD72D3F314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46638" y="70928"/>
            <a:ext cx="914400" cy="914400"/>
          </a:xfrm>
          <a:prstGeom prst="rect">
            <a:avLst/>
          </a:prstGeom>
        </p:spPr>
      </p:pic>
      <p:sp>
        <p:nvSpPr>
          <p:cNvPr id="67" name="Speech Bubble: Rectangle with Corners Rounded 66">
            <a:extLst>
              <a:ext uri="{FF2B5EF4-FFF2-40B4-BE49-F238E27FC236}">
                <a16:creationId xmlns:a16="http://schemas.microsoft.com/office/drawing/2014/main" id="{8DA9807D-4903-4F50-A743-93D56240F38A}"/>
              </a:ext>
            </a:extLst>
          </p:cNvPr>
          <p:cNvSpPr/>
          <p:nvPr/>
        </p:nvSpPr>
        <p:spPr>
          <a:xfrm>
            <a:off x="4917677" y="275056"/>
            <a:ext cx="3889999" cy="40011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Usa</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o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está</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1484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178A22C-0190-4FB4-9B58-7DB88605A1A3}"/>
              </a:ext>
            </a:extLst>
          </p:cNvPr>
          <p:cNvGraphicFramePr>
            <a:graphicFrameLocks noGrp="1"/>
          </p:cNvGraphicFramePr>
          <p:nvPr>
            <p:extLst>
              <p:ext uri="{D42A27DB-BD31-4B8C-83A1-F6EECF244321}">
                <p14:modId xmlns:p14="http://schemas.microsoft.com/office/powerpoint/2010/main" val="2484180316"/>
              </p:ext>
            </p:extLst>
          </p:nvPr>
        </p:nvGraphicFramePr>
        <p:xfrm>
          <a:off x="190463" y="994600"/>
          <a:ext cx="8687180" cy="5257344"/>
        </p:xfrm>
        <a:graphic>
          <a:graphicData uri="http://schemas.openxmlformats.org/drawingml/2006/table">
            <a:tbl>
              <a:tblPr firstRow="1" bandRow="1">
                <a:tableStyleId>{8A107856-5554-42FB-B03E-39F5DBC370BA}</a:tableStyleId>
              </a:tblPr>
              <a:tblGrid>
                <a:gridCol w="681513">
                  <a:extLst>
                    <a:ext uri="{9D8B030D-6E8A-4147-A177-3AD203B41FA5}">
                      <a16:colId xmlns:a16="http://schemas.microsoft.com/office/drawing/2014/main" val="3414094443"/>
                    </a:ext>
                  </a:extLst>
                </a:gridCol>
                <a:gridCol w="8005667">
                  <a:extLst>
                    <a:ext uri="{9D8B030D-6E8A-4147-A177-3AD203B41FA5}">
                      <a16:colId xmlns:a16="http://schemas.microsoft.com/office/drawing/2014/main" val="2650547401"/>
                    </a:ext>
                  </a:extLst>
                </a:gridCol>
              </a:tblGrid>
              <a:tr h="438112">
                <a:tc rowSpan="2">
                  <a:txBody>
                    <a:bodyPr/>
                    <a:lstStyle/>
                    <a:p>
                      <a:pPr algn="ctr"/>
                      <a:r>
                        <a:rPr lang="en-GB" sz="2200" b="1" dirty="0">
                          <a:solidFill>
                            <a:srgbClr val="002060"/>
                          </a:solidFill>
                          <a:latin typeface="Century Gothic" panose="020B0502020202020204" pitchFamily="34" charset="0"/>
                        </a:rPr>
                        <a:t>1</a:t>
                      </a:r>
                    </a:p>
                  </a:txBody>
                  <a:tcPr anchor="ctr"/>
                </a:tc>
                <a:tc>
                  <a:txBody>
                    <a:bodyPr/>
                    <a:lstStyle/>
                    <a:p>
                      <a:r>
                        <a:rPr lang="en-GB" sz="2200" dirty="0">
                          <a:solidFill>
                            <a:srgbClr val="002060"/>
                          </a:solidFill>
                          <a:latin typeface="Century Gothic" panose="020B0502020202020204" pitchFamily="34" charset="0"/>
                        </a:rPr>
                        <a:t>There</a:t>
                      </a:r>
                      <a:r>
                        <a:rPr lang="en-GB" sz="2200" baseline="0" dirty="0">
                          <a:solidFill>
                            <a:srgbClr val="002060"/>
                          </a:solidFill>
                          <a:latin typeface="Century Gothic" panose="020B0502020202020204" pitchFamily="34" charset="0"/>
                        </a:rPr>
                        <a:t>’s a boy. He’s in Madrid. </a:t>
                      </a:r>
                      <a:endParaRPr lang="en-GB" sz="22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825139035"/>
                  </a:ext>
                </a:extLst>
              </a:tr>
              <a:tr h="438112">
                <a:tc vMerge="1">
                  <a:txBody>
                    <a:bodyPr/>
                    <a:lstStyle/>
                    <a:p>
                      <a:endParaRPr lang="en-GB" sz="2200" dirty="0">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 </a:t>
                      </a:r>
                      <a:r>
                        <a:rPr lang="en-GB" sz="2200" b="1" baseline="0" dirty="0" err="1">
                          <a:solidFill>
                            <a:srgbClr val="002060"/>
                          </a:solidFill>
                          <a:latin typeface="Century Gothic" panose="020B0502020202020204" pitchFamily="34" charset="0"/>
                        </a:rPr>
                        <a:t>en</a:t>
                      </a:r>
                      <a:r>
                        <a:rPr lang="en-GB" sz="2200" b="1" baseline="0" dirty="0">
                          <a:solidFill>
                            <a:srgbClr val="002060"/>
                          </a:solidFill>
                          <a:latin typeface="Century Gothic" panose="020B0502020202020204" pitchFamily="34" charset="0"/>
                        </a:rPr>
                        <a:t> Madrid.</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94457346"/>
                  </a:ext>
                </a:extLst>
              </a:tr>
              <a:tr h="43811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2</a:t>
                      </a:r>
                    </a:p>
                  </a:txBody>
                  <a:tcPr anchor="ctr"/>
                </a:tc>
                <a:tc>
                  <a:txBody>
                    <a:bodyPr/>
                    <a:lstStyle/>
                    <a:p>
                      <a:r>
                        <a:rPr lang="en-GB" sz="2200" b="1" dirty="0">
                          <a:solidFill>
                            <a:srgbClr val="002060"/>
                          </a:solidFill>
                          <a:latin typeface="Century Gothic" panose="020B0502020202020204" pitchFamily="34" charset="0"/>
                        </a:rPr>
                        <a:t>There’s a table. It’s white.</a:t>
                      </a:r>
                    </a:p>
                  </a:txBody>
                  <a:tcPr anchor="ctr"/>
                </a:tc>
                <a:extLst>
                  <a:ext uri="{0D108BD9-81ED-4DB2-BD59-A6C34878D82A}">
                    <a16:rowId xmlns:a16="http://schemas.microsoft.com/office/drawing/2014/main" val="6060242"/>
                  </a:ext>
                </a:extLst>
              </a:tr>
              <a:tr h="43811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 </a:t>
                      </a:r>
                      <a:r>
                        <a:rPr lang="en-GB" sz="2200" b="1" baseline="0" dirty="0">
                          <a:solidFill>
                            <a:srgbClr val="002060"/>
                          </a:solidFill>
                          <a:latin typeface="Century Gothic" panose="020B0502020202020204" pitchFamily="34" charset="0"/>
                        </a:rPr>
                        <a:t>___________________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43063290"/>
                  </a:ext>
                </a:extLst>
              </a:tr>
              <a:tr h="438112">
                <a:tc rowSpan="2">
                  <a:txBody>
                    <a:bodyPr/>
                    <a:lstStyle/>
                    <a:p>
                      <a:pPr algn="ctr"/>
                      <a:r>
                        <a:rPr lang="en-GB" sz="2200" b="1" dirty="0">
                          <a:solidFill>
                            <a:srgbClr val="002060"/>
                          </a:solidFill>
                          <a:latin typeface="Century Gothic" panose="020B0502020202020204" pitchFamily="34" charset="0"/>
                        </a:rPr>
                        <a:t>3</a:t>
                      </a:r>
                    </a:p>
                  </a:txBody>
                  <a:tcPr anchor="ctr"/>
                </a:tc>
                <a:tc>
                  <a:txBody>
                    <a:bodyPr/>
                    <a:lstStyle/>
                    <a:p>
                      <a:r>
                        <a:rPr lang="en-GB" sz="2200" b="1" dirty="0">
                          <a:solidFill>
                            <a:srgbClr val="002060"/>
                          </a:solidFill>
                          <a:latin typeface="Century Gothic" panose="020B0502020202020204" pitchFamily="34" charset="0"/>
                        </a:rPr>
                        <a:t>There’s a door. It’s there.</a:t>
                      </a:r>
                    </a:p>
                  </a:txBody>
                  <a:tcPr anchor="ctr"/>
                </a:tc>
                <a:extLst>
                  <a:ext uri="{0D108BD9-81ED-4DB2-BD59-A6C34878D82A}">
                    <a16:rowId xmlns:a16="http://schemas.microsoft.com/office/drawing/2014/main" val="1288599321"/>
                  </a:ext>
                </a:extLst>
              </a:tr>
              <a:tr h="43811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30982492"/>
                  </a:ext>
                </a:extLst>
              </a:tr>
              <a:tr h="438112">
                <a:tc rowSpan="2">
                  <a:txBody>
                    <a:bodyPr/>
                    <a:lstStyle/>
                    <a:p>
                      <a:pPr algn="ctr"/>
                      <a:r>
                        <a:rPr lang="en-GB" sz="2200" b="1" dirty="0">
                          <a:solidFill>
                            <a:srgbClr val="002060"/>
                          </a:solidFill>
                          <a:latin typeface="Century Gothic" panose="020B0502020202020204" pitchFamily="34" charset="0"/>
                        </a:rPr>
                        <a:t>4</a:t>
                      </a:r>
                    </a:p>
                  </a:txBody>
                  <a:tcPr anchor="ctr"/>
                </a:tc>
                <a:tc>
                  <a:txBody>
                    <a:bodyPr/>
                    <a:lstStyle/>
                    <a:p>
                      <a:r>
                        <a:rPr lang="en-GB" sz="2200" b="1" dirty="0">
                          <a:solidFill>
                            <a:srgbClr val="002060"/>
                          </a:solidFill>
                          <a:latin typeface="Century Gothic" panose="020B0502020202020204" pitchFamily="34" charset="0"/>
                        </a:rPr>
                        <a:t>There’s a window</a:t>
                      </a:r>
                      <a:r>
                        <a:rPr lang="en-GB" sz="2200" b="1" baseline="0" dirty="0">
                          <a:solidFill>
                            <a:srgbClr val="002060"/>
                          </a:solidFill>
                          <a:latin typeface="Century Gothic" panose="020B0502020202020204" pitchFamily="34" charset="0"/>
                        </a:rPr>
                        <a:t>. It’s here.</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615599129"/>
                  </a:ext>
                </a:extLst>
              </a:tr>
              <a:tr h="43811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6496710"/>
                  </a:ext>
                </a:extLst>
              </a:tr>
              <a:tr h="438112">
                <a:tc rowSpan="2">
                  <a:txBody>
                    <a:bodyPr/>
                    <a:lstStyle/>
                    <a:p>
                      <a:pPr algn="ctr"/>
                      <a:r>
                        <a:rPr lang="en-GB" sz="2200" b="1" dirty="0">
                          <a:solidFill>
                            <a:srgbClr val="002060"/>
                          </a:solidFill>
                          <a:latin typeface="Century Gothic" panose="020B0502020202020204" pitchFamily="34" charset="0"/>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There’s a female teacher. She’s serious (trait).</a:t>
                      </a:r>
                    </a:p>
                  </a:txBody>
                  <a:tcPr anchor="ctr"/>
                </a:tc>
                <a:extLst>
                  <a:ext uri="{0D108BD9-81ED-4DB2-BD59-A6C34878D82A}">
                    <a16:rowId xmlns:a16="http://schemas.microsoft.com/office/drawing/2014/main" val="3328729214"/>
                  </a:ext>
                </a:extLst>
              </a:tr>
              <a:tr h="438112">
                <a:tc vMerge="1">
                  <a:txBody>
                    <a:bodyPr/>
                    <a:lstStyle/>
                    <a:p>
                      <a:endParaRPr lang="en-GB" sz="22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44607551"/>
                  </a:ext>
                </a:extLst>
              </a:tr>
              <a:tr h="438112">
                <a:tc rowSpan="2">
                  <a:txBody>
                    <a:bodyPr/>
                    <a:lstStyle/>
                    <a:p>
                      <a:pPr algn="ctr"/>
                      <a:r>
                        <a:rPr lang="en-GB" sz="2200" b="1" dirty="0">
                          <a:solidFill>
                            <a:srgbClr val="002060"/>
                          </a:solidFill>
                          <a:latin typeface="Century Gothic" panose="020B0502020202020204" pitchFamily="34" charset="0"/>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There’s a female head teacher. She’s nice (trait)</a:t>
                      </a:r>
                    </a:p>
                  </a:txBody>
                  <a:tcPr anchor="ctr"/>
                </a:tc>
                <a:extLst>
                  <a:ext uri="{0D108BD9-81ED-4DB2-BD59-A6C34878D82A}">
                    <a16:rowId xmlns:a16="http://schemas.microsoft.com/office/drawing/2014/main" val="947436477"/>
                  </a:ext>
                </a:extLst>
              </a:tr>
              <a:tr h="438112">
                <a:tc vMerge="1">
                  <a:txBody>
                    <a:bodyPr/>
                    <a:lstStyle/>
                    <a:p>
                      <a:pPr algn="ctr"/>
                      <a:endParaRPr lang="en-GB" sz="22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Hay</a:t>
                      </a:r>
                      <a:r>
                        <a:rPr lang="en-GB" sz="2200" b="1" baseline="0" dirty="0">
                          <a:solidFill>
                            <a:srgbClr val="002060"/>
                          </a:solidFill>
                          <a:latin typeface="Century Gothic" panose="020B0502020202020204" pitchFamily="34" charset="0"/>
                        </a:rPr>
                        <a:t> ___________________</a:t>
                      </a:r>
                      <a:r>
                        <a:rPr lang="en-GB" sz="2200" b="1" dirty="0">
                          <a:solidFill>
                            <a:srgbClr val="002060"/>
                          </a:solidFill>
                          <a:latin typeface="Century Gothic" panose="020B0502020202020204" pitchFamily="34" charset="0"/>
                        </a:rPr>
                        <a:t>. ________</a:t>
                      </a:r>
                      <a:r>
                        <a:rPr lang="en-GB" sz="2200" b="1" baseline="0" dirty="0">
                          <a:solidFill>
                            <a:srgbClr val="002060"/>
                          </a:solidFill>
                          <a:latin typeface="Century Gothic" panose="020B0502020202020204" pitchFamily="34" charset="0"/>
                        </a:rPr>
                        <a:t>_______.</a:t>
                      </a: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84594427"/>
                  </a:ext>
                </a:extLst>
              </a:tr>
            </a:tbl>
          </a:graphicData>
        </a:graphic>
      </p:graphicFrame>
      <p:sp>
        <p:nvSpPr>
          <p:cNvPr id="9" name="TextBox 8">
            <a:extLst>
              <a:ext uri="{FF2B5EF4-FFF2-40B4-BE49-F238E27FC236}">
                <a16:creationId xmlns:a16="http://schemas.microsoft.com/office/drawing/2014/main" id="{4288C764-23A4-47E6-8E49-6F862655ADFF}"/>
              </a:ext>
            </a:extLst>
          </p:cNvPr>
          <p:cNvSpPr txBox="1"/>
          <p:nvPr/>
        </p:nvSpPr>
        <p:spPr>
          <a:xfrm>
            <a:off x="1632415" y="1414756"/>
            <a:ext cx="1490011"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un chico</a:t>
            </a:r>
          </a:p>
        </p:txBody>
      </p:sp>
      <p:sp>
        <p:nvSpPr>
          <p:cNvPr id="10" name="TextBox 9">
            <a:extLst>
              <a:ext uri="{FF2B5EF4-FFF2-40B4-BE49-F238E27FC236}">
                <a16:creationId xmlns:a16="http://schemas.microsoft.com/office/drawing/2014/main" id="{C06512BC-DF15-4027-AC60-F03E55B9C804}"/>
              </a:ext>
            </a:extLst>
          </p:cNvPr>
          <p:cNvSpPr txBox="1"/>
          <p:nvPr/>
        </p:nvSpPr>
        <p:spPr>
          <a:xfrm>
            <a:off x="3364923" y="1385207"/>
            <a:ext cx="935949"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Está</a:t>
            </a:r>
          </a:p>
        </p:txBody>
      </p:sp>
      <p:sp>
        <p:nvSpPr>
          <p:cNvPr id="14" name="TextBox 13">
            <a:extLst>
              <a:ext uri="{FF2B5EF4-FFF2-40B4-BE49-F238E27FC236}">
                <a16:creationId xmlns:a16="http://schemas.microsoft.com/office/drawing/2014/main" id="{5BD4F537-5F0E-402E-834A-6EC0E98CD104}"/>
              </a:ext>
            </a:extLst>
          </p:cNvPr>
          <p:cNvSpPr txBox="1"/>
          <p:nvPr/>
        </p:nvSpPr>
        <p:spPr>
          <a:xfrm>
            <a:off x="1581426" y="3192385"/>
            <a:ext cx="1857460"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una </a:t>
            </a:r>
            <a:r>
              <a:rPr lang="en-GB" sz="2200" b="1" dirty="0" err="1">
                <a:solidFill>
                  <a:srgbClr val="C00000"/>
                </a:solidFill>
                <a:latin typeface="Century Gothic" panose="020B0502020202020204" pitchFamily="34" charset="0"/>
              </a:rPr>
              <a:t>puerta</a:t>
            </a:r>
            <a:endParaRPr lang="en-GB" sz="2200" b="1" dirty="0">
              <a:solidFill>
                <a:srgbClr val="C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7E1A4F15-D1EF-4A5A-A5BB-3BD05B20C0C9}"/>
              </a:ext>
            </a:extLst>
          </p:cNvPr>
          <p:cNvSpPr txBox="1"/>
          <p:nvPr/>
        </p:nvSpPr>
        <p:spPr>
          <a:xfrm>
            <a:off x="3980014" y="4048041"/>
            <a:ext cx="1618526"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Está aquí</a:t>
            </a:r>
          </a:p>
        </p:txBody>
      </p:sp>
      <p:sp>
        <p:nvSpPr>
          <p:cNvPr id="16" name="TextBox 15">
            <a:extLst>
              <a:ext uri="{FF2B5EF4-FFF2-40B4-BE49-F238E27FC236}">
                <a16:creationId xmlns:a16="http://schemas.microsoft.com/office/drawing/2014/main" id="{687693D6-CE54-4638-8E79-21180F4F62C6}"/>
              </a:ext>
            </a:extLst>
          </p:cNvPr>
          <p:cNvSpPr txBox="1"/>
          <p:nvPr/>
        </p:nvSpPr>
        <p:spPr>
          <a:xfrm>
            <a:off x="1581426" y="4014791"/>
            <a:ext cx="2356537"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una </a:t>
            </a:r>
            <a:r>
              <a:rPr lang="en-GB" sz="2200" b="1" dirty="0" err="1">
                <a:solidFill>
                  <a:srgbClr val="C00000"/>
                </a:solidFill>
                <a:latin typeface="Century Gothic" panose="020B0502020202020204" pitchFamily="34" charset="0"/>
              </a:rPr>
              <a:t>ventana</a:t>
            </a:r>
            <a:endParaRPr lang="en-GB" sz="2200" b="1" dirty="0">
              <a:solidFill>
                <a:srgbClr val="C00000"/>
              </a:solidFill>
              <a:latin typeface="Century Gothic" panose="020B0502020202020204" pitchFamily="34" charset="0"/>
            </a:endParaRPr>
          </a:p>
        </p:txBody>
      </p:sp>
      <p:sp>
        <p:nvSpPr>
          <p:cNvPr id="17" name="TextBox 16">
            <a:extLst>
              <a:ext uri="{FF2B5EF4-FFF2-40B4-BE49-F238E27FC236}">
                <a16:creationId xmlns:a16="http://schemas.microsoft.com/office/drawing/2014/main" id="{B1F03D31-0789-487A-8D35-BB60E1F91A3A}"/>
              </a:ext>
            </a:extLst>
          </p:cNvPr>
          <p:cNvSpPr txBox="1"/>
          <p:nvPr/>
        </p:nvSpPr>
        <p:spPr>
          <a:xfrm>
            <a:off x="3563188" y="3192385"/>
            <a:ext cx="1322947"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Está allí</a:t>
            </a:r>
          </a:p>
        </p:txBody>
      </p:sp>
      <p:sp>
        <p:nvSpPr>
          <p:cNvPr id="18" name="TextBox 17">
            <a:extLst>
              <a:ext uri="{FF2B5EF4-FFF2-40B4-BE49-F238E27FC236}">
                <a16:creationId xmlns:a16="http://schemas.microsoft.com/office/drawing/2014/main" id="{9473FFFD-84BD-41D5-B273-C0BF29B684AD}"/>
              </a:ext>
            </a:extLst>
          </p:cNvPr>
          <p:cNvSpPr txBox="1"/>
          <p:nvPr/>
        </p:nvSpPr>
        <p:spPr>
          <a:xfrm>
            <a:off x="1740042" y="4903697"/>
            <a:ext cx="2356537"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una </a:t>
            </a:r>
            <a:r>
              <a:rPr lang="en-GB" sz="2200" b="1" dirty="0" err="1">
                <a:solidFill>
                  <a:srgbClr val="C00000"/>
                </a:solidFill>
                <a:latin typeface="Century Gothic" panose="020B0502020202020204" pitchFamily="34" charset="0"/>
              </a:rPr>
              <a:t>profesora</a:t>
            </a:r>
            <a:endParaRPr lang="en-GB" sz="2200" b="1" dirty="0">
              <a:solidFill>
                <a:srgbClr val="C00000"/>
              </a:solidFill>
              <a:latin typeface="Century Gothic" panose="020B0502020202020204" pitchFamily="34" charset="0"/>
            </a:endParaRPr>
          </a:p>
        </p:txBody>
      </p:sp>
      <p:sp>
        <p:nvSpPr>
          <p:cNvPr id="19" name="TextBox 18">
            <a:extLst>
              <a:ext uri="{FF2B5EF4-FFF2-40B4-BE49-F238E27FC236}">
                <a16:creationId xmlns:a16="http://schemas.microsoft.com/office/drawing/2014/main" id="{D02EB9CD-E4A6-40FA-B46A-FD0268121A2E}"/>
              </a:ext>
            </a:extLst>
          </p:cNvPr>
          <p:cNvSpPr txBox="1"/>
          <p:nvPr/>
        </p:nvSpPr>
        <p:spPr>
          <a:xfrm>
            <a:off x="4341845" y="4919470"/>
            <a:ext cx="1270710" cy="445965"/>
          </a:xfrm>
          <a:prstGeom prst="rect">
            <a:avLst/>
          </a:prstGeom>
          <a:noFill/>
        </p:spPr>
        <p:txBody>
          <a:bodyPr wrap="square" rtlCol="0">
            <a:spAutoFit/>
          </a:bodyPr>
          <a:lstStyle/>
          <a:p>
            <a:r>
              <a:rPr lang="en-GB" sz="2200" b="1" dirty="0" err="1">
                <a:solidFill>
                  <a:srgbClr val="C00000"/>
                </a:solidFill>
                <a:latin typeface="Century Gothic" panose="020B0502020202020204" pitchFamily="34" charset="0"/>
              </a:rPr>
              <a:t>Es</a:t>
            </a:r>
            <a:r>
              <a:rPr lang="en-GB" sz="2200" b="1" dirty="0">
                <a:solidFill>
                  <a:srgbClr val="C00000"/>
                </a:solidFill>
                <a:latin typeface="Century Gothic" panose="020B0502020202020204" pitchFamily="34" charset="0"/>
              </a:rPr>
              <a:t> </a:t>
            </a:r>
            <a:r>
              <a:rPr lang="en-GB" sz="2200" b="1" dirty="0" err="1">
                <a:solidFill>
                  <a:srgbClr val="C00000"/>
                </a:solidFill>
                <a:latin typeface="Century Gothic" panose="020B0502020202020204" pitchFamily="34" charset="0"/>
              </a:rPr>
              <a:t>seria</a:t>
            </a:r>
            <a:r>
              <a:rPr lang="en-GB" sz="2200" b="1" dirty="0">
                <a:solidFill>
                  <a:srgbClr val="C00000"/>
                </a:solidFill>
                <a:latin typeface="Century Gothic" panose="020B0502020202020204" pitchFamily="34" charset="0"/>
              </a:rPr>
              <a:t>.</a:t>
            </a:r>
          </a:p>
        </p:txBody>
      </p:sp>
      <p:pic>
        <p:nvPicPr>
          <p:cNvPr id="20" name="Picture 10" descr="person holding opened book">
            <a:extLst>
              <a:ext uri="{FF2B5EF4-FFF2-40B4-BE49-F238E27FC236}">
                <a16:creationId xmlns:a16="http://schemas.microsoft.com/office/drawing/2014/main" id="{AA684471-FC9D-4307-B6A3-E5E21824AF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52633">
            <a:off x="9286749" y="1447835"/>
            <a:ext cx="2025347" cy="2699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a:extLst>
              <a:ext uri="{FF2B5EF4-FFF2-40B4-BE49-F238E27FC236}">
                <a16:creationId xmlns:a16="http://schemas.microsoft.com/office/drawing/2014/main" id="{DA3828F5-BEBE-4056-AD0B-970DCEE9CD70}"/>
              </a:ext>
            </a:extLst>
          </p:cNvPr>
          <p:cNvSpPr>
            <a:spLocks noGrp="1"/>
          </p:cNvSpPr>
          <p:nvPr>
            <p:ph type="title"/>
          </p:nvPr>
        </p:nvSpPr>
        <p:spPr>
          <a:xfrm>
            <a:off x="0" y="213557"/>
            <a:ext cx="5337544" cy="699711"/>
          </a:xfrm>
        </p:spPr>
        <p:txBody>
          <a:bodyPr>
            <a:normAutofit/>
          </a:bodyPr>
          <a:lstStyle/>
          <a:p>
            <a:pPr rtl="0" eaLnBrk="1" latinLnBrk="0" hangingPunct="1"/>
            <a:r>
              <a:rPr lang="en-GB" sz="2800" dirty="0">
                <a:effectLst/>
              </a:rPr>
              <a:t>Lucía describe un </a:t>
            </a:r>
            <a:r>
              <a:rPr lang="en-GB" sz="2800" dirty="0" err="1">
                <a:effectLst/>
              </a:rPr>
              <a:t>libro</a:t>
            </a:r>
            <a:endParaRPr lang="en-GB" sz="2800" dirty="0">
              <a:effectLst/>
            </a:endParaRPr>
          </a:p>
        </p:txBody>
      </p:sp>
      <p:pic>
        <p:nvPicPr>
          <p:cNvPr id="5" name="Picture 4" descr="A cartoon of a child&#10;&#10;Description automatically generated">
            <a:extLst>
              <a:ext uri="{FF2B5EF4-FFF2-40B4-BE49-F238E27FC236}">
                <a16:creationId xmlns:a16="http://schemas.microsoft.com/office/drawing/2014/main" id="{A0C7EBE6-F4B0-476E-B7F4-A26D5919B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0247" y="3169643"/>
            <a:ext cx="1292355" cy="3291847"/>
          </a:xfrm>
          <a:prstGeom prst="rect">
            <a:avLst/>
          </a:prstGeom>
        </p:spPr>
      </p:pic>
      <p:sp>
        <p:nvSpPr>
          <p:cNvPr id="24" name="Rounded Rectangle 11">
            <a:extLst>
              <a:ext uri="{FF2B5EF4-FFF2-40B4-BE49-F238E27FC236}">
                <a16:creationId xmlns:a16="http://schemas.microsoft.com/office/drawing/2014/main" id="{08443CCB-078E-4394-9009-056BBB51782A}"/>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B354D998-23A4-4871-8D1F-84789605A40D}"/>
              </a:ext>
            </a:extLst>
          </p:cNvPr>
          <p:cNvSpPr txBox="1"/>
          <p:nvPr/>
        </p:nvSpPr>
        <p:spPr>
          <a:xfrm>
            <a:off x="10515600" y="213557"/>
            <a:ext cx="1512501" cy="400110"/>
          </a:xfrm>
          <a:prstGeom prst="rect">
            <a:avLst/>
          </a:prstGeom>
          <a:noFill/>
        </p:spPr>
        <p:txBody>
          <a:bodyPr wrap="square">
            <a:spAutoFit/>
          </a:bodyPr>
          <a:lstStyle/>
          <a:p>
            <a:pPr algn="ct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dirty="0"/>
          </a:p>
        </p:txBody>
      </p:sp>
      <p:pic>
        <p:nvPicPr>
          <p:cNvPr id="26" name="Graphic 25" descr="Teacher">
            <a:extLst>
              <a:ext uri="{FF2B5EF4-FFF2-40B4-BE49-F238E27FC236}">
                <a16:creationId xmlns:a16="http://schemas.microsoft.com/office/drawing/2014/main" id="{17835DEE-9D53-4428-A5C6-D4E9DF4935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2313" y="59301"/>
            <a:ext cx="914400" cy="914400"/>
          </a:xfrm>
          <a:prstGeom prst="rect">
            <a:avLst/>
          </a:prstGeom>
        </p:spPr>
      </p:pic>
      <p:sp>
        <p:nvSpPr>
          <p:cNvPr id="27" name="Speech Bubble: Rectangle with Corners Rounded 26">
            <a:extLst>
              <a:ext uri="{FF2B5EF4-FFF2-40B4-BE49-F238E27FC236}">
                <a16:creationId xmlns:a16="http://schemas.microsoft.com/office/drawing/2014/main" id="{68408401-C7B4-4262-A084-FD2C7FEE6922}"/>
              </a:ext>
            </a:extLst>
          </p:cNvPr>
          <p:cNvSpPr/>
          <p:nvPr/>
        </p:nvSpPr>
        <p:spPr>
          <a:xfrm>
            <a:off x="5993748" y="316446"/>
            <a:ext cx="4366505" cy="40011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Escribe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español</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F928B642-1670-4291-B5D9-BD5C778645EC}"/>
              </a:ext>
            </a:extLst>
          </p:cNvPr>
          <p:cNvSpPr txBox="1"/>
          <p:nvPr/>
        </p:nvSpPr>
        <p:spPr>
          <a:xfrm>
            <a:off x="1740042" y="2275028"/>
            <a:ext cx="1857460"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una mesa</a:t>
            </a:r>
          </a:p>
        </p:txBody>
      </p:sp>
      <p:sp>
        <p:nvSpPr>
          <p:cNvPr id="29" name="TextBox 28">
            <a:extLst>
              <a:ext uri="{FF2B5EF4-FFF2-40B4-BE49-F238E27FC236}">
                <a16:creationId xmlns:a16="http://schemas.microsoft.com/office/drawing/2014/main" id="{3AC42D77-51C3-4BAC-A43E-35C3C462840E}"/>
              </a:ext>
            </a:extLst>
          </p:cNvPr>
          <p:cNvSpPr txBox="1"/>
          <p:nvPr/>
        </p:nvSpPr>
        <p:spPr>
          <a:xfrm>
            <a:off x="4341845" y="2275027"/>
            <a:ext cx="1610471"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Es </a:t>
            </a:r>
            <a:r>
              <a:rPr lang="en-GB" sz="2200" b="1" dirty="0" err="1">
                <a:solidFill>
                  <a:srgbClr val="C00000"/>
                </a:solidFill>
                <a:latin typeface="Century Gothic" panose="020B0502020202020204" pitchFamily="34" charset="0"/>
              </a:rPr>
              <a:t>blanca</a:t>
            </a:r>
            <a:r>
              <a:rPr lang="en-GB" sz="2200" b="1" dirty="0">
                <a:solidFill>
                  <a:srgbClr val="C00000"/>
                </a:solidFill>
                <a:latin typeface="Century Gothic" panose="020B0502020202020204" pitchFamily="34" charset="0"/>
              </a:rPr>
              <a:t>.</a:t>
            </a:r>
          </a:p>
        </p:txBody>
      </p:sp>
      <p:sp>
        <p:nvSpPr>
          <p:cNvPr id="30" name="TextBox 29">
            <a:extLst>
              <a:ext uri="{FF2B5EF4-FFF2-40B4-BE49-F238E27FC236}">
                <a16:creationId xmlns:a16="http://schemas.microsoft.com/office/drawing/2014/main" id="{B9C09E12-F9F6-48C2-8700-012374E10818}"/>
              </a:ext>
            </a:extLst>
          </p:cNvPr>
          <p:cNvSpPr txBox="1"/>
          <p:nvPr/>
        </p:nvSpPr>
        <p:spPr>
          <a:xfrm>
            <a:off x="1740042" y="5771722"/>
            <a:ext cx="2356537"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una </a:t>
            </a:r>
            <a:r>
              <a:rPr lang="en-GB" sz="2200" b="1" dirty="0" err="1">
                <a:solidFill>
                  <a:srgbClr val="C00000"/>
                </a:solidFill>
                <a:latin typeface="Century Gothic" panose="020B0502020202020204" pitchFamily="34" charset="0"/>
              </a:rPr>
              <a:t>directora</a:t>
            </a:r>
            <a:endParaRPr lang="en-GB" sz="2200" b="1" dirty="0">
              <a:solidFill>
                <a:srgbClr val="C00000"/>
              </a:solidFill>
              <a:latin typeface="Century Gothic" panose="020B0502020202020204" pitchFamily="34" charset="0"/>
            </a:endParaRPr>
          </a:p>
        </p:txBody>
      </p:sp>
      <p:sp>
        <p:nvSpPr>
          <p:cNvPr id="31" name="TextBox 30">
            <a:extLst>
              <a:ext uri="{FF2B5EF4-FFF2-40B4-BE49-F238E27FC236}">
                <a16:creationId xmlns:a16="http://schemas.microsoft.com/office/drawing/2014/main" id="{4312F8F4-F613-4D09-98F3-EF7AB14B31D4}"/>
              </a:ext>
            </a:extLst>
          </p:cNvPr>
          <p:cNvSpPr txBox="1"/>
          <p:nvPr/>
        </p:nvSpPr>
        <p:spPr>
          <a:xfrm>
            <a:off x="4397224" y="5786953"/>
            <a:ext cx="2497867" cy="430887"/>
          </a:xfrm>
          <a:prstGeom prst="rect">
            <a:avLst/>
          </a:prstGeom>
          <a:noFill/>
        </p:spPr>
        <p:txBody>
          <a:bodyPr wrap="square" rtlCol="0">
            <a:spAutoFit/>
          </a:bodyPr>
          <a:lstStyle/>
          <a:p>
            <a:r>
              <a:rPr lang="en-GB" sz="2200" b="1" dirty="0">
                <a:solidFill>
                  <a:srgbClr val="C00000"/>
                </a:solidFill>
                <a:latin typeface="Century Gothic" panose="020B0502020202020204" pitchFamily="34" charset="0"/>
              </a:rPr>
              <a:t>Es </a:t>
            </a:r>
            <a:r>
              <a:rPr lang="en-GB" sz="2200" b="1" dirty="0" err="1">
                <a:solidFill>
                  <a:srgbClr val="C00000"/>
                </a:solidFill>
                <a:latin typeface="Century Gothic" panose="020B0502020202020204" pitchFamily="34" charset="0"/>
              </a:rPr>
              <a:t>simpática</a:t>
            </a:r>
            <a:r>
              <a:rPr lang="en-GB" sz="2200" b="1" dirty="0">
                <a:solidFill>
                  <a:srgbClr val="C00000"/>
                </a:solidFill>
                <a:latin typeface="Century Gothic" panose="020B0502020202020204" pitchFamily="34" charset="0"/>
              </a:rPr>
              <a:t>.</a:t>
            </a:r>
          </a:p>
        </p:txBody>
      </p:sp>
    </p:spTree>
    <p:extLst>
      <p:ext uri="{BB962C8B-B14F-4D97-AF65-F5344CB8AC3E}">
        <p14:creationId xmlns:p14="http://schemas.microsoft.com/office/powerpoint/2010/main" val="20163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P spid="16" grpId="0"/>
      <p:bldP spid="17" grpId="0"/>
      <p:bldP spid="18" grpId="0"/>
      <p:bldP spid="19" grpId="0"/>
      <p:bldP spid="28" grpId="0"/>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590800"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Term 1.2 Week 1	</a:t>
            </a:r>
            <a:b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Term 1.1 Week 3</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0EC88343-E22B-42E3-9D4F-7294005D2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Rectangle 2">
            <a:extLst>
              <a:ext uri="{FF2B5EF4-FFF2-40B4-BE49-F238E27FC236}">
                <a16:creationId xmlns:a16="http://schemas.microsoft.com/office/drawing/2014/main" id="{2887ECD2-EECB-46B4-A302-3DEF80F681CF}"/>
              </a:ext>
            </a:extLst>
          </p:cNvPr>
          <p:cNvSpPr>
            <a:spLocks noChangeArrowheads="1"/>
          </p:cNvSpPr>
          <p:nvPr/>
        </p:nvSpPr>
        <p:spPr bwMode="auto">
          <a:xfrm>
            <a:off x="1402210" y="1554241"/>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5BD60A5D-8B4A-489C-8B4F-22B2C9C51444}"/>
              </a:ext>
            </a:extLst>
          </p:cNvPr>
          <p:cNvSpPr>
            <a:spLocks noChangeArrowheads="1"/>
          </p:cNvSpPr>
          <p:nvPr/>
        </p:nvSpPr>
        <p:spPr bwMode="auto">
          <a:xfrm>
            <a:off x="1399844" y="1554239"/>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E63B72B6-5553-46A1-B88A-13388C6ACD37}"/>
              </a:ext>
            </a:extLst>
          </p:cNvPr>
          <p:cNvSpPr>
            <a:spLocks noChangeShapeType="1"/>
          </p:cNvSpPr>
          <p:nvPr/>
        </p:nvSpPr>
        <p:spPr bwMode="auto">
          <a:xfrm>
            <a:off x="2085583" y="1542813"/>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646488C0-23AC-4C8F-BE5F-3B949186C0E5}"/>
              </a:ext>
            </a:extLst>
          </p:cNvPr>
          <p:cNvSpPr>
            <a:spLocks noChangeShapeType="1"/>
          </p:cNvSpPr>
          <p:nvPr/>
        </p:nvSpPr>
        <p:spPr bwMode="auto">
          <a:xfrm>
            <a:off x="2110271" y="154281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DD113938-B52E-469B-8C91-D7A034A5F07E}"/>
              </a:ext>
            </a:extLst>
          </p:cNvPr>
          <p:cNvSpPr>
            <a:spLocks noChangeShapeType="1"/>
          </p:cNvSpPr>
          <p:nvPr/>
        </p:nvSpPr>
        <p:spPr bwMode="auto">
          <a:xfrm>
            <a:off x="2085583" y="5699072"/>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37FFFE82-F493-456D-8EE8-D9F79D02E29C}"/>
              </a:ext>
            </a:extLst>
          </p:cNvPr>
          <p:cNvSpPr txBox="1">
            <a:spLocks noChangeArrowheads="1"/>
          </p:cNvSpPr>
          <p:nvPr/>
        </p:nvSpPr>
        <p:spPr bwMode="auto">
          <a:xfrm>
            <a:off x="2085583" y="35267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C7FB79C6-D9F2-4F59-8220-AECFD6F23567}"/>
              </a:ext>
            </a:extLst>
          </p:cNvPr>
          <p:cNvSpPr txBox="1">
            <a:spLocks noChangeArrowheads="1"/>
          </p:cNvSpPr>
          <p:nvPr/>
        </p:nvSpPr>
        <p:spPr bwMode="auto">
          <a:xfrm>
            <a:off x="2327062" y="138496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EC9E4A4D-1A7A-4566-8166-762BB4D3564A}"/>
              </a:ext>
            </a:extLst>
          </p:cNvPr>
          <p:cNvSpPr txBox="1">
            <a:spLocks noChangeArrowheads="1"/>
          </p:cNvSpPr>
          <p:nvPr/>
        </p:nvSpPr>
        <p:spPr bwMode="auto">
          <a:xfrm>
            <a:off x="2302374" y="551854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0B03C18E-59DC-42E2-BB1D-AEE30937AF36}"/>
              </a:ext>
            </a:extLst>
          </p:cNvPr>
          <p:cNvGraphicFramePr>
            <a:graphicFrameLocks noGrp="1"/>
          </p:cNvGraphicFramePr>
          <p:nvPr>
            <p:extLst>
              <p:ext uri="{D42A27DB-BD31-4B8C-83A1-F6EECF244321}">
                <p14:modId xmlns:p14="http://schemas.microsoft.com/office/powerpoint/2010/main" val="512472752"/>
              </p:ext>
            </p:extLst>
          </p:nvPr>
        </p:nvGraphicFramePr>
        <p:xfrm>
          <a:off x="6756311" y="463157"/>
          <a:ext cx="4993152" cy="5622305"/>
        </p:xfrm>
        <a:graphic>
          <a:graphicData uri="http://schemas.openxmlformats.org/drawingml/2006/table">
            <a:tbl>
              <a:tblPr firstRow="1" firstCol="1" bandRow="1"/>
              <a:tblGrid>
                <a:gridCol w="499085">
                  <a:extLst>
                    <a:ext uri="{9D8B030D-6E8A-4147-A177-3AD203B41FA5}">
                      <a16:colId xmlns:a16="http://schemas.microsoft.com/office/drawing/2014/main" val="20000"/>
                    </a:ext>
                  </a:extLst>
                </a:gridCol>
                <a:gridCol w="1934154">
                  <a:extLst>
                    <a:ext uri="{9D8B030D-6E8A-4147-A177-3AD203B41FA5}">
                      <a16:colId xmlns:a16="http://schemas.microsoft.com/office/drawing/2014/main" val="20001"/>
                    </a:ext>
                  </a:extLst>
                </a:gridCol>
                <a:gridCol w="2559913">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tx1"/>
                          </a:solidFill>
                          <a:effectLst/>
                          <a:latin typeface="+mn-lt"/>
                        </a:rPr>
                        <a:t> </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Español</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Inglés</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1</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hay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there is, there are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2</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una mesa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table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3</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una silla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chair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4</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mn-lt"/>
                          <a:ea typeface="SimSun" panose="02010600030101010101" pitchFamily="2" charset="-122"/>
                          <a:cs typeface="Times New Roman" panose="02020603050405020304" pitchFamily="18" charset="0"/>
                        </a:rPr>
                        <a:t>una ventana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mn-lt"/>
                          <a:ea typeface="SimSun" panose="02010600030101010101" pitchFamily="2" charset="-122"/>
                          <a:cs typeface="Times New Roman" panose="02020603050405020304" pitchFamily="18" charset="0"/>
                        </a:rPr>
                        <a:t>window</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5</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una puerta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door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una chica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girl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 chico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boy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aquí</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here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allí</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there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una persona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person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una clase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class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7000"/>
                        </a:lnSpc>
                        <a:spcAft>
                          <a:spcPts val="0"/>
                        </a:spcAft>
                      </a:pPr>
                      <a:r>
                        <a:rPr lang="en-GB" sz="2000" i="0" dirty="0" err="1">
                          <a:solidFill>
                            <a:schemeClr val="tx1"/>
                          </a:solidFill>
                          <a:effectLst/>
                          <a:latin typeface="+mn-lt"/>
                          <a:ea typeface="SimSun" panose="02010600030101010101" pitchFamily="2" charset="-122"/>
                          <a:cs typeface="Times New Roman" panose="02020603050405020304" pitchFamily="18" charset="0"/>
                        </a:rPr>
                        <a:t>mirar</a:t>
                      </a:r>
                      <a:endParaRPr lang="en-GB" sz="2000" i="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to look,</a:t>
                      </a:r>
                      <a:r>
                        <a:rPr lang="en-GB" sz="2000" baseline="0" dirty="0">
                          <a:solidFill>
                            <a:schemeClr val="tx1"/>
                          </a:solidFill>
                          <a:effectLst/>
                          <a:latin typeface="+mn-lt"/>
                          <a:ea typeface="SimSun" panose="02010600030101010101" pitchFamily="2" charset="-122"/>
                          <a:cs typeface="Times New Roman" panose="02020603050405020304" pitchFamily="18" charset="0"/>
                        </a:rPr>
                        <a:t> to look at</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85288"/>
                  </a:ext>
                </a:extLst>
              </a:tr>
            </a:tbl>
          </a:graphicData>
        </a:graphic>
      </p:graphicFrame>
      <p:sp>
        <p:nvSpPr>
          <p:cNvPr id="16" name="AutoShape 11">
            <a:hlinkClick r:id="" action="ppaction://noaction" highlightClick="1"/>
            <a:extLst>
              <a:ext uri="{FF2B5EF4-FFF2-40B4-BE49-F238E27FC236}">
                <a16:creationId xmlns:a16="http://schemas.microsoft.com/office/drawing/2014/main" id="{6DC073DB-DA8A-4A6E-9D8A-E12BA3E6759A}"/>
              </a:ext>
            </a:extLst>
          </p:cNvPr>
          <p:cNvSpPr>
            <a:spLocks noChangeArrowheads="1"/>
          </p:cNvSpPr>
          <p:nvPr/>
        </p:nvSpPr>
        <p:spPr bwMode="auto">
          <a:xfrm>
            <a:off x="1138946" y="5929492"/>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3" name="Group 2"/>
          <p:cNvGrpSpPr/>
          <p:nvPr/>
        </p:nvGrpSpPr>
        <p:grpSpPr>
          <a:xfrm>
            <a:off x="9252887" y="960032"/>
            <a:ext cx="2267343" cy="5059088"/>
            <a:chOff x="12648390" y="873042"/>
            <a:chExt cx="2267343" cy="5059088"/>
          </a:xfrm>
        </p:grpSpPr>
        <p:sp>
          <p:nvSpPr>
            <p:cNvPr id="30" name="Rectangle 29">
              <a:extLst>
                <a:ext uri="{FF2B5EF4-FFF2-40B4-BE49-F238E27FC236}">
                  <a16:creationId xmlns:a16="http://schemas.microsoft.com/office/drawing/2014/main" id="{8A5D98E7-F006-4763-90C8-A3F1808D2A2E}"/>
                </a:ext>
              </a:extLst>
            </p:cNvPr>
            <p:cNvSpPr/>
            <p:nvPr/>
          </p:nvSpPr>
          <p:spPr>
            <a:xfrm>
              <a:off x="12648390" y="873042"/>
              <a:ext cx="2267342"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F5E98E23-E2BE-419F-A6BC-C334593CCC47}"/>
                </a:ext>
              </a:extLst>
            </p:cNvPr>
            <p:cNvSpPr/>
            <p:nvPr/>
          </p:nvSpPr>
          <p:spPr>
            <a:xfrm>
              <a:off x="12648391" y="1309580"/>
              <a:ext cx="2267342"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917B2DAB-E435-4938-9E61-F786AD236BB4}"/>
                </a:ext>
              </a:extLst>
            </p:cNvPr>
            <p:cNvSpPr/>
            <p:nvPr/>
          </p:nvSpPr>
          <p:spPr>
            <a:xfrm>
              <a:off x="12648391" y="1727859"/>
              <a:ext cx="2267342"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0E9F756E-EA51-44D3-B966-4E2374E6BE03}"/>
                </a:ext>
              </a:extLst>
            </p:cNvPr>
            <p:cNvSpPr/>
            <p:nvPr/>
          </p:nvSpPr>
          <p:spPr>
            <a:xfrm>
              <a:off x="12648391" y="2189127"/>
              <a:ext cx="2267342"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FE14C3A6-F390-4A6C-89B2-D9331E2AB96F}"/>
                </a:ext>
              </a:extLst>
            </p:cNvPr>
            <p:cNvSpPr/>
            <p:nvPr/>
          </p:nvSpPr>
          <p:spPr>
            <a:xfrm>
              <a:off x="12648391" y="2605603"/>
              <a:ext cx="2267342"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76B8730C-CF91-45B2-9DB9-07EF57413075}"/>
                </a:ext>
              </a:extLst>
            </p:cNvPr>
            <p:cNvSpPr/>
            <p:nvPr/>
          </p:nvSpPr>
          <p:spPr>
            <a:xfrm>
              <a:off x="12648391" y="3013817"/>
              <a:ext cx="2267342"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FDFF7DCA-8EC2-44F4-9600-DADEC1DB49A4}"/>
                </a:ext>
              </a:extLst>
            </p:cNvPr>
            <p:cNvSpPr/>
            <p:nvPr/>
          </p:nvSpPr>
          <p:spPr>
            <a:xfrm>
              <a:off x="12648391" y="3453547"/>
              <a:ext cx="2267342"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BDD4CA7D-9CC6-4E9C-8EE9-0F4D2D5BF5FE}"/>
                </a:ext>
              </a:extLst>
            </p:cNvPr>
            <p:cNvSpPr/>
            <p:nvPr/>
          </p:nvSpPr>
          <p:spPr>
            <a:xfrm>
              <a:off x="12648390" y="3888105"/>
              <a:ext cx="2267342"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A1BC7604-0474-4F07-BC5A-E306C611180C}"/>
                </a:ext>
              </a:extLst>
            </p:cNvPr>
            <p:cNvSpPr/>
            <p:nvPr/>
          </p:nvSpPr>
          <p:spPr>
            <a:xfrm>
              <a:off x="12648391" y="4319684"/>
              <a:ext cx="2267342"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02873C06-7D6F-4B5A-9D23-06542582944B}"/>
                </a:ext>
              </a:extLst>
            </p:cNvPr>
            <p:cNvSpPr/>
            <p:nvPr/>
          </p:nvSpPr>
          <p:spPr>
            <a:xfrm>
              <a:off x="12648390" y="4769159"/>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B57E0ED4-B205-4105-B662-2869C84F162D}"/>
                </a:ext>
              </a:extLst>
            </p:cNvPr>
            <p:cNvSpPr/>
            <p:nvPr/>
          </p:nvSpPr>
          <p:spPr>
            <a:xfrm>
              <a:off x="12648390" y="5184450"/>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1" name="Rectangle 40">
              <a:extLst>
                <a:ext uri="{FF2B5EF4-FFF2-40B4-BE49-F238E27FC236}">
                  <a16:creationId xmlns:a16="http://schemas.microsoft.com/office/drawing/2014/main" id="{B57E0ED4-B205-4105-B662-2869C84F162D}"/>
                </a:ext>
              </a:extLst>
            </p:cNvPr>
            <p:cNvSpPr/>
            <p:nvPr/>
          </p:nvSpPr>
          <p:spPr>
            <a:xfrm>
              <a:off x="12648390" y="5600642"/>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42" name="Group 41"/>
          <p:cNvGrpSpPr/>
          <p:nvPr/>
        </p:nvGrpSpPr>
        <p:grpSpPr>
          <a:xfrm>
            <a:off x="7293081" y="960032"/>
            <a:ext cx="1770366" cy="5059088"/>
            <a:chOff x="12648390" y="873042"/>
            <a:chExt cx="2267343" cy="5059088"/>
          </a:xfrm>
        </p:grpSpPr>
        <p:sp>
          <p:nvSpPr>
            <p:cNvPr id="43" name="Rectangle 42">
              <a:extLst>
                <a:ext uri="{FF2B5EF4-FFF2-40B4-BE49-F238E27FC236}">
                  <a16:creationId xmlns:a16="http://schemas.microsoft.com/office/drawing/2014/main" id="{8A5D98E7-F006-4763-90C8-A3F1808D2A2E}"/>
                </a:ext>
              </a:extLst>
            </p:cNvPr>
            <p:cNvSpPr/>
            <p:nvPr/>
          </p:nvSpPr>
          <p:spPr>
            <a:xfrm>
              <a:off x="12648390" y="873042"/>
              <a:ext cx="2267342"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4" name="Rectangle 43">
              <a:extLst>
                <a:ext uri="{FF2B5EF4-FFF2-40B4-BE49-F238E27FC236}">
                  <a16:creationId xmlns:a16="http://schemas.microsoft.com/office/drawing/2014/main" id="{F5E98E23-E2BE-419F-A6BC-C334593CCC47}"/>
                </a:ext>
              </a:extLst>
            </p:cNvPr>
            <p:cNvSpPr/>
            <p:nvPr/>
          </p:nvSpPr>
          <p:spPr>
            <a:xfrm>
              <a:off x="12648391" y="1309580"/>
              <a:ext cx="2267342"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5" name="Rectangle 44">
              <a:extLst>
                <a:ext uri="{FF2B5EF4-FFF2-40B4-BE49-F238E27FC236}">
                  <a16:creationId xmlns:a16="http://schemas.microsoft.com/office/drawing/2014/main" id="{917B2DAB-E435-4938-9E61-F786AD236BB4}"/>
                </a:ext>
              </a:extLst>
            </p:cNvPr>
            <p:cNvSpPr/>
            <p:nvPr/>
          </p:nvSpPr>
          <p:spPr>
            <a:xfrm>
              <a:off x="12648391" y="1727859"/>
              <a:ext cx="2267342"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6" name="Rectangle 45">
              <a:extLst>
                <a:ext uri="{FF2B5EF4-FFF2-40B4-BE49-F238E27FC236}">
                  <a16:creationId xmlns:a16="http://schemas.microsoft.com/office/drawing/2014/main" id="{0E9F756E-EA51-44D3-B966-4E2374E6BE03}"/>
                </a:ext>
              </a:extLst>
            </p:cNvPr>
            <p:cNvSpPr/>
            <p:nvPr/>
          </p:nvSpPr>
          <p:spPr>
            <a:xfrm>
              <a:off x="12648391" y="2189127"/>
              <a:ext cx="2267342"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7" name="Rectangle 46">
              <a:extLst>
                <a:ext uri="{FF2B5EF4-FFF2-40B4-BE49-F238E27FC236}">
                  <a16:creationId xmlns:a16="http://schemas.microsoft.com/office/drawing/2014/main" id="{FE14C3A6-F390-4A6C-89B2-D9331E2AB96F}"/>
                </a:ext>
              </a:extLst>
            </p:cNvPr>
            <p:cNvSpPr/>
            <p:nvPr/>
          </p:nvSpPr>
          <p:spPr>
            <a:xfrm>
              <a:off x="12648391" y="2605603"/>
              <a:ext cx="2267342"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8" name="Rectangle 47">
              <a:extLst>
                <a:ext uri="{FF2B5EF4-FFF2-40B4-BE49-F238E27FC236}">
                  <a16:creationId xmlns:a16="http://schemas.microsoft.com/office/drawing/2014/main" id="{76B8730C-CF91-45B2-9DB9-07EF57413075}"/>
                </a:ext>
              </a:extLst>
            </p:cNvPr>
            <p:cNvSpPr/>
            <p:nvPr/>
          </p:nvSpPr>
          <p:spPr>
            <a:xfrm>
              <a:off x="12648391" y="3013817"/>
              <a:ext cx="2267342"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9" name="Rectangle 48">
              <a:extLst>
                <a:ext uri="{FF2B5EF4-FFF2-40B4-BE49-F238E27FC236}">
                  <a16:creationId xmlns:a16="http://schemas.microsoft.com/office/drawing/2014/main" id="{FDFF7DCA-8EC2-44F4-9600-DADEC1DB49A4}"/>
                </a:ext>
              </a:extLst>
            </p:cNvPr>
            <p:cNvSpPr/>
            <p:nvPr/>
          </p:nvSpPr>
          <p:spPr>
            <a:xfrm>
              <a:off x="12648391" y="3453547"/>
              <a:ext cx="2267342"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0" name="Rectangle 49">
              <a:extLst>
                <a:ext uri="{FF2B5EF4-FFF2-40B4-BE49-F238E27FC236}">
                  <a16:creationId xmlns:a16="http://schemas.microsoft.com/office/drawing/2014/main" id="{BDD4CA7D-9CC6-4E9C-8EE9-0F4D2D5BF5FE}"/>
                </a:ext>
              </a:extLst>
            </p:cNvPr>
            <p:cNvSpPr/>
            <p:nvPr/>
          </p:nvSpPr>
          <p:spPr>
            <a:xfrm>
              <a:off x="12648390" y="3888105"/>
              <a:ext cx="2267342"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1" name="Rectangle 50">
              <a:extLst>
                <a:ext uri="{FF2B5EF4-FFF2-40B4-BE49-F238E27FC236}">
                  <a16:creationId xmlns:a16="http://schemas.microsoft.com/office/drawing/2014/main" id="{A1BC7604-0474-4F07-BC5A-E306C611180C}"/>
                </a:ext>
              </a:extLst>
            </p:cNvPr>
            <p:cNvSpPr/>
            <p:nvPr/>
          </p:nvSpPr>
          <p:spPr>
            <a:xfrm>
              <a:off x="12648391" y="4319684"/>
              <a:ext cx="2267342"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2" name="Rectangle 51">
              <a:extLst>
                <a:ext uri="{FF2B5EF4-FFF2-40B4-BE49-F238E27FC236}">
                  <a16:creationId xmlns:a16="http://schemas.microsoft.com/office/drawing/2014/main" id="{02873C06-7D6F-4B5A-9D23-06542582944B}"/>
                </a:ext>
              </a:extLst>
            </p:cNvPr>
            <p:cNvSpPr/>
            <p:nvPr/>
          </p:nvSpPr>
          <p:spPr>
            <a:xfrm>
              <a:off x="12648390" y="4769159"/>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3" name="Rectangle 52">
              <a:extLst>
                <a:ext uri="{FF2B5EF4-FFF2-40B4-BE49-F238E27FC236}">
                  <a16:creationId xmlns:a16="http://schemas.microsoft.com/office/drawing/2014/main" id="{B57E0ED4-B205-4105-B662-2869C84F162D}"/>
                </a:ext>
              </a:extLst>
            </p:cNvPr>
            <p:cNvSpPr/>
            <p:nvPr/>
          </p:nvSpPr>
          <p:spPr>
            <a:xfrm>
              <a:off x="12648390" y="5184450"/>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54" name="Rectangle 53">
              <a:extLst>
                <a:ext uri="{FF2B5EF4-FFF2-40B4-BE49-F238E27FC236}">
                  <a16:creationId xmlns:a16="http://schemas.microsoft.com/office/drawing/2014/main" id="{B57E0ED4-B205-4105-B662-2869C84F162D}"/>
                </a:ext>
              </a:extLst>
            </p:cNvPr>
            <p:cNvSpPr/>
            <p:nvPr/>
          </p:nvSpPr>
          <p:spPr>
            <a:xfrm>
              <a:off x="12648390" y="5600642"/>
              <a:ext cx="2267342"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4990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7864-B73C-8D4C-A680-7EF4AA2C1C3F}"/>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5" name="TextBox 14"/>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pic>
        <p:nvPicPr>
          <p:cNvPr id="15364" name="Picture 4" descr="arrow pointing to the 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7227" y="1203875"/>
            <a:ext cx="1494362" cy="1250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pic>
        <p:nvPicPr>
          <p:cNvPr id="15362" name="Picture 2" descr="the number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5181" y="4483053"/>
            <a:ext cx="1438853" cy="13666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pic>
        <p:nvPicPr>
          <p:cNvPr id="15366" name="Picture 6" descr="two people row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3093" y="4884217"/>
            <a:ext cx="2028824" cy="1345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15370" name="Picture 10" descr="silhouette of a man with a question mar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0052" y="4557720"/>
            <a:ext cx="1365264" cy="12919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85054" y="10828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[calm]</a:t>
            </a:r>
          </a:p>
        </p:txBody>
      </p:sp>
      <p:sp>
        <p:nvSpPr>
          <p:cNvPr id="17" name="TextBox 16"/>
          <p:cNvSpPr txBox="1"/>
          <p:nvPr/>
        </p:nvSpPr>
        <p:spPr>
          <a:xfrm>
            <a:off x="6096000" y="4994389"/>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[team]</a:t>
            </a:r>
          </a:p>
        </p:txBody>
      </p:sp>
    </p:spTree>
    <p:extLst>
      <p:ext uri="{BB962C8B-B14F-4D97-AF65-F5344CB8AC3E}">
        <p14:creationId xmlns:p14="http://schemas.microsoft.com/office/powerpoint/2010/main" val="408582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iero.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500"/>
                                        <p:tgtEl>
                                          <p:spTgt spid="15364"/>
                                        </p:tgtEl>
                                      </p:cBhvr>
                                    </p:animEffect>
                                  </p:childTnLst>
                                  <p:subTnLst>
                                    <p:audio>
                                      <p:cMediaNode>
                                        <p:cTn display="0" masterRel="sameClick">
                                          <p:stCondLst>
                                            <p:cond evt="begin" delay="0">
                                              <p:tn val="26"/>
                                            </p:cond>
                                          </p:stCondLst>
                                          <p:endCondLst>
                                            <p:cond evt="onStopAudio" delay="0">
                                              <p:tgtEl>
                                                <p:sldTgt/>
                                              </p:tgtEl>
                                            </p:cond>
                                          </p:endCondLst>
                                        </p:cTn>
                                        <p:tgtEl>
                                          <p:sndTgt r:embed="rId5" name="izquier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tranquil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7" name="tranquil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quinc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subTnLst>
                                    <p:audio>
                                      <p:cMediaNode>
                                        <p:cTn display="0" masterRel="sameClick">
                                          <p:stCondLst>
                                            <p:cond evt="begin" delay="0">
                                              <p:tn val="46"/>
                                            </p:cond>
                                          </p:stCondLst>
                                          <p:endCondLst>
                                            <p:cond evt="onStopAudio" delay="0">
                                              <p:tgtEl>
                                                <p:sldTgt/>
                                              </p:tgtEl>
                                            </p:cond>
                                          </p:endCondLst>
                                        </p:cTn>
                                        <p:tgtEl>
                                          <p:sndTgt r:embed="rId8" name="quinc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9" name="equip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366"/>
                                        </p:tgtEl>
                                        <p:attrNameLst>
                                          <p:attrName>style.visibility</p:attrName>
                                        </p:attrNameLst>
                                      </p:cBhvr>
                                      <p:to>
                                        <p:strVal val="visible"/>
                                      </p:to>
                                    </p:set>
                                    <p:animEffect transition="in" filter="fade">
                                      <p:cBhvr>
                                        <p:cTn id="58" dur="500"/>
                                        <p:tgtEl>
                                          <p:spTgt spid="15366"/>
                                        </p:tgtEl>
                                      </p:cBhvr>
                                    </p:animEffect>
                                  </p:childTnLst>
                                  <p:subTnLst>
                                    <p:audio>
                                      <p:cMediaNode>
                                        <p:cTn display="0" masterRel="sameClick">
                                          <p:stCondLst>
                                            <p:cond evt="begin" delay="0">
                                              <p:tn val="56"/>
                                            </p:cond>
                                          </p:stCondLst>
                                          <p:endCondLst>
                                            <p:cond evt="onStopAudio" delay="0">
                                              <p:tgtEl>
                                                <p:sldTgt/>
                                              </p:tgtEl>
                                            </p:cond>
                                          </p:endCondLst>
                                        </p:cTn>
                                        <p:tgtEl>
                                          <p:sndTgt r:embed="rId9" name="equipo.wav"/>
                                        </p:tgtEl>
                                      </p:cMediaNode>
                                    </p:audio>
                                  </p:sub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10" name="qui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370"/>
                                        </p:tgtEl>
                                        <p:attrNameLst>
                                          <p:attrName>style.visibility</p:attrName>
                                        </p:attrNameLst>
                                      </p:cBhvr>
                                      <p:to>
                                        <p:strVal val="visible"/>
                                      </p:to>
                                    </p:set>
                                    <p:animEffect transition="in" filter="fade">
                                      <p:cBhvr>
                                        <p:cTn id="71" dur="500"/>
                                        <p:tgtEl>
                                          <p:spTgt spid="15370"/>
                                        </p:tgtEl>
                                      </p:cBhvr>
                                    </p:animEffect>
                                  </p:childTnLst>
                                  <p:subTnLst>
                                    <p:audio>
                                      <p:cMediaNode>
                                        <p:cTn display="0" masterRel="sameClick">
                                          <p:stCondLst>
                                            <p:cond evt="begin" delay="0">
                                              <p:tn val="69"/>
                                            </p:cond>
                                          </p:stCondLst>
                                          <p:endCondLst>
                                            <p:cond evt="onStopAudio" delay="0">
                                              <p:tgtEl>
                                                <p:sldTgt/>
                                              </p:tgtEl>
                                            </p:cond>
                                          </p:endCondLst>
                                        </p:cTn>
                                        <p:tgtEl>
                                          <p:sndTgt r:embed="rId10"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5" grpId="0"/>
      <p:bldP spid="10" grpId="0"/>
      <p:bldP spid="7" grpId="0"/>
      <p:bldP spid="11" grpId="0"/>
      <p:bldP spid="13" grpId="0"/>
      <p:bldP spid="6"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F273-825C-DC45-9749-B3C70F0E2058}"/>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07A4365E-113C-B343-89B2-59E46A1C76FA}"/>
              </a:ext>
            </a:extLst>
          </p:cNvPr>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Tree>
    <p:extLst>
      <p:ext uri="{BB962C8B-B14F-4D97-AF65-F5344CB8AC3E}">
        <p14:creationId xmlns:p14="http://schemas.microsoft.com/office/powerpoint/2010/main" val="11901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6" name="tranquil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quinc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8" name="equip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383F-1841-4C47-BA9B-8C90C0689ECD}"/>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07EF86C4-5B51-4C41-BDE8-B14E28897580}"/>
              </a:ext>
            </a:extLst>
          </p:cNvPr>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Tree>
    <p:extLst>
      <p:ext uri="{BB962C8B-B14F-4D97-AF65-F5344CB8AC3E}">
        <p14:creationId xmlns:p14="http://schemas.microsoft.com/office/powerpoint/2010/main" val="19704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Table 91">
            <a:extLst>
              <a:ext uri="{FF2B5EF4-FFF2-40B4-BE49-F238E27FC236}">
                <a16:creationId xmlns:a16="http://schemas.microsoft.com/office/drawing/2014/main" id="{AFE97E43-E041-4F5C-886C-672DFA8A65D2}"/>
              </a:ext>
            </a:extLst>
          </p:cNvPr>
          <p:cNvGraphicFramePr>
            <a:graphicFrameLocks noGrp="1"/>
          </p:cNvGraphicFramePr>
          <p:nvPr>
            <p:extLst>
              <p:ext uri="{D42A27DB-BD31-4B8C-83A1-F6EECF244321}">
                <p14:modId xmlns:p14="http://schemas.microsoft.com/office/powerpoint/2010/main" val="1892768520"/>
              </p:ext>
            </p:extLst>
          </p:nvPr>
        </p:nvGraphicFramePr>
        <p:xfrm>
          <a:off x="3940631" y="1879780"/>
          <a:ext cx="1592177" cy="4131575"/>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400" b="1" i="0" dirty="0">
                          <a:solidFill>
                            <a:schemeClr val="tx1"/>
                          </a:solidFill>
                          <a:latin typeface="Century Gothic" panose="020B0502020202020204" pitchFamily="34" charset="0"/>
                        </a:rPr>
                        <a:t>palabra</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CCE4E012-86B9-42E1-9877-6B0159FFC67B}"/>
              </a:ext>
            </a:extLst>
          </p:cNvPr>
          <p:cNvSpPr txBox="1"/>
          <p:nvPr/>
        </p:nvSpPr>
        <p:spPr>
          <a:xfrm>
            <a:off x="4108241" y="3475951"/>
            <a:ext cx="15384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¿___</a:t>
            </a:r>
            <a:r>
              <a:rPr kumimoji="0" lang="en-GB" sz="2200" b="1" i="0" u="none" strike="noStrike" kern="0" cap="none" spc="0" normalizeH="0" baseline="0" noProof="0" dirty="0" err="1">
                <a:ln>
                  <a:noFill/>
                </a:ln>
                <a:solidFill>
                  <a:srgbClr val="002060"/>
                </a:solidFill>
                <a:effectLst/>
                <a:uLnTx/>
                <a:uFillTx/>
                <a:latin typeface="+mj-lt"/>
              </a:rPr>
              <a:t>én</a:t>
            </a:r>
            <a:r>
              <a:rPr kumimoji="0" lang="en-GB" sz="2200" b="1" i="0" u="none" strike="noStrike" kern="0" cap="none" spc="0" normalizeH="0" baseline="0" noProof="0" dirty="0">
                <a:ln>
                  <a:noFill/>
                </a:ln>
                <a:solidFill>
                  <a:srgbClr val="002060"/>
                </a:solidFill>
                <a:effectLst/>
                <a:uLnTx/>
                <a:uFillTx/>
                <a:latin typeface="+mj-lt"/>
              </a:rPr>
              <a:t>?</a:t>
            </a:r>
          </a:p>
        </p:txBody>
      </p:sp>
      <p:sp>
        <p:nvSpPr>
          <p:cNvPr id="70" name="TextBox 69">
            <a:extLst>
              <a:ext uri="{FF2B5EF4-FFF2-40B4-BE49-F238E27FC236}">
                <a16:creationId xmlns:a16="http://schemas.microsoft.com/office/drawing/2014/main" id="{7E1812DB-CA11-4770-A4A9-78D33159374E}"/>
              </a:ext>
            </a:extLst>
          </p:cNvPr>
          <p:cNvSpPr txBox="1"/>
          <p:nvPr/>
        </p:nvSpPr>
        <p:spPr>
          <a:xfrm>
            <a:off x="4135581" y="2412091"/>
            <a:ext cx="124929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por____</a:t>
            </a:r>
          </a:p>
        </p:txBody>
      </p:sp>
      <p:graphicFrame>
        <p:nvGraphicFramePr>
          <p:cNvPr id="71" name="Table 70">
            <a:extLst>
              <a:ext uri="{FF2B5EF4-FFF2-40B4-BE49-F238E27FC236}">
                <a16:creationId xmlns:a16="http://schemas.microsoft.com/office/drawing/2014/main" id="{8214C5BE-4223-4AFF-8E68-7A0A33C70A72}"/>
              </a:ext>
            </a:extLst>
          </p:cNvPr>
          <p:cNvGraphicFramePr>
            <a:graphicFrameLocks noGrp="1"/>
          </p:cNvGraphicFramePr>
          <p:nvPr>
            <p:extLst>
              <p:ext uri="{D42A27DB-BD31-4B8C-83A1-F6EECF244321}">
                <p14:modId xmlns:p14="http://schemas.microsoft.com/office/powerpoint/2010/main" val="139483488"/>
              </p:ext>
            </p:extLst>
          </p:nvPr>
        </p:nvGraphicFramePr>
        <p:xfrm>
          <a:off x="183727" y="1879780"/>
          <a:ext cx="3475675" cy="4131575"/>
        </p:xfrm>
        <a:graphic>
          <a:graphicData uri="http://schemas.openxmlformats.org/drawingml/2006/table">
            <a:tbl>
              <a:tblPr firstRow="1" bandRow="1"/>
              <a:tblGrid>
                <a:gridCol w="723145">
                  <a:extLst>
                    <a:ext uri="{9D8B030D-6E8A-4147-A177-3AD203B41FA5}">
                      <a16:colId xmlns:a16="http://schemas.microsoft.com/office/drawing/2014/main" val="3826511760"/>
                    </a:ext>
                  </a:extLst>
                </a:gridCol>
                <a:gridCol w="1410715">
                  <a:extLst>
                    <a:ext uri="{9D8B030D-6E8A-4147-A177-3AD203B41FA5}">
                      <a16:colId xmlns:a16="http://schemas.microsoft.com/office/drawing/2014/main" val="2766133930"/>
                    </a:ext>
                  </a:extLst>
                </a:gridCol>
                <a:gridCol w="1341815">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algn="ctr" defTabSz="914400" rtl="0" eaLnBrk="1" latinLnBrk="0" hangingPunct="1"/>
                      <a:r>
                        <a:rPr lang="en-GB" sz="2400" b="1" i="0" kern="1200" dirty="0">
                          <a:solidFill>
                            <a:schemeClr val="tx1"/>
                          </a:solidFill>
                          <a:latin typeface="Century Gothic" panose="020B0502020202020204" pitchFamily="34" charset="0"/>
                          <a:ea typeface="+mn-ea"/>
                          <a:cs typeface="+mn-cs"/>
                        </a:rPr>
                        <a:t>QUE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algn="ctr" defTabSz="914400" rtl="0" eaLnBrk="1" latinLnBrk="0" hangingPunct="1"/>
                      <a:r>
                        <a:rPr lang="en-GB" sz="2400" b="1" i="0" kern="1200" dirty="0">
                          <a:solidFill>
                            <a:schemeClr val="tx1"/>
                          </a:solidFill>
                          <a:latin typeface="Century Gothic" panose="020B0502020202020204" pitchFamily="34" charset="0"/>
                          <a:ea typeface="+mn-ea"/>
                          <a:cs typeface="+mn-cs"/>
                        </a:rPr>
                        <a:t>QUI</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BE5D6"/>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BE5D6"/>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i="1" kern="1200" noProof="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i="1" kern="1200" noProof="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i="1" kern="1200" noProof="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algn="ctr" defTabSz="914400" rtl="0" eaLnBrk="1" latinLnBrk="0" hangingPunct="1"/>
                      <a:endParaRPr lang="en-GB" sz="2400" b="1" i="1" kern="1200" dirty="0">
                        <a:solidFill>
                          <a:schemeClr val="tx1"/>
                        </a:solidFill>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480737977"/>
                  </a:ext>
                </a:extLst>
              </a:tr>
            </a:tbl>
          </a:graphicData>
        </a:graphic>
      </p:graphicFrame>
      <p:sp>
        <p:nvSpPr>
          <p:cNvPr id="72" name="Action Button: Custom 4">
            <a:hlinkClick r:id="" action="ppaction://noaction" highlightClick="1">
              <a:snd r:embed="rId3" name="porque.wav"/>
            </a:hlinkClick>
            <a:extLst>
              <a:ext uri="{FF2B5EF4-FFF2-40B4-BE49-F238E27FC236}">
                <a16:creationId xmlns:a16="http://schemas.microsoft.com/office/drawing/2014/main" id="{D2A7D4FE-3D7E-4932-88EC-10F2DFFDD3D7}"/>
              </a:ext>
            </a:extLst>
          </p:cNvPr>
          <p:cNvSpPr/>
          <p:nvPr/>
        </p:nvSpPr>
        <p:spPr>
          <a:xfrm>
            <a:off x="345044" y="24684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73" name="Action Button: Custom 5">
            <a:hlinkClick r:id="" action="ppaction://noaction" highlightClick="1">
              <a:snd r:embed="rId4" name="tranquilo.wav"/>
            </a:hlinkClick>
            <a:extLst>
              <a:ext uri="{FF2B5EF4-FFF2-40B4-BE49-F238E27FC236}">
                <a16:creationId xmlns:a16="http://schemas.microsoft.com/office/drawing/2014/main" id="{E9A8636C-0659-4EDC-867C-88511F7A395D}"/>
              </a:ext>
            </a:extLst>
          </p:cNvPr>
          <p:cNvSpPr/>
          <p:nvPr/>
        </p:nvSpPr>
        <p:spPr>
          <a:xfrm>
            <a:off x="345044" y="298926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74" name="Action Button: Custom 6">
            <a:hlinkClick r:id="" action="ppaction://noaction" highlightClick="1">
              <a:snd r:embed="rId5" name="quien.wav"/>
            </a:hlinkClick>
            <a:extLst>
              <a:ext uri="{FF2B5EF4-FFF2-40B4-BE49-F238E27FC236}">
                <a16:creationId xmlns:a16="http://schemas.microsoft.com/office/drawing/2014/main" id="{54BC4A53-36EF-4B8B-85F9-952931887722}"/>
              </a:ext>
            </a:extLst>
          </p:cNvPr>
          <p:cNvSpPr/>
          <p:nvPr/>
        </p:nvSpPr>
        <p:spPr>
          <a:xfrm>
            <a:off x="345044" y="351012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75" name="Action Button: Custom 7">
            <a:hlinkClick r:id="" action="ppaction://noaction" highlightClick="1">
              <a:snd r:embed="rId6" name="parque.wav"/>
            </a:hlinkClick>
            <a:extLst>
              <a:ext uri="{FF2B5EF4-FFF2-40B4-BE49-F238E27FC236}">
                <a16:creationId xmlns:a16="http://schemas.microsoft.com/office/drawing/2014/main" id="{E4287AEB-FF59-491F-AA55-08F4445EB5C0}"/>
              </a:ext>
            </a:extLst>
          </p:cNvPr>
          <p:cNvSpPr/>
          <p:nvPr/>
        </p:nvSpPr>
        <p:spPr>
          <a:xfrm>
            <a:off x="345044" y="403098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76" name="Action Button: Custom 8">
            <a:hlinkClick r:id="" action="ppaction://noaction" highlightClick="1">
              <a:snd r:embed="rId7" name="quince.wav"/>
            </a:hlinkClick>
            <a:extLst>
              <a:ext uri="{FF2B5EF4-FFF2-40B4-BE49-F238E27FC236}">
                <a16:creationId xmlns:a16="http://schemas.microsoft.com/office/drawing/2014/main" id="{BFB52CEB-EEFB-4384-A5A7-F8EE539DAA4E}"/>
              </a:ext>
            </a:extLst>
          </p:cNvPr>
          <p:cNvSpPr/>
          <p:nvPr/>
        </p:nvSpPr>
        <p:spPr>
          <a:xfrm>
            <a:off x="345044" y="455184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77" name="Action Button: Custom 9">
            <a:hlinkClick r:id="" action="ppaction://noaction" highlightClick="1">
              <a:snd r:embed="rId8" name="quiero.wav"/>
            </a:hlinkClick>
            <a:extLst>
              <a:ext uri="{FF2B5EF4-FFF2-40B4-BE49-F238E27FC236}">
                <a16:creationId xmlns:a16="http://schemas.microsoft.com/office/drawing/2014/main" id="{0F82A81F-6833-4240-BAD0-350F47EE65A5}"/>
              </a:ext>
            </a:extLst>
          </p:cNvPr>
          <p:cNvSpPr/>
          <p:nvPr/>
        </p:nvSpPr>
        <p:spPr>
          <a:xfrm>
            <a:off x="344803" y="507270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79" name="Action Button: Custom 11">
            <a:hlinkClick r:id="" action="ppaction://noaction" highlightClick="1">
              <a:snd r:embed="rId9" name="que.wav"/>
            </a:hlinkClick>
            <a:extLst>
              <a:ext uri="{FF2B5EF4-FFF2-40B4-BE49-F238E27FC236}">
                <a16:creationId xmlns:a16="http://schemas.microsoft.com/office/drawing/2014/main" id="{E86C196B-00D5-4F0D-A7A0-DD443E69636E}"/>
              </a:ext>
            </a:extLst>
          </p:cNvPr>
          <p:cNvSpPr/>
          <p:nvPr/>
        </p:nvSpPr>
        <p:spPr>
          <a:xfrm>
            <a:off x="345044" y="557034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pic>
        <p:nvPicPr>
          <p:cNvPr id="82" name="Picture 81">
            <a:extLst>
              <a:ext uri="{FF2B5EF4-FFF2-40B4-BE49-F238E27FC236}">
                <a16:creationId xmlns:a16="http://schemas.microsoft.com/office/drawing/2014/main" id="{5CD1C821-3301-4864-83C7-3DFB11C47A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478" y="2376088"/>
            <a:ext cx="522871" cy="544657"/>
          </a:xfrm>
          <a:prstGeom prst="rect">
            <a:avLst/>
          </a:prstGeom>
        </p:spPr>
      </p:pic>
      <p:pic>
        <p:nvPicPr>
          <p:cNvPr id="83" name="Picture 82">
            <a:extLst>
              <a:ext uri="{FF2B5EF4-FFF2-40B4-BE49-F238E27FC236}">
                <a16:creationId xmlns:a16="http://schemas.microsoft.com/office/drawing/2014/main" id="{A6EF94A1-86EC-44B2-B60D-8AA2511EFD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81" y="2882062"/>
            <a:ext cx="522871" cy="544657"/>
          </a:xfrm>
          <a:prstGeom prst="rect">
            <a:avLst/>
          </a:prstGeom>
        </p:spPr>
      </p:pic>
      <p:pic>
        <p:nvPicPr>
          <p:cNvPr id="84" name="Picture 83">
            <a:extLst>
              <a:ext uri="{FF2B5EF4-FFF2-40B4-BE49-F238E27FC236}">
                <a16:creationId xmlns:a16="http://schemas.microsoft.com/office/drawing/2014/main" id="{0C229F24-E2FB-40EB-9746-DA8B6054F6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81" y="3412205"/>
            <a:ext cx="522871" cy="544657"/>
          </a:xfrm>
          <a:prstGeom prst="rect">
            <a:avLst/>
          </a:prstGeom>
        </p:spPr>
      </p:pic>
      <p:pic>
        <p:nvPicPr>
          <p:cNvPr id="85" name="Picture 84">
            <a:extLst>
              <a:ext uri="{FF2B5EF4-FFF2-40B4-BE49-F238E27FC236}">
                <a16:creationId xmlns:a16="http://schemas.microsoft.com/office/drawing/2014/main" id="{CA747656-2E8F-4DB0-93B3-774C732980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478" y="3913320"/>
            <a:ext cx="522871" cy="544657"/>
          </a:xfrm>
          <a:prstGeom prst="rect">
            <a:avLst/>
          </a:prstGeom>
        </p:spPr>
      </p:pic>
      <p:pic>
        <p:nvPicPr>
          <p:cNvPr id="86" name="Picture 85">
            <a:extLst>
              <a:ext uri="{FF2B5EF4-FFF2-40B4-BE49-F238E27FC236}">
                <a16:creationId xmlns:a16="http://schemas.microsoft.com/office/drawing/2014/main" id="{A7096F16-B7EC-40AF-A11B-A6BBC3C4B1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81" y="4448127"/>
            <a:ext cx="522871" cy="544657"/>
          </a:xfrm>
          <a:prstGeom prst="rect">
            <a:avLst/>
          </a:prstGeom>
        </p:spPr>
      </p:pic>
      <p:pic>
        <p:nvPicPr>
          <p:cNvPr id="87" name="Picture 86">
            <a:extLst>
              <a:ext uri="{FF2B5EF4-FFF2-40B4-BE49-F238E27FC236}">
                <a16:creationId xmlns:a16="http://schemas.microsoft.com/office/drawing/2014/main" id="{B04B20D9-0557-4389-BECE-02584C2B48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81" y="4966179"/>
            <a:ext cx="522871" cy="544657"/>
          </a:xfrm>
          <a:prstGeom prst="rect">
            <a:avLst/>
          </a:prstGeom>
        </p:spPr>
      </p:pic>
      <p:pic>
        <p:nvPicPr>
          <p:cNvPr id="88" name="Picture 87">
            <a:extLst>
              <a:ext uri="{FF2B5EF4-FFF2-40B4-BE49-F238E27FC236}">
                <a16:creationId xmlns:a16="http://schemas.microsoft.com/office/drawing/2014/main" id="{B749E05B-FC47-4E43-BA60-7DFDADEECD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478" y="5458144"/>
            <a:ext cx="522871" cy="544657"/>
          </a:xfrm>
          <a:prstGeom prst="rect">
            <a:avLst/>
          </a:prstGeom>
        </p:spPr>
      </p:pic>
      <p:sp>
        <p:nvSpPr>
          <p:cNvPr id="93" name="TextBox 92">
            <a:extLst>
              <a:ext uri="{FF2B5EF4-FFF2-40B4-BE49-F238E27FC236}">
                <a16:creationId xmlns:a16="http://schemas.microsoft.com/office/drawing/2014/main" id="{843A235F-6592-46F7-AF41-0EB5328557A9}"/>
              </a:ext>
            </a:extLst>
          </p:cNvPr>
          <p:cNvSpPr txBox="1"/>
          <p:nvPr/>
        </p:nvSpPr>
        <p:spPr>
          <a:xfrm>
            <a:off x="4595578" y="2412772"/>
            <a:ext cx="73184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mj-lt"/>
              </a:rPr>
              <a:t>que</a:t>
            </a:r>
          </a:p>
        </p:txBody>
      </p:sp>
      <p:sp>
        <p:nvSpPr>
          <p:cNvPr id="94" name="TextBox 93">
            <a:extLst>
              <a:ext uri="{FF2B5EF4-FFF2-40B4-BE49-F238E27FC236}">
                <a16:creationId xmlns:a16="http://schemas.microsoft.com/office/drawing/2014/main" id="{F7221C36-3430-471B-89D1-792FD30B75BB}"/>
              </a:ext>
            </a:extLst>
          </p:cNvPr>
          <p:cNvSpPr txBox="1"/>
          <p:nvPr/>
        </p:nvSpPr>
        <p:spPr>
          <a:xfrm>
            <a:off x="4027454" y="2953781"/>
            <a:ext cx="153348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tran___lo</a:t>
            </a:r>
          </a:p>
        </p:txBody>
      </p:sp>
      <p:sp>
        <p:nvSpPr>
          <p:cNvPr id="103" name="TextBox 102">
            <a:extLst>
              <a:ext uri="{FF2B5EF4-FFF2-40B4-BE49-F238E27FC236}">
                <a16:creationId xmlns:a16="http://schemas.microsoft.com/office/drawing/2014/main" id="{C36CC325-151C-486A-9008-F157651325BA}"/>
              </a:ext>
            </a:extLst>
          </p:cNvPr>
          <p:cNvSpPr txBox="1"/>
          <p:nvPr/>
        </p:nvSpPr>
        <p:spPr>
          <a:xfrm>
            <a:off x="4554026" y="2951497"/>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qui</a:t>
            </a:r>
          </a:p>
        </p:txBody>
      </p:sp>
      <p:sp>
        <p:nvSpPr>
          <p:cNvPr id="104" name="TextBox 103">
            <a:extLst>
              <a:ext uri="{FF2B5EF4-FFF2-40B4-BE49-F238E27FC236}">
                <a16:creationId xmlns:a16="http://schemas.microsoft.com/office/drawing/2014/main" id="{76992270-4BB3-401D-AE80-13CB495D643C}"/>
              </a:ext>
            </a:extLst>
          </p:cNvPr>
          <p:cNvSpPr txBox="1"/>
          <p:nvPr/>
        </p:nvSpPr>
        <p:spPr>
          <a:xfrm>
            <a:off x="4244612" y="3475951"/>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qui</a:t>
            </a:r>
          </a:p>
        </p:txBody>
      </p:sp>
      <p:graphicFrame>
        <p:nvGraphicFramePr>
          <p:cNvPr id="112" name="Table 111">
            <a:extLst>
              <a:ext uri="{FF2B5EF4-FFF2-40B4-BE49-F238E27FC236}">
                <a16:creationId xmlns:a16="http://schemas.microsoft.com/office/drawing/2014/main" id="{A58DDE36-BB12-49D7-9663-77702904208A}"/>
              </a:ext>
            </a:extLst>
          </p:cNvPr>
          <p:cNvGraphicFramePr>
            <a:graphicFrameLocks noGrp="1"/>
          </p:cNvGraphicFramePr>
          <p:nvPr>
            <p:extLst>
              <p:ext uri="{D42A27DB-BD31-4B8C-83A1-F6EECF244321}">
                <p14:modId xmlns:p14="http://schemas.microsoft.com/office/powerpoint/2010/main" val="2986154725"/>
              </p:ext>
            </p:extLst>
          </p:nvPr>
        </p:nvGraphicFramePr>
        <p:xfrm>
          <a:off x="5638620" y="1879780"/>
          <a:ext cx="4175632" cy="4131575"/>
        </p:xfrm>
        <a:graphic>
          <a:graphicData uri="http://schemas.openxmlformats.org/drawingml/2006/table">
            <a:tbl>
              <a:tblPr firstRow="1" bandRow="1"/>
              <a:tblGrid>
                <a:gridCol w="4175632">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bl>
          </a:graphicData>
        </a:graphic>
      </p:graphicFrame>
      <p:sp>
        <p:nvSpPr>
          <p:cNvPr id="113" name="TextBox 112">
            <a:extLst>
              <a:ext uri="{FF2B5EF4-FFF2-40B4-BE49-F238E27FC236}">
                <a16:creationId xmlns:a16="http://schemas.microsoft.com/office/drawing/2014/main" id="{390CCE9E-F598-4486-9977-ABB280D7BAF5}"/>
              </a:ext>
            </a:extLst>
          </p:cNvPr>
          <p:cNvSpPr txBox="1"/>
          <p:nvPr/>
        </p:nvSpPr>
        <p:spPr>
          <a:xfrm>
            <a:off x="5374796" y="1930729"/>
            <a:ext cx="481688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u="none" strike="noStrike" kern="0" cap="none" spc="0" normalizeH="0" baseline="0" noProof="0" dirty="0">
                <a:ln>
                  <a:noFill/>
                </a:ln>
                <a:effectLst/>
                <a:uLnTx/>
                <a:uFillTx/>
                <a:latin typeface="+mj-lt"/>
              </a:rPr>
              <a:t>¿</a:t>
            </a:r>
            <a:r>
              <a:rPr kumimoji="0" lang="en-GB" sz="2000" b="1" u="none" strike="noStrike" kern="0" cap="none" spc="0" normalizeH="0" baseline="0" noProof="0" dirty="0" err="1">
                <a:ln>
                  <a:noFill/>
                </a:ln>
                <a:effectLst/>
                <a:uLnTx/>
                <a:uFillTx/>
                <a:latin typeface="+mj-lt"/>
              </a:rPr>
              <a:t>Cómo</a:t>
            </a:r>
            <a:r>
              <a:rPr kumimoji="0" lang="en-GB" sz="2000" b="1" u="none" strike="noStrike" kern="0" cap="none" spc="0" normalizeH="0" baseline="0" noProof="0" dirty="0">
                <a:ln>
                  <a:noFill/>
                </a:ln>
                <a:effectLst/>
                <a:uLnTx/>
                <a:uFillTx/>
                <a:latin typeface="+mj-lt"/>
              </a:rPr>
              <a:t> se dice </a:t>
            </a:r>
            <a:r>
              <a:rPr kumimoji="0" lang="en-GB" sz="2000" b="1" u="none" strike="noStrike" kern="0" cap="none" spc="0" normalizeH="0" baseline="0" noProof="0" dirty="0" err="1">
                <a:ln>
                  <a:noFill/>
                </a:ln>
                <a:effectLst/>
                <a:uLnTx/>
                <a:uFillTx/>
                <a:latin typeface="+mj-lt"/>
              </a:rPr>
              <a:t>en</a:t>
            </a:r>
            <a:r>
              <a:rPr kumimoji="0" lang="en-GB" sz="2000" b="1" u="none" strike="noStrike" kern="0" cap="none" spc="0" normalizeH="0" baseline="0" noProof="0" dirty="0">
                <a:ln>
                  <a:noFill/>
                </a:ln>
                <a:effectLst/>
                <a:uLnTx/>
                <a:uFillTx/>
                <a:latin typeface="+mj-lt"/>
              </a:rPr>
              <a:t> </a:t>
            </a:r>
            <a:r>
              <a:rPr kumimoji="0" lang="en-GB" sz="2000" b="1" u="none" strike="noStrike" kern="0" cap="none" spc="0" normalizeH="0" baseline="0" noProof="0" dirty="0" err="1">
                <a:ln>
                  <a:noFill/>
                </a:ln>
                <a:effectLst/>
                <a:uLnTx/>
                <a:uFillTx/>
                <a:latin typeface="+mj-lt"/>
              </a:rPr>
              <a:t>inglés</a:t>
            </a:r>
            <a:r>
              <a:rPr kumimoji="0" lang="en-GB" sz="2000" b="1" u="none" strike="noStrike" kern="0" cap="none" spc="0" normalizeH="0" baseline="0" noProof="0" dirty="0">
                <a:ln>
                  <a:noFill/>
                </a:ln>
                <a:effectLst/>
                <a:uLnTx/>
                <a:uFillTx/>
                <a:latin typeface="+mj-lt"/>
              </a:rPr>
              <a:t>?</a:t>
            </a:r>
          </a:p>
        </p:txBody>
      </p:sp>
      <p:sp>
        <p:nvSpPr>
          <p:cNvPr id="114" name="TextBox 113">
            <a:extLst>
              <a:ext uri="{FF2B5EF4-FFF2-40B4-BE49-F238E27FC236}">
                <a16:creationId xmlns:a16="http://schemas.microsoft.com/office/drawing/2014/main" id="{3C400DE6-5652-4EB2-9407-BF7B9227783B}"/>
              </a:ext>
            </a:extLst>
          </p:cNvPr>
          <p:cNvSpPr txBox="1"/>
          <p:nvPr/>
        </p:nvSpPr>
        <p:spPr>
          <a:xfrm>
            <a:off x="7007496" y="2479587"/>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because</a:t>
            </a:r>
          </a:p>
        </p:txBody>
      </p:sp>
      <p:sp>
        <p:nvSpPr>
          <p:cNvPr id="115" name="TextBox 114">
            <a:extLst>
              <a:ext uri="{FF2B5EF4-FFF2-40B4-BE49-F238E27FC236}">
                <a16:creationId xmlns:a16="http://schemas.microsoft.com/office/drawing/2014/main" id="{78DD0CC8-AF38-41F3-95E0-9758E7C5E186}"/>
              </a:ext>
            </a:extLst>
          </p:cNvPr>
          <p:cNvSpPr txBox="1"/>
          <p:nvPr/>
        </p:nvSpPr>
        <p:spPr>
          <a:xfrm>
            <a:off x="6673470" y="2996401"/>
            <a:ext cx="211444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calm, tranquil</a:t>
            </a:r>
          </a:p>
        </p:txBody>
      </p:sp>
      <p:sp>
        <p:nvSpPr>
          <p:cNvPr id="116" name="TextBox 115">
            <a:extLst>
              <a:ext uri="{FF2B5EF4-FFF2-40B4-BE49-F238E27FC236}">
                <a16:creationId xmlns:a16="http://schemas.microsoft.com/office/drawing/2014/main" id="{8FBA0014-ABCB-4E8B-97FD-0A571FA34414}"/>
              </a:ext>
            </a:extLst>
          </p:cNvPr>
          <p:cNvSpPr txBox="1"/>
          <p:nvPr/>
        </p:nvSpPr>
        <p:spPr>
          <a:xfrm>
            <a:off x="7264187" y="3513215"/>
            <a:ext cx="93301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who?</a:t>
            </a:r>
          </a:p>
        </p:txBody>
      </p:sp>
      <p:sp>
        <p:nvSpPr>
          <p:cNvPr id="117" name="TextBox 116">
            <a:extLst>
              <a:ext uri="{FF2B5EF4-FFF2-40B4-BE49-F238E27FC236}">
                <a16:creationId xmlns:a16="http://schemas.microsoft.com/office/drawing/2014/main" id="{CDBEE1A8-6DCF-40DB-BB2A-D174CFFF035F}"/>
              </a:ext>
            </a:extLst>
          </p:cNvPr>
          <p:cNvSpPr txBox="1"/>
          <p:nvPr/>
        </p:nvSpPr>
        <p:spPr>
          <a:xfrm>
            <a:off x="7278435" y="4030029"/>
            <a:ext cx="90451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park</a:t>
            </a:r>
          </a:p>
        </p:txBody>
      </p:sp>
      <p:sp>
        <p:nvSpPr>
          <p:cNvPr id="118" name="TextBox 117">
            <a:extLst>
              <a:ext uri="{FF2B5EF4-FFF2-40B4-BE49-F238E27FC236}">
                <a16:creationId xmlns:a16="http://schemas.microsoft.com/office/drawing/2014/main" id="{EA5692BB-59D1-45AE-BA6B-E6E5FEBB743E}"/>
              </a:ext>
            </a:extLst>
          </p:cNvPr>
          <p:cNvSpPr txBox="1"/>
          <p:nvPr/>
        </p:nvSpPr>
        <p:spPr>
          <a:xfrm>
            <a:off x="7217366" y="4546843"/>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fifteen</a:t>
            </a:r>
          </a:p>
        </p:txBody>
      </p:sp>
      <p:sp>
        <p:nvSpPr>
          <p:cNvPr id="119" name="TextBox 118">
            <a:extLst>
              <a:ext uri="{FF2B5EF4-FFF2-40B4-BE49-F238E27FC236}">
                <a16:creationId xmlns:a16="http://schemas.microsoft.com/office/drawing/2014/main" id="{C9D0A02E-32E7-4445-BD2D-55697FC8A2E9}"/>
              </a:ext>
            </a:extLst>
          </p:cNvPr>
          <p:cNvSpPr txBox="1"/>
          <p:nvPr/>
        </p:nvSpPr>
        <p:spPr>
          <a:xfrm>
            <a:off x="7217366" y="5063657"/>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I want</a:t>
            </a:r>
          </a:p>
        </p:txBody>
      </p:sp>
      <p:sp>
        <p:nvSpPr>
          <p:cNvPr id="121" name="TextBox 120">
            <a:extLst>
              <a:ext uri="{FF2B5EF4-FFF2-40B4-BE49-F238E27FC236}">
                <a16:creationId xmlns:a16="http://schemas.microsoft.com/office/drawing/2014/main" id="{E3C4DE22-B2EF-48A3-9284-9844A404C64B}"/>
              </a:ext>
            </a:extLst>
          </p:cNvPr>
          <p:cNvSpPr txBox="1"/>
          <p:nvPr/>
        </p:nvSpPr>
        <p:spPr>
          <a:xfrm>
            <a:off x="7278435" y="5580468"/>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what?</a:t>
            </a:r>
          </a:p>
        </p:txBody>
      </p:sp>
      <p:sp>
        <p:nvSpPr>
          <p:cNvPr id="124" name="Title 123">
            <a:extLst>
              <a:ext uri="{FF2B5EF4-FFF2-40B4-BE49-F238E27FC236}">
                <a16:creationId xmlns:a16="http://schemas.microsoft.com/office/drawing/2014/main" id="{53DAB1B6-84AA-499A-9A73-FFD679577F48}"/>
              </a:ext>
            </a:extLst>
          </p:cNvPr>
          <p:cNvSpPr>
            <a:spLocks noGrp="1"/>
          </p:cNvSpPr>
          <p:nvPr>
            <p:ph type="title"/>
          </p:nvPr>
        </p:nvSpPr>
        <p:spPr>
          <a:xfrm>
            <a:off x="0" y="342253"/>
            <a:ext cx="3668704" cy="647577"/>
          </a:xfrm>
        </p:spPr>
        <p:txBody>
          <a:bodyPr>
            <a:normAutofit/>
          </a:bodyPr>
          <a:lstStyle/>
          <a:p>
            <a:pPr rtl="0" eaLnBrk="1" fontAlgn="auto" latinLnBrk="0" hangingPunct="1"/>
            <a:r>
              <a:rPr lang="en-GB" sz="2800" b="1" i="0" kern="1200" spc="0" baseline="0" dirty="0">
                <a:ln>
                  <a:noFill/>
                </a:ln>
                <a:solidFill>
                  <a:srgbClr val="FFFFFF"/>
                </a:solidFill>
                <a:effectLst/>
                <a:latin typeface="Century Gothic" panose="020B0502020202020204" pitchFamily="34" charset="0"/>
                <a:ea typeface="+mn-ea"/>
                <a:cs typeface="+mn-cs"/>
              </a:rPr>
              <a:t>¿Es [que] o [qui]?</a:t>
            </a:r>
            <a:endParaRPr lang="en-GB" sz="2800" dirty="0">
              <a:effectLst/>
            </a:endParaRPr>
          </a:p>
        </p:txBody>
      </p:sp>
      <p:pic>
        <p:nvPicPr>
          <p:cNvPr id="62" name="Graphic 61" descr="Teacher">
            <a:extLst>
              <a:ext uri="{FF2B5EF4-FFF2-40B4-BE49-F238E27FC236}">
                <a16:creationId xmlns:a16="http://schemas.microsoft.com/office/drawing/2014/main" id="{C2A2C0B4-818C-4BF7-B346-2C344ED990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66824" y="437092"/>
            <a:ext cx="914400" cy="914400"/>
          </a:xfrm>
          <a:prstGeom prst="rect">
            <a:avLst/>
          </a:prstGeom>
        </p:spPr>
      </p:pic>
      <p:sp>
        <p:nvSpPr>
          <p:cNvPr id="63" name="Speech Bubble: Rectangle with Corners Rounded 62">
            <a:extLst>
              <a:ext uri="{FF2B5EF4-FFF2-40B4-BE49-F238E27FC236}">
                <a16:creationId xmlns:a16="http://schemas.microsoft.com/office/drawing/2014/main" id="{8B566DCE-A7F7-4B94-9F66-9EB4575AD035}"/>
              </a:ext>
            </a:extLst>
          </p:cNvPr>
          <p:cNvSpPr/>
          <p:nvPr/>
        </p:nvSpPr>
        <p:spPr>
          <a:xfrm>
            <a:off x="4379562" y="711842"/>
            <a:ext cx="543469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Marca ‘que’ o ‘qui’.</a:t>
            </a:r>
          </a:p>
        </p:txBody>
      </p:sp>
      <p:sp>
        <p:nvSpPr>
          <p:cNvPr id="125" name="TextBox 124">
            <a:extLst>
              <a:ext uri="{FF2B5EF4-FFF2-40B4-BE49-F238E27FC236}">
                <a16:creationId xmlns:a16="http://schemas.microsoft.com/office/drawing/2014/main" id="{AA51C36B-ADCC-4BD0-B34C-B2A023DC9170}"/>
              </a:ext>
            </a:extLst>
          </p:cNvPr>
          <p:cNvSpPr txBox="1"/>
          <p:nvPr/>
        </p:nvSpPr>
        <p:spPr>
          <a:xfrm>
            <a:off x="9399368" y="227034"/>
            <a:ext cx="2792632"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dirty="0"/>
          </a:p>
        </p:txBody>
      </p:sp>
      <p:sp>
        <p:nvSpPr>
          <p:cNvPr id="126" name="TextBox 125">
            <a:extLst>
              <a:ext uri="{FF2B5EF4-FFF2-40B4-BE49-F238E27FC236}">
                <a16:creationId xmlns:a16="http://schemas.microsoft.com/office/drawing/2014/main" id="{7161D048-75B1-4FE5-8842-5E6D3F4A827C}"/>
              </a:ext>
            </a:extLst>
          </p:cNvPr>
          <p:cNvSpPr txBox="1"/>
          <p:nvPr/>
        </p:nvSpPr>
        <p:spPr>
          <a:xfrm>
            <a:off x="4167310" y="3931866"/>
            <a:ext cx="123075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effectLst/>
                <a:uLnTx/>
                <a:uFillTx/>
              </a:rPr>
              <a:t>par</a:t>
            </a:r>
            <a:r>
              <a:rPr kumimoji="0" lang="en-GB" sz="2200" b="1" i="0" u="none" strike="noStrike" kern="0" cap="none" spc="0" normalizeH="0" baseline="0" noProof="0" dirty="0" err="1">
                <a:ln>
                  <a:noFill/>
                </a:ln>
                <a:solidFill>
                  <a:srgbClr val="7030A0"/>
                </a:solidFill>
                <a:effectLst/>
                <a:uLnTx/>
                <a:uFillTx/>
              </a:rPr>
              <a:t>que</a:t>
            </a:r>
            <a:endParaRPr kumimoji="0" lang="en-GB" sz="2200" b="1" i="0" u="none" strike="noStrike" kern="0" cap="none" spc="0" normalizeH="0" baseline="0" noProof="0" dirty="0">
              <a:ln>
                <a:noFill/>
              </a:ln>
              <a:solidFill>
                <a:srgbClr val="7030A0"/>
              </a:solidFill>
              <a:effectLst/>
              <a:uLnTx/>
              <a:uFillTx/>
            </a:endParaRPr>
          </a:p>
        </p:txBody>
      </p:sp>
      <p:sp>
        <p:nvSpPr>
          <p:cNvPr id="127" name="TextBox 126">
            <a:extLst>
              <a:ext uri="{FF2B5EF4-FFF2-40B4-BE49-F238E27FC236}">
                <a16:creationId xmlns:a16="http://schemas.microsoft.com/office/drawing/2014/main" id="{5E608244-A7B6-4F7C-B9DF-DC5A9FBD6185}"/>
              </a:ext>
            </a:extLst>
          </p:cNvPr>
          <p:cNvSpPr txBox="1"/>
          <p:nvPr/>
        </p:nvSpPr>
        <p:spPr>
          <a:xfrm>
            <a:off x="4204462" y="4495533"/>
            <a:ext cx="115645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rPr>
              <a:t>qui</a:t>
            </a:r>
            <a:r>
              <a:rPr kumimoji="0" lang="en-GB" sz="2200" b="1" i="0" u="none" strike="noStrike" kern="0" cap="none" spc="0" normalizeH="0" baseline="0" noProof="0" dirty="0">
                <a:ln>
                  <a:noFill/>
                </a:ln>
                <a:effectLst/>
                <a:uLnTx/>
                <a:uFillTx/>
              </a:rPr>
              <a:t>nce</a:t>
            </a:r>
          </a:p>
        </p:txBody>
      </p:sp>
      <p:sp>
        <p:nvSpPr>
          <p:cNvPr id="128" name="TextBox 127">
            <a:extLst>
              <a:ext uri="{FF2B5EF4-FFF2-40B4-BE49-F238E27FC236}">
                <a16:creationId xmlns:a16="http://schemas.microsoft.com/office/drawing/2014/main" id="{2E5724D4-EB44-4754-A951-8C4DB8E1CF09}"/>
              </a:ext>
            </a:extLst>
          </p:cNvPr>
          <p:cNvSpPr txBox="1"/>
          <p:nvPr/>
        </p:nvSpPr>
        <p:spPr>
          <a:xfrm>
            <a:off x="4241894" y="4958026"/>
            <a:ext cx="108158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rPr>
              <a:t>qui</a:t>
            </a:r>
            <a:r>
              <a:rPr kumimoji="0" lang="en-GB" sz="2200" b="1" i="0" u="none" strike="noStrike" kern="0" cap="none" spc="0" normalizeH="0" baseline="0" noProof="0" dirty="0" err="1">
                <a:ln>
                  <a:noFill/>
                </a:ln>
                <a:effectLst/>
                <a:uLnTx/>
                <a:uFillTx/>
              </a:rPr>
              <a:t>ero</a:t>
            </a:r>
            <a:endParaRPr kumimoji="0" lang="en-GB" sz="2200" b="1" i="0" u="none" strike="noStrike" kern="0" cap="none" spc="0" normalizeH="0" baseline="0" noProof="0" dirty="0">
              <a:ln>
                <a:noFill/>
              </a:ln>
              <a:effectLst/>
              <a:uLnTx/>
              <a:uFillTx/>
            </a:endParaRPr>
          </a:p>
        </p:txBody>
      </p:sp>
      <p:sp>
        <p:nvSpPr>
          <p:cNvPr id="129" name="TextBox 128">
            <a:extLst>
              <a:ext uri="{FF2B5EF4-FFF2-40B4-BE49-F238E27FC236}">
                <a16:creationId xmlns:a16="http://schemas.microsoft.com/office/drawing/2014/main" id="{E00E5F6D-B50C-4A82-B35E-67F1E6FECFB1}"/>
              </a:ext>
            </a:extLst>
          </p:cNvPr>
          <p:cNvSpPr txBox="1"/>
          <p:nvPr/>
        </p:nvSpPr>
        <p:spPr>
          <a:xfrm>
            <a:off x="4136600" y="5515027"/>
            <a:ext cx="107192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a:t>
            </a:r>
            <a:r>
              <a:rPr kumimoji="0" lang="en-GB" sz="2200" b="1" i="0" u="none" strike="noStrike" kern="0" cap="none" spc="0" normalizeH="0" baseline="0" noProof="0" dirty="0" err="1">
                <a:ln>
                  <a:noFill/>
                </a:ln>
                <a:solidFill>
                  <a:srgbClr val="7030A0"/>
                </a:solidFill>
                <a:effectLst/>
                <a:uLnTx/>
                <a:uFillTx/>
              </a:rPr>
              <a:t>qué</a:t>
            </a:r>
            <a:r>
              <a:rPr kumimoji="0" lang="en-GB" sz="2200" b="1" i="0" u="none" strike="noStrike" kern="0" cap="none" spc="0" normalizeH="0" baseline="0" noProof="0" dirty="0">
                <a:ln>
                  <a:noFill/>
                </a:ln>
                <a:solidFill>
                  <a:srgbClr val="002060"/>
                </a:solidFill>
                <a:effectLst/>
                <a:uLnTx/>
                <a:uFillTx/>
              </a:rPr>
              <a:t>?</a:t>
            </a:r>
          </a:p>
        </p:txBody>
      </p:sp>
      <p:sp>
        <p:nvSpPr>
          <p:cNvPr id="130" name="Speech Bubble: Rectangle with Corners Rounded 129">
            <a:extLst>
              <a:ext uri="{FF2B5EF4-FFF2-40B4-BE49-F238E27FC236}">
                <a16:creationId xmlns:a16="http://schemas.microsoft.com/office/drawing/2014/main" id="{DC54E9CC-AA68-4A17-8FB4-F04627E5D307}"/>
              </a:ext>
            </a:extLst>
          </p:cNvPr>
          <p:cNvSpPr/>
          <p:nvPr/>
        </p:nvSpPr>
        <p:spPr>
          <a:xfrm>
            <a:off x="6155310" y="1303775"/>
            <a:ext cx="589953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Escribe</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la palabra.</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fade">
                                      <p:cBhvr>
                                        <p:cTn id="37" dur="500"/>
                                        <p:tgtEl>
                                          <p:spTgt spid="130"/>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2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2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1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1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1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1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1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17"/>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1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1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93" grpId="0"/>
      <p:bldP spid="94" grpId="0"/>
      <p:bldP spid="103" grpId="0"/>
      <p:bldP spid="104" grpId="0"/>
      <p:bldP spid="113" grpId="0"/>
      <p:bldP spid="114" grpId="0"/>
      <p:bldP spid="115" grpId="0"/>
      <p:bldP spid="116" grpId="0"/>
      <p:bldP spid="117" grpId="0"/>
      <p:bldP spid="118" grpId="0"/>
      <p:bldP spid="119" grpId="0"/>
      <p:bldP spid="121" grpId="0"/>
      <p:bldP spid="126" grpId="0"/>
      <p:bldP spid="127" grpId="0"/>
      <p:bldP spid="128" grpId="0"/>
      <p:bldP spid="129" grpId="0"/>
      <p:bldP spid="1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38A700-C1E0-458F-86E8-3E038FAE159D}"/>
              </a:ext>
            </a:extLst>
          </p:cNvPr>
          <p:cNvSpPr txBox="1"/>
          <p:nvPr/>
        </p:nvSpPr>
        <p:spPr>
          <a:xfrm>
            <a:off x="260052" y="1182144"/>
            <a:ext cx="1929831" cy="461665"/>
          </a:xfrm>
          <a:prstGeom prst="rect">
            <a:avLst/>
          </a:prstGeom>
          <a:noFill/>
          <a:ln>
            <a:noFill/>
          </a:ln>
        </p:spPr>
        <p:txBody>
          <a:bodyPr wrap="square" rtlCol="0">
            <a:spAutoFit/>
          </a:bodyPr>
          <a:lstStyle/>
          <a:p>
            <a:pPr algn="ctr"/>
            <a:r>
              <a:rPr lang="en-GB" sz="2400" b="1" dirty="0">
                <a:solidFill>
                  <a:srgbClr val="115076"/>
                </a:solidFill>
                <a:latin typeface="Century Gothic" panose="020B0502020202020204" pitchFamily="34" charset="0"/>
              </a:rPr>
              <a:t>la puerta</a:t>
            </a:r>
          </a:p>
        </p:txBody>
      </p:sp>
      <p:sp>
        <p:nvSpPr>
          <p:cNvPr id="7" name="TextBox 6">
            <a:extLst>
              <a:ext uri="{FF2B5EF4-FFF2-40B4-BE49-F238E27FC236}">
                <a16:creationId xmlns:a16="http://schemas.microsoft.com/office/drawing/2014/main" id="{22428851-B027-4166-A856-802E119C8EB3}"/>
              </a:ext>
            </a:extLst>
          </p:cNvPr>
          <p:cNvSpPr txBox="1"/>
          <p:nvPr/>
        </p:nvSpPr>
        <p:spPr>
          <a:xfrm>
            <a:off x="1552120" y="1761885"/>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allí</a:t>
            </a:r>
          </a:p>
        </p:txBody>
      </p:sp>
      <p:sp>
        <p:nvSpPr>
          <p:cNvPr id="8" name="TextBox 7">
            <a:extLst>
              <a:ext uri="{FF2B5EF4-FFF2-40B4-BE49-F238E27FC236}">
                <a16:creationId xmlns:a16="http://schemas.microsoft.com/office/drawing/2014/main" id="{FB350882-8FF6-4912-92D1-DD6FC2A94949}"/>
              </a:ext>
            </a:extLst>
          </p:cNvPr>
          <p:cNvSpPr txBox="1"/>
          <p:nvPr/>
        </p:nvSpPr>
        <p:spPr>
          <a:xfrm>
            <a:off x="3662316" y="1392802"/>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la ventana</a:t>
            </a:r>
          </a:p>
        </p:txBody>
      </p:sp>
      <p:sp>
        <p:nvSpPr>
          <p:cNvPr id="9" name="TextBox 8">
            <a:extLst>
              <a:ext uri="{FF2B5EF4-FFF2-40B4-BE49-F238E27FC236}">
                <a16:creationId xmlns:a16="http://schemas.microsoft.com/office/drawing/2014/main" id="{4D1F760C-C88F-4FD0-8665-082AE44FC4D6}"/>
              </a:ext>
            </a:extLst>
          </p:cNvPr>
          <p:cNvSpPr txBox="1"/>
          <p:nvPr/>
        </p:nvSpPr>
        <p:spPr>
          <a:xfrm>
            <a:off x="5850537" y="383066"/>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la clase</a:t>
            </a:r>
          </a:p>
        </p:txBody>
      </p:sp>
      <p:sp>
        <p:nvSpPr>
          <p:cNvPr id="10" name="TextBox 9">
            <a:extLst>
              <a:ext uri="{FF2B5EF4-FFF2-40B4-BE49-F238E27FC236}">
                <a16:creationId xmlns:a16="http://schemas.microsoft.com/office/drawing/2014/main" id="{13F2E257-05C5-4B00-9058-470AF168B115}"/>
              </a:ext>
            </a:extLst>
          </p:cNvPr>
          <p:cNvSpPr txBox="1"/>
          <p:nvPr/>
        </p:nvSpPr>
        <p:spPr>
          <a:xfrm>
            <a:off x="7943361" y="1093215"/>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aquí</a:t>
            </a:r>
          </a:p>
        </p:txBody>
      </p:sp>
      <p:sp>
        <p:nvSpPr>
          <p:cNvPr id="12" name="TextBox 11">
            <a:extLst>
              <a:ext uri="{FF2B5EF4-FFF2-40B4-BE49-F238E27FC236}">
                <a16:creationId xmlns:a16="http://schemas.microsoft.com/office/drawing/2014/main" id="{D820D587-EFEA-4A96-9C35-3B481F17B82D}"/>
              </a:ext>
            </a:extLst>
          </p:cNvPr>
          <p:cNvSpPr txBox="1"/>
          <p:nvPr/>
        </p:nvSpPr>
        <p:spPr>
          <a:xfrm>
            <a:off x="9989571" y="2147208"/>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la mesa</a:t>
            </a:r>
          </a:p>
        </p:txBody>
      </p:sp>
      <p:grpSp>
        <p:nvGrpSpPr>
          <p:cNvPr id="13" name="Group 12">
            <a:extLst>
              <a:ext uri="{FF2B5EF4-FFF2-40B4-BE49-F238E27FC236}">
                <a16:creationId xmlns:a16="http://schemas.microsoft.com/office/drawing/2014/main" id="{32F86ED5-B503-4839-B6AA-3A7B46B4FFFD}"/>
              </a:ext>
            </a:extLst>
          </p:cNvPr>
          <p:cNvGrpSpPr/>
          <p:nvPr/>
        </p:nvGrpSpPr>
        <p:grpSpPr>
          <a:xfrm>
            <a:off x="356697" y="1032440"/>
            <a:ext cx="8447988" cy="3178414"/>
            <a:chOff x="248820" y="837020"/>
            <a:chExt cx="8296204" cy="3120842"/>
          </a:xfrm>
        </p:grpSpPr>
        <p:cxnSp>
          <p:nvCxnSpPr>
            <p:cNvPr id="14" name="Curved Connector 2">
              <a:extLst>
                <a:ext uri="{FF2B5EF4-FFF2-40B4-BE49-F238E27FC236}">
                  <a16:creationId xmlns:a16="http://schemas.microsoft.com/office/drawing/2014/main" id="{808B2120-D0EB-43FE-BC83-BE6D27128692}"/>
                </a:ext>
              </a:extLst>
            </p:cNvPr>
            <p:cNvCxnSpPr>
              <a:cxnSpLocks/>
              <a:stCxn id="15" idx="4"/>
              <a:endCxn id="39" idx="0"/>
            </p:cNvCxnSpPr>
            <p:nvPr/>
          </p:nvCxnSpPr>
          <p:spPr>
            <a:xfrm rot="16200000" flipH="1">
              <a:off x="3646020" y="-941142"/>
              <a:ext cx="2324965" cy="7473043"/>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16029EF-2E50-4C1B-A4D8-60ACFA99F346}"/>
                </a:ext>
              </a:extLst>
            </p:cNvPr>
            <p:cNvSpPr/>
            <p:nvPr/>
          </p:nvSpPr>
          <p:spPr>
            <a:xfrm>
              <a:off x="248820" y="837020"/>
              <a:ext cx="1646322" cy="79587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a:extLst>
              <a:ext uri="{FF2B5EF4-FFF2-40B4-BE49-F238E27FC236}">
                <a16:creationId xmlns:a16="http://schemas.microsoft.com/office/drawing/2014/main" id="{DCDD40C9-B948-48A7-B3EC-467DB32863E6}"/>
              </a:ext>
            </a:extLst>
          </p:cNvPr>
          <p:cNvGrpSpPr/>
          <p:nvPr/>
        </p:nvGrpSpPr>
        <p:grpSpPr>
          <a:xfrm>
            <a:off x="4553770" y="120484"/>
            <a:ext cx="3257857" cy="4753689"/>
            <a:chOff x="4511630" y="120484"/>
            <a:chExt cx="3299997" cy="4209113"/>
          </a:xfrm>
        </p:grpSpPr>
        <p:sp>
          <p:nvSpPr>
            <p:cNvPr id="20" name="Oval 19">
              <a:extLst>
                <a:ext uri="{FF2B5EF4-FFF2-40B4-BE49-F238E27FC236}">
                  <a16:creationId xmlns:a16="http://schemas.microsoft.com/office/drawing/2014/main" id="{CACD9B8F-3AAD-4EBB-8899-E9C439EB7FF6}"/>
                </a:ext>
              </a:extLst>
            </p:cNvPr>
            <p:cNvSpPr/>
            <p:nvPr/>
          </p:nvSpPr>
          <p:spPr>
            <a:xfrm>
              <a:off x="5969689" y="120484"/>
              <a:ext cx="1841938" cy="91943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Curved Connector 27">
              <a:extLst>
                <a:ext uri="{FF2B5EF4-FFF2-40B4-BE49-F238E27FC236}">
                  <a16:creationId xmlns:a16="http://schemas.microsoft.com/office/drawing/2014/main" id="{6AF5066D-6B10-493B-A339-A3A7483B5D81}"/>
                </a:ext>
              </a:extLst>
            </p:cNvPr>
            <p:cNvCxnSpPr>
              <a:cxnSpLocks/>
              <a:stCxn id="20" idx="4"/>
            </p:cNvCxnSpPr>
            <p:nvPr/>
          </p:nvCxnSpPr>
          <p:spPr>
            <a:xfrm rot="5400000">
              <a:off x="4056307" y="1495246"/>
              <a:ext cx="3289674" cy="2379028"/>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29E4575-8F97-4B48-8CE9-C0FD38E4AF2F}"/>
              </a:ext>
            </a:extLst>
          </p:cNvPr>
          <p:cNvGrpSpPr/>
          <p:nvPr/>
        </p:nvGrpSpPr>
        <p:grpSpPr>
          <a:xfrm>
            <a:off x="3717636" y="1272787"/>
            <a:ext cx="7511118" cy="3238230"/>
            <a:chOff x="3717636" y="1272787"/>
            <a:chExt cx="7511118" cy="3238230"/>
          </a:xfrm>
        </p:grpSpPr>
        <p:sp>
          <p:nvSpPr>
            <p:cNvPr id="23" name="Oval 22">
              <a:extLst>
                <a:ext uri="{FF2B5EF4-FFF2-40B4-BE49-F238E27FC236}">
                  <a16:creationId xmlns:a16="http://schemas.microsoft.com/office/drawing/2014/main" id="{C7798E85-8AC0-4BC5-A555-6F51D4562159}"/>
                </a:ext>
              </a:extLst>
            </p:cNvPr>
            <p:cNvSpPr/>
            <p:nvPr/>
          </p:nvSpPr>
          <p:spPr>
            <a:xfrm>
              <a:off x="3717636" y="1272787"/>
              <a:ext cx="2033280"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Curved Connector 28">
              <a:extLst>
                <a:ext uri="{FF2B5EF4-FFF2-40B4-BE49-F238E27FC236}">
                  <a16:creationId xmlns:a16="http://schemas.microsoft.com/office/drawing/2014/main" id="{AE8EFD42-E7D4-439D-B152-041F4744EEC4}"/>
                </a:ext>
              </a:extLst>
            </p:cNvPr>
            <p:cNvCxnSpPr>
              <a:cxnSpLocks/>
              <a:endCxn id="45" idx="0"/>
            </p:cNvCxnSpPr>
            <p:nvPr/>
          </p:nvCxnSpPr>
          <p:spPr>
            <a:xfrm>
              <a:off x="4672166" y="1953684"/>
              <a:ext cx="6556588" cy="2557333"/>
            </a:xfrm>
            <a:prstGeom prst="curved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A0C5F16-4054-4181-A7DE-A901A3D720E8}"/>
              </a:ext>
            </a:extLst>
          </p:cNvPr>
          <p:cNvGrpSpPr/>
          <p:nvPr/>
        </p:nvGrpSpPr>
        <p:grpSpPr>
          <a:xfrm>
            <a:off x="2622107" y="964559"/>
            <a:ext cx="7253343" cy="3909613"/>
            <a:chOff x="-3560448" y="272203"/>
            <a:chExt cx="7253343" cy="3601088"/>
          </a:xfrm>
        </p:grpSpPr>
        <p:sp>
          <p:nvSpPr>
            <p:cNvPr id="26" name="Oval 25">
              <a:extLst>
                <a:ext uri="{FF2B5EF4-FFF2-40B4-BE49-F238E27FC236}">
                  <a16:creationId xmlns:a16="http://schemas.microsoft.com/office/drawing/2014/main" id="{1F2CA516-1D9D-4971-A670-DD5B0F854104}"/>
                </a:ext>
              </a:extLst>
            </p:cNvPr>
            <p:cNvSpPr/>
            <p:nvPr/>
          </p:nvSpPr>
          <p:spPr>
            <a:xfrm>
              <a:off x="2068541" y="272203"/>
              <a:ext cx="1624354"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7" name="Curved Connector 29">
              <a:extLst>
                <a:ext uri="{FF2B5EF4-FFF2-40B4-BE49-F238E27FC236}">
                  <a16:creationId xmlns:a16="http://schemas.microsoft.com/office/drawing/2014/main" id="{D8821CA5-6568-4F5F-97D8-48C63D0440BF}"/>
                </a:ext>
              </a:extLst>
            </p:cNvPr>
            <p:cNvCxnSpPr>
              <a:cxnSpLocks/>
              <a:stCxn id="26" idx="4"/>
              <a:endCxn id="41" idx="0"/>
            </p:cNvCxnSpPr>
            <p:nvPr/>
          </p:nvCxnSpPr>
          <p:spPr>
            <a:xfrm rot="5400000">
              <a:off x="-1808876" y="-816304"/>
              <a:ext cx="2938023" cy="6441167"/>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8E916CF-DA76-48CF-83E7-71715B3FD87B}"/>
              </a:ext>
            </a:extLst>
          </p:cNvPr>
          <p:cNvGrpSpPr/>
          <p:nvPr/>
        </p:nvGrpSpPr>
        <p:grpSpPr>
          <a:xfrm>
            <a:off x="6787063" y="2080432"/>
            <a:ext cx="5129620" cy="2675431"/>
            <a:chOff x="6483563" y="223466"/>
            <a:chExt cx="5129620" cy="2675431"/>
          </a:xfrm>
        </p:grpSpPr>
        <p:sp>
          <p:nvSpPr>
            <p:cNvPr id="29" name="Oval 28">
              <a:extLst>
                <a:ext uri="{FF2B5EF4-FFF2-40B4-BE49-F238E27FC236}">
                  <a16:creationId xmlns:a16="http://schemas.microsoft.com/office/drawing/2014/main" id="{21CFEE15-07CA-409A-88D4-C39CC97FF618}"/>
                </a:ext>
              </a:extLst>
            </p:cNvPr>
            <p:cNvSpPr/>
            <p:nvPr/>
          </p:nvSpPr>
          <p:spPr>
            <a:xfrm>
              <a:off x="9820758" y="223466"/>
              <a:ext cx="1792425"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0" name="Curved Connector 30">
              <a:extLst>
                <a:ext uri="{FF2B5EF4-FFF2-40B4-BE49-F238E27FC236}">
                  <a16:creationId xmlns:a16="http://schemas.microsoft.com/office/drawing/2014/main" id="{4749A767-91FE-4B88-B6CA-E3A45DCF0EA2}"/>
                </a:ext>
              </a:extLst>
            </p:cNvPr>
            <p:cNvCxnSpPr>
              <a:cxnSpLocks/>
              <a:stCxn id="44" idx="0"/>
              <a:endCxn id="29" idx="4"/>
            </p:cNvCxnSpPr>
            <p:nvPr/>
          </p:nvCxnSpPr>
          <p:spPr>
            <a:xfrm rot="5400000" flipH="1" flipV="1">
              <a:off x="7594085" y="-223989"/>
              <a:ext cx="2012364" cy="4233407"/>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359C53A5-4089-428E-BBC0-88DDF121EDE0}"/>
              </a:ext>
            </a:extLst>
          </p:cNvPr>
          <p:cNvSpPr txBox="1"/>
          <p:nvPr/>
        </p:nvSpPr>
        <p:spPr>
          <a:xfrm>
            <a:off x="138710" y="5565285"/>
            <a:ext cx="715357"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32" name="TextBox 31">
            <a:extLst>
              <a:ext uri="{FF2B5EF4-FFF2-40B4-BE49-F238E27FC236}">
                <a16:creationId xmlns:a16="http://schemas.microsoft.com/office/drawing/2014/main" id="{FC648205-FA7B-478C-8566-B88686ED4B8D}"/>
              </a:ext>
            </a:extLst>
          </p:cNvPr>
          <p:cNvSpPr txBox="1"/>
          <p:nvPr/>
        </p:nvSpPr>
        <p:spPr>
          <a:xfrm>
            <a:off x="2122450" y="5595467"/>
            <a:ext cx="718673"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33" name="TextBox 32">
            <a:extLst>
              <a:ext uri="{FF2B5EF4-FFF2-40B4-BE49-F238E27FC236}">
                <a16:creationId xmlns:a16="http://schemas.microsoft.com/office/drawing/2014/main" id="{E18C1CE9-F99A-47E5-B0AF-03D1353B5745}"/>
              </a:ext>
            </a:extLst>
          </p:cNvPr>
          <p:cNvSpPr txBox="1"/>
          <p:nvPr/>
        </p:nvSpPr>
        <p:spPr>
          <a:xfrm>
            <a:off x="4120828" y="5618004"/>
            <a:ext cx="709931"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34" name="TextBox 33">
            <a:extLst>
              <a:ext uri="{FF2B5EF4-FFF2-40B4-BE49-F238E27FC236}">
                <a16:creationId xmlns:a16="http://schemas.microsoft.com/office/drawing/2014/main" id="{3AACB76B-3902-4F2D-AB26-7C284B9BC0ED}"/>
              </a:ext>
            </a:extLst>
          </p:cNvPr>
          <p:cNvSpPr txBox="1"/>
          <p:nvPr/>
        </p:nvSpPr>
        <p:spPr>
          <a:xfrm>
            <a:off x="6157449" y="5661343"/>
            <a:ext cx="882151"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4</a:t>
            </a:r>
          </a:p>
        </p:txBody>
      </p:sp>
      <p:sp>
        <p:nvSpPr>
          <p:cNvPr id="35" name="TextBox 34">
            <a:extLst>
              <a:ext uri="{FF2B5EF4-FFF2-40B4-BE49-F238E27FC236}">
                <a16:creationId xmlns:a16="http://schemas.microsoft.com/office/drawing/2014/main" id="{17B3F44B-2FA1-4515-B829-7F8D64B6AECB}"/>
              </a:ext>
            </a:extLst>
          </p:cNvPr>
          <p:cNvSpPr txBox="1"/>
          <p:nvPr/>
        </p:nvSpPr>
        <p:spPr>
          <a:xfrm>
            <a:off x="8269188" y="5636022"/>
            <a:ext cx="652995"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5</a:t>
            </a:r>
          </a:p>
        </p:txBody>
      </p:sp>
      <p:sp>
        <p:nvSpPr>
          <p:cNvPr id="36" name="TextBox 35">
            <a:extLst>
              <a:ext uri="{FF2B5EF4-FFF2-40B4-BE49-F238E27FC236}">
                <a16:creationId xmlns:a16="http://schemas.microsoft.com/office/drawing/2014/main" id="{A88BC808-9288-4911-A121-CD9E993D7126}"/>
              </a:ext>
            </a:extLst>
          </p:cNvPr>
          <p:cNvSpPr txBox="1"/>
          <p:nvPr/>
        </p:nvSpPr>
        <p:spPr>
          <a:xfrm>
            <a:off x="10824024" y="5661343"/>
            <a:ext cx="835182"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6</a:t>
            </a:r>
          </a:p>
        </p:txBody>
      </p:sp>
      <p:pic>
        <p:nvPicPr>
          <p:cNvPr id="37" name="Picture 2" descr="http://www.clker.com/cliparts/w/d/u/B/w/V/stamp1-md.png">
            <a:extLst>
              <a:ext uri="{FF2B5EF4-FFF2-40B4-BE49-F238E27FC236}">
                <a16:creationId xmlns:a16="http://schemas.microsoft.com/office/drawing/2014/main" id="{DFB07ABC-B033-4D50-88AA-D17D3AEB6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3884" y="4375307"/>
            <a:ext cx="1509320" cy="13675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C/C/G/u/O/door-line-art-md.png">
            <a:extLst>
              <a:ext uri="{FF2B5EF4-FFF2-40B4-BE49-F238E27FC236}">
                <a16:creationId xmlns:a16="http://schemas.microsoft.com/office/drawing/2014/main" id="{611F725F-C680-4654-A565-EE3EC1E11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586" y="4210855"/>
            <a:ext cx="832198" cy="1466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w/d/u/B/w/V/stamp1-md.png">
            <a:extLst>
              <a:ext uri="{FF2B5EF4-FFF2-40B4-BE49-F238E27FC236}">
                <a16:creationId xmlns:a16="http://schemas.microsoft.com/office/drawing/2014/main" id="{B52D0D63-588A-42FD-901A-73CDCE397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933975" y="4615228"/>
            <a:ext cx="1216893" cy="118446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DAAFF25A-32AE-4392-960B-34854F97CFC2}"/>
              </a:ext>
            </a:extLst>
          </p:cNvPr>
          <p:cNvSpPr txBox="1"/>
          <p:nvPr/>
        </p:nvSpPr>
        <p:spPr>
          <a:xfrm rot="21227066">
            <a:off x="2067437" y="4872815"/>
            <a:ext cx="1159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here</a:t>
            </a:r>
          </a:p>
        </p:txBody>
      </p:sp>
      <p:pic>
        <p:nvPicPr>
          <p:cNvPr id="42" name="Picture 2" descr="http://www.clker.com/cliparts/w/d/u/B/w/V/stamp1-md.png">
            <a:extLst>
              <a:ext uri="{FF2B5EF4-FFF2-40B4-BE49-F238E27FC236}">
                <a16:creationId xmlns:a16="http://schemas.microsoft.com/office/drawing/2014/main" id="{B4F97522-D3AC-4265-9F7E-86AD33CBD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3853632" y="4661273"/>
            <a:ext cx="1438997" cy="13037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667AD81-926C-4CA0-93C5-8014345A83C2}"/>
              </a:ext>
            </a:extLst>
          </p:cNvPr>
          <p:cNvSpPr txBox="1"/>
          <p:nvPr/>
        </p:nvSpPr>
        <p:spPr>
          <a:xfrm rot="21227066">
            <a:off x="4050440" y="5054397"/>
            <a:ext cx="1159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class</a:t>
            </a:r>
          </a:p>
        </p:txBody>
      </p:sp>
      <p:pic>
        <p:nvPicPr>
          <p:cNvPr id="44" name="Picture 4" descr="http://www.clker.com/cliparts/3/6/a/e/1194984436700707086wooden_table_benji_park_01.svg.med.png">
            <a:extLst>
              <a:ext uri="{FF2B5EF4-FFF2-40B4-BE49-F238E27FC236}">
                <a16:creationId xmlns:a16="http://schemas.microsoft.com/office/drawing/2014/main" id="{736B1402-27E6-4EC0-AD0C-6C6F61CC8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38" y="4755862"/>
            <a:ext cx="1480652" cy="9031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http://www.clker.com/cliparts/1/5/b/4/1237562172708840408pitr_Window_icon.svg.med.png">
            <a:extLst>
              <a:ext uri="{FF2B5EF4-FFF2-40B4-BE49-F238E27FC236}">
                <a16:creationId xmlns:a16="http://schemas.microsoft.com/office/drawing/2014/main" id="{2EC99B11-24EE-4B37-B424-9FEF14C5A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5836" y="4511017"/>
            <a:ext cx="1565835" cy="10960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1BD881B-B805-4C0F-B2F4-0076CD70A6C4}"/>
              </a:ext>
            </a:extLst>
          </p:cNvPr>
          <p:cNvSpPr>
            <a:spLocks noGrp="1"/>
          </p:cNvSpPr>
          <p:nvPr>
            <p:ph type="title"/>
          </p:nvPr>
        </p:nvSpPr>
        <p:spPr>
          <a:xfrm>
            <a:off x="0" y="213558"/>
            <a:ext cx="4427580" cy="580474"/>
          </a:xfrm>
        </p:spPr>
        <p:txBody>
          <a:bodyPr>
            <a:normAutofit/>
          </a:bodyPr>
          <a:lstStyle/>
          <a:p>
            <a:r>
              <a:rPr lang="en-GB" sz="2800" kern="1200" dirty="0" err="1">
                <a:effectLst/>
                <a:ea typeface="+mn-ea"/>
                <a:cs typeface="+mn-cs"/>
              </a:rPr>
              <a:t>Vocabulario</a:t>
            </a:r>
            <a:r>
              <a:rPr lang="en-GB" sz="2800" kern="1200" dirty="0">
                <a:effectLst/>
                <a:ea typeface="+mn-ea"/>
                <a:cs typeface="+mn-cs"/>
              </a:rPr>
              <a:t> </a:t>
            </a:r>
            <a:r>
              <a:rPr lang="en-GB" sz="2800" b="0" kern="1200" dirty="0">
                <a:effectLst/>
                <a:ea typeface="+mn-ea"/>
                <a:cs typeface="+mn-cs"/>
              </a:rPr>
              <a:t>[1/2]</a:t>
            </a:r>
            <a:endParaRPr lang="en-GB" sz="2800" dirty="0"/>
          </a:p>
        </p:txBody>
      </p:sp>
      <p:grpSp>
        <p:nvGrpSpPr>
          <p:cNvPr id="46" name="Group 45">
            <a:extLst>
              <a:ext uri="{FF2B5EF4-FFF2-40B4-BE49-F238E27FC236}">
                <a16:creationId xmlns:a16="http://schemas.microsoft.com/office/drawing/2014/main" id="{B33E7A00-F534-40A8-A7A4-EF581648C378}"/>
              </a:ext>
            </a:extLst>
          </p:cNvPr>
          <p:cNvGrpSpPr/>
          <p:nvPr/>
        </p:nvGrpSpPr>
        <p:grpSpPr>
          <a:xfrm>
            <a:off x="683083" y="1565684"/>
            <a:ext cx="2813966" cy="3111531"/>
            <a:chOff x="530683" y="1323237"/>
            <a:chExt cx="2813966" cy="2865986"/>
          </a:xfrm>
        </p:grpSpPr>
        <p:sp>
          <p:nvSpPr>
            <p:cNvPr id="47" name="Oval 46">
              <a:extLst>
                <a:ext uri="{FF2B5EF4-FFF2-40B4-BE49-F238E27FC236}">
                  <a16:creationId xmlns:a16="http://schemas.microsoft.com/office/drawing/2014/main" id="{9E9971DC-31CA-48DD-84EA-13E809FCE146}"/>
                </a:ext>
              </a:extLst>
            </p:cNvPr>
            <p:cNvSpPr/>
            <p:nvPr/>
          </p:nvSpPr>
          <p:spPr>
            <a:xfrm>
              <a:off x="1720295" y="1323237"/>
              <a:ext cx="1624354"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8" name="Curved Connector 29">
              <a:extLst>
                <a:ext uri="{FF2B5EF4-FFF2-40B4-BE49-F238E27FC236}">
                  <a16:creationId xmlns:a16="http://schemas.microsoft.com/office/drawing/2014/main" id="{1A88764E-8A98-4658-8FCB-8B56C3F03C52}"/>
                </a:ext>
              </a:extLst>
            </p:cNvPr>
            <p:cNvCxnSpPr>
              <a:cxnSpLocks/>
              <a:stCxn id="47" idx="4"/>
            </p:cNvCxnSpPr>
            <p:nvPr/>
          </p:nvCxnSpPr>
          <p:spPr>
            <a:xfrm rot="5400000">
              <a:off x="430117" y="2086868"/>
              <a:ext cx="2202921" cy="2001790"/>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C12405AE-7F99-4A20-BACE-09A788CF8D04}"/>
              </a:ext>
            </a:extLst>
          </p:cNvPr>
          <p:cNvSpPr txBox="1"/>
          <p:nvPr/>
        </p:nvSpPr>
        <p:spPr>
          <a:xfrm rot="21227066">
            <a:off x="297412" y="4797348"/>
            <a:ext cx="1159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there</a:t>
            </a:r>
          </a:p>
        </p:txBody>
      </p:sp>
      <p:sp>
        <p:nvSpPr>
          <p:cNvPr id="59" name="Rounded Rectangle 11">
            <a:extLst>
              <a:ext uri="{FF2B5EF4-FFF2-40B4-BE49-F238E27FC236}">
                <a16:creationId xmlns:a16="http://schemas.microsoft.com/office/drawing/2014/main" id="{DA4B79C4-EBBC-45C4-948F-C60AF1CF264F}"/>
              </a:ext>
            </a:extLst>
          </p:cNvPr>
          <p:cNvSpPr/>
          <p:nvPr/>
        </p:nvSpPr>
        <p:spPr>
          <a:xfrm>
            <a:off x="10261916" y="196256"/>
            <a:ext cx="1792425" cy="461665"/>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C8CF1047-5310-4CBA-8F94-1B29D1B6529B}"/>
              </a:ext>
            </a:extLst>
          </p:cNvPr>
          <p:cNvSpPr txBox="1"/>
          <p:nvPr/>
        </p:nvSpPr>
        <p:spPr>
          <a:xfrm>
            <a:off x="10124258" y="227034"/>
            <a:ext cx="2067742" cy="400110"/>
          </a:xfrm>
          <a:prstGeom prst="rect">
            <a:avLst/>
          </a:prstGeom>
          <a:noFill/>
        </p:spPr>
        <p:txBody>
          <a:bodyPr wrap="square">
            <a:spAutoFit/>
          </a:bodyPr>
          <a:lstStyle/>
          <a:p>
            <a:pPr algn="ct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hablar</a:t>
            </a:r>
            <a:endParaRPr lang="en-GB" dirty="0"/>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83D39-35E3-452A-9C97-325F01BF4A2F}"/>
              </a:ext>
            </a:extLst>
          </p:cNvPr>
          <p:cNvSpPr txBox="1"/>
          <p:nvPr/>
        </p:nvSpPr>
        <p:spPr>
          <a:xfrm>
            <a:off x="275197" y="1591672"/>
            <a:ext cx="1929831" cy="461665"/>
          </a:xfrm>
          <a:prstGeom prst="rect">
            <a:avLst/>
          </a:prstGeom>
          <a:noFill/>
          <a:ln>
            <a:noFill/>
          </a:ln>
        </p:spPr>
        <p:txBody>
          <a:bodyPr wrap="square" rtlCol="0">
            <a:spAutoFit/>
          </a:bodyPr>
          <a:lstStyle/>
          <a:p>
            <a:pPr algn="ctr"/>
            <a:r>
              <a:rPr lang="en-GB" sz="2400" b="1" dirty="0">
                <a:solidFill>
                  <a:srgbClr val="115076"/>
                </a:solidFill>
                <a:latin typeface="Century Gothic" panose="020B0502020202020204" pitchFamily="34" charset="0"/>
              </a:rPr>
              <a:t>la persona</a:t>
            </a:r>
          </a:p>
        </p:txBody>
      </p:sp>
      <p:sp>
        <p:nvSpPr>
          <p:cNvPr id="3" name="TextBox 2">
            <a:extLst>
              <a:ext uri="{FF2B5EF4-FFF2-40B4-BE49-F238E27FC236}">
                <a16:creationId xmlns:a16="http://schemas.microsoft.com/office/drawing/2014/main" id="{AB9933C3-32E8-42C0-9189-5D31F3B5E53E}"/>
              </a:ext>
            </a:extLst>
          </p:cNvPr>
          <p:cNvSpPr txBox="1"/>
          <p:nvPr/>
        </p:nvSpPr>
        <p:spPr>
          <a:xfrm>
            <a:off x="4150813" y="1394332"/>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hay</a:t>
            </a:r>
          </a:p>
        </p:txBody>
      </p:sp>
      <p:sp>
        <p:nvSpPr>
          <p:cNvPr id="4" name="TextBox 3">
            <a:extLst>
              <a:ext uri="{FF2B5EF4-FFF2-40B4-BE49-F238E27FC236}">
                <a16:creationId xmlns:a16="http://schemas.microsoft.com/office/drawing/2014/main" id="{2C498415-4408-4917-86AD-4660441B839E}"/>
              </a:ext>
            </a:extLst>
          </p:cNvPr>
          <p:cNvSpPr txBox="1"/>
          <p:nvPr/>
        </p:nvSpPr>
        <p:spPr>
          <a:xfrm>
            <a:off x="6800927" y="1243842"/>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el chico</a:t>
            </a:r>
          </a:p>
        </p:txBody>
      </p:sp>
      <p:sp>
        <p:nvSpPr>
          <p:cNvPr id="5" name="TextBox 4">
            <a:extLst>
              <a:ext uri="{FF2B5EF4-FFF2-40B4-BE49-F238E27FC236}">
                <a16:creationId xmlns:a16="http://schemas.microsoft.com/office/drawing/2014/main" id="{7501D04F-9613-4B80-857D-4441FE6909A1}"/>
              </a:ext>
            </a:extLst>
          </p:cNvPr>
          <p:cNvSpPr txBox="1"/>
          <p:nvPr/>
        </p:nvSpPr>
        <p:spPr>
          <a:xfrm>
            <a:off x="10020533" y="1130007"/>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la silla</a:t>
            </a:r>
          </a:p>
        </p:txBody>
      </p:sp>
      <p:grpSp>
        <p:nvGrpSpPr>
          <p:cNvPr id="6" name="Group 5">
            <a:extLst>
              <a:ext uri="{FF2B5EF4-FFF2-40B4-BE49-F238E27FC236}">
                <a16:creationId xmlns:a16="http://schemas.microsoft.com/office/drawing/2014/main" id="{C4B4252B-BB3A-4FA3-AFEB-42A31115A2F8}"/>
              </a:ext>
            </a:extLst>
          </p:cNvPr>
          <p:cNvGrpSpPr/>
          <p:nvPr/>
        </p:nvGrpSpPr>
        <p:grpSpPr>
          <a:xfrm>
            <a:off x="234171" y="1310321"/>
            <a:ext cx="3783837" cy="3928234"/>
            <a:chOff x="185398" y="777566"/>
            <a:chExt cx="3783837" cy="3928234"/>
          </a:xfrm>
        </p:grpSpPr>
        <p:cxnSp>
          <p:nvCxnSpPr>
            <p:cNvPr id="7" name="Curved Connector 2">
              <a:extLst>
                <a:ext uri="{FF2B5EF4-FFF2-40B4-BE49-F238E27FC236}">
                  <a16:creationId xmlns:a16="http://schemas.microsoft.com/office/drawing/2014/main" id="{725BEE28-D47B-4E12-8DAB-B138834BC29B}"/>
                </a:ext>
              </a:extLst>
            </p:cNvPr>
            <p:cNvCxnSpPr>
              <a:cxnSpLocks/>
            </p:cNvCxnSpPr>
            <p:nvPr/>
          </p:nvCxnSpPr>
          <p:spPr>
            <a:xfrm rot="16200000" flipH="1">
              <a:off x="1156400" y="1892965"/>
              <a:ext cx="2901592" cy="2724078"/>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0D57A858-D8D5-4203-A639-3BA95AC84A0C}"/>
                </a:ext>
              </a:extLst>
            </p:cNvPr>
            <p:cNvSpPr/>
            <p:nvPr/>
          </p:nvSpPr>
          <p:spPr>
            <a:xfrm>
              <a:off x="185398" y="777566"/>
              <a:ext cx="2046751" cy="106486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8">
            <a:extLst>
              <a:ext uri="{FF2B5EF4-FFF2-40B4-BE49-F238E27FC236}">
                <a16:creationId xmlns:a16="http://schemas.microsoft.com/office/drawing/2014/main" id="{ECAD6051-89BB-4444-B964-7C8DC2D7E1EF}"/>
              </a:ext>
            </a:extLst>
          </p:cNvPr>
          <p:cNvGrpSpPr/>
          <p:nvPr/>
        </p:nvGrpSpPr>
        <p:grpSpPr>
          <a:xfrm>
            <a:off x="9047859" y="999830"/>
            <a:ext cx="2928369" cy="3644436"/>
            <a:chOff x="6953861" y="1090956"/>
            <a:chExt cx="2928369" cy="3644436"/>
          </a:xfrm>
        </p:grpSpPr>
        <p:sp>
          <p:nvSpPr>
            <p:cNvPr id="10" name="Oval 9">
              <a:extLst>
                <a:ext uri="{FF2B5EF4-FFF2-40B4-BE49-F238E27FC236}">
                  <a16:creationId xmlns:a16="http://schemas.microsoft.com/office/drawing/2014/main" id="{7A0B0C73-19BD-407A-AEDA-12867EA2837B}"/>
                </a:ext>
              </a:extLst>
            </p:cNvPr>
            <p:cNvSpPr/>
            <p:nvPr/>
          </p:nvSpPr>
          <p:spPr>
            <a:xfrm>
              <a:off x="8069800" y="1090956"/>
              <a:ext cx="1812430" cy="81521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 name="Curved Connector 26">
              <a:extLst>
                <a:ext uri="{FF2B5EF4-FFF2-40B4-BE49-F238E27FC236}">
                  <a16:creationId xmlns:a16="http://schemas.microsoft.com/office/drawing/2014/main" id="{BFBE347D-83E2-4A3E-BAE1-24CB36C1719A}"/>
                </a:ext>
              </a:extLst>
            </p:cNvPr>
            <p:cNvCxnSpPr>
              <a:cxnSpLocks/>
              <a:stCxn id="10" idx="4"/>
              <a:endCxn id="25" idx="0"/>
            </p:cNvCxnSpPr>
            <p:nvPr/>
          </p:nvCxnSpPr>
          <p:spPr>
            <a:xfrm rot="5400000">
              <a:off x="6550325" y="2309702"/>
              <a:ext cx="2829226" cy="2022154"/>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564A398-9D8A-40F9-9B18-B66844B0ADEA}"/>
              </a:ext>
            </a:extLst>
          </p:cNvPr>
          <p:cNvGrpSpPr/>
          <p:nvPr/>
        </p:nvGrpSpPr>
        <p:grpSpPr>
          <a:xfrm>
            <a:off x="6480520" y="981260"/>
            <a:ext cx="2281497" cy="3553922"/>
            <a:chOff x="5530130" y="120484"/>
            <a:chExt cx="2281497" cy="3553922"/>
          </a:xfrm>
        </p:grpSpPr>
        <p:sp>
          <p:nvSpPr>
            <p:cNvPr id="13" name="Oval 12">
              <a:extLst>
                <a:ext uri="{FF2B5EF4-FFF2-40B4-BE49-F238E27FC236}">
                  <a16:creationId xmlns:a16="http://schemas.microsoft.com/office/drawing/2014/main" id="{8AF72D6B-481D-4072-8DF7-DA525ABEB3CE}"/>
                </a:ext>
              </a:extLst>
            </p:cNvPr>
            <p:cNvSpPr/>
            <p:nvPr/>
          </p:nvSpPr>
          <p:spPr>
            <a:xfrm>
              <a:off x="5969689" y="120484"/>
              <a:ext cx="1841938" cy="91943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4" name="Curved Connector 27">
              <a:extLst>
                <a:ext uri="{FF2B5EF4-FFF2-40B4-BE49-F238E27FC236}">
                  <a16:creationId xmlns:a16="http://schemas.microsoft.com/office/drawing/2014/main" id="{91BC774E-8DC8-4E92-B9E8-8BB56A2FD5F8}"/>
                </a:ext>
              </a:extLst>
            </p:cNvPr>
            <p:cNvCxnSpPr>
              <a:cxnSpLocks/>
              <a:stCxn id="13" idx="4"/>
            </p:cNvCxnSpPr>
            <p:nvPr/>
          </p:nvCxnSpPr>
          <p:spPr>
            <a:xfrm rot="5400000">
              <a:off x="4893153" y="1676900"/>
              <a:ext cx="2634483" cy="1360529"/>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EEEC74F-C5DA-4A74-B64A-C9D487C54B8B}"/>
              </a:ext>
            </a:extLst>
          </p:cNvPr>
          <p:cNvGrpSpPr/>
          <p:nvPr/>
        </p:nvGrpSpPr>
        <p:grpSpPr>
          <a:xfrm>
            <a:off x="1593425" y="1334736"/>
            <a:ext cx="4436016" cy="3708363"/>
            <a:chOff x="1312165" y="653956"/>
            <a:chExt cx="4436016" cy="3708363"/>
          </a:xfrm>
        </p:grpSpPr>
        <p:sp>
          <p:nvSpPr>
            <p:cNvPr id="16" name="Oval 15">
              <a:extLst>
                <a:ext uri="{FF2B5EF4-FFF2-40B4-BE49-F238E27FC236}">
                  <a16:creationId xmlns:a16="http://schemas.microsoft.com/office/drawing/2014/main" id="{8EB04313-B9A7-4E0B-9DEE-43939066F0F2}"/>
                </a:ext>
              </a:extLst>
            </p:cNvPr>
            <p:cNvSpPr/>
            <p:nvPr/>
          </p:nvSpPr>
          <p:spPr>
            <a:xfrm>
              <a:off x="4123827" y="653956"/>
              <a:ext cx="1624354"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Curved Connector 29">
              <a:extLst>
                <a:ext uri="{FF2B5EF4-FFF2-40B4-BE49-F238E27FC236}">
                  <a16:creationId xmlns:a16="http://schemas.microsoft.com/office/drawing/2014/main" id="{1C551D8D-FDF6-4F2E-B4C5-AE627B194CB6}"/>
                </a:ext>
              </a:extLst>
            </p:cNvPr>
            <p:cNvCxnSpPr>
              <a:cxnSpLocks/>
              <a:stCxn id="16" idx="4"/>
              <a:endCxn id="35" idx="0"/>
            </p:cNvCxnSpPr>
            <p:nvPr/>
          </p:nvCxnSpPr>
          <p:spPr>
            <a:xfrm rot="5400000">
              <a:off x="1601437" y="1027751"/>
              <a:ext cx="3045296" cy="3623839"/>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0661EC4-65A0-44B8-A553-203EB33760F4}"/>
              </a:ext>
            </a:extLst>
          </p:cNvPr>
          <p:cNvSpPr txBox="1"/>
          <p:nvPr/>
        </p:nvSpPr>
        <p:spPr>
          <a:xfrm>
            <a:off x="108489" y="5397645"/>
            <a:ext cx="457200"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7</a:t>
            </a:r>
          </a:p>
        </p:txBody>
      </p:sp>
      <p:sp>
        <p:nvSpPr>
          <p:cNvPr id="19" name="TextBox 18">
            <a:extLst>
              <a:ext uri="{FF2B5EF4-FFF2-40B4-BE49-F238E27FC236}">
                <a16:creationId xmlns:a16="http://schemas.microsoft.com/office/drawing/2014/main" id="{ED661DB9-AEDD-4827-A3EC-4A849CC4C19D}"/>
              </a:ext>
            </a:extLst>
          </p:cNvPr>
          <p:cNvSpPr txBox="1"/>
          <p:nvPr/>
        </p:nvSpPr>
        <p:spPr>
          <a:xfrm>
            <a:off x="2694518" y="5352313"/>
            <a:ext cx="687274"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8</a:t>
            </a:r>
          </a:p>
        </p:txBody>
      </p:sp>
      <p:sp>
        <p:nvSpPr>
          <p:cNvPr id="20" name="TextBox 19">
            <a:extLst>
              <a:ext uri="{FF2B5EF4-FFF2-40B4-BE49-F238E27FC236}">
                <a16:creationId xmlns:a16="http://schemas.microsoft.com/office/drawing/2014/main" id="{BE88235F-B1C4-445A-9005-6D2F551B40E3}"/>
              </a:ext>
            </a:extLst>
          </p:cNvPr>
          <p:cNvSpPr txBox="1"/>
          <p:nvPr/>
        </p:nvSpPr>
        <p:spPr>
          <a:xfrm>
            <a:off x="9875738" y="5397643"/>
            <a:ext cx="756528"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11</a:t>
            </a:r>
          </a:p>
        </p:txBody>
      </p:sp>
      <p:pic>
        <p:nvPicPr>
          <p:cNvPr id="23" name="Picture 2" descr="http://www.clker.com/cliparts/w/d/u/B/w/V/stamp1-md.png">
            <a:extLst>
              <a:ext uri="{FF2B5EF4-FFF2-40B4-BE49-F238E27FC236}">
                <a16:creationId xmlns:a16="http://schemas.microsoft.com/office/drawing/2014/main" id="{42892AEE-8F1A-4BBA-9557-1AF8045BE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3142475" y="4855764"/>
            <a:ext cx="1724273" cy="15622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F1141E2-0160-4E92-9095-5D70C9957E57}"/>
              </a:ext>
            </a:extLst>
          </p:cNvPr>
          <p:cNvSpPr txBox="1"/>
          <p:nvPr/>
        </p:nvSpPr>
        <p:spPr>
          <a:xfrm rot="21227066">
            <a:off x="3353595" y="5397373"/>
            <a:ext cx="137091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t>
            </a:r>
          </a:p>
        </p:txBody>
      </p:sp>
      <p:pic>
        <p:nvPicPr>
          <p:cNvPr id="25" name="Picture 2" descr="http://www.clker.com/cliparts/f/3/d/7/11954291422072351955johnny_automatic_wooden_chair.svg.med.png">
            <a:extLst>
              <a:ext uri="{FF2B5EF4-FFF2-40B4-BE49-F238E27FC236}">
                <a16:creationId xmlns:a16="http://schemas.microsoft.com/office/drawing/2014/main" id="{47AE9E3F-415F-4CD2-BBBE-E17D298E1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926" y="4644266"/>
            <a:ext cx="1025866" cy="16593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08DBE15-FCDD-4C59-ACC6-68A3CEC19691}"/>
              </a:ext>
            </a:extLst>
          </p:cNvPr>
          <p:cNvSpPr txBox="1"/>
          <p:nvPr/>
        </p:nvSpPr>
        <p:spPr>
          <a:xfrm>
            <a:off x="8039668" y="2577243"/>
            <a:ext cx="2132901" cy="461665"/>
          </a:xfrm>
          <a:prstGeom prst="rect">
            <a:avLst/>
          </a:prstGeom>
          <a:noFill/>
        </p:spPr>
        <p:txBody>
          <a:bodyPr wrap="square" rtlCol="0">
            <a:spAutoFit/>
          </a:bodyPr>
          <a:lstStyle/>
          <a:p>
            <a:pPr algn="ctr"/>
            <a:r>
              <a:rPr lang="en-GB" sz="2400" b="1" dirty="0">
                <a:solidFill>
                  <a:srgbClr val="115076"/>
                </a:solidFill>
                <a:latin typeface="Century Gothic" panose="020B0502020202020204" pitchFamily="34" charset="0"/>
              </a:rPr>
              <a:t>la chica</a:t>
            </a:r>
          </a:p>
        </p:txBody>
      </p:sp>
      <p:grpSp>
        <p:nvGrpSpPr>
          <p:cNvPr id="27" name="Group 26">
            <a:extLst>
              <a:ext uri="{FF2B5EF4-FFF2-40B4-BE49-F238E27FC236}">
                <a16:creationId xmlns:a16="http://schemas.microsoft.com/office/drawing/2014/main" id="{9454F4C1-0F81-4A94-8162-5F4317C92445}"/>
              </a:ext>
            </a:extLst>
          </p:cNvPr>
          <p:cNvGrpSpPr/>
          <p:nvPr/>
        </p:nvGrpSpPr>
        <p:grpSpPr>
          <a:xfrm>
            <a:off x="8158820" y="2314661"/>
            <a:ext cx="3194980" cy="2634207"/>
            <a:chOff x="5969689" y="120484"/>
            <a:chExt cx="3194980" cy="2634207"/>
          </a:xfrm>
        </p:grpSpPr>
        <p:sp>
          <p:nvSpPr>
            <p:cNvPr id="28" name="Oval 27">
              <a:extLst>
                <a:ext uri="{FF2B5EF4-FFF2-40B4-BE49-F238E27FC236}">
                  <a16:creationId xmlns:a16="http://schemas.microsoft.com/office/drawing/2014/main" id="{1BC5491E-6617-43B9-BE58-7B7DCD20F98B}"/>
                </a:ext>
              </a:extLst>
            </p:cNvPr>
            <p:cNvSpPr/>
            <p:nvPr/>
          </p:nvSpPr>
          <p:spPr>
            <a:xfrm>
              <a:off x="5969689" y="120484"/>
              <a:ext cx="1841938" cy="91943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9" name="Curved Connector 57">
              <a:extLst>
                <a:ext uri="{FF2B5EF4-FFF2-40B4-BE49-F238E27FC236}">
                  <a16:creationId xmlns:a16="http://schemas.microsoft.com/office/drawing/2014/main" id="{4B2D8B3F-D284-4F7F-9024-4C02D10ABBAD}"/>
                </a:ext>
              </a:extLst>
            </p:cNvPr>
            <p:cNvCxnSpPr>
              <a:cxnSpLocks/>
            </p:cNvCxnSpPr>
            <p:nvPr/>
          </p:nvCxnSpPr>
          <p:spPr>
            <a:xfrm>
              <a:off x="6967402" y="1055147"/>
              <a:ext cx="2197267" cy="1699544"/>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E455AEBF-FFDA-46BF-88E3-EE30DDB5ABD7}"/>
              </a:ext>
            </a:extLst>
          </p:cNvPr>
          <p:cNvSpPr txBox="1"/>
          <p:nvPr/>
        </p:nvSpPr>
        <p:spPr>
          <a:xfrm>
            <a:off x="5275958" y="5352312"/>
            <a:ext cx="851655"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9</a:t>
            </a:r>
          </a:p>
        </p:txBody>
      </p:sp>
      <p:sp>
        <p:nvSpPr>
          <p:cNvPr id="31" name="TextBox 30">
            <a:extLst>
              <a:ext uri="{FF2B5EF4-FFF2-40B4-BE49-F238E27FC236}">
                <a16:creationId xmlns:a16="http://schemas.microsoft.com/office/drawing/2014/main" id="{7B7E805F-7314-4916-9E85-1ED356E63B1D}"/>
              </a:ext>
            </a:extLst>
          </p:cNvPr>
          <p:cNvSpPr txBox="1"/>
          <p:nvPr/>
        </p:nvSpPr>
        <p:spPr>
          <a:xfrm>
            <a:off x="7672008" y="5397644"/>
            <a:ext cx="747083" cy="646331"/>
          </a:xfrm>
          <a:prstGeom prst="rect">
            <a:avLst/>
          </a:prstGeom>
          <a:noFill/>
          <a:ln>
            <a:noFill/>
          </a:ln>
        </p:spPr>
        <p:txBody>
          <a:bodyPr wrap="square" rtlCol="0">
            <a:spAutoFit/>
          </a:bodyPr>
          <a:lstStyle/>
          <a:p>
            <a:pPr algn="ctr"/>
            <a:r>
              <a:rPr lang="en-GB" sz="3600" b="1" dirty="0">
                <a:solidFill>
                  <a:srgbClr val="002060"/>
                </a:solidFill>
                <a:latin typeface="Century Gothic" panose="020B0502020202020204" pitchFamily="34" charset="0"/>
              </a:rPr>
              <a:t>10</a:t>
            </a:r>
          </a:p>
        </p:txBody>
      </p:sp>
      <p:sp>
        <p:nvSpPr>
          <p:cNvPr id="34" name="Title 33">
            <a:extLst>
              <a:ext uri="{FF2B5EF4-FFF2-40B4-BE49-F238E27FC236}">
                <a16:creationId xmlns:a16="http://schemas.microsoft.com/office/drawing/2014/main" id="{E9E03483-950E-4BF6-BAE4-7C945A6DC862}"/>
              </a:ext>
            </a:extLst>
          </p:cNvPr>
          <p:cNvSpPr>
            <a:spLocks noGrp="1"/>
          </p:cNvSpPr>
          <p:nvPr>
            <p:ph type="title"/>
          </p:nvPr>
        </p:nvSpPr>
        <p:spPr>
          <a:xfrm>
            <a:off x="0" y="213557"/>
            <a:ext cx="3749040" cy="647577"/>
          </a:xfrm>
        </p:spPr>
        <p:txBody>
          <a:bodyPr>
            <a:normAutofit/>
          </a:bodyPr>
          <a:lstStyle/>
          <a:p>
            <a:pPr rtl="0" eaLnBrk="1" latinLnBrk="0" hangingPunct="1"/>
            <a:r>
              <a:rPr lang="en-GB" sz="2800" kern="1200" dirty="0" err="1">
                <a:effectLst/>
                <a:ea typeface="+mn-ea"/>
                <a:cs typeface="+mn-cs"/>
              </a:rPr>
              <a:t>Vocabulario</a:t>
            </a:r>
            <a:r>
              <a:rPr lang="en-GB" sz="2800" kern="1200" dirty="0">
                <a:effectLst/>
                <a:ea typeface="+mn-ea"/>
                <a:cs typeface="+mn-cs"/>
              </a:rPr>
              <a:t> </a:t>
            </a:r>
            <a:r>
              <a:rPr lang="en-GB" sz="2800" b="0" kern="1200" dirty="0">
                <a:effectLst/>
                <a:ea typeface="+mn-ea"/>
                <a:cs typeface="+mn-cs"/>
              </a:rPr>
              <a:t>[2/2]</a:t>
            </a:r>
            <a:endParaRPr lang="en-GB" sz="2800" dirty="0">
              <a:effectLst/>
            </a:endParaRPr>
          </a:p>
        </p:txBody>
      </p:sp>
      <p:pic>
        <p:nvPicPr>
          <p:cNvPr id="21" name="Picture 2" descr="http://www.clker.com/cliparts/w/d/u/B/w/V/stamp1-md.png">
            <a:extLst>
              <a:ext uri="{FF2B5EF4-FFF2-40B4-BE49-F238E27FC236}">
                <a16:creationId xmlns:a16="http://schemas.microsoft.com/office/drawing/2014/main" id="{24EC8BC3-E993-42E6-B324-8CC528C76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09283" y="4544015"/>
            <a:ext cx="2308799" cy="209186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4393042-5401-4271-B9AA-64FF848A5A62}"/>
              </a:ext>
            </a:extLst>
          </p:cNvPr>
          <p:cNvSpPr txBox="1"/>
          <p:nvPr/>
        </p:nvSpPr>
        <p:spPr>
          <a:xfrm rot="21227066">
            <a:off x="857917" y="5040656"/>
            <a:ext cx="156098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there is</a:t>
            </a:r>
            <a:br>
              <a:rPr lang="en-GB" sz="24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there are</a:t>
            </a:r>
          </a:p>
        </p:txBody>
      </p:sp>
      <p:sp>
        <p:nvSpPr>
          <p:cNvPr id="42" name="Rounded Rectangle 11">
            <a:extLst>
              <a:ext uri="{FF2B5EF4-FFF2-40B4-BE49-F238E27FC236}">
                <a16:creationId xmlns:a16="http://schemas.microsoft.com/office/drawing/2014/main" id="{B8C7ECA3-63EE-4D38-9757-7B39D6D17D02}"/>
              </a:ext>
            </a:extLst>
          </p:cNvPr>
          <p:cNvSpPr/>
          <p:nvPr/>
        </p:nvSpPr>
        <p:spPr>
          <a:xfrm>
            <a:off x="10261916" y="196256"/>
            <a:ext cx="1792425" cy="461665"/>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4EF4FF7-1FDF-4611-8395-DFB8ABE07689}"/>
              </a:ext>
            </a:extLst>
          </p:cNvPr>
          <p:cNvSpPr txBox="1"/>
          <p:nvPr/>
        </p:nvSpPr>
        <p:spPr>
          <a:xfrm>
            <a:off x="10124258" y="227034"/>
            <a:ext cx="2067742" cy="400110"/>
          </a:xfrm>
          <a:prstGeom prst="rect">
            <a:avLst/>
          </a:prstGeom>
          <a:noFill/>
        </p:spPr>
        <p:txBody>
          <a:bodyPr wrap="square">
            <a:spAutoFit/>
          </a:bodyPr>
          <a:lstStyle/>
          <a:p>
            <a:pPr algn="ct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hablar</a:t>
            </a:r>
            <a:endParaRPr lang="en-GB" dirty="0"/>
          </a:p>
        </p:txBody>
      </p:sp>
      <p:pic>
        <p:nvPicPr>
          <p:cNvPr id="45" name="Picture 44" descr="A cartoon of a child&#10;&#10;Description automatically generated">
            <a:extLst>
              <a:ext uri="{FF2B5EF4-FFF2-40B4-BE49-F238E27FC236}">
                <a16:creationId xmlns:a16="http://schemas.microsoft.com/office/drawing/2014/main" id="{BC5D6A0F-0F59-47AA-A071-7B7A3B248879}"/>
              </a:ext>
            </a:extLst>
          </p:cNvPr>
          <p:cNvPicPr>
            <a:picLocks noChangeAspect="1"/>
          </p:cNvPicPr>
          <p:nvPr/>
        </p:nvPicPr>
        <p:blipFill rotWithShape="1">
          <a:blip r:embed="rId5">
            <a:extLst>
              <a:ext uri="{28A0092B-C50C-407E-A947-70E740481C1C}">
                <a14:useLocalDpi xmlns:a14="http://schemas.microsoft.com/office/drawing/2010/main" val="0"/>
              </a:ext>
            </a:extLst>
          </a:blip>
          <a:srcRect l="29122" r="50289"/>
          <a:stretch/>
        </p:blipFill>
        <p:spPr>
          <a:xfrm>
            <a:off x="6146838" y="4287771"/>
            <a:ext cx="758709" cy="2072775"/>
          </a:xfrm>
          <a:prstGeom prst="rect">
            <a:avLst/>
          </a:prstGeom>
        </p:spPr>
      </p:pic>
      <p:pic>
        <p:nvPicPr>
          <p:cNvPr id="47" name="Picture 46" descr="A cartoon of a child with her hands on her hips&#10;&#10;Description automatically generated">
            <a:extLst>
              <a:ext uri="{FF2B5EF4-FFF2-40B4-BE49-F238E27FC236}">
                <a16:creationId xmlns:a16="http://schemas.microsoft.com/office/drawing/2014/main" id="{83102C87-BF33-4576-A736-8A6D4695F4BB}"/>
              </a:ext>
            </a:extLst>
          </p:cNvPr>
          <p:cNvPicPr>
            <a:picLocks noChangeAspect="1"/>
          </p:cNvPicPr>
          <p:nvPr/>
        </p:nvPicPr>
        <p:blipFill rotWithShape="1">
          <a:blip r:embed="rId6">
            <a:extLst>
              <a:ext uri="{28A0092B-C50C-407E-A947-70E740481C1C}">
                <a14:useLocalDpi xmlns:a14="http://schemas.microsoft.com/office/drawing/2010/main" val="0"/>
              </a:ext>
            </a:extLst>
          </a:blip>
          <a:srcRect l="49645" r="28262"/>
          <a:stretch/>
        </p:blipFill>
        <p:spPr>
          <a:xfrm>
            <a:off x="11141034" y="4236202"/>
            <a:ext cx="834373" cy="2124344"/>
          </a:xfrm>
          <a:prstGeom prst="rect">
            <a:avLst/>
          </a:prstGeom>
        </p:spPr>
      </p:pic>
    </p:spTree>
    <p:extLst>
      <p:ext uri="{BB962C8B-B14F-4D97-AF65-F5344CB8AC3E}">
        <p14:creationId xmlns:p14="http://schemas.microsoft.com/office/powerpoint/2010/main" val="413028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6083</Words>
  <Application>Microsoft Office PowerPoint</Application>
  <PresentationFormat>Widescreen</PresentationFormat>
  <Paragraphs>770</Paragraphs>
  <Slides>29</Slides>
  <Notes>29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Calibri</vt:lpstr>
      <vt:lpstr>Calibri Light</vt:lpstr>
      <vt:lpstr>Cavolini</vt:lpstr>
      <vt:lpstr>Century Gothic</vt:lpstr>
      <vt:lpstr>Tw Cen MT</vt:lpstr>
      <vt:lpstr>NCELP_German_2022</vt:lpstr>
      <vt:lpstr>Bitmap Image</vt:lpstr>
      <vt:lpstr>PowerPoint Presentation</vt:lpstr>
      <vt:lpstr>qui</vt:lpstr>
      <vt:lpstr>qui </vt:lpstr>
      <vt:lpstr>qui</vt:lpstr>
      <vt:lpstr>qui</vt:lpstr>
      <vt:lpstr>qui</vt:lpstr>
      <vt:lpstr>¿Es [que] o [qui]?</vt:lpstr>
      <vt:lpstr>Vocabulario [1/2]</vt:lpstr>
      <vt:lpstr>Vocabulario [2/2]</vt:lpstr>
      <vt:lpstr>Saying what there is around you:  The use of ‘hay’</vt:lpstr>
      <vt:lpstr>Lucía describe la escuela</vt:lpstr>
      <vt:lpstr>¿Cómo se dice en inglés?</vt:lpstr>
      <vt:lpstr>Lucía está en casa</vt:lpstr>
      <vt:lpstr>Lucía está en casa</vt:lpstr>
      <vt:lpstr>¿Qué hay en la casa? ¿Dónde?  </vt:lpstr>
      <vt:lpstr>Un ejemplo</vt:lpstr>
      <vt:lpstr>here</vt:lpstr>
      <vt:lpstr>PowerPoint Presentation</vt:lpstr>
      <vt:lpstr>En clase</vt:lpstr>
      <vt:lpstr>En clase</vt:lpstr>
      <vt:lpstr>Vocabulario</vt:lpstr>
      <vt:lpstr>Vocabulario</vt:lpstr>
      <vt:lpstr>Daniel describe la escuela</vt:lpstr>
      <vt:lpstr>leer</vt:lpstr>
      <vt:lpstr>Describing a location vs permanent trait</vt:lpstr>
      <vt:lpstr>Lucía describe un libro</vt:lpstr>
      <vt:lpstr>Lucía describe un libro</vt:lpstr>
      <vt:lpstr>Deberes</vt:lpstr>
      <vt:lpstr>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55</cp:revision>
  <dcterms:created xsi:type="dcterms:W3CDTF">2023-08-02T04:13:53Z</dcterms:created>
  <dcterms:modified xsi:type="dcterms:W3CDTF">2023-09-06T12:41:20Z</dcterms:modified>
</cp:coreProperties>
</file>