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6" r:id="rId2"/>
    <p:sldId id="268" r:id="rId3"/>
    <p:sldId id="299" r:id="rId4"/>
    <p:sldId id="348" r:id="rId5"/>
    <p:sldId id="378" r:id="rId6"/>
    <p:sldId id="300" r:id="rId7"/>
    <p:sldId id="315" r:id="rId8"/>
    <p:sldId id="321" r:id="rId9"/>
    <p:sldId id="325" r:id="rId10"/>
    <p:sldId id="379" r:id="rId11"/>
    <p:sldId id="327" r:id="rId12"/>
    <p:sldId id="328" r:id="rId13"/>
    <p:sldId id="330" r:id="rId14"/>
    <p:sldId id="331" r:id="rId15"/>
    <p:sldId id="334" r:id="rId16"/>
    <p:sldId id="337" r:id="rId17"/>
    <p:sldId id="381" r:id="rId18"/>
    <p:sldId id="324" r:id="rId19"/>
    <p:sldId id="380" r:id="rId20"/>
    <p:sldId id="382" r:id="rId21"/>
    <p:sldId id="383" r:id="rId22"/>
    <p:sldId id="267" r:id="rId23"/>
    <p:sldId id="34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0AF"/>
    <a:srgbClr val="FFFBEF"/>
    <a:srgbClr val="FFF2CC"/>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572" autoAdjust="0"/>
  </p:normalViewPr>
  <p:slideViewPr>
    <p:cSldViewPr snapToGrid="0">
      <p:cViewPr varScale="1">
        <p:scale>
          <a:sx n="69" d="100"/>
          <a:sy n="69" d="100"/>
        </p:scale>
        <p:origin x="2052"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29735-09BE-481C-B9A5-C5CF3FFA4FBA}"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8855C-D387-4698-BF22-C3725FE2EDB6}" type="slidenum">
              <a:rPr lang="en-GB" smtClean="0"/>
              <a:t>‹#›</a:t>
            </a:fld>
            <a:endParaRPr lang="en-GB"/>
          </a:p>
        </p:txBody>
      </p:sp>
    </p:spTree>
    <p:extLst>
      <p:ext uri="{BB962C8B-B14F-4D97-AF65-F5344CB8AC3E}">
        <p14:creationId xmlns:p14="http://schemas.microsoft.com/office/powerpoint/2010/main" val="171386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sz="1200" b="0" dirty="0">
                <a:solidFill>
                  <a:prstClr val="white"/>
                </a:solidFill>
              </a:rPr>
              <a:t>negative 'no’</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p</a:t>
            </a:r>
            <a:r>
              <a:rPr lang="en-GB" sz="1200" b="0" dirty="0">
                <a:solidFill>
                  <a:prstClr val="white"/>
                </a:solidFill>
              </a:rPr>
              <a:t>resent tense -</a:t>
            </a:r>
            <a:r>
              <a:rPr lang="en-GB" sz="1200" b="0" dirty="0" err="1">
                <a:solidFill>
                  <a:prstClr val="white"/>
                </a:solidFill>
              </a:rPr>
              <a:t>ar</a:t>
            </a:r>
            <a:r>
              <a:rPr lang="en-GB" sz="1200" b="0" dirty="0">
                <a:solidFill>
                  <a:prstClr val="white"/>
                </a:solidFill>
              </a:rPr>
              <a:t> verbs: 1st person singular (-o), 2nd person singular (-as), 3rd person singular (-a)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7.1.2.1 (introduce) </a:t>
            </a:r>
            <a:r>
              <a:rPr lang="es-ES" b="0" dirty="0"/>
              <a:t>no [11]; caminar [514]; estudiar [281]; español¹ [262]; inglés¹ [583]; arte [208]; ciencia(s) [738]; señor¹ [201]; señora¹ [509]; mucho (as adverb only)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br>
              <a:rPr lang="en-GB" b="1" dirty="0"/>
            </a:br>
            <a:br>
              <a:rPr lang="en-GB" b="1" dirty="0"/>
            </a:br>
            <a:r>
              <a:rPr lang="en-GB" b="1" dirty="0"/>
              <a:t>Aim: </a:t>
            </a:r>
            <a:r>
              <a:rPr lang="en-GB" b="0" dirty="0"/>
              <a:t>to reactivate and strengthen vocabulary knowledge of this week’s new and revisited vocabulary.</a:t>
            </a:r>
            <a:br>
              <a:rPr lang="en-GB" b="0" dirty="0"/>
            </a:br>
            <a:br>
              <a:rPr lang="en-GB" b="0" dirty="0"/>
            </a:br>
            <a:r>
              <a:rPr lang="en-GB" b="1" dirty="0"/>
              <a:t>Procedure:</a:t>
            </a:r>
            <a:br>
              <a:rPr lang="en-GB" b="1" dirty="0"/>
            </a:br>
            <a:r>
              <a:rPr lang="en-GB" b="0" dirty="0"/>
              <a:t>1. Teacher gives co-ordinates using Spanish alphabet letters. E.g., DJ – ¿</a:t>
            </a:r>
            <a:r>
              <a:rPr lang="en-GB" b="0" dirty="0" err="1"/>
              <a:t>qué</a:t>
            </a:r>
            <a:r>
              <a:rPr lang="en-GB" b="0" dirty="0"/>
              <a:t> palabra es? </a:t>
            </a:r>
          </a:p>
          <a:p>
            <a:r>
              <a:rPr lang="en-GB" b="0" dirty="0"/>
              <a:t>2. Students respond by reading aloud the Spanish word and then giving the English meaning. E.g., caballo – horse.</a:t>
            </a:r>
            <a:br>
              <a:rPr lang="en-GB" b="0" dirty="0"/>
            </a:br>
            <a:r>
              <a:rPr lang="en-GB" b="0" dirty="0"/>
              <a:t>3. The teacher can also develop depth of vocabulary knowledge by giving word prompts to trigger word associations.</a:t>
            </a:r>
          </a:p>
          <a:p>
            <a:r>
              <a:rPr lang="en-GB" b="0" dirty="0"/>
              <a:t>For example, the teachers says ‘</a:t>
            </a:r>
            <a:r>
              <a:rPr lang="en-GB" b="0" dirty="0" err="1"/>
              <a:t>hablar</a:t>
            </a:r>
            <a:r>
              <a:rPr lang="en-GB" b="0" dirty="0"/>
              <a:t>’ and students volunteer any words that have an association with this verb (e.g., </a:t>
            </a:r>
            <a:r>
              <a:rPr lang="en-GB" b="0" dirty="0" err="1"/>
              <a:t>inglés</a:t>
            </a:r>
            <a:r>
              <a:rPr lang="en-GB" b="0" dirty="0"/>
              <a:t>, </a:t>
            </a:r>
            <a:r>
              <a:rPr lang="en-GB" b="0" dirty="0" err="1"/>
              <a:t>español</a:t>
            </a:r>
            <a:r>
              <a:rPr lang="en-GB" b="0" dirty="0"/>
              <a:t>, palabra, </a:t>
            </a:r>
            <a:r>
              <a:rPr lang="en-GB" b="0" dirty="0" err="1"/>
              <a:t>pregunta</a:t>
            </a:r>
            <a:r>
              <a:rPr lang="en-GB" b="0" dirty="0"/>
              <a:t>, </a:t>
            </a:r>
            <a:r>
              <a:rPr lang="en-GB" b="0" dirty="0" err="1"/>
              <a:t>teléfono</a:t>
            </a:r>
            <a:r>
              <a:rPr lang="en-GB" b="0" dirty="0"/>
              <a:t>).</a:t>
            </a:r>
            <a:br>
              <a:rPr lang="en-GB" b="0" dirty="0"/>
            </a:br>
            <a:endParaRPr lang="en-GB" b="0" dirty="0"/>
          </a:p>
          <a:p>
            <a:r>
              <a:rPr lang="en-GB" b="0" dirty="0"/>
              <a:t>Other words the teacher could give are:</a:t>
            </a:r>
            <a:br>
              <a:rPr lang="en-GB" b="0" dirty="0"/>
            </a:br>
            <a:r>
              <a:rPr lang="en-GB" b="0" dirty="0"/>
              <a:t>i) la </a:t>
            </a:r>
            <a:r>
              <a:rPr lang="en-GB" b="0" dirty="0" err="1"/>
              <a:t>escuela</a:t>
            </a:r>
            <a:r>
              <a:rPr lang="en-GB" b="0" dirty="0"/>
              <a:t> (</a:t>
            </a:r>
            <a:r>
              <a:rPr lang="en-GB" b="0" dirty="0" err="1"/>
              <a:t>estudiar</a:t>
            </a:r>
            <a:r>
              <a:rPr lang="en-GB" b="0" dirty="0"/>
              <a:t>, </a:t>
            </a:r>
            <a:r>
              <a:rPr lang="en-GB" b="0" dirty="0" err="1"/>
              <a:t>arte</a:t>
            </a:r>
            <a:r>
              <a:rPr lang="en-GB" b="0" dirty="0"/>
              <a:t>, </a:t>
            </a:r>
            <a:r>
              <a:rPr lang="en-GB" b="0" dirty="0" err="1"/>
              <a:t>ciencia</a:t>
            </a:r>
            <a:r>
              <a:rPr lang="en-GB" b="0" dirty="0"/>
              <a:t>(s), </a:t>
            </a:r>
            <a:r>
              <a:rPr lang="en-GB" b="0" dirty="0" err="1"/>
              <a:t>español</a:t>
            </a:r>
            <a:r>
              <a:rPr lang="en-GB" b="0" dirty="0"/>
              <a:t>, </a:t>
            </a:r>
            <a:r>
              <a:rPr lang="en-GB" b="0" dirty="0" err="1"/>
              <a:t>inglés</a:t>
            </a:r>
            <a:r>
              <a:rPr lang="en-GB" b="0" dirty="0"/>
              <a:t>, </a:t>
            </a:r>
            <a:r>
              <a:rPr lang="en-GB" b="0" dirty="0" err="1"/>
              <a:t>tarea</a:t>
            </a:r>
            <a:r>
              <a:rPr lang="en-GB" b="0" dirty="0"/>
              <a:t>, </a:t>
            </a:r>
            <a:r>
              <a:rPr lang="en-GB" b="0" dirty="0" err="1"/>
              <a:t>señora</a:t>
            </a:r>
            <a:r>
              <a:rPr lang="en-GB" b="0" dirty="0"/>
              <a:t>, </a:t>
            </a:r>
            <a:r>
              <a:rPr lang="en-GB" b="0" dirty="0" err="1"/>
              <a:t>señor</a:t>
            </a:r>
            <a:r>
              <a:rPr lang="en-GB" b="0" dirty="0"/>
              <a:t>, amigo, </a:t>
            </a:r>
            <a:r>
              <a:rPr lang="en-GB" b="0" dirty="0" err="1"/>
              <a:t>grupo</a:t>
            </a:r>
            <a:r>
              <a:rPr lang="en-GB" b="0" dirty="0"/>
              <a:t>, </a:t>
            </a:r>
            <a:r>
              <a:rPr lang="en-GB" b="0" dirty="0" err="1"/>
              <a:t>verdadero</a:t>
            </a:r>
            <a:r>
              <a:rPr lang="en-GB" b="0" dirty="0"/>
              <a:t>, </a:t>
            </a:r>
            <a:r>
              <a:rPr lang="en-GB" b="0" dirty="0" err="1"/>
              <a:t>falso</a:t>
            </a:r>
            <a:r>
              <a:rPr lang="en-GB" b="0" dirty="0"/>
              <a:t>)</a:t>
            </a:r>
            <a:br>
              <a:rPr lang="en-GB" b="0" dirty="0"/>
            </a:br>
            <a:r>
              <a:rPr lang="en-GB" b="0" dirty="0"/>
              <a:t>ii) persona (amigo, </a:t>
            </a:r>
            <a:r>
              <a:rPr lang="en-GB" b="0" dirty="0" err="1"/>
              <a:t>señora</a:t>
            </a:r>
            <a:r>
              <a:rPr lang="en-GB" b="0" dirty="0"/>
              <a:t>, </a:t>
            </a:r>
            <a:r>
              <a:rPr lang="en-GB" b="0" dirty="0" err="1"/>
              <a:t>señor</a:t>
            </a:r>
            <a:r>
              <a:rPr lang="en-GB" b="0" dirty="0"/>
              <a:t>)</a:t>
            </a:r>
            <a:br>
              <a:rPr lang="en-GB" b="0" dirty="0"/>
            </a:br>
            <a:r>
              <a:rPr lang="en-GB" b="0" dirty="0"/>
              <a:t>iii) leer (</a:t>
            </a:r>
            <a:r>
              <a:rPr lang="en-GB" b="0" dirty="0" err="1"/>
              <a:t>revista</a:t>
            </a:r>
            <a:r>
              <a:rPr lang="en-GB" b="0" dirty="0"/>
              <a:t>, </a:t>
            </a:r>
            <a:r>
              <a:rPr lang="en-GB" b="0" dirty="0" err="1"/>
              <a:t>periódico</a:t>
            </a:r>
            <a:r>
              <a:rPr lang="en-GB" b="0" dirty="0"/>
              <a:t>, palabra, </a:t>
            </a:r>
            <a:r>
              <a:rPr lang="en-GB" b="0" dirty="0" err="1"/>
              <a:t>estudiar</a:t>
            </a:r>
            <a:r>
              <a:rPr lang="en-GB" b="0" dirty="0"/>
              <a:t>)</a:t>
            </a:r>
            <a:br>
              <a:rPr lang="en-GB" b="0" dirty="0"/>
            </a:br>
            <a:r>
              <a:rPr lang="en-GB" b="0" dirty="0"/>
              <a:t>iv) animal (caballo)</a:t>
            </a:r>
            <a:br>
              <a:rPr lang="en-GB" b="0" dirty="0"/>
            </a:br>
            <a:r>
              <a:rPr lang="en-GB" b="0" dirty="0"/>
              <a:t>v) </a:t>
            </a:r>
            <a:r>
              <a:rPr lang="en-GB" b="0" dirty="0" err="1"/>
              <a:t>conjunciones</a:t>
            </a:r>
            <a:r>
              <a:rPr lang="en-GB" b="0" dirty="0"/>
              <a:t> (o, </a:t>
            </a:r>
            <a:r>
              <a:rPr lang="en-GB" b="0" dirty="0" err="1"/>
              <a:t>pero</a:t>
            </a:r>
            <a:r>
              <a:rPr lang="en-GB" b="0" dirty="0"/>
              <a:t>, y, </a:t>
            </a:r>
            <a:r>
              <a:rPr lang="en-GB" b="0" dirty="0" err="1"/>
              <a:t>también</a:t>
            </a:r>
            <a:r>
              <a:rPr lang="en-GB" b="0" dirty="0"/>
              <a:t>)</a:t>
            </a:r>
            <a:br>
              <a:rPr lang="en-GB" b="0" dirty="0"/>
            </a:br>
            <a:r>
              <a:rPr lang="en-GB" b="0" dirty="0"/>
              <a:t>vi) </a:t>
            </a:r>
            <a:r>
              <a:rPr lang="en-GB" b="0" dirty="0" err="1"/>
              <a:t>ciencias</a:t>
            </a:r>
            <a:r>
              <a:rPr lang="en-GB" b="0" dirty="0"/>
              <a:t> (caballo, planta, </a:t>
            </a:r>
            <a:r>
              <a:rPr lang="en-GB" b="0" dirty="0" err="1"/>
              <a:t>botella</a:t>
            </a:r>
            <a:r>
              <a:rPr lang="en-GB" b="0" dirty="0"/>
              <a:t>, </a:t>
            </a:r>
            <a:r>
              <a:rPr lang="en-GB" b="0" dirty="0" err="1"/>
              <a:t>grupo</a:t>
            </a:r>
            <a:r>
              <a:rPr lang="en-GB" b="0" dirty="0"/>
              <a:t>, </a:t>
            </a:r>
            <a:r>
              <a:rPr lang="en-GB" b="0" dirty="0" err="1"/>
              <a:t>pregunta</a:t>
            </a:r>
            <a:r>
              <a:rPr lang="en-GB" b="0" dirty="0"/>
              <a:t>)</a:t>
            </a:r>
            <a:br>
              <a:rPr lang="en-GB" b="0" dirty="0"/>
            </a:br>
            <a:br>
              <a:rPr lang="en-GB" b="0" dirty="0"/>
            </a:br>
            <a:r>
              <a:rPr lang="en-GB" b="0" dirty="0"/>
              <a:t>There are no 100% correct / incorrect answers here; it is a matter of students reflecting on the meaning of the words and the contexts in which they could be used.</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5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a:t>
            </a:r>
            <a:r>
              <a:rPr lang="en-GB" b="0" baseline="0" dirty="0"/>
              <a:t> minute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negation</a:t>
            </a:r>
            <a:r>
              <a:rPr lang="en-GB" baseline="0" dirty="0"/>
              <a:t>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aseline="0" dirty="0"/>
              <a:t>:</a:t>
            </a:r>
            <a:br>
              <a:rPr lang="en-GB" baseline="0" dirty="0"/>
            </a:br>
            <a:r>
              <a:rPr lang="en-GB" baseline="0" dirty="0"/>
              <a:t>1. Click to the present the new information.</a:t>
            </a:r>
            <a:br>
              <a:rPr lang="en-GB" baseline="0" dirty="0"/>
            </a:br>
            <a:r>
              <a:rPr lang="en-GB" baseline="0" dirty="0"/>
              <a:t>2. Elicit the English meanings of the Spanish examples.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Negative ‘no’ will be practised w</a:t>
            </a:r>
            <a:r>
              <a:rPr lang="en-GB" baseline="0" dirty="0"/>
              <a:t>ith a range of previously introduced regular and irregular verbs.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8 minutes</a:t>
            </a:r>
            <a:br>
              <a:rPr lang="en-GB" b="1" dirty="0"/>
            </a:br>
            <a:br>
              <a:rPr lang="en-GB" b="1" dirty="0"/>
            </a:br>
            <a:r>
              <a:rPr lang="en-GB" b="1" dirty="0"/>
              <a:t>Aim: </a:t>
            </a:r>
            <a:r>
              <a:rPr lang="en-GB" dirty="0"/>
              <a:t>to identify the presence/absence of negation </a:t>
            </a:r>
            <a:r>
              <a:rPr lang="en-GB" baseline="0" dirty="0"/>
              <a:t>and associate this with affirmative and negative meaning</a:t>
            </a:r>
            <a:endParaRPr lang="en-GB" dirty="0"/>
          </a:p>
          <a:p>
            <a:endParaRPr lang="en-GB" dirty="0"/>
          </a:p>
          <a:p>
            <a:r>
              <a:rPr lang="en-GB" b="1" dirty="0"/>
              <a:t>Procedure:</a:t>
            </a:r>
          </a:p>
          <a:p>
            <a:r>
              <a:rPr lang="en-GB" baseline="0" dirty="0"/>
              <a:t>1. Students first have to read and decide what Elena has and doesn’t have. </a:t>
            </a:r>
          </a:p>
          <a:p>
            <a:r>
              <a:rPr lang="en-GB" baseline="0" dirty="0"/>
              <a:t>2. If time allows, elicit English translations of each full sentence, too.</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s</a:t>
            </a:r>
            <a:r>
              <a:rPr lang="en-GB" baseline="0" dirty="0"/>
              <a:t>ome of the vocabulary in this activity and the last is recycled from week 5 (</a:t>
            </a:r>
            <a:r>
              <a:rPr lang="en-GB" baseline="0" dirty="0" err="1"/>
              <a:t>pregunta</a:t>
            </a:r>
            <a:r>
              <a:rPr lang="en-GB" baseline="0" dirty="0"/>
              <a:t>, </a:t>
            </a:r>
            <a:r>
              <a:rPr lang="en-GB" baseline="0" dirty="0" err="1"/>
              <a:t>también</a:t>
            </a:r>
            <a:r>
              <a:rPr lang="en-GB" baseline="0" dirty="0"/>
              <a:t>, tarea, caballo, </a:t>
            </a:r>
            <a:r>
              <a:rPr lang="en-GB" baseline="0" dirty="0" err="1"/>
              <a:t>periódico</a:t>
            </a:r>
            <a:r>
              <a:rPr lang="en-GB" baseline="0" dirty="0"/>
              <a:t>, </a:t>
            </a:r>
            <a:r>
              <a:rPr lang="en-GB" baseline="0" dirty="0" err="1"/>
              <a:t>revista</a:t>
            </a:r>
            <a:r>
              <a:rPr lang="en-GB" baseline="0" dirty="0"/>
              <a:t>, </a:t>
            </a:r>
            <a:r>
              <a:rPr lang="en-GB" baseline="0" dirty="0" err="1"/>
              <a:t>teléfono</a:t>
            </a:r>
            <a:r>
              <a:rPr lang="en-GB" baseline="0" dirty="0"/>
              <a:t>), while some is new this week (</a:t>
            </a:r>
            <a:r>
              <a:rPr lang="es-ES" sz="1200" b="0" i="0" dirty="0">
                <a:solidFill>
                  <a:srgbClr val="002060"/>
                </a:solidFill>
                <a:latin typeface="Century Gothic" panose="020B0502020202020204" pitchFamily="34" charset="0"/>
                <a:ea typeface="Century Gothic"/>
                <a:cs typeface="Century Gothic"/>
                <a:sym typeface="Century Gothic"/>
              </a:rPr>
              <a:t>español, inglés, arte, pero).</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9 minutes (2 slides)</a:t>
            </a:r>
          </a:p>
          <a:p>
            <a:endParaRPr lang="en-US" b="1" dirty="0"/>
          </a:p>
          <a:p>
            <a:r>
              <a:rPr lang="en-US" b="1" dirty="0"/>
              <a:t>Aim: </a:t>
            </a:r>
            <a:r>
              <a:rPr lang="en-US" b="0" dirty="0"/>
              <a:t>to practise listening for</a:t>
            </a:r>
            <a:r>
              <a:rPr lang="en-US" b="0" baseline="0" dirty="0"/>
              <a:t> whether sentences are affirmative or negative</a:t>
            </a:r>
            <a:endParaRPr lang="en-US" b="0" dirty="0"/>
          </a:p>
          <a:p>
            <a:endParaRPr lang="en-US" b="1" dirty="0"/>
          </a:p>
          <a:p>
            <a:r>
              <a:rPr lang="en-US" b="1" dirty="0"/>
              <a:t>Procedure:</a:t>
            </a:r>
          </a:p>
          <a:p>
            <a:r>
              <a:rPr lang="en-US" b="0" dirty="0"/>
              <a:t>1. Students write 1-6</a:t>
            </a:r>
            <a:r>
              <a:rPr lang="en-US" b="0" baseline="0" dirty="0"/>
              <a:t>.</a:t>
            </a:r>
            <a:endParaRPr lang="en-US" b="0" dirty="0"/>
          </a:p>
          <a:p>
            <a:r>
              <a:rPr lang="en-US" b="0" dirty="0"/>
              <a:t>2. They</a:t>
            </a:r>
            <a:r>
              <a:rPr lang="en-US" b="0" baseline="0" dirty="0"/>
              <a:t> write ‘</a:t>
            </a:r>
            <a:r>
              <a:rPr lang="en-US" b="0" baseline="0" dirty="0" err="1"/>
              <a:t>afirmativo</a:t>
            </a:r>
            <a:r>
              <a:rPr lang="en-US" b="0" baseline="0" dirty="0"/>
              <a:t>’ (or +) or ‘</a:t>
            </a:r>
            <a:r>
              <a:rPr lang="en-US" b="0" baseline="0" dirty="0" err="1"/>
              <a:t>negativo</a:t>
            </a:r>
            <a:r>
              <a:rPr lang="en-US" b="0" baseline="0" dirty="0"/>
              <a:t>’ (or -) after listening to each sentence.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Estudia mucho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Habla español con Señor López.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habla inglés.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Tiene preguntas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escucha música.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 </a:t>
            </a:r>
            <a:r>
              <a:rPr lang="en-GB" dirty="0" err="1"/>
              <a:t>camina</a:t>
            </a:r>
            <a:r>
              <a:rPr lang="en-GB" dirty="0"/>
              <a:t> </a:t>
            </a:r>
            <a:r>
              <a:rPr lang="en-GB" dirty="0" err="1"/>
              <a:t>mucho</a:t>
            </a:r>
            <a:r>
              <a:rPr lang="en-GB"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no [11]; caminar [514]; estudiar [281]; español¹ [262]; inglés¹ [583]; señor¹ [201]; mucho [41]; amigo [210]; [1878]; pregunta [507]; casa [106]; clase [320]</a:t>
            </a:r>
            <a:r>
              <a:rPr kumimoji="0" lang="en-GB" sz="1200" b="0" i="0" u="none" strike="noStrike" kern="0" cap="none" spc="0" normalizeH="0" baseline="0" noProof="0" dirty="0">
                <a:ln>
                  <a:noFill/>
                </a:ln>
                <a:solidFill>
                  <a:srgbClr val="002060"/>
                </a:solidFill>
                <a:effectLst/>
                <a:uLnTx/>
                <a:uFillTx/>
              </a:rPr>
              <a:t>; </a:t>
            </a:r>
            <a:r>
              <a:rPr lang="es-ES" baseline="0" dirty="0"/>
              <a:t>historia [186]</a:t>
            </a:r>
            <a:r>
              <a:rPr lang="en-GB" baseline="0" dirty="0"/>
              <a:t>; </a:t>
            </a:r>
            <a:r>
              <a:rPr lang="en-GB" baseline="0" dirty="0" err="1"/>
              <a:t>escuchar</a:t>
            </a:r>
            <a:r>
              <a:rPr lang="en-GB" baseline="0" dirty="0"/>
              <a:t> [281], </a:t>
            </a:r>
            <a:r>
              <a:rPr lang="es-ES" dirty="0"/>
              <a:t>música [340]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n-US" b="1" dirty="0"/>
              <a:t>Procedure:</a:t>
            </a:r>
          </a:p>
          <a:p>
            <a:pPr marL="228600" indent="-228600">
              <a:buAutoNum type="arabicPeriod"/>
            </a:pPr>
            <a:r>
              <a:rPr lang="en-US" b="0" dirty="0"/>
              <a:t>Students</a:t>
            </a:r>
            <a:r>
              <a:rPr lang="en-US" b="0" baseline="0" dirty="0"/>
              <a:t> listen again and decide if the statements are true or false</a:t>
            </a:r>
          </a:p>
          <a:p>
            <a:pPr marL="228600" indent="-228600">
              <a:buAutoNum type="arabicPeriod"/>
            </a:pPr>
            <a:r>
              <a:rPr lang="en-GB" b="0" baseline="0" dirty="0"/>
              <a:t>Elicit answers and provide feedback.</a:t>
            </a:r>
            <a:endParaRPr lang="en-GB" b="1" noProof="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Estudia mucho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Habla español con Señor López.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habla inglés.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Tiene preguntas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escucha música.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 </a:t>
            </a:r>
            <a:r>
              <a:rPr lang="en-GB" dirty="0" err="1"/>
              <a:t>camina</a:t>
            </a:r>
            <a:r>
              <a:rPr lang="en-GB" dirty="0"/>
              <a:t> </a:t>
            </a:r>
            <a:r>
              <a:rPr lang="en-GB" dirty="0" err="1"/>
              <a:t>mucho</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1 minute</a:t>
            </a:r>
          </a:p>
          <a:p>
            <a:endParaRPr lang="en-GB" dirty="0"/>
          </a:p>
          <a:p>
            <a:r>
              <a:rPr lang="en-GB" b="1" dirty="0"/>
              <a:t>Aim: </a:t>
            </a:r>
            <a:r>
              <a:rPr lang="en-GB" dirty="0"/>
              <a:t>to</a:t>
            </a:r>
            <a:r>
              <a:rPr lang="en-GB" baseline="0" dirty="0"/>
              <a:t> </a:t>
            </a:r>
            <a:r>
              <a:rPr lang="en-GB" dirty="0"/>
              <a:t>remind students of yes-no question formation</a:t>
            </a:r>
            <a:r>
              <a:rPr lang="en-GB" baseline="0" dirty="0"/>
              <a:t> (</a:t>
            </a:r>
            <a:r>
              <a:rPr lang="en-GB" dirty="0"/>
              <a:t>from 1.1.3</a:t>
            </a:r>
            <a:r>
              <a:rPr lang="en-GB" baseline="0" dirty="0"/>
              <a:t> of the SOW) before starting the next activity.</a:t>
            </a:r>
          </a:p>
          <a:p>
            <a:endParaRPr lang="en-GB" baseline="0" dirty="0"/>
          </a:p>
          <a:p>
            <a:r>
              <a:rPr lang="en-GB" b="1" baseline="0" dirty="0"/>
              <a:t>Procedure: </a:t>
            </a:r>
            <a:br>
              <a:rPr lang="en-GB" b="1" baseline="0" dirty="0"/>
            </a:br>
            <a:r>
              <a:rPr lang="en-GB" b="0" baseline="0" dirty="0"/>
              <a:t>1. Click to present the information.</a:t>
            </a:r>
          </a:p>
          <a:p>
            <a:r>
              <a:rPr lang="en-GB" b="0" baseline="0" dirty="0"/>
              <a:t>2. Elicit the English for the Spanish examples.</a:t>
            </a:r>
          </a:p>
          <a:p>
            <a:endParaRPr lang="en-GB" dirty="0"/>
          </a:p>
          <a:p>
            <a:r>
              <a:rPr lang="en-GB" b="1" dirty="0"/>
              <a:t>Note</a:t>
            </a:r>
            <a:r>
              <a:rPr lang="en-GB" dirty="0"/>
              <a:t>: la mochila is on the AQA new GCSE vocabulary list (though not Edexcel or </a:t>
            </a:r>
            <a:r>
              <a:rPr lang="en-GB" dirty="0" err="1"/>
              <a:t>Eduqas</a:t>
            </a:r>
            <a:r>
              <a:rPr lang="en-GB" dirty="0"/>
              <a:t>). It seems a useful word for students in Y7 to use, and some will have encountered it at primary.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435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9 minutes</a:t>
            </a:r>
            <a:br>
              <a:rPr lang="en-GB" b="0" dirty="0"/>
            </a:br>
            <a:br>
              <a:rPr lang="en-GB" b="0" dirty="0"/>
            </a:br>
            <a:r>
              <a:rPr lang="en-GB" b="1" dirty="0"/>
              <a:t>Aim: </a:t>
            </a:r>
            <a:r>
              <a:rPr lang="en-GB" b="0" dirty="0"/>
              <a:t>to produce yes-no</a:t>
            </a:r>
            <a:r>
              <a:rPr lang="en-GB" b="0" baseline="0" dirty="0"/>
              <a:t> questions, and negative/affirmative statements in Spanish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a:t>
            </a:r>
            <a:r>
              <a:rPr lang="en-GB" dirty="0"/>
              <a:t>tudents read</a:t>
            </a:r>
            <a:r>
              <a:rPr lang="en-GB" baseline="0" dirty="0"/>
              <a:t> the English and write the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the SOS if students need help remembering the infinitive verbs.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responses orally and click to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sz="1200" b="0" dirty="0">
                <a:solidFill>
                  <a:prstClr val="white"/>
                </a:solidFill>
              </a:rPr>
              <a:t>negative 'no’</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p</a:t>
            </a:r>
            <a:r>
              <a:rPr lang="en-GB" sz="1200" b="0" dirty="0">
                <a:solidFill>
                  <a:prstClr val="white"/>
                </a:solidFill>
              </a:rPr>
              <a:t>resent tense -</a:t>
            </a:r>
            <a:r>
              <a:rPr lang="en-GB" sz="1200" b="0" dirty="0" err="1">
                <a:solidFill>
                  <a:prstClr val="white"/>
                </a:solidFill>
              </a:rPr>
              <a:t>ar</a:t>
            </a:r>
            <a:r>
              <a:rPr lang="en-GB" sz="1200" b="0" dirty="0">
                <a:solidFill>
                  <a:prstClr val="white"/>
                </a:solidFill>
              </a:rPr>
              <a:t> verbs: 1st person singular (-o), 2nd person singular (-as), 3rd person singular (-a)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7.1.2.1 (introduce) </a:t>
            </a:r>
            <a:r>
              <a:rPr lang="es-ES" b="0" dirty="0"/>
              <a:t>no [11]; caminar [514]; estudiar [281]; español¹ [262]; inglés¹ [583]; arte [208]; ciencia(s) [738]; señor¹ [201]; señora¹ [509]; mucho (as adverb only)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277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caminar</a:t>
            </a:r>
            <a:r>
              <a:rPr lang="en-GB" baseline="0" dirty="0"/>
              <a:t> [514]; </a:t>
            </a:r>
            <a:r>
              <a:rPr lang="en-GB" baseline="0" dirty="0" err="1"/>
              <a:t>estudiar</a:t>
            </a:r>
            <a:r>
              <a:rPr lang="en-GB" baseline="0" dirty="0"/>
              <a:t> [281]; </a:t>
            </a:r>
            <a:r>
              <a:rPr lang="en-GB" sz="1200" dirty="0">
                <a:solidFill>
                  <a:srgbClr val="002060"/>
                </a:solidFill>
                <a:latin typeface="Century Gothic" panose="020B0502020202020204" pitchFamily="34" charset="0"/>
              </a:rPr>
              <a:t>español [262]; inglés [583]; arte [208]; </a:t>
            </a:r>
            <a:r>
              <a:rPr lang="en-GB" sz="1200" dirty="0" err="1">
                <a:solidFill>
                  <a:srgbClr val="002060"/>
                </a:solidFill>
                <a:latin typeface="Century Gothic" panose="020B0502020202020204" pitchFamily="34" charset="0"/>
              </a:rPr>
              <a:t>historia</a:t>
            </a:r>
            <a:r>
              <a:rPr lang="en-GB" sz="1200" dirty="0">
                <a:solidFill>
                  <a:srgbClr val="002060"/>
                </a:solidFill>
                <a:latin typeface="Century Gothic" panose="020B0502020202020204" pitchFamily="34" charset="0"/>
              </a:rPr>
              <a:t> [186]; </a:t>
            </a:r>
            <a:r>
              <a:rPr lang="en-GB" sz="1200" dirty="0" err="1">
                <a:solidFill>
                  <a:srgbClr val="002060"/>
                </a:solidFill>
                <a:latin typeface="Century Gothic" panose="020B0502020202020204" pitchFamily="34" charset="0"/>
              </a:rPr>
              <a:t>señor</a:t>
            </a:r>
            <a:r>
              <a:rPr lang="en-GB" sz="1200" dirty="0">
                <a:solidFill>
                  <a:srgbClr val="002060"/>
                </a:solidFill>
                <a:latin typeface="Century Gothic" panose="020B0502020202020204" pitchFamily="34" charset="0"/>
              </a:rPr>
              <a:t> [201]; </a:t>
            </a:r>
            <a:r>
              <a:rPr lang="en-GB" sz="1200" dirty="0" err="1">
                <a:solidFill>
                  <a:srgbClr val="002060"/>
                </a:solidFill>
                <a:latin typeface="Century Gothic" panose="020B0502020202020204" pitchFamily="34" charset="0"/>
              </a:rPr>
              <a:t>señora</a:t>
            </a:r>
            <a:r>
              <a:rPr lang="en-GB" sz="1200" dirty="0">
                <a:solidFill>
                  <a:srgbClr val="002060"/>
                </a:solidFill>
                <a:latin typeface="Century Gothic" panose="020B0502020202020204" pitchFamily="34" charset="0"/>
              </a:rPr>
              <a:t> [509]; mucho [41]; </a:t>
            </a:r>
            <a:r>
              <a:rPr lang="en-GB" sz="1200" dirty="0" err="1">
                <a:solidFill>
                  <a:srgbClr val="002060"/>
                </a:solidFill>
                <a:latin typeface="Century Gothic" panose="020B0502020202020204" pitchFamily="34" charset="0"/>
              </a:rPr>
              <a:t>pero</a:t>
            </a:r>
            <a:r>
              <a:rPr lang="en-GB" sz="1200" dirty="0">
                <a:solidFill>
                  <a:srgbClr val="002060"/>
                </a:solidFill>
                <a:latin typeface="Century Gothic" panose="020B0502020202020204" pitchFamily="34" charset="0"/>
              </a:rPr>
              <a:t> [30].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br>
              <a:rPr lang="en-GB" b="1" dirty="0"/>
            </a:br>
            <a:br>
              <a:rPr lang="en-GB" b="1" dirty="0"/>
            </a:br>
            <a:r>
              <a:rPr lang="en-GB" b="1" dirty="0"/>
              <a:t>Aim: </a:t>
            </a:r>
            <a:r>
              <a:rPr lang="en-GB" b="0" dirty="0"/>
              <a:t>to reactivate and strengthen vocabulary knowledge of this week’s new and revisited vocabulary; to revisit letters of the alphabet</a:t>
            </a:r>
            <a:br>
              <a:rPr lang="en-GB" b="0" dirty="0"/>
            </a:br>
            <a:br>
              <a:rPr lang="en-GB" b="0" dirty="0"/>
            </a:br>
            <a:r>
              <a:rPr lang="en-GB" b="1" dirty="0"/>
              <a:t>Procedure:</a:t>
            </a:r>
            <a:br>
              <a:rPr lang="en-GB" b="1" dirty="0"/>
            </a:br>
            <a:r>
              <a:rPr lang="en-GB" b="0" dirty="0"/>
              <a:t>1. Teacher gives co-ordinates using Spanish alphabet letters. E.g., NR – ¿</a:t>
            </a:r>
            <a:r>
              <a:rPr lang="en-GB" b="0" dirty="0" err="1"/>
              <a:t>qué</a:t>
            </a:r>
            <a:r>
              <a:rPr lang="en-GB" b="0" dirty="0"/>
              <a:t> palabra es? </a:t>
            </a:r>
          </a:p>
          <a:p>
            <a:r>
              <a:rPr lang="en-GB" b="0" dirty="0"/>
              <a:t>2. Students respond by producing the Spanish word. E.g., </a:t>
            </a:r>
            <a:r>
              <a:rPr lang="en-GB" b="0" dirty="0" err="1"/>
              <a:t>caminar</a:t>
            </a:r>
            <a:endParaRPr lang="en-GB" b="0" dirty="0"/>
          </a:p>
          <a:p>
            <a:endParaRPr lang="en-GB" b="0" dirty="0"/>
          </a:p>
          <a:p>
            <a:r>
              <a:rPr lang="en-GB" b="0" dirty="0"/>
              <a:t>If not done in the parallel activity last lesson, the teacher can also develop depth of vocabulary knowledge by giving word prompts to trigger word associations.</a:t>
            </a:r>
          </a:p>
          <a:p>
            <a:r>
              <a:rPr lang="en-GB" b="0" dirty="0"/>
              <a:t>For example, the teachers says ‘</a:t>
            </a:r>
            <a:r>
              <a:rPr lang="en-GB" b="0" dirty="0" err="1"/>
              <a:t>hablar</a:t>
            </a:r>
            <a:r>
              <a:rPr lang="en-GB" b="0" dirty="0"/>
              <a:t>’ and students volunteer any words that have an association with this verb (e.g., </a:t>
            </a:r>
            <a:r>
              <a:rPr lang="en-GB" b="0" dirty="0" err="1"/>
              <a:t>inglés</a:t>
            </a:r>
            <a:r>
              <a:rPr lang="en-GB" b="0" dirty="0"/>
              <a:t>, </a:t>
            </a:r>
            <a:r>
              <a:rPr lang="en-GB" b="0" dirty="0" err="1"/>
              <a:t>español</a:t>
            </a:r>
            <a:r>
              <a:rPr lang="en-GB" b="0" dirty="0"/>
              <a:t>, palabra, </a:t>
            </a:r>
            <a:r>
              <a:rPr lang="en-GB" b="0" dirty="0" err="1"/>
              <a:t>pregunta</a:t>
            </a:r>
            <a:r>
              <a:rPr lang="en-GB" b="0" dirty="0"/>
              <a:t>, </a:t>
            </a:r>
            <a:r>
              <a:rPr lang="en-GB" b="0" dirty="0" err="1"/>
              <a:t>teléfono</a:t>
            </a:r>
            <a:r>
              <a:rPr lang="en-GB" b="0" dirty="0"/>
              <a:t>).</a:t>
            </a:r>
            <a:br>
              <a:rPr lang="en-GB" b="0" dirty="0"/>
            </a:br>
            <a:endParaRPr lang="en-GB" b="0" dirty="0"/>
          </a:p>
          <a:p>
            <a:r>
              <a:rPr lang="en-GB" b="0" dirty="0"/>
              <a:t>Other words the teacher could give are:</a:t>
            </a:r>
            <a:br>
              <a:rPr lang="en-GB" b="0" dirty="0"/>
            </a:br>
            <a:r>
              <a:rPr lang="en-GB" b="0" dirty="0"/>
              <a:t>i) la </a:t>
            </a:r>
            <a:r>
              <a:rPr lang="en-GB" b="0" dirty="0" err="1"/>
              <a:t>escuela</a:t>
            </a:r>
            <a:r>
              <a:rPr lang="en-GB" b="0" dirty="0"/>
              <a:t> (</a:t>
            </a:r>
            <a:r>
              <a:rPr lang="en-GB" b="0" dirty="0" err="1"/>
              <a:t>estudiar</a:t>
            </a:r>
            <a:r>
              <a:rPr lang="en-GB" b="0" dirty="0"/>
              <a:t>, </a:t>
            </a:r>
            <a:r>
              <a:rPr lang="en-GB" b="0" dirty="0" err="1"/>
              <a:t>arte</a:t>
            </a:r>
            <a:r>
              <a:rPr lang="en-GB" b="0" dirty="0"/>
              <a:t>, </a:t>
            </a:r>
            <a:r>
              <a:rPr lang="en-GB" b="0" dirty="0" err="1"/>
              <a:t>ciencia</a:t>
            </a:r>
            <a:r>
              <a:rPr lang="en-GB" b="0" dirty="0"/>
              <a:t>(s), </a:t>
            </a:r>
            <a:r>
              <a:rPr lang="en-GB" b="0" dirty="0" err="1"/>
              <a:t>español</a:t>
            </a:r>
            <a:r>
              <a:rPr lang="en-GB" b="0" dirty="0"/>
              <a:t>, </a:t>
            </a:r>
            <a:r>
              <a:rPr lang="en-GB" b="0" dirty="0" err="1"/>
              <a:t>inglés</a:t>
            </a:r>
            <a:r>
              <a:rPr lang="en-GB" b="0" dirty="0"/>
              <a:t>, </a:t>
            </a:r>
            <a:r>
              <a:rPr lang="en-GB" b="0" dirty="0" err="1"/>
              <a:t>tarea</a:t>
            </a:r>
            <a:r>
              <a:rPr lang="en-GB" b="0" dirty="0"/>
              <a:t>, </a:t>
            </a:r>
            <a:r>
              <a:rPr lang="en-GB" b="0" dirty="0" err="1"/>
              <a:t>señora</a:t>
            </a:r>
            <a:r>
              <a:rPr lang="en-GB" b="0" dirty="0"/>
              <a:t>, </a:t>
            </a:r>
            <a:r>
              <a:rPr lang="en-GB" b="0" dirty="0" err="1"/>
              <a:t>señor</a:t>
            </a:r>
            <a:r>
              <a:rPr lang="en-GB" b="0" dirty="0"/>
              <a:t>, amigo, </a:t>
            </a:r>
            <a:r>
              <a:rPr lang="en-GB" b="0" dirty="0" err="1"/>
              <a:t>grupo</a:t>
            </a:r>
            <a:r>
              <a:rPr lang="en-GB" b="0" dirty="0"/>
              <a:t>, </a:t>
            </a:r>
            <a:r>
              <a:rPr lang="en-GB" b="0" dirty="0" err="1"/>
              <a:t>verdadero</a:t>
            </a:r>
            <a:r>
              <a:rPr lang="en-GB" b="0" dirty="0"/>
              <a:t>, </a:t>
            </a:r>
            <a:r>
              <a:rPr lang="en-GB" b="0" dirty="0" err="1"/>
              <a:t>falso</a:t>
            </a:r>
            <a:r>
              <a:rPr lang="en-GB" b="0" dirty="0"/>
              <a:t>)</a:t>
            </a:r>
            <a:br>
              <a:rPr lang="en-GB" b="0" dirty="0"/>
            </a:br>
            <a:r>
              <a:rPr lang="en-GB" b="0" dirty="0"/>
              <a:t>ii) persona (amigo, </a:t>
            </a:r>
            <a:r>
              <a:rPr lang="en-GB" b="0" dirty="0" err="1"/>
              <a:t>señora</a:t>
            </a:r>
            <a:r>
              <a:rPr lang="en-GB" b="0" dirty="0"/>
              <a:t>, </a:t>
            </a:r>
            <a:r>
              <a:rPr lang="en-GB" b="0" dirty="0" err="1"/>
              <a:t>señor</a:t>
            </a:r>
            <a:r>
              <a:rPr lang="en-GB" b="0" dirty="0"/>
              <a:t>)</a:t>
            </a:r>
            <a:br>
              <a:rPr lang="en-GB" b="0" dirty="0"/>
            </a:br>
            <a:r>
              <a:rPr lang="en-GB" b="0" dirty="0"/>
              <a:t>iii) leer (</a:t>
            </a:r>
            <a:r>
              <a:rPr lang="en-GB" b="0" dirty="0" err="1"/>
              <a:t>revista</a:t>
            </a:r>
            <a:r>
              <a:rPr lang="en-GB" b="0" dirty="0"/>
              <a:t>, </a:t>
            </a:r>
            <a:r>
              <a:rPr lang="en-GB" b="0" dirty="0" err="1"/>
              <a:t>periódico</a:t>
            </a:r>
            <a:r>
              <a:rPr lang="en-GB" b="0" dirty="0"/>
              <a:t>, palabra, </a:t>
            </a:r>
            <a:r>
              <a:rPr lang="en-GB" b="0" dirty="0" err="1"/>
              <a:t>estudiar</a:t>
            </a:r>
            <a:r>
              <a:rPr lang="en-GB" b="0" dirty="0"/>
              <a:t>)</a:t>
            </a:r>
            <a:br>
              <a:rPr lang="en-GB" b="0" dirty="0"/>
            </a:br>
            <a:r>
              <a:rPr lang="en-GB" b="0" dirty="0"/>
              <a:t>iv) animal (caballo)</a:t>
            </a:r>
            <a:br>
              <a:rPr lang="en-GB" b="0" dirty="0"/>
            </a:br>
            <a:r>
              <a:rPr lang="en-GB" b="0" dirty="0"/>
              <a:t>v) </a:t>
            </a:r>
            <a:r>
              <a:rPr lang="en-GB" b="0" dirty="0" err="1"/>
              <a:t>conjunciones</a:t>
            </a:r>
            <a:r>
              <a:rPr lang="en-GB" b="0" dirty="0"/>
              <a:t> (o, </a:t>
            </a:r>
            <a:r>
              <a:rPr lang="en-GB" b="0" dirty="0" err="1"/>
              <a:t>pero</a:t>
            </a:r>
            <a:r>
              <a:rPr lang="en-GB" b="0" dirty="0"/>
              <a:t>, y, </a:t>
            </a:r>
            <a:r>
              <a:rPr lang="en-GB" b="0" dirty="0" err="1"/>
              <a:t>también</a:t>
            </a:r>
            <a:r>
              <a:rPr lang="en-GB" b="0" dirty="0"/>
              <a:t>)</a:t>
            </a:r>
            <a:br>
              <a:rPr lang="en-GB" b="0" dirty="0"/>
            </a:br>
            <a:r>
              <a:rPr lang="en-GB" b="0" dirty="0"/>
              <a:t>vi) </a:t>
            </a:r>
            <a:r>
              <a:rPr lang="en-GB" b="0" dirty="0" err="1"/>
              <a:t>ciencias</a:t>
            </a:r>
            <a:r>
              <a:rPr lang="en-GB" b="0" dirty="0"/>
              <a:t> (caballo, planta, </a:t>
            </a:r>
            <a:r>
              <a:rPr lang="en-GB" b="0" dirty="0" err="1"/>
              <a:t>botella</a:t>
            </a:r>
            <a:r>
              <a:rPr lang="en-GB" b="0" dirty="0"/>
              <a:t>, </a:t>
            </a:r>
            <a:r>
              <a:rPr lang="en-GB" b="0" dirty="0" err="1"/>
              <a:t>grupo</a:t>
            </a:r>
            <a:r>
              <a:rPr lang="en-GB" b="0" dirty="0"/>
              <a:t>, </a:t>
            </a:r>
            <a:r>
              <a:rPr lang="en-GB" b="0" dirty="0" err="1"/>
              <a:t>pregunta</a:t>
            </a:r>
            <a:r>
              <a:rPr lang="en-GB" b="0" dirty="0"/>
              <a:t>)</a:t>
            </a:r>
            <a:br>
              <a:rPr lang="en-GB" b="0" dirty="0"/>
            </a:br>
            <a:br>
              <a:rPr lang="en-GB" b="0" dirty="0"/>
            </a:br>
            <a:r>
              <a:rPr lang="en-GB" b="0" dirty="0"/>
              <a:t>There are no 100% correct / incorrect answers here; it is a matter of students reflecting on the meaning of the words and the contexts in which they could be used.</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(five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z</a:t>
            </a:r>
            <a:r>
              <a:rPr lang="en-GB" b="0" baseline="0" dirty="0"/>
              <a:t>] and source word ‘</a:t>
            </a:r>
            <a:r>
              <a:rPr lang="en-GB" b="1" baseline="0" dirty="0"/>
              <a:t>zona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a:t>
            </a:r>
            <a:r>
              <a:rPr lang="en-GB" b="0" baseline="0" dirty="0"/>
              <a:t>of the individual SSC and then the source word (with gesture, if using). </a:t>
            </a:r>
            <a:br>
              <a:rPr lang="en-GB" b="0" baseline="0" dirty="0"/>
            </a:br>
            <a:r>
              <a:rPr lang="en-GB" dirty="0"/>
              <a:t>A possible gesture for this source word would be to</a:t>
            </a:r>
            <a:r>
              <a:rPr lang="en-GB" baseline="0" dirty="0"/>
              <a:t> </a:t>
            </a:r>
            <a:r>
              <a:rPr lang="en-GB" dirty="0"/>
              <a:t>use your</a:t>
            </a:r>
            <a:r>
              <a:rPr lang="en-GB" baseline="0" dirty="0"/>
              <a:t> hands to draw an imaginary space around you.</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Spanish): </a:t>
            </a:r>
            <a:br>
              <a:rPr lang="en-GB" baseline="0" dirty="0"/>
            </a:br>
            <a:r>
              <a:rPr lang="en-GB" baseline="0" dirty="0"/>
              <a:t>zona [359]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37497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a:t>
            </a:r>
            <a:br>
              <a:rPr lang="en-GB" dirty="0"/>
            </a:br>
            <a:br>
              <a:rPr lang="en-GB" dirty="0"/>
            </a:br>
            <a:r>
              <a:rPr lang="en-GB" b="1" dirty="0"/>
              <a:t>Aim</a:t>
            </a:r>
            <a:r>
              <a:rPr lang="en-GB" dirty="0"/>
              <a:t>: to understand this week’s new and revisited vocabulary in the context of a longer text about school life.</a:t>
            </a:r>
          </a:p>
          <a:p>
            <a:endParaRPr lang="en-GB" dirty="0"/>
          </a:p>
          <a:p>
            <a:r>
              <a:rPr lang="en-GB" b="1" dirty="0"/>
              <a:t>Procedure</a:t>
            </a:r>
            <a:r>
              <a:rPr lang="en-GB" dirty="0"/>
              <a:t>:</a:t>
            </a:r>
          </a:p>
          <a:p>
            <a:pPr marL="228600" indent="-228600">
              <a:buAutoNum type="arabicPeriod"/>
            </a:pPr>
            <a:r>
              <a:rPr lang="en-GB" dirty="0"/>
              <a:t>If possible give students a copy of the text to work with.</a:t>
            </a:r>
          </a:p>
          <a:p>
            <a:pPr marL="228600" indent="-228600">
              <a:buAutoNum type="arabicPeriod"/>
            </a:pPr>
            <a:r>
              <a:rPr lang="en-GB" dirty="0"/>
              <a:t>Ask them to highlight (or underline) any words they already know. Tell them they have been taught 90% of these words already, if we include two untaught cognates (words that they haven’t been taught but look very much like English words with the same meaning. Celebrate this!</a:t>
            </a:r>
          </a:p>
          <a:p>
            <a:pPr marL="228600" indent="-228600">
              <a:buAutoNum type="arabicPeriod"/>
            </a:pPr>
            <a:r>
              <a:rPr lang="en-GB" dirty="0"/>
              <a:t>Click several times to highlight all the words they have learnt so far this term (in green).</a:t>
            </a:r>
          </a:p>
          <a:p>
            <a:pPr marL="228600" indent="-228600">
              <a:buAutoNum type="arabicPeriod"/>
            </a:pPr>
            <a:r>
              <a:rPr lang="en-GB" dirty="0"/>
              <a:t>Ask them to highlight in a different colour (or circle) any cognates they find.  Hopefully they will identify ‘examen’ and ‘</a:t>
            </a:r>
            <a:r>
              <a:rPr lang="en-GB" dirty="0" err="1"/>
              <a:t>clase</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 provide the meanings of two new words: la </a:t>
            </a:r>
            <a:r>
              <a:rPr lang="en-GB" dirty="0" err="1"/>
              <a:t>escuela</a:t>
            </a:r>
            <a:r>
              <a:rPr lang="en-GB" dirty="0"/>
              <a:t> (school) and </a:t>
            </a:r>
            <a:r>
              <a:rPr lang="en-GB" dirty="0" err="1"/>
              <a:t>porque</a:t>
            </a:r>
            <a:r>
              <a:rPr lang="en-GB" dirty="0"/>
              <a:t> (because). Do this by prompting them to use the surrounding words, which they do know. Tell students that sometimes when we know all of most of the rest of the words in a sentence, we can work out a plausible meaning of an unknown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the prompts to help them work out the meanings.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Suggest they share a ‘working spoken/oral translation of the two sentences with unknown words and try to work out what could usefully fill the gap.  </a:t>
            </a:r>
          </a:p>
          <a:p>
            <a:pPr marL="228600" indent="-228600">
              <a:buAutoNum type="arabicPeriod"/>
            </a:pPr>
            <a:r>
              <a:rPr lang="en-GB" dirty="0"/>
              <a:t>When meanings are clear, suggest students annotate their text. This makes 100% coverage. </a:t>
            </a:r>
          </a:p>
          <a:p>
            <a:pPr marL="228600" indent="-228600">
              <a:buAutoNum type="arabicPeriod"/>
            </a:pPr>
            <a:r>
              <a:rPr lang="en-GB" dirty="0"/>
              <a:t>Students then work in pairs to do an oral, working translation of the text. (Alternatively, they could write it down).</a:t>
            </a:r>
          </a:p>
          <a:p>
            <a:endParaRPr lang="en-GB" dirty="0"/>
          </a:p>
          <a:p>
            <a:endParaRPr lang="en-GB" dirty="0"/>
          </a:p>
          <a:p>
            <a:r>
              <a:rPr lang="en-GB" b="1" dirty="0"/>
              <a:t>Frequency of unknown words and </a:t>
            </a:r>
            <a:r>
              <a:rPr lang="en-GB" b="1" dirty="0" err="1"/>
              <a:t>cogates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escuela</a:t>
            </a:r>
            <a:r>
              <a:rPr lang="en-GB" sz="1800" dirty="0">
                <a:effectLst/>
                <a:latin typeface="Calibri" panose="020F0502020204030204" pitchFamily="34" charset="0"/>
                <a:ea typeface="Calibri" panose="020F0502020204030204" pitchFamily="34" charset="0"/>
                <a:cs typeface="Times New Roman" panose="02020603050405020304" pitchFamily="18" charset="0"/>
              </a:rPr>
              <a:t> [424] (phonics word 7.1.1.6, will be introduced as vocabulary 7.1.2.5)</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porque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[40] </a:t>
            </a:r>
            <a:r>
              <a:rPr lang="en-GB" sz="1800" dirty="0">
                <a:effectLst/>
                <a:latin typeface="Calibri" panose="020F0502020204030204" pitchFamily="34" charset="0"/>
                <a:ea typeface="Calibri" panose="020F0502020204030204" pitchFamily="34" charset="0"/>
                <a:cs typeface="Times New Roman" panose="02020603050405020304" pitchFamily="18" charset="0"/>
              </a:rPr>
              <a:t>(phonics word next week 7.1.2.1, and as vocabulary in 7.3.2.5)</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examen</a:t>
            </a:r>
            <a:r>
              <a:rPr lang="en-GB" sz="1800" dirty="0">
                <a:effectLst/>
                <a:latin typeface="Calibri" panose="020F0502020204030204" pitchFamily="34" charset="0"/>
                <a:ea typeface="Calibri" panose="020F0502020204030204" pitchFamily="34" charset="0"/>
                <a:cs typeface="Times New Roman" panose="02020603050405020304" pitchFamily="18" charset="0"/>
              </a:rPr>
              <a:t> [2005] (cognate, and introduced in 9.3.1.6)</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clase</a:t>
            </a:r>
            <a:r>
              <a:rPr lang="en-GB" sz="1800" dirty="0">
                <a:effectLst/>
                <a:latin typeface="Calibri" panose="020F0502020204030204" pitchFamily="34" charset="0"/>
                <a:ea typeface="Calibri" panose="020F0502020204030204" pitchFamily="34" charset="0"/>
                <a:cs typeface="Times New Roman" panose="02020603050405020304" pitchFamily="18" charset="0"/>
              </a:rPr>
              <a:t> [320] (cognate and introduced as vocabulary 7.1.2.3)</a:t>
            </a:r>
          </a:p>
          <a:p>
            <a:endParaRPr lang="en-GB" dirty="0"/>
          </a:p>
        </p:txBody>
      </p:sp>
      <p:sp>
        <p:nvSpPr>
          <p:cNvPr id="4" name="Slide Number Placeholder 3"/>
          <p:cNvSpPr>
            <a:spLocks noGrp="1"/>
          </p:cNvSpPr>
          <p:nvPr>
            <p:ph type="sldNum" sz="quarter" idx="5"/>
          </p:nvPr>
        </p:nvSpPr>
        <p:spPr/>
        <p:txBody>
          <a:bodyPr/>
          <a:lstStyle/>
          <a:p>
            <a:fld id="{BF08855C-D387-4698-BF22-C3725FE2EDB6}" type="slidenum">
              <a:rPr lang="en-GB" smtClean="0"/>
              <a:t>20</a:t>
            </a:fld>
            <a:endParaRPr lang="en-GB"/>
          </a:p>
        </p:txBody>
      </p:sp>
    </p:spTree>
    <p:extLst>
      <p:ext uri="{BB962C8B-B14F-4D97-AF65-F5344CB8AC3E}">
        <p14:creationId xmlns:p14="http://schemas.microsoft.com/office/powerpoint/2010/main" val="354695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up to 30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vocabulary and structures from this week and the previous half-term.</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Students can be steered to respond to the prompts in a differentiated way – they could simply write ‘Hello, I am XXX’ and then write any Spanish nouns or verbs they remember (poster style) as shown here.  Or they could try to write a full message, using Daniel’s English message as a guide for ideas, but they should be encouraged to vary the content and can personalise their writing, including looking up words in a dictionary, as appropriate to the ability and knowledge of the students.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Students read the message from </a:t>
            </a:r>
            <a:r>
              <a:rPr lang="en-GB" sz="1200" dirty="0">
                <a:solidFill>
                  <a:srgbClr val="002060"/>
                </a:solidFill>
                <a:latin typeface="Century Gothic" panose="020B0502020202020204" pitchFamily="34" charset="0"/>
              </a:rPr>
              <a:t>Daniel </a:t>
            </a:r>
            <a:r>
              <a:rPr lang="en-GB" sz="1200" b="0" strike="noStrike" spc="-1" dirty="0">
                <a:latin typeface="Arial"/>
              </a:rPr>
              <a:t>in the blue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Students use </a:t>
            </a:r>
            <a:r>
              <a:rPr lang="en-GB" sz="1200" dirty="0">
                <a:solidFill>
                  <a:srgbClr val="002060"/>
                </a:solidFill>
                <a:latin typeface="Century Gothic" panose="020B0502020202020204" pitchFamily="34" charset="0"/>
              </a:rPr>
              <a:t>Daniel’s</a:t>
            </a:r>
            <a:r>
              <a:rPr lang="en-GB" sz="1200" b="0" strike="noStrike" spc="-1" dirty="0">
                <a:latin typeface="Arial"/>
              </a:rPr>
              <a:t> message and the words and pictures on the notebook to the right as inspiration. They write any words or sentences in Spanish to reply to Daniel.</a:t>
            </a:r>
          </a:p>
          <a:p>
            <a:r>
              <a:rPr lang="en-GB" dirty="0"/>
              <a:t>3.  Encourage students wherever possible to write from memory.  It could be useful, however for them to have this English content in view and to give them 10 minutes planning time using their KO or Language Guide or dictionaries to look up words they will need.</a:t>
            </a:r>
          </a:p>
          <a:p>
            <a:endParaRPr lang="en-GB" dirty="0"/>
          </a:p>
          <a:p>
            <a:r>
              <a:rPr lang="en-GB" b="1" dirty="0"/>
              <a:t>Frequency of unknown words and </a:t>
            </a:r>
            <a:r>
              <a:rPr lang="en-GB" b="1" dirty="0" err="1"/>
              <a:t>cogates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escuela</a:t>
            </a:r>
            <a:r>
              <a:rPr lang="en-GB" sz="1200" dirty="0">
                <a:effectLst/>
                <a:latin typeface="Calibri" panose="020F0502020204030204" pitchFamily="34" charset="0"/>
                <a:ea typeface="Calibri" panose="020F0502020204030204" pitchFamily="34" charset="0"/>
                <a:cs typeface="Times New Roman" panose="02020603050405020304" pitchFamily="18" charset="0"/>
              </a:rPr>
              <a:t> [424] (phonics word 7.1.1.6, will be introduced as vocabulary 7.1.2.5)</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porque</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[40] </a:t>
            </a:r>
            <a:r>
              <a:rPr lang="en-GB" sz="1200" dirty="0">
                <a:effectLst/>
                <a:latin typeface="Calibri" panose="020F0502020204030204" pitchFamily="34" charset="0"/>
                <a:ea typeface="Calibri" panose="020F0502020204030204" pitchFamily="34" charset="0"/>
                <a:cs typeface="Times New Roman" panose="02020603050405020304" pitchFamily="18" charset="0"/>
              </a:rPr>
              <a:t>(phonics word next week 7.1.2.1, and as vocabulary in 7.3.2.5)</a:t>
            </a:r>
            <a:endParaRPr lang="en-GB" dirty="0"/>
          </a:p>
        </p:txBody>
      </p:sp>
      <p:sp>
        <p:nvSpPr>
          <p:cNvPr id="4" name="Slide Number Placeholder 3"/>
          <p:cNvSpPr>
            <a:spLocks noGrp="1"/>
          </p:cNvSpPr>
          <p:nvPr>
            <p:ph type="sldNum" sz="quarter" idx="5"/>
          </p:nvPr>
        </p:nvSpPr>
        <p:spPr/>
        <p:txBody>
          <a:bodyPr/>
          <a:lstStyle/>
          <a:p>
            <a:fld id="{BF08855C-D387-4698-BF22-C3725FE2EDB6}" type="slidenum">
              <a:rPr lang="en-GB" smtClean="0"/>
              <a:t>21</a:t>
            </a:fld>
            <a:endParaRPr lang="en-GB"/>
          </a:p>
        </p:txBody>
      </p:sp>
    </p:spTree>
    <p:extLst>
      <p:ext uri="{BB962C8B-B14F-4D97-AF65-F5344CB8AC3E}">
        <p14:creationId xmlns:p14="http://schemas.microsoft.com/office/powerpoint/2010/main" val="2013281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ADDITONAL HOMEWORK ACTIVITY</a:t>
            </a:r>
          </a:p>
          <a:p>
            <a:endParaRPr lang="en-GB" b="1" dirty="0"/>
          </a:p>
          <a:p>
            <a:r>
              <a:rPr lang="en-GB" b="1" dirty="0"/>
              <a:t>Timing: </a:t>
            </a:r>
            <a:r>
              <a:rPr lang="en-GB" b="0" dirty="0"/>
              <a:t>7</a:t>
            </a:r>
            <a:r>
              <a:rPr lang="en-GB" b="0" baseline="0" dirty="0"/>
              <a:t> </a:t>
            </a:r>
            <a:r>
              <a:rPr lang="en-GB" b="0" dirty="0"/>
              <a:t>minutes</a:t>
            </a:r>
          </a:p>
          <a:p>
            <a:endParaRPr lang="en-GB" b="1" dirty="0"/>
          </a:p>
          <a:p>
            <a:r>
              <a:rPr lang="en-GB" b="1" dirty="0"/>
              <a:t>Aim: </a:t>
            </a:r>
            <a:r>
              <a:rPr lang="en-GB" b="0" dirty="0"/>
              <a:t>to pay attention to ‘no’ and its function in Spanish negation.</a:t>
            </a:r>
          </a:p>
          <a:p>
            <a:endParaRPr lang="en-GB" b="1" dirty="0"/>
          </a:p>
          <a:p>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first pair of sentences can be done as an example with students.  The teacher can lead students through the process of reading the first two English phrases aloud, then the two Spanish phrases A and B, and ask </a:t>
            </a:r>
            <a:br>
              <a:rPr lang="en-GB" baseline="0" dirty="0"/>
            </a:br>
            <a:r>
              <a:rPr lang="en-GB" baseline="0" dirty="0"/>
              <a:t>“</a:t>
            </a:r>
            <a:r>
              <a:rPr lang="en-GB" baseline="0" dirty="0" err="1"/>
              <a:t>Frase</a:t>
            </a:r>
            <a:r>
              <a:rPr lang="en-GB" baseline="0" dirty="0"/>
              <a:t> A. ¿</a:t>
            </a:r>
            <a:r>
              <a:rPr lang="en-GB" baseline="0" dirty="0" err="1"/>
              <a:t>Es</a:t>
            </a:r>
            <a:r>
              <a:rPr lang="en-GB" baseline="0" dirty="0"/>
              <a:t> ‘no </a:t>
            </a:r>
            <a:r>
              <a:rPr lang="en-GB" baseline="0" dirty="0" err="1"/>
              <a:t>usa</a:t>
            </a:r>
            <a:r>
              <a:rPr lang="en-GB" baseline="0" dirty="0"/>
              <a:t>’ o ‘</a:t>
            </a:r>
            <a:r>
              <a:rPr lang="en-GB" baseline="0" dirty="0" err="1"/>
              <a:t>usa</a:t>
            </a:r>
            <a:r>
              <a:rPr lang="en-GB" baseline="0" dirty="0"/>
              <a:t>’?  </a:t>
            </a:r>
            <a:r>
              <a:rPr lang="en-GB" baseline="0" dirty="0" err="1"/>
              <a:t>Frase</a:t>
            </a:r>
            <a:r>
              <a:rPr lang="en-GB" baseline="0" dirty="0"/>
              <a:t> B. ¿</a:t>
            </a:r>
            <a:r>
              <a:rPr lang="en-GB" baseline="0" dirty="0" err="1"/>
              <a:t>Es</a:t>
            </a:r>
            <a:r>
              <a:rPr lang="en-GB" baseline="0" dirty="0"/>
              <a:t> ‘no </a:t>
            </a:r>
            <a:r>
              <a:rPr lang="en-GB" baseline="0" dirty="0" err="1"/>
              <a:t>uso</a:t>
            </a:r>
            <a:r>
              <a:rPr lang="en-GB" baseline="0" dirty="0"/>
              <a:t>’ o ‘</a:t>
            </a:r>
            <a:r>
              <a:rPr lang="en-GB" baseline="0" dirty="0" err="1"/>
              <a:t>uso</a:t>
            </a:r>
            <a:r>
              <a:rPr lang="en-GB" baseline="0" dirty="0"/>
              <a:t>’’? </a:t>
            </a:r>
            <a:endParaRPr lang="en-GB" b="0" dirty="0"/>
          </a:p>
          <a:p>
            <a:pPr marL="228600" indent="-228600">
              <a:buAutoNum type="arabicPeriod"/>
            </a:pPr>
            <a:r>
              <a:rPr lang="en-GB" b="0" dirty="0"/>
              <a:t>Students</a:t>
            </a:r>
            <a:r>
              <a:rPr lang="en-GB" b="0" baseline="0" dirty="0"/>
              <a:t> continue for homework. They look at the English sentences, then then look at the Spanish sentences and decide which grey letters must have a ‘no’ behind them</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Teachers</a:t>
            </a:r>
            <a:r>
              <a:rPr lang="en-GB" baseline="0" dirty="0"/>
              <a:t> ask</a:t>
            </a:r>
            <a:r>
              <a:rPr lang="en-GB" dirty="0"/>
              <a:t> for oral</a:t>
            </a:r>
            <a:r>
              <a:rPr lang="en-GB" baseline="0" dirty="0"/>
              <a:t> feedback to practise letters of the alphabet.</a:t>
            </a:r>
          </a:p>
          <a:p>
            <a:pPr marL="228600" indent="-228600">
              <a:buAutoNum type="arabicPeriod"/>
            </a:pPr>
            <a:r>
              <a:rPr lang="en-GB" baseline="0" dirty="0"/>
              <a:t>Clicking on a letter will reveal whether anything is behind it!</a:t>
            </a:r>
          </a:p>
          <a:p>
            <a:endParaRPr lang="en-GB" b="1" dirty="0"/>
          </a:p>
          <a:p>
            <a:r>
              <a:rPr lang="en-GB" b="1" dirty="0"/>
              <a:t>Answers</a:t>
            </a:r>
            <a:r>
              <a:rPr lang="en-GB" dirty="0"/>
              <a:t>: B, D, E, H, I</a:t>
            </a:r>
          </a:p>
          <a:p>
            <a:endParaRPr lang="en-GB" dirty="0"/>
          </a:p>
          <a:p>
            <a:r>
              <a:rPr lang="en-GB" b="1" dirty="0"/>
              <a:t>Notes: </a:t>
            </a:r>
          </a:p>
          <a:p>
            <a:r>
              <a:rPr lang="en-GB" dirty="0"/>
              <a:t>1. Try to elicit the meaning of</a:t>
            </a:r>
            <a:r>
              <a:rPr lang="en-GB" baseline="0" dirty="0"/>
              <a:t> ‘Andrés tiene una tarea en inglés y español’ before displaying the rest of the instructions.</a:t>
            </a:r>
            <a:endParaRPr lang="en-GB" dirty="0"/>
          </a:p>
          <a:p>
            <a:r>
              <a:rPr lang="en-GB" dirty="0"/>
              <a:t>2. The pairs of sentences are identical, so</a:t>
            </a:r>
            <a:r>
              <a:rPr lang="en-GB" baseline="0" dirty="0"/>
              <a:t> the only way to complete the activity is to pay attention to the verb ending and connect it with the affirmative/negative meaning of the English.</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69501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zona [359] cabeza [265] </a:t>
            </a:r>
            <a:r>
              <a:rPr lang="en-GB" baseline="0" dirty="0" err="1"/>
              <a:t>diez</a:t>
            </a:r>
            <a:r>
              <a:rPr lang="en-GB" baseline="0" dirty="0"/>
              <a:t> [449] </a:t>
            </a:r>
            <a:r>
              <a:rPr lang="en-GB" baseline="0" dirty="0" err="1"/>
              <a:t>empezar</a:t>
            </a:r>
            <a:r>
              <a:rPr lang="en-GB" baseline="0" dirty="0"/>
              <a:t> [175] </a:t>
            </a:r>
            <a:r>
              <a:rPr lang="en-GB" baseline="0" dirty="0" err="1"/>
              <a:t>voz</a:t>
            </a:r>
            <a:r>
              <a:rPr lang="en-GB" baseline="0" dirty="0"/>
              <a:t> [252] </a:t>
            </a:r>
            <a:r>
              <a:rPr lang="en-GB" baseline="0" dirty="0" err="1"/>
              <a:t>zapato</a:t>
            </a:r>
            <a:r>
              <a:rPr lang="en-GB" baseline="0" dirty="0"/>
              <a:t> [1477]</a:t>
            </a:r>
            <a:br>
              <a:rPr lang="en-GB" baseline="0" dirty="0"/>
            </a:b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29219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2670380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285094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2 minutes</a:t>
            </a:r>
          </a:p>
          <a:p>
            <a:endParaRPr lang="en-GB" b="1" baseline="0" dirty="0"/>
          </a:p>
          <a:p>
            <a:r>
              <a:rPr lang="en-GB" b="1" baseline="0" dirty="0"/>
              <a:t>Aim: </a:t>
            </a:r>
            <a:r>
              <a:rPr lang="en-GB" b="0" baseline="0" dirty="0"/>
              <a:t>to introduce two ways in which [z] may be pronounced.</a:t>
            </a:r>
            <a:endParaRPr lang="en-GB" b="0" dirty="0"/>
          </a:p>
          <a:p>
            <a:endParaRPr lang="en-GB" dirty="0"/>
          </a:p>
          <a:p>
            <a:r>
              <a:rPr lang="en-GB" b="1" dirty="0"/>
              <a:t>Procedure: </a:t>
            </a:r>
          </a:p>
          <a:p>
            <a:pPr marL="228600" indent="-228600">
              <a:buAutoNum type="arabicPeriod"/>
            </a:pPr>
            <a:r>
              <a:rPr lang="en-GB" b="0" dirty="0"/>
              <a:t>Click to present the information.</a:t>
            </a:r>
          </a:p>
          <a:p>
            <a:pPr marL="228600" indent="-228600">
              <a:buAutoNum type="arabicPeriod"/>
            </a:pPr>
            <a:r>
              <a:rPr lang="en-GB" b="0" dirty="0"/>
              <a:t>Click</a:t>
            </a:r>
            <a:r>
              <a:rPr lang="en-GB" b="0" baseline="0" dirty="0"/>
              <a:t> on the orange numbers to hear the word.</a:t>
            </a:r>
            <a:endParaRPr lang="en-GB" b="0" dirty="0"/>
          </a:p>
          <a:p>
            <a:endParaRPr lang="en-GB" dirty="0"/>
          </a:p>
          <a:p>
            <a:r>
              <a:rPr lang="en-GB" b="1" baseline="0" dirty="0"/>
              <a:t>Notes:</a:t>
            </a:r>
          </a:p>
          <a:p>
            <a:r>
              <a:rPr lang="en-GB" baseline="0" dirty="0"/>
              <a:t>Teachers may find it useful to consider the information from the new GCSE AO Spanish specifications below:</a:t>
            </a:r>
          </a:p>
          <a:p>
            <a:r>
              <a:rPr lang="en-GB" b="1" baseline="0" dirty="0"/>
              <a:t>AQA</a:t>
            </a:r>
            <a:r>
              <a:rPr lang="en-GB" baseline="0" dirty="0"/>
              <a:t>:</a:t>
            </a:r>
            <a:r>
              <a:rPr lang="en-GB" dirty="0"/>
              <a:t> </a:t>
            </a:r>
            <a:br>
              <a:rPr lang="en-GB" dirty="0"/>
            </a:br>
            <a:r>
              <a:rPr lang="en-GB" sz="1200" dirty="0">
                <a:effectLst/>
                <a:latin typeface="Calibri" panose="020F0502020204030204" pitchFamily="34" charset="0"/>
                <a:ea typeface="Calibri" panose="020F0502020204030204" pitchFamily="34" charset="0"/>
                <a:cs typeface="Times New Roman" panose="02020603050405020304" pitchFamily="18" charset="0"/>
              </a:rPr>
              <a:t>Passages in the Listening and Reading assessments will be set in the context of the target language countries and communities.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The test will be studio recorded using native speakers speaking in clearly articulated, standard speech.</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Learn and apply the principles by which spelling represents sounds in standard or widely used forms of the language, and use clear and comprehensible pronunciation when speaking the language.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Edexcel:</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are assessed on their understanding of standard spoken Spanish by one or more speakers, across a range of formal and informal contexts, and in familiar and unfamiliar settings.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will need to: </a:t>
            </a:r>
            <a:r>
              <a:rPr lang="en-GB" sz="12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 apply the principles by which spelling represents sounds in standard or widely used forms of Spanish</a:t>
            </a:r>
          </a:p>
          <a:p>
            <a:r>
              <a:rPr lang="en-GB" sz="1200" b="1" dirty="0" err="1">
                <a:effectLst/>
                <a:latin typeface="Calibri" panose="020F0502020204030204" pitchFamily="34" charset="0"/>
                <a:ea typeface="Calibri" panose="020F0502020204030204" pitchFamily="34" charset="0"/>
                <a:cs typeface="Times New Roman" panose="02020603050405020304" pitchFamily="18" charset="0"/>
              </a:rPr>
              <a:t>Eduqas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a:t>
            </a:r>
            <a:r>
              <a:rPr lang="en-US" b="0" baseline="0" dirty="0"/>
              <a:t> minutes</a:t>
            </a:r>
            <a:endParaRPr lang="en-US" b="0" dirty="0"/>
          </a:p>
          <a:p>
            <a:endParaRPr lang="en-US" b="1" dirty="0"/>
          </a:p>
          <a:p>
            <a:r>
              <a:rPr lang="en-US" b="1" dirty="0"/>
              <a:t>Aim: </a:t>
            </a:r>
            <a:r>
              <a:rPr lang="en-US" b="0" dirty="0"/>
              <a:t>to practise recognising pronunciation</a:t>
            </a:r>
            <a:r>
              <a:rPr lang="en-US" b="0" baseline="0" dirty="0"/>
              <a:t> of [z] and the geographical area in which it is typically used.</a:t>
            </a:r>
            <a:endParaRPr lang="en-US" b="0" dirty="0"/>
          </a:p>
          <a:p>
            <a:endParaRPr lang="en-US" b="1" dirty="0"/>
          </a:p>
          <a:p>
            <a:r>
              <a:rPr lang="en-US" b="1" dirty="0"/>
              <a:t>Procedure:</a:t>
            </a:r>
          </a:p>
          <a:p>
            <a:r>
              <a:rPr lang="en-US" b="0" dirty="0"/>
              <a:t>1. Students write 1-8.</a:t>
            </a:r>
          </a:p>
          <a:p>
            <a:r>
              <a:rPr lang="en-US" b="0" dirty="0"/>
              <a:t>2. Click</a:t>
            </a:r>
            <a:r>
              <a:rPr lang="en-US" b="0" baseline="0" dirty="0"/>
              <a:t> on the orange box to play the audio.</a:t>
            </a:r>
            <a:endParaRPr lang="en-US" b="0" dirty="0"/>
          </a:p>
          <a:p>
            <a:r>
              <a:rPr lang="en-US" b="0" dirty="0"/>
              <a:t>3. Students listen</a:t>
            </a:r>
            <a:r>
              <a:rPr lang="en-US" b="0" baseline="0" dirty="0"/>
              <a:t> and write down where they think it is more likely to be </a:t>
            </a:r>
            <a:r>
              <a:rPr lang="en-US" b="0" baseline="0" dirty="0" err="1"/>
              <a:t>Sp</a:t>
            </a:r>
            <a:r>
              <a:rPr lang="en-US" b="0" baseline="0" dirty="0"/>
              <a:t> or LA.</a:t>
            </a:r>
            <a:endParaRPr lang="en-US" b="0" dirty="0"/>
          </a:p>
          <a:p>
            <a:endParaRPr lang="en-US" b="0" dirty="0"/>
          </a:p>
          <a:p>
            <a:r>
              <a:rPr lang="en-US" b="1" dirty="0"/>
              <a:t>Transcript:</a:t>
            </a:r>
          </a:p>
          <a:p>
            <a:pPr marL="228600" indent="-228600">
              <a:buAutoNum type="arabicPeriod"/>
            </a:pPr>
            <a:r>
              <a:rPr lang="en-GB" dirty="0"/>
              <a:t>zona</a:t>
            </a:r>
            <a:endParaRPr lang="en-GB" baseline="0" dirty="0"/>
          </a:p>
          <a:p>
            <a:pPr marL="228600" indent="-228600">
              <a:buAutoNum type="arabicPeriod"/>
            </a:pPr>
            <a:r>
              <a:rPr lang="en-GB" baseline="0" dirty="0" err="1"/>
              <a:t>voz</a:t>
            </a:r>
            <a:endParaRPr lang="en-GB" baseline="0" dirty="0"/>
          </a:p>
          <a:p>
            <a:pPr marL="228600" indent="-228600">
              <a:buAutoNum type="arabicPeriod"/>
            </a:pPr>
            <a:r>
              <a:rPr lang="en-GB" baseline="0" dirty="0"/>
              <a:t>cabeza</a:t>
            </a:r>
          </a:p>
          <a:p>
            <a:pPr marL="228600" indent="-228600">
              <a:buAutoNum type="arabicPeriod"/>
            </a:pPr>
            <a:r>
              <a:rPr lang="en-GB" baseline="0" dirty="0" err="1"/>
              <a:t>diez</a:t>
            </a:r>
            <a:endParaRPr lang="en-GB" baseline="0" dirty="0"/>
          </a:p>
          <a:p>
            <a:pPr marL="228600" indent="-228600">
              <a:buAutoNum type="arabicPeriod"/>
            </a:pPr>
            <a:r>
              <a:rPr lang="en-GB" baseline="0" dirty="0" err="1"/>
              <a:t>empezar</a:t>
            </a:r>
            <a:endParaRPr lang="en-GB" baseline="0" dirty="0"/>
          </a:p>
          <a:p>
            <a:pPr marL="228600" indent="-228600">
              <a:buAutoNum type="arabicPeriod"/>
            </a:pPr>
            <a:r>
              <a:rPr lang="en-GB" baseline="0" dirty="0" err="1"/>
              <a:t>zapato</a:t>
            </a:r>
            <a:endParaRPr lang="en-GB" baseline="0" dirty="0"/>
          </a:p>
          <a:p>
            <a:endParaRPr lang="en-US" b="1" dirty="0"/>
          </a:p>
          <a:p>
            <a:r>
              <a:rPr lang="en-GB" dirty="0"/>
              <a:t>Image with creative</a:t>
            </a:r>
            <a:r>
              <a:rPr lang="en-GB" baseline="0" dirty="0"/>
              <a:t> commons public domain licence</a:t>
            </a:r>
          </a:p>
          <a:p>
            <a:r>
              <a:rPr lang="en-GB" dirty="0"/>
              <a:t>https://mycsres.com/freesheet/spanish-speaking-world-map-18.html.html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br>
              <a:rPr lang="en-GB" b="1" baseline="0" dirty="0"/>
            </a:br>
            <a:br>
              <a:rPr lang="en-GB" b="1" baseline="0" dirty="0"/>
            </a:br>
            <a:r>
              <a:rPr lang="en-GB" b="1" baseline="0" dirty="0"/>
              <a:t>Aim: </a:t>
            </a:r>
            <a:r>
              <a:rPr lang="en-GB" b="0" baseline="0" dirty="0"/>
              <a:t>to </a:t>
            </a:r>
            <a:r>
              <a:rPr lang="en-GB" b="0" dirty="0"/>
              <a:t>reactivate and strengthen vocabulary knowledge of this week’s new vocabulary.</a:t>
            </a:r>
            <a:br>
              <a:rPr lang="en-GB" b="0" dirty="0"/>
            </a:br>
            <a:br>
              <a:rPr lang="en-GB" b="1" baseline="0" dirty="0"/>
            </a:b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a:t>
            </a:r>
            <a:r>
              <a:rPr lang="en-GB" b="0" i="0" baseline="0" dirty="0"/>
              <a:t>listen</a:t>
            </a:r>
            <a:r>
              <a:rPr lang="en-GB" b="0" baseline="0" dirty="0"/>
              <a:t> to each </a:t>
            </a:r>
            <a:r>
              <a:rPr lang="en-GB" b="0" i="0" baseline="0" dirty="0"/>
              <a:t>Spanish</a:t>
            </a:r>
            <a:r>
              <a:rPr lang="en-GB" b="0" baseline="0" dirty="0"/>
              <a:t> word (in the order below) and write the letter of the box that has its English translation. </a:t>
            </a:r>
          </a:p>
          <a:p>
            <a:r>
              <a:rPr lang="en-GB" baseline="0" dirty="0"/>
              <a:t>2. Click to do whole class feedback.</a:t>
            </a:r>
          </a:p>
          <a:p>
            <a:r>
              <a:rPr lang="en-GB" baseline="0" dirty="0"/>
              <a:t>3. Ask students to tell you the Spanish for the two missing items, if they can. Click to reveal them.</a:t>
            </a:r>
            <a:br>
              <a:rPr lang="en-GB" baseline="0" dirty="0"/>
            </a:br>
            <a:endParaRPr lang="en-GB" baseline="0" dirty="0"/>
          </a:p>
          <a:p>
            <a:r>
              <a:rPr lang="en-GB" b="1" baseline="0" dirty="0"/>
              <a:t>Notes:</a:t>
            </a:r>
          </a:p>
          <a:p>
            <a:r>
              <a:rPr lang="en-GB" sz="1200" b="0" baseline="0" dirty="0">
                <a:solidFill>
                  <a:srgbClr val="002060"/>
                </a:solidFill>
                <a:latin typeface="Century Gothic" panose="020B0502020202020204" pitchFamily="34" charset="0"/>
              </a:rPr>
              <a:t>1. If the teacher is already confident that students know the alphabet well, and the class is higher achieving, the English and lettered boxes could be removed entirely, and the listening done ‘blind’ with students writing the English meanings of the words 1-10.  </a:t>
            </a:r>
          </a:p>
          <a:p>
            <a:r>
              <a:rPr lang="en-GB" sz="1200" b="0" baseline="0" dirty="0">
                <a:solidFill>
                  <a:srgbClr val="002060"/>
                </a:solidFill>
                <a:latin typeface="Century Gothic" panose="020B0502020202020204" pitchFamily="34" charset="0"/>
              </a:rPr>
              <a:t>2. </a:t>
            </a:r>
            <a:r>
              <a:rPr lang="en-GB" b="0" baseline="0" dirty="0"/>
              <a:t>Variation (pair work): students take turns to say the letter corresponding to an English word (chosen randomly). The partner listens to the letter and has to give the translation in Spanish.</a:t>
            </a:r>
            <a:endParaRPr lang="en-US" b="1" dirty="0"/>
          </a:p>
          <a:p>
            <a:endParaRPr lang="en-US" b="0" dirty="0"/>
          </a:p>
          <a:p>
            <a:r>
              <a:rPr lang="en-US" b="1" dirty="0"/>
              <a:t>Transcript:</a:t>
            </a:r>
          </a:p>
          <a:p>
            <a:endParaRPr lang="en-US" b="1" dirty="0"/>
          </a:p>
          <a:p>
            <a:r>
              <a:rPr lang="en-GB" i="0" baseline="0" dirty="0"/>
              <a:t>The answers are animated and appear in the order below.</a:t>
            </a:r>
          </a:p>
          <a:p>
            <a:r>
              <a:rPr lang="en-GB" i="0" baseline="0" dirty="0"/>
              <a:t>1. </a:t>
            </a:r>
            <a:r>
              <a:rPr lang="en-GB" i="0" baseline="0" dirty="0" err="1"/>
              <a:t>arte</a:t>
            </a:r>
            <a:r>
              <a:rPr lang="en-GB" i="0" baseline="0" dirty="0"/>
              <a:t> – R</a:t>
            </a:r>
          </a:p>
          <a:p>
            <a:r>
              <a:rPr lang="en-GB" i="0" baseline="0" dirty="0"/>
              <a:t>2. </a:t>
            </a:r>
            <a:r>
              <a:rPr lang="en-GB" i="0" baseline="0" dirty="0" err="1"/>
              <a:t>se</a:t>
            </a:r>
            <a:r>
              <a:rPr lang="en-GB" sz="1200" i="0" dirty="0" err="1">
                <a:solidFill>
                  <a:srgbClr val="002060"/>
                </a:solidFill>
                <a:latin typeface="Century Gothic" panose="020B0502020202020204" pitchFamily="34" charset="0"/>
              </a:rPr>
              <a:t>ñor</a:t>
            </a:r>
            <a:r>
              <a:rPr lang="en-GB" sz="1200" i="0" dirty="0">
                <a:solidFill>
                  <a:srgbClr val="002060"/>
                </a:solidFill>
                <a:latin typeface="Century Gothic" panose="020B0502020202020204" pitchFamily="34" charset="0"/>
              </a:rPr>
              <a:t> </a:t>
            </a:r>
            <a:r>
              <a:rPr lang="en-GB" i="0" baseline="0" dirty="0"/>
              <a:t>– S</a:t>
            </a:r>
          </a:p>
          <a:p>
            <a:r>
              <a:rPr lang="en-GB" i="0" baseline="0" dirty="0"/>
              <a:t>3. inglés – K</a:t>
            </a:r>
          </a:p>
          <a:p>
            <a:r>
              <a:rPr lang="en-GB" i="0" baseline="0" dirty="0"/>
              <a:t>4. </a:t>
            </a:r>
            <a:r>
              <a:rPr lang="en-GB" i="0" baseline="0" dirty="0" err="1"/>
              <a:t>mucho</a:t>
            </a:r>
            <a:r>
              <a:rPr lang="en-GB" i="0" baseline="0" dirty="0"/>
              <a:t> – L</a:t>
            </a:r>
          </a:p>
          <a:p>
            <a:r>
              <a:rPr lang="en-GB" i="0" baseline="0" dirty="0"/>
              <a:t>5. espa</a:t>
            </a:r>
            <a:r>
              <a:rPr lang="en-GB" sz="1200" i="0" dirty="0">
                <a:solidFill>
                  <a:srgbClr val="002060"/>
                </a:solidFill>
                <a:latin typeface="Century Gothic" panose="020B0502020202020204" pitchFamily="34" charset="0"/>
              </a:rPr>
              <a:t>ñol </a:t>
            </a:r>
            <a:r>
              <a:rPr lang="en-GB" i="0" baseline="0" dirty="0"/>
              <a:t>– T</a:t>
            </a:r>
          </a:p>
          <a:p>
            <a:r>
              <a:rPr lang="en-GB" i="0" baseline="0" dirty="0"/>
              <a:t>6. </a:t>
            </a:r>
            <a:r>
              <a:rPr lang="en-GB" i="0" baseline="0" dirty="0" err="1"/>
              <a:t>pero</a:t>
            </a:r>
            <a:r>
              <a:rPr lang="en-GB" i="0" baseline="0" dirty="0"/>
              <a:t> – P</a:t>
            </a:r>
          </a:p>
          <a:p>
            <a:r>
              <a:rPr lang="en-GB" i="0" baseline="0" dirty="0"/>
              <a:t>7. </a:t>
            </a:r>
            <a:r>
              <a:rPr lang="en-GB" i="0" baseline="0" dirty="0" err="1"/>
              <a:t>caminar</a:t>
            </a:r>
            <a:r>
              <a:rPr lang="en-GB" i="0" baseline="0" dirty="0"/>
              <a:t> – M;</a:t>
            </a:r>
          </a:p>
          <a:p>
            <a:r>
              <a:rPr lang="en-GB" sz="1200" i="0" baseline="0" dirty="0">
                <a:solidFill>
                  <a:srgbClr val="002060"/>
                </a:solidFill>
                <a:latin typeface="Century Gothic" panose="020B0502020202020204" pitchFamily="34" charset="0"/>
              </a:rPr>
              <a:t>8. </a:t>
            </a:r>
            <a:r>
              <a:rPr lang="en-GB" sz="1200" i="0" baseline="0" dirty="0" err="1">
                <a:solidFill>
                  <a:srgbClr val="002060"/>
                </a:solidFill>
                <a:latin typeface="Century Gothic" panose="020B0502020202020204" pitchFamily="34" charset="0"/>
              </a:rPr>
              <a:t>estudiar</a:t>
            </a:r>
            <a:r>
              <a:rPr lang="en-GB" sz="1200" i="0" baseline="0" dirty="0">
                <a:solidFill>
                  <a:srgbClr val="002060"/>
                </a:solidFill>
                <a:latin typeface="Century Gothic" panose="020B0502020202020204" pitchFamily="34" charset="0"/>
              </a:rPr>
              <a:t> – Q; </a:t>
            </a:r>
          </a:p>
          <a:p>
            <a:r>
              <a:rPr lang="en-GB" i="0" baseline="0" dirty="0"/>
              <a:t>9. </a:t>
            </a:r>
            <a:r>
              <a:rPr lang="en-GB" i="0" baseline="0" dirty="0" err="1"/>
              <a:t>se</a:t>
            </a:r>
            <a:r>
              <a:rPr lang="en-GB" sz="1200" i="0" dirty="0" err="1">
                <a:solidFill>
                  <a:srgbClr val="002060"/>
                </a:solidFill>
                <a:latin typeface="Century Gothic" panose="020B0502020202020204" pitchFamily="34" charset="0"/>
              </a:rPr>
              <a:t>ñora</a:t>
            </a:r>
            <a:r>
              <a:rPr lang="en-GB" sz="1200" i="0" dirty="0">
                <a:solidFill>
                  <a:srgbClr val="002060"/>
                </a:solidFill>
                <a:latin typeface="Century Gothic" panose="020B0502020202020204" pitchFamily="34" charset="0"/>
              </a:rPr>
              <a:t> </a:t>
            </a:r>
            <a:r>
              <a:rPr lang="en-GB" sz="1200" i="0" baseline="0" dirty="0">
                <a:solidFill>
                  <a:srgbClr val="002060"/>
                </a:solidFill>
                <a:latin typeface="Century Gothic" panose="020B0502020202020204" pitchFamily="34" charset="0"/>
              </a:rPr>
              <a:t>– N</a:t>
            </a:r>
            <a:endParaRPr lang="en-US" b="1"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3991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434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908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949347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74916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59435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321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5A1-90AD-DC08-8C9F-823A88D1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0799C-8F31-B37C-12BD-4DF92F6A4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1AD2EA-0989-24F4-4CF6-311C6648B58A}"/>
              </a:ext>
            </a:extLst>
          </p:cNvPr>
          <p:cNvSpPr>
            <a:spLocks noGrp="1"/>
          </p:cNvSpPr>
          <p:nvPr>
            <p:ph type="dt" sz="half" idx="10"/>
          </p:nvPr>
        </p:nvSpPr>
        <p:spPr/>
        <p:txBody>
          <a:bodyPr/>
          <a:lstStyle/>
          <a:p>
            <a:fld id="{E898B9E3-A0B6-456C-9CF0-5A24FE84EE39}" type="datetimeFigureOut">
              <a:rPr lang="en-GB" smtClean="0"/>
              <a:t>06/09/2023</a:t>
            </a:fld>
            <a:endParaRPr lang="en-GB"/>
          </a:p>
        </p:txBody>
      </p:sp>
      <p:sp>
        <p:nvSpPr>
          <p:cNvPr id="5" name="Footer Placeholder 4">
            <a:extLst>
              <a:ext uri="{FF2B5EF4-FFF2-40B4-BE49-F238E27FC236}">
                <a16:creationId xmlns:a16="http://schemas.microsoft.com/office/drawing/2014/main" id="{118EC625-3C8F-F9BA-B27D-36527ED9E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10824-6DB2-18CC-C13F-55972BDFACBA}"/>
              </a:ext>
            </a:extLst>
          </p:cNvPr>
          <p:cNvSpPr>
            <a:spLocks noGrp="1"/>
          </p:cNvSpPr>
          <p:nvPr>
            <p:ph type="sldNum" sz="quarter" idx="12"/>
          </p:nvPr>
        </p:nvSpPr>
        <p:spPr/>
        <p:txBody>
          <a:bodyPr/>
          <a:lstStyle/>
          <a:p>
            <a:fld id="{C3E94C24-D103-45D9-A0DE-5E8E9B615835}" type="slidenum">
              <a:rPr lang="en-GB" smtClean="0"/>
              <a:t>‹#›</a:t>
            </a:fld>
            <a:endParaRPr lang="en-GB"/>
          </a:p>
        </p:txBody>
      </p:sp>
    </p:spTree>
    <p:extLst>
      <p:ext uri="{BB962C8B-B14F-4D97-AF65-F5344CB8AC3E}">
        <p14:creationId xmlns:p14="http://schemas.microsoft.com/office/powerpoint/2010/main" val="2711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848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04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76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200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6039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59701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921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4211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67638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15816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5.jpg"/><Relationship Id="rId3" Type="http://schemas.openxmlformats.org/officeDocument/2006/relationships/image" Target="../media/image28.png"/><Relationship Id="rId7" Type="http://schemas.openxmlformats.org/officeDocument/2006/relationships/audio" Target="../media/audio27.wav"/><Relationship Id="rId12"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14.svg"/><Relationship Id="rId5" Type="http://schemas.openxmlformats.org/officeDocument/2006/relationships/audio" Target="../media/audio25.wav"/><Relationship Id="rId10" Type="http://schemas.openxmlformats.org/officeDocument/2006/relationships/image" Target="../media/image13.png"/><Relationship Id="rId4" Type="http://schemas.openxmlformats.org/officeDocument/2006/relationships/audio" Target="../media/audio24.wav"/><Relationship Id="rId9" Type="http://schemas.openxmlformats.org/officeDocument/2006/relationships/audio" Target="../media/audio29.wav"/></Relationships>
</file>

<file path=ppt/slides/_rels/slide1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4.svg"/><Relationship Id="rId3" Type="http://schemas.openxmlformats.org/officeDocument/2006/relationships/image" Target="../media/image28.png"/><Relationship Id="rId7" Type="http://schemas.openxmlformats.org/officeDocument/2006/relationships/audio" Target="../media/audio25.wav"/><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image" Target="../media/image29.jpg"/><Relationship Id="rId10" Type="http://schemas.openxmlformats.org/officeDocument/2006/relationships/audio" Target="../media/audio28.wav"/><Relationship Id="rId4" Type="http://schemas.openxmlformats.org/officeDocument/2006/relationships/image" Target="../media/image25.jpg"/><Relationship Id="rId9" Type="http://schemas.openxmlformats.org/officeDocument/2006/relationships/audio" Target="../media/audio27.wav"/></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3.png"/><Relationship Id="rId18" Type="http://schemas.openxmlformats.org/officeDocument/2006/relationships/image" Target="../media/image36.svg"/><Relationship Id="rId26" Type="http://schemas.openxmlformats.org/officeDocument/2006/relationships/image" Target="../media/image43.png"/><Relationship Id="rId3" Type="http://schemas.openxmlformats.org/officeDocument/2006/relationships/image" Target="../media/image19.png"/><Relationship Id="rId21" Type="http://schemas.openxmlformats.org/officeDocument/2006/relationships/image" Target="../media/image39.png"/><Relationship Id="rId7" Type="http://schemas.openxmlformats.org/officeDocument/2006/relationships/image" Target="../media/image22.png"/><Relationship Id="rId12" Type="http://schemas.openxmlformats.org/officeDocument/2006/relationships/image" Target="../media/image16.png"/><Relationship Id="rId17" Type="http://schemas.openxmlformats.org/officeDocument/2006/relationships/image" Target="../media/image35.png"/><Relationship Id="rId25" Type="http://schemas.openxmlformats.org/officeDocument/2006/relationships/image" Target="../media/image18.png"/><Relationship Id="rId2" Type="http://schemas.openxmlformats.org/officeDocument/2006/relationships/notesSlide" Target="../notesSlides/notesSlide19.xml"/><Relationship Id="rId16" Type="http://schemas.openxmlformats.org/officeDocument/2006/relationships/image" Target="../media/image34.png"/><Relationship Id="rId20" Type="http://schemas.openxmlformats.org/officeDocument/2006/relationships/image" Target="../media/image38.svg"/><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42.png"/><Relationship Id="rId32" Type="http://schemas.openxmlformats.org/officeDocument/2006/relationships/image" Target="../media/image49.svg"/><Relationship Id="rId5" Type="http://schemas.openxmlformats.org/officeDocument/2006/relationships/image" Target="../media/image20.jpg"/><Relationship Id="rId15" Type="http://schemas.openxmlformats.org/officeDocument/2006/relationships/image" Target="../media/image24.gif"/><Relationship Id="rId23" Type="http://schemas.openxmlformats.org/officeDocument/2006/relationships/image" Target="../media/image41.png"/><Relationship Id="rId28" Type="http://schemas.openxmlformats.org/officeDocument/2006/relationships/image" Target="../media/image45.png"/><Relationship Id="rId10" Type="http://schemas.openxmlformats.org/officeDocument/2006/relationships/image" Target="../media/image33.png"/><Relationship Id="rId19" Type="http://schemas.openxmlformats.org/officeDocument/2006/relationships/image" Target="../media/image37.png"/><Relationship Id="rId31" Type="http://schemas.openxmlformats.org/officeDocument/2006/relationships/image" Target="../media/image48.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7.gif"/><Relationship Id="rId22" Type="http://schemas.openxmlformats.org/officeDocument/2006/relationships/image" Target="../media/image40.png"/><Relationship Id="rId27" Type="http://schemas.openxmlformats.org/officeDocument/2006/relationships/image" Target="../media/image44.png"/><Relationship Id="rId30"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png"/><Relationship Id="rId7"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14.sv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i_Wk2_audio.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s://www.rachelhawkes.com/LDPresources/Yr7Spanish/Spanish_Y7_Term1ii_Wk2_audio_HW_sheet.doc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3.wav"/><Relationship Id="rId11" Type="http://schemas.openxmlformats.org/officeDocument/2006/relationships/image" Target="../media/image14.svg"/><Relationship Id="rId5" Type="http://schemas.openxmlformats.org/officeDocument/2006/relationships/audio" Target="../media/audio12.wav"/><Relationship Id="rId10" Type="http://schemas.openxmlformats.org/officeDocument/2006/relationships/image" Target="../media/image13.png"/><Relationship Id="rId4" Type="http://schemas.openxmlformats.org/officeDocument/2006/relationships/audio" Target="../media/audio11.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4.svg"/><Relationship Id="rId18" Type="http://schemas.openxmlformats.org/officeDocument/2006/relationships/image" Target="../media/image20.jpg"/><Relationship Id="rId3" Type="http://schemas.openxmlformats.org/officeDocument/2006/relationships/audio" Target="../media/audio15.wav"/><Relationship Id="rId21" Type="http://schemas.openxmlformats.org/officeDocument/2006/relationships/image" Target="../media/image23.png"/><Relationship Id="rId7" Type="http://schemas.openxmlformats.org/officeDocument/2006/relationships/audio" Target="../media/audio19.wav"/><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7.gif"/><Relationship Id="rId10" Type="http://schemas.openxmlformats.org/officeDocument/2006/relationships/audio" Target="../media/audio22.wav"/><Relationship Id="rId19" Type="http://schemas.openxmlformats.org/officeDocument/2006/relationships/image" Target="../media/image21.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6.png"/><Relationship Id="rId22"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1 – Lesson 15</a:t>
            </a:r>
            <a:br>
              <a:rPr lang="en-GB" sz="1600" dirty="0"/>
            </a:br>
            <a:r>
              <a:rPr lang="en-GB" sz="1400" dirty="0"/>
              <a:t>Nick Avery</a:t>
            </a:r>
            <a:br>
              <a:rPr lang="en-GB" sz="1400" dirty="0"/>
            </a:br>
            <a:r>
              <a:rPr lang="en-GB" sz="1400" dirty="0"/>
              <a:t>Artwork: Mark Davies</a:t>
            </a:r>
            <a:br>
              <a:rPr lang="en-GB" sz="1400" dirty="0"/>
            </a:br>
            <a:br>
              <a:rPr lang="en-GB" sz="1400" dirty="0"/>
            </a:br>
            <a:r>
              <a:rPr lang="en-GB" sz="1400" dirty="0"/>
              <a:t>Date updated: 30.07.23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fontScale="92500" lnSpcReduction="10000"/>
          </a:bodyPr>
          <a:lstStyle/>
          <a:p>
            <a:pPr algn="l"/>
            <a:r>
              <a:rPr lang="en-GB" sz="2400" dirty="0">
                <a:solidFill>
                  <a:prstClr val="white"/>
                </a:solidFill>
              </a:rPr>
              <a:t>negative 'no'</a:t>
            </a:r>
          </a:p>
          <a:p>
            <a:pPr algn="l"/>
            <a:r>
              <a:rPr lang="en-GB" sz="2400" dirty="0">
                <a:solidFill>
                  <a:prstClr val="white"/>
                </a:solidFill>
              </a:rPr>
              <a:t>present tense -</a:t>
            </a:r>
            <a:r>
              <a:rPr lang="en-GB" sz="2400" dirty="0" err="1">
                <a:solidFill>
                  <a:prstClr val="white"/>
                </a:solidFill>
              </a:rPr>
              <a:t>ar</a:t>
            </a:r>
            <a:r>
              <a:rPr lang="en-GB" sz="2400" dirty="0">
                <a:solidFill>
                  <a:prstClr val="white"/>
                </a:solidFill>
              </a:rPr>
              <a:t> verbs [revisited]</a:t>
            </a:r>
            <a:endParaRPr lang="en-US" dirty="0"/>
          </a:p>
          <a:p>
            <a:br>
              <a:rPr lang="en-GB" dirty="0"/>
            </a:br>
            <a:r>
              <a:rPr lang="en-GB" dirty="0"/>
              <a:t>SSC [z]</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752851" cy="844550"/>
          </a:xfrm>
        </p:spPr>
        <p:txBody>
          <a:bodyPr>
            <a:normAutofit fontScale="62500" lnSpcReduction="20000"/>
          </a:bodyPr>
          <a:lstStyle/>
          <a:p>
            <a:r>
              <a:rPr lang="en-GB" sz="5400" b="1" dirty="0">
                <a:solidFill>
                  <a:prstClr val="white"/>
                </a:solidFill>
              </a:rPr>
              <a:t>Saying what people do &amp; don't do</a:t>
            </a:r>
            <a:endParaRPr lang="en-GB" dirty="0"/>
          </a:p>
        </p:txBody>
      </p:sp>
      <p:pic>
        <p:nvPicPr>
          <p:cNvPr id="6" name="Picture 5" descr="A school building with a lawn&#10;&#10;Description automatically generated">
            <a:extLst>
              <a:ext uri="{FF2B5EF4-FFF2-40B4-BE49-F238E27FC236}">
                <a16:creationId xmlns:a16="http://schemas.microsoft.com/office/drawing/2014/main" id="{57B5257B-D735-4677-92D3-6517B8C58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887" y="2797175"/>
            <a:ext cx="5199113" cy="2924501"/>
          </a:xfrm>
          <a:prstGeom prst="rect">
            <a:avLst/>
          </a:prstGeom>
          <a:ln>
            <a:solidFill>
              <a:schemeClr val="tx1"/>
            </a:solidFill>
          </a:ln>
        </p:spPr>
      </p:pic>
      <p:sp>
        <p:nvSpPr>
          <p:cNvPr id="7" name="TextBox 6">
            <a:extLst>
              <a:ext uri="{FF2B5EF4-FFF2-40B4-BE49-F238E27FC236}">
                <a16:creationId xmlns:a16="http://schemas.microsoft.com/office/drawing/2014/main" id="{211EEA44-2928-4C62-8754-603634D1513A}"/>
              </a:ext>
            </a:extLst>
          </p:cNvPr>
          <p:cNvSpPr txBox="1"/>
          <p:nvPr/>
        </p:nvSpPr>
        <p:spPr>
          <a:xfrm>
            <a:off x="6992887" y="5136901"/>
            <a:ext cx="5199113" cy="584775"/>
          </a:xfrm>
          <a:prstGeom prst="rect">
            <a:avLst/>
          </a:prstGeom>
          <a:noFill/>
          <a:ln>
            <a:noFill/>
          </a:ln>
        </p:spPr>
        <p:txBody>
          <a:bodyPr wrap="square" rtlCol="0">
            <a:spAutoFit/>
          </a:bodyPr>
          <a:lstStyle/>
          <a:p>
            <a:pPr algn="l"/>
            <a:r>
              <a:rPr lang="en-GB" sz="3200" b="1" dirty="0" err="1">
                <a:solidFill>
                  <a:schemeClr val="bg1"/>
                </a:solidFill>
              </a:rPr>
              <a:t>En</a:t>
            </a:r>
            <a:r>
              <a:rPr lang="en-GB" sz="3200" b="1" dirty="0">
                <a:solidFill>
                  <a:schemeClr val="bg1"/>
                </a:solidFill>
              </a:rPr>
              <a:t> la </a:t>
            </a:r>
            <a:r>
              <a:rPr lang="en-GB" sz="3200" b="1" dirty="0" err="1">
                <a:solidFill>
                  <a:schemeClr val="bg1"/>
                </a:solidFill>
              </a:rPr>
              <a:t>escuela</a:t>
            </a:r>
            <a:endParaRPr lang="en-GB" sz="3200" b="1" dirty="0">
              <a:solidFill>
                <a:schemeClr val="bg1"/>
              </a:solidFill>
            </a:endParaRPr>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41469"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 name="Table 4">
            <a:extLst>
              <a:ext uri="{FF2B5EF4-FFF2-40B4-BE49-F238E27FC236}">
                <a16:creationId xmlns:a16="http://schemas.microsoft.com/office/drawing/2014/main" id="{ADCE7D43-2F29-43DB-B3D9-084B1179ED3D}"/>
              </a:ext>
            </a:extLst>
          </p:cNvPr>
          <p:cNvGraphicFramePr>
            <a:graphicFrameLocks noGrp="1"/>
          </p:cNvGraphicFramePr>
          <p:nvPr>
            <p:extLst>
              <p:ext uri="{D42A27DB-BD31-4B8C-83A1-F6EECF244321}">
                <p14:modId xmlns:p14="http://schemas.microsoft.com/office/powerpoint/2010/main" val="1630500605"/>
              </p:ext>
            </p:extLst>
          </p:nvPr>
        </p:nvGraphicFramePr>
        <p:xfrm>
          <a:off x="793215" y="1101687"/>
          <a:ext cx="10532125" cy="4891490"/>
        </p:xfrm>
        <a:graphic>
          <a:graphicData uri="http://schemas.openxmlformats.org/drawingml/2006/table">
            <a:tbl>
              <a:tblPr firstRow="1" bandRow="1">
                <a:tableStyleId>{5940675A-B579-460E-94D1-54222C63F5DA}</a:tableStyleId>
              </a:tblPr>
              <a:tblGrid>
                <a:gridCol w="2117061">
                  <a:extLst>
                    <a:ext uri="{9D8B030D-6E8A-4147-A177-3AD203B41FA5}">
                      <a16:colId xmlns:a16="http://schemas.microsoft.com/office/drawing/2014/main" val="3370418694"/>
                    </a:ext>
                  </a:extLst>
                </a:gridCol>
                <a:gridCol w="2103766">
                  <a:extLst>
                    <a:ext uri="{9D8B030D-6E8A-4147-A177-3AD203B41FA5}">
                      <a16:colId xmlns:a16="http://schemas.microsoft.com/office/drawing/2014/main" val="1528984329"/>
                    </a:ext>
                  </a:extLst>
                </a:gridCol>
                <a:gridCol w="2103766">
                  <a:extLst>
                    <a:ext uri="{9D8B030D-6E8A-4147-A177-3AD203B41FA5}">
                      <a16:colId xmlns:a16="http://schemas.microsoft.com/office/drawing/2014/main" val="3122931893"/>
                    </a:ext>
                  </a:extLst>
                </a:gridCol>
                <a:gridCol w="2103766">
                  <a:extLst>
                    <a:ext uri="{9D8B030D-6E8A-4147-A177-3AD203B41FA5}">
                      <a16:colId xmlns:a16="http://schemas.microsoft.com/office/drawing/2014/main" val="4105394796"/>
                    </a:ext>
                  </a:extLst>
                </a:gridCol>
                <a:gridCol w="2103766">
                  <a:extLst>
                    <a:ext uri="{9D8B030D-6E8A-4147-A177-3AD203B41FA5}">
                      <a16:colId xmlns:a16="http://schemas.microsoft.com/office/drawing/2014/main" val="2634263824"/>
                    </a:ext>
                  </a:extLst>
                </a:gridCol>
              </a:tblGrid>
              <a:tr h="689860">
                <a:tc>
                  <a:txBody>
                    <a:bodyPr/>
                    <a:lstStyle/>
                    <a:p>
                      <a:pPr algn="ctr"/>
                      <a:r>
                        <a:rPr lang="en-GB" sz="2400" b="1" dirty="0"/>
                        <a:t>G</a:t>
                      </a:r>
                    </a:p>
                  </a:txBody>
                  <a:tcPr anchor="ctr">
                    <a:solidFill>
                      <a:schemeClr val="accent4">
                        <a:lumMod val="20000"/>
                        <a:lumOff val="80000"/>
                      </a:schemeClr>
                    </a:solidFill>
                  </a:tcPr>
                </a:tc>
                <a:tc>
                  <a:txBody>
                    <a:bodyPr/>
                    <a:lstStyle/>
                    <a:p>
                      <a:pPr algn="ctr"/>
                      <a:r>
                        <a:rPr lang="en-GB" sz="2400" b="1" dirty="0"/>
                        <a:t>H</a:t>
                      </a:r>
                    </a:p>
                  </a:txBody>
                  <a:tcPr anchor="ctr">
                    <a:solidFill>
                      <a:schemeClr val="accent4">
                        <a:lumMod val="20000"/>
                        <a:lumOff val="80000"/>
                      </a:schemeClr>
                    </a:solidFill>
                  </a:tcPr>
                </a:tc>
                <a:tc>
                  <a:txBody>
                    <a:bodyPr/>
                    <a:lstStyle/>
                    <a:p>
                      <a:pPr algn="ctr"/>
                      <a:r>
                        <a:rPr lang="en-GB" sz="2400" b="1" dirty="0"/>
                        <a:t>I</a:t>
                      </a:r>
                    </a:p>
                  </a:txBody>
                  <a:tcPr anchor="ctr">
                    <a:solidFill>
                      <a:schemeClr val="accent4">
                        <a:lumMod val="20000"/>
                        <a:lumOff val="80000"/>
                      </a:schemeClr>
                    </a:solidFill>
                  </a:tcPr>
                </a:tc>
                <a:tc>
                  <a:txBody>
                    <a:bodyPr/>
                    <a:lstStyle/>
                    <a:p>
                      <a:pPr algn="ctr"/>
                      <a:r>
                        <a:rPr lang="en-GB" sz="2400" b="1" dirty="0"/>
                        <a:t>J</a:t>
                      </a:r>
                    </a:p>
                  </a:txBody>
                  <a:tcPr anchor="ctr">
                    <a:solidFill>
                      <a:schemeClr val="accent4">
                        <a:lumMod val="20000"/>
                        <a:lumOff val="80000"/>
                      </a:schemeClr>
                    </a:solidFill>
                  </a:tcPr>
                </a:tc>
                <a:tc>
                  <a:txBody>
                    <a:bodyPr/>
                    <a:lstStyle/>
                    <a:p>
                      <a:pPr algn="ctr"/>
                      <a:r>
                        <a:rPr lang="en-GB" sz="2400" b="1" dirty="0"/>
                        <a:t>K</a:t>
                      </a:r>
                    </a:p>
                  </a:txBody>
                  <a:tcPr anchor="ctr">
                    <a:solidFill>
                      <a:schemeClr val="accent4">
                        <a:lumMod val="20000"/>
                        <a:lumOff val="80000"/>
                      </a:schemeClr>
                    </a:solidFill>
                  </a:tcPr>
                </a:tc>
                <a:extLst>
                  <a:ext uri="{0D108BD9-81ED-4DB2-BD59-A6C34878D82A}">
                    <a16:rowId xmlns:a16="http://schemas.microsoft.com/office/drawing/2014/main" val="3542558855"/>
                  </a:ext>
                </a:extLst>
              </a:tr>
              <a:tr h="689860">
                <a:tc>
                  <a:txBody>
                    <a:bodyPr/>
                    <a:lstStyle/>
                    <a:p>
                      <a:pPr algn="ctr"/>
                      <a:r>
                        <a:rPr lang="en-GB" sz="2400" dirty="0" err="1">
                          <a:solidFill>
                            <a:schemeClr val="tx1"/>
                          </a:solidFill>
                        </a:rPr>
                        <a:t>señora</a:t>
                      </a:r>
                      <a:endParaRPr lang="en-GB" sz="2400" dirty="0">
                        <a:solidFill>
                          <a:schemeClr val="tx1"/>
                        </a:solidFill>
                      </a:endParaRPr>
                    </a:p>
                  </a:txBody>
                  <a:tcPr anchor="ctr"/>
                </a:tc>
                <a:tc>
                  <a:txBody>
                    <a:bodyPr/>
                    <a:lstStyle/>
                    <a:p>
                      <a:pPr algn="ctr"/>
                      <a:r>
                        <a:rPr lang="en-GB" sz="2400" dirty="0" err="1">
                          <a:solidFill>
                            <a:schemeClr val="tx1"/>
                          </a:solidFill>
                        </a:rPr>
                        <a:t>pero</a:t>
                      </a:r>
                      <a:endParaRPr lang="en-GB" sz="2400" dirty="0">
                        <a:solidFill>
                          <a:schemeClr val="tx1"/>
                        </a:solidFill>
                      </a:endParaRPr>
                    </a:p>
                  </a:txBody>
                  <a:tcPr anchor="ctr"/>
                </a:tc>
                <a:tc>
                  <a:txBody>
                    <a:bodyPr/>
                    <a:lstStyle/>
                    <a:p>
                      <a:pPr algn="ctr"/>
                      <a:r>
                        <a:rPr lang="en-GB" sz="2400" dirty="0" err="1">
                          <a:solidFill>
                            <a:schemeClr val="tx1"/>
                          </a:solidFill>
                        </a:rPr>
                        <a:t>estudiar</a:t>
                      </a:r>
                      <a:endParaRPr lang="en-GB" sz="2400" dirty="0">
                        <a:solidFill>
                          <a:schemeClr val="tx1"/>
                        </a:solidFill>
                      </a:endParaRPr>
                    </a:p>
                  </a:txBody>
                  <a:tcPr anchor="ctr"/>
                </a:tc>
                <a:tc>
                  <a:txBody>
                    <a:bodyPr/>
                    <a:lstStyle/>
                    <a:p>
                      <a:pPr algn="ctr"/>
                      <a:r>
                        <a:rPr lang="en-GB" sz="2400" dirty="0" err="1">
                          <a:solidFill>
                            <a:schemeClr val="tx1"/>
                          </a:solidFill>
                        </a:rPr>
                        <a:t>arte</a:t>
                      </a:r>
                      <a:endParaRPr lang="en-GB" sz="2400" dirty="0">
                        <a:solidFill>
                          <a:schemeClr val="tx1"/>
                        </a:solidFill>
                      </a:endParaRPr>
                    </a:p>
                  </a:txBody>
                  <a:tcPr anchor="ctr"/>
                </a:tc>
                <a:tc>
                  <a:txBody>
                    <a:bodyPr/>
                    <a:lstStyle/>
                    <a:p>
                      <a:pPr algn="ctr"/>
                      <a:r>
                        <a:rPr lang="en-GB" sz="2400" dirty="0" err="1">
                          <a:solidFill>
                            <a:schemeClr val="tx1"/>
                          </a:solidFill>
                        </a:rPr>
                        <a:t>ciencia</a:t>
                      </a:r>
                      <a:r>
                        <a:rPr lang="en-GB" sz="2400" dirty="0">
                          <a:solidFill>
                            <a:schemeClr val="tx1"/>
                          </a:solidFill>
                        </a:rPr>
                        <a:t>(s)</a:t>
                      </a:r>
                    </a:p>
                  </a:txBody>
                  <a:tcPr anchor="ctr"/>
                </a:tc>
                <a:extLst>
                  <a:ext uri="{0D108BD9-81ED-4DB2-BD59-A6C34878D82A}">
                    <a16:rowId xmlns:a16="http://schemas.microsoft.com/office/drawing/2014/main" val="1068103605"/>
                  </a:ext>
                </a:extLst>
              </a:tr>
              <a:tr h="689860">
                <a:tc>
                  <a:txBody>
                    <a:bodyPr/>
                    <a:lstStyle/>
                    <a:p>
                      <a:pPr algn="ctr"/>
                      <a:r>
                        <a:rPr lang="en-GB" sz="2400" dirty="0" err="1">
                          <a:solidFill>
                            <a:schemeClr val="tx1"/>
                          </a:solidFill>
                        </a:rPr>
                        <a:t>falso</a:t>
                      </a:r>
                      <a:endParaRPr lang="en-GB" sz="2400" dirty="0">
                        <a:solidFill>
                          <a:schemeClr val="tx1"/>
                        </a:solidFill>
                      </a:endParaRPr>
                    </a:p>
                  </a:txBody>
                  <a:tcPr anchor="ctr"/>
                </a:tc>
                <a:tc>
                  <a:txBody>
                    <a:bodyPr/>
                    <a:lstStyle/>
                    <a:p>
                      <a:pPr algn="ctr"/>
                      <a:r>
                        <a:rPr lang="en-GB" sz="2400" dirty="0">
                          <a:solidFill>
                            <a:schemeClr val="tx1"/>
                          </a:solidFill>
                        </a:rPr>
                        <a:t>o</a:t>
                      </a:r>
                    </a:p>
                  </a:txBody>
                  <a:tcPr anchor="ctr"/>
                </a:tc>
                <a:tc>
                  <a:txBody>
                    <a:bodyPr/>
                    <a:lstStyle/>
                    <a:p>
                      <a:pPr algn="ctr"/>
                      <a:r>
                        <a:rPr lang="en-GB" sz="2400" dirty="0" err="1">
                          <a:solidFill>
                            <a:schemeClr val="tx1"/>
                          </a:solidFill>
                        </a:rPr>
                        <a:t>silencio</a:t>
                      </a:r>
                      <a:endParaRPr lang="en-GB" sz="2400" dirty="0">
                        <a:solidFill>
                          <a:schemeClr val="tx1"/>
                        </a:solidFill>
                      </a:endParaRPr>
                    </a:p>
                  </a:txBody>
                  <a:tcPr anchor="ctr"/>
                </a:tc>
                <a:tc>
                  <a:txBody>
                    <a:bodyPr/>
                    <a:lstStyle/>
                    <a:p>
                      <a:pPr algn="ctr"/>
                      <a:r>
                        <a:rPr lang="en-GB" sz="2400" dirty="0" err="1">
                          <a:solidFill>
                            <a:schemeClr val="tx1"/>
                          </a:solidFill>
                        </a:rPr>
                        <a:t>perdón</a:t>
                      </a:r>
                      <a:endParaRPr lang="en-GB" sz="2400" dirty="0">
                        <a:solidFill>
                          <a:schemeClr val="tx1"/>
                        </a:solidFill>
                      </a:endParaRPr>
                    </a:p>
                  </a:txBody>
                  <a:tcPr anchor="ctr"/>
                </a:tc>
                <a:tc>
                  <a:txBody>
                    <a:bodyPr/>
                    <a:lstStyle/>
                    <a:p>
                      <a:pPr algn="ctr"/>
                      <a:r>
                        <a:rPr lang="en-GB" sz="2400" dirty="0">
                          <a:solidFill>
                            <a:schemeClr val="tx1"/>
                          </a:solidFill>
                        </a:rPr>
                        <a:t>no</a:t>
                      </a:r>
                    </a:p>
                  </a:txBody>
                  <a:tcPr anchor="ctr"/>
                </a:tc>
                <a:extLst>
                  <a:ext uri="{0D108BD9-81ED-4DB2-BD59-A6C34878D82A}">
                    <a16:rowId xmlns:a16="http://schemas.microsoft.com/office/drawing/2014/main" val="2083198447"/>
                  </a:ext>
                </a:extLst>
              </a:tr>
              <a:tr h="689860">
                <a:tc>
                  <a:txBody>
                    <a:bodyPr/>
                    <a:lstStyle/>
                    <a:p>
                      <a:pPr algn="ctr"/>
                      <a:r>
                        <a:rPr lang="en-GB" sz="2400" dirty="0" err="1">
                          <a:solidFill>
                            <a:schemeClr val="tx1"/>
                          </a:solidFill>
                        </a:rPr>
                        <a:t>entiendo</a:t>
                      </a:r>
                      <a:endParaRPr lang="en-GB" sz="2400" dirty="0">
                        <a:solidFill>
                          <a:schemeClr val="tx1"/>
                        </a:solidFill>
                      </a:endParaRPr>
                    </a:p>
                  </a:txBody>
                  <a:tcPr anchor="ctr"/>
                </a:tc>
                <a:tc>
                  <a:txBody>
                    <a:bodyPr/>
                    <a:lstStyle/>
                    <a:p>
                      <a:pPr algn="ctr"/>
                      <a:r>
                        <a:rPr lang="en-GB" sz="2400" dirty="0" err="1">
                          <a:solidFill>
                            <a:schemeClr val="tx1"/>
                          </a:solidFill>
                        </a:rPr>
                        <a:t>caminar</a:t>
                      </a:r>
                      <a:endParaRPr lang="en-GB" sz="2400" dirty="0">
                        <a:solidFill>
                          <a:schemeClr val="tx1"/>
                        </a:solidFill>
                      </a:endParaRPr>
                    </a:p>
                  </a:txBody>
                  <a:tcPr anchor="ctr"/>
                </a:tc>
                <a:tc>
                  <a:txBody>
                    <a:bodyPr/>
                    <a:lstStyle/>
                    <a:p>
                      <a:pPr algn="ctr"/>
                      <a:r>
                        <a:rPr lang="en-GB" sz="2400" dirty="0" err="1">
                          <a:solidFill>
                            <a:schemeClr val="tx1"/>
                          </a:solidFill>
                        </a:rPr>
                        <a:t>español</a:t>
                      </a:r>
                      <a:endParaRPr lang="en-GB" sz="2400" dirty="0">
                        <a:solidFill>
                          <a:schemeClr val="tx1"/>
                        </a:solidFill>
                      </a:endParaRPr>
                    </a:p>
                  </a:txBody>
                  <a:tcPr anchor="ctr"/>
                </a:tc>
                <a:tc>
                  <a:txBody>
                    <a:bodyPr/>
                    <a:lstStyle/>
                    <a:p>
                      <a:pPr algn="ctr"/>
                      <a:r>
                        <a:rPr lang="en-GB" sz="2400" dirty="0" err="1">
                          <a:solidFill>
                            <a:schemeClr val="tx1"/>
                          </a:solidFill>
                        </a:rPr>
                        <a:t>mucho</a:t>
                      </a:r>
                      <a:endParaRPr lang="en-GB" sz="2400" dirty="0">
                        <a:solidFill>
                          <a:schemeClr val="tx1"/>
                        </a:solidFill>
                      </a:endParaRPr>
                    </a:p>
                  </a:txBody>
                  <a:tcPr anchor="ctr"/>
                </a:tc>
                <a:tc>
                  <a:txBody>
                    <a:bodyPr/>
                    <a:lstStyle/>
                    <a:p>
                      <a:pPr algn="ctr"/>
                      <a:r>
                        <a:rPr lang="en-GB" sz="2400" dirty="0" err="1">
                          <a:solidFill>
                            <a:schemeClr val="tx1"/>
                          </a:solidFill>
                        </a:rPr>
                        <a:t>tarea</a:t>
                      </a:r>
                      <a:endParaRPr lang="en-GB" sz="2400" dirty="0">
                        <a:solidFill>
                          <a:schemeClr val="tx1"/>
                        </a:solidFill>
                      </a:endParaRPr>
                    </a:p>
                  </a:txBody>
                  <a:tcPr anchor="ctr"/>
                </a:tc>
                <a:extLst>
                  <a:ext uri="{0D108BD9-81ED-4DB2-BD59-A6C34878D82A}">
                    <a16:rowId xmlns:a16="http://schemas.microsoft.com/office/drawing/2014/main" val="3834317907"/>
                  </a:ext>
                </a:extLst>
              </a:tr>
              <a:tr h="689860">
                <a:tc>
                  <a:txBody>
                    <a:bodyPr/>
                    <a:lstStyle/>
                    <a:p>
                      <a:pPr algn="ctr"/>
                      <a:r>
                        <a:rPr lang="en-GB" sz="2400" dirty="0" err="1">
                          <a:solidFill>
                            <a:schemeClr val="tx1"/>
                          </a:solidFill>
                        </a:rPr>
                        <a:t>señor</a:t>
                      </a:r>
                      <a:endParaRPr lang="en-GB" sz="2400" dirty="0">
                        <a:solidFill>
                          <a:schemeClr val="tx1"/>
                        </a:solidFill>
                      </a:endParaRPr>
                    </a:p>
                  </a:txBody>
                  <a:tcPr anchor="ctr"/>
                </a:tc>
                <a:tc>
                  <a:txBody>
                    <a:bodyPr/>
                    <a:lstStyle/>
                    <a:p>
                      <a:pPr algn="ctr"/>
                      <a:r>
                        <a:rPr lang="en-GB" sz="2400" dirty="0">
                          <a:solidFill>
                            <a:schemeClr val="tx1"/>
                          </a:solidFill>
                        </a:rPr>
                        <a:t>amigo</a:t>
                      </a:r>
                    </a:p>
                  </a:txBody>
                  <a:tcPr anchor="ctr"/>
                </a:tc>
                <a:tc>
                  <a:txBody>
                    <a:bodyPr/>
                    <a:lstStyle/>
                    <a:p>
                      <a:pPr algn="ctr"/>
                      <a:r>
                        <a:rPr lang="en-GB" sz="2400" dirty="0">
                          <a:solidFill>
                            <a:schemeClr val="tx1"/>
                          </a:solidFill>
                        </a:rPr>
                        <a:t>palabra</a:t>
                      </a:r>
                    </a:p>
                  </a:txBody>
                  <a:tcPr anchor="ctr"/>
                </a:tc>
                <a:tc>
                  <a:txBody>
                    <a:bodyPr/>
                    <a:lstStyle/>
                    <a:p>
                      <a:pPr algn="ctr"/>
                      <a:r>
                        <a:rPr lang="en-GB" sz="2400" dirty="0">
                          <a:solidFill>
                            <a:schemeClr val="tx1"/>
                          </a:solidFill>
                        </a:rPr>
                        <a:t>caballo</a:t>
                      </a:r>
                    </a:p>
                  </a:txBody>
                  <a:tcPr anchor="ctr"/>
                </a:tc>
                <a:tc>
                  <a:txBody>
                    <a:bodyPr/>
                    <a:lstStyle/>
                    <a:p>
                      <a:pPr algn="ctr"/>
                      <a:r>
                        <a:rPr lang="en-GB" sz="2400" dirty="0">
                          <a:solidFill>
                            <a:schemeClr val="tx1"/>
                          </a:solidFill>
                        </a:rPr>
                        <a:t>planta</a:t>
                      </a:r>
                    </a:p>
                  </a:txBody>
                  <a:tcPr anchor="ctr"/>
                </a:tc>
                <a:extLst>
                  <a:ext uri="{0D108BD9-81ED-4DB2-BD59-A6C34878D82A}">
                    <a16:rowId xmlns:a16="http://schemas.microsoft.com/office/drawing/2014/main" val="3028834287"/>
                  </a:ext>
                </a:extLst>
              </a:tr>
              <a:tr h="689860">
                <a:tc>
                  <a:txBody>
                    <a:bodyPr/>
                    <a:lstStyle/>
                    <a:p>
                      <a:pPr algn="ctr"/>
                      <a:r>
                        <a:rPr lang="en-GB" sz="2400" dirty="0" err="1">
                          <a:solidFill>
                            <a:schemeClr val="tx1"/>
                          </a:solidFill>
                        </a:rPr>
                        <a:t>grupo</a:t>
                      </a:r>
                      <a:endParaRPr lang="en-GB" sz="2400" dirty="0">
                        <a:solidFill>
                          <a:schemeClr val="tx1"/>
                        </a:solidFill>
                      </a:endParaRPr>
                    </a:p>
                  </a:txBody>
                  <a:tcPr anchor="ctr"/>
                </a:tc>
                <a:tc>
                  <a:txBody>
                    <a:bodyPr/>
                    <a:lstStyle/>
                    <a:p>
                      <a:pPr algn="ctr"/>
                      <a:r>
                        <a:rPr lang="en-GB" sz="2400" dirty="0" err="1">
                          <a:solidFill>
                            <a:schemeClr val="tx1"/>
                          </a:solidFill>
                        </a:rPr>
                        <a:t>inglés</a:t>
                      </a:r>
                      <a:endParaRPr lang="en-GB" sz="2400" dirty="0">
                        <a:solidFill>
                          <a:schemeClr val="tx1"/>
                        </a:solidFill>
                      </a:endParaRPr>
                    </a:p>
                  </a:txBody>
                  <a:tcPr anchor="ctr"/>
                </a:tc>
                <a:tc>
                  <a:txBody>
                    <a:bodyPr/>
                    <a:lstStyle/>
                    <a:p>
                      <a:pPr algn="ctr"/>
                      <a:r>
                        <a:rPr lang="en-GB" sz="2400" dirty="0" err="1">
                          <a:solidFill>
                            <a:schemeClr val="tx1"/>
                          </a:solidFill>
                        </a:rPr>
                        <a:t>revista</a:t>
                      </a:r>
                      <a:endParaRPr lang="en-GB" sz="2400" dirty="0">
                        <a:solidFill>
                          <a:schemeClr val="tx1"/>
                        </a:solidFill>
                      </a:endParaRPr>
                    </a:p>
                  </a:txBody>
                  <a:tcPr anchor="ctr"/>
                </a:tc>
                <a:tc>
                  <a:txBody>
                    <a:bodyPr/>
                    <a:lstStyle/>
                    <a:p>
                      <a:pPr algn="ctr"/>
                      <a:r>
                        <a:rPr lang="en-GB" sz="2400" dirty="0" err="1">
                          <a:solidFill>
                            <a:schemeClr val="tx1"/>
                          </a:solidFill>
                        </a:rPr>
                        <a:t>teléfono</a:t>
                      </a:r>
                      <a:endParaRPr lang="en-GB" sz="2400" dirty="0">
                        <a:solidFill>
                          <a:schemeClr val="tx1"/>
                        </a:solidFill>
                      </a:endParaRPr>
                    </a:p>
                  </a:txBody>
                  <a:tcPr anchor="ctr"/>
                </a:tc>
                <a:tc>
                  <a:txBody>
                    <a:bodyPr/>
                    <a:lstStyle/>
                    <a:p>
                      <a:pPr algn="ctr"/>
                      <a:r>
                        <a:rPr lang="en-GB" sz="2400" dirty="0" err="1">
                          <a:solidFill>
                            <a:schemeClr val="tx1"/>
                          </a:solidFill>
                        </a:rPr>
                        <a:t>también</a:t>
                      </a:r>
                      <a:endParaRPr lang="en-GB" sz="2400" dirty="0">
                        <a:solidFill>
                          <a:schemeClr val="tx1"/>
                        </a:solidFill>
                      </a:endParaRPr>
                    </a:p>
                  </a:txBody>
                  <a:tcPr anchor="ctr"/>
                </a:tc>
                <a:extLst>
                  <a:ext uri="{0D108BD9-81ED-4DB2-BD59-A6C34878D82A}">
                    <a16:rowId xmlns:a16="http://schemas.microsoft.com/office/drawing/2014/main" val="3692064092"/>
                  </a:ext>
                </a:extLst>
              </a:tr>
              <a:tr h="752330">
                <a:tc>
                  <a:txBody>
                    <a:bodyPr/>
                    <a:lstStyle/>
                    <a:p>
                      <a:pPr algn="ctr"/>
                      <a:r>
                        <a:rPr lang="en-GB" sz="2400" dirty="0" err="1">
                          <a:solidFill>
                            <a:schemeClr val="tx1"/>
                          </a:solidFill>
                        </a:rPr>
                        <a:t>pregunta</a:t>
                      </a:r>
                      <a:endParaRPr lang="en-GB" sz="2400" dirty="0">
                        <a:solidFill>
                          <a:schemeClr val="tx1"/>
                        </a:solidFill>
                      </a:endParaRPr>
                    </a:p>
                  </a:txBody>
                  <a:tcPr anchor="ctr"/>
                </a:tc>
                <a:tc>
                  <a:txBody>
                    <a:bodyPr/>
                    <a:lstStyle/>
                    <a:p>
                      <a:pPr algn="ctr"/>
                      <a:r>
                        <a:rPr lang="en-GB" sz="2400" dirty="0" err="1">
                          <a:solidFill>
                            <a:schemeClr val="tx1"/>
                          </a:solidFill>
                        </a:rPr>
                        <a:t>periódico</a:t>
                      </a:r>
                      <a:endParaRPr lang="en-GB" sz="2400" dirty="0">
                        <a:solidFill>
                          <a:schemeClr val="tx1"/>
                        </a:solidFill>
                      </a:endParaRPr>
                    </a:p>
                  </a:txBody>
                  <a:tcPr anchor="ctr"/>
                </a:tc>
                <a:tc>
                  <a:txBody>
                    <a:bodyPr/>
                    <a:lstStyle/>
                    <a:p>
                      <a:pPr algn="ctr"/>
                      <a:r>
                        <a:rPr lang="en-GB" sz="2400" dirty="0" err="1">
                          <a:solidFill>
                            <a:schemeClr val="tx1"/>
                          </a:solidFill>
                        </a:rPr>
                        <a:t>botella</a:t>
                      </a:r>
                      <a:endParaRPr lang="en-GB" sz="2400" dirty="0">
                        <a:solidFill>
                          <a:schemeClr val="tx1"/>
                        </a:solidFill>
                      </a:endParaRPr>
                    </a:p>
                  </a:txBody>
                  <a:tcPr anchor="ctr"/>
                </a:tc>
                <a:tc>
                  <a:txBody>
                    <a:bodyPr/>
                    <a:lstStyle/>
                    <a:p>
                      <a:pPr algn="ctr"/>
                      <a:r>
                        <a:rPr lang="en-GB" sz="2400" dirty="0">
                          <a:solidFill>
                            <a:schemeClr val="tx1"/>
                          </a:solidFill>
                        </a:rPr>
                        <a:t>y</a:t>
                      </a:r>
                    </a:p>
                  </a:txBody>
                  <a:tcPr anchor="ctr"/>
                </a:tc>
                <a:tc>
                  <a:txBody>
                    <a:bodyPr/>
                    <a:lstStyle/>
                    <a:p>
                      <a:pPr algn="ctr"/>
                      <a:r>
                        <a:rPr lang="en-GB" sz="2400" dirty="0" err="1">
                          <a:solidFill>
                            <a:schemeClr val="tx1"/>
                          </a:solidFill>
                        </a:rPr>
                        <a:t>verdadero</a:t>
                      </a:r>
                      <a:endParaRPr lang="en-GB" sz="2400" dirty="0">
                        <a:solidFill>
                          <a:schemeClr val="tx1"/>
                        </a:solidFill>
                      </a:endParaRPr>
                    </a:p>
                  </a:txBody>
                  <a:tcPr anchor="ctr"/>
                </a:tc>
                <a:extLst>
                  <a:ext uri="{0D108BD9-81ED-4DB2-BD59-A6C34878D82A}">
                    <a16:rowId xmlns:a16="http://schemas.microsoft.com/office/drawing/2014/main" val="3132739227"/>
                  </a:ext>
                </a:extLst>
              </a:tr>
            </a:tbl>
          </a:graphicData>
        </a:graphic>
      </p:graphicFrame>
      <p:graphicFrame>
        <p:nvGraphicFramePr>
          <p:cNvPr id="5" name="Table 4">
            <a:extLst>
              <a:ext uri="{FF2B5EF4-FFF2-40B4-BE49-F238E27FC236}">
                <a16:creationId xmlns:a16="http://schemas.microsoft.com/office/drawing/2014/main" id="{4BAE2F9F-D346-418A-B9EE-973AA0078D2C}"/>
              </a:ext>
            </a:extLst>
          </p:cNvPr>
          <p:cNvGraphicFramePr>
            <a:graphicFrameLocks noGrp="1"/>
          </p:cNvGraphicFramePr>
          <p:nvPr>
            <p:extLst>
              <p:ext uri="{D42A27DB-BD31-4B8C-83A1-F6EECF244321}">
                <p14:modId xmlns:p14="http://schemas.microsoft.com/office/powerpoint/2010/main" val="1965096029"/>
              </p:ext>
            </p:extLst>
          </p:nvPr>
        </p:nvGraphicFramePr>
        <p:xfrm>
          <a:off x="221256" y="1101687"/>
          <a:ext cx="571959" cy="4891490"/>
        </p:xfrm>
        <a:graphic>
          <a:graphicData uri="http://schemas.openxmlformats.org/drawingml/2006/table">
            <a:tbl>
              <a:tblPr firstRow="1" bandRow="1">
                <a:tableStyleId>{5940675A-B579-460E-94D1-54222C63F5DA}</a:tableStyleId>
              </a:tblPr>
              <a:tblGrid>
                <a:gridCol w="571959">
                  <a:extLst>
                    <a:ext uri="{9D8B030D-6E8A-4147-A177-3AD203B41FA5}">
                      <a16:colId xmlns:a16="http://schemas.microsoft.com/office/drawing/2014/main" val="433491906"/>
                    </a:ext>
                  </a:extLst>
                </a:gridCol>
              </a:tblGrid>
              <a:tr h="689860">
                <a:tc>
                  <a:txBody>
                    <a:bodyPr/>
                    <a:lstStyle/>
                    <a:p>
                      <a:endParaRPr lang="en-GB" dirty="0"/>
                    </a:p>
                  </a:txBody>
                  <a:tcPr/>
                </a:tc>
                <a:extLst>
                  <a:ext uri="{0D108BD9-81ED-4DB2-BD59-A6C34878D82A}">
                    <a16:rowId xmlns:a16="http://schemas.microsoft.com/office/drawing/2014/main" val="643452668"/>
                  </a:ext>
                </a:extLst>
              </a:tr>
              <a:tr h="689860">
                <a:tc>
                  <a:txBody>
                    <a:bodyPr/>
                    <a:lstStyle/>
                    <a:p>
                      <a:pPr algn="ctr"/>
                      <a:r>
                        <a:rPr lang="en-GB" sz="2400" b="1" dirty="0"/>
                        <a:t>A</a:t>
                      </a:r>
                    </a:p>
                  </a:txBody>
                  <a:tcPr anchor="ctr">
                    <a:solidFill>
                      <a:schemeClr val="accent4">
                        <a:lumMod val="20000"/>
                        <a:lumOff val="80000"/>
                      </a:schemeClr>
                    </a:solidFill>
                  </a:tcPr>
                </a:tc>
                <a:extLst>
                  <a:ext uri="{0D108BD9-81ED-4DB2-BD59-A6C34878D82A}">
                    <a16:rowId xmlns:a16="http://schemas.microsoft.com/office/drawing/2014/main" val="2355019006"/>
                  </a:ext>
                </a:extLst>
              </a:tr>
              <a:tr h="689860">
                <a:tc>
                  <a:txBody>
                    <a:bodyPr/>
                    <a:lstStyle/>
                    <a:p>
                      <a:pPr algn="ctr"/>
                      <a:r>
                        <a:rPr lang="en-GB" sz="2400" b="1" dirty="0"/>
                        <a:t>B</a:t>
                      </a:r>
                    </a:p>
                  </a:txBody>
                  <a:tcPr anchor="ctr">
                    <a:solidFill>
                      <a:schemeClr val="accent4">
                        <a:lumMod val="20000"/>
                        <a:lumOff val="80000"/>
                      </a:schemeClr>
                    </a:solidFill>
                  </a:tcPr>
                </a:tc>
                <a:extLst>
                  <a:ext uri="{0D108BD9-81ED-4DB2-BD59-A6C34878D82A}">
                    <a16:rowId xmlns:a16="http://schemas.microsoft.com/office/drawing/2014/main" val="2908762838"/>
                  </a:ext>
                </a:extLst>
              </a:tr>
              <a:tr h="689860">
                <a:tc>
                  <a:txBody>
                    <a:bodyPr/>
                    <a:lstStyle/>
                    <a:p>
                      <a:pPr algn="ctr"/>
                      <a:r>
                        <a:rPr lang="en-GB" sz="2400" b="1" dirty="0"/>
                        <a:t>C</a:t>
                      </a:r>
                    </a:p>
                  </a:txBody>
                  <a:tcPr anchor="ctr">
                    <a:solidFill>
                      <a:schemeClr val="accent4">
                        <a:lumMod val="20000"/>
                        <a:lumOff val="80000"/>
                      </a:schemeClr>
                    </a:solidFill>
                  </a:tcPr>
                </a:tc>
                <a:extLst>
                  <a:ext uri="{0D108BD9-81ED-4DB2-BD59-A6C34878D82A}">
                    <a16:rowId xmlns:a16="http://schemas.microsoft.com/office/drawing/2014/main" val="1549451294"/>
                  </a:ext>
                </a:extLst>
              </a:tr>
              <a:tr h="689860">
                <a:tc>
                  <a:txBody>
                    <a:bodyPr/>
                    <a:lstStyle/>
                    <a:p>
                      <a:pPr algn="ctr"/>
                      <a:r>
                        <a:rPr lang="en-GB" sz="2400" b="1" dirty="0"/>
                        <a:t>D</a:t>
                      </a:r>
                    </a:p>
                  </a:txBody>
                  <a:tcPr anchor="ctr">
                    <a:solidFill>
                      <a:schemeClr val="accent4">
                        <a:lumMod val="20000"/>
                        <a:lumOff val="80000"/>
                      </a:schemeClr>
                    </a:solidFill>
                  </a:tcPr>
                </a:tc>
                <a:extLst>
                  <a:ext uri="{0D108BD9-81ED-4DB2-BD59-A6C34878D82A}">
                    <a16:rowId xmlns:a16="http://schemas.microsoft.com/office/drawing/2014/main" val="1637258669"/>
                  </a:ext>
                </a:extLst>
              </a:tr>
              <a:tr h="689860">
                <a:tc>
                  <a:txBody>
                    <a:bodyPr/>
                    <a:lstStyle/>
                    <a:p>
                      <a:pPr algn="ctr"/>
                      <a:r>
                        <a:rPr lang="en-GB" sz="2400" b="1" dirty="0"/>
                        <a:t>E</a:t>
                      </a:r>
                    </a:p>
                  </a:txBody>
                  <a:tcPr anchor="ctr">
                    <a:solidFill>
                      <a:schemeClr val="accent4">
                        <a:lumMod val="20000"/>
                        <a:lumOff val="80000"/>
                      </a:schemeClr>
                    </a:solidFill>
                  </a:tcPr>
                </a:tc>
                <a:extLst>
                  <a:ext uri="{0D108BD9-81ED-4DB2-BD59-A6C34878D82A}">
                    <a16:rowId xmlns:a16="http://schemas.microsoft.com/office/drawing/2014/main" val="1016301262"/>
                  </a:ext>
                </a:extLst>
              </a:tr>
              <a:tr h="752330">
                <a:tc>
                  <a:txBody>
                    <a:bodyPr/>
                    <a:lstStyle/>
                    <a:p>
                      <a:pPr algn="ctr"/>
                      <a:r>
                        <a:rPr lang="en-GB" sz="2400" b="1" dirty="0"/>
                        <a:t>F</a:t>
                      </a:r>
                    </a:p>
                  </a:txBody>
                  <a:tcPr anchor="ctr">
                    <a:solidFill>
                      <a:schemeClr val="accent4">
                        <a:lumMod val="20000"/>
                        <a:lumOff val="80000"/>
                      </a:schemeClr>
                    </a:solidFill>
                  </a:tcPr>
                </a:tc>
                <a:extLst>
                  <a:ext uri="{0D108BD9-81ED-4DB2-BD59-A6C34878D82A}">
                    <a16:rowId xmlns:a16="http://schemas.microsoft.com/office/drawing/2014/main" val="3603278849"/>
                  </a:ext>
                </a:extLst>
              </a:tr>
            </a:tbl>
          </a:graphicData>
        </a:graphic>
      </p:graphicFrame>
    </p:spTree>
    <p:extLst>
      <p:ext uri="{BB962C8B-B14F-4D97-AF65-F5344CB8AC3E}">
        <p14:creationId xmlns:p14="http://schemas.microsoft.com/office/powerpoint/2010/main" val="418707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8A4519F-89AB-4313-89D7-A17D9C65BCE2}"/>
              </a:ext>
            </a:extLst>
          </p:cNvPr>
          <p:cNvSpPr>
            <a:spLocks noGrp="1"/>
          </p:cNvSpPr>
          <p:nvPr>
            <p:ph type="title"/>
          </p:nvPr>
        </p:nvSpPr>
        <p:spPr>
          <a:xfrm>
            <a:off x="-1" y="213557"/>
            <a:ext cx="5876365" cy="851656"/>
          </a:xfrm>
        </p:spPr>
        <p:txBody>
          <a:bodyPr>
            <a:normAutofit/>
          </a:bodyPr>
          <a:lstStyle/>
          <a:p>
            <a:r>
              <a:rPr lang="en-GB" sz="2400" b="1" dirty="0">
                <a:solidFill>
                  <a:schemeClr val="bg1"/>
                </a:solidFill>
                <a:latin typeface="Century Gothic" panose="020B0502020202020204" pitchFamily="34" charset="0"/>
              </a:rPr>
              <a:t>Saying what I and others don’t do: </a:t>
            </a:r>
            <a:br>
              <a:rPr lang="en-GB" sz="2400" b="1"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Using the negative ‘no’</a:t>
            </a:r>
          </a:p>
        </p:txBody>
      </p:sp>
      <p:sp>
        <p:nvSpPr>
          <p:cNvPr id="8" name="TextBox 7">
            <a:extLst>
              <a:ext uri="{FF2B5EF4-FFF2-40B4-BE49-F238E27FC236}">
                <a16:creationId xmlns:a16="http://schemas.microsoft.com/office/drawing/2014/main" id="{1F19C005-A14D-42FC-835D-C273866D65D3}"/>
              </a:ext>
            </a:extLst>
          </p:cNvPr>
          <p:cNvSpPr txBox="1"/>
          <p:nvPr/>
        </p:nvSpPr>
        <p:spPr>
          <a:xfrm>
            <a:off x="641767" y="1292650"/>
            <a:ext cx="10931237" cy="954107"/>
          </a:xfrm>
          <a:prstGeom prst="rect">
            <a:avLst/>
          </a:prstGeom>
          <a:noFill/>
        </p:spPr>
        <p:txBody>
          <a:bodyPr wrap="square" rtlCol="0">
            <a:spAutoFit/>
          </a:bodyPr>
          <a:lstStyle/>
          <a:p>
            <a:r>
              <a:rPr lang="en-GB" sz="2800" dirty="0">
                <a:latin typeface="Century Gothic" panose="020B0502020202020204" pitchFamily="34" charset="0"/>
              </a:rPr>
              <a:t>In Spanish, to say what you or others </a:t>
            </a:r>
            <a:r>
              <a:rPr lang="en-GB" sz="2800" b="1" i="1" dirty="0">
                <a:latin typeface="Century Gothic" panose="020B0502020202020204" pitchFamily="34" charset="0"/>
              </a:rPr>
              <a:t>don’t</a:t>
            </a:r>
            <a:r>
              <a:rPr lang="en-GB" sz="2800" dirty="0">
                <a:latin typeface="Century Gothic" panose="020B0502020202020204" pitchFamily="34" charset="0"/>
              </a:rPr>
              <a:t> do, put ‘</a:t>
            </a:r>
            <a:r>
              <a:rPr lang="en-GB" sz="2800" b="1" dirty="0">
                <a:latin typeface="Century Gothic" panose="020B0502020202020204" pitchFamily="34" charset="0"/>
              </a:rPr>
              <a:t>no</a:t>
            </a:r>
            <a:r>
              <a:rPr lang="en-GB" sz="2800" dirty="0">
                <a:latin typeface="Century Gothic" panose="020B0502020202020204" pitchFamily="34" charset="0"/>
              </a:rPr>
              <a:t>’ before the verb. This makes a negative.</a:t>
            </a:r>
          </a:p>
        </p:txBody>
      </p:sp>
      <p:sp>
        <p:nvSpPr>
          <p:cNvPr id="9" name="TextBox 8">
            <a:extLst>
              <a:ext uri="{FF2B5EF4-FFF2-40B4-BE49-F238E27FC236}">
                <a16:creationId xmlns:a16="http://schemas.microsoft.com/office/drawing/2014/main" id="{A81F501F-70B8-4485-BFBE-6FFC86684B0D}"/>
              </a:ext>
            </a:extLst>
          </p:cNvPr>
          <p:cNvSpPr txBox="1"/>
          <p:nvPr/>
        </p:nvSpPr>
        <p:spPr>
          <a:xfrm>
            <a:off x="641767" y="3300534"/>
            <a:ext cx="3981796" cy="1557349"/>
          </a:xfrm>
          <a:prstGeom prst="rect">
            <a:avLst/>
          </a:prstGeom>
          <a:noFill/>
        </p:spPr>
        <p:txBody>
          <a:bodyPr wrap="square" rtlCol="0">
            <a:spAutoFit/>
          </a:bodyPr>
          <a:lstStyle/>
          <a:p>
            <a:pPr>
              <a:lnSpc>
                <a:spcPct val="120000"/>
              </a:lnSpc>
            </a:pPr>
            <a:r>
              <a:rPr lang="en-GB" sz="2800" dirty="0" err="1">
                <a:latin typeface="Century Gothic" panose="020B0502020202020204" pitchFamily="34" charset="0"/>
              </a:rPr>
              <a:t>Entiendo</a:t>
            </a:r>
            <a:r>
              <a:rPr lang="en-GB" sz="2800" dirty="0">
                <a:latin typeface="Century Gothic" panose="020B0502020202020204" pitchFamily="34" charset="0"/>
              </a:rPr>
              <a:t> el </a:t>
            </a:r>
            <a:r>
              <a:rPr lang="en-GB" sz="2800" dirty="0" err="1">
                <a:latin typeface="Century Gothic" panose="020B0502020202020204" pitchFamily="34" charset="0"/>
              </a:rPr>
              <a:t>inglés</a:t>
            </a:r>
            <a:r>
              <a:rPr lang="en-GB" sz="2800" dirty="0">
                <a:latin typeface="Century Gothic" panose="020B0502020202020204" pitchFamily="34" charset="0"/>
              </a:rPr>
              <a:t>.</a:t>
            </a:r>
          </a:p>
          <a:p>
            <a:pPr>
              <a:lnSpc>
                <a:spcPct val="120000"/>
              </a:lnSpc>
            </a:pPr>
            <a:r>
              <a:rPr lang="en-GB" sz="2800" b="1" dirty="0">
                <a:latin typeface="Century Gothic" panose="020B0502020202020204" pitchFamily="34" charset="0"/>
              </a:rPr>
              <a:t>No</a:t>
            </a:r>
            <a:r>
              <a:rPr lang="en-GB" sz="2800" dirty="0">
                <a:latin typeface="Century Gothic" panose="020B0502020202020204" pitchFamily="34" charset="0"/>
              </a:rPr>
              <a:t> </a:t>
            </a:r>
            <a:r>
              <a:rPr lang="en-GB" sz="2800" dirty="0" err="1">
                <a:latin typeface="Century Gothic" panose="020B0502020202020204" pitchFamily="34" charset="0"/>
              </a:rPr>
              <a:t>entiendo</a:t>
            </a:r>
            <a:r>
              <a:rPr lang="en-GB" sz="2800" dirty="0">
                <a:latin typeface="Century Gothic" panose="020B0502020202020204" pitchFamily="34" charset="0"/>
              </a:rPr>
              <a:t> el </a:t>
            </a:r>
            <a:r>
              <a:rPr lang="en-GB" sz="2800" dirty="0" err="1">
                <a:latin typeface="Century Gothic" panose="020B0502020202020204" pitchFamily="34" charset="0"/>
              </a:rPr>
              <a:t>inglés</a:t>
            </a:r>
            <a:r>
              <a:rPr lang="en-GB" sz="2800" dirty="0">
                <a:latin typeface="Century Gothic" panose="020B0502020202020204" pitchFamily="34" charset="0"/>
              </a:rPr>
              <a:t>. </a:t>
            </a:r>
          </a:p>
          <a:p>
            <a:endParaRPr lang="en-GB" sz="2800" dirty="0">
              <a:latin typeface="Century Gothic" panose="020B0502020202020204" pitchFamily="34" charset="0"/>
            </a:endParaRPr>
          </a:p>
        </p:txBody>
      </p:sp>
      <p:sp>
        <p:nvSpPr>
          <p:cNvPr id="10" name="TextBox 9">
            <a:extLst>
              <a:ext uri="{FF2B5EF4-FFF2-40B4-BE49-F238E27FC236}">
                <a16:creationId xmlns:a16="http://schemas.microsoft.com/office/drawing/2014/main" id="{2D69B8ED-9255-4162-A7E6-257A16ED4E4C}"/>
              </a:ext>
            </a:extLst>
          </p:cNvPr>
          <p:cNvSpPr txBox="1"/>
          <p:nvPr/>
        </p:nvSpPr>
        <p:spPr>
          <a:xfrm>
            <a:off x="641767" y="4678775"/>
            <a:ext cx="10229435" cy="523220"/>
          </a:xfrm>
          <a:prstGeom prst="rect">
            <a:avLst/>
          </a:prstGeom>
          <a:noFill/>
        </p:spPr>
        <p:txBody>
          <a:bodyPr wrap="square" rtlCol="0">
            <a:spAutoFit/>
          </a:bodyPr>
          <a:lstStyle/>
          <a:p>
            <a:r>
              <a:rPr lang="en-GB" sz="2800" dirty="0">
                <a:latin typeface="Century Gothic" panose="020B0502020202020204" pitchFamily="34" charset="0"/>
              </a:rPr>
              <a:t>This works for any verb and any person (e.g., I, you, s/he).</a:t>
            </a:r>
          </a:p>
        </p:txBody>
      </p:sp>
      <p:sp>
        <p:nvSpPr>
          <p:cNvPr id="12" name="TextBox 11">
            <a:extLst>
              <a:ext uri="{FF2B5EF4-FFF2-40B4-BE49-F238E27FC236}">
                <a16:creationId xmlns:a16="http://schemas.microsoft.com/office/drawing/2014/main" id="{FBA2497F-8B32-44E8-BF65-B6A372092D86}"/>
              </a:ext>
            </a:extLst>
          </p:cNvPr>
          <p:cNvSpPr txBox="1"/>
          <p:nvPr/>
        </p:nvSpPr>
        <p:spPr>
          <a:xfrm>
            <a:off x="641767" y="2753298"/>
            <a:ext cx="5681752" cy="523220"/>
          </a:xfrm>
          <a:prstGeom prst="rect">
            <a:avLst/>
          </a:prstGeom>
          <a:noFill/>
        </p:spPr>
        <p:txBody>
          <a:bodyPr wrap="square" rtlCol="0">
            <a:spAutoFit/>
          </a:bodyPr>
          <a:lstStyle/>
          <a:p>
            <a:pPr>
              <a:spcBef>
                <a:spcPts val="600"/>
              </a:spcBef>
            </a:pPr>
            <a:r>
              <a:rPr lang="en-GB" sz="2800" kern="0" dirty="0">
                <a:latin typeface="Century Gothic" panose="020B0502020202020204" pitchFamily="34" charset="0"/>
                <a:cs typeface="Arial"/>
                <a:sym typeface="Wingdings" panose="05000000000000000000" pitchFamily="2" charset="2"/>
              </a:rPr>
              <a:t>Compare:</a:t>
            </a:r>
            <a:endParaRPr lang="en-GB" sz="2800" dirty="0">
              <a:latin typeface="Century Gothic" panose="020B0502020202020204" pitchFamily="34" charset="0"/>
            </a:endParaRPr>
          </a:p>
        </p:txBody>
      </p:sp>
      <p:sp>
        <p:nvSpPr>
          <p:cNvPr id="13" name="TextBox 12">
            <a:extLst>
              <a:ext uri="{FF2B5EF4-FFF2-40B4-BE49-F238E27FC236}">
                <a16:creationId xmlns:a16="http://schemas.microsoft.com/office/drawing/2014/main" id="{78670792-A052-4894-9736-2EEA4E2010FE}"/>
              </a:ext>
            </a:extLst>
          </p:cNvPr>
          <p:cNvSpPr txBox="1"/>
          <p:nvPr/>
        </p:nvSpPr>
        <p:spPr>
          <a:xfrm>
            <a:off x="4510048" y="3296965"/>
            <a:ext cx="5681752" cy="1155316"/>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I understand English.</a:t>
            </a:r>
          </a:p>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I </a:t>
            </a:r>
            <a:r>
              <a:rPr lang="en-GB" sz="2800" b="1" dirty="0">
                <a:latin typeface="Century Gothic" panose="020B0502020202020204" pitchFamily="34" charset="0"/>
              </a:rPr>
              <a:t>don’t</a:t>
            </a:r>
            <a:r>
              <a:rPr lang="en-GB" sz="2800" dirty="0">
                <a:latin typeface="Century Gothic" panose="020B0502020202020204" pitchFamily="34" charset="0"/>
              </a:rPr>
              <a:t> understand English.</a:t>
            </a:r>
          </a:p>
        </p:txBody>
      </p:sp>
    </p:spTree>
    <p:extLst>
      <p:ext uri="{BB962C8B-B14F-4D97-AF65-F5344CB8AC3E}">
        <p14:creationId xmlns:p14="http://schemas.microsoft.com/office/powerpoint/2010/main" val="19737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a:extLst>
              <a:ext uri="{FF2B5EF4-FFF2-40B4-BE49-F238E27FC236}">
                <a16:creationId xmlns:a16="http://schemas.microsoft.com/office/drawing/2014/main" id="{62BD5A31-AFD0-4225-B1B9-D53C79A0894F}"/>
              </a:ext>
            </a:extLst>
          </p:cNvPr>
          <p:cNvPicPr>
            <a:picLocks noChangeAspect="1"/>
          </p:cNvPicPr>
          <p:nvPr/>
        </p:nvPicPr>
        <p:blipFill>
          <a:blip r:embed="rId3">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5846" y="730616"/>
            <a:ext cx="971721" cy="2557475"/>
          </a:xfrm>
          <a:prstGeom prst="rect">
            <a:avLst/>
          </a:prstGeom>
        </p:spPr>
      </p:pic>
      <p:sp>
        <p:nvSpPr>
          <p:cNvPr id="131" name="TextBox 130">
            <a:extLst>
              <a:ext uri="{FF2B5EF4-FFF2-40B4-BE49-F238E27FC236}">
                <a16:creationId xmlns:a16="http://schemas.microsoft.com/office/drawing/2014/main" id="{9D49D284-2F53-494B-98AD-A7EF674BFF4C}"/>
              </a:ext>
            </a:extLst>
          </p:cNvPr>
          <p:cNvSpPr txBox="1"/>
          <p:nvPr/>
        </p:nvSpPr>
        <p:spPr>
          <a:xfrm>
            <a:off x="5783181" y="109636"/>
            <a:ext cx="40419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¿Qué tiene Lucía?</a:t>
            </a:r>
          </a:p>
        </p:txBody>
      </p:sp>
      <p:sp>
        <p:nvSpPr>
          <p:cNvPr id="132" name="TextBox 131">
            <a:extLst>
              <a:ext uri="{FF2B5EF4-FFF2-40B4-BE49-F238E27FC236}">
                <a16:creationId xmlns:a16="http://schemas.microsoft.com/office/drawing/2014/main" id="{5F199DE0-45B5-4A3C-8B6D-BA6BBEAF23D2}"/>
              </a:ext>
            </a:extLst>
          </p:cNvPr>
          <p:cNvSpPr txBox="1"/>
          <p:nvPr/>
        </p:nvSpPr>
        <p:spPr>
          <a:xfrm>
            <a:off x="8605126" y="109635"/>
            <a:ext cx="332657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¿Qué no tiene?</a:t>
            </a:r>
          </a:p>
        </p:txBody>
      </p:sp>
      <p:sp>
        <p:nvSpPr>
          <p:cNvPr id="150" name="Title 149">
            <a:extLst>
              <a:ext uri="{FF2B5EF4-FFF2-40B4-BE49-F238E27FC236}">
                <a16:creationId xmlns:a16="http://schemas.microsoft.com/office/drawing/2014/main" id="{D01D1544-8DDA-4331-B175-B1FD95FD3762}"/>
              </a:ext>
            </a:extLst>
          </p:cNvPr>
          <p:cNvSpPr>
            <a:spLocks noGrp="1"/>
          </p:cNvSpPr>
          <p:nvPr>
            <p:ph type="title"/>
          </p:nvPr>
        </p:nvSpPr>
        <p:spPr>
          <a:xfrm>
            <a:off x="0" y="213557"/>
            <a:ext cx="4904409" cy="517059"/>
          </a:xfrm>
        </p:spPr>
        <p:txBody>
          <a:bodyPr>
            <a:normAutofit/>
          </a:bodyPr>
          <a:lstStyle/>
          <a:p>
            <a:pPr rtl="0" eaLnBrk="1" fontAlgn="auto" latinLnBrk="0" hangingPunct="1"/>
            <a:r>
              <a:rPr lang="en-GB" sz="2400" b="1" i="0" spc="0" baseline="0" dirty="0">
                <a:ln>
                  <a:noFill/>
                </a:ln>
                <a:effectLst/>
                <a:ea typeface="+mn-ea"/>
                <a:cs typeface="+mn-cs"/>
              </a:rPr>
              <a:t>Lucía habla con una amiga</a:t>
            </a:r>
            <a:endParaRPr lang="en-GB" sz="2400" b="1" dirty="0">
              <a:effectLst/>
            </a:endParaRPr>
          </a:p>
        </p:txBody>
      </p:sp>
      <p:sp>
        <p:nvSpPr>
          <p:cNvPr id="25" name="Rounded Rectangle 11">
            <a:extLst>
              <a:ext uri="{FF2B5EF4-FFF2-40B4-BE49-F238E27FC236}">
                <a16:creationId xmlns:a16="http://schemas.microsoft.com/office/drawing/2014/main" id="{157E19DC-D35D-4DB7-B7A5-945601A9B93D}"/>
              </a:ext>
            </a:extLst>
          </p:cNvPr>
          <p:cNvSpPr/>
          <p:nvPr/>
        </p:nvSpPr>
        <p:spPr>
          <a:xfrm>
            <a:off x="11052507" y="24440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7" name="Graphic 26" descr="Teacher">
            <a:extLst>
              <a:ext uri="{FF2B5EF4-FFF2-40B4-BE49-F238E27FC236}">
                <a16:creationId xmlns:a16="http://schemas.microsoft.com/office/drawing/2014/main" id="{E83C2B37-C4A5-4C96-BAB7-8F451597A1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4409" y="-12335"/>
            <a:ext cx="914400" cy="914400"/>
          </a:xfrm>
          <a:prstGeom prst="rect">
            <a:avLst/>
          </a:prstGeom>
        </p:spPr>
      </p:pic>
      <p:sp>
        <p:nvSpPr>
          <p:cNvPr id="3" name="Speech Bubble: Rectangle with Corners Rounded 2">
            <a:extLst>
              <a:ext uri="{FF2B5EF4-FFF2-40B4-BE49-F238E27FC236}">
                <a16:creationId xmlns:a16="http://schemas.microsoft.com/office/drawing/2014/main" id="{9BC6EF18-4AAB-4FE0-9CD4-2BB8B4B48696}"/>
              </a:ext>
            </a:extLst>
          </p:cNvPr>
          <p:cNvSpPr/>
          <p:nvPr/>
        </p:nvSpPr>
        <p:spPr>
          <a:xfrm>
            <a:off x="865551" y="797193"/>
            <a:ext cx="6562961" cy="5197923"/>
          </a:xfrm>
          <a:prstGeom prst="wedgeRoundRectCallout">
            <a:avLst>
              <a:gd name="adj1" fmla="val -55633"/>
              <a:gd name="adj2" fmla="val -3102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0F3DBEE-6CC8-41E4-BF0E-976060E0A296}"/>
              </a:ext>
            </a:extLst>
          </p:cNvPr>
          <p:cNvSpPr txBox="1"/>
          <p:nvPr/>
        </p:nvSpPr>
        <p:spPr>
          <a:xfrm>
            <a:off x="1145775" y="953792"/>
            <a:ext cx="6282737" cy="4893647"/>
          </a:xfrm>
          <a:prstGeom prst="rect">
            <a:avLst/>
          </a:prstGeom>
          <a:noFill/>
        </p:spPr>
        <p:txBody>
          <a:bodyPr wrap="square" rtlCol="0">
            <a:spAutoFit/>
          </a:bodyPr>
          <a:lstStyle/>
          <a:p>
            <a:r>
              <a:rPr lang="en-GB" sz="2400" b="1" dirty="0">
                <a:solidFill>
                  <a:srgbClr val="FFFBEF"/>
                </a:solidFill>
              </a:rPr>
              <a:t>¡No! No </a:t>
            </a:r>
            <a:r>
              <a:rPr lang="en-GB" sz="2400" b="1" dirty="0" err="1">
                <a:solidFill>
                  <a:srgbClr val="FFFBEF"/>
                </a:solidFill>
              </a:rPr>
              <a:t>tengo</a:t>
            </a:r>
            <a:r>
              <a:rPr lang="en-GB" sz="2400" b="1" dirty="0">
                <a:solidFill>
                  <a:srgbClr val="FFFBEF"/>
                </a:solidFill>
              </a:rPr>
              <a:t> caballos, </a:t>
            </a:r>
            <a:r>
              <a:rPr lang="en-GB" sz="2400" b="1" dirty="0" err="1">
                <a:solidFill>
                  <a:srgbClr val="FFFBEF"/>
                </a:solidFill>
              </a:rPr>
              <a:t>pero</a:t>
            </a:r>
            <a:r>
              <a:rPr lang="en-GB" sz="2400" b="1" dirty="0">
                <a:solidFill>
                  <a:srgbClr val="FFFBEF"/>
                </a:solidFill>
              </a:rPr>
              <a:t> </a:t>
            </a:r>
            <a:r>
              <a:rPr lang="en-GB" sz="2400" b="1" dirty="0" err="1">
                <a:solidFill>
                  <a:srgbClr val="FFFBEF"/>
                </a:solidFill>
              </a:rPr>
              <a:t>tengo</a:t>
            </a:r>
            <a:r>
              <a:rPr lang="en-GB" sz="2400" b="1" dirty="0">
                <a:solidFill>
                  <a:srgbClr val="FFFBEF"/>
                </a:solidFill>
              </a:rPr>
              <a:t> un amigo. Es </a:t>
            </a:r>
            <a:r>
              <a:rPr lang="en-GB" sz="2400" b="1" dirty="0" err="1">
                <a:solidFill>
                  <a:srgbClr val="FFFBEF"/>
                </a:solidFill>
              </a:rPr>
              <a:t>muy</a:t>
            </a:r>
            <a:r>
              <a:rPr lang="en-GB" sz="2400" b="1" dirty="0">
                <a:solidFill>
                  <a:srgbClr val="FFFBEF"/>
                </a:solidFill>
              </a:rPr>
              <a:t> </a:t>
            </a:r>
            <a:r>
              <a:rPr lang="en-GB" sz="2400" b="1" dirty="0" err="1">
                <a:solidFill>
                  <a:srgbClr val="FFFBEF"/>
                </a:solidFill>
              </a:rPr>
              <a:t>alegre</a:t>
            </a:r>
            <a:r>
              <a:rPr lang="en-GB" sz="2400" b="1" dirty="0">
                <a:solidFill>
                  <a:srgbClr val="FFFBEF"/>
                </a:solidFill>
              </a:rPr>
              <a:t>.</a:t>
            </a:r>
          </a:p>
          <a:p>
            <a:endParaRPr lang="en-GB" sz="2400" b="1" dirty="0">
              <a:solidFill>
                <a:srgbClr val="FFFBEF"/>
              </a:solidFill>
            </a:endParaRPr>
          </a:p>
          <a:p>
            <a:r>
              <a:rPr lang="en-GB" sz="2400" b="1" dirty="0" err="1">
                <a:solidFill>
                  <a:srgbClr val="FFFBEF"/>
                </a:solidFill>
              </a:rPr>
              <a:t>En</a:t>
            </a:r>
            <a:r>
              <a:rPr lang="en-GB" sz="2400" b="1" dirty="0">
                <a:solidFill>
                  <a:srgbClr val="FFFBEF"/>
                </a:solidFill>
              </a:rPr>
              <a:t> casa no </a:t>
            </a:r>
            <a:r>
              <a:rPr lang="en-GB" sz="2400" b="1" dirty="0" err="1">
                <a:solidFill>
                  <a:srgbClr val="FFFBEF"/>
                </a:solidFill>
              </a:rPr>
              <a:t>tengo</a:t>
            </a:r>
            <a:r>
              <a:rPr lang="en-GB" sz="2400" b="1" dirty="0">
                <a:solidFill>
                  <a:srgbClr val="FFFBEF"/>
                </a:solidFill>
              </a:rPr>
              <a:t> </a:t>
            </a:r>
            <a:r>
              <a:rPr lang="en-GB" sz="2400" b="1" dirty="0" err="1">
                <a:solidFill>
                  <a:srgbClr val="FFFBEF"/>
                </a:solidFill>
              </a:rPr>
              <a:t>tareas</a:t>
            </a:r>
            <a:r>
              <a:rPr lang="en-GB" sz="2400" b="1" dirty="0">
                <a:solidFill>
                  <a:srgbClr val="FFFBEF"/>
                </a:solidFill>
              </a:rPr>
              <a:t>. ¡Es perfecto!</a:t>
            </a:r>
          </a:p>
          <a:p>
            <a:endParaRPr lang="en-GB" sz="2400" b="1" dirty="0">
              <a:solidFill>
                <a:srgbClr val="FFFBEF"/>
              </a:solidFill>
            </a:endParaRPr>
          </a:p>
          <a:p>
            <a:r>
              <a:rPr lang="en-GB" sz="2400" b="1" dirty="0" err="1">
                <a:solidFill>
                  <a:srgbClr val="FFFBEF"/>
                </a:solidFill>
              </a:rPr>
              <a:t>En</a:t>
            </a:r>
            <a:r>
              <a:rPr lang="en-GB" sz="2400" b="1" dirty="0">
                <a:solidFill>
                  <a:srgbClr val="FFFBEF"/>
                </a:solidFill>
              </a:rPr>
              <a:t> </a:t>
            </a:r>
            <a:r>
              <a:rPr lang="en-GB" sz="2400" b="1" dirty="0" err="1">
                <a:solidFill>
                  <a:srgbClr val="FFFBEF"/>
                </a:solidFill>
              </a:rPr>
              <a:t>clase</a:t>
            </a:r>
            <a:r>
              <a:rPr lang="en-GB" sz="2400" b="1" dirty="0">
                <a:solidFill>
                  <a:srgbClr val="FFFBEF"/>
                </a:solidFill>
              </a:rPr>
              <a:t> </a:t>
            </a:r>
            <a:r>
              <a:rPr lang="en-GB" sz="2400" b="1" dirty="0" err="1">
                <a:solidFill>
                  <a:srgbClr val="FFFBEF"/>
                </a:solidFill>
              </a:rPr>
              <a:t>tengo</a:t>
            </a:r>
            <a:r>
              <a:rPr lang="en-GB" sz="2400" b="1" dirty="0">
                <a:solidFill>
                  <a:srgbClr val="FFFBEF"/>
                </a:solidFill>
              </a:rPr>
              <a:t> </a:t>
            </a:r>
            <a:r>
              <a:rPr lang="en-GB" sz="2400" b="1" dirty="0" err="1">
                <a:solidFill>
                  <a:srgbClr val="FFFBEF"/>
                </a:solidFill>
              </a:rPr>
              <a:t>preguntas</a:t>
            </a:r>
            <a:r>
              <a:rPr lang="en-GB" sz="2400" b="1" dirty="0">
                <a:solidFill>
                  <a:srgbClr val="FFFBEF"/>
                </a:solidFill>
              </a:rPr>
              <a:t>. ¡No </a:t>
            </a:r>
            <a:r>
              <a:rPr lang="en-GB" sz="2400" b="1" dirty="0" err="1">
                <a:solidFill>
                  <a:srgbClr val="FFFBEF"/>
                </a:solidFill>
              </a:rPr>
              <a:t>entiendo</a:t>
            </a:r>
            <a:r>
              <a:rPr lang="en-GB" sz="2400" b="1" dirty="0">
                <a:solidFill>
                  <a:srgbClr val="FFFBEF"/>
                </a:solidFill>
              </a:rPr>
              <a:t>! No </a:t>
            </a:r>
            <a:r>
              <a:rPr lang="en-GB" sz="2400" b="1" dirty="0" err="1">
                <a:solidFill>
                  <a:srgbClr val="FFFBEF"/>
                </a:solidFill>
              </a:rPr>
              <a:t>tengo</a:t>
            </a:r>
            <a:r>
              <a:rPr lang="en-GB" sz="2400" b="1" dirty="0">
                <a:solidFill>
                  <a:srgbClr val="FFFBEF"/>
                </a:solidFill>
              </a:rPr>
              <a:t> un </a:t>
            </a:r>
            <a:r>
              <a:rPr lang="en-GB" sz="2400" b="1" dirty="0" err="1">
                <a:solidFill>
                  <a:srgbClr val="FFFBEF"/>
                </a:solidFill>
              </a:rPr>
              <a:t>teléfono</a:t>
            </a:r>
            <a:r>
              <a:rPr lang="en-GB" sz="2400" b="1" dirty="0">
                <a:solidFill>
                  <a:srgbClr val="FFFBEF"/>
                </a:solidFill>
              </a:rPr>
              <a:t> o una </a:t>
            </a:r>
            <a:r>
              <a:rPr lang="en-GB" sz="2400" b="1" dirty="0" err="1">
                <a:solidFill>
                  <a:srgbClr val="FFFBEF"/>
                </a:solidFill>
              </a:rPr>
              <a:t>cámara</a:t>
            </a:r>
            <a:r>
              <a:rPr lang="en-GB" sz="2400" b="1" dirty="0">
                <a:solidFill>
                  <a:srgbClr val="FFFBEF"/>
                </a:solidFill>
              </a:rPr>
              <a:t>.</a:t>
            </a:r>
          </a:p>
          <a:p>
            <a:endParaRPr lang="en-GB" sz="2400" b="1" dirty="0">
              <a:solidFill>
                <a:srgbClr val="FFFBEF"/>
              </a:solidFill>
            </a:endParaRPr>
          </a:p>
          <a:p>
            <a:r>
              <a:rPr lang="en-GB" sz="2400" b="1" dirty="0">
                <a:solidFill>
                  <a:srgbClr val="FFFBEF"/>
                </a:solidFill>
              </a:rPr>
              <a:t>Tengo un </a:t>
            </a:r>
            <a:r>
              <a:rPr lang="en-GB" sz="2400" b="1" dirty="0" err="1">
                <a:solidFill>
                  <a:srgbClr val="FFFBEF"/>
                </a:solidFill>
              </a:rPr>
              <a:t>periódico</a:t>
            </a:r>
            <a:r>
              <a:rPr lang="en-GB" sz="2400" b="1" dirty="0">
                <a:solidFill>
                  <a:srgbClr val="FFFBEF"/>
                </a:solidFill>
              </a:rPr>
              <a:t>, y </a:t>
            </a:r>
            <a:r>
              <a:rPr lang="en-GB" sz="2400" b="1" dirty="0" err="1">
                <a:solidFill>
                  <a:srgbClr val="FFFBEF"/>
                </a:solidFill>
              </a:rPr>
              <a:t>tengo</a:t>
            </a:r>
            <a:r>
              <a:rPr lang="en-GB" sz="2400" b="1" dirty="0">
                <a:solidFill>
                  <a:srgbClr val="FFFBEF"/>
                </a:solidFill>
              </a:rPr>
              <a:t> una </a:t>
            </a:r>
            <a:r>
              <a:rPr lang="en-GB" sz="2400" b="1" dirty="0" err="1">
                <a:solidFill>
                  <a:srgbClr val="FFFBEF"/>
                </a:solidFill>
              </a:rPr>
              <a:t>revista</a:t>
            </a:r>
            <a:r>
              <a:rPr lang="en-GB" sz="2400" b="1" dirty="0">
                <a:solidFill>
                  <a:srgbClr val="FFFBEF"/>
                </a:solidFill>
              </a:rPr>
              <a:t> de </a:t>
            </a:r>
            <a:r>
              <a:rPr lang="en-GB" sz="2400" b="1" dirty="0" err="1">
                <a:solidFill>
                  <a:srgbClr val="FFFBEF"/>
                </a:solidFill>
              </a:rPr>
              <a:t>arte</a:t>
            </a:r>
            <a:r>
              <a:rPr lang="en-GB" sz="2400" b="1" dirty="0">
                <a:solidFill>
                  <a:srgbClr val="FFFBEF"/>
                </a:solidFill>
              </a:rPr>
              <a:t> </a:t>
            </a:r>
            <a:r>
              <a:rPr lang="en-GB" sz="2400" b="1" dirty="0" err="1">
                <a:solidFill>
                  <a:srgbClr val="FFFBEF"/>
                </a:solidFill>
              </a:rPr>
              <a:t>también</a:t>
            </a:r>
            <a:r>
              <a:rPr lang="en-GB" sz="2400" b="1" dirty="0">
                <a:solidFill>
                  <a:srgbClr val="FFFBEF"/>
                </a:solidFill>
              </a:rPr>
              <a:t>.</a:t>
            </a:r>
            <a:br>
              <a:rPr lang="en-GB" sz="2400" b="1" dirty="0">
                <a:solidFill>
                  <a:srgbClr val="FFFBEF"/>
                </a:solidFill>
              </a:rPr>
            </a:br>
            <a:br>
              <a:rPr lang="en-GB" sz="2400" b="1" dirty="0">
                <a:solidFill>
                  <a:srgbClr val="FFFBEF"/>
                </a:solidFill>
              </a:rPr>
            </a:br>
            <a:r>
              <a:rPr lang="en-GB" sz="2400" b="1" dirty="0">
                <a:solidFill>
                  <a:srgbClr val="FFFBEF"/>
                </a:solidFill>
              </a:rPr>
              <a:t>Tengo </a:t>
            </a:r>
            <a:r>
              <a:rPr lang="en-GB" sz="2400" b="1" dirty="0" err="1">
                <a:solidFill>
                  <a:srgbClr val="FFFBEF"/>
                </a:solidFill>
              </a:rPr>
              <a:t>libros</a:t>
            </a:r>
            <a:r>
              <a:rPr lang="en-GB" sz="2400" b="1" dirty="0">
                <a:solidFill>
                  <a:srgbClr val="FFFBEF"/>
                </a:solidFill>
              </a:rPr>
              <a:t> </a:t>
            </a:r>
            <a:r>
              <a:rPr lang="en-GB" sz="2400" b="1" dirty="0" err="1">
                <a:solidFill>
                  <a:srgbClr val="FFFBEF"/>
                </a:solidFill>
              </a:rPr>
              <a:t>en</a:t>
            </a:r>
            <a:r>
              <a:rPr lang="en-GB" sz="2400" b="1" dirty="0">
                <a:solidFill>
                  <a:srgbClr val="FFFBEF"/>
                </a:solidFill>
              </a:rPr>
              <a:t> </a:t>
            </a:r>
            <a:r>
              <a:rPr lang="en-GB" sz="2400" b="1" dirty="0" err="1">
                <a:solidFill>
                  <a:srgbClr val="FFFBEF"/>
                </a:solidFill>
              </a:rPr>
              <a:t>español</a:t>
            </a:r>
            <a:r>
              <a:rPr lang="en-GB" sz="2400" b="1" dirty="0">
                <a:solidFill>
                  <a:srgbClr val="FFFBEF"/>
                </a:solidFill>
              </a:rPr>
              <a:t>, </a:t>
            </a:r>
            <a:r>
              <a:rPr lang="en-GB" sz="2400" b="1" dirty="0" err="1">
                <a:solidFill>
                  <a:srgbClr val="FFFBEF"/>
                </a:solidFill>
              </a:rPr>
              <a:t>pero</a:t>
            </a:r>
            <a:r>
              <a:rPr lang="en-GB" sz="2400" b="1" dirty="0">
                <a:solidFill>
                  <a:srgbClr val="FFFBEF"/>
                </a:solidFill>
              </a:rPr>
              <a:t> no </a:t>
            </a:r>
            <a:r>
              <a:rPr lang="en-GB" sz="2400" b="1" dirty="0" err="1">
                <a:solidFill>
                  <a:srgbClr val="FFFBEF"/>
                </a:solidFill>
              </a:rPr>
              <a:t>tengo</a:t>
            </a:r>
            <a:r>
              <a:rPr lang="en-GB" sz="2400" b="1" dirty="0">
                <a:solidFill>
                  <a:srgbClr val="FFFBEF"/>
                </a:solidFill>
              </a:rPr>
              <a:t> </a:t>
            </a:r>
            <a:r>
              <a:rPr lang="en-GB" sz="2400" b="1" dirty="0" err="1">
                <a:solidFill>
                  <a:srgbClr val="FFFBEF"/>
                </a:solidFill>
              </a:rPr>
              <a:t>libros</a:t>
            </a:r>
            <a:r>
              <a:rPr lang="en-GB" sz="2400" b="1" dirty="0">
                <a:solidFill>
                  <a:srgbClr val="FFFBEF"/>
                </a:solidFill>
              </a:rPr>
              <a:t> </a:t>
            </a:r>
            <a:r>
              <a:rPr lang="en-GB" sz="2400" b="1" dirty="0" err="1">
                <a:solidFill>
                  <a:srgbClr val="FFFBEF"/>
                </a:solidFill>
              </a:rPr>
              <a:t>en</a:t>
            </a:r>
            <a:r>
              <a:rPr lang="en-GB" sz="2400" b="1" dirty="0">
                <a:solidFill>
                  <a:srgbClr val="FFFBEF"/>
                </a:solidFill>
              </a:rPr>
              <a:t> </a:t>
            </a:r>
            <a:r>
              <a:rPr lang="en-GB" sz="2400" b="1" dirty="0" err="1">
                <a:solidFill>
                  <a:srgbClr val="FFFBEF"/>
                </a:solidFill>
              </a:rPr>
              <a:t>inglés</a:t>
            </a:r>
            <a:r>
              <a:rPr lang="en-GB" sz="2400" b="1" dirty="0">
                <a:solidFill>
                  <a:srgbClr val="FFFBEF"/>
                </a:solidFill>
              </a:rPr>
              <a:t>.</a:t>
            </a:r>
          </a:p>
        </p:txBody>
      </p:sp>
      <p:graphicFrame>
        <p:nvGraphicFramePr>
          <p:cNvPr id="5" name="Table 4">
            <a:extLst>
              <a:ext uri="{FF2B5EF4-FFF2-40B4-BE49-F238E27FC236}">
                <a16:creationId xmlns:a16="http://schemas.microsoft.com/office/drawing/2014/main" id="{E95F87E9-987E-4D55-B9A9-A52CDA10128A}"/>
              </a:ext>
            </a:extLst>
          </p:cNvPr>
          <p:cNvGraphicFramePr>
            <a:graphicFrameLocks noGrp="1"/>
          </p:cNvGraphicFramePr>
          <p:nvPr>
            <p:extLst>
              <p:ext uri="{D42A27DB-BD31-4B8C-83A1-F6EECF244321}">
                <p14:modId xmlns:p14="http://schemas.microsoft.com/office/powerpoint/2010/main" val="1746305593"/>
              </p:ext>
            </p:extLst>
          </p:nvPr>
        </p:nvGraphicFramePr>
        <p:xfrm>
          <a:off x="7612504" y="797193"/>
          <a:ext cx="4319198" cy="2631807"/>
        </p:xfrm>
        <a:graphic>
          <a:graphicData uri="http://schemas.openxmlformats.org/drawingml/2006/table">
            <a:tbl>
              <a:tblPr firstRow="1" bandRow="1"/>
              <a:tblGrid>
                <a:gridCol w="4319198">
                  <a:extLst>
                    <a:ext uri="{9D8B030D-6E8A-4147-A177-3AD203B41FA5}">
                      <a16:colId xmlns:a16="http://schemas.microsoft.com/office/drawing/2014/main" val="2451308283"/>
                    </a:ext>
                  </a:extLst>
                </a:gridCol>
              </a:tblGrid>
              <a:tr h="536242">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4092648112"/>
                  </a:ext>
                </a:extLst>
              </a:tr>
              <a:tr h="209556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103661296"/>
                  </a:ext>
                </a:extLst>
              </a:tr>
            </a:tbl>
          </a:graphicData>
        </a:graphic>
      </p:graphicFrame>
      <p:pic>
        <p:nvPicPr>
          <p:cNvPr id="31" name="Picture 30" descr="A green check mark on a black background&#10;&#10;Description automatically generated">
            <a:extLst>
              <a:ext uri="{FF2B5EF4-FFF2-40B4-BE49-F238E27FC236}">
                <a16:creationId xmlns:a16="http://schemas.microsoft.com/office/drawing/2014/main" id="{61079168-0FCC-473F-B927-8813F3B38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464" y="666606"/>
            <a:ext cx="566705" cy="648242"/>
          </a:xfrm>
          <a:prstGeom prst="rect">
            <a:avLst/>
          </a:prstGeom>
        </p:spPr>
      </p:pic>
      <p:sp>
        <p:nvSpPr>
          <p:cNvPr id="138" name="TextBox 137">
            <a:extLst>
              <a:ext uri="{FF2B5EF4-FFF2-40B4-BE49-F238E27FC236}">
                <a16:creationId xmlns:a16="http://schemas.microsoft.com/office/drawing/2014/main" id="{9D70E6D5-6726-4E57-BC3A-F26261C98B02}"/>
              </a:ext>
            </a:extLst>
          </p:cNvPr>
          <p:cNvSpPr txBox="1"/>
          <p:nvPr/>
        </p:nvSpPr>
        <p:spPr>
          <a:xfrm>
            <a:off x="8190553" y="820895"/>
            <a:ext cx="39061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Lucía </a:t>
            </a:r>
            <a:r>
              <a:rPr kumimoji="0" lang="en-GB" sz="2400" b="1" i="0" u="none" strike="noStrike" kern="0" cap="none" spc="0" normalizeH="0" baseline="0" noProof="0" dirty="0" err="1">
                <a:ln>
                  <a:noFill/>
                </a:ln>
                <a:effectLst/>
                <a:uLnTx/>
                <a:uFillTx/>
              </a:rPr>
              <a:t>tiene</a:t>
            </a:r>
            <a:r>
              <a:rPr kumimoji="0" lang="en-GB" sz="2400" b="1" i="0" u="none" strike="noStrike" kern="0" cap="none" spc="0" normalizeH="0" baseline="0" noProof="0" dirty="0">
                <a:ln>
                  <a:noFill/>
                </a:ln>
                <a:effectLst/>
                <a:uLnTx/>
                <a:uFillTx/>
              </a:rPr>
              <a:t>… (5 </a:t>
            </a:r>
            <a:r>
              <a:rPr kumimoji="0" lang="en-GB" sz="2400" b="1" i="0" u="none" strike="noStrike" kern="0" cap="none" spc="0" normalizeH="0" baseline="0" noProof="0" dirty="0" err="1">
                <a:ln>
                  <a:noFill/>
                </a:ln>
                <a:effectLst/>
                <a:uLnTx/>
                <a:uFillTx/>
              </a:rPr>
              <a:t>cosas</a:t>
            </a:r>
            <a:r>
              <a:rPr kumimoji="0" lang="en-GB" sz="2400" b="1" i="0" u="none" strike="noStrike" kern="0" cap="none" spc="0" normalizeH="0" baseline="0" noProof="0" dirty="0">
                <a:ln>
                  <a:noFill/>
                </a:ln>
                <a:effectLst/>
                <a:uLnTx/>
                <a:uFillTx/>
              </a:rPr>
              <a:t>)</a:t>
            </a:r>
          </a:p>
        </p:txBody>
      </p:sp>
      <p:graphicFrame>
        <p:nvGraphicFramePr>
          <p:cNvPr id="6" name="Table 5">
            <a:extLst>
              <a:ext uri="{FF2B5EF4-FFF2-40B4-BE49-F238E27FC236}">
                <a16:creationId xmlns:a16="http://schemas.microsoft.com/office/drawing/2014/main" id="{4D0D9260-9DAA-49C2-AEF8-3805AA1D6E3B}"/>
              </a:ext>
            </a:extLst>
          </p:cNvPr>
          <p:cNvGraphicFramePr>
            <a:graphicFrameLocks noGrp="1"/>
          </p:cNvGraphicFramePr>
          <p:nvPr>
            <p:extLst>
              <p:ext uri="{D42A27DB-BD31-4B8C-83A1-F6EECF244321}">
                <p14:modId xmlns:p14="http://schemas.microsoft.com/office/powerpoint/2010/main" val="2621216361"/>
              </p:ext>
            </p:extLst>
          </p:nvPr>
        </p:nvGraphicFramePr>
        <p:xfrm>
          <a:off x="7612504" y="3654893"/>
          <a:ext cx="4319198" cy="2631806"/>
        </p:xfrm>
        <a:graphic>
          <a:graphicData uri="http://schemas.openxmlformats.org/drawingml/2006/table">
            <a:tbl>
              <a:tblPr firstRow="1" bandRow="1"/>
              <a:tblGrid>
                <a:gridCol w="4319198">
                  <a:extLst>
                    <a:ext uri="{9D8B030D-6E8A-4147-A177-3AD203B41FA5}">
                      <a16:colId xmlns:a16="http://schemas.microsoft.com/office/drawing/2014/main" val="2451308283"/>
                    </a:ext>
                  </a:extLst>
                </a:gridCol>
              </a:tblGrid>
              <a:tr h="536242">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4092648112"/>
                  </a:ext>
                </a:extLst>
              </a:tr>
              <a:tr h="20955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103661296"/>
                  </a:ext>
                </a:extLst>
              </a:tr>
            </a:tbl>
          </a:graphicData>
        </a:graphic>
      </p:graphicFrame>
      <p:pic>
        <p:nvPicPr>
          <p:cNvPr id="30" name="Picture 29" descr="A red x on a black background&#10;&#10;Description automatically generated">
            <a:extLst>
              <a:ext uri="{FF2B5EF4-FFF2-40B4-BE49-F238E27FC236}">
                <a16:creationId xmlns:a16="http://schemas.microsoft.com/office/drawing/2014/main" id="{FAC919FF-5EE9-4188-B23E-1F345A45D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8736" y="3712042"/>
            <a:ext cx="621199" cy="422221"/>
          </a:xfrm>
          <a:prstGeom prst="rect">
            <a:avLst/>
          </a:prstGeom>
        </p:spPr>
      </p:pic>
      <p:sp>
        <p:nvSpPr>
          <p:cNvPr id="139" name="TextBox 138">
            <a:extLst>
              <a:ext uri="{FF2B5EF4-FFF2-40B4-BE49-F238E27FC236}">
                <a16:creationId xmlns:a16="http://schemas.microsoft.com/office/drawing/2014/main" id="{F1C97872-D86B-4EDD-BEC0-C6EEFA4DDD91}"/>
              </a:ext>
            </a:extLst>
          </p:cNvPr>
          <p:cNvSpPr txBox="1"/>
          <p:nvPr/>
        </p:nvSpPr>
        <p:spPr>
          <a:xfrm>
            <a:off x="8237374" y="3692319"/>
            <a:ext cx="37857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Lucía no </a:t>
            </a:r>
            <a:r>
              <a:rPr kumimoji="0" lang="en-GB" sz="2400" b="1" i="0" u="none" strike="noStrike" kern="0" cap="none" spc="0" normalizeH="0" baseline="0" noProof="0" dirty="0" err="1">
                <a:ln>
                  <a:noFill/>
                </a:ln>
                <a:effectLst/>
                <a:uLnTx/>
                <a:uFillTx/>
              </a:rPr>
              <a:t>tiene</a:t>
            </a:r>
            <a:r>
              <a:rPr kumimoji="0" lang="en-GB" sz="2400" b="1"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(5 </a:t>
            </a:r>
            <a:r>
              <a:rPr kumimoji="0" lang="en-GB" sz="2000" b="1" i="0" u="none" strike="noStrike" kern="0" cap="none" spc="0" normalizeH="0" baseline="0" noProof="0" dirty="0" err="1">
                <a:ln>
                  <a:noFill/>
                </a:ln>
                <a:effectLst/>
                <a:uLnTx/>
                <a:uFillTx/>
              </a:rPr>
              <a:t>cosas</a:t>
            </a:r>
            <a:r>
              <a:rPr kumimoji="0" lang="en-GB" sz="2000" b="1" i="0" u="none" strike="noStrike" kern="0" cap="none" spc="0" normalizeH="0" baseline="0" noProof="0" dirty="0">
                <a:ln>
                  <a:noFill/>
                </a:ln>
                <a:effectLst/>
                <a:uLnTx/>
                <a:uFillTx/>
              </a:rPr>
              <a:t>)</a:t>
            </a:r>
            <a:endParaRPr kumimoji="0" lang="en-GB" sz="2400" b="1" i="0" u="none" strike="noStrike" kern="0" cap="none" spc="0" normalizeH="0" baseline="0" noProof="0" dirty="0">
              <a:ln>
                <a:noFill/>
              </a:ln>
              <a:effectLst/>
              <a:uLnTx/>
              <a:uFillTx/>
            </a:endParaRPr>
          </a:p>
        </p:txBody>
      </p:sp>
      <p:sp>
        <p:nvSpPr>
          <p:cNvPr id="140" name="TextBox 139">
            <a:extLst>
              <a:ext uri="{FF2B5EF4-FFF2-40B4-BE49-F238E27FC236}">
                <a16:creationId xmlns:a16="http://schemas.microsoft.com/office/drawing/2014/main" id="{6C263ECE-BC7A-4363-A74F-6BB4A55B198B}"/>
              </a:ext>
            </a:extLst>
          </p:cNvPr>
          <p:cNvSpPr txBox="1"/>
          <p:nvPr/>
        </p:nvSpPr>
        <p:spPr>
          <a:xfrm>
            <a:off x="7681745" y="1342067"/>
            <a:ext cx="22184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un amigo</a:t>
            </a:r>
          </a:p>
        </p:txBody>
      </p:sp>
      <p:sp>
        <p:nvSpPr>
          <p:cNvPr id="141" name="TextBox 140">
            <a:extLst>
              <a:ext uri="{FF2B5EF4-FFF2-40B4-BE49-F238E27FC236}">
                <a16:creationId xmlns:a16="http://schemas.microsoft.com/office/drawing/2014/main" id="{074A5C01-2833-4B7F-9F29-F3083419447F}"/>
              </a:ext>
            </a:extLst>
          </p:cNvPr>
          <p:cNvSpPr txBox="1"/>
          <p:nvPr/>
        </p:nvSpPr>
        <p:spPr>
          <a:xfrm>
            <a:off x="7708736" y="1744225"/>
            <a:ext cx="24485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un periódico</a:t>
            </a:r>
          </a:p>
        </p:txBody>
      </p:sp>
      <p:sp>
        <p:nvSpPr>
          <p:cNvPr id="142" name="TextBox 141">
            <a:extLst>
              <a:ext uri="{FF2B5EF4-FFF2-40B4-BE49-F238E27FC236}">
                <a16:creationId xmlns:a16="http://schemas.microsoft.com/office/drawing/2014/main" id="{A0D1AAAB-6867-4455-9F3B-051ECA5FF05C}"/>
              </a:ext>
            </a:extLst>
          </p:cNvPr>
          <p:cNvSpPr txBox="1"/>
          <p:nvPr/>
        </p:nvSpPr>
        <p:spPr>
          <a:xfrm>
            <a:off x="7681745" y="2078894"/>
            <a:ext cx="24485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una revista</a:t>
            </a:r>
          </a:p>
        </p:txBody>
      </p:sp>
      <p:sp>
        <p:nvSpPr>
          <p:cNvPr id="143" name="TextBox 142">
            <a:extLst>
              <a:ext uri="{FF2B5EF4-FFF2-40B4-BE49-F238E27FC236}">
                <a16:creationId xmlns:a16="http://schemas.microsoft.com/office/drawing/2014/main" id="{0D7D5C14-1413-4605-A463-C29357D26C97}"/>
              </a:ext>
            </a:extLst>
          </p:cNvPr>
          <p:cNvSpPr txBox="1"/>
          <p:nvPr/>
        </p:nvSpPr>
        <p:spPr>
          <a:xfrm>
            <a:off x="7639999" y="2483676"/>
            <a:ext cx="33509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preguntas en clase</a:t>
            </a:r>
          </a:p>
        </p:txBody>
      </p:sp>
      <p:sp>
        <p:nvSpPr>
          <p:cNvPr id="144" name="TextBox 143">
            <a:extLst>
              <a:ext uri="{FF2B5EF4-FFF2-40B4-BE49-F238E27FC236}">
                <a16:creationId xmlns:a16="http://schemas.microsoft.com/office/drawing/2014/main" id="{18E84F45-D82E-4F27-90F3-8D44A9BFE987}"/>
              </a:ext>
            </a:extLst>
          </p:cNvPr>
          <p:cNvSpPr txBox="1"/>
          <p:nvPr/>
        </p:nvSpPr>
        <p:spPr>
          <a:xfrm>
            <a:off x="7612715" y="5887119"/>
            <a:ext cx="26556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300" b="0" i="0" u="none" strike="noStrike" kern="0" cap="none" spc="0" normalizeH="0" baseline="0" noProof="0" dirty="0">
                <a:ln>
                  <a:noFill/>
                </a:ln>
                <a:effectLst/>
                <a:uLnTx/>
                <a:uFillTx/>
              </a:rPr>
              <a:t>libros en inglés</a:t>
            </a:r>
          </a:p>
        </p:txBody>
      </p:sp>
      <p:sp>
        <p:nvSpPr>
          <p:cNvPr id="145" name="TextBox 144">
            <a:extLst>
              <a:ext uri="{FF2B5EF4-FFF2-40B4-BE49-F238E27FC236}">
                <a16:creationId xmlns:a16="http://schemas.microsoft.com/office/drawing/2014/main" id="{AC03435D-5248-4E80-B4F6-D11F2DA76185}"/>
              </a:ext>
            </a:extLst>
          </p:cNvPr>
          <p:cNvSpPr txBox="1"/>
          <p:nvPr/>
        </p:nvSpPr>
        <p:spPr>
          <a:xfrm>
            <a:off x="7594232" y="4226733"/>
            <a:ext cx="1817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caballos</a:t>
            </a:r>
          </a:p>
        </p:txBody>
      </p:sp>
      <p:sp>
        <p:nvSpPr>
          <p:cNvPr id="146" name="TextBox 145">
            <a:extLst>
              <a:ext uri="{FF2B5EF4-FFF2-40B4-BE49-F238E27FC236}">
                <a16:creationId xmlns:a16="http://schemas.microsoft.com/office/drawing/2014/main" id="{1EEC65E6-ABF2-40E1-A333-14E9C237EDEF}"/>
              </a:ext>
            </a:extLst>
          </p:cNvPr>
          <p:cNvSpPr txBox="1"/>
          <p:nvPr/>
        </p:nvSpPr>
        <p:spPr>
          <a:xfrm>
            <a:off x="7588115" y="4617162"/>
            <a:ext cx="35670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un teléfono en clase</a:t>
            </a:r>
          </a:p>
        </p:txBody>
      </p:sp>
      <p:sp>
        <p:nvSpPr>
          <p:cNvPr id="147" name="TextBox 146">
            <a:extLst>
              <a:ext uri="{FF2B5EF4-FFF2-40B4-BE49-F238E27FC236}">
                <a16:creationId xmlns:a16="http://schemas.microsoft.com/office/drawing/2014/main" id="{2355073E-CEB2-4589-BB4E-60DAEBAB71D3}"/>
              </a:ext>
            </a:extLst>
          </p:cNvPr>
          <p:cNvSpPr txBox="1"/>
          <p:nvPr/>
        </p:nvSpPr>
        <p:spPr>
          <a:xfrm>
            <a:off x="7588115" y="5422606"/>
            <a:ext cx="31107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tareas en casa</a:t>
            </a:r>
          </a:p>
        </p:txBody>
      </p:sp>
      <p:sp>
        <p:nvSpPr>
          <p:cNvPr id="148" name="TextBox 147">
            <a:extLst>
              <a:ext uri="{FF2B5EF4-FFF2-40B4-BE49-F238E27FC236}">
                <a16:creationId xmlns:a16="http://schemas.microsoft.com/office/drawing/2014/main" id="{8BFC8C9A-938D-4F25-843E-6642587377E0}"/>
              </a:ext>
            </a:extLst>
          </p:cNvPr>
          <p:cNvSpPr txBox="1"/>
          <p:nvPr/>
        </p:nvSpPr>
        <p:spPr>
          <a:xfrm>
            <a:off x="7612504" y="2933821"/>
            <a:ext cx="28446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libros en español</a:t>
            </a:r>
          </a:p>
        </p:txBody>
      </p:sp>
      <p:sp>
        <p:nvSpPr>
          <p:cNvPr id="149" name="TextBox 148">
            <a:extLst>
              <a:ext uri="{FF2B5EF4-FFF2-40B4-BE49-F238E27FC236}">
                <a16:creationId xmlns:a16="http://schemas.microsoft.com/office/drawing/2014/main" id="{56863004-564D-47B2-A65A-36C0E8C8A427}"/>
              </a:ext>
            </a:extLst>
          </p:cNvPr>
          <p:cNvSpPr txBox="1"/>
          <p:nvPr/>
        </p:nvSpPr>
        <p:spPr>
          <a:xfrm>
            <a:off x="7608811" y="5029724"/>
            <a:ext cx="35670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300" b="0" i="0" u="none" strike="noStrike" kern="0" cap="none" spc="0" normalizeH="0" baseline="0" noProof="0" dirty="0">
                <a:ln>
                  <a:noFill/>
                </a:ln>
                <a:effectLst/>
                <a:uLnTx/>
                <a:uFillTx/>
              </a:rPr>
              <a:t>una cámara en clase</a:t>
            </a: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P spid="143" grpId="0"/>
      <p:bldP spid="144" grpId="0"/>
      <p:bldP spid="145" grpId="0"/>
      <p:bldP spid="146" grpId="0"/>
      <p:bldP spid="147" grpId="0"/>
      <p:bldP spid="148" grpId="0"/>
      <p:bldP spid="1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72D9C4ED-6A71-4EC9-A42F-4446BA2965B3}"/>
              </a:ext>
            </a:extLst>
          </p:cNvPr>
          <p:cNvGraphicFramePr>
            <a:graphicFrameLocks noGrp="1"/>
          </p:cNvGraphicFramePr>
          <p:nvPr>
            <p:extLst>
              <p:ext uri="{D42A27DB-BD31-4B8C-83A1-F6EECF244321}">
                <p14:modId xmlns:p14="http://schemas.microsoft.com/office/powerpoint/2010/main" val="3820656496"/>
              </p:ext>
            </p:extLst>
          </p:nvPr>
        </p:nvGraphicFramePr>
        <p:xfrm>
          <a:off x="755755" y="1733004"/>
          <a:ext cx="5474260" cy="3883108"/>
        </p:xfrm>
        <a:graphic>
          <a:graphicData uri="http://schemas.openxmlformats.org/drawingml/2006/table">
            <a:tbl>
              <a:tblPr firstRow="1" bandRow="1">
                <a:tableStyleId>{BDBED569-4797-4DF1-A0F4-6AAB3CD982D8}</a:tableStyleId>
              </a:tblPr>
              <a:tblGrid>
                <a:gridCol w="2737130">
                  <a:extLst>
                    <a:ext uri="{9D8B030D-6E8A-4147-A177-3AD203B41FA5}">
                      <a16:colId xmlns:a16="http://schemas.microsoft.com/office/drawing/2014/main" val="1680511109"/>
                    </a:ext>
                  </a:extLst>
                </a:gridCol>
                <a:gridCol w="2737130">
                  <a:extLst>
                    <a:ext uri="{9D8B030D-6E8A-4147-A177-3AD203B41FA5}">
                      <a16:colId xmlns:a16="http://schemas.microsoft.com/office/drawing/2014/main" val="2263217271"/>
                    </a:ext>
                  </a:extLst>
                </a:gridCol>
              </a:tblGrid>
              <a:tr h="66189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err="1">
                          <a:solidFill>
                            <a:schemeClr val="tx1"/>
                          </a:solidFill>
                          <a:latin typeface="+mn-lt"/>
                        </a:rPr>
                        <a:t>afirmativo</a:t>
                      </a:r>
                      <a:endParaRPr lang="en-GB" sz="2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err="1">
                          <a:solidFill>
                            <a:schemeClr val="tx1"/>
                          </a:solidFill>
                          <a:latin typeface="+mn-lt"/>
                        </a:rPr>
                        <a:t>negativo</a:t>
                      </a:r>
                      <a:endParaRPr lang="en-GB" sz="2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53545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744499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81197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783592"/>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36496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3120359"/>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436369"/>
                  </a:ext>
                </a:extLst>
              </a:tr>
            </a:tbl>
          </a:graphicData>
        </a:graphic>
      </p:graphicFrame>
      <p:pic>
        <p:nvPicPr>
          <p:cNvPr id="36" name="Picture 35">
            <a:extLst>
              <a:ext uri="{FF2B5EF4-FFF2-40B4-BE49-F238E27FC236}">
                <a16:creationId xmlns:a16="http://schemas.microsoft.com/office/drawing/2014/main" id="{54DE4687-C498-4376-B415-7C8EAA337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958" y="2293945"/>
            <a:ext cx="522871" cy="544657"/>
          </a:xfrm>
          <a:prstGeom prst="rect">
            <a:avLst/>
          </a:prstGeom>
        </p:spPr>
      </p:pic>
      <p:pic>
        <p:nvPicPr>
          <p:cNvPr id="37" name="Picture 36">
            <a:extLst>
              <a:ext uri="{FF2B5EF4-FFF2-40B4-BE49-F238E27FC236}">
                <a16:creationId xmlns:a16="http://schemas.microsoft.com/office/drawing/2014/main" id="{49BC3BA6-459E-4AE6-A84A-693AC534A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958" y="2852900"/>
            <a:ext cx="522871" cy="544657"/>
          </a:xfrm>
          <a:prstGeom prst="rect">
            <a:avLst/>
          </a:prstGeom>
        </p:spPr>
      </p:pic>
      <p:pic>
        <p:nvPicPr>
          <p:cNvPr id="38" name="Picture 37">
            <a:extLst>
              <a:ext uri="{FF2B5EF4-FFF2-40B4-BE49-F238E27FC236}">
                <a16:creationId xmlns:a16="http://schemas.microsoft.com/office/drawing/2014/main" id="{FB082BCB-C1B0-4640-9C7A-755D20237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650" y="3387825"/>
            <a:ext cx="522871" cy="544657"/>
          </a:xfrm>
          <a:prstGeom prst="rect">
            <a:avLst/>
          </a:prstGeom>
        </p:spPr>
      </p:pic>
      <p:pic>
        <p:nvPicPr>
          <p:cNvPr id="39" name="Picture 38">
            <a:extLst>
              <a:ext uri="{FF2B5EF4-FFF2-40B4-BE49-F238E27FC236}">
                <a16:creationId xmlns:a16="http://schemas.microsoft.com/office/drawing/2014/main" id="{BD3DB0C9-85A5-42AD-A525-0C369130B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958" y="3925765"/>
            <a:ext cx="522871" cy="544657"/>
          </a:xfrm>
          <a:prstGeom prst="rect">
            <a:avLst/>
          </a:prstGeom>
        </p:spPr>
      </p:pic>
      <p:pic>
        <p:nvPicPr>
          <p:cNvPr id="40" name="Picture 39">
            <a:extLst>
              <a:ext uri="{FF2B5EF4-FFF2-40B4-BE49-F238E27FC236}">
                <a16:creationId xmlns:a16="http://schemas.microsoft.com/office/drawing/2014/main" id="{C820325E-97A4-4BAC-9311-A737350CA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656" y="4474299"/>
            <a:ext cx="522871" cy="544657"/>
          </a:xfrm>
          <a:prstGeom prst="rect">
            <a:avLst/>
          </a:prstGeom>
        </p:spPr>
      </p:pic>
      <p:pic>
        <p:nvPicPr>
          <p:cNvPr id="41" name="Picture 40">
            <a:extLst>
              <a:ext uri="{FF2B5EF4-FFF2-40B4-BE49-F238E27FC236}">
                <a16:creationId xmlns:a16="http://schemas.microsoft.com/office/drawing/2014/main" id="{CFF70F70-0FA0-4735-8282-D3EAA30A1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999" y="5041738"/>
            <a:ext cx="522871" cy="544657"/>
          </a:xfrm>
          <a:prstGeom prst="rect">
            <a:avLst/>
          </a:prstGeom>
        </p:spPr>
      </p:pic>
      <p:sp>
        <p:nvSpPr>
          <p:cNvPr id="48" name="TextBox 47">
            <a:extLst>
              <a:ext uri="{FF2B5EF4-FFF2-40B4-BE49-F238E27FC236}">
                <a16:creationId xmlns:a16="http://schemas.microsoft.com/office/drawing/2014/main" id="{71AEF05D-EB44-41BF-8B36-A742409AA6CD}"/>
              </a:ext>
            </a:extLst>
          </p:cNvPr>
          <p:cNvSpPr txBox="1"/>
          <p:nvPr/>
        </p:nvSpPr>
        <p:spPr>
          <a:xfrm>
            <a:off x="5224907" y="43300"/>
            <a:ext cx="20394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Escribe 1-6. </a:t>
            </a:r>
          </a:p>
        </p:txBody>
      </p:sp>
      <p:sp>
        <p:nvSpPr>
          <p:cNvPr id="49" name="TextBox 48">
            <a:extLst>
              <a:ext uri="{FF2B5EF4-FFF2-40B4-BE49-F238E27FC236}">
                <a16:creationId xmlns:a16="http://schemas.microsoft.com/office/drawing/2014/main" id="{144E7342-4192-432C-919A-144CABD947A4}"/>
              </a:ext>
            </a:extLst>
          </p:cNvPr>
          <p:cNvSpPr txBox="1"/>
          <p:nvPr/>
        </p:nvSpPr>
        <p:spPr>
          <a:xfrm>
            <a:off x="7111868" y="35247"/>
            <a:ext cx="16725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Escucha. </a:t>
            </a:r>
          </a:p>
        </p:txBody>
      </p:sp>
      <p:sp>
        <p:nvSpPr>
          <p:cNvPr id="50" name="TextBox 49">
            <a:extLst>
              <a:ext uri="{FF2B5EF4-FFF2-40B4-BE49-F238E27FC236}">
                <a16:creationId xmlns:a16="http://schemas.microsoft.com/office/drawing/2014/main" id="{1EE1988B-1A8D-42D8-890D-6132550DCB5E}"/>
              </a:ext>
            </a:extLst>
          </p:cNvPr>
          <p:cNvSpPr txBox="1"/>
          <p:nvPr/>
        </p:nvSpPr>
        <p:spPr>
          <a:xfrm>
            <a:off x="5224907" y="423402"/>
            <a:ext cx="61194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Marca ‘afirmativo’ o ‘negativo’. </a:t>
            </a:r>
          </a:p>
        </p:txBody>
      </p:sp>
      <p:sp>
        <p:nvSpPr>
          <p:cNvPr id="52" name="Action Button: Custom 20">
            <a:hlinkClick r:id="" action="ppaction://noaction" highlightClick="1">
              <a:snd r:embed="rId4" name="estudia mucho en casa.wav"/>
            </a:hlinkClick>
            <a:extLst>
              <a:ext uri="{FF2B5EF4-FFF2-40B4-BE49-F238E27FC236}">
                <a16:creationId xmlns:a16="http://schemas.microsoft.com/office/drawing/2014/main" id="{36E5A93C-18AF-411E-8D4F-7087DDB78F91}"/>
              </a:ext>
            </a:extLst>
          </p:cNvPr>
          <p:cNvSpPr/>
          <p:nvPr/>
        </p:nvSpPr>
        <p:spPr>
          <a:xfrm>
            <a:off x="341924" y="2505325"/>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4" name="Action Button: Custom 22">
            <a:hlinkClick r:id="" action="ppaction://noaction" highlightClick="1">
              <a:snd r:embed="rId5" name="habla espanol con senor lopez.wav"/>
            </a:hlinkClick>
            <a:extLst>
              <a:ext uri="{FF2B5EF4-FFF2-40B4-BE49-F238E27FC236}">
                <a16:creationId xmlns:a16="http://schemas.microsoft.com/office/drawing/2014/main" id="{88869414-402F-4F3A-BE55-106CCFBEDBB5}"/>
              </a:ext>
            </a:extLst>
          </p:cNvPr>
          <p:cNvSpPr/>
          <p:nvPr/>
        </p:nvSpPr>
        <p:spPr>
          <a:xfrm>
            <a:off x="344550" y="3047622"/>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5" name="Action Button: Custom 23">
            <a:hlinkClick r:id="" action="ppaction://noaction" highlightClick="1">
              <a:snd r:embed="rId6" name="no habla inglés.wav"/>
            </a:hlinkClick>
            <a:extLst>
              <a:ext uri="{FF2B5EF4-FFF2-40B4-BE49-F238E27FC236}">
                <a16:creationId xmlns:a16="http://schemas.microsoft.com/office/drawing/2014/main" id="{BDF796F4-AFD8-4731-8A0F-425C63FA27D6}"/>
              </a:ext>
            </a:extLst>
          </p:cNvPr>
          <p:cNvSpPr/>
          <p:nvPr/>
        </p:nvSpPr>
        <p:spPr>
          <a:xfrm>
            <a:off x="343491" y="356005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7" name="Action Button: Custom 25">
            <a:hlinkClick r:id="" action="ppaction://noaction" highlightClick="1">
              <a:snd r:embed="rId7" name="tiene preguntas en clase.wav"/>
            </a:hlinkClick>
            <a:extLst>
              <a:ext uri="{FF2B5EF4-FFF2-40B4-BE49-F238E27FC236}">
                <a16:creationId xmlns:a16="http://schemas.microsoft.com/office/drawing/2014/main" id="{7F199458-7F13-413A-9268-173D8E50107D}"/>
              </a:ext>
            </a:extLst>
          </p:cNvPr>
          <p:cNvSpPr/>
          <p:nvPr/>
        </p:nvSpPr>
        <p:spPr>
          <a:xfrm>
            <a:off x="343491" y="4095297"/>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8" name="Action Button: Custom 26">
            <a:hlinkClick r:id="" action="ppaction://noaction" highlightClick="1">
              <a:snd r:embed="rId8" name="no escucha música.wav"/>
            </a:hlinkClick>
            <a:extLst>
              <a:ext uri="{FF2B5EF4-FFF2-40B4-BE49-F238E27FC236}">
                <a16:creationId xmlns:a16="http://schemas.microsoft.com/office/drawing/2014/main" id="{DF052EC6-FA3F-4CCD-BB4F-AF93E58B47C2}"/>
              </a:ext>
            </a:extLst>
          </p:cNvPr>
          <p:cNvSpPr/>
          <p:nvPr/>
        </p:nvSpPr>
        <p:spPr>
          <a:xfrm>
            <a:off x="330330" y="4683311"/>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60" name="Action Button: Custom 28">
            <a:hlinkClick r:id="" action="ppaction://noaction" highlightClick="1">
              <a:snd r:embed="rId9" name="no camina mucho.wav"/>
            </a:hlinkClick>
            <a:extLst>
              <a:ext uri="{FF2B5EF4-FFF2-40B4-BE49-F238E27FC236}">
                <a16:creationId xmlns:a16="http://schemas.microsoft.com/office/drawing/2014/main" id="{0D17929A-59D3-4B94-B756-6BB40474614D}"/>
              </a:ext>
            </a:extLst>
          </p:cNvPr>
          <p:cNvSpPr/>
          <p:nvPr/>
        </p:nvSpPr>
        <p:spPr>
          <a:xfrm>
            <a:off x="330330" y="523652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62" name="Title 61">
            <a:extLst>
              <a:ext uri="{FF2B5EF4-FFF2-40B4-BE49-F238E27FC236}">
                <a16:creationId xmlns:a16="http://schemas.microsoft.com/office/drawing/2014/main" id="{A583BC01-F870-4CF6-992B-923827ADAC72}"/>
              </a:ext>
            </a:extLst>
          </p:cNvPr>
          <p:cNvSpPr>
            <a:spLocks noGrp="1"/>
          </p:cNvSpPr>
          <p:nvPr>
            <p:ph type="title"/>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Lucía describe a </a:t>
            </a:r>
            <a:r>
              <a:rPr lang="en-GB" sz="2400" b="1" kern="0" dirty="0"/>
              <a:t>Daniel</a:t>
            </a:r>
            <a:endParaRPr kumimoji="0" lang="en-GB" sz="2400" b="1" i="0" u="none" strike="noStrike" kern="0" cap="none" spc="0" normalizeH="0" baseline="0" noProof="0" dirty="0">
              <a:ln>
                <a:noFill/>
              </a:ln>
              <a:effectLst/>
              <a:uLnTx/>
              <a:uFillTx/>
            </a:endParaRPr>
          </a:p>
        </p:txBody>
      </p:sp>
      <p:pic>
        <p:nvPicPr>
          <p:cNvPr id="33" name="Graphic 32" descr="Teacher">
            <a:extLst>
              <a:ext uri="{FF2B5EF4-FFF2-40B4-BE49-F238E27FC236}">
                <a16:creationId xmlns:a16="http://schemas.microsoft.com/office/drawing/2014/main" id="{27748377-1771-4D80-8F6C-BF05356046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6886" y="14212"/>
            <a:ext cx="914400" cy="914400"/>
          </a:xfrm>
          <a:prstGeom prst="rect">
            <a:avLst/>
          </a:prstGeom>
        </p:spPr>
      </p:pic>
      <p:sp>
        <p:nvSpPr>
          <p:cNvPr id="63" name="TextBox 62">
            <a:extLst>
              <a:ext uri="{FF2B5EF4-FFF2-40B4-BE49-F238E27FC236}">
                <a16:creationId xmlns:a16="http://schemas.microsoft.com/office/drawing/2014/main" id="{44DF19B2-F283-4470-9A3C-7305E5E3DF01}"/>
              </a:ext>
            </a:extLst>
          </p:cNvPr>
          <p:cNvSpPr txBox="1"/>
          <p:nvPr/>
        </p:nvSpPr>
        <p:spPr>
          <a:xfrm>
            <a:off x="10519558" y="221694"/>
            <a:ext cx="1453999" cy="39990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7" name="Picture 6" descr="A cartoon of a child walking towards a gate&#10;&#10;Description automatically generated">
            <a:extLst>
              <a:ext uri="{FF2B5EF4-FFF2-40B4-BE49-F238E27FC236}">
                <a16:creationId xmlns:a16="http://schemas.microsoft.com/office/drawing/2014/main" id="{AC353A12-3996-4E0C-BD17-163AFD443B72}"/>
              </a:ext>
            </a:extLst>
          </p:cNvPr>
          <p:cNvPicPr>
            <a:picLocks noChangeAspect="1"/>
          </p:cNvPicPr>
          <p:nvPr/>
        </p:nvPicPr>
        <p:blipFill rotWithShape="1">
          <a:blip r:embed="rId12">
            <a:clrChange>
              <a:clrFrom>
                <a:srgbClr val="FCFAFB"/>
              </a:clrFrom>
              <a:clrTo>
                <a:srgbClr val="FCFAFB">
                  <a:alpha val="0"/>
                </a:srgbClr>
              </a:clrTo>
            </a:clrChange>
            <a:extLst>
              <a:ext uri="{28A0092B-C50C-407E-A947-70E740481C1C}">
                <a14:useLocalDpi xmlns:a14="http://schemas.microsoft.com/office/drawing/2010/main" val="0"/>
              </a:ext>
            </a:extLst>
          </a:blip>
          <a:srcRect l="22233"/>
          <a:stretch/>
        </p:blipFill>
        <p:spPr>
          <a:xfrm>
            <a:off x="7111867" y="1016459"/>
            <a:ext cx="5368479" cy="3883108"/>
          </a:xfrm>
          <a:prstGeom prst="rect">
            <a:avLst/>
          </a:prstGeom>
        </p:spPr>
      </p:pic>
      <p:pic>
        <p:nvPicPr>
          <p:cNvPr id="47" name="Picture 46">
            <a:extLst>
              <a:ext uri="{FF2B5EF4-FFF2-40B4-BE49-F238E27FC236}">
                <a16:creationId xmlns:a16="http://schemas.microsoft.com/office/drawing/2014/main" id="{3F35CD15-49EF-446A-B402-EBBCF9D94F2C}"/>
              </a:ext>
            </a:extLst>
          </p:cNvPr>
          <p:cNvPicPr>
            <a:picLocks noChangeAspect="1"/>
          </p:cNvPicPr>
          <p:nvPr/>
        </p:nvPicPr>
        <p:blipFill>
          <a:blip r:embed="rId13">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502229" y="2708448"/>
            <a:ext cx="1338935" cy="3523947"/>
          </a:xfrm>
          <a:prstGeom prst="rect">
            <a:avLst/>
          </a:prstGeom>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31BA1164-5358-451E-BE7A-91EFDA4DA49F}"/>
              </a:ext>
            </a:extLst>
          </p:cNvPr>
          <p:cNvSpPr txBox="1"/>
          <p:nvPr/>
        </p:nvSpPr>
        <p:spPr>
          <a:xfrm>
            <a:off x="3883012" y="280358"/>
            <a:ext cx="47244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Marca ‘verdadero’ o ‘falso’.</a:t>
            </a:r>
          </a:p>
        </p:txBody>
      </p:sp>
      <p:sp>
        <p:nvSpPr>
          <p:cNvPr id="45" name="TextBox 44">
            <a:extLst>
              <a:ext uri="{FF2B5EF4-FFF2-40B4-BE49-F238E27FC236}">
                <a16:creationId xmlns:a16="http://schemas.microsoft.com/office/drawing/2014/main" id="{B5728AAF-D421-48A8-9D1D-7585299B000C}"/>
              </a:ext>
            </a:extLst>
          </p:cNvPr>
          <p:cNvSpPr txBox="1"/>
          <p:nvPr/>
        </p:nvSpPr>
        <p:spPr>
          <a:xfrm>
            <a:off x="981138" y="247478"/>
            <a:ext cx="424757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Escucha otra vez.</a:t>
            </a:r>
          </a:p>
        </p:txBody>
      </p:sp>
      <p:graphicFrame>
        <p:nvGraphicFramePr>
          <p:cNvPr id="46" name="Table 45">
            <a:extLst>
              <a:ext uri="{FF2B5EF4-FFF2-40B4-BE49-F238E27FC236}">
                <a16:creationId xmlns:a16="http://schemas.microsoft.com/office/drawing/2014/main" id="{BB621F08-942D-4727-800B-F2EABBFB5282}"/>
              </a:ext>
            </a:extLst>
          </p:cNvPr>
          <p:cNvGraphicFramePr>
            <a:graphicFrameLocks noGrp="1"/>
          </p:cNvGraphicFramePr>
          <p:nvPr>
            <p:extLst>
              <p:ext uri="{D42A27DB-BD31-4B8C-83A1-F6EECF244321}">
                <p14:modId xmlns:p14="http://schemas.microsoft.com/office/powerpoint/2010/main" val="2551902914"/>
              </p:ext>
            </p:extLst>
          </p:nvPr>
        </p:nvGraphicFramePr>
        <p:xfrm>
          <a:off x="4139066" y="1477504"/>
          <a:ext cx="7900533" cy="3883108"/>
        </p:xfrm>
        <a:graphic>
          <a:graphicData uri="http://schemas.openxmlformats.org/drawingml/2006/table">
            <a:tbl>
              <a:tblPr firstRow="1" bandRow="1">
                <a:tableStyleId>{BDBED569-4797-4DF1-A0F4-6AAB3CD982D8}</a:tableStyleId>
              </a:tblPr>
              <a:tblGrid>
                <a:gridCol w="5004934">
                  <a:extLst>
                    <a:ext uri="{9D8B030D-6E8A-4147-A177-3AD203B41FA5}">
                      <a16:colId xmlns:a16="http://schemas.microsoft.com/office/drawing/2014/main" val="2851653297"/>
                    </a:ext>
                  </a:extLst>
                </a:gridCol>
                <a:gridCol w="1905000">
                  <a:extLst>
                    <a:ext uri="{9D8B030D-6E8A-4147-A177-3AD203B41FA5}">
                      <a16:colId xmlns:a16="http://schemas.microsoft.com/office/drawing/2014/main" val="1680511109"/>
                    </a:ext>
                  </a:extLst>
                </a:gridCol>
                <a:gridCol w="990599">
                  <a:extLst>
                    <a:ext uri="{9D8B030D-6E8A-4147-A177-3AD203B41FA5}">
                      <a16:colId xmlns:a16="http://schemas.microsoft.com/office/drawing/2014/main" val="2263217271"/>
                    </a:ext>
                  </a:extLst>
                </a:gridCol>
              </a:tblGrid>
              <a:tr h="66189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6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chemeClr val="tx1"/>
                          </a:solidFill>
                          <a:latin typeface="+mn-lt"/>
                        </a:rPr>
                        <a:t>verdadero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chemeClr val="tx1"/>
                          </a:solidFill>
                          <a:latin typeface="+mn-lt"/>
                        </a:rPr>
                        <a:t>falso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453545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0744499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581197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65783592"/>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3636496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63120359"/>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40436369"/>
                  </a:ext>
                </a:extLst>
              </a:tr>
            </a:tbl>
          </a:graphicData>
        </a:graphic>
      </p:graphicFrame>
      <p:pic>
        <p:nvPicPr>
          <p:cNvPr id="47" name="Picture 46">
            <a:extLst>
              <a:ext uri="{FF2B5EF4-FFF2-40B4-BE49-F238E27FC236}">
                <a16:creationId xmlns:a16="http://schemas.microsoft.com/office/drawing/2014/main" id="{783C9CDF-3F5D-42FE-81F1-93D7840C2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1988" y="2122426"/>
            <a:ext cx="522871" cy="544657"/>
          </a:xfrm>
          <a:prstGeom prst="rect">
            <a:avLst/>
          </a:prstGeom>
        </p:spPr>
      </p:pic>
      <p:pic>
        <p:nvPicPr>
          <p:cNvPr id="48" name="Picture 47">
            <a:extLst>
              <a:ext uri="{FF2B5EF4-FFF2-40B4-BE49-F238E27FC236}">
                <a16:creationId xmlns:a16="http://schemas.microsoft.com/office/drawing/2014/main" id="{EBE98163-398A-48EB-8759-FABFFEC40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1413" y="2663742"/>
            <a:ext cx="522871" cy="544657"/>
          </a:xfrm>
          <a:prstGeom prst="rect">
            <a:avLst/>
          </a:prstGeom>
        </p:spPr>
      </p:pic>
      <p:pic>
        <p:nvPicPr>
          <p:cNvPr id="49" name="Picture 48">
            <a:extLst>
              <a:ext uri="{FF2B5EF4-FFF2-40B4-BE49-F238E27FC236}">
                <a16:creationId xmlns:a16="http://schemas.microsoft.com/office/drawing/2014/main" id="{F3474514-1CC5-4BF0-BA70-4A4ADC562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123" y="3199467"/>
            <a:ext cx="522871" cy="544657"/>
          </a:xfrm>
          <a:prstGeom prst="rect">
            <a:avLst/>
          </a:prstGeom>
        </p:spPr>
      </p:pic>
      <p:pic>
        <p:nvPicPr>
          <p:cNvPr id="50" name="Picture 49">
            <a:extLst>
              <a:ext uri="{FF2B5EF4-FFF2-40B4-BE49-F238E27FC236}">
                <a16:creationId xmlns:a16="http://schemas.microsoft.com/office/drawing/2014/main" id="{852F59A7-22AC-40AA-A589-178CF7C86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6775" y="3616468"/>
            <a:ext cx="522871" cy="544657"/>
          </a:xfrm>
          <a:prstGeom prst="rect">
            <a:avLst/>
          </a:prstGeom>
        </p:spPr>
      </p:pic>
      <p:pic>
        <p:nvPicPr>
          <p:cNvPr id="51" name="Picture 50">
            <a:extLst>
              <a:ext uri="{FF2B5EF4-FFF2-40B4-BE49-F238E27FC236}">
                <a16:creationId xmlns:a16="http://schemas.microsoft.com/office/drawing/2014/main" id="{F9F57766-B48C-4D14-B647-883CB9024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6775" y="4289679"/>
            <a:ext cx="522871" cy="544657"/>
          </a:xfrm>
          <a:prstGeom prst="rect">
            <a:avLst/>
          </a:prstGeom>
        </p:spPr>
      </p:pic>
      <p:pic>
        <p:nvPicPr>
          <p:cNvPr id="52" name="Picture 51">
            <a:extLst>
              <a:ext uri="{FF2B5EF4-FFF2-40B4-BE49-F238E27FC236}">
                <a16:creationId xmlns:a16="http://schemas.microsoft.com/office/drawing/2014/main" id="{B8CA7ED8-6947-4B6D-B6A7-5AD52BBE4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123" y="4801834"/>
            <a:ext cx="522871" cy="544657"/>
          </a:xfrm>
          <a:prstGeom prst="rect">
            <a:avLst/>
          </a:prstGeom>
        </p:spPr>
      </p:pic>
      <p:pic>
        <p:nvPicPr>
          <p:cNvPr id="57" name="Picture 56">
            <a:extLst>
              <a:ext uri="{FF2B5EF4-FFF2-40B4-BE49-F238E27FC236}">
                <a16:creationId xmlns:a16="http://schemas.microsoft.com/office/drawing/2014/main" id="{8CD4F27E-1F7F-4F8B-A0A5-BC1B700CF14C}"/>
              </a:ext>
            </a:extLst>
          </p:cNvPr>
          <p:cNvPicPr>
            <a:picLocks noChangeAspect="1"/>
          </p:cNvPicPr>
          <p:nvPr/>
        </p:nvPicPr>
        <p:blipFill>
          <a:blip r:embed="rId4">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379705" y="1784192"/>
            <a:ext cx="1157244" cy="3045753"/>
          </a:xfrm>
          <a:prstGeom prst="rect">
            <a:avLst/>
          </a:prstGeom>
        </p:spPr>
      </p:pic>
      <p:pic>
        <p:nvPicPr>
          <p:cNvPr id="58" name="Picture 57">
            <a:extLst>
              <a:ext uri="{FF2B5EF4-FFF2-40B4-BE49-F238E27FC236}">
                <a16:creationId xmlns:a16="http://schemas.microsoft.com/office/drawing/2014/main" id="{20AC9F19-63EB-4128-87D6-B9793CD7CB48}"/>
              </a:ext>
            </a:extLst>
          </p:cNvPr>
          <p:cNvPicPr>
            <a:picLocks noChangeAspect="1"/>
          </p:cNvPicPr>
          <p:nvPr/>
        </p:nvPicPr>
        <p:blipFill rotWithShape="1">
          <a:blip r:embed="rId5">
            <a:clrChange>
              <a:clrFrom>
                <a:srgbClr val="FCFAFB"/>
              </a:clrFrom>
              <a:clrTo>
                <a:srgbClr val="FCFAFB">
                  <a:alpha val="0"/>
                </a:srgbClr>
              </a:clrTo>
            </a:clrChange>
            <a:extLst>
              <a:ext uri="{28A0092B-C50C-407E-A947-70E740481C1C}">
                <a14:useLocalDpi xmlns:a14="http://schemas.microsoft.com/office/drawing/2010/main" val="0"/>
              </a:ext>
            </a:extLst>
          </a:blip>
          <a:srcRect l="39336" t="36033" r="42133"/>
          <a:stretch/>
        </p:blipFill>
        <p:spPr>
          <a:xfrm>
            <a:off x="1977316" y="2032312"/>
            <a:ext cx="1476789" cy="2867386"/>
          </a:xfrm>
          <a:prstGeom prst="rect">
            <a:avLst/>
          </a:prstGeom>
        </p:spPr>
      </p:pic>
      <p:sp>
        <p:nvSpPr>
          <p:cNvPr id="59" name="TextBox 58">
            <a:extLst>
              <a:ext uri="{FF2B5EF4-FFF2-40B4-BE49-F238E27FC236}">
                <a16:creationId xmlns:a16="http://schemas.microsoft.com/office/drawing/2014/main" id="{F1762FE2-807D-4D2B-B31C-FA8A7164C785}"/>
              </a:ext>
            </a:extLst>
          </p:cNvPr>
          <p:cNvSpPr txBox="1"/>
          <p:nvPr/>
        </p:nvSpPr>
        <p:spPr>
          <a:xfrm>
            <a:off x="4255390" y="2182841"/>
            <a:ext cx="40092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studies a lot at home. </a:t>
            </a:r>
          </a:p>
        </p:txBody>
      </p:sp>
      <p:sp>
        <p:nvSpPr>
          <p:cNvPr id="61" name="TextBox 60">
            <a:extLst>
              <a:ext uri="{FF2B5EF4-FFF2-40B4-BE49-F238E27FC236}">
                <a16:creationId xmlns:a16="http://schemas.microsoft.com/office/drawing/2014/main" id="{5C28B6F5-BBC2-4C32-8C90-61AC9AF79E03}"/>
              </a:ext>
            </a:extLst>
          </p:cNvPr>
          <p:cNvSpPr txBox="1"/>
          <p:nvPr/>
        </p:nvSpPr>
        <p:spPr>
          <a:xfrm>
            <a:off x="4239910" y="2732649"/>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speaks Spanish with Mr. Lopez.</a:t>
            </a:r>
          </a:p>
        </p:txBody>
      </p:sp>
      <p:sp>
        <p:nvSpPr>
          <p:cNvPr id="62" name="TextBox 61">
            <a:extLst>
              <a:ext uri="{FF2B5EF4-FFF2-40B4-BE49-F238E27FC236}">
                <a16:creationId xmlns:a16="http://schemas.microsoft.com/office/drawing/2014/main" id="{A58C8380-F99B-4BDC-9A61-F9F0DA1F6B01}"/>
              </a:ext>
            </a:extLst>
          </p:cNvPr>
          <p:cNvSpPr txBox="1"/>
          <p:nvPr/>
        </p:nvSpPr>
        <p:spPr>
          <a:xfrm>
            <a:off x="4272108" y="3238292"/>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doesn’t speak English.</a:t>
            </a:r>
          </a:p>
        </p:txBody>
      </p:sp>
      <p:sp>
        <p:nvSpPr>
          <p:cNvPr id="64" name="TextBox 63">
            <a:extLst>
              <a:ext uri="{FF2B5EF4-FFF2-40B4-BE49-F238E27FC236}">
                <a16:creationId xmlns:a16="http://schemas.microsoft.com/office/drawing/2014/main" id="{407F84A1-06FE-4254-BDF6-54CD8F567A9B}"/>
              </a:ext>
            </a:extLst>
          </p:cNvPr>
          <p:cNvSpPr txBox="1"/>
          <p:nvPr/>
        </p:nvSpPr>
        <p:spPr>
          <a:xfrm>
            <a:off x="4272108" y="3762740"/>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doesn’t have questions in class.</a:t>
            </a:r>
          </a:p>
        </p:txBody>
      </p:sp>
      <p:sp>
        <p:nvSpPr>
          <p:cNvPr id="65" name="TextBox 64">
            <a:extLst>
              <a:ext uri="{FF2B5EF4-FFF2-40B4-BE49-F238E27FC236}">
                <a16:creationId xmlns:a16="http://schemas.microsoft.com/office/drawing/2014/main" id="{95A1ACE3-738E-4921-9E60-988A835030AF}"/>
              </a:ext>
            </a:extLst>
          </p:cNvPr>
          <p:cNvSpPr txBox="1"/>
          <p:nvPr/>
        </p:nvSpPr>
        <p:spPr>
          <a:xfrm>
            <a:off x="4295087" y="4298232"/>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listens to music.</a:t>
            </a:r>
          </a:p>
        </p:txBody>
      </p:sp>
      <p:sp>
        <p:nvSpPr>
          <p:cNvPr id="67" name="TextBox 66">
            <a:extLst>
              <a:ext uri="{FF2B5EF4-FFF2-40B4-BE49-F238E27FC236}">
                <a16:creationId xmlns:a16="http://schemas.microsoft.com/office/drawing/2014/main" id="{C90DD971-F9AA-42CE-94E4-C509D0C8F67A}"/>
              </a:ext>
            </a:extLst>
          </p:cNvPr>
          <p:cNvSpPr txBox="1"/>
          <p:nvPr/>
        </p:nvSpPr>
        <p:spPr>
          <a:xfrm>
            <a:off x="4295087" y="4856667"/>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doesn’t walk much.</a:t>
            </a:r>
          </a:p>
        </p:txBody>
      </p:sp>
      <p:sp>
        <p:nvSpPr>
          <p:cNvPr id="38" name="Action Button: Custom 20">
            <a:hlinkClick r:id="" action="ppaction://noaction" highlightClick="1">
              <a:snd r:embed="rId6" name="estudia mucho en casa.wav"/>
            </a:hlinkClick>
            <a:extLst>
              <a:ext uri="{FF2B5EF4-FFF2-40B4-BE49-F238E27FC236}">
                <a16:creationId xmlns:a16="http://schemas.microsoft.com/office/drawing/2014/main" id="{2404FAE7-8A47-405F-B7C2-8891B72FF1C2}"/>
              </a:ext>
            </a:extLst>
          </p:cNvPr>
          <p:cNvSpPr/>
          <p:nvPr/>
        </p:nvSpPr>
        <p:spPr>
          <a:xfrm>
            <a:off x="3647760" y="225962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9" name="Action Button: Custom 22">
            <a:hlinkClick r:id="" action="ppaction://noaction" highlightClick="1">
              <a:snd r:embed="rId7" name="habla espanol con senor lopez.wav"/>
            </a:hlinkClick>
            <a:extLst>
              <a:ext uri="{FF2B5EF4-FFF2-40B4-BE49-F238E27FC236}">
                <a16:creationId xmlns:a16="http://schemas.microsoft.com/office/drawing/2014/main" id="{03966BD3-6B16-4331-8CF8-F93886830F61}"/>
              </a:ext>
            </a:extLst>
          </p:cNvPr>
          <p:cNvSpPr/>
          <p:nvPr/>
        </p:nvSpPr>
        <p:spPr>
          <a:xfrm>
            <a:off x="3650386" y="2801920"/>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0" name="Action Button: Custom 23">
            <a:hlinkClick r:id="" action="ppaction://noaction" highlightClick="1">
              <a:snd r:embed="rId8" name="no habla inglés.wav"/>
            </a:hlinkClick>
            <a:extLst>
              <a:ext uri="{FF2B5EF4-FFF2-40B4-BE49-F238E27FC236}">
                <a16:creationId xmlns:a16="http://schemas.microsoft.com/office/drawing/2014/main" id="{B9E55A28-356C-4055-BD0F-B8F968E64897}"/>
              </a:ext>
            </a:extLst>
          </p:cNvPr>
          <p:cNvSpPr/>
          <p:nvPr/>
        </p:nvSpPr>
        <p:spPr>
          <a:xfrm>
            <a:off x="3649327" y="331435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1" name="Action Button: Custom 25">
            <a:hlinkClick r:id="" action="ppaction://noaction" highlightClick="1">
              <a:snd r:embed="rId9" name="tiene preguntas en clase.wav"/>
            </a:hlinkClick>
            <a:extLst>
              <a:ext uri="{FF2B5EF4-FFF2-40B4-BE49-F238E27FC236}">
                <a16:creationId xmlns:a16="http://schemas.microsoft.com/office/drawing/2014/main" id="{AD7070EF-4FEB-4BFD-9DF2-F38E61CC08AF}"/>
              </a:ext>
            </a:extLst>
          </p:cNvPr>
          <p:cNvSpPr/>
          <p:nvPr/>
        </p:nvSpPr>
        <p:spPr>
          <a:xfrm>
            <a:off x="3649327" y="3849595"/>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2" name="Action Button: Custom 26">
            <a:hlinkClick r:id="" action="ppaction://noaction" highlightClick="1">
              <a:snd r:embed="rId10" name="no escucha música.wav"/>
            </a:hlinkClick>
            <a:extLst>
              <a:ext uri="{FF2B5EF4-FFF2-40B4-BE49-F238E27FC236}">
                <a16:creationId xmlns:a16="http://schemas.microsoft.com/office/drawing/2014/main" id="{40477273-2F0E-43B9-AA8E-BEA15E3F2C5C}"/>
              </a:ext>
            </a:extLst>
          </p:cNvPr>
          <p:cNvSpPr/>
          <p:nvPr/>
        </p:nvSpPr>
        <p:spPr>
          <a:xfrm>
            <a:off x="3636166" y="443760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3" name="Action Button: Custom 28">
            <a:hlinkClick r:id="" action="ppaction://noaction" highlightClick="1">
              <a:snd r:embed="rId11" name="no camina mucho.wav"/>
            </a:hlinkClick>
            <a:extLst>
              <a:ext uri="{FF2B5EF4-FFF2-40B4-BE49-F238E27FC236}">
                <a16:creationId xmlns:a16="http://schemas.microsoft.com/office/drawing/2014/main" id="{62F32F3F-F946-4082-8B76-362130BF965A}"/>
              </a:ext>
            </a:extLst>
          </p:cNvPr>
          <p:cNvSpPr/>
          <p:nvPr/>
        </p:nvSpPr>
        <p:spPr>
          <a:xfrm>
            <a:off x="3636166" y="499082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pic>
        <p:nvPicPr>
          <p:cNvPr id="69" name="Graphic 68" descr="Teacher">
            <a:extLst>
              <a:ext uri="{FF2B5EF4-FFF2-40B4-BE49-F238E27FC236}">
                <a16:creationId xmlns:a16="http://schemas.microsoft.com/office/drawing/2014/main" id="{D26ED50C-A69A-4234-9616-7FFB009E14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926" y="55963"/>
            <a:ext cx="914400" cy="914400"/>
          </a:xfrm>
          <a:prstGeom prst="rect">
            <a:avLst/>
          </a:prstGeom>
        </p:spPr>
      </p:pic>
      <p:sp>
        <p:nvSpPr>
          <p:cNvPr id="81" name="Rounded Rectangle 11">
            <a:extLst>
              <a:ext uri="{FF2B5EF4-FFF2-40B4-BE49-F238E27FC236}">
                <a16:creationId xmlns:a16="http://schemas.microsoft.com/office/drawing/2014/main" id="{95057B48-A8ED-4EE1-8AAA-40E9BE9317A6}"/>
              </a:ext>
            </a:extLst>
          </p:cNvPr>
          <p:cNvSpPr/>
          <p:nvPr/>
        </p:nvSpPr>
        <p:spPr>
          <a:xfrm>
            <a:off x="10515600" y="258166"/>
            <a:ext cx="14125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9316B3C3-1575-4307-B276-5A81E65072B6}"/>
              </a:ext>
            </a:extLst>
          </p:cNvPr>
          <p:cNvSpPr>
            <a:spLocks noGrp="1"/>
          </p:cNvSpPr>
          <p:nvPr>
            <p:ph type="title"/>
          </p:nvPr>
        </p:nvSpPr>
        <p:spPr>
          <a:xfrm>
            <a:off x="10581346" y="142702"/>
            <a:ext cx="1450858" cy="617062"/>
          </a:xfrm>
        </p:spPr>
        <p:txBody>
          <a:bodyPr>
            <a:normAutofit/>
          </a:bodyPr>
          <a:lstStyle/>
          <a:p>
            <a:r>
              <a:rPr lang="en-GB" sz="2000" dirty="0" err="1">
                <a:solidFill>
                  <a:schemeClr val="bg1"/>
                </a:solidFill>
              </a:rPr>
              <a:t>escuchar</a:t>
            </a:r>
            <a:endParaRPr lang="en-GB" sz="2000" dirty="0">
              <a:solidFill>
                <a:schemeClr val="bg1"/>
              </a:solidFill>
            </a:endParaRPr>
          </a:p>
        </p:txBody>
      </p:sp>
    </p:spTree>
    <p:extLst>
      <p:ext uri="{BB962C8B-B14F-4D97-AF65-F5344CB8AC3E}">
        <p14:creationId xmlns:p14="http://schemas.microsoft.com/office/powerpoint/2010/main" val="33150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7CB040-2085-46FB-A012-AB844E4AFAEF}"/>
              </a:ext>
            </a:extLst>
          </p:cNvPr>
          <p:cNvSpPr txBox="1">
            <a:spLocks/>
          </p:cNvSpPr>
          <p:nvPr/>
        </p:nvSpPr>
        <p:spPr>
          <a:xfrm>
            <a:off x="0" y="344705"/>
            <a:ext cx="648458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4" name="TextBox 3">
            <a:extLst>
              <a:ext uri="{FF2B5EF4-FFF2-40B4-BE49-F238E27FC236}">
                <a16:creationId xmlns:a16="http://schemas.microsoft.com/office/drawing/2014/main" id="{31155329-658B-450F-B5D3-7DE5E47ED194}"/>
              </a:ext>
            </a:extLst>
          </p:cNvPr>
          <p:cNvSpPr txBox="1"/>
          <p:nvPr/>
        </p:nvSpPr>
        <p:spPr>
          <a:xfrm>
            <a:off x="396279" y="1335688"/>
            <a:ext cx="10741988" cy="1077218"/>
          </a:xfrm>
          <a:prstGeom prst="rect">
            <a:avLst/>
          </a:prstGeom>
          <a:noFill/>
        </p:spPr>
        <p:txBody>
          <a:bodyPr wrap="square" rtlCol="0">
            <a:spAutoFit/>
          </a:bodyPr>
          <a:lstStyle/>
          <a:p>
            <a:pPr>
              <a:defRPr/>
            </a:pPr>
            <a:r>
              <a:rPr lang="en-GB" sz="3200" dirty="0">
                <a:latin typeface="Century Gothic" panose="020B0502020202020204" pitchFamily="34" charset="0"/>
              </a:rPr>
              <a:t>In Spanish, change a statement into a question </a:t>
            </a:r>
          </a:p>
          <a:p>
            <a:pPr>
              <a:defRPr/>
            </a:pPr>
            <a:r>
              <a:rPr lang="en-GB" sz="3200" dirty="0">
                <a:latin typeface="Century Gothic" panose="020B0502020202020204" pitchFamily="34" charset="0"/>
              </a:rPr>
              <a:t>by raising your voice at the end:</a:t>
            </a:r>
          </a:p>
        </p:txBody>
      </p:sp>
      <p:sp>
        <p:nvSpPr>
          <p:cNvPr id="5" name="TextBox 4">
            <a:extLst>
              <a:ext uri="{FF2B5EF4-FFF2-40B4-BE49-F238E27FC236}">
                <a16:creationId xmlns:a16="http://schemas.microsoft.com/office/drawing/2014/main" id="{4645707F-2385-41C3-86B1-A352E7CFE6D0}"/>
              </a:ext>
            </a:extLst>
          </p:cNvPr>
          <p:cNvSpPr txBox="1"/>
          <p:nvPr/>
        </p:nvSpPr>
        <p:spPr>
          <a:xfrm>
            <a:off x="587424" y="3024633"/>
            <a:ext cx="2425749" cy="584775"/>
          </a:xfrm>
          <a:prstGeom prst="rect">
            <a:avLst/>
          </a:prstGeom>
          <a:solidFill>
            <a:srgbClr val="3760AF"/>
          </a:solidFill>
          <a:ln w="28575">
            <a:solidFill>
              <a:srgbClr val="E2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Statement</a:t>
            </a:r>
          </a:p>
        </p:txBody>
      </p:sp>
      <p:sp>
        <p:nvSpPr>
          <p:cNvPr id="6" name="TextBox 5">
            <a:extLst>
              <a:ext uri="{FF2B5EF4-FFF2-40B4-BE49-F238E27FC236}">
                <a16:creationId xmlns:a16="http://schemas.microsoft.com/office/drawing/2014/main" id="{A440392D-2D0A-41CC-A66C-BF9CDAFC38E8}"/>
              </a:ext>
            </a:extLst>
          </p:cNvPr>
          <p:cNvSpPr txBox="1"/>
          <p:nvPr/>
        </p:nvSpPr>
        <p:spPr>
          <a:xfrm>
            <a:off x="3543456" y="2996814"/>
            <a:ext cx="4228944" cy="584775"/>
          </a:xfrm>
          <a:prstGeom prst="rect">
            <a:avLst/>
          </a:prstGeom>
          <a:noFill/>
        </p:spPr>
        <p:txBody>
          <a:bodyPr wrap="square" rtlCol="0">
            <a:spAutoFit/>
          </a:bodyPr>
          <a:lstStyle/>
          <a:p>
            <a:pPr algn="ctr">
              <a:defRPr/>
            </a:pPr>
            <a:r>
              <a:rPr lang="en-GB" sz="3200" dirty="0" err="1">
                <a:latin typeface="Century Gothic" panose="020B0502020202020204" pitchFamily="34" charset="0"/>
              </a:rPr>
              <a:t>Llevas</a:t>
            </a:r>
            <a:r>
              <a:rPr lang="en-GB" sz="3200" dirty="0">
                <a:latin typeface="Century Gothic" panose="020B0502020202020204" pitchFamily="34" charset="0"/>
              </a:rPr>
              <a:t> una mochila.</a:t>
            </a:r>
          </a:p>
        </p:txBody>
      </p:sp>
      <p:sp>
        <p:nvSpPr>
          <p:cNvPr id="7" name="TextBox 6">
            <a:extLst>
              <a:ext uri="{FF2B5EF4-FFF2-40B4-BE49-F238E27FC236}">
                <a16:creationId xmlns:a16="http://schemas.microsoft.com/office/drawing/2014/main" id="{41DE8898-10E5-44AF-BC43-6E64F9495859}"/>
              </a:ext>
            </a:extLst>
          </p:cNvPr>
          <p:cNvSpPr txBox="1"/>
          <p:nvPr/>
        </p:nvSpPr>
        <p:spPr>
          <a:xfrm>
            <a:off x="7557551" y="2990380"/>
            <a:ext cx="4634449" cy="584775"/>
          </a:xfrm>
          <a:prstGeom prst="rect">
            <a:avLst/>
          </a:prstGeom>
          <a:noFill/>
        </p:spPr>
        <p:txBody>
          <a:bodyPr wrap="square" rtlCol="0">
            <a:spAutoFit/>
          </a:bodyPr>
          <a:lstStyle/>
          <a:p>
            <a:pPr algn="ctr">
              <a:defRPr/>
            </a:pPr>
            <a:r>
              <a:rPr lang="en-GB" sz="3200" u="sng" dirty="0">
                <a:latin typeface="Century Gothic" panose="020B0502020202020204" pitchFamily="34" charset="0"/>
              </a:rPr>
              <a:t>You carry</a:t>
            </a:r>
            <a:r>
              <a:rPr lang="en-GB" sz="3200" dirty="0">
                <a:latin typeface="Century Gothic" panose="020B0502020202020204" pitchFamily="34" charset="0"/>
              </a:rPr>
              <a:t> a rucksack.</a:t>
            </a:r>
          </a:p>
        </p:txBody>
      </p:sp>
      <p:sp>
        <p:nvSpPr>
          <p:cNvPr id="8" name="TextBox 7">
            <a:extLst>
              <a:ext uri="{FF2B5EF4-FFF2-40B4-BE49-F238E27FC236}">
                <a16:creationId xmlns:a16="http://schemas.microsoft.com/office/drawing/2014/main" id="{C3E3B2C2-E552-4737-872C-7C2B397A1A46}"/>
              </a:ext>
            </a:extLst>
          </p:cNvPr>
          <p:cNvSpPr txBox="1"/>
          <p:nvPr/>
        </p:nvSpPr>
        <p:spPr>
          <a:xfrm>
            <a:off x="587424" y="4488834"/>
            <a:ext cx="2425749" cy="584775"/>
          </a:xfrm>
          <a:prstGeom prst="rect">
            <a:avLst/>
          </a:prstGeom>
          <a:solidFill>
            <a:srgbClr val="3760AF"/>
          </a:solidFill>
          <a:ln w="28575">
            <a:solidFill>
              <a:srgbClr val="E2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Question</a:t>
            </a:r>
          </a:p>
        </p:txBody>
      </p:sp>
      <p:sp>
        <p:nvSpPr>
          <p:cNvPr id="9" name="TextBox 8">
            <a:extLst>
              <a:ext uri="{FF2B5EF4-FFF2-40B4-BE49-F238E27FC236}">
                <a16:creationId xmlns:a16="http://schemas.microsoft.com/office/drawing/2014/main" id="{7F17B1FC-ECD0-44B0-BAFA-14D8DA14E6F9}"/>
              </a:ext>
            </a:extLst>
          </p:cNvPr>
          <p:cNvSpPr txBox="1"/>
          <p:nvPr/>
        </p:nvSpPr>
        <p:spPr>
          <a:xfrm>
            <a:off x="3479527" y="4465467"/>
            <a:ext cx="3581674" cy="1077218"/>
          </a:xfrm>
          <a:prstGeom prst="rect">
            <a:avLst/>
          </a:prstGeom>
          <a:noFill/>
        </p:spPr>
        <p:txBody>
          <a:bodyPr wrap="square" rtlCol="0">
            <a:spAutoFit/>
          </a:bodyPr>
          <a:lstStyle/>
          <a:p>
            <a:pPr algn="ctr">
              <a:defRPr/>
            </a:pPr>
            <a:r>
              <a:rPr lang="en-GB" sz="3200" b="1" dirty="0">
                <a:latin typeface="Century Gothic" panose="020B0502020202020204" pitchFamily="34" charset="0"/>
              </a:rPr>
              <a:t>¿</a:t>
            </a:r>
            <a:r>
              <a:rPr lang="en-GB" sz="3200" dirty="0" err="1">
                <a:latin typeface="Century Gothic" panose="020B0502020202020204" pitchFamily="34" charset="0"/>
              </a:rPr>
              <a:t>Llevas</a:t>
            </a:r>
            <a:r>
              <a:rPr lang="en-GB" sz="3200" dirty="0">
                <a:latin typeface="Century Gothic" panose="020B0502020202020204" pitchFamily="34" charset="0"/>
              </a:rPr>
              <a:t> una mochila</a:t>
            </a:r>
            <a:r>
              <a:rPr lang="en-GB" sz="3200" b="1" dirty="0">
                <a:latin typeface="Century Gothic" panose="020B0502020202020204" pitchFamily="34" charset="0"/>
              </a:rPr>
              <a:t>?</a:t>
            </a:r>
          </a:p>
        </p:txBody>
      </p:sp>
      <p:sp>
        <p:nvSpPr>
          <p:cNvPr id="10" name="TextBox 9">
            <a:extLst>
              <a:ext uri="{FF2B5EF4-FFF2-40B4-BE49-F238E27FC236}">
                <a16:creationId xmlns:a16="http://schemas.microsoft.com/office/drawing/2014/main" id="{64E77272-4EA3-442E-A4AC-8517C3B60523}"/>
              </a:ext>
            </a:extLst>
          </p:cNvPr>
          <p:cNvSpPr txBox="1"/>
          <p:nvPr/>
        </p:nvSpPr>
        <p:spPr>
          <a:xfrm>
            <a:off x="7885108" y="4419301"/>
            <a:ext cx="3906315" cy="1077218"/>
          </a:xfrm>
          <a:prstGeom prst="rect">
            <a:avLst/>
          </a:prstGeom>
          <a:noFill/>
        </p:spPr>
        <p:txBody>
          <a:bodyPr wrap="square" rtlCol="0">
            <a:spAutoFit/>
          </a:bodyPr>
          <a:lstStyle/>
          <a:p>
            <a:pPr algn="ctr">
              <a:defRPr/>
            </a:pPr>
            <a:r>
              <a:rPr lang="en-GB" sz="3200" u="sng" dirty="0">
                <a:latin typeface="Century Gothic" panose="020B0502020202020204" pitchFamily="34" charset="0"/>
              </a:rPr>
              <a:t>Do you carry</a:t>
            </a:r>
            <a:r>
              <a:rPr lang="en-GB" sz="3200" dirty="0">
                <a:latin typeface="Century Gothic" panose="020B0502020202020204" pitchFamily="34" charset="0"/>
              </a:rPr>
              <a:t> a rucksack?</a:t>
            </a:r>
          </a:p>
        </p:txBody>
      </p:sp>
      <p:sp>
        <p:nvSpPr>
          <p:cNvPr id="11" name="Title 10">
            <a:extLst>
              <a:ext uri="{FF2B5EF4-FFF2-40B4-BE49-F238E27FC236}">
                <a16:creationId xmlns:a16="http://schemas.microsoft.com/office/drawing/2014/main" id="{3904E0DE-C4E1-46E7-8482-6FCEC1FBBF3C}"/>
              </a:ext>
            </a:extLst>
          </p:cNvPr>
          <p:cNvSpPr>
            <a:spLocks noGrp="1"/>
          </p:cNvSpPr>
          <p:nvPr>
            <p:ph type="title"/>
          </p:nvPr>
        </p:nvSpPr>
        <p:spPr/>
        <p:txBody>
          <a:bodyPr/>
          <a:lstStyle/>
          <a:p>
            <a:pPr rtl="0" eaLnBrk="1" latinLnBrk="0" hangingPunct="1"/>
            <a:r>
              <a:rPr lang="en-GB" sz="3600" b="1" kern="1200" dirty="0">
                <a:solidFill>
                  <a:srgbClr val="FFFFFF"/>
                </a:solidFill>
                <a:effectLst/>
                <a:latin typeface="Century Gothic" panose="020B0502020202020204" pitchFamily="34" charset="0"/>
                <a:ea typeface="+mn-ea"/>
                <a:cs typeface="+mn-cs"/>
              </a:rPr>
              <a:t>Yes/no questions</a:t>
            </a:r>
            <a:endParaRPr lang="en-GB" dirty="0">
              <a:effectLst/>
              <a:latin typeface="Century Gothic" panose="020B0502020202020204" pitchFamily="34" charset="0"/>
            </a:endParaRPr>
          </a:p>
        </p:txBody>
      </p:sp>
      <p:pic>
        <p:nvPicPr>
          <p:cNvPr id="14" name="Picture 13" descr="An orange and grey backpack&#10;&#10;Description automatically generated">
            <a:extLst>
              <a:ext uri="{FF2B5EF4-FFF2-40B4-BE49-F238E27FC236}">
                <a16:creationId xmlns:a16="http://schemas.microsoft.com/office/drawing/2014/main" id="{3F9CF5DC-D4BE-47FC-ADA1-DB8BA8FFC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572" y="587658"/>
            <a:ext cx="1769390" cy="2165219"/>
          </a:xfrm>
          <a:prstGeom prst="rect">
            <a:avLst/>
          </a:prstGeom>
        </p:spPr>
      </p:pic>
    </p:spTree>
    <p:extLst>
      <p:ext uri="{BB962C8B-B14F-4D97-AF65-F5344CB8AC3E}">
        <p14:creationId xmlns:p14="http://schemas.microsoft.com/office/powerpoint/2010/main" val="605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C7E6CB-5931-4060-82B4-97CBCA59132C}"/>
              </a:ext>
            </a:extLst>
          </p:cNvPr>
          <p:cNvSpPr txBox="1"/>
          <p:nvPr/>
        </p:nvSpPr>
        <p:spPr>
          <a:xfrm>
            <a:off x="234945" y="2223098"/>
            <a:ext cx="5420055" cy="516360"/>
          </a:xfrm>
          <a:prstGeom prst="rect">
            <a:avLst/>
          </a:prstGeom>
          <a:noFill/>
        </p:spPr>
        <p:txBody>
          <a:bodyPr wrap="square" rtlCol="0">
            <a:spAutoFit/>
          </a:bodyPr>
          <a:lstStyle/>
          <a:p>
            <a:pPr lvl="0">
              <a:lnSpc>
                <a:spcPct val="107000"/>
              </a:lnSpc>
            </a:pPr>
            <a:r>
              <a:rPr lang="es-ES" sz="2800" dirty="0">
                <a:latin typeface="Century Gothic" panose="020B0502020202020204" pitchFamily="34" charset="0"/>
                <a:ea typeface="Century Gothic"/>
                <a:cs typeface="Century Gothic"/>
                <a:sym typeface="Century Gothic"/>
              </a:rPr>
              <a:t>1. </a:t>
            </a:r>
            <a:r>
              <a:rPr lang="es-ES" sz="2800" b="1" dirty="0">
                <a:solidFill>
                  <a:srgbClr val="C00000"/>
                </a:solidFill>
                <a:latin typeface="Century Gothic" panose="020B0502020202020204" pitchFamily="34" charset="0"/>
                <a:ea typeface="Century Gothic"/>
                <a:cs typeface="Century Gothic"/>
                <a:sym typeface="Century Gothic"/>
              </a:rPr>
              <a:t>Do you </a:t>
            </a:r>
            <a:r>
              <a:rPr lang="es-ES" sz="2800" b="1" dirty="0">
                <a:latin typeface="Century Gothic" panose="020B0502020202020204" pitchFamily="34" charset="0"/>
                <a:ea typeface="Century Gothic"/>
                <a:cs typeface="Century Gothic"/>
                <a:sym typeface="Century Gothic"/>
              </a:rPr>
              <a:t>study</a:t>
            </a:r>
            <a:r>
              <a:rPr lang="es-ES" sz="2800" dirty="0">
                <a:latin typeface="Century Gothic" panose="020B0502020202020204" pitchFamily="34" charset="0"/>
                <a:ea typeface="Century Gothic"/>
                <a:cs typeface="Century Gothic"/>
                <a:sym typeface="Century Gothic"/>
              </a:rPr>
              <a:t> art?</a:t>
            </a:r>
          </a:p>
        </p:txBody>
      </p:sp>
      <p:sp>
        <p:nvSpPr>
          <p:cNvPr id="8" name="TextBox 7">
            <a:extLst>
              <a:ext uri="{FF2B5EF4-FFF2-40B4-BE49-F238E27FC236}">
                <a16:creationId xmlns:a16="http://schemas.microsoft.com/office/drawing/2014/main" id="{DB075B31-F0CA-4DBF-A125-C6EB2EAC2122}"/>
              </a:ext>
            </a:extLst>
          </p:cNvPr>
          <p:cNvSpPr txBox="1"/>
          <p:nvPr/>
        </p:nvSpPr>
        <p:spPr>
          <a:xfrm>
            <a:off x="6475905" y="2225563"/>
            <a:ext cx="4327324" cy="516360"/>
          </a:xfrm>
          <a:prstGeom prst="rect">
            <a:avLst/>
          </a:prstGeom>
          <a:noFill/>
        </p:spPr>
        <p:txBody>
          <a:bodyPr wrap="square" rtlCol="0">
            <a:spAutoFit/>
          </a:bodyPr>
          <a:lstStyle/>
          <a:p>
            <a:pPr lvl="0">
              <a:lnSpc>
                <a:spcPct val="107000"/>
              </a:lnSpc>
            </a:pPr>
            <a:r>
              <a:rPr lang="es-ES" sz="2800" dirty="0">
                <a:latin typeface="Century Gothic" panose="020B0502020202020204" pitchFamily="34" charset="0"/>
                <a:ea typeface="Century Gothic"/>
                <a:cs typeface="Century Gothic"/>
                <a:sym typeface="Century Gothic"/>
              </a:rPr>
              <a:t>4. </a:t>
            </a:r>
            <a:r>
              <a:rPr lang="es-ES" sz="2800" b="1" dirty="0">
                <a:solidFill>
                  <a:srgbClr val="C00000"/>
                </a:solidFill>
                <a:latin typeface="Century Gothic" panose="020B0502020202020204" pitchFamily="34" charset="0"/>
                <a:ea typeface="Century Gothic"/>
                <a:cs typeface="Century Gothic"/>
                <a:sym typeface="Century Gothic"/>
              </a:rPr>
              <a:t>Do you </a:t>
            </a:r>
            <a:r>
              <a:rPr lang="es-ES" sz="2800" b="1" dirty="0">
                <a:latin typeface="Century Gothic" panose="020B0502020202020204" pitchFamily="34" charset="0"/>
                <a:ea typeface="Century Gothic"/>
                <a:cs typeface="Century Gothic"/>
                <a:sym typeface="Century Gothic"/>
              </a:rPr>
              <a:t>walk</a:t>
            </a:r>
            <a:r>
              <a:rPr lang="es-ES" sz="2800" dirty="0">
                <a:latin typeface="Century Gothic" panose="020B0502020202020204" pitchFamily="34" charset="0"/>
                <a:ea typeface="Century Gothic"/>
                <a:cs typeface="Century Gothic"/>
                <a:sym typeface="Century Gothic"/>
              </a:rPr>
              <a:t> much?</a:t>
            </a:r>
          </a:p>
        </p:txBody>
      </p:sp>
      <p:sp>
        <p:nvSpPr>
          <p:cNvPr id="9" name="TextBox 8">
            <a:extLst>
              <a:ext uri="{FF2B5EF4-FFF2-40B4-BE49-F238E27FC236}">
                <a16:creationId xmlns:a16="http://schemas.microsoft.com/office/drawing/2014/main" id="{B1F19837-645A-4D37-89FB-555DC2B4E638}"/>
              </a:ext>
            </a:extLst>
          </p:cNvPr>
          <p:cNvSpPr txBox="1"/>
          <p:nvPr/>
        </p:nvSpPr>
        <p:spPr>
          <a:xfrm>
            <a:off x="156788" y="5071327"/>
            <a:ext cx="5757272" cy="516360"/>
          </a:xfrm>
          <a:prstGeom prst="rect">
            <a:avLst/>
          </a:prstGeom>
          <a:noFill/>
        </p:spPr>
        <p:txBody>
          <a:bodyPr wrap="square" rtlCol="0">
            <a:spAutoFit/>
          </a:bodyPr>
          <a:lstStyle/>
          <a:p>
            <a:pPr lvl="0">
              <a:lnSpc>
                <a:spcPct val="107000"/>
              </a:lnSpc>
            </a:pPr>
            <a:r>
              <a:rPr lang="es-ES" sz="2800" dirty="0">
                <a:latin typeface="Century Gothic" panose="020B0502020202020204" pitchFamily="34" charset="0"/>
                <a:ea typeface="Century Gothic"/>
                <a:cs typeface="Century Gothic"/>
                <a:sym typeface="Century Gothic"/>
              </a:rPr>
              <a:t>3. </a:t>
            </a:r>
            <a:r>
              <a:rPr lang="es-ES" sz="2800" b="1" dirty="0">
                <a:solidFill>
                  <a:srgbClr val="C00000"/>
                </a:solidFill>
                <a:latin typeface="Century Gothic" panose="020B0502020202020204" pitchFamily="34" charset="0"/>
                <a:ea typeface="Century Gothic"/>
                <a:cs typeface="Century Gothic"/>
                <a:sym typeface="Century Gothic"/>
              </a:rPr>
              <a:t>Do you </a:t>
            </a:r>
            <a:r>
              <a:rPr lang="es-ES" sz="2800" b="1" dirty="0">
                <a:latin typeface="Century Gothic" panose="020B0502020202020204" pitchFamily="34" charset="0"/>
                <a:ea typeface="Century Gothic"/>
                <a:cs typeface="Century Gothic"/>
                <a:sym typeface="Century Gothic"/>
              </a:rPr>
              <a:t>speak</a:t>
            </a:r>
            <a:r>
              <a:rPr lang="es-ES" sz="2800" dirty="0">
                <a:latin typeface="Century Gothic" panose="020B0502020202020204" pitchFamily="34" charset="0"/>
                <a:ea typeface="Century Gothic"/>
                <a:cs typeface="Century Gothic"/>
                <a:sym typeface="Century Gothic"/>
              </a:rPr>
              <a:t> with Mr. López?</a:t>
            </a:r>
          </a:p>
        </p:txBody>
      </p:sp>
      <p:sp>
        <p:nvSpPr>
          <p:cNvPr id="10" name="TextBox 9">
            <a:extLst>
              <a:ext uri="{FF2B5EF4-FFF2-40B4-BE49-F238E27FC236}">
                <a16:creationId xmlns:a16="http://schemas.microsoft.com/office/drawing/2014/main" id="{0C7CCFB1-C78D-4F53-AD6E-3778BA07B59B}"/>
              </a:ext>
            </a:extLst>
          </p:cNvPr>
          <p:cNvSpPr txBox="1"/>
          <p:nvPr/>
        </p:nvSpPr>
        <p:spPr>
          <a:xfrm>
            <a:off x="117717" y="3608621"/>
            <a:ext cx="6185268" cy="517770"/>
          </a:xfrm>
          <a:prstGeom prst="rect">
            <a:avLst/>
          </a:prstGeom>
          <a:noFill/>
        </p:spPr>
        <p:txBody>
          <a:bodyPr wrap="square" rtlCol="0">
            <a:spAutoFit/>
          </a:bodyPr>
          <a:lstStyle/>
          <a:p>
            <a:pPr lvl="0">
              <a:lnSpc>
                <a:spcPct val="107000"/>
              </a:lnSpc>
            </a:pPr>
            <a:r>
              <a:rPr lang="es-ES" sz="2800" dirty="0">
                <a:latin typeface="Century Gothic" panose="020B0502020202020204" pitchFamily="34" charset="0"/>
                <a:ea typeface="Century Gothic"/>
                <a:cs typeface="Century Gothic"/>
                <a:sym typeface="Century Gothic"/>
              </a:rPr>
              <a:t>2. </a:t>
            </a:r>
            <a:r>
              <a:rPr lang="es-ES" sz="2800" b="1" dirty="0">
                <a:solidFill>
                  <a:srgbClr val="C00000"/>
                </a:solidFill>
                <a:latin typeface="Century Gothic" panose="020B0502020202020204" pitchFamily="34" charset="0"/>
                <a:ea typeface="Century Gothic"/>
                <a:cs typeface="Century Gothic"/>
                <a:sym typeface="Century Gothic"/>
              </a:rPr>
              <a:t>You</a:t>
            </a:r>
            <a:r>
              <a:rPr lang="es-ES" sz="2800" dirty="0">
                <a:latin typeface="Century Gothic" panose="020B0502020202020204" pitchFamily="34" charset="0"/>
                <a:ea typeface="Century Gothic"/>
                <a:cs typeface="Century Gothic"/>
                <a:sym typeface="Century Gothic"/>
              </a:rPr>
              <a:t> </a:t>
            </a:r>
            <a:r>
              <a:rPr lang="es-ES" sz="2800" b="1" dirty="0">
                <a:latin typeface="Century Gothic" panose="020B0502020202020204" pitchFamily="34" charset="0"/>
                <a:ea typeface="Century Gothic"/>
                <a:cs typeface="Century Gothic"/>
                <a:sym typeface="Century Gothic"/>
              </a:rPr>
              <a:t>don’t listen </a:t>
            </a:r>
            <a:r>
              <a:rPr lang="es-ES" sz="2800" dirty="0">
                <a:latin typeface="Century Gothic" panose="020B0502020202020204" pitchFamily="34" charset="0"/>
                <a:ea typeface="Century Gothic"/>
                <a:cs typeface="Century Gothic"/>
                <a:sym typeface="Century Gothic"/>
              </a:rPr>
              <a:t>to music in class.</a:t>
            </a:r>
          </a:p>
        </p:txBody>
      </p:sp>
      <p:sp>
        <p:nvSpPr>
          <p:cNvPr id="12" name="TextBox 11">
            <a:extLst>
              <a:ext uri="{FF2B5EF4-FFF2-40B4-BE49-F238E27FC236}">
                <a16:creationId xmlns:a16="http://schemas.microsoft.com/office/drawing/2014/main" id="{FD3372C9-5F45-41EA-BB97-7BF472E39C83}"/>
              </a:ext>
            </a:extLst>
          </p:cNvPr>
          <p:cNvSpPr txBox="1"/>
          <p:nvPr/>
        </p:nvSpPr>
        <p:spPr>
          <a:xfrm>
            <a:off x="6358292" y="3610031"/>
            <a:ext cx="6792326" cy="516360"/>
          </a:xfrm>
          <a:prstGeom prst="rect">
            <a:avLst/>
          </a:prstGeom>
          <a:noFill/>
        </p:spPr>
        <p:txBody>
          <a:bodyPr wrap="square" rtlCol="0">
            <a:spAutoFit/>
          </a:bodyPr>
          <a:lstStyle/>
          <a:p>
            <a:pPr lvl="0">
              <a:lnSpc>
                <a:spcPct val="107000"/>
              </a:lnSpc>
            </a:pPr>
            <a:r>
              <a:rPr lang="es-ES" sz="2800" dirty="0">
                <a:latin typeface="Century Gothic" panose="020B0502020202020204" pitchFamily="34" charset="0"/>
                <a:ea typeface="Century Gothic"/>
                <a:cs typeface="Century Gothic"/>
                <a:sym typeface="Century Gothic"/>
              </a:rPr>
              <a:t>5. </a:t>
            </a:r>
            <a:r>
              <a:rPr lang="es-ES" sz="2800" b="1" dirty="0">
                <a:solidFill>
                  <a:srgbClr val="C00000"/>
                </a:solidFill>
                <a:latin typeface="Century Gothic" panose="020B0502020202020204" pitchFamily="34" charset="0"/>
                <a:ea typeface="Century Gothic"/>
                <a:cs typeface="Century Gothic"/>
                <a:sym typeface="Century Gothic"/>
              </a:rPr>
              <a:t>You</a:t>
            </a:r>
            <a:r>
              <a:rPr lang="es-ES" sz="2800" dirty="0">
                <a:latin typeface="Century Gothic" panose="020B0502020202020204" pitchFamily="34" charset="0"/>
                <a:ea typeface="Century Gothic"/>
                <a:cs typeface="Century Gothic"/>
                <a:sym typeface="Century Gothic"/>
              </a:rPr>
              <a:t> </a:t>
            </a:r>
            <a:r>
              <a:rPr lang="es-ES" sz="2800" b="1" dirty="0">
                <a:latin typeface="Century Gothic" panose="020B0502020202020204" pitchFamily="34" charset="0"/>
                <a:ea typeface="Century Gothic"/>
                <a:cs typeface="Century Gothic"/>
                <a:sym typeface="Century Gothic"/>
              </a:rPr>
              <a:t>don’t arrive </a:t>
            </a:r>
            <a:r>
              <a:rPr lang="es-ES" sz="2800" dirty="0">
                <a:latin typeface="Century Gothic" panose="020B0502020202020204" pitchFamily="34" charset="0"/>
                <a:ea typeface="Century Gothic"/>
                <a:cs typeface="Century Gothic"/>
                <a:sym typeface="Century Gothic"/>
              </a:rPr>
              <a:t>late.</a:t>
            </a:r>
          </a:p>
        </p:txBody>
      </p:sp>
      <p:sp>
        <p:nvSpPr>
          <p:cNvPr id="13" name="TextBox 12">
            <a:extLst>
              <a:ext uri="{FF2B5EF4-FFF2-40B4-BE49-F238E27FC236}">
                <a16:creationId xmlns:a16="http://schemas.microsoft.com/office/drawing/2014/main" id="{39533A69-6CA9-4222-89CB-F018F285B794}"/>
              </a:ext>
            </a:extLst>
          </p:cNvPr>
          <p:cNvSpPr txBox="1"/>
          <p:nvPr/>
        </p:nvSpPr>
        <p:spPr>
          <a:xfrm>
            <a:off x="537444" y="2824427"/>
            <a:ext cx="2965743" cy="516360"/>
          </a:xfrm>
          <a:prstGeom prst="rect">
            <a:avLst/>
          </a:prstGeom>
          <a:noFill/>
        </p:spPr>
        <p:txBody>
          <a:bodyPr wrap="square" rtlCol="0">
            <a:spAutoFit/>
          </a:bodyPr>
          <a:lstStyle/>
          <a:p>
            <a:pPr lvl="0">
              <a:lnSpc>
                <a:spcPct val="107000"/>
              </a:lnSpc>
            </a:pPr>
            <a:r>
              <a:rPr lang="es-ES" sz="2800" b="1" dirty="0">
                <a:latin typeface="Century Gothic" panose="020B0502020202020204" pitchFamily="34" charset="0"/>
                <a:ea typeface="Century Gothic"/>
                <a:cs typeface="Century Gothic"/>
                <a:sym typeface="Century Gothic"/>
              </a:rPr>
              <a:t>¿Estudi</a:t>
            </a:r>
            <a:r>
              <a:rPr lang="es-ES" sz="2800" b="1" dirty="0">
                <a:solidFill>
                  <a:srgbClr val="C00000"/>
                </a:solidFill>
                <a:latin typeface="Century Gothic" panose="020B0502020202020204" pitchFamily="34" charset="0"/>
                <a:ea typeface="Century Gothic"/>
                <a:cs typeface="Century Gothic"/>
                <a:sym typeface="Century Gothic"/>
              </a:rPr>
              <a:t>as</a:t>
            </a:r>
            <a:r>
              <a:rPr lang="es-ES" sz="2800" b="1" dirty="0">
                <a:latin typeface="Century Gothic" panose="020B0502020202020204" pitchFamily="34" charset="0"/>
                <a:ea typeface="Century Gothic"/>
                <a:cs typeface="Century Gothic"/>
                <a:sym typeface="Century Gothic"/>
              </a:rPr>
              <a:t> </a:t>
            </a:r>
            <a:r>
              <a:rPr lang="es-ES" sz="2800" dirty="0">
                <a:latin typeface="Century Gothic" panose="020B0502020202020204" pitchFamily="34" charset="0"/>
                <a:ea typeface="Century Gothic"/>
                <a:cs typeface="Century Gothic"/>
                <a:sym typeface="Century Gothic"/>
              </a:rPr>
              <a:t>arte?</a:t>
            </a:r>
          </a:p>
        </p:txBody>
      </p:sp>
      <p:sp>
        <p:nvSpPr>
          <p:cNvPr id="14" name="TextBox 13">
            <a:extLst>
              <a:ext uri="{FF2B5EF4-FFF2-40B4-BE49-F238E27FC236}">
                <a16:creationId xmlns:a16="http://schemas.microsoft.com/office/drawing/2014/main" id="{7BD667A4-9C14-450C-A998-62553BE03B28}"/>
              </a:ext>
            </a:extLst>
          </p:cNvPr>
          <p:cNvSpPr txBox="1"/>
          <p:nvPr/>
        </p:nvSpPr>
        <p:spPr>
          <a:xfrm>
            <a:off x="532035" y="4189877"/>
            <a:ext cx="5498104" cy="516360"/>
          </a:xfrm>
          <a:prstGeom prst="rect">
            <a:avLst/>
          </a:prstGeom>
          <a:noFill/>
        </p:spPr>
        <p:txBody>
          <a:bodyPr wrap="square" rtlCol="0">
            <a:spAutoFit/>
          </a:bodyPr>
          <a:lstStyle/>
          <a:p>
            <a:pPr lvl="0">
              <a:lnSpc>
                <a:spcPct val="107000"/>
              </a:lnSpc>
            </a:pPr>
            <a:r>
              <a:rPr lang="es-ES" sz="2800" b="1" dirty="0">
                <a:latin typeface="Century Gothic" panose="020B0502020202020204" pitchFamily="34" charset="0"/>
                <a:ea typeface="Century Gothic"/>
                <a:cs typeface="Century Gothic"/>
                <a:sym typeface="Century Gothic"/>
              </a:rPr>
              <a:t>No escuch</a:t>
            </a:r>
            <a:r>
              <a:rPr lang="es-ES" sz="2800" b="1" dirty="0">
                <a:solidFill>
                  <a:srgbClr val="C00000"/>
                </a:solidFill>
                <a:latin typeface="Century Gothic" panose="020B0502020202020204" pitchFamily="34" charset="0"/>
                <a:ea typeface="Century Gothic"/>
                <a:cs typeface="Century Gothic"/>
                <a:sym typeface="Century Gothic"/>
              </a:rPr>
              <a:t>as</a:t>
            </a:r>
            <a:r>
              <a:rPr lang="es-ES" sz="2800" b="1" dirty="0">
                <a:latin typeface="Century Gothic" panose="020B0502020202020204" pitchFamily="34" charset="0"/>
                <a:ea typeface="Century Gothic"/>
                <a:cs typeface="Century Gothic"/>
                <a:sym typeface="Century Gothic"/>
              </a:rPr>
              <a:t> </a:t>
            </a:r>
            <a:r>
              <a:rPr lang="es-ES" sz="2800" dirty="0">
                <a:latin typeface="Century Gothic" panose="020B0502020202020204" pitchFamily="34" charset="0"/>
                <a:ea typeface="Century Gothic"/>
                <a:cs typeface="Century Gothic"/>
                <a:sym typeface="Century Gothic"/>
              </a:rPr>
              <a:t>música en clase.</a:t>
            </a:r>
          </a:p>
        </p:txBody>
      </p:sp>
      <p:sp>
        <p:nvSpPr>
          <p:cNvPr id="15" name="TextBox 14">
            <a:extLst>
              <a:ext uri="{FF2B5EF4-FFF2-40B4-BE49-F238E27FC236}">
                <a16:creationId xmlns:a16="http://schemas.microsoft.com/office/drawing/2014/main" id="{9D1D3232-7AB1-4D4E-BD81-94B8FDBB80E1}"/>
              </a:ext>
            </a:extLst>
          </p:cNvPr>
          <p:cNvSpPr txBox="1"/>
          <p:nvPr/>
        </p:nvSpPr>
        <p:spPr>
          <a:xfrm>
            <a:off x="532035" y="5679612"/>
            <a:ext cx="5279174" cy="516360"/>
          </a:xfrm>
          <a:prstGeom prst="rect">
            <a:avLst/>
          </a:prstGeom>
          <a:noFill/>
        </p:spPr>
        <p:txBody>
          <a:bodyPr wrap="square" rtlCol="0">
            <a:spAutoFit/>
          </a:bodyPr>
          <a:lstStyle/>
          <a:p>
            <a:pPr lvl="0">
              <a:lnSpc>
                <a:spcPct val="107000"/>
              </a:lnSpc>
            </a:pPr>
            <a:r>
              <a:rPr lang="es-ES" sz="2800" b="1" dirty="0">
                <a:latin typeface="Century Gothic" panose="020B0502020202020204" pitchFamily="34" charset="0"/>
                <a:ea typeface="Century Gothic"/>
                <a:cs typeface="Century Gothic"/>
                <a:sym typeface="Century Gothic"/>
              </a:rPr>
              <a:t>¿Habl</a:t>
            </a:r>
            <a:r>
              <a:rPr lang="es-ES" sz="2800" b="1" dirty="0">
                <a:solidFill>
                  <a:srgbClr val="C00000"/>
                </a:solidFill>
                <a:latin typeface="Century Gothic" panose="020B0502020202020204" pitchFamily="34" charset="0"/>
                <a:ea typeface="Century Gothic"/>
                <a:cs typeface="Century Gothic"/>
                <a:sym typeface="Century Gothic"/>
              </a:rPr>
              <a:t>as</a:t>
            </a:r>
            <a:r>
              <a:rPr lang="es-ES" sz="2800" b="1" dirty="0">
                <a:latin typeface="Century Gothic" panose="020B0502020202020204" pitchFamily="34" charset="0"/>
                <a:ea typeface="Century Gothic"/>
                <a:cs typeface="Century Gothic"/>
                <a:sym typeface="Century Gothic"/>
              </a:rPr>
              <a:t> </a:t>
            </a:r>
            <a:r>
              <a:rPr lang="es-ES" sz="2800" dirty="0">
                <a:latin typeface="Century Gothic" panose="020B0502020202020204" pitchFamily="34" charset="0"/>
                <a:ea typeface="Century Gothic"/>
                <a:cs typeface="Century Gothic"/>
                <a:sym typeface="Century Gothic"/>
              </a:rPr>
              <a:t>con Señor López?</a:t>
            </a:r>
          </a:p>
        </p:txBody>
      </p:sp>
      <p:sp>
        <p:nvSpPr>
          <p:cNvPr id="16" name="TextBox 15">
            <a:extLst>
              <a:ext uri="{FF2B5EF4-FFF2-40B4-BE49-F238E27FC236}">
                <a16:creationId xmlns:a16="http://schemas.microsoft.com/office/drawing/2014/main" id="{208C845F-50B4-49EF-AAC4-874A40E86454}"/>
              </a:ext>
            </a:extLst>
          </p:cNvPr>
          <p:cNvSpPr txBox="1"/>
          <p:nvPr/>
        </p:nvSpPr>
        <p:spPr>
          <a:xfrm>
            <a:off x="6751494" y="2823131"/>
            <a:ext cx="4021974" cy="516360"/>
          </a:xfrm>
          <a:prstGeom prst="rect">
            <a:avLst/>
          </a:prstGeom>
          <a:noFill/>
        </p:spPr>
        <p:txBody>
          <a:bodyPr wrap="square" rtlCol="0">
            <a:spAutoFit/>
          </a:bodyPr>
          <a:lstStyle/>
          <a:p>
            <a:pPr lvl="0">
              <a:lnSpc>
                <a:spcPct val="107000"/>
              </a:lnSpc>
            </a:pPr>
            <a:r>
              <a:rPr lang="es-ES" sz="2800" b="1" dirty="0">
                <a:latin typeface="Century Gothic" panose="020B0502020202020204" pitchFamily="34" charset="0"/>
                <a:ea typeface="Century Gothic"/>
                <a:cs typeface="Century Gothic"/>
                <a:sym typeface="Century Gothic"/>
              </a:rPr>
              <a:t>¿Camin</a:t>
            </a:r>
            <a:r>
              <a:rPr lang="es-ES" sz="2800" b="1" dirty="0">
                <a:solidFill>
                  <a:srgbClr val="C00000"/>
                </a:solidFill>
                <a:latin typeface="Century Gothic" panose="020B0502020202020204" pitchFamily="34" charset="0"/>
                <a:ea typeface="Century Gothic"/>
                <a:cs typeface="Century Gothic"/>
                <a:sym typeface="Century Gothic"/>
              </a:rPr>
              <a:t>as</a:t>
            </a:r>
            <a:r>
              <a:rPr lang="es-ES" sz="2800" b="1" dirty="0">
                <a:latin typeface="Century Gothic" panose="020B0502020202020204" pitchFamily="34" charset="0"/>
                <a:ea typeface="Century Gothic"/>
                <a:cs typeface="Century Gothic"/>
                <a:sym typeface="Century Gothic"/>
              </a:rPr>
              <a:t> </a:t>
            </a:r>
            <a:r>
              <a:rPr lang="es-ES" sz="2800" dirty="0">
                <a:latin typeface="Century Gothic" panose="020B0502020202020204" pitchFamily="34" charset="0"/>
                <a:ea typeface="Century Gothic"/>
                <a:cs typeface="Century Gothic"/>
                <a:sym typeface="Century Gothic"/>
              </a:rPr>
              <a:t>mucho?</a:t>
            </a:r>
          </a:p>
        </p:txBody>
      </p:sp>
      <p:sp>
        <p:nvSpPr>
          <p:cNvPr id="17" name="TextBox 16">
            <a:extLst>
              <a:ext uri="{FF2B5EF4-FFF2-40B4-BE49-F238E27FC236}">
                <a16:creationId xmlns:a16="http://schemas.microsoft.com/office/drawing/2014/main" id="{209B2622-A42E-40AA-95CE-9B526351F0A8}"/>
              </a:ext>
            </a:extLst>
          </p:cNvPr>
          <p:cNvSpPr txBox="1"/>
          <p:nvPr/>
        </p:nvSpPr>
        <p:spPr>
          <a:xfrm>
            <a:off x="6803618" y="4186130"/>
            <a:ext cx="5066693" cy="516360"/>
          </a:xfrm>
          <a:prstGeom prst="rect">
            <a:avLst/>
          </a:prstGeom>
          <a:noFill/>
        </p:spPr>
        <p:txBody>
          <a:bodyPr wrap="square" rtlCol="0">
            <a:spAutoFit/>
          </a:bodyPr>
          <a:lstStyle/>
          <a:p>
            <a:pPr lvl="0">
              <a:lnSpc>
                <a:spcPct val="107000"/>
              </a:lnSpc>
            </a:pPr>
            <a:r>
              <a:rPr lang="es-ES" sz="2800" b="1" dirty="0">
                <a:latin typeface="Century Gothic" panose="020B0502020202020204" pitchFamily="34" charset="0"/>
                <a:ea typeface="Century Gothic"/>
                <a:cs typeface="Century Gothic"/>
                <a:sym typeface="Century Gothic"/>
              </a:rPr>
              <a:t>No lleg</a:t>
            </a:r>
            <a:r>
              <a:rPr lang="es-ES" sz="2800" b="1" dirty="0">
                <a:solidFill>
                  <a:srgbClr val="C00000"/>
                </a:solidFill>
                <a:latin typeface="Century Gothic" panose="020B0502020202020204" pitchFamily="34" charset="0"/>
                <a:ea typeface="Century Gothic"/>
                <a:cs typeface="Century Gothic"/>
                <a:sym typeface="Century Gothic"/>
              </a:rPr>
              <a:t>as</a:t>
            </a:r>
            <a:r>
              <a:rPr lang="es-ES" sz="2800" b="1" dirty="0">
                <a:latin typeface="Century Gothic" panose="020B0502020202020204" pitchFamily="34" charset="0"/>
                <a:ea typeface="Century Gothic"/>
                <a:cs typeface="Century Gothic"/>
                <a:sym typeface="Century Gothic"/>
              </a:rPr>
              <a:t> </a:t>
            </a:r>
            <a:r>
              <a:rPr lang="es-ES" sz="2800" dirty="0">
                <a:latin typeface="Century Gothic" panose="020B0502020202020204" pitchFamily="34" charset="0"/>
                <a:ea typeface="Century Gothic"/>
                <a:cs typeface="Century Gothic"/>
                <a:sym typeface="Century Gothic"/>
              </a:rPr>
              <a:t>tarde.</a:t>
            </a:r>
          </a:p>
        </p:txBody>
      </p:sp>
      <p:sp>
        <p:nvSpPr>
          <p:cNvPr id="18" name="Rounded Rectangle 18">
            <a:extLst>
              <a:ext uri="{FF2B5EF4-FFF2-40B4-BE49-F238E27FC236}">
                <a16:creationId xmlns:a16="http://schemas.microsoft.com/office/drawing/2014/main" id="{DE739432-69F1-4216-9695-B9460148EFF9}"/>
              </a:ext>
            </a:extLst>
          </p:cNvPr>
          <p:cNvSpPr/>
          <p:nvPr/>
        </p:nvSpPr>
        <p:spPr>
          <a:xfrm>
            <a:off x="628877" y="2833023"/>
            <a:ext cx="295373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ounded Rectangle 19">
            <a:extLst>
              <a:ext uri="{FF2B5EF4-FFF2-40B4-BE49-F238E27FC236}">
                <a16:creationId xmlns:a16="http://schemas.microsoft.com/office/drawing/2014/main" id="{534440FB-81BB-438C-8AF3-D31A3163DC64}"/>
              </a:ext>
            </a:extLst>
          </p:cNvPr>
          <p:cNvSpPr/>
          <p:nvPr/>
        </p:nvSpPr>
        <p:spPr>
          <a:xfrm>
            <a:off x="628875" y="5696107"/>
            <a:ext cx="5401263"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20" name="Rounded Rectangle 20">
            <a:extLst>
              <a:ext uri="{FF2B5EF4-FFF2-40B4-BE49-F238E27FC236}">
                <a16:creationId xmlns:a16="http://schemas.microsoft.com/office/drawing/2014/main" id="{412719F4-1CDC-4F7C-A304-A6F4BCC725F3}"/>
              </a:ext>
            </a:extLst>
          </p:cNvPr>
          <p:cNvSpPr/>
          <p:nvPr/>
        </p:nvSpPr>
        <p:spPr>
          <a:xfrm>
            <a:off x="6842931" y="2823131"/>
            <a:ext cx="357106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21" name="Rounded Rectangle 21">
            <a:extLst>
              <a:ext uri="{FF2B5EF4-FFF2-40B4-BE49-F238E27FC236}">
                <a16:creationId xmlns:a16="http://schemas.microsoft.com/office/drawing/2014/main" id="{CE28D356-5DE7-4F4E-BF1A-4F0CE62A0B1C}"/>
              </a:ext>
            </a:extLst>
          </p:cNvPr>
          <p:cNvSpPr/>
          <p:nvPr/>
        </p:nvSpPr>
        <p:spPr>
          <a:xfrm>
            <a:off x="6842931" y="4190351"/>
            <a:ext cx="357106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22" name="TextBox 21">
            <a:extLst>
              <a:ext uri="{FF2B5EF4-FFF2-40B4-BE49-F238E27FC236}">
                <a16:creationId xmlns:a16="http://schemas.microsoft.com/office/drawing/2014/main" id="{30267FAF-F50A-428F-928C-197D5EA00E98}"/>
              </a:ext>
            </a:extLst>
          </p:cNvPr>
          <p:cNvSpPr txBox="1"/>
          <p:nvPr/>
        </p:nvSpPr>
        <p:spPr>
          <a:xfrm>
            <a:off x="6397363" y="5047441"/>
            <a:ext cx="5653328" cy="516360"/>
          </a:xfrm>
          <a:prstGeom prst="rect">
            <a:avLst/>
          </a:prstGeom>
          <a:noFill/>
        </p:spPr>
        <p:txBody>
          <a:bodyPr wrap="square" rtlCol="0">
            <a:spAutoFit/>
          </a:bodyPr>
          <a:lstStyle/>
          <a:p>
            <a:pPr lvl="0">
              <a:lnSpc>
                <a:spcPct val="107000"/>
              </a:lnSpc>
            </a:pPr>
            <a:r>
              <a:rPr lang="es-ES" sz="2800" dirty="0">
                <a:latin typeface="Century Gothic" panose="020B0502020202020204" pitchFamily="34" charset="0"/>
                <a:ea typeface="Century Gothic"/>
                <a:cs typeface="Century Gothic"/>
                <a:sym typeface="Century Gothic"/>
              </a:rPr>
              <a:t>6. </a:t>
            </a:r>
            <a:r>
              <a:rPr lang="es-ES" sz="2800" b="1" dirty="0">
                <a:solidFill>
                  <a:srgbClr val="C00000"/>
                </a:solidFill>
                <a:latin typeface="Century Gothic" panose="020B0502020202020204" pitchFamily="34" charset="0"/>
                <a:ea typeface="Century Gothic"/>
                <a:cs typeface="Century Gothic"/>
                <a:sym typeface="Century Gothic"/>
              </a:rPr>
              <a:t>You</a:t>
            </a:r>
            <a:r>
              <a:rPr lang="es-ES" sz="2800" dirty="0">
                <a:latin typeface="Century Gothic" panose="020B0502020202020204" pitchFamily="34" charset="0"/>
                <a:ea typeface="Century Gothic"/>
                <a:cs typeface="Century Gothic"/>
                <a:sym typeface="Century Gothic"/>
              </a:rPr>
              <a:t> </a:t>
            </a:r>
            <a:r>
              <a:rPr lang="es-ES" sz="2800" b="1" dirty="0">
                <a:latin typeface="Century Gothic" panose="020B0502020202020204" pitchFamily="34" charset="0"/>
                <a:ea typeface="Century Gothic"/>
                <a:cs typeface="Century Gothic"/>
                <a:sym typeface="Century Gothic"/>
              </a:rPr>
              <a:t>don’t carry </a:t>
            </a:r>
            <a:r>
              <a:rPr lang="es-ES" sz="2800" dirty="0">
                <a:latin typeface="Century Gothic" panose="020B0502020202020204" pitchFamily="34" charset="0"/>
                <a:ea typeface="Century Gothic"/>
                <a:cs typeface="Century Gothic"/>
                <a:sym typeface="Century Gothic"/>
              </a:rPr>
              <a:t>a bag.</a:t>
            </a:r>
          </a:p>
        </p:txBody>
      </p:sp>
      <p:sp>
        <p:nvSpPr>
          <p:cNvPr id="23" name="TextBox 22">
            <a:extLst>
              <a:ext uri="{FF2B5EF4-FFF2-40B4-BE49-F238E27FC236}">
                <a16:creationId xmlns:a16="http://schemas.microsoft.com/office/drawing/2014/main" id="{F067828D-E94F-441A-A079-EC6FF4734E7F}"/>
              </a:ext>
            </a:extLst>
          </p:cNvPr>
          <p:cNvSpPr txBox="1"/>
          <p:nvPr/>
        </p:nvSpPr>
        <p:spPr>
          <a:xfrm>
            <a:off x="6739658" y="5650410"/>
            <a:ext cx="6223539" cy="516360"/>
          </a:xfrm>
          <a:prstGeom prst="rect">
            <a:avLst/>
          </a:prstGeom>
          <a:noFill/>
        </p:spPr>
        <p:txBody>
          <a:bodyPr wrap="square" rtlCol="0">
            <a:spAutoFit/>
          </a:bodyPr>
          <a:lstStyle/>
          <a:p>
            <a:pPr lvl="0">
              <a:lnSpc>
                <a:spcPct val="107000"/>
              </a:lnSpc>
            </a:pPr>
            <a:r>
              <a:rPr lang="es-ES" sz="2800" b="1" dirty="0">
                <a:latin typeface="Century Gothic" panose="020B0502020202020204" pitchFamily="34" charset="0"/>
                <a:ea typeface="Century Gothic"/>
                <a:cs typeface="Century Gothic"/>
                <a:sym typeface="Century Gothic"/>
              </a:rPr>
              <a:t>No llev</a:t>
            </a:r>
            <a:r>
              <a:rPr lang="es-ES" sz="2800" b="1" dirty="0">
                <a:solidFill>
                  <a:srgbClr val="C00000"/>
                </a:solidFill>
                <a:latin typeface="Century Gothic" panose="020B0502020202020204" pitchFamily="34" charset="0"/>
                <a:ea typeface="Century Gothic"/>
                <a:cs typeface="Century Gothic"/>
                <a:sym typeface="Century Gothic"/>
              </a:rPr>
              <a:t>as</a:t>
            </a:r>
            <a:r>
              <a:rPr lang="es-ES" sz="2800" b="1" dirty="0">
                <a:latin typeface="Century Gothic" panose="020B0502020202020204" pitchFamily="34" charset="0"/>
                <a:ea typeface="Century Gothic"/>
                <a:cs typeface="Century Gothic"/>
                <a:sym typeface="Century Gothic"/>
              </a:rPr>
              <a:t> </a:t>
            </a:r>
            <a:r>
              <a:rPr lang="es-ES" sz="2800" dirty="0">
                <a:latin typeface="Century Gothic" panose="020B0502020202020204" pitchFamily="34" charset="0"/>
                <a:ea typeface="Century Gothic"/>
                <a:cs typeface="Century Gothic"/>
                <a:sym typeface="Century Gothic"/>
              </a:rPr>
              <a:t>una bolsa.</a:t>
            </a:r>
          </a:p>
        </p:txBody>
      </p:sp>
      <p:sp>
        <p:nvSpPr>
          <p:cNvPr id="24" name="Rounded Rectangle 25">
            <a:extLst>
              <a:ext uri="{FF2B5EF4-FFF2-40B4-BE49-F238E27FC236}">
                <a16:creationId xmlns:a16="http://schemas.microsoft.com/office/drawing/2014/main" id="{9BF15A9B-5EB1-4003-B2FA-88C8E23CD0B1}"/>
              </a:ext>
            </a:extLst>
          </p:cNvPr>
          <p:cNvSpPr/>
          <p:nvPr/>
        </p:nvSpPr>
        <p:spPr>
          <a:xfrm>
            <a:off x="6842931" y="5650410"/>
            <a:ext cx="357106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25" name="Rounded Rectangle 26">
            <a:extLst>
              <a:ext uri="{FF2B5EF4-FFF2-40B4-BE49-F238E27FC236}">
                <a16:creationId xmlns:a16="http://schemas.microsoft.com/office/drawing/2014/main" id="{0F7F7AD7-26A3-4465-9A03-2CB9DA87C235}"/>
              </a:ext>
            </a:extLst>
          </p:cNvPr>
          <p:cNvSpPr/>
          <p:nvPr/>
        </p:nvSpPr>
        <p:spPr>
          <a:xfrm>
            <a:off x="628876" y="4238194"/>
            <a:ext cx="5401263"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4" name="Title 3">
            <a:extLst>
              <a:ext uri="{FF2B5EF4-FFF2-40B4-BE49-F238E27FC236}">
                <a16:creationId xmlns:a16="http://schemas.microsoft.com/office/drawing/2014/main" id="{D7D5CB21-7E8B-48ED-8179-22A01A999B9B}"/>
              </a:ext>
            </a:extLst>
          </p:cNvPr>
          <p:cNvSpPr>
            <a:spLocks noGrp="1"/>
          </p:cNvSpPr>
          <p:nvPr>
            <p:ph type="title"/>
          </p:nvPr>
        </p:nvSpPr>
        <p:spPr>
          <a:xfrm>
            <a:off x="-1" y="213557"/>
            <a:ext cx="4673459" cy="647577"/>
          </a:xfrm>
        </p:spPr>
        <p:txBody>
          <a:bodyPr>
            <a:normAutofit/>
          </a:bodyPr>
          <a:lstStyle/>
          <a:p>
            <a:pPr rtl="0" eaLnBrk="1" latinLnBrk="0" hangingPunct="1"/>
            <a:r>
              <a:rPr lang="en-GB" sz="2800" b="1" kern="1200" dirty="0" err="1">
                <a:effectLst/>
                <a:latin typeface="Century Gothic" panose="020B0502020202020204" pitchFamily="34" charset="0"/>
                <a:ea typeface="+mn-ea"/>
                <a:cs typeface="+mn-cs"/>
              </a:rPr>
              <a:t>Preguntas</a:t>
            </a:r>
            <a:r>
              <a:rPr lang="en-GB" sz="2800" b="1" kern="1200" dirty="0">
                <a:effectLst/>
                <a:latin typeface="Century Gothic" panose="020B0502020202020204" pitchFamily="34" charset="0"/>
                <a:ea typeface="+mn-ea"/>
                <a:cs typeface="+mn-cs"/>
              </a:rPr>
              <a:t> </a:t>
            </a:r>
            <a:r>
              <a:rPr lang="en-GB" sz="2800" b="1" kern="1200" dirty="0" err="1">
                <a:effectLst/>
                <a:latin typeface="Century Gothic" panose="020B0502020202020204" pitchFamily="34" charset="0"/>
                <a:ea typeface="+mn-ea"/>
                <a:cs typeface="+mn-cs"/>
              </a:rPr>
              <a:t>en</a:t>
            </a:r>
            <a:r>
              <a:rPr lang="en-GB" sz="2800" b="1" kern="1200" dirty="0">
                <a:effectLst/>
                <a:latin typeface="Century Gothic" panose="020B0502020202020204" pitchFamily="34" charset="0"/>
                <a:ea typeface="+mn-ea"/>
                <a:cs typeface="+mn-cs"/>
              </a:rPr>
              <a:t> </a:t>
            </a:r>
            <a:r>
              <a:rPr lang="en-GB" sz="2800" b="1" kern="1200" dirty="0" err="1">
                <a:effectLst/>
                <a:latin typeface="Century Gothic" panose="020B0502020202020204" pitchFamily="34" charset="0"/>
                <a:ea typeface="+mn-ea"/>
                <a:cs typeface="+mn-cs"/>
              </a:rPr>
              <a:t>español</a:t>
            </a:r>
            <a:endParaRPr lang="en-GB" sz="2800" dirty="0">
              <a:effectLst/>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396146" y="258166"/>
            <a:ext cx="1531998"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Title 15">
            <a:extLst>
              <a:ext uri="{FF2B5EF4-FFF2-40B4-BE49-F238E27FC236}">
                <a16:creationId xmlns:a16="http://schemas.microsoft.com/office/drawing/2014/main" id="{8C1D68F5-FC9E-48BF-8672-76C345D5243A}"/>
              </a:ext>
            </a:extLst>
          </p:cNvPr>
          <p:cNvSpPr txBox="1">
            <a:spLocks/>
          </p:cNvSpPr>
          <p:nvPr/>
        </p:nvSpPr>
        <p:spPr>
          <a:xfrm>
            <a:off x="10632828" y="-139358"/>
            <a:ext cx="1295316" cy="1195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chemeClr val="bg1"/>
                </a:solidFill>
                <a:latin typeface="Century Gothic" panose="020B0502020202020204" pitchFamily="34" charset="0"/>
                <a:ea typeface="+mn-ea"/>
                <a:cs typeface="+mn-cs"/>
              </a:rPr>
              <a:t>escribir</a:t>
            </a:r>
            <a:endParaRPr lang="en-GB" dirty="0">
              <a:solidFill>
                <a:schemeClr val="bg1"/>
              </a:solidFill>
            </a:endParaRPr>
          </a:p>
        </p:txBody>
      </p:sp>
      <p:sp>
        <p:nvSpPr>
          <p:cNvPr id="3" name="TextBox 2"/>
          <p:cNvSpPr txBox="1"/>
          <p:nvPr/>
        </p:nvSpPr>
        <p:spPr>
          <a:xfrm>
            <a:off x="101807" y="974474"/>
            <a:ext cx="8225212" cy="1200329"/>
          </a:xfrm>
          <a:prstGeom prst="rect">
            <a:avLst/>
          </a:prstGeom>
          <a:noFill/>
        </p:spPr>
        <p:txBody>
          <a:bodyPr wrap="square" rtlCol="0">
            <a:spAutoFit/>
          </a:bodyPr>
          <a:lstStyle/>
          <a:p>
            <a:r>
              <a:rPr lang="en-GB" sz="2400" dirty="0">
                <a:latin typeface="Century Gothic" panose="020B0502020202020204" pitchFamily="34" charset="0"/>
              </a:rPr>
              <a:t>Remember! There is no Spanish word for ‘do’ in questions. Just use the same verb form in questions </a:t>
            </a:r>
            <a:r>
              <a:rPr lang="en-GB" sz="2400" i="1" dirty="0">
                <a:latin typeface="Century Gothic" panose="020B0502020202020204" pitchFamily="34" charset="0"/>
              </a:rPr>
              <a:t>and</a:t>
            </a:r>
            <a:r>
              <a:rPr lang="en-GB" sz="2400" dirty="0">
                <a:latin typeface="Century Gothic" panose="020B0502020202020204" pitchFamily="34" charset="0"/>
              </a:rPr>
              <a:t> statements.</a:t>
            </a:r>
          </a:p>
        </p:txBody>
      </p:sp>
      <p:graphicFrame>
        <p:nvGraphicFramePr>
          <p:cNvPr id="2" name="Table 4">
            <a:extLst>
              <a:ext uri="{FF2B5EF4-FFF2-40B4-BE49-F238E27FC236}">
                <a16:creationId xmlns:a16="http://schemas.microsoft.com/office/drawing/2014/main" id="{3883F376-81AA-47BC-8A9D-C006F3B118E0}"/>
              </a:ext>
            </a:extLst>
          </p:cNvPr>
          <p:cNvGraphicFramePr>
            <a:graphicFrameLocks noGrp="1"/>
          </p:cNvGraphicFramePr>
          <p:nvPr>
            <p:extLst>
              <p:ext uri="{D42A27DB-BD31-4B8C-83A1-F6EECF244321}">
                <p14:modId xmlns:p14="http://schemas.microsoft.com/office/powerpoint/2010/main" val="3379426775"/>
              </p:ext>
            </p:extLst>
          </p:nvPr>
        </p:nvGraphicFramePr>
        <p:xfrm>
          <a:off x="8974404" y="831414"/>
          <a:ext cx="2953740" cy="1276569"/>
        </p:xfrm>
        <a:graphic>
          <a:graphicData uri="http://schemas.openxmlformats.org/drawingml/2006/table">
            <a:tbl>
              <a:tblPr firstRow="1" bandRow="1">
                <a:tableStyleId>{5940675A-B579-460E-94D1-54222C63F5DA}</a:tableStyleId>
              </a:tblPr>
              <a:tblGrid>
                <a:gridCol w="1476870">
                  <a:extLst>
                    <a:ext uri="{9D8B030D-6E8A-4147-A177-3AD203B41FA5}">
                      <a16:colId xmlns:a16="http://schemas.microsoft.com/office/drawing/2014/main" val="2985722880"/>
                    </a:ext>
                  </a:extLst>
                </a:gridCol>
                <a:gridCol w="1476870">
                  <a:extLst>
                    <a:ext uri="{9D8B030D-6E8A-4147-A177-3AD203B41FA5}">
                      <a16:colId xmlns:a16="http://schemas.microsoft.com/office/drawing/2014/main" val="744353166"/>
                    </a:ext>
                  </a:extLst>
                </a:gridCol>
              </a:tblGrid>
              <a:tr h="425523">
                <a:tc>
                  <a:txBody>
                    <a:bodyPr/>
                    <a:lstStyle/>
                    <a:p>
                      <a:pPr algn="ctr"/>
                      <a:r>
                        <a:rPr lang="en-GB" sz="2000" b="1" dirty="0" err="1">
                          <a:solidFill>
                            <a:schemeClr val="tx1"/>
                          </a:solidFill>
                        </a:rPr>
                        <a:t>estudiar</a:t>
                      </a:r>
                      <a:endParaRPr lang="en-GB" sz="2000" b="1" dirty="0">
                        <a:solidFill>
                          <a:schemeClr val="tx1"/>
                        </a:solidFill>
                      </a:endParaRPr>
                    </a:p>
                  </a:txBody>
                  <a:tcPr anchor="ctr"/>
                </a:tc>
                <a:tc>
                  <a:txBody>
                    <a:bodyPr/>
                    <a:lstStyle/>
                    <a:p>
                      <a:pPr algn="ctr"/>
                      <a:r>
                        <a:rPr lang="en-GB" sz="2000" b="1" dirty="0" err="1">
                          <a:solidFill>
                            <a:schemeClr val="tx1"/>
                          </a:solidFill>
                        </a:rPr>
                        <a:t>escuchar</a:t>
                      </a:r>
                      <a:endParaRPr lang="en-GB" sz="2000" b="1" dirty="0">
                        <a:solidFill>
                          <a:schemeClr val="tx1"/>
                        </a:solidFill>
                      </a:endParaRPr>
                    </a:p>
                  </a:txBody>
                  <a:tcPr anchor="ctr"/>
                </a:tc>
                <a:extLst>
                  <a:ext uri="{0D108BD9-81ED-4DB2-BD59-A6C34878D82A}">
                    <a16:rowId xmlns:a16="http://schemas.microsoft.com/office/drawing/2014/main" val="2244477659"/>
                  </a:ext>
                </a:extLst>
              </a:tr>
              <a:tr h="425523">
                <a:tc>
                  <a:txBody>
                    <a:bodyPr/>
                    <a:lstStyle/>
                    <a:p>
                      <a:pPr algn="ctr"/>
                      <a:r>
                        <a:rPr lang="en-GB" sz="2000" b="1" dirty="0" err="1">
                          <a:solidFill>
                            <a:schemeClr val="tx1"/>
                          </a:solidFill>
                        </a:rPr>
                        <a:t>hablar</a:t>
                      </a:r>
                      <a:endParaRPr lang="en-GB" sz="2000" b="1" dirty="0">
                        <a:solidFill>
                          <a:schemeClr val="tx1"/>
                        </a:solidFill>
                      </a:endParaRPr>
                    </a:p>
                  </a:txBody>
                  <a:tcPr anchor="ctr"/>
                </a:tc>
                <a:tc>
                  <a:txBody>
                    <a:bodyPr/>
                    <a:lstStyle/>
                    <a:p>
                      <a:pPr algn="ctr"/>
                      <a:r>
                        <a:rPr lang="en-GB" sz="2000" b="1" dirty="0" err="1">
                          <a:solidFill>
                            <a:schemeClr val="tx1"/>
                          </a:solidFill>
                        </a:rPr>
                        <a:t>caminar</a:t>
                      </a:r>
                      <a:endParaRPr lang="en-GB" sz="2000" b="1" dirty="0">
                        <a:solidFill>
                          <a:schemeClr val="tx1"/>
                        </a:solidFill>
                      </a:endParaRPr>
                    </a:p>
                  </a:txBody>
                  <a:tcPr anchor="ctr"/>
                </a:tc>
                <a:extLst>
                  <a:ext uri="{0D108BD9-81ED-4DB2-BD59-A6C34878D82A}">
                    <a16:rowId xmlns:a16="http://schemas.microsoft.com/office/drawing/2014/main" val="1849163239"/>
                  </a:ext>
                </a:extLst>
              </a:tr>
              <a:tr h="425523">
                <a:tc>
                  <a:txBody>
                    <a:bodyPr/>
                    <a:lstStyle/>
                    <a:p>
                      <a:pPr algn="ctr"/>
                      <a:r>
                        <a:rPr lang="en-GB" sz="2000" b="1" dirty="0" err="1">
                          <a:solidFill>
                            <a:schemeClr val="tx1"/>
                          </a:solidFill>
                        </a:rPr>
                        <a:t>llegar</a:t>
                      </a:r>
                      <a:endParaRPr lang="en-GB" sz="2000" b="1" dirty="0">
                        <a:solidFill>
                          <a:schemeClr val="tx1"/>
                        </a:solidFill>
                      </a:endParaRPr>
                    </a:p>
                  </a:txBody>
                  <a:tcPr anchor="ctr"/>
                </a:tc>
                <a:tc>
                  <a:txBody>
                    <a:bodyPr/>
                    <a:lstStyle/>
                    <a:p>
                      <a:pPr algn="ctr"/>
                      <a:r>
                        <a:rPr lang="en-GB" sz="2000" b="1" dirty="0" err="1">
                          <a:solidFill>
                            <a:schemeClr val="tx1"/>
                          </a:solidFill>
                        </a:rPr>
                        <a:t>llevar</a:t>
                      </a:r>
                      <a:endParaRPr lang="en-GB" sz="2000" b="1" dirty="0">
                        <a:solidFill>
                          <a:schemeClr val="tx1"/>
                        </a:solidFill>
                      </a:endParaRPr>
                    </a:p>
                  </a:txBody>
                  <a:tcPr anchor="ctr"/>
                </a:tc>
                <a:extLst>
                  <a:ext uri="{0D108BD9-81ED-4DB2-BD59-A6C34878D82A}">
                    <a16:rowId xmlns:a16="http://schemas.microsoft.com/office/drawing/2014/main" val="281033571"/>
                  </a:ext>
                </a:extLst>
              </a:tr>
            </a:tbl>
          </a:graphicData>
        </a:graphic>
      </p:graphicFrame>
      <p:sp>
        <p:nvSpPr>
          <p:cNvPr id="29" name="TextBox 28">
            <a:extLst>
              <a:ext uri="{FF2B5EF4-FFF2-40B4-BE49-F238E27FC236}">
                <a16:creationId xmlns:a16="http://schemas.microsoft.com/office/drawing/2014/main" id="{69E12A0E-D46F-445F-BB3A-1B2300B347C1}"/>
              </a:ext>
            </a:extLst>
          </p:cNvPr>
          <p:cNvSpPr txBox="1"/>
          <p:nvPr/>
        </p:nvSpPr>
        <p:spPr>
          <a:xfrm>
            <a:off x="5394756" y="315000"/>
            <a:ext cx="424757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t>Escribe </a:t>
            </a:r>
            <a:r>
              <a:rPr lang="en-GB" sz="2400" b="1" kern="0" dirty="0" err="1"/>
              <a:t>en</a:t>
            </a:r>
            <a:r>
              <a:rPr lang="en-GB" sz="2400" b="1" kern="0" dirty="0"/>
              <a:t> </a:t>
            </a:r>
            <a:r>
              <a:rPr lang="en-GB" sz="2400" b="1" kern="0" dirty="0" err="1"/>
              <a:t>español</a:t>
            </a:r>
            <a:r>
              <a:rPr lang="en-GB" sz="2400" b="1" kern="0" dirty="0"/>
              <a:t>.</a:t>
            </a:r>
            <a:endParaRPr kumimoji="0" lang="en-GB" sz="2400" b="1" i="0" u="none" strike="noStrike" kern="0" cap="none" spc="0" normalizeH="0" baseline="0" noProof="0" dirty="0">
              <a:ln>
                <a:noFill/>
              </a:ln>
              <a:effectLst/>
              <a:uLnTx/>
              <a:uFillTx/>
            </a:endParaRPr>
          </a:p>
        </p:txBody>
      </p:sp>
      <p:pic>
        <p:nvPicPr>
          <p:cNvPr id="30" name="Graphic 29" descr="Teacher">
            <a:extLst>
              <a:ext uri="{FF2B5EF4-FFF2-40B4-BE49-F238E27FC236}">
                <a16:creationId xmlns:a16="http://schemas.microsoft.com/office/drawing/2014/main" id="{189ACA5E-DA0D-4269-ACFE-A7E0DBD516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7544" y="123485"/>
            <a:ext cx="914400" cy="914400"/>
          </a:xfrm>
          <a:prstGeom prst="rect">
            <a:avLst/>
          </a:prstGeom>
        </p:spPr>
      </p:pic>
      <p:sp>
        <p:nvSpPr>
          <p:cNvPr id="28" name="Rectangle 27">
            <a:extLst>
              <a:ext uri="{FF2B5EF4-FFF2-40B4-BE49-F238E27FC236}">
                <a16:creationId xmlns:a16="http://schemas.microsoft.com/office/drawing/2014/main" id="{4A231D05-A967-46FD-AA8B-8671DCF2AE56}"/>
              </a:ext>
            </a:extLst>
          </p:cNvPr>
          <p:cNvSpPr/>
          <p:nvPr/>
        </p:nvSpPr>
        <p:spPr>
          <a:xfrm>
            <a:off x="8822267" y="731502"/>
            <a:ext cx="3105877" cy="144525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¿ayuda? </a:t>
            </a:r>
            <a:r>
              <a:rPr lang="en-GB" sz="4400" dirty="0">
                <a:solidFill>
                  <a:schemeClr val="tx1"/>
                </a:solidFill>
                <a:latin typeface="Century Gothic" panose="020B0502020202020204" pitchFamily="34" charset="0"/>
              </a:rPr>
              <a:t>🆘</a:t>
            </a:r>
            <a:endParaRPr lang="en-GB" sz="60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022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8" grpId="0" animBg="1"/>
      <p:bldP spid="19" grpId="0" animBg="1"/>
      <p:bldP spid="20" grpId="0" animBg="1"/>
      <p:bldP spid="21" grpId="0" animBg="1"/>
      <p:bldP spid="24" grpId="0" animBg="1"/>
      <p:bldP spid="25"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1 – Lesson 16</a:t>
            </a:r>
            <a:br>
              <a:rPr lang="en-GB" sz="1600" dirty="0"/>
            </a:br>
            <a:r>
              <a:rPr lang="en-GB" sz="1400" dirty="0"/>
              <a:t>Nick Avery</a:t>
            </a:r>
            <a:br>
              <a:rPr lang="en-GB" sz="1400" dirty="0"/>
            </a:br>
            <a:r>
              <a:rPr lang="en-GB" sz="1400" dirty="0"/>
              <a:t>Artwork: Mark Davies</a:t>
            </a:r>
            <a:br>
              <a:rPr lang="en-GB" sz="1400" dirty="0"/>
            </a:br>
            <a:br>
              <a:rPr lang="en-GB" sz="1400" dirty="0"/>
            </a:br>
            <a:r>
              <a:rPr lang="en-GB" sz="1400" dirty="0"/>
              <a:t>Date updated: 30.07.23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154532" y="2055049"/>
            <a:ext cx="6141765" cy="1484251"/>
          </a:xfrm>
        </p:spPr>
        <p:txBody>
          <a:bodyPr>
            <a:normAutofit fontScale="92500" lnSpcReduction="10000"/>
          </a:bodyPr>
          <a:lstStyle/>
          <a:p>
            <a:pPr algn="l"/>
            <a:r>
              <a:rPr lang="en-GB" sz="2400" dirty="0">
                <a:solidFill>
                  <a:prstClr val="white"/>
                </a:solidFill>
              </a:rPr>
              <a:t>negative 'no'</a:t>
            </a:r>
          </a:p>
          <a:p>
            <a:pPr algn="l"/>
            <a:r>
              <a:rPr lang="en-GB" sz="2400" dirty="0">
                <a:solidFill>
                  <a:prstClr val="white"/>
                </a:solidFill>
              </a:rPr>
              <a:t>present tense -</a:t>
            </a:r>
            <a:r>
              <a:rPr lang="en-GB" sz="2400" dirty="0" err="1">
                <a:solidFill>
                  <a:prstClr val="white"/>
                </a:solidFill>
              </a:rPr>
              <a:t>ar</a:t>
            </a:r>
            <a:r>
              <a:rPr lang="en-GB" sz="2400" dirty="0">
                <a:solidFill>
                  <a:prstClr val="white"/>
                </a:solidFill>
              </a:rPr>
              <a:t> verbs [revisited]</a:t>
            </a:r>
            <a:endParaRPr lang="en-US" dirty="0"/>
          </a:p>
          <a:p>
            <a:br>
              <a:rPr lang="en-GB" dirty="0"/>
            </a:br>
            <a:endParaRPr lang="en-GB"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154532" y="1445868"/>
            <a:ext cx="9452816" cy="844550"/>
          </a:xfrm>
        </p:spPr>
        <p:txBody>
          <a:bodyPr>
            <a:normAutofit fontScale="62500" lnSpcReduction="20000"/>
          </a:bodyPr>
          <a:lstStyle/>
          <a:p>
            <a:r>
              <a:rPr lang="en-GB" sz="5400" b="1" dirty="0">
                <a:solidFill>
                  <a:prstClr val="white"/>
                </a:solidFill>
              </a:rPr>
              <a:t>Saying what people do &amp; don't do (cont.)</a:t>
            </a:r>
            <a:endParaRPr lang="en-GB" dirty="0"/>
          </a:p>
        </p:txBody>
      </p:sp>
      <p:pic>
        <p:nvPicPr>
          <p:cNvPr id="6" name="Picture 5" descr="A school building with a lawn&#10;&#10;Description automatically generated">
            <a:extLst>
              <a:ext uri="{FF2B5EF4-FFF2-40B4-BE49-F238E27FC236}">
                <a16:creationId xmlns:a16="http://schemas.microsoft.com/office/drawing/2014/main" id="{57B5257B-D735-4677-92D3-6517B8C58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887" y="2797175"/>
            <a:ext cx="5199113" cy="2924501"/>
          </a:xfrm>
          <a:prstGeom prst="rect">
            <a:avLst/>
          </a:prstGeom>
          <a:ln>
            <a:solidFill>
              <a:schemeClr val="tx1"/>
            </a:solidFill>
          </a:ln>
        </p:spPr>
      </p:pic>
      <p:sp>
        <p:nvSpPr>
          <p:cNvPr id="7" name="TextBox 6">
            <a:extLst>
              <a:ext uri="{FF2B5EF4-FFF2-40B4-BE49-F238E27FC236}">
                <a16:creationId xmlns:a16="http://schemas.microsoft.com/office/drawing/2014/main" id="{211EEA44-2928-4C62-8754-603634D1513A}"/>
              </a:ext>
            </a:extLst>
          </p:cNvPr>
          <p:cNvSpPr txBox="1"/>
          <p:nvPr/>
        </p:nvSpPr>
        <p:spPr>
          <a:xfrm>
            <a:off x="6992887" y="5136901"/>
            <a:ext cx="5199113"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3200" b="1" i="0" u="none" strike="noStrike" kern="1200" cap="none" spc="0" normalizeH="0" baseline="0" noProof="0" dirty="0">
                <a:ln>
                  <a:noFill/>
                </a:ln>
                <a:solidFill>
                  <a:srgbClr val="FFFFFF"/>
                </a:solidFill>
                <a:effectLst/>
                <a:uLnTx/>
                <a:uFillTx/>
                <a:latin typeface="Century Gothic"/>
                <a:ea typeface="+mn-ea"/>
                <a:cs typeface="+mn-cs"/>
              </a:rPr>
              <a:t> la </a:t>
            </a:r>
            <a:r>
              <a:rPr kumimoji="0" lang="en-GB" sz="3200" b="1" i="0" u="none" strike="noStrike" kern="1200" cap="none" spc="0" normalizeH="0" baseline="0" noProof="0" dirty="0" err="1">
                <a:ln>
                  <a:noFill/>
                </a:ln>
                <a:solidFill>
                  <a:srgbClr val="FFFFFF"/>
                </a:solidFill>
                <a:effectLst/>
                <a:uLnTx/>
                <a:uFillTx/>
                <a:latin typeface="Century Gothic"/>
                <a:ea typeface="+mn-ea"/>
                <a:cs typeface="+mn-cs"/>
              </a:rPr>
              <a:t>escuela</a:t>
            </a: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54952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41469"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2A8AF4EA-406E-4750-8DAA-0D36CC5D6CE9}"/>
              </a:ext>
            </a:extLst>
          </p:cNvPr>
          <p:cNvSpPr>
            <a:spLocks noChangeArrowheads="1"/>
          </p:cNvSpPr>
          <p:nvPr/>
        </p:nvSpPr>
        <p:spPr bwMode="auto">
          <a:xfrm>
            <a:off x="9512083" y="1362298"/>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
        <p:nvSpPr>
          <p:cNvPr id="8" name="Rectangle 3">
            <a:extLst>
              <a:ext uri="{FF2B5EF4-FFF2-40B4-BE49-F238E27FC236}">
                <a16:creationId xmlns:a16="http://schemas.microsoft.com/office/drawing/2014/main" id="{BD80CEC5-0251-40F5-B671-86C372CF0CB9}"/>
              </a:ext>
            </a:extLst>
          </p:cNvPr>
          <p:cNvSpPr>
            <a:spLocks noChangeArrowheads="1"/>
          </p:cNvSpPr>
          <p:nvPr/>
        </p:nvSpPr>
        <p:spPr bwMode="auto">
          <a:xfrm>
            <a:off x="9509717" y="1362296"/>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9" name="Line 4">
            <a:extLst>
              <a:ext uri="{FF2B5EF4-FFF2-40B4-BE49-F238E27FC236}">
                <a16:creationId xmlns:a16="http://schemas.microsoft.com/office/drawing/2014/main" id="{CEE6AD32-28D3-446E-B82D-9130D4AE3BF4}"/>
              </a:ext>
            </a:extLst>
          </p:cNvPr>
          <p:cNvSpPr>
            <a:spLocks noChangeShapeType="1"/>
          </p:cNvSpPr>
          <p:nvPr/>
        </p:nvSpPr>
        <p:spPr bwMode="auto">
          <a:xfrm>
            <a:off x="10195456" y="1350870"/>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0" name="Line 7">
            <a:extLst>
              <a:ext uri="{FF2B5EF4-FFF2-40B4-BE49-F238E27FC236}">
                <a16:creationId xmlns:a16="http://schemas.microsoft.com/office/drawing/2014/main" id="{E8CECB9D-767B-4ABF-A7AD-35BEB86C48CA}"/>
              </a:ext>
            </a:extLst>
          </p:cNvPr>
          <p:cNvSpPr>
            <a:spLocks noChangeShapeType="1"/>
          </p:cNvSpPr>
          <p:nvPr/>
        </p:nvSpPr>
        <p:spPr bwMode="auto">
          <a:xfrm>
            <a:off x="10220144" y="135087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1" name="Line 9">
            <a:extLst>
              <a:ext uri="{FF2B5EF4-FFF2-40B4-BE49-F238E27FC236}">
                <a16:creationId xmlns:a16="http://schemas.microsoft.com/office/drawing/2014/main" id="{14CEBD6E-A983-4BC3-AAB5-5496B6BA8ED6}"/>
              </a:ext>
            </a:extLst>
          </p:cNvPr>
          <p:cNvSpPr>
            <a:spLocks noChangeShapeType="1"/>
          </p:cNvSpPr>
          <p:nvPr/>
        </p:nvSpPr>
        <p:spPr bwMode="auto">
          <a:xfrm>
            <a:off x="10195456" y="550712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2" name="Text Box 10">
            <a:extLst>
              <a:ext uri="{FF2B5EF4-FFF2-40B4-BE49-F238E27FC236}">
                <a16:creationId xmlns:a16="http://schemas.microsoft.com/office/drawing/2014/main" id="{839442A3-B3B0-4113-A26F-6FC416D51679}"/>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37107FEB-11B4-49A8-9224-DE4FE450B612}"/>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88AD4171-DBB3-47E9-B8FA-41297E522FA0}"/>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15" name="Table 14">
            <a:extLst>
              <a:ext uri="{FF2B5EF4-FFF2-40B4-BE49-F238E27FC236}">
                <a16:creationId xmlns:a16="http://schemas.microsoft.com/office/drawing/2014/main" id="{5429A83B-2565-4269-AB3C-81E8CEB565F6}"/>
              </a:ext>
            </a:extLst>
          </p:cNvPr>
          <p:cNvGraphicFramePr>
            <a:graphicFrameLocks noGrp="1"/>
          </p:cNvGraphicFramePr>
          <p:nvPr/>
        </p:nvGraphicFramePr>
        <p:xfrm>
          <a:off x="2668634" y="1379041"/>
          <a:ext cx="5517818" cy="4757335"/>
        </p:xfrm>
        <a:graphic>
          <a:graphicData uri="http://schemas.openxmlformats.org/drawingml/2006/table">
            <a:tbl>
              <a:tblPr firstRow="1" firstCol="1" bandRow="1"/>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caminar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walk, walking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estudiar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study</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studying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español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Spanish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inglés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English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arte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art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historia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history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señor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señora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Mrs.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mucho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much, a lot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pero</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AutoShape 11">
            <a:hlinkClick r:id="" action="ppaction://noaction" highlightClick="1"/>
            <a:extLst>
              <a:ext uri="{FF2B5EF4-FFF2-40B4-BE49-F238E27FC236}">
                <a16:creationId xmlns:a16="http://schemas.microsoft.com/office/drawing/2014/main" id="{0D7CCA63-12DE-4BC7-A0F7-915685BE2663}"/>
              </a:ext>
            </a:extLst>
          </p:cNvPr>
          <p:cNvSpPr>
            <a:spLocks noChangeArrowheads="1"/>
          </p:cNvSpPr>
          <p:nvPr/>
        </p:nvSpPr>
        <p:spPr bwMode="auto">
          <a:xfrm>
            <a:off x="9248819" y="5737549"/>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INICIO</a:t>
            </a:r>
          </a:p>
        </p:txBody>
      </p:sp>
      <p:grpSp>
        <p:nvGrpSpPr>
          <p:cNvPr id="17" name="Group 16">
            <a:extLst>
              <a:ext uri="{FF2B5EF4-FFF2-40B4-BE49-F238E27FC236}">
                <a16:creationId xmlns:a16="http://schemas.microsoft.com/office/drawing/2014/main" id="{DFC1E65B-A0ED-420A-9AF3-D785F5E2126D}"/>
              </a:ext>
            </a:extLst>
          </p:cNvPr>
          <p:cNvGrpSpPr/>
          <p:nvPr/>
        </p:nvGrpSpPr>
        <p:grpSpPr>
          <a:xfrm>
            <a:off x="3298263" y="1876851"/>
            <a:ext cx="2006648" cy="4227605"/>
            <a:chOff x="2634335" y="1842309"/>
            <a:chExt cx="2006648" cy="4227605"/>
          </a:xfrm>
        </p:grpSpPr>
        <p:sp>
          <p:nvSpPr>
            <p:cNvPr id="18" name="Rectangle 17">
              <a:extLst>
                <a:ext uri="{FF2B5EF4-FFF2-40B4-BE49-F238E27FC236}">
                  <a16:creationId xmlns:a16="http://schemas.microsoft.com/office/drawing/2014/main" id="{4C8EFC56-EB1E-46BC-AF43-6ACACF6CDF78}"/>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A5911E3D-1519-422B-A2F0-02BD743943F0}"/>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A7C75AD8-21EB-4470-A986-9423AE6FE6F9}"/>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53C61614-E68B-4752-92C3-91C463BB6D1D}"/>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1FDEC296-E9F5-451A-B868-05BFEDC57B34}"/>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8F17C28A-A0B1-4FF8-A513-198B65146AC8}"/>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54E89D09-7D27-416D-8AD7-B41FA516F509}"/>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a:extLst>
                <a:ext uri="{FF2B5EF4-FFF2-40B4-BE49-F238E27FC236}">
                  <a16:creationId xmlns:a16="http://schemas.microsoft.com/office/drawing/2014/main" id="{277516AE-D509-4AF7-AE19-7E15FE0610F2}"/>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6009EADC-F221-4E38-A4FA-DB1B4046A85A}"/>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5810EB06-A438-4850-A353-468E90182755}"/>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28" name="Group 27">
            <a:extLst>
              <a:ext uri="{FF2B5EF4-FFF2-40B4-BE49-F238E27FC236}">
                <a16:creationId xmlns:a16="http://schemas.microsoft.com/office/drawing/2014/main" id="{68457295-487B-461B-9E17-2394BBD4D9FA}"/>
              </a:ext>
            </a:extLst>
          </p:cNvPr>
          <p:cNvGrpSpPr/>
          <p:nvPr/>
        </p:nvGrpSpPr>
        <p:grpSpPr>
          <a:xfrm>
            <a:off x="5678383" y="1876851"/>
            <a:ext cx="2379502" cy="4227605"/>
            <a:chOff x="2634335" y="1842309"/>
            <a:chExt cx="2006648" cy="4227605"/>
          </a:xfrm>
        </p:grpSpPr>
        <p:sp>
          <p:nvSpPr>
            <p:cNvPr id="29" name="Rectangle 28">
              <a:extLst>
                <a:ext uri="{FF2B5EF4-FFF2-40B4-BE49-F238E27FC236}">
                  <a16:creationId xmlns:a16="http://schemas.microsoft.com/office/drawing/2014/main" id="{FDD29B46-22FB-4931-A12A-3AC9C0451AA7}"/>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0" name="Rectangle 29">
              <a:extLst>
                <a:ext uri="{FF2B5EF4-FFF2-40B4-BE49-F238E27FC236}">
                  <a16:creationId xmlns:a16="http://schemas.microsoft.com/office/drawing/2014/main" id="{4308817A-2DEF-405B-A253-EE8C49A136D0}"/>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1" name="Rectangle 30">
              <a:extLst>
                <a:ext uri="{FF2B5EF4-FFF2-40B4-BE49-F238E27FC236}">
                  <a16:creationId xmlns:a16="http://schemas.microsoft.com/office/drawing/2014/main" id="{436B9454-EDED-42CF-B273-390199909416}"/>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CFCEA6AA-924B-4CE6-9FC6-7B646C2A3F3A}"/>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FE5406EC-2E81-44D3-BD18-22765DB40EF4}"/>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FA3F7BF4-6617-4B3A-92CB-02B0C62D3D93}"/>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092DFD66-1866-4E72-95FA-659F085C0947}"/>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B28E1750-238C-497D-84C1-0C937E925066}"/>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7BDED173-8E08-41B9-98DF-AB26CB87D877}"/>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E0A169B1-3D34-4236-B681-5330FFA708A0}"/>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875"/>
            <a:ext cx="3441469"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DCE7D43-2F29-43DB-B3D9-084B1179ED3D}"/>
              </a:ext>
            </a:extLst>
          </p:cNvPr>
          <p:cNvGraphicFramePr>
            <a:graphicFrameLocks noGrp="1"/>
          </p:cNvGraphicFramePr>
          <p:nvPr>
            <p:extLst>
              <p:ext uri="{D42A27DB-BD31-4B8C-83A1-F6EECF244321}">
                <p14:modId xmlns:p14="http://schemas.microsoft.com/office/powerpoint/2010/main" val="504988836"/>
              </p:ext>
            </p:extLst>
          </p:nvPr>
        </p:nvGraphicFramePr>
        <p:xfrm>
          <a:off x="1076494" y="848511"/>
          <a:ext cx="10532125" cy="5390037"/>
        </p:xfrm>
        <a:graphic>
          <a:graphicData uri="http://schemas.openxmlformats.org/drawingml/2006/table">
            <a:tbl>
              <a:tblPr firstRow="1" bandRow="1">
                <a:tableStyleId>{5940675A-B579-460E-94D1-54222C63F5DA}</a:tableStyleId>
              </a:tblPr>
              <a:tblGrid>
                <a:gridCol w="2117061">
                  <a:extLst>
                    <a:ext uri="{9D8B030D-6E8A-4147-A177-3AD203B41FA5}">
                      <a16:colId xmlns:a16="http://schemas.microsoft.com/office/drawing/2014/main" val="3370418694"/>
                    </a:ext>
                  </a:extLst>
                </a:gridCol>
                <a:gridCol w="2103766">
                  <a:extLst>
                    <a:ext uri="{9D8B030D-6E8A-4147-A177-3AD203B41FA5}">
                      <a16:colId xmlns:a16="http://schemas.microsoft.com/office/drawing/2014/main" val="1528984329"/>
                    </a:ext>
                  </a:extLst>
                </a:gridCol>
                <a:gridCol w="2103766">
                  <a:extLst>
                    <a:ext uri="{9D8B030D-6E8A-4147-A177-3AD203B41FA5}">
                      <a16:colId xmlns:a16="http://schemas.microsoft.com/office/drawing/2014/main" val="3122931893"/>
                    </a:ext>
                  </a:extLst>
                </a:gridCol>
                <a:gridCol w="2103766">
                  <a:extLst>
                    <a:ext uri="{9D8B030D-6E8A-4147-A177-3AD203B41FA5}">
                      <a16:colId xmlns:a16="http://schemas.microsoft.com/office/drawing/2014/main" val="4105394796"/>
                    </a:ext>
                  </a:extLst>
                </a:gridCol>
                <a:gridCol w="2103766">
                  <a:extLst>
                    <a:ext uri="{9D8B030D-6E8A-4147-A177-3AD203B41FA5}">
                      <a16:colId xmlns:a16="http://schemas.microsoft.com/office/drawing/2014/main" val="2634263824"/>
                    </a:ext>
                  </a:extLst>
                </a:gridCol>
              </a:tblGrid>
              <a:tr h="528958">
                <a:tc>
                  <a:txBody>
                    <a:bodyPr/>
                    <a:lstStyle/>
                    <a:p>
                      <a:pPr algn="ctr"/>
                      <a:r>
                        <a:rPr lang="en-GB" sz="2400" b="1" dirty="0"/>
                        <a:t>Q</a:t>
                      </a:r>
                    </a:p>
                  </a:txBody>
                  <a:tcPr anchor="ctr">
                    <a:solidFill>
                      <a:schemeClr val="accent4">
                        <a:lumMod val="20000"/>
                        <a:lumOff val="80000"/>
                      </a:schemeClr>
                    </a:solidFill>
                  </a:tcPr>
                </a:tc>
                <a:tc>
                  <a:txBody>
                    <a:bodyPr/>
                    <a:lstStyle/>
                    <a:p>
                      <a:pPr algn="ctr"/>
                      <a:r>
                        <a:rPr lang="en-GB" sz="2400" b="1" dirty="0"/>
                        <a:t>R</a:t>
                      </a:r>
                    </a:p>
                  </a:txBody>
                  <a:tcPr anchor="ctr">
                    <a:solidFill>
                      <a:schemeClr val="accent4">
                        <a:lumMod val="20000"/>
                        <a:lumOff val="80000"/>
                      </a:schemeClr>
                    </a:solidFill>
                  </a:tcPr>
                </a:tc>
                <a:tc>
                  <a:txBody>
                    <a:bodyPr/>
                    <a:lstStyle/>
                    <a:p>
                      <a:pPr algn="ctr"/>
                      <a:r>
                        <a:rPr lang="en-GB" sz="2400" b="1" dirty="0"/>
                        <a:t>S</a:t>
                      </a:r>
                    </a:p>
                  </a:txBody>
                  <a:tcPr anchor="ctr">
                    <a:solidFill>
                      <a:schemeClr val="accent4">
                        <a:lumMod val="20000"/>
                        <a:lumOff val="80000"/>
                      </a:schemeClr>
                    </a:solidFill>
                  </a:tcPr>
                </a:tc>
                <a:tc>
                  <a:txBody>
                    <a:bodyPr/>
                    <a:lstStyle/>
                    <a:p>
                      <a:pPr algn="ctr"/>
                      <a:r>
                        <a:rPr lang="en-GB" sz="2400" b="1" dirty="0"/>
                        <a:t>T</a:t>
                      </a:r>
                    </a:p>
                  </a:txBody>
                  <a:tcPr anchor="ctr">
                    <a:solidFill>
                      <a:schemeClr val="accent4">
                        <a:lumMod val="20000"/>
                        <a:lumOff val="80000"/>
                      </a:schemeClr>
                    </a:solidFill>
                  </a:tcPr>
                </a:tc>
                <a:tc>
                  <a:txBody>
                    <a:bodyPr/>
                    <a:lstStyle/>
                    <a:p>
                      <a:pPr algn="ctr"/>
                      <a:r>
                        <a:rPr lang="en-GB" sz="2400" b="1" dirty="0"/>
                        <a:t>U</a:t>
                      </a:r>
                    </a:p>
                  </a:txBody>
                  <a:tcPr anchor="ctr">
                    <a:solidFill>
                      <a:schemeClr val="accent4">
                        <a:lumMod val="20000"/>
                        <a:lumOff val="80000"/>
                      </a:schemeClr>
                    </a:solidFill>
                  </a:tcPr>
                </a:tc>
                <a:extLst>
                  <a:ext uri="{0D108BD9-81ED-4DB2-BD59-A6C34878D82A}">
                    <a16:rowId xmlns:a16="http://schemas.microsoft.com/office/drawing/2014/main" val="3542558855"/>
                  </a:ext>
                </a:extLst>
              </a:tr>
              <a:tr h="798134">
                <a:tc>
                  <a:txBody>
                    <a:bodyPr/>
                    <a:lstStyle/>
                    <a:p>
                      <a:pPr algn="r"/>
                      <a:r>
                        <a:rPr lang="en-GB" sz="2400" dirty="0">
                          <a:solidFill>
                            <a:schemeClr val="tx1"/>
                          </a:solidFill>
                        </a:rPr>
                        <a:t>Mrs./Ms</a:t>
                      </a:r>
                    </a:p>
                  </a:txBody>
                  <a:tcPr anchor="ctr"/>
                </a:tc>
                <a:tc>
                  <a:txBody>
                    <a:bodyPr/>
                    <a:lstStyle/>
                    <a:p>
                      <a:pPr algn="l"/>
                      <a:r>
                        <a:rPr lang="en-GB" sz="2400" dirty="0">
                          <a:solidFill>
                            <a:schemeClr val="tx1"/>
                          </a:solidFill>
                        </a:rPr>
                        <a:t>             but</a:t>
                      </a: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1068103605"/>
                  </a:ext>
                </a:extLst>
              </a:tr>
              <a:tr h="798134">
                <a:tc>
                  <a:txBody>
                    <a:bodyPr/>
                    <a:lstStyle/>
                    <a:p>
                      <a:pPr algn="r"/>
                      <a:r>
                        <a:rPr lang="en-GB" sz="2400" dirty="0">
                          <a:solidFill>
                            <a:schemeClr val="tx1"/>
                          </a:solidFill>
                        </a:rPr>
                        <a:t>false</a:t>
                      </a:r>
                    </a:p>
                  </a:txBody>
                  <a:tcPr anchor="ctr"/>
                </a:tc>
                <a:tc>
                  <a:txBody>
                    <a:bodyPr/>
                    <a:lstStyle/>
                    <a:p>
                      <a:pPr algn="ctr"/>
                      <a:r>
                        <a:rPr lang="en-GB" sz="2400" dirty="0">
                          <a:solidFill>
                            <a:schemeClr val="tx1"/>
                          </a:solidFill>
                        </a:rPr>
                        <a:t>or</a:t>
                      </a: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r"/>
                      <a:r>
                        <a:rPr lang="en-GB" sz="2400" dirty="0">
                          <a:solidFill>
                            <a:schemeClr val="tx1"/>
                          </a:solidFill>
                        </a:rPr>
                        <a:t>no, not</a:t>
                      </a:r>
                    </a:p>
                  </a:txBody>
                  <a:tcPr anchor="ctr"/>
                </a:tc>
                <a:extLst>
                  <a:ext uri="{0D108BD9-81ED-4DB2-BD59-A6C34878D82A}">
                    <a16:rowId xmlns:a16="http://schemas.microsoft.com/office/drawing/2014/main" val="2083198447"/>
                  </a:ext>
                </a:extLst>
              </a:tr>
              <a:tr h="798134">
                <a:tc>
                  <a:txBody>
                    <a:bodyPr/>
                    <a:lstStyle/>
                    <a:p>
                      <a:pPr algn="r"/>
                      <a:r>
                        <a:rPr lang="en-GB" sz="2000" dirty="0">
                          <a:solidFill>
                            <a:schemeClr val="tx1"/>
                          </a:solidFill>
                        </a:rPr>
                        <a:t>I understand</a:t>
                      </a: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ctr"/>
                      <a:r>
                        <a:rPr lang="en-GB" sz="2400" dirty="0">
                          <a:solidFill>
                            <a:schemeClr val="tx1"/>
                          </a:solidFill>
                        </a:rPr>
                        <a:t>a lot</a:t>
                      </a: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3834317907"/>
                  </a:ext>
                </a:extLst>
              </a:tr>
              <a:tr h="798134">
                <a:tc>
                  <a:txBody>
                    <a:bodyPr/>
                    <a:lstStyle/>
                    <a:p>
                      <a:pPr algn="r"/>
                      <a:r>
                        <a:rPr lang="en-GB" sz="2400" dirty="0">
                          <a:solidFill>
                            <a:schemeClr val="tx1"/>
                          </a:solidFill>
                        </a:rPr>
                        <a:t>Mr.</a:t>
                      </a:r>
                    </a:p>
                  </a:txBody>
                  <a:tcPr anchor="ctr"/>
                </a:tc>
                <a:tc>
                  <a:txBody>
                    <a:bodyPr/>
                    <a:lstStyle/>
                    <a:p>
                      <a:pPr algn="ctr"/>
                      <a:r>
                        <a:rPr lang="en-GB" sz="2400" dirty="0">
                          <a:solidFill>
                            <a:schemeClr val="tx1"/>
                          </a:solidFill>
                        </a:rPr>
                        <a:t>         friend</a:t>
                      </a:r>
                    </a:p>
                  </a:txBody>
                  <a:tcPr anchor="ctr"/>
                </a:tc>
                <a:tc>
                  <a:txBody>
                    <a:bodyPr/>
                    <a:lstStyle/>
                    <a:p>
                      <a:pPr algn="ctr"/>
                      <a:r>
                        <a:rPr lang="en-GB" sz="2400" dirty="0">
                          <a:solidFill>
                            <a:schemeClr val="tx1"/>
                          </a:solidFill>
                        </a:rPr>
                        <a:t>word</a:t>
                      </a: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3028834287"/>
                  </a:ext>
                </a:extLst>
              </a:tr>
              <a:tr h="798134">
                <a:tc>
                  <a:txBody>
                    <a:bodyPr/>
                    <a:lstStyle/>
                    <a:p>
                      <a:pPr algn="r"/>
                      <a:r>
                        <a:rPr lang="en-GB" sz="2400" dirty="0">
                          <a:solidFill>
                            <a:schemeClr val="tx1"/>
                          </a:solidFill>
                        </a:rPr>
                        <a:t> group</a:t>
                      </a: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ctr"/>
                      <a:r>
                        <a:rPr lang="en-GB" sz="2400" dirty="0">
                          <a:solidFill>
                            <a:schemeClr val="tx1"/>
                          </a:solidFill>
                        </a:rPr>
                        <a:t>also, too</a:t>
                      </a:r>
                    </a:p>
                  </a:txBody>
                  <a:tcPr anchor="ctr"/>
                </a:tc>
                <a:extLst>
                  <a:ext uri="{0D108BD9-81ED-4DB2-BD59-A6C34878D82A}">
                    <a16:rowId xmlns:a16="http://schemas.microsoft.com/office/drawing/2014/main" val="3692064092"/>
                  </a:ext>
                </a:extLst>
              </a:tr>
              <a:tr h="870409">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ctr"/>
                      <a:endParaRPr lang="en-GB" sz="2400" dirty="0">
                        <a:solidFill>
                          <a:schemeClr val="tx1"/>
                        </a:solidFill>
                      </a:endParaRPr>
                    </a:p>
                  </a:txBody>
                  <a:tcPr anchor="ctr"/>
                </a:tc>
                <a:tc>
                  <a:txBody>
                    <a:bodyPr/>
                    <a:lstStyle/>
                    <a:p>
                      <a:pPr algn="ctr"/>
                      <a:r>
                        <a:rPr lang="en-GB" sz="2400" dirty="0">
                          <a:solidFill>
                            <a:schemeClr val="tx1"/>
                          </a:solidFill>
                        </a:rPr>
                        <a:t>and</a:t>
                      </a:r>
                    </a:p>
                  </a:txBody>
                  <a:tcPr anchor="ctr"/>
                </a:tc>
                <a:tc>
                  <a:txBody>
                    <a:bodyPr/>
                    <a:lstStyle/>
                    <a:p>
                      <a:pPr algn="r"/>
                      <a:r>
                        <a:rPr lang="en-GB" sz="2400" dirty="0">
                          <a:solidFill>
                            <a:schemeClr val="tx1"/>
                          </a:solidFill>
                        </a:rPr>
                        <a:t>true</a:t>
                      </a:r>
                    </a:p>
                  </a:txBody>
                  <a:tcPr anchor="ctr"/>
                </a:tc>
                <a:extLst>
                  <a:ext uri="{0D108BD9-81ED-4DB2-BD59-A6C34878D82A}">
                    <a16:rowId xmlns:a16="http://schemas.microsoft.com/office/drawing/2014/main" val="3132739227"/>
                  </a:ext>
                </a:extLst>
              </a:tr>
            </a:tbl>
          </a:graphicData>
        </a:graphic>
      </p:graphicFrame>
      <p:graphicFrame>
        <p:nvGraphicFramePr>
          <p:cNvPr id="5" name="Table 4">
            <a:extLst>
              <a:ext uri="{FF2B5EF4-FFF2-40B4-BE49-F238E27FC236}">
                <a16:creationId xmlns:a16="http://schemas.microsoft.com/office/drawing/2014/main" id="{4BAE2F9F-D346-418A-B9EE-973AA0078D2C}"/>
              </a:ext>
            </a:extLst>
          </p:cNvPr>
          <p:cNvGraphicFramePr>
            <a:graphicFrameLocks noGrp="1"/>
          </p:cNvGraphicFramePr>
          <p:nvPr>
            <p:extLst>
              <p:ext uri="{D42A27DB-BD31-4B8C-83A1-F6EECF244321}">
                <p14:modId xmlns:p14="http://schemas.microsoft.com/office/powerpoint/2010/main" val="595584669"/>
              </p:ext>
            </p:extLst>
          </p:nvPr>
        </p:nvGraphicFramePr>
        <p:xfrm>
          <a:off x="504535" y="861132"/>
          <a:ext cx="571959" cy="5374527"/>
        </p:xfrm>
        <a:graphic>
          <a:graphicData uri="http://schemas.openxmlformats.org/drawingml/2006/table">
            <a:tbl>
              <a:tblPr firstRow="1" bandRow="1">
                <a:tableStyleId>{5940675A-B579-460E-94D1-54222C63F5DA}</a:tableStyleId>
              </a:tblPr>
              <a:tblGrid>
                <a:gridCol w="571959">
                  <a:extLst>
                    <a:ext uri="{9D8B030D-6E8A-4147-A177-3AD203B41FA5}">
                      <a16:colId xmlns:a16="http://schemas.microsoft.com/office/drawing/2014/main" val="433491906"/>
                    </a:ext>
                  </a:extLst>
                </a:gridCol>
              </a:tblGrid>
              <a:tr h="520221">
                <a:tc>
                  <a:txBody>
                    <a:bodyPr/>
                    <a:lstStyle/>
                    <a:p>
                      <a:endParaRPr lang="en-GB" dirty="0"/>
                    </a:p>
                  </a:txBody>
                  <a:tcPr/>
                </a:tc>
                <a:extLst>
                  <a:ext uri="{0D108BD9-81ED-4DB2-BD59-A6C34878D82A}">
                    <a16:rowId xmlns:a16="http://schemas.microsoft.com/office/drawing/2014/main" val="643452668"/>
                  </a:ext>
                </a:extLst>
              </a:tr>
              <a:tr h="791479">
                <a:tc>
                  <a:txBody>
                    <a:bodyPr/>
                    <a:lstStyle/>
                    <a:p>
                      <a:pPr algn="ctr"/>
                      <a:r>
                        <a:rPr lang="en-GB" sz="2400" b="1" dirty="0"/>
                        <a:t>L</a:t>
                      </a:r>
                    </a:p>
                  </a:txBody>
                  <a:tcPr anchor="ctr">
                    <a:solidFill>
                      <a:schemeClr val="accent4">
                        <a:lumMod val="20000"/>
                        <a:lumOff val="80000"/>
                      </a:schemeClr>
                    </a:solidFill>
                  </a:tcPr>
                </a:tc>
                <a:extLst>
                  <a:ext uri="{0D108BD9-81ED-4DB2-BD59-A6C34878D82A}">
                    <a16:rowId xmlns:a16="http://schemas.microsoft.com/office/drawing/2014/main" val="2355019006"/>
                  </a:ext>
                </a:extLst>
              </a:tr>
              <a:tr h="796705">
                <a:tc>
                  <a:txBody>
                    <a:bodyPr/>
                    <a:lstStyle/>
                    <a:p>
                      <a:pPr algn="ctr"/>
                      <a:r>
                        <a:rPr lang="en-GB" sz="2400" b="1" dirty="0"/>
                        <a:t>M</a:t>
                      </a:r>
                    </a:p>
                  </a:txBody>
                  <a:tcPr anchor="ctr">
                    <a:solidFill>
                      <a:schemeClr val="accent4">
                        <a:lumMod val="20000"/>
                        <a:lumOff val="80000"/>
                      </a:schemeClr>
                    </a:solidFill>
                  </a:tcPr>
                </a:tc>
                <a:extLst>
                  <a:ext uri="{0D108BD9-81ED-4DB2-BD59-A6C34878D82A}">
                    <a16:rowId xmlns:a16="http://schemas.microsoft.com/office/drawing/2014/main" val="2908762838"/>
                  </a:ext>
                </a:extLst>
              </a:tr>
              <a:tr h="806827">
                <a:tc>
                  <a:txBody>
                    <a:bodyPr/>
                    <a:lstStyle/>
                    <a:p>
                      <a:pPr algn="ctr"/>
                      <a:r>
                        <a:rPr lang="en-GB" sz="2400" b="1" dirty="0"/>
                        <a:t>N</a:t>
                      </a:r>
                    </a:p>
                  </a:txBody>
                  <a:tcPr anchor="ctr">
                    <a:solidFill>
                      <a:schemeClr val="accent4">
                        <a:lumMod val="20000"/>
                        <a:lumOff val="80000"/>
                      </a:schemeClr>
                    </a:solidFill>
                  </a:tcPr>
                </a:tc>
                <a:extLst>
                  <a:ext uri="{0D108BD9-81ED-4DB2-BD59-A6C34878D82A}">
                    <a16:rowId xmlns:a16="http://schemas.microsoft.com/office/drawing/2014/main" val="1549451294"/>
                  </a:ext>
                </a:extLst>
              </a:tr>
              <a:tr h="795636">
                <a:tc>
                  <a:txBody>
                    <a:bodyPr/>
                    <a:lstStyle/>
                    <a:p>
                      <a:pPr algn="ctr"/>
                      <a:r>
                        <a:rPr lang="en-GB" sz="2400" b="1" dirty="0"/>
                        <a:t>Ñ</a:t>
                      </a:r>
                    </a:p>
                  </a:txBody>
                  <a:tcPr anchor="ctr">
                    <a:solidFill>
                      <a:schemeClr val="accent4">
                        <a:lumMod val="20000"/>
                        <a:lumOff val="80000"/>
                      </a:schemeClr>
                    </a:solidFill>
                  </a:tcPr>
                </a:tc>
                <a:extLst>
                  <a:ext uri="{0D108BD9-81ED-4DB2-BD59-A6C34878D82A}">
                    <a16:rowId xmlns:a16="http://schemas.microsoft.com/office/drawing/2014/main" val="1637258669"/>
                  </a:ext>
                </a:extLst>
              </a:tr>
              <a:tr h="783771">
                <a:tc>
                  <a:txBody>
                    <a:bodyPr/>
                    <a:lstStyle/>
                    <a:p>
                      <a:pPr algn="ctr"/>
                      <a:r>
                        <a:rPr lang="en-GB" sz="2400" b="1" dirty="0"/>
                        <a:t>O</a:t>
                      </a:r>
                    </a:p>
                  </a:txBody>
                  <a:tcPr anchor="ctr">
                    <a:solidFill>
                      <a:schemeClr val="accent4">
                        <a:lumMod val="20000"/>
                        <a:lumOff val="80000"/>
                      </a:schemeClr>
                    </a:solidFill>
                  </a:tcPr>
                </a:tc>
                <a:extLst>
                  <a:ext uri="{0D108BD9-81ED-4DB2-BD59-A6C34878D82A}">
                    <a16:rowId xmlns:a16="http://schemas.microsoft.com/office/drawing/2014/main" val="1016301262"/>
                  </a:ext>
                </a:extLst>
              </a:tr>
              <a:tr h="879888">
                <a:tc>
                  <a:txBody>
                    <a:bodyPr/>
                    <a:lstStyle/>
                    <a:p>
                      <a:pPr algn="ctr"/>
                      <a:r>
                        <a:rPr lang="en-GB" sz="2400" b="1" dirty="0"/>
                        <a:t>P</a:t>
                      </a:r>
                    </a:p>
                  </a:txBody>
                  <a:tcPr anchor="ctr">
                    <a:solidFill>
                      <a:schemeClr val="accent4">
                        <a:lumMod val="20000"/>
                        <a:lumOff val="80000"/>
                      </a:schemeClr>
                    </a:solidFill>
                  </a:tcPr>
                </a:tc>
                <a:extLst>
                  <a:ext uri="{0D108BD9-81ED-4DB2-BD59-A6C34878D82A}">
                    <a16:rowId xmlns:a16="http://schemas.microsoft.com/office/drawing/2014/main" val="3603278849"/>
                  </a:ext>
                </a:extLst>
              </a:tr>
            </a:tbl>
          </a:graphicData>
        </a:graphic>
      </p:graphicFrame>
      <p:pic>
        <p:nvPicPr>
          <p:cNvPr id="7" name="Google Shape;232;p10">
            <a:extLst>
              <a:ext uri="{FF2B5EF4-FFF2-40B4-BE49-F238E27FC236}">
                <a16:creationId xmlns:a16="http://schemas.microsoft.com/office/drawing/2014/main" id="{373787C5-37A9-49F0-9818-1670A82537B3}"/>
              </a:ext>
            </a:extLst>
          </p:cNvPr>
          <p:cNvPicPr preferRelativeResize="0"/>
          <p:nvPr/>
        </p:nvPicPr>
        <p:blipFill rotWithShape="1">
          <a:blip r:embed="rId3">
            <a:alphaModFix/>
          </a:blip>
          <a:srcRect/>
          <a:stretch/>
        </p:blipFill>
        <p:spPr>
          <a:xfrm>
            <a:off x="1303366" y="1426321"/>
            <a:ext cx="772908" cy="680850"/>
          </a:xfrm>
          <a:prstGeom prst="rect">
            <a:avLst/>
          </a:prstGeom>
          <a:noFill/>
          <a:ln>
            <a:noFill/>
          </a:ln>
        </p:spPr>
      </p:pic>
      <p:pic>
        <p:nvPicPr>
          <p:cNvPr id="8" name="Picture 7" descr="Shape, circle&#10;&#10;Description automatically generated">
            <a:extLst>
              <a:ext uri="{FF2B5EF4-FFF2-40B4-BE49-F238E27FC236}">
                <a16:creationId xmlns:a16="http://schemas.microsoft.com/office/drawing/2014/main" id="{0411B0BB-8141-41DA-8A71-578B01270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499" y="2188276"/>
            <a:ext cx="679287" cy="815656"/>
          </a:xfrm>
          <a:prstGeom prst="rect">
            <a:avLst/>
          </a:prstGeom>
        </p:spPr>
      </p:pic>
      <p:pic>
        <p:nvPicPr>
          <p:cNvPr id="9" name="Google Shape;375;p6" descr="face icon to show 'but'">
            <a:extLst>
              <a:ext uri="{FF2B5EF4-FFF2-40B4-BE49-F238E27FC236}">
                <a16:creationId xmlns:a16="http://schemas.microsoft.com/office/drawing/2014/main" id="{5C35A91A-4914-4262-82BC-2BE674AC523B}"/>
              </a:ext>
            </a:extLst>
          </p:cNvPr>
          <p:cNvPicPr preferRelativeResize="0"/>
          <p:nvPr/>
        </p:nvPicPr>
        <p:blipFill rotWithShape="1">
          <a:blip r:embed="rId5">
            <a:clrChange>
              <a:clrFrom>
                <a:srgbClr val="FFFFFF"/>
              </a:clrFrom>
              <a:clrTo>
                <a:srgbClr val="FFFFFF">
                  <a:alpha val="0"/>
                </a:srgbClr>
              </a:clrTo>
            </a:clrChange>
            <a:alphaModFix/>
          </a:blip>
          <a:srcRect/>
          <a:stretch/>
        </p:blipFill>
        <p:spPr>
          <a:xfrm>
            <a:off x="3551694" y="1430425"/>
            <a:ext cx="772909" cy="680850"/>
          </a:xfrm>
          <a:prstGeom prst="rect">
            <a:avLst/>
          </a:prstGeom>
          <a:noFill/>
          <a:ln>
            <a:noFill/>
          </a:ln>
        </p:spPr>
      </p:pic>
      <p:pic>
        <p:nvPicPr>
          <p:cNvPr id="11" name="Picture 10" descr="A blue circle with a stack of books in it&#10;&#10;Description automatically generated">
            <a:extLst>
              <a:ext uri="{FF2B5EF4-FFF2-40B4-BE49-F238E27FC236}">
                <a16:creationId xmlns:a16="http://schemas.microsoft.com/office/drawing/2014/main" id="{5D5BE7D3-0C10-4FCE-BE12-AE89EDCC4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5221" y="1382964"/>
            <a:ext cx="772907" cy="779885"/>
          </a:xfrm>
          <a:prstGeom prst="rect">
            <a:avLst/>
          </a:prstGeom>
        </p:spPr>
      </p:pic>
      <p:pic>
        <p:nvPicPr>
          <p:cNvPr id="13" name="Picture 12" descr="A blue and white sign with a person walking&#10;&#10;Description automatically generated">
            <a:extLst>
              <a:ext uri="{FF2B5EF4-FFF2-40B4-BE49-F238E27FC236}">
                <a16:creationId xmlns:a16="http://schemas.microsoft.com/office/drawing/2014/main" id="{513FF629-77C3-4FA1-89F7-6A2FE1364A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3525" y="2996360"/>
            <a:ext cx="815912" cy="773466"/>
          </a:xfrm>
          <a:prstGeom prst="rect">
            <a:avLst/>
          </a:prstGeom>
        </p:spPr>
      </p:pic>
      <p:pic>
        <p:nvPicPr>
          <p:cNvPr id="15" name="Picture 14" descr="A red x on a black background&#10;&#10;Description automatically generated">
            <a:extLst>
              <a:ext uri="{FF2B5EF4-FFF2-40B4-BE49-F238E27FC236}">
                <a16:creationId xmlns:a16="http://schemas.microsoft.com/office/drawing/2014/main" id="{99C9A0E5-EB06-4FD2-ABA1-3EDAD5C7AB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9223" y="2366861"/>
            <a:ext cx="621199" cy="422221"/>
          </a:xfrm>
          <a:prstGeom prst="rect">
            <a:avLst/>
          </a:prstGeom>
        </p:spPr>
      </p:pic>
      <p:pic>
        <p:nvPicPr>
          <p:cNvPr id="17" name="Picture 16" descr="A cartoon of a horse&#10;&#10;Description automatically generated">
            <a:extLst>
              <a:ext uri="{FF2B5EF4-FFF2-40B4-BE49-F238E27FC236}">
                <a16:creationId xmlns:a16="http://schemas.microsoft.com/office/drawing/2014/main" id="{96EB8A57-AE6E-471F-A311-0939826190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9164" y="3823022"/>
            <a:ext cx="706072" cy="705337"/>
          </a:xfrm>
          <a:prstGeom prst="rect">
            <a:avLst/>
          </a:prstGeom>
        </p:spPr>
      </p:pic>
      <p:pic>
        <p:nvPicPr>
          <p:cNvPr id="19" name="Picture 18" descr="A red circle with a black background&#10;&#10;Description automatically generated">
            <a:extLst>
              <a:ext uri="{FF2B5EF4-FFF2-40B4-BE49-F238E27FC236}">
                <a16:creationId xmlns:a16="http://schemas.microsoft.com/office/drawing/2014/main" id="{995F43D7-5D59-4CC2-A1AD-6FCF80C13B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2495" y="2211469"/>
            <a:ext cx="751764" cy="751764"/>
          </a:xfrm>
          <a:prstGeom prst="rect">
            <a:avLst/>
          </a:prstGeom>
        </p:spPr>
      </p:pic>
      <p:pic>
        <p:nvPicPr>
          <p:cNvPr id="21" name="Picture 20" descr="A green check mark on a black background&#10;&#10;Description automatically generated">
            <a:extLst>
              <a:ext uri="{FF2B5EF4-FFF2-40B4-BE49-F238E27FC236}">
                <a16:creationId xmlns:a16="http://schemas.microsoft.com/office/drawing/2014/main" id="{C55BF3E0-5B27-4623-981E-D46810C358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4448" y="5519560"/>
            <a:ext cx="566705" cy="648242"/>
          </a:xfrm>
          <a:prstGeom prst="rect">
            <a:avLst/>
          </a:prstGeom>
        </p:spPr>
      </p:pic>
      <p:pic>
        <p:nvPicPr>
          <p:cNvPr id="23" name="Picture 22" descr="A paint palette with a paintbrush&#10;&#10;Description automatically generated">
            <a:extLst>
              <a:ext uri="{FF2B5EF4-FFF2-40B4-BE49-F238E27FC236}">
                <a16:creationId xmlns:a16="http://schemas.microsoft.com/office/drawing/2014/main" id="{76B66F6A-6C43-4094-88C8-89695CCD86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164" y="1463345"/>
            <a:ext cx="651335" cy="705337"/>
          </a:xfrm>
          <a:prstGeom prst="rect">
            <a:avLst/>
          </a:prstGeom>
        </p:spPr>
      </p:pic>
      <p:pic>
        <p:nvPicPr>
          <p:cNvPr id="25" name="Picture 24" descr="A test tube and test tube&#10;&#10;Description automatically generated">
            <a:extLst>
              <a:ext uri="{FF2B5EF4-FFF2-40B4-BE49-F238E27FC236}">
                <a16:creationId xmlns:a16="http://schemas.microsoft.com/office/drawing/2014/main" id="{F6F49812-BE56-4BF6-A11D-5E71A52DC94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1267" y="1014318"/>
            <a:ext cx="1513065" cy="1513065"/>
          </a:xfrm>
          <a:prstGeom prst="rect">
            <a:avLst/>
          </a:prstGeom>
        </p:spPr>
      </p:pic>
      <p:pic>
        <p:nvPicPr>
          <p:cNvPr id="27" name="Picture 26" descr="A red white and blue flag&#10;&#10;Description automatically generated">
            <a:extLst>
              <a:ext uri="{FF2B5EF4-FFF2-40B4-BE49-F238E27FC236}">
                <a16:creationId xmlns:a16="http://schemas.microsoft.com/office/drawing/2014/main" id="{B643D628-3391-4C2F-829C-C32ED311C1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01134" y="4631007"/>
            <a:ext cx="1143840" cy="758980"/>
          </a:xfrm>
          <a:prstGeom prst="rect">
            <a:avLst/>
          </a:prstGeom>
        </p:spPr>
      </p:pic>
      <p:pic>
        <p:nvPicPr>
          <p:cNvPr id="29" name="Picture 28" descr="A red yellow and white speech bubble with a flag&#10;&#10;Description automatically generated">
            <a:extLst>
              <a:ext uri="{FF2B5EF4-FFF2-40B4-BE49-F238E27FC236}">
                <a16:creationId xmlns:a16="http://schemas.microsoft.com/office/drawing/2014/main" id="{6AE15D2A-6093-4403-85CB-776A932A67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9818" y="3015788"/>
            <a:ext cx="1197732" cy="794739"/>
          </a:xfrm>
          <a:prstGeom prst="rect">
            <a:avLst/>
          </a:prstGeom>
        </p:spPr>
      </p:pic>
      <p:pic>
        <p:nvPicPr>
          <p:cNvPr id="30" name="Picture 29">
            <a:extLst>
              <a:ext uri="{FF2B5EF4-FFF2-40B4-BE49-F238E27FC236}">
                <a16:creationId xmlns:a16="http://schemas.microsoft.com/office/drawing/2014/main" id="{46CCDBFA-7661-4161-B83D-9DBBBF04FDF1}"/>
              </a:ext>
            </a:extLst>
          </p:cNvPr>
          <p:cNvPicPr>
            <a:picLocks noChangeAspect="1"/>
          </p:cNvPicPr>
          <p:nvPr/>
        </p:nvPicPr>
        <p:blipFill>
          <a:blip r:embed="rId16"/>
          <a:stretch>
            <a:fillRect/>
          </a:stretch>
        </p:blipFill>
        <p:spPr>
          <a:xfrm>
            <a:off x="8181478" y="2162849"/>
            <a:ext cx="566705" cy="866510"/>
          </a:xfrm>
          <a:prstGeom prst="rect">
            <a:avLst/>
          </a:prstGeom>
        </p:spPr>
      </p:pic>
      <p:pic>
        <p:nvPicPr>
          <p:cNvPr id="34" name="Graphic 33" descr="Brain in head with solid fill">
            <a:extLst>
              <a:ext uri="{FF2B5EF4-FFF2-40B4-BE49-F238E27FC236}">
                <a16:creationId xmlns:a16="http://schemas.microsoft.com/office/drawing/2014/main" id="{E500AFFE-A645-4950-B2B7-0366648C380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2120" y="3197866"/>
            <a:ext cx="571959" cy="571959"/>
          </a:xfrm>
          <a:prstGeom prst="rect">
            <a:avLst/>
          </a:prstGeom>
        </p:spPr>
      </p:pic>
      <p:pic>
        <p:nvPicPr>
          <p:cNvPr id="36" name="Graphic 35" descr="Lightbulb and gear with solid fill">
            <a:extLst>
              <a:ext uri="{FF2B5EF4-FFF2-40B4-BE49-F238E27FC236}">
                <a16:creationId xmlns:a16="http://schemas.microsoft.com/office/drawing/2014/main" id="{6104BE27-A621-4657-9E03-1C6F9126901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03366" y="2963233"/>
            <a:ext cx="344316" cy="344316"/>
          </a:xfrm>
          <a:prstGeom prst="rect">
            <a:avLst/>
          </a:prstGeom>
        </p:spPr>
      </p:pic>
      <p:pic>
        <p:nvPicPr>
          <p:cNvPr id="40" name="Picture 39" descr="A green question mark on a black background&#10;&#10;Description automatically generated">
            <a:extLst>
              <a:ext uri="{FF2B5EF4-FFF2-40B4-BE49-F238E27FC236}">
                <a16:creationId xmlns:a16="http://schemas.microsoft.com/office/drawing/2014/main" id="{15E5894A-30DD-421A-B322-0316E35CB0F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13058" y="5517806"/>
            <a:ext cx="436874" cy="648722"/>
          </a:xfrm>
          <a:prstGeom prst="rect">
            <a:avLst/>
          </a:prstGeom>
        </p:spPr>
      </p:pic>
      <p:pic>
        <p:nvPicPr>
          <p:cNvPr id="42" name="Picture 41">
            <a:extLst>
              <a:ext uri="{FF2B5EF4-FFF2-40B4-BE49-F238E27FC236}">
                <a16:creationId xmlns:a16="http://schemas.microsoft.com/office/drawing/2014/main" id="{332610DA-C070-471A-9999-8D952FCE522F}"/>
              </a:ext>
            </a:extLst>
          </p:cNvPr>
          <p:cNvPicPr>
            <a:picLocks noChangeAspect="1"/>
          </p:cNvPicPr>
          <p:nvPr/>
        </p:nvPicPr>
        <p:blipFill>
          <a:blip r:embed="rId22"/>
          <a:stretch>
            <a:fillRect/>
          </a:stretch>
        </p:blipFill>
        <p:spPr>
          <a:xfrm>
            <a:off x="10351976" y="3042883"/>
            <a:ext cx="531924" cy="681651"/>
          </a:xfrm>
          <a:prstGeom prst="rect">
            <a:avLst/>
          </a:prstGeom>
        </p:spPr>
      </p:pic>
      <p:pic>
        <p:nvPicPr>
          <p:cNvPr id="43" name="Picture 4" descr="http://www.clker.com/cliparts/p/y/U/Y/S/b/plantas-md.png">
            <a:extLst>
              <a:ext uri="{FF2B5EF4-FFF2-40B4-BE49-F238E27FC236}">
                <a16:creationId xmlns:a16="http://schemas.microsoft.com/office/drawing/2014/main" id="{21153567-406F-4BA5-ABAE-C3FB2CE0458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0484" t="31705" r="41116"/>
          <a:stretch/>
        </p:blipFill>
        <p:spPr bwMode="auto">
          <a:xfrm>
            <a:off x="10242514" y="3613453"/>
            <a:ext cx="641386" cy="9316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www.clker.com/cliparts/8/9/8/4/11954286171112758684tomas_arad_bottles.svg.med.png">
            <a:extLst>
              <a:ext uri="{FF2B5EF4-FFF2-40B4-BE49-F238E27FC236}">
                <a16:creationId xmlns:a16="http://schemas.microsoft.com/office/drawing/2014/main" id="{11417FBF-AA34-448E-9E78-A3C6CBC04C11}"/>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 r="48453"/>
          <a:stretch/>
        </p:blipFill>
        <p:spPr bwMode="auto">
          <a:xfrm rot="18531943">
            <a:off x="6228142" y="5463345"/>
            <a:ext cx="254001" cy="719809"/>
          </a:xfrm>
          <a:prstGeom prst="rect">
            <a:avLst/>
          </a:prstGeom>
          <a:noFill/>
          <a:extLst>
            <a:ext uri="{909E8E84-426E-40DD-AFC4-6F175D3DCCD1}">
              <a14:hiddenFill xmlns:a14="http://schemas.microsoft.com/office/drawing/2010/main">
                <a:solidFill>
                  <a:srgbClr val="FFFFFF"/>
                </a:solidFill>
              </a14:hiddenFill>
            </a:ext>
          </a:extLst>
        </p:spPr>
      </p:pic>
      <p:pic>
        <p:nvPicPr>
          <p:cNvPr id="45" name="Google Shape;213;p9" descr="Icon&#10;&#10;Description automatically generated">
            <a:extLst>
              <a:ext uri="{FF2B5EF4-FFF2-40B4-BE49-F238E27FC236}">
                <a16:creationId xmlns:a16="http://schemas.microsoft.com/office/drawing/2014/main" id="{4BE083C8-77F8-4065-8898-1AA378BD18F8}"/>
              </a:ext>
            </a:extLst>
          </p:cNvPr>
          <p:cNvPicPr preferRelativeResize="0"/>
          <p:nvPr/>
        </p:nvPicPr>
        <p:blipFill rotWithShape="1">
          <a:blip r:embed="rId25">
            <a:alphaModFix/>
          </a:blip>
          <a:srcRect/>
          <a:stretch/>
        </p:blipFill>
        <p:spPr>
          <a:xfrm>
            <a:off x="1757658" y="3801034"/>
            <a:ext cx="706072" cy="711071"/>
          </a:xfrm>
          <a:prstGeom prst="rect">
            <a:avLst/>
          </a:prstGeom>
          <a:noFill/>
          <a:ln>
            <a:noFill/>
          </a:ln>
        </p:spPr>
      </p:pic>
      <p:pic>
        <p:nvPicPr>
          <p:cNvPr id="46" name="Picture 6" descr="http://www.clker.com/cliparts/x/k/6/f/T/0/magazine-without-shadow-or-barcode-md.png">
            <a:extLst>
              <a:ext uri="{FF2B5EF4-FFF2-40B4-BE49-F238E27FC236}">
                <a16:creationId xmlns:a16="http://schemas.microsoft.com/office/drawing/2014/main" id="{992C79EF-350E-452D-9318-CFF27C8F4E4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081192" y="4631007"/>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newspaper with a page curled up&#10;&#10;Description automatically generated">
            <a:extLst>
              <a:ext uri="{FF2B5EF4-FFF2-40B4-BE49-F238E27FC236}">
                <a16:creationId xmlns:a16="http://schemas.microsoft.com/office/drawing/2014/main" id="{F8DFDC75-A300-460E-ACA9-F3CE498F29E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59674" y="5484506"/>
            <a:ext cx="746181" cy="642415"/>
          </a:xfrm>
          <a:prstGeom prst="rect">
            <a:avLst/>
          </a:prstGeom>
        </p:spPr>
      </p:pic>
      <p:pic>
        <p:nvPicPr>
          <p:cNvPr id="50" name="Picture 49" descr="A cell phone with icons on the screen&#10;&#10;Description automatically generated">
            <a:extLst>
              <a:ext uri="{FF2B5EF4-FFF2-40B4-BE49-F238E27FC236}">
                <a16:creationId xmlns:a16="http://schemas.microsoft.com/office/drawing/2014/main" id="{9CC4825E-761A-4C0A-B404-62574F6B9E7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97413" y="4662526"/>
            <a:ext cx="593086" cy="605383"/>
          </a:xfrm>
          <a:prstGeom prst="rect">
            <a:avLst/>
          </a:prstGeom>
        </p:spPr>
      </p:pic>
      <p:pic>
        <p:nvPicPr>
          <p:cNvPr id="52" name="Graphic 51" descr="User with solid fill">
            <a:extLst>
              <a:ext uri="{FF2B5EF4-FFF2-40B4-BE49-F238E27FC236}">
                <a16:creationId xmlns:a16="http://schemas.microsoft.com/office/drawing/2014/main" id="{1A114C4E-648E-4F5C-B911-3DBA1D16B76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368384" y="3793215"/>
            <a:ext cx="815913" cy="815913"/>
          </a:xfrm>
          <a:prstGeom prst="rect">
            <a:avLst/>
          </a:prstGeom>
        </p:spPr>
      </p:pic>
      <p:pic>
        <p:nvPicPr>
          <p:cNvPr id="54" name="Graphic 53" descr="Users with solid fill">
            <a:extLst>
              <a:ext uri="{FF2B5EF4-FFF2-40B4-BE49-F238E27FC236}">
                <a16:creationId xmlns:a16="http://schemas.microsoft.com/office/drawing/2014/main" id="{8D0636BE-BC25-442D-BB8B-08AD283D1F2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243414" y="4553297"/>
            <a:ext cx="914400" cy="914400"/>
          </a:xfrm>
          <a:prstGeom prst="rect">
            <a:avLst/>
          </a:prstGeom>
        </p:spPr>
      </p:pic>
    </p:spTree>
    <p:extLst>
      <p:ext uri="{BB962C8B-B14F-4D97-AF65-F5344CB8AC3E}">
        <p14:creationId xmlns:p14="http://schemas.microsoft.com/office/powerpoint/2010/main" val="53553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7" y="44307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3324" name="Picture 12" descr="no smoking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475" y="803762"/>
            <a:ext cx="3649050" cy="3649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33983" y="4304409"/>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82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24"/>
                                        </p:tgtEl>
                                        <p:attrNameLst>
                                          <p:attrName>style.visibility</p:attrName>
                                        </p:attrNameLst>
                                      </p:cBhvr>
                                      <p:to>
                                        <p:strVal val="visible"/>
                                      </p:to>
                                    </p:set>
                                    <p:animEffect transition="in" filter="fade">
                                      <p:cBhvr>
                                        <p:cTn id="17" dur="500"/>
                                        <p:tgtEl>
                                          <p:spTgt spid="13324"/>
                                        </p:tgtEl>
                                      </p:cBhvr>
                                    </p:animEffect>
                                  </p:childTnLst>
                                  <p:subTnLst>
                                    <p:audio>
                                      <p:cMediaNode>
                                        <p:cTn display="0" masterRel="sameClick">
                                          <p:stCondLst>
                                            <p:cond evt="begin" delay="0">
                                              <p:tn val="15"/>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D82CE-F331-4F5F-918B-1327729F8F9A}"/>
              </a:ext>
            </a:extLst>
          </p:cNvPr>
          <p:cNvSpPr>
            <a:spLocks noGrp="1"/>
          </p:cNvSpPr>
          <p:nvPr>
            <p:ph type="title"/>
          </p:nvPr>
        </p:nvSpPr>
        <p:spPr/>
        <p:txBody>
          <a:bodyPr/>
          <a:lstStyle/>
          <a:p>
            <a:r>
              <a:rPr lang="en-GB" dirty="0"/>
              <a:t>Un email de Lucía</a:t>
            </a:r>
          </a:p>
        </p:txBody>
      </p:sp>
      <p:sp>
        <p:nvSpPr>
          <p:cNvPr id="4" name="TextBox 3">
            <a:extLst>
              <a:ext uri="{FF2B5EF4-FFF2-40B4-BE49-F238E27FC236}">
                <a16:creationId xmlns:a16="http://schemas.microsoft.com/office/drawing/2014/main" id="{A365BD28-0D15-4EBA-BB39-0958D1885C53}"/>
              </a:ext>
            </a:extLst>
          </p:cNvPr>
          <p:cNvSpPr txBox="1"/>
          <p:nvPr/>
        </p:nvSpPr>
        <p:spPr>
          <a:xfrm>
            <a:off x="203199" y="1042803"/>
            <a:ext cx="6316133" cy="4093428"/>
          </a:xfrm>
          <a:prstGeom prst="rect">
            <a:avLst/>
          </a:prstGeom>
          <a:noFill/>
        </p:spPr>
        <p:txBody>
          <a:bodyPr wrap="square" rtlCol="0">
            <a:spAutoFit/>
          </a:bodyPr>
          <a:lstStyle/>
          <a:p>
            <a:r>
              <a:rPr lang="es-ES" sz="2000" dirty="0"/>
              <a:t>¡Hola, soy Lucía! Soy baja y alegre.</a:t>
            </a:r>
          </a:p>
          <a:p>
            <a:r>
              <a:rPr lang="es-ES" sz="2000" dirty="0"/>
              <a:t>Hoy estoy en la escuela* en León, España.</a:t>
            </a:r>
          </a:p>
          <a:p>
            <a:r>
              <a:rPr lang="es-ES" sz="2000" dirty="0"/>
              <a:t>Tengo una amiga, Nadia. Es muy tranquila pero hoy está nerviosa porque tiene un examen. En la escuela estudio español, inglés, arte y ciencias. Señora Jones es muy simpática pero ¡no entiendo bien el inglés! ¡Perdón! </a:t>
            </a:r>
            <a:r>
              <a:rPr lang="es-ES" sz="2000" dirty="0">
                <a:sym typeface="Wingdings" panose="05000000000000000000" pitchFamily="2" charset="2"/>
              </a:rPr>
              <a:t></a:t>
            </a:r>
            <a:br>
              <a:rPr lang="es-ES" sz="2000" dirty="0">
                <a:sym typeface="Wingdings" panose="05000000000000000000" pitchFamily="2" charset="2"/>
              </a:rPr>
            </a:br>
            <a:endParaRPr lang="es-ES" sz="2000" dirty="0"/>
          </a:p>
          <a:p>
            <a:r>
              <a:rPr lang="es-ES" sz="2000" dirty="0"/>
              <a:t>Llego a la escuela en bici y llego temprano a clase. Nadia camina con amigos a la escuela pero llega tarde. Estudia mucho pero no estudia en silencio, habla mucho en clase.</a:t>
            </a:r>
            <a:br>
              <a:rPr lang="es-ES" sz="2000" dirty="0"/>
            </a:br>
            <a:endParaRPr lang="es-ES" sz="2000" dirty="0"/>
          </a:p>
        </p:txBody>
      </p:sp>
      <p:pic>
        <p:nvPicPr>
          <p:cNvPr id="7" name="Picture 6" descr="Cartoon girls with arms crossed&#10;&#10;Description automatically generated">
            <a:extLst>
              <a:ext uri="{FF2B5EF4-FFF2-40B4-BE49-F238E27FC236}">
                <a16:creationId xmlns:a16="http://schemas.microsoft.com/office/drawing/2014/main" id="{558E4DBB-7408-41CF-A777-54A397FF8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778" y="4458973"/>
            <a:ext cx="3174207" cy="1785492"/>
          </a:xfrm>
          <a:prstGeom prst="rect">
            <a:avLst/>
          </a:prstGeom>
        </p:spPr>
      </p:pic>
      <p:sp>
        <p:nvSpPr>
          <p:cNvPr id="9" name="TextBox 8">
            <a:extLst>
              <a:ext uri="{FF2B5EF4-FFF2-40B4-BE49-F238E27FC236}">
                <a16:creationId xmlns:a16="http://schemas.microsoft.com/office/drawing/2014/main" id="{BB01C289-4FAF-4728-9BC3-0285D08D9BD8}"/>
              </a:ext>
            </a:extLst>
          </p:cNvPr>
          <p:cNvSpPr txBox="1"/>
          <p:nvPr/>
        </p:nvSpPr>
        <p:spPr>
          <a:xfrm>
            <a:off x="114718" y="4921026"/>
            <a:ext cx="5142108" cy="1323439"/>
          </a:xfrm>
          <a:prstGeom prst="rect">
            <a:avLst/>
          </a:prstGeom>
          <a:noFill/>
        </p:spPr>
        <p:txBody>
          <a:bodyPr wrap="square">
            <a:spAutoFit/>
          </a:bodyPr>
          <a:lstStyle/>
          <a:p>
            <a:r>
              <a:rPr lang="es-ES" sz="2000" dirty="0"/>
              <a:t>¿Dónde estás hoy? ¿Cómo eres? ¿Estudias español? ¿Qué estudias? ¿Tienes un amigo o una amiga en clase? ¿Cómo es? </a:t>
            </a:r>
          </a:p>
        </p:txBody>
      </p:sp>
      <p:sp>
        <p:nvSpPr>
          <p:cNvPr id="10" name="Rounded Rectangle 11">
            <a:extLst>
              <a:ext uri="{FF2B5EF4-FFF2-40B4-BE49-F238E27FC236}">
                <a16:creationId xmlns:a16="http://schemas.microsoft.com/office/drawing/2014/main" id="{910DB29B-F8B7-4B9B-9015-2C456A4E8D0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1" name="Rectangle: Rounded Corners 10">
            <a:extLst>
              <a:ext uri="{FF2B5EF4-FFF2-40B4-BE49-F238E27FC236}">
                <a16:creationId xmlns:a16="http://schemas.microsoft.com/office/drawing/2014/main" id="{B31B0F9F-09C0-4E25-907D-AD50477F41B2}"/>
              </a:ext>
            </a:extLst>
          </p:cNvPr>
          <p:cNvSpPr/>
          <p:nvPr/>
        </p:nvSpPr>
        <p:spPr>
          <a:xfrm>
            <a:off x="293511" y="1042803"/>
            <a:ext cx="4427580" cy="37148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9C3A5DC1-72A9-4D9C-8DCD-D6885A8AE7AA}"/>
              </a:ext>
            </a:extLst>
          </p:cNvPr>
          <p:cNvSpPr/>
          <p:nvPr/>
        </p:nvSpPr>
        <p:spPr>
          <a:xfrm>
            <a:off x="203199" y="1410215"/>
            <a:ext cx="1727201" cy="37148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4D2812E-92F4-435D-B2FD-2E31ECB962D0}"/>
              </a:ext>
            </a:extLst>
          </p:cNvPr>
          <p:cNvSpPr/>
          <p:nvPr/>
        </p:nvSpPr>
        <p:spPr>
          <a:xfrm>
            <a:off x="3361265" y="1410215"/>
            <a:ext cx="2209802" cy="37148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F053BEA-98FC-4454-8524-76AC10F71357}"/>
              </a:ext>
            </a:extLst>
          </p:cNvPr>
          <p:cNvPicPr>
            <a:picLocks noChangeAspect="1"/>
          </p:cNvPicPr>
          <p:nvPr/>
        </p:nvPicPr>
        <p:blipFill>
          <a:blip r:embed="rId4"/>
          <a:stretch>
            <a:fillRect/>
          </a:stretch>
        </p:blipFill>
        <p:spPr>
          <a:xfrm>
            <a:off x="8291511" y="176207"/>
            <a:ext cx="2507789" cy="1938479"/>
          </a:xfrm>
          <a:prstGeom prst="rect">
            <a:avLst/>
          </a:prstGeom>
        </p:spPr>
      </p:pic>
      <p:pic>
        <p:nvPicPr>
          <p:cNvPr id="6" name="Picture 5" descr="A cartoon of a child with red hair&#10;&#10;Description automatically generated">
            <a:extLst>
              <a:ext uri="{FF2B5EF4-FFF2-40B4-BE49-F238E27FC236}">
                <a16:creationId xmlns:a16="http://schemas.microsoft.com/office/drawing/2014/main" id="{121890D2-E64C-494A-824B-3EA53FDAA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929" y="188451"/>
            <a:ext cx="1041528" cy="1041528"/>
          </a:xfrm>
          <a:prstGeom prst="rect">
            <a:avLst/>
          </a:prstGeom>
        </p:spPr>
      </p:pic>
      <p:sp>
        <p:nvSpPr>
          <p:cNvPr id="15" name="Rectangle: Rounded Corners 14">
            <a:extLst>
              <a:ext uri="{FF2B5EF4-FFF2-40B4-BE49-F238E27FC236}">
                <a16:creationId xmlns:a16="http://schemas.microsoft.com/office/drawing/2014/main" id="{73ED273D-3868-4610-9C9C-EC58BA666EA3}"/>
              </a:ext>
            </a:extLst>
          </p:cNvPr>
          <p:cNvSpPr/>
          <p:nvPr/>
        </p:nvSpPr>
        <p:spPr>
          <a:xfrm>
            <a:off x="203197" y="1690599"/>
            <a:ext cx="3201751" cy="33509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EACFE48-FB68-47DE-8DA2-2997B4AA52B1}"/>
              </a:ext>
            </a:extLst>
          </p:cNvPr>
          <p:cNvSpPr/>
          <p:nvPr/>
        </p:nvSpPr>
        <p:spPr>
          <a:xfrm>
            <a:off x="203198" y="2027541"/>
            <a:ext cx="2302936" cy="37148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BF42EEEF-F53F-417C-A9C2-950507606710}"/>
              </a:ext>
            </a:extLst>
          </p:cNvPr>
          <p:cNvSpPr/>
          <p:nvPr/>
        </p:nvSpPr>
        <p:spPr>
          <a:xfrm>
            <a:off x="3404948" y="1970983"/>
            <a:ext cx="1167053" cy="411924"/>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6A26F6DB-4E59-476C-89C7-6434D7D2082C}"/>
              </a:ext>
            </a:extLst>
          </p:cNvPr>
          <p:cNvSpPr/>
          <p:nvPr/>
        </p:nvSpPr>
        <p:spPr>
          <a:xfrm>
            <a:off x="5679897" y="1995269"/>
            <a:ext cx="416103" cy="34312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BC412AE-E118-462E-937C-8AEDCDD363E8}"/>
              </a:ext>
            </a:extLst>
          </p:cNvPr>
          <p:cNvSpPr/>
          <p:nvPr/>
        </p:nvSpPr>
        <p:spPr>
          <a:xfrm>
            <a:off x="1248116" y="2307925"/>
            <a:ext cx="5034149" cy="33694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97EC2469-AC6D-4CB5-85BF-FE98F827F461}"/>
              </a:ext>
            </a:extLst>
          </p:cNvPr>
          <p:cNvSpPr/>
          <p:nvPr/>
        </p:nvSpPr>
        <p:spPr>
          <a:xfrm>
            <a:off x="192360" y="2587518"/>
            <a:ext cx="5142108" cy="37148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6FA2E7E7-C305-4012-B2DE-80A4FCC7578D}"/>
              </a:ext>
            </a:extLst>
          </p:cNvPr>
          <p:cNvSpPr/>
          <p:nvPr/>
        </p:nvSpPr>
        <p:spPr>
          <a:xfrm>
            <a:off x="198384" y="2969138"/>
            <a:ext cx="5034149" cy="33694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C25E8BD-F0F6-4A76-8526-A840F84A87BE}"/>
              </a:ext>
            </a:extLst>
          </p:cNvPr>
          <p:cNvSpPr/>
          <p:nvPr/>
        </p:nvSpPr>
        <p:spPr>
          <a:xfrm>
            <a:off x="228775" y="3520825"/>
            <a:ext cx="1019342" cy="32082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740E948C-C1D3-4EAB-B06E-04FB5FEEF829}"/>
              </a:ext>
            </a:extLst>
          </p:cNvPr>
          <p:cNvSpPr/>
          <p:nvPr/>
        </p:nvSpPr>
        <p:spPr>
          <a:xfrm>
            <a:off x="1066800" y="3841647"/>
            <a:ext cx="3654292" cy="347934"/>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7B65D1DE-C8CF-40ED-8912-01F6A1C95D23}"/>
              </a:ext>
            </a:extLst>
          </p:cNvPr>
          <p:cNvSpPr/>
          <p:nvPr/>
        </p:nvSpPr>
        <p:spPr>
          <a:xfrm>
            <a:off x="231769" y="4188240"/>
            <a:ext cx="2274366" cy="27073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0289C70D-FEE2-4427-9764-9067A2B110C5}"/>
              </a:ext>
            </a:extLst>
          </p:cNvPr>
          <p:cNvSpPr/>
          <p:nvPr/>
        </p:nvSpPr>
        <p:spPr>
          <a:xfrm>
            <a:off x="2441707" y="4126449"/>
            <a:ext cx="3840558" cy="38395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D4671D6E-5CF6-42D4-B747-9731B994DE05}"/>
              </a:ext>
            </a:extLst>
          </p:cNvPr>
          <p:cNvSpPr/>
          <p:nvPr/>
        </p:nvSpPr>
        <p:spPr>
          <a:xfrm>
            <a:off x="246340" y="4423998"/>
            <a:ext cx="3576245" cy="392934"/>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8F0AD100-90E9-41E3-9B66-DD52F40A388A}"/>
              </a:ext>
            </a:extLst>
          </p:cNvPr>
          <p:cNvSpPr/>
          <p:nvPr/>
        </p:nvSpPr>
        <p:spPr>
          <a:xfrm>
            <a:off x="192360" y="4896264"/>
            <a:ext cx="2529912" cy="392935"/>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FB664E0E-DDAC-449C-966E-BCDD31E5ADB9}"/>
              </a:ext>
            </a:extLst>
          </p:cNvPr>
          <p:cNvSpPr/>
          <p:nvPr/>
        </p:nvSpPr>
        <p:spPr>
          <a:xfrm>
            <a:off x="2685772" y="4885350"/>
            <a:ext cx="1741808" cy="403849"/>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AC0F4220-1D60-461E-99E0-1A82957223C1}"/>
              </a:ext>
            </a:extLst>
          </p:cNvPr>
          <p:cNvSpPr/>
          <p:nvPr/>
        </p:nvSpPr>
        <p:spPr>
          <a:xfrm>
            <a:off x="155861" y="5245277"/>
            <a:ext cx="2529911" cy="34770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035435CA-1EA0-466D-AB1D-A9862D5CD3D5}"/>
              </a:ext>
            </a:extLst>
          </p:cNvPr>
          <p:cNvSpPr/>
          <p:nvPr/>
        </p:nvSpPr>
        <p:spPr>
          <a:xfrm>
            <a:off x="2683323" y="5226507"/>
            <a:ext cx="1888678" cy="34701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BC37C043-4436-4450-B82F-0D9A45E02252}"/>
              </a:ext>
            </a:extLst>
          </p:cNvPr>
          <p:cNvSpPr/>
          <p:nvPr/>
        </p:nvSpPr>
        <p:spPr>
          <a:xfrm>
            <a:off x="185547" y="5585262"/>
            <a:ext cx="4386454" cy="366405"/>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E7137129-111F-4219-9011-3C208AF78925}"/>
              </a:ext>
            </a:extLst>
          </p:cNvPr>
          <p:cNvSpPr/>
          <p:nvPr/>
        </p:nvSpPr>
        <p:spPr>
          <a:xfrm>
            <a:off x="1032565" y="5890717"/>
            <a:ext cx="1650758" cy="28401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64F967EF-237D-40E7-98B5-CFD172B896E6}"/>
              </a:ext>
            </a:extLst>
          </p:cNvPr>
          <p:cNvSpPr/>
          <p:nvPr/>
        </p:nvSpPr>
        <p:spPr>
          <a:xfrm>
            <a:off x="3421265" y="1690599"/>
            <a:ext cx="3201751" cy="33509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3E6EA1B8-164A-4105-B8BF-A52CBF7FD8E8}"/>
              </a:ext>
            </a:extLst>
          </p:cNvPr>
          <p:cNvSpPr/>
          <p:nvPr/>
        </p:nvSpPr>
        <p:spPr>
          <a:xfrm>
            <a:off x="4496378" y="1924628"/>
            <a:ext cx="1167053" cy="393341"/>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60FCE0E7-B0BA-4046-A8E0-84123B626874}"/>
              </a:ext>
            </a:extLst>
          </p:cNvPr>
          <p:cNvSpPr/>
          <p:nvPr/>
        </p:nvSpPr>
        <p:spPr>
          <a:xfrm>
            <a:off x="192361" y="3803260"/>
            <a:ext cx="874440" cy="371486"/>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376A1449-5075-4CBA-9AD1-D1FAB28608C2}"/>
              </a:ext>
            </a:extLst>
          </p:cNvPr>
          <p:cNvSpPr/>
          <p:nvPr/>
        </p:nvSpPr>
        <p:spPr>
          <a:xfrm>
            <a:off x="3735775" y="4413124"/>
            <a:ext cx="965727" cy="331695"/>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18B36C45-BF68-43FD-A7A4-919812FE1220}"/>
              </a:ext>
            </a:extLst>
          </p:cNvPr>
          <p:cNvSpPr/>
          <p:nvPr/>
        </p:nvSpPr>
        <p:spPr>
          <a:xfrm>
            <a:off x="155862" y="5921478"/>
            <a:ext cx="876704" cy="278013"/>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35C1D06D-AB4A-430C-8563-B6EAE193DB4E}"/>
              </a:ext>
            </a:extLst>
          </p:cNvPr>
          <p:cNvSpPr/>
          <p:nvPr/>
        </p:nvSpPr>
        <p:spPr>
          <a:xfrm>
            <a:off x="7158985" y="2317969"/>
            <a:ext cx="4551289" cy="394897"/>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Words you have met before</a:t>
            </a:r>
          </a:p>
        </p:txBody>
      </p:sp>
      <p:sp>
        <p:nvSpPr>
          <p:cNvPr id="44" name="Rectangle: Rounded Corners 43">
            <a:extLst>
              <a:ext uri="{FF2B5EF4-FFF2-40B4-BE49-F238E27FC236}">
                <a16:creationId xmlns:a16="http://schemas.microsoft.com/office/drawing/2014/main" id="{FBF60EBF-92D6-441A-8455-3CFFA1A920D3}"/>
              </a:ext>
            </a:extLst>
          </p:cNvPr>
          <p:cNvSpPr/>
          <p:nvPr/>
        </p:nvSpPr>
        <p:spPr>
          <a:xfrm>
            <a:off x="7143399" y="2848056"/>
            <a:ext cx="1986844" cy="437088"/>
          </a:xfrm>
          <a:prstGeom prst="roundRect">
            <a:avLst/>
          </a:prstGeom>
          <a:solidFill>
            <a:srgbClr val="00FFFF">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Cognates</a:t>
            </a:r>
          </a:p>
        </p:txBody>
      </p:sp>
      <p:sp>
        <p:nvSpPr>
          <p:cNvPr id="45" name="Rectangle: Rounded Corners 44">
            <a:extLst>
              <a:ext uri="{FF2B5EF4-FFF2-40B4-BE49-F238E27FC236}">
                <a16:creationId xmlns:a16="http://schemas.microsoft.com/office/drawing/2014/main" id="{51915727-9019-4BF2-8FEC-0AB7559B5B6F}"/>
              </a:ext>
            </a:extLst>
          </p:cNvPr>
          <p:cNvSpPr/>
          <p:nvPr/>
        </p:nvSpPr>
        <p:spPr>
          <a:xfrm>
            <a:off x="7158985" y="3366172"/>
            <a:ext cx="2899415" cy="437088"/>
          </a:xfrm>
          <a:prstGeom prst="roundRect">
            <a:avLst/>
          </a:prstGeom>
          <a:solidFill>
            <a:srgbClr val="EF413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Words to work out</a:t>
            </a:r>
          </a:p>
        </p:txBody>
      </p:sp>
      <p:sp>
        <p:nvSpPr>
          <p:cNvPr id="46" name="TextBox 45">
            <a:extLst>
              <a:ext uri="{FF2B5EF4-FFF2-40B4-BE49-F238E27FC236}">
                <a16:creationId xmlns:a16="http://schemas.microsoft.com/office/drawing/2014/main" id="{EF9E40D8-1A6F-4678-8D85-4454CAF694AE}"/>
              </a:ext>
            </a:extLst>
          </p:cNvPr>
          <p:cNvSpPr txBox="1"/>
          <p:nvPr/>
        </p:nvSpPr>
        <p:spPr>
          <a:xfrm>
            <a:off x="6599767" y="4027263"/>
            <a:ext cx="5629527" cy="461665"/>
          </a:xfrm>
          <a:prstGeom prst="rect">
            <a:avLst/>
          </a:prstGeom>
          <a:solidFill>
            <a:srgbClr val="EF4136">
              <a:alpha val="16000"/>
            </a:srgbClr>
          </a:solidFill>
        </p:spPr>
        <p:txBody>
          <a:bodyPr wrap="square" rtlCol="0" anchor="ctr">
            <a:spAutoFit/>
          </a:bodyPr>
          <a:lstStyle/>
          <a:p>
            <a:pPr algn="ctr"/>
            <a:r>
              <a:rPr lang="en-GB" sz="2400" b="1" dirty="0"/>
              <a:t>“Today I am in (the)  _________ .”</a:t>
            </a:r>
          </a:p>
        </p:txBody>
      </p:sp>
      <p:sp>
        <p:nvSpPr>
          <p:cNvPr id="51" name="Rectangle: Rounded Corners 50">
            <a:extLst>
              <a:ext uri="{FF2B5EF4-FFF2-40B4-BE49-F238E27FC236}">
                <a16:creationId xmlns:a16="http://schemas.microsoft.com/office/drawing/2014/main" id="{5EEA743A-1B7E-41E9-A4F3-5BBA5F7745F4}"/>
              </a:ext>
            </a:extLst>
          </p:cNvPr>
          <p:cNvSpPr/>
          <p:nvPr/>
        </p:nvSpPr>
        <p:spPr>
          <a:xfrm>
            <a:off x="2590801" y="3527547"/>
            <a:ext cx="3352799" cy="38060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B4A73985-24CC-493F-869D-253E1B07D962}"/>
              </a:ext>
            </a:extLst>
          </p:cNvPr>
          <p:cNvSpPr txBox="1"/>
          <p:nvPr/>
        </p:nvSpPr>
        <p:spPr>
          <a:xfrm>
            <a:off x="6582405" y="4609482"/>
            <a:ext cx="5629527" cy="830997"/>
          </a:xfrm>
          <a:prstGeom prst="rect">
            <a:avLst/>
          </a:prstGeom>
          <a:solidFill>
            <a:srgbClr val="EF4136">
              <a:alpha val="16000"/>
            </a:srgbClr>
          </a:solidFill>
        </p:spPr>
        <p:txBody>
          <a:bodyPr wrap="square" rtlCol="0" anchor="ctr">
            <a:spAutoFit/>
          </a:bodyPr>
          <a:lstStyle/>
          <a:p>
            <a:pPr algn="ctr"/>
            <a:r>
              <a:rPr lang="en-GB" sz="2400" b="1" dirty="0"/>
              <a:t>“Today she is nervous ________ </a:t>
            </a:r>
            <a:br>
              <a:rPr lang="en-GB" sz="2400" b="1" dirty="0"/>
            </a:br>
            <a:r>
              <a:rPr lang="en-GB" sz="2400" b="1" dirty="0"/>
              <a:t>she has an exam.”</a:t>
            </a:r>
          </a:p>
        </p:txBody>
      </p:sp>
      <p:sp>
        <p:nvSpPr>
          <p:cNvPr id="53" name="TextBox 52">
            <a:extLst>
              <a:ext uri="{FF2B5EF4-FFF2-40B4-BE49-F238E27FC236}">
                <a16:creationId xmlns:a16="http://schemas.microsoft.com/office/drawing/2014/main" id="{A7152D96-8DA4-4DD5-BEE2-A72ABBF1F715}"/>
              </a:ext>
            </a:extLst>
          </p:cNvPr>
          <p:cNvSpPr txBox="1"/>
          <p:nvPr/>
        </p:nvSpPr>
        <p:spPr>
          <a:xfrm>
            <a:off x="10002551" y="3971172"/>
            <a:ext cx="1660257" cy="523220"/>
          </a:xfrm>
          <a:prstGeom prst="rect">
            <a:avLst/>
          </a:prstGeom>
          <a:noFill/>
        </p:spPr>
        <p:txBody>
          <a:bodyPr wrap="square" rtlCol="0">
            <a:spAutoFit/>
          </a:bodyPr>
          <a:lstStyle/>
          <a:p>
            <a:pPr algn="ctr"/>
            <a:r>
              <a:rPr lang="en-GB" sz="2800" b="1" dirty="0">
                <a:solidFill>
                  <a:srgbClr val="EF4136"/>
                </a:solidFill>
              </a:rPr>
              <a:t>school</a:t>
            </a:r>
          </a:p>
        </p:txBody>
      </p:sp>
      <p:sp>
        <p:nvSpPr>
          <p:cNvPr id="47" name="TextBox 46">
            <a:extLst>
              <a:ext uri="{FF2B5EF4-FFF2-40B4-BE49-F238E27FC236}">
                <a16:creationId xmlns:a16="http://schemas.microsoft.com/office/drawing/2014/main" id="{20B29B49-E9D3-4711-A03B-376816EAC1B7}"/>
              </a:ext>
            </a:extLst>
          </p:cNvPr>
          <p:cNvSpPr txBox="1"/>
          <p:nvPr/>
        </p:nvSpPr>
        <p:spPr>
          <a:xfrm>
            <a:off x="10279744" y="4564054"/>
            <a:ext cx="1838868" cy="523220"/>
          </a:xfrm>
          <a:prstGeom prst="rect">
            <a:avLst/>
          </a:prstGeom>
          <a:noFill/>
        </p:spPr>
        <p:txBody>
          <a:bodyPr wrap="square" rtlCol="0">
            <a:spAutoFit/>
          </a:bodyPr>
          <a:lstStyle/>
          <a:p>
            <a:pPr algn="ctr"/>
            <a:r>
              <a:rPr lang="en-GB" sz="2800" b="1" dirty="0">
                <a:solidFill>
                  <a:srgbClr val="EF4136"/>
                </a:solidFill>
              </a:rPr>
              <a:t>because</a:t>
            </a:r>
          </a:p>
        </p:txBody>
      </p:sp>
      <p:sp>
        <p:nvSpPr>
          <p:cNvPr id="54" name="Rectangle: Rounded Corners 53">
            <a:extLst>
              <a:ext uri="{FF2B5EF4-FFF2-40B4-BE49-F238E27FC236}">
                <a16:creationId xmlns:a16="http://schemas.microsoft.com/office/drawing/2014/main" id="{148A2670-16F5-46DF-BC5D-48645B33C4CF}"/>
              </a:ext>
            </a:extLst>
          </p:cNvPr>
          <p:cNvSpPr/>
          <p:nvPr/>
        </p:nvSpPr>
        <p:spPr>
          <a:xfrm>
            <a:off x="1919508" y="1374253"/>
            <a:ext cx="1438683" cy="322264"/>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A529511C-EEFC-4751-8935-7E3014F33DE2}"/>
              </a:ext>
            </a:extLst>
          </p:cNvPr>
          <p:cNvSpPr/>
          <p:nvPr/>
        </p:nvSpPr>
        <p:spPr>
          <a:xfrm>
            <a:off x="2445513" y="2001816"/>
            <a:ext cx="970273" cy="348131"/>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FF4791D2-42CA-4BCE-98B6-7233C0B1FB88}"/>
              </a:ext>
            </a:extLst>
          </p:cNvPr>
          <p:cNvSpPr/>
          <p:nvPr/>
        </p:nvSpPr>
        <p:spPr>
          <a:xfrm>
            <a:off x="185547" y="2340450"/>
            <a:ext cx="1103751" cy="300190"/>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BDCC2F3F-A8E4-4F99-A55C-602816299CD4}"/>
              </a:ext>
            </a:extLst>
          </p:cNvPr>
          <p:cNvSpPr/>
          <p:nvPr/>
        </p:nvSpPr>
        <p:spPr>
          <a:xfrm>
            <a:off x="6112467" y="2001815"/>
            <a:ext cx="406866" cy="316153"/>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2954CBFA-D9DF-410D-870D-7F810DE10D50}"/>
              </a:ext>
            </a:extLst>
          </p:cNvPr>
          <p:cNvSpPr/>
          <p:nvPr/>
        </p:nvSpPr>
        <p:spPr>
          <a:xfrm>
            <a:off x="1252196" y="3541838"/>
            <a:ext cx="1338604" cy="299809"/>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7B10A09C-39EC-45AA-BC49-854FC0353B48}"/>
              </a:ext>
            </a:extLst>
          </p:cNvPr>
          <p:cNvSpPr/>
          <p:nvPr/>
        </p:nvSpPr>
        <p:spPr>
          <a:xfrm>
            <a:off x="4688831" y="3865327"/>
            <a:ext cx="1335204" cy="28711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115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left)">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left)">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left)">
                                      <p:cBhvr>
                                        <p:cTn id="95" dur="500"/>
                                        <p:tgtEl>
                                          <p:spTgt spid="3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wipe(left)">
                                      <p:cBhvr>
                                        <p:cTn id="100" dur="500"/>
                                        <p:tgtEl>
                                          <p:spTgt spid="3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ipe(left)">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6"/>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53"/>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1" nodeType="clickEffect">
                                  <p:stCondLst>
                                    <p:cond delay="0"/>
                                  </p:stCondLst>
                                  <p:childTnLst>
                                    <p:set>
                                      <p:cBhvr>
                                        <p:cTn id="141" dur="1" fill="hold">
                                          <p:stCondLst>
                                            <p:cond delay="0"/>
                                          </p:stCondLst>
                                        </p:cTn>
                                        <p:tgtEl>
                                          <p:spTgt spid="46"/>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5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4"/>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56"/>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57"/>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8"/>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59"/>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52"/>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47"/>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grpId="1" nodeType="clickEffect">
                                  <p:stCondLst>
                                    <p:cond delay="0"/>
                                  </p:stCondLst>
                                  <p:childTnLst>
                                    <p:set>
                                      <p:cBhvr>
                                        <p:cTn id="167" dur="1" fill="hold">
                                          <p:stCondLst>
                                            <p:cond delay="0"/>
                                          </p:stCondLst>
                                        </p:cTn>
                                        <p:tgtEl>
                                          <p:spTgt spid="52"/>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47"/>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6" grpId="1" animBg="1"/>
      <p:bldP spid="51" grpId="0" animBg="1"/>
      <p:bldP spid="52" grpId="0" animBg="1"/>
      <p:bldP spid="52" grpId="1" animBg="1"/>
      <p:bldP spid="53" grpId="0"/>
      <p:bldP spid="53" grpId="1"/>
      <p:bldP spid="47" grpId="0"/>
      <p:bldP spid="47" grpId="1"/>
      <p:bldP spid="54" grpId="0" animBg="1"/>
      <p:bldP spid="55" grpId="0" animBg="1"/>
      <p:bldP spid="56" grpId="0" animBg="1"/>
      <p:bldP spid="57" grpId="0" animBg="1"/>
      <p:bldP spid="58" grpId="0" animBg="1"/>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7">
            <a:extLst>
              <a:ext uri="{FF2B5EF4-FFF2-40B4-BE49-F238E27FC236}">
                <a16:creationId xmlns:a16="http://schemas.microsoft.com/office/drawing/2014/main" id="{ABDF4196-4475-4B33-AA00-45AFD9FA80A1}"/>
              </a:ext>
            </a:extLst>
          </p:cNvPr>
          <p:cNvGraphicFramePr>
            <a:graphicFrameLocks noGrp="1"/>
          </p:cNvGraphicFramePr>
          <p:nvPr>
            <p:extLst>
              <p:ext uri="{D42A27DB-BD31-4B8C-83A1-F6EECF244321}">
                <p14:modId xmlns:p14="http://schemas.microsoft.com/office/powerpoint/2010/main" val="2559900081"/>
              </p:ext>
            </p:extLst>
          </p:nvPr>
        </p:nvGraphicFramePr>
        <p:xfrm>
          <a:off x="269546" y="1038268"/>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10" name="Graphic 9" descr="Teacher">
            <a:extLst>
              <a:ext uri="{FF2B5EF4-FFF2-40B4-BE49-F238E27FC236}">
                <a16:creationId xmlns:a16="http://schemas.microsoft.com/office/drawing/2014/main" id="{E7415F45-91BF-48DE-93D9-C75D6F51E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8677" y="716680"/>
            <a:ext cx="914400" cy="914400"/>
          </a:xfrm>
          <a:prstGeom prst="rect">
            <a:avLst/>
          </a:prstGeom>
        </p:spPr>
      </p:pic>
      <p:sp>
        <p:nvSpPr>
          <p:cNvPr id="3" name="Title 2">
            <a:extLst>
              <a:ext uri="{FF2B5EF4-FFF2-40B4-BE49-F238E27FC236}">
                <a16:creationId xmlns:a16="http://schemas.microsoft.com/office/drawing/2014/main" id="{F6DD82CE-F331-4F5F-918B-1327729F8F9A}"/>
              </a:ext>
            </a:extLst>
          </p:cNvPr>
          <p:cNvSpPr>
            <a:spLocks noGrp="1"/>
          </p:cNvSpPr>
          <p:nvPr>
            <p:ph type="title"/>
          </p:nvPr>
        </p:nvSpPr>
        <p:spPr/>
        <p:txBody>
          <a:bodyPr/>
          <a:lstStyle/>
          <a:p>
            <a:r>
              <a:rPr lang="en-GB" dirty="0"/>
              <a:t>Un email de Daniel</a:t>
            </a:r>
          </a:p>
        </p:txBody>
      </p:sp>
      <p:sp>
        <p:nvSpPr>
          <p:cNvPr id="5" name="TextBox 4">
            <a:extLst>
              <a:ext uri="{FF2B5EF4-FFF2-40B4-BE49-F238E27FC236}">
                <a16:creationId xmlns:a16="http://schemas.microsoft.com/office/drawing/2014/main" id="{28F30D08-A950-416E-9D1B-D084E3F28440}"/>
              </a:ext>
            </a:extLst>
          </p:cNvPr>
          <p:cNvSpPr txBox="1"/>
          <p:nvPr/>
        </p:nvSpPr>
        <p:spPr>
          <a:xfrm>
            <a:off x="1332254" y="6376656"/>
            <a:ext cx="2731745" cy="400110"/>
          </a:xfrm>
          <a:prstGeom prst="rect">
            <a:avLst/>
          </a:prstGeom>
          <a:noFill/>
        </p:spPr>
        <p:txBody>
          <a:bodyPr wrap="square" rtlCol="0">
            <a:spAutoFit/>
          </a:bodyPr>
          <a:lstStyle/>
          <a:p>
            <a:r>
              <a:rPr lang="en-GB" sz="2000" b="1" dirty="0">
                <a:solidFill>
                  <a:schemeClr val="bg1"/>
                </a:solidFill>
              </a:rPr>
              <a:t>la </a:t>
            </a:r>
            <a:r>
              <a:rPr lang="en-GB" sz="2000" b="1" dirty="0" err="1">
                <a:solidFill>
                  <a:schemeClr val="bg1"/>
                </a:solidFill>
              </a:rPr>
              <a:t>escuela</a:t>
            </a:r>
            <a:r>
              <a:rPr lang="en-GB" sz="2000" dirty="0">
                <a:solidFill>
                  <a:schemeClr val="bg1"/>
                </a:solidFill>
              </a:rPr>
              <a:t> </a:t>
            </a:r>
            <a:r>
              <a:rPr lang="en-GB" dirty="0">
                <a:solidFill>
                  <a:schemeClr val="bg1"/>
                </a:solidFill>
              </a:rPr>
              <a:t>– school </a:t>
            </a:r>
            <a:r>
              <a:rPr lang="en-GB" sz="2000" dirty="0">
                <a:solidFill>
                  <a:schemeClr val="bg1"/>
                </a:solidFill>
              </a:rPr>
              <a:t>|</a:t>
            </a:r>
          </a:p>
        </p:txBody>
      </p:sp>
      <p:sp>
        <p:nvSpPr>
          <p:cNvPr id="8" name="TextBox 7">
            <a:extLst>
              <a:ext uri="{FF2B5EF4-FFF2-40B4-BE49-F238E27FC236}">
                <a16:creationId xmlns:a16="http://schemas.microsoft.com/office/drawing/2014/main" id="{08B48F27-51AC-4533-B79E-B493AAD6C8D2}"/>
              </a:ext>
            </a:extLst>
          </p:cNvPr>
          <p:cNvSpPr txBox="1"/>
          <p:nvPr/>
        </p:nvSpPr>
        <p:spPr>
          <a:xfrm>
            <a:off x="3810000" y="6376656"/>
            <a:ext cx="2731745" cy="400110"/>
          </a:xfrm>
          <a:prstGeom prst="rect">
            <a:avLst/>
          </a:prstGeom>
          <a:noFill/>
        </p:spPr>
        <p:txBody>
          <a:bodyPr wrap="square" rtlCol="0">
            <a:spAutoFit/>
          </a:bodyPr>
          <a:lstStyle/>
          <a:p>
            <a:r>
              <a:rPr lang="en-GB" sz="2000" b="1" dirty="0" err="1">
                <a:solidFill>
                  <a:schemeClr val="bg1"/>
                </a:solidFill>
              </a:rPr>
              <a:t>porque</a:t>
            </a:r>
            <a:r>
              <a:rPr lang="en-GB" sz="2000" b="1" dirty="0">
                <a:solidFill>
                  <a:schemeClr val="bg1"/>
                </a:solidFill>
              </a:rPr>
              <a:t> </a:t>
            </a:r>
            <a:r>
              <a:rPr lang="en-GB" sz="2000" dirty="0">
                <a:solidFill>
                  <a:schemeClr val="bg1"/>
                </a:solidFill>
              </a:rPr>
              <a:t>– </a:t>
            </a:r>
            <a:r>
              <a:rPr lang="en-GB" dirty="0">
                <a:solidFill>
                  <a:schemeClr val="bg1"/>
                </a:solidFill>
              </a:rPr>
              <a:t>because </a:t>
            </a:r>
            <a:endParaRPr lang="en-GB" sz="2000" dirty="0">
              <a:solidFill>
                <a:schemeClr val="bg1"/>
              </a:solidFill>
            </a:endParaRPr>
          </a:p>
        </p:txBody>
      </p:sp>
      <p:sp>
        <p:nvSpPr>
          <p:cNvPr id="11" name="Speech Bubble: Rectangle with Corners Rounded 10">
            <a:extLst>
              <a:ext uri="{FF2B5EF4-FFF2-40B4-BE49-F238E27FC236}">
                <a16:creationId xmlns:a16="http://schemas.microsoft.com/office/drawing/2014/main" id="{1EEDBAFF-7DCE-4B1F-BC80-78D443E2310F}"/>
              </a:ext>
            </a:extLst>
          </p:cNvPr>
          <p:cNvSpPr/>
          <p:nvPr/>
        </p:nvSpPr>
        <p:spPr>
          <a:xfrm>
            <a:off x="4803077" y="868692"/>
            <a:ext cx="3205388" cy="518040"/>
          </a:xfrm>
          <a:prstGeom prst="wedgeRoundRectCallout">
            <a:avLst>
              <a:gd name="adj1" fmla="val -54991"/>
              <a:gd name="adj2" fmla="val -758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rPr>
              <a:t>Escribe un </a:t>
            </a:r>
            <a:r>
              <a:rPr lang="en-GB" sz="2400" b="1" dirty="0" err="1">
                <a:solidFill>
                  <a:schemeClr val="tx1"/>
                </a:solidFill>
                <a:latin typeface="Century Gothic" panose="020B0502020202020204" pitchFamily="34" charset="0"/>
              </a:rPr>
              <a:t>mensaje</a:t>
            </a:r>
            <a:r>
              <a:rPr lang="en-GB" sz="2400" b="1" dirty="0">
                <a:solidFill>
                  <a:schemeClr val="tx1"/>
                </a:solidFill>
                <a:latin typeface="Century Gothic" panose="020B0502020202020204" pitchFamily="34" charset="0"/>
              </a:rPr>
              <a:t>.</a:t>
            </a:r>
          </a:p>
        </p:txBody>
      </p:sp>
      <p:sp>
        <p:nvSpPr>
          <p:cNvPr id="12" name="Rounded Rectangle 11">
            <a:extLst>
              <a:ext uri="{FF2B5EF4-FFF2-40B4-BE49-F238E27FC236}">
                <a16:creationId xmlns:a16="http://schemas.microsoft.com/office/drawing/2014/main" id="{1CD6BF96-E7EF-4CE4-9FE6-9B4328A1F1BA}"/>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16" name="Picture 15" descr="A picture containing green, screenshot&#10;&#10;Description automatically generated">
            <a:extLst>
              <a:ext uri="{FF2B5EF4-FFF2-40B4-BE49-F238E27FC236}">
                <a16:creationId xmlns:a16="http://schemas.microsoft.com/office/drawing/2014/main" id="{9368B9DB-A6E7-4FD8-B539-E7A4A771AFD9}"/>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30170"/>
          <a:stretch/>
        </p:blipFill>
        <p:spPr>
          <a:xfrm>
            <a:off x="2135529" y="1465600"/>
            <a:ext cx="6188015" cy="4781904"/>
          </a:xfrm>
          <a:prstGeom prst="rect">
            <a:avLst/>
          </a:prstGeom>
        </p:spPr>
      </p:pic>
      <p:pic>
        <p:nvPicPr>
          <p:cNvPr id="21" name="Graphic 20" descr="Pencil with solid fill">
            <a:extLst>
              <a:ext uri="{FF2B5EF4-FFF2-40B4-BE49-F238E27FC236}">
                <a16:creationId xmlns:a16="http://schemas.microsoft.com/office/drawing/2014/main" id="{C589CA9D-BE79-458A-B58B-8CBC10D4A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1" y="963486"/>
            <a:ext cx="552151" cy="552151"/>
          </a:xfrm>
          <a:prstGeom prst="rect">
            <a:avLst/>
          </a:prstGeom>
        </p:spPr>
      </p:pic>
      <p:sp>
        <p:nvSpPr>
          <p:cNvPr id="22" name="TextBox 21">
            <a:extLst>
              <a:ext uri="{FF2B5EF4-FFF2-40B4-BE49-F238E27FC236}">
                <a16:creationId xmlns:a16="http://schemas.microsoft.com/office/drawing/2014/main" id="{F34A1A95-63D8-487A-A1FF-A7DFF576ADD9}"/>
              </a:ext>
            </a:extLst>
          </p:cNvPr>
          <p:cNvSpPr txBox="1"/>
          <p:nvPr/>
        </p:nvSpPr>
        <p:spPr>
          <a:xfrm>
            <a:off x="2785292" y="1493719"/>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avolini" panose="03000502040302020204" pitchFamily="66" charset="0"/>
                <a:ea typeface="Calibri" panose="020F0502020204030204" pitchFamily="34" charset="0"/>
                <a:cs typeface="Cavolini" panose="03000502040302020204" pitchFamily="66" charset="0"/>
              </a:rPr>
              <a:t>Hello, I’m Daniel. </a:t>
            </a: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endParaRPr>
          </a:p>
        </p:txBody>
      </p:sp>
      <p:sp>
        <p:nvSpPr>
          <p:cNvPr id="23" name="TextBox 22">
            <a:extLst>
              <a:ext uri="{FF2B5EF4-FFF2-40B4-BE49-F238E27FC236}">
                <a16:creationId xmlns:a16="http://schemas.microsoft.com/office/drawing/2014/main" id="{74CF9D7F-93CD-4F4A-8A62-184F57AD5F2B}"/>
              </a:ext>
            </a:extLst>
          </p:cNvPr>
          <p:cNvSpPr txBox="1"/>
          <p:nvPr/>
        </p:nvSpPr>
        <p:spPr>
          <a:xfrm>
            <a:off x="2704270" y="1870487"/>
            <a:ext cx="5763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Today I’m at school (in León, Spain).</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sp>
        <p:nvSpPr>
          <p:cNvPr id="24" name="TextBox 23">
            <a:extLst>
              <a:ext uri="{FF2B5EF4-FFF2-40B4-BE49-F238E27FC236}">
                <a16:creationId xmlns:a16="http://schemas.microsoft.com/office/drawing/2014/main" id="{CF601F8D-33A4-403D-9344-ED95837D7A40}"/>
              </a:ext>
            </a:extLst>
          </p:cNvPr>
          <p:cNvSpPr txBox="1"/>
          <p:nvPr/>
        </p:nvSpPr>
        <p:spPr>
          <a:xfrm>
            <a:off x="2785292" y="2254710"/>
            <a:ext cx="42594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I have a friend, Hugo. </a:t>
            </a:r>
            <a:br>
              <a:rPr kumimoji="0" lang="en-US"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br>
            <a:r>
              <a:rPr kumimoji="0" lang="en-US"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He is tall and very friendly.</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sp>
        <p:nvSpPr>
          <p:cNvPr id="29" name="TextBox 28">
            <a:extLst>
              <a:ext uri="{FF2B5EF4-FFF2-40B4-BE49-F238E27FC236}">
                <a16:creationId xmlns:a16="http://schemas.microsoft.com/office/drawing/2014/main" id="{5F3F551A-257A-4BB2-8000-4819DA6FC6F2}"/>
              </a:ext>
            </a:extLst>
          </p:cNvPr>
          <p:cNvSpPr txBox="1"/>
          <p:nvPr/>
        </p:nvSpPr>
        <p:spPr>
          <a:xfrm>
            <a:off x="4372115" y="138988"/>
            <a:ext cx="6784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Daniel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writes to you in English.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Can you write a message back in Spanish.</a:t>
            </a:r>
          </a:p>
        </p:txBody>
      </p:sp>
      <p:pic>
        <p:nvPicPr>
          <p:cNvPr id="15" name="Picture 14" descr="A cartoon of a child's face&#10;&#10;Description automatically generated">
            <a:extLst>
              <a:ext uri="{FF2B5EF4-FFF2-40B4-BE49-F238E27FC236}">
                <a16:creationId xmlns:a16="http://schemas.microsoft.com/office/drawing/2014/main" id="{882A91C6-2FE1-4508-B970-1EFA7C158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130" y="1140700"/>
            <a:ext cx="914400" cy="914400"/>
          </a:xfrm>
          <a:prstGeom prst="rect">
            <a:avLst/>
          </a:prstGeom>
        </p:spPr>
      </p:pic>
      <p:sp>
        <p:nvSpPr>
          <p:cNvPr id="30" name="TextBox 29">
            <a:extLst>
              <a:ext uri="{FF2B5EF4-FFF2-40B4-BE49-F238E27FC236}">
                <a16:creationId xmlns:a16="http://schemas.microsoft.com/office/drawing/2014/main" id="{A3B4AB47-6509-4A3F-AEF1-A2B8B8DADC9A}"/>
              </a:ext>
            </a:extLst>
          </p:cNvPr>
          <p:cNvSpPr txBox="1"/>
          <p:nvPr/>
        </p:nvSpPr>
        <p:spPr>
          <a:xfrm>
            <a:off x="2738343" y="3057259"/>
            <a:ext cx="45402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In school I study music, sciences, Spanish and English.</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sp>
        <p:nvSpPr>
          <p:cNvPr id="31" name="TextBox 30">
            <a:extLst>
              <a:ext uri="{FF2B5EF4-FFF2-40B4-BE49-F238E27FC236}">
                <a16:creationId xmlns:a16="http://schemas.microsoft.com/office/drawing/2014/main" id="{8A2F64EB-3CDB-4F8D-A1F9-030A1008DC97}"/>
              </a:ext>
            </a:extLst>
          </p:cNvPr>
          <p:cNvSpPr txBox="1"/>
          <p:nvPr/>
        </p:nvSpPr>
        <p:spPr>
          <a:xfrm>
            <a:off x="2785292" y="3806286"/>
            <a:ext cx="59781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avolini" panose="03000502040302020204" pitchFamily="66" charset="0"/>
                <a:ea typeface="+mn-ea"/>
                <a:cs typeface="Cavolini" panose="03000502040302020204" pitchFamily="66" charset="0"/>
              </a:rPr>
              <a:t>Englis</a:t>
            </a:r>
            <a:r>
              <a:rPr lang="en-US" sz="2000" dirty="0">
                <a:latin typeface="Cavolini" panose="03000502040302020204" pitchFamily="66" charset="0"/>
                <a:cs typeface="Cavolini" panose="03000502040302020204" pitchFamily="66" charset="0"/>
              </a:rPr>
              <a:t>h is important. Mr Dickens is cheerful but also strange!</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sp>
        <p:nvSpPr>
          <p:cNvPr id="32" name="TextBox 31">
            <a:extLst>
              <a:ext uri="{FF2B5EF4-FFF2-40B4-BE49-F238E27FC236}">
                <a16:creationId xmlns:a16="http://schemas.microsoft.com/office/drawing/2014/main" id="{5F03696B-EB1A-40D2-9D52-D81DED453E1F}"/>
              </a:ext>
            </a:extLst>
          </p:cNvPr>
          <p:cNvSpPr txBox="1"/>
          <p:nvPr/>
        </p:nvSpPr>
        <p:spPr>
          <a:xfrm>
            <a:off x="2759683" y="4581210"/>
            <a:ext cx="5675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I arrive late to school because I walk with my friends and I talk a lot!</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pic>
        <p:nvPicPr>
          <p:cNvPr id="45" name="Picture 44">
            <a:extLst>
              <a:ext uri="{FF2B5EF4-FFF2-40B4-BE49-F238E27FC236}">
                <a16:creationId xmlns:a16="http://schemas.microsoft.com/office/drawing/2014/main" id="{B0365DB8-FB72-4F09-9EE4-3A52334F4A5D}"/>
              </a:ext>
            </a:extLst>
          </p:cNvPr>
          <p:cNvPicPr>
            <a:picLocks noChangeAspect="1"/>
          </p:cNvPicPr>
          <p:nvPr/>
        </p:nvPicPr>
        <p:blipFill>
          <a:blip r:embed="rId9"/>
          <a:stretch>
            <a:fillRect/>
          </a:stretch>
        </p:blipFill>
        <p:spPr>
          <a:xfrm>
            <a:off x="8247305" y="2084986"/>
            <a:ext cx="4355987" cy="4291670"/>
          </a:xfrm>
          <a:prstGeom prst="rect">
            <a:avLst/>
          </a:prstGeom>
        </p:spPr>
      </p:pic>
      <p:sp>
        <p:nvSpPr>
          <p:cNvPr id="19" name="Speech Bubble: Rectangle with Corners Rounded 18">
            <a:extLst>
              <a:ext uri="{FF2B5EF4-FFF2-40B4-BE49-F238E27FC236}">
                <a16:creationId xmlns:a16="http://schemas.microsoft.com/office/drawing/2014/main" id="{43EB738C-F973-45DB-BA3F-5B4CB3147EF8}"/>
              </a:ext>
            </a:extLst>
          </p:cNvPr>
          <p:cNvSpPr/>
          <p:nvPr/>
        </p:nvSpPr>
        <p:spPr>
          <a:xfrm>
            <a:off x="8135617" y="876265"/>
            <a:ext cx="3992378" cy="1351565"/>
          </a:xfrm>
          <a:prstGeom prst="wedgeRoundRectCallout">
            <a:avLst>
              <a:gd name="adj1" fmla="val -56655"/>
              <a:gd name="adj2" fmla="val -19669"/>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Google Shape;108;p3">
            <a:extLst>
              <a:ext uri="{FF2B5EF4-FFF2-40B4-BE49-F238E27FC236}">
                <a16:creationId xmlns:a16="http://schemas.microsoft.com/office/drawing/2014/main" id="{7E4961CA-01A7-40A0-9B2E-E0E2D1123B38}"/>
              </a:ext>
            </a:extLst>
          </p:cNvPr>
          <p:cNvSpPr txBox="1"/>
          <p:nvPr/>
        </p:nvSpPr>
        <p:spPr>
          <a:xfrm>
            <a:off x="8237463" y="904431"/>
            <a:ext cx="3890532"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or sentences in Spanish.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magnifying glass with a black background&#10;&#10;Description automatically generated with medium confidence">
            <a:extLst>
              <a:ext uri="{FF2B5EF4-FFF2-40B4-BE49-F238E27FC236}">
                <a16:creationId xmlns:a16="http://schemas.microsoft.com/office/drawing/2014/main" id="{36588ED2-24B5-421B-A46D-435D79FAD8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1005" y="1222500"/>
            <a:ext cx="808366" cy="740160"/>
          </a:xfrm>
          <a:prstGeom prst="rect">
            <a:avLst/>
          </a:prstGeom>
        </p:spPr>
      </p:pic>
      <p:sp>
        <p:nvSpPr>
          <p:cNvPr id="46" name="TextBox 45">
            <a:extLst>
              <a:ext uri="{FF2B5EF4-FFF2-40B4-BE49-F238E27FC236}">
                <a16:creationId xmlns:a16="http://schemas.microsoft.com/office/drawing/2014/main" id="{12CAB21A-EED1-445C-97CE-1B4A5E5FF8A2}"/>
              </a:ext>
            </a:extLst>
          </p:cNvPr>
          <p:cNvSpPr txBox="1"/>
          <p:nvPr/>
        </p:nvSpPr>
        <p:spPr>
          <a:xfrm>
            <a:off x="2759683" y="5341975"/>
            <a:ext cx="5675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volini" panose="03000502040302020204" pitchFamily="66" charset="0"/>
                <a:cs typeface="Cavolini" panose="03000502040302020204" pitchFamily="66" charset="0"/>
              </a:rPr>
              <a:t>Where are you today? What are you like? What do you study? Do you have a friend (male or female) in class?</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536112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Term 1.1 Week 6</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p:cNvSpPr txBox="1"/>
          <p:nvPr/>
        </p:nvSpPr>
        <p:spPr>
          <a:xfrm>
            <a:off x="175149" y="1974965"/>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p:cNvSpPr txBox="1"/>
          <p:nvPr/>
        </p:nvSpPr>
        <p:spPr>
          <a:xfrm>
            <a:off x="175149" y="367000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71354C4C-1537-409A-9F95-D72F5D0A5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012C8D2B-0012-4425-81D8-2623F7575707}"/>
              </a:ext>
            </a:extLst>
          </p:cNvPr>
          <p:cNvSpPr/>
          <p:nvPr/>
        </p:nvSpPr>
        <p:spPr>
          <a:xfrm>
            <a:off x="83843" y="1860910"/>
            <a:ext cx="4034540" cy="4024409"/>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I </a:t>
            </a:r>
            <a:r>
              <a:rPr kumimoji="0" lang="en-GB" sz="2200" b="0" i="0" u="sng" strike="noStrike" kern="0" cap="none" spc="0" normalizeH="0" baseline="0" noProof="0" dirty="0">
                <a:ln>
                  <a:noFill/>
                </a:ln>
                <a:effectLst/>
                <a:uLnTx/>
                <a:uFillTx/>
                <a:latin typeface="+mj-lt"/>
                <a:ea typeface="+mn-ea"/>
                <a:cs typeface="+mn-cs"/>
              </a:rPr>
              <a:t>don’t</a:t>
            </a:r>
            <a:r>
              <a:rPr kumimoji="0" lang="en-GB" sz="2200" b="0" i="0" u="none" strike="noStrike" kern="0" cap="none" spc="0" normalizeH="0" baseline="0" noProof="0" dirty="0">
                <a:ln>
                  <a:noFill/>
                </a:ln>
                <a:effectLst/>
                <a:uLnTx/>
                <a:uFillTx/>
                <a:latin typeface="+mj-lt"/>
                <a:ea typeface="+mn-ea"/>
                <a:cs typeface="+mn-cs"/>
              </a:rPr>
              <a:t> use a phone.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He uses a phone.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I understand </a:t>
            </a:r>
            <a:r>
              <a:rPr kumimoji="0" lang="en-GB" sz="2200" b="0" i="0" u="none" strike="noStrike" kern="0" cap="none" spc="0" normalizeH="0" baseline="0" noProof="0" dirty="0" err="1">
                <a:ln>
                  <a:noFill/>
                </a:ln>
                <a:effectLst/>
                <a:uLnTx/>
                <a:uFillTx/>
                <a:latin typeface="+mj-lt"/>
                <a:ea typeface="+mn-ea"/>
                <a:cs typeface="+mn-cs"/>
              </a:rPr>
              <a:t>ENglish</a:t>
            </a:r>
            <a:r>
              <a:rPr kumimoji="0" lang="en-GB" sz="2200" b="0" i="0" u="none" strike="noStrike" kern="0" cap="none" spc="0" normalizeH="0" baseline="0" noProof="0" dirty="0">
                <a:ln>
                  <a:noFill/>
                </a:ln>
                <a:effectLst/>
                <a:uLnTx/>
                <a:uFillTx/>
                <a:latin typeface="+mj-lt"/>
                <a:ea typeface="+mn-ea"/>
                <a:cs typeface="+mn-cs"/>
              </a:rPr>
              <a:t>.</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He </a:t>
            </a:r>
            <a:r>
              <a:rPr kumimoji="0" lang="en-GB" sz="2200" b="0" i="0" u="sng" strike="noStrike" kern="0" cap="none" spc="0" normalizeH="0" baseline="0" noProof="0" dirty="0">
                <a:ln>
                  <a:noFill/>
                </a:ln>
                <a:effectLst/>
                <a:uLnTx/>
                <a:uFillTx/>
                <a:latin typeface="+mj-lt"/>
                <a:ea typeface="+mn-ea"/>
                <a:cs typeface="+mn-cs"/>
              </a:rPr>
              <a:t>doesn’t</a:t>
            </a:r>
            <a:r>
              <a:rPr kumimoji="0" lang="en-GB" sz="2200" b="0" i="0" u="none" strike="noStrike" kern="0" cap="none" spc="0" normalizeH="0" baseline="0" noProof="0" dirty="0">
                <a:ln>
                  <a:noFill/>
                </a:ln>
                <a:effectLst/>
                <a:uLnTx/>
                <a:uFillTx/>
                <a:latin typeface="+mj-lt"/>
                <a:ea typeface="+mn-ea"/>
                <a:cs typeface="+mn-cs"/>
              </a:rPr>
              <a:t> understand English.</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He </a:t>
            </a:r>
            <a:r>
              <a:rPr kumimoji="0" lang="en-GB" sz="2200" b="0" i="0" u="sng" strike="noStrike" kern="0" cap="none" spc="0" normalizeH="0" baseline="0" noProof="0" dirty="0">
                <a:ln>
                  <a:noFill/>
                </a:ln>
                <a:effectLst/>
                <a:uLnTx/>
                <a:uFillTx/>
                <a:latin typeface="+mj-lt"/>
                <a:ea typeface="+mn-ea"/>
                <a:cs typeface="+mn-cs"/>
              </a:rPr>
              <a:t>doesn’t</a:t>
            </a:r>
            <a:r>
              <a:rPr kumimoji="0" lang="en-GB" sz="2200" b="0" i="0" u="none" strike="noStrike" kern="0" cap="none" spc="0" normalizeH="0" baseline="0" noProof="0" dirty="0">
                <a:ln>
                  <a:noFill/>
                </a:ln>
                <a:effectLst/>
                <a:uLnTx/>
                <a:uFillTx/>
                <a:latin typeface="+mj-lt"/>
                <a:ea typeface="+mn-ea"/>
                <a:cs typeface="+mn-cs"/>
              </a:rPr>
              <a:t> arrive by bike.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I arrive by bike.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I </a:t>
            </a:r>
            <a:r>
              <a:rPr kumimoji="0" lang="en-GB" sz="2200" b="0" i="0" u="sng" strike="noStrike" kern="0" cap="none" spc="0" normalizeH="0" baseline="0" noProof="0" dirty="0">
                <a:ln>
                  <a:noFill/>
                </a:ln>
                <a:effectLst/>
                <a:uLnTx/>
                <a:uFillTx/>
                <a:latin typeface="+mj-lt"/>
                <a:ea typeface="+mn-ea"/>
                <a:cs typeface="+mn-cs"/>
              </a:rPr>
              <a:t>don’t</a:t>
            </a:r>
            <a:r>
              <a:rPr kumimoji="0" lang="en-GB" sz="2200" b="0" i="0" u="none" strike="noStrike" kern="0" cap="none" spc="0" normalizeH="0" baseline="0" noProof="0" dirty="0">
                <a:ln>
                  <a:noFill/>
                </a:ln>
                <a:effectLst/>
                <a:uLnTx/>
                <a:uFillTx/>
                <a:latin typeface="+mj-lt"/>
                <a:ea typeface="+mn-ea"/>
                <a:cs typeface="+mn-cs"/>
              </a:rPr>
              <a:t> carry a bag</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He carries a bag.</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I </a:t>
            </a:r>
            <a:r>
              <a:rPr kumimoji="0" lang="en-GB" sz="2200" b="0" i="0" u="sng" strike="noStrike" kern="0" cap="none" spc="0" normalizeH="0" baseline="0" noProof="0" dirty="0">
                <a:ln>
                  <a:noFill/>
                </a:ln>
                <a:effectLst/>
                <a:uLnTx/>
                <a:uFillTx/>
                <a:latin typeface="+mj-lt"/>
                <a:ea typeface="+mn-ea"/>
                <a:cs typeface="+mn-cs"/>
              </a:rPr>
              <a:t>don’t</a:t>
            </a:r>
            <a:r>
              <a:rPr kumimoji="0" lang="en-GB" sz="2200" b="0" i="0" u="none" strike="noStrike" kern="0" cap="none" spc="0" normalizeH="0" baseline="0" noProof="0" dirty="0">
                <a:ln>
                  <a:noFill/>
                </a:ln>
                <a:effectLst/>
                <a:uLnTx/>
                <a:uFillTx/>
                <a:latin typeface="+mj-lt"/>
                <a:ea typeface="+mn-ea"/>
                <a:cs typeface="+mn-cs"/>
              </a:rPr>
              <a:t> dance well.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mj-lt"/>
                <a:ea typeface="+mn-ea"/>
                <a:cs typeface="+mn-cs"/>
              </a:rPr>
              <a:t>He dances well.</a:t>
            </a:r>
          </a:p>
        </p:txBody>
      </p:sp>
      <p:sp>
        <p:nvSpPr>
          <p:cNvPr id="34" name="TextBox 33">
            <a:extLst>
              <a:ext uri="{FF2B5EF4-FFF2-40B4-BE49-F238E27FC236}">
                <a16:creationId xmlns:a16="http://schemas.microsoft.com/office/drawing/2014/main" id="{4231AE2C-E2C2-4DAE-A706-8BC6F19128EB}"/>
              </a:ext>
            </a:extLst>
          </p:cNvPr>
          <p:cNvSpPr txBox="1"/>
          <p:nvPr/>
        </p:nvSpPr>
        <p:spPr>
          <a:xfrm>
            <a:off x="8846444" y="1885845"/>
            <a:ext cx="322079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uso un teléfono.</a:t>
            </a:r>
          </a:p>
        </p:txBody>
      </p:sp>
      <p:sp>
        <p:nvSpPr>
          <p:cNvPr id="36" name="TextBox 35">
            <a:extLst>
              <a:ext uri="{FF2B5EF4-FFF2-40B4-BE49-F238E27FC236}">
                <a16:creationId xmlns:a16="http://schemas.microsoft.com/office/drawing/2014/main" id="{DE722275-E8CE-454E-817A-40D32DA37698}"/>
              </a:ext>
            </a:extLst>
          </p:cNvPr>
          <p:cNvSpPr txBox="1"/>
          <p:nvPr/>
        </p:nvSpPr>
        <p:spPr>
          <a:xfrm>
            <a:off x="-1" y="790746"/>
            <a:ext cx="973666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Read the English.  Which</a:t>
            </a:r>
            <a:r>
              <a:rPr kumimoji="0" lang="en-GB" sz="2200" b="0" i="0" u="none" strike="noStrike" kern="0" cap="none" spc="0" normalizeH="0" noProof="0" dirty="0">
                <a:ln>
                  <a:noFill/>
                </a:ln>
                <a:effectLst/>
                <a:uLnTx/>
                <a:uFillTx/>
                <a:latin typeface="+mj-lt"/>
              </a:rPr>
              <a:t> 5 phrases have a ‘no’ in them? Write 5 letters.</a:t>
            </a:r>
            <a:endParaRPr kumimoji="0" lang="en-GB" sz="2200" b="0" i="0" u="none" strike="noStrike" kern="0" cap="none" spc="0" normalizeH="0" baseline="0" noProof="0" dirty="0">
              <a:ln>
                <a:noFill/>
              </a:ln>
              <a:effectLst/>
              <a:uLnTx/>
              <a:uFillTx/>
              <a:latin typeface="+mj-lt"/>
            </a:endParaRPr>
          </a:p>
        </p:txBody>
      </p:sp>
      <p:sp>
        <p:nvSpPr>
          <p:cNvPr id="37" name="TextBox 36">
            <a:extLst>
              <a:ext uri="{FF2B5EF4-FFF2-40B4-BE49-F238E27FC236}">
                <a16:creationId xmlns:a16="http://schemas.microsoft.com/office/drawing/2014/main" id="{AF5E0020-3321-4261-9BAC-382ADCBBBAC1}"/>
              </a:ext>
            </a:extLst>
          </p:cNvPr>
          <p:cNvSpPr txBox="1"/>
          <p:nvPr/>
        </p:nvSpPr>
        <p:spPr>
          <a:xfrm>
            <a:off x="5589139" y="1854303"/>
            <a:ext cx="32354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usa un telefóno.</a:t>
            </a:r>
          </a:p>
        </p:txBody>
      </p:sp>
      <p:sp>
        <p:nvSpPr>
          <p:cNvPr id="38" name="Explosion 1 19">
            <a:extLst>
              <a:ext uri="{FF2B5EF4-FFF2-40B4-BE49-F238E27FC236}">
                <a16:creationId xmlns:a16="http://schemas.microsoft.com/office/drawing/2014/main" id="{A2249205-61AF-4165-BB59-871062AC1B83}"/>
              </a:ext>
            </a:extLst>
          </p:cNvPr>
          <p:cNvSpPr/>
          <p:nvPr/>
        </p:nvSpPr>
        <p:spPr>
          <a:xfrm>
            <a:off x="4634734" y="1691402"/>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A</a:t>
            </a:r>
          </a:p>
        </p:txBody>
      </p:sp>
      <p:sp>
        <p:nvSpPr>
          <p:cNvPr id="39" name="Explosion 1 20">
            <a:extLst>
              <a:ext uri="{FF2B5EF4-FFF2-40B4-BE49-F238E27FC236}">
                <a16:creationId xmlns:a16="http://schemas.microsoft.com/office/drawing/2014/main" id="{B87E0338-7F51-4C2B-9535-8A7DFBBA23DB}"/>
              </a:ext>
            </a:extLst>
          </p:cNvPr>
          <p:cNvSpPr/>
          <p:nvPr/>
        </p:nvSpPr>
        <p:spPr>
          <a:xfrm>
            <a:off x="8480200" y="1741423"/>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B</a:t>
            </a:r>
          </a:p>
        </p:txBody>
      </p:sp>
      <p:sp>
        <p:nvSpPr>
          <p:cNvPr id="40" name="TextBox 39">
            <a:extLst>
              <a:ext uri="{FF2B5EF4-FFF2-40B4-BE49-F238E27FC236}">
                <a16:creationId xmlns:a16="http://schemas.microsoft.com/office/drawing/2014/main" id="{BDCB2C31-61BF-468D-88F1-EB8E4D619571}"/>
              </a:ext>
            </a:extLst>
          </p:cNvPr>
          <p:cNvSpPr txBox="1"/>
          <p:nvPr/>
        </p:nvSpPr>
        <p:spPr>
          <a:xfrm>
            <a:off x="8699386" y="2745715"/>
            <a:ext cx="35825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a:t>
            </a:r>
            <a:r>
              <a:rPr kumimoji="0" lang="en-GB" sz="2400" b="0" i="0" u="none" strike="noStrike" kern="0" cap="none" spc="0" normalizeH="0" baseline="0" noProof="0" dirty="0" err="1">
                <a:ln>
                  <a:noFill/>
                </a:ln>
                <a:effectLst/>
                <a:uLnTx/>
                <a:uFillTx/>
                <a:latin typeface="+mj-lt"/>
              </a:rPr>
              <a:t>entiende</a:t>
            </a:r>
            <a:r>
              <a:rPr kumimoji="0" lang="en-GB" sz="2400" b="0" i="0" u="none" strike="noStrike" kern="0" cap="none" spc="0" normalizeH="0" baseline="0" noProof="0" dirty="0">
                <a:ln>
                  <a:noFill/>
                </a:ln>
                <a:effectLst/>
                <a:uLnTx/>
                <a:uFillTx/>
                <a:latin typeface="+mj-lt"/>
              </a:rPr>
              <a:t> el </a:t>
            </a:r>
            <a:r>
              <a:rPr kumimoji="0" lang="en-GB" sz="2400" b="0" i="0" u="none" strike="noStrike" kern="0" cap="none" spc="0" normalizeH="0" baseline="0" noProof="0" dirty="0" err="1">
                <a:ln>
                  <a:noFill/>
                </a:ln>
                <a:effectLst/>
                <a:uLnTx/>
                <a:uFillTx/>
                <a:latin typeface="+mj-lt"/>
              </a:rPr>
              <a:t>inglés</a:t>
            </a:r>
            <a:r>
              <a:rPr kumimoji="0" lang="en-GB" sz="2400" b="0" i="0" u="none" strike="noStrike" kern="0" cap="none" spc="0" normalizeH="0" baseline="0" noProof="0" dirty="0">
                <a:ln>
                  <a:noFill/>
                </a:ln>
                <a:effectLst/>
                <a:uLnTx/>
                <a:uFillTx/>
                <a:latin typeface="+mj-lt"/>
              </a:rPr>
              <a:t>.</a:t>
            </a:r>
          </a:p>
        </p:txBody>
      </p:sp>
      <p:sp>
        <p:nvSpPr>
          <p:cNvPr id="41" name="TextBox 40">
            <a:extLst>
              <a:ext uri="{FF2B5EF4-FFF2-40B4-BE49-F238E27FC236}">
                <a16:creationId xmlns:a16="http://schemas.microsoft.com/office/drawing/2014/main" id="{E881A224-5C55-4303-805C-13F10FF51DC5}"/>
              </a:ext>
            </a:extLst>
          </p:cNvPr>
          <p:cNvSpPr txBox="1"/>
          <p:nvPr/>
        </p:nvSpPr>
        <p:spPr>
          <a:xfrm>
            <a:off x="5575451" y="2783057"/>
            <a:ext cx="290474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latin typeface="+mj-lt"/>
              </a:rPr>
              <a:t>entiendo</a:t>
            </a:r>
            <a:r>
              <a:rPr lang="en-GB" sz="2400" kern="0" dirty="0">
                <a:latin typeface="+mj-lt"/>
              </a:rPr>
              <a:t> el </a:t>
            </a:r>
            <a:r>
              <a:rPr lang="en-GB" sz="2400" kern="0" dirty="0" err="1">
                <a:latin typeface="+mj-lt"/>
              </a:rPr>
              <a:t>inglés</a:t>
            </a:r>
            <a:r>
              <a:rPr kumimoji="0" lang="en-GB" sz="2400" b="0" i="0" u="none" strike="noStrike" kern="0" cap="none" spc="0" normalizeH="0" baseline="0" noProof="0" dirty="0">
                <a:ln>
                  <a:noFill/>
                </a:ln>
                <a:effectLst/>
                <a:uLnTx/>
                <a:uFillTx/>
                <a:latin typeface="+mj-lt"/>
              </a:rPr>
              <a:t>.</a:t>
            </a:r>
          </a:p>
        </p:txBody>
      </p:sp>
      <p:sp>
        <p:nvSpPr>
          <p:cNvPr id="42" name="Explosion 1 23">
            <a:extLst>
              <a:ext uri="{FF2B5EF4-FFF2-40B4-BE49-F238E27FC236}">
                <a16:creationId xmlns:a16="http://schemas.microsoft.com/office/drawing/2014/main" id="{EF858E10-01A4-4EE9-B492-DAB5908B3151}"/>
              </a:ext>
            </a:extLst>
          </p:cNvPr>
          <p:cNvSpPr/>
          <p:nvPr/>
        </p:nvSpPr>
        <p:spPr>
          <a:xfrm>
            <a:off x="4634736" y="2605689"/>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C</a:t>
            </a:r>
          </a:p>
        </p:txBody>
      </p:sp>
      <p:sp>
        <p:nvSpPr>
          <p:cNvPr id="43" name="Explosion 1 24">
            <a:extLst>
              <a:ext uri="{FF2B5EF4-FFF2-40B4-BE49-F238E27FC236}">
                <a16:creationId xmlns:a16="http://schemas.microsoft.com/office/drawing/2014/main" id="{5C3DE99B-5B93-444F-BE4B-855C28A8B507}"/>
              </a:ext>
            </a:extLst>
          </p:cNvPr>
          <p:cNvSpPr/>
          <p:nvPr/>
        </p:nvSpPr>
        <p:spPr>
          <a:xfrm>
            <a:off x="8436518" y="2592540"/>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D</a:t>
            </a:r>
          </a:p>
        </p:txBody>
      </p:sp>
      <p:sp>
        <p:nvSpPr>
          <p:cNvPr id="44" name="TextBox 43">
            <a:extLst>
              <a:ext uri="{FF2B5EF4-FFF2-40B4-BE49-F238E27FC236}">
                <a16:creationId xmlns:a16="http://schemas.microsoft.com/office/drawing/2014/main" id="{7A78B6D1-7855-4AB3-BF01-D49DB3EF8DB1}"/>
              </a:ext>
            </a:extLst>
          </p:cNvPr>
          <p:cNvSpPr txBox="1"/>
          <p:nvPr/>
        </p:nvSpPr>
        <p:spPr>
          <a:xfrm>
            <a:off x="-15309" y="1247264"/>
            <a:ext cx="123964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Careful! The English and Spanish sentences aren’t in the same order.</a:t>
            </a:r>
          </a:p>
        </p:txBody>
      </p:sp>
      <p:sp>
        <p:nvSpPr>
          <p:cNvPr id="45" name="TextBox 44">
            <a:extLst>
              <a:ext uri="{FF2B5EF4-FFF2-40B4-BE49-F238E27FC236}">
                <a16:creationId xmlns:a16="http://schemas.microsoft.com/office/drawing/2014/main" id="{0127F6A4-DB80-4416-8E71-B5971BCFCF7B}"/>
              </a:ext>
            </a:extLst>
          </p:cNvPr>
          <p:cNvSpPr txBox="1"/>
          <p:nvPr/>
        </p:nvSpPr>
        <p:spPr>
          <a:xfrm>
            <a:off x="9348713" y="3583540"/>
            <a:ext cx="22162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 llego en </a:t>
            </a:r>
            <a:r>
              <a:rPr kumimoji="0" lang="en-GB" sz="2400" b="0" i="0" u="none" strike="noStrike" kern="0" cap="none" spc="0" normalizeH="0" baseline="0" noProof="0" dirty="0" err="1">
                <a:ln>
                  <a:noFill/>
                </a:ln>
                <a:effectLst/>
                <a:uLnTx/>
                <a:uFillTx/>
                <a:latin typeface="+mj-lt"/>
              </a:rPr>
              <a:t>bici</a:t>
            </a:r>
            <a:r>
              <a:rPr kumimoji="0" lang="en-GB" sz="2400" b="0" i="0" u="none" strike="noStrike" kern="0" cap="none" spc="0" normalizeH="0" baseline="0" noProof="0" dirty="0">
                <a:ln>
                  <a:noFill/>
                </a:ln>
                <a:effectLst/>
                <a:uLnTx/>
                <a:uFillTx/>
                <a:latin typeface="+mj-lt"/>
              </a:rPr>
              <a:t>.</a:t>
            </a:r>
          </a:p>
        </p:txBody>
      </p:sp>
      <p:sp>
        <p:nvSpPr>
          <p:cNvPr id="46" name="TextBox 45">
            <a:extLst>
              <a:ext uri="{FF2B5EF4-FFF2-40B4-BE49-F238E27FC236}">
                <a16:creationId xmlns:a16="http://schemas.microsoft.com/office/drawing/2014/main" id="{4FC75A1B-AF2F-45EC-881E-347AD27BB8CE}"/>
              </a:ext>
            </a:extLst>
          </p:cNvPr>
          <p:cNvSpPr txBox="1"/>
          <p:nvPr/>
        </p:nvSpPr>
        <p:spPr>
          <a:xfrm>
            <a:off x="5001993" y="3625757"/>
            <a:ext cx="28610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llega en </a:t>
            </a:r>
            <a:r>
              <a:rPr kumimoji="0" lang="en-GB" sz="2400" b="0" i="0" u="none" strike="noStrike" kern="0" cap="none" spc="0" normalizeH="0" baseline="0" noProof="0" dirty="0" err="1">
                <a:ln>
                  <a:noFill/>
                </a:ln>
                <a:effectLst/>
                <a:uLnTx/>
                <a:uFillTx/>
                <a:latin typeface="+mj-lt"/>
              </a:rPr>
              <a:t>bici</a:t>
            </a:r>
            <a:r>
              <a:rPr kumimoji="0" lang="en-GB" sz="2400" b="0" i="0" u="none" strike="noStrike" kern="0" cap="none" spc="0" normalizeH="0" baseline="0" noProof="0" dirty="0">
                <a:ln>
                  <a:noFill/>
                </a:ln>
                <a:effectLst/>
                <a:uLnTx/>
                <a:uFillTx/>
                <a:latin typeface="+mj-lt"/>
              </a:rPr>
              <a:t>.</a:t>
            </a:r>
          </a:p>
        </p:txBody>
      </p:sp>
      <p:sp>
        <p:nvSpPr>
          <p:cNvPr id="47" name="Explosion 1 28">
            <a:extLst>
              <a:ext uri="{FF2B5EF4-FFF2-40B4-BE49-F238E27FC236}">
                <a16:creationId xmlns:a16="http://schemas.microsoft.com/office/drawing/2014/main" id="{5114EEB1-4B1D-43CA-886C-95C33039AE03}"/>
              </a:ext>
            </a:extLst>
          </p:cNvPr>
          <p:cNvSpPr/>
          <p:nvPr/>
        </p:nvSpPr>
        <p:spPr>
          <a:xfrm>
            <a:off x="4634735" y="3461213"/>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E</a:t>
            </a:r>
          </a:p>
        </p:txBody>
      </p:sp>
      <p:sp>
        <p:nvSpPr>
          <p:cNvPr id="48" name="Explosion 1 29">
            <a:extLst>
              <a:ext uri="{FF2B5EF4-FFF2-40B4-BE49-F238E27FC236}">
                <a16:creationId xmlns:a16="http://schemas.microsoft.com/office/drawing/2014/main" id="{1650EBAA-42AD-4C3D-B30C-5A9433E4BCE8}"/>
              </a:ext>
            </a:extLst>
          </p:cNvPr>
          <p:cNvSpPr/>
          <p:nvPr/>
        </p:nvSpPr>
        <p:spPr>
          <a:xfrm>
            <a:off x="8480200" y="3461213"/>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F</a:t>
            </a:r>
          </a:p>
        </p:txBody>
      </p:sp>
      <p:sp>
        <p:nvSpPr>
          <p:cNvPr id="49" name="TextBox 48">
            <a:extLst>
              <a:ext uri="{FF2B5EF4-FFF2-40B4-BE49-F238E27FC236}">
                <a16:creationId xmlns:a16="http://schemas.microsoft.com/office/drawing/2014/main" id="{2CE9057E-FEE2-4460-9CC7-B1FA23974E53}"/>
              </a:ext>
            </a:extLst>
          </p:cNvPr>
          <p:cNvSpPr txBox="1"/>
          <p:nvPr/>
        </p:nvSpPr>
        <p:spPr>
          <a:xfrm>
            <a:off x="8699386" y="4543142"/>
            <a:ext cx="35825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llevo una </a:t>
            </a:r>
            <a:r>
              <a:rPr kumimoji="0" lang="en-GB" sz="2400" b="0" i="0" u="none" strike="noStrike" kern="0" cap="none" spc="0" normalizeH="0" baseline="0" noProof="0" dirty="0" err="1">
                <a:ln>
                  <a:noFill/>
                </a:ln>
                <a:effectLst/>
                <a:uLnTx/>
                <a:uFillTx/>
                <a:latin typeface="+mj-lt"/>
              </a:rPr>
              <a:t>bolsa</a:t>
            </a:r>
            <a:r>
              <a:rPr kumimoji="0" lang="en-GB" sz="2400" b="0" i="0" u="none" strike="noStrike" kern="0" cap="none" spc="0" normalizeH="0" baseline="0" noProof="0" dirty="0">
                <a:ln>
                  <a:noFill/>
                </a:ln>
                <a:effectLst/>
                <a:uLnTx/>
                <a:uFillTx/>
                <a:latin typeface="+mj-lt"/>
              </a:rPr>
              <a:t>.</a:t>
            </a:r>
          </a:p>
        </p:txBody>
      </p:sp>
      <p:sp>
        <p:nvSpPr>
          <p:cNvPr id="50" name="TextBox 49">
            <a:extLst>
              <a:ext uri="{FF2B5EF4-FFF2-40B4-BE49-F238E27FC236}">
                <a16:creationId xmlns:a16="http://schemas.microsoft.com/office/drawing/2014/main" id="{96C18EE7-8C55-4B44-92F9-24072EC2AD25}"/>
              </a:ext>
            </a:extLst>
          </p:cNvPr>
          <p:cNvSpPr txBox="1"/>
          <p:nvPr/>
        </p:nvSpPr>
        <p:spPr>
          <a:xfrm>
            <a:off x="5575451" y="4543142"/>
            <a:ext cx="28610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lleva una </a:t>
            </a:r>
            <a:r>
              <a:rPr kumimoji="0" lang="en-GB" sz="2400" b="0" i="0" u="none" strike="noStrike" kern="0" cap="none" spc="0" normalizeH="0" baseline="0" noProof="0" dirty="0" err="1">
                <a:ln>
                  <a:noFill/>
                </a:ln>
                <a:effectLst/>
                <a:uLnTx/>
                <a:uFillTx/>
                <a:latin typeface="+mj-lt"/>
              </a:rPr>
              <a:t>bolsa</a:t>
            </a:r>
            <a:r>
              <a:rPr kumimoji="0" lang="en-GB" sz="2400" b="0" i="0" u="none" strike="noStrike" kern="0" cap="none" spc="0" normalizeH="0" baseline="0" noProof="0" dirty="0">
                <a:ln>
                  <a:noFill/>
                </a:ln>
                <a:effectLst/>
                <a:uLnTx/>
                <a:uFillTx/>
                <a:latin typeface="+mj-lt"/>
              </a:rPr>
              <a:t>.</a:t>
            </a:r>
          </a:p>
        </p:txBody>
      </p:sp>
      <p:sp>
        <p:nvSpPr>
          <p:cNvPr id="51" name="Explosion 1 32">
            <a:extLst>
              <a:ext uri="{FF2B5EF4-FFF2-40B4-BE49-F238E27FC236}">
                <a16:creationId xmlns:a16="http://schemas.microsoft.com/office/drawing/2014/main" id="{80F7F3B4-66EB-439F-98FE-A1DC48FDDBBB}"/>
              </a:ext>
            </a:extLst>
          </p:cNvPr>
          <p:cNvSpPr/>
          <p:nvPr/>
        </p:nvSpPr>
        <p:spPr>
          <a:xfrm>
            <a:off x="4634735" y="4388065"/>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G</a:t>
            </a:r>
          </a:p>
        </p:txBody>
      </p:sp>
      <p:sp>
        <p:nvSpPr>
          <p:cNvPr id="52" name="Explosion 1 33">
            <a:extLst>
              <a:ext uri="{FF2B5EF4-FFF2-40B4-BE49-F238E27FC236}">
                <a16:creationId xmlns:a16="http://schemas.microsoft.com/office/drawing/2014/main" id="{7A168848-8447-49C6-9FB5-6776FD11E56C}"/>
              </a:ext>
            </a:extLst>
          </p:cNvPr>
          <p:cNvSpPr/>
          <p:nvPr/>
        </p:nvSpPr>
        <p:spPr>
          <a:xfrm>
            <a:off x="8436517" y="4384282"/>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H</a:t>
            </a:r>
          </a:p>
        </p:txBody>
      </p:sp>
      <p:sp>
        <p:nvSpPr>
          <p:cNvPr id="53" name="TextBox 52">
            <a:extLst>
              <a:ext uri="{FF2B5EF4-FFF2-40B4-BE49-F238E27FC236}">
                <a16:creationId xmlns:a16="http://schemas.microsoft.com/office/drawing/2014/main" id="{9294FAE2-7BF9-4DA8-8908-E8E17F0CA99D}"/>
              </a:ext>
            </a:extLst>
          </p:cNvPr>
          <p:cNvSpPr txBox="1"/>
          <p:nvPr/>
        </p:nvSpPr>
        <p:spPr>
          <a:xfrm>
            <a:off x="9308847" y="5444814"/>
            <a:ext cx="35825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baila</a:t>
            </a: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bien</a:t>
            </a:r>
            <a:r>
              <a:rPr kumimoji="0" lang="en-GB" sz="2400" b="0" i="0" u="none" strike="noStrike" kern="0" cap="none" spc="0" normalizeH="0" baseline="0" noProof="0" dirty="0">
                <a:ln>
                  <a:noFill/>
                </a:ln>
                <a:effectLst/>
                <a:uLnTx/>
                <a:uFillTx/>
                <a:latin typeface="+mj-lt"/>
              </a:rPr>
              <a:t>.</a:t>
            </a:r>
          </a:p>
        </p:txBody>
      </p:sp>
      <p:sp>
        <p:nvSpPr>
          <p:cNvPr id="54" name="TextBox 53">
            <a:extLst>
              <a:ext uri="{FF2B5EF4-FFF2-40B4-BE49-F238E27FC236}">
                <a16:creationId xmlns:a16="http://schemas.microsoft.com/office/drawing/2014/main" id="{72753871-34FC-4E6E-A438-4083AE07AC18}"/>
              </a:ext>
            </a:extLst>
          </p:cNvPr>
          <p:cNvSpPr txBox="1"/>
          <p:nvPr/>
        </p:nvSpPr>
        <p:spPr>
          <a:xfrm>
            <a:off x="5001992" y="5466694"/>
            <a:ext cx="28610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a:t>
            </a:r>
            <a:r>
              <a:rPr kumimoji="0" lang="en-GB" sz="2400" b="0" i="0" u="none" strike="noStrike" kern="0" cap="none" spc="0" normalizeH="0" baseline="0" noProof="0" dirty="0" err="1">
                <a:ln>
                  <a:noFill/>
                </a:ln>
                <a:effectLst/>
                <a:uLnTx/>
                <a:uFillTx/>
                <a:latin typeface="+mj-lt"/>
              </a:rPr>
              <a:t>bailo</a:t>
            </a: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bien</a:t>
            </a:r>
            <a:r>
              <a:rPr kumimoji="0" lang="en-GB" sz="2400" b="0" i="0" u="none" strike="noStrike" kern="0" cap="none" spc="0" normalizeH="0" baseline="0" noProof="0" dirty="0">
                <a:ln>
                  <a:noFill/>
                </a:ln>
                <a:effectLst/>
                <a:uLnTx/>
                <a:uFillTx/>
                <a:latin typeface="+mj-lt"/>
              </a:rPr>
              <a:t>.</a:t>
            </a:r>
          </a:p>
        </p:txBody>
      </p:sp>
      <p:sp>
        <p:nvSpPr>
          <p:cNvPr id="55" name="Explosion 1 36">
            <a:extLst>
              <a:ext uri="{FF2B5EF4-FFF2-40B4-BE49-F238E27FC236}">
                <a16:creationId xmlns:a16="http://schemas.microsoft.com/office/drawing/2014/main" id="{ACA9CA02-B5A5-4752-830D-C169CBB4BFB8}"/>
              </a:ext>
            </a:extLst>
          </p:cNvPr>
          <p:cNvSpPr/>
          <p:nvPr/>
        </p:nvSpPr>
        <p:spPr>
          <a:xfrm>
            <a:off x="4634735" y="5307352"/>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I</a:t>
            </a:r>
          </a:p>
        </p:txBody>
      </p:sp>
      <p:sp>
        <p:nvSpPr>
          <p:cNvPr id="56" name="Explosion 1 37">
            <a:extLst>
              <a:ext uri="{FF2B5EF4-FFF2-40B4-BE49-F238E27FC236}">
                <a16:creationId xmlns:a16="http://schemas.microsoft.com/office/drawing/2014/main" id="{DA4C2FB5-B472-472C-8364-9FD479302296}"/>
              </a:ext>
            </a:extLst>
          </p:cNvPr>
          <p:cNvSpPr/>
          <p:nvPr/>
        </p:nvSpPr>
        <p:spPr>
          <a:xfrm>
            <a:off x="8436517" y="5357046"/>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J</a:t>
            </a:r>
          </a:p>
        </p:txBody>
      </p:sp>
      <p:sp>
        <p:nvSpPr>
          <p:cNvPr id="58" name="Title 57">
            <a:extLst>
              <a:ext uri="{FF2B5EF4-FFF2-40B4-BE49-F238E27FC236}">
                <a16:creationId xmlns:a16="http://schemas.microsoft.com/office/drawing/2014/main" id="{7DB9040D-A51F-4C48-ACA0-75A0E6008984}"/>
              </a:ext>
            </a:extLst>
          </p:cNvPr>
          <p:cNvSpPr>
            <a:spLocks noGrp="1"/>
          </p:cNvSpPr>
          <p:nvPr>
            <p:ph type="title"/>
          </p:nvPr>
        </p:nvSpPr>
        <p:spPr>
          <a:xfrm>
            <a:off x="0" y="213558"/>
            <a:ext cx="7296642" cy="566618"/>
          </a:xfrm>
        </p:spPr>
        <p:txBody>
          <a:bodyPr>
            <a:normAutofit/>
          </a:bodyPr>
          <a:lstStyle/>
          <a:p>
            <a:r>
              <a:rPr lang="en-GB" sz="2400" dirty="0"/>
              <a:t>Daniel </a:t>
            </a:r>
            <a:r>
              <a:rPr lang="en-GB" sz="2400" dirty="0" err="1"/>
              <a:t>tiene</a:t>
            </a:r>
            <a:r>
              <a:rPr lang="en-GB" sz="2400" dirty="0"/>
              <a:t> una </a:t>
            </a:r>
            <a:r>
              <a:rPr lang="en-GB" sz="2400" dirty="0" err="1"/>
              <a:t>tarea</a:t>
            </a:r>
            <a:r>
              <a:rPr lang="en-GB" sz="2400" dirty="0"/>
              <a:t> </a:t>
            </a:r>
            <a:r>
              <a:rPr lang="en-GB" sz="2400" dirty="0" err="1"/>
              <a:t>en</a:t>
            </a:r>
            <a:r>
              <a:rPr lang="en-GB" sz="2400" dirty="0"/>
              <a:t> </a:t>
            </a:r>
            <a:r>
              <a:rPr lang="en-GB" sz="2400" dirty="0" err="1"/>
              <a:t>inglés</a:t>
            </a:r>
            <a:r>
              <a:rPr lang="en-GB" sz="2400" dirty="0"/>
              <a:t> y </a:t>
            </a:r>
            <a:r>
              <a:rPr lang="en-GB" sz="2400" dirty="0" err="1"/>
              <a:t>español</a:t>
            </a:r>
            <a:endParaRPr lang="en-GB" sz="2400" dirty="0"/>
          </a:p>
        </p:txBody>
      </p:sp>
      <p:sp>
        <p:nvSpPr>
          <p:cNvPr id="31" name="TextBox 30">
            <a:extLst>
              <a:ext uri="{FF2B5EF4-FFF2-40B4-BE49-F238E27FC236}">
                <a16:creationId xmlns:a16="http://schemas.microsoft.com/office/drawing/2014/main" id="{2C14916D-6866-4F42-A505-FC6787F71F76}"/>
              </a:ext>
            </a:extLst>
          </p:cNvPr>
          <p:cNvSpPr txBox="1"/>
          <p:nvPr/>
        </p:nvSpPr>
        <p:spPr>
          <a:xfrm>
            <a:off x="11232036" y="222924"/>
            <a:ext cx="1149149" cy="400110"/>
          </a:xfrm>
          <a:prstGeom prst="rect">
            <a:avLst/>
          </a:prstGeom>
          <a:noFill/>
        </p:spPr>
        <p:txBody>
          <a:bodyPr wrap="square">
            <a:spAutoFit/>
          </a:bodyPr>
          <a:lstStyle/>
          <a:p>
            <a:r>
              <a:rPr lang="en-GB" sz="2000" b="1" dirty="0">
                <a:solidFill>
                  <a:schemeClr val="bg1"/>
                </a:solidFill>
              </a:rPr>
              <a:t>leer</a:t>
            </a:r>
          </a:p>
        </p:txBody>
      </p:sp>
      <p:pic>
        <p:nvPicPr>
          <p:cNvPr id="60" name="Picture 59" descr="A cartoon of a child's face&#10;&#10;Description automatically generated">
            <a:extLst>
              <a:ext uri="{FF2B5EF4-FFF2-40B4-BE49-F238E27FC236}">
                <a16:creationId xmlns:a16="http://schemas.microsoft.com/office/drawing/2014/main" id="{8D589759-063A-4072-B3B6-EC6B49C1A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525" y="56292"/>
            <a:ext cx="914400" cy="914400"/>
          </a:xfrm>
          <a:prstGeom prst="rect">
            <a:avLst/>
          </a:prstGeom>
        </p:spPr>
      </p:pic>
    </p:spTree>
    <p:extLst>
      <p:ext uri="{BB962C8B-B14F-4D97-AF65-F5344CB8AC3E}">
        <p14:creationId xmlns:p14="http://schemas.microsoft.com/office/powerpoint/2010/main" val="1184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3" restart="whenNotActive" fill="hold" evtFilter="cancelBubble" nodeType="interactiveSeq">
                <p:stCondLst>
                  <p:cond evt="onClick" delay="0">
                    <p:tgtEl>
                      <p:spTgt spid="43"/>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9" restart="whenNotActive" fill="hold" evtFilter="cancelBubble" nodeType="interactiveSeq">
                <p:stCondLst>
                  <p:cond evt="onClick" delay="0">
                    <p:tgtEl>
                      <p:spTgt spid="4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9" restart="whenNotActive" fill="hold" evtFilter="cancelBubble" nodeType="interactiveSeq">
                <p:stCondLst>
                  <p:cond evt="onClick" delay="0">
                    <p:tgtEl>
                      <p:spTgt spid="56"/>
                    </p:tgtEl>
                  </p:cond>
                </p:stCondLst>
                <p:endSync evt="end" delay="0">
                  <p:rtn val="all"/>
                </p:endSync>
                <p:childTnLst>
                  <p:par>
                    <p:cTn id="60" fill="hold">
                      <p:stCondLst>
                        <p:cond delay="0"/>
                      </p:stCondLst>
                      <p:childTnLst>
                        <p:par>
                          <p:cTn id="61" fill="hold">
                            <p:stCondLst>
                              <p:cond delay="0"/>
                            </p:stCondLst>
                            <p:childTnLst>
                              <p:par>
                                <p:cTn id="62" presetID="22" presetClass="exit" presetSubtype="4" fill="hold" grpId="0" nodeType="clickEffect">
                                  <p:stCondLst>
                                    <p:cond delay="0"/>
                                  </p:stCondLst>
                                  <p:childTnLst>
                                    <p:animEffect transition="out" filter="wipe(down)">
                                      <p:cBhvr>
                                        <p:cTn id="63" dur="500"/>
                                        <p:tgtEl>
                                          <p:spTgt spid="56"/>
                                        </p:tgtEl>
                                      </p:cBhvr>
                                    </p:animEffect>
                                    <p:set>
                                      <p:cBhvr>
                                        <p:cTn id="64"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5" restart="whenNotActive" fill="hold" evtFilter="cancelBubble" nodeType="interactiveSeq">
                <p:stCondLst>
                  <p:cond evt="onClick" delay="0">
                    <p:tgtEl>
                      <p:spTgt spid="39"/>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6" grpId="0"/>
      <p:bldP spid="38" grpId="0" animBg="1"/>
      <p:bldP spid="39" grpId="0" animBg="1"/>
      <p:bldP spid="42" grpId="0" animBg="1"/>
      <p:bldP spid="43" grpId="0" animBg="1"/>
      <p:bldP spid="44" grpId="0"/>
      <p:bldP spid="47" grpId="0" animBg="1"/>
      <p:bldP spid="48" grpId="0" animBg="1"/>
      <p:bldP spid="51" grpId="0" animBg="1"/>
      <p:bldP spid="52" grpId="0" animBg="1"/>
      <p:bldP spid="55"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2" y="206590"/>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z</a:t>
            </a:r>
          </a:p>
        </p:txBody>
      </p:sp>
      <p:sp>
        <p:nvSpPr>
          <p:cNvPr id="5" name="Rectangle 4"/>
          <p:cNvSpPr/>
          <p:nvPr/>
        </p:nvSpPr>
        <p:spPr>
          <a:xfrm>
            <a:off x="4177846" y="1920973"/>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210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12" descr="no smoking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0266" y="1971778"/>
            <a:ext cx="1671468" cy="1671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14" name="Picture 2" descr="silhouette of a person speak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206" y="1158709"/>
            <a:ext cx="1608575" cy="1388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grpSp>
        <p:nvGrpSpPr>
          <p:cNvPr id="2" name="Group 1" descr="arrow pointing to the top of a man's head"/>
          <p:cNvGrpSpPr/>
          <p:nvPr/>
        </p:nvGrpSpPr>
        <p:grpSpPr>
          <a:xfrm>
            <a:off x="1578333" y="4229124"/>
            <a:ext cx="1412552" cy="1912517"/>
            <a:chOff x="2231048" y="3277091"/>
            <a:chExt cx="1788190" cy="2421110"/>
          </a:xfrm>
        </p:grpSpPr>
        <p:pic>
          <p:nvPicPr>
            <p:cNvPr id="13316" name="Picture 4" descr="arrow pointing to the top of a man's he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1048" y="3799041"/>
              <a:ext cx="1788190" cy="189916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3125143" y="3277091"/>
              <a:ext cx="8620" cy="41585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542137" y="5517006"/>
            <a:ext cx="268743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start]</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20" name="Picture 8" descr="the number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23868" y="1228127"/>
            <a:ext cx="1310172" cy="124990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pic>
        <p:nvPicPr>
          <p:cNvPr id="13318" name="Picture 6" descr="tennis shoe"/>
          <p:cNvPicPr>
            <a:picLocks noChangeAspect="1" noChangeArrowheads="1"/>
          </p:cNvPicPr>
          <p:nvPr/>
        </p:nvPicPr>
        <p:blipFill rotWithShape="1">
          <a:blip r:embed="rId14">
            <a:extLst>
              <a:ext uri="{28A0092B-C50C-407E-A947-70E740481C1C}">
                <a14:useLocalDpi xmlns:a14="http://schemas.microsoft.com/office/drawing/2010/main" val="0"/>
              </a:ext>
            </a:extLst>
          </a:blip>
          <a:srcRect l="45531" t="51116"/>
          <a:stretch/>
        </p:blipFill>
        <p:spPr bwMode="auto">
          <a:xfrm>
            <a:off x="8717253" y="4523063"/>
            <a:ext cx="2514600" cy="11735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z_voz.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z_voz.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z_di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6" name="z_diez.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z_cabez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z_cabez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z_empez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z_empez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z_zapa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318"/>
                                        </p:tgtEl>
                                        <p:attrNameLst>
                                          <p:attrName>style.visibility</p:attrName>
                                        </p:attrNameLst>
                                      </p:cBhvr>
                                      <p:to>
                                        <p:strVal val="visible"/>
                                      </p:to>
                                    </p:set>
                                    <p:animEffect transition="in" filter="fade">
                                      <p:cBhvr>
                                        <p:cTn id="68" dur="500"/>
                                        <p:tgtEl>
                                          <p:spTgt spid="13318"/>
                                        </p:tgtEl>
                                      </p:cBhvr>
                                    </p:animEffect>
                                  </p:childTnLst>
                                  <p:subTnLst>
                                    <p:audio>
                                      <p:cMediaNode>
                                        <p:cTn display="0" masterRel="sameClick">
                                          <p:stCondLst>
                                            <p:cond evt="begin" delay="0">
                                              <p:tn val="66"/>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1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497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z_voz.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z_diez.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z_cabez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z_empez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7790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9"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043189-3667-40EC-8D7C-AB2C96C7A537}"/>
              </a:ext>
            </a:extLst>
          </p:cNvPr>
          <p:cNvSpPr>
            <a:spLocks noGrp="1"/>
          </p:cNvSpPr>
          <p:nvPr>
            <p:ph type="title"/>
          </p:nvPr>
        </p:nvSpPr>
        <p:spPr>
          <a:xfrm>
            <a:off x="0" y="213557"/>
            <a:ext cx="2593571" cy="647577"/>
          </a:xfrm>
        </p:spPr>
        <p:txBody>
          <a:bodyPr>
            <a:normAutofit/>
          </a:bodyPr>
          <a:lstStyle/>
          <a:p>
            <a:r>
              <a:rPr lang="en-GB" sz="3600" dirty="0" err="1">
                <a:latin typeface="Century Gothic" panose="020B0502020202020204" pitchFamily="34" charset="0"/>
              </a:rPr>
              <a:t>Fonética</a:t>
            </a:r>
            <a:endParaRPr lang="en-GB" sz="3600" dirty="0">
              <a:latin typeface="Century Gothic" panose="020B0502020202020204" pitchFamily="34" charset="0"/>
            </a:endParaRPr>
          </a:p>
        </p:txBody>
      </p:sp>
      <p:sp>
        <p:nvSpPr>
          <p:cNvPr id="7" name="Title 1">
            <a:extLst>
              <a:ext uri="{FF2B5EF4-FFF2-40B4-BE49-F238E27FC236}">
                <a16:creationId xmlns:a16="http://schemas.microsoft.com/office/drawing/2014/main" id="{65C70BAF-D14A-4948-BAAB-285062FDE885}"/>
              </a:ext>
            </a:extLst>
          </p:cNvPr>
          <p:cNvSpPr txBox="1">
            <a:spLocks/>
          </p:cNvSpPr>
          <p:nvPr/>
        </p:nvSpPr>
        <p:spPr>
          <a:xfrm>
            <a:off x="838200" y="1961333"/>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In most of Spain, ‘z’ is pronounced like the ‘th’ in English (as you just heard).</a:t>
            </a:r>
          </a:p>
        </p:txBody>
      </p:sp>
      <p:sp>
        <p:nvSpPr>
          <p:cNvPr id="8" name="Title 1">
            <a:extLst>
              <a:ext uri="{FF2B5EF4-FFF2-40B4-BE49-F238E27FC236}">
                <a16:creationId xmlns:a16="http://schemas.microsoft.com/office/drawing/2014/main" id="{403213CE-C025-46E0-95BB-B3EAB7E16AE1}"/>
              </a:ext>
            </a:extLst>
          </p:cNvPr>
          <p:cNvSpPr txBox="1">
            <a:spLocks/>
          </p:cNvSpPr>
          <p:nvPr/>
        </p:nvSpPr>
        <p:spPr>
          <a:xfrm>
            <a:off x="838200" y="3263751"/>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In the Canary Islands and Latin America, this ‘z’ is often pronounced like an ‘s’.</a:t>
            </a:r>
          </a:p>
        </p:txBody>
      </p:sp>
      <p:sp>
        <p:nvSpPr>
          <p:cNvPr id="9" name="Title 1">
            <a:extLst>
              <a:ext uri="{FF2B5EF4-FFF2-40B4-BE49-F238E27FC236}">
                <a16:creationId xmlns:a16="http://schemas.microsoft.com/office/drawing/2014/main" id="{ECB72800-6BC9-4B73-8F5E-2DEDDB16EA1C}"/>
              </a:ext>
            </a:extLst>
          </p:cNvPr>
          <p:cNvSpPr txBox="1">
            <a:spLocks/>
          </p:cNvSpPr>
          <p:nvPr/>
        </p:nvSpPr>
        <p:spPr>
          <a:xfrm>
            <a:off x="838200" y="4316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Compare:</a:t>
            </a:r>
          </a:p>
        </p:txBody>
      </p:sp>
      <p:sp>
        <p:nvSpPr>
          <p:cNvPr id="10" name="Title 1">
            <a:extLst>
              <a:ext uri="{FF2B5EF4-FFF2-40B4-BE49-F238E27FC236}">
                <a16:creationId xmlns:a16="http://schemas.microsoft.com/office/drawing/2014/main" id="{B64A20BA-E336-4655-848E-E0E55D4CA4E8}"/>
              </a:ext>
            </a:extLst>
          </p:cNvPr>
          <p:cNvSpPr txBox="1">
            <a:spLocks/>
          </p:cNvSpPr>
          <p:nvPr/>
        </p:nvSpPr>
        <p:spPr>
          <a:xfrm>
            <a:off x="1422400" y="496815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zapato</a:t>
            </a:r>
          </a:p>
        </p:txBody>
      </p:sp>
      <p:sp>
        <p:nvSpPr>
          <p:cNvPr id="12" name="Title 1">
            <a:extLst>
              <a:ext uri="{FF2B5EF4-FFF2-40B4-BE49-F238E27FC236}">
                <a16:creationId xmlns:a16="http://schemas.microsoft.com/office/drawing/2014/main" id="{997BAA56-00C4-465E-B0D6-F16C93C6A9E9}"/>
              </a:ext>
            </a:extLst>
          </p:cNvPr>
          <p:cNvSpPr txBox="1">
            <a:spLocks/>
          </p:cNvSpPr>
          <p:nvPr/>
        </p:nvSpPr>
        <p:spPr>
          <a:xfrm>
            <a:off x="4078156" y="4968157"/>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(mainland Spain)</a:t>
            </a:r>
          </a:p>
        </p:txBody>
      </p:sp>
      <p:sp>
        <p:nvSpPr>
          <p:cNvPr id="13" name="Title 1">
            <a:extLst>
              <a:ext uri="{FF2B5EF4-FFF2-40B4-BE49-F238E27FC236}">
                <a16:creationId xmlns:a16="http://schemas.microsoft.com/office/drawing/2014/main" id="{D3C08A59-24D2-40E4-A7BE-D98AFFBE7010}"/>
              </a:ext>
            </a:extLst>
          </p:cNvPr>
          <p:cNvSpPr txBox="1">
            <a:spLocks/>
          </p:cNvSpPr>
          <p:nvPr/>
        </p:nvSpPr>
        <p:spPr>
          <a:xfrm>
            <a:off x="1422400" y="5619366"/>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zapato</a:t>
            </a:r>
          </a:p>
        </p:txBody>
      </p:sp>
      <p:sp>
        <p:nvSpPr>
          <p:cNvPr id="14" name="Title 1">
            <a:extLst>
              <a:ext uri="{FF2B5EF4-FFF2-40B4-BE49-F238E27FC236}">
                <a16:creationId xmlns:a16="http://schemas.microsoft.com/office/drawing/2014/main" id="{4C2A4635-EC37-4A60-B99F-C667D23F26D3}"/>
              </a:ext>
            </a:extLst>
          </p:cNvPr>
          <p:cNvSpPr txBox="1">
            <a:spLocks/>
          </p:cNvSpPr>
          <p:nvPr/>
        </p:nvSpPr>
        <p:spPr>
          <a:xfrm>
            <a:off x="4078155" y="5619365"/>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(Canaries &amp; Latin America)</a:t>
            </a:r>
          </a:p>
        </p:txBody>
      </p:sp>
      <p:sp>
        <p:nvSpPr>
          <p:cNvPr id="15" name="Action Button: Custom 11">
            <a:hlinkClick r:id="" action="ppaction://noaction" highlightClick="1">
              <a:snd r:embed="rId3" name="zapato (Sp).wav"/>
            </a:hlinkClick>
            <a:extLst>
              <a:ext uri="{FF2B5EF4-FFF2-40B4-BE49-F238E27FC236}">
                <a16:creationId xmlns:a16="http://schemas.microsoft.com/office/drawing/2014/main" id="{8F84B879-AE3C-422D-99A3-7C00ACE9CDFC}"/>
              </a:ext>
            </a:extLst>
          </p:cNvPr>
          <p:cNvSpPr/>
          <p:nvPr/>
        </p:nvSpPr>
        <p:spPr>
          <a:xfrm>
            <a:off x="1015168" y="5133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6" name="Action Button: Custom 12">
            <a:hlinkClick r:id="" action="ppaction://noaction" highlightClick="1">
              <a:snd r:embed="rId4" name="zapato (L Am).wav"/>
            </a:hlinkClick>
            <a:extLst>
              <a:ext uri="{FF2B5EF4-FFF2-40B4-BE49-F238E27FC236}">
                <a16:creationId xmlns:a16="http://schemas.microsoft.com/office/drawing/2014/main" id="{D400545E-F227-4557-B8CC-A3571E7ECC32}"/>
              </a:ext>
            </a:extLst>
          </p:cNvPr>
          <p:cNvSpPr/>
          <p:nvPr/>
        </p:nvSpPr>
        <p:spPr>
          <a:xfrm>
            <a:off x="1015168" y="57848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7" name="TextBox 16">
            <a:extLst>
              <a:ext uri="{FF2B5EF4-FFF2-40B4-BE49-F238E27FC236}">
                <a16:creationId xmlns:a16="http://schemas.microsoft.com/office/drawing/2014/main" id="{88CFB01F-6FD0-4221-8C49-FD23515AF5A1}"/>
              </a:ext>
            </a:extLst>
          </p:cNvPr>
          <p:cNvSpPr txBox="1"/>
          <p:nvPr/>
        </p:nvSpPr>
        <p:spPr>
          <a:xfrm>
            <a:off x="838200" y="1007591"/>
            <a:ext cx="8412480" cy="954107"/>
          </a:xfrm>
          <a:prstGeom prst="rect">
            <a:avLst/>
          </a:prstGeom>
          <a:noFill/>
        </p:spPr>
        <p:txBody>
          <a:bodyPr wrap="square">
            <a:spAutoFit/>
          </a:bodyPr>
          <a:lstStyle/>
          <a:p>
            <a:r>
              <a:rPr lang="en-US" sz="2800" dirty="0"/>
              <a:t>There are different ways to pronounce ‘z’.</a:t>
            </a:r>
          </a:p>
          <a:p>
            <a:endParaRPr lang="en-US" sz="2800" dirty="0"/>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2" grpId="0"/>
      <p:bldP spid="13" grpId="0"/>
      <p:bldP spid="14" grpId="0"/>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8243"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29" name="Action Button: Custom 6">
            <a:hlinkClick r:id="" action="ppaction://noaction" highlightClick="1">
              <a:snd r:embed="rId3" name="zona (Esp).wav"/>
            </a:hlinkClick>
            <a:extLst>
              <a:ext uri="{FF2B5EF4-FFF2-40B4-BE49-F238E27FC236}">
                <a16:creationId xmlns:a16="http://schemas.microsoft.com/office/drawing/2014/main" id="{44BA2EE6-CA32-4008-ADA5-A9556860E7DA}"/>
              </a:ext>
            </a:extLst>
          </p:cNvPr>
          <p:cNvSpPr/>
          <p:nvPr/>
        </p:nvSpPr>
        <p:spPr>
          <a:xfrm>
            <a:off x="488956" y="2619845"/>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0" name="Action Button: Custom 7">
            <a:hlinkClick r:id="" action="ppaction://noaction" highlightClick="1">
              <a:snd r:embed="rId4" name="voz (L Am).wav"/>
            </a:hlinkClick>
            <a:extLst>
              <a:ext uri="{FF2B5EF4-FFF2-40B4-BE49-F238E27FC236}">
                <a16:creationId xmlns:a16="http://schemas.microsoft.com/office/drawing/2014/main" id="{860BCA2C-7D17-4C5B-9D3C-07EE877B6CAC}"/>
              </a:ext>
            </a:extLst>
          </p:cNvPr>
          <p:cNvSpPr/>
          <p:nvPr/>
        </p:nvSpPr>
        <p:spPr>
          <a:xfrm>
            <a:off x="488955" y="3172194"/>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1" name="Action Button: Custom 8">
            <a:hlinkClick r:id="" action="ppaction://noaction" highlightClick="1">
              <a:snd r:embed="rId5" name="cabeza (Sp).wav"/>
            </a:hlinkClick>
            <a:extLst>
              <a:ext uri="{FF2B5EF4-FFF2-40B4-BE49-F238E27FC236}">
                <a16:creationId xmlns:a16="http://schemas.microsoft.com/office/drawing/2014/main" id="{9EA89DF5-C17B-4F45-B16A-FD650CA7657F}"/>
              </a:ext>
            </a:extLst>
          </p:cNvPr>
          <p:cNvSpPr/>
          <p:nvPr/>
        </p:nvSpPr>
        <p:spPr>
          <a:xfrm>
            <a:off x="473590" y="367685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2" name="Action Button: Custom 9">
            <a:hlinkClick r:id="" action="ppaction://noaction" highlightClick="1">
              <a:snd r:embed="rId6" name="diez (L Am).wav"/>
            </a:hlinkClick>
            <a:extLst>
              <a:ext uri="{FF2B5EF4-FFF2-40B4-BE49-F238E27FC236}">
                <a16:creationId xmlns:a16="http://schemas.microsoft.com/office/drawing/2014/main" id="{4006D490-95DE-40CB-B38A-55C2676AAE74}"/>
              </a:ext>
            </a:extLst>
          </p:cNvPr>
          <p:cNvSpPr/>
          <p:nvPr/>
        </p:nvSpPr>
        <p:spPr>
          <a:xfrm>
            <a:off x="473590" y="4229064"/>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3" name="Action Button: Custom 10">
            <a:hlinkClick r:id="" action="ppaction://noaction" highlightClick="1">
              <a:snd r:embed="rId7" name="empezar (L Am).wav"/>
            </a:hlinkClick>
            <a:extLst>
              <a:ext uri="{FF2B5EF4-FFF2-40B4-BE49-F238E27FC236}">
                <a16:creationId xmlns:a16="http://schemas.microsoft.com/office/drawing/2014/main" id="{EBAE22F9-97B8-49A2-B4FB-ECCDDC056876}"/>
              </a:ext>
            </a:extLst>
          </p:cNvPr>
          <p:cNvSpPr/>
          <p:nvPr/>
        </p:nvSpPr>
        <p:spPr>
          <a:xfrm>
            <a:off x="460429" y="474709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4" name="Action Button: Custom 11">
            <a:hlinkClick r:id="" action="ppaction://noaction" highlightClick="1">
              <a:snd r:embed="rId8" name="zapato (Sp).wav"/>
            </a:hlinkClick>
            <a:extLst>
              <a:ext uri="{FF2B5EF4-FFF2-40B4-BE49-F238E27FC236}">
                <a16:creationId xmlns:a16="http://schemas.microsoft.com/office/drawing/2014/main" id="{9CC27935-EDB8-4AAF-8301-8969C658D49A}"/>
              </a:ext>
            </a:extLst>
          </p:cNvPr>
          <p:cNvSpPr/>
          <p:nvPr/>
        </p:nvSpPr>
        <p:spPr>
          <a:xfrm>
            <a:off x="460429" y="5277898"/>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37" name="Title 1">
            <a:extLst>
              <a:ext uri="{FF2B5EF4-FFF2-40B4-BE49-F238E27FC236}">
                <a16:creationId xmlns:a16="http://schemas.microsoft.com/office/drawing/2014/main" id="{6C6D869D-FDF2-49F6-8DEB-11B4E7453B85}"/>
              </a:ext>
            </a:extLst>
          </p:cNvPr>
          <p:cNvSpPr txBox="1">
            <a:spLocks/>
          </p:cNvSpPr>
          <p:nvPr/>
        </p:nvSpPr>
        <p:spPr>
          <a:xfrm>
            <a:off x="6449815" y="549619"/>
            <a:ext cx="5224701"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Title 1">
            <a:extLst>
              <a:ext uri="{FF2B5EF4-FFF2-40B4-BE49-F238E27FC236}">
                <a16:creationId xmlns:a16="http://schemas.microsoft.com/office/drawing/2014/main" id="{F004ED9A-C4CC-4F8A-B812-5366388C295B}"/>
              </a:ext>
            </a:extLst>
          </p:cNvPr>
          <p:cNvSpPr txBox="1">
            <a:spLocks/>
          </p:cNvSpPr>
          <p:nvPr/>
        </p:nvSpPr>
        <p:spPr>
          <a:xfrm>
            <a:off x="3663920" y="1120732"/>
            <a:ext cx="8209512" cy="641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Escribe ‘</a:t>
            </a:r>
            <a:r>
              <a:rPr kumimoji="0" lang="en-GB" sz="2800" b="1" i="1"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España’ </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o</a:t>
            </a:r>
            <a:r>
              <a:rPr kumimoji="0" lang="en-GB" sz="2800" b="1" i="1"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‘Latinoamérica / Canarias’.</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pic>
        <p:nvPicPr>
          <p:cNvPr id="39" name="Picture 38">
            <a:extLst>
              <a:ext uri="{FF2B5EF4-FFF2-40B4-BE49-F238E27FC236}">
                <a16:creationId xmlns:a16="http://schemas.microsoft.com/office/drawing/2014/main" id="{9878EA6D-4A01-4D0F-9DB5-6ED9D308A853}"/>
              </a:ext>
            </a:extLst>
          </p:cNvPr>
          <p:cNvPicPr/>
          <p:nvPr/>
        </p:nvPicPr>
        <p:blipFill rotWithShape="1">
          <a:blip r:embed="rId9">
            <a:extLst>
              <a:ext uri="{28A0092B-C50C-407E-A947-70E740481C1C}">
                <a14:useLocalDpi xmlns:a14="http://schemas.microsoft.com/office/drawing/2010/main" val="0"/>
              </a:ext>
            </a:extLst>
          </a:blip>
          <a:srcRect l="23820" t="28560" r="36927" b="25153"/>
          <a:stretch/>
        </p:blipFill>
        <p:spPr bwMode="auto">
          <a:xfrm>
            <a:off x="5499521" y="2400965"/>
            <a:ext cx="5937866" cy="3855505"/>
          </a:xfrm>
          <a:prstGeom prst="rect">
            <a:avLst/>
          </a:prstGeom>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B58362D4-57EF-49EC-9127-535186C66159}"/>
              </a:ext>
            </a:extLst>
          </p:cNvPr>
          <p:cNvSpPr txBox="1"/>
          <p:nvPr/>
        </p:nvSpPr>
        <p:spPr>
          <a:xfrm>
            <a:off x="1002124" y="2540835"/>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España</a:t>
            </a:r>
          </a:p>
        </p:txBody>
      </p:sp>
      <p:sp>
        <p:nvSpPr>
          <p:cNvPr id="41" name="TextBox 40">
            <a:extLst>
              <a:ext uri="{FF2B5EF4-FFF2-40B4-BE49-F238E27FC236}">
                <a16:creationId xmlns:a16="http://schemas.microsoft.com/office/drawing/2014/main" id="{DA2BF396-AFF1-4853-BC9F-555C4253DEDC}"/>
              </a:ext>
            </a:extLst>
          </p:cNvPr>
          <p:cNvSpPr txBox="1"/>
          <p:nvPr/>
        </p:nvSpPr>
        <p:spPr>
          <a:xfrm>
            <a:off x="992735" y="3057488"/>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Latinoamérica / Canarias</a:t>
            </a:r>
          </a:p>
        </p:txBody>
      </p:sp>
      <p:sp>
        <p:nvSpPr>
          <p:cNvPr id="42" name="TextBox 41">
            <a:extLst>
              <a:ext uri="{FF2B5EF4-FFF2-40B4-BE49-F238E27FC236}">
                <a16:creationId xmlns:a16="http://schemas.microsoft.com/office/drawing/2014/main" id="{4BEC1AF8-306E-49B3-B4D0-E61FDB746D69}"/>
              </a:ext>
            </a:extLst>
          </p:cNvPr>
          <p:cNvSpPr txBox="1"/>
          <p:nvPr/>
        </p:nvSpPr>
        <p:spPr>
          <a:xfrm>
            <a:off x="992735" y="3604710"/>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España</a:t>
            </a:r>
          </a:p>
        </p:txBody>
      </p:sp>
      <p:sp>
        <p:nvSpPr>
          <p:cNvPr id="43" name="TextBox 42">
            <a:extLst>
              <a:ext uri="{FF2B5EF4-FFF2-40B4-BE49-F238E27FC236}">
                <a16:creationId xmlns:a16="http://schemas.microsoft.com/office/drawing/2014/main" id="{6BF1CF3A-6DC5-4369-B955-48AED4803D9D}"/>
              </a:ext>
            </a:extLst>
          </p:cNvPr>
          <p:cNvSpPr txBox="1"/>
          <p:nvPr/>
        </p:nvSpPr>
        <p:spPr>
          <a:xfrm>
            <a:off x="992734" y="4116170"/>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Latinoamérica / Canarias</a:t>
            </a:r>
          </a:p>
        </p:txBody>
      </p:sp>
      <p:sp>
        <p:nvSpPr>
          <p:cNvPr id="44" name="TextBox 43">
            <a:extLst>
              <a:ext uri="{FF2B5EF4-FFF2-40B4-BE49-F238E27FC236}">
                <a16:creationId xmlns:a16="http://schemas.microsoft.com/office/drawing/2014/main" id="{46067EBB-6CF8-48AE-A5D7-9D5D3F644E71}"/>
              </a:ext>
            </a:extLst>
          </p:cNvPr>
          <p:cNvSpPr txBox="1"/>
          <p:nvPr/>
        </p:nvSpPr>
        <p:spPr>
          <a:xfrm>
            <a:off x="1002124" y="4663369"/>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Latinoamérica / Canarias</a:t>
            </a:r>
          </a:p>
        </p:txBody>
      </p:sp>
      <p:sp>
        <p:nvSpPr>
          <p:cNvPr id="45" name="TextBox 44">
            <a:extLst>
              <a:ext uri="{FF2B5EF4-FFF2-40B4-BE49-F238E27FC236}">
                <a16:creationId xmlns:a16="http://schemas.microsoft.com/office/drawing/2014/main" id="{B16EF755-D117-4876-8CBF-C68C8EA4BF44}"/>
              </a:ext>
            </a:extLst>
          </p:cNvPr>
          <p:cNvSpPr txBox="1"/>
          <p:nvPr/>
        </p:nvSpPr>
        <p:spPr>
          <a:xfrm>
            <a:off x="1002124" y="5206783"/>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España</a:t>
            </a:r>
          </a:p>
        </p:txBody>
      </p:sp>
      <p:sp>
        <p:nvSpPr>
          <p:cNvPr id="48" name="TextBox 47">
            <a:extLst>
              <a:ext uri="{FF2B5EF4-FFF2-40B4-BE49-F238E27FC236}">
                <a16:creationId xmlns:a16="http://schemas.microsoft.com/office/drawing/2014/main" id="{FE52A634-BA2A-44FD-99D3-C942D69F2150}"/>
              </a:ext>
            </a:extLst>
          </p:cNvPr>
          <p:cNvSpPr txBox="1"/>
          <p:nvPr/>
        </p:nvSpPr>
        <p:spPr>
          <a:xfrm>
            <a:off x="3676854" y="708292"/>
            <a:ext cx="188814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Escucha. </a:t>
            </a:r>
          </a:p>
        </p:txBody>
      </p:sp>
      <p:sp>
        <p:nvSpPr>
          <p:cNvPr id="49" name="TextBox 48">
            <a:extLst>
              <a:ext uri="{FF2B5EF4-FFF2-40B4-BE49-F238E27FC236}">
                <a16:creationId xmlns:a16="http://schemas.microsoft.com/office/drawing/2014/main" id="{B911895E-5A38-4377-81DB-FCDC8EF152B0}"/>
              </a:ext>
            </a:extLst>
          </p:cNvPr>
          <p:cNvSpPr txBox="1"/>
          <p:nvPr/>
        </p:nvSpPr>
        <p:spPr>
          <a:xfrm>
            <a:off x="3663920" y="184011"/>
            <a:ext cx="71172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Escribe 1-6.</a:t>
            </a:r>
          </a:p>
        </p:txBody>
      </p:sp>
      <p:sp>
        <p:nvSpPr>
          <p:cNvPr id="50" name="TextBox 49">
            <a:extLst>
              <a:ext uri="{FF2B5EF4-FFF2-40B4-BE49-F238E27FC236}">
                <a16:creationId xmlns:a16="http://schemas.microsoft.com/office/drawing/2014/main" id="{B9582FD4-CCE5-4F85-A1FE-B609C04AE290}"/>
              </a:ext>
            </a:extLst>
          </p:cNvPr>
          <p:cNvSpPr txBox="1"/>
          <p:nvPr/>
        </p:nvSpPr>
        <p:spPr>
          <a:xfrm>
            <a:off x="5345521" y="724399"/>
            <a:ext cx="465058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Dónde</a:t>
            </a:r>
            <a:r>
              <a:rPr kumimoji="0" lang="en-GB" sz="2800" b="1" i="0" u="none" strike="noStrike" kern="0" cap="none" spc="0" normalizeH="0" baseline="0" noProof="0" dirty="0">
                <a:ln>
                  <a:noFill/>
                </a:ln>
                <a:effectLst/>
                <a:uLnTx/>
                <a:uFillTx/>
              </a:rPr>
              <a:t> </a:t>
            </a:r>
            <a:r>
              <a:rPr kumimoji="0" lang="en-GB" sz="2800" b="1" i="0" u="none" strike="noStrike" kern="0" cap="none" spc="0" normalizeH="0" baseline="0" noProof="0" dirty="0" err="1">
                <a:ln>
                  <a:noFill/>
                </a:ln>
                <a:effectLst/>
                <a:uLnTx/>
                <a:uFillTx/>
              </a:rPr>
              <a:t>está</a:t>
            </a:r>
            <a:r>
              <a:rPr kumimoji="0" lang="en-GB" sz="2800" b="1" i="0" u="none" strike="noStrike" kern="0" cap="none" spc="0" normalizeH="0" baseline="0" noProof="0" dirty="0">
                <a:ln>
                  <a:noFill/>
                </a:ln>
                <a:effectLst/>
                <a:uLnTx/>
                <a:uFillTx/>
              </a:rPr>
              <a:t> la persona? </a:t>
            </a:r>
          </a:p>
        </p:txBody>
      </p:sp>
      <p:pic>
        <p:nvPicPr>
          <p:cNvPr id="28" name="Graphic 27" descr="Teacher">
            <a:extLst>
              <a:ext uri="{FF2B5EF4-FFF2-40B4-BE49-F238E27FC236}">
                <a16:creationId xmlns:a16="http://schemas.microsoft.com/office/drawing/2014/main" id="{FB538E7E-3B2E-463C-A8D5-73C598D19F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49520" y="26840"/>
            <a:ext cx="914400" cy="914400"/>
          </a:xfrm>
          <a:prstGeom prst="rect">
            <a:avLst/>
          </a:prstGeom>
        </p:spPr>
      </p:pic>
      <p:pic>
        <p:nvPicPr>
          <p:cNvPr id="51" name="Picture 50" descr="A blue and orange sign&#10;&#10;Description automatically generated">
            <a:extLst>
              <a:ext uri="{FF2B5EF4-FFF2-40B4-BE49-F238E27FC236}">
                <a16:creationId xmlns:a16="http://schemas.microsoft.com/office/drawing/2014/main" id="{B7CBC672-14CB-41D3-8518-06ABB9CB7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84321" y="175754"/>
            <a:ext cx="1576663" cy="548645"/>
          </a:xfrm>
          <a:prstGeom prst="rect">
            <a:avLst/>
          </a:prstGeom>
        </p:spPr>
      </p:pic>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8" grpId="0"/>
      <p:bldP spid="40" grpId="0"/>
      <p:bldP spid="41" grpId="0"/>
      <p:bldP spid="42" grpId="0"/>
      <p:bldP spid="43" grpId="0"/>
      <p:bldP spid="44" grpId="0"/>
      <p:bldP spid="45" grpId="0"/>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a:extLst>
              <a:ext uri="{FF2B5EF4-FFF2-40B4-BE49-F238E27FC236}">
                <a16:creationId xmlns:a16="http://schemas.microsoft.com/office/drawing/2014/main" id="{DF1238EB-72C4-4810-AF41-C4E42C160BC7}"/>
              </a:ext>
            </a:extLst>
          </p:cNvPr>
          <p:cNvSpPr/>
          <p:nvPr/>
        </p:nvSpPr>
        <p:spPr>
          <a:xfrm>
            <a:off x="4178605" y="861134"/>
            <a:ext cx="2452914" cy="141188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0" name="TextBox 189">
            <a:extLst>
              <a:ext uri="{FF2B5EF4-FFF2-40B4-BE49-F238E27FC236}">
                <a16:creationId xmlns:a16="http://schemas.microsoft.com/office/drawing/2014/main" id="{38BF0684-898F-4A5F-BC2E-A718BB335A49}"/>
              </a:ext>
            </a:extLst>
          </p:cNvPr>
          <p:cNvSpPr txBox="1"/>
          <p:nvPr/>
        </p:nvSpPr>
        <p:spPr>
          <a:xfrm>
            <a:off x="4178605" y="809979"/>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K</a:t>
            </a:r>
          </a:p>
        </p:txBody>
      </p:sp>
      <p:sp>
        <p:nvSpPr>
          <p:cNvPr id="191" name="Rectangle 190">
            <a:extLst>
              <a:ext uri="{FF2B5EF4-FFF2-40B4-BE49-F238E27FC236}">
                <a16:creationId xmlns:a16="http://schemas.microsoft.com/office/drawing/2014/main" id="{9E95958C-6384-4E93-9B83-65999E0F89F4}"/>
              </a:ext>
            </a:extLst>
          </p:cNvPr>
          <p:cNvSpPr/>
          <p:nvPr/>
        </p:nvSpPr>
        <p:spPr>
          <a:xfrm>
            <a:off x="6721960" y="2750705"/>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2" name="Rectangle 191">
            <a:extLst>
              <a:ext uri="{FF2B5EF4-FFF2-40B4-BE49-F238E27FC236}">
                <a16:creationId xmlns:a16="http://schemas.microsoft.com/office/drawing/2014/main" id="{1DE49FB5-91EC-43FB-8A29-849D375917B6}"/>
              </a:ext>
            </a:extLst>
          </p:cNvPr>
          <p:cNvSpPr/>
          <p:nvPr/>
        </p:nvSpPr>
        <p:spPr>
          <a:xfrm>
            <a:off x="6733119" y="848927"/>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3" name="TextBox 192">
            <a:extLst>
              <a:ext uri="{FF2B5EF4-FFF2-40B4-BE49-F238E27FC236}">
                <a16:creationId xmlns:a16="http://schemas.microsoft.com/office/drawing/2014/main" id="{60F4F367-9FFE-463F-836B-9CDC776C169E}"/>
              </a:ext>
            </a:extLst>
          </p:cNvPr>
          <p:cNvSpPr txBox="1"/>
          <p:nvPr/>
        </p:nvSpPr>
        <p:spPr>
          <a:xfrm>
            <a:off x="6762147" y="84892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L</a:t>
            </a:r>
          </a:p>
        </p:txBody>
      </p:sp>
      <p:sp>
        <p:nvSpPr>
          <p:cNvPr id="194" name="Rectangle 193">
            <a:extLst>
              <a:ext uri="{FF2B5EF4-FFF2-40B4-BE49-F238E27FC236}">
                <a16:creationId xmlns:a16="http://schemas.microsoft.com/office/drawing/2014/main" id="{313D11FD-1122-4999-8F57-CC956081EF2A}"/>
              </a:ext>
            </a:extLst>
          </p:cNvPr>
          <p:cNvSpPr/>
          <p:nvPr/>
        </p:nvSpPr>
        <p:spPr>
          <a:xfrm>
            <a:off x="9312760" y="2750705"/>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5" name="Rectangle 194">
            <a:extLst>
              <a:ext uri="{FF2B5EF4-FFF2-40B4-BE49-F238E27FC236}">
                <a16:creationId xmlns:a16="http://schemas.microsoft.com/office/drawing/2014/main" id="{17B2C0CE-D93F-463A-8E41-3F4106C73BF2}"/>
              </a:ext>
            </a:extLst>
          </p:cNvPr>
          <p:cNvSpPr/>
          <p:nvPr/>
        </p:nvSpPr>
        <p:spPr>
          <a:xfrm>
            <a:off x="6722232" y="4695126"/>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6" name="Rectangle 195">
            <a:extLst>
              <a:ext uri="{FF2B5EF4-FFF2-40B4-BE49-F238E27FC236}">
                <a16:creationId xmlns:a16="http://schemas.microsoft.com/office/drawing/2014/main" id="{0254ACCD-FD09-4BEE-B662-CCDD1F45F5A0}"/>
              </a:ext>
            </a:extLst>
          </p:cNvPr>
          <p:cNvSpPr/>
          <p:nvPr/>
        </p:nvSpPr>
        <p:spPr>
          <a:xfrm>
            <a:off x="9338433" y="848925"/>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7" name="TextBox 196">
            <a:extLst>
              <a:ext uri="{FF2B5EF4-FFF2-40B4-BE49-F238E27FC236}">
                <a16:creationId xmlns:a16="http://schemas.microsoft.com/office/drawing/2014/main" id="{429C10D5-DAAC-4FD7-B598-70432557DC9C}"/>
              </a:ext>
            </a:extLst>
          </p:cNvPr>
          <p:cNvSpPr txBox="1"/>
          <p:nvPr/>
        </p:nvSpPr>
        <p:spPr>
          <a:xfrm>
            <a:off x="9381975" y="848925"/>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M</a:t>
            </a:r>
          </a:p>
        </p:txBody>
      </p:sp>
      <p:sp>
        <p:nvSpPr>
          <p:cNvPr id="198" name="Rectangle 197">
            <a:extLst>
              <a:ext uri="{FF2B5EF4-FFF2-40B4-BE49-F238E27FC236}">
                <a16:creationId xmlns:a16="http://schemas.microsoft.com/office/drawing/2014/main" id="{8EB1E117-168A-45EC-A349-857C623CD0F1}"/>
              </a:ext>
            </a:extLst>
          </p:cNvPr>
          <p:cNvSpPr/>
          <p:nvPr/>
        </p:nvSpPr>
        <p:spPr>
          <a:xfrm>
            <a:off x="1482043" y="4695126"/>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99" name="Rectangle 198">
            <a:extLst>
              <a:ext uri="{FF2B5EF4-FFF2-40B4-BE49-F238E27FC236}">
                <a16:creationId xmlns:a16="http://schemas.microsoft.com/office/drawing/2014/main" id="{22D0E626-434A-4871-A4E1-4E6159883375}"/>
              </a:ext>
            </a:extLst>
          </p:cNvPr>
          <p:cNvSpPr/>
          <p:nvPr/>
        </p:nvSpPr>
        <p:spPr>
          <a:xfrm>
            <a:off x="9313032" y="4695126"/>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200" name="Rectangle 199">
            <a:extLst>
              <a:ext uri="{FF2B5EF4-FFF2-40B4-BE49-F238E27FC236}">
                <a16:creationId xmlns:a16="http://schemas.microsoft.com/office/drawing/2014/main" id="{A59CA2FD-B35E-4FAF-BF56-1CFA18CA1B77}"/>
              </a:ext>
            </a:extLst>
          </p:cNvPr>
          <p:cNvSpPr/>
          <p:nvPr/>
        </p:nvSpPr>
        <p:spPr>
          <a:xfrm>
            <a:off x="1463442" y="2739880"/>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201" name="TextBox 200">
            <a:extLst>
              <a:ext uri="{FF2B5EF4-FFF2-40B4-BE49-F238E27FC236}">
                <a16:creationId xmlns:a16="http://schemas.microsoft.com/office/drawing/2014/main" id="{2AE38AD1-3D7B-498D-9502-A46D8F6EEC53}"/>
              </a:ext>
            </a:extLst>
          </p:cNvPr>
          <p:cNvSpPr txBox="1"/>
          <p:nvPr/>
        </p:nvSpPr>
        <p:spPr>
          <a:xfrm>
            <a:off x="1506984" y="2739879"/>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N</a:t>
            </a:r>
          </a:p>
        </p:txBody>
      </p:sp>
      <p:sp>
        <p:nvSpPr>
          <p:cNvPr id="202" name="Rectangle 201">
            <a:extLst>
              <a:ext uri="{FF2B5EF4-FFF2-40B4-BE49-F238E27FC236}">
                <a16:creationId xmlns:a16="http://schemas.microsoft.com/office/drawing/2014/main" id="{31FBCCB5-BCC7-4C18-9E36-AEFA0857C5FC}"/>
              </a:ext>
            </a:extLst>
          </p:cNvPr>
          <p:cNvSpPr/>
          <p:nvPr/>
        </p:nvSpPr>
        <p:spPr>
          <a:xfrm>
            <a:off x="4116918" y="4695126"/>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73A1172F-F2EC-4377-B244-306D4CDB2D71}"/>
              </a:ext>
            </a:extLst>
          </p:cNvPr>
          <p:cNvSpPr txBox="1"/>
          <p:nvPr/>
        </p:nvSpPr>
        <p:spPr>
          <a:xfrm>
            <a:off x="6721960" y="2750703"/>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O</a:t>
            </a:r>
          </a:p>
        </p:txBody>
      </p:sp>
      <p:sp>
        <p:nvSpPr>
          <p:cNvPr id="204" name="TextBox 203">
            <a:extLst>
              <a:ext uri="{FF2B5EF4-FFF2-40B4-BE49-F238E27FC236}">
                <a16:creationId xmlns:a16="http://schemas.microsoft.com/office/drawing/2014/main" id="{5038D003-5F08-40AC-9035-B30846344DB1}"/>
              </a:ext>
            </a:extLst>
          </p:cNvPr>
          <p:cNvSpPr txBox="1"/>
          <p:nvPr/>
        </p:nvSpPr>
        <p:spPr>
          <a:xfrm>
            <a:off x="9312760" y="2750703"/>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P</a:t>
            </a:r>
          </a:p>
        </p:txBody>
      </p:sp>
      <p:sp>
        <p:nvSpPr>
          <p:cNvPr id="205" name="TextBox 204">
            <a:extLst>
              <a:ext uri="{FF2B5EF4-FFF2-40B4-BE49-F238E27FC236}">
                <a16:creationId xmlns:a16="http://schemas.microsoft.com/office/drawing/2014/main" id="{F1EBDF17-5C66-4371-A978-595AF1942EC8}"/>
              </a:ext>
            </a:extLst>
          </p:cNvPr>
          <p:cNvSpPr txBox="1"/>
          <p:nvPr/>
        </p:nvSpPr>
        <p:spPr>
          <a:xfrm>
            <a:off x="1482043" y="469512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Q</a:t>
            </a:r>
          </a:p>
        </p:txBody>
      </p:sp>
      <p:sp>
        <p:nvSpPr>
          <p:cNvPr id="206" name="TextBox 205">
            <a:extLst>
              <a:ext uri="{FF2B5EF4-FFF2-40B4-BE49-F238E27FC236}">
                <a16:creationId xmlns:a16="http://schemas.microsoft.com/office/drawing/2014/main" id="{D6F4901F-82D3-49AA-99D8-663F3064E210}"/>
              </a:ext>
            </a:extLst>
          </p:cNvPr>
          <p:cNvSpPr txBox="1"/>
          <p:nvPr/>
        </p:nvSpPr>
        <p:spPr>
          <a:xfrm>
            <a:off x="4124175" y="469512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R</a:t>
            </a:r>
          </a:p>
        </p:txBody>
      </p:sp>
      <p:sp>
        <p:nvSpPr>
          <p:cNvPr id="207" name="TextBox 206">
            <a:extLst>
              <a:ext uri="{FF2B5EF4-FFF2-40B4-BE49-F238E27FC236}">
                <a16:creationId xmlns:a16="http://schemas.microsoft.com/office/drawing/2014/main" id="{EC944C37-35E7-4C14-96B4-25EF04B6D266}"/>
              </a:ext>
            </a:extLst>
          </p:cNvPr>
          <p:cNvSpPr txBox="1"/>
          <p:nvPr/>
        </p:nvSpPr>
        <p:spPr>
          <a:xfrm>
            <a:off x="6733118" y="473797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S</a:t>
            </a:r>
          </a:p>
        </p:txBody>
      </p:sp>
      <p:sp>
        <p:nvSpPr>
          <p:cNvPr id="208" name="TextBox 207">
            <a:extLst>
              <a:ext uri="{FF2B5EF4-FFF2-40B4-BE49-F238E27FC236}">
                <a16:creationId xmlns:a16="http://schemas.microsoft.com/office/drawing/2014/main" id="{F636BB6B-4EAE-42D4-B0CA-1A0C2CDF43A2}"/>
              </a:ext>
            </a:extLst>
          </p:cNvPr>
          <p:cNvSpPr txBox="1"/>
          <p:nvPr/>
        </p:nvSpPr>
        <p:spPr>
          <a:xfrm>
            <a:off x="9349317" y="469512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T</a:t>
            </a:r>
          </a:p>
        </p:txBody>
      </p:sp>
      <p:sp>
        <p:nvSpPr>
          <p:cNvPr id="209" name="TextBox 208">
            <a:extLst>
              <a:ext uri="{FF2B5EF4-FFF2-40B4-BE49-F238E27FC236}">
                <a16:creationId xmlns:a16="http://schemas.microsoft.com/office/drawing/2014/main" id="{44F85F49-7FA0-4A0F-8CD8-191F533D79CA}"/>
              </a:ext>
            </a:extLst>
          </p:cNvPr>
          <p:cNvSpPr txBox="1"/>
          <p:nvPr/>
        </p:nvSpPr>
        <p:spPr>
          <a:xfrm>
            <a:off x="9541960" y="1200845"/>
            <a:ext cx="24369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science(s)</a:t>
            </a:r>
          </a:p>
        </p:txBody>
      </p:sp>
      <p:sp>
        <p:nvSpPr>
          <p:cNvPr id="210" name="TextBox 209">
            <a:extLst>
              <a:ext uri="{FF2B5EF4-FFF2-40B4-BE49-F238E27FC236}">
                <a16:creationId xmlns:a16="http://schemas.microsoft.com/office/drawing/2014/main" id="{5A20140C-3F12-4821-BAC6-F6519D427180}"/>
              </a:ext>
            </a:extLst>
          </p:cNvPr>
          <p:cNvSpPr txBox="1"/>
          <p:nvPr/>
        </p:nvSpPr>
        <p:spPr>
          <a:xfrm>
            <a:off x="1858506" y="5094985"/>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to study</a:t>
            </a:r>
          </a:p>
        </p:txBody>
      </p:sp>
      <p:sp>
        <p:nvSpPr>
          <p:cNvPr id="211" name="TextBox 210">
            <a:extLst>
              <a:ext uri="{FF2B5EF4-FFF2-40B4-BE49-F238E27FC236}">
                <a16:creationId xmlns:a16="http://schemas.microsoft.com/office/drawing/2014/main" id="{8FFCBBB2-73F0-4527-A4A5-061F026C4CA8}"/>
              </a:ext>
            </a:extLst>
          </p:cNvPr>
          <p:cNvSpPr txBox="1"/>
          <p:nvPr/>
        </p:nvSpPr>
        <p:spPr>
          <a:xfrm>
            <a:off x="6818391" y="1254391"/>
            <a:ext cx="285205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much, a lot</a:t>
            </a:r>
          </a:p>
        </p:txBody>
      </p:sp>
      <p:sp>
        <p:nvSpPr>
          <p:cNvPr id="212" name="TextBox 211">
            <a:extLst>
              <a:ext uri="{FF2B5EF4-FFF2-40B4-BE49-F238E27FC236}">
                <a16:creationId xmlns:a16="http://schemas.microsoft.com/office/drawing/2014/main" id="{686A8717-C3E6-4B92-87A0-E3F152A5BF6C}"/>
              </a:ext>
            </a:extLst>
          </p:cNvPr>
          <p:cNvSpPr txBox="1"/>
          <p:nvPr/>
        </p:nvSpPr>
        <p:spPr>
          <a:xfrm>
            <a:off x="9582682" y="5163856"/>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Spanish</a:t>
            </a:r>
          </a:p>
        </p:txBody>
      </p:sp>
      <p:sp>
        <p:nvSpPr>
          <p:cNvPr id="213" name="TextBox 212">
            <a:extLst>
              <a:ext uri="{FF2B5EF4-FFF2-40B4-BE49-F238E27FC236}">
                <a16:creationId xmlns:a16="http://schemas.microsoft.com/office/drawing/2014/main" id="{F09D7F20-39B5-4BD8-B1B5-7A36DBF5A9D6}"/>
              </a:ext>
            </a:extLst>
          </p:cNvPr>
          <p:cNvSpPr txBox="1"/>
          <p:nvPr/>
        </p:nvSpPr>
        <p:spPr>
          <a:xfrm>
            <a:off x="1519640" y="3207317"/>
            <a:ext cx="29246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Mrs.</a:t>
            </a:r>
          </a:p>
        </p:txBody>
      </p:sp>
      <p:sp>
        <p:nvSpPr>
          <p:cNvPr id="214" name="TextBox 213">
            <a:extLst>
              <a:ext uri="{FF2B5EF4-FFF2-40B4-BE49-F238E27FC236}">
                <a16:creationId xmlns:a16="http://schemas.microsoft.com/office/drawing/2014/main" id="{06CD7EAD-3726-4793-9274-0FCF0C1BA331}"/>
              </a:ext>
            </a:extLst>
          </p:cNvPr>
          <p:cNvSpPr txBox="1"/>
          <p:nvPr/>
        </p:nvSpPr>
        <p:spPr>
          <a:xfrm>
            <a:off x="7550860" y="5063103"/>
            <a:ext cx="173354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Mr.</a:t>
            </a:r>
          </a:p>
        </p:txBody>
      </p:sp>
      <p:sp>
        <p:nvSpPr>
          <p:cNvPr id="215" name="TextBox 214">
            <a:extLst>
              <a:ext uri="{FF2B5EF4-FFF2-40B4-BE49-F238E27FC236}">
                <a16:creationId xmlns:a16="http://schemas.microsoft.com/office/drawing/2014/main" id="{54BA3FA0-1157-4790-9D33-3FB2B67DB872}"/>
              </a:ext>
            </a:extLst>
          </p:cNvPr>
          <p:cNvSpPr txBox="1"/>
          <p:nvPr/>
        </p:nvSpPr>
        <p:spPr>
          <a:xfrm>
            <a:off x="7162383" y="3174566"/>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to walk</a:t>
            </a:r>
          </a:p>
        </p:txBody>
      </p:sp>
      <p:sp>
        <p:nvSpPr>
          <p:cNvPr id="216" name="TextBox 215">
            <a:extLst>
              <a:ext uri="{FF2B5EF4-FFF2-40B4-BE49-F238E27FC236}">
                <a16:creationId xmlns:a16="http://schemas.microsoft.com/office/drawing/2014/main" id="{D51B8F45-2008-4EB1-A63E-0BB4D6E1FABF}"/>
              </a:ext>
            </a:extLst>
          </p:cNvPr>
          <p:cNvSpPr txBox="1"/>
          <p:nvPr/>
        </p:nvSpPr>
        <p:spPr>
          <a:xfrm>
            <a:off x="10136445" y="3204470"/>
            <a:ext cx="107768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but</a:t>
            </a:r>
          </a:p>
        </p:txBody>
      </p:sp>
      <p:sp>
        <p:nvSpPr>
          <p:cNvPr id="217" name="TextBox 216">
            <a:extLst>
              <a:ext uri="{FF2B5EF4-FFF2-40B4-BE49-F238E27FC236}">
                <a16:creationId xmlns:a16="http://schemas.microsoft.com/office/drawing/2014/main" id="{39FE9419-384D-49EE-8CF2-670691A81F34}"/>
              </a:ext>
            </a:extLst>
          </p:cNvPr>
          <p:cNvSpPr txBox="1"/>
          <p:nvPr/>
        </p:nvSpPr>
        <p:spPr>
          <a:xfrm>
            <a:off x="4953313" y="5063104"/>
            <a:ext cx="1480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art</a:t>
            </a:r>
          </a:p>
        </p:txBody>
      </p:sp>
      <p:sp>
        <p:nvSpPr>
          <p:cNvPr id="219" name="TextBox 218">
            <a:extLst>
              <a:ext uri="{FF2B5EF4-FFF2-40B4-BE49-F238E27FC236}">
                <a16:creationId xmlns:a16="http://schemas.microsoft.com/office/drawing/2014/main" id="{9C5BF93B-DD7B-40C6-A518-08518F6EFEFB}"/>
              </a:ext>
            </a:extLst>
          </p:cNvPr>
          <p:cNvSpPr txBox="1"/>
          <p:nvPr/>
        </p:nvSpPr>
        <p:spPr>
          <a:xfrm>
            <a:off x="4842083" y="5534446"/>
            <a:ext cx="106951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arte</a:t>
            </a:r>
          </a:p>
        </p:txBody>
      </p:sp>
      <p:sp>
        <p:nvSpPr>
          <p:cNvPr id="221" name="TextBox 220">
            <a:extLst>
              <a:ext uri="{FF2B5EF4-FFF2-40B4-BE49-F238E27FC236}">
                <a16:creationId xmlns:a16="http://schemas.microsoft.com/office/drawing/2014/main" id="{B2A07420-EEA1-45EE-A254-797853D85553}"/>
              </a:ext>
            </a:extLst>
          </p:cNvPr>
          <p:cNvSpPr txBox="1"/>
          <p:nvPr/>
        </p:nvSpPr>
        <p:spPr>
          <a:xfrm>
            <a:off x="7348145" y="5507323"/>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señor</a:t>
            </a:r>
          </a:p>
        </p:txBody>
      </p:sp>
      <p:sp>
        <p:nvSpPr>
          <p:cNvPr id="222" name="TextBox 221">
            <a:extLst>
              <a:ext uri="{FF2B5EF4-FFF2-40B4-BE49-F238E27FC236}">
                <a16:creationId xmlns:a16="http://schemas.microsoft.com/office/drawing/2014/main" id="{1EB812CC-73A1-4729-A455-3C0F61EE6418}"/>
              </a:ext>
            </a:extLst>
          </p:cNvPr>
          <p:cNvSpPr txBox="1"/>
          <p:nvPr/>
        </p:nvSpPr>
        <p:spPr>
          <a:xfrm>
            <a:off x="4802040" y="1707722"/>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inglés</a:t>
            </a:r>
          </a:p>
        </p:txBody>
      </p:sp>
      <p:sp>
        <p:nvSpPr>
          <p:cNvPr id="223" name="TextBox 222">
            <a:extLst>
              <a:ext uri="{FF2B5EF4-FFF2-40B4-BE49-F238E27FC236}">
                <a16:creationId xmlns:a16="http://schemas.microsoft.com/office/drawing/2014/main" id="{00B12D33-D0F0-4511-ABE0-7578AE7F3F07}"/>
              </a:ext>
            </a:extLst>
          </p:cNvPr>
          <p:cNvSpPr txBox="1"/>
          <p:nvPr/>
        </p:nvSpPr>
        <p:spPr>
          <a:xfrm>
            <a:off x="7212622" y="1716879"/>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mucho</a:t>
            </a:r>
          </a:p>
        </p:txBody>
      </p:sp>
      <p:sp>
        <p:nvSpPr>
          <p:cNvPr id="224" name="TextBox 223">
            <a:extLst>
              <a:ext uri="{FF2B5EF4-FFF2-40B4-BE49-F238E27FC236}">
                <a16:creationId xmlns:a16="http://schemas.microsoft.com/office/drawing/2014/main" id="{B78B773A-1D57-40F7-AE09-DE5B5F35558B}"/>
              </a:ext>
            </a:extLst>
          </p:cNvPr>
          <p:cNvSpPr txBox="1"/>
          <p:nvPr/>
        </p:nvSpPr>
        <p:spPr>
          <a:xfrm>
            <a:off x="10073454" y="3572411"/>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C00000"/>
                </a:solidFill>
                <a:effectLst/>
                <a:uLnTx/>
                <a:uFillTx/>
              </a:rPr>
              <a:t>pero</a:t>
            </a:r>
            <a:endParaRPr kumimoji="0" lang="en-GB" sz="3200" b="0" i="0" u="none" strike="noStrike" kern="0" cap="none" spc="0" normalizeH="0" baseline="0" noProof="0" dirty="0">
              <a:ln>
                <a:noFill/>
              </a:ln>
              <a:solidFill>
                <a:srgbClr val="C00000"/>
              </a:solidFill>
              <a:effectLst/>
              <a:uLnTx/>
              <a:uFillTx/>
            </a:endParaRPr>
          </a:p>
        </p:txBody>
      </p:sp>
      <p:sp>
        <p:nvSpPr>
          <p:cNvPr id="225" name="TextBox 224">
            <a:extLst>
              <a:ext uri="{FF2B5EF4-FFF2-40B4-BE49-F238E27FC236}">
                <a16:creationId xmlns:a16="http://schemas.microsoft.com/office/drawing/2014/main" id="{0D3C62A6-0BDA-441D-9DD9-43B7A46841CD}"/>
              </a:ext>
            </a:extLst>
          </p:cNvPr>
          <p:cNvSpPr txBox="1"/>
          <p:nvPr/>
        </p:nvSpPr>
        <p:spPr>
          <a:xfrm>
            <a:off x="9637694" y="5553953"/>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español</a:t>
            </a:r>
          </a:p>
        </p:txBody>
      </p:sp>
      <p:sp>
        <p:nvSpPr>
          <p:cNvPr id="226" name="TextBox 225">
            <a:extLst>
              <a:ext uri="{FF2B5EF4-FFF2-40B4-BE49-F238E27FC236}">
                <a16:creationId xmlns:a16="http://schemas.microsoft.com/office/drawing/2014/main" id="{CEB8CD22-3001-4E4B-BBC0-2D29C287467C}"/>
              </a:ext>
            </a:extLst>
          </p:cNvPr>
          <p:cNvSpPr txBox="1"/>
          <p:nvPr/>
        </p:nvSpPr>
        <p:spPr>
          <a:xfrm>
            <a:off x="7042639" y="3644100"/>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caminar</a:t>
            </a:r>
          </a:p>
        </p:txBody>
      </p:sp>
      <p:sp>
        <p:nvSpPr>
          <p:cNvPr id="227" name="TextBox 226">
            <a:extLst>
              <a:ext uri="{FF2B5EF4-FFF2-40B4-BE49-F238E27FC236}">
                <a16:creationId xmlns:a16="http://schemas.microsoft.com/office/drawing/2014/main" id="{6BB0D473-30E6-44AF-9975-D1BBCB041273}"/>
              </a:ext>
            </a:extLst>
          </p:cNvPr>
          <p:cNvSpPr txBox="1"/>
          <p:nvPr/>
        </p:nvSpPr>
        <p:spPr>
          <a:xfrm>
            <a:off x="1946500" y="3594902"/>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C00000"/>
                </a:solidFill>
                <a:effectLst/>
                <a:uLnTx/>
                <a:uFillTx/>
              </a:rPr>
              <a:t>señora</a:t>
            </a:r>
            <a:endParaRPr kumimoji="0" lang="en-GB" sz="3200" b="0" i="0" u="none" strike="noStrike" kern="0" cap="none" spc="0" normalizeH="0" baseline="0" noProof="0" dirty="0">
              <a:ln>
                <a:noFill/>
              </a:ln>
              <a:solidFill>
                <a:srgbClr val="C00000"/>
              </a:solidFill>
              <a:effectLst/>
              <a:uLnTx/>
              <a:uFillTx/>
            </a:endParaRPr>
          </a:p>
        </p:txBody>
      </p:sp>
      <p:sp>
        <p:nvSpPr>
          <p:cNvPr id="228" name="TextBox 227">
            <a:extLst>
              <a:ext uri="{FF2B5EF4-FFF2-40B4-BE49-F238E27FC236}">
                <a16:creationId xmlns:a16="http://schemas.microsoft.com/office/drawing/2014/main" id="{8AADA8CE-7928-44A3-97E8-E74053E01555}"/>
              </a:ext>
            </a:extLst>
          </p:cNvPr>
          <p:cNvSpPr txBox="1"/>
          <p:nvPr/>
        </p:nvSpPr>
        <p:spPr>
          <a:xfrm>
            <a:off x="1893621" y="5581798"/>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rPr>
              <a:t>estudiar</a:t>
            </a:r>
          </a:p>
        </p:txBody>
      </p:sp>
      <p:sp>
        <p:nvSpPr>
          <p:cNvPr id="229" name="Action Button: Custom 61">
            <a:hlinkClick r:id="" action="ppaction://noaction" highlightClick="1">
              <a:snd r:embed="rId3" name="arte.wav"/>
            </a:hlinkClick>
            <a:extLst>
              <a:ext uri="{FF2B5EF4-FFF2-40B4-BE49-F238E27FC236}">
                <a16:creationId xmlns:a16="http://schemas.microsoft.com/office/drawing/2014/main" id="{788C56C0-56FF-48F8-A6ED-122F9BC706DF}"/>
              </a:ext>
            </a:extLst>
          </p:cNvPr>
          <p:cNvSpPr/>
          <p:nvPr/>
        </p:nvSpPr>
        <p:spPr>
          <a:xfrm>
            <a:off x="176481" y="104731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1</a:t>
            </a:r>
          </a:p>
        </p:txBody>
      </p:sp>
      <p:sp>
        <p:nvSpPr>
          <p:cNvPr id="231" name="Action Button: Custom 63">
            <a:hlinkClick r:id="" action="ppaction://noaction" highlightClick="1">
              <a:snd r:embed="rId4" name="senor.wav"/>
            </a:hlinkClick>
            <a:extLst>
              <a:ext uri="{FF2B5EF4-FFF2-40B4-BE49-F238E27FC236}">
                <a16:creationId xmlns:a16="http://schemas.microsoft.com/office/drawing/2014/main" id="{B2F46502-6BD5-4512-8D2E-356F0975C885}"/>
              </a:ext>
            </a:extLst>
          </p:cNvPr>
          <p:cNvSpPr/>
          <p:nvPr/>
        </p:nvSpPr>
        <p:spPr>
          <a:xfrm>
            <a:off x="176481" y="16332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2</a:t>
            </a:r>
          </a:p>
        </p:txBody>
      </p:sp>
      <p:sp>
        <p:nvSpPr>
          <p:cNvPr id="232" name="Action Button: Custom 64">
            <a:hlinkClick r:id="" action="ppaction://noaction" highlightClick="1">
              <a:snd r:embed="rId5" name="inglés.wav"/>
            </a:hlinkClick>
            <a:extLst>
              <a:ext uri="{FF2B5EF4-FFF2-40B4-BE49-F238E27FC236}">
                <a16:creationId xmlns:a16="http://schemas.microsoft.com/office/drawing/2014/main" id="{4C235212-75A4-4AEF-8741-9D75AFB40421}"/>
              </a:ext>
            </a:extLst>
          </p:cNvPr>
          <p:cNvSpPr/>
          <p:nvPr/>
        </p:nvSpPr>
        <p:spPr>
          <a:xfrm>
            <a:off x="176481" y="218543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3</a:t>
            </a:r>
          </a:p>
        </p:txBody>
      </p:sp>
      <p:sp>
        <p:nvSpPr>
          <p:cNvPr id="233" name="Action Button: Custom 65">
            <a:hlinkClick r:id="" action="ppaction://noaction" highlightClick="1">
              <a:snd r:embed="rId6" name="mucho.wav"/>
            </a:hlinkClick>
            <a:extLst>
              <a:ext uri="{FF2B5EF4-FFF2-40B4-BE49-F238E27FC236}">
                <a16:creationId xmlns:a16="http://schemas.microsoft.com/office/drawing/2014/main" id="{4E380786-7E51-42B5-80C4-931703F26C7D}"/>
              </a:ext>
            </a:extLst>
          </p:cNvPr>
          <p:cNvSpPr/>
          <p:nvPr/>
        </p:nvSpPr>
        <p:spPr>
          <a:xfrm>
            <a:off x="163320" y="270346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4</a:t>
            </a:r>
          </a:p>
        </p:txBody>
      </p:sp>
      <p:sp>
        <p:nvSpPr>
          <p:cNvPr id="234" name="Action Button: Custom 66">
            <a:hlinkClick r:id="" action="ppaction://noaction" highlightClick="1">
              <a:snd r:embed="rId7" name="espanol.wav"/>
            </a:hlinkClick>
            <a:extLst>
              <a:ext uri="{FF2B5EF4-FFF2-40B4-BE49-F238E27FC236}">
                <a16:creationId xmlns:a16="http://schemas.microsoft.com/office/drawing/2014/main" id="{254A47BC-272B-4B25-804E-816C3345B8FD}"/>
              </a:ext>
            </a:extLst>
          </p:cNvPr>
          <p:cNvSpPr/>
          <p:nvPr/>
        </p:nvSpPr>
        <p:spPr>
          <a:xfrm>
            <a:off x="163320" y="3234267"/>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5</a:t>
            </a:r>
          </a:p>
        </p:txBody>
      </p:sp>
      <p:sp>
        <p:nvSpPr>
          <p:cNvPr id="235" name="Action Button: Custom 67">
            <a:hlinkClick r:id="" action="ppaction://noaction" highlightClick="1">
              <a:snd r:embed="rId8" name="pero.wav"/>
            </a:hlinkClick>
            <a:extLst>
              <a:ext uri="{FF2B5EF4-FFF2-40B4-BE49-F238E27FC236}">
                <a16:creationId xmlns:a16="http://schemas.microsoft.com/office/drawing/2014/main" id="{AB9C3167-EE65-4CE1-A778-0776932A1061}"/>
              </a:ext>
            </a:extLst>
          </p:cNvPr>
          <p:cNvSpPr/>
          <p:nvPr/>
        </p:nvSpPr>
        <p:spPr>
          <a:xfrm>
            <a:off x="163320" y="375230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6</a:t>
            </a:r>
          </a:p>
        </p:txBody>
      </p:sp>
      <p:sp>
        <p:nvSpPr>
          <p:cNvPr id="236" name="Action Button: Custom 68">
            <a:hlinkClick r:id="" action="ppaction://noaction" highlightClick="1">
              <a:snd r:embed="rId9" name="caminar.wav"/>
            </a:hlinkClick>
            <a:extLst>
              <a:ext uri="{FF2B5EF4-FFF2-40B4-BE49-F238E27FC236}">
                <a16:creationId xmlns:a16="http://schemas.microsoft.com/office/drawing/2014/main" id="{56725A1C-C5C6-4805-A3A9-491AF8C4A3D8}"/>
              </a:ext>
            </a:extLst>
          </p:cNvPr>
          <p:cNvSpPr/>
          <p:nvPr/>
        </p:nvSpPr>
        <p:spPr>
          <a:xfrm>
            <a:off x="163320" y="430040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7</a:t>
            </a:r>
          </a:p>
        </p:txBody>
      </p:sp>
      <p:sp>
        <p:nvSpPr>
          <p:cNvPr id="237" name="Action Button: Custom 69">
            <a:hlinkClick r:id="" action="ppaction://noaction" highlightClick="1">
              <a:snd r:embed="rId10" name="estudiar.wav"/>
            </a:hlinkClick>
            <a:extLst>
              <a:ext uri="{FF2B5EF4-FFF2-40B4-BE49-F238E27FC236}">
                <a16:creationId xmlns:a16="http://schemas.microsoft.com/office/drawing/2014/main" id="{2ED724F3-EBCD-4DAB-AD42-58E9DEBA0E9F}"/>
              </a:ext>
            </a:extLst>
          </p:cNvPr>
          <p:cNvSpPr/>
          <p:nvPr/>
        </p:nvSpPr>
        <p:spPr>
          <a:xfrm>
            <a:off x="163320" y="48485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8</a:t>
            </a:r>
          </a:p>
        </p:txBody>
      </p:sp>
      <p:sp>
        <p:nvSpPr>
          <p:cNvPr id="238" name="Action Button: Custom 70">
            <a:hlinkClick r:id="" action="ppaction://noaction" highlightClick="1">
              <a:snd r:embed="rId11" name="senora.wav"/>
            </a:hlinkClick>
            <a:extLst>
              <a:ext uri="{FF2B5EF4-FFF2-40B4-BE49-F238E27FC236}">
                <a16:creationId xmlns:a16="http://schemas.microsoft.com/office/drawing/2014/main" id="{ECDE609F-8260-49F4-9DA7-CBA9EC9CC179}"/>
              </a:ext>
            </a:extLst>
          </p:cNvPr>
          <p:cNvSpPr/>
          <p:nvPr/>
        </p:nvSpPr>
        <p:spPr>
          <a:xfrm>
            <a:off x="176481" y="53793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ea typeface="+mn-ea"/>
                <a:cs typeface="+mn-cs"/>
              </a:rPr>
              <a:t>9</a:t>
            </a:r>
          </a:p>
        </p:txBody>
      </p:sp>
      <p:sp>
        <p:nvSpPr>
          <p:cNvPr id="239" name="TextBox 238">
            <a:extLst>
              <a:ext uri="{FF2B5EF4-FFF2-40B4-BE49-F238E27FC236}">
                <a16:creationId xmlns:a16="http://schemas.microsoft.com/office/drawing/2014/main" id="{5BF4ED4A-D51B-4A8B-B99D-F9ED5F9F5674}"/>
              </a:ext>
            </a:extLst>
          </p:cNvPr>
          <p:cNvSpPr txBox="1"/>
          <p:nvPr/>
        </p:nvSpPr>
        <p:spPr>
          <a:xfrm>
            <a:off x="3440665" y="129943"/>
            <a:ext cx="18168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Escucha.</a:t>
            </a:r>
          </a:p>
        </p:txBody>
      </p:sp>
      <p:sp>
        <p:nvSpPr>
          <p:cNvPr id="240" name="TextBox 239">
            <a:extLst>
              <a:ext uri="{FF2B5EF4-FFF2-40B4-BE49-F238E27FC236}">
                <a16:creationId xmlns:a16="http://schemas.microsoft.com/office/drawing/2014/main" id="{119FBBF0-5CA6-40EF-8975-A9422F11DFB5}"/>
              </a:ext>
            </a:extLst>
          </p:cNvPr>
          <p:cNvSpPr txBox="1"/>
          <p:nvPr/>
        </p:nvSpPr>
        <p:spPr>
          <a:xfrm>
            <a:off x="5132551" y="124287"/>
            <a:ext cx="69741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Escribe la letra correcta.</a:t>
            </a:r>
          </a:p>
        </p:txBody>
      </p:sp>
      <p:sp>
        <p:nvSpPr>
          <p:cNvPr id="241" name="Title 240">
            <a:extLst>
              <a:ext uri="{FF2B5EF4-FFF2-40B4-BE49-F238E27FC236}">
                <a16:creationId xmlns:a16="http://schemas.microsoft.com/office/drawing/2014/main" id="{E70A3FA1-0402-47DA-B3BA-4A986AD605B1}"/>
              </a:ext>
            </a:extLst>
          </p:cNvPr>
          <p:cNvSpPr>
            <a:spLocks noGrp="1"/>
          </p:cNvSpPr>
          <p:nvPr>
            <p:ph type="title"/>
          </p:nvPr>
        </p:nvSpPr>
        <p:spPr>
          <a:xfrm>
            <a:off x="0" y="213557"/>
            <a:ext cx="2574225" cy="647577"/>
          </a:xfrm>
        </p:spPr>
        <p:txBody>
          <a:bodyPr>
            <a:normAutofit/>
          </a:bodyPr>
          <a:lstStyle/>
          <a:p>
            <a:r>
              <a:rPr lang="en-GB" sz="2800" i="0" spc="0" baseline="0" dirty="0" err="1">
                <a:ln>
                  <a:noFill/>
                </a:ln>
                <a:effectLst/>
                <a:latin typeface="Century Gothic" panose="020B0502020202020204" pitchFamily="34" charset="0"/>
                <a:ea typeface="+mn-ea"/>
                <a:cs typeface="+mn-cs"/>
              </a:rPr>
              <a:t>Vocabulario</a:t>
            </a:r>
            <a:endParaRPr lang="en-GB" sz="2800" dirty="0"/>
          </a:p>
        </p:txBody>
      </p:sp>
      <p:sp>
        <p:nvSpPr>
          <p:cNvPr id="55" name="Rectangle 54">
            <a:extLst>
              <a:ext uri="{FF2B5EF4-FFF2-40B4-BE49-F238E27FC236}">
                <a16:creationId xmlns:a16="http://schemas.microsoft.com/office/drawing/2014/main" id="{FB509CD1-FB0F-4B31-B535-B44FAEDA85C9}"/>
              </a:ext>
            </a:extLst>
          </p:cNvPr>
          <p:cNvSpPr/>
          <p:nvPr/>
        </p:nvSpPr>
        <p:spPr>
          <a:xfrm>
            <a:off x="4072469" y="2747655"/>
            <a:ext cx="2452914" cy="14240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56" name="TextBox 55">
            <a:extLst>
              <a:ext uri="{FF2B5EF4-FFF2-40B4-BE49-F238E27FC236}">
                <a16:creationId xmlns:a16="http://schemas.microsoft.com/office/drawing/2014/main" id="{2F1F3B36-1433-4ED5-AFE0-9D3452DA5FCC}"/>
              </a:ext>
            </a:extLst>
          </p:cNvPr>
          <p:cNvSpPr txBox="1"/>
          <p:nvPr/>
        </p:nvSpPr>
        <p:spPr>
          <a:xfrm>
            <a:off x="4116011" y="2747654"/>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Ñ</a:t>
            </a:r>
          </a:p>
        </p:txBody>
      </p:sp>
      <p:sp>
        <p:nvSpPr>
          <p:cNvPr id="57" name="TextBox 56">
            <a:extLst>
              <a:ext uri="{FF2B5EF4-FFF2-40B4-BE49-F238E27FC236}">
                <a16:creationId xmlns:a16="http://schemas.microsoft.com/office/drawing/2014/main" id="{DB473880-39EA-428B-A5FC-F77E7E7A7D58}"/>
              </a:ext>
            </a:extLst>
          </p:cNvPr>
          <p:cNvSpPr txBox="1"/>
          <p:nvPr/>
        </p:nvSpPr>
        <p:spPr>
          <a:xfrm>
            <a:off x="4171868" y="3113399"/>
            <a:ext cx="29246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also, too</a:t>
            </a:r>
          </a:p>
        </p:txBody>
      </p:sp>
      <p:pic>
        <p:nvPicPr>
          <p:cNvPr id="58" name="Graphic 57" descr="Teacher">
            <a:extLst>
              <a:ext uri="{FF2B5EF4-FFF2-40B4-BE49-F238E27FC236}">
                <a16:creationId xmlns:a16="http://schemas.microsoft.com/office/drawing/2014/main" id="{0474803A-ED2D-4CAC-8A3B-D082A5072E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21372" y="76947"/>
            <a:ext cx="914400" cy="914400"/>
          </a:xfrm>
          <a:prstGeom prst="rect">
            <a:avLst/>
          </a:prstGeom>
        </p:spPr>
      </p:pic>
      <p:sp>
        <p:nvSpPr>
          <p:cNvPr id="59" name="TextBox 58">
            <a:extLst>
              <a:ext uri="{FF2B5EF4-FFF2-40B4-BE49-F238E27FC236}">
                <a16:creationId xmlns:a16="http://schemas.microsoft.com/office/drawing/2014/main" id="{EF667838-4E97-4607-8EBB-8098BA78BA29}"/>
              </a:ext>
            </a:extLst>
          </p:cNvPr>
          <p:cNvSpPr txBox="1"/>
          <p:nvPr/>
        </p:nvSpPr>
        <p:spPr>
          <a:xfrm>
            <a:off x="4003826" y="1284428"/>
            <a:ext cx="285205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rPr>
              <a:t>English</a:t>
            </a:r>
          </a:p>
        </p:txBody>
      </p:sp>
      <p:sp>
        <p:nvSpPr>
          <p:cNvPr id="60" name="TextBox 59">
            <a:extLst>
              <a:ext uri="{FF2B5EF4-FFF2-40B4-BE49-F238E27FC236}">
                <a16:creationId xmlns:a16="http://schemas.microsoft.com/office/drawing/2014/main" id="{048E9D13-3073-4038-B498-AACF0D1FA1FD}"/>
              </a:ext>
            </a:extLst>
          </p:cNvPr>
          <p:cNvSpPr txBox="1"/>
          <p:nvPr/>
        </p:nvSpPr>
        <p:spPr>
          <a:xfrm>
            <a:off x="603080" y="939235"/>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R</a:t>
            </a:r>
          </a:p>
        </p:txBody>
      </p:sp>
      <p:sp>
        <p:nvSpPr>
          <p:cNvPr id="61" name="TextBox 60">
            <a:extLst>
              <a:ext uri="{FF2B5EF4-FFF2-40B4-BE49-F238E27FC236}">
                <a16:creationId xmlns:a16="http://schemas.microsoft.com/office/drawing/2014/main" id="{3438AA9F-88C6-4B7A-8FD1-D2AF5C6F805C}"/>
              </a:ext>
            </a:extLst>
          </p:cNvPr>
          <p:cNvSpPr txBox="1"/>
          <p:nvPr/>
        </p:nvSpPr>
        <p:spPr>
          <a:xfrm>
            <a:off x="603080" y="150980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S</a:t>
            </a:r>
          </a:p>
        </p:txBody>
      </p:sp>
      <p:pic>
        <p:nvPicPr>
          <p:cNvPr id="62" name="Picture 61" descr="A paint palette with a paintbrush&#10;&#10;Description automatically generated">
            <a:extLst>
              <a:ext uri="{FF2B5EF4-FFF2-40B4-BE49-F238E27FC236}">
                <a16:creationId xmlns:a16="http://schemas.microsoft.com/office/drawing/2014/main" id="{FFE005FD-AFCF-4A75-B456-6C12CCF737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6746" y="4705848"/>
            <a:ext cx="651335" cy="705337"/>
          </a:xfrm>
          <a:prstGeom prst="rect">
            <a:avLst/>
          </a:prstGeom>
        </p:spPr>
      </p:pic>
      <p:pic>
        <p:nvPicPr>
          <p:cNvPr id="63" name="Picture 62" descr="A red white and blue flag&#10;&#10;Description automatically generated">
            <a:extLst>
              <a:ext uri="{FF2B5EF4-FFF2-40B4-BE49-F238E27FC236}">
                <a16:creationId xmlns:a16="http://schemas.microsoft.com/office/drawing/2014/main" id="{1FAC2ADA-A003-4571-B121-7E4A08E959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41264" y="906096"/>
            <a:ext cx="768823" cy="510142"/>
          </a:xfrm>
          <a:prstGeom prst="rect">
            <a:avLst/>
          </a:prstGeom>
        </p:spPr>
      </p:pic>
      <p:pic>
        <p:nvPicPr>
          <p:cNvPr id="64" name="Google Shape;213;p9" descr="Icon&#10;&#10;Description automatically generated">
            <a:extLst>
              <a:ext uri="{FF2B5EF4-FFF2-40B4-BE49-F238E27FC236}">
                <a16:creationId xmlns:a16="http://schemas.microsoft.com/office/drawing/2014/main" id="{888C5C25-22F5-40C6-8029-8CAF4A2AF646}"/>
              </a:ext>
            </a:extLst>
          </p:cNvPr>
          <p:cNvPicPr preferRelativeResize="0"/>
          <p:nvPr/>
        </p:nvPicPr>
        <p:blipFill rotWithShape="1">
          <a:blip r:embed="rId16">
            <a:alphaModFix/>
          </a:blip>
          <a:srcRect/>
          <a:stretch/>
        </p:blipFill>
        <p:spPr>
          <a:xfrm>
            <a:off x="8524055" y="4767492"/>
            <a:ext cx="570766" cy="643694"/>
          </a:xfrm>
          <a:prstGeom prst="rect">
            <a:avLst/>
          </a:prstGeom>
          <a:noFill/>
          <a:ln>
            <a:noFill/>
          </a:ln>
        </p:spPr>
      </p:pic>
      <p:pic>
        <p:nvPicPr>
          <p:cNvPr id="65" name="Google Shape;232;p10">
            <a:extLst>
              <a:ext uri="{FF2B5EF4-FFF2-40B4-BE49-F238E27FC236}">
                <a16:creationId xmlns:a16="http://schemas.microsoft.com/office/drawing/2014/main" id="{9FFD3519-0594-4939-9059-479C876ABC40}"/>
              </a:ext>
            </a:extLst>
          </p:cNvPr>
          <p:cNvPicPr preferRelativeResize="0"/>
          <p:nvPr/>
        </p:nvPicPr>
        <p:blipFill rotWithShape="1">
          <a:blip r:embed="rId17">
            <a:alphaModFix/>
          </a:blip>
          <a:srcRect/>
          <a:stretch/>
        </p:blipFill>
        <p:spPr>
          <a:xfrm>
            <a:off x="3172925" y="2788415"/>
            <a:ext cx="772908" cy="680850"/>
          </a:xfrm>
          <a:prstGeom prst="rect">
            <a:avLst/>
          </a:prstGeom>
          <a:noFill/>
          <a:ln>
            <a:noFill/>
          </a:ln>
        </p:spPr>
      </p:pic>
      <p:pic>
        <p:nvPicPr>
          <p:cNvPr id="66" name="Google Shape;375;p6" descr="face icon to show 'but'">
            <a:extLst>
              <a:ext uri="{FF2B5EF4-FFF2-40B4-BE49-F238E27FC236}">
                <a16:creationId xmlns:a16="http://schemas.microsoft.com/office/drawing/2014/main" id="{981EDFB5-0B01-47FC-A83F-6460059587DE}"/>
              </a:ext>
            </a:extLst>
          </p:cNvPr>
          <p:cNvPicPr preferRelativeResize="0"/>
          <p:nvPr/>
        </p:nvPicPr>
        <p:blipFill rotWithShape="1">
          <a:blip r:embed="rId18">
            <a:clrChange>
              <a:clrFrom>
                <a:srgbClr val="FFFFFF"/>
              </a:clrFrom>
              <a:clrTo>
                <a:srgbClr val="FFFFFF">
                  <a:alpha val="0"/>
                </a:srgbClr>
              </a:clrTo>
            </a:clrChange>
            <a:alphaModFix/>
          </a:blip>
          <a:srcRect/>
          <a:stretch/>
        </p:blipFill>
        <p:spPr>
          <a:xfrm>
            <a:off x="10987849" y="2724936"/>
            <a:ext cx="772909" cy="680850"/>
          </a:xfrm>
          <a:prstGeom prst="rect">
            <a:avLst/>
          </a:prstGeom>
          <a:noFill/>
          <a:ln>
            <a:noFill/>
          </a:ln>
        </p:spPr>
      </p:pic>
      <p:pic>
        <p:nvPicPr>
          <p:cNvPr id="67" name="Picture 66" descr="A blue circle with a stack of books in it&#10;&#10;Description automatically generated">
            <a:extLst>
              <a:ext uri="{FF2B5EF4-FFF2-40B4-BE49-F238E27FC236}">
                <a16:creationId xmlns:a16="http://schemas.microsoft.com/office/drawing/2014/main" id="{89B3073C-F8AB-4375-90C7-7258F5ABA4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09237" y="4731533"/>
            <a:ext cx="603338" cy="608785"/>
          </a:xfrm>
          <a:prstGeom prst="rect">
            <a:avLst/>
          </a:prstGeom>
        </p:spPr>
      </p:pic>
      <p:pic>
        <p:nvPicPr>
          <p:cNvPr id="68" name="Picture 67" descr="A blue and white sign with a person walking&#10;&#10;Description automatically generated">
            <a:extLst>
              <a:ext uri="{FF2B5EF4-FFF2-40B4-BE49-F238E27FC236}">
                <a16:creationId xmlns:a16="http://schemas.microsoft.com/office/drawing/2014/main" id="{EC17B74D-5E33-43E1-889F-2F3D07A429B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70129" y="2788415"/>
            <a:ext cx="551934" cy="523221"/>
          </a:xfrm>
          <a:prstGeom prst="rect">
            <a:avLst/>
          </a:prstGeom>
        </p:spPr>
      </p:pic>
      <p:pic>
        <p:nvPicPr>
          <p:cNvPr id="69" name="Picture 68" descr="A test tube and test tube&#10;&#10;Description automatically generated">
            <a:extLst>
              <a:ext uri="{FF2B5EF4-FFF2-40B4-BE49-F238E27FC236}">
                <a16:creationId xmlns:a16="http://schemas.microsoft.com/office/drawing/2014/main" id="{E0C638D3-13D6-4F11-9B00-CFF39EE04015}"/>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1872" y="419254"/>
            <a:ext cx="1204793" cy="1204793"/>
          </a:xfrm>
          <a:prstGeom prst="rect">
            <a:avLst/>
          </a:prstGeom>
        </p:spPr>
      </p:pic>
      <p:pic>
        <p:nvPicPr>
          <p:cNvPr id="70" name="Picture 69" descr="A red yellow and white speech bubble with a flag&#10;&#10;Description automatically generated">
            <a:extLst>
              <a:ext uri="{FF2B5EF4-FFF2-40B4-BE49-F238E27FC236}">
                <a16:creationId xmlns:a16="http://schemas.microsoft.com/office/drawing/2014/main" id="{09E5B2ED-DAFB-4CC6-A83A-B25276B3EFD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76584" y="4677721"/>
            <a:ext cx="814763" cy="540626"/>
          </a:xfrm>
          <a:prstGeom prst="rect">
            <a:avLst/>
          </a:prstGeom>
        </p:spPr>
      </p:pic>
      <p:sp>
        <p:nvSpPr>
          <p:cNvPr id="71" name="TextBox 70">
            <a:extLst>
              <a:ext uri="{FF2B5EF4-FFF2-40B4-BE49-F238E27FC236}">
                <a16:creationId xmlns:a16="http://schemas.microsoft.com/office/drawing/2014/main" id="{B6852275-FD14-455F-A0A9-4CB925396C0B}"/>
              </a:ext>
            </a:extLst>
          </p:cNvPr>
          <p:cNvSpPr txBox="1"/>
          <p:nvPr/>
        </p:nvSpPr>
        <p:spPr>
          <a:xfrm>
            <a:off x="642139" y="2094884"/>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K</a:t>
            </a:r>
          </a:p>
        </p:txBody>
      </p:sp>
      <p:sp>
        <p:nvSpPr>
          <p:cNvPr id="72" name="TextBox 71">
            <a:extLst>
              <a:ext uri="{FF2B5EF4-FFF2-40B4-BE49-F238E27FC236}">
                <a16:creationId xmlns:a16="http://schemas.microsoft.com/office/drawing/2014/main" id="{37DA5BAB-D0E0-4A50-B79D-432E64970FE0}"/>
              </a:ext>
            </a:extLst>
          </p:cNvPr>
          <p:cNvSpPr txBox="1"/>
          <p:nvPr/>
        </p:nvSpPr>
        <p:spPr>
          <a:xfrm>
            <a:off x="622501" y="2605620"/>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L</a:t>
            </a:r>
          </a:p>
        </p:txBody>
      </p:sp>
      <p:sp>
        <p:nvSpPr>
          <p:cNvPr id="73" name="TextBox 72">
            <a:extLst>
              <a:ext uri="{FF2B5EF4-FFF2-40B4-BE49-F238E27FC236}">
                <a16:creationId xmlns:a16="http://schemas.microsoft.com/office/drawing/2014/main" id="{5C4B5BCB-5384-4E22-8041-716020B6B812}"/>
              </a:ext>
            </a:extLst>
          </p:cNvPr>
          <p:cNvSpPr txBox="1"/>
          <p:nvPr/>
        </p:nvSpPr>
        <p:spPr>
          <a:xfrm>
            <a:off x="616810" y="3108904"/>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T</a:t>
            </a:r>
          </a:p>
        </p:txBody>
      </p:sp>
      <p:sp>
        <p:nvSpPr>
          <p:cNvPr id="74" name="TextBox 73">
            <a:extLst>
              <a:ext uri="{FF2B5EF4-FFF2-40B4-BE49-F238E27FC236}">
                <a16:creationId xmlns:a16="http://schemas.microsoft.com/office/drawing/2014/main" id="{E6FBAE2F-FAC9-4B1B-A721-038625A2E801}"/>
              </a:ext>
            </a:extLst>
          </p:cNvPr>
          <p:cNvSpPr txBox="1"/>
          <p:nvPr/>
        </p:nvSpPr>
        <p:spPr>
          <a:xfrm>
            <a:off x="613544" y="3632124"/>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P</a:t>
            </a:r>
          </a:p>
        </p:txBody>
      </p:sp>
      <p:sp>
        <p:nvSpPr>
          <p:cNvPr id="75" name="TextBox 74">
            <a:extLst>
              <a:ext uri="{FF2B5EF4-FFF2-40B4-BE49-F238E27FC236}">
                <a16:creationId xmlns:a16="http://schemas.microsoft.com/office/drawing/2014/main" id="{3CD4D428-8BD9-4459-B8A7-A783FF629869}"/>
              </a:ext>
            </a:extLst>
          </p:cNvPr>
          <p:cNvSpPr txBox="1"/>
          <p:nvPr/>
        </p:nvSpPr>
        <p:spPr>
          <a:xfrm>
            <a:off x="565823" y="4753812"/>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Q</a:t>
            </a:r>
          </a:p>
        </p:txBody>
      </p:sp>
      <p:sp>
        <p:nvSpPr>
          <p:cNvPr id="76" name="TextBox 75">
            <a:extLst>
              <a:ext uri="{FF2B5EF4-FFF2-40B4-BE49-F238E27FC236}">
                <a16:creationId xmlns:a16="http://schemas.microsoft.com/office/drawing/2014/main" id="{3407B493-9C94-47DA-BE9C-D253DF19CC77}"/>
              </a:ext>
            </a:extLst>
          </p:cNvPr>
          <p:cNvSpPr txBox="1"/>
          <p:nvPr/>
        </p:nvSpPr>
        <p:spPr>
          <a:xfrm>
            <a:off x="576146" y="419791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O</a:t>
            </a:r>
          </a:p>
        </p:txBody>
      </p:sp>
      <p:sp>
        <p:nvSpPr>
          <p:cNvPr id="77" name="TextBox 76">
            <a:extLst>
              <a:ext uri="{FF2B5EF4-FFF2-40B4-BE49-F238E27FC236}">
                <a16:creationId xmlns:a16="http://schemas.microsoft.com/office/drawing/2014/main" id="{10837906-DA8E-4563-9768-6B6B00EB8FD7}"/>
              </a:ext>
            </a:extLst>
          </p:cNvPr>
          <p:cNvSpPr txBox="1"/>
          <p:nvPr/>
        </p:nvSpPr>
        <p:spPr>
          <a:xfrm>
            <a:off x="579569" y="5286918"/>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N</a:t>
            </a:r>
          </a:p>
        </p:txBody>
      </p:sp>
      <p:sp>
        <p:nvSpPr>
          <p:cNvPr id="3" name="Speech Bubble: Rectangle with Corners Rounded 2">
            <a:extLst>
              <a:ext uri="{FF2B5EF4-FFF2-40B4-BE49-F238E27FC236}">
                <a16:creationId xmlns:a16="http://schemas.microsoft.com/office/drawing/2014/main" id="{6A00324E-49D9-4862-ABD8-BB154F99E43B}"/>
              </a:ext>
            </a:extLst>
          </p:cNvPr>
          <p:cNvSpPr/>
          <p:nvPr/>
        </p:nvSpPr>
        <p:spPr>
          <a:xfrm>
            <a:off x="1439581" y="924627"/>
            <a:ext cx="2471380" cy="1468841"/>
          </a:xfrm>
          <a:prstGeom prst="wedgeRoundRectCallout">
            <a:avLst>
              <a:gd name="adj1" fmla="val 14534"/>
              <a:gd name="adj2" fmla="val -6017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are two letters you don’t need.</a:t>
            </a:r>
          </a:p>
        </p:txBody>
      </p:sp>
      <p:sp>
        <p:nvSpPr>
          <p:cNvPr id="79" name="Rounded Rectangle 11">
            <a:extLst>
              <a:ext uri="{FF2B5EF4-FFF2-40B4-BE49-F238E27FC236}">
                <a16:creationId xmlns:a16="http://schemas.microsoft.com/office/drawing/2014/main" id="{2F6CDE2F-8D99-40AB-9648-413E776BCF9B}"/>
              </a:ext>
            </a:extLst>
          </p:cNvPr>
          <p:cNvSpPr/>
          <p:nvPr/>
        </p:nvSpPr>
        <p:spPr>
          <a:xfrm>
            <a:off x="10542494" y="258166"/>
            <a:ext cx="1385649"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0691A911-C688-4252-BBBB-D6673EEDC904}"/>
              </a:ext>
            </a:extLst>
          </p:cNvPr>
          <p:cNvSpPr txBox="1"/>
          <p:nvPr/>
        </p:nvSpPr>
        <p:spPr>
          <a:xfrm>
            <a:off x="9651830" y="1669845"/>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C00000"/>
                </a:solidFill>
                <a:effectLst/>
                <a:uLnTx/>
                <a:uFillTx/>
              </a:rPr>
              <a:t>ciencia</a:t>
            </a:r>
            <a:r>
              <a:rPr kumimoji="0" lang="en-GB" sz="3200" b="0" i="0" u="none" strike="noStrike" kern="0" cap="none" spc="0" normalizeH="0" baseline="0" noProof="0" dirty="0">
                <a:ln>
                  <a:noFill/>
                </a:ln>
                <a:solidFill>
                  <a:srgbClr val="C00000"/>
                </a:solidFill>
                <a:effectLst/>
                <a:uLnTx/>
                <a:uFillTx/>
              </a:rPr>
              <a:t>(s)</a:t>
            </a:r>
          </a:p>
        </p:txBody>
      </p:sp>
      <p:sp>
        <p:nvSpPr>
          <p:cNvPr id="81" name="TextBox 80">
            <a:extLst>
              <a:ext uri="{FF2B5EF4-FFF2-40B4-BE49-F238E27FC236}">
                <a16:creationId xmlns:a16="http://schemas.microsoft.com/office/drawing/2014/main" id="{53FEAAC1-F0C1-44AA-A4E2-94BCC414870C}"/>
              </a:ext>
            </a:extLst>
          </p:cNvPr>
          <p:cNvSpPr txBox="1"/>
          <p:nvPr/>
        </p:nvSpPr>
        <p:spPr>
          <a:xfrm>
            <a:off x="4384237" y="3607911"/>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C00000"/>
                </a:solidFill>
                <a:effectLst/>
                <a:uLnTx/>
                <a:uFillTx/>
              </a:rPr>
              <a:t>también</a:t>
            </a:r>
            <a:endParaRPr kumimoji="0" lang="en-GB" sz="3200" b="0"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61421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1" grpId="0"/>
      <p:bldP spid="222" grpId="0"/>
      <p:bldP spid="223" grpId="0"/>
      <p:bldP spid="224" grpId="0"/>
      <p:bldP spid="225" grpId="0"/>
      <p:bldP spid="226" grpId="0"/>
      <p:bldP spid="227" grpId="0"/>
      <p:bldP spid="228" grpId="0"/>
      <p:bldP spid="60" grpId="0"/>
      <p:bldP spid="61" grpId="0"/>
      <p:bldP spid="71" grpId="0"/>
      <p:bldP spid="72" grpId="0"/>
      <p:bldP spid="73" grpId="0"/>
      <p:bldP spid="74" grpId="0"/>
      <p:bldP spid="75" grpId="0"/>
      <p:bldP spid="76" grpId="0"/>
      <p:bldP spid="77" grpId="0"/>
      <p:bldP spid="80" grpId="0"/>
      <p:bldP spid="81"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5100</Words>
  <Application>Microsoft Office PowerPoint</Application>
  <PresentationFormat>Widescreen</PresentationFormat>
  <Paragraphs>641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Cavolini</vt:lpstr>
      <vt:lpstr>Century Gothic</vt:lpstr>
      <vt:lpstr>Tw Cen MT</vt:lpstr>
      <vt:lpstr>NCELP_German_2022</vt:lpstr>
      <vt:lpstr>PowerPoint Presentation</vt:lpstr>
      <vt:lpstr>z </vt:lpstr>
      <vt:lpstr>z</vt:lpstr>
      <vt:lpstr>z</vt:lpstr>
      <vt:lpstr>z</vt:lpstr>
      <vt:lpstr>z</vt:lpstr>
      <vt:lpstr>Fonética</vt:lpstr>
      <vt:lpstr>Fonética</vt:lpstr>
      <vt:lpstr>Vocabulario</vt:lpstr>
      <vt:lpstr>Vocabulario</vt:lpstr>
      <vt:lpstr>Saying what I and others don’t do:  Using the negative ‘no’</vt:lpstr>
      <vt:lpstr>Lucía habla con una amiga</vt:lpstr>
      <vt:lpstr>Lucía describe a Daniel</vt:lpstr>
      <vt:lpstr>escuchar</vt:lpstr>
      <vt:lpstr>Yes/no questions</vt:lpstr>
      <vt:lpstr>Preguntas en español</vt:lpstr>
      <vt:lpstr>PowerPoint Presentation</vt:lpstr>
      <vt:lpstr>Vocabulario</vt:lpstr>
      <vt:lpstr>Vocabulario</vt:lpstr>
      <vt:lpstr>Un email de Lucía</vt:lpstr>
      <vt:lpstr>Un email de Daniel</vt:lpstr>
      <vt:lpstr>Deberes</vt:lpstr>
      <vt:lpstr>Daniel tiene una tarea en inglés y español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cp:revision>
  <dcterms:created xsi:type="dcterms:W3CDTF">2023-07-30T08:01:00Z</dcterms:created>
  <dcterms:modified xsi:type="dcterms:W3CDTF">2023-09-06T12:11:46Z</dcterms:modified>
</cp:coreProperties>
</file>