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6" r:id="rId2"/>
    <p:sldId id="267" r:id="rId3"/>
    <p:sldId id="840" r:id="rId4"/>
    <p:sldId id="297" r:id="rId5"/>
    <p:sldId id="362" r:id="rId6"/>
    <p:sldId id="383" r:id="rId7"/>
    <p:sldId id="381" r:id="rId8"/>
    <p:sldId id="380" r:id="rId9"/>
    <p:sldId id="298" r:id="rId10"/>
    <p:sldId id="378" r:id="rId11"/>
    <p:sldId id="379" r:id="rId12"/>
    <p:sldId id="382" r:id="rId13"/>
    <p:sldId id="315" r:id="rId14"/>
    <p:sldId id="330" r:id="rId15"/>
    <p:sldId id="323" r:id="rId16"/>
    <p:sldId id="331" r:id="rId17"/>
    <p:sldId id="328" r:id="rId18"/>
    <p:sldId id="332" r:id="rId19"/>
    <p:sldId id="841" r:id="rId20"/>
    <p:sldId id="842" r:id="rId21"/>
    <p:sldId id="839" r:id="rId22"/>
    <p:sldId id="268" r:id="rId23"/>
    <p:sldId id="349" r:id="rId24"/>
    <p:sldId id="350" r:id="rId25"/>
    <p:sldId id="351" r:id="rId26"/>
    <p:sldId id="352" r:id="rId27"/>
    <p:sldId id="353" r:id="rId28"/>
    <p:sldId id="354" r:id="rId29"/>
    <p:sldId id="269" r:id="rId30"/>
    <p:sldId id="836" r:id="rId31"/>
    <p:sldId id="844" r:id="rId32"/>
    <p:sldId id="355" r:id="rId33"/>
    <p:sldId id="84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97"/>
    <a:srgbClr val="474545"/>
    <a:srgbClr val="FCECE8"/>
    <a:srgbClr val="3A5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4524" autoAdjust="0"/>
  </p:normalViewPr>
  <p:slideViewPr>
    <p:cSldViewPr snapToGrid="0">
      <p:cViewPr varScale="1">
        <p:scale>
          <a:sx n="58" d="100"/>
          <a:sy n="58" d="100"/>
        </p:scale>
        <p:origin x="2496" y="72"/>
      </p:cViewPr>
      <p:guideLst/>
    </p:cSldViewPr>
  </p:slideViewPr>
  <p:notesTextViewPr>
    <p:cViewPr>
      <p:scale>
        <a:sx n="1" d="1"/>
        <a:sy n="1" d="1"/>
      </p:scale>
      <p:origin x="0" y="0"/>
    </p:cViewPr>
  </p:notesTextViewPr>
  <p:sorterViewPr>
    <p:cViewPr>
      <p:scale>
        <a:sx n="100" d="100"/>
        <a:sy n="100" d="100"/>
      </p:scale>
      <p:origin x="0" y="-69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C91F1-DC76-4223-8739-4A8A333835EA}" type="datetimeFigureOut">
              <a:rPr lang="en-GB" smtClean="0"/>
              <a:t>06/09/2023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45785-2378-424C-B98F-5A55545C10BB}" type="slidenum">
              <a:rPr lang="en-GB" smtClean="0"/>
              <a:t>‹#›</a:t>
            </a:fld>
            <a:endParaRPr lang="en-GB"/>
          </a:p>
        </p:txBody>
      </p:sp>
    </p:spTree>
    <p:extLst>
      <p:ext uri="{BB962C8B-B14F-4D97-AF65-F5344CB8AC3E}">
        <p14:creationId xmlns:p14="http://schemas.microsoft.com/office/powerpoint/2010/main" val="75589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solidFill>
                  <a:srgbClr val="FF0000"/>
                </a:solidFill>
              </a:rPr>
              <a:t>Note: all words (new and revisited) in this week of the SOW appear on all three GCSE wordlists, with the following exceptions:</a:t>
            </a:r>
          </a:p>
          <a:p>
            <a:pPr marL="285750" marR="0" lvl="0" indent="-285750" algn="l" defTabSz="914400" rtl="0" eaLnBrk="1" fontAlgn="base" latinLnBrk="0" hangingPunct="1">
              <a:lnSpc>
                <a:spcPct val="100000"/>
              </a:lnSpc>
              <a:spcBef>
                <a:spcPts val="0"/>
              </a:spcBef>
              <a:spcAft>
                <a:spcPts val="0"/>
              </a:spcAft>
              <a:buClrTx/>
              <a:buSzTx/>
              <a:buFontTx/>
              <a:buAutoNum type="romanLcParenR"/>
              <a:tabLst/>
              <a:defRPr/>
            </a:pPr>
            <a:r>
              <a:rPr lang="en-GB" b="1" dirty="0">
                <a:solidFill>
                  <a:srgbClr val="FF0000"/>
                </a:solidFill>
              </a:rPr>
              <a:t>AQA list does not have </a:t>
            </a:r>
            <a:r>
              <a:rPr lang="en-GB" b="1" u="sng" dirty="0" err="1">
                <a:solidFill>
                  <a:srgbClr val="FF0000"/>
                </a:solidFill>
              </a:rPr>
              <a:t>moneda</a:t>
            </a:r>
            <a:r>
              <a:rPr lang="en-GB" b="1" u="sng" dirty="0">
                <a:solidFill>
                  <a:srgbClr val="FF0000"/>
                </a:solidFill>
              </a:rPr>
              <a:t>, </a:t>
            </a:r>
            <a:r>
              <a:rPr lang="en-GB" b="1" u="sng" dirty="0" err="1">
                <a:solidFill>
                  <a:srgbClr val="FF0000"/>
                </a:solidFill>
              </a:rPr>
              <a:t>voluntario</a:t>
            </a:r>
            <a:r>
              <a:rPr lang="en-GB" b="1" u="sng" dirty="0">
                <a:solidFill>
                  <a:srgbClr val="FF0000"/>
                </a:solidFill>
              </a:rPr>
              <a:t>.</a:t>
            </a:r>
            <a:endParaRPr lang="en-GB" b="1" dirty="0">
              <a:solidFill>
                <a:srgbClr val="FF0000"/>
              </a:solidFill>
            </a:endParaRPr>
          </a:p>
          <a:p>
            <a:pPr marL="285750" marR="0" lvl="0" indent="-285750" algn="l" defTabSz="914400" rtl="0" eaLnBrk="1" fontAlgn="base" latinLnBrk="0" hangingPunct="1">
              <a:lnSpc>
                <a:spcPct val="100000"/>
              </a:lnSpc>
              <a:spcBef>
                <a:spcPts val="0"/>
              </a:spcBef>
              <a:spcAft>
                <a:spcPts val="0"/>
              </a:spcAft>
              <a:buClrTx/>
              <a:buSzTx/>
              <a:buFontTx/>
              <a:buAutoNum type="romanLcParenR"/>
              <a:tabLst/>
              <a:defRPr/>
            </a:pPr>
            <a:r>
              <a:rPr lang="en-GB" b="1" dirty="0">
                <a:solidFill>
                  <a:srgbClr val="FF0000"/>
                </a:solidFill>
              </a:rPr>
              <a:t>Edexcel list does not have </a:t>
            </a:r>
            <a:r>
              <a:rPr lang="en-GB" b="1" u="sng" dirty="0" err="1">
                <a:solidFill>
                  <a:srgbClr val="FF0000"/>
                </a:solidFill>
              </a:rPr>
              <a:t>frase</a:t>
            </a:r>
            <a:r>
              <a:rPr lang="en-GB" b="1" u="sng" dirty="0">
                <a:solidFill>
                  <a:srgbClr val="FF0000"/>
                </a:solidFill>
              </a:rPr>
              <a:t>, </a:t>
            </a:r>
            <a:r>
              <a:rPr lang="en-GB" b="1" u="sng" dirty="0" err="1">
                <a:solidFill>
                  <a:srgbClr val="FF0000"/>
                </a:solidFill>
              </a:rPr>
              <a:t>voluntario</a:t>
            </a:r>
            <a:r>
              <a:rPr lang="en-GB" b="1" u="sng" dirty="0">
                <a:solidFill>
                  <a:srgbClr val="FF0000"/>
                </a:solidFill>
              </a:rPr>
              <a:t>.</a:t>
            </a:r>
            <a:endParaRPr lang="en-GB" b="1" dirty="0">
              <a:solidFill>
                <a:srgbClr val="FF0000"/>
              </a:solidFil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Introduction of SSCs [</a:t>
            </a:r>
            <a:r>
              <a:rPr lang="en-GB" b="0" dirty="0" err="1"/>
              <a:t>ce</a:t>
            </a:r>
            <a:r>
              <a:rPr lang="en-GB" b="0" dirty="0"/>
              <a:t>],</a:t>
            </a:r>
            <a:r>
              <a:rPr lang="en-GB" b="0" baseline="0" dirty="0"/>
              <a:t> </a:t>
            </a:r>
            <a:r>
              <a:rPr lang="en-GB" b="0" dirty="0"/>
              <a:t>[ci]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Introduction</a:t>
            </a:r>
            <a:r>
              <a:rPr lang="en-GB" b="0" baseline="0" dirty="0"/>
              <a:t> of</a:t>
            </a:r>
            <a:r>
              <a:rPr lang="en-GB" b="0" dirty="0"/>
              <a:t> </a:t>
            </a:r>
            <a:r>
              <a:rPr lang="en-GB" sz="1200" b="0" dirty="0">
                <a:solidFill>
                  <a:prstClr val="white"/>
                </a:solidFill>
              </a:rPr>
              <a:t>present tense -</a:t>
            </a:r>
            <a:r>
              <a:rPr lang="en-GB" sz="1200" b="0" dirty="0" err="1">
                <a:solidFill>
                  <a:prstClr val="white"/>
                </a:solidFill>
              </a:rPr>
              <a:t>ar</a:t>
            </a:r>
            <a:r>
              <a:rPr lang="en-GB" sz="1200" b="0" dirty="0">
                <a:solidFill>
                  <a:prstClr val="white"/>
                </a:solidFill>
              </a:rPr>
              <a:t> verbs: 1st person singular (-o)</a:t>
            </a:r>
            <a:endParaRPr lang="en-GB" sz="1200" b="0" i="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prstClr val="white"/>
                </a:solidFill>
                <a:latin typeface="Calibri" panose="020F0502020204030204" pitchFamily="34" charset="0"/>
                <a:cs typeface="Calibri" panose="020F0502020204030204" pitchFamily="34" charset="0"/>
              </a:rPr>
              <a:t>Consolidation of 3</a:t>
            </a:r>
            <a:r>
              <a:rPr lang="en-GB" sz="1200" b="0" i="0" baseline="30000" dirty="0">
                <a:solidFill>
                  <a:prstClr val="white"/>
                </a:solidFill>
                <a:latin typeface="Calibri" panose="020F0502020204030204" pitchFamily="34" charset="0"/>
                <a:cs typeface="Calibri" panose="020F0502020204030204" pitchFamily="34" charset="0"/>
              </a:rPr>
              <a:t>rd</a:t>
            </a:r>
            <a:r>
              <a:rPr lang="en-GB" sz="1200" b="0" i="0" dirty="0">
                <a:solidFill>
                  <a:prstClr val="white"/>
                </a:solidFill>
                <a:latin typeface="Calibri" panose="020F0502020204030204" pitchFamily="34" charset="0"/>
                <a:cs typeface="Calibri" panose="020F0502020204030204" pitchFamily="34" charset="0"/>
              </a:rPr>
              <a:t> person singular (-a)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prstClr val="white"/>
                </a:solidFill>
                <a:latin typeface="Calibri" panose="020F0502020204030204" pitchFamily="34" charset="0"/>
                <a:cs typeface="Calibri" panose="020F0502020204030204" pitchFamily="34" charset="0"/>
              </a:rPr>
              <a:t>Consolidation of indefinite articles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1" dirty="0"/>
              <a:t>Word frequency </a:t>
            </a:r>
            <a:r>
              <a:rPr lang="en-GB" b="1" baseline="0" dirty="0"/>
              <a:t>(1 is the most frequent word in Spanish): </a:t>
            </a: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7.1.1.7 (introduce) </a:t>
            </a:r>
            <a:r>
              <a:rPr lang="es-ES" b="0" dirty="0"/>
              <a:t>necesitar [276]; usar [317]; llevar¹ [75];  zapato [1477]; vaso [1609]; producto [394]; bolsa [1581]; camisa [1873]; cosa [69]; ayuda [784]; voluntario¹ [2732]; gracias [275]; de nada [nada-87]; luego¹ [150]</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7.1.1.4 (revisit) </a:t>
            </a:r>
            <a:r>
              <a:rPr lang="es-ES" b="0" dirty="0"/>
              <a:t>tener [19]; tengo; tiene; tienes; moneda [1577]; cama [609]; casa [106]; cámara [903]; bicicleta [3684]; libro [230]; barco [1384]; bolígrafo [&gt;5000]; gato [1728]; ¿qué? [50]; nuevo [94]; un/a [6]; lee [leer-209]; frase [1036]; letra [977]; papel [393]</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Source:</a:t>
            </a:r>
            <a:r>
              <a:rPr lang="es-ES" baseline="0" dirty="0"/>
              <a:t> Davies, M. &amp; Davies, K. (2018</a:t>
            </a:r>
            <a:r>
              <a:rPr lang="es-ES" i="1" baseline="0" dirty="0"/>
              <a:t>). A frequency dictionary of Spanish: Core vocabulary for learners </a:t>
            </a:r>
            <a:r>
              <a:rPr lang="es-ES" baseline="0" dirty="0"/>
              <a:t>(2nd ed.). Routledge: London</a:t>
            </a:r>
            <a:endParaRPr lang="en-GB" sz="1200"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8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‘ci’ </a:t>
            </a:r>
            <a:r>
              <a:rPr lang="en-GB" baseline="0" dirty="0"/>
              <a:t>and then the </a:t>
            </a:r>
            <a:r>
              <a:rPr lang="en-GB" b="1" baseline="0" dirty="0"/>
              <a:t>source</a:t>
            </a:r>
            <a:r>
              <a:rPr lang="en-GB" baseline="0" dirty="0"/>
              <a:t> word again (with gesture, if using).</a:t>
            </a:r>
            <a:br>
              <a:rPr lang="en-GB" baseline="0" dirty="0"/>
            </a:br>
            <a:r>
              <a:rPr lang="en-GB" baseline="0" dirty="0"/>
              <a:t>2. 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cierto</a:t>
            </a:r>
            <a:r>
              <a:rPr lang="en-GB" baseline="0" dirty="0"/>
              <a:t> [159] </a:t>
            </a:r>
            <a:r>
              <a:rPr lang="en-GB" baseline="0" dirty="0" err="1"/>
              <a:t>ciencia</a:t>
            </a:r>
            <a:r>
              <a:rPr lang="en-GB" baseline="0" dirty="0"/>
              <a:t>(s) [738] cine [952] ciudad [178] </a:t>
            </a:r>
            <a:r>
              <a:rPr lang="en-GB" baseline="0" dirty="0" err="1"/>
              <a:t>decir</a:t>
            </a:r>
            <a:r>
              <a:rPr lang="en-GB" baseline="0" dirty="0"/>
              <a:t> [31] </a:t>
            </a:r>
            <a:r>
              <a:rPr lang="en-GB" baseline="0" dirty="0" err="1"/>
              <a:t>diciembre</a:t>
            </a:r>
            <a:r>
              <a:rPr lang="en-GB" baseline="0" dirty="0"/>
              <a:t> [1165]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Source:</a:t>
            </a:r>
            <a:r>
              <a:rPr lang="es-ES" baseline="0" dirty="0"/>
              <a:t> Davies, M. &amp; Davies, K. (2018</a:t>
            </a:r>
            <a:r>
              <a:rPr lang="es-ES" i="1" baseline="0" dirty="0"/>
              <a:t>). A frequency dictionary of Spanish: Core vocabulary for learners </a:t>
            </a:r>
            <a:r>
              <a:rPr lang="es-ES" baseline="0" dirty="0"/>
              <a:t>(2nd ed.). Routledge: London</a:t>
            </a:r>
            <a:endParaRPr lang="en-GB" sz="1200" b="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10</a:t>
            </a:fld>
            <a:endParaRPr lang="en-GB" dirty="0"/>
          </a:p>
        </p:txBody>
      </p:sp>
    </p:spTree>
    <p:extLst>
      <p:ext uri="{BB962C8B-B14F-4D97-AF65-F5344CB8AC3E}">
        <p14:creationId xmlns:p14="http://schemas.microsoft.com/office/powerpoint/2010/main" val="298451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11</a:t>
            </a:fld>
            <a:endParaRPr lang="en-GB" dirty="0"/>
          </a:p>
        </p:txBody>
      </p:sp>
    </p:spTree>
    <p:extLst>
      <p:ext uri="{BB962C8B-B14F-4D97-AF65-F5344CB8AC3E}">
        <p14:creationId xmlns:p14="http://schemas.microsoft.com/office/powerpoint/2010/main" val="414847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12</a:t>
            </a:fld>
            <a:endParaRPr lang="en-GB" dirty="0"/>
          </a:p>
        </p:txBody>
      </p:sp>
    </p:spTree>
    <p:extLst>
      <p:ext uri="{BB962C8B-B14F-4D97-AF65-F5344CB8AC3E}">
        <p14:creationId xmlns:p14="http://schemas.microsoft.com/office/powerpoint/2010/main" val="367767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baseline="0" dirty="0"/>
              <a:t>Timing: </a:t>
            </a:r>
            <a:r>
              <a:rPr lang="en-GB" b="0" baseline="0" dirty="0"/>
              <a:t>2 minutes</a:t>
            </a:r>
          </a:p>
          <a:p>
            <a:endParaRPr lang="en-GB" b="0" baseline="0" dirty="0"/>
          </a:p>
          <a:p>
            <a:r>
              <a:rPr lang="en-GB" b="1" baseline="0" dirty="0"/>
              <a:t>Aim: </a:t>
            </a:r>
            <a:r>
              <a:rPr lang="en-GB" b="0" baseline="0" dirty="0"/>
              <a:t>to raise awareness of variation in sound-spelling correspondences within the Spanish-speaking world</a:t>
            </a:r>
          </a:p>
          <a:p>
            <a:endParaRPr lang="en-GB" b="0" baseline="0" dirty="0"/>
          </a:p>
          <a:p>
            <a:r>
              <a:rPr lang="en-GB" b="1" baseline="0" dirty="0"/>
              <a:t>Procedure:</a:t>
            </a:r>
          </a:p>
          <a:p>
            <a:pPr marL="228600" indent="-228600">
              <a:buAutoNum type="arabicPeriod"/>
            </a:pPr>
            <a:r>
              <a:rPr lang="en-GB" b="0" baseline="0" dirty="0"/>
              <a:t>Click to bring up each new part of the explanation.</a:t>
            </a:r>
          </a:p>
          <a:p>
            <a:pPr marL="228600" indent="-228600">
              <a:buAutoNum type="arabicPeriod"/>
            </a:pPr>
            <a:r>
              <a:rPr lang="en-GB" b="0" baseline="0" dirty="0"/>
              <a:t>Click on the orange action buttons to hear the difference in pronunciation modelled by a native speaker.</a:t>
            </a:r>
          </a:p>
          <a:p>
            <a:endParaRPr lang="en-GB" b="0" baseline="0" dirty="0"/>
          </a:p>
          <a:p>
            <a:r>
              <a:rPr lang="en-GB" b="1" baseline="0" dirty="0"/>
              <a:t>Notes:</a:t>
            </a:r>
          </a:p>
          <a:p>
            <a:r>
              <a:rPr lang="en-GB" baseline="0" dirty="0"/>
              <a:t>Teachers may find it useful to consider the information from the new GCSE AO Spanish specifications below:</a:t>
            </a:r>
          </a:p>
          <a:p>
            <a:r>
              <a:rPr lang="en-GB" b="1" baseline="0" dirty="0"/>
              <a:t>AQA</a:t>
            </a:r>
            <a:r>
              <a:rPr lang="en-GB" baseline="0" dirty="0"/>
              <a:t>:</a:t>
            </a:r>
            <a:r>
              <a:rPr lang="en-GB" dirty="0"/>
              <a:t> </a:t>
            </a:r>
            <a:br>
              <a:rPr lang="en-GB" dirty="0"/>
            </a:br>
            <a:r>
              <a:rPr lang="en-GB" sz="1800" dirty="0">
                <a:effectLst/>
                <a:latin typeface="Calibri" panose="020F0502020204030204" pitchFamily="34" charset="0"/>
                <a:ea typeface="Calibri" panose="020F0502020204030204" pitchFamily="34" charset="0"/>
                <a:cs typeface="Times New Roman" panose="02020603050405020304" pitchFamily="18" charset="0"/>
              </a:rPr>
              <a:t>Passages in the Listening and Reading assessments will be set in the context of the target language countries and communities.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test will be studio recorded using native speakers speaking in clearly articulated, standard speech.</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Learn and apply the principles by which spelling represents sounds in standard or widely used forms of the language, and use clear and comprehensible pronunciation when speaking the language.</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Edexcel:</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Students are assessed on their understanding of standard spoken Spanish by one or more speakers, across a range of formal and informal contexts, and in familiar and unfamiliar settings.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Students will need to: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apply the principles by which spelling represents sounds in standard or widely used forms of Spanish</a:t>
            </a:r>
          </a:p>
          <a:p>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Eduqas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388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 </a:t>
            </a:r>
            <a:r>
              <a:rPr lang="en-US" b="0" dirty="0"/>
              <a:t>6 minutes</a:t>
            </a:r>
          </a:p>
          <a:p>
            <a:endParaRPr lang="en-US" b="1" dirty="0"/>
          </a:p>
          <a:p>
            <a:r>
              <a:rPr lang="en-US" b="1" dirty="0"/>
              <a:t>Aim: </a:t>
            </a:r>
            <a:r>
              <a:rPr lang="en-US" b="0" dirty="0"/>
              <a:t>to</a:t>
            </a:r>
            <a:r>
              <a:rPr lang="en-US" b="0" baseline="0" dirty="0"/>
              <a:t> help students to </a:t>
            </a:r>
            <a:r>
              <a:rPr lang="en-US" b="0" baseline="0" dirty="0" err="1"/>
              <a:t>recognise</a:t>
            </a:r>
            <a:r>
              <a:rPr lang="en-US" b="0" baseline="0" dirty="0"/>
              <a:t> pronunciation of [</a:t>
            </a:r>
            <a:r>
              <a:rPr lang="en-US" b="0" baseline="0" dirty="0" err="1"/>
              <a:t>ce</a:t>
            </a:r>
            <a:r>
              <a:rPr lang="en-US" b="0" baseline="0" dirty="0"/>
              <a:t>] and [ci] in different parts of the Spanish-speaking world</a:t>
            </a:r>
            <a:endParaRPr lang="en-US" b="1" dirty="0"/>
          </a:p>
          <a:p>
            <a:endParaRPr lang="en-US" b="1" dirty="0"/>
          </a:p>
          <a:p>
            <a:r>
              <a:rPr lang="en-US" b="1" dirty="0"/>
              <a:t>Procedure:</a:t>
            </a:r>
          </a:p>
          <a:p>
            <a:pPr marL="0" indent="0">
              <a:buNone/>
            </a:pPr>
            <a:r>
              <a:rPr lang="en-US" b="0" dirty="0"/>
              <a:t>1. Click on each</a:t>
            </a:r>
            <a:r>
              <a:rPr lang="en-US" b="0" baseline="0" dirty="0"/>
              <a:t> action button to hear the audio.</a:t>
            </a:r>
            <a:br>
              <a:rPr lang="en-US" b="0" baseline="0" dirty="0"/>
            </a:br>
            <a:r>
              <a:rPr lang="en-US" b="0" baseline="0" dirty="0"/>
              <a:t>2. Students write 1-6 and LA or SP.</a:t>
            </a:r>
          </a:p>
          <a:p>
            <a:pPr marL="0" indent="0">
              <a:buNone/>
            </a:pPr>
            <a:r>
              <a:rPr lang="en-US" b="0" baseline="0" dirty="0"/>
              <a:t>3. Click to check answers.</a:t>
            </a:r>
          </a:p>
          <a:p>
            <a:pPr marL="0" indent="0">
              <a:buNone/>
            </a:pPr>
            <a:endParaRPr lang="en-US" b="0" baseline="0" dirty="0"/>
          </a:p>
          <a:p>
            <a:pPr marL="0" indent="0">
              <a:buNone/>
            </a:pPr>
            <a:r>
              <a:rPr lang="en-US" b="1" baseline="0" dirty="0"/>
              <a:t>Note: </a:t>
            </a:r>
            <a:r>
              <a:rPr lang="en-US" b="0" baseline="0" dirty="0"/>
              <a:t>you could additionally ask students to listen again and write the word</a:t>
            </a:r>
            <a:endParaRPr lang="en-US" b="1" dirty="0"/>
          </a:p>
          <a:p>
            <a:endParaRPr lang="en-US" b="0" dirty="0"/>
          </a:p>
          <a:p>
            <a:r>
              <a:rPr lang="en-US" b="1" dirty="0"/>
              <a:t>Transcript: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Doce</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err="1"/>
              <a:t>Ciencias</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err="1"/>
              <a:t>Decir</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err="1"/>
              <a:t>Necesario</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Cine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err="1"/>
              <a:t>Diciembre</a:t>
            </a:r>
            <a:endParaRPr lang="en-GB" baseline="0" dirty="0"/>
          </a:p>
          <a:p>
            <a:endParaRPr lang="en-US" b="1" dirty="0"/>
          </a:p>
          <a:p>
            <a:r>
              <a:rPr lang="en-GB" dirty="0"/>
              <a:t>Image with creative</a:t>
            </a:r>
            <a:r>
              <a:rPr lang="en-GB" baseline="0" dirty="0"/>
              <a:t> commons public domain licence</a:t>
            </a:r>
          </a:p>
          <a:p>
            <a:r>
              <a:rPr lang="en-GB" dirty="0"/>
              <a:t>https://mycsres.com/freesheet/spanish-speaking-world-map-18.html.html </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br>
              <a:rPr lang="en-GB" baseline="0" dirty="0"/>
            </a:br>
            <a:r>
              <a:rPr lang="en-GB" baseline="0" dirty="0" err="1"/>
              <a:t>doce</a:t>
            </a:r>
            <a:r>
              <a:rPr lang="en-GB" baseline="0" dirty="0"/>
              <a:t> [1138] </a:t>
            </a:r>
            <a:r>
              <a:rPr lang="en-GB" baseline="0" dirty="0" err="1"/>
              <a:t>ciencia</a:t>
            </a:r>
            <a:r>
              <a:rPr lang="en-GB" baseline="0" dirty="0"/>
              <a:t> [738] </a:t>
            </a:r>
            <a:r>
              <a:rPr lang="en-GB" baseline="0" dirty="0" err="1"/>
              <a:t>decir</a:t>
            </a:r>
            <a:r>
              <a:rPr lang="en-GB" baseline="0" dirty="0"/>
              <a:t> [31] </a:t>
            </a:r>
            <a:r>
              <a:rPr lang="en-GB" baseline="0" dirty="0" err="1"/>
              <a:t>necesario</a:t>
            </a:r>
            <a:r>
              <a:rPr lang="en-GB" baseline="0" dirty="0"/>
              <a:t> [362], cine [952] </a:t>
            </a:r>
            <a:r>
              <a:rPr lang="en-GB" baseline="0" dirty="0" err="1"/>
              <a:t>diciembre</a:t>
            </a:r>
            <a:r>
              <a:rPr lang="en-GB" baseline="0" dirty="0"/>
              <a:t> [1165]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Source:</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endParaRPr lang="en-GB" sz="1200"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57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 </a:t>
            </a:r>
            <a:r>
              <a:rPr lang="en-US" b="0" dirty="0"/>
              <a:t>3 minutes</a:t>
            </a:r>
          </a:p>
          <a:p>
            <a:endParaRPr lang="en-US" b="1" dirty="0"/>
          </a:p>
          <a:p>
            <a:r>
              <a:rPr lang="en-US" b="1" dirty="0"/>
              <a:t>Aim: </a:t>
            </a:r>
            <a:r>
              <a:rPr lang="en-US" b="0" dirty="0"/>
              <a:t>to introduce</a:t>
            </a:r>
            <a:r>
              <a:rPr lang="en-US" b="0" baseline="0" dirty="0"/>
              <a:t> new vocabulary and support word class recognition.</a:t>
            </a:r>
            <a:endParaRPr lang="en-US" b="0" dirty="0"/>
          </a:p>
          <a:p>
            <a:endParaRPr lang="en-US" b="1" dirty="0"/>
          </a:p>
          <a:p>
            <a:r>
              <a:rPr lang="en-US" b="1" dirty="0"/>
              <a:t>Procedure:</a:t>
            </a:r>
          </a:p>
          <a:p>
            <a:r>
              <a:rPr lang="en-US" b="0" dirty="0"/>
              <a:t>1. Present each Spanish</a:t>
            </a:r>
            <a:r>
              <a:rPr lang="en-US" b="0" baseline="0" dirty="0"/>
              <a:t> word and its English translation.</a:t>
            </a:r>
            <a:endParaRPr lang="en-US" b="0" dirty="0"/>
          </a:p>
          <a:p>
            <a:r>
              <a:rPr lang="en-US" b="0" dirty="0"/>
              <a:t>2. Bring up the verbs on the right-hand side (these have been previously taught).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Ask students which</a:t>
            </a:r>
            <a:r>
              <a:rPr lang="en-US" b="0" baseline="0" dirty="0"/>
              <a:t> words what kind of words these are and which words in the list are also verbs. This should help to focus attention on Spanish verbs as words that often end in –ar.</a:t>
            </a:r>
            <a:endParaRPr lang="en-US" b="0" dirty="0"/>
          </a:p>
          <a:p>
            <a:endParaRPr lang="en-US" b="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46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dirty="0"/>
              <a:t>2 minutes</a:t>
            </a:r>
            <a:br>
              <a:rPr lang="en-GB" dirty="0"/>
            </a:br>
            <a:endParaRPr lang="en-GB" dirty="0"/>
          </a:p>
          <a:p>
            <a:r>
              <a:rPr lang="en-GB" b="1" dirty="0"/>
              <a:t>Aim</a:t>
            </a:r>
            <a:r>
              <a:rPr lang="en-GB" dirty="0"/>
              <a:t>: </a:t>
            </a:r>
            <a:r>
              <a:rPr lang="en-GB" b="0" dirty="0"/>
              <a:t>to recap the 3</a:t>
            </a:r>
            <a:r>
              <a:rPr lang="en-GB" b="0" baseline="30000" dirty="0"/>
              <a:t>rd</a:t>
            </a:r>
            <a:r>
              <a:rPr lang="en-GB" b="0" dirty="0"/>
              <a:t> person singular and introduce the 1</a:t>
            </a:r>
            <a:r>
              <a:rPr lang="en-GB" b="0" baseline="30000" dirty="0"/>
              <a:t>st</a:t>
            </a:r>
            <a:r>
              <a:rPr lang="en-GB" b="0" dirty="0"/>
              <a:t> person singular ending on –AR verbs in the present tense.</a:t>
            </a:r>
            <a:br>
              <a:rPr lang="en-GB" b="0" dirty="0"/>
            </a:br>
            <a:endParaRPr lang="en-GB" b="0" dirty="0"/>
          </a:p>
          <a:p>
            <a:r>
              <a:rPr lang="en-GB" b="1" dirty="0"/>
              <a:t>Procedure:</a:t>
            </a:r>
            <a:br>
              <a:rPr lang="en-GB" b="1" dirty="0"/>
            </a:br>
            <a:r>
              <a:rPr lang="en-GB" b="0" dirty="0"/>
              <a:t>1. Click the present the new information.</a:t>
            </a:r>
          </a:p>
          <a:p>
            <a:r>
              <a:rPr lang="en-GB" b="0" dirty="0"/>
              <a:t>2. Elicit English translations of Spanish examples.</a:t>
            </a:r>
          </a:p>
          <a:p>
            <a:endParaRPr lang="en-GB" dirty="0"/>
          </a:p>
          <a:p>
            <a:r>
              <a:rPr lang="en-GB" b="1" dirty="0"/>
              <a:t>Notes: </a:t>
            </a:r>
          </a:p>
          <a:p>
            <a:r>
              <a:rPr lang="en-GB" b="0" dirty="0"/>
              <a:t>1. The 3</a:t>
            </a:r>
            <a:r>
              <a:rPr lang="en-GB" b="0" baseline="30000" dirty="0"/>
              <a:t>rd</a:t>
            </a:r>
            <a:r>
              <a:rPr lang="en-GB" b="0" dirty="0"/>
              <a:t> person</a:t>
            </a:r>
            <a:r>
              <a:rPr lang="en-GB" b="0" baseline="0" dirty="0"/>
              <a:t> singular form is used for comparison with the new verb form (1</a:t>
            </a:r>
            <a:r>
              <a:rPr lang="en-GB" b="0" baseline="30000" dirty="0"/>
              <a:t>st</a:t>
            </a:r>
            <a:r>
              <a:rPr lang="en-GB" b="0" baseline="0" dirty="0"/>
              <a:t> person singular) as it was introduced last week (1.1.6) in the SoW.</a:t>
            </a:r>
          </a:p>
          <a:p>
            <a:r>
              <a:rPr lang="en-GB" b="0" baseline="0" dirty="0"/>
              <a:t>2. The </a:t>
            </a:r>
            <a:r>
              <a:rPr lang="en-GB" baseline="0" dirty="0"/>
              <a:t>2</a:t>
            </a:r>
            <a:r>
              <a:rPr lang="en-GB" baseline="30000" dirty="0"/>
              <a:t>nd</a:t>
            </a:r>
            <a:r>
              <a:rPr lang="en-GB" baseline="0" dirty="0"/>
              <a:t> person singular form will be taught in the second of this two-lesson sequence.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388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a:t>
            </a:r>
            <a:r>
              <a:rPr lang="en-GB" b="1" baseline="0" dirty="0"/>
              <a:t> </a:t>
            </a:r>
            <a:r>
              <a:rPr lang="en-GB" b="0" baseline="0" dirty="0"/>
              <a:t>8 minutes</a:t>
            </a:r>
          </a:p>
          <a:p>
            <a:endParaRPr lang="en-GB" b="0" baseline="0" dirty="0"/>
          </a:p>
          <a:p>
            <a:r>
              <a:rPr lang="en-GB" b="1" baseline="0" dirty="0"/>
              <a:t>Aim: </a:t>
            </a:r>
            <a:r>
              <a:rPr lang="en-GB" b="0" baseline="0" dirty="0"/>
              <a:t>to practise attending to the meanings of the 1</a:t>
            </a:r>
            <a:r>
              <a:rPr lang="en-GB" b="0" baseline="30000" dirty="0"/>
              <a:t>st</a:t>
            </a:r>
            <a:r>
              <a:rPr lang="en-GB" b="0" baseline="0" dirty="0"/>
              <a:t> and 3</a:t>
            </a:r>
            <a:r>
              <a:rPr lang="en-GB" b="0" baseline="30000" dirty="0"/>
              <a:t>rd</a:t>
            </a:r>
            <a:r>
              <a:rPr lang="en-GB" b="0" baseline="0" dirty="0"/>
              <a:t> person singular verb forms</a:t>
            </a:r>
          </a:p>
          <a:p>
            <a:endParaRPr lang="en-GB" b="0" baseline="0" dirty="0"/>
          </a:p>
          <a:p>
            <a:r>
              <a:rPr lang="en-GB" b="1" baseline="0" dirty="0"/>
              <a:t>Procedure:</a:t>
            </a:r>
          </a:p>
          <a:p>
            <a:r>
              <a:rPr lang="en-GB" b="1" baseline="0" dirty="0"/>
              <a:t>1. </a:t>
            </a:r>
            <a:r>
              <a:rPr lang="en-GB" baseline="0" dirty="0"/>
              <a:t>Instruction to write 1-6 and I or she.</a:t>
            </a:r>
            <a:br>
              <a:rPr lang="en-GB" baseline="0" dirty="0"/>
            </a:br>
            <a:r>
              <a:rPr lang="en-GB" b="1" baseline="0" dirty="0"/>
              <a:t>2. </a:t>
            </a:r>
            <a:r>
              <a:rPr lang="en-GB" baseline="0" dirty="0"/>
              <a:t>Work through the first sentence together as an example. </a:t>
            </a:r>
            <a:r>
              <a:rPr lang="en-GB" b="0" baseline="0" dirty="0"/>
              <a:t>At this point prompt students, if necessary, to focus on the verb ending.</a:t>
            </a:r>
            <a:br>
              <a:rPr lang="en-GB" b="0" baseline="0" dirty="0"/>
            </a:br>
            <a:r>
              <a:rPr lang="en-GB" b="1" baseline="0" dirty="0"/>
              <a:t>3. </a:t>
            </a:r>
            <a:r>
              <a:rPr lang="en-GB" b="0" baseline="0" dirty="0"/>
              <a:t>Prompt students then to tell you exactly what Lucía says – i.e. to translate the sentence word for word.</a:t>
            </a:r>
            <a:br>
              <a:rPr lang="en-GB" b="0" baseline="0" dirty="0"/>
            </a:br>
            <a:r>
              <a:rPr lang="en-GB" b="0" baseline="0" dirty="0"/>
              <a:t>Reveal the answer: ‘I speak English in class.’</a:t>
            </a:r>
            <a:br>
              <a:rPr lang="en-GB" b="0" baseline="0" dirty="0"/>
            </a:br>
            <a:r>
              <a:rPr lang="en-GB" b="1" baseline="0" dirty="0"/>
              <a:t>4. </a:t>
            </a:r>
            <a:r>
              <a:rPr lang="en-GB" b="0" baseline="0" dirty="0"/>
              <a:t>Bring up sentences 2-6. Ask students to write i/she for each sentence first AND THEN to fill in the final column. </a:t>
            </a:r>
            <a:br>
              <a:rPr lang="en-GB" b="0" baseline="0" dirty="0"/>
            </a:br>
            <a:r>
              <a:rPr lang="en-GB" b="0" baseline="0" dirty="0"/>
              <a:t>This introduces differentiation by outcome, whilst at the same time ensuring that even the lower attaining students focus their attention first on the essential grammatical understanding, and only later on the additional lexical/grammatical information from the rest of the sentence.</a:t>
            </a:r>
            <a:endParaRPr lang="en-GB" b="0" dirty="0"/>
          </a:p>
          <a:p>
            <a:r>
              <a:rPr lang="en-GB" b="1" baseline="0" dirty="0"/>
              <a:t>5.  </a:t>
            </a:r>
            <a:r>
              <a:rPr lang="en-GB" b="0" baseline="0" dirty="0"/>
              <a:t>Answers are then animated to appear with the I/she AND the translation so that even those learners who haven’t managed to get to all of the translations, will be able to reinforce their knowledge during feedback.</a:t>
            </a:r>
            <a:endParaRPr lang="en-US" b="1" dirty="0"/>
          </a:p>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b="0" dirty="0"/>
              <a:t>7 minutes</a:t>
            </a:r>
            <a:br>
              <a:rPr lang="en-GB" b="1" dirty="0"/>
            </a:br>
            <a:br>
              <a:rPr lang="en-GB" b="1" dirty="0"/>
            </a:br>
            <a:r>
              <a:rPr lang="en-GB" b="1" dirty="0"/>
              <a:t>Aim: </a:t>
            </a:r>
            <a:r>
              <a:rPr lang="en-GB" dirty="0"/>
              <a:t>to practise</a:t>
            </a:r>
            <a:r>
              <a:rPr lang="en-GB" baseline="0" dirty="0"/>
              <a:t> attending to the meanings of 1</a:t>
            </a:r>
            <a:r>
              <a:rPr lang="en-GB" baseline="30000" dirty="0"/>
              <a:t>st</a:t>
            </a:r>
            <a:r>
              <a:rPr lang="en-GB" baseline="0" dirty="0"/>
              <a:t> and 3</a:t>
            </a:r>
            <a:r>
              <a:rPr lang="en-GB" baseline="30000" dirty="0"/>
              <a:t>rd</a:t>
            </a:r>
            <a:r>
              <a:rPr lang="en-GB" baseline="0" dirty="0"/>
              <a:t> person singular present tense –</a:t>
            </a:r>
            <a:r>
              <a:rPr lang="en-GB" baseline="0" dirty="0" err="1"/>
              <a:t>ar</a:t>
            </a:r>
            <a:r>
              <a:rPr lang="en-GB" baseline="0" dirty="0"/>
              <a:t> verbs; to practise understanding the difference between ‘a/one’ and ‘some’.</a:t>
            </a:r>
            <a:endParaRPr lang="en-GB" dirty="0"/>
          </a:p>
          <a:p>
            <a:endParaRPr lang="en-GB" dirty="0"/>
          </a:p>
          <a:p>
            <a:r>
              <a:rPr lang="en-GB" b="1" dirty="0"/>
              <a:t>Procedure: </a:t>
            </a:r>
          </a:p>
          <a:p>
            <a:r>
              <a:rPr lang="en-GB" b="0" dirty="0"/>
              <a:t>1. Students write 1-6 (and I or she, A or B)</a:t>
            </a:r>
            <a:endParaRPr lang="en-GB" b="0" baseline="0" dirty="0"/>
          </a:p>
          <a:p>
            <a:r>
              <a:rPr lang="en-GB" b="0" baseline="0" dirty="0"/>
              <a:t>2. On first listening students select I or </a:t>
            </a:r>
            <a:r>
              <a:rPr lang="en-GB" b="0" baseline="0" dirty="0" err="1"/>
              <a:t>shee</a:t>
            </a:r>
            <a:r>
              <a:rPr lang="en-GB" b="0" baseline="0" dirty="0"/>
              <a:t>.</a:t>
            </a:r>
          </a:p>
          <a:p>
            <a:r>
              <a:rPr lang="en-GB" b="0" baseline="0" dirty="0"/>
              <a:t>3. Play the audio again. Students identify A or B, depending on whether each item is singular or plural.</a:t>
            </a:r>
            <a:br>
              <a:rPr lang="en-GB" b="0" baseline="0" dirty="0"/>
            </a:br>
            <a:r>
              <a:rPr lang="en-GB" b="0" baseline="0" dirty="0"/>
              <a:t>4. Click to reveal answers.</a:t>
            </a:r>
          </a:p>
          <a:p>
            <a:endParaRPr lang="en-GB" b="0" baseline="0" dirty="0"/>
          </a:p>
          <a:p>
            <a:r>
              <a:rPr lang="en-GB" b="1"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1. The rubric is in Spanish this time. Each short sentence is animated separated so that the teacher can ensure that students understand each tiny step. If needed, the teacher can ask students to identify the difference between A and B. For example: La </a:t>
            </a:r>
            <a:r>
              <a:rPr lang="en-GB" b="0" baseline="0" dirty="0" err="1"/>
              <a:t>diferencia</a:t>
            </a:r>
            <a:r>
              <a:rPr lang="en-GB" b="0" baseline="0" dirty="0"/>
              <a:t> entre A y B? A?  </a:t>
            </a:r>
            <a:r>
              <a:rPr lang="en-GB" b="0" baseline="0" dirty="0" err="1"/>
              <a:t>Qué</a:t>
            </a:r>
            <a:r>
              <a:rPr lang="en-GB" b="0" baseline="0" dirty="0"/>
              <a:t> es?  Una </a:t>
            </a:r>
            <a:r>
              <a:rPr lang="en-GB" b="0" baseline="0" dirty="0" err="1"/>
              <a:t>botella</a:t>
            </a:r>
            <a:r>
              <a:rPr lang="en-GB" b="0" baseline="0" dirty="0"/>
              <a:t> or </a:t>
            </a:r>
            <a:r>
              <a:rPr lang="en-GB" b="0" baseline="0" dirty="0" err="1"/>
              <a:t>unas</a:t>
            </a:r>
            <a:r>
              <a:rPr lang="en-GB" b="0" baseline="0" dirty="0"/>
              <a:t> </a:t>
            </a:r>
            <a:r>
              <a:rPr lang="en-GB" b="0" baseline="0" dirty="0" err="1"/>
              <a:t>botellas</a:t>
            </a:r>
            <a:r>
              <a:rPr lang="en-GB" b="0" baseline="0" dirty="0"/>
              <a:t>? </a:t>
            </a:r>
            <a:r>
              <a:rPr lang="en-GB" b="0" baseline="0" dirty="0" err="1"/>
              <a:t>Sí</a:t>
            </a:r>
            <a:r>
              <a:rPr lang="en-GB" b="0" baseline="0" dirty="0"/>
              <a:t>, </a:t>
            </a:r>
            <a:r>
              <a:rPr lang="en-GB" b="0" baseline="0" dirty="0" err="1"/>
              <a:t>unas</a:t>
            </a:r>
            <a:r>
              <a:rPr lang="en-GB" b="0" baseline="0" dirty="0"/>
              <a:t> </a:t>
            </a:r>
            <a:r>
              <a:rPr lang="en-GB" b="0" baseline="0" dirty="0" err="1"/>
              <a:t>botellas</a:t>
            </a:r>
            <a:r>
              <a:rPr lang="en-GB" b="0" baseline="0" dirty="0"/>
              <a:t>. Y B? </a:t>
            </a:r>
            <a:r>
              <a:rPr lang="en-GB" b="0" baseline="0" dirty="0" err="1"/>
              <a:t>Sí</a:t>
            </a:r>
            <a:r>
              <a:rPr lang="en-GB" b="0" baseline="0" dirty="0"/>
              <a:t>, una </a:t>
            </a:r>
            <a:r>
              <a:rPr lang="en-GB" b="0" baseline="0" dirty="0" err="1"/>
              <a:t>botella</a:t>
            </a:r>
            <a:r>
              <a:rPr lang="en-GB" b="0" baseline="0" dirty="0"/>
              <a:t>. Perfecto.</a:t>
            </a:r>
            <a:br>
              <a:rPr lang="en-GB" b="0" baseline="0" dirty="0"/>
            </a:br>
            <a:r>
              <a:rPr lang="en-GB" b="0" baseline="0" dirty="0"/>
              <a:t>2. Teachers can therefore differentiate the task, as required. Some classes may be able to complete both parts of the table at the same time. </a:t>
            </a:r>
            <a:endParaRPr lang="en-GB" b="0" dirty="0"/>
          </a:p>
          <a:p>
            <a:endParaRPr lang="en-US" b="1" dirty="0"/>
          </a:p>
          <a:p>
            <a:r>
              <a:rPr lang="en-US" b="1" dirty="0"/>
              <a:t>Transcript:</a:t>
            </a:r>
          </a:p>
          <a:p>
            <a:pPr marL="228600" indent="-228600">
              <a:buAutoNum type="arabicPeriod"/>
            </a:pPr>
            <a:r>
              <a:rPr lang="en-GB" baseline="0" dirty="0" err="1"/>
              <a:t>Necesito</a:t>
            </a:r>
            <a:r>
              <a:rPr lang="en-GB" baseline="0" dirty="0"/>
              <a:t> una </a:t>
            </a:r>
            <a:r>
              <a:rPr lang="en-GB" baseline="0" dirty="0" err="1"/>
              <a:t>botella</a:t>
            </a:r>
            <a:r>
              <a:rPr lang="en-GB" baseline="0" dirty="0"/>
              <a:t>.</a:t>
            </a:r>
          </a:p>
          <a:p>
            <a:pPr marL="228600" indent="-228600">
              <a:buAutoNum type="arabicPeriod"/>
            </a:pPr>
            <a:r>
              <a:rPr lang="en-GB" baseline="0" dirty="0" err="1"/>
              <a:t>Necesito</a:t>
            </a:r>
            <a:r>
              <a:rPr lang="en-GB" baseline="0" dirty="0"/>
              <a:t> </a:t>
            </a:r>
            <a:r>
              <a:rPr lang="en-GB" baseline="0" dirty="0" err="1"/>
              <a:t>unas</a:t>
            </a:r>
            <a:r>
              <a:rPr lang="en-GB" baseline="0" dirty="0"/>
              <a:t> </a:t>
            </a:r>
            <a:r>
              <a:rPr lang="en-GB" baseline="0" dirty="0" err="1"/>
              <a:t>revistas</a:t>
            </a:r>
            <a:r>
              <a:rPr lang="en-GB" baseline="0" dirty="0"/>
              <a:t>.</a:t>
            </a:r>
          </a:p>
          <a:p>
            <a:pPr marL="228600" indent="-228600">
              <a:buAutoNum type="arabicPeriod"/>
            </a:pPr>
            <a:r>
              <a:rPr lang="en-GB" b="0" baseline="0" dirty="0" err="1"/>
              <a:t>Necesita</a:t>
            </a:r>
            <a:r>
              <a:rPr lang="en-GB" b="0" baseline="0" dirty="0"/>
              <a:t> </a:t>
            </a:r>
            <a:r>
              <a:rPr lang="en-GB" b="0" baseline="0" dirty="0" err="1"/>
              <a:t>unas</a:t>
            </a:r>
            <a:r>
              <a:rPr lang="en-GB" b="0" baseline="0" dirty="0"/>
              <a:t> </a:t>
            </a:r>
            <a:r>
              <a:rPr lang="en-GB" b="0" baseline="0" dirty="0" err="1"/>
              <a:t>plantas</a:t>
            </a:r>
            <a:r>
              <a:rPr lang="en-GB" b="0" baseline="0" dirty="0"/>
              <a:t>.</a:t>
            </a:r>
          </a:p>
          <a:p>
            <a:r>
              <a:rPr lang="en-US" b="0" dirty="0"/>
              <a:t>4. </a:t>
            </a:r>
            <a:r>
              <a:rPr lang="en-GB" b="0" baseline="0" dirty="0"/>
              <a:t>  </a:t>
            </a:r>
            <a:r>
              <a:rPr lang="en-GB" b="0" baseline="0" dirty="0" err="1"/>
              <a:t>Necesito</a:t>
            </a:r>
            <a:r>
              <a:rPr lang="en-GB" b="0" baseline="0" dirty="0"/>
              <a:t> un </a:t>
            </a:r>
            <a:r>
              <a:rPr lang="en-GB" b="0" baseline="0" dirty="0" err="1"/>
              <a:t>zapato</a:t>
            </a:r>
            <a:r>
              <a:rPr lang="en-GB" b="0" baseline="0" dirty="0"/>
              <a:t>.</a:t>
            </a:r>
          </a:p>
          <a:p>
            <a:r>
              <a:rPr lang="en-GB" b="0" baseline="0" dirty="0"/>
              <a:t>5.   </a:t>
            </a:r>
            <a:r>
              <a:rPr lang="en-GB" b="0" baseline="0" dirty="0" err="1"/>
              <a:t>Necesita</a:t>
            </a:r>
            <a:r>
              <a:rPr lang="en-GB" b="0" baseline="0" dirty="0"/>
              <a:t> </a:t>
            </a:r>
            <a:r>
              <a:rPr lang="en-GB" b="0" baseline="0" dirty="0" err="1"/>
              <a:t>unas</a:t>
            </a:r>
            <a:r>
              <a:rPr lang="en-GB" b="0" baseline="0" dirty="0"/>
              <a:t> </a:t>
            </a:r>
            <a:r>
              <a:rPr lang="en-GB" b="0" baseline="0" dirty="0" err="1"/>
              <a:t>bolsas</a:t>
            </a:r>
            <a:r>
              <a:rPr lang="en-GB" b="0" baseline="0" dirty="0"/>
              <a:t>.</a:t>
            </a:r>
            <a:br>
              <a:rPr lang="en-GB" b="0" baseline="0" dirty="0"/>
            </a:br>
            <a:r>
              <a:rPr lang="en-GB" b="0" baseline="0" dirty="0"/>
              <a:t>6.   </a:t>
            </a:r>
            <a:r>
              <a:rPr lang="en-GB" b="0" baseline="0" dirty="0" err="1"/>
              <a:t>Necesito</a:t>
            </a:r>
            <a:r>
              <a:rPr lang="en-GB" b="0" baseline="0" dirty="0"/>
              <a:t> </a:t>
            </a:r>
            <a:r>
              <a:rPr lang="en-GB" b="0" baseline="0" dirty="0" err="1"/>
              <a:t>unos</a:t>
            </a:r>
            <a:r>
              <a:rPr lang="en-GB" b="0" baseline="0" dirty="0"/>
              <a:t> </a:t>
            </a:r>
            <a:r>
              <a:rPr lang="en-GB" b="0" baseline="0" dirty="0" err="1"/>
              <a:t>vasos</a:t>
            </a:r>
            <a:r>
              <a:rPr lang="en-GB" b="0" baseline="0" dirty="0"/>
              <a:t>.</a:t>
            </a:r>
          </a:p>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57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4E79"/>
                </a:solidFill>
                <a:effectLst/>
                <a:latin typeface="Century Gothic" panose="020B0502020202020204" pitchFamily="34" charset="0"/>
                <a:ea typeface="DengXian" panose="02010600030101010101" pitchFamily="2" charset="-122"/>
              </a:rPr>
              <a:t>Timing: </a:t>
            </a:r>
            <a:r>
              <a:rPr lang="en-GB" sz="1200" b="0" dirty="0">
                <a:solidFill>
                  <a:srgbClr val="1F4E79"/>
                </a:solidFill>
                <a:effectLst/>
                <a:latin typeface="Century Gothic" panose="020B0502020202020204" pitchFamily="34" charset="0"/>
                <a:ea typeface="DengXian" panose="02010600030101010101" pitchFamily="2" charset="-122"/>
              </a:rPr>
              <a:t>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4E79"/>
                </a:solidFill>
                <a:effectLst/>
                <a:latin typeface="Century Gothic" panose="020B0502020202020204" pitchFamily="34" charset="0"/>
                <a:ea typeface="DengXian" panose="02010600030101010101" pitchFamily="2" charset="-122"/>
              </a:rPr>
              <a:t>Aim: </a:t>
            </a:r>
            <a:r>
              <a:rPr lang="en-GB" sz="1200" b="0" dirty="0">
                <a:solidFill>
                  <a:srgbClr val="1F4E79"/>
                </a:solidFill>
                <a:effectLst/>
                <a:latin typeface="Century Gothic" panose="020B0502020202020204" pitchFamily="34" charset="0"/>
                <a:ea typeface="DengXian" panose="02010600030101010101" pitchFamily="2" charset="-122"/>
              </a:rPr>
              <a:t>to practise comprehension and read aloud of new and revisited language and grammar from this and previous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4E79"/>
                </a:solidFill>
                <a:effectLst/>
                <a:latin typeface="Century Gothic" panose="020B0502020202020204" pitchFamily="34" charset="0"/>
                <a:ea typeface="DengXian" panose="02010600030101010101" pitchFamily="2" charset="-122"/>
              </a:rPr>
              <a:t>Procedure: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Both pupils write 5 sentences (in English) made up of words from the table.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They swap sentences.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Partner A tries to say all B’s sentences in Spanish as quickly as possible.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Then Partner B tries to say all A’s sentences </a:t>
            </a:r>
            <a:r>
              <a:rPr lang="en-GB" sz="1200" b="0">
                <a:solidFill>
                  <a:srgbClr val="1F4E79"/>
                </a:solidFill>
                <a:effectLst/>
                <a:latin typeface="Century Gothic" panose="020B0502020202020204" pitchFamily="34" charset="0"/>
                <a:ea typeface="DengXian" panose="02010600030101010101" pitchFamily="2" charset="-122"/>
              </a:rPr>
              <a:t>in Spanish.</a:t>
            </a:r>
            <a:endParaRPr lang="en-GB" sz="1200" b="0" dirty="0">
              <a:solidFill>
                <a:srgbClr val="1F4E79"/>
              </a:solidFill>
              <a:effectLst/>
              <a:latin typeface="Century Gothic" panose="020B0502020202020204" pitchFamily="34" charset="0"/>
              <a:ea typeface="DengXia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32345785-2378-424C-B98F-5A55545C10BB}" type="slidenum">
              <a:rPr lang="en-GB" smtClean="0"/>
              <a:t>19</a:t>
            </a:fld>
            <a:endParaRPr lang="en-GB"/>
          </a:p>
        </p:txBody>
      </p:sp>
    </p:spTree>
    <p:extLst>
      <p:ext uri="{BB962C8B-B14F-4D97-AF65-F5344CB8AC3E}">
        <p14:creationId xmlns:p14="http://schemas.microsoft.com/office/powerpoint/2010/main" val="230366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dirty="0"/>
              <a:t>3 minutes</a:t>
            </a:r>
            <a:br>
              <a:rPr lang="en-GB" dirty="0"/>
            </a:br>
            <a:br>
              <a:rPr lang="en-GB" dirty="0"/>
            </a:br>
            <a:r>
              <a:rPr lang="en-GB" b="1" dirty="0"/>
              <a:t>Aim: </a:t>
            </a:r>
            <a:r>
              <a:rPr lang="en-GB" b="0" dirty="0"/>
              <a:t>to revisit previously taught language in the form of written questions; to practise pronunciation of previously taught words.</a:t>
            </a:r>
            <a:br>
              <a:rPr lang="en-GB" dirty="0"/>
            </a:br>
            <a:br>
              <a:rPr lang="en-GB" dirty="0"/>
            </a:br>
            <a:r>
              <a:rPr lang="en-GB" b="1" dirty="0"/>
              <a:t>Procedure:</a:t>
            </a:r>
            <a:br>
              <a:rPr lang="en-GB" dirty="0"/>
            </a:br>
            <a:r>
              <a:rPr lang="en-GB" dirty="0"/>
              <a:t>1. Students make a quick note of the answers, using number 1-6 and letters.</a:t>
            </a:r>
          </a:p>
          <a:p>
            <a:r>
              <a:rPr lang="en-GB" dirty="0"/>
              <a:t>2. Teacher elicits answers: </a:t>
            </a:r>
            <a:r>
              <a:rPr lang="en-GB" dirty="0" err="1"/>
              <a:t>Número</a:t>
            </a:r>
            <a:r>
              <a:rPr lang="en-GB" dirty="0"/>
              <a:t> uno, </a:t>
            </a:r>
            <a:r>
              <a:rPr lang="en-GB" dirty="0" err="1"/>
              <a:t>qué</a:t>
            </a:r>
            <a:r>
              <a:rPr lang="en-GB" dirty="0"/>
              <a:t> </a:t>
            </a:r>
            <a:r>
              <a:rPr lang="en-GB" dirty="0" err="1"/>
              <a:t>letra</a:t>
            </a:r>
            <a:r>
              <a:rPr lang="en-GB" dirty="0"/>
              <a:t> es? Student: D. Teacher: </a:t>
            </a:r>
            <a:r>
              <a:rPr lang="en-GB" dirty="0" err="1"/>
              <a:t>Muy</a:t>
            </a:r>
            <a:r>
              <a:rPr lang="en-GB" dirty="0"/>
              <a:t> bien.  ¿</a:t>
            </a:r>
            <a:r>
              <a:rPr lang="en-GB" dirty="0" err="1"/>
              <a:t>Cómo</a:t>
            </a:r>
            <a:r>
              <a:rPr lang="en-GB" dirty="0"/>
              <a:t> se dice la </a:t>
            </a:r>
            <a:r>
              <a:rPr lang="en-GB" dirty="0" err="1"/>
              <a:t>pregunta</a:t>
            </a:r>
            <a:r>
              <a:rPr lang="en-GB" dirty="0"/>
              <a:t> </a:t>
            </a:r>
            <a:r>
              <a:rPr lang="en-GB" dirty="0" err="1"/>
              <a:t>en</a:t>
            </a:r>
            <a:r>
              <a:rPr lang="en-GB" dirty="0"/>
              <a:t> </a:t>
            </a:r>
            <a:r>
              <a:rPr lang="en-GB" dirty="0" err="1"/>
              <a:t>inglés</a:t>
            </a:r>
            <a:r>
              <a:rPr lang="en-GB" dirty="0"/>
              <a:t>?   ¿</a:t>
            </a:r>
            <a:r>
              <a:rPr lang="en-GB" dirty="0" err="1"/>
              <a:t>Cómo</a:t>
            </a:r>
            <a:r>
              <a:rPr lang="en-GB" dirty="0"/>
              <a:t> se dice </a:t>
            </a:r>
            <a:r>
              <a:rPr lang="en-GB" dirty="0" err="1"/>
              <a:t>en</a:t>
            </a:r>
            <a:r>
              <a:rPr lang="en-GB" dirty="0"/>
              <a:t> </a:t>
            </a:r>
            <a:r>
              <a:rPr lang="en-GB" dirty="0" err="1"/>
              <a:t>español</a:t>
            </a:r>
            <a:r>
              <a:rPr lang="en-GB" dirty="0"/>
              <a:t>?</a:t>
            </a:r>
            <a:br>
              <a:rPr lang="en-GB" dirty="0"/>
            </a:br>
            <a:r>
              <a:rPr lang="en-GB" dirty="0"/>
              <a:t>3. Continue with items 2-6.</a:t>
            </a:r>
          </a:p>
        </p:txBody>
      </p:sp>
      <p:sp>
        <p:nvSpPr>
          <p:cNvPr id="4" name="Slide Number Placeholder 3"/>
          <p:cNvSpPr>
            <a:spLocks noGrp="1"/>
          </p:cNvSpPr>
          <p:nvPr>
            <p:ph type="sldNum" sz="quarter" idx="5"/>
          </p:nvPr>
        </p:nvSpPr>
        <p:spPr/>
        <p:txBody>
          <a:bodyPr/>
          <a:lstStyle/>
          <a:p>
            <a:fld id="{32345785-2378-424C-B98F-5A55545C10BB}" type="slidenum">
              <a:rPr lang="en-GB" smtClean="0"/>
              <a:t>2</a:t>
            </a:fld>
            <a:endParaRPr lang="en-GB"/>
          </a:p>
        </p:txBody>
      </p:sp>
    </p:spTree>
    <p:extLst>
      <p:ext uri="{BB962C8B-B14F-4D97-AF65-F5344CB8AC3E}">
        <p14:creationId xmlns:p14="http://schemas.microsoft.com/office/powerpoint/2010/main" val="133997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4E79"/>
                </a:solidFill>
                <a:effectLst/>
                <a:latin typeface="Century Gothic" panose="020B0502020202020204" pitchFamily="34" charset="0"/>
                <a:ea typeface="DengXian" panose="02010600030101010101" pitchFamily="2" charset="-122"/>
              </a:rPr>
              <a:t>Timing: </a:t>
            </a:r>
            <a:r>
              <a:rPr lang="en-GB" sz="1200" b="0" dirty="0">
                <a:solidFill>
                  <a:srgbClr val="1F4E79"/>
                </a:solidFill>
                <a:effectLst/>
                <a:latin typeface="Century Gothic" panose="020B0502020202020204" pitchFamily="34" charset="0"/>
                <a:ea typeface="DengXian" panose="02010600030101010101" pitchFamily="2" charset="-122"/>
              </a:rPr>
              <a:t>5 -10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4E79"/>
                </a:solidFill>
                <a:effectLst/>
                <a:latin typeface="Century Gothic" panose="020B0502020202020204" pitchFamily="34" charset="0"/>
                <a:ea typeface="DengXian" panose="02010600030101010101" pitchFamily="2" charset="-122"/>
              </a:rPr>
              <a:t>Aim: </a:t>
            </a:r>
            <a:r>
              <a:rPr lang="en-GB" sz="1200" b="0" dirty="0">
                <a:solidFill>
                  <a:srgbClr val="1F4E79"/>
                </a:solidFill>
                <a:effectLst/>
                <a:latin typeface="Century Gothic" panose="020B0502020202020204" pitchFamily="34" charset="0"/>
                <a:ea typeface="DengXian" panose="02010600030101010101" pitchFamily="2" charset="-122"/>
              </a:rPr>
              <a:t>to practise written production of new and revisited language and grammar from this and previous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4E79"/>
                </a:solidFill>
                <a:effectLst/>
                <a:latin typeface="Century Gothic" panose="020B0502020202020204" pitchFamily="34" charset="0"/>
                <a:ea typeface="DengXian" panose="02010600030101010101" pitchFamily="2" charset="-122"/>
              </a:rPr>
              <a:t>Procedure: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Teacher clicks to bring up prompt 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Students write the sentence in Spanish.</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Teacher clicks to provide feedback.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Continue with items 2-5.</a:t>
            </a:r>
          </a:p>
          <a:p>
            <a:endParaRPr lang="en-GB" dirty="0"/>
          </a:p>
          <a:p>
            <a:r>
              <a:rPr lang="en-GB" b="1" dirty="0"/>
              <a:t>Notes</a:t>
            </a:r>
            <a:r>
              <a:rPr lang="en-GB" dirty="0"/>
              <a:t>:</a:t>
            </a:r>
          </a:p>
          <a:p>
            <a:r>
              <a:rPr lang="en-GB" dirty="0"/>
              <a:t>1) If there is more time, students can continue the activity in pairs OR the teacher can continue to give prompts for further sentences.</a:t>
            </a:r>
            <a:br>
              <a:rPr lang="en-GB" dirty="0"/>
            </a:br>
            <a:r>
              <a:rPr lang="en-GB" dirty="0"/>
              <a:t>2) If more support is needed, students could use the Knowledge Organiser or their Language Guide, but encourage most students to work from memory.  Tell them it is not a test and they will learn more by trying to remember the words, than by copying them across from a written source.</a:t>
            </a:r>
            <a:br>
              <a:rPr lang="en-GB" dirty="0"/>
            </a:br>
            <a:r>
              <a:rPr lang="en-GB" dirty="0"/>
              <a:t>3) This activity could also be completed as a speaking activity.</a:t>
            </a:r>
          </a:p>
        </p:txBody>
      </p:sp>
      <p:sp>
        <p:nvSpPr>
          <p:cNvPr id="4" name="Slide Number Placeholder 3"/>
          <p:cNvSpPr>
            <a:spLocks noGrp="1"/>
          </p:cNvSpPr>
          <p:nvPr>
            <p:ph type="sldNum" sz="quarter" idx="5"/>
          </p:nvPr>
        </p:nvSpPr>
        <p:spPr/>
        <p:txBody>
          <a:bodyPr/>
          <a:lstStyle/>
          <a:p>
            <a:fld id="{32345785-2378-424C-B98F-5A55545C10BB}" type="slidenum">
              <a:rPr lang="en-GB" smtClean="0"/>
              <a:t>20</a:t>
            </a:fld>
            <a:endParaRPr lang="en-GB"/>
          </a:p>
        </p:txBody>
      </p:sp>
    </p:spTree>
    <p:extLst>
      <p:ext uri="{BB962C8B-B14F-4D97-AF65-F5344CB8AC3E}">
        <p14:creationId xmlns:p14="http://schemas.microsoft.com/office/powerpoint/2010/main" val="424462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Consolidation of SSC [</a:t>
            </a:r>
            <a:r>
              <a:rPr lang="en-GB" b="0" dirty="0" err="1"/>
              <a:t>ce</a:t>
            </a:r>
            <a:r>
              <a:rPr lang="en-GB" b="0" dirty="0"/>
              <a:t>],</a:t>
            </a:r>
            <a:r>
              <a:rPr lang="en-GB" b="0" baseline="0" dirty="0"/>
              <a:t> </a:t>
            </a:r>
            <a:r>
              <a:rPr lang="en-GB" b="0" dirty="0"/>
              <a:t>[ci]</a:t>
            </a:r>
            <a:br>
              <a:rPr lang="en-GB" b="1" dirty="0"/>
            </a:br>
            <a:r>
              <a:rPr lang="en-GB" b="0" dirty="0"/>
              <a:t>Introduction</a:t>
            </a:r>
            <a:r>
              <a:rPr lang="en-GB" b="0" baseline="0" dirty="0"/>
              <a:t> of</a:t>
            </a:r>
            <a:r>
              <a:rPr lang="en-GB" dirty="0"/>
              <a:t> </a:t>
            </a:r>
            <a:r>
              <a:rPr lang="en-GB" sz="1200" b="0" dirty="0">
                <a:solidFill>
                  <a:prstClr val="white"/>
                </a:solidFill>
              </a:rPr>
              <a:t>present tense </a:t>
            </a:r>
            <a:r>
              <a:rPr lang="en-GB" sz="1200" b="0" i="0" baseline="0" dirty="0">
                <a:solidFill>
                  <a:prstClr val="white"/>
                </a:solidFill>
                <a:latin typeface="Calibri" panose="020F0502020204030204" pitchFamily="34" charset="0"/>
                <a:cs typeface="Calibri" panose="020F0502020204030204" pitchFamily="34" charset="0"/>
              </a:rPr>
              <a:t>–</a:t>
            </a:r>
            <a:r>
              <a:rPr lang="en-GB" sz="1200" b="0" dirty="0" err="1">
                <a:solidFill>
                  <a:prstClr val="white"/>
                </a:solidFill>
              </a:rPr>
              <a:t>ar</a:t>
            </a:r>
            <a:r>
              <a:rPr lang="en-GB" sz="1200" b="0" dirty="0">
                <a:solidFill>
                  <a:prstClr val="white"/>
                </a:solidFill>
              </a:rPr>
              <a:t> verbs: 2nd person singular (-as)</a:t>
            </a:r>
            <a:endParaRPr lang="en-GB" sz="1200" b="0" i="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prstClr val="white"/>
                </a:solidFill>
                <a:latin typeface="Calibri" panose="020F0502020204030204" pitchFamily="34" charset="0"/>
                <a:cs typeface="Calibri" panose="020F0502020204030204" pitchFamily="34" charset="0"/>
              </a:rPr>
              <a:t>Consolidation of present</a:t>
            </a:r>
            <a:r>
              <a:rPr lang="en-GB" sz="1200" b="0" i="0" baseline="0" dirty="0">
                <a:solidFill>
                  <a:prstClr val="white"/>
                </a:solidFill>
                <a:latin typeface="Calibri" panose="020F0502020204030204" pitchFamily="34" charset="0"/>
                <a:cs typeface="Calibri" panose="020F0502020204030204" pitchFamily="34" charset="0"/>
              </a:rPr>
              <a:t> tense –</a:t>
            </a:r>
            <a:r>
              <a:rPr lang="en-GB" sz="1200" b="0" i="0" baseline="0" dirty="0" err="1">
                <a:solidFill>
                  <a:prstClr val="white"/>
                </a:solidFill>
                <a:latin typeface="Calibri" panose="020F0502020204030204" pitchFamily="34" charset="0"/>
                <a:cs typeface="Calibri" panose="020F0502020204030204" pitchFamily="34" charset="0"/>
              </a:rPr>
              <a:t>ar</a:t>
            </a:r>
            <a:r>
              <a:rPr lang="en-GB" sz="1200" b="0" i="0" baseline="0" dirty="0">
                <a:solidFill>
                  <a:prstClr val="white"/>
                </a:solidFill>
                <a:latin typeface="Calibri" panose="020F0502020204030204" pitchFamily="34" charset="0"/>
                <a:cs typeface="Calibri" panose="020F0502020204030204" pitchFamily="34" charset="0"/>
              </a:rPr>
              <a:t> verbs </a:t>
            </a:r>
            <a:r>
              <a:rPr lang="en-GB" sz="1200" b="0" i="0" dirty="0">
                <a:solidFill>
                  <a:prstClr val="white"/>
                </a:solidFill>
                <a:latin typeface="Calibri" panose="020F0502020204030204" pitchFamily="34" charset="0"/>
                <a:cs typeface="Calibri" panose="020F0502020204030204" pitchFamily="34" charset="0"/>
              </a:rPr>
              <a:t>1</a:t>
            </a:r>
            <a:r>
              <a:rPr lang="en-GB" sz="1200" b="0" i="0" baseline="30000" dirty="0">
                <a:solidFill>
                  <a:prstClr val="white"/>
                </a:solidFill>
                <a:latin typeface="Calibri" panose="020F0502020204030204" pitchFamily="34" charset="0"/>
                <a:cs typeface="Calibri" panose="020F0502020204030204" pitchFamily="34" charset="0"/>
              </a:rPr>
              <a:t>st</a:t>
            </a:r>
            <a:r>
              <a:rPr lang="en-GB" sz="1200" b="0" i="0" dirty="0">
                <a:solidFill>
                  <a:prstClr val="white"/>
                </a:solidFill>
                <a:latin typeface="Calibri" panose="020F0502020204030204" pitchFamily="34" charset="0"/>
                <a:cs typeface="Calibri" panose="020F0502020204030204" pitchFamily="34" charset="0"/>
              </a:rPr>
              <a:t> person singular (-o)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prstClr val="white"/>
                </a:solidFill>
                <a:latin typeface="Calibri" panose="020F0502020204030204" pitchFamily="34" charset="0"/>
                <a:cs typeface="Calibri" panose="020F0502020204030204" pitchFamily="34" charset="0"/>
              </a:rPr>
              <a:t>Consolidation of present</a:t>
            </a:r>
            <a:r>
              <a:rPr lang="en-GB" sz="1200" b="0" i="0" baseline="0" dirty="0">
                <a:solidFill>
                  <a:prstClr val="white"/>
                </a:solidFill>
                <a:latin typeface="Calibri" panose="020F0502020204030204" pitchFamily="34" charset="0"/>
                <a:cs typeface="Calibri" panose="020F0502020204030204" pitchFamily="34" charset="0"/>
              </a:rPr>
              <a:t> tense –</a:t>
            </a:r>
            <a:r>
              <a:rPr lang="en-GB" sz="1200" b="0" i="0" baseline="0" dirty="0" err="1">
                <a:solidFill>
                  <a:prstClr val="white"/>
                </a:solidFill>
                <a:latin typeface="Calibri" panose="020F0502020204030204" pitchFamily="34" charset="0"/>
                <a:cs typeface="Calibri" panose="020F0502020204030204" pitchFamily="34" charset="0"/>
              </a:rPr>
              <a:t>ar</a:t>
            </a:r>
            <a:r>
              <a:rPr lang="en-GB" sz="1200" b="0" i="0" baseline="0" dirty="0">
                <a:solidFill>
                  <a:prstClr val="white"/>
                </a:solidFill>
                <a:latin typeface="Calibri" panose="020F0502020204030204" pitchFamily="34" charset="0"/>
                <a:cs typeface="Calibri" panose="020F0502020204030204" pitchFamily="34" charset="0"/>
              </a:rPr>
              <a:t> verbs </a:t>
            </a:r>
            <a:r>
              <a:rPr lang="en-GB" sz="1200" b="0" i="0" dirty="0">
                <a:solidFill>
                  <a:prstClr val="white"/>
                </a:solidFill>
                <a:latin typeface="Calibri" panose="020F0502020204030204" pitchFamily="34" charset="0"/>
                <a:cs typeface="Calibri" panose="020F0502020204030204" pitchFamily="34" charset="0"/>
              </a:rPr>
              <a:t>3</a:t>
            </a:r>
            <a:r>
              <a:rPr lang="en-GB" sz="1200" b="0" i="0" baseline="30000" dirty="0">
                <a:solidFill>
                  <a:prstClr val="white"/>
                </a:solidFill>
                <a:latin typeface="Calibri" panose="020F0502020204030204" pitchFamily="34" charset="0"/>
                <a:cs typeface="Calibri" panose="020F0502020204030204" pitchFamily="34" charset="0"/>
              </a:rPr>
              <a:t>rd</a:t>
            </a:r>
            <a:r>
              <a:rPr lang="en-GB" sz="1200" b="0" i="0" dirty="0">
                <a:solidFill>
                  <a:prstClr val="white"/>
                </a:solidFill>
                <a:latin typeface="Calibri" panose="020F0502020204030204" pitchFamily="34" charset="0"/>
                <a:cs typeface="Calibri" panose="020F0502020204030204" pitchFamily="34" charset="0"/>
              </a:rPr>
              <a:t> person singular (-a)</a:t>
            </a:r>
            <a:endParaRPr lang="en-GB" sz="1200" b="0" i="0" baseline="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prstClr val="white"/>
                </a:solidFill>
                <a:latin typeface="Calibri" panose="020F0502020204030204" pitchFamily="34" charset="0"/>
                <a:cs typeface="Calibri" panose="020F0502020204030204" pitchFamily="34" charset="0"/>
              </a:rPr>
              <a:t>Consolidation of indefinite articles</a:t>
            </a:r>
            <a:endParaRPr lang="en-GB" sz="1200" b="0" i="0" baseline="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1" dirty="0"/>
              <a:t>Word frequency </a:t>
            </a:r>
            <a:r>
              <a:rPr lang="en-GB" b="1" baseline="0" dirty="0"/>
              <a:t>(1 is the most frequent word in Spanish): </a:t>
            </a: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7.1.1.7 (introduce) </a:t>
            </a:r>
            <a:r>
              <a:rPr lang="es-ES" b="0" dirty="0"/>
              <a:t>necesitar [276]; usar [317]; llevar¹ [75];  zapato [1477]; vaso [1609]; producto [394]; bolsa [1581]; camisa [1873]; cosa [69]; ayuda [784]; voluntario¹ [2732]; gracias [275]; de nada [nada-87]; luego¹ [150]</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7.1.1.4 (revisit) </a:t>
            </a:r>
            <a:r>
              <a:rPr lang="es-ES" b="0" dirty="0"/>
              <a:t>tener [19]; tengo; tiene; tienes; moneda [1577]; cama [609]; casa [106]; cámara [903]; bicicleta [3684]; libro [230]; barco [1384]; bolígrafo [&gt;5000]; gato [1728]; ¿qué? [50]; nuevo [94]; un/a [6]; lee [leer-209]; frase [1036]; letra [977]; papel [393]</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Source:</a:t>
            </a:r>
            <a:r>
              <a:rPr lang="es-ES" baseline="0" dirty="0"/>
              <a:t> Davies, M. &amp; Davies, K. (2018</a:t>
            </a:r>
            <a:r>
              <a:rPr lang="es-ES" i="1" baseline="0" dirty="0"/>
              <a:t>). A frequency dictionary of Spanish: Core vocabulary for learners </a:t>
            </a:r>
            <a:r>
              <a:rPr lang="es-ES" baseline="0" dirty="0"/>
              <a:t>(2nd ed.). Routledge: London</a:t>
            </a:r>
            <a:endParaRPr lang="en-GB" sz="1200"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43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dirty="0"/>
              <a:t>3 minutes</a:t>
            </a:r>
            <a:br>
              <a:rPr lang="en-GB" dirty="0"/>
            </a:br>
            <a:br>
              <a:rPr lang="en-GB" dirty="0"/>
            </a:br>
            <a:r>
              <a:rPr lang="en-GB" b="1" dirty="0"/>
              <a:t>Aim: </a:t>
            </a:r>
            <a:r>
              <a:rPr lang="en-GB" b="0" dirty="0"/>
              <a:t>to revisit mainly previously-taught language in the form of written questions and answers; to practise pronunciation of previously taught words and three unknown words – Celeste, Murcia, mochila.</a:t>
            </a:r>
            <a:br>
              <a:rPr lang="en-GB" dirty="0"/>
            </a:br>
            <a:br>
              <a:rPr lang="en-GB" dirty="0"/>
            </a:br>
            <a:r>
              <a:rPr lang="en-GB" b="1" dirty="0"/>
              <a:t>Procedure:</a:t>
            </a:r>
            <a:br>
              <a:rPr lang="en-GB" dirty="0"/>
            </a:br>
            <a:r>
              <a:rPr lang="en-GB" dirty="0"/>
              <a:t>1. Students practise the dialogue in pairs, matching the correct answers to questions as they speak.</a:t>
            </a:r>
          </a:p>
          <a:p>
            <a:r>
              <a:rPr lang="en-GB" dirty="0"/>
              <a:t>2. Teacher elicits answers by asking the questions, with students responding chorally.</a:t>
            </a:r>
          </a:p>
          <a:p>
            <a:endParaRPr lang="en-GB" dirty="0"/>
          </a:p>
        </p:txBody>
      </p:sp>
      <p:sp>
        <p:nvSpPr>
          <p:cNvPr id="4" name="Slide Number Placeholder 3"/>
          <p:cNvSpPr>
            <a:spLocks noGrp="1"/>
          </p:cNvSpPr>
          <p:nvPr>
            <p:ph type="sldNum" sz="quarter" idx="5"/>
          </p:nvPr>
        </p:nvSpPr>
        <p:spPr/>
        <p:txBody>
          <a:bodyPr/>
          <a:lstStyle/>
          <a:p>
            <a:fld id="{32345785-2378-424C-B98F-5A55545C10BB}" type="slidenum">
              <a:rPr lang="en-GB" smtClean="0"/>
              <a:t>22</a:t>
            </a:fld>
            <a:endParaRPr lang="en-GB"/>
          </a:p>
        </p:txBody>
      </p:sp>
    </p:spTree>
    <p:extLst>
      <p:ext uri="{BB962C8B-B14F-4D97-AF65-F5344CB8AC3E}">
        <p14:creationId xmlns:p14="http://schemas.microsoft.com/office/powerpoint/2010/main" val="173507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 </a:t>
            </a:r>
            <a:r>
              <a:rPr lang="en-US" b="0" dirty="0"/>
              <a:t>3 minutes</a:t>
            </a:r>
          </a:p>
          <a:p>
            <a:endParaRPr lang="en-US" b="1" dirty="0"/>
          </a:p>
          <a:p>
            <a:r>
              <a:rPr lang="en-US" b="1" dirty="0"/>
              <a:t>Aim: </a:t>
            </a:r>
            <a:r>
              <a:rPr lang="en-GB" i="0" baseline="0" dirty="0"/>
              <a:t>to practise spoken production of 8 previously taught verbs.</a:t>
            </a:r>
          </a:p>
          <a:p>
            <a:endParaRPr lang="en-US" b="1" dirty="0"/>
          </a:p>
          <a:p>
            <a:r>
              <a:rPr lang="en-US" b="1" dirty="0"/>
              <a:t>Procedure:</a:t>
            </a:r>
          </a:p>
          <a:p>
            <a:pPr marL="228600" indent="-228600">
              <a:buAutoNum type="arabicPeriod"/>
            </a:pPr>
            <a:r>
              <a:rPr lang="en-US" b="0" dirty="0"/>
              <a:t>Given students a minute to work with a partner to try to recall orally each of the 8 verbs in Spanish.</a:t>
            </a:r>
          </a:p>
          <a:p>
            <a:pPr marL="228600" indent="-228600">
              <a:buAutoNum type="arabicPeriod"/>
            </a:pPr>
            <a:r>
              <a:rPr lang="en-US" b="0" dirty="0"/>
              <a:t>Elicit responses chorally and click to reveal the answers.</a:t>
            </a:r>
          </a:p>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46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Timing: </a:t>
            </a:r>
            <a:r>
              <a:rPr lang="en-GB" dirty="0"/>
              <a:t>2</a:t>
            </a:r>
            <a:r>
              <a:rPr lang="en-GB" baseline="0" dirty="0"/>
              <a:t> minutes</a:t>
            </a:r>
            <a:endParaRPr lang="en-GB" dirty="0"/>
          </a:p>
          <a:p>
            <a:endParaRPr lang="en-GB" dirty="0"/>
          </a:p>
          <a:p>
            <a:r>
              <a:rPr lang="en-GB" b="1" dirty="0"/>
              <a:t>Aim: </a:t>
            </a:r>
            <a:r>
              <a:rPr lang="en-GB" b="0" dirty="0"/>
              <a:t>to introduce the 2</a:t>
            </a:r>
            <a:r>
              <a:rPr lang="en-GB" b="0" baseline="30000" dirty="0"/>
              <a:t>nd</a:t>
            </a:r>
            <a:r>
              <a:rPr lang="en-GB" b="0" dirty="0"/>
              <a:t> person singular form of present</a:t>
            </a:r>
            <a:r>
              <a:rPr lang="en-GB" b="0" baseline="0" dirty="0"/>
              <a:t> tense –</a:t>
            </a:r>
            <a:r>
              <a:rPr lang="en-GB" b="0" baseline="0" dirty="0" err="1"/>
              <a:t>ar</a:t>
            </a:r>
            <a:r>
              <a:rPr lang="en-GB" b="0" baseline="0" dirty="0"/>
              <a:t> verbs.</a:t>
            </a:r>
          </a:p>
          <a:p>
            <a:endParaRPr lang="en-GB" b="0" baseline="0" dirty="0"/>
          </a:p>
          <a:p>
            <a:r>
              <a:rPr lang="en-GB" b="1" baseline="0" dirty="0"/>
              <a:t>Procedure: </a:t>
            </a:r>
          </a:p>
          <a:p>
            <a:r>
              <a:rPr lang="en-GB" b="0" baseline="0" dirty="0"/>
              <a:t>1. Click to bring up each part of the explanation.</a:t>
            </a:r>
            <a:endParaRPr lang="en-GB" b="0" dirty="0"/>
          </a:p>
          <a:p>
            <a:endParaRPr lang="en-GB" dirty="0"/>
          </a:p>
          <a:p>
            <a:r>
              <a:rPr lang="en-GB" b="1" dirty="0"/>
              <a:t>Notes:</a:t>
            </a:r>
          </a:p>
          <a:p>
            <a:r>
              <a:rPr lang="en-GB" dirty="0"/>
              <a:t>1.</a:t>
            </a:r>
            <a:r>
              <a:rPr lang="en-GB" baseline="0" dirty="0"/>
              <a:t> </a:t>
            </a:r>
            <a:r>
              <a:rPr lang="en-GB" dirty="0"/>
              <a:t>The 3</a:t>
            </a:r>
            <a:r>
              <a:rPr lang="en-GB" baseline="30000" dirty="0"/>
              <a:t>rd</a:t>
            </a:r>
            <a:r>
              <a:rPr lang="en-GB" dirty="0"/>
              <a:t> person</a:t>
            </a:r>
            <a:r>
              <a:rPr lang="en-GB" baseline="0" dirty="0"/>
              <a:t> singular form is used for comparison with the new verb form (2</a:t>
            </a:r>
            <a:r>
              <a:rPr lang="en-GB" baseline="30000" dirty="0"/>
              <a:t>nd</a:t>
            </a:r>
            <a:r>
              <a:rPr lang="en-GB" baseline="0" dirty="0"/>
              <a:t> person singular) as it was introduced last week in the SoW.</a:t>
            </a:r>
          </a:p>
          <a:p>
            <a:r>
              <a:rPr lang="en-GB" baseline="0" dirty="0"/>
              <a:t>2. The 1</a:t>
            </a:r>
            <a:r>
              <a:rPr lang="en-GB" baseline="30000" dirty="0"/>
              <a:t>st</a:t>
            </a:r>
            <a:r>
              <a:rPr lang="en-GB" baseline="0" dirty="0"/>
              <a:t> person singular present (-o ending) was taught in lesson 1 of this two-lesson sequence.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3885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 </a:t>
            </a:r>
            <a:r>
              <a:rPr lang="en-US" b="0" dirty="0"/>
              <a:t>5 minutes</a:t>
            </a:r>
          </a:p>
          <a:p>
            <a:endParaRPr lang="en-US" b="1" dirty="0"/>
          </a:p>
          <a:p>
            <a:r>
              <a:rPr lang="en-US" b="1" dirty="0"/>
              <a:t>Aim: </a:t>
            </a:r>
            <a:r>
              <a:rPr lang="en-US" b="0" dirty="0"/>
              <a:t>to practise attending to the meanings of present tense –ar verbs in 2</a:t>
            </a:r>
            <a:r>
              <a:rPr lang="en-US" b="0" baseline="30000" dirty="0"/>
              <a:t>nd</a:t>
            </a:r>
            <a:r>
              <a:rPr lang="en-US" b="0" baseline="0" dirty="0"/>
              <a:t> and 3</a:t>
            </a:r>
            <a:r>
              <a:rPr lang="en-US" b="0" baseline="30000" dirty="0"/>
              <a:t>rd</a:t>
            </a:r>
            <a:r>
              <a:rPr lang="en-US" b="0" baseline="0" dirty="0"/>
              <a:t> person singular.</a:t>
            </a:r>
            <a:endParaRPr lang="en-US" b="0" dirty="0"/>
          </a:p>
          <a:p>
            <a:endParaRPr lang="en-US" b="1" dirty="0"/>
          </a:p>
          <a:p>
            <a:r>
              <a:rPr lang="en-US" b="1" dirty="0"/>
              <a:t>Procedure:</a:t>
            </a:r>
          </a:p>
          <a:p>
            <a:r>
              <a:rPr lang="en-US" b="0" dirty="0"/>
              <a:t>1. Write</a:t>
            </a:r>
            <a:r>
              <a:rPr lang="en-US" b="0" baseline="0" dirty="0"/>
              <a:t> 1-5.</a:t>
            </a:r>
            <a:endParaRPr lang="en-US" b="0" dirty="0"/>
          </a:p>
          <a:p>
            <a:r>
              <a:rPr lang="en-US" b="0" dirty="0"/>
              <a:t>2.</a:t>
            </a:r>
            <a:r>
              <a:rPr lang="en-US" b="0" baseline="0" dirty="0"/>
              <a:t> Read the sentence.</a:t>
            </a:r>
            <a:endParaRPr lang="en-US" b="0" dirty="0"/>
          </a:p>
          <a:p>
            <a:r>
              <a:rPr lang="en-US" b="0" dirty="0"/>
              <a:t>3. For</a:t>
            </a:r>
            <a:r>
              <a:rPr lang="en-US" b="0" baseline="0" dirty="0"/>
              <a:t> each sentence, write ‘you’ or ‘she’.</a:t>
            </a:r>
            <a:endParaRPr lang="en-US" b="0" dirty="0"/>
          </a:p>
          <a:p>
            <a:endParaRPr lang="en-US" b="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 </a:t>
            </a:r>
            <a:r>
              <a:rPr lang="en-US" b="0" dirty="0"/>
              <a:t>7</a:t>
            </a:r>
            <a:r>
              <a:rPr lang="en-US" b="0" baseline="0" dirty="0"/>
              <a:t> minutes</a:t>
            </a:r>
            <a:endParaRPr lang="en-US" b="0"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dirty="0"/>
              <a:t>to revisit question</a:t>
            </a:r>
            <a:r>
              <a:rPr lang="en-GB" baseline="0" dirty="0"/>
              <a:t> words and yes-no questions along with the same pair of verb forms (2</a:t>
            </a:r>
            <a:r>
              <a:rPr lang="en-GB" baseline="30000" dirty="0"/>
              <a:t>nd</a:t>
            </a:r>
            <a:r>
              <a:rPr lang="en-GB" baseline="0" dirty="0"/>
              <a:t> person singular vs 3</a:t>
            </a:r>
            <a:r>
              <a:rPr lang="en-GB" baseline="30000" dirty="0"/>
              <a:t>rd</a:t>
            </a:r>
            <a:r>
              <a:rPr lang="en-GB" baseline="0" dirty="0"/>
              <a:t> person singular). </a:t>
            </a:r>
            <a:endParaRPr lang="en-US" b="1" dirty="0"/>
          </a:p>
          <a:p>
            <a:endParaRPr lang="en-US" b="1" dirty="0"/>
          </a:p>
          <a:p>
            <a:r>
              <a:rPr lang="en-US" b="1" dirty="0"/>
              <a:t>Procedure:</a:t>
            </a:r>
          </a:p>
          <a:p>
            <a:r>
              <a:rPr lang="en-US" b="0" dirty="0"/>
              <a:t>1. Students read the</a:t>
            </a:r>
            <a:r>
              <a:rPr lang="en-US" b="0" baseline="0" dirty="0"/>
              <a:t> sentences.</a:t>
            </a:r>
            <a:endParaRPr lang="en-US" b="0" dirty="0"/>
          </a:p>
          <a:p>
            <a:r>
              <a:rPr lang="en-US" b="0" dirty="0"/>
              <a:t>2. They translate them</a:t>
            </a:r>
            <a:r>
              <a:rPr lang="en-US" b="0" baseline="0" dirty="0"/>
              <a:t> into English.</a:t>
            </a:r>
            <a:endParaRPr lang="en-US" b="0" dirty="0"/>
          </a:p>
          <a:p>
            <a:r>
              <a:rPr lang="en-US" b="0" dirty="0"/>
              <a:t>3. Teacher</a:t>
            </a:r>
            <a:r>
              <a:rPr lang="en-US" b="0" baseline="0" dirty="0"/>
              <a:t> checks the answers.</a:t>
            </a:r>
            <a:endParaRPr lang="en-US" b="0" dirty="0"/>
          </a:p>
          <a:p>
            <a:endParaRPr lang="en-GB" baseline="0" dirty="0"/>
          </a:p>
          <a:p>
            <a:r>
              <a:rPr lang="en-GB" b="1" baseline="0" dirty="0"/>
              <a:t>Note: </a:t>
            </a:r>
            <a:r>
              <a:rPr lang="en-GB" baseline="0" dirty="0"/>
              <a:t>This could be done as a ‘think-pair-share’ and feedback task, rather than a written activity.  The following slide offers an extension to the task, whereby the Spanish questions are then re-covered, to prompt students to produce Spanish from the English prompts.</a:t>
            </a:r>
            <a:endParaRPr lang="en-US" b="1" dirty="0"/>
          </a:p>
          <a:p>
            <a:endParaRPr lang="en-US" b="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 </a:t>
            </a:r>
            <a:r>
              <a:rPr lang="en-US" b="0" dirty="0"/>
              <a:t>5 minutes</a:t>
            </a:r>
          </a:p>
          <a:p>
            <a:endParaRPr lang="en-US" b="1" dirty="0"/>
          </a:p>
          <a:p>
            <a:r>
              <a:rPr lang="en-US" b="1" dirty="0"/>
              <a:t>Aim: </a:t>
            </a:r>
            <a:r>
              <a:rPr lang="en-US" b="0" dirty="0"/>
              <a:t>to practise attending to present tense -ar verbs in 2</a:t>
            </a:r>
            <a:r>
              <a:rPr lang="en-US" b="0" baseline="30000" dirty="0"/>
              <a:t>nd</a:t>
            </a:r>
            <a:r>
              <a:rPr lang="en-US" b="0" dirty="0"/>
              <a:t> and 3</a:t>
            </a:r>
            <a:r>
              <a:rPr lang="en-US" b="0" baseline="30000" dirty="0"/>
              <a:t>rd</a:t>
            </a:r>
            <a:r>
              <a:rPr lang="en-US" b="0" baseline="0" dirty="0"/>
              <a:t> person singular </a:t>
            </a:r>
            <a:endParaRPr lang="en-US" b="1" dirty="0"/>
          </a:p>
          <a:p>
            <a:endParaRPr lang="en-US" b="1" dirty="0"/>
          </a:p>
          <a:p>
            <a:r>
              <a:rPr lang="en-US" b="1" dirty="0"/>
              <a:t>Procedure:</a:t>
            </a:r>
          </a:p>
          <a:p>
            <a:r>
              <a:rPr lang="en-US" b="0" dirty="0"/>
              <a:t>1. Students write 1-6</a:t>
            </a:r>
            <a:r>
              <a:rPr lang="en-US" b="0" baseline="0" dirty="0"/>
              <a:t> on the LHS, with ‘you’ and ‘she’ as they listen.</a:t>
            </a:r>
            <a:endParaRPr lang="en-US" b="0" dirty="0"/>
          </a:p>
          <a:p>
            <a:r>
              <a:rPr lang="en-US" b="0" dirty="0"/>
              <a:t>2. Click on the orange action buttons to play audio.</a:t>
            </a:r>
          </a:p>
          <a:p>
            <a:r>
              <a:rPr lang="en-US" b="0" dirty="0"/>
              <a:t>3. Check answers.</a:t>
            </a:r>
          </a:p>
          <a:p>
            <a:r>
              <a:rPr lang="en-US" b="0" dirty="0"/>
              <a:t>4. Move to next slide for the 2</a:t>
            </a:r>
            <a:r>
              <a:rPr lang="en-US" b="0" baseline="30000" dirty="0"/>
              <a:t>nd</a:t>
            </a:r>
            <a:r>
              <a:rPr lang="en-US" b="0" dirty="0"/>
              <a:t> part of the activity.</a:t>
            </a:r>
          </a:p>
          <a:p>
            <a:r>
              <a:rPr lang="en-US" b="0" baseline="0" dirty="0"/>
              <a:t> </a:t>
            </a:r>
          </a:p>
          <a:p>
            <a:r>
              <a:rPr lang="en-US" b="1" dirty="0"/>
              <a:t>Transcript:</a:t>
            </a:r>
          </a:p>
          <a:p>
            <a:pPr marL="228600" indent="-228600">
              <a:buAutoNum type="arabicPeriod"/>
            </a:pPr>
            <a:r>
              <a:rPr lang="es-CO" sz="1200" kern="1200" dirty="0">
                <a:solidFill>
                  <a:schemeClr val="tx1"/>
                </a:solidFill>
                <a:effectLst/>
                <a:latin typeface="+mn-lt"/>
                <a:ea typeface="+mn-ea"/>
                <a:cs typeface="+mn-cs"/>
              </a:rPr>
              <a:t>Llevas una camisa.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CO" sz="1200" kern="1200" dirty="0">
                <a:solidFill>
                  <a:schemeClr val="tx1"/>
                </a:solidFill>
                <a:effectLst/>
                <a:latin typeface="+mn-lt"/>
                <a:ea typeface="+mn-ea"/>
                <a:cs typeface="+mn-cs"/>
              </a:rPr>
              <a:t>Compras un bolígrafo.</a:t>
            </a:r>
          </a:p>
          <a:p>
            <a:pPr marL="228600" indent="-228600">
              <a:buAutoNum type="arabicPeriod"/>
            </a:pPr>
            <a:r>
              <a:rPr lang="es-CO" sz="1200" kern="1200" dirty="0">
                <a:solidFill>
                  <a:schemeClr val="tx1"/>
                </a:solidFill>
                <a:effectLst/>
                <a:latin typeface="+mn-lt"/>
                <a:ea typeface="+mn-ea"/>
                <a:cs typeface="+mn-cs"/>
              </a:rPr>
              <a:t>Necesita unas cámaras.</a:t>
            </a:r>
            <a:endParaRPr lang="es-CO" sz="1200" kern="1200" baseline="0" dirty="0">
              <a:solidFill>
                <a:schemeClr val="tx1"/>
              </a:solidFill>
              <a:effectLst/>
              <a:latin typeface="+mn-lt"/>
              <a:ea typeface="+mn-ea"/>
              <a:cs typeface="+mn-cs"/>
            </a:endParaRPr>
          </a:p>
          <a:p>
            <a:pPr marL="228600" indent="-228600">
              <a:buAutoNum type="arabicPeriod"/>
            </a:pPr>
            <a:r>
              <a:rPr lang="es-CO" sz="1200" kern="1200" dirty="0">
                <a:solidFill>
                  <a:schemeClr val="tx1"/>
                </a:solidFill>
                <a:effectLst/>
                <a:latin typeface="+mn-lt"/>
                <a:ea typeface="+mn-ea"/>
                <a:cs typeface="+mn-cs"/>
              </a:rPr>
              <a:t>Llega con unos amigos.</a:t>
            </a:r>
          </a:p>
          <a:p>
            <a:pPr marL="228600" indent="-228600">
              <a:buAutoNum type="arabicPeriod"/>
            </a:pPr>
            <a:r>
              <a:rPr lang="es-CO" sz="1200" kern="1200" dirty="0">
                <a:solidFill>
                  <a:schemeClr val="tx1"/>
                </a:solidFill>
                <a:effectLst/>
                <a:latin typeface="+mn-lt"/>
                <a:ea typeface="+mn-ea"/>
                <a:cs typeface="+mn-cs"/>
              </a:rPr>
              <a:t>Compra unos bolígrafos.</a:t>
            </a:r>
          </a:p>
          <a:p>
            <a:pPr marL="228600" indent="-228600">
              <a:buAutoNum type="arabicPeriod"/>
            </a:pPr>
            <a:r>
              <a:rPr lang="en-GB" sz="1200" kern="1200" dirty="0" err="1">
                <a:solidFill>
                  <a:schemeClr val="tx1"/>
                </a:solidFill>
                <a:effectLst/>
                <a:latin typeface="+mn-lt"/>
                <a:ea typeface="+mn-ea"/>
                <a:cs typeface="+mn-cs"/>
              </a:rPr>
              <a:t>Usas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teléfonos</a:t>
            </a:r>
            <a:r>
              <a:rPr lang="en-GB" sz="1200" kern="1200" dirty="0">
                <a:solidFill>
                  <a:schemeClr val="tx1"/>
                </a:solidFill>
                <a:effectLst/>
                <a:latin typeface="+mn-lt"/>
                <a:ea typeface="+mn-ea"/>
                <a:cs typeface="+mn-cs"/>
              </a:rPr>
              <a:t>.</a:t>
            </a:r>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57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 </a:t>
            </a:r>
            <a:r>
              <a:rPr lang="en-US" b="0" dirty="0"/>
              <a:t>5</a:t>
            </a:r>
            <a:r>
              <a:rPr lang="en-US" b="0" baseline="0" dirty="0"/>
              <a:t> minutes</a:t>
            </a:r>
            <a:endParaRPr lang="en-US" b="0" dirty="0"/>
          </a:p>
          <a:p>
            <a:endParaRPr lang="en-US" b="1" dirty="0"/>
          </a:p>
          <a:p>
            <a:r>
              <a:rPr lang="en-US" b="1" dirty="0"/>
              <a:t>Aim: </a:t>
            </a:r>
            <a:r>
              <a:rPr lang="en-US" b="0" dirty="0"/>
              <a:t>to </a:t>
            </a:r>
            <a:r>
              <a:rPr lang="en-US" b="0" dirty="0" err="1"/>
              <a:t>practise</a:t>
            </a:r>
            <a:r>
              <a:rPr lang="en-US" b="0" dirty="0"/>
              <a:t> aural comprehension of previously taught vocabulary.</a:t>
            </a:r>
            <a:endParaRPr lang="en-US" b="1" dirty="0"/>
          </a:p>
          <a:p>
            <a:endParaRPr lang="en-US" b="1" dirty="0"/>
          </a:p>
          <a:p>
            <a:r>
              <a:rPr lang="en-US" b="1" dirty="0"/>
              <a:t>Procedure:</a:t>
            </a:r>
          </a:p>
          <a:p>
            <a:r>
              <a:rPr lang="en-US" b="0" dirty="0"/>
              <a:t>1. Students will have already</a:t>
            </a:r>
            <a:r>
              <a:rPr lang="en-US" b="0" baseline="0" dirty="0"/>
              <a:t> written 1-6 for the 1</a:t>
            </a:r>
            <a:r>
              <a:rPr lang="en-US" b="0" baseline="30000" dirty="0"/>
              <a:t>st</a:t>
            </a:r>
            <a:r>
              <a:rPr lang="en-US" b="0" baseline="0" dirty="0"/>
              <a:t> part of the activity.</a:t>
            </a:r>
            <a:endParaRPr lang="en-US" b="0" dirty="0"/>
          </a:p>
          <a:p>
            <a:r>
              <a:rPr lang="en-US" b="0" dirty="0"/>
              <a:t>2. Students listen again and note down the correct letter of the image. They will need to look carefully at whether the image is singular or plural. </a:t>
            </a:r>
            <a:br>
              <a:rPr lang="en-US" b="0" dirty="0"/>
            </a:br>
            <a:r>
              <a:rPr lang="en-US" b="0" dirty="0"/>
              <a:t>Note: there are 4 distractor images.  Teachers may consider removing these and re-labelling the images if this is too challenging for their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W</a:t>
            </a:r>
            <a:r>
              <a:rPr lang="en-GB" baseline="0" dirty="0"/>
              <a:t>hen checking answers, teachers ask students to say the letter aloud for oral alphabet practice.</a:t>
            </a:r>
            <a:endParaRPr lang="en-US" b="0" dirty="0"/>
          </a:p>
          <a:p>
            <a:endParaRPr lang="en-US" b="0" dirty="0"/>
          </a:p>
          <a:p>
            <a:r>
              <a:rPr lang="en-US" b="1" dirty="0"/>
              <a:t>Transcript:</a:t>
            </a:r>
          </a:p>
          <a:p>
            <a:pPr marL="228600" indent="-228600">
              <a:buAutoNum type="arabicPeriod"/>
            </a:pPr>
            <a:r>
              <a:rPr lang="es-CO" sz="1200" kern="1200" dirty="0">
                <a:solidFill>
                  <a:schemeClr val="tx1"/>
                </a:solidFill>
                <a:effectLst/>
                <a:latin typeface="+mn-lt"/>
                <a:ea typeface="+mn-ea"/>
                <a:cs typeface="+mn-cs"/>
              </a:rPr>
              <a:t>Llevas una camisa.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CO" sz="1200" kern="1200" dirty="0">
                <a:solidFill>
                  <a:schemeClr val="tx1"/>
                </a:solidFill>
                <a:effectLst/>
                <a:latin typeface="+mn-lt"/>
                <a:ea typeface="+mn-ea"/>
                <a:cs typeface="+mn-cs"/>
              </a:rPr>
              <a:t>Compras un bolígrafo.</a:t>
            </a:r>
          </a:p>
          <a:p>
            <a:pPr marL="228600" indent="-228600">
              <a:buAutoNum type="arabicPeriod"/>
            </a:pPr>
            <a:r>
              <a:rPr lang="es-CO" sz="1200" kern="1200" dirty="0">
                <a:solidFill>
                  <a:schemeClr val="tx1"/>
                </a:solidFill>
                <a:effectLst/>
                <a:latin typeface="+mn-lt"/>
                <a:ea typeface="+mn-ea"/>
                <a:cs typeface="+mn-cs"/>
              </a:rPr>
              <a:t>Necesita unas cámaras.</a:t>
            </a:r>
            <a:endParaRPr lang="es-CO" sz="1200" kern="1200" baseline="0" dirty="0">
              <a:solidFill>
                <a:schemeClr val="tx1"/>
              </a:solidFill>
              <a:effectLst/>
              <a:latin typeface="+mn-lt"/>
              <a:ea typeface="+mn-ea"/>
              <a:cs typeface="+mn-cs"/>
            </a:endParaRPr>
          </a:p>
          <a:p>
            <a:pPr marL="228600" indent="-228600">
              <a:buAutoNum type="arabicPeriod"/>
            </a:pPr>
            <a:r>
              <a:rPr lang="es-CO" sz="1200" kern="1200" dirty="0">
                <a:solidFill>
                  <a:schemeClr val="tx1"/>
                </a:solidFill>
                <a:effectLst/>
                <a:latin typeface="+mn-lt"/>
                <a:ea typeface="+mn-ea"/>
                <a:cs typeface="+mn-cs"/>
              </a:rPr>
              <a:t>Llega con unos amigos.</a:t>
            </a:r>
          </a:p>
          <a:p>
            <a:pPr marL="228600" indent="-228600">
              <a:buAutoNum type="arabicPeriod"/>
            </a:pPr>
            <a:r>
              <a:rPr lang="es-CO" sz="1200" kern="1200" dirty="0">
                <a:solidFill>
                  <a:schemeClr val="tx1"/>
                </a:solidFill>
                <a:effectLst/>
                <a:latin typeface="+mn-lt"/>
                <a:ea typeface="+mn-ea"/>
                <a:cs typeface="+mn-cs"/>
              </a:rPr>
              <a:t>Compra unos bolígrafos.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CO" sz="1200" kern="1200" dirty="0">
                <a:solidFill>
                  <a:schemeClr val="tx1"/>
                </a:solidFill>
                <a:effectLst/>
                <a:latin typeface="+mn-lt"/>
                <a:ea typeface="+mn-ea"/>
                <a:cs typeface="+mn-cs"/>
              </a:rPr>
              <a:t>Usas unos teléfonos.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570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8 minutes</a:t>
            </a:r>
          </a:p>
          <a:p>
            <a:endParaRPr lang="en-US" b="1" dirty="0"/>
          </a:p>
          <a:p>
            <a:r>
              <a:rPr lang="en-US" b="1" dirty="0"/>
              <a:t>Aim: </a:t>
            </a:r>
            <a:r>
              <a:rPr lang="en-US" b="0" dirty="0"/>
              <a:t>to </a:t>
            </a:r>
            <a:r>
              <a:rPr lang="en-US" b="0" dirty="0" err="1"/>
              <a:t>practise</a:t>
            </a:r>
            <a:r>
              <a:rPr lang="en-US" b="0" dirty="0"/>
              <a:t> written production of previously taught irregular verbs.</a:t>
            </a:r>
          </a:p>
          <a:p>
            <a:endParaRPr lang="en-US" b="1" dirty="0"/>
          </a:p>
          <a:p>
            <a:r>
              <a:rPr lang="en-US" b="1" dirty="0"/>
              <a:t>Procedure:</a:t>
            </a:r>
          </a:p>
          <a:p>
            <a:pPr marL="228600" indent="-228600">
              <a:buAutoNum type="arabicPeriod"/>
            </a:pPr>
            <a:r>
              <a:rPr lang="en-US" b="0" dirty="0"/>
              <a:t>Students write out the dialogue with the verbs in Spanish.</a:t>
            </a:r>
          </a:p>
          <a:p>
            <a:pPr marL="0" indent="0">
              <a:buNone/>
            </a:pPr>
            <a:r>
              <a:rPr lang="en-US" b="0" dirty="0"/>
              <a:t>Note: click SOS if the whole class will need support with this.  Otherwise, give the written support to certain students, as appropriate to their needs.</a:t>
            </a:r>
            <a:br>
              <a:rPr lang="en-US" b="0" dirty="0"/>
            </a:br>
            <a:r>
              <a:rPr lang="en-US" b="0" dirty="0"/>
              <a:t>2. Elicit the responses and click to reveal the correct verb forms.</a:t>
            </a:r>
          </a:p>
          <a:p>
            <a:endParaRPr lang="en-GB" dirty="0"/>
          </a:p>
        </p:txBody>
      </p:sp>
      <p:sp>
        <p:nvSpPr>
          <p:cNvPr id="4" name="Slide Number Placeholder 3"/>
          <p:cNvSpPr>
            <a:spLocks noGrp="1"/>
          </p:cNvSpPr>
          <p:nvPr>
            <p:ph type="sldNum" sz="quarter" idx="5"/>
          </p:nvPr>
        </p:nvSpPr>
        <p:spPr/>
        <p:txBody>
          <a:bodyPr/>
          <a:lstStyle/>
          <a:p>
            <a:fld id="{32345785-2378-424C-B98F-5A55545C10BB}" type="slidenum">
              <a:rPr lang="en-GB" smtClean="0"/>
              <a:t>29</a:t>
            </a:fld>
            <a:endParaRPr lang="en-GB"/>
          </a:p>
        </p:txBody>
      </p:sp>
    </p:spTree>
    <p:extLst>
      <p:ext uri="{BB962C8B-B14F-4D97-AF65-F5344CB8AC3E}">
        <p14:creationId xmlns:p14="http://schemas.microsoft.com/office/powerpoint/2010/main" val="79605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3 minutes (five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0" baseline="0" dirty="0" err="1"/>
              <a:t>ce</a:t>
            </a:r>
            <a:r>
              <a:rPr lang="en-GB" b="0" baseline="0" dirty="0"/>
              <a:t>] and source word ‘</a:t>
            </a:r>
            <a:r>
              <a:rPr lang="en-GB" b="0" baseline="0" dirty="0" err="1"/>
              <a:t>cerca</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a:t>
            </a:r>
            <a:r>
              <a:rPr lang="en-GB" b="0" baseline="0" dirty="0"/>
              <a:t>of the individual SSC and then the source word (with gesture, if using). </a:t>
            </a:r>
            <a:br>
              <a:rPr lang="en-GB" b="0" baseline="0" dirty="0"/>
            </a:br>
            <a:r>
              <a:rPr lang="en-GB" dirty="0"/>
              <a:t>A possible gesture for this source word would be to</a:t>
            </a:r>
            <a:r>
              <a:rPr lang="en-GB" baseline="0" dirty="0"/>
              <a:t> bring two open palms close together (but not touching)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1" baseline="0" dirty="0"/>
              <a:t>Word frequency (1 is the most frequent word in Spanish): </a:t>
            </a:r>
            <a:br>
              <a:rPr lang="en-GB" baseline="0" dirty="0"/>
            </a:br>
            <a:r>
              <a:rPr lang="en-GB" baseline="0" dirty="0" err="1"/>
              <a:t>cerca</a:t>
            </a:r>
            <a:r>
              <a:rPr lang="en-GB" baseline="0" dirty="0"/>
              <a:t> [1042]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Source:</a:t>
            </a:r>
            <a:r>
              <a:rPr lang="es-ES" baseline="0" dirty="0"/>
              <a:t> Davies, M. &amp; Davies, K. (2018</a:t>
            </a:r>
            <a:r>
              <a:rPr lang="es-ES" i="1" baseline="0" dirty="0"/>
              <a:t>). A frequency dictionary of Spanish: Core vocabulary for learners </a:t>
            </a:r>
            <a:r>
              <a:rPr lang="es-ES" baseline="0" dirty="0"/>
              <a:t>(2nd ed.). Routledge: London</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1216349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2 minutes</a:t>
            </a:r>
          </a:p>
          <a:p>
            <a:endParaRPr lang="en-US" b="1" dirty="0"/>
          </a:p>
          <a:p>
            <a:r>
              <a:rPr lang="en-US" b="1" dirty="0"/>
              <a:t>Aim: </a:t>
            </a:r>
            <a:r>
              <a:rPr lang="en-US" b="0" dirty="0"/>
              <a:t>to </a:t>
            </a:r>
            <a:r>
              <a:rPr lang="en-US" b="0" dirty="0" err="1"/>
              <a:t>practise</a:t>
            </a:r>
            <a:r>
              <a:rPr lang="en-US" b="0" dirty="0"/>
              <a:t> oral recall of these key verbs.</a:t>
            </a:r>
          </a:p>
          <a:p>
            <a:endParaRPr lang="en-US" b="1" dirty="0"/>
          </a:p>
          <a:p>
            <a:r>
              <a:rPr lang="en-US" b="1" dirty="0"/>
              <a:t>Procedure:</a:t>
            </a:r>
          </a:p>
          <a:p>
            <a:pPr marL="0" indent="0">
              <a:buNone/>
            </a:pPr>
            <a:r>
              <a:rPr lang="en-US" b="0" dirty="0"/>
              <a:t>Students try to produce the dialogue in pairs, supplying the verb forms from memory.</a:t>
            </a:r>
          </a:p>
          <a:p>
            <a:endParaRPr lang="en-GB" dirty="0"/>
          </a:p>
        </p:txBody>
      </p:sp>
      <p:sp>
        <p:nvSpPr>
          <p:cNvPr id="4" name="Slide Number Placeholder 3"/>
          <p:cNvSpPr>
            <a:spLocks noGrp="1"/>
          </p:cNvSpPr>
          <p:nvPr>
            <p:ph type="sldNum" sz="quarter" idx="5"/>
          </p:nvPr>
        </p:nvSpPr>
        <p:spPr/>
        <p:txBody>
          <a:bodyPr/>
          <a:lstStyle/>
          <a:p>
            <a:fld id="{32345785-2378-424C-B98F-5A55545C10BB}" type="slidenum">
              <a:rPr lang="en-GB" smtClean="0"/>
              <a:t>30</a:t>
            </a:fld>
            <a:endParaRPr lang="en-GB"/>
          </a:p>
        </p:txBody>
      </p:sp>
    </p:spTree>
    <p:extLst>
      <p:ext uri="{BB962C8B-B14F-4D97-AF65-F5344CB8AC3E}">
        <p14:creationId xmlns:p14="http://schemas.microsoft.com/office/powerpoint/2010/main" val="4022291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sz="1200" b="0" i="0" dirty="0">
                <a:latin typeface="Calibri"/>
                <a:ea typeface="Calibri"/>
                <a:cs typeface="Calibri"/>
                <a:sym typeface="Calibri"/>
              </a:rPr>
              <a:t>Use this slide to set the homework.</a:t>
            </a:r>
          </a:p>
          <a:p>
            <a:pPr marL="0" lvl="0" indent="0" algn="l" rtl="0">
              <a:spcBef>
                <a:spcPts val="0"/>
              </a:spcBef>
              <a:spcAft>
                <a:spcPts val="0"/>
              </a:spcAft>
              <a:buClr>
                <a:schemeClr val="dk1"/>
              </a:buClr>
              <a:buSzPts val="1200"/>
              <a:buFont typeface="Calibri"/>
              <a:buNone/>
            </a:pPr>
            <a:r>
              <a:rPr lang="en-GB" sz="1200" b="0" i="0" dirty="0">
                <a:latin typeface="Calibri"/>
                <a:ea typeface="Calibri"/>
                <a:cs typeface="Calibri"/>
                <a:sym typeface="Calibri"/>
              </a:rPr>
              <a:t>For Y7, the typical homework will be to pre-learn vocabulary for the next lesson.</a:t>
            </a:r>
            <a:br>
              <a:rPr lang="en-GB" sz="1200" b="0" i="0" dirty="0">
                <a:latin typeface="Calibri"/>
                <a:ea typeface="Calibri"/>
                <a:cs typeface="Calibri"/>
                <a:sym typeface="Calibri"/>
              </a:rPr>
            </a:br>
            <a:r>
              <a:rPr lang="en-GB" sz="1200" b="0" i="0" dirty="0">
                <a:latin typeface="Calibri"/>
                <a:ea typeface="Calibri"/>
                <a:cs typeface="Calibri"/>
                <a:sym typeface="Calibri"/>
              </a:rPr>
              <a:t>There is an audio file to accompany the student worksheet.</a:t>
            </a:r>
          </a:p>
          <a:p>
            <a:pPr marL="0" lvl="0" indent="0" algn="l" rtl="0">
              <a:spcBef>
                <a:spcPts val="0"/>
              </a:spcBef>
              <a:spcAft>
                <a:spcPts val="0"/>
              </a:spcAft>
              <a:buClr>
                <a:schemeClr val="dk1"/>
              </a:buClr>
              <a:buSzPts val="1200"/>
              <a:buFont typeface="Calibri"/>
              <a:buNone/>
            </a:pPr>
            <a:endParaRPr lang="en-GB" sz="1200" b="0" i="0" dirty="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lang="en-GB" sz="1200" b="0" i="0" dirty="0">
              <a:latin typeface="Calibri"/>
              <a:ea typeface="Calibri"/>
              <a:cs typeface="Calibri"/>
              <a:sym typeface="Calibri"/>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Notes: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i) Teachers may, in addition, want to recommend use of a particular online app for the pre-learning of each week’s words.</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ii) Quizlet now requires parental involvement / registration / permissions for users below the age of 13, so it is perhaps most suitable for Y9 – 11 students.</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iii) Language Nut hosts LDP vocabulary lists and these are free for schools to use, though there is a registration process.  One benefit is that all of the student tracking data that Language Nut offers  are also available to schools that use the LDP lists for practice. Perhaps this makes it a good option for Y7/8.</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iv) There are other free apps, and new ones are always appearing. Teachers have told us that they are currently using:</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err="1">
                <a:effectLst/>
                <a:latin typeface="Calibri" panose="020F0502020204030204" pitchFamily="34" charset="0"/>
                <a:ea typeface="Calibri" panose="020F0502020204030204" pitchFamily="34" charset="0"/>
                <a:cs typeface="Times New Roman" panose="02020603050405020304" pitchFamily="18" charset="0"/>
              </a:rPr>
              <a:t>Flippity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Wordwall</a:t>
            </a:r>
            <a:r>
              <a:rPr lang="en-GB" sz="1200" dirty="0">
                <a:effectLst/>
                <a:latin typeface="Calibri" panose="020F0502020204030204" pitchFamily="34" charset="0"/>
                <a:ea typeface="Calibri" panose="020F0502020204030204" pitchFamily="34" charset="0"/>
                <a:cs typeface="Times New Roman" panose="02020603050405020304" pitchFamily="18" charset="0"/>
              </a:rPr>
              <a:t> (where using previously-created activities is free).</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v) Gaming Grammar has been acquired by Language Nut.  Its original content should still be available to teachers and much of it is appropriate for Y7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3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OPTIONAL ADDITIONAL READING TASK FOR HOMEWORK</a:t>
            </a:r>
          </a:p>
          <a:p>
            <a:endParaRPr lang="en-GB" baseline="0" dirty="0"/>
          </a:p>
          <a:p>
            <a:r>
              <a:rPr lang="en-US" b="1" dirty="0"/>
              <a:t>Timing:  </a:t>
            </a:r>
            <a:r>
              <a:rPr lang="en-US" b="0" dirty="0"/>
              <a:t>8</a:t>
            </a:r>
            <a:r>
              <a:rPr lang="en-US" b="1" dirty="0"/>
              <a:t>-</a:t>
            </a:r>
            <a:r>
              <a:rPr lang="en-US" b="0" dirty="0"/>
              <a:t>10 minutes</a:t>
            </a:r>
          </a:p>
          <a:p>
            <a:endParaRPr lang="en-US" b="1" dirty="0"/>
          </a:p>
          <a:p>
            <a:r>
              <a:rPr lang="en-US" b="1" dirty="0"/>
              <a:t>Aim: </a:t>
            </a:r>
            <a:r>
              <a:rPr lang="en-US" b="0" dirty="0"/>
              <a:t>to</a:t>
            </a:r>
            <a:r>
              <a:rPr lang="en-US" b="0" baseline="0" dirty="0"/>
              <a:t> practise attending to different forms of present tense –ar verbs and their meanings.</a:t>
            </a:r>
            <a:endParaRPr lang="en-US" b="1" dirty="0"/>
          </a:p>
          <a:p>
            <a:endParaRPr lang="en-US" b="1" dirty="0"/>
          </a:p>
          <a:p>
            <a:r>
              <a:rPr lang="en-US" b="1" dirty="0"/>
              <a:t>Procedure:</a:t>
            </a:r>
          </a:p>
          <a:p>
            <a:r>
              <a:rPr lang="en-US" b="0" dirty="0"/>
              <a:t>1. Students</a:t>
            </a:r>
            <a:r>
              <a:rPr lang="en-US" b="0" baseline="0" dirty="0"/>
              <a:t> read the English sentence and decide which of the three options is correct.</a:t>
            </a:r>
            <a:endParaRPr lang="en-US" b="0" dirty="0"/>
          </a:p>
          <a:p>
            <a:r>
              <a:rPr lang="en-US" b="0" dirty="0"/>
              <a:t>2. Teacher checks answers.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1. This </a:t>
            </a:r>
            <a:r>
              <a:rPr lang="en-GB" baseline="0" dirty="0"/>
              <a:t>task gives teachers the opportunity to sow the seed of an idea for using language beyond the classroom.  Not all will do it, of course, but </a:t>
            </a:r>
            <a:r>
              <a:rPr lang="en-GB" sz="1200" kern="1200" baseline="0" dirty="0">
                <a:solidFill>
                  <a:schemeClr val="tx1"/>
                </a:solidFill>
                <a:effectLst/>
                <a:latin typeface="+mn-lt"/>
                <a:ea typeface="+mn-ea"/>
                <a:cs typeface="+mn-cs"/>
              </a:rPr>
              <a:t>setting them </a:t>
            </a:r>
            <a:r>
              <a:rPr lang="en-GB" sz="1200" kern="1200" dirty="0">
                <a:solidFill>
                  <a:schemeClr val="tx1"/>
                </a:solidFill>
                <a:effectLst/>
                <a:latin typeface="+mn-lt"/>
                <a:ea typeface="+mn-ea"/>
                <a:cs typeface="+mn-cs"/>
              </a:rPr>
              <a:t>the challenge to go around generally (e.g.</a:t>
            </a:r>
            <a:r>
              <a:rPr lang="en-GB" sz="1200" kern="1200" baseline="0" dirty="0">
                <a:solidFill>
                  <a:schemeClr val="tx1"/>
                </a:solidFill>
                <a:effectLst/>
                <a:latin typeface="+mn-lt"/>
                <a:ea typeface="+mn-ea"/>
                <a:cs typeface="+mn-cs"/>
              </a:rPr>
              <a:t> on the walks between lessons) </a:t>
            </a:r>
            <a:r>
              <a:rPr lang="en-GB" sz="1200" kern="1200" dirty="0">
                <a:solidFill>
                  <a:schemeClr val="tx1"/>
                </a:solidFill>
                <a:effectLst/>
                <a:latin typeface="+mn-lt"/>
                <a:ea typeface="+mn-ea"/>
                <a:cs typeface="+mn-cs"/>
              </a:rPr>
              <a:t>listening out for things people say and seeing if they can translate</a:t>
            </a:r>
            <a:r>
              <a:rPr lang="en-GB" sz="1200" kern="1200" baseline="0" dirty="0">
                <a:solidFill>
                  <a:schemeClr val="tx1"/>
                </a:solidFill>
                <a:effectLst/>
                <a:latin typeface="+mn-lt"/>
                <a:ea typeface="+mn-ea"/>
                <a:cs typeface="+mn-cs"/>
              </a:rPr>
              <a:t> any of those </a:t>
            </a:r>
            <a:r>
              <a:rPr lang="en-GB" sz="1200" kern="1200" dirty="0">
                <a:solidFill>
                  <a:schemeClr val="tx1"/>
                </a:solidFill>
                <a:effectLst/>
                <a:latin typeface="+mn-lt"/>
                <a:ea typeface="+mn-ea"/>
                <a:cs typeface="+mn-cs"/>
              </a:rPr>
              <a:t>messages into Spanish.</a:t>
            </a:r>
            <a:endParaRPr lang="en-US" b="1" dirty="0"/>
          </a:p>
          <a:p>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ANSWERS</a:t>
            </a:r>
            <a:endParaRPr lang="en-US"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5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31018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a:t>
            </a:r>
            <a:r>
              <a:rPr lang="en-GB" b="1" baseline="0" dirty="0" err="1"/>
              <a:t>ce</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2. 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cerca</a:t>
            </a:r>
            <a:r>
              <a:rPr lang="en-GB" baseline="0" dirty="0"/>
              <a:t> [1042] </a:t>
            </a:r>
            <a:r>
              <a:rPr lang="en-GB" baseline="0" dirty="0" err="1"/>
              <a:t>centro</a:t>
            </a:r>
            <a:r>
              <a:rPr lang="en-GB" baseline="0" dirty="0"/>
              <a:t> [316] </a:t>
            </a:r>
            <a:r>
              <a:rPr lang="en-GB" baseline="0" dirty="0" err="1"/>
              <a:t>doce</a:t>
            </a:r>
            <a:r>
              <a:rPr lang="en-GB" baseline="0" dirty="0"/>
              <a:t> [1138] </a:t>
            </a:r>
            <a:r>
              <a:rPr lang="en-GB" baseline="0" dirty="0" err="1"/>
              <a:t>necesario</a:t>
            </a:r>
            <a:r>
              <a:rPr lang="en-GB" baseline="0" dirty="0"/>
              <a:t> [362] </a:t>
            </a:r>
            <a:r>
              <a:rPr lang="en-GB" baseline="0" dirty="0" err="1"/>
              <a:t>necesitar</a:t>
            </a:r>
            <a:r>
              <a:rPr lang="en-GB" baseline="0" dirty="0"/>
              <a:t> [276] </a:t>
            </a:r>
            <a:r>
              <a:rPr lang="en-GB" baseline="0" dirty="0" err="1"/>
              <a:t>parecer</a:t>
            </a:r>
            <a:r>
              <a:rPr lang="en-GB" baseline="0" dirty="0"/>
              <a:t> [89] </a:t>
            </a:r>
            <a:br>
              <a:rPr lang="en-GB" baseline="0" dirty="0"/>
            </a:br>
            <a:r>
              <a:rPr lang="es-ES" dirty="0"/>
              <a:t>Source:</a:t>
            </a:r>
            <a:r>
              <a:rPr lang="es-ES" baseline="0" dirty="0"/>
              <a:t> Davies, M. &amp; Davies, K. (2018</a:t>
            </a:r>
            <a:r>
              <a:rPr lang="es-ES" i="1" baseline="0" dirty="0"/>
              <a:t>). A frequency dictionary of Spanish: Core vocabulary for learners </a:t>
            </a:r>
            <a:r>
              <a:rPr lang="es-ES" baseline="0" dirty="0"/>
              <a:t>(2nd ed.). Routledge: London</a:t>
            </a:r>
            <a:endParaRPr lang="en-GB" sz="1200" b="1"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a:t>
            </a:fld>
            <a:endParaRPr lang="en-GB" dirty="0"/>
          </a:p>
        </p:txBody>
      </p:sp>
    </p:spTree>
    <p:extLst>
      <p:ext uri="{BB962C8B-B14F-4D97-AF65-F5344CB8AC3E}">
        <p14:creationId xmlns:p14="http://schemas.microsoft.com/office/powerpoint/2010/main" val="131629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a:t>
            </a:fld>
            <a:endParaRPr lang="en-GB" dirty="0"/>
          </a:p>
        </p:txBody>
      </p:sp>
    </p:spTree>
    <p:extLst>
      <p:ext uri="{BB962C8B-B14F-4D97-AF65-F5344CB8AC3E}">
        <p14:creationId xmlns:p14="http://schemas.microsoft.com/office/powerpoint/2010/main" val="69311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7</a:t>
            </a:fld>
            <a:endParaRPr lang="en-GB" dirty="0"/>
          </a:p>
        </p:txBody>
      </p:sp>
    </p:spTree>
    <p:extLst>
      <p:ext uri="{BB962C8B-B14F-4D97-AF65-F5344CB8AC3E}">
        <p14:creationId xmlns:p14="http://schemas.microsoft.com/office/powerpoint/2010/main" val="61854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3 minutes (five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[ci] and source word ‘</a:t>
            </a:r>
            <a:r>
              <a:rPr lang="en-GB" b="0" baseline="0" dirty="0" err="1"/>
              <a:t>cierto</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‘ci’ </a:t>
            </a:r>
            <a:r>
              <a:rPr lang="en-GB" baseline="0" dirty="0"/>
              <a:t>and then present and practise the pronunciation of the </a:t>
            </a:r>
            <a:r>
              <a:rPr lang="en-GB" b="1" baseline="0" dirty="0"/>
              <a:t>source word ‘</a:t>
            </a:r>
            <a:r>
              <a:rPr lang="en-GB" b="1" baseline="0" dirty="0" err="1"/>
              <a:t>cierto</a:t>
            </a:r>
            <a:r>
              <a:rPr lang="en-GB" b="1" baseline="0" dirty="0"/>
              <a:t>’.</a:t>
            </a:r>
            <a:endParaRPr lang="en-GB" b="0" baseline="0" dirty="0"/>
          </a:p>
          <a:p>
            <a:br>
              <a:rPr lang="en-GB" b="0" baseline="0" dirty="0"/>
            </a:br>
            <a:r>
              <a:rPr lang="en-GB" dirty="0"/>
              <a:t>A possible gesture for this source word would be to</a:t>
            </a:r>
            <a:r>
              <a:rPr lang="en-GB" baseline="0" dirty="0"/>
              <a:t> give a ‘thumbs up’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1" baseline="0" dirty="0"/>
              <a:t>Word frequency (1 is the most frequent word in Spanish): </a:t>
            </a:r>
            <a:br>
              <a:rPr lang="en-GB" baseline="0" dirty="0"/>
            </a:br>
            <a:r>
              <a:rPr lang="en-GB" baseline="0" dirty="0" err="1"/>
              <a:t>cierto</a:t>
            </a:r>
            <a:r>
              <a:rPr lang="en-GB" baseline="0" dirty="0"/>
              <a:t> [159]</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Source:</a:t>
            </a:r>
            <a:r>
              <a:rPr lang="es-ES" baseline="0" dirty="0"/>
              <a:t> Davies, M. &amp; Davies, K. (2018</a:t>
            </a:r>
            <a:r>
              <a:rPr lang="es-ES" i="1" baseline="0" dirty="0"/>
              <a:t>). A frequency dictionary of Spanish: Core vocabulary for learners </a:t>
            </a:r>
            <a:r>
              <a:rPr lang="es-ES" baseline="0" dirty="0"/>
              <a:t>(2nd ed.). Routledge: London</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220001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308324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GB"/>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pic>
        <p:nvPicPr>
          <p:cNvPr id="2" name="Picture 1">
            <a:extLst>
              <a:ext uri="{FF2B5EF4-FFF2-40B4-BE49-F238E27FC236}">
                <a16:creationId xmlns:a16="http://schemas.microsoft.com/office/drawing/2014/main" id="{8467F76C-DA5B-49DF-A177-918DB6A6C24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4384" y="6009186"/>
            <a:ext cx="1337616" cy="947465"/>
          </a:xfrm>
          <a:prstGeom prst="rect">
            <a:avLst/>
          </a:prstGeom>
        </p:spPr>
      </p:pic>
    </p:spTree>
    <p:extLst>
      <p:ext uri="{BB962C8B-B14F-4D97-AF65-F5344CB8AC3E}">
        <p14:creationId xmlns:p14="http://schemas.microsoft.com/office/powerpoint/2010/main" val="5930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468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4" name="Title 3">
            <a:extLst>
              <a:ext uri="{FF2B5EF4-FFF2-40B4-BE49-F238E27FC236}">
                <a16:creationId xmlns:a16="http://schemas.microsoft.com/office/drawing/2014/main" id="{7F486051-81AD-43B6-AD4C-7A61DE5F90DD}"/>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29660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423481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8</a:t>
            </a:r>
          </a:p>
        </p:txBody>
      </p:sp>
      <p:sp>
        <p:nvSpPr>
          <p:cNvPr id="11" name="Title 3">
            <a:extLst>
              <a:ext uri="{FF2B5EF4-FFF2-40B4-BE49-F238E27FC236}">
                <a16:creationId xmlns:a16="http://schemas.microsoft.com/office/drawing/2014/main" id="{09994A4A-D944-41F2-8DEA-F17F60432A5D}"/>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758395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BE1EE79E-FB38-4A37-BA9B-631DCFF801A7}"/>
              </a:ext>
            </a:extLst>
          </p:cNvPr>
          <p:cNvSpPr>
            <a:spLocks noGrp="1"/>
          </p:cNvSpPr>
          <p:nvPr>
            <p:ph type="body" sz="quarter" idx="14" hasCustomPrompt="1"/>
          </p:nvPr>
        </p:nvSpPr>
        <p:spPr>
          <a:xfrm>
            <a:off x="1089401" y="1327778"/>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1</a:t>
            </a:r>
          </a:p>
        </p:txBody>
      </p:sp>
      <p:sp>
        <p:nvSpPr>
          <p:cNvPr id="11" name="Text Placeholder 15">
            <a:extLst>
              <a:ext uri="{FF2B5EF4-FFF2-40B4-BE49-F238E27FC236}">
                <a16:creationId xmlns:a16="http://schemas.microsoft.com/office/drawing/2014/main" id="{A3CECB09-ECFC-4213-8BBB-5E3A94F6E479}"/>
              </a:ext>
            </a:extLst>
          </p:cNvPr>
          <p:cNvSpPr>
            <a:spLocks noGrp="1"/>
          </p:cNvSpPr>
          <p:nvPr>
            <p:ph type="body" sz="quarter" idx="43" hasCustomPrompt="1"/>
          </p:nvPr>
        </p:nvSpPr>
        <p:spPr>
          <a:xfrm>
            <a:off x="1072836" y="2374699"/>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2</a:t>
            </a:r>
          </a:p>
        </p:txBody>
      </p:sp>
      <p:sp>
        <p:nvSpPr>
          <p:cNvPr id="12" name="Text Placeholder 15">
            <a:extLst>
              <a:ext uri="{FF2B5EF4-FFF2-40B4-BE49-F238E27FC236}">
                <a16:creationId xmlns:a16="http://schemas.microsoft.com/office/drawing/2014/main" id="{E599634D-BD6D-4834-A7C9-980C8B48934F}"/>
              </a:ext>
            </a:extLst>
          </p:cNvPr>
          <p:cNvSpPr>
            <a:spLocks noGrp="1"/>
          </p:cNvSpPr>
          <p:nvPr>
            <p:ph type="body" sz="quarter" idx="44" hasCustomPrompt="1"/>
          </p:nvPr>
        </p:nvSpPr>
        <p:spPr>
          <a:xfrm>
            <a:off x="1066210" y="3481256"/>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3</a:t>
            </a:r>
          </a:p>
        </p:txBody>
      </p:sp>
      <p:sp>
        <p:nvSpPr>
          <p:cNvPr id="13" name="Text Placeholder 15">
            <a:extLst>
              <a:ext uri="{FF2B5EF4-FFF2-40B4-BE49-F238E27FC236}">
                <a16:creationId xmlns:a16="http://schemas.microsoft.com/office/drawing/2014/main" id="{46DC617B-6FDE-4A8F-B7D5-282D64FD78F8}"/>
              </a:ext>
            </a:extLst>
          </p:cNvPr>
          <p:cNvSpPr>
            <a:spLocks noGrp="1"/>
          </p:cNvSpPr>
          <p:nvPr>
            <p:ph type="body" sz="quarter" idx="45" hasCustomPrompt="1"/>
          </p:nvPr>
        </p:nvSpPr>
        <p:spPr>
          <a:xfrm>
            <a:off x="1079462" y="4697143"/>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4</a:t>
            </a:r>
          </a:p>
        </p:txBody>
      </p:sp>
      <p:sp>
        <p:nvSpPr>
          <p:cNvPr id="14" name="Text Placeholder 15">
            <a:extLst>
              <a:ext uri="{FF2B5EF4-FFF2-40B4-BE49-F238E27FC236}">
                <a16:creationId xmlns:a16="http://schemas.microsoft.com/office/drawing/2014/main" id="{1A456C8A-BE46-4D0F-8213-46E52C20CD60}"/>
              </a:ext>
            </a:extLst>
          </p:cNvPr>
          <p:cNvSpPr>
            <a:spLocks noGrp="1"/>
          </p:cNvSpPr>
          <p:nvPr>
            <p:ph type="body" sz="quarter" idx="46" hasCustomPrompt="1"/>
          </p:nvPr>
        </p:nvSpPr>
        <p:spPr>
          <a:xfrm>
            <a:off x="6598993" y="1341030"/>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5</a:t>
            </a:r>
          </a:p>
        </p:txBody>
      </p:sp>
      <p:sp>
        <p:nvSpPr>
          <p:cNvPr id="15" name="Text Placeholder 15">
            <a:extLst>
              <a:ext uri="{FF2B5EF4-FFF2-40B4-BE49-F238E27FC236}">
                <a16:creationId xmlns:a16="http://schemas.microsoft.com/office/drawing/2014/main" id="{55766683-7AC3-4E4F-A9A7-9EDC76C39CE8}"/>
              </a:ext>
            </a:extLst>
          </p:cNvPr>
          <p:cNvSpPr>
            <a:spLocks noGrp="1"/>
          </p:cNvSpPr>
          <p:nvPr>
            <p:ph type="body" sz="quarter" idx="47" hasCustomPrompt="1"/>
          </p:nvPr>
        </p:nvSpPr>
        <p:spPr>
          <a:xfrm>
            <a:off x="6582428" y="2387951"/>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6</a:t>
            </a:r>
          </a:p>
        </p:txBody>
      </p:sp>
      <p:sp>
        <p:nvSpPr>
          <p:cNvPr id="16" name="Text Placeholder 15">
            <a:extLst>
              <a:ext uri="{FF2B5EF4-FFF2-40B4-BE49-F238E27FC236}">
                <a16:creationId xmlns:a16="http://schemas.microsoft.com/office/drawing/2014/main" id="{B465416C-6A60-4818-972A-2F8D549106CB}"/>
              </a:ext>
            </a:extLst>
          </p:cNvPr>
          <p:cNvSpPr>
            <a:spLocks noGrp="1"/>
          </p:cNvSpPr>
          <p:nvPr>
            <p:ph type="body" sz="quarter" idx="48" hasCustomPrompt="1"/>
          </p:nvPr>
        </p:nvSpPr>
        <p:spPr>
          <a:xfrm>
            <a:off x="6575802" y="3494508"/>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7</a:t>
            </a:r>
          </a:p>
        </p:txBody>
      </p:sp>
      <p:sp>
        <p:nvSpPr>
          <p:cNvPr id="17" name="Text Placeholder 15">
            <a:extLst>
              <a:ext uri="{FF2B5EF4-FFF2-40B4-BE49-F238E27FC236}">
                <a16:creationId xmlns:a16="http://schemas.microsoft.com/office/drawing/2014/main" id="{8B48A780-5959-4411-94B3-5C6A479C2B6F}"/>
              </a:ext>
            </a:extLst>
          </p:cNvPr>
          <p:cNvSpPr>
            <a:spLocks noGrp="1"/>
          </p:cNvSpPr>
          <p:nvPr>
            <p:ph type="body" sz="quarter" idx="49" hasCustomPrompt="1"/>
          </p:nvPr>
        </p:nvSpPr>
        <p:spPr>
          <a:xfrm>
            <a:off x="6589054" y="4710395"/>
            <a:ext cx="452582" cy="435679"/>
          </a:xfrm>
          <a:prstGeom prst="roundRect">
            <a:avLst/>
          </a:prstGeom>
          <a:solidFill>
            <a:srgbClr val="AE1518"/>
          </a:solidFill>
          <a:effectLst>
            <a:outerShdw blurRad="50800" dist="38100" dir="5400000" algn="t" rotWithShape="0">
              <a:prstClr val="black">
                <a:alpha val="40000"/>
              </a:prstClr>
            </a:outerShdw>
          </a:effectLst>
        </p:spPr>
        <p:txBody>
          <a:bodyPr/>
          <a:lstStyle>
            <a:lvl1pPr algn="ctr">
              <a:defRPr b="1">
                <a:solidFill>
                  <a:schemeClr val="bg1"/>
                </a:solidFill>
              </a:defRPr>
            </a:lvl1pPr>
          </a:lstStyle>
          <a:p>
            <a:pPr lvl="0"/>
            <a:r>
              <a:rPr lang="en-GB" dirty="0"/>
              <a:t>8</a:t>
            </a:r>
          </a:p>
        </p:txBody>
      </p:sp>
    </p:spTree>
    <p:extLst>
      <p:ext uri="{BB962C8B-B14F-4D97-AF65-F5344CB8AC3E}">
        <p14:creationId xmlns:p14="http://schemas.microsoft.com/office/powerpoint/2010/main" val="275870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416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369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05A1-90AD-DC08-8C9F-823A88D11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40799C-8F31-B37C-12BD-4DF92F6A4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1AD2EA-0989-24F4-4CF6-311C6648B58A}"/>
              </a:ext>
            </a:extLst>
          </p:cNvPr>
          <p:cNvSpPr>
            <a:spLocks noGrp="1"/>
          </p:cNvSpPr>
          <p:nvPr>
            <p:ph type="dt" sz="half" idx="10"/>
          </p:nvPr>
        </p:nvSpPr>
        <p:spPr/>
        <p:txBody>
          <a:bodyPr/>
          <a:lstStyle/>
          <a:p>
            <a:fld id="{E898B9E3-A0B6-456C-9CF0-5A24FE84EE39}" type="datetimeFigureOut">
              <a:rPr lang="en-GB" smtClean="0"/>
              <a:t>06/09/2023</a:t>
            </a:fld>
            <a:endParaRPr lang="en-GB"/>
          </a:p>
        </p:txBody>
      </p:sp>
      <p:sp>
        <p:nvSpPr>
          <p:cNvPr id="5" name="Footer Placeholder 4">
            <a:extLst>
              <a:ext uri="{FF2B5EF4-FFF2-40B4-BE49-F238E27FC236}">
                <a16:creationId xmlns:a16="http://schemas.microsoft.com/office/drawing/2014/main" id="{118EC625-3C8F-F9BA-B27D-36527ED9E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F10824-6DB2-18CC-C13F-55972BDFACBA}"/>
              </a:ext>
            </a:extLst>
          </p:cNvPr>
          <p:cNvSpPr>
            <a:spLocks noGrp="1"/>
          </p:cNvSpPr>
          <p:nvPr>
            <p:ph type="sldNum" sz="quarter" idx="12"/>
          </p:nvPr>
        </p:nvSpPr>
        <p:spPr/>
        <p:txBody>
          <a:bodyPr/>
          <a:lstStyle/>
          <a:p>
            <a:fld id="{C3E94C24-D103-45D9-A0DE-5E8E9B615835}" type="slidenum">
              <a:rPr lang="en-GB" smtClean="0"/>
              <a:t>‹#›</a:t>
            </a:fld>
            <a:endParaRPr lang="en-GB"/>
          </a:p>
        </p:txBody>
      </p:sp>
    </p:spTree>
    <p:extLst>
      <p:ext uri="{BB962C8B-B14F-4D97-AF65-F5344CB8AC3E}">
        <p14:creationId xmlns:p14="http://schemas.microsoft.com/office/powerpoint/2010/main" val="380652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54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3">
            <a:extLst>
              <a:ext uri="{FF2B5EF4-FFF2-40B4-BE49-F238E27FC236}">
                <a16:creationId xmlns:a16="http://schemas.microsoft.com/office/drawing/2014/main" id="{B5626083-07F5-422B-BAF9-8C03F4F10DDA}"/>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87943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6860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4B2BAD87-395B-431E-B3EE-E8110C1FEBA2}"/>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4225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306262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1C96604B-D187-48EB-B216-EF8EB1032A75}"/>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26531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029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6A75DCF8-1088-417D-A2D4-5DAC15A25951}"/>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9840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98818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image" Target="../media/image14.png"/><Relationship Id="rId3" Type="http://schemas.openxmlformats.org/officeDocument/2006/relationships/audio" Target="../media/audio12.wav"/><Relationship Id="rId7" Type="http://schemas.openxmlformats.org/officeDocument/2006/relationships/audio" Target="../media/audio16.wav"/><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audio" Target="../media/audio15.wav"/><Relationship Id="rId11" Type="http://schemas.openxmlformats.org/officeDocument/2006/relationships/image" Target="../media/image12.png"/><Relationship Id="rId5" Type="http://schemas.openxmlformats.org/officeDocument/2006/relationships/audio" Target="../media/audio14.wav"/><Relationship Id="rId10" Type="http://schemas.openxmlformats.org/officeDocument/2006/relationships/image" Target="../media/image11.png"/><Relationship Id="rId4" Type="http://schemas.openxmlformats.org/officeDocument/2006/relationships/audio" Target="../media/audio13.wav"/><Relationship Id="rId9" Type="http://schemas.openxmlformats.org/officeDocument/2006/relationships/audio" Target="../media/audio18.wav"/><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12.wav"/><Relationship Id="rId7" Type="http://schemas.openxmlformats.org/officeDocument/2006/relationships/audio" Target="../media/audio16.wav"/><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audio" Target="../media/audio18.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audio" Target="../media/audio20.wav"/></Relationships>
</file>

<file path=ppt/slides/_rels/slide14.xml.rels><?xml version="1.0" encoding="UTF-8" standalone="yes"?>
<Relationships xmlns="http://schemas.openxmlformats.org/package/2006/relationships"><Relationship Id="rId8" Type="http://schemas.openxmlformats.org/officeDocument/2006/relationships/audio" Target="../media/audio25.wav"/><Relationship Id="rId3" Type="http://schemas.openxmlformats.org/officeDocument/2006/relationships/audio" Target="../media/audio21.wav"/><Relationship Id="rId7" Type="http://schemas.openxmlformats.org/officeDocument/2006/relationships/audio" Target="../media/audio24.wav"/><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audio" Target="../media/audio23.wav"/><Relationship Id="rId5" Type="http://schemas.openxmlformats.org/officeDocument/2006/relationships/audio" Target="../media/audio22.wav"/><Relationship Id="rId10" Type="http://schemas.openxmlformats.org/officeDocument/2006/relationships/image" Target="../media/image17.png"/><Relationship Id="rId4" Type="http://schemas.openxmlformats.org/officeDocument/2006/relationships/audio" Target="../media/audio19.wav"/><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0.png"/><Relationship Id="rId18" Type="http://schemas.openxmlformats.org/officeDocument/2006/relationships/audio" Target="../media/audio31.wav"/><Relationship Id="rId3" Type="http://schemas.openxmlformats.org/officeDocument/2006/relationships/image" Target="../media/image17.png"/><Relationship Id="rId7" Type="http://schemas.openxmlformats.org/officeDocument/2006/relationships/image" Target="../media/image22.png"/><Relationship Id="rId12" Type="http://schemas.openxmlformats.org/officeDocument/2006/relationships/image" Target="../media/image19.svg"/><Relationship Id="rId17" Type="http://schemas.openxmlformats.org/officeDocument/2006/relationships/audio" Target="../media/audio30.wav"/><Relationship Id="rId2" Type="http://schemas.openxmlformats.org/officeDocument/2006/relationships/notesSlide" Target="../notesSlides/notesSlide18.xml"/><Relationship Id="rId16" Type="http://schemas.openxmlformats.org/officeDocument/2006/relationships/audio" Target="../media/audio29.wav"/><Relationship Id="rId20"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audio" Target="../media/audio28.wav"/><Relationship Id="rId11" Type="http://schemas.openxmlformats.org/officeDocument/2006/relationships/image" Target="../media/image18.png"/><Relationship Id="rId5" Type="http://schemas.openxmlformats.org/officeDocument/2006/relationships/audio" Target="../media/audio27.wav"/><Relationship Id="rId15" Type="http://schemas.openxmlformats.org/officeDocument/2006/relationships/image" Target="../media/image27.png"/><Relationship Id="rId10" Type="http://schemas.openxmlformats.org/officeDocument/2006/relationships/image" Target="../media/image25.png"/><Relationship Id="rId19" Type="http://schemas.openxmlformats.org/officeDocument/2006/relationships/image" Target="../media/image28.png"/><Relationship Id="rId4" Type="http://schemas.openxmlformats.org/officeDocument/2006/relationships/audio" Target="../media/audio26.wav"/><Relationship Id="rId9" Type="http://schemas.openxmlformats.org/officeDocument/2006/relationships/image" Target="../media/image24.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2.wav"/><Relationship Id="rId7" Type="http://schemas.openxmlformats.org/officeDocument/2006/relationships/audio" Target="../media/audio36.wav"/><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audio" Target="../media/audio35.wav"/><Relationship Id="rId11" Type="http://schemas.openxmlformats.org/officeDocument/2006/relationships/audio" Target="../media/audio37.wav"/><Relationship Id="rId5" Type="http://schemas.openxmlformats.org/officeDocument/2006/relationships/audio" Target="../media/audio34.wav"/><Relationship Id="rId10" Type="http://schemas.openxmlformats.org/officeDocument/2006/relationships/image" Target="../media/image7.svg"/><Relationship Id="rId4" Type="http://schemas.openxmlformats.org/officeDocument/2006/relationships/audio" Target="../media/audio33.wav"/><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1.png"/><Relationship Id="rId18" Type="http://schemas.openxmlformats.org/officeDocument/2006/relationships/audio" Target="../media/audio36.wav"/><Relationship Id="rId3" Type="http://schemas.openxmlformats.org/officeDocument/2006/relationships/image" Target="../media/image35.png"/><Relationship Id="rId21" Type="http://schemas.openxmlformats.org/officeDocument/2006/relationships/image" Target="../media/image7.svg"/><Relationship Id="rId7" Type="http://schemas.openxmlformats.org/officeDocument/2006/relationships/image" Target="../media/image38.png"/><Relationship Id="rId12" Type="http://schemas.microsoft.com/office/2007/relationships/hdphoto" Target="../media/hdphoto4.wdp"/><Relationship Id="rId17" Type="http://schemas.openxmlformats.org/officeDocument/2006/relationships/audio" Target="../media/audio35.wav"/><Relationship Id="rId2" Type="http://schemas.openxmlformats.org/officeDocument/2006/relationships/notesSlide" Target="../notesSlides/notesSlide28.xml"/><Relationship Id="rId16" Type="http://schemas.openxmlformats.org/officeDocument/2006/relationships/audio" Target="../media/audio34.wav"/><Relationship Id="rId20" Type="http://schemas.openxmlformats.org/officeDocument/2006/relationships/image" Target="../media/image6.png"/><Relationship Id="rId1" Type="http://schemas.openxmlformats.org/officeDocument/2006/relationships/slideLayout" Target="../slideLayouts/slideLayout16.xml"/><Relationship Id="rId6" Type="http://schemas.microsoft.com/office/2007/relationships/hdphoto" Target="../media/hdphoto1.wdp"/><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audio" Target="../media/audio33.wav"/><Relationship Id="rId10" Type="http://schemas.microsoft.com/office/2007/relationships/hdphoto" Target="../media/hdphoto3.wdp"/><Relationship Id="rId19" Type="http://schemas.openxmlformats.org/officeDocument/2006/relationships/audio" Target="../media/audio37.wav"/><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audio" Target="../media/audio32.wav"/></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3" Type="http://schemas.openxmlformats.org/officeDocument/2006/relationships/hyperlink" Target="https://www.rachelhawkes.com/LDPresources/Yr7Spanish/Spanish_Y7_Term1ii_Wk1_audio.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www.rachelhawkes.com/LDPresources/Yr7Spanish/Spanish_Y7_Term1ii_Wk1_audio_HW_sheet.doc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audio" Target="../media/audio6.wav"/><Relationship Id="rId11"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openxmlformats.org/officeDocument/2006/relationships/audio" Target="../media/audio9.wav"/></Relationships>
</file>

<file path=ppt/slides/_rels/slide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audio" Target="../media/audio9.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B03D1-0E8A-46CB-948D-0F7714258C1C}"/>
              </a:ext>
            </a:extLst>
          </p:cNvPr>
          <p:cNvSpPr>
            <a:spLocks noGrp="1"/>
          </p:cNvSpPr>
          <p:nvPr>
            <p:ph type="body" sz="quarter" idx="12"/>
          </p:nvPr>
        </p:nvSpPr>
        <p:spPr>
          <a:xfrm>
            <a:off x="154532" y="5599452"/>
            <a:ext cx="4864546" cy="1154112"/>
          </a:xfrm>
        </p:spPr>
        <p:txBody>
          <a:bodyPr>
            <a:normAutofit fontScale="92500" lnSpcReduction="20000"/>
          </a:bodyPr>
          <a:lstStyle/>
          <a:p>
            <a:r>
              <a:rPr lang="en-GB" b="1" dirty="0"/>
              <a:t>Y7 Spanish</a:t>
            </a:r>
            <a:br>
              <a:rPr lang="en-GB" dirty="0"/>
            </a:br>
            <a:r>
              <a:rPr lang="en-GB" sz="1600" dirty="0"/>
              <a:t>Term 1.1 – Week 7 – Lesson 13</a:t>
            </a:r>
            <a:br>
              <a:rPr lang="en-GB" sz="1600" dirty="0"/>
            </a:br>
            <a:r>
              <a:rPr lang="en-GB" sz="1400" dirty="0"/>
              <a:t>Nick Avery / Rachel Hawkes</a:t>
            </a:r>
            <a:br>
              <a:rPr lang="en-GB" sz="1400" dirty="0"/>
            </a:br>
            <a:r>
              <a:rPr lang="en-GB" sz="1400" dirty="0"/>
              <a:t>Artwork: Mark Davies</a:t>
            </a:r>
            <a:br>
              <a:rPr lang="en-GB" sz="1400" dirty="0"/>
            </a:br>
            <a:br>
              <a:rPr lang="en-GB" sz="1400" dirty="0"/>
            </a:br>
            <a:r>
              <a:rPr lang="en-GB" sz="1400" dirty="0"/>
              <a:t>Date updated: 29.07.23</a:t>
            </a:r>
            <a:endParaRPr lang="en-GB" dirty="0"/>
          </a:p>
        </p:txBody>
      </p:sp>
      <p:sp>
        <p:nvSpPr>
          <p:cNvPr id="3" name="Text Placeholder 2">
            <a:extLst>
              <a:ext uri="{FF2B5EF4-FFF2-40B4-BE49-F238E27FC236}">
                <a16:creationId xmlns:a16="http://schemas.microsoft.com/office/drawing/2014/main" id="{5AD9CD29-DA49-4024-8476-C4D99B4FA9AE}"/>
              </a:ext>
            </a:extLst>
          </p:cNvPr>
          <p:cNvSpPr>
            <a:spLocks noGrp="1"/>
          </p:cNvSpPr>
          <p:nvPr>
            <p:ph type="body" sz="quarter" idx="13"/>
          </p:nvPr>
        </p:nvSpPr>
        <p:spPr>
          <a:xfrm>
            <a:off x="363537" y="2576575"/>
            <a:ext cx="6141765" cy="1484251"/>
          </a:xfrm>
        </p:spPr>
        <p:txBody>
          <a:bodyPr>
            <a:normAutofit fontScale="92500" lnSpcReduction="10000"/>
          </a:bodyPr>
          <a:lstStyle/>
          <a:p>
            <a:pPr algn="l"/>
            <a:r>
              <a:rPr lang="en-GB" sz="2400" dirty="0">
                <a:solidFill>
                  <a:prstClr val="white"/>
                </a:solidFill>
              </a:rPr>
              <a:t>Present tense –</a:t>
            </a:r>
            <a:r>
              <a:rPr lang="en-GB" sz="2400" dirty="0" err="1">
                <a:solidFill>
                  <a:prstClr val="white"/>
                </a:solidFill>
              </a:rPr>
              <a:t>ar</a:t>
            </a:r>
            <a:r>
              <a:rPr lang="en-GB" sz="2400" dirty="0">
                <a:solidFill>
                  <a:prstClr val="white"/>
                </a:solidFill>
              </a:rPr>
              <a:t> verbs</a:t>
            </a:r>
          </a:p>
          <a:p>
            <a:pPr algn="l"/>
            <a:r>
              <a:rPr lang="en-GB" sz="2400" dirty="0">
                <a:solidFill>
                  <a:prstClr val="white"/>
                </a:solidFill>
              </a:rPr>
              <a:t>Indefinite articles [revisited]</a:t>
            </a:r>
            <a:endParaRPr lang="en-US" sz="2400" dirty="0"/>
          </a:p>
          <a:p>
            <a:br>
              <a:rPr lang="en-GB" dirty="0"/>
            </a:br>
            <a:r>
              <a:rPr lang="en-GB" dirty="0"/>
              <a:t>SSCs [</a:t>
            </a:r>
            <a:r>
              <a:rPr lang="en-GB" dirty="0" err="1"/>
              <a:t>ce</a:t>
            </a:r>
            <a:r>
              <a:rPr lang="en-GB" dirty="0"/>
              <a:t>], [ci]</a:t>
            </a:r>
          </a:p>
        </p:txBody>
      </p:sp>
      <p:sp>
        <p:nvSpPr>
          <p:cNvPr id="4" name="Text Placeholder 3">
            <a:extLst>
              <a:ext uri="{FF2B5EF4-FFF2-40B4-BE49-F238E27FC236}">
                <a16:creationId xmlns:a16="http://schemas.microsoft.com/office/drawing/2014/main" id="{4C8B6586-84F8-4E67-AB2D-6394256E73DD}"/>
              </a:ext>
            </a:extLst>
          </p:cNvPr>
          <p:cNvSpPr>
            <a:spLocks noGrp="1"/>
          </p:cNvSpPr>
          <p:nvPr>
            <p:ph type="body" sz="quarter" idx="14"/>
          </p:nvPr>
        </p:nvSpPr>
        <p:spPr/>
        <p:txBody>
          <a:bodyPr>
            <a:normAutofit fontScale="77500" lnSpcReduction="20000"/>
          </a:bodyPr>
          <a:lstStyle/>
          <a:p>
            <a:r>
              <a:rPr lang="en-GB" dirty="0"/>
              <a:t>Saying what people do</a:t>
            </a:r>
          </a:p>
        </p:txBody>
      </p:sp>
      <p:pic>
        <p:nvPicPr>
          <p:cNvPr id="11" name="Picture 10">
            <a:extLst>
              <a:ext uri="{FF2B5EF4-FFF2-40B4-BE49-F238E27FC236}">
                <a16:creationId xmlns:a16="http://schemas.microsoft.com/office/drawing/2014/main" id="{947F0B5D-D4EC-475E-BE76-5CE971F84A68}"/>
              </a:ext>
            </a:extLst>
          </p:cNvPr>
          <p:cNvPicPr/>
          <p:nvPr/>
        </p:nvPicPr>
        <p:blipFill rotWithShape="1">
          <a:blip r:embed="rId3">
            <a:extLst>
              <a:ext uri="{28A0092B-C50C-407E-A947-70E740481C1C}">
                <a14:useLocalDpi xmlns:a14="http://schemas.microsoft.com/office/drawing/2010/main" val="0"/>
              </a:ext>
            </a:extLst>
          </a:blip>
          <a:srcRect l="23820" t="28560" r="36927" b="25153"/>
          <a:stretch/>
        </p:blipFill>
        <p:spPr bwMode="auto">
          <a:xfrm>
            <a:off x="8133347" y="3240663"/>
            <a:ext cx="4058653" cy="27871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40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0700" y="1772536"/>
            <a:ext cx="3196166" cy="286587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Picture 2" descr="green checkmark in a circ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2706" y="2040031"/>
            <a:ext cx="1546588" cy="1546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8891" y="3508003"/>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erto</a:t>
            </a:r>
          </a:p>
        </p:txBody>
      </p:sp>
      <p:sp>
        <p:nvSpPr>
          <p:cNvPr id="9" name="TextBox 8"/>
          <p:cNvSpPr txBox="1"/>
          <p:nvPr/>
        </p:nvSpPr>
        <p:spPr>
          <a:xfrm>
            <a:off x="718803" y="147941"/>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ne</a:t>
            </a:r>
          </a:p>
        </p:txBody>
      </p:sp>
      <p:pic>
        <p:nvPicPr>
          <p:cNvPr id="12294" name="Picture 6" descr="popcorn, 3D glasses, and a film roll.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4122" y="1183034"/>
            <a:ext cx="2083580" cy="1562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4070" y="3341961"/>
            <a:ext cx="389131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encias</a:t>
            </a:r>
          </a:p>
        </p:txBody>
      </p:sp>
      <p:pic>
        <p:nvPicPr>
          <p:cNvPr id="12296" name="Picture 8" descr="test tub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60317" y="4490919"/>
            <a:ext cx="1598819" cy="1631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8891" y="4638407"/>
            <a:ext cx="2834217"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de</a:t>
            </a:r>
            <a:r>
              <a:rPr lang="es-CO" sz="7200" dirty="0">
                <a:solidFill>
                  <a:srgbClr val="E87D1E"/>
                </a:solidFill>
                <a:latin typeface="Century Gothic" panose="020B0502020202020204" pitchFamily="34" charset="0"/>
                <a:cs typeface="Calibri" panose="020F0502020204030204" pitchFamily="34" charset="0"/>
              </a:rPr>
              <a:t>ci</a:t>
            </a:r>
            <a:r>
              <a:rPr lang="es-CO" sz="7200" dirty="0">
                <a:solidFill>
                  <a:srgbClr val="115076"/>
                </a:solidFill>
                <a:latin typeface="Century Gothic" panose="020B0502020202020204" pitchFamily="34" charset="0"/>
                <a:cs typeface="Calibri" panose="020F0502020204030204" pitchFamily="34" charset="0"/>
              </a:rPr>
              <a:t>r</a:t>
            </a:r>
          </a:p>
        </p:txBody>
      </p:sp>
      <p:sp>
        <p:nvSpPr>
          <p:cNvPr id="15" name="TextBox 14"/>
          <p:cNvSpPr txBox="1"/>
          <p:nvPr/>
        </p:nvSpPr>
        <p:spPr>
          <a:xfrm>
            <a:off x="4492878" y="5612802"/>
            <a:ext cx="3020230"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say; tell]</a:t>
            </a:r>
          </a:p>
        </p:txBody>
      </p:sp>
      <p:sp>
        <p:nvSpPr>
          <p:cNvPr id="10" name="TextBox 9"/>
          <p:cNvSpPr txBox="1"/>
          <p:nvPr/>
        </p:nvSpPr>
        <p:spPr>
          <a:xfrm>
            <a:off x="7917157" y="179392"/>
            <a:ext cx="3984622"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di</a:t>
            </a: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embre</a:t>
            </a:r>
          </a:p>
        </p:txBody>
      </p:sp>
      <p:pic>
        <p:nvPicPr>
          <p:cNvPr id="12298" name="Picture 10" descr="month of Decemb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96547" y="1298741"/>
            <a:ext cx="1730637" cy="14825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52185" y="3321106"/>
            <a:ext cx="371456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udad</a:t>
            </a:r>
          </a:p>
        </p:txBody>
      </p:sp>
      <p:pic>
        <p:nvPicPr>
          <p:cNvPr id="12290" name="Picture 2" descr="month of December"/>
          <p:cNvPicPr>
            <a:picLocks noChangeAspect="1" noChangeArrowheads="1"/>
          </p:cNvPicPr>
          <p:nvPr/>
        </p:nvPicPr>
        <p:blipFill rotWithShape="1">
          <a:blip r:embed="rId14">
            <a:extLst>
              <a:ext uri="{28A0092B-C50C-407E-A947-70E740481C1C}">
                <a14:useLocalDpi xmlns:a14="http://schemas.microsoft.com/office/drawing/2010/main" val="0"/>
              </a:ext>
            </a:extLst>
          </a:blip>
          <a:srcRect b="29810"/>
          <a:stretch/>
        </p:blipFill>
        <p:spPr bwMode="auto">
          <a:xfrm>
            <a:off x="8536199" y="4440455"/>
            <a:ext cx="2649518" cy="169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i_cierto.wav"/>
                                        </p:tgtEl>
                                      </p:cMediaNode>
                                    </p:audio>
                                  </p:sub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ci_cin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500"/>
                                        <p:tgtEl>
                                          <p:spTgt spid="12294"/>
                                        </p:tgtEl>
                                      </p:cBhvr>
                                    </p:animEffect>
                                  </p:childTnLst>
                                  <p:subTnLst>
                                    <p:audio>
                                      <p:cMediaNode>
                                        <p:cTn display="0" masterRel="sameClick">
                                          <p:stCondLst>
                                            <p:cond evt="begin" delay="0">
                                              <p:tn val="26"/>
                                            </p:cond>
                                          </p:stCondLst>
                                          <p:endCondLst>
                                            <p:cond evt="onStopAudio" delay="0">
                                              <p:tgtEl>
                                                <p:sldTgt/>
                                              </p:tgtEl>
                                            </p:cond>
                                          </p:endCondLst>
                                        </p:cTn>
                                        <p:tgtEl>
                                          <p:sndTgt r:embed="rId5" name="ci_cin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6" name="ci_diciembr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298"/>
                                        </p:tgtEl>
                                        <p:attrNameLst>
                                          <p:attrName>style.visibility</p:attrName>
                                        </p:attrNameLst>
                                      </p:cBhvr>
                                      <p:to>
                                        <p:strVal val="visible"/>
                                      </p:to>
                                    </p:set>
                                    <p:animEffect transition="in" filter="fade">
                                      <p:cBhvr>
                                        <p:cTn id="38" dur="500"/>
                                        <p:tgtEl>
                                          <p:spTgt spid="12298"/>
                                        </p:tgtEl>
                                      </p:cBhvr>
                                    </p:animEffect>
                                  </p:childTnLst>
                                  <p:subTnLst>
                                    <p:audio>
                                      <p:cMediaNode>
                                        <p:cTn display="0" masterRel="sameClick">
                                          <p:stCondLst>
                                            <p:cond evt="begin" delay="0">
                                              <p:tn val="36"/>
                                            </p:cond>
                                          </p:stCondLst>
                                          <p:endCondLst>
                                            <p:cond evt="onStopAudio" delay="0">
                                              <p:tgtEl>
                                                <p:sldTgt/>
                                              </p:tgtEl>
                                            </p:cond>
                                          </p:endCondLst>
                                        </p:cTn>
                                        <p:tgtEl>
                                          <p:sndTgt r:embed="rId6" name="ci_diciembr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ci_ciencias.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subTnLst>
                                    <p:audio>
                                      <p:cMediaNode>
                                        <p:cTn display="0" masterRel="sameClick">
                                          <p:stCondLst>
                                            <p:cond evt="begin" delay="0">
                                              <p:tn val="46"/>
                                            </p:cond>
                                          </p:stCondLst>
                                          <p:endCondLst>
                                            <p:cond evt="onStopAudio" delay="0">
                                              <p:tgtEl>
                                                <p:sldTgt/>
                                              </p:tgtEl>
                                            </p:cond>
                                          </p:endCondLst>
                                        </p:cTn>
                                        <p:tgtEl>
                                          <p:sndTgt r:embed="rId7" name="ci_ciencias.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subTnLst>
                                    <p:audio>
                                      <p:cMediaNode>
                                        <p:cTn display="0" masterRel="sameClick">
                                          <p:stCondLst>
                                            <p:cond evt="begin" delay="0">
                                              <p:tn val="51"/>
                                            </p:cond>
                                          </p:stCondLst>
                                          <p:endCondLst>
                                            <p:cond evt="onStopAudio" delay="0">
                                              <p:tgtEl>
                                                <p:sldTgt/>
                                              </p:tgtEl>
                                            </p:cond>
                                          </p:endCondLst>
                                        </p:cTn>
                                        <p:tgtEl>
                                          <p:sndTgt r:embed="rId8" name="ci_deci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subTnLst>
                                    <p:audio>
                                      <p:cMediaNode>
                                        <p:cTn display="0" masterRel="sameClick">
                                          <p:stCondLst>
                                            <p:cond evt="begin" delay="0">
                                              <p:tn val="56"/>
                                            </p:cond>
                                          </p:stCondLst>
                                          <p:endCondLst>
                                            <p:cond evt="onStopAudio" delay="0">
                                              <p:tgtEl>
                                                <p:sldTgt/>
                                              </p:tgtEl>
                                            </p:cond>
                                          </p:endCondLst>
                                        </p:cTn>
                                        <p:tgtEl>
                                          <p:sndTgt r:embed="rId8" name="ci_deci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9" name="ci_ciudad.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290"/>
                                        </p:tgtEl>
                                        <p:attrNameLst>
                                          <p:attrName>style.visibility</p:attrName>
                                        </p:attrNameLst>
                                      </p:cBhvr>
                                      <p:to>
                                        <p:strVal val="visible"/>
                                      </p:to>
                                    </p:set>
                                    <p:animEffect transition="in" filter="fade">
                                      <p:cBhvr>
                                        <p:cTn id="68" dur="500"/>
                                        <p:tgtEl>
                                          <p:spTgt spid="12290"/>
                                        </p:tgtEl>
                                      </p:cBhvr>
                                    </p:animEffect>
                                  </p:childTnLst>
                                  <p:subTnLst>
                                    <p:audio>
                                      <p:cMediaNode>
                                        <p:cTn display="0" masterRel="sameClick">
                                          <p:stCondLst>
                                            <p:cond evt="begin" delay="0">
                                              <p:tn val="66"/>
                                            </p:cond>
                                          </p:stCondLst>
                                          <p:endCondLst>
                                            <p:cond evt="onStopAudio" delay="0">
                                              <p:tgtEl>
                                                <p:sldTgt/>
                                              </p:tgtEl>
                                            </p:cond>
                                          </p:endCondLst>
                                        </p:cTn>
                                        <p:tgtEl>
                                          <p:sndTgt r:embed="rId9" name="ci_ciud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8" grpId="0"/>
      <p:bldP spid="6" grpId="0"/>
      <p:bldP spid="15"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0700" y="1772536"/>
            <a:ext cx="3196166" cy="286587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678891" y="3508003"/>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erto</a:t>
            </a:r>
          </a:p>
        </p:txBody>
      </p:sp>
      <p:sp>
        <p:nvSpPr>
          <p:cNvPr id="9" name="TextBox 8"/>
          <p:cNvSpPr txBox="1"/>
          <p:nvPr/>
        </p:nvSpPr>
        <p:spPr>
          <a:xfrm>
            <a:off x="718803" y="147941"/>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ne</a:t>
            </a:r>
          </a:p>
        </p:txBody>
      </p:sp>
      <p:sp>
        <p:nvSpPr>
          <p:cNvPr id="8" name="TextBox 7"/>
          <p:cNvSpPr txBox="1"/>
          <p:nvPr/>
        </p:nvSpPr>
        <p:spPr>
          <a:xfrm>
            <a:off x="214070" y="3341961"/>
            <a:ext cx="389131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encias</a:t>
            </a:r>
          </a:p>
        </p:txBody>
      </p:sp>
      <p:sp>
        <p:nvSpPr>
          <p:cNvPr id="6" name="TextBox 5"/>
          <p:cNvSpPr txBox="1"/>
          <p:nvPr/>
        </p:nvSpPr>
        <p:spPr>
          <a:xfrm>
            <a:off x="4678891" y="4638407"/>
            <a:ext cx="2834217"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de</a:t>
            </a:r>
            <a:r>
              <a:rPr lang="es-CO" sz="7200" dirty="0">
                <a:solidFill>
                  <a:srgbClr val="E87D1E"/>
                </a:solidFill>
                <a:latin typeface="Century Gothic" panose="020B0502020202020204" pitchFamily="34" charset="0"/>
                <a:cs typeface="Calibri" panose="020F0502020204030204" pitchFamily="34" charset="0"/>
              </a:rPr>
              <a:t>ci</a:t>
            </a:r>
            <a:r>
              <a:rPr lang="es-CO" sz="72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7917157" y="179392"/>
            <a:ext cx="3984622"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di</a:t>
            </a: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embre</a:t>
            </a:r>
          </a:p>
        </p:txBody>
      </p:sp>
      <p:sp>
        <p:nvSpPr>
          <p:cNvPr id="7" name="TextBox 6"/>
          <p:cNvSpPr txBox="1"/>
          <p:nvPr/>
        </p:nvSpPr>
        <p:spPr>
          <a:xfrm>
            <a:off x="8052185" y="3321106"/>
            <a:ext cx="371456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udad</a:t>
            </a:r>
          </a:p>
        </p:txBody>
      </p:sp>
    </p:spTree>
    <p:extLst>
      <p:ext uri="{BB962C8B-B14F-4D97-AF65-F5344CB8AC3E}">
        <p14:creationId xmlns:p14="http://schemas.microsoft.com/office/powerpoint/2010/main" val="286918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i_cierto.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ci_cin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ci_diciembr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i_ciencias.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ci_deci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ci_ciud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8" grpId="0"/>
      <p:bldP spid="6" grpId="0"/>
      <p:bldP spid="1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0700" y="1772536"/>
            <a:ext cx="3196166" cy="286587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678891" y="3508003"/>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erto</a:t>
            </a:r>
          </a:p>
        </p:txBody>
      </p:sp>
      <p:sp>
        <p:nvSpPr>
          <p:cNvPr id="9" name="TextBox 8"/>
          <p:cNvSpPr txBox="1"/>
          <p:nvPr/>
        </p:nvSpPr>
        <p:spPr>
          <a:xfrm>
            <a:off x="718803" y="147941"/>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ne</a:t>
            </a:r>
          </a:p>
        </p:txBody>
      </p:sp>
      <p:sp>
        <p:nvSpPr>
          <p:cNvPr id="8" name="TextBox 7"/>
          <p:cNvSpPr txBox="1"/>
          <p:nvPr/>
        </p:nvSpPr>
        <p:spPr>
          <a:xfrm>
            <a:off x="214070" y="3341961"/>
            <a:ext cx="389131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encias</a:t>
            </a:r>
          </a:p>
        </p:txBody>
      </p:sp>
      <p:sp>
        <p:nvSpPr>
          <p:cNvPr id="6" name="TextBox 5"/>
          <p:cNvSpPr txBox="1"/>
          <p:nvPr/>
        </p:nvSpPr>
        <p:spPr>
          <a:xfrm>
            <a:off x="4678891" y="4638407"/>
            <a:ext cx="2834217"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de</a:t>
            </a:r>
            <a:r>
              <a:rPr lang="es-CO" sz="7200" dirty="0">
                <a:solidFill>
                  <a:srgbClr val="E87D1E"/>
                </a:solidFill>
                <a:latin typeface="Century Gothic" panose="020B0502020202020204" pitchFamily="34" charset="0"/>
                <a:cs typeface="Calibri" panose="020F0502020204030204" pitchFamily="34" charset="0"/>
              </a:rPr>
              <a:t>ci</a:t>
            </a:r>
            <a:r>
              <a:rPr lang="es-CO" sz="72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7917157" y="179392"/>
            <a:ext cx="3984622"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di</a:t>
            </a: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embre</a:t>
            </a:r>
          </a:p>
        </p:txBody>
      </p:sp>
      <p:sp>
        <p:nvSpPr>
          <p:cNvPr id="7" name="TextBox 6"/>
          <p:cNvSpPr txBox="1"/>
          <p:nvPr/>
        </p:nvSpPr>
        <p:spPr>
          <a:xfrm>
            <a:off x="8052185" y="3321106"/>
            <a:ext cx="371456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udad</a:t>
            </a:r>
          </a:p>
        </p:txBody>
      </p:sp>
    </p:spTree>
    <p:extLst>
      <p:ext uri="{BB962C8B-B14F-4D97-AF65-F5344CB8AC3E}">
        <p14:creationId xmlns:p14="http://schemas.microsoft.com/office/powerpoint/2010/main" val="26921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8" grpId="0"/>
      <p:bldP spid="6" grpId="0"/>
      <p:bldP spid="1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20DF6D-BC5F-454B-BC9E-90B0D90CF770}"/>
              </a:ext>
            </a:extLst>
          </p:cNvPr>
          <p:cNvSpPr>
            <a:spLocks noGrp="1"/>
          </p:cNvSpPr>
          <p:nvPr>
            <p:ph type="title"/>
          </p:nvPr>
        </p:nvSpPr>
        <p:spPr>
          <a:xfrm>
            <a:off x="0" y="213557"/>
            <a:ext cx="2345635" cy="647577"/>
          </a:xfrm>
        </p:spPr>
        <p:txBody>
          <a:bodyPr>
            <a:normAutofit/>
          </a:bodyPr>
          <a:lstStyle/>
          <a:p>
            <a:r>
              <a:rPr lang="en-GB" sz="3200" dirty="0" err="1">
                <a:latin typeface="Century Gothic" panose="020B0502020202020204" pitchFamily="34" charset="0"/>
              </a:rPr>
              <a:t>Fonética</a:t>
            </a:r>
            <a:endParaRPr lang="en-GB" sz="3200" dirty="0">
              <a:latin typeface="Century Gothic" panose="020B0502020202020204" pitchFamily="34" charset="0"/>
            </a:endParaRPr>
          </a:p>
        </p:txBody>
      </p:sp>
      <p:sp>
        <p:nvSpPr>
          <p:cNvPr id="8" name="Title 1">
            <a:extLst>
              <a:ext uri="{FF2B5EF4-FFF2-40B4-BE49-F238E27FC236}">
                <a16:creationId xmlns:a16="http://schemas.microsoft.com/office/drawing/2014/main" id="{E902C446-504A-49F1-9FDB-24AE9D738420}"/>
              </a:ext>
            </a:extLst>
          </p:cNvPr>
          <p:cNvSpPr txBox="1">
            <a:spLocks/>
          </p:cNvSpPr>
          <p:nvPr/>
        </p:nvSpPr>
        <p:spPr>
          <a:xfrm>
            <a:off x="162339" y="3024252"/>
            <a:ext cx="10515600"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a:solidFill>
                  <a:schemeClr val="tx1"/>
                </a:solidFill>
              </a:rPr>
              <a:t>In the Canary Islands and Latin America, this ‘c’ is pronounced like an ‘s’.</a:t>
            </a:r>
          </a:p>
        </p:txBody>
      </p:sp>
      <p:sp>
        <p:nvSpPr>
          <p:cNvPr id="9" name="Title 1">
            <a:extLst>
              <a:ext uri="{FF2B5EF4-FFF2-40B4-BE49-F238E27FC236}">
                <a16:creationId xmlns:a16="http://schemas.microsoft.com/office/drawing/2014/main" id="{3C13F512-60C0-4FB8-8E39-0BBCBBB8A944}"/>
              </a:ext>
            </a:extLst>
          </p:cNvPr>
          <p:cNvSpPr txBox="1">
            <a:spLocks/>
          </p:cNvSpPr>
          <p:nvPr/>
        </p:nvSpPr>
        <p:spPr>
          <a:xfrm>
            <a:off x="162339" y="3937768"/>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a:solidFill>
                  <a:schemeClr val="tx1"/>
                </a:solidFill>
              </a:rPr>
              <a:t>Compare:</a:t>
            </a:r>
          </a:p>
        </p:txBody>
      </p:sp>
      <p:sp>
        <p:nvSpPr>
          <p:cNvPr id="10" name="Title 1">
            <a:extLst>
              <a:ext uri="{FF2B5EF4-FFF2-40B4-BE49-F238E27FC236}">
                <a16:creationId xmlns:a16="http://schemas.microsoft.com/office/drawing/2014/main" id="{3244E2BA-A113-4D9F-9D74-0F744F5A5450}"/>
              </a:ext>
            </a:extLst>
          </p:cNvPr>
          <p:cNvSpPr txBox="1">
            <a:spLocks/>
          </p:cNvSpPr>
          <p:nvPr/>
        </p:nvSpPr>
        <p:spPr>
          <a:xfrm>
            <a:off x="1408043" y="4875177"/>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a:solidFill>
                  <a:schemeClr val="tx1"/>
                </a:solidFill>
              </a:rPr>
              <a:t>ciencias</a:t>
            </a:r>
          </a:p>
        </p:txBody>
      </p:sp>
      <p:sp>
        <p:nvSpPr>
          <p:cNvPr id="12" name="Title 1">
            <a:extLst>
              <a:ext uri="{FF2B5EF4-FFF2-40B4-BE49-F238E27FC236}">
                <a16:creationId xmlns:a16="http://schemas.microsoft.com/office/drawing/2014/main" id="{A1ED5FCE-9B32-4638-87E5-D2DB3EB1F382}"/>
              </a:ext>
            </a:extLst>
          </p:cNvPr>
          <p:cNvSpPr txBox="1">
            <a:spLocks/>
          </p:cNvSpPr>
          <p:nvPr/>
        </p:nvSpPr>
        <p:spPr>
          <a:xfrm>
            <a:off x="4063799" y="4875176"/>
            <a:ext cx="3776273"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a:solidFill>
                  <a:schemeClr val="tx1"/>
                </a:solidFill>
              </a:rPr>
              <a:t>(mainland Spain)</a:t>
            </a:r>
          </a:p>
        </p:txBody>
      </p:sp>
      <p:sp>
        <p:nvSpPr>
          <p:cNvPr id="13" name="Title 1">
            <a:extLst>
              <a:ext uri="{FF2B5EF4-FFF2-40B4-BE49-F238E27FC236}">
                <a16:creationId xmlns:a16="http://schemas.microsoft.com/office/drawing/2014/main" id="{ABCAAF17-0828-43FA-98E3-E7D9CEB0C8DB}"/>
              </a:ext>
            </a:extLst>
          </p:cNvPr>
          <p:cNvSpPr txBox="1">
            <a:spLocks/>
          </p:cNvSpPr>
          <p:nvPr/>
        </p:nvSpPr>
        <p:spPr>
          <a:xfrm>
            <a:off x="1408043" y="5526385"/>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a:solidFill>
                  <a:schemeClr val="tx1"/>
                </a:solidFill>
              </a:rPr>
              <a:t>ciencias</a:t>
            </a:r>
          </a:p>
        </p:txBody>
      </p:sp>
      <p:sp>
        <p:nvSpPr>
          <p:cNvPr id="14" name="Title 1">
            <a:extLst>
              <a:ext uri="{FF2B5EF4-FFF2-40B4-BE49-F238E27FC236}">
                <a16:creationId xmlns:a16="http://schemas.microsoft.com/office/drawing/2014/main" id="{61A2175C-480D-40B6-9990-DB89D6E31921}"/>
              </a:ext>
            </a:extLst>
          </p:cNvPr>
          <p:cNvSpPr txBox="1">
            <a:spLocks/>
          </p:cNvSpPr>
          <p:nvPr/>
        </p:nvSpPr>
        <p:spPr>
          <a:xfrm>
            <a:off x="4063798" y="5526384"/>
            <a:ext cx="571000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a:solidFill>
                  <a:schemeClr val="tx1"/>
                </a:solidFill>
              </a:rPr>
              <a:t>(Canaries &amp; Latin America)</a:t>
            </a:r>
          </a:p>
        </p:txBody>
      </p:sp>
      <p:sp>
        <p:nvSpPr>
          <p:cNvPr id="15" name="Action Button: Custom 11">
            <a:hlinkClick r:id="" action="ppaction://noaction" highlightClick="1">
              <a:snd r:embed="rId3" name="ciencias.wav"/>
            </a:hlinkClick>
            <a:extLst>
              <a:ext uri="{FF2B5EF4-FFF2-40B4-BE49-F238E27FC236}">
                <a16:creationId xmlns:a16="http://schemas.microsoft.com/office/drawing/2014/main" id="{A318C23D-9B4B-45FA-A569-0510F632B6C3}"/>
              </a:ext>
            </a:extLst>
          </p:cNvPr>
          <p:cNvSpPr/>
          <p:nvPr/>
        </p:nvSpPr>
        <p:spPr>
          <a:xfrm>
            <a:off x="1000811" y="5040654"/>
            <a:ext cx="355003" cy="320251"/>
          </a:xfrm>
          <a:prstGeom prst="actionButtonBlank">
            <a:avLst/>
          </a:prstGeom>
          <a:solidFill>
            <a:srgbClr val="EA5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16" name="Action Button: Custom 12">
            <a:hlinkClick r:id="" action="ppaction://noaction" highlightClick="1">
              <a:snd r:embed="rId4" name="ciencias (seseo).wav"/>
            </a:hlinkClick>
            <a:extLst>
              <a:ext uri="{FF2B5EF4-FFF2-40B4-BE49-F238E27FC236}">
                <a16:creationId xmlns:a16="http://schemas.microsoft.com/office/drawing/2014/main" id="{5984276B-40AF-4A13-BAF1-2D57062F2175}"/>
              </a:ext>
            </a:extLst>
          </p:cNvPr>
          <p:cNvSpPr/>
          <p:nvPr/>
        </p:nvSpPr>
        <p:spPr>
          <a:xfrm>
            <a:off x="1000811" y="5691862"/>
            <a:ext cx="355003" cy="320251"/>
          </a:xfrm>
          <a:prstGeom prst="actionButtonBlank">
            <a:avLst/>
          </a:prstGeom>
          <a:solidFill>
            <a:srgbClr val="EA5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pic>
        <p:nvPicPr>
          <p:cNvPr id="20" name="Picture 19">
            <a:extLst>
              <a:ext uri="{FF2B5EF4-FFF2-40B4-BE49-F238E27FC236}">
                <a16:creationId xmlns:a16="http://schemas.microsoft.com/office/drawing/2014/main" id="{094C623A-6255-4060-B5AD-DEF8810B0EEA}"/>
              </a:ext>
            </a:extLst>
          </p:cNvPr>
          <p:cNvPicPr/>
          <p:nvPr/>
        </p:nvPicPr>
        <p:blipFill rotWithShape="1">
          <a:blip r:embed="rId5">
            <a:extLst>
              <a:ext uri="{28A0092B-C50C-407E-A947-70E740481C1C}">
                <a14:useLocalDpi xmlns:a14="http://schemas.microsoft.com/office/drawing/2010/main" val="0"/>
              </a:ext>
            </a:extLst>
          </a:blip>
          <a:srcRect l="23820" t="28560" r="36927" b="25153"/>
          <a:stretch/>
        </p:blipFill>
        <p:spPr bwMode="auto">
          <a:xfrm>
            <a:off x="8293970" y="54003"/>
            <a:ext cx="3898030" cy="2605044"/>
          </a:xfrm>
          <a:prstGeom prst="rect">
            <a:avLst/>
          </a:prstGeom>
          <a:ln>
            <a:noFill/>
          </a:ln>
          <a:extLst>
            <a:ext uri="{53640926-AAD7-44D8-BBD7-CCE9431645EC}">
              <a14:shadowObscured xmlns:a14="http://schemas.microsoft.com/office/drawing/2010/main"/>
            </a:ext>
          </a:extLst>
        </p:spPr>
      </p:pic>
      <p:sp>
        <p:nvSpPr>
          <p:cNvPr id="19" name="Title 1">
            <a:extLst>
              <a:ext uri="{FF2B5EF4-FFF2-40B4-BE49-F238E27FC236}">
                <a16:creationId xmlns:a16="http://schemas.microsoft.com/office/drawing/2014/main" id="{3CD0CB0C-7CD9-4265-9164-598B2705BAED}"/>
              </a:ext>
            </a:extLst>
          </p:cNvPr>
          <p:cNvSpPr txBox="1">
            <a:spLocks/>
          </p:cNvSpPr>
          <p:nvPr/>
        </p:nvSpPr>
        <p:spPr>
          <a:xfrm>
            <a:off x="162339" y="981855"/>
            <a:ext cx="10515600" cy="6512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800" dirty="0">
                <a:solidFill>
                  <a:schemeClr val="tx1"/>
                </a:solidFill>
                <a:latin typeface="Century Gothic" panose="020B0502020202020204" pitchFamily="34" charset="0"/>
              </a:rPr>
              <a:t>There are different ways to pronounce CE and CI.</a:t>
            </a:r>
          </a:p>
        </p:txBody>
      </p:sp>
      <p:sp>
        <p:nvSpPr>
          <p:cNvPr id="7" name="Title 1">
            <a:extLst>
              <a:ext uri="{FF2B5EF4-FFF2-40B4-BE49-F238E27FC236}">
                <a16:creationId xmlns:a16="http://schemas.microsoft.com/office/drawing/2014/main" id="{4B3997F3-B387-4DC5-B8D1-5EEED261331E}"/>
              </a:ext>
            </a:extLst>
          </p:cNvPr>
          <p:cNvSpPr txBox="1">
            <a:spLocks/>
          </p:cNvSpPr>
          <p:nvPr/>
        </p:nvSpPr>
        <p:spPr>
          <a:xfrm>
            <a:off x="162339" y="1916631"/>
            <a:ext cx="1099391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a:solidFill>
                  <a:schemeClr val="tx1"/>
                </a:solidFill>
              </a:rPr>
              <a:t>In most of Spain, the ‘c’ before ‘e/i’ is pronounced </a:t>
            </a:r>
          </a:p>
          <a:p>
            <a:r>
              <a:rPr lang="en-GB" sz="2800" dirty="0">
                <a:solidFill>
                  <a:schemeClr val="tx1"/>
                </a:solidFill>
              </a:rPr>
              <a:t>as ‘th’ in English (as you just heard).</a:t>
            </a:r>
          </a:p>
        </p:txBody>
      </p:sp>
      <p:pic>
        <p:nvPicPr>
          <p:cNvPr id="17" name="Picture 16" descr="A blue and orange sign&#10;&#10;Description automatically generated">
            <a:extLst>
              <a:ext uri="{FF2B5EF4-FFF2-40B4-BE49-F238E27FC236}">
                <a16:creationId xmlns:a16="http://schemas.microsoft.com/office/drawing/2014/main" id="{46F7AC0B-1DBE-42AE-8E7C-A2A19C41A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8850" y="224408"/>
            <a:ext cx="1576663" cy="548645"/>
          </a:xfrm>
          <a:prstGeom prst="rect">
            <a:avLst/>
          </a:prstGeom>
        </p:spPr>
      </p:pic>
    </p:spTree>
    <p:extLst>
      <p:ext uri="{BB962C8B-B14F-4D97-AF65-F5344CB8AC3E}">
        <p14:creationId xmlns:p14="http://schemas.microsoft.com/office/powerpoint/2010/main" val="259935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animBg="1"/>
      <p:bldP spid="16" grpId="0" animBg="1"/>
      <p:bldP spid="1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0515600" y="258166"/>
            <a:ext cx="1412543" cy="400919"/>
          </a:xfrm>
          <a:prstGeom prst="round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8" name="Table 7">
            <a:extLst>
              <a:ext uri="{FF2B5EF4-FFF2-40B4-BE49-F238E27FC236}">
                <a16:creationId xmlns:a16="http://schemas.microsoft.com/office/drawing/2014/main" id="{7ADC5C5F-17CF-4C32-AA2F-81F9065C5BCE}"/>
              </a:ext>
            </a:extLst>
          </p:cNvPr>
          <p:cNvGraphicFramePr>
            <a:graphicFrameLocks noGrp="1"/>
          </p:cNvGraphicFramePr>
          <p:nvPr>
            <p:extLst>
              <p:ext uri="{D42A27DB-BD31-4B8C-83A1-F6EECF244321}">
                <p14:modId xmlns:p14="http://schemas.microsoft.com/office/powerpoint/2010/main" val="581507328"/>
              </p:ext>
            </p:extLst>
          </p:nvPr>
        </p:nvGraphicFramePr>
        <p:xfrm>
          <a:off x="658706" y="1088696"/>
          <a:ext cx="6127651" cy="4007556"/>
        </p:xfrm>
        <a:graphic>
          <a:graphicData uri="http://schemas.openxmlformats.org/drawingml/2006/table">
            <a:tbl>
              <a:tblPr firstRow="1" bandRow="1"/>
              <a:tblGrid>
                <a:gridCol w="3009696">
                  <a:extLst>
                    <a:ext uri="{9D8B030D-6E8A-4147-A177-3AD203B41FA5}">
                      <a16:colId xmlns:a16="http://schemas.microsoft.com/office/drawing/2014/main" val="862796494"/>
                    </a:ext>
                  </a:extLst>
                </a:gridCol>
                <a:gridCol w="3117955">
                  <a:extLst>
                    <a:ext uri="{9D8B030D-6E8A-4147-A177-3AD203B41FA5}">
                      <a16:colId xmlns:a16="http://schemas.microsoft.com/office/drawing/2014/main" val="1300524604"/>
                    </a:ext>
                  </a:extLst>
                </a:gridCol>
              </a:tblGrid>
              <a:tr h="608534">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Latin America/Canaries </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Mainland Spain</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44628243"/>
                  </a:ext>
                </a:extLst>
              </a:tr>
              <a:tr h="530766">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607598778"/>
                  </a:ext>
                </a:extLst>
              </a:tr>
              <a:tr h="530766">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462903717"/>
                  </a:ext>
                </a:extLst>
              </a:tr>
              <a:tr h="530766">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543922647"/>
                  </a:ext>
                </a:extLst>
              </a:tr>
              <a:tr h="530766">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3080627764"/>
                  </a:ext>
                </a:extLst>
              </a:tr>
              <a:tr h="530766">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892411528"/>
                  </a:ext>
                </a:extLst>
              </a:tr>
              <a:tr h="530766">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306954587"/>
                  </a:ext>
                </a:extLst>
              </a:tr>
            </a:tbl>
          </a:graphicData>
        </a:graphic>
      </p:graphicFrame>
      <p:sp>
        <p:nvSpPr>
          <p:cNvPr id="9" name="Action Button: Custom 6">
            <a:hlinkClick r:id="" action="ppaction://noaction" highlightClick="1">
              <a:snd r:embed="rId3" name="doce (seseo).wav"/>
            </a:hlinkClick>
            <a:extLst>
              <a:ext uri="{FF2B5EF4-FFF2-40B4-BE49-F238E27FC236}">
                <a16:creationId xmlns:a16="http://schemas.microsoft.com/office/drawing/2014/main" id="{337CE380-94F3-4878-89EC-362B8CDA0169}"/>
              </a:ext>
            </a:extLst>
          </p:cNvPr>
          <p:cNvSpPr/>
          <p:nvPr/>
        </p:nvSpPr>
        <p:spPr>
          <a:xfrm>
            <a:off x="184974" y="1952243"/>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10" name="Action Button: Custom 7">
            <a:hlinkClick r:id="" action="ppaction://noaction" highlightClick="1">
              <a:snd r:embed="rId4" name="ciencias.wav"/>
            </a:hlinkClick>
            <a:extLst>
              <a:ext uri="{FF2B5EF4-FFF2-40B4-BE49-F238E27FC236}">
                <a16:creationId xmlns:a16="http://schemas.microsoft.com/office/drawing/2014/main" id="{4707FC51-2AE9-4F63-816F-A09487D79F22}"/>
              </a:ext>
            </a:extLst>
          </p:cNvPr>
          <p:cNvSpPr/>
          <p:nvPr/>
        </p:nvSpPr>
        <p:spPr>
          <a:xfrm>
            <a:off x="184973" y="2504592"/>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11" name="Action Button: Custom 8">
            <a:hlinkClick r:id="" action="ppaction://noaction" highlightClick="1">
              <a:snd r:embed="rId5" name="decir (seseo).wav"/>
            </a:hlinkClick>
            <a:extLst>
              <a:ext uri="{FF2B5EF4-FFF2-40B4-BE49-F238E27FC236}">
                <a16:creationId xmlns:a16="http://schemas.microsoft.com/office/drawing/2014/main" id="{D7900B18-ADE4-47D7-AF07-7539E9BC2064}"/>
              </a:ext>
            </a:extLst>
          </p:cNvPr>
          <p:cNvSpPr/>
          <p:nvPr/>
        </p:nvSpPr>
        <p:spPr>
          <a:xfrm>
            <a:off x="169608" y="3009257"/>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sp>
        <p:nvSpPr>
          <p:cNvPr id="12" name="Action Button: Custom 9">
            <a:hlinkClick r:id="" action="ppaction://noaction" highlightClick="1">
              <a:snd r:embed="rId6" name="necesario (seseo).wav"/>
            </a:hlinkClick>
            <a:extLst>
              <a:ext uri="{FF2B5EF4-FFF2-40B4-BE49-F238E27FC236}">
                <a16:creationId xmlns:a16="http://schemas.microsoft.com/office/drawing/2014/main" id="{90ACFEA0-F338-42BE-906F-F6D47FC46F40}"/>
              </a:ext>
            </a:extLst>
          </p:cNvPr>
          <p:cNvSpPr/>
          <p:nvPr/>
        </p:nvSpPr>
        <p:spPr>
          <a:xfrm>
            <a:off x="169608" y="3561462"/>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4</a:t>
            </a:r>
          </a:p>
        </p:txBody>
      </p:sp>
      <p:sp>
        <p:nvSpPr>
          <p:cNvPr id="13" name="Action Button: Custom 10">
            <a:hlinkClick r:id="" action="ppaction://noaction" highlightClick="1">
              <a:snd r:embed="rId7" name="cine.wav"/>
            </a:hlinkClick>
            <a:extLst>
              <a:ext uri="{FF2B5EF4-FFF2-40B4-BE49-F238E27FC236}">
                <a16:creationId xmlns:a16="http://schemas.microsoft.com/office/drawing/2014/main" id="{F74C0B62-0014-449B-ADDA-AA465243B5AD}"/>
              </a:ext>
            </a:extLst>
          </p:cNvPr>
          <p:cNvSpPr/>
          <p:nvPr/>
        </p:nvSpPr>
        <p:spPr>
          <a:xfrm>
            <a:off x="156447" y="4079497"/>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sp>
        <p:nvSpPr>
          <p:cNvPr id="14" name="Action Button: Custom 11">
            <a:hlinkClick r:id="" action="ppaction://noaction" highlightClick="1">
              <a:snd r:embed="rId8" name="diciembre.wav"/>
            </a:hlinkClick>
            <a:extLst>
              <a:ext uri="{FF2B5EF4-FFF2-40B4-BE49-F238E27FC236}">
                <a16:creationId xmlns:a16="http://schemas.microsoft.com/office/drawing/2014/main" id="{C271A72A-E36A-40DD-9201-16F59098E1F5}"/>
              </a:ext>
            </a:extLst>
          </p:cNvPr>
          <p:cNvSpPr/>
          <p:nvPr/>
        </p:nvSpPr>
        <p:spPr>
          <a:xfrm>
            <a:off x="156447" y="4610296"/>
            <a:ext cx="355485"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sp>
        <p:nvSpPr>
          <p:cNvPr id="19" name="Title 1">
            <a:extLst>
              <a:ext uri="{FF2B5EF4-FFF2-40B4-BE49-F238E27FC236}">
                <a16:creationId xmlns:a16="http://schemas.microsoft.com/office/drawing/2014/main" id="{0097894C-93B1-45A6-8237-A6AE041ADD34}"/>
              </a:ext>
            </a:extLst>
          </p:cNvPr>
          <p:cNvSpPr txBox="1">
            <a:spLocks/>
          </p:cNvSpPr>
          <p:nvPr/>
        </p:nvSpPr>
        <p:spPr>
          <a:xfrm>
            <a:off x="6967299" y="1809798"/>
            <a:ext cx="5224701" cy="1282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Is the pronunciation more likely to be mainland Spain or Latin America / Canaries?</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20" name="Title 1">
            <a:extLst>
              <a:ext uri="{FF2B5EF4-FFF2-40B4-BE49-F238E27FC236}">
                <a16:creationId xmlns:a16="http://schemas.microsoft.com/office/drawing/2014/main" id="{D1F4C418-FF01-446C-9ED8-00DF6298BF31}"/>
              </a:ext>
            </a:extLst>
          </p:cNvPr>
          <p:cNvSpPr txBox="1">
            <a:spLocks/>
          </p:cNvSpPr>
          <p:nvPr/>
        </p:nvSpPr>
        <p:spPr>
          <a:xfrm>
            <a:off x="6967299" y="3092474"/>
            <a:ext cx="5043759" cy="1282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Listen and tick the most likely answer.</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21" name="Picture 20">
            <a:extLst>
              <a:ext uri="{FF2B5EF4-FFF2-40B4-BE49-F238E27FC236}">
                <a16:creationId xmlns:a16="http://schemas.microsoft.com/office/drawing/2014/main" id="{C1B21360-EB66-4523-B344-709D9E01766B}"/>
              </a:ext>
            </a:extLst>
          </p:cNvPr>
          <p:cNvPicPr/>
          <p:nvPr/>
        </p:nvPicPr>
        <p:blipFill rotWithShape="1">
          <a:blip r:embed="rId9">
            <a:extLst>
              <a:ext uri="{28A0092B-C50C-407E-A947-70E740481C1C}">
                <a14:useLocalDpi xmlns:a14="http://schemas.microsoft.com/office/drawing/2010/main" val="0"/>
              </a:ext>
            </a:extLst>
          </a:blip>
          <a:srcRect l="23820" t="28560" r="36927" b="25153"/>
          <a:stretch/>
        </p:blipFill>
        <p:spPr bwMode="auto">
          <a:xfrm>
            <a:off x="7267836" y="3775496"/>
            <a:ext cx="3898030" cy="2605044"/>
          </a:xfrm>
          <a:prstGeom prst="rect">
            <a:avLst/>
          </a:prstGeom>
          <a:ln>
            <a:noFill/>
          </a:ln>
          <a:extLst>
            <a:ext uri="{53640926-AAD7-44D8-BBD7-CCE9431645EC}">
              <a14:shadowObscured xmlns:a14="http://schemas.microsoft.com/office/drawing/2010/main"/>
            </a:ext>
          </a:extLst>
        </p:spPr>
      </p:pic>
      <p:pic>
        <p:nvPicPr>
          <p:cNvPr id="22" name="Picture 2" descr="http://www.clker.com/cliparts/j/p/l/D/8/K/green-tick-md.png">
            <a:extLst>
              <a:ext uri="{FF2B5EF4-FFF2-40B4-BE49-F238E27FC236}">
                <a16:creationId xmlns:a16="http://schemas.microsoft.com/office/drawing/2014/main" id="{6E3AD2EC-9B09-4471-A932-01AB0EE491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6138" y="196809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clker.com/cliparts/j/p/l/D/8/K/green-tick-md.png">
            <a:extLst>
              <a:ext uri="{FF2B5EF4-FFF2-40B4-BE49-F238E27FC236}">
                <a16:creationId xmlns:a16="http://schemas.microsoft.com/office/drawing/2014/main" id="{C3CEEEDC-7E63-42C4-8F6B-A4641A3ABE9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05567" y="250459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clker.com/cliparts/j/p/l/D/8/K/green-tick-md.png">
            <a:extLst>
              <a:ext uri="{FF2B5EF4-FFF2-40B4-BE49-F238E27FC236}">
                <a16:creationId xmlns:a16="http://schemas.microsoft.com/office/drawing/2014/main" id="{E3B3546E-B701-41FC-AD60-CE4C9DC6B1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6138" y="300819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lker.com/cliparts/j/p/l/D/8/K/green-tick-md.png">
            <a:extLst>
              <a:ext uri="{FF2B5EF4-FFF2-40B4-BE49-F238E27FC236}">
                <a16:creationId xmlns:a16="http://schemas.microsoft.com/office/drawing/2014/main" id="{FE4C2AEE-7005-4C87-AE6B-8C420804A0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6138" y="3581784"/>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j/p/l/D/8/K/green-tick-md.png">
            <a:extLst>
              <a:ext uri="{FF2B5EF4-FFF2-40B4-BE49-F238E27FC236}">
                <a16:creationId xmlns:a16="http://schemas.microsoft.com/office/drawing/2014/main" id="{6FC93EBD-CB4F-40A4-A761-BE7512F1C85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05567" y="4117621"/>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clker.com/cliparts/j/p/l/D/8/K/green-tick-md.png">
            <a:extLst>
              <a:ext uri="{FF2B5EF4-FFF2-40B4-BE49-F238E27FC236}">
                <a16:creationId xmlns:a16="http://schemas.microsoft.com/office/drawing/2014/main" id="{F9E1F4DB-3B57-47E5-8D5D-B3559E3221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6138" y="463797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78A444AC-B98F-4370-BA49-E5D6DECB1D55}"/>
              </a:ext>
            </a:extLst>
          </p:cNvPr>
          <p:cNvSpPr>
            <a:spLocks noGrp="1"/>
          </p:cNvSpPr>
          <p:nvPr>
            <p:ph type="title"/>
          </p:nvPr>
        </p:nvSpPr>
        <p:spPr>
          <a:xfrm>
            <a:off x="10539977" y="199051"/>
            <a:ext cx="1391524" cy="519147"/>
          </a:xfrm>
        </p:spPr>
        <p:txBody>
          <a:bodyPr>
            <a:normAutofit/>
          </a:bodyPr>
          <a:lstStyle/>
          <a:p>
            <a:r>
              <a:rPr lang="en-GB" sz="2000" dirty="0" err="1">
                <a:solidFill>
                  <a:schemeClr val="bg1"/>
                </a:solidFill>
              </a:rPr>
              <a:t>escuchar</a:t>
            </a:r>
            <a:endParaRPr lang="en-GB" sz="2000" dirty="0">
              <a:solidFill>
                <a:schemeClr val="bg1"/>
              </a:solidFill>
            </a:endParaRPr>
          </a:p>
        </p:txBody>
      </p:sp>
    </p:spTree>
    <p:extLst>
      <p:ext uri="{BB962C8B-B14F-4D97-AF65-F5344CB8AC3E}">
        <p14:creationId xmlns:p14="http://schemas.microsoft.com/office/powerpoint/2010/main" val="15396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a:solidFill>
                  <a:schemeClr val="bg1"/>
                </a:solidFill>
              </a:rPr>
              <a:t>Vocabulario</a:t>
            </a:r>
            <a:endParaRPr lang="en-GB" sz="36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1214100" y="258166"/>
            <a:ext cx="714043" cy="400919"/>
          </a:xfrm>
          <a:prstGeom prst="round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24" name="TextBox 23">
            <a:extLst>
              <a:ext uri="{FF2B5EF4-FFF2-40B4-BE49-F238E27FC236}">
                <a16:creationId xmlns:a16="http://schemas.microsoft.com/office/drawing/2014/main" id="{B3D18279-ABDC-4233-9880-96D9D7D7DD45}"/>
              </a:ext>
            </a:extLst>
          </p:cNvPr>
          <p:cNvSpPr txBox="1"/>
          <p:nvPr/>
        </p:nvSpPr>
        <p:spPr>
          <a:xfrm>
            <a:off x="241706" y="1521846"/>
            <a:ext cx="14540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usar</a:t>
            </a:r>
          </a:p>
        </p:txBody>
      </p:sp>
      <p:sp>
        <p:nvSpPr>
          <p:cNvPr id="25" name="TextBox 24">
            <a:extLst>
              <a:ext uri="{FF2B5EF4-FFF2-40B4-BE49-F238E27FC236}">
                <a16:creationId xmlns:a16="http://schemas.microsoft.com/office/drawing/2014/main" id="{318CAEF7-10E0-49D6-B291-FEAD883E70C0}"/>
              </a:ext>
            </a:extLst>
          </p:cNvPr>
          <p:cNvSpPr txBox="1"/>
          <p:nvPr/>
        </p:nvSpPr>
        <p:spPr>
          <a:xfrm>
            <a:off x="3150676" y="1526926"/>
            <a:ext cx="281028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to use, using</a:t>
            </a:r>
          </a:p>
        </p:txBody>
      </p:sp>
      <p:sp>
        <p:nvSpPr>
          <p:cNvPr id="26" name="TextBox 25">
            <a:extLst>
              <a:ext uri="{FF2B5EF4-FFF2-40B4-BE49-F238E27FC236}">
                <a16:creationId xmlns:a16="http://schemas.microsoft.com/office/drawing/2014/main" id="{3C6CEDAD-483E-4422-A34C-AC64EB2FB937}"/>
              </a:ext>
            </a:extLst>
          </p:cNvPr>
          <p:cNvSpPr txBox="1"/>
          <p:nvPr/>
        </p:nvSpPr>
        <p:spPr>
          <a:xfrm>
            <a:off x="241706" y="2016898"/>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una camisa</a:t>
            </a:r>
          </a:p>
        </p:txBody>
      </p:sp>
      <p:sp>
        <p:nvSpPr>
          <p:cNvPr id="27" name="TextBox 26">
            <a:extLst>
              <a:ext uri="{FF2B5EF4-FFF2-40B4-BE49-F238E27FC236}">
                <a16:creationId xmlns:a16="http://schemas.microsoft.com/office/drawing/2014/main" id="{CD5B2F9D-7CCF-4117-924E-BB6160789A3C}"/>
              </a:ext>
            </a:extLst>
          </p:cNvPr>
          <p:cNvSpPr txBox="1"/>
          <p:nvPr/>
        </p:nvSpPr>
        <p:spPr>
          <a:xfrm>
            <a:off x="3101332" y="2015063"/>
            <a:ext cx="14540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a shirt</a:t>
            </a:r>
          </a:p>
        </p:txBody>
      </p:sp>
      <p:sp>
        <p:nvSpPr>
          <p:cNvPr id="28" name="TextBox 27">
            <a:extLst>
              <a:ext uri="{FF2B5EF4-FFF2-40B4-BE49-F238E27FC236}">
                <a16:creationId xmlns:a16="http://schemas.microsoft.com/office/drawing/2014/main" id="{33A7D179-4F7D-4646-A0D2-7DE0FEACC871}"/>
              </a:ext>
            </a:extLst>
          </p:cNvPr>
          <p:cNvSpPr txBox="1"/>
          <p:nvPr/>
        </p:nvSpPr>
        <p:spPr>
          <a:xfrm>
            <a:off x="225384" y="2507575"/>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una cosa</a:t>
            </a:r>
          </a:p>
        </p:txBody>
      </p:sp>
      <p:sp>
        <p:nvSpPr>
          <p:cNvPr id="29" name="TextBox 28">
            <a:extLst>
              <a:ext uri="{FF2B5EF4-FFF2-40B4-BE49-F238E27FC236}">
                <a16:creationId xmlns:a16="http://schemas.microsoft.com/office/drawing/2014/main" id="{69D21A31-CEA0-4C04-9916-2C65520E7E43}"/>
              </a:ext>
            </a:extLst>
          </p:cNvPr>
          <p:cNvSpPr txBox="1"/>
          <p:nvPr/>
        </p:nvSpPr>
        <p:spPr>
          <a:xfrm>
            <a:off x="3101332" y="2516217"/>
            <a:ext cx="14540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a thing</a:t>
            </a:r>
          </a:p>
        </p:txBody>
      </p:sp>
      <p:sp>
        <p:nvSpPr>
          <p:cNvPr id="30" name="TextBox 29">
            <a:extLst>
              <a:ext uri="{FF2B5EF4-FFF2-40B4-BE49-F238E27FC236}">
                <a16:creationId xmlns:a16="http://schemas.microsoft.com/office/drawing/2014/main" id="{B66445DA-9926-4E6A-8792-36FB41A99CC2}"/>
              </a:ext>
            </a:extLst>
          </p:cNvPr>
          <p:cNvSpPr txBox="1"/>
          <p:nvPr/>
        </p:nvSpPr>
        <p:spPr>
          <a:xfrm>
            <a:off x="266923" y="3035296"/>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llevar</a:t>
            </a:r>
          </a:p>
        </p:txBody>
      </p:sp>
      <p:sp>
        <p:nvSpPr>
          <p:cNvPr id="31" name="TextBox 30">
            <a:extLst>
              <a:ext uri="{FF2B5EF4-FFF2-40B4-BE49-F238E27FC236}">
                <a16:creationId xmlns:a16="http://schemas.microsoft.com/office/drawing/2014/main" id="{A70CEE26-6511-4A15-A5CC-B9E481E9AFD2}"/>
              </a:ext>
            </a:extLst>
          </p:cNvPr>
          <p:cNvSpPr txBox="1"/>
          <p:nvPr/>
        </p:nvSpPr>
        <p:spPr>
          <a:xfrm>
            <a:off x="3116823" y="3026421"/>
            <a:ext cx="366929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to wear, wearing</a:t>
            </a:r>
          </a:p>
        </p:txBody>
      </p:sp>
      <p:sp>
        <p:nvSpPr>
          <p:cNvPr id="32" name="TextBox 31">
            <a:extLst>
              <a:ext uri="{FF2B5EF4-FFF2-40B4-BE49-F238E27FC236}">
                <a16:creationId xmlns:a16="http://schemas.microsoft.com/office/drawing/2014/main" id="{64485E32-53CC-456A-ADCB-3100615FC000}"/>
              </a:ext>
            </a:extLst>
          </p:cNvPr>
          <p:cNvSpPr txBox="1"/>
          <p:nvPr/>
        </p:nvSpPr>
        <p:spPr>
          <a:xfrm>
            <a:off x="249169" y="3514559"/>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una bolsa</a:t>
            </a:r>
          </a:p>
        </p:txBody>
      </p:sp>
      <p:sp>
        <p:nvSpPr>
          <p:cNvPr id="33" name="TextBox 32">
            <a:extLst>
              <a:ext uri="{FF2B5EF4-FFF2-40B4-BE49-F238E27FC236}">
                <a16:creationId xmlns:a16="http://schemas.microsoft.com/office/drawing/2014/main" id="{94B9F4DC-F43C-40B8-A778-EA75240489C4}"/>
              </a:ext>
            </a:extLst>
          </p:cNvPr>
          <p:cNvSpPr txBox="1"/>
          <p:nvPr/>
        </p:nvSpPr>
        <p:spPr>
          <a:xfrm>
            <a:off x="3116822" y="3533829"/>
            <a:ext cx="366929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a bag</a:t>
            </a:r>
          </a:p>
        </p:txBody>
      </p:sp>
      <p:sp>
        <p:nvSpPr>
          <p:cNvPr id="34" name="TextBox 33">
            <a:extLst>
              <a:ext uri="{FF2B5EF4-FFF2-40B4-BE49-F238E27FC236}">
                <a16:creationId xmlns:a16="http://schemas.microsoft.com/office/drawing/2014/main" id="{48FBFA03-345B-4D7C-931E-CE9EF79ED10A}"/>
              </a:ext>
            </a:extLst>
          </p:cNvPr>
          <p:cNvSpPr txBox="1"/>
          <p:nvPr/>
        </p:nvSpPr>
        <p:spPr>
          <a:xfrm>
            <a:off x="225383" y="3974367"/>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necesitar</a:t>
            </a:r>
          </a:p>
        </p:txBody>
      </p:sp>
      <p:sp>
        <p:nvSpPr>
          <p:cNvPr id="35" name="TextBox 34">
            <a:extLst>
              <a:ext uri="{FF2B5EF4-FFF2-40B4-BE49-F238E27FC236}">
                <a16:creationId xmlns:a16="http://schemas.microsoft.com/office/drawing/2014/main" id="{9FF21CE0-08F1-4E0E-867B-7CF42823A7AC}"/>
              </a:ext>
            </a:extLst>
          </p:cNvPr>
          <p:cNvSpPr txBox="1"/>
          <p:nvPr/>
        </p:nvSpPr>
        <p:spPr>
          <a:xfrm>
            <a:off x="3116823" y="4062296"/>
            <a:ext cx="366929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to need, needing</a:t>
            </a:r>
          </a:p>
        </p:txBody>
      </p:sp>
      <p:sp>
        <p:nvSpPr>
          <p:cNvPr id="36" name="TextBox 35">
            <a:extLst>
              <a:ext uri="{FF2B5EF4-FFF2-40B4-BE49-F238E27FC236}">
                <a16:creationId xmlns:a16="http://schemas.microsoft.com/office/drawing/2014/main" id="{4F43E901-5057-4F6B-8851-196FC06C9492}"/>
              </a:ext>
            </a:extLst>
          </p:cNvPr>
          <p:cNvSpPr txBox="1"/>
          <p:nvPr/>
        </p:nvSpPr>
        <p:spPr>
          <a:xfrm>
            <a:off x="237090" y="4446982"/>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un zapato</a:t>
            </a:r>
          </a:p>
        </p:txBody>
      </p:sp>
      <p:sp>
        <p:nvSpPr>
          <p:cNvPr id="37" name="TextBox 36">
            <a:extLst>
              <a:ext uri="{FF2B5EF4-FFF2-40B4-BE49-F238E27FC236}">
                <a16:creationId xmlns:a16="http://schemas.microsoft.com/office/drawing/2014/main" id="{CD2CDAC2-A6DD-430F-8FAC-DD826979085F}"/>
              </a:ext>
            </a:extLst>
          </p:cNvPr>
          <p:cNvSpPr txBox="1"/>
          <p:nvPr/>
        </p:nvSpPr>
        <p:spPr>
          <a:xfrm>
            <a:off x="3093037" y="4475743"/>
            <a:ext cx="146234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a shoe</a:t>
            </a:r>
          </a:p>
        </p:txBody>
      </p:sp>
      <p:sp>
        <p:nvSpPr>
          <p:cNvPr id="38" name="TextBox 37">
            <a:extLst>
              <a:ext uri="{FF2B5EF4-FFF2-40B4-BE49-F238E27FC236}">
                <a16:creationId xmlns:a16="http://schemas.microsoft.com/office/drawing/2014/main" id="{725CF709-A135-44C1-87B6-85061D52240E}"/>
              </a:ext>
            </a:extLst>
          </p:cNvPr>
          <p:cNvSpPr txBox="1"/>
          <p:nvPr/>
        </p:nvSpPr>
        <p:spPr>
          <a:xfrm>
            <a:off x="237090" y="4929738"/>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un producto</a:t>
            </a:r>
          </a:p>
        </p:txBody>
      </p:sp>
      <p:sp>
        <p:nvSpPr>
          <p:cNvPr id="39" name="TextBox 38">
            <a:extLst>
              <a:ext uri="{FF2B5EF4-FFF2-40B4-BE49-F238E27FC236}">
                <a16:creationId xmlns:a16="http://schemas.microsoft.com/office/drawing/2014/main" id="{82B6E4B8-89B1-4C08-A05E-E80EF8E19379}"/>
              </a:ext>
            </a:extLst>
          </p:cNvPr>
          <p:cNvSpPr txBox="1"/>
          <p:nvPr/>
        </p:nvSpPr>
        <p:spPr>
          <a:xfrm>
            <a:off x="3116823" y="4932452"/>
            <a:ext cx="207034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a product</a:t>
            </a:r>
          </a:p>
        </p:txBody>
      </p:sp>
      <p:sp>
        <p:nvSpPr>
          <p:cNvPr id="40" name="TextBox 39">
            <a:extLst>
              <a:ext uri="{FF2B5EF4-FFF2-40B4-BE49-F238E27FC236}">
                <a16:creationId xmlns:a16="http://schemas.microsoft.com/office/drawing/2014/main" id="{5B548868-E19C-41B9-AAB1-919113D165D7}"/>
              </a:ext>
            </a:extLst>
          </p:cNvPr>
          <p:cNvSpPr txBox="1"/>
          <p:nvPr/>
        </p:nvSpPr>
        <p:spPr>
          <a:xfrm>
            <a:off x="237090" y="5404098"/>
            <a:ext cx="2488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un vaso</a:t>
            </a:r>
          </a:p>
        </p:txBody>
      </p:sp>
      <p:sp>
        <p:nvSpPr>
          <p:cNvPr id="41" name="TextBox 40">
            <a:extLst>
              <a:ext uri="{FF2B5EF4-FFF2-40B4-BE49-F238E27FC236}">
                <a16:creationId xmlns:a16="http://schemas.microsoft.com/office/drawing/2014/main" id="{CA987A87-76EC-4277-9B82-BE99604DF978}"/>
              </a:ext>
            </a:extLst>
          </p:cNvPr>
          <p:cNvSpPr txBox="1"/>
          <p:nvPr/>
        </p:nvSpPr>
        <p:spPr>
          <a:xfrm>
            <a:off x="3116823" y="5346544"/>
            <a:ext cx="207034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a glass</a:t>
            </a:r>
          </a:p>
        </p:txBody>
      </p:sp>
      <p:pic>
        <p:nvPicPr>
          <p:cNvPr id="42" name="Picture 2" descr="http://www.clker.com/cliparts/j/p/l/D/8/K/green-tick-md.png">
            <a:extLst>
              <a:ext uri="{FF2B5EF4-FFF2-40B4-BE49-F238E27FC236}">
                <a16:creationId xmlns:a16="http://schemas.microsoft.com/office/drawing/2014/main" id="{D81826CD-21A5-4C93-8DB6-00B32EBD96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575" y="155389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clker.com/cliparts/j/p/l/D/8/K/green-tick-md.png">
            <a:extLst>
              <a:ext uri="{FF2B5EF4-FFF2-40B4-BE49-F238E27FC236}">
                <a16:creationId xmlns:a16="http://schemas.microsoft.com/office/drawing/2014/main" id="{961DC74A-8B22-4A25-B20C-E1A5F8C37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9566" y="307530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clker.com/cliparts/j/p/l/D/8/K/green-tick-md.png">
            <a:extLst>
              <a:ext uri="{FF2B5EF4-FFF2-40B4-BE49-F238E27FC236}">
                <a16:creationId xmlns:a16="http://schemas.microsoft.com/office/drawing/2014/main" id="{2EA4F932-EA1D-47C5-A59E-6131E6E35E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984" y="401533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A6C2539-019D-40C3-B14D-534C43D958B0}"/>
              </a:ext>
            </a:extLst>
          </p:cNvPr>
          <p:cNvSpPr txBox="1"/>
          <p:nvPr/>
        </p:nvSpPr>
        <p:spPr>
          <a:xfrm>
            <a:off x="6533613" y="1153288"/>
            <a:ext cx="5658387"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effectLst/>
                <a:uLnTx/>
                <a:uFillTx/>
                <a:latin typeface="+mj-lt"/>
              </a:rPr>
              <a:t>Which ones are the same type of word as these?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effectLst/>
              <a:uLnTx/>
              <a:uFillTx/>
              <a:latin typeface="+mj-lt"/>
            </a:endParaRPr>
          </a:p>
        </p:txBody>
      </p:sp>
      <p:sp>
        <p:nvSpPr>
          <p:cNvPr id="46" name="Rounded Rectangle 16">
            <a:extLst>
              <a:ext uri="{FF2B5EF4-FFF2-40B4-BE49-F238E27FC236}">
                <a16:creationId xmlns:a16="http://schemas.microsoft.com/office/drawing/2014/main" id="{6106D847-7FBA-489D-9093-FF64EA64018D}"/>
              </a:ext>
            </a:extLst>
          </p:cNvPr>
          <p:cNvSpPr/>
          <p:nvPr/>
        </p:nvSpPr>
        <p:spPr>
          <a:xfrm>
            <a:off x="7149917" y="2268365"/>
            <a:ext cx="1566231"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ea typeface="+mn-ea"/>
                <a:cs typeface="+mn-cs"/>
              </a:rPr>
              <a:t>hablar</a:t>
            </a:r>
          </a:p>
        </p:txBody>
      </p:sp>
      <p:sp>
        <p:nvSpPr>
          <p:cNvPr id="47" name="Rounded Rectangle 122">
            <a:extLst>
              <a:ext uri="{FF2B5EF4-FFF2-40B4-BE49-F238E27FC236}">
                <a16:creationId xmlns:a16="http://schemas.microsoft.com/office/drawing/2014/main" id="{32CE8681-1D1D-45F6-B1B0-D31B1AC49EF8}"/>
              </a:ext>
            </a:extLst>
          </p:cNvPr>
          <p:cNvSpPr/>
          <p:nvPr/>
        </p:nvSpPr>
        <p:spPr>
          <a:xfrm>
            <a:off x="8929165" y="2239281"/>
            <a:ext cx="2180553"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ea typeface="+mn-ea"/>
                <a:cs typeface="+mn-cs"/>
              </a:rPr>
              <a:t>comprar</a:t>
            </a:r>
          </a:p>
        </p:txBody>
      </p:sp>
      <p:sp>
        <p:nvSpPr>
          <p:cNvPr id="48" name="Rounded Rectangle 123">
            <a:extLst>
              <a:ext uri="{FF2B5EF4-FFF2-40B4-BE49-F238E27FC236}">
                <a16:creationId xmlns:a16="http://schemas.microsoft.com/office/drawing/2014/main" id="{9EC85F8C-8869-461E-94B4-BD9EB48D253E}"/>
              </a:ext>
            </a:extLst>
          </p:cNvPr>
          <p:cNvSpPr/>
          <p:nvPr/>
        </p:nvSpPr>
        <p:spPr>
          <a:xfrm>
            <a:off x="9535382" y="3185892"/>
            <a:ext cx="2209196"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ea typeface="+mn-ea"/>
                <a:cs typeface="+mn-cs"/>
              </a:rPr>
              <a:t>escuchar</a:t>
            </a:r>
          </a:p>
        </p:txBody>
      </p:sp>
      <p:sp>
        <p:nvSpPr>
          <p:cNvPr id="49" name="Rounded Rectangle 35">
            <a:extLst>
              <a:ext uri="{FF2B5EF4-FFF2-40B4-BE49-F238E27FC236}">
                <a16:creationId xmlns:a16="http://schemas.microsoft.com/office/drawing/2014/main" id="{E5483307-84A7-4476-995B-E6EDDAE1ED6F}"/>
              </a:ext>
            </a:extLst>
          </p:cNvPr>
          <p:cNvSpPr/>
          <p:nvPr/>
        </p:nvSpPr>
        <p:spPr>
          <a:xfrm>
            <a:off x="7580265" y="3203123"/>
            <a:ext cx="1728842"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ea typeface="+mn-ea"/>
                <a:cs typeface="+mn-cs"/>
              </a:rPr>
              <a:t>olvidar</a:t>
            </a:r>
          </a:p>
        </p:txBody>
      </p:sp>
      <p:sp>
        <p:nvSpPr>
          <p:cNvPr id="50" name="Rounded Rectangle 36">
            <a:extLst>
              <a:ext uri="{FF2B5EF4-FFF2-40B4-BE49-F238E27FC236}">
                <a16:creationId xmlns:a16="http://schemas.microsoft.com/office/drawing/2014/main" id="{F63FB7EC-2B92-4AE7-BF1C-D595BACD74A6}"/>
              </a:ext>
            </a:extLst>
          </p:cNvPr>
          <p:cNvSpPr/>
          <p:nvPr/>
        </p:nvSpPr>
        <p:spPr>
          <a:xfrm>
            <a:off x="8444686" y="4112257"/>
            <a:ext cx="1728842"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ea typeface="+mn-ea"/>
                <a:cs typeface="+mn-cs"/>
              </a:rPr>
              <a:t>bailar</a:t>
            </a:r>
          </a:p>
        </p:txBody>
      </p:sp>
      <p:sp>
        <p:nvSpPr>
          <p:cNvPr id="51" name="Rounded Rectangle 37">
            <a:extLst>
              <a:ext uri="{FF2B5EF4-FFF2-40B4-BE49-F238E27FC236}">
                <a16:creationId xmlns:a16="http://schemas.microsoft.com/office/drawing/2014/main" id="{E0D24799-E626-4A2F-82EA-EF0130C65A20}"/>
              </a:ext>
            </a:extLst>
          </p:cNvPr>
          <p:cNvSpPr/>
          <p:nvPr/>
        </p:nvSpPr>
        <p:spPr>
          <a:xfrm>
            <a:off x="10414631" y="4085013"/>
            <a:ext cx="1728842"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ea typeface="+mn-ea"/>
                <a:cs typeface="+mn-cs"/>
              </a:rPr>
              <a:t>llegar</a:t>
            </a:r>
          </a:p>
        </p:txBody>
      </p:sp>
      <p:sp>
        <p:nvSpPr>
          <p:cNvPr id="52" name="Rounded Rectangle 38">
            <a:extLst>
              <a:ext uri="{FF2B5EF4-FFF2-40B4-BE49-F238E27FC236}">
                <a16:creationId xmlns:a16="http://schemas.microsoft.com/office/drawing/2014/main" id="{22A9217F-4E97-4475-B9BC-297808FB5E76}"/>
              </a:ext>
            </a:extLst>
          </p:cNvPr>
          <p:cNvSpPr/>
          <p:nvPr/>
        </p:nvSpPr>
        <p:spPr>
          <a:xfrm>
            <a:off x="6394336" y="4129973"/>
            <a:ext cx="1728842"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effectLst/>
              <a:uLnTx/>
              <a:uFillTx/>
              <a:latin typeface="+mj-lt"/>
              <a:ea typeface="+mn-ea"/>
              <a:cs typeface="+mn-cs"/>
            </a:endParaRPr>
          </a:p>
        </p:txBody>
      </p:sp>
      <p:sp>
        <p:nvSpPr>
          <p:cNvPr id="53" name="Rounded Rectangle 39">
            <a:extLst>
              <a:ext uri="{FF2B5EF4-FFF2-40B4-BE49-F238E27FC236}">
                <a16:creationId xmlns:a16="http://schemas.microsoft.com/office/drawing/2014/main" id="{8F856D27-C763-4E31-991A-C97B427A457B}"/>
              </a:ext>
            </a:extLst>
          </p:cNvPr>
          <p:cNvSpPr/>
          <p:nvPr/>
        </p:nvSpPr>
        <p:spPr>
          <a:xfrm>
            <a:off x="7068612" y="5056823"/>
            <a:ext cx="1728842"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effectLst/>
              <a:uLnTx/>
              <a:uFillTx/>
              <a:latin typeface="+mj-lt"/>
              <a:ea typeface="+mn-ea"/>
              <a:cs typeface="+mn-cs"/>
            </a:endParaRPr>
          </a:p>
        </p:txBody>
      </p:sp>
      <p:sp>
        <p:nvSpPr>
          <p:cNvPr id="54" name="Rounded Rectangle 40">
            <a:extLst>
              <a:ext uri="{FF2B5EF4-FFF2-40B4-BE49-F238E27FC236}">
                <a16:creationId xmlns:a16="http://schemas.microsoft.com/office/drawing/2014/main" id="{E62584BF-B39A-4188-82B6-2E8092782601}"/>
              </a:ext>
            </a:extLst>
          </p:cNvPr>
          <p:cNvSpPr/>
          <p:nvPr/>
        </p:nvSpPr>
        <p:spPr>
          <a:xfrm>
            <a:off x="9122605" y="5038622"/>
            <a:ext cx="2621973" cy="76102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effectLst/>
              <a:uLnTx/>
              <a:uFillTx/>
              <a:latin typeface="+mj-lt"/>
              <a:ea typeface="+mn-ea"/>
              <a:cs typeface="+mn-cs"/>
            </a:endParaRPr>
          </a:p>
        </p:txBody>
      </p:sp>
      <p:sp>
        <p:nvSpPr>
          <p:cNvPr id="55" name="TextBox 54">
            <a:extLst>
              <a:ext uri="{FF2B5EF4-FFF2-40B4-BE49-F238E27FC236}">
                <a16:creationId xmlns:a16="http://schemas.microsoft.com/office/drawing/2014/main" id="{92E1969D-CDEC-498D-800C-AC5E68ADF202}"/>
              </a:ext>
            </a:extLst>
          </p:cNvPr>
          <p:cNvSpPr txBox="1"/>
          <p:nvPr/>
        </p:nvSpPr>
        <p:spPr>
          <a:xfrm>
            <a:off x="6738087" y="4197326"/>
            <a:ext cx="138509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rPr>
              <a:t>usar</a:t>
            </a:r>
          </a:p>
        </p:txBody>
      </p:sp>
      <p:sp>
        <p:nvSpPr>
          <p:cNvPr id="56" name="TextBox 55">
            <a:extLst>
              <a:ext uri="{FF2B5EF4-FFF2-40B4-BE49-F238E27FC236}">
                <a16:creationId xmlns:a16="http://schemas.microsoft.com/office/drawing/2014/main" id="{576E7FA5-F623-4CE8-9FB0-20C32C902478}"/>
              </a:ext>
            </a:extLst>
          </p:cNvPr>
          <p:cNvSpPr txBox="1"/>
          <p:nvPr/>
        </p:nvSpPr>
        <p:spPr>
          <a:xfrm>
            <a:off x="7412363" y="5126748"/>
            <a:ext cx="138509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rPr>
              <a:t>llevar</a:t>
            </a:r>
          </a:p>
        </p:txBody>
      </p:sp>
      <p:sp>
        <p:nvSpPr>
          <p:cNvPr id="57" name="TextBox 56">
            <a:extLst>
              <a:ext uri="{FF2B5EF4-FFF2-40B4-BE49-F238E27FC236}">
                <a16:creationId xmlns:a16="http://schemas.microsoft.com/office/drawing/2014/main" id="{3737DC09-A46E-4073-BED2-EC9E9B0230EF}"/>
              </a:ext>
            </a:extLst>
          </p:cNvPr>
          <p:cNvSpPr txBox="1"/>
          <p:nvPr/>
        </p:nvSpPr>
        <p:spPr>
          <a:xfrm>
            <a:off x="9440718" y="5144949"/>
            <a:ext cx="239852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latin typeface="+mj-lt"/>
              </a:rPr>
              <a:t>necesitar</a:t>
            </a:r>
          </a:p>
        </p:txBody>
      </p:sp>
    </p:spTree>
    <p:extLst>
      <p:ext uri="{BB962C8B-B14F-4D97-AF65-F5344CB8AC3E}">
        <p14:creationId xmlns:p14="http://schemas.microsoft.com/office/powerpoint/2010/main" val="89445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407D83-02ED-4B90-BC70-3620E7C72967}"/>
              </a:ext>
            </a:extLst>
          </p:cNvPr>
          <p:cNvSpPr txBox="1"/>
          <p:nvPr/>
        </p:nvSpPr>
        <p:spPr>
          <a:xfrm>
            <a:off x="700230" y="3986099"/>
            <a:ext cx="5001180" cy="523220"/>
          </a:xfrm>
          <a:prstGeom prst="rect">
            <a:avLst/>
          </a:prstGeom>
          <a:noFill/>
        </p:spPr>
        <p:txBody>
          <a:bodyPr wrap="square" rtlCol="0">
            <a:spAutoFit/>
          </a:bodyPr>
          <a:lstStyle/>
          <a:p>
            <a:r>
              <a:rPr lang="en-GB" sz="2800" dirty="0">
                <a:latin typeface="Century Gothic" panose="020B0502020202020204" pitchFamily="34" charset="0"/>
              </a:rPr>
              <a:t>Escuch</a:t>
            </a:r>
            <a:r>
              <a:rPr lang="en-GB" sz="2800" b="1" dirty="0">
                <a:solidFill>
                  <a:schemeClr val="accent2"/>
                </a:solidFill>
                <a:latin typeface="Century Gothic" panose="020B0502020202020204" pitchFamily="34" charset="0"/>
              </a:rPr>
              <a:t>o</a:t>
            </a:r>
            <a:r>
              <a:rPr lang="en-GB" sz="2800" dirty="0">
                <a:solidFill>
                  <a:schemeClr val="accent2"/>
                </a:solidFill>
                <a:latin typeface="Century Gothic" panose="020B0502020202020204" pitchFamily="34" charset="0"/>
              </a:rPr>
              <a:t> </a:t>
            </a:r>
            <a:r>
              <a:rPr lang="en-GB" sz="2800" dirty="0">
                <a:latin typeface="Century Gothic" panose="020B0502020202020204" pitchFamily="34" charset="0"/>
              </a:rPr>
              <a:t>música.</a:t>
            </a:r>
          </a:p>
        </p:txBody>
      </p:sp>
      <p:sp>
        <p:nvSpPr>
          <p:cNvPr id="9" name="TextBox 8">
            <a:extLst>
              <a:ext uri="{FF2B5EF4-FFF2-40B4-BE49-F238E27FC236}">
                <a16:creationId xmlns:a16="http://schemas.microsoft.com/office/drawing/2014/main" id="{1E3ED511-F774-43C1-9151-5B4F702E1DEA}"/>
              </a:ext>
            </a:extLst>
          </p:cNvPr>
          <p:cNvSpPr txBox="1"/>
          <p:nvPr/>
        </p:nvSpPr>
        <p:spPr>
          <a:xfrm>
            <a:off x="4912383" y="3995921"/>
            <a:ext cx="4296762" cy="523220"/>
          </a:xfrm>
          <a:prstGeom prst="rect">
            <a:avLst/>
          </a:prstGeom>
          <a:noFill/>
        </p:spPr>
        <p:txBody>
          <a:bodyPr wrap="square" rtlCol="0">
            <a:spAutoFit/>
          </a:bodyPr>
          <a:lstStyle/>
          <a:p>
            <a:r>
              <a:rPr lang="en-GB" sz="2800" b="1" dirty="0">
                <a:solidFill>
                  <a:schemeClr val="accent2"/>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dirty="0">
                <a:latin typeface="Century Gothic" panose="020B0502020202020204" pitchFamily="34" charset="0"/>
              </a:rPr>
              <a:t>listen to music.</a:t>
            </a:r>
          </a:p>
        </p:txBody>
      </p:sp>
      <p:sp>
        <p:nvSpPr>
          <p:cNvPr id="10" name="TextBox 9">
            <a:extLst>
              <a:ext uri="{FF2B5EF4-FFF2-40B4-BE49-F238E27FC236}">
                <a16:creationId xmlns:a16="http://schemas.microsoft.com/office/drawing/2014/main" id="{6E232B77-7CFA-4812-B126-BB2400659249}"/>
              </a:ext>
            </a:extLst>
          </p:cNvPr>
          <p:cNvSpPr txBox="1"/>
          <p:nvPr/>
        </p:nvSpPr>
        <p:spPr>
          <a:xfrm>
            <a:off x="709187" y="2895584"/>
            <a:ext cx="3431922" cy="523220"/>
          </a:xfrm>
          <a:prstGeom prst="rect">
            <a:avLst/>
          </a:prstGeom>
          <a:noFill/>
        </p:spPr>
        <p:txBody>
          <a:bodyPr wrap="square" rtlCol="0">
            <a:spAutoFit/>
          </a:bodyPr>
          <a:lstStyle/>
          <a:p>
            <a:r>
              <a:rPr lang="en-GB" sz="2800" dirty="0">
                <a:latin typeface="Century Gothic" panose="020B0502020202020204" pitchFamily="34" charset="0"/>
              </a:rPr>
              <a:t>Compare:</a:t>
            </a:r>
          </a:p>
        </p:txBody>
      </p:sp>
      <p:sp>
        <p:nvSpPr>
          <p:cNvPr id="12" name="TextBox 11">
            <a:extLst>
              <a:ext uri="{FF2B5EF4-FFF2-40B4-BE49-F238E27FC236}">
                <a16:creationId xmlns:a16="http://schemas.microsoft.com/office/drawing/2014/main" id="{8CFE1183-1AFB-4E9B-9C5B-E55F2EB02DCC}"/>
              </a:ext>
            </a:extLst>
          </p:cNvPr>
          <p:cNvSpPr txBox="1"/>
          <p:nvPr/>
        </p:nvSpPr>
        <p:spPr>
          <a:xfrm>
            <a:off x="700230" y="2223846"/>
            <a:ext cx="12283647" cy="523220"/>
          </a:xfrm>
          <a:prstGeom prst="rect">
            <a:avLst/>
          </a:prstGeom>
          <a:noFill/>
        </p:spPr>
        <p:txBody>
          <a:bodyPr wrap="square" rtlCol="0">
            <a:spAutoFit/>
          </a:bodyPr>
          <a:lstStyle/>
          <a:p>
            <a:r>
              <a:rPr lang="en-GB" sz="2800" dirty="0">
                <a:latin typeface="Century Gothic" panose="020B0502020202020204" pitchFamily="34" charset="0"/>
              </a:rPr>
              <a:t>The verb ending changes depending on who the verb refers to. </a:t>
            </a:r>
          </a:p>
        </p:txBody>
      </p:sp>
      <p:sp>
        <p:nvSpPr>
          <p:cNvPr id="13" name="TextBox 12">
            <a:extLst>
              <a:ext uri="{FF2B5EF4-FFF2-40B4-BE49-F238E27FC236}">
                <a16:creationId xmlns:a16="http://schemas.microsoft.com/office/drawing/2014/main" id="{E63CFFBE-3E79-4E58-AF42-B286F0862991}"/>
              </a:ext>
            </a:extLst>
          </p:cNvPr>
          <p:cNvSpPr txBox="1"/>
          <p:nvPr/>
        </p:nvSpPr>
        <p:spPr>
          <a:xfrm>
            <a:off x="709187" y="1325874"/>
            <a:ext cx="11862885" cy="830997"/>
          </a:xfrm>
          <a:prstGeom prst="rect">
            <a:avLst/>
          </a:prstGeom>
          <a:noFill/>
        </p:spPr>
        <p:txBody>
          <a:bodyPr wrap="square" rtlCol="0">
            <a:spAutoFit/>
          </a:bodyPr>
          <a:lstStyle/>
          <a:p>
            <a:r>
              <a:rPr lang="en-GB" sz="2800" dirty="0">
                <a:latin typeface="Century Gothic" panose="020B0502020202020204" pitchFamily="34" charset="0"/>
              </a:rPr>
              <a:t>Many Spanish infinitives end in –</a:t>
            </a:r>
            <a:r>
              <a:rPr lang="en-GB" sz="2800" b="1" dirty="0">
                <a:latin typeface="Century Gothic" panose="020B0502020202020204" pitchFamily="34" charset="0"/>
              </a:rPr>
              <a:t>ar</a:t>
            </a:r>
            <a:r>
              <a:rPr lang="en-GB" sz="2800" dirty="0">
                <a:latin typeface="Century Gothic" panose="020B0502020202020204" pitchFamily="34" charset="0"/>
              </a:rPr>
              <a:t>.</a:t>
            </a:r>
          </a:p>
          <a:p>
            <a:endParaRPr lang="en-GB" sz="2000" dirty="0"/>
          </a:p>
        </p:txBody>
      </p:sp>
      <p:sp>
        <p:nvSpPr>
          <p:cNvPr id="14" name="TextBox 13">
            <a:extLst>
              <a:ext uri="{FF2B5EF4-FFF2-40B4-BE49-F238E27FC236}">
                <a16:creationId xmlns:a16="http://schemas.microsoft.com/office/drawing/2014/main" id="{AD9FDF61-3EC4-4E9E-8E03-512C28229CA3}"/>
              </a:ext>
            </a:extLst>
          </p:cNvPr>
          <p:cNvSpPr txBox="1"/>
          <p:nvPr/>
        </p:nvSpPr>
        <p:spPr>
          <a:xfrm>
            <a:off x="709187" y="3444853"/>
            <a:ext cx="3431922" cy="523220"/>
          </a:xfrm>
          <a:prstGeom prst="rect">
            <a:avLst/>
          </a:prstGeom>
          <a:noFill/>
        </p:spPr>
        <p:txBody>
          <a:bodyPr wrap="square" rtlCol="0">
            <a:spAutoFit/>
          </a:bodyPr>
          <a:lstStyle/>
          <a:p>
            <a:r>
              <a:rPr lang="en-GB" sz="2800" dirty="0">
                <a:latin typeface="Century Gothic" panose="020B0502020202020204" pitchFamily="34" charset="0"/>
              </a:rPr>
              <a:t>Escuch</a:t>
            </a:r>
            <a:r>
              <a:rPr lang="en-GB" sz="2800" b="1" dirty="0">
                <a:solidFill>
                  <a:schemeClr val="accent2"/>
                </a:solidFill>
                <a:latin typeface="Century Gothic" panose="020B0502020202020204" pitchFamily="34" charset="0"/>
              </a:rPr>
              <a:t>a</a:t>
            </a:r>
            <a:r>
              <a:rPr lang="en-GB" sz="2800" dirty="0">
                <a:solidFill>
                  <a:schemeClr val="accent2"/>
                </a:solidFill>
                <a:latin typeface="Century Gothic" panose="020B0502020202020204" pitchFamily="34" charset="0"/>
              </a:rPr>
              <a:t> </a:t>
            </a:r>
            <a:r>
              <a:rPr lang="en-GB" sz="2800" dirty="0">
                <a:latin typeface="Century Gothic" panose="020B0502020202020204" pitchFamily="34" charset="0"/>
              </a:rPr>
              <a:t>música.</a:t>
            </a:r>
          </a:p>
        </p:txBody>
      </p:sp>
      <p:sp>
        <p:nvSpPr>
          <p:cNvPr id="15" name="TextBox 14">
            <a:extLst>
              <a:ext uri="{FF2B5EF4-FFF2-40B4-BE49-F238E27FC236}">
                <a16:creationId xmlns:a16="http://schemas.microsoft.com/office/drawing/2014/main" id="{08459AE0-9E31-43AE-9204-0761F3B8480C}"/>
              </a:ext>
            </a:extLst>
          </p:cNvPr>
          <p:cNvSpPr txBox="1"/>
          <p:nvPr/>
        </p:nvSpPr>
        <p:spPr>
          <a:xfrm>
            <a:off x="4860708" y="3482522"/>
            <a:ext cx="4400112" cy="523220"/>
          </a:xfrm>
          <a:prstGeom prst="rect">
            <a:avLst/>
          </a:prstGeom>
          <a:noFill/>
        </p:spPr>
        <p:txBody>
          <a:bodyPr wrap="square" rtlCol="0">
            <a:spAutoFit/>
          </a:bodyPr>
          <a:lstStyle/>
          <a:p>
            <a:r>
              <a:rPr lang="en-GB" sz="2800" b="1" dirty="0">
                <a:solidFill>
                  <a:schemeClr val="accent2"/>
                </a:solidFill>
                <a:latin typeface="Century Gothic" panose="020B0502020202020204" pitchFamily="34" charset="0"/>
              </a:rPr>
              <a:t>S/he</a:t>
            </a:r>
            <a:r>
              <a:rPr lang="en-GB" sz="2800" dirty="0">
                <a:solidFill>
                  <a:srgbClr val="002060"/>
                </a:solidFill>
                <a:latin typeface="Century Gothic" panose="020B0502020202020204" pitchFamily="34" charset="0"/>
              </a:rPr>
              <a:t> </a:t>
            </a:r>
            <a:r>
              <a:rPr lang="en-GB" sz="2800" dirty="0">
                <a:latin typeface="Century Gothic" panose="020B0502020202020204" pitchFamily="34" charset="0"/>
              </a:rPr>
              <a:t>listens to music.</a:t>
            </a:r>
          </a:p>
        </p:txBody>
      </p:sp>
      <p:sp>
        <p:nvSpPr>
          <p:cNvPr id="16" name="TextBox 15">
            <a:extLst>
              <a:ext uri="{FF2B5EF4-FFF2-40B4-BE49-F238E27FC236}">
                <a16:creationId xmlns:a16="http://schemas.microsoft.com/office/drawing/2014/main" id="{468D7DE3-5E78-4186-97A5-6D16B1C6DE39}"/>
              </a:ext>
            </a:extLst>
          </p:cNvPr>
          <p:cNvSpPr txBox="1"/>
          <p:nvPr/>
        </p:nvSpPr>
        <p:spPr>
          <a:xfrm>
            <a:off x="700230" y="4720184"/>
            <a:ext cx="10223061" cy="523220"/>
          </a:xfrm>
          <a:prstGeom prst="rect">
            <a:avLst/>
          </a:prstGeom>
          <a:noFill/>
        </p:spPr>
        <p:txBody>
          <a:bodyPr wrap="square" rtlCol="0">
            <a:spAutoFit/>
          </a:bodyPr>
          <a:lstStyle/>
          <a:p>
            <a:r>
              <a:rPr lang="en-GB" sz="2800" dirty="0">
                <a:latin typeface="Century Gothic" panose="020B0502020202020204" pitchFamily="34" charset="0"/>
              </a:rPr>
              <a:t>To mean ‘I’ with an –ar verb, remove –ar and add </a:t>
            </a:r>
            <a:r>
              <a:rPr lang="en-GB" sz="2800" b="1" dirty="0">
                <a:solidFill>
                  <a:schemeClr val="accent2"/>
                </a:solidFill>
                <a:latin typeface="Century Gothic" panose="020B0502020202020204" pitchFamily="34" charset="0"/>
              </a:rPr>
              <a:t>–o</a:t>
            </a:r>
            <a:r>
              <a:rPr lang="en-GB" sz="2800" dirty="0">
                <a:solidFill>
                  <a:srgbClr val="002060"/>
                </a:solidFill>
                <a:latin typeface="Century Gothic" panose="020B0502020202020204" pitchFamily="34" charset="0"/>
              </a:rPr>
              <a:t>.</a:t>
            </a:r>
          </a:p>
        </p:txBody>
      </p:sp>
      <p:sp>
        <p:nvSpPr>
          <p:cNvPr id="17" name="TextBox 16">
            <a:extLst>
              <a:ext uri="{FF2B5EF4-FFF2-40B4-BE49-F238E27FC236}">
                <a16:creationId xmlns:a16="http://schemas.microsoft.com/office/drawing/2014/main" id="{06F2DC80-E873-4CC6-BC00-C6ECA49C99F3}"/>
              </a:ext>
            </a:extLst>
          </p:cNvPr>
          <p:cNvSpPr txBox="1"/>
          <p:nvPr/>
        </p:nvSpPr>
        <p:spPr>
          <a:xfrm>
            <a:off x="700230" y="5380765"/>
            <a:ext cx="1795114" cy="523220"/>
          </a:xfrm>
          <a:prstGeom prst="rect">
            <a:avLst/>
          </a:prstGeom>
          <a:noFill/>
        </p:spPr>
        <p:txBody>
          <a:bodyPr wrap="square" rtlCol="0">
            <a:spAutoFit/>
          </a:bodyPr>
          <a:lstStyle/>
          <a:p>
            <a:r>
              <a:rPr lang="en-GB" sz="2800" dirty="0">
                <a:latin typeface="Century Gothic" panose="020B0502020202020204" pitchFamily="34" charset="0"/>
              </a:rPr>
              <a:t>Escuchar</a:t>
            </a:r>
          </a:p>
        </p:txBody>
      </p:sp>
      <p:sp>
        <p:nvSpPr>
          <p:cNvPr id="18" name="TextBox 17">
            <a:extLst>
              <a:ext uri="{FF2B5EF4-FFF2-40B4-BE49-F238E27FC236}">
                <a16:creationId xmlns:a16="http://schemas.microsoft.com/office/drawing/2014/main" id="{CDD868E6-A92C-4F69-A91A-32B4FB40C611}"/>
              </a:ext>
            </a:extLst>
          </p:cNvPr>
          <p:cNvSpPr txBox="1"/>
          <p:nvPr/>
        </p:nvSpPr>
        <p:spPr>
          <a:xfrm>
            <a:off x="4912383" y="5418434"/>
            <a:ext cx="5681724" cy="523220"/>
          </a:xfrm>
          <a:prstGeom prst="rect">
            <a:avLst/>
          </a:prstGeom>
          <a:noFill/>
        </p:spPr>
        <p:txBody>
          <a:bodyPr wrap="square" rtlCol="0">
            <a:spAutoFit/>
          </a:bodyPr>
          <a:lstStyle/>
          <a:p>
            <a:r>
              <a:rPr lang="en-GB" sz="2800" dirty="0">
                <a:latin typeface="Century Gothic" panose="020B0502020202020204" pitchFamily="34" charset="0"/>
              </a:rPr>
              <a:t>Escuch</a:t>
            </a:r>
            <a:r>
              <a:rPr lang="en-GB" sz="2800" b="1" dirty="0">
                <a:solidFill>
                  <a:schemeClr val="accent2"/>
                </a:solidFill>
                <a:latin typeface="Century Gothic" panose="020B0502020202020204" pitchFamily="34" charset="0"/>
              </a:rPr>
              <a:t>o</a:t>
            </a:r>
            <a:endParaRPr lang="en-GB" sz="2800" b="1" dirty="0">
              <a:solidFill>
                <a:srgbClr val="002060"/>
              </a:solidFill>
              <a:latin typeface="Century Gothic" panose="020B0502020202020204" pitchFamily="34" charset="0"/>
            </a:endParaRPr>
          </a:p>
        </p:txBody>
      </p:sp>
      <p:cxnSp>
        <p:nvCxnSpPr>
          <p:cNvPr id="19" name="Straight Arrow Connector 18">
            <a:extLst>
              <a:ext uri="{FF2B5EF4-FFF2-40B4-BE49-F238E27FC236}">
                <a16:creationId xmlns:a16="http://schemas.microsoft.com/office/drawing/2014/main" id="{4A07E520-292E-4359-92A8-0EBD9B5875F9}"/>
              </a:ext>
            </a:extLst>
          </p:cNvPr>
          <p:cNvCxnSpPr/>
          <p:nvPr/>
        </p:nvCxnSpPr>
        <p:spPr>
          <a:xfrm>
            <a:off x="3085280" y="5703099"/>
            <a:ext cx="15928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EBAFBCC-5654-43F1-B43A-746B71EFEF36}"/>
              </a:ext>
            </a:extLst>
          </p:cNvPr>
          <p:cNvSpPr/>
          <p:nvPr/>
        </p:nvSpPr>
        <p:spPr>
          <a:xfrm>
            <a:off x="1988488" y="5380765"/>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ular Callout 1">
            <a:extLst>
              <a:ext uri="{FF2B5EF4-FFF2-40B4-BE49-F238E27FC236}">
                <a16:creationId xmlns:a16="http://schemas.microsoft.com/office/drawing/2014/main" id="{8ECA2AE0-7738-488B-A392-4B4C386C9561}"/>
              </a:ext>
            </a:extLst>
          </p:cNvPr>
          <p:cNvSpPr/>
          <p:nvPr/>
        </p:nvSpPr>
        <p:spPr>
          <a:xfrm>
            <a:off x="471530" y="4081306"/>
            <a:ext cx="1539433" cy="1237662"/>
          </a:xfrm>
          <a:prstGeom prst="wedgeRoundRectCallou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This part of the verb is called the ‘stem’.</a:t>
            </a:r>
          </a:p>
        </p:txBody>
      </p:sp>
      <p:sp>
        <p:nvSpPr>
          <p:cNvPr id="4" name="Title 3">
            <a:extLst>
              <a:ext uri="{FF2B5EF4-FFF2-40B4-BE49-F238E27FC236}">
                <a16:creationId xmlns:a16="http://schemas.microsoft.com/office/drawing/2014/main" id="{4C1D2BFE-B0C5-4E1B-B988-209A6803770F}"/>
              </a:ext>
            </a:extLst>
          </p:cNvPr>
          <p:cNvSpPr>
            <a:spLocks noGrp="1"/>
          </p:cNvSpPr>
          <p:nvPr>
            <p:ph type="title"/>
          </p:nvPr>
        </p:nvSpPr>
        <p:spPr>
          <a:xfrm>
            <a:off x="0" y="213557"/>
            <a:ext cx="6096000" cy="714295"/>
          </a:xfrm>
        </p:spPr>
        <p:txBody>
          <a:bodyPr>
            <a:normAutofit fontScale="90000"/>
          </a:bodyPr>
          <a:lstStyle/>
          <a:p>
            <a:pPr rtl="0" eaLnBrk="1" latinLnBrk="0" hangingPunct="1"/>
            <a:r>
              <a:rPr lang="en-GB" sz="2400" b="1" kern="1200" dirty="0">
                <a:solidFill>
                  <a:srgbClr val="FFFFFF"/>
                </a:solidFill>
                <a:effectLst/>
                <a:latin typeface="Century Gothic" panose="020B0502020202020204" pitchFamily="34" charset="0"/>
                <a:ea typeface="+mn-ea"/>
                <a:cs typeface="+mn-cs"/>
              </a:rPr>
              <a:t>Saying what I do and s/he does</a:t>
            </a:r>
            <a:endParaRPr lang="en-GB" dirty="0">
              <a:effectLst/>
            </a:endParaRPr>
          </a:p>
          <a:p>
            <a:pPr rtl="0" eaLnBrk="1" latinLnBrk="0" hangingPunct="1"/>
            <a:r>
              <a:rPr lang="en-GB" sz="2200" kern="1200" dirty="0">
                <a:solidFill>
                  <a:srgbClr val="FFFFFF"/>
                </a:solidFill>
                <a:effectLst/>
                <a:latin typeface="Century Gothic" panose="020B0502020202020204" pitchFamily="34" charset="0"/>
                <a:ea typeface="+mn-ea"/>
                <a:cs typeface="+mn-cs"/>
              </a:rPr>
              <a:t>-ar verbs – 1</a:t>
            </a:r>
            <a:r>
              <a:rPr lang="en-GB" sz="2200" kern="1200" baseline="30000" dirty="0">
                <a:solidFill>
                  <a:srgbClr val="FFFFFF"/>
                </a:solidFill>
                <a:effectLst/>
                <a:latin typeface="Century Gothic" panose="020B0502020202020204" pitchFamily="34" charset="0"/>
                <a:ea typeface="+mn-ea"/>
                <a:cs typeface="+mn-cs"/>
              </a:rPr>
              <a:t>st</a:t>
            </a:r>
            <a:r>
              <a:rPr lang="en-GB" sz="2200" kern="1200" dirty="0">
                <a:solidFill>
                  <a:srgbClr val="FFFFFF"/>
                </a:solidFill>
                <a:effectLst/>
                <a:latin typeface="Century Gothic" panose="020B0502020202020204" pitchFamily="34" charset="0"/>
                <a:ea typeface="+mn-ea"/>
                <a:cs typeface="+mn-cs"/>
              </a:rPr>
              <a:t> and 3</a:t>
            </a:r>
            <a:r>
              <a:rPr lang="en-GB" sz="2200" kern="1200" baseline="30000" dirty="0">
                <a:solidFill>
                  <a:srgbClr val="FFFFFF"/>
                </a:solidFill>
                <a:effectLst/>
                <a:latin typeface="Century Gothic" panose="020B0502020202020204" pitchFamily="34" charset="0"/>
                <a:ea typeface="+mn-ea"/>
                <a:cs typeface="+mn-cs"/>
              </a:rPr>
              <a:t>rd</a:t>
            </a:r>
            <a:r>
              <a:rPr lang="en-GB" sz="2200" kern="1200" dirty="0">
                <a:solidFill>
                  <a:srgbClr val="FFFFFF"/>
                </a:solidFill>
                <a:effectLst/>
                <a:latin typeface="Century Gothic" panose="020B0502020202020204" pitchFamily="34" charset="0"/>
                <a:ea typeface="+mn-ea"/>
                <a:cs typeface="+mn-cs"/>
              </a:rPr>
              <a:t> person singular</a:t>
            </a:r>
            <a:endParaRPr lang="en-GB" sz="3100" dirty="0">
              <a:effectLst/>
            </a:endParaRPr>
          </a:p>
        </p:txBody>
      </p:sp>
    </p:spTree>
    <p:extLst>
      <p:ext uri="{BB962C8B-B14F-4D97-AF65-F5344CB8AC3E}">
        <p14:creationId xmlns:p14="http://schemas.microsoft.com/office/powerpoint/2010/main" val="41888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P spid="18" grpId="0"/>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1201400" y="258166"/>
            <a:ext cx="726743" cy="400919"/>
          </a:xfrm>
          <a:prstGeom prst="round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6" name="Table 5">
            <a:extLst>
              <a:ext uri="{FF2B5EF4-FFF2-40B4-BE49-F238E27FC236}">
                <a16:creationId xmlns:a16="http://schemas.microsoft.com/office/drawing/2014/main" id="{5A91BE2F-CE02-47AC-930D-76E23A7C0D6E}"/>
              </a:ext>
            </a:extLst>
          </p:cNvPr>
          <p:cNvGraphicFramePr>
            <a:graphicFrameLocks noGrp="1"/>
          </p:cNvGraphicFramePr>
          <p:nvPr>
            <p:extLst>
              <p:ext uri="{D42A27DB-BD31-4B8C-83A1-F6EECF244321}">
                <p14:modId xmlns:p14="http://schemas.microsoft.com/office/powerpoint/2010/main" val="3892705440"/>
              </p:ext>
            </p:extLst>
          </p:nvPr>
        </p:nvGraphicFramePr>
        <p:xfrm>
          <a:off x="291346" y="1452002"/>
          <a:ext cx="11597267" cy="4519290"/>
        </p:xfrm>
        <a:graphic>
          <a:graphicData uri="http://schemas.openxmlformats.org/drawingml/2006/table">
            <a:tbl>
              <a:tblPr firstRow="1" bandRow="1"/>
              <a:tblGrid>
                <a:gridCol w="440075">
                  <a:extLst>
                    <a:ext uri="{9D8B030D-6E8A-4147-A177-3AD203B41FA5}">
                      <a16:colId xmlns:a16="http://schemas.microsoft.com/office/drawing/2014/main" val="3587697735"/>
                    </a:ext>
                  </a:extLst>
                </a:gridCol>
                <a:gridCol w="3954879">
                  <a:extLst>
                    <a:ext uri="{9D8B030D-6E8A-4147-A177-3AD203B41FA5}">
                      <a16:colId xmlns:a16="http://schemas.microsoft.com/office/drawing/2014/main" val="4273422518"/>
                    </a:ext>
                  </a:extLst>
                </a:gridCol>
                <a:gridCol w="1524000">
                  <a:extLst>
                    <a:ext uri="{9D8B030D-6E8A-4147-A177-3AD203B41FA5}">
                      <a16:colId xmlns:a16="http://schemas.microsoft.com/office/drawing/2014/main" val="760513471"/>
                    </a:ext>
                  </a:extLst>
                </a:gridCol>
                <a:gridCol w="1733550">
                  <a:extLst>
                    <a:ext uri="{9D8B030D-6E8A-4147-A177-3AD203B41FA5}">
                      <a16:colId xmlns:a16="http://schemas.microsoft.com/office/drawing/2014/main" val="3831153074"/>
                    </a:ext>
                  </a:extLst>
                </a:gridCol>
                <a:gridCol w="3944763">
                  <a:extLst>
                    <a:ext uri="{9D8B030D-6E8A-4147-A177-3AD203B41FA5}">
                      <a16:colId xmlns:a16="http://schemas.microsoft.com/office/drawing/2014/main" val="2302350547"/>
                    </a:ext>
                  </a:extLst>
                </a:gridCol>
              </a:tblGrid>
              <a:tr h="700648">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endParaRPr lang="en-GB" dirty="0">
                        <a:solidFill>
                          <a:srgbClr val="002060"/>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l"/>
                      <a:r>
                        <a:rPr lang="en-GB" sz="2400" b="1" dirty="0">
                          <a:solidFill>
                            <a:srgbClr val="002060"/>
                          </a:solidFill>
                          <a:latin typeface="Century Gothic" panose="020B0502020202020204" pitchFamily="34" charset="0"/>
                        </a:rPr>
                        <a:t>Lucía describe.</a:t>
                      </a:r>
                    </a:p>
                  </a:txBody>
                  <a:tcP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r>
                        <a:rPr lang="en-GB" sz="2200" b="1" dirty="0">
                          <a:solidFill>
                            <a:srgbClr val="002060"/>
                          </a:solidFill>
                          <a:latin typeface="Century Gothic" panose="020B0502020202020204" pitchFamily="34" charset="0"/>
                        </a:rPr>
                        <a:t>Lucía</a:t>
                      </a:r>
                      <a:r>
                        <a:rPr lang="en-GB" sz="2200" b="1" baseline="0" dirty="0">
                          <a:solidFill>
                            <a:srgbClr val="002060"/>
                          </a:solidFill>
                          <a:latin typeface="Century Gothic" panose="020B0502020202020204" pitchFamily="34" charset="0"/>
                        </a:rPr>
                        <a:t> </a:t>
                      </a:r>
                    </a:p>
                    <a:p>
                      <a:pPr algn="ctr"/>
                      <a:r>
                        <a:rPr lang="en-GB" sz="2200" b="1" baseline="0" dirty="0">
                          <a:solidFill>
                            <a:srgbClr val="002060"/>
                          </a:solidFill>
                          <a:latin typeface="Century Gothic" panose="020B0502020202020204" pitchFamily="34" charset="0"/>
                        </a:rPr>
                        <a:t>(I)</a:t>
                      </a:r>
                      <a:endParaRPr lang="en-GB" sz="2200" b="1" dirty="0">
                        <a:solidFill>
                          <a:srgbClr val="002060"/>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r>
                        <a:rPr lang="en-GB" sz="2200" b="1" dirty="0">
                          <a:solidFill>
                            <a:srgbClr val="002060"/>
                          </a:solidFill>
                          <a:latin typeface="Century Gothic" panose="020B0502020202020204" pitchFamily="34" charset="0"/>
                        </a:rPr>
                        <a:t>Nadia</a:t>
                      </a:r>
                      <a:r>
                        <a:rPr lang="en-GB" sz="2200" b="1" baseline="0" dirty="0">
                          <a:solidFill>
                            <a:srgbClr val="002060"/>
                          </a:solidFill>
                          <a:latin typeface="Century Gothic" panose="020B0502020202020204" pitchFamily="34" charset="0"/>
                        </a:rPr>
                        <a:t> (she)</a:t>
                      </a:r>
                      <a:endParaRPr lang="en-GB" sz="2200" b="1" dirty="0">
                        <a:solidFill>
                          <a:srgbClr val="002060"/>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a:t>
                      </a:r>
                    </a:p>
                  </a:txBody>
                  <a:tcP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97209514"/>
                  </a:ext>
                </a:extLst>
              </a:tr>
              <a:tr h="626215">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GB" sz="2200" b="1" dirty="0">
                          <a:solidFill>
                            <a:schemeClr val="tx1"/>
                          </a:solidFill>
                          <a:latin typeface="Century Gothic" panose="020B0502020202020204" pitchFamily="34" charset="0"/>
                        </a:rPr>
                        <a:t>1</a:t>
                      </a:r>
                    </a:p>
                  </a:txBody>
                  <a:tcPr anchor="ct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2370797"/>
                  </a:ext>
                </a:extLst>
              </a:tr>
              <a:tr h="626215">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GB" sz="2200" b="1" dirty="0">
                          <a:solidFill>
                            <a:schemeClr val="tx1"/>
                          </a:solidFill>
                          <a:latin typeface="Century Gothic" panose="020B0502020202020204" pitchFamily="34" charset="0"/>
                        </a:rPr>
                        <a:t>2</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890588510"/>
                  </a:ext>
                </a:extLst>
              </a:tr>
              <a:tr h="626215">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GB" sz="2200" b="1" dirty="0">
                          <a:solidFill>
                            <a:schemeClr val="tx1"/>
                          </a:solidFill>
                          <a:latin typeface="Century Gothic" panose="020B0502020202020204" pitchFamily="34" charset="0"/>
                        </a:rPr>
                        <a:t>3</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098199311"/>
                  </a:ext>
                </a:extLst>
              </a:tr>
              <a:tr h="626215">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GB" sz="2200" b="1" dirty="0">
                          <a:solidFill>
                            <a:schemeClr val="tx1"/>
                          </a:solidFill>
                          <a:latin typeface="Century Gothic" panose="020B0502020202020204" pitchFamily="34" charset="0"/>
                        </a:rPr>
                        <a:t>4</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906487638"/>
                  </a:ext>
                </a:extLst>
              </a:tr>
              <a:tr h="626215">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GB" sz="2200" b="1" dirty="0">
                          <a:solidFill>
                            <a:schemeClr val="tx1"/>
                          </a:solidFill>
                          <a:latin typeface="Century Gothic" panose="020B0502020202020204" pitchFamily="34" charset="0"/>
                        </a:rPr>
                        <a:t>5</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076436072"/>
                  </a:ext>
                </a:extLst>
              </a:tr>
              <a:tr h="626215">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n-GB" sz="2200" b="1" dirty="0">
                          <a:solidFill>
                            <a:schemeClr val="tx1"/>
                          </a:solidFill>
                          <a:latin typeface="Century Gothic" panose="020B0502020202020204" pitchFamily="34" charset="0"/>
                        </a:rPr>
                        <a:t>6</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n-GB" sz="2200" dirty="0">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38271135"/>
                  </a:ext>
                </a:extLst>
              </a:tr>
            </a:tbl>
          </a:graphicData>
        </a:graphic>
      </p:graphicFrame>
      <p:sp>
        <p:nvSpPr>
          <p:cNvPr id="8" name="TextBox 7">
            <a:extLst>
              <a:ext uri="{FF2B5EF4-FFF2-40B4-BE49-F238E27FC236}">
                <a16:creationId xmlns:a16="http://schemas.microsoft.com/office/drawing/2014/main" id="{1C32814B-7AC0-4CE4-9ABB-44E73335FB47}"/>
              </a:ext>
            </a:extLst>
          </p:cNvPr>
          <p:cNvSpPr txBox="1"/>
          <p:nvPr/>
        </p:nvSpPr>
        <p:spPr>
          <a:xfrm>
            <a:off x="759296" y="2323244"/>
            <a:ext cx="371839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srgbClr val="002060"/>
                </a:solidFill>
                <a:effectLst/>
                <a:uLnTx/>
                <a:uFillTx/>
              </a:rPr>
              <a:t>Hablo</a:t>
            </a:r>
            <a:r>
              <a:rPr kumimoji="0" lang="en-GB" sz="2000" b="0" i="0" u="none" strike="noStrike" kern="0" cap="none" spc="0" normalizeH="0" baseline="0" noProof="0" dirty="0">
                <a:ln>
                  <a:noFill/>
                </a:ln>
                <a:solidFill>
                  <a:srgbClr val="002060"/>
                </a:solidFill>
                <a:effectLst/>
                <a:uLnTx/>
                <a:uFillTx/>
              </a:rPr>
              <a:t> </a:t>
            </a:r>
            <a:r>
              <a:rPr kumimoji="0" lang="en-GB" sz="2000" b="0" i="0" u="none" strike="noStrike" kern="0" cap="none" spc="0" normalizeH="0" baseline="0" noProof="0" dirty="0" err="1">
                <a:ln>
                  <a:noFill/>
                </a:ln>
                <a:solidFill>
                  <a:srgbClr val="002060"/>
                </a:solidFill>
                <a:effectLst/>
                <a:uLnTx/>
                <a:uFillTx/>
              </a:rPr>
              <a:t>inglés</a:t>
            </a:r>
            <a:r>
              <a:rPr kumimoji="0" lang="en-GB" sz="2000" b="0" i="0" u="none" strike="noStrike" kern="0" cap="none" spc="0" normalizeH="0" baseline="0" noProof="0" dirty="0">
                <a:ln>
                  <a:noFill/>
                </a:ln>
                <a:solidFill>
                  <a:srgbClr val="002060"/>
                </a:solidFill>
                <a:effectLst/>
                <a:uLnTx/>
                <a:uFillTx/>
              </a:rPr>
              <a:t> </a:t>
            </a:r>
            <a:r>
              <a:rPr kumimoji="0" lang="en-GB" sz="2000" b="0" i="0" u="none" strike="noStrike" kern="0" cap="none" spc="0" normalizeH="0" baseline="0" noProof="0" dirty="0" err="1">
                <a:ln>
                  <a:noFill/>
                </a:ln>
                <a:solidFill>
                  <a:srgbClr val="002060"/>
                </a:solidFill>
                <a:effectLst/>
                <a:uLnTx/>
                <a:uFillTx/>
              </a:rPr>
              <a:t>en</a:t>
            </a:r>
            <a:r>
              <a:rPr kumimoji="0" lang="en-GB" sz="2000" b="0" i="0" u="none" strike="noStrike" kern="0" cap="none" spc="0" normalizeH="0" baseline="0" noProof="0" dirty="0">
                <a:ln>
                  <a:noFill/>
                </a:ln>
                <a:solidFill>
                  <a:srgbClr val="002060"/>
                </a:solidFill>
                <a:effectLst/>
                <a:uLnTx/>
                <a:uFillTx/>
              </a:rPr>
              <a:t> </a:t>
            </a:r>
            <a:r>
              <a:rPr kumimoji="0" lang="en-GB" sz="2000" b="0" i="0" u="none" strike="noStrike" kern="0" cap="none" spc="0" normalizeH="0" baseline="0" noProof="0" dirty="0" err="1">
                <a:ln>
                  <a:noFill/>
                </a:ln>
                <a:solidFill>
                  <a:srgbClr val="002060"/>
                </a:solidFill>
                <a:effectLst/>
                <a:uLnTx/>
                <a:uFillTx/>
              </a:rPr>
              <a:t>clase</a:t>
            </a:r>
            <a:r>
              <a:rPr kumimoji="0" lang="en-GB" sz="2000" b="0" i="0" u="none" strike="noStrike" kern="0" cap="none" spc="0" normalizeH="0" baseline="0" noProof="0" dirty="0">
                <a:ln>
                  <a:noFill/>
                </a:ln>
                <a:solidFill>
                  <a:srgbClr val="002060"/>
                </a:solidFill>
                <a:effectLst/>
                <a:uLnTx/>
                <a:uFillTx/>
              </a:rPr>
              <a:t>.</a:t>
            </a:r>
            <a:endParaRPr kumimoji="0" lang="en-GB" sz="2000" b="0" i="0" u="none" strike="noStrike" kern="0" cap="none" spc="0" normalizeH="0" baseline="0" noProof="0" dirty="0">
              <a:ln>
                <a:noFill/>
              </a:ln>
              <a:solidFill>
                <a:srgbClr val="002060"/>
              </a:solidFill>
              <a:effectLst/>
              <a:uLnTx/>
              <a:uFillTx/>
              <a:latin typeface="Tw Cen MT" panose="020B0602020104020603"/>
            </a:endParaRPr>
          </a:p>
        </p:txBody>
      </p:sp>
      <p:sp>
        <p:nvSpPr>
          <p:cNvPr id="15" name="TextBox 14">
            <a:extLst>
              <a:ext uri="{FF2B5EF4-FFF2-40B4-BE49-F238E27FC236}">
                <a16:creationId xmlns:a16="http://schemas.microsoft.com/office/drawing/2014/main" id="{C6680E55-64B2-4455-8F84-B8F0E34B4D7F}"/>
              </a:ext>
            </a:extLst>
          </p:cNvPr>
          <p:cNvSpPr txBox="1"/>
          <p:nvPr/>
        </p:nvSpPr>
        <p:spPr>
          <a:xfrm>
            <a:off x="680477" y="4837142"/>
            <a:ext cx="448063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2060"/>
                </a:solidFill>
                <a:effectLst/>
                <a:uLnTx/>
                <a:uFillTx/>
              </a:rPr>
              <a:t>Uso un </a:t>
            </a:r>
            <a:r>
              <a:rPr kumimoji="0" lang="en-GB" sz="2000" b="0" i="0" u="none" strike="noStrike" kern="0" cap="none" spc="0" normalizeH="0" baseline="0" noProof="0" dirty="0" err="1">
                <a:ln>
                  <a:noFill/>
                </a:ln>
                <a:solidFill>
                  <a:srgbClr val="002060"/>
                </a:solidFill>
                <a:effectLst/>
                <a:uLnTx/>
                <a:uFillTx/>
              </a:rPr>
              <a:t>teléfono</a:t>
            </a:r>
            <a:r>
              <a:rPr kumimoji="0" lang="en-GB" sz="2000" b="0" i="0" u="none" strike="noStrike" kern="0" cap="none" spc="0" normalizeH="0" baseline="0" noProof="0" dirty="0">
                <a:ln>
                  <a:noFill/>
                </a:ln>
                <a:solidFill>
                  <a:srgbClr val="002060"/>
                </a:solidFill>
                <a:effectLst/>
                <a:uLnTx/>
                <a:uFillTx/>
              </a:rPr>
              <a:t>. Es muy </a:t>
            </a:r>
            <a:r>
              <a:rPr kumimoji="0" lang="en-GB" sz="2000" b="0" i="0" u="none" strike="noStrike" kern="0" cap="none" spc="0" normalizeH="0" baseline="0" noProof="0" dirty="0" err="1">
                <a:ln>
                  <a:noFill/>
                </a:ln>
                <a:solidFill>
                  <a:srgbClr val="002060"/>
                </a:solidFill>
                <a:effectLst/>
                <a:uLnTx/>
                <a:uFillTx/>
              </a:rPr>
              <a:t>nuevo</a:t>
            </a:r>
            <a:r>
              <a:rPr kumimoji="0" lang="en-GB" sz="2000" b="0" i="0" u="none" strike="noStrike" kern="0" cap="none" spc="0" normalizeH="0" baseline="0" noProof="0" dirty="0">
                <a:ln>
                  <a:noFill/>
                </a:ln>
                <a:solidFill>
                  <a:srgbClr val="002060"/>
                </a:solidFill>
                <a:effectLst/>
                <a:uLnTx/>
                <a:uFillTx/>
              </a:rPr>
              <a:t>. </a:t>
            </a:r>
            <a:endParaRPr kumimoji="0" lang="en-GB" sz="2000" b="0" i="0" u="none" strike="noStrike" kern="0" cap="none" spc="0" normalizeH="0" baseline="0" noProof="0" dirty="0">
              <a:ln>
                <a:noFill/>
              </a:ln>
              <a:solidFill>
                <a:srgbClr val="002060"/>
              </a:solidFill>
              <a:effectLst/>
              <a:uLnTx/>
              <a:uFillTx/>
              <a:latin typeface="Tw Cen MT" panose="020B0602020104020603"/>
            </a:endParaRPr>
          </a:p>
        </p:txBody>
      </p:sp>
      <p:sp>
        <p:nvSpPr>
          <p:cNvPr id="18" name="TextBox 17">
            <a:extLst>
              <a:ext uri="{FF2B5EF4-FFF2-40B4-BE49-F238E27FC236}">
                <a16:creationId xmlns:a16="http://schemas.microsoft.com/office/drawing/2014/main" id="{8B9DA6EC-63B9-4294-94C6-5A79F5BDBA14}"/>
              </a:ext>
            </a:extLst>
          </p:cNvPr>
          <p:cNvSpPr txBox="1"/>
          <p:nvPr/>
        </p:nvSpPr>
        <p:spPr>
          <a:xfrm>
            <a:off x="5120587" y="2182851"/>
            <a:ext cx="58737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a:t>
            </a:r>
          </a:p>
        </p:txBody>
      </p:sp>
      <p:sp>
        <p:nvSpPr>
          <p:cNvPr id="19" name="TextBox 18">
            <a:extLst>
              <a:ext uri="{FF2B5EF4-FFF2-40B4-BE49-F238E27FC236}">
                <a16:creationId xmlns:a16="http://schemas.microsoft.com/office/drawing/2014/main" id="{AEDAEAB2-6AB1-438A-B822-E0497893C2CC}"/>
              </a:ext>
            </a:extLst>
          </p:cNvPr>
          <p:cNvSpPr txBox="1"/>
          <p:nvPr/>
        </p:nvSpPr>
        <p:spPr>
          <a:xfrm>
            <a:off x="6771221" y="2844225"/>
            <a:ext cx="58737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a:t>
            </a:r>
          </a:p>
        </p:txBody>
      </p:sp>
      <p:sp>
        <p:nvSpPr>
          <p:cNvPr id="22" name="TextBox 21">
            <a:extLst>
              <a:ext uri="{FF2B5EF4-FFF2-40B4-BE49-F238E27FC236}">
                <a16:creationId xmlns:a16="http://schemas.microsoft.com/office/drawing/2014/main" id="{F717B6EC-F4DB-41E3-9799-2CE0CEFE1724}"/>
              </a:ext>
            </a:extLst>
          </p:cNvPr>
          <p:cNvSpPr txBox="1"/>
          <p:nvPr/>
        </p:nvSpPr>
        <p:spPr>
          <a:xfrm>
            <a:off x="6771221" y="3448348"/>
            <a:ext cx="58737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a:t>
            </a:r>
          </a:p>
        </p:txBody>
      </p:sp>
      <p:sp>
        <p:nvSpPr>
          <p:cNvPr id="25" name="TextBox 24">
            <a:extLst>
              <a:ext uri="{FF2B5EF4-FFF2-40B4-BE49-F238E27FC236}">
                <a16:creationId xmlns:a16="http://schemas.microsoft.com/office/drawing/2014/main" id="{B0D7E057-0EE4-447B-BF29-F6091EECB25D}"/>
              </a:ext>
            </a:extLst>
          </p:cNvPr>
          <p:cNvSpPr txBox="1"/>
          <p:nvPr/>
        </p:nvSpPr>
        <p:spPr>
          <a:xfrm>
            <a:off x="6820073" y="4091914"/>
            <a:ext cx="58737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a:t>
            </a:r>
          </a:p>
        </p:txBody>
      </p:sp>
      <p:sp>
        <p:nvSpPr>
          <p:cNvPr id="27" name="TextBox 26">
            <a:extLst>
              <a:ext uri="{FF2B5EF4-FFF2-40B4-BE49-F238E27FC236}">
                <a16:creationId xmlns:a16="http://schemas.microsoft.com/office/drawing/2014/main" id="{88E6CF6C-256B-45E8-BDA3-357AAFB0DE3E}"/>
              </a:ext>
            </a:extLst>
          </p:cNvPr>
          <p:cNvSpPr txBox="1"/>
          <p:nvPr/>
        </p:nvSpPr>
        <p:spPr>
          <a:xfrm>
            <a:off x="5032032" y="4676689"/>
            <a:ext cx="58737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a:t>
            </a:r>
          </a:p>
        </p:txBody>
      </p:sp>
      <p:sp>
        <p:nvSpPr>
          <p:cNvPr id="28" name="TextBox 27">
            <a:extLst>
              <a:ext uri="{FF2B5EF4-FFF2-40B4-BE49-F238E27FC236}">
                <a16:creationId xmlns:a16="http://schemas.microsoft.com/office/drawing/2014/main" id="{94A8C974-644C-4E0F-9729-DC6B979BC07D}"/>
              </a:ext>
            </a:extLst>
          </p:cNvPr>
          <p:cNvSpPr txBox="1"/>
          <p:nvPr/>
        </p:nvSpPr>
        <p:spPr>
          <a:xfrm>
            <a:off x="7979890" y="2239145"/>
            <a:ext cx="398214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i="1" kern="0" dirty="0">
                <a:solidFill>
                  <a:srgbClr val="002060"/>
                </a:solidFill>
              </a:rPr>
              <a:t>I speak English in class.</a:t>
            </a:r>
            <a:endParaRPr kumimoji="0" lang="en-GB" sz="2000" b="0" i="1" u="none" strike="noStrike" kern="0" cap="none" spc="0" normalizeH="0" baseline="0" noProof="0" dirty="0">
              <a:ln>
                <a:noFill/>
              </a:ln>
              <a:solidFill>
                <a:srgbClr val="002060"/>
              </a:solidFill>
              <a:effectLst/>
              <a:uLnTx/>
              <a:uFillTx/>
              <a:latin typeface="Tw Cen MT" panose="020B0602020104020603"/>
            </a:endParaRPr>
          </a:p>
        </p:txBody>
      </p:sp>
      <p:sp>
        <p:nvSpPr>
          <p:cNvPr id="43" name="Title 42">
            <a:extLst>
              <a:ext uri="{FF2B5EF4-FFF2-40B4-BE49-F238E27FC236}">
                <a16:creationId xmlns:a16="http://schemas.microsoft.com/office/drawing/2014/main" id="{5A04C876-93E8-4533-8173-9DF619139044}"/>
              </a:ext>
            </a:extLst>
          </p:cNvPr>
          <p:cNvSpPr>
            <a:spLocks noGrp="1"/>
          </p:cNvSpPr>
          <p:nvPr>
            <p:ph type="title"/>
          </p:nvPr>
        </p:nvSpPr>
        <p:spPr>
          <a:xfrm>
            <a:off x="11251569" y="-185297"/>
            <a:ext cx="1274088" cy="1325563"/>
          </a:xfrm>
        </p:spPr>
        <p:txBody>
          <a:bodyPr/>
          <a:lstStyle/>
          <a:p>
            <a:r>
              <a:rPr lang="en-GB" sz="2000" b="1" i="0" kern="1200" spc="0" baseline="0" dirty="0">
                <a:ln>
                  <a:noFill/>
                </a:ln>
                <a:solidFill>
                  <a:srgbClr val="FFFFFF"/>
                </a:solidFill>
                <a:effectLst/>
                <a:latin typeface="Century Gothic" panose="020B0502020202020204" pitchFamily="34" charset="0"/>
                <a:ea typeface="+mn-ea"/>
                <a:cs typeface="+mn-cs"/>
              </a:rPr>
              <a:t>leer</a:t>
            </a:r>
            <a:endParaRPr lang="en-GB" dirty="0"/>
          </a:p>
        </p:txBody>
      </p:sp>
      <p:pic>
        <p:nvPicPr>
          <p:cNvPr id="42" name="Graphic 41" descr="Teacher">
            <a:extLst>
              <a:ext uri="{FF2B5EF4-FFF2-40B4-BE49-F238E27FC236}">
                <a16:creationId xmlns:a16="http://schemas.microsoft.com/office/drawing/2014/main" id="{142250DA-865E-462C-A24A-AF2B94ABFA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023" y="-25255"/>
            <a:ext cx="914400" cy="914400"/>
          </a:xfrm>
          <a:prstGeom prst="rect">
            <a:avLst/>
          </a:prstGeom>
        </p:spPr>
      </p:pic>
      <p:sp>
        <p:nvSpPr>
          <p:cNvPr id="44" name="Speech Bubble: Rectangle with Corners Rounded 43">
            <a:extLst>
              <a:ext uri="{FF2B5EF4-FFF2-40B4-BE49-F238E27FC236}">
                <a16:creationId xmlns:a16="http://schemas.microsoft.com/office/drawing/2014/main" id="{FAA9B1E9-EAB1-4D17-8FF1-E63CC62A0950}"/>
              </a:ext>
            </a:extLst>
          </p:cNvPr>
          <p:cNvSpPr/>
          <p:nvPr/>
        </p:nvSpPr>
        <p:spPr>
          <a:xfrm>
            <a:off x="1983300" y="57541"/>
            <a:ext cx="6477918" cy="830997"/>
          </a:xfrm>
          <a:prstGeom prst="wedgeRoundRectCallout">
            <a:avLst>
              <a:gd name="adj1" fmla="val -54991"/>
              <a:gd name="adj2" fmla="val -758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tx1"/>
                </a:solidFill>
                <a:effectLst/>
                <a:uLnTx/>
                <a:uFillTx/>
              </a:rPr>
              <a:t>Lucía describe.</a:t>
            </a:r>
            <a:br>
              <a:rPr kumimoji="0" lang="en-GB" sz="2400" b="0" i="0" u="none" strike="noStrike" kern="0" cap="none" spc="0" normalizeH="0" baseline="0" noProof="0" dirty="0">
                <a:ln>
                  <a:noFill/>
                </a:ln>
                <a:solidFill>
                  <a:schemeClr val="tx1"/>
                </a:solidFill>
                <a:effectLst/>
                <a:uLnTx/>
                <a:uFillTx/>
              </a:rPr>
            </a:br>
            <a:r>
              <a:rPr kumimoji="0" lang="en-GB" sz="2400" b="0" i="0" u="none" strike="noStrike" kern="0" cap="none" spc="0" normalizeH="0" baseline="0" noProof="0" dirty="0">
                <a:ln>
                  <a:noFill/>
                </a:ln>
                <a:solidFill>
                  <a:schemeClr val="tx1"/>
                </a:solidFill>
                <a:effectLst/>
                <a:uLnTx/>
                <a:uFillTx/>
              </a:rPr>
              <a:t>Escribe 1-6. ¿Es Lucía (I) o Nadia (she) ?</a:t>
            </a:r>
            <a:endParaRPr kumimoji="0" lang="en-GB" sz="2400" b="0" i="0" u="none" strike="noStrike" kern="0" cap="none" spc="0" normalizeH="0" baseline="0" noProof="0" dirty="0">
              <a:ln>
                <a:noFill/>
              </a:ln>
              <a:solidFill>
                <a:schemeClr val="tx1"/>
              </a:solidFill>
              <a:effectLst/>
              <a:uLnTx/>
              <a:uFillTx/>
              <a:latin typeface="Tw Cen MT" panose="020B0602020104020603"/>
            </a:endParaRPr>
          </a:p>
        </p:txBody>
      </p:sp>
      <p:pic>
        <p:nvPicPr>
          <p:cNvPr id="3" name="Picture 2" descr="A cartoon of a child with her arms crossed&#10;&#10;Description automatically generated">
            <a:extLst>
              <a:ext uri="{FF2B5EF4-FFF2-40B4-BE49-F238E27FC236}">
                <a16:creationId xmlns:a16="http://schemas.microsoft.com/office/drawing/2014/main" id="{5BFB3628-D006-4044-A93D-DD1A0A6B4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3701" y="-246977"/>
            <a:ext cx="2738266" cy="1697749"/>
          </a:xfrm>
          <a:prstGeom prst="rect">
            <a:avLst/>
          </a:prstGeom>
        </p:spPr>
      </p:pic>
      <p:pic>
        <p:nvPicPr>
          <p:cNvPr id="7" name="Picture 6" descr="A cartoon of a child with her arms crossed&#10;&#10;Description automatically generated">
            <a:extLst>
              <a:ext uri="{FF2B5EF4-FFF2-40B4-BE49-F238E27FC236}">
                <a16:creationId xmlns:a16="http://schemas.microsoft.com/office/drawing/2014/main" id="{AC8F0C24-18AD-44C8-9519-1E25B4B51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09513" y="-152649"/>
            <a:ext cx="2738267" cy="1554448"/>
          </a:xfrm>
          <a:prstGeom prst="rect">
            <a:avLst/>
          </a:prstGeom>
        </p:spPr>
      </p:pic>
      <p:sp>
        <p:nvSpPr>
          <p:cNvPr id="46" name="TextBox 45">
            <a:extLst>
              <a:ext uri="{FF2B5EF4-FFF2-40B4-BE49-F238E27FC236}">
                <a16:creationId xmlns:a16="http://schemas.microsoft.com/office/drawing/2014/main" id="{4DDA96A2-D33A-4280-A40E-D21E2713EC28}"/>
              </a:ext>
            </a:extLst>
          </p:cNvPr>
          <p:cNvSpPr txBox="1"/>
          <p:nvPr/>
        </p:nvSpPr>
        <p:spPr>
          <a:xfrm>
            <a:off x="759296" y="2949807"/>
            <a:ext cx="448063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srgbClr val="002060"/>
                </a:solidFill>
                <a:effectLst/>
                <a:uLnTx/>
                <a:uFillTx/>
              </a:rPr>
              <a:t>Lleva</a:t>
            </a:r>
            <a:r>
              <a:rPr kumimoji="0" lang="en-GB" sz="2000" b="0" i="0" u="none" strike="noStrike" kern="0" cap="none" spc="0" normalizeH="0" baseline="0" noProof="0" dirty="0">
                <a:ln>
                  <a:noFill/>
                </a:ln>
                <a:solidFill>
                  <a:srgbClr val="002060"/>
                </a:solidFill>
                <a:effectLst/>
                <a:uLnTx/>
                <a:uFillTx/>
              </a:rPr>
              <a:t> una camisa </a:t>
            </a:r>
            <a:r>
              <a:rPr kumimoji="0" lang="en-GB" sz="2000" b="0" i="0" u="none" strike="noStrike" kern="0" cap="none" spc="0" normalizeH="0" baseline="0" noProof="0" dirty="0" err="1">
                <a:ln>
                  <a:noFill/>
                </a:ln>
                <a:solidFill>
                  <a:srgbClr val="002060"/>
                </a:solidFill>
                <a:effectLst/>
                <a:uLnTx/>
                <a:uFillTx/>
              </a:rPr>
              <a:t>en</a:t>
            </a:r>
            <a:r>
              <a:rPr kumimoji="0" lang="en-GB" sz="2000" b="0" i="0" u="none" strike="noStrike" kern="0" cap="none" spc="0" normalizeH="0" baseline="0" noProof="0" dirty="0">
                <a:ln>
                  <a:noFill/>
                </a:ln>
                <a:solidFill>
                  <a:srgbClr val="002060"/>
                </a:solidFill>
                <a:effectLst/>
                <a:uLnTx/>
                <a:uFillTx/>
              </a:rPr>
              <a:t> casa.</a:t>
            </a:r>
            <a:endParaRPr kumimoji="0" lang="en-GB" sz="2000" b="0" i="0" u="none" strike="noStrike" kern="0" cap="none" spc="0" normalizeH="0" baseline="0" noProof="0" dirty="0">
              <a:ln>
                <a:noFill/>
              </a:ln>
              <a:solidFill>
                <a:srgbClr val="002060"/>
              </a:solidFill>
              <a:effectLst/>
              <a:uLnTx/>
              <a:uFillTx/>
              <a:latin typeface="Tw Cen MT" panose="020B0602020104020603"/>
            </a:endParaRPr>
          </a:p>
        </p:txBody>
      </p:sp>
      <p:sp>
        <p:nvSpPr>
          <p:cNvPr id="48" name="TextBox 47">
            <a:extLst>
              <a:ext uri="{FF2B5EF4-FFF2-40B4-BE49-F238E27FC236}">
                <a16:creationId xmlns:a16="http://schemas.microsoft.com/office/drawing/2014/main" id="{F22DE07E-311E-401C-A4E6-97CBF10189CD}"/>
              </a:ext>
            </a:extLst>
          </p:cNvPr>
          <p:cNvSpPr txBox="1"/>
          <p:nvPr/>
        </p:nvSpPr>
        <p:spPr>
          <a:xfrm>
            <a:off x="680477" y="3580193"/>
            <a:ext cx="448063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srgbClr val="002060"/>
                </a:solidFill>
                <a:effectLst/>
                <a:uLnTx/>
                <a:uFillTx/>
              </a:rPr>
              <a:t>Usa</a:t>
            </a:r>
            <a:r>
              <a:rPr kumimoji="0" lang="en-GB" sz="2000" b="0" i="0" u="none" strike="noStrike" kern="0" cap="none" spc="0" normalizeH="0" baseline="0" noProof="0" dirty="0">
                <a:ln>
                  <a:noFill/>
                </a:ln>
                <a:solidFill>
                  <a:srgbClr val="002060"/>
                </a:solidFill>
                <a:effectLst/>
                <a:uLnTx/>
                <a:uFillTx/>
              </a:rPr>
              <a:t> una </a:t>
            </a:r>
            <a:r>
              <a:rPr kumimoji="0" lang="en-GB" sz="2000" b="0" i="0" u="none" strike="noStrike" kern="0" cap="none" spc="0" normalizeH="0" baseline="0" noProof="0" dirty="0" err="1">
                <a:ln>
                  <a:noFill/>
                </a:ln>
                <a:solidFill>
                  <a:srgbClr val="002060"/>
                </a:solidFill>
                <a:effectLst/>
                <a:uLnTx/>
                <a:uFillTx/>
              </a:rPr>
              <a:t>bici</a:t>
            </a:r>
            <a:r>
              <a:rPr kumimoji="0" lang="en-GB" sz="2000" b="0" i="0" u="none" strike="noStrike" kern="0" cap="none" spc="0" normalizeH="0" baseline="0" noProof="0" dirty="0">
                <a:ln>
                  <a:noFill/>
                </a:ln>
                <a:solidFill>
                  <a:srgbClr val="002060"/>
                </a:solidFill>
                <a:effectLst/>
                <a:uLnTx/>
                <a:uFillTx/>
              </a:rPr>
              <a:t> </a:t>
            </a:r>
            <a:r>
              <a:rPr kumimoji="0" lang="en-GB" sz="2000" b="0" i="0" u="none" strike="noStrike" kern="0" cap="none" spc="0" normalizeH="0" baseline="0" noProof="0" dirty="0" err="1">
                <a:ln>
                  <a:noFill/>
                </a:ln>
                <a:solidFill>
                  <a:srgbClr val="002060"/>
                </a:solidFill>
                <a:effectLst/>
                <a:uLnTx/>
                <a:uFillTx/>
              </a:rPr>
              <a:t>en</a:t>
            </a:r>
            <a:r>
              <a:rPr kumimoji="0" lang="en-GB" sz="2000" b="0" i="0" u="none" strike="noStrike" kern="0" cap="none" spc="0" normalizeH="0" baseline="0" noProof="0" dirty="0">
                <a:ln>
                  <a:noFill/>
                </a:ln>
                <a:solidFill>
                  <a:srgbClr val="002060"/>
                </a:solidFill>
                <a:effectLst/>
                <a:uLnTx/>
                <a:uFillTx/>
              </a:rPr>
              <a:t> la ciudad.</a:t>
            </a:r>
            <a:endParaRPr kumimoji="0" lang="en-GB" sz="2000" b="0" i="0" u="none" strike="noStrike" kern="0" cap="none" spc="0" normalizeH="0" baseline="0" noProof="0" dirty="0">
              <a:ln>
                <a:noFill/>
              </a:ln>
              <a:solidFill>
                <a:srgbClr val="002060"/>
              </a:solidFill>
              <a:effectLst/>
              <a:uLnTx/>
              <a:uFillTx/>
              <a:latin typeface="Tw Cen MT" panose="020B0602020104020603"/>
            </a:endParaRPr>
          </a:p>
        </p:txBody>
      </p:sp>
      <p:sp>
        <p:nvSpPr>
          <p:cNvPr id="49" name="TextBox 48">
            <a:extLst>
              <a:ext uri="{FF2B5EF4-FFF2-40B4-BE49-F238E27FC236}">
                <a16:creationId xmlns:a16="http://schemas.microsoft.com/office/drawing/2014/main" id="{F4837ABF-E534-413A-A68B-ECCA40352533}"/>
              </a:ext>
            </a:extLst>
          </p:cNvPr>
          <p:cNvSpPr txBox="1"/>
          <p:nvPr/>
        </p:nvSpPr>
        <p:spPr>
          <a:xfrm>
            <a:off x="680477" y="4210579"/>
            <a:ext cx="448063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srgbClr val="002060"/>
                </a:solidFill>
                <a:effectLst/>
                <a:uLnTx/>
                <a:uFillTx/>
              </a:rPr>
              <a:t>Baila</a:t>
            </a:r>
            <a:r>
              <a:rPr kumimoji="0" lang="en-GB" sz="2000" b="0" i="0" u="none" strike="noStrike" kern="0" cap="none" spc="0" normalizeH="0" baseline="0" noProof="0" dirty="0">
                <a:ln>
                  <a:noFill/>
                </a:ln>
                <a:solidFill>
                  <a:srgbClr val="002060"/>
                </a:solidFill>
                <a:effectLst/>
                <a:uLnTx/>
                <a:uFillTx/>
              </a:rPr>
              <a:t> </a:t>
            </a:r>
            <a:r>
              <a:rPr kumimoji="0" lang="en-GB" sz="2000" b="0" i="0" u="none" strike="noStrike" kern="0" cap="none" spc="0" normalizeH="0" baseline="0" noProof="0" dirty="0" err="1">
                <a:ln>
                  <a:noFill/>
                </a:ln>
                <a:solidFill>
                  <a:srgbClr val="002060"/>
                </a:solidFill>
                <a:effectLst/>
                <a:uLnTx/>
                <a:uFillTx/>
              </a:rPr>
              <a:t>en</a:t>
            </a:r>
            <a:r>
              <a:rPr kumimoji="0" lang="en-GB" sz="2000" b="0" i="0" u="none" strike="noStrike" kern="0" cap="none" spc="0" normalizeH="0" baseline="0" noProof="0" dirty="0">
                <a:ln>
                  <a:noFill/>
                </a:ln>
                <a:solidFill>
                  <a:srgbClr val="002060"/>
                </a:solidFill>
                <a:effectLst/>
                <a:uLnTx/>
                <a:uFillTx/>
              </a:rPr>
              <a:t> </a:t>
            </a:r>
            <a:r>
              <a:rPr kumimoji="0" lang="en-GB" sz="2000" b="0" i="0" u="none" strike="noStrike" kern="0" cap="none" spc="0" normalizeH="0" baseline="0" noProof="0" dirty="0" err="1">
                <a:ln>
                  <a:noFill/>
                </a:ln>
                <a:solidFill>
                  <a:srgbClr val="002060"/>
                </a:solidFill>
                <a:effectLst/>
                <a:uLnTx/>
                <a:uFillTx/>
              </a:rPr>
              <a:t>el</a:t>
            </a:r>
            <a:r>
              <a:rPr kumimoji="0" lang="en-GB" sz="2000" b="0" i="0" u="none" strike="noStrike" kern="0" cap="none" spc="0" normalizeH="0" baseline="0" noProof="0" dirty="0">
                <a:ln>
                  <a:noFill/>
                </a:ln>
                <a:solidFill>
                  <a:srgbClr val="002060"/>
                </a:solidFill>
                <a:effectLst/>
                <a:uLnTx/>
                <a:uFillTx/>
              </a:rPr>
              <a:t> sur de </a:t>
            </a:r>
            <a:r>
              <a:rPr kumimoji="0" lang="en-GB" sz="2000" b="0" i="0" u="none" strike="noStrike" kern="0" cap="none" spc="0" normalizeH="0" baseline="0" noProof="0" dirty="0" err="1">
                <a:ln>
                  <a:noFill/>
                </a:ln>
                <a:solidFill>
                  <a:srgbClr val="002060"/>
                </a:solidFill>
                <a:effectLst/>
                <a:uLnTx/>
                <a:uFillTx/>
              </a:rPr>
              <a:t>España</a:t>
            </a:r>
            <a:r>
              <a:rPr kumimoji="0" lang="en-GB" sz="2000" b="0" i="0" u="none" strike="noStrike" kern="0" cap="none" spc="0" normalizeH="0" baseline="0" noProof="0" dirty="0">
                <a:ln>
                  <a:noFill/>
                </a:ln>
                <a:solidFill>
                  <a:srgbClr val="002060"/>
                </a:solidFill>
                <a:effectLst/>
                <a:uLnTx/>
                <a:uFillTx/>
              </a:rPr>
              <a:t>.</a:t>
            </a:r>
            <a:endParaRPr kumimoji="0" lang="en-GB" sz="2000" b="0" i="0" u="none" strike="noStrike" kern="0" cap="none" spc="0" normalizeH="0" baseline="0" noProof="0" dirty="0">
              <a:ln>
                <a:noFill/>
              </a:ln>
              <a:solidFill>
                <a:srgbClr val="002060"/>
              </a:solidFill>
              <a:effectLst/>
              <a:uLnTx/>
              <a:uFillTx/>
              <a:latin typeface="Tw Cen MT" panose="020B0602020104020603"/>
            </a:endParaRPr>
          </a:p>
        </p:txBody>
      </p:sp>
      <p:sp>
        <p:nvSpPr>
          <p:cNvPr id="50" name="TextBox 49">
            <a:extLst>
              <a:ext uri="{FF2B5EF4-FFF2-40B4-BE49-F238E27FC236}">
                <a16:creationId xmlns:a16="http://schemas.microsoft.com/office/drawing/2014/main" id="{ED783A98-7F99-4219-BA33-1B903590F2FC}"/>
              </a:ext>
            </a:extLst>
          </p:cNvPr>
          <p:cNvSpPr txBox="1"/>
          <p:nvPr/>
        </p:nvSpPr>
        <p:spPr>
          <a:xfrm>
            <a:off x="639950" y="5480273"/>
            <a:ext cx="448063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srgbClr val="002060"/>
                </a:solidFill>
                <a:effectLst/>
                <a:uLnTx/>
                <a:uFillTx/>
              </a:rPr>
              <a:t>Compro</a:t>
            </a:r>
            <a:r>
              <a:rPr kumimoji="0" lang="en-GB" sz="2000" b="0" i="0" u="none" strike="noStrike" kern="0" cap="none" spc="0" normalizeH="0" baseline="0" noProof="0" dirty="0">
                <a:ln>
                  <a:noFill/>
                </a:ln>
                <a:solidFill>
                  <a:srgbClr val="002060"/>
                </a:solidFill>
                <a:effectLst/>
                <a:uLnTx/>
                <a:uFillTx/>
              </a:rPr>
              <a:t> </a:t>
            </a:r>
            <a:r>
              <a:rPr kumimoji="0" lang="en-GB" sz="2000" b="0" i="0" u="none" strike="noStrike" kern="0" cap="none" spc="0" normalizeH="0" baseline="0" noProof="0" dirty="0" err="1">
                <a:ln>
                  <a:noFill/>
                </a:ln>
                <a:solidFill>
                  <a:srgbClr val="002060"/>
                </a:solidFill>
                <a:effectLst/>
                <a:uLnTx/>
                <a:uFillTx/>
              </a:rPr>
              <a:t>productos</a:t>
            </a:r>
            <a:r>
              <a:rPr kumimoji="0" lang="en-GB" sz="2000" b="0" i="0" u="none" strike="noStrike" kern="0" cap="none" spc="0" normalizeH="0" noProof="0" dirty="0">
                <a:ln>
                  <a:noFill/>
                </a:ln>
                <a:solidFill>
                  <a:srgbClr val="002060"/>
                </a:solidFill>
                <a:effectLst/>
                <a:uLnTx/>
                <a:uFillTx/>
              </a:rPr>
              <a:t> </a:t>
            </a:r>
            <a:r>
              <a:rPr kumimoji="0" lang="en-GB" sz="2000" b="0" i="0" u="none" strike="noStrike" kern="0" cap="none" spc="0" normalizeH="0" noProof="0" dirty="0" err="1">
                <a:ln>
                  <a:noFill/>
                </a:ln>
                <a:solidFill>
                  <a:srgbClr val="002060"/>
                </a:solidFill>
                <a:effectLst/>
                <a:uLnTx/>
                <a:uFillTx/>
              </a:rPr>
              <a:t>en</a:t>
            </a:r>
            <a:r>
              <a:rPr kumimoji="0" lang="en-GB" sz="2000" b="0" i="0" u="none" strike="noStrike" kern="0" cap="none" spc="0" normalizeH="0" noProof="0" dirty="0">
                <a:ln>
                  <a:noFill/>
                </a:ln>
                <a:solidFill>
                  <a:srgbClr val="002060"/>
                </a:solidFill>
                <a:effectLst/>
                <a:uLnTx/>
                <a:uFillTx/>
              </a:rPr>
              <a:t> </a:t>
            </a:r>
            <a:r>
              <a:rPr kumimoji="0" lang="en-GB" sz="2000" b="0" i="0" u="none" strike="noStrike" kern="0" cap="none" spc="0" normalizeH="0" noProof="0" dirty="0" err="1">
                <a:ln>
                  <a:noFill/>
                </a:ln>
                <a:solidFill>
                  <a:srgbClr val="002060"/>
                </a:solidFill>
                <a:effectLst/>
                <a:uLnTx/>
                <a:uFillTx/>
              </a:rPr>
              <a:t>el</a:t>
            </a:r>
            <a:r>
              <a:rPr kumimoji="0" lang="en-GB" sz="2000" b="0" i="0" u="none" strike="noStrike" kern="0" cap="none" spc="0" normalizeH="0" noProof="0" dirty="0">
                <a:ln>
                  <a:noFill/>
                </a:ln>
                <a:solidFill>
                  <a:srgbClr val="002060"/>
                </a:solidFill>
                <a:effectLst/>
                <a:uLnTx/>
                <a:uFillTx/>
              </a:rPr>
              <a:t> </a:t>
            </a:r>
            <a:r>
              <a:rPr kumimoji="0" lang="en-GB" sz="2000" b="0" i="0" u="none" strike="noStrike" kern="0" cap="none" spc="0" normalizeH="0" noProof="0" dirty="0" err="1">
                <a:ln>
                  <a:noFill/>
                </a:ln>
                <a:solidFill>
                  <a:srgbClr val="002060"/>
                </a:solidFill>
                <a:effectLst/>
                <a:uLnTx/>
                <a:uFillTx/>
              </a:rPr>
              <a:t>centro</a:t>
            </a:r>
            <a:r>
              <a:rPr kumimoji="0" lang="en-GB" sz="2000" b="0" i="0" u="none" strike="noStrike" kern="0" cap="none" spc="0" normalizeH="0" noProof="0" dirty="0">
                <a:ln>
                  <a:noFill/>
                </a:ln>
                <a:solidFill>
                  <a:srgbClr val="002060"/>
                </a:solidFill>
                <a:effectLst/>
                <a:uLnTx/>
                <a:uFillTx/>
              </a:rPr>
              <a:t>.</a:t>
            </a:r>
            <a:endParaRPr kumimoji="0" lang="en-GB" sz="2000" b="0" i="0" u="none" strike="noStrike" kern="0" cap="none" spc="0" normalizeH="0" baseline="0" noProof="0" dirty="0">
              <a:ln>
                <a:noFill/>
              </a:ln>
              <a:solidFill>
                <a:srgbClr val="002060"/>
              </a:solidFill>
              <a:effectLst/>
              <a:uLnTx/>
              <a:uFillTx/>
              <a:latin typeface="Tw Cen MT" panose="020B0602020104020603"/>
            </a:endParaRPr>
          </a:p>
        </p:txBody>
      </p:sp>
      <p:sp>
        <p:nvSpPr>
          <p:cNvPr id="51" name="TextBox 50">
            <a:extLst>
              <a:ext uri="{FF2B5EF4-FFF2-40B4-BE49-F238E27FC236}">
                <a16:creationId xmlns:a16="http://schemas.microsoft.com/office/drawing/2014/main" id="{C30406E3-B97F-493C-9446-20A67A3EF114}"/>
              </a:ext>
            </a:extLst>
          </p:cNvPr>
          <p:cNvSpPr txBox="1"/>
          <p:nvPr/>
        </p:nvSpPr>
        <p:spPr>
          <a:xfrm>
            <a:off x="5003996" y="5379570"/>
            <a:ext cx="58737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a:t>
            </a:r>
          </a:p>
        </p:txBody>
      </p:sp>
      <p:sp>
        <p:nvSpPr>
          <p:cNvPr id="52" name="TextBox 51">
            <a:extLst>
              <a:ext uri="{FF2B5EF4-FFF2-40B4-BE49-F238E27FC236}">
                <a16:creationId xmlns:a16="http://schemas.microsoft.com/office/drawing/2014/main" id="{5338C37D-ADB3-426F-9441-70B006403B70}"/>
              </a:ext>
            </a:extLst>
          </p:cNvPr>
          <p:cNvSpPr txBox="1"/>
          <p:nvPr/>
        </p:nvSpPr>
        <p:spPr>
          <a:xfrm>
            <a:off x="7950436" y="2864075"/>
            <a:ext cx="398214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i="1" kern="0" dirty="0">
                <a:solidFill>
                  <a:srgbClr val="002060"/>
                </a:solidFill>
              </a:rPr>
              <a:t>She wears a shirt at home.</a:t>
            </a:r>
            <a:endParaRPr kumimoji="0" lang="en-GB" sz="2000" b="0" i="1" u="none" strike="noStrike" kern="0" cap="none" spc="0" normalizeH="0" baseline="0" noProof="0" dirty="0">
              <a:ln>
                <a:noFill/>
              </a:ln>
              <a:solidFill>
                <a:srgbClr val="002060"/>
              </a:solidFill>
              <a:effectLst/>
              <a:uLnTx/>
              <a:uFillTx/>
              <a:latin typeface="Tw Cen MT" panose="020B0602020104020603"/>
            </a:endParaRPr>
          </a:p>
        </p:txBody>
      </p:sp>
      <p:sp>
        <p:nvSpPr>
          <p:cNvPr id="53" name="TextBox 52">
            <a:extLst>
              <a:ext uri="{FF2B5EF4-FFF2-40B4-BE49-F238E27FC236}">
                <a16:creationId xmlns:a16="http://schemas.microsoft.com/office/drawing/2014/main" id="{FF9F0D56-9259-4FF1-A7DE-5E76D4EC2C95}"/>
              </a:ext>
            </a:extLst>
          </p:cNvPr>
          <p:cNvSpPr txBox="1"/>
          <p:nvPr/>
        </p:nvSpPr>
        <p:spPr>
          <a:xfrm>
            <a:off x="7979890" y="3531986"/>
            <a:ext cx="398214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i="1" kern="0" noProof="0" dirty="0">
                <a:solidFill>
                  <a:srgbClr val="002060"/>
                </a:solidFill>
              </a:rPr>
              <a:t>She uses a bike in the town.</a:t>
            </a:r>
            <a:endParaRPr kumimoji="0" lang="en-GB" sz="2000" b="0" i="1" u="none" strike="noStrike" kern="0" cap="none" spc="0" normalizeH="0" baseline="0" noProof="0" dirty="0">
              <a:ln>
                <a:noFill/>
              </a:ln>
              <a:solidFill>
                <a:srgbClr val="002060"/>
              </a:solidFill>
              <a:effectLst/>
              <a:uLnTx/>
              <a:uFillTx/>
              <a:latin typeface="Tw Cen MT" panose="020B0602020104020603"/>
            </a:endParaRPr>
          </a:p>
        </p:txBody>
      </p:sp>
      <p:sp>
        <p:nvSpPr>
          <p:cNvPr id="54" name="TextBox 53">
            <a:extLst>
              <a:ext uri="{FF2B5EF4-FFF2-40B4-BE49-F238E27FC236}">
                <a16:creationId xmlns:a16="http://schemas.microsoft.com/office/drawing/2014/main" id="{2EE37747-BE4E-4749-B850-4677561F8DE2}"/>
              </a:ext>
            </a:extLst>
          </p:cNvPr>
          <p:cNvSpPr txBox="1"/>
          <p:nvPr/>
        </p:nvSpPr>
        <p:spPr>
          <a:xfrm>
            <a:off x="7926010" y="4017127"/>
            <a:ext cx="398214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i="1" kern="0" dirty="0">
                <a:solidFill>
                  <a:srgbClr val="002060"/>
                </a:solidFill>
              </a:rPr>
              <a:t>She dances in the south of Spain.</a:t>
            </a:r>
            <a:endParaRPr kumimoji="0" lang="en-GB" sz="2000" b="0" i="1" u="none" strike="noStrike" kern="0" cap="none" spc="0" normalizeH="0" baseline="0" noProof="0" dirty="0">
              <a:ln>
                <a:noFill/>
              </a:ln>
              <a:solidFill>
                <a:srgbClr val="002060"/>
              </a:solidFill>
              <a:effectLst/>
              <a:uLnTx/>
              <a:uFillTx/>
              <a:latin typeface="Tw Cen MT" panose="020B0602020104020603"/>
            </a:endParaRPr>
          </a:p>
        </p:txBody>
      </p:sp>
      <p:sp>
        <p:nvSpPr>
          <p:cNvPr id="55" name="TextBox 54">
            <a:extLst>
              <a:ext uri="{FF2B5EF4-FFF2-40B4-BE49-F238E27FC236}">
                <a16:creationId xmlns:a16="http://schemas.microsoft.com/office/drawing/2014/main" id="{2239DC99-B17B-4F2A-8CC4-7A38B96AEB7D}"/>
              </a:ext>
            </a:extLst>
          </p:cNvPr>
          <p:cNvSpPr txBox="1"/>
          <p:nvPr/>
        </p:nvSpPr>
        <p:spPr>
          <a:xfrm>
            <a:off x="7981798" y="4823971"/>
            <a:ext cx="398214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i="1" kern="0" dirty="0">
                <a:solidFill>
                  <a:srgbClr val="002060"/>
                </a:solidFill>
              </a:rPr>
              <a:t>I use a phone. It is very new.</a:t>
            </a:r>
            <a:endParaRPr kumimoji="0" lang="en-GB" sz="2000" b="0" i="1" u="none" strike="noStrike" kern="0" cap="none" spc="0" normalizeH="0" baseline="0" noProof="0" dirty="0">
              <a:ln>
                <a:noFill/>
              </a:ln>
              <a:solidFill>
                <a:srgbClr val="002060"/>
              </a:solidFill>
              <a:effectLst/>
              <a:uLnTx/>
              <a:uFillTx/>
              <a:latin typeface="Tw Cen MT" panose="020B0602020104020603"/>
            </a:endParaRPr>
          </a:p>
        </p:txBody>
      </p:sp>
      <p:sp>
        <p:nvSpPr>
          <p:cNvPr id="56" name="TextBox 55">
            <a:extLst>
              <a:ext uri="{FF2B5EF4-FFF2-40B4-BE49-F238E27FC236}">
                <a16:creationId xmlns:a16="http://schemas.microsoft.com/office/drawing/2014/main" id="{254A81E1-4F5F-484F-ACE9-092563935D7B}"/>
              </a:ext>
            </a:extLst>
          </p:cNvPr>
          <p:cNvSpPr txBox="1"/>
          <p:nvPr/>
        </p:nvSpPr>
        <p:spPr>
          <a:xfrm>
            <a:off x="8000353" y="5480885"/>
            <a:ext cx="398214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i="1" kern="0" dirty="0">
                <a:solidFill>
                  <a:srgbClr val="002060"/>
                </a:solidFill>
              </a:rPr>
              <a:t>I buy products in the centre.</a:t>
            </a:r>
            <a:endParaRPr kumimoji="0" lang="en-GB" sz="2000" b="0" i="1" u="none" strike="noStrike" kern="0" cap="none" spc="0" normalizeH="0" baseline="0" noProof="0" dirty="0">
              <a:ln>
                <a:noFill/>
              </a:ln>
              <a:solidFill>
                <a:srgbClr val="002060"/>
              </a:solidFill>
              <a:effectLst/>
              <a:uLnTx/>
              <a:uFillTx/>
              <a:latin typeface="Tw Cen MT" panose="020B0602020104020603"/>
            </a:endParaRPr>
          </a:p>
        </p:txBody>
      </p:sp>
    </p:spTree>
    <p:extLst>
      <p:ext uri="{BB962C8B-B14F-4D97-AF65-F5344CB8AC3E}">
        <p14:creationId xmlns:p14="http://schemas.microsoft.com/office/powerpoint/2010/main" val="7071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P spid="19" grpId="0"/>
      <p:bldP spid="22" grpId="0"/>
      <p:bldP spid="25" grpId="0"/>
      <p:bldP spid="27" grpId="0"/>
      <p:bldP spid="28" grpId="0"/>
      <p:bldP spid="46" grpId="0"/>
      <p:bldP spid="48" grpId="0"/>
      <p:bldP spid="49" grpId="0"/>
      <p:bldP spid="50" grpId="0"/>
      <p:bldP spid="51" grpId="0"/>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0699788" y="233564"/>
            <a:ext cx="1412543" cy="400919"/>
          </a:xfrm>
          <a:prstGeom prst="round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47" name="Table 46">
            <a:extLst>
              <a:ext uri="{FF2B5EF4-FFF2-40B4-BE49-F238E27FC236}">
                <a16:creationId xmlns:a16="http://schemas.microsoft.com/office/drawing/2014/main" id="{2A30F391-ED76-4511-BB9F-6BF95EB5A176}"/>
              </a:ext>
            </a:extLst>
          </p:cNvPr>
          <p:cNvGraphicFramePr>
            <a:graphicFrameLocks noGrp="1"/>
          </p:cNvGraphicFramePr>
          <p:nvPr>
            <p:extLst>
              <p:ext uri="{D42A27DB-BD31-4B8C-83A1-F6EECF244321}">
                <p14:modId xmlns:p14="http://schemas.microsoft.com/office/powerpoint/2010/main" val="72331899"/>
              </p:ext>
            </p:extLst>
          </p:nvPr>
        </p:nvGraphicFramePr>
        <p:xfrm>
          <a:off x="1682787" y="1373415"/>
          <a:ext cx="9017001" cy="4756866"/>
        </p:xfrm>
        <a:graphic>
          <a:graphicData uri="http://schemas.openxmlformats.org/drawingml/2006/table">
            <a:tbl>
              <a:tblPr firstRow="1" bandRow="1"/>
              <a:tblGrid>
                <a:gridCol w="1122980">
                  <a:extLst>
                    <a:ext uri="{9D8B030D-6E8A-4147-A177-3AD203B41FA5}">
                      <a16:colId xmlns:a16="http://schemas.microsoft.com/office/drawing/2014/main" val="2637824710"/>
                    </a:ext>
                  </a:extLst>
                </a:gridCol>
                <a:gridCol w="1314419">
                  <a:extLst>
                    <a:ext uri="{9D8B030D-6E8A-4147-A177-3AD203B41FA5}">
                      <a16:colId xmlns:a16="http://schemas.microsoft.com/office/drawing/2014/main" val="907253324"/>
                    </a:ext>
                  </a:extLst>
                </a:gridCol>
                <a:gridCol w="3289801">
                  <a:extLst>
                    <a:ext uri="{9D8B030D-6E8A-4147-A177-3AD203B41FA5}">
                      <a16:colId xmlns:a16="http://schemas.microsoft.com/office/drawing/2014/main" val="882952083"/>
                    </a:ext>
                  </a:extLst>
                </a:gridCol>
                <a:gridCol w="3289801">
                  <a:extLst>
                    <a:ext uri="{9D8B030D-6E8A-4147-A177-3AD203B41FA5}">
                      <a16:colId xmlns:a16="http://schemas.microsoft.com/office/drawing/2014/main" val="1584418735"/>
                    </a:ext>
                  </a:extLst>
                </a:gridCol>
              </a:tblGrid>
              <a:tr h="610129">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400" b="1" dirty="0">
                          <a:solidFill>
                            <a:schemeClr val="tx1"/>
                          </a:solidFill>
                          <a:latin typeface="Century Gothic" panose="020B0502020202020204" pitchFamily="34" charset="0"/>
                        </a:rPr>
                        <a:t>“I need”</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“she needs”</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A</a:t>
                      </a: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B</a:t>
                      </a:r>
                    </a:p>
                  </a:txBody>
                  <a:tcPr anchor="ctr">
                    <a:lnL w="12700" cmpd="sng">
                      <a:solidFill>
                        <a:srgbClr val="ED7D31"/>
                      </a:solidFill>
                    </a:lnL>
                    <a:lnR w="12700" cmpd="sng">
                      <a:solidFill>
                        <a:srgbClr val="ED7D31"/>
                      </a:solid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833764784"/>
                  </a:ext>
                </a:extLst>
              </a:tr>
              <a:tr h="655651">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2"/>
                    </a:solidFill>
                  </a:tcPr>
                </a:tc>
                <a:tc>
                  <a:txBody>
                    <a:body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26676820"/>
                  </a:ext>
                </a:extLst>
              </a:tr>
              <a:tr h="655651">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847184719"/>
                  </a:ext>
                </a:extLst>
              </a:tr>
              <a:tr h="655651">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2"/>
                    </a:solidFill>
                  </a:tcPr>
                </a:tc>
                <a:tc>
                  <a:txBody>
                    <a:body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79256440"/>
                  </a:ext>
                </a:extLst>
              </a:tr>
              <a:tr h="655651">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976587370"/>
                  </a:ext>
                </a:extLst>
              </a:tr>
              <a:tr h="655651">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13933167"/>
                  </a:ext>
                </a:extLst>
              </a:tr>
              <a:tr h="655651">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FCECE8"/>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FCECE8"/>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1" dirty="0">
                        <a:solidFill>
                          <a:schemeClr val="tx1"/>
                        </a:solidFill>
                        <a:latin typeface="Century Gothic" panose="020B0502020202020204" pitchFamily="34" charset="0"/>
                      </a:endParaRPr>
                    </a:p>
                  </a:txBody>
                  <a:tcP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FCECE8"/>
                    </a:solidFill>
                  </a:tcPr>
                </a:tc>
                <a:tc>
                  <a:txBody>
                    <a:bodyPr/>
                    <a:lstStyle/>
                    <a:p>
                      <a:endParaRPr lang="en-GB" sz="2400" b="1" dirty="0">
                        <a:solidFill>
                          <a:schemeClr val="tx1"/>
                        </a:solidFill>
                        <a:latin typeface="Century Gothic" panose="020B0502020202020204" pitchFamily="34" charset="0"/>
                      </a:endParaRPr>
                    </a:p>
                  </a:txBody>
                  <a:tcP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mpd="sng">
                      <a:solidFill>
                        <a:srgbClr val="ED7D31"/>
                      </a:solid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val="1143414623"/>
                  </a:ext>
                </a:extLst>
              </a:tr>
            </a:tbl>
          </a:graphicData>
        </a:graphic>
      </p:graphicFrame>
      <p:pic>
        <p:nvPicPr>
          <p:cNvPr id="48" name="Picture 2" descr="http://www.clker.com/cliparts/j/p/l/D/8/K/green-tick-md.png">
            <a:extLst>
              <a:ext uri="{FF2B5EF4-FFF2-40B4-BE49-F238E27FC236}">
                <a16:creationId xmlns:a16="http://schemas.microsoft.com/office/drawing/2014/main" id="{C72A0B45-D409-4B3D-B2CE-F891F20794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855" y="230600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clker.com/cliparts/j/p/l/D/8/K/green-tick-md.png">
            <a:extLst>
              <a:ext uri="{FF2B5EF4-FFF2-40B4-BE49-F238E27FC236}">
                <a16:creationId xmlns:a16="http://schemas.microsoft.com/office/drawing/2014/main" id="{CBAC0C84-9DBF-4CE0-AF89-5300F23586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543" y="291688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clker.com/cliparts/j/p/l/D/8/K/green-tick-md.png">
            <a:extLst>
              <a:ext uri="{FF2B5EF4-FFF2-40B4-BE49-F238E27FC236}">
                <a16:creationId xmlns:a16="http://schemas.microsoft.com/office/drawing/2014/main" id="{D4BDABE2-E628-492B-9A7F-A8EF9C3170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326" y="3531824"/>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53" name="Action Button: Custom 71">
            <a:hlinkClick r:id="" action="ppaction://noaction" highlightClick="1">
              <a:snd r:embed="rId4" name="necesito una botella.wav"/>
            </a:hlinkClick>
            <a:extLst>
              <a:ext uri="{FF2B5EF4-FFF2-40B4-BE49-F238E27FC236}">
                <a16:creationId xmlns:a16="http://schemas.microsoft.com/office/drawing/2014/main" id="{A051B88F-5DB9-4029-A85D-3803E17BC9F5}"/>
              </a:ext>
            </a:extLst>
          </p:cNvPr>
          <p:cNvSpPr/>
          <p:nvPr/>
        </p:nvSpPr>
        <p:spPr>
          <a:xfrm>
            <a:off x="1066089" y="2352700"/>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55" name="Action Button: Custom 73">
            <a:hlinkClick r:id="" action="ppaction://noaction" highlightClick="1">
              <a:snd r:embed="rId5" name="necesito unas revistas.wav"/>
            </a:hlinkClick>
            <a:extLst>
              <a:ext uri="{FF2B5EF4-FFF2-40B4-BE49-F238E27FC236}">
                <a16:creationId xmlns:a16="http://schemas.microsoft.com/office/drawing/2014/main" id="{42C90CD5-2ACD-4021-96DF-4F5511372A36}"/>
              </a:ext>
            </a:extLst>
          </p:cNvPr>
          <p:cNvSpPr/>
          <p:nvPr/>
        </p:nvSpPr>
        <p:spPr>
          <a:xfrm>
            <a:off x="1066089" y="3014855"/>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57" name="Action Button: Custom 75">
            <a:hlinkClick r:id="" action="ppaction://noaction" highlightClick="1">
              <a:snd r:embed="rId6" name="necesita unas plantas.wav"/>
            </a:hlinkClick>
            <a:extLst>
              <a:ext uri="{FF2B5EF4-FFF2-40B4-BE49-F238E27FC236}">
                <a16:creationId xmlns:a16="http://schemas.microsoft.com/office/drawing/2014/main" id="{8ED6EB20-B7C2-4784-9E11-7AFD5ECB3C64}"/>
              </a:ext>
            </a:extLst>
          </p:cNvPr>
          <p:cNvSpPr/>
          <p:nvPr/>
        </p:nvSpPr>
        <p:spPr>
          <a:xfrm>
            <a:off x="1053529" y="3716229"/>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pic>
        <p:nvPicPr>
          <p:cNvPr id="60" name="Picture 4" descr="http://www.clker.com/cliparts/8/9/8/4/11954286171112758684tomas_arad_bottles.svg.med.png">
            <a:extLst>
              <a:ext uri="{FF2B5EF4-FFF2-40B4-BE49-F238E27FC236}">
                <a16:creationId xmlns:a16="http://schemas.microsoft.com/office/drawing/2014/main" id="{BFF0A2AF-EACB-40B8-BDF3-A618B7E569B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48453"/>
          <a:stretch/>
        </p:blipFill>
        <p:spPr bwMode="auto">
          <a:xfrm rot="18531943">
            <a:off x="8890048" y="2136498"/>
            <a:ext cx="254001" cy="7198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http://www.clker.com/cliparts/x/k/6/f/T/0/magazine-without-shadow-or-barcode-md.png">
            <a:extLst>
              <a:ext uri="{FF2B5EF4-FFF2-40B4-BE49-F238E27FC236}">
                <a16:creationId xmlns:a16="http://schemas.microsoft.com/office/drawing/2014/main" id="{6A88A4F1-83EA-4BCC-A7FC-DC6BDDD879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2349" y="2941404"/>
            <a:ext cx="482282" cy="51135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http://www.clker.com/cliparts/x/k/6/f/T/0/magazine-without-shadow-or-barcode-md.png">
            <a:extLst>
              <a:ext uri="{FF2B5EF4-FFF2-40B4-BE49-F238E27FC236}">
                <a16:creationId xmlns:a16="http://schemas.microsoft.com/office/drawing/2014/main" id="{0D5902FC-A526-463A-9375-3859850F0A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1766" y="2943244"/>
            <a:ext cx="458138" cy="48575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http://www.clker.com/cliparts/x/k/6/f/T/0/magazine-without-shadow-or-barcode-md.png">
            <a:extLst>
              <a:ext uri="{FF2B5EF4-FFF2-40B4-BE49-F238E27FC236}">
                <a16:creationId xmlns:a16="http://schemas.microsoft.com/office/drawing/2014/main" id="{EB77A777-1B0F-4126-AFEB-29994747DC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49355" y="2894093"/>
            <a:ext cx="458012" cy="4856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www.clker.com/cliparts/p/y/U/Y/S/b/plantas-md.png">
            <a:extLst>
              <a:ext uri="{FF2B5EF4-FFF2-40B4-BE49-F238E27FC236}">
                <a16:creationId xmlns:a16="http://schemas.microsoft.com/office/drawing/2014/main" id="{ED928879-4FAB-403C-9A08-23EDEB2E493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0484" t="31705" r="41116"/>
          <a:stretch/>
        </p:blipFill>
        <p:spPr bwMode="auto">
          <a:xfrm>
            <a:off x="8372975" y="3448775"/>
            <a:ext cx="439266" cy="63805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www.clker.com/cliparts/p/y/U/Y/S/b/plantas-md.png">
            <a:extLst>
              <a:ext uri="{FF2B5EF4-FFF2-40B4-BE49-F238E27FC236}">
                <a16:creationId xmlns:a16="http://schemas.microsoft.com/office/drawing/2014/main" id="{5677FF20-9169-4B57-A306-368A42793F7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0484" t="31705" r="41116"/>
          <a:stretch/>
        </p:blipFill>
        <p:spPr bwMode="auto">
          <a:xfrm>
            <a:off x="8828923" y="3452027"/>
            <a:ext cx="458011" cy="665280"/>
          </a:xfrm>
          <a:prstGeom prst="rect">
            <a:avLst/>
          </a:prstGeom>
          <a:noFill/>
          <a:extLst>
            <a:ext uri="{909E8E84-426E-40DD-AFC4-6F175D3DCCD1}">
              <a14:hiddenFill xmlns:a14="http://schemas.microsoft.com/office/drawing/2010/main">
                <a:solidFill>
                  <a:srgbClr val="FFFFFF"/>
                </a:solidFill>
              </a14:hiddenFill>
            </a:ext>
          </a:extLst>
        </p:spPr>
      </p:pic>
      <p:sp>
        <p:nvSpPr>
          <p:cNvPr id="77" name="Oval 76">
            <a:extLst>
              <a:ext uri="{FF2B5EF4-FFF2-40B4-BE49-F238E27FC236}">
                <a16:creationId xmlns:a16="http://schemas.microsoft.com/office/drawing/2014/main" id="{C83BC506-5D39-495C-A21B-74D5B200B592}"/>
              </a:ext>
            </a:extLst>
          </p:cNvPr>
          <p:cNvSpPr/>
          <p:nvPr/>
        </p:nvSpPr>
        <p:spPr>
          <a:xfrm>
            <a:off x="8406852" y="2171527"/>
            <a:ext cx="1216103" cy="715929"/>
          </a:xfrm>
          <a:prstGeom prst="ellipse">
            <a:avLst/>
          </a:prstGeom>
          <a:no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78" name="Oval 77">
            <a:extLst>
              <a:ext uri="{FF2B5EF4-FFF2-40B4-BE49-F238E27FC236}">
                <a16:creationId xmlns:a16="http://schemas.microsoft.com/office/drawing/2014/main" id="{329F0244-05A9-4C7A-BA21-46A0FE61F793}"/>
              </a:ext>
            </a:extLst>
          </p:cNvPr>
          <p:cNvSpPr/>
          <p:nvPr/>
        </p:nvSpPr>
        <p:spPr>
          <a:xfrm>
            <a:off x="8381671" y="3426997"/>
            <a:ext cx="1290231" cy="790352"/>
          </a:xfrm>
          <a:prstGeom prst="ellipse">
            <a:avLst/>
          </a:prstGeom>
          <a:no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4" name="Title 83">
            <a:extLst>
              <a:ext uri="{FF2B5EF4-FFF2-40B4-BE49-F238E27FC236}">
                <a16:creationId xmlns:a16="http://schemas.microsoft.com/office/drawing/2014/main" id="{8EDA527F-C354-43FA-A984-B04D18F4CA26}"/>
              </a:ext>
            </a:extLst>
          </p:cNvPr>
          <p:cNvSpPr>
            <a:spLocks noGrp="1"/>
          </p:cNvSpPr>
          <p:nvPr>
            <p:ph type="title"/>
          </p:nvPr>
        </p:nvSpPr>
        <p:spPr>
          <a:xfrm>
            <a:off x="10764237" y="-245122"/>
            <a:ext cx="1409054" cy="1325563"/>
          </a:xfrm>
        </p:spPr>
        <p:txBody>
          <a:bodyPr/>
          <a:lstStyle/>
          <a:p>
            <a:r>
              <a:rPr lang="en-GB" sz="2000" b="1" i="0" kern="1200" spc="0" baseline="0" dirty="0" err="1">
                <a:ln>
                  <a:noFill/>
                </a:ln>
                <a:solidFill>
                  <a:srgbClr val="FFFFFF"/>
                </a:solidFill>
                <a:effectLst/>
                <a:latin typeface="Century Gothic" panose="020B0502020202020204" pitchFamily="34" charset="0"/>
                <a:ea typeface="+mn-ea"/>
                <a:cs typeface="+mn-cs"/>
              </a:rPr>
              <a:t>escuchar</a:t>
            </a:r>
            <a:endParaRPr lang="en-GB" dirty="0"/>
          </a:p>
        </p:txBody>
      </p:sp>
      <p:pic>
        <p:nvPicPr>
          <p:cNvPr id="42" name="Graphic 41" descr="Teacher">
            <a:extLst>
              <a:ext uri="{FF2B5EF4-FFF2-40B4-BE49-F238E27FC236}">
                <a16:creationId xmlns:a16="http://schemas.microsoft.com/office/drawing/2014/main" id="{9F2A339B-391C-45C0-8CCC-C2314A56C4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4627" y="62131"/>
            <a:ext cx="914400" cy="914400"/>
          </a:xfrm>
          <a:prstGeom prst="rect">
            <a:avLst/>
          </a:prstGeom>
        </p:spPr>
      </p:pic>
      <p:sp>
        <p:nvSpPr>
          <p:cNvPr id="43" name="Speech Bubble: Rectangle with Corners Rounded 42">
            <a:extLst>
              <a:ext uri="{FF2B5EF4-FFF2-40B4-BE49-F238E27FC236}">
                <a16:creationId xmlns:a16="http://schemas.microsoft.com/office/drawing/2014/main" id="{40550BD9-0E62-4867-BACF-93F0AF71EE95}"/>
              </a:ext>
            </a:extLst>
          </p:cNvPr>
          <p:cNvSpPr/>
          <p:nvPr/>
        </p:nvSpPr>
        <p:spPr>
          <a:xfrm>
            <a:off x="2195904" y="144927"/>
            <a:ext cx="8258736" cy="863322"/>
          </a:xfrm>
          <a:prstGeom prst="wedgeRoundRectCallout">
            <a:avLst>
              <a:gd name="adj1" fmla="val -54991"/>
              <a:gd name="adj2" fmla="val -758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tx1"/>
                </a:solidFill>
                <a:effectLst/>
                <a:uLnTx/>
                <a:uFillTx/>
              </a:rPr>
              <a:t>Lucía </a:t>
            </a:r>
            <a:r>
              <a:rPr kumimoji="0" lang="en-GB" sz="2400" b="0" i="0" u="none" strike="noStrike" kern="0" cap="none" spc="0" normalizeH="0" baseline="0" noProof="0" dirty="0" err="1">
                <a:ln>
                  <a:noFill/>
                </a:ln>
                <a:solidFill>
                  <a:schemeClr val="tx1"/>
                </a:solidFill>
                <a:effectLst/>
                <a:uLnTx/>
                <a:uFillTx/>
              </a:rPr>
              <a:t>tiene</a:t>
            </a:r>
            <a:r>
              <a:rPr kumimoji="0" lang="en-GB" sz="2400" b="0" i="0" u="none" strike="noStrike" kern="0" cap="none" spc="0" normalizeH="0" baseline="0" noProof="0" dirty="0">
                <a:ln>
                  <a:noFill/>
                </a:ln>
                <a:solidFill>
                  <a:schemeClr val="tx1"/>
                </a:solidFill>
                <a:effectLst/>
                <a:uLnTx/>
                <a:uFillTx/>
              </a:rPr>
              <a:t> una </a:t>
            </a:r>
            <a:r>
              <a:rPr kumimoji="0" lang="en-GB" sz="2400" b="0" i="0" u="none" strike="noStrike" kern="0" cap="none" spc="0" normalizeH="0" baseline="0" noProof="0" dirty="0" err="1">
                <a:ln>
                  <a:noFill/>
                </a:ln>
                <a:solidFill>
                  <a:schemeClr val="tx1"/>
                </a:solidFill>
                <a:effectLst/>
                <a:uLnTx/>
                <a:uFillTx/>
              </a:rPr>
              <a:t>lista</a:t>
            </a:r>
            <a:r>
              <a:rPr kumimoji="0" lang="en-GB" sz="2400" b="0" i="0" u="none" strike="noStrike" kern="0" cap="none" spc="0" normalizeH="0" baseline="0" noProof="0" dirty="0">
                <a:ln>
                  <a:noFill/>
                </a:ln>
                <a:solidFill>
                  <a:schemeClr val="tx1"/>
                </a:solidFill>
                <a:effectLst/>
                <a:uLnTx/>
                <a:uFillTx/>
              </a:rPr>
              <a:t> de </a:t>
            </a:r>
            <a:r>
              <a:rPr kumimoji="0" lang="en-GB" sz="2400" b="0" i="0" u="none" strike="noStrike" kern="0" cap="none" spc="0" normalizeH="0" baseline="0" noProof="0" dirty="0" err="1">
                <a:ln>
                  <a:noFill/>
                </a:ln>
                <a:solidFill>
                  <a:schemeClr val="tx1"/>
                </a:solidFill>
                <a:effectLst/>
                <a:uLnTx/>
                <a:uFillTx/>
              </a:rPr>
              <a:t>cosas</a:t>
            </a:r>
            <a:r>
              <a:rPr kumimoji="0" lang="en-GB" sz="2400" b="0" i="0" u="none" strike="noStrike" kern="0" cap="none" spc="0" normalizeH="0" baseline="0" noProof="0" dirty="0">
                <a:ln>
                  <a:noFill/>
                </a:ln>
                <a:solidFill>
                  <a:schemeClr val="tx1"/>
                </a:solidFill>
                <a:effectLst/>
                <a:uLnTx/>
                <a:uFillTx/>
              </a:rPr>
              <a:t>.</a:t>
            </a:r>
            <a:br>
              <a:rPr kumimoji="0" lang="en-GB" sz="2400" b="0" i="0" u="none" strike="noStrike" kern="0" cap="none" spc="0" normalizeH="0" baseline="0" noProof="0" dirty="0">
                <a:ln>
                  <a:noFill/>
                </a:ln>
                <a:solidFill>
                  <a:schemeClr val="tx1"/>
                </a:solidFill>
                <a:effectLst/>
                <a:uLnTx/>
                <a:uFillTx/>
              </a:rPr>
            </a:br>
            <a:r>
              <a:rPr kumimoji="0" lang="en-GB" sz="2400" b="0" i="0" u="none" strike="noStrike" kern="0" cap="none" spc="0" normalizeH="0" baseline="0" noProof="0" dirty="0" err="1">
                <a:ln>
                  <a:noFill/>
                </a:ln>
                <a:solidFill>
                  <a:schemeClr val="tx1"/>
                </a:solidFill>
                <a:effectLst/>
                <a:uLnTx/>
                <a:uFillTx/>
              </a:rPr>
              <a:t>Escucha</a:t>
            </a:r>
            <a:r>
              <a:rPr kumimoji="0" lang="en-GB" sz="2400" b="0" i="0" u="none" strike="noStrike" kern="0" cap="none" spc="0" normalizeH="0" baseline="0" noProof="0" dirty="0">
                <a:ln>
                  <a:noFill/>
                </a:ln>
                <a:solidFill>
                  <a:schemeClr val="tx1"/>
                </a:solidFill>
                <a:effectLst/>
                <a:uLnTx/>
                <a:uFillTx/>
              </a:rPr>
              <a:t>. Marca ‘I need’ o ‘she needs’. Escribe A o B.</a:t>
            </a:r>
            <a:endParaRPr kumimoji="0" lang="en-GB" sz="2400" b="0" i="0" u="none" strike="noStrike" kern="0" cap="none" spc="0" normalizeH="0" baseline="0" noProof="0" dirty="0">
              <a:ln>
                <a:noFill/>
              </a:ln>
              <a:solidFill>
                <a:schemeClr val="tx1"/>
              </a:solidFill>
              <a:effectLst/>
              <a:uLnTx/>
              <a:uFillTx/>
              <a:latin typeface="Tw Cen MT" panose="020B0602020104020603"/>
            </a:endParaRPr>
          </a:p>
        </p:txBody>
      </p:sp>
      <p:pic>
        <p:nvPicPr>
          <p:cNvPr id="44" name="Picture 43" descr="A cartoon of a child with her arms crossed&#10;&#10;Description automatically generated">
            <a:extLst>
              <a:ext uri="{FF2B5EF4-FFF2-40B4-BE49-F238E27FC236}">
                <a16:creationId xmlns:a16="http://schemas.microsoft.com/office/drawing/2014/main" id="{4D5C12AC-9BDD-472E-82D8-F6CB1100C63D}"/>
              </a:ext>
            </a:extLst>
          </p:cNvPr>
          <p:cNvPicPr>
            <a:picLocks noChangeAspect="1"/>
          </p:cNvPicPr>
          <p:nvPr/>
        </p:nvPicPr>
        <p:blipFill rotWithShape="1">
          <a:blip r:embed="rId13">
            <a:extLst>
              <a:ext uri="{28A0092B-C50C-407E-A947-70E740481C1C}">
                <a14:useLocalDpi xmlns:a14="http://schemas.microsoft.com/office/drawing/2010/main" val="0"/>
              </a:ext>
            </a:extLst>
          </a:blip>
          <a:srcRect l="39389" r="24190"/>
          <a:stretch/>
        </p:blipFill>
        <p:spPr>
          <a:xfrm>
            <a:off x="10514781" y="4058941"/>
            <a:ext cx="1689215" cy="2127347"/>
          </a:xfrm>
          <a:prstGeom prst="rect">
            <a:avLst/>
          </a:prstGeom>
        </p:spPr>
      </p:pic>
      <p:pic>
        <p:nvPicPr>
          <p:cNvPr id="45" name="Picture 4" descr="http://www.clker.com/cliparts/p/y/U/Y/S/b/plantas-md.png">
            <a:extLst>
              <a:ext uri="{FF2B5EF4-FFF2-40B4-BE49-F238E27FC236}">
                <a16:creationId xmlns:a16="http://schemas.microsoft.com/office/drawing/2014/main" id="{BE334D3A-DD26-4D09-9E7C-434FE3FDE7E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0484" t="31705" r="41116"/>
          <a:stretch/>
        </p:blipFill>
        <p:spPr bwMode="auto">
          <a:xfrm>
            <a:off x="9256009" y="3452760"/>
            <a:ext cx="458011" cy="6652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www.clker.com/cliparts/p/y/U/Y/S/b/plantas-md.png">
            <a:extLst>
              <a:ext uri="{FF2B5EF4-FFF2-40B4-BE49-F238E27FC236}">
                <a16:creationId xmlns:a16="http://schemas.microsoft.com/office/drawing/2014/main" id="{1880DC4A-EE6F-4407-8EA8-E9EF571A1D1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0484" t="31705" r="41116"/>
          <a:stretch/>
        </p:blipFill>
        <p:spPr bwMode="auto">
          <a:xfrm>
            <a:off x="5384133" y="3397382"/>
            <a:ext cx="503053" cy="73070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www.clker.com/cliparts/j/p/l/D/8/K/green-tick-md.png">
            <a:extLst>
              <a:ext uri="{FF2B5EF4-FFF2-40B4-BE49-F238E27FC236}">
                <a16:creationId xmlns:a16="http://schemas.microsoft.com/office/drawing/2014/main" id="{D41B0479-B644-45BE-B16A-7FE5AB0CBE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1877" y="419230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http://www.clker.com/cliparts/j/p/l/D/8/K/green-tick-md.png">
            <a:extLst>
              <a:ext uri="{FF2B5EF4-FFF2-40B4-BE49-F238E27FC236}">
                <a16:creationId xmlns:a16="http://schemas.microsoft.com/office/drawing/2014/main" id="{B5063265-BA4F-46C3-837D-569BFCD08D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326" y="490259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0" descr="http://www.clker.com/cliparts/3/2/0/4/1194986437730711718tennis_shoe_jarno_vasama_.svg.med.png">
            <a:extLst>
              <a:ext uri="{FF2B5EF4-FFF2-40B4-BE49-F238E27FC236}">
                <a16:creationId xmlns:a16="http://schemas.microsoft.com/office/drawing/2014/main" id="{790A9B73-058B-4D2B-BD7D-99C5FB309B8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44746" t="44285"/>
          <a:stretch/>
        </p:blipFill>
        <p:spPr bwMode="auto">
          <a:xfrm>
            <a:off x="5304948" y="4217348"/>
            <a:ext cx="920101" cy="4824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http://www.clker.com/cliparts/3/2/0/4/1194986437730711718tennis_shoe_jarno_vasama_.svg.med.png">
            <a:extLst>
              <a:ext uri="{FF2B5EF4-FFF2-40B4-BE49-F238E27FC236}">
                <a16:creationId xmlns:a16="http://schemas.microsoft.com/office/drawing/2014/main" id="{180972EB-424E-4E84-98F7-4BD2719E797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5171" t="32887"/>
          <a:stretch/>
        </p:blipFill>
        <p:spPr bwMode="auto">
          <a:xfrm>
            <a:off x="8406098" y="4052960"/>
            <a:ext cx="1042587" cy="56124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http://www.clker.com/cliparts/e/8/1/a/11949853511374305291borsa_estiva_architetto__01.svg.med.png">
            <a:extLst>
              <a:ext uri="{FF2B5EF4-FFF2-40B4-BE49-F238E27FC236}">
                <a16:creationId xmlns:a16="http://schemas.microsoft.com/office/drawing/2014/main" id="{069A5C80-D4D0-43CC-AB2F-6474ED5FEC4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77891" y="4817554"/>
            <a:ext cx="474594" cy="61635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4" descr="http://www.clker.com/cliparts/e/8/1/a/11949853511374305291borsa_estiva_architetto__01.svg.med.png">
            <a:extLst>
              <a:ext uri="{FF2B5EF4-FFF2-40B4-BE49-F238E27FC236}">
                <a16:creationId xmlns:a16="http://schemas.microsoft.com/office/drawing/2014/main" id="{4F33F627-3B0E-45DC-B6D1-13F8FA89681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15261" y="4839328"/>
            <a:ext cx="474594" cy="61635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http://www.clker.com/cliparts/e/8/1/a/11949853511374305291borsa_estiva_architetto__01.svg.med.png">
            <a:extLst>
              <a:ext uri="{FF2B5EF4-FFF2-40B4-BE49-F238E27FC236}">
                <a16:creationId xmlns:a16="http://schemas.microsoft.com/office/drawing/2014/main" id="{03148983-E663-4D18-9A4A-5CA836FF79E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87139" y="4885138"/>
            <a:ext cx="422148" cy="548244"/>
          </a:xfrm>
          <a:prstGeom prst="rect">
            <a:avLst/>
          </a:prstGeom>
          <a:noFill/>
          <a:extLst>
            <a:ext uri="{909E8E84-426E-40DD-AFC4-6F175D3DCCD1}">
              <a14:hiddenFill xmlns:a14="http://schemas.microsoft.com/office/drawing/2010/main">
                <a:solidFill>
                  <a:srgbClr val="FFFFFF"/>
                </a:solidFill>
              </a14:hiddenFill>
            </a:ext>
          </a:extLst>
        </p:spPr>
      </p:pic>
      <p:sp>
        <p:nvSpPr>
          <p:cNvPr id="93" name="Oval 92">
            <a:extLst>
              <a:ext uri="{FF2B5EF4-FFF2-40B4-BE49-F238E27FC236}">
                <a16:creationId xmlns:a16="http://schemas.microsoft.com/office/drawing/2014/main" id="{23309AC1-4013-45CC-B353-8793CAD561E6}"/>
              </a:ext>
            </a:extLst>
          </p:cNvPr>
          <p:cNvSpPr/>
          <p:nvPr/>
        </p:nvSpPr>
        <p:spPr>
          <a:xfrm>
            <a:off x="5131804" y="4117307"/>
            <a:ext cx="1143627" cy="762778"/>
          </a:xfrm>
          <a:prstGeom prst="ellipse">
            <a:avLst/>
          </a:prstGeom>
          <a:no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94" name="Oval 93">
            <a:extLst>
              <a:ext uri="{FF2B5EF4-FFF2-40B4-BE49-F238E27FC236}">
                <a16:creationId xmlns:a16="http://schemas.microsoft.com/office/drawing/2014/main" id="{001AD207-3E16-4AFD-92E3-CD5560177425}"/>
              </a:ext>
            </a:extLst>
          </p:cNvPr>
          <p:cNvSpPr/>
          <p:nvPr/>
        </p:nvSpPr>
        <p:spPr>
          <a:xfrm>
            <a:off x="5069030" y="4767584"/>
            <a:ext cx="1320825" cy="717001"/>
          </a:xfrm>
          <a:prstGeom prst="ellipse">
            <a:avLst/>
          </a:prstGeom>
          <a:no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95" name="Action Button: Custom 71">
            <a:hlinkClick r:id="" action="ppaction://noaction" highlightClick="1">
              <a:snd r:embed="rId16" name="necesito un zapato.wav"/>
            </a:hlinkClick>
            <a:extLst>
              <a:ext uri="{FF2B5EF4-FFF2-40B4-BE49-F238E27FC236}">
                <a16:creationId xmlns:a16="http://schemas.microsoft.com/office/drawing/2014/main" id="{F133448A-1267-4109-A396-73FEE00ACD7B}"/>
              </a:ext>
            </a:extLst>
          </p:cNvPr>
          <p:cNvSpPr/>
          <p:nvPr/>
        </p:nvSpPr>
        <p:spPr>
          <a:xfrm>
            <a:off x="1075180" y="4403199"/>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4</a:t>
            </a:r>
          </a:p>
        </p:txBody>
      </p:sp>
      <p:sp>
        <p:nvSpPr>
          <p:cNvPr id="96" name="Action Button: Custom 72">
            <a:hlinkClick r:id="" action="ppaction://noaction" highlightClick="1">
              <a:snd r:embed="rId17" name="necesita unas bolsas.wav"/>
            </a:hlinkClick>
            <a:extLst>
              <a:ext uri="{FF2B5EF4-FFF2-40B4-BE49-F238E27FC236}">
                <a16:creationId xmlns:a16="http://schemas.microsoft.com/office/drawing/2014/main" id="{8C28C1D6-A667-40D9-96F4-AF304238713F}"/>
              </a:ext>
            </a:extLst>
          </p:cNvPr>
          <p:cNvSpPr/>
          <p:nvPr/>
        </p:nvSpPr>
        <p:spPr>
          <a:xfrm>
            <a:off x="1066089" y="4999128"/>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sp>
        <p:nvSpPr>
          <p:cNvPr id="97" name="Action Button: Custom 75">
            <a:hlinkClick r:id="" action="ppaction://noaction" highlightClick="1">
              <a:snd r:embed="rId18" name="necesito unos vasos.wav"/>
            </a:hlinkClick>
            <a:extLst>
              <a:ext uri="{FF2B5EF4-FFF2-40B4-BE49-F238E27FC236}">
                <a16:creationId xmlns:a16="http://schemas.microsoft.com/office/drawing/2014/main" id="{3494D700-BC3E-4EAD-8711-C32E7517C73B}"/>
              </a:ext>
            </a:extLst>
          </p:cNvPr>
          <p:cNvSpPr/>
          <p:nvPr/>
        </p:nvSpPr>
        <p:spPr>
          <a:xfrm>
            <a:off x="1053529" y="5686098"/>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pic>
        <p:nvPicPr>
          <p:cNvPr id="98" name="Picture 10" descr="http://www.clker.com/cliparts/3/2/0/4/1194986437730711718tennis_shoe_jarno_vasama_.svg.med.png">
            <a:extLst>
              <a:ext uri="{FF2B5EF4-FFF2-40B4-BE49-F238E27FC236}">
                <a16:creationId xmlns:a16="http://schemas.microsoft.com/office/drawing/2014/main" id="{398B8CA8-45AB-47D8-A813-7EFF2CAB569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5171" t="32887"/>
          <a:stretch/>
        </p:blipFill>
        <p:spPr bwMode="auto">
          <a:xfrm>
            <a:off x="8558498" y="4205360"/>
            <a:ext cx="1042587" cy="56124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http://www.clker.com/cliparts/8/9/8/4/11954286171112758684tomas_arad_bottles.svg.med.png">
            <a:extLst>
              <a:ext uri="{FF2B5EF4-FFF2-40B4-BE49-F238E27FC236}">
                <a16:creationId xmlns:a16="http://schemas.microsoft.com/office/drawing/2014/main" id="{FBC23ED0-B54D-4675-B5F7-F9A5ABF0CBE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48453"/>
          <a:stretch/>
        </p:blipFill>
        <p:spPr bwMode="auto">
          <a:xfrm rot="18531943">
            <a:off x="5257132" y="2141726"/>
            <a:ext cx="254001" cy="71980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http://www.clker.com/cliparts/8/9/8/4/11954286171112758684tomas_arad_bottles.svg.med.png">
            <a:extLst>
              <a:ext uri="{FF2B5EF4-FFF2-40B4-BE49-F238E27FC236}">
                <a16:creationId xmlns:a16="http://schemas.microsoft.com/office/drawing/2014/main" id="{F6F6BCD6-D6B5-4839-960A-2F812614857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48453"/>
          <a:stretch/>
        </p:blipFill>
        <p:spPr bwMode="auto">
          <a:xfrm rot="18531943">
            <a:off x="5576615" y="2117999"/>
            <a:ext cx="254001" cy="719809"/>
          </a:xfrm>
          <a:prstGeom prst="rect">
            <a:avLst/>
          </a:prstGeom>
          <a:noFill/>
          <a:extLst>
            <a:ext uri="{909E8E84-426E-40DD-AFC4-6F175D3DCCD1}">
              <a14:hiddenFill xmlns:a14="http://schemas.microsoft.com/office/drawing/2010/main">
                <a:solidFill>
                  <a:srgbClr val="FFFFFF"/>
                </a:solidFill>
              </a14:hiddenFill>
            </a:ext>
          </a:extLst>
        </p:spPr>
      </p:pic>
      <p:sp>
        <p:nvSpPr>
          <p:cNvPr id="76" name="Oval 75">
            <a:extLst>
              <a:ext uri="{FF2B5EF4-FFF2-40B4-BE49-F238E27FC236}">
                <a16:creationId xmlns:a16="http://schemas.microsoft.com/office/drawing/2014/main" id="{8DEEB7D3-121D-43A9-8083-54B8C5DF15D8}"/>
              </a:ext>
            </a:extLst>
          </p:cNvPr>
          <p:cNvSpPr/>
          <p:nvPr/>
        </p:nvSpPr>
        <p:spPr>
          <a:xfrm>
            <a:off x="4978136" y="2736793"/>
            <a:ext cx="1290231" cy="854742"/>
          </a:xfrm>
          <a:prstGeom prst="ellipse">
            <a:avLst/>
          </a:prstGeom>
          <a:no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pic>
        <p:nvPicPr>
          <p:cNvPr id="101" name="Picture 2" descr="http://www.clker.com/cliparts/j/p/l/D/8/K/green-tick-md.png">
            <a:extLst>
              <a:ext uri="{FF2B5EF4-FFF2-40B4-BE49-F238E27FC236}">
                <a16:creationId xmlns:a16="http://schemas.microsoft.com/office/drawing/2014/main" id="{3DFFA704-A03E-4321-B729-44B6D89D15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636" y="558192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http://www.clker.com/cliparts/b/9/3/0/1195425920145591398johnny_automatic_crystal_goblet.svg.med.png">
            <a:extLst>
              <a:ext uri="{FF2B5EF4-FFF2-40B4-BE49-F238E27FC236}">
                <a16:creationId xmlns:a16="http://schemas.microsoft.com/office/drawing/2014/main" id="{99E9036D-CB32-46BB-BBD5-B12C45E28C6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93765" y="5556671"/>
            <a:ext cx="271353" cy="54824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http://www.clker.com/cliparts/b/9/3/0/1195425920145591398johnny_automatic_crystal_goblet.svg.med.png">
            <a:extLst>
              <a:ext uri="{FF2B5EF4-FFF2-40B4-BE49-F238E27FC236}">
                <a16:creationId xmlns:a16="http://schemas.microsoft.com/office/drawing/2014/main" id="{B8C33F1C-964E-414C-9B6A-6619792334E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691621" y="5525137"/>
            <a:ext cx="274603" cy="55481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http://www.clker.com/cliparts/b/9/3/0/1195425920145591398johnny_automatic_crystal_goblet.svg.med.png">
            <a:extLst>
              <a:ext uri="{FF2B5EF4-FFF2-40B4-BE49-F238E27FC236}">
                <a16:creationId xmlns:a16="http://schemas.microsoft.com/office/drawing/2014/main" id="{C8BCA77F-8C0E-4386-8BA4-0A6EF60ECD1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065762" y="5527831"/>
            <a:ext cx="271353" cy="548244"/>
          </a:xfrm>
          <a:prstGeom prst="rect">
            <a:avLst/>
          </a:prstGeom>
          <a:noFill/>
          <a:extLst>
            <a:ext uri="{909E8E84-426E-40DD-AFC4-6F175D3DCCD1}">
              <a14:hiddenFill xmlns:a14="http://schemas.microsoft.com/office/drawing/2010/main">
                <a:solidFill>
                  <a:srgbClr val="FFFFFF"/>
                </a:solidFill>
              </a14:hiddenFill>
            </a:ext>
          </a:extLst>
        </p:spPr>
      </p:pic>
      <p:sp>
        <p:nvSpPr>
          <p:cNvPr id="105" name="Oval 104">
            <a:extLst>
              <a:ext uri="{FF2B5EF4-FFF2-40B4-BE49-F238E27FC236}">
                <a16:creationId xmlns:a16="http://schemas.microsoft.com/office/drawing/2014/main" id="{B0E5C9B9-4268-4AFC-B66C-7EEAD45BF80A}"/>
              </a:ext>
            </a:extLst>
          </p:cNvPr>
          <p:cNvSpPr/>
          <p:nvPr/>
        </p:nvSpPr>
        <p:spPr>
          <a:xfrm>
            <a:off x="8391589" y="5442728"/>
            <a:ext cx="1290232" cy="731213"/>
          </a:xfrm>
          <a:prstGeom prst="ellipse">
            <a:avLst/>
          </a:prstGeom>
          <a:no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14686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93" grpId="0" animBg="1"/>
      <p:bldP spid="94" grpId="0" animBg="1"/>
      <p:bldP spid="76" grpId="0" animBg="1"/>
      <p:bldP spid="1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ED7B8E5-F2A2-4377-AF34-CDA506BD9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5913" y="11096"/>
            <a:ext cx="914400" cy="914400"/>
          </a:xfrm>
          <a:prstGeom prst="rect">
            <a:avLst/>
          </a:prstGeom>
        </p:spPr>
      </p:pic>
      <p:sp>
        <p:nvSpPr>
          <p:cNvPr id="3" name="Title 2">
            <a:extLst>
              <a:ext uri="{FF2B5EF4-FFF2-40B4-BE49-F238E27FC236}">
                <a16:creationId xmlns:a16="http://schemas.microsoft.com/office/drawing/2014/main" id="{B3FE6FB0-8BA4-4CCE-AC70-690436BBA688}"/>
              </a:ext>
            </a:extLst>
          </p:cNvPr>
          <p:cNvSpPr>
            <a:spLocks noGrp="1"/>
          </p:cNvSpPr>
          <p:nvPr>
            <p:ph type="title"/>
          </p:nvPr>
        </p:nvSpPr>
        <p:spPr>
          <a:xfrm>
            <a:off x="0" y="213557"/>
            <a:ext cx="2595716" cy="700843"/>
          </a:xfrm>
        </p:spPr>
        <p:txBody>
          <a:bodyPr/>
          <a:lstStyle/>
          <a:p>
            <a:r>
              <a:rPr lang="en-GB" dirty="0" err="1"/>
              <a:t>En</a:t>
            </a:r>
            <a:r>
              <a:rPr lang="en-GB" dirty="0"/>
              <a:t> pareja</a:t>
            </a:r>
          </a:p>
        </p:txBody>
      </p:sp>
      <p:graphicFrame>
        <p:nvGraphicFramePr>
          <p:cNvPr id="9" name="Table 5">
            <a:extLst>
              <a:ext uri="{FF2B5EF4-FFF2-40B4-BE49-F238E27FC236}">
                <a16:creationId xmlns:a16="http://schemas.microsoft.com/office/drawing/2014/main" id="{399F5283-1570-4EF9-98B6-269FB7ADAB41}"/>
              </a:ext>
            </a:extLst>
          </p:cNvPr>
          <p:cNvGraphicFramePr>
            <a:graphicFrameLocks noGrp="1"/>
          </p:cNvGraphicFramePr>
          <p:nvPr>
            <p:extLst>
              <p:ext uri="{D42A27DB-BD31-4B8C-83A1-F6EECF244321}">
                <p14:modId xmlns:p14="http://schemas.microsoft.com/office/powerpoint/2010/main" val="3646136176"/>
              </p:ext>
            </p:extLst>
          </p:nvPr>
        </p:nvGraphicFramePr>
        <p:xfrm>
          <a:off x="1481930" y="1419431"/>
          <a:ext cx="8835772" cy="4846320"/>
        </p:xfrm>
        <a:graphic>
          <a:graphicData uri="http://schemas.openxmlformats.org/drawingml/2006/table">
            <a:tbl>
              <a:tblPr firstRow="1" bandRow="1"/>
              <a:tblGrid>
                <a:gridCol w="2381101">
                  <a:extLst>
                    <a:ext uri="{9D8B030D-6E8A-4147-A177-3AD203B41FA5}">
                      <a16:colId xmlns:a16="http://schemas.microsoft.com/office/drawing/2014/main" val="2605482868"/>
                    </a:ext>
                  </a:extLst>
                </a:gridCol>
                <a:gridCol w="3283026">
                  <a:extLst>
                    <a:ext uri="{9D8B030D-6E8A-4147-A177-3AD203B41FA5}">
                      <a16:colId xmlns:a16="http://schemas.microsoft.com/office/drawing/2014/main" val="3998369992"/>
                    </a:ext>
                  </a:extLst>
                </a:gridCol>
                <a:gridCol w="3171645">
                  <a:extLst>
                    <a:ext uri="{9D8B030D-6E8A-4147-A177-3AD203B41FA5}">
                      <a16:colId xmlns:a16="http://schemas.microsoft.com/office/drawing/2014/main" val="1877817290"/>
                    </a:ext>
                  </a:extLst>
                </a:gridCol>
              </a:tblGrid>
              <a:tr h="30939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400" b="0" dirty="0" err="1">
                          <a:solidFill>
                            <a:schemeClr val="tx1"/>
                          </a:solidFill>
                          <a:latin typeface="Century Gothic" panose="020B0502020202020204" pitchFamily="34" charset="0"/>
                        </a:rPr>
                        <a:t>uso</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usa</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hablo</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habla</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olvido</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olvida</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compro</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compra</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llevo</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lleva</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necesito</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necesita</a:t>
                      </a:r>
                      <a:endParaRPr lang="en-GB" sz="2400" b="0" dirty="0">
                        <a:solidFill>
                          <a:schemeClr val="tx1"/>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400" b="0" dirty="0">
                          <a:solidFill>
                            <a:schemeClr val="tx1"/>
                          </a:solidFill>
                          <a:latin typeface="Century Gothic" panose="020B0502020202020204" pitchFamily="34" charset="0"/>
                        </a:rPr>
                        <a:t>un </a:t>
                      </a:r>
                      <a:r>
                        <a:rPr lang="en-GB" sz="2400" b="0" dirty="0" err="1">
                          <a:solidFill>
                            <a:schemeClr val="tx1"/>
                          </a:solidFill>
                          <a:latin typeface="Century Gothic" panose="020B0502020202020204" pitchFamily="34" charset="0"/>
                        </a:rPr>
                        <a:t>producto</a:t>
                      </a:r>
                      <a:endParaRPr lang="en-GB" sz="2400" b="0" dirty="0">
                        <a:solidFill>
                          <a:schemeClr val="tx1"/>
                        </a:solidFill>
                        <a:latin typeface="Century Gothic" panose="020B0502020202020204" pitchFamily="34" charset="0"/>
                      </a:endParaRPr>
                    </a:p>
                    <a:p>
                      <a:pPr algn="ctr"/>
                      <a:r>
                        <a:rPr lang="en-GB" sz="2400" b="0" dirty="0">
                          <a:solidFill>
                            <a:schemeClr val="tx1"/>
                          </a:solidFill>
                          <a:latin typeface="Century Gothic" panose="020B0502020202020204" pitchFamily="34" charset="0"/>
                        </a:rPr>
                        <a:t>un </a:t>
                      </a:r>
                      <a:r>
                        <a:rPr lang="en-GB" sz="2400" b="0" dirty="0" err="1">
                          <a:solidFill>
                            <a:schemeClr val="tx1"/>
                          </a:solidFill>
                          <a:latin typeface="Century Gothic" panose="020B0502020202020204" pitchFamily="34" charset="0"/>
                        </a:rPr>
                        <a:t>vaso</a:t>
                      </a:r>
                      <a:endParaRPr lang="en-GB" sz="2400" b="0" dirty="0">
                        <a:solidFill>
                          <a:schemeClr val="tx1"/>
                        </a:solidFill>
                        <a:latin typeface="Century Gothic" panose="020B0502020202020204" pitchFamily="34" charset="0"/>
                      </a:endParaRPr>
                    </a:p>
                    <a:p>
                      <a:pPr algn="ctr"/>
                      <a:r>
                        <a:rPr lang="en-GB" sz="2400" b="0" dirty="0">
                          <a:solidFill>
                            <a:schemeClr val="tx1"/>
                          </a:solidFill>
                          <a:latin typeface="Century Gothic" panose="020B0502020202020204" pitchFamily="34" charset="0"/>
                        </a:rPr>
                        <a:t>una </a:t>
                      </a:r>
                      <a:r>
                        <a:rPr lang="en-GB" sz="2400" b="0" dirty="0" err="1">
                          <a:solidFill>
                            <a:schemeClr val="tx1"/>
                          </a:solidFill>
                          <a:latin typeface="Century Gothic" panose="020B0502020202020204" pitchFamily="34" charset="0"/>
                        </a:rPr>
                        <a:t>moneda</a:t>
                      </a:r>
                      <a:endParaRPr lang="en-GB" sz="2400" b="0" dirty="0">
                        <a:solidFill>
                          <a:schemeClr val="tx1"/>
                        </a:solidFill>
                        <a:latin typeface="Century Gothic" panose="020B0502020202020204" pitchFamily="34" charset="0"/>
                      </a:endParaRPr>
                    </a:p>
                    <a:p>
                      <a:pPr algn="ctr"/>
                      <a:r>
                        <a:rPr lang="en-GB" sz="2400" b="0" dirty="0">
                          <a:solidFill>
                            <a:schemeClr val="tx1"/>
                          </a:solidFill>
                          <a:latin typeface="Century Gothic" panose="020B0502020202020204" pitchFamily="34" charset="0"/>
                        </a:rPr>
                        <a:t>una </a:t>
                      </a:r>
                      <a:r>
                        <a:rPr lang="en-GB" sz="2400" b="0" dirty="0" err="1">
                          <a:solidFill>
                            <a:schemeClr val="tx1"/>
                          </a:solidFill>
                          <a:latin typeface="Century Gothic" panose="020B0502020202020204" pitchFamily="34" charset="0"/>
                        </a:rPr>
                        <a:t>bici</a:t>
                      </a:r>
                      <a:endParaRPr lang="en-GB" sz="2400" b="0" dirty="0">
                        <a:solidFill>
                          <a:schemeClr val="tx1"/>
                        </a:solidFill>
                        <a:latin typeface="Century Gothic" panose="020B0502020202020204" pitchFamily="34" charset="0"/>
                      </a:endParaRPr>
                    </a:p>
                    <a:p>
                      <a:pPr algn="ctr"/>
                      <a:r>
                        <a:rPr lang="en-GB" sz="2400" b="0" dirty="0">
                          <a:solidFill>
                            <a:schemeClr val="tx1"/>
                          </a:solidFill>
                          <a:latin typeface="Century Gothic" panose="020B0502020202020204" pitchFamily="34" charset="0"/>
                        </a:rPr>
                        <a:t>una camisa</a:t>
                      </a:r>
                    </a:p>
                    <a:p>
                      <a:pPr algn="ctr"/>
                      <a:r>
                        <a:rPr lang="en-GB" sz="2400" b="0" dirty="0">
                          <a:solidFill>
                            <a:schemeClr val="tx1"/>
                          </a:solidFill>
                          <a:latin typeface="Century Gothic" panose="020B0502020202020204" pitchFamily="34" charset="0"/>
                        </a:rPr>
                        <a:t>una </a:t>
                      </a:r>
                      <a:r>
                        <a:rPr lang="en-GB" sz="2400" b="0" dirty="0" err="1">
                          <a:solidFill>
                            <a:schemeClr val="tx1"/>
                          </a:solidFill>
                          <a:latin typeface="Century Gothic" panose="020B0502020202020204" pitchFamily="34" charset="0"/>
                        </a:rPr>
                        <a:t>bolsa</a:t>
                      </a:r>
                      <a:endParaRPr lang="en-GB" sz="2400" b="0" dirty="0">
                        <a:solidFill>
                          <a:schemeClr val="tx1"/>
                        </a:solidFill>
                        <a:latin typeface="Century Gothic" panose="020B0502020202020204" pitchFamily="34" charset="0"/>
                      </a:endParaRPr>
                    </a:p>
                    <a:p>
                      <a:pPr algn="ctr"/>
                      <a:r>
                        <a:rPr lang="en-GB" sz="2400" b="0" dirty="0">
                          <a:solidFill>
                            <a:schemeClr val="tx1"/>
                          </a:solidFill>
                          <a:latin typeface="Century Gothic" panose="020B0502020202020204" pitchFamily="34" charset="0"/>
                        </a:rPr>
                        <a:t>(un) </a:t>
                      </a:r>
                      <a:r>
                        <a:rPr lang="en-GB" sz="2400" b="0" dirty="0" err="1">
                          <a:solidFill>
                            <a:schemeClr val="tx1"/>
                          </a:solidFill>
                          <a:latin typeface="Century Gothic" panose="020B0502020202020204" pitchFamily="34" charset="0"/>
                        </a:rPr>
                        <a:t>papel</a:t>
                      </a:r>
                      <a:br>
                        <a:rPr lang="en-GB" sz="2400" b="0" dirty="0">
                          <a:solidFill>
                            <a:schemeClr val="tx1"/>
                          </a:solidFill>
                          <a:latin typeface="Century Gothic" panose="020B0502020202020204" pitchFamily="34" charset="0"/>
                        </a:rPr>
                      </a:br>
                      <a:r>
                        <a:rPr lang="en-GB" sz="2400" b="0" dirty="0">
                          <a:solidFill>
                            <a:schemeClr val="tx1"/>
                          </a:solidFill>
                          <a:latin typeface="Century Gothic" panose="020B0502020202020204" pitchFamily="34" charset="0"/>
                        </a:rPr>
                        <a:t>(</a:t>
                      </a:r>
                      <a:r>
                        <a:rPr lang="en-GB" sz="2400" b="0" dirty="0" err="1">
                          <a:solidFill>
                            <a:schemeClr val="tx1"/>
                          </a:solidFill>
                          <a:latin typeface="Century Gothic" panose="020B0502020202020204" pitchFamily="34" charset="0"/>
                        </a:rPr>
                        <a:t>unos</a:t>
                      </a:r>
                      <a:r>
                        <a:rPr lang="en-GB" sz="2400" b="0" dirty="0">
                          <a:solidFill>
                            <a:schemeClr val="tx1"/>
                          </a:solidFill>
                          <a:latin typeface="Century Gothic" panose="020B0502020202020204" pitchFamily="34" charset="0"/>
                        </a:rPr>
                        <a:t>) </a:t>
                      </a:r>
                      <a:r>
                        <a:rPr lang="en-GB" sz="2400" b="0" dirty="0" err="1">
                          <a:solidFill>
                            <a:schemeClr val="tx1"/>
                          </a:solidFill>
                          <a:latin typeface="Century Gothic" panose="020B0502020202020204" pitchFamily="34" charset="0"/>
                        </a:rPr>
                        <a:t>zapatos</a:t>
                      </a:r>
                      <a:br>
                        <a:rPr lang="en-GB" sz="2400" b="0" dirty="0">
                          <a:solidFill>
                            <a:schemeClr val="tx1"/>
                          </a:solidFill>
                          <a:latin typeface="Century Gothic" panose="020B0502020202020204" pitchFamily="34" charset="0"/>
                        </a:rPr>
                      </a:br>
                      <a:r>
                        <a:rPr lang="en-GB" sz="2400" b="0" dirty="0">
                          <a:solidFill>
                            <a:schemeClr val="tx1"/>
                          </a:solidFill>
                          <a:latin typeface="Century Gothic" panose="020B0502020202020204" pitchFamily="34" charset="0"/>
                        </a:rPr>
                        <a:t>(</a:t>
                      </a:r>
                      <a:r>
                        <a:rPr lang="en-GB" sz="2400" b="0" dirty="0" err="1">
                          <a:solidFill>
                            <a:schemeClr val="tx1"/>
                          </a:solidFill>
                          <a:latin typeface="Century Gothic" panose="020B0502020202020204" pitchFamily="34" charset="0"/>
                        </a:rPr>
                        <a:t>unos</a:t>
                      </a:r>
                      <a:r>
                        <a:rPr lang="en-GB" sz="2400" b="0" dirty="0">
                          <a:solidFill>
                            <a:schemeClr val="tx1"/>
                          </a:solidFill>
                          <a:latin typeface="Century Gothic" panose="020B0502020202020204" pitchFamily="34" charset="0"/>
                        </a:rPr>
                        <a:t>) </a:t>
                      </a:r>
                      <a:r>
                        <a:rPr lang="en-GB" sz="2400" b="0" dirty="0" err="1">
                          <a:solidFill>
                            <a:schemeClr val="tx1"/>
                          </a:solidFill>
                          <a:latin typeface="Century Gothic" panose="020B0502020202020204" pitchFamily="34" charset="0"/>
                        </a:rPr>
                        <a:t>productos</a:t>
                      </a:r>
                      <a:br>
                        <a:rPr lang="en-GB" sz="2400" b="0" dirty="0">
                          <a:solidFill>
                            <a:schemeClr val="tx1"/>
                          </a:solidFill>
                          <a:latin typeface="Century Gothic" panose="020B0502020202020204" pitchFamily="34" charset="0"/>
                        </a:rPr>
                      </a:br>
                      <a:r>
                        <a:rPr lang="en-GB" sz="2400" b="0" dirty="0">
                          <a:solidFill>
                            <a:schemeClr val="tx1"/>
                          </a:solidFill>
                          <a:latin typeface="Century Gothic" panose="020B0502020202020204" pitchFamily="34" charset="0"/>
                        </a:rPr>
                        <a:t>(</a:t>
                      </a:r>
                      <a:r>
                        <a:rPr lang="en-GB" sz="2400" b="0" dirty="0" err="1">
                          <a:solidFill>
                            <a:schemeClr val="tx1"/>
                          </a:solidFill>
                          <a:latin typeface="Century Gothic" panose="020B0502020202020204" pitchFamily="34" charset="0"/>
                        </a:rPr>
                        <a:t>unas</a:t>
                      </a:r>
                      <a:r>
                        <a:rPr lang="en-GB" sz="2400" b="0" dirty="0">
                          <a:solidFill>
                            <a:schemeClr val="tx1"/>
                          </a:solidFill>
                          <a:latin typeface="Century Gothic" panose="020B0502020202020204" pitchFamily="34" charset="0"/>
                        </a:rPr>
                        <a:t>) </a:t>
                      </a:r>
                      <a:r>
                        <a:rPr lang="en-GB" sz="2400" b="0" dirty="0" err="1">
                          <a:solidFill>
                            <a:schemeClr val="tx1"/>
                          </a:solidFill>
                          <a:latin typeface="Century Gothic" panose="020B0502020202020204" pitchFamily="34" charset="0"/>
                        </a:rPr>
                        <a:t>frases</a:t>
                      </a:r>
                      <a:br>
                        <a:rPr lang="en-GB" sz="2400" b="0" dirty="0">
                          <a:solidFill>
                            <a:schemeClr val="tx1"/>
                          </a:solidFill>
                          <a:latin typeface="Century Gothic" panose="020B0502020202020204" pitchFamily="34" charset="0"/>
                        </a:rPr>
                      </a:br>
                      <a:r>
                        <a:rPr lang="en-GB" sz="2400" b="0" dirty="0">
                          <a:solidFill>
                            <a:schemeClr val="tx1"/>
                          </a:solidFill>
                          <a:latin typeface="Century Gothic" panose="020B0502020202020204" pitchFamily="34" charset="0"/>
                        </a:rPr>
                        <a:t>(</a:t>
                      </a:r>
                      <a:r>
                        <a:rPr lang="en-GB" sz="2400" b="0" dirty="0" err="1">
                          <a:solidFill>
                            <a:schemeClr val="tx1"/>
                          </a:solidFill>
                          <a:latin typeface="Century Gothic" panose="020B0502020202020204" pitchFamily="34" charset="0"/>
                        </a:rPr>
                        <a:t>unas</a:t>
                      </a:r>
                      <a:r>
                        <a:rPr lang="en-GB" sz="2400" b="0" dirty="0">
                          <a:solidFill>
                            <a:schemeClr val="tx1"/>
                          </a:solidFill>
                          <a:latin typeface="Century Gothic" panose="020B0502020202020204" pitchFamily="34" charset="0"/>
                        </a:rPr>
                        <a:t>) </a:t>
                      </a:r>
                      <a:r>
                        <a:rPr lang="en-GB" sz="2400" b="0" dirty="0" err="1">
                          <a:solidFill>
                            <a:schemeClr val="tx1"/>
                          </a:solidFill>
                          <a:latin typeface="Century Gothic" panose="020B0502020202020204" pitchFamily="34" charset="0"/>
                        </a:rPr>
                        <a:t>cosas</a:t>
                      </a:r>
                      <a:br>
                        <a:rPr lang="en-GB" sz="2400" b="0" dirty="0">
                          <a:solidFill>
                            <a:schemeClr val="tx1"/>
                          </a:solidFill>
                          <a:latin typeface="Century Gothic" panose="020B0502020202020204" pitchFamily="34" charset="0"/>
                        </a:rPr>
                      </a:br>
                      <a:r>
                        <a:rPr lang="en-GB" sz="2400" b="0" dirty="0" err="1">
                          <a:solidFill>
                            <a:schemeClr val="tx1"/>
                          </a:solidFill>
                          <a:latin typeface="Century Gothic" panose="020B0502020202020204" pitchFamily="34" charset="0"/>
                        </a:rPr>
                        <a:t>español</a:t>
                      </a:r>
                      <a:br>
                        <a:rPr lang="en-GB" sz="2400" b="0" dirty="0">
                          <a:solidFill>
                            <a:schemeClr val="tx1"/>
                          </a:solidFill>
                          <a:latin typeface="Century Gothic" panose="020B0502020202020204" pitchFamily="34" charset="0"/>
                        </a:rPr>
                      </a:br>
                      <a:r>
                        <a:rPr lang="en-GB" sz="2400" b="0" dirty="0" err="1">
                          <a:solidFill>
                            <a:schemeClr val="tx1"/>
                          </a:solidFill>
                          <a:latin typeface="Century Gothic" panose="020B0502020202020204" pitchFamily="34" charset="0"/>
                        </a:rPr>
                        <a:t>inglés</a:t>
                      </a:r>
                      <a:endParaRPr lang="en-GB" sz="2400" b="0" dirty="0">
                        <a:solidFill>
                          <a:schemeClr val="tx1"/>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400" b="0" dirty="0">
                          <a:solidFill>
                            <a:schemeClr val="tx1"/>
                          </a:solidFill>
                          <a:latin typeface="Century Gothic" panose="020B0502020202020204" pitchFamily="34" charset="0"/>
                        </a:rPr>
                        <a:t>hoy</a:t>
                      </a:r>
                      <a:br>
                        <a:rPr lang="en-GB" sz="2400" b="0" dirty="0">
                          <a:solidFill>
                            <a:schemeClr val="tx1"/>
                          </a:solidFill>
                          <a:latin typeface="Century Gothic" panose="020B0502020202020204" pitchFamily="34" charset="0"/>
                        </a:rPr>
                      </a:br>
                      <a:r>
                        <a:rPr lang="en-GB" sz="2400" b="0" dirty="0" err="1">
                          <a:solidFill>
                            <a:schemeClr val="tx1"/>
                          </a:solidFill>
                          <a:latin typeface="Century Gothic" panose="020B0502020202020204" pitchFamily="34" charset="0"/>
                        </a:rPr>
                        <a:t>en</a:t>
                      </a:r>
                      <a:r>
                        <a:rPr lang="en-GB" sz="2400" b="0" dirty="0">
                          <a:solidFill>
                            <a:schemeClr val="tx1"/>
                          </a:solidFill>
                          <a:latin typeface="Century Gothic" panose="020B0502020202020204" pitchFamily="34" charset="0"/>
                        </a:rPr>
                        <a:t> la </a:t>
                      </a:r>
                      <a:r>
                        <a:rPr lang="en-GB" sz="2400" b="0" dirty="0" err="1">
                          <a:solidFill>
                            <a:schemeClr val="tx1"/>
                          </a:solidFill>
                          <a:latin typeface="Century Gothic" panose="020B0502020202020204" pitchFamily="34" charset="0"/>
                        </a:rPr>
                        <a:t>escuela</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en</a:t>
                      </a:r>
                      <a:r>
                        <a:rPr lang="en-GB" sz="2400" b="0" dirty="0">
                          <a:solidFill>
                            <a:schemeClr val="tx1"/>
                          </a:solidFill>
                          <a:latin typeface="Century Gothic" panose="020B0502020202020204" pitchFamily="34" charset="0"/>
                        </a:rPr>
                        <a:t> </a:t>
                      </a:r>
                      <a:r>
                        <a:rPr lang="en-GB" sz="2400" b="0" dirty="0" err="1">
                          <a:solidFill>
                            <a:schemeClr val="tx1"/>
                          </a:solidFill>
                          <a:latin typeface="Century Gothic" panose="020B0502020202020204" pitchFamily="34" charset="0"/>
                        </a:rPr>
                        <a:t>clase</a:t>
                      </a:r>
                      <a:endParaRPr lang="en-GB" sz="2400" b="0" dirty="0">
                        <a:solidFill>
                          <a:schemeClr val="tx1"/>
                        </a:solidFill>
                        <a:latin typeface="Century Gothic" panose="020B0502020202020204" pitchFamily="34" charset="0"/>
                      </a:endParaRPr>
                    </a:p>
                    <a:p>
                      <a:pPr algn="ctr"/>
                      <a:r>
                        <a:rPr lang="en-GB" sz="2400" b="0" dirty="0" err="1">
                          <a:solidFill>
                            <a:schemeClr val="tx1"/>
                          </a:solidFill>
                          <a:latin typeface="Century Gothic" panose="020B0502020202020204" pitchFamily="34" charset="0"/>
                        </a:rPr>
                        <a:t>en</a:t>
                      </a:r>
                      <a:r>
                        <a:rPr lang="en-GB" sz="2400" b="0" dirty="0">
                          <a:solidFill>
                            <a:schemeClr val="tx1"/>
                          </a:solidFill>
                          <a:latin typeface="Century Gothic" panose="020B0502020202020204" pitchFamily="34" charset="0"/>
                        </a:rPr>
                        <a:t> casa</a:t>
                      </a:r>
                      <a:br>
                        <a:rPr lang="en-GB" sz="2400" b="0" dirty="0">
                          <a:solidFill>
                            <a:schemeClr val="tx1"/>
                          </a:solidFill>
                          <a:latin typeface="Century Gothic" panose="020B0502020202020204" pitchFamily="34" charset="0"/>
                        </a:rPr>
                      </a:br>
                      <a:r>
                        <a:rPr lang="en-GB" sz="2400" b="0" dirty="0" err="1">
                          <a:solidFill>
                            <a:schemeClr val="tx1"/>
                          </a:solidFill>
                          <a:latin typeface="Century Gothic" panose="020B0502020202020204" pitchFamily="34" charset="0"/>
                        </a:rPr>
                        <a:t>en</a:t>
                      </a:r>
                      <a:r>
                        <a:rPr lang="en-GB" sz="2400" b="0" dirty="0">
                          <a:solidFill>
                            <a:schemeClr val="tx1"/>
                          </a:solidFill>
                          <a:latin typeface="Century Gothic" panose="020B0502020202020204" pitchFamily="34" charset="0"/>
                        </a:rPr>
                        <a:t> un </a:t>
                      </a:r>
                      <a:r>
                        <a:rPr lang="en-GB" sz="2400" b="0" dirty="0" err="1">
                          <a:solidFill>
                            <a:schemeClr val="tx1"/>
                          </a:solidFill>
                          <a:latin typeface="Century Gothic" panose="020B0502020202020204" pitchFamily="34" charset="0"/>
                        </a:rPr>
                        <a:t>barco</a:t>
                      </a:r>
                      <a:br>
                        <a:rPr lang="en-GB" sz="2400" b="0" dirty="0">
                          <a:solidFill>
                            <a:schemeClr val="tx1"/>
                          </a:solidFill>
                          <a:latin typeface="Century Gothic" panose="020B0502020202020204" pitchFamily="34" charset="0"/>
                        </a:rPr>
                      </a:br>
                      <a:r>
                        <a:rPr lang="en-GB" sz="2400" b="0" dirty="0" err="1">
                          <a:solidFill>
                            <a:schemeClr val="tx1"/>
                          </a:solidFill>
                          <a:latin typeface="Century Gothic" panose="020B0502020202020204" pitchFamily="34" charset="0"/>
                        </a:rPr>
                        <a:t>en</a:t>
                      </a:r>
                      <a:r>
                        <a:rPr lang="en-GB" sz="2400" b="0" dirty="0">
                          <a:solidFill>
                            <a:schemeClr val="tx1"/>
                          </a:solidFill>
                          <a:latin typeface="Century Gothic" panose="020B0502020202020204" pitchFamily="34" charset="0"/>
                        </a:rPr>
                        <a:t> </a:t>
                      </a:r>
                      <a:r>
                        <a:rPr lang="en-GB" sz="2400" b="0" dirty="0" err="1">
                          <a:solidFill>
                            <a:schemeClr val="tx1"/>
                          </a:solidFill>
                          <a:latin typeface="Century Gothic" panose="020B0502020202020204" pitchFamily="34" charset="0"/>
                        </a:rPr>
                        <a:t>el</a:t>
                      </a:r>
                      <a:r>
                        <a:rPr lang="en-GB" sz="2400" b="0" dirty="0">
                          <a:solidFill>
                            <a:schemeClr val="tx1"/>
                          </a:solidFill>
                          <a:latin typeface="Century Gothic" panose="020B0502020202020204" pitchFamily="34" charset="0"/>
                        </a:rPr>
                        <a:t> </a:t>
                      </a:r>
                      <a:r>
                        <a:rPr lang="en-GB" sz="2400" b="0" dirty="0" err="1">
                          <a:solidFill>
                            <a:schemeClr val="tx1"/>
                          </a:solidFill>
                          <a:latin typeface="Century Gothic" panose="020B0502020202020204" pitchFamily="34" charset="0"/>
                        </a:rPr>
                        <a:t>centro</a:t>
                      </a:r>
                      <a:br>
                        <a:rPr lang="en-GB" sz="2400" b="0" dirty="0">
                          <a:solidFill>
                            <a:schemeClr val="tx1"/>
                          </a:solidFill>
                          <a:latin typeface="Century Gothic" panose="020B0502020202020204" pitchFamily="34" charset="0"/>
                        </a:rPr>
                      </a:br>
                      <a:r>
                        <a:rPr lang="en-GB" sz="2400" b="0" dirty="0" err="1">
                          <a:solidFill>
                            <a:schemeClr val="tx1"/>
                          </a:solidFill>
                          <a:latin typeface="Century Gothic" panose="020B0502020202020204" pitchFamily="34" charset="0"/>
                        </a:rPr>
                        <a:t>en</a:t>
                      </a:r>
                      <a:r>
                        <a:rPr lang="en-GB" sz="2400" b="0" dirty="0">
                          <a:solidFill>
                            <a:schemeClr val="tx1"/>
                          </a:solidFill>
                          <a:latin typeface="Century Gothic" panose="020B0502020202020204" pitchFamily="34" charset="0"/>
                        </a:rPr>
                        <a:t> la ciudad</a:t>
                      </a:r>
                      <a:br>
                        <a:rPr lang="en-GB" sz="2400" b="0" dirty="0">
                          <a:solidFill>
                            <a:schemeClr val="tx1"/>
                          </a:solidFill>
                          <a:latin typeface="Century Gothic" panose="020B0502020202020204" pitchFamily="34" charset="0"/>
                        </a:rPr>
                      </a:br>
                      <a:r>
                        <a:rPr lang="en-GB" sz="2400" b="0" dirty="0">
                          <a:solidFill>
                            <a:schemeClr val="tx1"/>
                          </a:solidFill>
                          <a:latin typeface="Century Gothic" panose="020B0502020202020204" pitchFamily="34" charset="0"/>
                        </a:rPr>
                        <a:t>con un amigo</a:t>
                      </a:r>
                      <a:br>
                        <a:rPr lang="en-GB" sz="2400" b="0" dirty="0">
                          <a:solidFill>
                            <a:schemeClr val="tx1"/>
                          </a:solidFill>
                          <a:latin typeface="Century Gothic" panose="020B0502020202020204" pitchFamily="34" charset="0"/>
                        </a:rPr>
                      </a:br>
                      <a:r>
                        <a:rPr lang="en-GB" sz="2400" b="0" dirty="0">
                          <a:solidFill>
                            <a:schemeClr val="tx1"/>
                          </a:solidFill>
                          <a:latin typeface="Century Gothic" panose="020B0502020202020204" pitchFamily="34" charset="0"/>
                        </a:rPr>
                        <a:t>con una amiga</a:t>
                      </a:r>
                      <a:br>
                        <a:rPr lang="en-GB" sz="2400" b="0" dirty="0">
                          <a:solidFill>
                            <a:schemeClr val="tx1"/>
                          </a:solidFill>
                          <a:latin typeface="Century Gothic" panose="020B0502020202020204" pitchFamily="34" charset="0"/>
                        </a:rPr>
                      </a:br>
                      <a:r>
                        <a:rPr lang="en-GB" sz="2400" b="0" dirty="0">
                          <a:solidFill>
                            <a:schemeClr val="tx1"/>
                          </a:solidFill>
                          <a:latin typeface="Century Gothic" panose="020B0502020202020204" pitchFamily="34" charset="0"/>
                        </a:rPr>
                        <a:t>con una pareja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grpSp>
        <p:nvGrpSpPr>
          <p:cNvPr id="10" name="Group 9">
            <a:extLst>
              <a:ext uri="{FF2B5EF4-FFF2-40B4-BE49-F238E27FC236}">
                <a16:creationId xmlns:a16="http://schemas.microsoft.com/office/drawing/2014/main" id="{EB0E828A-0C5C-4E4C-9B84-4EA36E447399}"/>
              </a:ext>
            </a:extLst>
          </p:cNvPr>
          <p:cNvGrpSpPr/>
          <p:nvPr/>
        </p:nvGrpSpPr>
        <p:grpSpPr>
          <a:xfrm>
            <a:off x="150435" y="966855"/>
            <a:ext cx="1896243" cy="1134194"/>
            <a:chOff x="-2702857" y="836329"/>
            <a:chExt cx="9681882" cy="5884770"/>
          </a:xfrm>
        </p:grpSpPr>
        <p:pic>
          <p:nvPicPr>
            <p:cNvPr id="11" name="Picture 10" descr="A picture containing text, dark&#10;&#10;Description automatically generated">
              <a:extLst>
                <a:ext uri="{FF2B5EF4-FFF2-40B4-BE49-F238E27FC236}">
                  <a16:creationId xmlns:a16="http://schemas.microsoft.com/office/drawing/2014/main" id="{2E050B73-2D89-4765-8CDB-CC9B68DD694F}"/>
                </a:ext>
              </a:extLst>
            </p:cNvPr>
            <p:cNvPicPr>
              <a:picLocks noChangeAspect="1"/>
            </p:cNvPicPr>
            <p:nvPr/>
          </p:nvPicPr>
          <p:blipFill>
            <a:blip r:embed="rId5">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2702857" y="836329"/>
              <a:ext cx="9681882" cy="5884770"/>
            </a:xfrm>
            <a:prstGeom prst="rect">
              <a:avLst/>
            </a:prstGeom>
          </p:spPr>
        </p:pic>
        <p:sp>
          <p:nvSpPr>
            <p:cNvPr id="12" name="Rectangle: Rounded Corners 11">
              <a:extLst>
                <a:ext uri="{FF2B5EF4-FFF2-40B4-BE49-F238E27FC236}">
                  <a16:creationId xmlns:a16="http://schemas.microsoft.com/office/drawing/2014/main" id="{3DDC7720-9527-4E09-9FDB-FB6704B1FBFA}"/>
                </a:ext>
              </a:extLst>
            </p:cNvPr>
            <p:cNvSpPr/>
            <p:nvPr/>
          </p:nvSpPr>
          <p:spPr>
            <a:xfrm>
              <a:off x="14604" y="1870188"/>
              <a:ext cx="843749" cy="165640"/>
            </a:xfrm>
            <a:prstGeom prst="roundRect">
              <a:avLst/>
            </a:prstGeom>
            <a:solidFill>
              <a:srgbClr val="F4F7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5875467-FBF0-49C2-A798-818730B9F8BB}"/>
                </a:ext>
              </a:extLst>
            </p:cNvPr>
            <p:cNvSpPr/>
            <p:nvPr/>
          </p:nvSpPr>
          <p:spPr>
            <a:xfrm rot="17788993">
              <a:off x="3033262" y="3185489"/>
              <a:ext cx="648655" cy="199651"/>
            </a:xfrm>
            <a:prstGeom prst="roundRect">
              <a:avLst/>
            </a:prstGeom>
            <a:solidFill>
              <a:srgbClr val="F4F7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4" name="Rounded Rectangle 11">
            <a:extLst>
              <a:ext uri="{FF2B5EF4-FFF2-40B4-BE49-F238E27FC236}">
                <a16:creationId xmlns:a16="http://schemas.microsoft.com/office/drawing/2014/main" id="{CD43F218-2A11-4F2A-ABE3-7EEC0E04E8A6}"/>
              </a:ext>
            </a:extLst>
          </p:cNvPr>
          <p:cNvSpPr/>
          <p:nvPr/>
        </p:nvSpPr>
        <p:spPr>
          <a:xfrm>
            <a:off x="10134306" y="258166"/>
            <a:ext cx="1793838" cy="420260"/>
          </a:xfrm>
          <a:prstGeom prst="round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Speech Bubble: Rectangle with Corners Rounded 14">
            <a:extLst>
              <a:ext uri="{FF2B5EF4-FFF2-40B4-BE49-F238E27FC236}">
                <a16:creationId xmlns:a16="http://schemas.microsoft.com/office/drawing/2014/main" id="{D1E819AF-2968-4285-8F49-B94F42C6D699}"/>
              </a:ext>
            </a:extLst>
          </p:cNvPr>
          <p:cNvSpPr/>
          <p:nvPr/>
        </p:nvSpPr>
        <p:spPr>
          <a:xfrm>
            <a:off x="3470313" y="110294"/>
            <a:ext cx="6477918" cy="830997"/>
          </a:xfrm>
          <a:prstGeom prst="wedgeRoundRectCallout">
            <a:avLst>
              <a:gd name="adj1" fmla="val -54991"/>
              <a:gd name="adj2" fmla="val -7585"/>
              <a:gd name="adj3" fmla="val 16667"/>
            </a:avLst>
          </a:prstGeom>
          <a:solidFill>
            <a:srgbClr val="3A5E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mj-lt"/>
                <a:ea typeface="+mn-ea"/>
                <a:cs typeface="+mn-cs"/>
              </a:rPr>
              <a:t>Escribe 5 </a:t>
            </a:r>
            <a:r>
              <a:rPr kumimoji="0" lang="en-GB" sz="2400" b="0" i="0" u="none" strike="noStrike" kern="1200" cap="none" spc="0" normalizeH="0" baseline="0" noProof="0" dirty="0" err="1">
                <a:ln>
                  <a:noFill/>
                </a:ln>
                <a:solidFill>
                  <a:schemeClr val="bg1"/>
                </a:solidFill>
                <a:effectLst/>
                <a:uLnTx/>
                <a:uFillTx/>
                <a:latin typeface="+mj-lt"/>
                <a:ea typeface="+mn-ea"/>
                <a:cs typeface="+mn-cs"/>
              </a:rPr>
              <a:t>frases</a:t>
            </a:r>
            <a:r>
              <a:rPr kumimoji="0" lang="en-GB" sz="2400" b="0" i="0" u="none" strike="noStrike" kern="1200" cap="none" spc="0" normalizeH="0" baseline="0" noProof="0" dirty="0">
                <a:ln>
                  <a:noFill/>
                </a:ln>
                <a:solidFill>
                  <a:schemeClr val="bg1"/>
                </a:solidFill>
                <a:effectLst/>
                <a:uLnTx/>
                <a:uFillTx/>
                <a:latin typeface="+mj-lt"/>
                <a:ea typeface="+mn-ea"/>
                <a:cs typeface="+mn-cs"/>
              </a:rPr>
              <a:t> </a:t>
            </a:r>
            <a:r>
              <a:rPr kumimoji="0" lang="en-GB" sz="2400" b="0" i="0" u="none" strike="noStrike" kern="1200" cap="none" spc="0" normalizeH="0" baseline="0" noProof="0" dirty="0" err="1">
                <a:ln>
                  <a:noFill/>
                </a:ln>
                <a:solidFill>
                  <a:schemeClr val="bg1"/>
                </a:solidFill>
                <a:effectLst/>
                <a:uLnTx/>
                <a:uFillTx/>
                <a:latin typeface="+mj-lt"/>
                <a:ea typeface="+mn-ea"/>
                <a:cs typeface="+mn-cs"/>
              </a:rPr>
              <a:t>en</a:t>
            </a:r>
            <a:r>
              <a:rPr kumimoji="0" lang="en-GB" sz="2400" b="0" i="0" u="none" strike="noStrike" kern="1200" cap="none" spc="0" normalizeH="0" baseline="0" noProof="0" dirty="0">
                <a:ln>
                  <a:noFill/>
                </a:ln>
                <a:solidFill>
                  <a:schemeClr val="bg1"/>
                </a:solidFill>
                <a:effectLst/>
                <a:uLnTx/>
                <a:uFillTx/>
                <a:latin typeface="+mj-lt"/>
                <a:ea typeface="+mn-ea"/>
                <a:cs typeface="+mn-cs"/>
              </a:rPr>
              <a:t> </a:t>
            </a:r>
            <a:r>
              <a:rPr kumimoji="0" lang="en-GB" sz="2400" b="0" i="0" u="none" strike="noStrike" kern="1200" cap="none" spc="0" normalizeH="0" baseline="0" noProof="0" dirty="0" err="1">
                <a:ln>
                  <a:noFill/>
                </a:ln>
                <a:solidFill>
                  <a:schemeClr val="bg1"/>
                </a:solidFill>
                <a:effectLst/>
                <a:uLnTx/>
                <a:uFillTx/>
                <a:latin typeface="+mj-lt"/>
                <a:ea typeface="+mn-ea"/>
                <a:cs typeface="+mn-cs"/>
              </a:rPr>
              <a:t>inglés</a:t>
            </a:r>
            <a:r>
              <a:rPr kumimoji="0" lang="en-GB" sz="2400" b="0" i="0" u="none" strike="noStrike" kern="1200" cap="none" spc="0" normalizeH="0" baseline="0" noProof="0" dirty="0">
                <a:ln>
                  <a:noFill/>
                </a:ln>
                <a:solidFill>
                  <a:schemeClr val="bg1"/>
                </a:solidFill>
                <a:effectLst/>
                <a:uLnTx/>
                <a:uFillTx/>
                <a:latin typeface="+mj-lt"/>
                <a:ea typeface="+mn-ea"/>
                <a:cs typeface="+mn-cs"/>
              </a:rPr>
              <a:t>. </a:t>
            </a:r>
            <a:br>
              <a:rPr kumimoji="0" lang="en-GB" sz="2400" b="0" i="0" u="none" strike="noStrike" kern="1200" cap="none" spc="0" normalizeH="0" baseline="0" noProof="0" dirty="0">
                <a:ln>
                  <a:noFill/>
                </a:ln>
                <a:solidFill>
                  <a:schemeClr val="bg1"/>
                </a:solidFill>
                <a:effectLst/>
                <a:uLnTx/>
                <a:uFillTx/>
                <a:latin typeface="+mj-lt"/>
                <a:ea typeface="+mn-ea"/>
                <a:cs typeface="+mn-cs"/>
              </a:rPr>
            </a:br>
            <a:r>
              <a:rPr kumimoji="0" lang="en-GB" sz="2400" b="0" i="0" u="none" strike="noStrike" kern="1200" cap="none" spc="0" normalizeH="0" baseline="0" noProof="0" dirty="0">
                <a:ln>
                  <a:noFill/>
                </a:ln>
                <a:solidFill>
                  <a:schemeClr val="bg1"/>
                </a:solidFill>
                <a:effectLst/>
                <a:uLnTx/>
                <a:uFillTx/>
                <a:latin typeface="+mj-lt"/>
                <a:ea typeface="+mn-ea"/>
                <a:cs typeface="+mn-cs"/>
              </a:rPr>
              <a:t>Habla </a:t>
            </a:r>
            <a:r>
              <a:rPr kumimoji="0" lang="en-GB" sz="2400" b="0" i="0" u="none" strike="noStrike" kern="1200" cap="none" spc="0" normalizeH="0" baseline="0" noProof="0" dirty="0" err="1">
                <a:ln>
                  <a:noFill/>
                </a:ln>
                <a:solidFill>
                  <a:schemeClr val="bg1"/>
                </a:solidFill>
                <a:effectLst/>
                <a:uLnTx/>
                <a:uFillTx/>
                <a:latin typeface="+mj-lt"/>
                <a:ea typeface="+mn-ea"/>
                <a:cs typeface="+mn-cs"/>
              </a:rPr>
              <a:t>en</a:t>
            </a:r>
            <a:r>
              <a:rPr kumimoji="0" lang="en-GB" sz="2400" b="0" i="0" u="none" strike="noStrike" kern="1200" cap="none" spc="0" normalizeH="0" baseline="0" noProof="0" dirty="0">
                <a:ln>
                  <a:noFill/>
                </a:ln>
                <a:solidFill>
                  <a:schemeClr val="bg1"/>
                </a:solidFill>
                <a:effectLst/>
                <a:uLnTx/>
                <a:uFillTx/>
                <a:latin typeface="+mj-lt"/>
                <a:ea typeface="+mn-ea"/>
                <a:cs typeface="+mn-cs"/>
              </a:rPr>
              <a:t> </a:t>
            </a:r>
            <a:r>
              <a:rPr kumimoji="0" lang="en-GB" sz="2400" b="0" i="0" u="none" strike="noStrike" kern="1200" cap="none" spc="0" normalizeH="0" baseline="0" noProof="0" dirty="0" err="1">
                <a:ln>
                  <a:noFill/>
                </a:ln>
                <a:solidFill>
                  <a:schemeClr val="bg1"/>
                </a:solidFill>
                <a:effectLst/>
                <a:uLnTx/>
                <a:uFillTx/>
                <a:latin typeface="+mj-lt"/>
                <a:ea typeface="+mn-ea"/>
                <a:cs typeface="+mn-cs"/>
              </a:rPr>
              <a:t>español</a:t>
            </a:r>
            <a:r>
              <a:rPr kumimoji="0" lang="en-GB" sz="2400" b="0" i="0" u="none" strike="noStrike" kern="1200" cap="none" spc="0" normalizeH="0" baseline="0" noProof="0" dirty="0">
                <a:ln>
                  <a:noFill/>
                </a:ln>
                <a:solidFill>
                  <a:schemeClr val="bg1"/>
                </a:solidFill>
                <a:effectLst/>
                <a:uLnTx/>
                <a:uFillTx/>
                <a:latin typeface="+mj-lt"/>
                <a:ea typeface="+mn-ea"/>
                <a:cs typeface="+mn-cs"/>
              </a:rPr>
              <a:t>.</a:t>
            </a:r>
          </a:p>
        </p:txBody>
      </p:sp>
      <p:sp>
        <p:nvSpPr>
          <p:cNvPr id="20" name="Speech Bubble: Rectangle with Corners Rounded 19">
            <a:extLst>
              <a:ext uri="{FF2B5EF4-FFF2-40B4-BE49-F238E27FC236}">
                <a16:creationId xmlns:a16="http://schemas.microsoft.com/office/drawing/2014/main" id="{4CCA5240-955A-4064-8724-681B010A696A}"/>
              </a:ext>
            </a:extLst>
          </p:cNvPr>
          <p:cNvSpPr/>
          <p:nvPr/>
        </p:nvSpPr>
        <p:spPr>
          <a:xfrm>
            <a:off x="9463489" y="1040489"/>
            <a:ext cx="2578076" cy="1224545"/>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 specific! If you say ‘some’ your partner needs to say ‘</a:t>
            </a:r>
            <a:r>
              <a:rPr lang="en-GB" dirty="0" err="1"/>
              <a:t>unos</a:t>
            </a:r>
            <a:r>
              <a:rPr lang="en-GB" dirty="0"/>
              <a:t>’ or ‘</a:t>
            </a:r>
            <a:r>
              <a:rPr lang="en-GB" dirty="0" err="1"/>
              <a:t>unas</a:t>
            </a:r>
            <a:r>
              <a:rPr lang="en-GB" dirty="0"/>
              <a:t>.’</a:t>
            </a:r>
          </a:p>
        </p:txBody>
      </p:sp>
    </p:spTree>
    <p:extLst>
      <p:ext uri="{BB962C8B-B14F-4D97-AF65-F5344CB8AC3E}">
        <p14:creationId xmlns:p14="http://schemas.microsoft.com/office/powerpoint/2010/main" val="157843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A5D627-74AD-5A12-8563-9DC39074D638}"/>
              </a:ext>
            </a:extLst>
          </p:cNvPr>
          <p:cNvSpPr txBox="1"/>
          <p:nvPr/>
        </p:nvSpPr>
        <p:spPr>
          <a:xfrm>
            <a:off x="9299713" y="5553006"/>
            <a:ext cx="2892287" cy="369332"/>
          </a:xfrm>
          <a:prstGeom prst="rect">
            <a:avLst/>
          </a:prstGeom>
          <a:solidFill>
            <a:schemeClr val="accent6">
              <a:lumMod val="20000"/>
              <a:lumOff val="80000"/>
            </a:schemeClr>
          </a:solidFill>
        </p:spPr>
        <p:txBody>
          <a:bodyPr wrap="square">
            <a:spAutoFit/>
          </a:bodyPr>
          <a:lstStyle/>
          <a:p>
            <a:r>
              <a:rPr lang="en-GB" b="1" dirty="0" err="1">
                <a:latin typeface="Century Gothic" panose="020B0502020202020204" pitchFamily="34" charset="0"/>
              </a:rPr>
              <a:t>e</a:t>
            </a:r>
            <a:r>
              <a:rPr lang="en-GB" sz="1800" b="1" dirty="0" err="1">
                <a:latin typeface="Century Gothic" panose="020B0502020202020204" pitchFamily="34" charset="0"/>
              </a:rPr>
              <a:t>mparejar</a:t>
            </a:r>
            <a:r>
              <a:rPr lang="en-GB" sz="1800" dirty="0">
                <a:latin typeface="Century Gothic" panose="020B0502020202020204" pitchFamily="34" charset="0"/>
              </a:rPr>
              <a:t> = to match*</a:t>
            </a:r>
            <a:endParaRPr lang="en-GB" dirty="0"/>
          </a:p>
        </p:txBody>
      </p:sp>
      <p:graphicFrame>
        <p:nvGraphicFramePr>
          <p:cNvPr id="8" name="Table 8">
            <a:extLst>
              <a:ext uri="{FF2B5EF4-FFF2-40B4-BE49-F238E27FC236}">
                <a16:creationId xmlns:a16="http://schemas.microsoft.com/office/drawing/2014/main" id="{8C1F05B0-DE8A-2053-1C1C-FFD4C71DDFD3}"/>
              </a:ext>
            </a:extLst>
          </p:cNvPr>
          <p:cNvGraphicFramePr>
            <a:graphicFrameLocks noGrp="1"/>
          </p:cNvGraphicFramePr>
          <p:nvPr>
            <p:extLst>
              <p:ext uri="{D42A27DB-BD31-4B8C-83A1-F6EECF244321}">
                <p14:modId xmlns:p14="http://schemas.microsoft.com/office/powerpoint/2010/main" val="1485344581"/>
              </p:ext>
            </p:extLst>
          </p:nvPr>
        </p:nvGraphicFramePr>
        <p:xfrm>
          <a:off x="229790" y="2375110"/>
          <a:ext cx="3140765" cy="2743200"/>
        </p:xfrm>
        <a:graphic>
          <a:graphicData uri="http://schemas.openxmlformats.org/drawingml/2006/table">
            <a:tbl>
              <a:tblPr firstRow="1" bandRow="1">
                <a:tableStyleId>{5940675A-B579-460E-94D1-54222C63F5DA}</a:tableStyleId>
              </a:tblPr>
              <a:tblGrid>
                <a:gridCol w="490330">
                  <a:extLst>
                    <a:ext uri="{9D8B030D-6E8A-4147-A177-3AD203B41FA5}">
                      <a16:colId xmlns:a16="http://schemas.microsoft.com/office/drawing/2014/main" val="1045513878"/>
                    </a:ext>
                  </a:extLst>
                </a:gridCol>
                <a:gridCol w="2650435">
                  <a:extLst>
                    <a:ext uri="{9D8B030D-6E8A-4147-A177-3AD203B41FA5}">
                      <a16:colId xmlns:a16="http://schemas.microsoft.com/office/drawing/2014/main" val="3416061706"/>
                    </a:ext>
                  </a:extLst>
                </a:gridCol>
              </a:tblGrid>
              <a:tr h="370840">
                <a:tc>
                  <a:txBody>
                    <a:bodyPr/>
                    <a:lstStyle/>
                    <a:p>
                      <a:pPr algn="ctr"/>
                      <a:r>
                        <a:rPr lang="en-GB" sz="2400" b="1" dirty="0">
                          <a:latin typeface="Century Gothic" panose="020B0502020202020204" pitchFamily="34" charset="0"/>
                        </a:rPr>
                        <a:t>1</a:t>
                      </a:r>
                    </a:p>
                  </a:txBody>
                  <a:tcPr>
                    <a:solidFill>
                      <a:schemeClr val="accent4"/>
                    </a:solidFill>
                  </a:tcPr>
                </a:tc>
                <a:tc>
                  <a:txBody>
                    <a:bodyPr/>
                    <a:lstStyle/>
                    <a:p>
                      <a:r>
                        <a:rPr lang="en-GB" sz="2400" dirty="0">
                          <a:latin typeface="Century Gothic" panose="020B0502020202020204" pitchFamily="34" charset="0"/>
                        </a:rPr>
                        <a:t>¿</a:t>
                      </a:r>
                      <a:r>
                        <a:rPr lang="en-GB" sz="2400" dirty="0" err="1">
                          <a:latin typeface="Century Gothic" panose="020B0502020202020204" pitchFamily="34" charset="0"/>
                        </a:rPr>
                        <a:t>Dónde</a:t>
                      </a:r>
                      <a:r>
                        <a:rPr lang="en-GB" sz="2400" dirty="0">
                          <a:latin typeface="Century Gothic" panose="020B0502020202020204" pitchFamily="34" charset="0"/>
                        </a:rPr>
                        <a:t> </a:t>
                      </a:r>
                    </a:p>
                  </a:txBody>
                  <a:tcPr>
                    <a:solidFill>
                      <a:schemeClr val="accent4">
                        <a:lumMod val="40000"/>
                        <a:lumOff val="60000"/>
                      </a:schemeClr>
                    </a:solidFill>
                  </a:tcPr>
                </a:tc>
                <a:extLst>
                  <a:ext uri="{0D108BD9-81ED-4DB2-BD59-A6C34878D82A}">
                    <a16:rowId xmlns:a16="http://schemas.microsoft.com/office/drawing/2014/main" val="2233367745"/>
                  </a:ext>
                </a:extLst>
              </a:tr>
              <a:tr h="370840">
                <a:tc>
                  <a:txBody>
                    <a:bodyPr/>
                    <a:lstStyle/>
                    <a:p>
                      <a:pPr algn="ctr"/>
                      <a:r>
                        <a:rPr lang="en-GB" sz="2400" b="1" dirty="0">
                          <a:latin typeface="Century Gothic" panose="020B0502020202020204" pitchFamily="34" charset="0"/>
                        </a:rPr>
                        <a:t>2</a:t>
                      </a:r>
                    </a:p>
                  </a:txBody>
                  <a:tcPr>
                    <a:solidFill>
                      <a:schemeClr val="accent4"/>
                    </a:solidFill>
                  </a:tcPr>
                </a:tc>
                <a:tc>
                  <a:txBody>
                    <a:bodyPr/>
                    <a:lstStyle/>
                    <a:p>
                      <a:r>
                        <a:rPr lang="en-GB" sz="2400" dirty="0">
                          <a:latin typeface="Century Gothic" panose="020B0502020202020204" pitchFamily="34" charset="0"/>
                        </a:rPr>
                        <a:t>¿Cómo se</a:t>
                      </a:r>
                    </a:p>
                  </a:txBody>
                  <a:tcPr>
                    <a:solidFill>
                      <a:schemeClr val="accent4">
                        <a:lumMod val="40000"/>
                        <a:lumOff val="60000"/>
                      </a:schemeClr>
                    </a:solidFill>
                  </a:tcPr>
                </a:tc>
                <a:extLst>
                  <a:ext uri="{0D108BD9-81ED-4DB2-BD59-A6C34878D82A}">
                    <a16:rowId xmlns:a16="http://schemas.microsoft.com/office/drawing/2014/main" val="2684404725"/>
                  </a:ext>
                </a:extLst>
              </a:tr>
              <a:tr h="370840">
                <a:tc>
                  <a:txBody>
                    <a:bodyPr/>
                    <a:lstStyle/>
                    <a:p>
                      <a:pPr algn="ctr"/>
                      <a:r>
                        <a:rPr lang="en-GB" sz="2400" b="1" dirty="0">
                          <a:latin typeface="Century Gothic" panose="020B0502020202020204" pitchFamily="34" charset="0"/>
                        </a:rPr>
                        <a:t>3</a:t>
                      </a:r>
                    </a:p>
                  </a:txBody>
                  <a:tcPr>
                    <a:solidFill>
                      <a:schemeClr val="accent4"/>
                    </a:solidFill>
                  </a:tcPr>
                </a:tc>
                <a:tc>
                  <a:txBody>
                    <a:bodyPr/>
                    <a:lstStyle/>
                    <a:p>
                      <a:r>
                        <a:rPr lang="en-GB" sz="2400" dirty="0">
                          <a:latin typeface="Century Gothic" panose="020B0502020202020204" pitchFamily="34" charset="0"/>
                        </a:rPr>
                        <a:t>¿Cómo es</a:t>
                      </a:r>
                    </a:p>
                  </a:txBody>
                  <a:tcPr>
                    <a:solidFill>
                      <a:schemeClr val="accent4">
                        <a:lumMod val="40000"/>
                        <a:lumOff val="60000"/>
                      </a:schemeClr>
                    </a:solidFill>
                  </a:tcPr>
                </a:tc>
                <a:extLst>
                  <a:ext uri="{0D108BD9-81ED-4DB2-BD59-A6C34878D82A}">
                    <a16:rowId xmlns:a16="http://schemas.microsoft.com/office/drawing/2014/main" val="2006073570"/>
                  </a:ext>
                </a:extLst>
              </a:tr>
              <a:tr h="370840">
                <a:tc>
                  <a:txBody>
                    <a:bodyPr/>
                    <a:lstStyle/>
                    <a:p>
                      <a:pPr algn="ctr"/>
                      <a:r>
                        <a:rPr lang="en-GB" sz="2400" b="1" dirty="0">
                          <a:latin typeface="Century Gothic" panose="020B0502020202020204" pitchFamily="34" charset="0"/>
                        </a:rPr>
                        <a:t>4</a:t>
                      </a:r>
                    </a:p>
                  </a:txBody>
                  <a:tcPr>
                    <a:solidFill>
                      <a:schemeClr val="accent4"/>
                    </a:solidFill>
                  </a:tcPr>
                </a:tc>
                <a:tc>
                  <a:txBody>
                    <a:bodyPr/>
                    <a:lstStyle/>
                    <a:p>
                      <a:r>
                        <a:rPr lang="en-GB" sz="2400" dirty="0">
                          <a:latin typeface="Century Gothic" panose="020B0502020202020204" pitchFamily="34" charset="0"/>
                        </a:rPr>
                        <a:t>¿</a:t>
                      </a:r>
                      <a:r>
                        <a:rPr lang="en-GB" sz="2400" dirty="0" err="1">
                          <a:latin typeface="Century Gothic" panose="020B0502020202020204" pitchFamily="34" charset="0"/>
                        </a:rPr>
                        <a:t>Tienes</a:t>
                      </a:r>
                      <a:r>
                        <a:rPr lang="en-GB" sz="2400" dirty="0">
                          <a:latin typeface="Century Gothic" panose="020B0502020202020204" pitchFamily="34" charset="0"/>
                        </a:rPr>
                        <a:t> un</a:t>
                      </a:r>
                    </a:p>
                  </a:txBody>
                  <a:tcPr>
                    <a:solidFill>
                      <a:schemeClr val="accent4">
                        <a:lumMod val="40000"/>
                        <a:lumOff val="60000"/>
                      </a:schemeClr>
                    </a:solidFill>
                  </a:tcPr>
                </a:tc>
                <a:extLst>
                  <a:ext uri="{0D108BD9-81ED-4DB2-BD59-A6C34878D82A}">
                    <a16:rowId xmlns:a16="http://schemas.microsoft.com/office/drawing/2014/main" val="2017317331"/>
                  </a:ext>
                </a:extLst>
              </a:tr>
              <a:tr h="370840">
                <a:tc>
                  <a:txBody>
                    <a:bodyPr/>
                    <a:lstStyle/>
                    <a:p>
                      <a:pPr algn="ctr"/>
                      <a:r>
                        <a:rPr lang="en-GB" sz="2400" b="1" dirty="0">
                          <a:latin typeface="Century Gothic" panose="020B0502020202020204" pitchFamily="34" charset="0"/>
                        </a:rPr>
                        <a:t>5</a:t>
                      </a:r>
                    </a:p>
                  </a:txBody>
                  <a:tcPr>
                    <a:solidFill>
                      <a:schemeClr val="accent4"/>
                    </a:solidFill>
                  </a:tcPr>
                </a:tc>
                <a:tc>
                  <a:txBody>
                    <a:bodyPr/>
                    <a:lstStyle/>
                    <a:p>
                      <a:r>
                        <a:rPr lang="en-GB" sz="2400" dirty="0">
                          <a:latin typeface="Century Gothic" panose="020B0502020202020204" pitchFamily="34" charset="0"/>
                        </a:rPr>
                        <a:t>¿Quién</a:t>
                      </a:r>
                    </a:p>
                  </a:txBody>
                  <a:tcPr>
                    <a:solidFill>
                      <a:schemeClr val="accent4">
                        <a:lumMod val="40000"/>
                        <a:lumOff val="60000"/>
                      </a:schemeClr>
                    </a:solidFill>
                  </a:tcPr>
                </a:tc>
                <a:extLst>
                  <a:ext uri="{0D108BD9-81ED-4DB2-BD59-A6C34878D82A}">
                    <a16:rowId xmlns:a16="http://schemas.microsoft.com/office/drawing/2014/main" val="2183725659"/>
                  </a:ext>
                </a:extLst>
              </a:tr>
              <a:tr h="370840">
                <a:tc>
                  <a:txBody>
                    <a:bodyPr/>
                    <a:lstStyle/>
                    <a:p>
                      <a:pPr algn="ctr"/>
                      <a:r>
                        <a:rPr lang="en-GB" sz="2400" b="1" dirty="0">
                          <a:latin typeface="Century Gothic" panose="020B0502020202020204" pitchFamily="34" charset="0"/>
                        </a:rPr>
                        <a:t>6</a:t>
                      </a:r>
                    </a:p>
                  </a:txBody>
                  <a:tcPr>
                    <a:solidFill>
                      <a:schemeClr val="accent4"/>
                    </a:solidFill>
                  </a:tcPr>
                </a:tc>
                <a:tc>
                  <a:txBody>
                    <a:bodyPr/>
                    <a:lstStyle/>
                    <a:p>
                      <a:r>
                        <a:rPr lang="en-GB" sz="2400" dirty="0">
                          <a:latin typeface="Century Gothic" panose="020B0502020202020204" pitchFamily="34" charset="0"/>
                        </a:rPr>
                        <a:t>¿Qué </a:t>
                      </a:r>
                      <a:r>
                        <a:rPr lang="en-GB" sz="2400" dirty="0" err="1">
                          <a:latin typeface="Century Gothic" panose="020B0502020202020204" pitchFamily="34" charset="0"/>
                        </a:rPr>
                        <a:t>música</a:t>
                      </a:r>
                      <a:endParaRPr lang="en-GB" sz="2400" dirty="0">
                        <a:latin typeface="Century Gothic" panose="020B0502020202020204" pitchFamily="34" charset="0"/>
                      </a:endParaRPr>
                    </a:p>
                  </a:txBody>
                  <a:tcPr>
                    <a:solidFill>
                      <a:schemeClr val="accent4">
                        <a:lumMod val="40000"/>
                        <a:lumOff val="60000"/>
                      </a:schemeClr>
                    </a:solidFill>
                  </a:tcPr>
                </a:tc>
                <a:extLst>
                  <a:ext uri="{0D108BD9-81ED-4DB2-BD59-A6C34878D82A}">
                    <a16:rowId xmlns:a16="http://schemas.microsoft.com/office/drawing/2014/main" val="4062598059"/>
                  </a:ext>
                </a:extLst>
              </a:tr>
            </a:tbl>
          </a:graphicData>
        </a:graphic>
      </p:graphicFrame>
      <p:graphicFrame>
        <p:nvGraphicFramePr>
          <p:cNvPr id="2" name="Table 8">
            <a:extLst>
              <a:ext uri="{FF2B5EF4-FFF2-40B4-BE49-F238E27FC236}">
                <a16:creationId xmlns:a16="http://schemas.microsoft.com/office/drawing/2014/main" id="{4EDBD233-0C60-E879-4F15-06B69DA2FCD6}"/>
              </a:ext>
            </a:extLst>
          </p:cNvPr>
          <p:cNvGraphicFramePr>
            <a:graphicFrameLocks noGrp="1"/>
          </p:cNvGraphicFramePr>
          <p:nvPr/>
        </p:nvGraphicFramePr>
        <p:xfrm>
          <a:off x="8228305" y="2108410"/>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1045513878"/>
                    </a:ext>
                  </a:extLst>
                </a:gridCol>
                <a:gridCol w="3098775">
                  <a:extLst>
                    <a:ext uri="{9D8B030D-6E8A-4147-A177-3AD203B41FA5}">
                      <a16:colId xmlns:a16="http://schemas.microsoft.com/office/drawing/2014/main" val="3416061706"/>
                    </a:ext>
                  </a:extLst>
                </a:gridCol>
              </a:tblGrid>
              <a:tr h="370840">
                <a:tc>
                  <a:txBody>
                    <a:bodyPr/>
                    <a:lstStyle/>
                    <a:p>
                      <a:r>
                        <a:rPr lang="en-GB" sz="2400" dirty="0">
                          <a:latin typeface="Century Gothic" panose="020B0502020202020204" pitchFamily="34" charset="0"/>
                        </a:rPr>
                        <a:t>A</a:t>
                      </a:r>
                    </a:p>
                  </a:txBody>
                  <a:tcPr>
                    <a:solidFill>
                      <a:schemeClr val="accent4"/>
                    </a:solidFill>
                  </a:tcPr>
                </a:tc>
                <a:tc>
                  <a:txBody>
                    <a:bodyPr/>
                    <a:lstStyle/>
                    <a:p>
                      <a:r>
                        <a:rPr lang="en-GB" sz="2400" dirty="0" err="1">
                          <a:latin typeface="Century Gothic" panose="020B0502020202020204" pitchFamily="34" charset="0"/>
                        </a:rPr>
                        <a:t>eres</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bl>
          </a:graphicData>
        </a:graphic>
      </p:graphicFrame>
      <p:graphicFrame>
        <p:nvGraphicFramePr>
          <p:cNvPr id="3" name="Table 2">
            <a:extLst>
              <a:ext uri="{FF2B5EF4-FFF2-40B4-BE49-F238E27FC236}">
                <a16:creationId xmlns:a16="http://schemas.microsoft.com/office/drawing/2014/main" id="{86C7044D-5CDF-7443-84E5-2ADCC97D3D48}"/>
              </a:ext>
            </a:extLst>
          </p:cNvPr>
          <p:cNvGraphicFramePr>
            <a:graphicFrameLocks noGrp="1"/>
          </p:cNvGraphicFramePr>
          <p:nvPr>
            <p:extLst>
              <p:ext uri="{D42A27DB-BD31-4B8C-83A1-F6EECF244321}">
                <p14:modId xmlns:p14="http://schemas.microsoft.com/office/powerpoint/2010/main" val="3601288387"/>
              </p:ext>
            </p:extLst>
          </p:nvPr>
        </p:nvGraphicFramePr>
        <p:xfrm>
          <a:off x="8228305" y="2681111"/>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3283114692"/>
                    </a:ext>
                  </a:extLst>
                </a:gridCol>
                <a:gridCol w="3098775">
                  <a:extLst>
                    <a:ext uri="{9D8B030D-6E8A-4147-A177-3AD203B41FA5}">
                      <a16:colId xmlns:a16="http://schemas.microsoft.com/office/drawing/2014/main" val="2213545037"/>
                    </a:ext>
                  </a:extLst>
                </a:gridCol>
              </a:tblGrid>
              <a:tr h="370840">
                <a:tc>
                  <a:txBody>
                    <a:bodyPr/>
                    <a:lstStyle/>
                    <a:p>
                      <a:r>
                        <a:rPr lang="en-GB" sz="2400" dirty="0">
                          <a:latin typeface="Century Gothic" panose="020B0502020202020204" pitchFamily="34" charset="0"/>
                        </a:rPr>
                        <a:t>B</a:t>
                      </a:r>
                    </a:p>
                  </a:txBody>
                  <a:tcPr>
                    <a:solidFill>
                      <a:schemeClr val="accent4"/>
                    </a:solidFill>
                  </a:tcPr>
                </a:tc>
                <a:tc>
                  <a:txBody>
                    <a:bodyPr/>
                    <a:lstStyle/>
                    <a:p>
                      <a:r>
                        <a:rPr lang="en-GB" sz="2400" dirty="0" err="1">
                          <a:latin typeface="Century Gothic" panose="020B0502020202020204" pitchFamily="34" charset="0"/>
                        </a:rPr>
                        <a:t>bolígrafo</a:t>
                      </a:r>
                      <a:r>
                        <a:rPr lang="en-GB" sz="2400" dirty="0">
                          <a:latin typeface="Century Gothic" panose="020B0502020202020204" pitchFamily="34" charset="0"/>
                        </a:rPr>
                        <a:t>?</a:t>
                      </a:r>
                    </a:p>
                  </a:txBody>
                  <a:tcPr/>
                </a:tc>
                <a:extLst>
                  <a:ext uri="{0D108BD9-81ED-4DB2-BD59-A6C34878D82A}">
                    <a16:rowId xmlns:a16="http://schemas.microsoft.com/office/drawing/2014/main" val="848581294"/>
                  </a:ext>
                </a:extLst>
              </a:tr>
            </a:tbl>
          </a:graphicData>
        </a:graphic>
      </p:graphicFrame>
      <p:graphicFrame>
        <p:nvGraphicFramePr>
          <p:cNvPr id="6" name="Table 5">
            <a:extLst>
              <a:ext uri="{FF2B5EF4-FFF2-40B4-BE49-F238E27FC236}">
                <a16:creationId xmlns:a16="http://schemas.microsoft.com/office/drawing/2014/main" id="{A6F21B45-407B-4CF1-7994-D2251BC87D95}"/>
              </a:ext>
            </a:extLst>
          </p:cNvPr>
          <p:cNvGraphicFramePr>
            <a:graphicFrameLocks noGrp="1"/>
          </p:cNvGraphicFramePr>
          <p:nvPr/>
        </p:nvGraphicFramePr>
        <p:xfrm>
          <a:off x="8228305" y="3232360"/>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2020203560"/>
                    </a:ext>
                  </a:extLst>
                </a:gridCol>
                <a:gridCol w="3098775">
                  <a:extLst>
                    <a:ext uri="{9D8B030D-6E8A-4147-A177-3AD203B41FA5}">
                      <a16:colId xmlns:a16="http://schemas.microsoft.com/office/drawing/2014/main" val="2262931654"/>
                    </a:ext>
                  </a:extLst>
                </a:gridCol>
              </a:tblGrid>
              <a:tr h="370840">
                <a:tc>
                  <a:txBody>
                    <a:bodyPr/>
                    <a:lstStyle/>
                    <a:p>
                      <a:r>
                        <a:rPr lang="en-GB" sz="2400" dirty="0">
                          <a:latin typeface="Century Gothic" panose="020B0502020202020204" pitchFamily="34" charset="0"/>
                        </a:rPr>
                        <a:t>C</a:t>
                      </a:r>
                    </a:p>
                  </a:txBody>
                  <a:tcPr>
                    <a:solidFill>
                      <a:schemeClr val="accent4"/>
                    </a:solidFill>
                  </a:tcPr>
                </a:tc>
                <a:tc>
                  <a:txBody>
                    <a:bodyPr/>
                    <a:lstStyle/>
                    <a:p>
                      <a:r>
                        <a:rPr lang="en-GB" sz="2400" dirty="0" err="1">
                          <a:latin typeface="Century Gothic" panose="020B0502020202020204" pitchFamily="34" charset="0"/>
                        </a:rPr>
                        <a:t>escuchas</a:t>
                      </a:r>
                      <a:r>
                        <a:rPr lang="en-GB" sz="2400" dirty="0">
                          <a:latin typeface="Century Gothic" panose="020B0502020202020204" pitchFamily="34" charset="0"/>
                        </a:rPr>
                        <a:t>?</a:t>
                      </a:r>
                    </a:p>
                  </a:txBody>
                  <a:tcPr/>
                </a:tc>
                <a:extLst>
                  <a:ext uri="{0D108BD9-81ED-4DB2-BD59-A6C34878D82A}">
                    <a16:rowId xmlns:a16="http://schemas.microsoft.com/office/drawing/2014/main" val="2738199930"/>
                  </a:ext>
                </a:extLst>
              </a:tr>
            </a:tbl>
          </a:graphicData>
        </a:graphic>
      </p:graphicFrame>
      <p:graphicFrame>
        <p:nvGraphicFramePr>
          <p:cNvPr id="9" name="Table 8">
            <a:extLst>
              <a:ext uri="{FF2B5EF4-FFF2-40B4-BE49-F238E27FC236}">
                <a16:creationId xmlns:a16="http://schemas.microsoft.com/office/drawing/2014/main" id="{B6CB36D7-5C45-1F2F-1B12-AAF385A2C485}"/>
              </a:ext>
            </a:extLst>
          </p:cNvPr>
          <p:cNvGraphicFramePr>
            <a:graphicFrameLocks noGrp="1"/>
          </p:cNvGraphicFramePr>
          <p:nvPr/>
        </p:nvGraphicFramePr>
        <p:xfrm>
          <a:off x="8228305" y="3783609"/>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948096372"/>
                    </a:ext>
                  </a:extLst>
                </a:gridCol>
                <a:gridCol w="3098775">
                  <a:extLst>
                    <a:ext uri="{9D8B030D-6E8A-4147-A177-3AD203B41FA5}">
                      <a16:colId xmlns:a16="http://schemas.microsoft.com/office/drawing/2014/main" val="1424286683"/>
                    </a:ext>
                  </a:extLst>
                </a:gridCol>
              </a:tblGrid>
              <a:tr h="370840">
                <a:tc>
                  <a:txBody>
                    <a:bodyPr/>
                    <a:lstStyle/>
                    <a:p>
                      <a:r>
                        <a:rPr lang="en-GB" sz="2400" dirty="0">
                          <a:latin typeface="Century Gothic" panose="020B0502020202020204" pitchFamily="34" charset="0"/>
                        </a:rPr>
                        <a:t>D</a:t>
                      </a:r>
                    </a:p>
                  </a:txBody>
                  <a:tcPr>
                    <a:solidFill>
                      <a:schemeClr val="accent4"/>
                    </a:solidFill>
                  </a:tcPr>
                </a:tc>
                <a:tc>
                  <a:txBody>
                    <a:bodyPr/>
                    <a:lstStyle/>
                    <a:p>
                      <a:r>
                        <a:rPr lang="en-GB" sz="2400" dirty="0">
                          <a:latin typeface="Century Gothic" panose="020B0502020202020204" pitchFamily="34" charset="0"/>
                        </a:rPr>
                        <a:t>está España?</a:t>
                      </a:r>
                    </a:p>
                  </a:txBody>
                  <a:tcPr/>
                </a:tc>
                <a:extLst>
                  <a:ext uri="{0D108BD9-81ED-4DB2-BD59-A6C34878D82A}">
                    <a16:rowId xmlns:a16="http://schemas.microsoft.com/office/drawing/2014/main" val="2625478423"/>
                  </a:ext>
                </a:extLst>
              </a:tr>
            </a:tbl>
          </a:graphicData>
        </a:graphic>
      </p:graphicFrame>
      <p:graphicFrame>
        <p:nvGraphicFramePr>
          <p:cNvPr id="10" name="Table 9">
            <a:extLst>
              <a:ext uri="{FF2B5EF4-FFF2-40B4-BE49-F238E27FC236}">
                <a16:creationId xmlns:a16="http://schemas.microsoft.com/office/drawing/2014/main" id="{09FF2578-AF32-B81E-7A74-111D7AEF2A34}"/>
              </a:ext>
            </a:extLst>
          </p:cNvPr>
          <p:cNvGraphicFramePr>
            <a:graphicFrameLocks noGrp="1"/>
          </p:cNvGraphicFramePr>
          <p:nvPr/>
        </p:nvGraphicFramePr>
        <p:xfrm>
          <a:off x="8228305" y="4333657"/>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3772847272"/>
                    </a:ext>
                  </a:extLst>
                </a:gridCol>
                <a:gridCol w="3098775">
                  <a:extLst>
                    <a:ext uri="{9D8B030D-6E8A-4147-A177-3AD203B41FA5}">
                      <a16:colId xmlns:a16="http://schemas.microsoft.com/office/drawing/2014/main" val="4059080485"/>
                    </a:ext>
                  </a:extLst>
                </a:gridCol>
              </a:tblGrid>
              <a:tr h="370840">
                <a:tc>
                  <a:txBody>
                    <a:bodyPr/>
                    <a:lstStyle/>
                    <a:p>
                      <a:r>
                        <a:rPr lang="en-GB" sz="2400" dirty="0">
                          <a:latin typeface="Century Gothic" panose="020B0502020202020204" pitchFamily="34" charset="0"/>
                        </a:rPr>
                        <a:t>E</a:t>
                      </a:r>
                    </a:p>
                  </a:txBody>
                  <a:tcPr>
                    <a:solidFill>
                      <a:schemeClr val="accent4"/>
                    </a:solidFill>
                  </a:tcPr>
                </a:tc>
                <a:tc>
                  <a:txBody>
                    <a:bodyPr/>
                    <a:lstStyle/>
                    <a:p>
                      <a:r>
                        <a:rPr lang="en-GB" sz="2400" dirty="0" err="1">
                          <a:latin typeface="Century Gothic" panose="020B0502020202020204" pitchFamily="34" charset="0"/>
                        </a:rPr>
                        <a:t>tu</a:t>
                      </a:r>
                      <a:r>
                        <a:rPr lang="en-GB" sz="2400" dirty="0">
                          <a:latin typeface="Century Gothic" panose="020B0502020202020204" pitchFamily="34" charset="0"/>
                        </a:rPr>
                        <a:t> amigo?</a:t>
                      </a:r>
                    </a:p>
                  </a:txBody>
                  <a:tcPr/>
                </a:tc>
                <a:extLst>
                  <a:ext uri="{0D108BD9-81ED-4DB2-BD59-A6C34878D82A}">
                    <a16:rowId xmlns:a16="http://schemas.microsoft.com/office/drawing/2014/main" val="2049780982"/>
                  </a:ext>
                </a:extLst>
              </a:tr>
            </a:tbl>
          </a:graphicData>
        </a:graphic>
      </p:graphicFrame>
      <p:graphicFrame>
        <p:nvGraphicFramePr>
          <p:cNvPr id="11" name="Table 10">
            <a:extLst>
              <a:ext uri="{FF2B5EF4-FFF2-40B4-BE49-F238E27FC236}">
                <a16:creationId xmlns:a16="http://schemas.microsoft.com/office/drawing/2014/main" id="{30332373-8ACC-CD2C-407F-6BF3847D28F2}"/>
              </a:ext>
            </a:extLst>
          </p:cNvPr>
          <p:cNvGraphicFramePr>
            <a:graphicFrameLocks noGrp="1"/>
          </p:cNvGraphicFramePr>
          <p:nvPr/>
        </p:nvGraphicFramePr>
        <p:xfrm>
          <a:off x="8228305" y="4865473"/>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1554229350"/>
                    </a:ext>
                  </a:extLst>
                </a:gridCol>
                <a:gridCol w="3098775">
                  <a:extLst>
                    <a:ext uri="{9D8B030D-6E8A-4147-A177-3AD203B41FA5}">
                      <a16:colId xmlns:a16="http://schemas.microsoft.com/office/drawing/2014/main" val="2763545801"/>
                    </a:ext>
                  </a:extLst>
                </a:gridCol>
              </a:tblGrid>
              <a:tr h="370840">
                <a:tc>
                  <a:txBody>
                    <a:bodyPr/>
                    <a:lstStyle/>
                    <a:p>
                      <a:r>
                        <a:rPr lang="en-GB" sz="2400" dirty="0">
                          <a:latin typeface="Century Gothic" panose="020B0502020202020204" pitchFamily="34" charset="0"/>
                        </a:rPr>
                        <a:t>F</a:t>
                      </a:r>
                    </a:p>
                  </a:txBody>
                  <a:tcPr>
                    <a:solidFill>
                      <a:schemeClr val="accent4"/>
                    </a:solidFill>
                  </a:tcPr>
                </a:tc>
                <a:tc>
                  <a:txBody>
                    <a:bodyPr/>
                    <a:lstStyle/>
                    <a:p>
                      <a:r>
                        <a:rPr lang="en-GB" sz="2400" dirty="0">
                          <a:latin typeface="Century Gothic" panose="020B0502020202020204" pitchFamily="34" charset="0"/>
                        </a:rPr>
                        <a:t>dice en español?</a:t>
                      </a:r>
                    </a:p>
                  </a:txBody>
                  <a:tcPr/>
                </a:tc>
                <a:extLst>
                  <a:ext uri="{0D108BD9-81ED-4DB2-BD59-A6C34878D82A}">
                    <a16:rowId xmlns:a16="http://schemas.microsoft.com/office/drawing/2014/main" val="1919585997"/>
                  </a:ext>
                </a:extLst>
              </a:tr>
            </a:tbl>
          </a:graphicData>
        </a:graphic>
      </p:graphicFrame>
      <p:graphicFrame>
        <p:nvGraphicFramePr>
          <p:cNvPr id="12" name="Table 11">
            <a:extLst>
              <a:ext uri="{FF2B5EF4-FFF2-40B4-BE49-F238E27FC236}">
                <a16:creationId xmlns:a16="http://schemas.microsoft.com/office/drawing/2014/main" id="{327E3AE9-D231-597A-7FBB-37B5DF48B3F8}"/>
              </a:ext>
            </a:extLst>
          </p:cNvPr>
          <p:cNvGraphicFramePr>
            <a:graphicFrameLocks noGrp="1"/>
          </p:cNvGraphicFramePr>
          <p:nvPr/>
        </p:nvGraphicFramePr>
        <p:xfrm>
          <a:off x="3370556" y="2375110"/>
          <a:ext cx="2343150" cy="457200"/>
        </p:xfrm>
        <a:graphic>
          <a:graphicData uri="http://schemas.openxmlformats.org/drawingml/2006/table">
            <a:tbl>
              <a:tblPr firstRow="1" bandRow="1">
                <a:tableStyleId>{5940675A-B579-460E-94D1-54222C63F5DA}</a:tableStyleId>
              </a:tblPr>
              <a:tblGrid>
                <a:gridCol w="2343150">
                  <a:extLst>
                    <a:ext uri="{9D8B030D-6E8A-4147-A177-3AD203B41FA5}">
                      <a16:colId xmlns:a16="http://schemas.microsoft.com/office/drawing/2014/main" val="1424286683"/>
                    </a:ext>
                  </a:extLst>
                </a:gridCol>
              </a:tblGrid>
              <a:tr h="370840">
                <a:tc>
                  <a:txBody>
                    <a:bodyPr/>
                    <a:lstStyle/>
                    <a:p>
                      <a:r>
                        <a:rPr lang="en-GB" sz="2400" dirty="0">
                          <a:latin typeface="Century Gothic" panose="020B0502020202020204" pitchFamily="34" charset="0"/>
                        </a:rPr>
                        <a:t>está España?</a:t>
                      </a:r>
                    </a:p>
                  </a:txBody>
                  <a:tcPr/>
                </a:tc>
                <a:extLst>
                  <a:ext uri="{0D108BD9-81ED-4DB2-BD59-A6C34878D82A}">
                    <a16:rowId xmlns:a16="http://schemas.microsoft.com/office/drawing/2014/main" val="2625478423"/>
                  </a:ext>
                </a:extLst>
              </a:tr>
            </a:tbl>
          </a:graphicData>
        </a:graphic>
      </p:graphicFrame>
      <p:graphicFrame>
        <p:nvGraphicFramePr>
          <p:cNvPr id="13" name="Table 12">
            <a:extLst>
              <a:ext uri="{FF2B5EF4-FFF2-40B4-BE49-F238E27FC236}">
                <a16:creationId xmlns:a16="http://schemas.microsoft.com/office/drawing/2014/main" id="{F82B7EFD-3C63-4DE0-B452-540DEDC07DFF}"/>
              </a:ext>
            </a:extLst>
          </p:cNvPr>
          <p:cNvGraphicFramePr>
            <a:graphicFrameLocks noGrp="1"/>
          </p:cNvGraphicFramePr>
          <p:nvPr/>
        </p:nvGraphicFramePr>
        <p:xfrm>
          <a:off x="3370555" y="2832310"/>
          <a:ext cx="3098775" cy="457200"/>
        </p:xfrm>
        <a:graphic>
          <a:graphicData uri="http://schemas.openxmlformats.org/drawingml/2006/table">
            <a:tbl>
              <a:tblPr firstRow="1" bandRow="1">
                <a:tableStyleId>{5940675A-B579-460E-94D1-54222C63F5DA}</a:tableStyleId>
              </a:tblPr>
              <a:tblGrid>
                <a:gridCol w="3098775">
                  <a:extLst>
                    <a:ext uri="{9D8B030D-6E8A-4147-A177-3AD203B41FA5}">
                      <a16:colId xmlns:a16="http://schemas.microsoft.com/office/drawing/2014/main" val="2763545801"/>
                    </a:ext>
                  </a:extLst>
                </a:gridCol>
              </a:tblGrid>
              <a:tr h="370840">
                <a:tc>
                  <a:txBody>
                    <a:bodyPr/>
                    <a:lstStyle/>
                    <a:p>
                      <a:r>
                        <a:rPr lang="en-GB" sz="2400" dirty="0">
                          <a:latin typeface="Century Gothic" panose="020B0502020202020204" pitchFamily="34" charset="0"/>
                        </a:rPr>
                        <a:t>dice en español?</a:t>
                      </a:r>
                    </a:p>
                  </a:txBody>
                  <a:tcPr/>
                </a:tc>
                <a:extLst>
                  <a:ext uri="{0D108BD9-81ED-4DB2-BD59-A6C34878D82A}">
                    <a16:rowId xmlns:a16="http://schemas.microsoft.com/office/drawing/2014/main" val="1919585997"/>
                  </a:ext>
                </a:extLst>
              </a:tr>
            </a:tbl>
          </a:graphicData>
        </a:graphic>
      </p:graphicFrame>
      <p:graphicFrame>
        <p:nvGraphicFramePr>
          <p:cNvPr id="14" name="Table 13">
            <a:extLst>
              <a:ext uri="{FF2B5EF4-FFF2-40B4-BE49-F238E27FC236}">
                <a16:creationId xmlns:a16="http://schemas.microsoft.com/office/drawing/2014/main" id="{C6178F87-C585-4901-170F-C7C883FAC648}"/>
              </a:ext>
            </a:extLst>
          </p:cNvPr>
          <p:cNvGraphicFramePr>
            <a:graphicFrameLocks noGrp="1"/>
          </p:cNvGraphicFramePr>
          <p:nvPr/>
        </p:nvGraphicFramePr>
        <p:xfrm>
          <a:off x="3370555" y="3288309"/>
          <a:ext cx="1758975" cy="457200"/>
        </p:xfrm>
        <a:graphic>
          <a:graphicData uri="http://schemas.openxmlformats.org/drawingml/2006/table">
            <a:tbl>
              <a:tblPr firstRow="1" bandRow="1">
                <a:tableStyleId>{5940675A-B579-460E-94D1-54222C63F5DA}</a:tableStyleId>
              </a:tblPr>
              <a:tblGrid>
                <a:gridCol w="1758975">
                  <a:extLst>
                    <a:ext uri="{9D8B030D-6E8A-4147-A177-3AD203B41FA5}">
                      <a16:colId xmlns:a16="http://schemas.microsoft.com/office/drawing/2014/main" val="4059080485"/>
                    </a:ext>
                  </a:extLst>
                </a:gridCol>
              </a:tblGrid>
              <a:tr h="370840">
                <a:tc>
                  <a:txBody>
                    <a:bodyPr/>
                    <a:lstStyle/>
                    <a:p>
                      <a:r>
                        <a:rPr lang="en-GB" sz="2400" dirty="0" err="1">
                          <a:latin typeface="Century Gothic" panose="020B0502020202020204" pitchFamily="34" charset="0"/>
                        </a:rPr>
                        <a:t>tu</a:t>
                      </a:r>
                      <a:r>
                        <a:rPr lang="en-GB" sz="2400" dirty="0">
                          <a:latin typeface="Century Gothic" panose="020B0502020202020204" pitchFamily="34" charset="0"/>
                        </a:rPr>
                        <a:t> amigo?</a:t>
                      </a:r>
                    </a:p>
                  </a:txBody>
                  <a:tcPr/>
                </a:tc>
                <a:extLst>
                  <a:ext uri="{0D108BD9-81ED-4DB2-BD59-A6C34878D82A}">
                    <a16:rowId xmlns:a16="http://schemas.microsoft.com/office/drawing/2014/main" val="2049780982"/>
                  </a:ext>
                </a:extLst>
              </a:tr>
            </a:tbl>
          </a:graphicData>
        </a:graphic>
      </p:graphicFrame>
      <p:graphicFrame>
        <p:nvGraphicFramePr>
          <p:cNvPr id="15" name="Table 14">
            <a:extLst>
              <a:ext uri="{FF2B5EF4-FFF2-40B4-BE49-F238E27FC236}">
                <a16:creationId xmlns:a16="http://schemas.microsoft.com/office/drawing/2014/main" id="{B0707294-7DA9-BDBE-7EAF-82D76FDEB34C}"/>
              </a:ext>
            </a:extLst>
          </p:cNvPr>
          <p:cNvGraphicFramePr>
            <a:graphicFrameLocks noGrp="1"/>
          </p:cNvGraphicFramePr>
          <p:nvPr>
            <p:extLst>
              <p:ext uri="{D42A27DB-BD31-4B8C-83A1-F6EECF244321}">
                <p14:modId xmlns:p14="http://schemas.microsoft.com/office/powerpoint/2010/main" val="94095492"/>
              </p:ext>
            </p:extLst>
          </p:nvPr>
        </p:nvGraphicFramePr>
        <p:xfrm>
          <a:off x="3370556" y="3743107"/>
          <a:ext cx="2190750" cy="457200"/>
        </p:xfrm>
        <a:graphic>
          <a:graphicData uri="http://schemas.openxmlformats.org/drawingml/2006/table">
            <a:tbl>
              <a:tblPr firstRow="1" bandRow="1">
                <a:tableStyleId>{5940675A-B579-460E-94D1-54222C63F5DA}</a:tableStyleId>
              </a:tblPr>
              <a:tblGrid>
                <a:gridCol w="2190750">
                  <a:extLst>
                    <a:ext uri="{9D8B030D-6E8A-4147-A177-3AD203B41FA5}">
                      <a16:colId xmlns:a16="http://schemas.microsoft.com/office/drawing/2014/main" val="2213545037"/>
                    </a:ext>
                  </a:extLst>
                </a:gridCol>
              </a:tblGrid>
              <a:tr h="370840">
                <a:tc>
                  <a:txBody>
                    <a:bodyPr/>
                    <a:lstStyle/>
                    <a:p>
                      <a:r>
                        <a:rPr lang="en-GB" sz="2400" dirty="0" err="1">
                          <a:latin typeface="Century Gothic" panose="020B0502020202020204" pitchFamily="34" charset="0"/>
                        </a:rPr>
                        <a:t>bolígrafo</a:t>
                      </a:r>
                      <a:r>
                        <a:rPr lang="en-GB" sz="2400" dirty="0">
                          <a:latin typeface="Century Gothic" panose="020B0502020202020204" pitchFamily="34" charset="0"/>
                        </a:rPr>
                        <a:t>?</a:t>
                      </a:r>
                    </a:p>
                  </a:txBody>
                  <a:tcPr/>
                </a:tc>
                <a:extLst>
                  <a:ext uri="{0D108BD9-81ED-4DB2-BD59-A6C34878D82A}">
                    <a16:rowId xmlns:a16="http://schemas.microsoft.com/office/drawing/2014/main" val="848581294"/>
                  </a:ext>
                </a:extLst>
              </a:tr>
            </a:tbl>
          </a:graphicData>
        </a:graphic>
      </p:graphicFrame>
      <p:graphicFrame>
        <p:nvGraphicFramePr>
          <p:cNvPr id="16" name="Table 8">
            <a:extLst>
              <a:ext uri="{FF2B5EF4-FFF2-40B4-BE49-F238E27FC236}">
                <a16:creationId xmlns:a16="http://schemas.microsoft.com/office/drawing/2014/main" id="{9DF35F01-5EA7-DD7D-0147-126B88CDD99B}"/>
              </a:ext>
            </a:extLst>
          </p:cNvPr>
          <p:cNvGraphicFramePr>
            <a:graphicFrameLocks noGrp="1"/>
          </p:cNvGraphicFramePr>
          <p:nvPr/>
        </p:nvGraphicFramePr>
        <p:xfrm>
          <a:off x="3370555" y="4196704"/>
          <a:ext cx="1174819" cy="457200"/>
        </p:xfrm>
        <a:graphic>
          <a:graphicData uri="http://schemas.openxmlformats.org/drawingml/2006/table">
            <a:tbl>
              <a:tblPr firstRow="1" bandRow="1">
                <a:tableStyleId>{5940675A-B579-460E-94D1-54222C63F5DA}</a:tableStyleId>
              </a:tblPr>
              <a:tblGrid>
                <a:gridCol w="1174819">
                  <a:extLst>
                    <a:ext uri="{9D8B030D-6E8A-4147-A177-3AD203B41FA5}">
                      <a16:colId xmlns:a16="http://schemas.microsoft.com/office/drawing/2014/main" val="3416061706"/>
                    </a:ext>
                  </a:extLst>
                </a:gridCol>
              </a:tblGrid>
              <a:tr h="370840">
                <a:tc>
                  <a:txBody>
                    <a:bodyPr/>
                    <a:lstStyle/>
                    <a:p>
                      <a:r>
                        <a:rPr lang="en-GB" sz="2400" dirty="0" err="1">
                          <a:latin typeface="Century Gothic" panose="020B0502020202020204" pitchFamily="34" charset="0"/>
                        </a:rPr>
                        <a:t>eres</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bl>
          </a:graphicData>
        </a:graphic>
      </p:graphicFrame>
      <p:graphicFrame>
        <p:nvGraphicFramePr>
          <p:cNvPr id="17" name="Table 16">
            <a:extLst>
              <a:ext uri="{FF2B5EF4-FFF2-40B4-BE49-F238E27FC236}">
                <a16:creationId xmlns:a16="http://schemas.microsoft.com/office/drawing/2014/main" id="{097244A3-1735-3437-D434-1E59AE4545DC}"/>
              </a:ext>
            </a:extLst>
          </p:cNvPr>
          <p:cNvGraphicFramePr>
            <a:graphicFrameLocks noGrp="1"/>
          </p:cNvGraphicFramePr>
          <p:nvPr/>
        </p:nvGraphicFramePr>
        <p:xfrm>
          <a:off x="3370555" y="4655923"/>
          <a:ext cx="1851085" cy="457200"/>
        </p:xfrm>
        <a:graphic>
          <a:graphicData uri="http://schemas.openxmlformats.org/drawingml/2006/table">
            <a:tbl>
              <a:tblPr firstRow="1" bandRow="1">
                <a:tableStyleId>{5940675A-B579-460E-94D1-54222C63F5DA}</a:tableStyleId>
              </a:tblPr>
              <a:tblGrid>
                <a:gridCol w="1851085">
                  <a:extLst>
                    <a:ext uri="{9D8B030D-6E8A-4147-A177-3AD203B41FA5}">
                      <a16:colId xmlns:a16="http://schemas.microsoft.com/office/drawing/2014/main" val="2262931654"/>
                    </a:ext>
                  </a:extLst>
                </a:gridCol>
              </a:tblGrid>
              <a:tr h="370840">
                <a:tc>
                  <a:txBody>
                    <a:bodyPr/>
                    <a:lstStyle/>
                    <a:p>
                      <a:r>
                        <a:rPr lang="en-GB" sz="2400" dirty="0" err="1">
                          <a:latin typeface="Century Gothic" panose="020B0502020202020204" pitchFamily="34" charset="0"/>
                        </a:rPr>
                        <a:t>escuchas</a:t>
                      </a:r>
                      <a:r>
                        <a:rPr lang="en-GB" sz="2400" dirty="0">
                          <a:latin typeface="Century Gothic" panose="020B0502020202020204" pitchFamily="34" charset="0"/>
                        </a:rPr>
                        <a:t>?</a:t>
                      </a:r>
                    </a:p>
                  </a:txBody>
                  <a:tcPr/>
                </a:tc>
                <a:extLst>
                  <a:ext uri="{0D108BD9-81ED-4DB2-BD59-A6C34878D82A}">
                    <a16:rowId xmlns:a16="http://schemas.microsoft.com/office/drawing/2014/main" val="2738199930"/>
                  </a:ext>
                </a:extLst>
              </a:tr>
            </a:tbl>
          </a:graphicData>
        </a:graphic>
      </p:graphicFrame>
      <p:pic>
        <p:nvPicPr>
          <p:cNvPr id="18" name="Graphic 17" descr="Teacher">
            <a:extLst>
              <a:ext uri="{FF2B5EF4-FFF2-40B4-BE49-F238E27FC236}">
                <a16:creationId xmlns:a16="http://schemas.microsoft.com/office/drawing/2014/main" id="{304873C3-3213-7588-842F-DD018D974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33911"/>
            <a:ext cx="914400" cy="914400"/>
          </a:xfrm>
          <a:prstGeom prst="rect">
            <a:avLst/>
          </a:prstGeom>
        </p:spPr>
      </p:pic>
      <p:sp>
        <p:nvSpPr>
          <p:cNvPr id="19" name="Speech Bubble: Rectangle with Corners Rounded 18">
            <a:extLst>
              <a:ext uri="{FF2B5EF4-FFF2-40B4-BE49-F238E27FC236}">
                <a16:creationId xmlns:a16="http://schemas.microsoft.com/office/drawing/2014/main" id="{B4D1B8F8-E804-14B8-7E2E-A8CF64CAF74B}"/>
              </a:ext>
            </a:extLst>
          </p:cNvPr>
          <p:cNvSpPr/>
          <p:nvPr/>
        </p:nvSpPr>
        <p:spPr>
          <a:xfrm>
            <a:off x="914400" y="1204266"/>
            <a:ext cx="6816728" cy="518040"/>
          </a:xfrm>
          <a:prstGeom prst="wedgeRoundRectCallout">
            <a:avLst>
              <a:gd name="adj1" fmla="val -54079"/>
              <a:gd name="adj2" fmla="val -3157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latin typeface="Century Gothic" panose="020B0502020202020204" pitchFamily="34" charset="0"/>
              </a:rPr>
              <a:t>Empareja</a:t>
            </a:r>
            <a:r>
              <a:rPr lang="en-GB" sz="2800" b="1" dirty="0">
                <a:latin typeface="Century Gothic" panose="020B0502020202020204" pitchFamily="34" charset="0"/>
              </a:rPr>
              <a:t> las </a:t>
            </a:r>
            <a:r>
              <a:rPr lang="en-GB" sz="2800" b="1" dirty="0" err="1">
                <a:latin typeface="Century Gothic" panose="020B0502020202020204" pitchFamily="34" charset="0"/>
              </a:rPr>
              <a:t>partes</a:t>
            </a:r>
            <a:r>
              <a:rPr lang="en-GB" sz="2800" b="1" dirty="0">
                <a:latin typeface="Century Gothic" panose="020B0502020202020204" pitchFamily="34" charset="0"/>
              </a:rPr>
              <a:t> de las preguntas.</a:t>
            </a:r>
          </a:p>
        </p:txBody>
      </p:sp>
      <p:sp>
        <p:nvSpPr>
          <p:cNvPr id="5" name="Title 4">
            <a:extLst>
              <a:ext uri="{FF2B5EF4-FFF2-40B4-BE49-F238E27FC236}">
                <a16:creationId xmlns:a16="http://schemas.microsoft.com/office/drawing/2014/main" id="{B2C45C6A-FA52-478A-A085-233DFA7ED687}"/>
              </a:ext>
            </a:extLst>
          </p:cNvPr>
          <p:cNvSpPr>
            <a:spLocks noGrp="1"/>
          </p:cNvSpPr>
          <p:nvPr>
            <p:ph type="title"/>
          </p:nvPr>
        </p:nvSpPr>
        <p:spPr>
          <a:xfrm>
            <a:off x="0" y="213557"/>
            <a:ext cx="2663687" cy="647577"/>
          </a:xfrm>
        </p:spPr>
        <p:txBody>
          <a:bodyPr/>
          <a:lstStyle/>
          <a:p>
            <a:r>
              <a:rPr lang="en-GB" dirty="0"/>
              <a:t>Un </a:t>
            </a:r>
            <a:r>
              <a:rPr lang="en-GB" dirty="0" err="1"/>
              <a:t>repaso</a:t>
            </a:r>
            <a:endParaRPr lang="en-GB" dirty="0"/>
          </a:p>
        </p:txBody>
      </p:sp>
      <p:sp>
        <p:nvSpPr>
          <p:cNvPr id="21" name="Rounded Rectangle 11">
            <a:extLst>
              <a:ext uri="{FF2B5EF4-FFF2-40B4-BE49-F238E27FC236}">
                <a16:creationId xmlns:a16="http://schemas.microsoft.com/office/drawing/2014/main" id="{378E6606-0BF3-4AED-853F-C104B49497AB}"/>
              </a:ext>
            </a:extLst>
          </p:cNvPr>
          <p:cNvSpPr/>
          <p:nvPr/>
        </p:nvSpPr>
        <p:spPr>
          <a:xfrm>
            <a:off x="11201400" y="258166"/>
            <a:ext cx="7267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22" name="TextBox 21">
            <a:extLst>
              <a:ext uri="{FF2B5EF4-FFF2-40B4-BE49-F238E27FC236}">
                <a16:creationId xmlns:a16="http://schemas.microsoft.com/office/drawing/2014/main" id="{077097E6-2804-4BDB-BD9A-56DE62A812AD}"/>
              </a:ext>
            </a:extLst>
          </p:cNvPr>
          <p:cNvSpPr txBox="1"/>
          <p:nvPr/>
        </p:nvSpPr>
        <p:spPr>
          <a:xfrm>
            <a:off x="10933044" y="5968005"/>
            <a:ext cx="1258956" cy="369332"/>
          </a:xfrm>
          <a:prstGeom prst="rect">
            <a:avLst/>
          </a:prstGeom>
          <a:solidFill>
            <a:schemeClr val="accent6">
              <a:lumMod val="20000"/>
              <a:lumOff val="80000"/>
            </a:schemeClr>
          </a:solidFill>
        </p:spPr>
        <p:txBody>
          <a:bodyPr wrap="square">
            <a:spAutoFit/>
          </a:bodyPr>
          <a:lstStyle/>
          <a:p>
            <a:r>
              <a:rPr lang="en-GB" b="1" dirty="0" err="1">
                <a:latin typeface="Century Gothic" panose="020B0502020202020204" pitchFamily="34" charset="0"/>
              </a:rPr>
              <a:t>tu</a:t>
            </a:r>
            <a:r>
              <a:rPr lang="en-GB" sz="1800" dirty="0">
                <a:latin typeface="Century Gothic" panose="020B0502020202020204" pitchFamily="34" charset="0"/>
              </a:rPr>
              <a:t> = your*</a:t>
            </a:r>
            <a:endParaRPr lang="en-GB" dirty="0"/>
          </a:p>
        </p:txBody>
      </p:sp>
    </p:spTree>
    <p:extLst>
      <p:ext uri="{BB962C8B-B14F-4D97-AF65-F5344CB8AC3E}">
        <p14:creationId xmlns:p14="http://schemas.microsoft.com/office/powerpoint/2010/main" val="267771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5">
            <a:extLst>
              <a:ext uri="{FF2B5EF4-FFF2-40B4-BE49-F238E27FC236}">
                <a16:creationId xmlns:a16="http://schemas.microsoft.com/office/drawing/2014/main" id="{399F5283-1570-4EF9-98B6-269FB7ADAB41}"/>
              </a:ext>
            </a:extLst>
          </p:cNvPr>
          <p:cNvGraphicFramePr>
            <a:graphicFrameLocks noGrp="1"/>
          </p:cNvGraphicFramePr>
          <p:nvPr>
            <p:extLst>
              <p:ext uri="{D42A27DB-BD31-4B8C-83A1-F6EECF244321}">
                <p14:modId xmlns:p14="http://schemas.microsoft.com/office/powerpoint/2010/main" val="3487882621"/>
              </p:ext>
            </p:extLst>
          </p:nvPr>
        </p:nvGraphicFramePr>
        <p:xfrm>
          <a:off x="1570065" y="848919"/>
          <a:ext cx="8835772" cy="5120640"/>
        </p:xfrm>
        <a:graphic>
          <a:graphicData uri="http://schemas.openxmlformats.org/drawingml/2006/table">
            <a:tbl>
              <a:tblPr firstRow="1" bandRow="1"/>
              <a:tblGrid>
                <a:gridCol w="2660412">
                  <a:extLst>
                    <a:ext uri="{9D8B030D-6E8A-4147-A177-3AD203B41FA5}">
                      <a16:colId xmlns:a16="http://schemas.microsoft.com/office/drawing/2014/main" val="2605482868"/>
                    </a:ext>
                  </a:extLst>
                </a:gridCol>
                <a:gridCol w="3003715">
                  <a:extLst>
                    <a:ext uri="{9D8B030D-6E8A-4147-A177-3AD203B41FA5}">
                      <a16:colId xmlns:a16="http://schemas.microsoft.com/office/drawing/2014/main" val="3998369992"/>
                    </a:ext>
                  </a:extLst>
                </a:gridCol>
                <a:gridCol w="3171645">
                  <a:extLst>
                    <a:ext uri="{9D8B030D-6E8A-4147-A177-3AD203B41FA5}">
                      <a16:colId xmlns:a16="http://schemas.microsoft.com/office/drawing/2014/main" val="1877817290"/>
                    </a:ext>
                  </a:extLst>
                </a:gridCol>
              </a:tblGrid>
              <a:tr h="48798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200" b="0" dirty="0">
                          <a:solidFill>
                            <a:schemeClr val="tx1"/>
                          </a:solidFill>
                          <a:latin typeface="Century Gothic" panose="020B0502020202020204" pitchFamily="34" charset="0"/>
                        </a:rPr>
                        <a:t>I need</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s/he needs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 listen (to)</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s/he listens (to)</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 use</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s/he uses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 wear</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s/he wears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 have</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s/he has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 dance</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s/he dances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200" b="0" dirty="0">
                          <a:solidFill>
                            <a:schemeClr val="tx1"/>
                          </a:solidFill>
                          <a:latin typeface="Century Gothic" panose="020B0502020202020204" pitchFamily="34" charset="0"/>
                        </a:rPr>
                        <a:t>a phone</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a cat</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a pen</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a volunteer</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a bag</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a shirt</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(some) shoes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(some) books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(some) letters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(some) things</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(a piece of) paper</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music</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help</a:t>
                      </a:r>
                    </a:p>
                    <a:p>
                      <a:pPr algn="ctr"/>
                      <a:r>
                        <a:rPr lang="en-GB" sz="2200" b="0" dirty="0">
                          <a:solidFill>
                            <a:schemeClr val="tx1"/>
                          </a:solidFill>
                          <a:latin typeface="Century Gothic" panose="020B0502020202020204" pitchFamily="34" charset="0"/>
                        </a:rPr>
                        <a:t>Spanish</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English</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200" b="0" dirty="0">
                          <a:solidFill>
                            <a:schemeClr val="tx1"/>
                          </a:solidFill>
                          <a:latin typeface="Century Gothic" panose="020B0502020202020204" pitchFamily="34" charset="0"/>
                        </a:rPr>
                        <a:t>today</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in (the) school</a:t>
                      </a:r>
                    </a:p>
                    <a:p>
                      <a:pPr algn="ctr"/>
                      <a:r>
                        <a:rPr lang="en-GB" sz="2200" b="0" dirty="0">
                          <a:solidFill>
                            <a:schemeClr val="tx1"/>
                          </a:solidFill>
                          <a:latin typeface="Century Gothic" panose="020B0502020202020204" pitchFamily="34" charset="0"/>
                        </a:rPr>
                        <a:t>in class</a:t>
                      </a:r>
                    </a:p>
                    <a:p>
                      <a:pPr algn="ctr"/>
                      <a:r>
                        <a:rPr lang="en-GB" sz="2200" b="0" dirty="0">
                          <a:solidFill>
                            <a:schemeClr val="tx1"/>
                          </a:solidFill>
                          <a:latin typeface="Century Gothic" panose="020B0502020202020204" pitchFamily="34" charset="0"/>
                        </a:rPr>
                        <a:t>at home</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in Spain</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in England</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with a friend (m)</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with a friend (f)</a:t>
                      </a:r>
                      <a:br>
                        <a:rPr lang="en-GB" sz="2200" b="0" dirty="0">
                          <a:solidFill>
                            <a:schemeClr val="tx1"/>
                          </a:solidFill>
                          <a:latin typeface="Century Gothic" panose="020B0502020202020204" pitchFamily="34" charset="0"/>
                        </a:rPr>
                      </a:br>
                      <a:r>
                        <a:rPr lang="en-GB" sz="2200" b="0" dirty="0">
                          <a:solidFill>
                            <a:schemeClr val="tx1"/>
                          </a:solidFill>
                          <a:latin typeface="Century Gothic" panose="020B0502020202020204" pitchFamily="34" charset="0"/>
                        </a:rPr>
                        <a:t>with a partner</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pic>
        <p:nvPicPr>
          <p:cNvPr id="16" name="Graphic 15" descr="Teacher">
            <a:extLst>
              <a:ext uri="{FF2B5EF4-FFF2-40B4-BE49-F238E27FC236}">
                <a16:creationId xmlns:a16="http://schemas.microsoft.com/office/drawing/2014/main" id="{6ED7B8E5-F2A2-4377-AF34-CDA506BD9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4179" y="55705"/>
            <a:ext cx="914400" cy="914400"/>
          </a:xfrm>
          <a:prstGeom prst="rect">
            <a:avLst/>
          </a:prstGeom>
        </p:spPr>
      </p:pic>
      <p:sp>
        <p:nvSpPr>
          <p:cNvPr id="3" name="Title 2">
            <a:extLst>
              <a:ext uri="{FF2B5EF4-FFF2-40B4-BE49-F238E27FC236}">
                <a16:creationId xmlns:a16="http://schemas.microsoft.com/office/drawing/2014/main" id="{B3FE6FB0-8BA4-4CCE-AC70-690436BBA688}"/>
              </a:ext>
            </a:extLst>
          </p:cNvPr>
          <p:cNvSpPr>
            <a:spLocks noGrp="1"/>
          </p:cNvSpPr>
          <p:nvPr>
            <p:ph type="title"/>
          </p:nvPr>
        </p:nvSpPr>
        <p:spPr>
          <a:xfrm>
            <a:off x="0" y="150615"/>
            <a:ext cx="4307595" cy="635362"/>
          </a:xfrm>
        </p:spPr>
        <p:txBody>
          <a:bodyPr>
            <a:normAutofit/>
          </a:bodyPr>
          <a:lstStyle/>
          <a:p>
            <a:r>
              <a:rPr lang="en-GB" sz="2800" dirty="0"/>
              <a:t>¿</a:t>
            </a:r>
            <a:r>
              <a:rPr lang="en-GB" sz="2800" dirty="0" err="1"/>
              <a:t>Cómo</a:t>
            </a:r>
            <a:r>
              <a:rPr lang="en-GB" sz="2800" dirty="0"/>
              <a:t> se escribe…?</a:t>
            </a:r>
          </a:p>
        </p:txBody>
      </p:sp>
      <p:sp>
        <p:nvSpPr>
          <p:cNvPr id="14" name="Rounded Rectangle 11">
            <a:extLst>
              <a:ext uri="{FF2B5EF4-FFF2-40B4-BE49-F238E27FC236}">
                <a16:creationId xmlns:a16="http://schemas.microsoft.com/office/drawing/2014/main" id="{CD43F218-2A11-4F2A-ABE3-7EEC0E04E8A6}"/>
              </a:ext>
            </a:extLst>
          </p:cNvPr>
          <p:cNvSpPr/>
          <p:nvPr/>
        </p:nvSpPr>
        <p:spPr>
          <a:xfrm>
            <a:off x="10686360" y="258166"/>
            <a:ext cx="1241783" cy="420260"/>
          </a:xfrm>
          <a:prstGeom prst="round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Speech Bubble: Rectangle with Corners Rounded 14">
            <a:extLst>
              <a:ext uri="{FF2B5EF4-FFF2-40B4-BE49-F238E27FC236}">
                <a16:creationId xmlns:a16="http://schemas.microsoft.com/office/drawing/2014/main" id="{D1E819AF-2968-4285-8F49-B94F42C6D699}"/>
              </a:ext>
            </a:extLst>
          </p:cNvPr>
          <p:cNvSpPr/>
          <p:nvPr/>
        </p:nvSpPr>
        <p:spPr>
          <a:xfrm>
            <a:off x="6318579" y="258166"/>
            <a:ext cx="4087258" cy="464870"/>
          </a:xfrm>
          <a:prstGeom prst="wedgeRoundRectCallout">
            <a:avLst>
              <a:gd name="adj1" fmla="val -54991"/>
              <a:gd name="adj2" fmla="val -7585"/>
              <a:gd name="adj3" fmla="val 16667"/>
            </a:avLst>
          </a:prstGeom>
          <a:solidFill>
            <a:srgbClr val="3A5EA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mj-lt"/>
                <a:ea typeface="+mn-ea"/>
                <a:cs typeface="+mn-cs"/>
              </a:rPr>
              <a:t>Escribe </a:t>
            </a:r>
            <a:r>
              <a:rPr kumimoji="0" lang="en-GB" sz="2400" b="0" i="0" u="none" strike="noStrike" kern="1200" cap="none" spc="0" normalizeH="0" baseline="0" noProof="0" dirty="0" err="1">
                <a:ln>
                  <a:noFill/>
                </a:ln>
                <a:solidFill>
                  <a:schemeClr val="bg1"/>
                </a:solidFill>
                <a:effectLst/>
                <a:uLnTx/>
                <a:uFillTx/>
                <a:latin typeface="+mj-lt"/>
                <a:ea typeface="+mn-ea"/>
                <a:cs typeface="+mn-cs"/>
              </a:rPr>
              <a:t>frases</a:t>
            </a:r>
            <a:r>
              <a:rPr kumimoji="0" lang="en-GB" sz="2400" b="0" i="0" u="none" strike="noStrike" kern="1200" cap="none" spc="0" normalizeH="0" baseline="0" noProof="0" dirty="0">
                <a:ln>
                  <a:noFill/>
                </a:ln>
                <a:solidFill>
                  <a:schemeClr val="bg1"/>
                </a:solidFill>
                <a:effectLst/>
                <a:uLnTx/>
                <a:uFillTx/>
                <a:latin typeface="+mj-lt"/>
                <a:ea typeface="+mn-ea"/>
                <a:cs typeface="+mn-cs"/>
              </a:rPr>
              <a:t> </a:t>
            </a:r>
            <a:r>
              <a:rPr kumimoji="0" lang="en-GB" sz="2400" b="0" i="0" u="none" strike="noStrike" kern="1200" cap="none" spc="0" normalizeH="0" baseline="0" noProof="0" dirty="0" err="1">
                <a:ln>
                  <a:noFill/>
                </a:ln>
                <a:solidFill>
                  <a:schemeClr val="bg1"/>
                </a:solidFill>
                <a:effectLst/>
                <a:uLnTx/>
                <a:uFillTx/>
                <a:latin typeface="+mj-lt"/>
                <a:ea typeface="+mn-ea"/>
                <a:cs typeface="+mn-cs"/>
              </a:rPr>
              <a:t>en</a:t>
            </a:r>
            <a:r>
              <a:rPr kumimoji="0" lang="en-GB" sz="2400" b="0" i="0" u="none" strike="noStrike" kern="1200" cap="none" spc="0" normalizeH="0" baseline="0" noProof="0" dirty="0">
                <a:ln>
                  <a:noFill/>
                </a:ln>
                <a:solidFill>
                  <a:schemeClr val="bg1"/>
                </a:solidFill>
                <a:effectLst/>
                <a:uLnTx/>
                <a:uFillTx/>
                <a:latin typeface="+mj-lt"/>
                <a:ea typeface="+mn-ea"/>
                <a:cs typeface="+mn-cs"/>
              </a:rPr>
              <a:t> </a:t>
            </a:r>
            <a:r>
              <a:rPr kumimoji="0" lang="en-GB" sz="2400" b="0" i="0" u="none" strike="noStrike" kern="1200" cap="none" spc="0" normalizeH="0" baseline="0" noProof="0" dirty="0" err="1">
                <a:ln>
                  <a:noFill/>
                </a:ln>
                <a:solidFill>
                  <a:schemeClr val="bg1"/>
                </a:solidFill>
                <a:effectLst/>
                <a:uLnTx/>
                <a:uFillTx/>
                <a:latin typeface="+mj-lt"/>
                <a:ea typeface="+mn-ea"/>
                <a:cs typeface="+mn-cs"/>
              </a:rPr>
              <a:t>español</a:t>
            </a:r>
            <a:r>
              <a:rPr kumimoji="0" lang="en-GB" sz="2400" b="0" i="0" u="none" strike="noStrike" kern="1200" cap="none" spc="0" normalizeH="0" baseline="0" noProof="0" dirty="0">
                <a:ln>
                  <a:noFill/>
                </a:ln>
                <a:solidFill>
                  <a:schemeClr val="bg1"/>
                </a:solidFill>
                <a:effectLst/>
                <a:uLnTx/>
                <a:uFillTx/>
                <a:latin typeface="+mj-lt"/>
                <a:ea typeface="+mn-ea"/>
                <a:cs typeface="+mn-cs"/>
              </a:rPr>
              <a:t>.</a:t>
            </a:r>
          </a:p>
        </p:txBody>
      </p:sp>
      <p:sp>
        <p:nvSpPr>
          <p:cNvPr id="2" name="Rectangle 1">
            <a:extLst>
              <a:ext uri="{FF2B5EF4-FFF2-40B4-BE49-F238E27FC236}">
                <a16:creationId xmlns:a16="http://schemas.microsoft.com/office/drawing/2014/main" id="{75618931-B64B-4529-AA6E-5B88F12568C3}"/>
              </a:ext>
            </a:extLst>
          </p:cNvPr>
          <p:cNvSpPr/>
          <p:nvPr/>
        </p:nvSpPr>
        <p:spPr>
          <a:xfrm>
            <a:off x="1570065" y="2710149"/>
            <a:ext cx="2649395"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BC9C3278-903B-4E27-913B-830241797A12}"/>
              </a:ext>
            </a:extLst>
          </p:cNvPr>
          <p:cNvSpPr/>
          <p:nvPr/>
        </p:nvSpPr>
        <p:spPr>
          <a:xfrm>
            <a:off x="4219460" y="1565015"/>
            <a:ext cx="3018621"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B457A9B0-8704-48CC-9740-4B2509742A8B}"/>
              </a:ext>
            </a:extLst>
          </p:cNvPr>
          <p:cNvSpPr/>
          <p:nvPr/>
        </p:nvSpPr>
        <p:spPr>
          <a:xfrm>
            <a:off x="7238081" y="2556533"/>
            <a:ext cx="3167756"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6C691335-0C21-4332-8827-A4DB128185AE}"/>
              </a:ext>
            </a:extLst>
          </p:cNvPr>
          <p:cNvSpPr txBox="1"/>
          <p:nvPr/>
        </p:nvSpPr>
        <p:spPr>
          <a:xfrm>
            <a:off x="3646583" y="5861565"/>
            <a:ext cx="7949076" cy="523220"/>
          </a:xfrm>
          <a:prstGeom prst="rect">
            <a:avLst/>
          </a:prstGeom>
          <a:noFill/>
        </p:spPr>
        <p:txBody>
          <a:bodyPr wrap="square" rtlCol="0">
            <a:spAutoFit/>
          </a:bodyPr>
          <a:lstStyle/>
          <a:p>
            <a:r>
              <a:rPr lang="en-GB" sz="2800" b="1" dirty="0" err="1"/>
              <a:t>Uso</a:t>
            </a:r>
            <a:r>
              <a:rPr lang="en-GB" sz="2800" b="1" dirty="0"/>
              <a:t> un </a:t>
            </a:r>
            <a:r>
              <a:rPr lang="en-GB" sz="2800" b="1" dirty="0" err="1"/>
              <a:t>bolígrafo</a:t>
            </a:r>
            <a:r>
              <a:rPr lang="en-GB" sz="2800" b="1" dirty="0"/>
              <a:t> </a:t>
            </a:r>
            <a:r>
              <a:rPr lang="en-GB" sz="2800" b="1" dirty="0" err="1"/>
              <a:t>en</a:t>
            </a:r>
            <a:r>
              <a:rPr lang="en-GB" sz="2800" b="1" dirty="0"/>
              <a:t> </a:t>
            </a:r>
            <a:r>
              <a:rPr lang="en-GB" sz="2800" b="1" dirty="0" err="1"/>
              <a:t>clase</a:t>
            </a:r>
            <a:r>
              <a:rPr lang="en-GB" sz="2800" b="1" dirty="0"/>
              <a:t>.</a:t>
            </a:r>
          </a:p>
        </p:txBody>
      </p:sp>
      <p:sp>
        <p:nvSpPr>
          <p:cNvPr id="21" name="Rectangle 20">
            <a:extLst>
              <a:ext uri="{FF2B5EF4-FFF2-40B4-BE49-F238E27FC236}">
                <a16:creationId xmlns:a16="http://schemas.microsoft.com/office/drawing/2014/main" id="{C8C3EA93-32DF-4B13-9346-3697AB263F9B}"/>
              </a:ext>
            </a:extLst>
          </p:cNvPr>
          <p:cNvSpPr/>
          <p:nvPr/>
        </p:nvSpPr>
        <p:spPr>
          <a:xfrm>
            <a:off x="1570065" y="4383923"/>
            <a:ext cx="2649395"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E360036-E72B-4D9D-AE69-2D310675F7B1}"/>
              </a:ext>
            </a:extLst>
          </p:cNvPr>
          <p:cNvSpPr/>
          <p:nvPr/>
        </p:nvSpPr>
        <p:spPr>
          <a:xfrm>
            <a:off x="4219459" y="5235182"/>
            <a:ext cx="3018621"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720C46EF-3B47-4F8F-B2D6-B2FA6D19F2A5}"/>
              </a:ext>
            </a:extLst>
          </p:cNvPr>
          <p:cNvSpPr/>
          <p:nvPr/>
        </p:nvSpPr>
        <p:spPr>
          <a:xfrm>
            <a:off x="7238080" y="1845945"/>
            <a:ext cx="3167756"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BB0FD736-CD6A-4F92-8E6A-18853CB8BB27}"/>
              </a:ext>
            </a:extLst>
          </p:cNvPr>
          <p:cNvSpPr txBox="1"/>
          <p:nvPr/>
        </p:nvSpPr>
        <p:spPr>
          <a:xfrm>
            <a:off x="3656897" y="5879598"/>
            <a:ext cx="4662105" cy="523220"/>
          </a:xfrm>
          <a:prstGeom prst="rect">
            <a:avLst/>
          </a:prstGeom>
          <a:noFill/>
        </p:spPr>
        <p:txBody>
          <a:bodyPr wrap="square" rtlCol="0">
            <a:spAutoFit/>
          </a:bodyPr>
          <a:lstStyle/>
          <a:p>
            <a:pPr algn="ctr"/>
            <a:r>
              <a:rPr lang="en-GB" sz="2800" b="1" dirty="0"/>
              <a:t>Tiene </a:t>
            </a:r>
            <a:r>
              <a:rPr lang="en-GB" sz="2800" b="1" dirty="0" err="1"/>
              <a:t>español</a:t>
            </a:r>
            <a:r>
              <a:rPr lang="en-GB" sz="2800" b="1" dirty="0"/>
              <a:t> hoy.</a:t>
            </a:r>
          </a:p>
        </p:txBody>
      </p:sp>
      <p:sp>
        <p:nvSpPr>
          <p:cNvPr id="25" name="Rectangle 24">
            <a:extLst>
              <a:ext uri="{FF2B5EF4-FFF2-40B4-BE49-F238E27FC236}">
                <a16:creationId xmlns:a16="http://schemas.microsoft.com/office/drawing/2014/main" id="{321E7D6C-EA68-4189-A8E5-6CE187E2B091}"/>
              </a:ext>
            </a:extLst>
          </p:cNvPr>
          <p:cNvSpPr/>
          <p:nvPr/>
        </p:nvSpPr>
        <p:spPr>
          <a:xfrm>
            <a:off x="1570064" y="3732344"/>
            <a:ext cx="2649395"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E141C2F-2B2B-4E9F-AA2F-661308342B94}"/>
              </a:ext>
            </a:extLst>
          </p:cNvPr>
          <p:cNvSpPr/>
          <p:nvPr/>
        </p:nvSpPr>
        <p:spPr>
          <a:xfrm>
            <a:off x="4219457" y="2556533"/>
            <a:ext cx="3018621"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F7150E8-6BC8-4467-8669-F59FAF7A330A}"/>
              </a:ext>
            </a:extLst>
          </p:cNvPr>
          <p:cNvSpPr/>
          <p:nvPr/>
        </p:nvSpPr>
        <p:spPr>
          <a:xfrm>
            <a:off x="7238078" y="2191398"/>
            <a:ext cx="3167756"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C0B329D9-9B9F-483A-937E-E0E37419D0F4}"/>
              </a:ext>
            </a:extLst>
          </p:cNvPr>
          <p:cNvSpPr txBox="1"/>
          <p:nvPr/>
        </p:nvSpPr>
        <p:spPr>
          <a:xfrm>
            <a:off x="2894759" y="5884246"/>
            <a:ext cx="5935407" cy="523220"/>
          </a:xfrm>
          <a:prstGeom prst="rect">
            <a:avLst/>
          </a:prstGeom>
          <a:noFill/>
        </p:spPr>
        <p:txBody>
          <a:bodyPr wrap="square" rtlCol="0">
            <a:spAutoFit/>
          </a:bodyPr>
          <a:lstStyle/>
          <a:p>
            <a:pPr algn="ctr"/>
            <a:r>
              <a:rPr lang="en-GB" sz="2800" b="1" dirty="0" err="1"/>
              <a:t>Lleva</a:t>
            </a:r>
            <a:r>
              <a:rPr lang="en-GB" sz="2800" b="1" dirty="0"/>
              <a:t> una camisa </a:t>
            </a:r>
            <a:r>
              <a:rPr lang="en-GB" sz="2800" b="1" dirty="0" err="1"/>
              <a:t>en</a:t>
            </a:r>
            <a:r>
              <a:rPr lang="en-GB" sz="2800" b="1" dirty="0"/>
              <a:t> la </a:t>
            </a:r>
            <a:r>
              <a:rPr lang="en-GB" sz="2800" b="1" dirty="0" err="1"/>
              <a:t>escuela</a:t>
            </a:r>
            <a:r>
              <a:rPr lang="en-GB" sz="2800" b="1" dirty="0"/>
              <a:t>.</a:t>
            </a:r>
          </a:p>
        </p:txBody>
      </p:sp>
      <p:sp>
        <p:nvSpPr>
          <p:cNvPr id="29" name="Rectangle 28">
            <a:extLst>
              <a:ext uri="{FF2B5EF4-FFF2-40B4-BE49-F238E27FC236}">
                <a16:creationId xmlns:a16="http://schemas.microsoft.com/office/drawing/2014/main" id="{15DFA959-4B64-4634-9553-2D3DE6DEB418}"/>
              </a:ext>
            </a:extLst>
          </p:cNvPr>
          <p:cNvSpPr/>
          <p:nvPr/>
        </p:nvSpPr>
        <p:spPr>
          <a:xfrm>
            <a:off x="1570063" y="2062239"/>
            <a:ext cx="2649395"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ED08E81-FD83-445E-82DA-C57B1F4CF73E}"/>
              </a:ext>
            </a:extLst>
          </p:cNvPr>
          <p:cNvSpPr/>
          <p:nvPr/>
        </p:nvSpPr>
        <p:spPr>
          <a:xfrm>
            <a:off x="4219457" y="4572283"/>
            <a:ext cx="3018621"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9CEA669-8CB3-476D-B137-C62A3B9115B3}"/>
              </a:ext>
            </a:extLst>
          </p:cNvPr>
          <p:cNvSpPr/>
          <p:nvPr/>
        </p:nvSpPr>
        <p:spPr>
          <a:xfrm>
            <a:off x="7238078" y="4253449"/>
            <a:ext cx="3167756"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2AB26836-E9FA-4382-B6EC-EA6EA02CA938}"/>
              </a:ext>
            </a:extLst>
          </p:cNvPr>
          <p:cNvSpPr txBox="1"/>
          <p:nvPr/>
        </p:nvSpPr>
        <p:spPr>
          <a:xfrm>
            <a:off x="3020245" y="5891634"/>
            <a:ext cx="5935407" cy="523220"/>
          </a:xfrm>
          <a:prstGeom prst="rect">
            <a:avLst/>
          </a:prstGeom>
          <a:noFill/>
        </p:spPr>
        <p:txBody>
          <a:bodyPr wrap="square" rtlCol="0">
            <a:spAutoFit/>
          </a:bodyPr>
          <a:lstStyle/>
          <a:p>
            <a:pPr algn="ctr"/>
            <a:r>
              <a:rPr lang="en-GB" sz="2800" b="1" dirty="0" err="1"/>
              <a:t>Escucho</a:t>
            </a:r>
            <a:r>
              <a:rPr lang="en-GB" sz="2800" b="1" dirty="0"/>
              <a:t> </a:t>
            </a:r>
            <a:r>
              <a:rPr lang="en-GB" sz="2800" b="1" dirty="0" err="1"/>
              <a:t>música</a:t>
            </a:r>
            <a:r>
              <a:rPr lang="en-GB" sz="2800" b="1" dirty="0"/>
              <a:t> con una amiga.</a:t>
            </a:r>
          </a:p>
        </p:txBody>
      </p:sp>
      <p:sp>
        <p:nvSpPr>
          <p:cNvPr id="33" name="Rectangle 32">
            <a:extLst>
              <a:ext uri="{FF2B5EF4-FFF2-40B4-BE49-F238E27FC236}">
                <a16:creationId xmlns:a16="http://schemas.microsoft.com/office/drawing/2014/main" id="{B9DD9054-3D3B-47B7-9506-2500B2829682}"/>
              </a:ext>
            </a:extLst>
          </p:cNvPr>
          <p:cNvSpPr/>
          <p:nvPr/>
        </p:nvSpPr>
        <p:spPr>
          <a:xfrm>
            <a:off x="1570062" y="1366711"/>
            <a:ext cx="2649395"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AF633D8A-DD4D-4AAB-A230-0B3E981A9F28}"/>
              </a:ext>
            </a:extLst>
          </p:cNvPr>
          <p:cNvSpPr/>
          <p:nvPr/>
        </p:nvSpPr>
        <p:spPr>
          <a:xfrm>
            <a:off x="4219455" y="3874476"/>
            <a:ext cx="3018621"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DAFDBF51-8E05-43D7-9C14-56BC965C9D25}"/>
              </a:ext>
            </a:extLst>
          </p:cNvPr>
          <p:cNvSpPr/>
          <p:nvPr/>
        </p:nvSpPr>
        <p:spPr>
          <a:xfrm>
            <a:off x="7238078" y="2946134"/>
            <a:ext cx="3167756" cy="39660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224F01FE-7592-4894-9365-6ABDE2B2DDD2}"/>
              </a:ext>
            </a:extLst>
          </p:cNvPr>
          <p:cNvSpPr txBox="1"/>
          <p:nvPr/>
        </p:nvSpPr>
        <p:spPr>
          <a:xfrm>
            <a:off x="3078125" y="5854794"/>
            <a:ext cx="5935407" cy="523220"/>
          </a:xfrm>
          <a:prstGeom prst="rect">
            <a:avLst/>
          </a:prstGeom>
          <a:noFill/>
        </p:spPr>
        <p:txBody>
          <a:bodyPr wrap="square" rtlCol="0">
            <a:spAutoFit/>
          </a:bodyPr>
          <a:lstStyle/>
          <a:p>
            <a:pPr algn="ctr"/>
            <a:r>
              <a:rPr lang="en-GB" sz="2800" b="1" dirty="0" err="1"/>
              <a:t>Necesito</a:t>
            </a:r>
            <a:r>
              <a:rPr lang="en-GB" sz="2800" b="1" dirty="0"/>
              <a:t> </a:t>
            </a:r>
            <a:r>
              <a:rPr lang="en-GB" sz="2800" b="1" dirty="0" err="1"/>
              <a:t>unas</a:t>
            </a:r>
            <a:r>
              <a:rPr lang="en-GB" sz="2800" b="1" dirty="0"/>
              <a:t> </a:t>
            </a:r>
            <a:r>
              <a:rPr lang="en-GB" sz="2800" b="1" dirty="0" err="1"/>
              <a:t>cosas</a:t>
            </a:r>
            <a:r>
              <a:rPr lang="en-GB" sz="2800" b="1" dirty="0"/>
              <a:t> </a:t>
            </a:r>
            <a:r>
              <a:rPr lang="en-GB" sz="2800" b="1" dirty="0" err="1"/>
              <a:t>en</a:t>
            </a:r>
            <a:r>
              <a:rPr lang="en-GB" sz="2800" b="1" dirty="0"/>
              <a:t> casa.</a:t>
            </a:r>
          </a:p>
        </p:txBody>
      </p:sp>
    </p:spTree>
    <p:extLst>
      <p:ext uri="{BB962C8B-B14F-4D97-AF65-F5344CB8AC3E}">
        <p14:creationId xmlns:p14="http://schemas.microsoft.com/office/powerpoint/2010/main" val="18168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left)">
                                      <p:cBhvr>
                                        <p:cTn id="91" dur="500"/>
                                        <p:tgtEl>
                                          <p:spTgt spid="29"/>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left)">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2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0"/>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wipe(left)">
                                      <p:cBhvr>
                                        <p:cTn id="123" dur="500"/>
                                        <p:tgtEl>
                                          <p:spTgt spid="34"/>
                                        </p:tgtEl>
                                      </p:cBhvr>
                                    </p:animEffect>
                                  </p:childTnLst>
                                </p:cTn>
                              </p:par>
                            </p:childTnLst>
                          </p:cTn>
                        </p:par>
                        <p:par>
                          <p:cTn id="124" fill="hold">
                            <p:stCondLst>
                              <p:cond delay="1000"/>
                            </p:stCondLst>
                            <p:childTnLst>
                              <p:par>
                                <p:cTn id="125" presetID="22" presetClass="entr" presetSubtype="8"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wipe(left)">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wipe(left)">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3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4"/>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8" grpId="0" animBg="1"/>
      <p:bldP spid="18" grpId="1" animBg="1"/>
      <p:bldP spid="19" grpId="0" animBg="1"/>
      <p:bldP spid="19" grpId="1" animBg="1"/>
      <p:bldP spid="4" grpId="0"/>
      <p:bldP spid="4" grpId="1"/>
      <p:bldP spid="21" grpId="0" animBg="1"/>
      <p:bldP spid="21" grpId="1" animBg="1"/>
      <p:bldP spid="22" grpId="0" animBg="1"/>
      <p:bldP spid="22" grpId="1" animBg="1"/>
      <p:bldP spid="23" grpId="0" animBg="1"/>
      <p:bldP spid="23" grpId="1" animBg="1"/>
      <p:bldP spid="24" grpId="0"/>
      <p:bldP spid="24" grpId="1"/>
      <p:bldP spid="25" grpId="0" animBg="1"/>
      <p:bldP spid="25" grpId="1" animBg="1"/>
      <p:bldP spid="26" grpId="0" animBg="1"/>
      <p:bldP spid="26" grpId="1" animBg="1"/>
      <p:bldP spid="27" grpId="0" animBg="1"/>
      <p:bldP spid="27" grpId="1" animBg="1"/>
      <p:bldP spid="28" grpId="0"/>
      <p:bldP spid="28" grpId="1"/>
      <p:bldP spid="29" grpId="0" animBg="1"/>
      <p:bldP spid="29" grpId="1" animBg="1"/>
      <p:bldP spid="30" grpId="0" animBg="1"/>
      <p:bldP spid="30" grpId="1" animBg="1"/>
      <p:bldP spid="31" grpId="0" animBg="1"/>
      <p:bldP spid="31" grpId="1" animBg="1"/>
      <p:bldP spid="32" grpId="0"/>
      <p:bldP spid="32" grpId="1"/>
      <p:bldP spid="33" grpId="0" animBg="1"/>
      <p:bldP spid="33" grpId="1" animBg="1"/>
      <p:bldP spid="34" grpId="0" animBg="1"/>
      <p:bldP spid="34" grpId="1" animBg="1"/>
      <p:bldP spid="35" grpId="0" animBg="1"/>
      <p:bldP spid="35" grpId="1" animBg="1"/>
      <p:bldP spid="36" grpId="0"/>
      <p:bldP spid="3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B03D1-0E8A-46CB-948D-0F7714258C1C}"/>
              </a:ext>
            </a:extLst>
          </p:cNvPr>
          <p:cNvSpPr>
            <a:spLocks noGrp="1"/>
          </p:cNvSpPr>
          <p:nvPr>
            <p:ph type="body" sz="quarter" idx="12"/>
          </p:nvPr>
        </p:nvSpPr>
        <p:spPr>
          <a:xfrm>
            <a:off x="154532" y="5599452"/>
            <a:ext cx="4864546" cy="1154112"/>
          </a:xfrm>
        </p:spPr>
        <p:txBody>
          <a:bodyPr>
            <a:normAutofit fontScale="92500" lnSpcReduction="20000"/>
          </a:bodyPr>
          <a:lstStyle/>
          <a:p>
            <a:r>
              <a:rPr lang="en-GB" b="1" dirty="0"/>
              <a:t>Y7 Spanish</a:t>
            </a:r>
            <a:br>
              <a:rPr lang="en-GB" dirty="0"/>
            </a:br>
            <a:r>
              <a:rPr lang="en-GB" sz="1600" dirty="0"/>
              <a:t>Term 1.1 – Week 7 – Lesson 14</a:t>
            </a:r>
            <a:br>
              <a:rPr lang="en-GB" sz="1600" dirty="0"/>
            </a:br>
            <a:r>
              <a:rPr lang="en-GB" sz="1400" dirty="0"/>
              <a:t>Nick Avery / Rachel Hawkes</a:t>
            </a:r>
            <a:br>
              <a:rPr lang="en-GB" sz="1400" dirty="0"/>
            </a:br>
            <a:r>
              <a:rPr lang="en-GB" sz="1400" dirty="0"/>
              <a:t>Artwork: Mark Davies</a:t>
            </a:r>
            <a:br>
              <a:rPr lang="en-GB" sz="1400" dirty="0"/>
            </a:br>
            <a:br>
              <a:rPr lang="en-GB" sz="1400" dirty="0"/>
            </a:br>
            <a:r>
              <a:rPr lang="en-GB" sz="1400" dirty="0"/>
              <a:t>Date updated: 29.07.23</a:t>
            </a:r>
            <a:endParaRPr lang="en-GB" dirty="0"/>
          </a:p>
        </p:txBody>
      </p:sp>
      <p:sp>
        <p:nvSpPr>
          <p:cNvPr id="3" name="Text Placeholder 2">
            <a:extLst>
              <a:ext uri="{FF2B5EF4-FFF2-40B4-BE49-F238E27FC236}">
                <a16:creationId xmlns:a16="http://schemas.microsoft.com/office/drawing/2014/main" id="{5AD9CD29-DA49-4024-8476-C4D99B4FA9AE}"/>
              </a:ext>
            </a:extLst>
          </p:cNvPr>
          <p:cNvSpPr>
            <a:spLocks noGrp="1"/>
          </p:cNvSpPr>
          <p:nvPr>
            <p:ph type="body" sz="quarter" idx="13"/>
          </p:nvPr>
        </p:nvSpPr>
        <p:spPr>
          <a:xfrm>
            <a:off x="363537" y="2576575"/>
            <a:ext cx="6141765" cy="1484251"/>
          </a:xfrm>
        </p:spPr>
        <p:txBody>
          <a:bodyPr>
            <a:normAutofit fontScale="92500" lnSpcReduction="10000"/>
          </a:bodyPr>
          <a:lstStyle/>
          <a:p>
            <a:pPr algn="l"/>
            <a:r>
              <a:rPr lang="en-GB" sz="2400" dirty="0">
                <a:solidFill>
                  <a:prstClr val="white"/>
                </a:solidFill>
              </a:rPr>
              <a:t>Present tense –</a:t>
            </a:r>
            <a:r>
              <a:rPr lang="en-GB" sz="2400" dirty="0" err="1">
                <a:solidFill>
                  <a:prstClr val="white"/>
                </a:solidFill>
              </a:rPr>
              <a:t>ar</a:t>
            </a:r>
            <a:r>
              <a:rPr lang="en-GB" sz="2400" dirty="0">
                <a:solidFill>
                  <a:prstClr val="white"/>
                </a:solidFill>
              </a:rPr>
              <a:t> verbs</a:t>
            </a:r>
          </a:p>
          <a:p>
            <a:pPr algn="l"/>
            <a:r>
              <a:rPr lang="en-GB" sz="2400" dirty="0">
                <a:solidFill>
                  <a:prstClr val="white"/>
                </a:solidFill>
              </a:rPr>
              <a:t>Indefinite articles [revisited]</a:t>
            </a:r>
            <a:endParaRPr lang="en-US" sz="2400" dirty="0"/>
          </a:p>
          <a:p>
            <a:br>
              <a:rPr lang="en-GB" dirty="0"/>
            </a:br>
            <a:r>
              <a:rPr lang="en-GB" dirty="0"/>
              <a:t>SSCs [</a:t>
            </a:r>
            <a:r>
              <a:rPr lang="en-GB" dirty="0" err="1"/>
              <a:t>ce</a:t>
            </a:r>
            <a:r>
              <a:rPr lang="en-GB" dirty="0"/>
              <a:t>], [ci]</a:t>
            </a:r>
          </a:p>
        </p:txBody>
      </p:sp>
      <p:sp>
        <p:nvSpPr>
          <p:cNvPr id="4" name="Text Placeholder 3">
            <a:extLst>
              <a:ext uri="{FF2B5EF4-FFF2-40B4-BE49-F238E27FC236}">
                <a16:creationId xmlns:a16="http://schemas.microsoft.com/office/drawing/2014/main" id="{4C8B6586-84F8-4E67-AB2D-6394256E73DD}"/>
              </a:ext>
            </a:extLst>
          </p:cNvPr>
          <p:cNvSpPr>
            <a:spLocks noGrp="1"/>
          </p:cNvSpPr>
          <p:nvPr>
            <p:ph type="body" sz="quarter" idx="14"/>
          </p:nvPr>
        </p:nvSpPr>
        <p:spPr/>
        <p:txBody>
          <a:bodyPr>
            <a:normAutofit fontScale="77500" lnSpcReduction="20000"/>
          </a:bodyPr>
          <a:lstStyle/>
          <a:p>
            <a:r>
              <a:rPr lang="en-GB" dirty="0"/>
              <a:t>Saying what people do</a:t>
            </a:r>
          </a:p>
        </p:txBody>
      </p:sp>
      <p:pic>
        <p:nvPicPr>
          <p:cNvPr id="5" name="Picture 2" descr="http://www.clker.com/cliparts/8/5/2/6/1195426054171862660movie_genre_musical_patr_01.svg.med.png">
            <a:extLst>
              <a:ext uri="{FF2B5EF4-FFF2-40B4-BE49-F238E27FC236}">
                <a16:creationId xmlns:a16="http://schemas.microsoft.com/office/drawing/2014/main" id="{969F4F69-F9D9-4A52-9D97-4F1D963F3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488" y="2590424"/>
            <a:ext cx="2270188" cy="169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2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A5D627-74AD-5A12-8563-9DC39074D638}"/>
              </a:ext>
            </a:extLst>
          </p:cNvPr>
          <p:cNvSpPr txBox="1"/>
          <p:nvPr/>
        </p:nvSpPr>
        <p:spPr>
          <a:xfrm>
            <a:off x="8134349" y="5691008"/>
            <a:ext cx="4057651" cy="646331"/>
          </a:xfrm>
          <a:prstGeom prst="rect">
            <a:avLst/>
          </a:prstGeom>
          <a:solidFill>
            <a:schemeClr val="accent6">
              <a:lumMod val="20000"/>
              <a:lumOff val="80000"/>
            </a:schemeClr>
          </a:solidFill>
        </p:spPr>
        <p:txBody>
          <a:bodyPr wrap="square">
            <a:spAutoFit/>
          </a:bodyPr>
          <a:lstStyle/>
          <a:p>
            <a:r>
              <a:rPr lang="en-GB" b="1" dirty="0">
                <a:latin typeface="Century Gothic" panose="020B0502020202020204" pitchFamily="34" charset="0"/>
              </a:rPr>
              <a:t>la </a:t>
            </a:r>
            <a:r>
              <a:rPr lang="en-GB" b="1" dirty="0" err="1">
                <a:latin typeface="Century Gothic" panose="020B0502020202020204" pitchFamily="34" charset="0"/>
              </a:rPr>
              <a:t>respuesta</a:t>
            </a:r>
            <a:r>
              <a:rPr lang="en-GB" dirty="0">
                <a:latin typeface="Century Gothic" panose="020B0502020202020204" pitchFamily="34" charset="0"/>
              </a:rPr>
              <a:t> = answer</a:t>
            </a:r>
          </a:p>
          <a:p>
            <a:r>
              <a:rPr lang="en-GB" b="1" dirty="0">
                <a:latin typeface="Century Gothic" panose="020B0502020202020204" pitchFamily="34" charset="0"/>
              </a:rPr>
              <a:t>la mochila </a:t>
            </a:r>
            <a:r>
              <a:rPr lang="en-GB" dirty="0">
                <a:latin typeface="Century Gothic" panose="020B0502020202020204" pitchFamily="34" charset="0"/>
              </a:rPr>
              <a:t>= rucksack, school bag</a:t>
            </a:r>
            <a:endParaRPr lang="en-GB" dirty="0"/>
          </a:p>
        </p:txBody>
      </p:sp>
      <p:graphicFrame>
        <p:nvGraphicFramePr>
          <p:cNvPr id="8" name="Table 8">
            <a:extLst>
              <a:ext uri="{FF2B5EF4-FFF2-40B4-BE49-F238E27FC236}">
                <a16:creationId xmlns:a16="http://schemas.microsoft.com/office/drawing/2014/main" id="{8C1F05B0-DE8A-2053-1C1C-FFD4C71DDFD3}"/>
              </a:ext>
            </a:extLst>
          </p:cNvPr>
          <p:cNvGraphicFramePr>
            <a:graphicFrameLocks noGrp="1"/>
          </p:cNvGraphicFramePr>
          <p:nvPr>
            <p:extLst>
              <p:ext uri="{D42A27DB-BD31-4B8C-83A1-F6EECF244321}">
                <p14:modId xmlns:p14="http://schemas.microsoft.com/office/powerpoint/2010/main" val="1029786928"/>
              </p:ext>
            </p:extLst>
          </p:nvPr>
        </p:nvGraphicFramePr>
        <p:xfrm>
          <a:off x="577516" y="1421772"/>
          <a:ext cx="5175584" cy="2743200"/>
        </p:xfrm>
        <a:graphic>
          <a:graphicData uri="http://schemas.openxmlformats.org/drawingml/2006/table">
            <a:tbl>
              <a:tblPr firstRow="1" bandRow="1">
                <a:tableStyleId>{5940675A-B579-460E-94D1-54222C63F5DA}</a:tableStyleId>
              </a:tblPr>
              <a:tblGrid>
                <a:gridCol w="481263">
                  <a:extLst>
                    <a:ext uri="{9D8B030D-6E8A-4147-A177-3AD203B41FA5}">
                      <a16:colId xmlns:a16="http://schemas.microsoft.com/office/drawing/2014/main" val="1045513878"/>
                    </a:ext>
                  </a:extLst>
                </a:gridCol>
                <a:gridCol w="4694321">
                  <a:extLst>
                    <a:ext uri="{9D8B030D-6E8A-4147-A177-3AD203B41FA5}">
                      <a16:colId xmlns:a16="http://schemas.microsoft.com/office/drawing/2014/main" val="3416061706"/>
                    </a:ext>
                  </a:extLst>
                </a:gridCol>
              </a:tblGrid>
              <a:tr h="370840">
                <a:tc>
                  <a:txBody>
                    <a:bodyPr/>
                    <a:lstStyle/>
                    <a:p>
                      <a:pPr algn="ctr"/>
                      <a:r>
                        <a:rPr lang="en-GB" sz="2400" b="1" dirty="0">
                          <a:latin typeface="Century Gothic" panose="020B0502020202020204" pitchFamily="34" charset="0"/>
                        </a:rPr>
                        <a:t>1</a:t>
                      </a:r>
                    </a:p>
                  </a:txBody>
                  <a:tcPr>
                    <a:solidFill>
                      <a:srgbClr val="FFC000"/>
                    </a:solidFill>
                  </a:tcPr>
                </a:tc>
                <a:tc>
                  <a:txBody>
                    <a:bodyPr/>
                    <a:lstStyle/>
                    <a:p>
                      <a:r>
                        <a:rPr lang="en-GB" sz="2400" dirty="0">
                          <a:latin typeface="Century Gothic" panose="020B0502020202020204" pitchFamily="34" charset="0"/>
                        </a:rPr>
                        <a:t>¿Quién </a:t>
                      </a:r>
                      <a:r>
                        <a:rPr lang="en-GB" sz="2400" dirty="0" err="1">
                          <a:latin typeface="Century Gothic" panose="020B0502020202020204" pitchFamily="34" charset="0"/>
                        </a:rPr>
                        <a:t>eres</a:t>
                      </a:r>
                      <a:r>
                        <a:rPr lang="en-GB" sz="2400" dirty="0">
                          <a:latin typeface="Century Gothic" panose="020B0502020202020204" pitchFamily="34" charset="0"/>
                        </a:rPr>
                        <a:t>?</a:t>
                      </a:r>
                    </a:p>
                  </a:txBody>
                  <a:tcPr>
                    <a:solidFill>
                      <a:schemeClr val="accent4">
                        <a:lumMod val="40000"/>
                        <a:lumOff val="60000"/>
                      </a:schemeClr>
                    </a:solidFill>
                  </a:tcPr>
                </a:tc>
                <a:extLst>
                  <a:ext uri="{0D108BD9-81ED-4DB2-BD59-A6C34878D82A}">
                    <a16:rowId xmlns:a16="http://schemas.microsoft.com/office/drawing/2014/main" val="2233367745"/>
                  </a:ext>
                </a:extLst>
              </a:tr>
              <a:tr h="370840">
                <a:tc>
                  <a:txBody>
                    <a:bodyPr/>
                    <a:lstStyle/>
                    <a:p>
                      <a:pPr algn="ctr"/>
                      <a:r>
                        <a:rPr lang="en-GB" sz="2400" b="1" dirty="0">
                          <a:latin typeface="Century Gothic" panose="020B0502020202020204" pitchFamily="34" charset="0"/>
                        </a:rPr>
                        <a:t>2</a:t>
                      </a:r>
                    </a:p>
                  </a:txBody>
                  <a:tcPr>
                    <a:solidFill>
                      <a:srgbClr val="FFC000"/>
                    </a:solidFill>
                  </a:tcPr>
                </a:tc>
                <a:tc>
                  <a:txBody>
                    <a:bodyPr/>
                    <a:lstStyle/>
                    <a:p>
                      <a:r>
                        <a:rPr lang="en-GB" sz="2400" dirty="0">
                          <a:latin typeface="Century Gothic" panose="020B0502020202020204" pitchFamily="34" charset="0"/>
                        </a:rPr>
                        <a:t>¿Cómo </a:t>
                      </a:r>
                      <a:r>
                        <a:rPr lang="en-GB" sz="2400" dirty="0" err="1">
                          <a:latin typeface="Century Gothic" panose="020B0502020202020204" pitchFamily="34" charset="0"/>
                        </a:rPr>
                        <a:t>eres</a:t>
                      </a:r>
                      <a:r>
                        <a:rPr lang="en-GB" sz="2400" dirty="0">
                          <a:latin typeface="Century Gothic" panose="020B0502020202020204" pitchFamily="34" charset="0"/>
                        </a:rPr>
                        <a:t>?</a:t>
                      </a:r>
                    </a:p>
                  </a:txBody>
                  <a:tcPr>
                    <a:solidFill>
                      <a:schemeClr val="accent4">
                        <a:lumMod val="40000"/>
                        <a:lumOff val="60000"/>
                      </a:schemeClr>
                    </a:solidFill>
                  </a:tcPr>
                </a:tc>
                <a:extLst>
                  <a:ext uri="{0D108BD9-81ED-4DB2-BD59-A6C34878D82A}">
                    <a16:rowId xmlns:a16="http://schemas.microsoft.com/office/drawing/2014/main" val="2684404725"/>
                  </a:ext>
                </a:extLst>
              </a:tr>
              <a:tr h="370840">
                <a:tc>
                  <a:txBody>
                    <a:bodyPr/>
                    <a:lstStyle/>
                    <a:p>
                      <a:pPr algn="ctr"/>
                      <a:r>
                        <a:rPr lang="en-GB" sz="2400" b="1" dirty="0">
                          <a:latin typeface="Century Gothic" panose="020B0502020202020204" pitchFamily="34" charset="0"/>
                        </a:rPr>
                        <a:t>3</a:t>
                      </a:r>
                    </a:p>
                  </a:txBody>
                  <a:tcPr>
                    <a:solidFill>
                      <a:srgbClr val="FFC000"/>
                    </a:solidFill>
                  </a:tcPr>
                </a:tc>
                <a:tc>
                  <a:txBody>
                    <a:bodyPr/>
                    <a:lstStyle/>
                    <a:p>
                      <a:r>
                        <a:rPr lang="en-GB" sz="2400" dirty="0">
                          <a:latin typeface="Century Gothic" panose="020B0502020202020204" pitchFamily="34" charset="0"/>
                        </a:rPr>
                        <a:t>¿Cómo estás?</a:t>
                      </a:r>
                    </a:p>
                  </a:txBody>
                  <a:tcPr>
                    <a:solidFill>
                      <a:schemeClr val="accent4">
                        <a:lumMod val="40000"/>
                        <a:lumOff val="60000"/>
                      </a:schemeClr>
                    </a:solidFill>
                  </a:tcPr>
                </a:tc>
                <a:extLst>
                  <a:ext uri="{0D108BD9-81ED-4DB2-BD59-A6C34878D82A}">
                    <a16:rowId xmlns:a16="http://schemas.microsoft.com/office/drawing/2014/main" val="2006073570"/>
                  </a:ext>
                </a:extLst>
              </a:tr>
              <a:tr h="370840">
                <a:tc>
                  <a:txBody>
                    <a:bodyPr/>
                    <a:lstStyle/>
                    <a:p>
                      <a:pPr algn="ctr"/>
                      <a:r>
                        <a:rPr lang="en-GB" sz="2400" b="1" dirty="0">
                          <a:latin typeface="Century Gothic" panose="020B0502020202020204" pitchFamily="34" charset="0"/>
                        </a:rPr>
                        <a:t>4</a:t>
                      </a:r>
                    </a:p>
                  </a:txBody>
                  <a:tcPr>
                    <a:solidFill>
                      <a:srgbClr val="FFC000"/>
                    </a:solidFill>
                  </a:tcPr>
                </a:tc>
                <a:tc>
                  <a:txBody>
                    <a:bodyPr/>
                    <a:lstStyle/>
                    <a:p>
                      <a:r>
                        <a:rPr lang="en-GB" sz="2400" dirty="0">
                          <a:latin typeface="Century Gothic" panose="020B0502020202020204" pitchFamily="34" charset="0"/>
                        </a:rPr>
                        <a:t>¿Cómo es </a:t>
                      </a:r>
                      <a:r>
                        <a:rPr lang="en-GB" sz="2400" dirty="0" err="1">
                          <a:latin typeface="Century Gothic" panose="020B0502020202020204" pitchFamily="34" charset="0"/>
                        </a:rPr>
                        <a:t>tu</a:t>
                      </a:r>
                      <a:r>
                        <a:rPr lang="en-GB" sz="2400" dirty="0">
                          <a:latin typeface="Century Gothic" panose="020B0502020202020204" pitchFamily="34" charset="0"/>
                        </a:rPr>
                        <a:t> amiga?</a:t>
                      </a:r>
                    </a:p>
                  </a:txBody>
                  <a:tcPr>
                    <a:solidFill>
                      <a:schemeClr val="accent4">
                        <a:lumMod val="40000"/>
                        <a:lumOff val="60000"/>
                      </a:schemeClr>
                    </a:solidFill>
                  </a:tcPr>
                </a:tc>
                <a:extLst>
                  <a:ext uri="{0D108BD9-81ED-4DB2-BD59-A6C34878D82A}">
                    <a16:rowId xmlns:a16="http://schemas.microsoft.com/office/drawing/2014/main" val="2017317331"/>
                  </a:ext>
                </a:extLst>
              </a:tr>
              <a:tr h="370840">
                <a:tc>
                  <a:txBody>
                    <a:bodyPr/>
                    <a:lstStyle/>
                    <a:p>
                      <a:pPr algn="ctr"/>
                      <a:r>
                        <a:rPr lang="en-GB" sz="2400" b="1" dirty="0">
                          <a:latin typeface="Century Gothic" panose="020B0502020202020204" pitchFamily="34" charset="0"/>
                        </a:rPr>
                        <a:t>5</a:t>
                      </a:r>
                    </a:p>
                  </a:txBody>
                  <a:tcPr>
                    <a:solidFill>
                      <a:srgbClr val="FFC000"/>
                    </a:solidFill>
                  </a:tcPr>
                </a:tc>
                <a:tc>
                  <a:txBody>
                    <a:bodyPr/>
                    <a:lstStyle/>
                    <a:p>
                      <a:r>
                        <a:rPr lang="en-GB" sz="2400" dirty="0">
                          <a:latin typeface="Century Gothic" panose="020B0502020202020204" pitchFamily="34" charset="0"/>
                        </a:rPr>
                        <a:t>¿Qué tienes en </a:t>
                      </a:r>
                      <a:r>
                        <a:rPr lang="en-GB" sz="2400" dirty="0" err="1">
                          <a:latin typeface="Century Gothic" panose="020B0502020202020204" pitchFamily="34" charset="0"/>
                        </a:rPr>
                        <a:t>tu</a:t>
                      </a:r>
                      <a:r>
                        <a:rPr lang="en-GB" sz="2400" dirty="0">
                          <a:latin typeface="Century Gothic" panose="020B0502020202020204" pitchFamily="34" charset="0"/>
                        </a:rPr>
                        <a:t> mochila*?</a:t>
                      </a:r>
                    </a:p>
                  </a:txBody>
                  <a:tcPr>
                    <a:solidFill>
                      <a:schemeClr val="accent4">
                        <a:lumMod val="40000"/>
                        <a:lumOff val="60000"/>
                      </a:schemeClr>
                    </a:solidFill>
                  </a:tcPr>
                </a:tc>
                <a:extLst>
                  <a:ext uri="{0D108BD9-81ED-4DB2-BD59-A6C34878D82A}">
                    <a16:rowId xmlns:a16="http://schemas.microsoft.com/office/drawing/2014/main" val="4062598059"/>
                  </a:ext>
                </a:extLst>
              </a:tr>
              <a:tr h="370840">
                <a:tc>
                  <a:txBody>
                    <a:bodyPr/>
                    <a:lstStyle/>
                    <a:p>
                      <a:pPr algn="ctr"/>
                      <a:r>
                        <a:rPr lang="en-GB" sz="2400" b="1" dirty="0">
                          <a:latin typeface="Century Gothic" panose="020B0502020202020204" pitchFamily="34" charset="0"/>
                        </a:rPr>
                        <a:t>6</a:t>
                      </a:r>
                    </a:p>
                  </a:txBody>
                  <a:tcPr>
                    <a:solidFill>
                      <a:srgbClr val="FFC000"/>
                    </a:solidFill>
                  </a:tcPr>
                </a:tc>
                <a:tc>
                  <a:txBody>
                    <a:bodyPr/>
                    <a:lstStyle/>
                    <a:p>
                      <a:r>
                        <a:rPr lang="en-GB" sz="2400" dirty="0">
                          <a:latin typeface="Century Gothic" panose="020B0502020202020204" pitchFamily="34" charset="0"/>
                        </a:rPr>
                        <a:t>¿</a:t>
                      </a:r>
                      <a:r>
                        <a:rPr lang="en-GB" sz="2400" dirty="0" err="1">
                          <a:latin typeface="Century Gothic" panose="020B0502020202020204" pitchFamily="34" charset="0"/>
                        </a:rPr>
                        <a:t>Dónde</a:t>
                      </a:r>
                      <a:r>
                        <a:rPr lang="en-GB" sz="2400" dirty="0">
                          <a:latin typeface="Century Gothic" panose="020B0502020202020204" pitchFamily="34" charset="0"/>
                        </a:rPr>
                        <a:t> está Murcia?</a:t>
                      </a:r>
                    </a:p>
                  </a:txBody>
                  <a:tcPr>
                    <a:solidFill>
                      <a:schemeClr val="accent4">
                        <a:lumMod val="40000"/>
                        <a:lumOff val="60000"/>
                      </a:schemeClr>
                    </a:solidFill>
                  </a:tcPr>
                </a:tc>
                <a:extLst>
                  <a:ext uri="{0D108BD9-81ED-4DB2-BD59-A6C34878D82A}">
                    <a16:rowId xmlns:a16="http://schemas.microsoft.com/office/drawing/2014/main" val="2327418639"/>
                  </a:ext>
                </a:extLst>
              </a:tr>
            </a:tbl>
          </a:graphicData>
        </a:graphic>
      </p:graphicFrame>
      <p:graphicFrame>
        <p:nvGraphicFramePr>
          <p:cNvPr id="18" name="Table 8">
            <a:extLst>
              <a:ext uri="{FF2B5EF4-FFF2-40B4-BE49-F238E27FC236}">
                <a16:creationId xmlns:a16="http://schemas.microsoft.com/office/drawing/2014/main" id="{C97C7BFA-4F36-72D6-966A-777ED22B0F01}"/>
              </a:ext>
            </a:extLst>
          </p:cNvPr>
          <p:cNvGraphicFramePr>
            <a:graphicFrameLocks noGrp="1"/>
          </p:cNvGraphicFramePr>
          <p:nvPr>
            <p:extLst>
              <p:ext uri="{D42A27DB-BD31-4B8C-83A1-F6EECF244321}">
                <p14:modId xmlns:p14="http://schemas.microsoft.com/office/powerpoint/2010/main" val="3189204978"/>
              </p:ext>
            </p:extLst>
          </p:nvPr>
        </p:nvGraphicFramePr>
        <p:xfrm>
          <a:off x="560889" y="4647836"/>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1045513878"/>
                    </a:ext>
                  </a:extLst>
                </a:gridCol>
                <a:gridCol w="3098775">
                  <a:extLst>
                    <a:ext uri="{9D8B030D-6E8A-4147-A177-3AD203B41FA5}">
                      <a16:colId xmlns:a16="http://schemas.microsoft.com/office/drawing/2014/main" val="3416061706"/>
                    </a:ext>
                  </a:extLst>
                </a:gridCol>
              </a:tblGrid>
              <a:tr h="370840">
                <a:tc>
                  <a:txBody>
                    <a:bodyPr/>
                    <a:lstStyle/>
                    <a:p>
                      <a:r>
                        <a:rPr lang="en-GB" sz="2400" b="1" dirty="0">
                          <a:latin typeface="Century Gothic" panose="020B0502020202020204" pitchFamily="34" charset="0"/>
                        </a:rPr>
                        <a:t>A</a:t>
                      </a:r>
                    </a:p>
                  </a:txBody>
                  <a:tcPr>
                    <a:solidFill>
                      <a:schemeClr val="accent4"/>
                    </a:solidFill>
                  </a:tcPr>
                </a:tc>
                <a:tc>
                  <a:txBody>
                    <a:bodyPr/>
                    <a:lstStyle/>
                    <a:p>
                      <a:r>
                        <a:rPr lang="en-GB" sz="2400" dirty="0">
                          <a:latin typeface="Century Gothic" panose="020B0502020202020204" pitchFamily="34" charset="0"/>
                        </a:rPr>
                        <a:t>¡Es muy </a:t>
                      </a:r>
                      <a:r>
                        <a:rPr lang="en-GB" sz="2400" dirty="0" err="1">
                          <a:latin typeface="Century Gothic" panose="020B0502020202020204" pitchFamily="34" charset="0"/>
                        </a:rPr>
                        <a:t>alta</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bl>
          </a:graphicData>
        </a:graphic>
      </p:graphicFrame>
      <p:graphicFrame>
        <p:nvGraphicFramePr>
          <p:cNvPr id="19" name="Table 18">
            <a:extLst>
              <a:ext uri="{FF2B5EF4-FFF2-40B4-BE49-F238E27FC236}">
                <a16:creationId xmlns:a16="http://schemas.microsoft.com/office/drawing/2014/main" id="{621FB077-BE1D-472E-3179-288318110703}"/>
              </a:ext>
            </a:extLst>
          </p:cNvPr>
          <p:cNvGraphicFramePr>
            <a:graphicFrameLocks noGrp="1"/>
          </p:cNvGraphicFramePr>
          <p:nvPr>
            <p:extLst>
              <p:ext uri="{D42A27DB-BD31-4B8C-83A1-F6EECF244321}">
                <p14:modId xmlns:p14="http://schemas.microsoft.com/office/powerpoint/2010/main" val="1484759404"/>
              </p:ext>
            </p:extLst>
          </p:nvPr>
        </p:nvGraphicFramePr>
        <p:xfrm>
          <a:off x="560889" y="5142318"/>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3283114692"/>
                    </a:ext>
                  </a:extLst>
                </a:gridCol>
                <a:gridCol w="3098775">
                  <a:extLst>
                    <a:ext uri="{9D8B030D-6E8A-4147-A177-3AD203B41FA5}">
                      <a16:colId xmlns:a16="http://schemas.microsoft.com/office/drawing/2014/main" val="2213545037"/>
                    </a:ext>
                  </a:extLst>
                </a:gridCol>
              </a:tblGrid>
              <a:tr h="370840">
                <a:tc>
                  <a:txBody>
                    <a:bodyPr/>
                    <a:lstStyle/>
                    <a:p>
                      <a:r>
                        <a:rPr lang="en-GB" sz="2400" b="1" dirty="0">
                          <a:latin typeface="Century Gothic" panose="020B0502020202020204" pitchFamily="34" charset="0"/>
                        </a:rPr>
                        <a:t>B</a:t>
                      </a:r>
                    </a:p>
                  </a:txBody>
                  <a:tcPr>
                    <a:solidFill>
                      <a:schemeClr val="accent4"/>
                    </a:solidFill>
                  </a:tcPr>
                </a:tc>
                <a:tc>
                  <a:txBody>
                    <a:bodyPr/>
                    <a:lstStyle/>
                    <a:p>
                      <a:r>
                        <a:rPr lang="en-GB" sz="2400" dirty="0">
                          <a:latin typeface="Century Gothic" panose="020B0502020202020204" pitchFamily="34" charset="0"/>
                        </a:rPr>
                        <a:t>Soy Celeste.</a:t>
                      </a:r>
                    </a:p>
                  </a:txBody>
                  <a:tcPr/>
                </a:tc>
                <a:extLst>
                  <a:ext uri="{0D108BD9-81ED-4DB2-BD59-A6C34878D82A}">
                    <a16:rowId xmlns:a16="http://schemas.microsoft.com/office/drawing/2014/main" val="848581294"/>
                  </a:ext>
                </a:extLst>
              </a:tr>
            </a:tbl>
          </a:graphicData>
        </a:graphic>
      </p:graphicFrame>
      <p:graphicFrame>
        <p:nvGraphicFramePr>
          <p:cNvPr id="20" name="Table 19">
            <a:extLst>
              <a:ext uri="{FF2B5EF4-FFF2-40B4-BE49-F238E27FC236}">
                <a16:creationId xmlns:a16="http://schemas.microsoft.com/office/drawing/2014/main" id="{B4F28196-A713-5130-0CC5-1C5CB19D1998}"/>
              </a:ext>
            </a:extLst>
          </p:cNvPr>
          <p:cNvGraphicFramePr>
            <a:graphicFrameLocks noGrp="1"/>
          </p:cNvGraphicFramePr>
          <p:nvPr>
            <p:extLst>
              <p:ext uri="{D42A27DB-BD31-4B8C-83A1-F6EECF244321}">
                <p14:modId xmlns:p14="http://schemas.microsoft.com/office/powerpoint/2010/main" val="2952225103"/>
              </p:ext>
            </p:extLst>
          </p:nvPr>
        </p:nvGraphicFramePr>
        <p:xfrm>
          <a:off x="560889" y="5665344"/>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2020203560"/>
                    </a:ext>
                  </a:extLst>
                </a:gridCol>
                <a:gridCol w="3098775">
                  <a:extLst>
                    <a:ext uri="{9D8B030D-6E8A-4147-A177-3AD203B41FA5}">
                      <a16:colId xmlns:a16="http://schemas.microsoft.com/office/drawing/2014/main" val="2262931654"/>
                    </a:ext>
                  </a:extLst>
                </a:gridCol>
              </a:tblGrid>
              <a:tr h="370840">
                <a:tc>
                  <a:txBody>
                    <a:bodyPr/>
                    <a:lstStyle/>
                    <a:p>
                      <a:r>
                        <a:rPr lang="en-GB" sz="2400" b="1" dirty="0">
                          <a:latin typeface="Century Gothic" panose="020B0502020202020204" pitchFamily="34" charset="0"/>
                        </a:rPr>
                        <a:t>C</a:t>
                      </a:r>
                    </a:p>
                  </a:txBody>
                  <a:tcPr>
                    <a:solidFill>
                      <a:schemeClr val="accent4"/>
                    </a:solidFill>
                  </a:tcPr>
                </a:tc>
                <a:tc>
                  <a:txBody>
                    <a:bodyPr/>
                    <a:lstStyle/>
                    <a:p>
                      <a:r>
                        <a:rPr lang="en-GB" sz="2400" dirty="0">
                          <a:latin typeface="Century Gothic" panose="020B0502020202020204" pitchFamily="34" charset="0"/>
                        </a:rPr>
                        <a:t>Tengo un </a:t>
                      </a:r>
                      <a:r>
                        <a:rPr lang="en-GB" sz="2400" dirty="0" err="1">
                          <a:latin typeface="Century Gothic" panose="020B0502020202020204" pitchFamily="34" charset="0"/>
                        </a:rPr>
                        <a:t>libro</a:t>
                      </a:r>
                      <a:r>
                        <a:rPr lang="en-GB" sz="2400" dirty="0">
                          <a:latin typeface="Century Gothic" panose="020B0502020202020204" pitchFamily="34" charset="0"/>
                        </a:rPr>
                        <a:t>.</a:t>
                      </a:r>
                    </a:p>
                  </a:txBody>
                  <a:tcPr/>
                </a:tc>
                <a:extLst>
                  <a:ext uri="{0D108BD9-81ED-4DB2-BD59-A6C34878D82A}">
                    <a16:rowId xmlns:a16="http://schemas.microsoft.com/office/drawing/2014/main" val="2738199930"/>
                  </a:ext>
                </a:extLst>
              </a:tr>
            </a:tbl>
          </a:graphicData>
        </a:graphic>
      </p:graphicFrame>
      <p:graphicFrame>
        <p:nvGraphicFramePr>
          <p:cNvPr id="21" name="Table 20">
            <a:extLst>
              <a:ext uri="{FF2B5EF4-FFF2-40B4-BE49-F238E27FC236}">
                <a16:creationId xmlns:a16="http://schemas.microsoft.com/office/drawing/2014/main" id="{E3AFC2E7-5B3C-1DC5-0C56-437D8ED3AB0F}"/>
              </a:ext>
            </a:extLst>
          </p:cNvPr>
          <p:cNvGraphicFramePr>
            <a:graphicFrameLocks noGrp="1"/>
          </p:cNvGraphicFramePr>
          <p:nvPr>
            <p:extLst>
              <p:ext uri="{D42A27DB-BD31-4B8C-83A1-F6EECF244321}">
                <p14:modId xmlns:p14="http://schemas.microsoft.com/office/powerpoint/2010/main" val="3935689541"/>
              </p:ext>
            </p:extLst>
          </p:nvPr>
        </p:nvGraphicFramePr>
        <p:xfrm>
          <a:off x="4144039" y="4647836"/>
          <a:ext cx="4267200" cy="457200"/>
        </p:xfrm>
        <a:graphic>
          <a:graphicData uri="http://schemas.openxmlformats.org/drawingml/2006/table">
            <a:tbl>
              <a:tblPr firstRow="1" bandRow="1">
                <a:tableStyleId>{5940675A-B579-460E-94D1-54222C63F5DA}</a:tableStyleId>
              </a:tblPr>
              <a:tblGrid>
                <a:gridCol w="403898">
                  <a:extLst>
                    <a:ext uri="{9D8B030D-6E8A-4147-A177-3AD203B41FA5}">
                      <a16:colId xmlns:a16="http://schemas.microsoft.com/office/drawing/2014/main" val="948096372"/>
                    </a:ext>
                  </a:extLst>
                </a:gridCol>
                <a:gridCol w="3863302">
                  <a:extLst>
                    <a:ext uri="{9D8B030D-6E8A-4147-A177-3AD203B41FA5}">
                      <a16:colId xmlns:a16="http://schemas.microsoft.com/office/drawing/2014/main" val="1424286683"/>
                    </a:ext>
                  </a:extLst>
                </a:gridCol>
              </a:tblGrid>
              <a:tr h="370840">
                <a:tc>
                  <a:txBody>
                    <a:bodyPr/>
                    <a:lstStyle/>
                    <a:p>
                      <a:r>
                        <a:rPr lang="en-GB" sz="2400" b="1" dirty="0">
                          <a:latin typeface="Century Gothic" panose="020B0502020202020204" pitchFamily="34" charset="0"/>
                        </a:rPr>
                        <a:t>D</a:t>
                      </a:r>
                    </a:p>
                  </a:txBody>
                  <a:tcPr>
                    <a:solidFill>
                      <a:schemeClr val="accent4"/>
                    </a:solidFill>
                  </a:tcPr>
                </a:tc>
                <a:tc>
                  <a:txBody>
                    <a:bodyPr/>
                    <a:lstStyle/>
                    <a:p>
                      <a:r>
                        <a:rPr lang="en-GB" sz="2400" dirty="0">
                          <a:latin typeface="Century Gothic" panose="020B0502020202020204" pitchFamily="34" charset="0"/>
                        </a:rPr>
                        <a:t>Soy </a:t>
                      </a:r>
                      <a:r>
                        <a:rPr lang="en-GB" sz="2400" dirty="0" err="1">
                          <a:latin typeface="Century Gothic" panose="020B0502020202020204" pitchFamily="34" charset="0"/>
                        </a:rPr>
                        <a:t>alegre</a:t>
                      </a:r>
                      <a:r>
                        <a:rPr lang="en-GB" sz="2400" dirty="0">
                          <a:latin typeface="Century Gothic" panose="020B0502020202020204" pitchFamily="34" charset="0"/>
                        </a:rPr>
                        <a:t> y </a:t>
                      </a:r>
                      <a:r>
                        <a:rPr lang="en-GB" sz="2400" dirty="0" err="1">
                          <a:latin typeface="Century Gothic" panose="020B0502020202020204" pitchFamily="34" charset="0"/>
                        </a:rPr>
                        <a:t>simpática</a:t>
                      </a:r>
                      <a:r>
                        <a:rPr lang="en-GB" sz="2400" dirty="0">
                          <a:latin typeface="Century Gothic" panose="020B0502020202020204" pitchFamily="34" charset="0"/>
                        </a:rPr>
                        <a:t>.</a:t>
                      </a:r>
                    </a:p>
                  </a:txBody>
                  <a:tcPr/>
                </a:tc>
                <a:extLst>
                  <a:ext uri="{0D108BD9-81ED-4DB2-BD59-A6C34878D82A}">
                    <a16:rowId xmlns:a16="http://schemas.microsoft.com/office/drawing/2014/main" val="2625478423"/>
                  </a:ext>
                </a:extLst>
              </a:tr>
            </a:tbl>
          </a:graphicData>
        </a:graphic>
      </p:graphicFrame>
      <p:graphicFrame>
        <p:nvGraphicFramePr>
          <p:cNvPr id="22" name="Table 21">
            <a:extLst>
              <a:ext uri="{FF2B5EF4-FFF2-40B4-BE49-F238E27FC236}">
                <a16:creationId xmlns:a16="http://schemas.microsoft.com/office/drawing/2014/main" id="{8610D61A-000D-22AD-D2FE-7168AEEAA534}"/>
              </a:ext>
            </a:extLst>
          </p:cNvPr>
          <p:cNvGraphicFramePr>
            <a:graphicFrameLocks noGrp="1"/>
          </p:cNvGraphicFramePr>
          <p:nvPr>
            <p:extLst>
              <p:ext uri="{D42A27DB-BD31-4B8C-83A1-F6EECF244321}">
                <p14:modId xmlns:p14="http://schemas.microsoft.com/office/powerpoint/2010/main" val="4098921259"/>
              </p:ext>
            </p:extLst>
          </p:nvPr>
        </p:nvGraphicFramePr>
        <p:xfrm>
          <a:off x="4144039" y="5140734"/>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3772847272"/>
                    </a:ext>
                  </a:extLst>
                </a:gridCol>
                <a:gridCol w="3098775">
                  <a:extLst>
                    <a:ext uri="{9D8B030D-6E8A-4147-A177-3AD203B41FA5}">
                      <a16:colId xmlns:a16="http://schemas.microsoft.com/office/drawing/2014/main" val="4059080485"/>
                    </a:ext>
                  </a:extLst>
                </a:gridCol>
              </a:tblGrid>
              <a:tr h="370840">
                <a:tc>
                  <a:txBody>
                    <a:bodyPr/>
                    <a:lstStyle/>
                    <a:p>
                      <a:r>
                        <a:rPr lang="en-GB" sz="2400" b="1" dirty="0">
                          <a:latin typeface="Century Gothic" panose="020B0502020202020204" pitchFamily="34" charset="0"/>
                        </a:rPr>
                        <a:t>E</a:t>
                      </a:r>
                    </a:p>
                  </a:txBody>
                  <a:tcPr>
                    <a:solidFill>
                      <a:schemeClr val="accent4"/>
                    </a:solidFill>
                  </a:tcPr>
                </a:tc>
                <a:tc>
                  <a:txBody>
                    <a:bodyPr/>
                    <a:lstStyle/>
                    <a:p>
                      <a:r>
                        <a:rPr lang="en-GB" sz="2400" dirty="0">
                          <a:latin typeface="Century Gothic" panose="020B0502020202020204" pitchFamily="34" charset="0"/>
                        </a:rPr>
                        <a:t>Está en España.</a:t>
                      </a:r>
                    </a:p>
                  </a:txBody>
                  <a:tcPr/>
                </a:tc>
                <a:extLst>
                  <a:ext uri="{0D108BD9-81ED-4DB2-BD59-A6C34878D82A}">
                    <a16:rowId xmlns:a16="http://schemas.microsoft.com/office/drawing/2014/main" val="2049780982"/>
                  </a:ext>
                </a:extLst>
              </a:tr>
            </a:tbl>
          </a:graphicData>
        </a:graphic>
      </p:graphicFrame>
      <p:graphicFrame>
        <p:nvGraphicFramePr>
          <p:cNvPr id="23" name="Table 22">
            <a:extLst>
              <a:ext uri="{FF2B5EF4-FFF2-40B4-BE49-F238E27FC236}">
                <a16:creationId xmlns:a16="http://schemas.microsoft.com/office/drawing/2014/main" id="{CB2B2CBA-5E28-918A-B925-0A4D55F47D5B}"/>
              </a:ext>
            </a:extLst>
          </p:cNvPr>
          <p:cNvGraphicFramePr>
            <a:graphicFrameLocks noGrp="1"/>
          </p:cNvGraphicFramePr>
          <p:nvPr>
            <p:extLst>
              <p:ext uri="{D42A27DB-BD31-4B8C-83A1-F6EECF244321}">
                <p14:modId xmlns:p14="http://schemas.microsoft.com/office/powerpoint/2010/main" val="3058215379"/>
              </p:ext>
            </p:extLst>
          </p:nvPr>
        </p:nvGraphicFramePr>
        <p:xfrm>
          <a:off x="4144039" y="5634450"/>
          <a:ext cx="3505294" cy="457200"/>
        </p:xfrm>
        <a:graphic>
          <a:graphicData uri="http://schemas.openxmlformats.org/drawingml/2006/table">
            <a:tbl>
              <a:tblPr firstRow="1" bandRow="1">
                <a:tableStyleId>{5940675A-B579-460E-94D1-54222C63F5DA}</a:tableStyleId>
              </a:tblPr>
              <a:tblGrid>
                <a:gridCol w="406519">
                  <a:extLst>
                    <a:ext uri="{9D8B030D-6E8A-4147-A177-3AD203B41FA5}">
                      <a16:colId xmlns:a16="http://schemas.microsoft.com/office/drawing/2014/main" val="1554229350"/>
                    </a:ext>
                  </a:extLst>
                </a:gridCol>
                <a:gridCol w="3098775">
                  <a:extLst>
                    <a:ext uri="{9D8B030D-6E8A-4147-A177-3AD203B41FA5}">
                      <a16:colId xmlns:a16="http://schemas.microsoft.com/office/drawing/2014/main" val="2763545801"/>
                    </a:ext>
                  </a:extLst>
                </a:gridCol>
              </a:tblGrid>
              <a:tr h="370840">
                <a:tc>
                  <a:txBody>
                    <a:bodyPr/>
                    <a:lstStyle/>
                    <a:p>
                      <a:r>
                        <a:rPr lang="en-GB" sz="2400" b="1" dirty="0">
                          <a:latin typeface="Century Gothic" panose="020B0502020202020204" pitchFamily="34" charset="0"/>
                        </a:rPr>
                        <a:t>F</a:t>
                      </a:r>
                    </a:p>
                  </a:txBody>
                  <a:tcPr>
                    <a:solidFill>
                      <a:schemeClr val="accent4"/>
                    </a:solidFill>
                  </a:tcPr>
                </a:tc>
                <a:tc>
                  <a:txBody>
                    <a:bodyPr/>
                    <a:lstStyle/>
                    <a:p>
                      <a:r>
                        <a:rPr lang="en-GB" sz="2400" dirty="0">
                          <a:latin typeface="Century Gothic" panose="020B0502020202020204" pitchFamily="34" charset="0"/>
                        </a:rPr>
                        <a:t>Hoy estoy </a:t>
                      </a:r>
                      <a:r>
                        <a:rPr lang="en-GB" sz="2400" dirty="0" err="1">
                          <a:latin typeface="Century Gothic" panose="020B0502020202020204" pitchFamily="34" charset="0"/>
                        </a:rPr>
                        <a:t>nerviosa</a:t>
                      </a:r>
                      <a:r>
                        <a:rPr lang="en-GB" sz="2400" dirty="0">
                          <a:latin typeface="Century Gothic" panose="020B0502020202020204" pitchFamily="34" charset="0"/>
                        </a:rPr>
                        <a:t>.</a:t>
                      </a:r>
                    </a:p>
                  </a:txBody>
                  <a:tcPr/>
                </a:tc>
                <a:extLst>
                  <a:ext uri="{0D108BD9-81ED-4DB2-BD59-A6C34878D82A}">
                    <a16:rowId xmlns:a16="http://schemas.microsoft.com/office/drawing/2014/main" val="1919585997"/>
                  </a:ext>
                </a:extLst>
              </a:tr>
            </a:tbl>
          </a:graphicData>
        </a:graphic>
      </p:graphicFrame>
      <p:graphicFrame>
        <p:nvGraphicFramePr>
          <p:cNvPr id="24" name="Table 23">
            <a:extLst>
              <a:ext uri="{FF2B5EF4-FFF2-40B4-BE49-F238E27FC236}">
                <a16:creationId xmlns:a16="http://schemas.microsoft.com/office/drawing/2014/main" id="{C16601DA-2E7F-71EC-612B-B36819818196}"/>
              </a:ext>
            </a:extLst>
          </p:cNvPr>
          <p:cNvGraphicFramePr>
            <a:graphicFrameLocks noGrp="1"/>
          </p:cNvGraphicFramePr>
          <p:nvPr/>
        </p:nvGraphicFramePr>
        <p:xfrm>
          <a:off x="5753100" y="1421772"/>
          <a:ext cx="2343150" cy="457200"/>
        </p:xfrm>
        <a:graphic>
          <a:graphicData uri="http://schemas.openxmlformats.org/drawingml/2006/table">
            <a:tbl>
              <a:tblPr firstRow="1" bandRow="1">
                <a:tableStyleId>{5940675A-B579-460E-94D1-54222C63F5DA}</a:tableStyleId>
              </a:tblPr>
              <a:tblGrid>
                <a:gridCol w="2343150">
                  <a:extLst>
                    <a:ext uri="{9D8B030D-6E8A-4147-A177-3AD203B41FA5}">
                      <a16:colId xmlns:a16="http://schemas.microsoft.com/office/drawing/2014/main" val="1424286683"/>
                    </a:ext>
                  </a:extLst>
                </a:gridCol>
              </a:tblGrid>
              <a:tr h="370840">
                <a:tc>
                  <a:txBody>
                    <a:bodyPr/>
                    <a:lstStyle/>
                    <a:p>
                      <a:r>
                        <a:rPr lang="en-GB" sz="2400" dirty="0">
                          <a:latin typeface="Century Gothic" panose="020B0502020202020204" pitchFamily="34" charset="0"/>
                        </a:rPr>
                        <a:t>Soy Celeste.</a:t>
                      </a:r>
                    </a:p>
                  </a:txBody>
                  <a:tcPr/>
                </a:tc>
                <a:extLst>
                  <a:ext uri="{0D108BD9-81ED-4DB2-BD59-A6C34878D82A}">
                    <a16:rowId xmlns:a16="http://schemas.microsoft.com/office/drawing/2014/main" val="2625478423"/>
                  </a:ext>
                </a:extLst>
              </a:tr>
            </a:tbl>
          </a:graphicData>
        </a:graphic>
      </p:graphicFrame>
      <p:graphicFrame>
        <p:nvGraphicFramePr>
          <p:cNvPr id="25" name="Table 24">
            <a:extLst>
              <a:ext uri="{FF2B5EF4-FFF2-40B4-BE49-F238E27FC236}">
                <a16:creationId xmlns:a16="http://schemas.microsoft.com/office/drawing/2014/main" id="{BB1E5F0A-C387-37C2-7388-1BAB617BCA43}"/>
              </a:ext>
            </a:extLst>
          </p:cNvPr>
          <p:cNvGraphicFramePr>
            <a:graphicFrameLocks noGrp="1"/>
          </p:cNvGraphicFramePr>
          <p:nvPr/>
        </p:nvGraphicFramePr>
        <p:xfrm>
          <a:off x="5753099" y="1878972"/>
          <a:ext cx="3854962" cy="457200"/>
        </p:xfrm>
        <a:graphic>
          <a:graphicData uri="http://schemas.openxmlformats.org/drawingml/2006/table">
            <a:tbl>
              <a:tblPr firstRow="1" bandRow="1">
                <a:tableStyleId>{5940675A-B579-460E-94D1-54222C63F5DA}</a:tableStyleId>
              </a:tblPr>
              <a:tblGrid>
                <a:gridCol w="3854962">
                  <a:extLst>
                    <a:ext uri="{9D8B030D-6E8A-4147-A177-3AD203B41FA5}">
                      <a16:colId xmlns:a16="http://schemas.microsoft.com/office/drawing/2014/main" val="2763545801"/>
                    </a:ext>
                  </a:extLst>
                </a:gridCol>
              </a:tblGrid>
              <a:tr h="370840">
                <a:tc>
                  <a:txBody>
                    <a:bodyPr/>
                    <a:lstStyle/>
                    <a:p>
                      <a:r>
                        <a:rPr lang="en-GB" sz="2400" dirty="0">
                          <a:latin typeface="Century Gothic" panose="020B0502020202020204" pitchFamily="34" charset="0"/>
                        </a:rPr>
                        <a:t>Soy </a:t>
                      </a:r>
                      <a:r>
                        <a:rPr lang="en-GB" sz="2400" dirty="0" err="1">
                          <a:latin typeface="Century Gothic" panose="020B0502020202020204" pitchFamily="34" charset="0"/>
                        </a:rPr>
                        <a:t>alegre</a:t>
                      </a:r>
                      <a:r>
                        <a:rPr lang="en-GB" sz="2400" dirty="0">
                          <a:latin typeface="Century Gothic" panose="020B0502020202020204" pitchFamily="34" charset="0"/>
                        </a:rPr>
                        <a:t> y </a:t>
                      </a:r>
                      <a:r>
                        <a:rPr lang="en-GB" sz="2400" dirty="0" err="1">
                          <a:latin typeface="Century Gothic" panose="020B0502020202020204" pitchFamily="34" charset="0"/>
                        </a:rPr>
                        <a:t>simpática</a:t>
                      </a:r>
                      <a:r>
                        <a:rPr lang="en-GB" sz="2400" dirty="0">
                          <a:latin typeface="Century Gothic" panose="020B0502020202020204" pitchFamily="34" charset="0"/>
                        </a:rPr>
                        <a:t>.</a:t>
                      </a:r>
                    </a:p>
                  </a:txBody>
                  <a:tcPr/>
                </a:tc>
                <a:extLst>
                  <a:ext uri="{0D108BD9-81ED-4DB2-BD59-A6C34878D82A}">
                    <a16:rowId xmlns:a16="http://schemas.microsoft.com/office/drawing/2014/main" val="1919585997"/>
                  </a:ext>
                </a:extLst>
              </a:tr>
            </a:tbl>
          </a:graphicData>
        </a:graphic>
      </p:graphicFrame>
      <p:graphicFrame>
        <p:nvGraphicFramePr>
          <p:cNvPr id="26" name="Table 25">
            <a:extLst>
              <a:ext uri="{FF2B5EF4-FFF2-40B4-BE49-F238E27FC236}">
                <a16:creationId xmlns:a16="http://schemas.microsoft.com/office/drawing/2014/main" id="{1A7D6152-621A-81BA-77BF-B387E522D163}"/>
              </a:ext>
            </a:extLst>
          </p:cNvPr>
          <p:cNvGraphicFramePr>
            <a:graphicFrameLocks noGrp="1"/>
          </p:cNvGraphicFramePr>
          <p:nvPr/>
        </p:nvGraphicFramePr>
        <p:xfrm>
          <a:off x="5753099" y="2334971"/>
          <a:ext cx="3098775" cy="457200"/>
        </p:xfrm>
        <a:graphic>
          <a:graphicData uri="http://schemas.openxmlformats.org/drawingml/2006/table">
            <a:tbl>
              <a:tblPr firstRow="1" bandRow="1">
                <a:tableStyleId>{5940675A-B579-460E-94D1-54222C63F5DA}</a:tableStyleId>
              </a:tblPr>
              <a:tblGrid>
                <a:gridCol w="3098775">
                  <a:extLst>
                    <a:ext uri="{9D8B030D-6E8A-4147-A177-3AD203B41FA5}">
                      <a16:colId xmlns:a16="http://schemas.microsoft.com/office/drawing/2014/main" val="4059080485"/>
                    </a:ext>
                  </a:extLst>
                </a:gridCol>
              </a:tblGrid>
              <a:tr h="370840">
                <a:tc>
                  <a:txBody>
                    <a:bodyPr/>
                    <a:lstStyle/>
                    <a:p>
                      <a:r>
                        <a:rPr lang="en-GB" sz="2400" dirty="0">
                          <a:latin typeface="Century Gothic" panose="020B0502020202020204" pitchFamily="34" charset="0"/>
                        </a:rPr>
                        <a:t>Hoy estoy </a:t>
                      </a:r>
                      <a:r>
                        <a:rPr lang="en-GB" sz="2400" dirty="0" err="1">
                          <a:latin typeface="Century Gothic" panose="020B0502020202020204" pitchFamily="34" charset="0"/>
                        </a:rPr>
                        <a:t>nerviosa</a:t>
                      </a:r>
                      <a:r>
                        <a:rPr lang="en-GB" sz="2400" dirty="0">
                          <a:latin typeface="Century Gothic" panose="020B0502020202020204" pitchFamily="34" charset="0"/>
                        </a:rPr>
                        <a:t>.</a:t>
                      </a:r>
                    </a:p>
                  </a:txBody>
                  <a:tcPr/>
                </a:tc>
                <a:extLst>
                  <a:ext uri="{0D108BD9-81ED-4DB2-BD59-A6C34878D82A}">
                    <a16:rowId xmlns:a16="http://schemas.microsoft.com/office/drawing/2014/main" val="2049780982"/>
                  </a:ext>
                </a:extLst>
              </a:tr>
            </a:tbl>
          </a:graphicData>
        </a:graphic>
      </p:graphicFrame>
      <p:graphicFrame>
        <p:nvGraphicFramePr>
          <p:cNvPr id="27" name="Table 26">
            <a:extLst>
              <a:ext uri="{FF2B5EF4-FFF2-40B4-BE49-F238E27FC236}">
                <a16:creationId xmlns:a16="http://schemas.microsoft.com/office/drawing/2014/main" id="{2A22405E-F638-E5AB-87D0-223AA9B77930}"/>
              </a:ext>
            </a:extLst>
          </p:cNvPr>
          <p:cNvGraphicFramePr>
            <a:graphicFrameLocks noGrp="1"/>
          </p:cNvGraphicFramePr>
          <p:nvPr/>
        </p:nvGraphicFramePr>
        <p:xfrm>
          <a:off x="5753100" y="2789769"/>
          <a:ext cx="2190750" cy="457200"/>
        </p:xfrm>
        <a:graphic>
          <a:graphicData uri="http://schemas.openxmlformats.org/drawingml/2006/table">
            <a:tbl>
              <a:tblPr firstRow="1" bandRow="1">
                <a:tableStyleId>{5940675A-B579-460E-94D1-54222C63F5DA}</a:tableStyleId>
              </a:tblPr>
              <a:tblGrid>
                <a:gridCol w="2190750">
                  <a:extLst>
                    <a:ext uri="{9D8B030D-6E8A-4147-A177-3AD203B41FA5}">
                      <a16:colId xmlns:a16="http://schemas.microsoft.com/office/drawing/2014/main" val="2213545037"/>
                    </a:ext>
                  </a:extLst>
                </a:gridCol>
              </a:tblGrid>
              <a:tr h="370840">
                <a:tc>
                  <a:txBody>
                    <a:bodyPr/>
                    <a:lstStyle/>
                    <a:p>
                      <a:r>
                        <a:rPr lang="en-GB" sz="2400" dirty="0">
                          <a:latin typeface="Century Gothic" panose="020B0502020202020204" pitchFamily="34" charset="0"/>
                        </a:rPr>
                        <a:t>¡Es muy </a:t>
                      </a:r>
                      <a:r>
                        <a:rPr lang="en-GB" sz="2400" dirty="0" err="1">
                          <a:latin typeface="Century Gothic" panose="020B0502020202020204" pitchFamily="34" charset="0"/>
                        </a:rPr>
                        <a:t>alta</a:t>
                      </a:r>
                      <a:r>
                        <a:rPr lang="en-GB" sz="2400" dirty="0">
                          <a:latin typeface="Century Gothic" panose="020B0502020202020204" pitchFamily="34" charset="0"/>
                        </a:rPr>
                        <a:t>!</a:t>
                      </a:r>
                    </a:p>
                  </a:txBody>
                  <a:tcPr/>
                </a:tc>
                <a:extLst>
                  <a:ext uri="{0D108BD9-81ED-4DB2-BD59-A6C34878D82A}">
                    <a16:rowId xmlns:a16="http://schemas.microsoft.com/office/drawing/2014/main" val="848581294"/>
                  </a:ext>
                </a:extLst>
              </a:tr>
            </a:tbl>
          </a:graphicData>
        </a:graphic>
      </p:graphicFrame>
      <p:graphicFrame>
        <p:nvGraphicFramePr>
          <p:cNvPr id="28" name="Table 8">
            <a:extLst>
              <a:ext uri="{FF2B5EF4-FFF2-40B4-BE49-F238E27FC236}">
                <a16:creationId xmlns:a16="http://schemas.microsoft.com/office/drawing/2014/main" id="{EC8D1D9D-DD92-7338-FD60-35654158B334}"/>
              </a:ext>
            </a:extLst>
          </p:cNvPr>
          <p:cNvGraphicFramePr>
            <a:graphicFrameLocks noGrp="1"/>
          </p:cNvGraphicFramePr>
          <p:nvPr/>
        </p:nvGraphicFramePr>
        <p:xfrm>
          <a:off x="5753099" y="3243366"/>
          <a:ext cx="2658140" cy="457200"/>
        </p:xfrm>
        <a:graphic>
          <a:graphicData uri="http://schemas.openxmlformats.org/drawingml/2006/table">
            <a:tbl>
              <a:tblPr firstRow="1" bandRow="1">
                <a:tableStyleId>{5940675A-B579-460E-94D1-54222C63F5DA}</a:tableStyleId>
              </a:tblPr>
              <a:tblGrid>
                <a:gridCol w="2658140">
                  <a:extLst>
                    <a:ext uri="{9D8B030D-6E8A-4147-A177-3AD203B41FA5}">
                      <a16:colId xmlns:a16="http://schemas.microsoft.com/office/drawing/2014/main" val="3416061706"/>
                    </a:ext>
                  </a:extLst>
                </a:gridCol>
              </a:tblGrid>
              <a:tr h="370840">
                <a:tc>
                  <a:txBody>
                    <a:bodyPr/>
                    <a:lstStyle/>
                    <a:p>
                      <a:r>
                        <a:rPr lang="en-GB" sz="2400" dirty="0">
                          <a:latin typeface="Century Gothic" panose="020B0502020202020204" pitchFamily="34" charset="0"/>
                        </a:rPr>
                        <a:t>Tengo un </a:t>
                      </a:r>
                      <a:r>
                        <a:rPr lang="en-GB" sz="2400" dirty="0" err="1">
                          <a:latin typeface="Century Gothic" panose="020B0502020202020204" pitchFamily="34" charset="0"/>
                        </a:rPr>
                        <a:t>libro</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bl>
          </a:graphicData>
        </a:graphic>
      </p:graphicFrame>
      <p:graphicFrame>
        <p:nvGraphicFramePr>
          <p:cNvPr id="29" name="Table 28">
            <a:extLst>
              <a:ext uri="{FF2B5EF4-FFF2-40B4-BE49-F238E27FC236}">
                <a16:creationId xmlns:a16="http://schemas.microsoft.com/office/drawing/2014/main" id="{1D1D48D9-D198-227E-5556-69F24A691269}"/>
              </a:ext>
            </a:extLst>
          </p:cNvPr>
          <p:cNvGraphicFramePr>
            <a:graphicFrameLocks noGrp="1"/>
          </p:cNvGraphicFramePr>
          <p:nvPr/>
        </p:nvGraphicFramePr>
        <p:xfrm>
          <a:off x="5753099" y="3702585"/>
          <a:ext cx="2658140" cy="457200"/>
        </p:xfrm>
        <a:graphic>
          <a:graphicData uri="http://schemas.openxmlformats.org/drawingml/2006/table">
            <a:tbl>
              <a:tblPr firstRow="1" bandRow="1">
                <a:tableStyleId>{5940675A-B579-460E-94D1-54222C63F5DA}</a:tableStyleId>
              </a:tblPr>
              <a:tblGrid>
                <a:gridCol w="2658140">
                  <a:extLst>
                    <a:ext uri="{9D8B030D-6E8A-4147-A177-3AD203B41FA5}">
                      <a16:colId xmlns:a16="http://schemas.microsoft.com/office/drawing/2014/main" val="2262931654"/>
                    </a:ext>
                  </a:extLst>
                </a:gridCol>
              </a:tblGrid>
              <a:tr h="370840">
                <a:tc>
                  <a:txBody>
                    <a:bodyPr/>
                    <a:lstStyle/>
                    <a:p>
                      <a:r>
                        <a:rPr lang="en-GB" sz="2400" dirty="0">
                          <a:latin typeface="Century Gothic" panose="020B0502020202020204" pitchFamily="34" charset="0"/>
                        </a:rPr>
                        <a:t>Está en España.</a:t>
                      </a:r>
                    </a:p>
                  </a:txBody>
                  <a:tcPr/>
                </a:tc>
                <a:extLst>
                  <a:ext uri="{0D108BD9-81ED-4DB2-BD59-A6C34878D82A}">
                    <a16:rowId xmlns:a16="http://schemas.microsoft.com/office/drawing/2014/main" val="2738199930"/>
                  </a:ext>
                </a:extLst>
              </a:tr>
            </a:tbl>
          </a:graphicData>
        </a:graphic>
      </p:graphicFrame>
      <p:pic>
        <p:nvPicPr>
          <p:cNvPr id="4" name="Graphic 3" descr="Teacher">
            <a:extLst>
              <a:ext uri="{FF2B5EF4-FFF2-40B4-BE49-F238E27FC236}">
                <a16:creationId xmlns:a16="http://schemas.microsoft.com/office/drawing/2014/main" id="{DA060DAA-D417-2170-C212-26C115279A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3156" y="70855"/>
            <a:ext cx="914400" cy="914400"/>
          </a:xfrm>
          <a:prstGeom prst="rect">
            <a:avLst/>
          </a:prstGeom>
        </p:spPr>
      </p:pic>
      <p:sp>
        <p:nvSpPr>
          <p:cNvPr id="6" name="Speech Bubble: Rectangle with Corners Rounded 5">
            <a:extLst>
              <a:ext uri="{FF2B5EF4-FFF2-40B4-BE49-F238E27FC236}">
                <a16:creationId xmlns:a16="http://schemas.microsoft.com/office/drawing/2014/main" id="{D90ED804-5B4D-F558-7AD1-C24DA9CD67D3}"/>
              </a:ext>
            </a:extLst>
          </p:cNvPr>
          <p:cNvSpPr/>
          <p:nvPr/>
        </p:nvSpPr>
        <p:spPr>
          <a:xfrm>
            <a:off x="5297555" y="276779"/>
            <a:ext cx="5290233" cy="518040"/>
          </a:xfrm>
          <a:prstGeom prst="wedgeRoundRectCallout">
            <a:avLst>
              <a:gd name="adj1" fmla="val -54079"/>
              <a:gd name="adj2" fmla="val -3157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Century Gothic" panose="020B0502020202020204" pitchFamily="34" charset="0"/>
              </a:rPr>
              <a:t>Lee y </a:t>
            </a:r>
            <a:r>
              <a:rPr lang="en-GB" sz="2800" b="1" dirty="0" err="1">
                <a:latin typeface="Century Gothic" panose="020B0502020202020204" pitchFamily="34" charset="0"/>
              </a:rPr>
              <a:t>habla</a:t>
            </a:r>
            <a:r>
              <a:rPr lang="en-GB" sz="2800" b="1" dirty="0">
                <a:latin typeface="Century Gothic" panose="020B0502020202020204" pitchFamily="34" charset="0"/>
              </a:rPr>
              <a:t> con una pareja.</a:t>
            </a:r>
          </a:p>
        </p:txBody>
      </p:sp>
      <p:sp>
        <p:nvSpPr>
          <p:cNvPr id="2" name="Title 1">
            <a:extLst>
              <a:ext uri="{FF2B5EF4-FFF2-40B4-BE49-F238E27FC236}">
                <a16:creationId xmlns:a16="http://schemas.microsoft.com/office/drawing/2014/main" id="{3D251C33-CFF9-4F53-8ECB-C34A8577B53D}"/>
              </a:ext>
            </a:extLst>
          </p:cNvPr>
          <p:cNvSpPr>
            <a:spLocks noGrp="1"/>
          </p:cNvSpPr>
          <p:nvPr>
            <p:ph type="title"/>
          </p:nvPr>
        </p:nvSpPr>
        <p:spPr/>
        <p:txBody>
          <a:bodyPr>
            <a:normAutofit fontScale="90000"/>
          </a:bodyPr>
          <a:lstStyle/>
          <a:p>
            <a:r>
              <a:rPr lang="en-GB" sz="3200" b="1" dirty="0">
                <a:latin typeface="Century Gothic" panose="020B0502020202020204" pitchFamily="34" charset="0"/>
              </a:rPr>
              <a:t>¿</a:t>
            </a:r>
            <a:r>
              <a:rPr lang="en-GB" sz="3200" b="1" dirty="0" err="1">
                <a:latin typeface="Century Gothic" panose="020B0502020202020204" pitchFamily="34" charset="0"/>
              </a:rPr>
              <a:t>Qué</a:t>
            </a:r>
            <a:r>
              <a:rPr lang="en-GB" sz="3200" b="1" dirty="0">
                <a:latin typeface="Century Gothic" panose="020B0502020202020204" pitchFamily="34" charset="0"/>
              </a:rPr>
              <a:t> </a:t>
            </a:r>
            <a:r>
              <a:rPr lang="en-GB" sz="3200" b="1" dirty="0" err="1">
                <a:latin typeface="Century Gothic" panose="020B0502020202020204" pitchFamily="34" charset="0"/>
              </a:rPr>
              <a:t>respuesta</a:t>
            </a:r>
            <a:r>
              <a:rPr lang="en-GB" sz="3200" b="1" dirty="0">
                <a:latin typeface="Century Gothic" panose="020B0502020202020204" pitchFamily="34" charset="0"/>
              </a:rPr>
              <a:t>* es?</a:t>
            </a:r>
            <a:br>
              <a:rPr lang="en-GB" sz="3200" b="1" dirty="0">
                <a:latin typeface="Century Gothic" panose="020B0502020202020204" pitchFamily="34" charset="0"/>
              </a:rPr>
            </a:br>
            <a:endParaRPr lang="en-GB" dirty="0"/>
          </a:p>
        </p:txBody>
      </p:sp>
      <p:sp>
        <p:nvSpPr>
          <p:cNvPr id="30" name="Rounded Rectangle 11">
            <a:extLst>
              <a:ext uri="{FF2B5EF4-FFF2-40B4-BE49-F238E27FC236}">
                <a16:creationId xmlns:a16="http://schemas.microsoft.com/office/drawing/2014/main" id="{22FADE07-A5FC-47BD-92A2-795325BC02A0}"/>
              </a:ext>
            </a:extLst>
          </p:cNvPr>
          <p:cNvSpPr/>
          <p:nvPr/>
        </p:nvSpPr>
        <p:spPr>
          <a:xfrm>
            <a:off x="11225463" y="131807"/>
            <a:ext cx="774869" cy="420260"/>
          </a:xfrm>
          <a:prstGeom prst="round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10" name="Rectangle 9">
            <a:extLst>
              <a:ext uri="{FF2B5EF4-FFF2-40B4-BE49-F238E27FC236}">
                <a16:creationId xmlns:a16="http://schemas.microsoft.com/office/drawing/2014/main" id="{EAFFA9AF-27EB-478C-8629-25CCC0AC0EBE}"/>
              </a:ext>
            </a:extLst>
          </p:cNvPr>
          <p:cNvSpPr/>
          <p:nvPr/>
        </p:nvSpPr>
        <p:spPr>
          <a:xfrm>
            <a:off x="183562" y="1421772"/>
            <a:ext cx="385011" cy="457200"/>
          </a:xfrm>
          <a:prstGeom prst="rect">
            <a:avLst/>
          </a:prstGeom>
          <a:solidFill>
            <a:srgbClr val="FFE5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B</a:t>
            </a:r>
          </a:p>
        </p:txBody>
      </p:sp>
      <p:sp>
        <p:nvSpPr>
          <p:cNvPr id="31" name="Rectangle 30">
            <a:extLst>
              <a:ext uri="{FF2B5EF4-FFF2-40B4-BE49-F238E27FC236}">
                <a16:creationId xmlns:a16="http://schemas.microsoft.com/office/drawing/2014/main" id="{6DBCDA59-2E81-4785-BD45-3A8B17AC484B}"/>
              </a:ext>
            </a:extLst>
          </p:cNvPr>
          <p:cNvSpPr/>
          <p:nvPr/>
        </p:nvSpPr>
        <p:spPr>
          <a:xfrm>
            <a:off x="183561" y="1866584"/>
            <a:ext cx="385011" cy="457200"/>
          </a:xfrm>
          <a:prstGeom prst="rect">
            <a:avLst/>
          </a:prstGeom>
          <a:solidFill>
            <a:srgbClr val="FFE5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a:t>
            </a:r>
          </a:p>
        </p:txBody>
      </p:sp>
      <p:sp>
        <p:nvSpPr>
          <p:cNvPr id="32" name="Rectangle 31">
            <a:extLst>
              <a:ext uri="{FF2B5EF4-FFF2-40B4-BE49-F238E27FC236}">
                <a16:creationId xmlns:a16="http://schemas.microsoft.com/office/drawing/2014/main" id="{AAED68CB-1BCE-4752-8298-A35543162A7D}"/>
              </a:ext>
            </a:extLst>
          </p:cNvPr>
          <p:cNvSpPr/>
          <p:nvPr/>
        </p:nvSpPr>
        <p:spPr>
          <a:xfrm>
            <a:off x="177136" y="2330857"/>
            <a:ext cx="385011" cy="457200"/>
          </a:xfrm>
          <a:prstGeom prst="rect">
            <a:avLst/>
          </a:prstGeom>
          <a:solidFill>
            <a:srgbClr val="FFE5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F</a:t>
            </a:r>
          </a:p>
        </p:txBody>
      </p:sp>
      <p:sp>
        <p:nvSpPr>
          <p:cNvPr id="33" name="Rectangle 32">
            <a:extLst>
              <a:ext uri="{FF2B5EF4-FFF2-40B4-BE49-F238E27FC236}">
                <a16:creationId xmlns:a16="http://schemas.microsoft.com/office/drawing/2014/main" id="{4397C173-9CA5-4AAF-8B0F-710BD535864B}"/>
              </a:ext>
            </a:extLst>
          </p:cNvPr>
          <p:cNvSpPr/>
          <p:nvPr/>
        </p:nvSpPr>
        <p:spPr>
          <a:xfrm>
            <a:off x="177137" y="2795741"/>
            <a:ext cx="385011" cy="457200"/>
          </a:xfrm>
          <a:prstGeom prst="rect">
            <a:avLst/>
          </a:prstGeom>
          <a:solidFill>
            <a:srgbClr val="FFE5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a:t>
            </a:r>
          </a:p>
        </p:txBody>
      </p:sp>
      <p:sp>
        <p:nvSpPr>
          <p:cNvPr id="34" name="Rectangle 33">
            <a:extLst>
              <a:ext uri="{FF2B5EF4-FFF2-40B4-BE49-F238E27FC236}">
                <a16:creationId xmlns:a16="http://schemas.microsoft.com/office/drawing/2014/main" id="{349C0C56-704E-4AF1-B303-9CF5827F8668}"/>
              </a:ext>
            </a:extLst>
          </p:cNvPr>
          <p:cNvSpPr/>
          <p:nvPr/>
        </p:nvSpPr>
        <p:spPr>
          <a:xfrm>
            <a:off x="177136" y="3265773"/>
            <a:ext cx="385011" cy="457200"/>
          </a:xfrm>
          <a:prstGeom prst="rect">
            <a:avLst/>
          </a:prstGeom>
          <a:solidFill>
            <a:srgbClr val="FFE5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a:t>
            </a:r>
          </a:p>
        </p:txBody>
      </p:sp>
      <p:sp>
        <p:nvSpPr>
          <p:cNvPr id="35" name="Rectangle 34">
            <a:extLst>
              <a:ext uri="{FF2B5EF4-FFF2-40B4-BE49-F238E27FC236}">
                <a16:creationId xmlns:a16="http://schemas.microsoft.com/office/drawing/2014/main" id="{82AB3379-E1BF-43C1-A3D2-5296E0E127C3}"/>
              </a:ext>
            </a:extLst>
          </p:cNvPr>
          <p:cNvSpPr/>
          <p:nvPr/>
        </p:nvSpPr>
        <p:spPr>
          <a:xfrm>
            <a:off x="177135" y="3710269"/>
            <a:ext cx="385011" cy="457200"/>
          </a:xfrm>
          <a:prstGeom prst="rect">
            <a:avLst/>
          </a:prstGeom>
          <a:solidFill>
            <a:srgbClr val="FFE5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E</a:t>
            </a:r>
          </a:p>
        </p:txBody>
      </p:sp>
      <p:pic>
        <p:nvPicPr>
          <p:cNvPr id="36" name="Picture 2" descr="http://www.clker.com/cliparts/8/5/2/6/1195426054171862660movie_genre_musical_patr_01.svg.med.png">
            <a:extLst>
              <a:ext uri="{FF2B5EF4-FFF2-40B4-BE49-F238E27FC236}">
                <a16:creationId xmlns:a16="http://schemas.microsoft.com/office/drawing/2014/main" id="{33BAB153-468A-4C6A-85A7-1E4C0901F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061" y="931495"/>
            <a:ext cx="2270188" cy="1695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5071C09-E046-45AB-B976-867D727550EE}"/>
              </a:ext>
            </a:extLst>
          </p:cNvPr>
          <p:cNvSpPr txBox="1"/>
          <p:nvPr/>
        </p:nvSpPr>
        <p:spPr>
          <a:xfrm>
            <a:off x="9111169" y="2795741"/>
            <a:ext cx="3001492" cy="1015663"/>
          </a:xfrm>
          <a:prstGeom prst="rect">
            <a:avLst/>
          </a:prstGeom>
          <a:noFill/>
        </p:spPr>
        <p:txBody>
          <a:bodyPr wrap="square" rtlCol="0">
            <a:spAutoFit/>
          </a:bodyPr>
          <a:lstStyle/>
          <a:p>
            <a:r>
              <a:rPr lang="en-GB" sz="2000" dirty="0"/>
              <a:t>You are practising lines with a partner for a Spanish school play.</a:t>
            </a:r>
          </a:p>
        </p:txBody>
      </p:sp>
    </p:spTree>
    <p:extLst>
      <p:ext uri="{BB962C8B-B14F-4D97-AF65-F5344CB8AC3E}">
        <p14:creationId xmlns:p14="http://schemas.microsoft.com/office/powerpoint/2010/main" val="7344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32" grpId="0" animBg="1"/>
      <p:bldP spid="33" grpId="0" animBg="1"/>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557"/>
            <a:ext cx="2759529" cy="647577"/>
          </a:xfrm>
        </p:spPr>
        <p:txBody>
          <a:bodyPr>
            <a:normAutofit/>
          </a:bodyPr>
          <a:lstStyle/>
          <a:p>
            <a:r>
              <a:rPr lang="en-GB" sz="3600" b="1" dirty="0" err="1">
                <a:solidFill>
                  <a:schemeClr val="bg1"/>
                </a:solidFill>
              </a:rPr>
              <a:t>En</a:t>
            </a:r>
            <a:r>
              <a:rPr lang="en-GB" sz="3600" b="1" dirty="0">
                <a:solidFill>
                  <a:schemeClr val="bg1"/>
                </a:solidFill>
              </a:rPr>
              <a:t> pareja</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760530" y="258166"/>
            <a:ext cx="1167614"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53F26695-4619-42DF-9C0D-993114ECDEBB}"/>
              </a:ext>
            </a:extLst>
          </p:cNvPr>
          <p:cNvSpPr txBox="1"/>
          <p:nvPr/>
        </p:nvSpPr>
        <p:spPr>
          <a:xfrm>
            <a:off x="7764422" y="5836045"/>
            <a:ext cx="165630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use</a:t>
            </a:r>
          </a:p>
        </p:txBody>
      </p:sp>
      <p:sp>
        <p:nvSpPr>
          <p:cNvPr id="41" name="TextBox 40">
            <a:extLst>
              <a:ext uri="{FF2B5EF4-FFF2-40B4-BE49-F238E27FC236}">
                <a16:creationId xmlns:a16="http://schemas.microsoft.com/office/drawing/2014/main" id="{8BC5517E-2D0F-4B6E-996A-15DD67DC8659}"/>
              </a:ext>
            </a:extLst>
          </p:cNvPr>
          <p:cNvSpPr txBox="1"/>
          <p:nvPr/>
        </p:nvSpPr>
        <p:spPr>
          <a:xfrm>
            <a:off x="7764422" y="811798"/>
            <a:ext cx="21813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buy</a:t>
            </a:r>
          </a:p>
        </p:txBody>
      </p:sp>
      <p:sp>
        <p:nvSpPr>
          <p:cNvPr id="42" name="TextBox 41">
            <a:extLst>
              <a:ext uri="{FF2B5EF4-FFF2-40B4-BE49-F238E27FC236}">
                <a16:creationId xmlns:a16="http://schemas.microsoft.com/office/drawing/2014/main" id="{478B3C9A-3BC1-487D-BB9A-1E85282FCD28}"/>
              </a:ext>
            </a:extLst>
          </p:cNvPr>
          <p:cNvSpPr txBox="1"/>
          <p:nvPr/>
        </p:nvSpPr>
        <p:spPr>
          <a:xfrm>
            <a:off x="7764422" y="1598523"/>
            <a:ext cx="395366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carry, to wear</a:t>
            </a:r>
          </a:p>
        </p:txBody>
      </p:sp>
      <p:sp>
        <p:nvSpPr>
          <p:cNvPr id="43" name="TextBox 42">
            <a:extLst>
              <a:ext uri="{FF2B5EF4-FFF2-40B4-BE49-F238E27FC236}">
                <a16:creationId xmlns:a16="http://schemas.microsoft.com/office/drawing/2014/main" id="{8C3422D5-7CA8-43D0-9FFB-E18AAC53CFB0}"/>
              </a:ext>
            </a:extLst>
          </p:cNvPr>
          <p:cNvSpPr txBox="1"/>
          <p:nvPr/>
        </p:nvSpPr>
        <p:spPr>
          <a:xfrm>
            <a:off x="7764423" y="153949"/>
            <a:ext cx="21813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arrive</a:t>
            </a:r>
          </a:p>
        </p:txBody>
      </p:sp>
      <p:sp>
        <p:nvSpPr>
          <p:cNvPr id="44" name="TextBox 43">
            <a:extLst>
              <a:ext uri="{FF2B5EF4-FFF2-40B4-BE49-F238E27FC236}">
                <a16:creationId xmlns:a16="http://schemas.microsoft.com/office/drawing/2014/main" id="{87B50F3C-0370-4712-9718-49DB778BBA77}"/>
              </a:ext>
            </a:extLst>
          </p:cNvPr>
          <p:cNvSpPr txBox="1"/>
          <p:nvPr/>
        </p:nvSpPr>
        <p:spPr>
          <a:xfrm>
            <a:off x="7764422" y="4958883"/>
            <a:ext cx="21813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speak</a:t>
            </a:r>
          </a:p>
        </p:txBody>
      </p:sp>
      <p:sp>
        <p:nvSpPr>
          <p:cNvPr id="45" name="TextBox 44">
            <a:extLst>
              <a:ext uri="{FF2B5EF4-FFF2-40B4-BE49-F238E27FC236}">
                <a16:creationId xmlns:a16="http://schemas.microsoft.com/office/drawing/2014/main" id="{D28CBA2F-7A75-4BBA-AE1D-FF428ABA9925}"/>
              </a:ext>
            </a:extLst>
          </p:cNvPr>
          <p:cNvSpPr txBox="1"/>
          <p:nvPr/>
        </p:nvSpPr>
        <p:spPr>
          <a:xfrm>
            <a:off x="7764423" y="2423414"/>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dance</a:t>
            </a:r>
          </a:p>
        </p:txBody>
      </p:sp>
      <p:sp>
        <p:nvSpPr>
          <p:cNvPr id="46" name="TextBox 45">
            <a:extLst>
              <a:ext uri="{FF2B5EF4-FFF2-40B4-BE49-F238E27FC236}">
                <a16:creationId xmlns:a16="http://schemas.microsoft.com/office/drawing/2014/main" id="{E6E9140E-4BEA-42A8-987D-FC807368AF37}"/>
              </a:ext>
            </a:extLst>
          </p:cNvPr>
          <p:cNvSpPr txBox="1"/>
          <p:nvPr/>
        </p:nvSpPr>
        <p:spPr>
          <a:xfrm>
            <a:off x="7764422" y="3302067"/>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listen</a:t>
            </a:r>
          </a:p>
        </p:txBody>
      </p:sp>
      <p:sp>
        <p:nvSpPr>
          <p:cNvPr id="47" name="TextBox 46">
            <a:extLst>
              <a:ext uri="{FF2B5EF4-FFF2-40B4-BE49-F238E27FC236}">
                <a16:creationId xmlns:a16="http://schemas.microsoft.com/office/drawing/2014/main" id="{2CD74F74-2A39-4844-86D1-8C9C0055F383}"/>
              </a:ext>
            </a:extLst>
          </p:cNvPr>
          <p:cNvSpPr txBox="1"/>
          <p:nvPr/>
        </p:nvSpPr>
        <p:spPr>
          <a:xfrm>
            <a:off x="7764422" y="4174845"/>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ED7D31"/>
                </a:solidFill>
                <a:effectLst/>
                <a:uLnTx/>
                <a:uFillTx/>
                <a:latin typeface="+mj-lt"/>
              </a:rPr>
              <a:t>to need</a:t>
            </a:r>
          </a:p>
        </p:txBody>
      </p:sp>
      <p:sp>
        <p:nvSpPr>
          <p:cNvPr id="48" name="TextBox 47">
            <a:extLst>
              <a:ext uri="{FF2B5EF4-FFF2-40B4-BE49-F238E27FC236}">
                <a16:creationId xmlns:a16="http://schemas.microsoft.com/office/drawing/2014/main" id="{6E1409DC-6835-43F1-87BF-2A817AD9BDCB}"/>
              </a:ext>
            </a:extLst>
          </p:cNvPr>
          <p:cNvSpPr txBox="1"/>
          <p:nvPr/>
        </p:nvSpPr>
        <p:spPr>
          <a:xfrm>
            <a:off x="4915666" y="4956095"/>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mj-lt"/>
              </a:rPr>
              <a:t>hablar</a:t>
            </a:r>
          </a:p>
        </p:txBody>
      </p:sp>
      <p:sp>
        <p:nvSpPr>
          <p:cNvPr id="49" name="TextBox 48">
            <a:extLst>
              <a:ext uri="{FF2B5EF4-FFF2-40B4-BE49-F238E27FC236}">
                <a16:creationId xmlns:a16="http://schemas.microsoft.com/office/drawing/2014/main" id="{432955C3-6DB4-4954-A455-B67A9806B735}"/>
              </a:ext>
            </a:extLst>
          </p:cNvPr>
          <p:cNvSpPr txBox="1"/>
          <p:nvPr/>
        </p:nvSpPr>
        <p:spPr>
          <a:xfrm>
            <a:off x="4915666" y="4179586"/>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mj-lt"/>
              </a:rPr>
              <a:t>necesitar</a:t>
            </a:r>
          </a:p>
        </p:txBody>
      </p:sp>
      <p:sp>
        <p:nvSpPr>
          <p:cNvPr id="50" name="TextBox 49">
            <a:extLst>
              <a:ext uri="{FF2B5EF4-FFF2-40B4-BE49-F238E27FC236}">
                <a16:creationId xmlns:a16="http://schemas.microsoft.com/office/drawing/2014/main" id="{54F072CF-257D-4892-BFAF-1A9451E63B06}"/>
              </a:ext>
            </a:extLst>
          </p:cNvPr>
          <p:cNvSpPr txBox="1"/>
          <p:nvPr/>
        </p:nvSpPr>
        <p:spPr>
          <a:xfrm>
            <a:off x="4996368" y="1598523"/>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mj-lt"/>
              </a:rPr>
              <a:t>llevar</a:t>
            </a:r>
            <a:endParaRPr kumimoji="0" lang="en-GB" sz="3200" b="1" i="0" u="none" strike="noStrike" kern="0" cap="none" spc="0" normalizeH="0" baseline="0" noProof="0" dirty="0">
              <a:ln>
                <a:noFill/>
              </a:ln>
              <a:solidFill>
                <a:srgbClr val="002060"/>
              </a:solidFill>
              <a:effectLst/>
              <a:uLnTx/>
              <a:uFillTx/>
              <a:latin typeface="+mj-lt"/>
            </a:endParaRPr>
          </a:p>
        </p:txBody>
      </p:sp>
      <p:sp>
        <p:nvSpPr>
          <p:cNvPr id="51" name="TextBox 50">
            <a:extLst>
              <a:ext uri="{FF2B5EF4-FFF2-40B4-BE49-F238E27FC236}">
                <a16:creationId xmlns:a16="http://schemas.microsoft.com/office/drawing/2014/main" id="{3BF0CCEA-3C6C-4306-A17E-D17A141E4158}"/>
              </a:ext>
            </a:extLst>
          </p:cNvPr>
          <p:cNvSpPr txBox="1"/>
          <p:nvPr/>
        </p:nvSpPr>
        <p:spPr>
          <a:xfrm>
            <a:off x="4996368" y="74310"/>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mj-lt"/>
              </a:rPr>
              <a:t>llegar</a:t>
            </a:r>
          </a:p>
        </p:txBody>
      </p:sp>
      <p:sp>
        <p:nvSpPr>
          <p:cNvPr id="52" name="TextBox 51">
            <a:extLst>
              <a:ext uri="{FF2B5EF4-FFF2-40B4-BE49-F238E27FC236}">
                <a16:creationId xmlns:a16="http://schemas.microsoft.com/office/drawing/2014/main" id="{71CF5AE6-E0AC-4BBA-A520-50FD16BCE565}"/>
              </a:ext>
            </a:extLst>
          </p:cNvPr>
          <p:cNvSpPr txBox="1"/>
          <p:nvPr/>
        </p:nvSpPr>
        <p:spPr>
          <a:xfrm>
            <a:off x="4996368" y="2342903"/>
            <a:ext cx="188490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mj-lt"/>
              </a:rPr>
              <a:t>bailar</a:t>
            </a:r>
            <a:endParaRPr kumimoji="0" lang="en-GB" sz="3200" b="1" i="0" u="none" strike="noStrike" kern="0" cap="none" spc="0" normalizeH="0" baseline="0" noProof="0" dirty="0">
              <a:ln>
                <a:noFill/>
              </a:ln>
              <a:solidFill>
                <a:srgbClr val="002060"/>
              </a:solidFill>
              <a:effectLst/>
              <a:uLnTx/>
              <a:uFillTx/>
              <a:latin typeface="+mj-lt"/>
            </a:endParaRPr>
          </a:p>
        </p:txBody>
      </p:sp>
      <p:sp>
        <p:nvSpPr>
          <p:cNvPr id="53" name="TextBox 52">
            <a:extLst>
              <a:ext uri="{FF2B5EF4-FFF2-40B4-BE49-F238E27FC236}">
                <a16:creationId xmlns:a16="http://schemas.microsoft.com/office/drawing/2014/main" id="{F92023DD-F585-4BF8-877C-76EB9559FFEA}"/>
              </a:ext>
            </a:extLst>
          </p:cNvPr>
          <p:cNvSpPr txBox="1"/>
          <p:nvPr/>
        </p:nvSpPr>
        <p:spPr>
          <a:xfrm>
            <a:off x="4915666" y="3302066"/>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mj-lt"/>
              </a:rPr>
              <a:t>escuchar</a:t>
            </a:r>
            <a:endParaRPr kumimoji="0" lang="en-GB" sz="3200" b="1" i="0" u="none" strike="noStrike" kern="0" cap="none" spc="0" normalizeH="0" baseline="0" noProof="0" dirty="0">
              <a:ln>
                <a:noFill/>
              </a:ln>
              <a:solidFill>
                <a:srgbClr val="002060"/>
              </a:solidFill>
              <a:effectLst/>
              <a:uLnTx/>
              <a:uFillTx/>
              <a:latin typeface="+mj-lt"/>
            </a:endParaRPr>
          </a:p>
        </p:txBody>
      </p:sp>
      <p:sp>
        <p:nvSpPr>
          <p:cNvPr id="54" name="TextBox 53">
            <a:extLst>
              <a:ext uri="{FF2B5EF4-FFF2-40B4-BE49-F238E27FC236}">
                <a16:creationId xmlns:a16="http://schemas.microsoft.com/office/drawing/2014/main" id="{A408050F-9ABA-45F3-B222-4DC272D20D6B}"/>
              </a:ext>
            </a:extLst>
          </p:cNvPr>
          <p:cNvSpPr txBox="1"/>
          <p:nvPr/>
        </p:nvSpPr>
        <p:spPr>
          <a:xfrm>
            <a:off x="4915666" y="5732604"/>
            <a:ext cx="104885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mj-lt"/>
              </a:rPr>
              <a:t>usar</a:t>
            </a:r>
            <a:endParaRPr kumimoji="0" lang="en-GB" sz="3200" b="1" i="0" u="none" strike="noStrike" kern="0" cap="none" spc="0" normalizeH="0" baseline="0" noProof="0" dirty="0">
              <a:ln>
                <a:noFill/>
              </a:ln>
              <a:solidFill>
                <a:srgbClr val="002060"/>
              </a:solidFill>
              <a:effectLst/>
              <a:uLnTx/>
              <a:uFillTx/>
              <a:latin typeface="+mj-lt"/>
            </a:endParaRPr>
          </a:p>
        </p:txBody>
      </p:sp>
      <p:sp>
        <p:nvSpPr>
          <p:cNvPr id="55" name="TextBox 54">
            <a:extLst>
              <a:ext uri="{FF2B5EF4-FFF2-40B4-BE49-F238E27FC236}">
                <a16:creationId xmlns:a16="http://schemas.microsoft.com/office/drawing/2014/main" id="{D1C35F19-DDC1-4AE9-8BC6-E8F5B9639A43}"/>
              </a:ext>
            </a:extLst>
          </p:cNvPr>
          <p:cNvSpPr txBox="1"/>
          <p:nvPr/>
        </p:nvSpPr>
        <p:spPr>
          <a:xfrm>
            <a:off x="4915667" y="738724"/>
            <a:ext cx="236066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mj-lt"/>
              </a:rPr>
              <a:t>comprar</a:t>
            </a:r>
            <a:endParaRPr kumimoji="0" lang="en-GB" sz="3200" b="1" i="0" u="none" strike="noStrike" kern="0" cap="none" spc="0" normalizeH="0" baseline="0" noProof="0" dirty="0">
              <a:ln>
                <a:noFill/>
              </a:ln>
              <a:solidFill>
                <a:srgbClr val="002060"/>
              </a:solidFill>
              <a:effectLst/>
              <a:uLnTx/>
              <a:uFillTx/>
              <a:latin typeface="+mj-lt"/>
            </a:endParaRPr>
          </a:p>
        </p:txBody>
      </p:sp>
      <p:pic>
        <p:nvPicPr>
          <p:cNvPr id="7" name="Graphic 6" descr="Cloud with solid fill">
            <a:extLst>
              <a:ext uri="{FF2B5EF4-FFF2-40B4-BE49-F238E27FC236}">
                <a16:creationId xmlns:a16="http://schemas.microsoft.com/office/drawing/2014/main" id="{266264C9-A1D3-4AEB-A820-FAA12C7D8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0124" y="-69945"/>
            <a:ext cx="914400" cy="914400"/>
          </a:xfrm>
          <a:prstGeom prst="rect">
            <a:avLst/>
          </a:prstGeom>
        </p:spPr>
      </p:pic>
      <p:pic>
        <p:nvPicPr>
          <p:cNvPr id="24" name="Graphic 23" descr="Cloud with solid fill">
            <a:extLst>
              <a:ext uri="{FF2B5EF4-FFF2-40B4-BE49-F238E27FC236}">
                <a16:creationId xmlns:a16="http://schemas.microsoft.com/office/drawing/2014/main" id="{637D9DAC-A0F6-44A6-8D8D-4A1512CF9E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540621"/>
            <a:ext cx="914400" cy="914400"/>
          </a:xfrm>
          <a:prstGeom prst="rect">
            <a:avLst/>
          </a:prstGeom>
        </p:spPr>
      </p:pic>
      <p:pic>
        <p:nvPicPr>
          <p:cNvPr id="25" name="Graphic 24" descr="Cloud with solid fill">
            <a:extLst>
              <a:ext uri="{FF2B5EF4-FFF2-40B4-BE49-F238E27FC236}">
                <a16:creationId xmlns:a16="http://schemas.microsoft.com/office/drawing/2014/main" id="{0183C439-1F01-4E5E-A42C-8B357AD68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6702" y="439220"/>
            <a:ext cx="914400" cy="914400"/>
          </a:xfrm>
          <a:prstGeom prst="rect">
            <a:avLst/>
          </a:prstGeom>
        </p:spPr>
      </p:pic>
      <p:pic>
        <p:nvPicPr>
          <p:cNvPr id="26" name="Graphic 25" descr="Cloud with solid fill">
            <a:extLst>
              <a:ext uri="{FF2B5EF4-FFF2-40B4-BE49-F238E27FC236}">
                <a16:creationId xmlns:a16="http://schemas.microsoft.com/office/drawing/2014/main" id="{7E2110E4-CAE3-4EA8-B9DA-358DBC78F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4400" y="1208806"/>
            <a:ext cx="914400" cy="914400"/>
          </a:xfrm>
          <a:prstGeom prst="rect">
            <a:avLst/>
          </a:prstGeom>
        </p:spPr>
      </p:pic>
      <p:pic>
        <p:nvPicPr>
          <p:cNvPr id="27" name="Graphic 26" descr="Cloud with solid fill">
            <a:extLst>
              <a:ext uri="{FF2B5EF4-FFF2-40B4-BE49-F238E27FC236}">
                <a16:creationId xmlns:a16="http://schemas.microsoft.com/office/drawing/2014/main" id="{951C48A0-9919-463C-97DC-3057579E1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5809" y="1305778"/>
            <a:ext cx="914400" cy="914400"/>
          </a:xfrm>
          <a:prstGeom prst="rect">
            <a:avLst/>
          </a:prstGeom>
        </p:spPr>
      </p:pic>
      <p:pic>
        <p:nvPicPr>
          <p:cNvPr id="28" name="Graphic 27" descr="Cloud with solid fill">
            <a:extLst>
              <a:ext uri="{FF2B5EF4-FFF2-40B4-BE49-F238E27FC236}">
                <a16:creationId xmlns:a16="http://schemas.microsoft.com/office/drawing/2014/main" id="{72CB047E-627B-4EEB-8EF2-2F44C6934D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895" y="2116589"/>
            <a:ext cx="914400" cy="914400"/>
          </a:xfrm>
          <a:prstGeom prst="rect">
            <a:avLst/>
          </a:prstGeom>
        </p:spPr>
      </p:pic>
      <p:pic>
        <p:nvPicPr>
          <p:cNvPr id="29" name="Graphic 28" descr="Cloud with solid fill">
            <a:extLst>
              <a:ext uri="{FF2B5EF4-FFF2-40B4-BE49-F238E27FC236}">
                <a16:creationId xmlns:a16="http://schemas.microsoft.com/office/drawing/2014/main" id="{8CA43C55-52E2-4C23-93FA-E31351619B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4719" y="3137253"/>
            <a:ext cx="914400" cy="914400"/>
          </a:xfrm>
          <a:prstGeom prst="rect">
            <a:avLst/>
          </a:prstGeom>
        </p:spPr>
      </p:pic>
      <p:pic>
        <p:nvPicPr>
          <p:cNvPr id="30" name="Graphic 29" descr="Cloud with solid fill">
            <a:extLst>
              <a:ext uri="{FF2B5EF4-FFF2-40B4-BE49-F238E27FC236}">
                <a16:creationId xmlns:a16="http://schemas.microsoft.com/office/drawing/2014/main" id="{39851389-6195-459C-8891-BD2C45C9D0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3009" y="3087283"/>
            <a:ext cx="914400" cy="914400"/>
          </a:xfrm>
          <a:prstGeom prst="rect">
            <a:avLst/>
          </a:prstGeom>
        </p:spPr>
      </p:pic>
      <p:pic>
        <p:nvPicPr>
          <p:cNvPr id="31" name="Graphic 30" descr="Cloud with solid fill">
            <a:extLst>
              <a:ext uri="{FF2B5EF4-FFF2-40B4-BE49-F238E27FC236}">
                <a16:creationId xmlns:a16="http://schemas.microsoft.com/office/drawing/2014/main" id="{1F154D02-24EB-4A45-828E-71FEE993BF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3968841"/>
            <a:ext cx="914400" cy="914400"/>
          </a:xfrm>
          <a:prstGeom prst="rect">
            <a:avLst/>
          </a:prstGeom>
        </p:spPr>
      </p:pic>
      <p:pic>
        <p:nvPicPr>
          <p:cNvPr id="32" name="Graphic 31" descr="Cloud with solid fill">
            <a:extLst>
              <a:ext uri="{FF2B5EF4-FFF2-40B4-BE49-F238E27FC236}">
                <a16:creationId xmlns:a16="http://schemas.microsoft.com/office/drawing/2014/main" id="{054538F1-2139-4F8E-ACBA-E98281EE6A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1213" y="3865530"/>
            <a:ext cx="914400" cy="914400"/>
          </a:xfrm>
          <a:prstGeom prst="rect">
            <a:avLst/>
          </a:prstGeom>
        </p:spPr>
      </p:pic>
      <p:pic>
        <p:nvPicPr>
          <p:cNvPr id="33" name="Graphic 32" descr="Cloud with solid fill">
            <a:extLst>
              <a:ext uri="{FF2B5EF4-FFF2-40B4-BE49-F238E27FC236}">
                <a16:creationId xmlns:a16="http://schemas.microsoft.com/office/drawing/2014/main" id="{992CBAAD-7BDC-4E8D-8AE9-DDE3866444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3846" y="4713221"/>
            <a:ext cx="914400" cy="914400"/>
          </a:xfrm>
          <a:prstGeom prst="rect">
            <a:avLst/>
          </a:prstGeom>
        </p:spPr>
      </p:pic>
      <p:pic>
        <p:nvPicPr>
          <p:cNvPr id="34" name="Graphic 33" descr="Cloud with solid fill">
            <a:extLst>
              <a:ext uri="{FF2B5EF4-FFF2-40B4-BE49-F238E27FC236}">
                <a16:creationId xmlns:a16="http://schemas.microsoft.com/office/drawing/2014/main" id="{237E1732-974F-497B-83DF-5344DD1296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6968" y="5504504"/>
            <a:ext cx="914400" cy="914400"/>
          </a:xfrm>
          <a:prstGeom prst="rect">
            <a:avLst/>
          </a:prstGeom>
        </p:spPr>
      </p:pic>
      <p:pic>
        <p:nvPicPr>
          <p:cNvPr id="9" name="Picture 8" descr="A yellow and blue oval shaped objects&#10;&#10;Description automatically generated">
            <a:extLst>
              <a:ext uri="{FF2B5EF4-FFF2-40B4-BE49-F238E27FC236}">
                <a16:creationId xmlns:a16="http://schemas.microsoft.com/office/drawing/2014/main" id="{0E3FB62A-C007-4DFC-87BD-C718402AF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699" y="1056400"/>
            <a:ext cx="1864840" cy="1219212"/>
          </a:xfrm>
          <a:prstGeom prst="rect">
            <a:avLst/>
          </a:prstGeom>
        </p:spPr>
      </p:pic>
      <p:sp>
        <p:nvSpPr>
          <p:cNvPr id="37" name="Speech Bubble: Rectangle with Corners Rounded 36">
            <a:extLst>
              <a:ext uri="{FF2B5EF4-FFF2-40B4-BE49-F238E27FC236}">
                <a16:creationId xmlns:a16="http://schemas.microsoft.com/office/drawing/2014/main" id="{807097B3-A43B-4BD9-B4B2-F9FBB561BE84}"/>
              </a:ext>
            </a:extLst>
          </p:cNvPr>
          <p:cNvSpPr/>
          <p:nvPr/>
        </p:nvSpPr>
        <p:spPr>
          <a:xfrm>
            <a:off x="652817" y="2600321"/>
            <a:ext cx="3805833" cy="1224545"/>
          </a:xfrm>
          <a:prstGeom prst="wedgeRoundRectCallout">
            <a:avLst>
              <a:gd name="adj1" fmla="val 62557"/>
              <a:gd name="adj2" fmla="val -10151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Note that </a:t>
            </a:r>
            <a:r>
              <a:rPr lang="en-GB" sz="2400" b="1" dirty="0" err="1"/>
              <a:t>llevar</a:t>
            </a:r>
            <a:r>
              <a:rPr lang="en-GB" sz="2400" b="1" dirty="0"/>
              <a:t> </a:t>
            </a:r>
            <a:r>
              <a:rPr lang="en-GB" sz="2400" dirty="0"/>
              <a:t>means </a:t>
            </a:r>
            <a:r>
              <a:rPr lang="en-GB" sz="2400" i="1" dirty="0"/>
              <a:t>to carry </a:t>
            </a:r>
            <a:r>
              <a:rPr lang="en-GB" sz="2400" dirty="0"/>
              <a:t>as well as </a:t>
            </a:r>
            <a:br>
              <a:rPr lang="en-GB" sz="2400" dirty="0"/>
            </a:br>
            <a:r>
              <a:rPr lang="en-GB" sz="2400" i="1" dirty="0"/>
              <a:t>to wear.</a:t>
            </a:r>
          </a:p>
        </p:txBody>
      </p:sp>
    </p:spTree>
    <p:extLst>
      <p:ext uri="{BB962C8B-B14F-4D97-AF65-F5344CB8AC3E}">
        <p14:creationId xmlns:p14="http://schemas.microsoft.com/office/powerpoint/2010/main" val="3576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635C94-85ED-4D19-8FE4-1AEB13ED9167}"/>
              </a:ext>
            </a:extLst>
          </p:cNvPr>
          <p:cNvSpPr txBox="1"/>
          <p:nvPr/>
        </p:nvSpPr>
        <p:spPr>
          <a:xfrm>
            <a:off x="145143" y="4209386"/>
            <a:ext cx="12046857" cy="523220"/>
          </a:xfrm>
          <a:prstGeom prst="rect">
            <a:avLst/>
          </a:prstGeom>
          <a:noFill/>
        </p:spPr>
        <p:txBody>
          <a:bodyPr wrap="square" rtlCol="0">
            <a:spAutoFit/>
          </a:bodyPr>
          <a:lstStyle/>
          <a:p>
            <a:r>
              <a:rPr lang="en-GB" sz="2800" dirty="0">
                <a:latin typeface="Century Gothic" panose="020B0502020202020204" pitchFamily="34" charset="0"/>
              </a:rPr>
              <a:t>To mean ‘you’ (singular), remove –ar from the infinitive and add </a:t>
            </a:r>
            <a:r>
              <a:rPr lang="en-GB" sz="2800" b="1" dirty="0">
                <a:solidFill>
                  <a:schemeClr val="accent2"/>
                </a:solidFill>
                <a:latin typeface="Century Gothic" panose="020B0502020202020204" pitchFamily="34" charset="0"/>
              </a:rPr>
              <a:t>–as</a:t>
            </a:r>
            <a:r>
              <a:rPr lang="en-GB" sz="2800" dirty="0">
                <a:solidFill>
                  <a:srgbClr val="002060"/>
                </a:solidFill>
                <a:latin typeface="Century Gothic" panose="020B0502020202020204" pitchFamily="34" charset="0"/>
              </a:rPr>
              <a:t>. </a:t>
            </a:r>
          </a:p>
        </p:txBody>
      </p:sp>
      <p:sp>
        <p:nvSpPr>
          <p:cNvPr id="7" name="TextBox 6">
            <a:extLst>
              <a:ext uri="{FF2B5EF4-FFF2-40B4-BE49-F238E27FC236}">
                <a16:creationId xmlns:a16="http://schemas.microsoft.com/office/drawing/2014/main" id="{F297AB00-C962-4E97-9E75-56C09678E13E}"/>
              </a:ext>
            </a:extLst>
          </p:cNvPr>
          <p:cNvSpPr txBox="1"/>
          <p:nvPr/>
        </p:nvSpPr>
        <p:spPr>
          <a:xfrm>
            <a:off x="883300" y="1835098"/>
            <a:ext cx="11871425" cy="523220"/>
          </a:xfrm>
          <a:prstGeom prst="rect">
            <a:avLst/>
          </a:prstGeom>
          <a:noFill/>
        </p:spPr>
        <p:txBody>
          <a:bodyPr wrap="square" rtlCol="0">
            <a:spAutoFit/>
          </a:bodyPr>
          <a:lstStyle/>
          <a:p>
            <a:r>
              <a:rPr lang="en-GB" sz="2800" dirty="0">
                <a:latin typeface="Century Gothic" panose="020B0502020202020204" pitchFamily="34" charset="0"/>
              </a:rPr>
              <a:t>Compare:</a:t>
            </a:r>
          </a:p>
        </p:txBody>
      </p:sp>
      <p:sp>
        <p:nvSpPr>
          <p:cNvPr id="8" name="TextBox 7">
            <a:extLst>
              <a:ext uri="{FF2B5EF4-FFF2-40B4-BE49-F238E27FC236}">
                <a16:creationId xmlns:a16="http://schemas.microsoft.com/office/drawing/2014/main" id="{53C96C4A-70F3-4376-A930-871F3B7CA307}"/>
              </a:ext>
            </a:extLst>
          </p:cNvPr>
          <p:cNvSpPr txBox="1"/>
          <p:nvPr/>
        </p:nvSpPr>
        <p:spPr>
          <a:xfrm>
            <a:off x="892256" y="3077332"/>
            <a:ext cx="5001180" cy="523220"/>
          </a:xfrm>
          <a:prstGeom prst="rect">
            <a:avLst/>
          </a:prstGeom>
          <a:noFill/>
        </p:spPr>
        <p:txBody>
          <a:bodyPr wrap="square" rtlCol="0">
            <a:spAutoFit/>
          </a:bodyPr>
          <a:lstStyle/>
          <a:p>
            <a:r>
              <a:rPr lang="en-GB" sz="2800" dirty="0">
                <a:latin typeface="Century Gothic" panose="020B0502020202020204" pitchFamily="34" charset="0"/>
              </a:rPr>
              <a:t>Lleg</a:t>
            </a:r>
            <a:r>
              <a:rPr lang="en-GB" sz="2800" b="1" dirty="0">
                <a:solidFill>
                  <a:schemeClr val="accent2"/>
                </a:solidFill>
                <a:latin typeface="Century Gothic" panose="020B0502020202020204" pitchFamily="34" charset="0"/>
              </a:rPr>
              <a:t>as</a:t>
            </a:r>
            <a:r>
              <a:rPr lang="en-GB" sz="2800" dirty="0">
                <a:solidFill>
                  <a:srgbClr val="002060"/>
                </a:solidFill>
                <a:latin typeface="Century Gothic" panose="020B0502020202020204" pitchFamily="34" charset="0"/>
              </a:rPr>
              <a:t> </a:t>
            </a:r>
            <a:r>
              <a:rPr lang="en-GB" sz="2800" dirty="0">
                <a:latin typeface="Century Gothic" panose="020B0502020202020204" pitchFamily="34" charset="0"/>
              </a:rPr>
              <a:t>temprano.</a:t>
            </a:r>
          </a:p>
        </p:txBody>
      </p:sp>
      <p:sp>
        <p:nvSpPr>
          <p:cNvPr id="9" name="TextBox 8">
            <a:extLst>
              <a:ext uri="{FF2B5EF4-FFF2-40B4-BE49-F238E27FC236}">
                <a16:creationId xmlns:a16="http://schemas.microsoft.com/office/drawing/2014/main" id="{D6C3E776-7578-4D36-8E4F-72DE8E867328}"/>
              </a:ext>
            </a:extLst>
          </p:cNvPr>
          <p:cNvSpPr txBox="1"/>
          <p:nvPr/>
        </p:nvSpPr>
        <p:spPr>
          <a:xfrm>
            <a:off x="5104410" y="3074112"/>
            <a:ext cx="5681724" cy="523220"/>
          </a:xfrm>
          <a:prstGeom prst="rect">
            <a:avLst/>
          </a:prstGeom>
          <a:noFill/>
        </p:spPr>
        <p:txBody>
          <a:bodyPr wrap="square" rtlCol="0">
            <a:spAutoFit/>
          </a:bodyPr>
          <a:lstStyle/>
          <a:p>
            <a:r>
              <a:rPr lang="en-GB" sz="2800" b="1" dirty="0">
                <a:solidFill>
                  <a:schemeClr val="accent2"/>
                </a:solidFill>
                <a:latin typeface="Century Gothic" panose="020B0502020202020204" pitchFamily="34" charset="0"/>
              </a:rPr>
              <a:t>You</a:t>
            </a:r>
            <a:r>
              <a:rPr lang="en-GB" sz="2800" dirty="0">
                <a:solidFill>
                  <a:srgbClr val="002060"/>
                </a:solidFill>
                <a:latin typeface="Century Gothic" panose="020B0502020202020204" pitchFamily="34" charset="0"/>
              </a:rPr>
              <a:t> </a:t>
            </a:r>
            <a:r>
              <a:rPr lang="en-GB" sz="2800" dirty="0">
                <a:latin typeface="Century Gothic" panose="020B0502020202020204" pitchFamily="34" charset="0"/>
              </a:rPr>
              <a:t>arrive early.</a:t>
            </a:r>
          </a:p>
        </p:txBody>
      </p:sp>
      <p:sp>
        <p:nvSpPr>
          <p:cNvPr id="10" name="TextBox 9">
            <a:extLst>
              <a:ext uri="{FF2B5EF4-FFF2-40B4-BE49-F238E27FC236}">
                <a16:creationId xmlns:a16="http://schemas.microsoft.com/office/drawing/2014/main" id="{A7A5E18B-C68F-4FA0-90B2-4ACAAD037F67}"/>
              </a:ext>
            </a:extLst>
          </p:cNvPr>
          <p:cNvSpPr txBox="1"/>
          <p:nvPr/>
        </p:nvSpPr>
        <p:spPr>
          <a:xfrm>
            <a:off x="892256" y="2404188"/>
            <a:ext cx="3851735" cy="523220"/>
          </a:xfrm>
          <a:prstGeom prst="rect">
            <a:avLst/>
          </a:prstGeom>
          <a:noFill/>
        </p:spPr>
        <p:txBody>
          <a:bodyPr wrap="square" rtlCol="0">
            <a:spAutoFit/>
          </a:bodyPr>
          <a:lstStyle/>
          <a:p>
            <a:r>
              <a:rPr lang="en-GB" sz="2800" dirty="0" err="1">
                <a:latin typeface="Century Gothic" panose="020B0502020202020204" pitchFamily="34" charset="0"/>
              </a:rPr>
              <a:t>Lleg</a:t>
            </a:r>
            <a:r>
              <a:rPr lang="en-GB" sz="2800" b="1" dirty="0" err="1">
                <a:solidFill>
                  <a:schemeClr val="accent2"/>
                </a:solidFill>
                <a:latin typeface="Century Gothic" panose="020B0502020202020204" pitchFamily="34" charset="0"/>
              </a:rPr>
              <a:t>a</a:t>
            </a:r>
            <a:r>
              <a:rPr lang="en-GB" sz="2800" dirty="0">
                <a:solidFill>
                  <a:srgbClr val="002060"/>
                </a:solidFill>
                <a:latin typeface="Century Gothic" panose="020B0502020202020204" pitchFamily="34" charset="0"/>
              </a:rPr>
              <a:t> </a:t>
            </a:r>
            <a:r>
              <a:rPr lang="en-GB" sz="2800" dirty="0">
                <a:latin typeface="Century Gothic" panose="020B0502020202020204" pitchFamily="34" charset="0"/>
              </a:rPr>
              <a:t>temprano.</a:t>
            </a:r>
          </a:p>
        </p:txBody>
      </p:sp>
      <p:sp>
        <p:nvSpPr>
          <p:cNvPr id="12" name="TextBox 11">
            <a:extLst>
              <a:ext uri="{FF2B5EF4-FFF2-40B4-BE49-F238E27FC236}">
                <a16:creationId xmlns:a16="http://schemas.microsoft.com/office/drawing/2014/main" id="{1BBA0452-4F6B-4FB5-94B2-F23137605727}"/>
              </a:ext>
            </a:extLst>
          </p:cNvPr>
          <p:cNvSpPr txBox="1"/>
          <p:nvPr/>
        </p:nvSpPr>
        <p:spPr>
          <a:xfrm>
            <a:off x="5095454" y="2407811"/>
            <a:ext cx="4400112" cy="523220"/>
          </a:xfrm>
          <a:prstGeom prst="rect">
            <a:avLst/>
          </a:prstGeom>
          <a:noFill/>
        </p:spPr>
        <p:txBody>
          <a:bodyPr wrap="square" rtlCol="0">
            <a:spAutoFit/>
          </a:bodyPr>
          <a:lstStyle/>
          <a:p>
            <a:r>
              <a:rPr lang="en-GB" sz="2800" b="1" dirty="0">
                <a:solidFill>
                  <a:schemeClr val="accent2"/>
                </a:solidFill>
                <a:latin typeface="Century Gothic" panose="020B0502020202020204" pitchFamily="34" charset="0"/>
              </a:rPr>
              <a:t>S/he</a:t>
            </a:r>
            <a:r>
              <a:rPr lang="en-GB" sz="2800" dirty="0">
                <a:solidFill>
                  <a:srgbClr val="002060"/>
                </a:solidFill>
                <a:latin typeface="Century Gothic" panose="020B0502020202020204" pitchFamily="34" charset="0"/>
              </a:rPr>
              <a:t> </a:t>
            </a:r>
            <a:r>
              <a:rPr lang="en-GB" sz="2800" dirty="0">
                <a:latin typeface="Century Gothic" panose="020B0502020202020204" pitchFamily="34" charset="0"/>
              </a:rPr>
              <a:t>arrives early.</a:t>
            </a:r>
          </a:p>
        </p:txBody>
      </p:sp>
      <p:sp>
        <p:nvSpPr>
          <p:cNvPr id="13" name="TextBox 12">
            <a:extLst>
              <a:ext uri="{FF2B5EF4-FFF2-40B4-BE49-F238E27FC236}">
                <a16:creationId xmlns:a16="http://schemas.microsoft.com/office/drawing/2014/main" id="{BEF0FE69-C1DB-4D7A-BC53-1E49C8326C4D}"/>
              </a:ext>
            </a:extLst>
          </p:cNvPr>
          <p:cNvSpPr txBox="1"/>
          <p:nvPr/>
        </p:nvSpPr>
        <p:spPr>
          <a:xfrm>
            <a:off x="883300" y="4882530"/>
            <a:ext cx="2020435" cy="523220"/>
          </a:xfrm>
          <a:prstGeom prst="rect">
            <a:avLst/>
          </a:prstGeom>
          <a:noFill/>
        </p:spPr>
        <p:txBody>
          <a:bodyPr wrap="square" rtlCol="0">
            <a:spAutoFit/>
          </a:bodyPr>
          <a:lstStyle/>
          <a:p>
            <a:r>
              <a:rPr lang="en-GB" sz="2800" dirty="0">
                <a:latin typeface="Century Gothic" panose="020B0502020202020204" pitchFamily="34" charset="0"/>
              </a:rPr>
              <a:t>escuchar</a:t>
            </a:r>
          </a:p>
        </p:txBody>
      </p:sp>
      <p:sp>
        <p:nvSpPr>
          <p:cNvPr id="14" name="TextBox 13">
            <a:extLst>
              <a:ext uri="{FF2B5EF4-FFF2-40B4-BE49-F238E27FC236}">
                <a16:creationId xmlns:a16="http://schemas.microsoft.com/office/drawing/2014/main" id="{AE850ECE-1408-4283-80D8-4622F7BD48CE}"/>
              </a:ext>
            </a:extLst>
          </p:cNvPr>
          <p:cNvSpPr txBox="1"/>
          <p:nvPr/>
        </p:nvSpPr>
        <p:spPr>
          <a:xfrm>
            <a:off x="5095454" y="4920199"/>
            <a:ext cx="5681724" cy="523220"/>
          </a:xfrm>
          <a:prstGeom prst="rect">
            <a:avLst/>
          </a:prstGeom>
          <a:noFill/>
        </p:spPr>
        <p:txBody>
          <a:bodyPr wrap="square" rtlCol="0">
            <a:spAutoFit/>
          </a:bodyPr>
          <a:lstStyle/>
          <a:p>
            <a:r>
              <a:rPr lang="en-GB" sz="2800" dirty="0">
                <a:latin typeface="Century Gothic" panose="020B0502020202020204" pitchFamily="34" charset="0"/>
              </a:rPr>
              <a:t>escuch</a:t>
            </a:r>
            <a:r>
              <a:rPr lang="en-GB" sz="2800" b="1" dirty="0">
                <a:solidFill>
                  <a:schemeClr val="accent2"/>
                </a:solidFill>
                <a:latin typeface="Century Gothic" panose="020B0502020202020204" pitchFamily="34" charset="0"/>
              </a:rPr>
              <a:t>as</a:t>
            </a:r>
          </a:p>
        </p:txBody>
      </p:sp>
      <p:cxnSp>
        <p:nvCxnSpPr>
          <p:cNvPr id="15" name="Straight Arrow Connector 14">
            <a:extLst>
              <a:ext uri="{FF2B5EF4-FFF2-40B4-BE49-F238E27FC236}">
                <a16:creationId xmlns:a16="http://schemas.microsoft.com/office/drawing/2014/main" id="{C1C4CD8B-A0EA-4754-A0D5-A8B5162A712A}"/>
              </a:ext>
            </a:extLst>
          </p:cNvPr>
          <p:cNvCxnSpPr/>
          <p:nvPr/>
        </p:nvCxnSpPr>
        <p:spPr>
          <a:xfrm>
            <a:off x="3268351" y="5204864"/>
            <a:ext cx="15928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AF967A8-847D-4FA0-A8BF-9B79B546661D}"/>
              </a:ext>
            </a:extLst>
          </p:cNvPr>
          <p:cNvSpPr txBox="1"/>
          <p:nvPr/>
        </p:nvSpPr>
        <p:spPr>
          <a:xfrm>
            <a:off x="892257" y="5497491"/>
            <a:ext cx="1795114" cy="523220"/>
          </a:xfrm>
          <a:prstGeom prst="rect">
            <a:avLst/>
          </a:prstGeom>
          <a:noFill/>
        </p:spPr>
        <p:txBody>
          <a:bodyPr wrap="square" rtlCol="0">
            <a:spAutoFit/>
          </a:bodyPr>
          <a:lstStyle/>
          <a:p>
            <a:r>
              <a:rPr lang="en-GB" sz="2800" dirty="0">
                <a:latin typeface="Century Gothic" panose="020B0502020202020204" pitchFamily="34" charset="0"/>
              </a:rPr>
              <a:t>hablar</a:t>
            </a:r>
          </a:p>
        </p:txBody>
      </p:sp>
      <p:sp>
        <p:nvSpPr>
          <p:cNvPr id="17" name="TextBox 16">
            <a:extLst>
              <a:ext uri="{FF2B5EF4-FFF2-40B4-BE49-F238E27FC236}">
                <a16:creationId xmlns:a16="http://schemas.microsoft.com/office/drawing/2014/main" id="{52EE4C3F-6745-484C-AB19-6324D7B86DF1}"/>
              </a:ext>
            </a:extLst>
          </p:cNvPr>
          <p:cNvSpPr txBox="1"/>
          <p:nvPr/>
        </p:nvSpPr>
        <p:spPr>
          <a:xfrm>
            <a:off x="5104410" y="5535160"/>
            <a:ext cx="5681724" cy="523220"/>
          </a:xfrm>
          <a:prstGeom prst="rect">
            <a:avLst/>
          </a:prstGeom>
          <a:noFill/>
        </p:spPr>
        <p:txBody>
          <a:bodyPr wrap="square" rtlCol="0">
            <a:spAutoFit/>
          </a:bodyPr>
          <a:lstStyle/>
          <a:p>
            <a:r>
              <a:rPr lang="en-GB" sz="2800" dirty="0">
                <a:latin typeface="Century Gothic" panose="020B0502020202020204" pitchFamily="34" charset="0"/>
              </a:rPr>
              <a:t>habl</a:t>
            </a:r>
            <a:r>
              <a:rPr lang="en-GB" sz="2800" b="1" dirty="0">
                <a:solidFill>
                  <a:schemeClr val="accent2"/>
                </a:solidFill>
                <a:latin typeface="Century Gothic" panose="020B0502020202020204" pitchFamily="34" charset="0"/>
              </a:rPr>
              <a:t>as</a:t>
            </a:r>
          </a:p>
        </p:txBody>
      </p:sp>
      <p:cxnSp>
        <p:nvCxnSpPr>
          <p:cNvPr id="18" name="Straight Arrow Connector 17">
            <a:extLst>
              <a:ext uri="{FF2B5EF4-FFF2-40B4-BE49-F238E27FC236}">
                <a16:creationId xmlns:a16="http://schemas.microsoft.com/office/drawing/2014/main" id="{EEB16C55-DACD-44BC-9971-72CF1C9CC066}"/>
              </a:ext>
            </a:extLst>
          </p:cNvPr>
          <p:cNvCxnSpPr/>
          <p:nvPr/>
        </p:nvCxnSpPr>
        <p:spPr>
          <a:xfrm>
            <a:off x="3277307" y="5819825"/>
            <a:ext cx="15928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A3E6F62-356B-45BA-945D-79726156DA85}"/>
              </a:ext>
            </a:extLst>
          </p:cNvPr>
          <p:cNvSpPr/>
          <p:nvPr/>
        </p:nvSpPr>
        <p:spPr>
          <a:xfrm>
            <a:off x="2248668" y="4943254"/>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0" name="Rectangle 19">
            <a:extLst>
              <a:ext uri="{FF2B5EF4-FFF2-40B4-BE49-F238E27FC236}">
                <a16:creationId xmlns:a16="http://schemas.microsoft.com/office/drawing/2014/main" id="{A9D10B19-6C3A-4CE4-A2BF-50AB6AF17D5B}"/>
              </a:ext>
            </a:extLst>
          </p:cNvPr>
          <p:cNvSpPr/>
          <p:nvPr/>
        </p:nvSpPr>
        <p:spPr>
          <a:xfrm>
            <a:off x="1754593" y="5471354"/>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1" name="TextBox 20">
            <a:extLst>
              <a:ext uri="{FF2B5EF4-FFF2-40B4-BE49-F238E27FC236}">
                <a16:creationId xmlns:a16="http://schemas.microsoft.com/office/drawing/2014/main" id="{4BF69089-E088-41CE-9E5C-83491C661F37}"/>
              </a:ext>
            </a:extLst>
          </p:cNvPr>
          <p:cNvSpPr txBox="1"/>
          <p:nvPr/>
        </p:nvSpPr>
        <p:spPr>
          <a:xfrm>
            <a:off x="145143" y="1279076"/>
            <a:ext cx="12167499" cy="523220"/>
          </a:xfrm>
          <a:prstGeom prst="rect">
            <a:avLst/>
          </a:prstGeom>
          <a:noFill/>
        </p:spPr>
        <p:txBody>
          <a:bodyPr wrap="square" rtlCol="0">
            <a:spAutoFit/>
          </a:bodyPr>
          <a:lstStyle/>
          <a:p>
            <a:r>
              <a:rPr lang="en-GB" sz="2800" dirty="0">
                <a:latin typeface="Century Gothic" panose="020B0502020202020204" pitchFamily="34" charset="0"/>
              </a:rPr>
              <a:t>Verb endings change depending on who the verb refers to.</a:t>
            </a:r>
          </a:p>
        </p:txBody>
      </p:sp>
      <p:sp>
        <p:nvSpPr>
          <p:cNvPr id="24" name="Rounded Rectangular Callout 28">
            <a:extLst>
              <a:ext uri="{FF2B5EF4-FFF2-40B4-BE49-F238E27FC236}">
                <a16:creationId xmlns:a16="http://schemas.microsoft.com/office/drawing/2014/main" id="{F2D71208-D811-4C3D-8BDA-FDD526B46343}"/>
              </a:ext>
            </a:extLst>
          </p:cNvPr>
          <p:cNvSpPr/>
          <p:nvPr/>
        </p:nvSpPr>
        <p:spPr>
          <a:xfrm>
            <a:off x="250381" y="3746853"/>
            <a:ext cx="1539433" cy="1237662"/>
          </a:xfrm>
          <a:prstGeom prst="wedgeRoundRectCallout">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What is this verb part called?</a:t>
            </a:r>
          </a:p>
        </p:txBody>
      </p:sp>
      <p:sp>
        <p:nvSpPr>
          <p:cNvPr id="4" name="Title 3">
            <a:extLst>
              <a:ext uri="{FF2B5EF4-FFF2-40B4-BE49-F238E27FC236}">
                <a16:creationId xmlns:a16="http://schemas.microsoft.com/office/drawing/2014/main" id="{77728B72-3C58-4709-8469-C8C773C40FBB}"/>
              </a:ext>
            </a:extLst>
          </p:cNvPr>
          <p:cNvSpPr>
            <a:spLocks noGrp="1"/>
          </p:cNvSpPr>
          <p:nvPr>
            <p:ph type="title"/>
          </p:nvPr>
        </p:nvSpPr>
        <p:spPr>
          <a:xfrm>
            <a:off x="-1" y="213557"/>
            <a:ext cx="6531429" cy="824617"/>
          </a:xfrm>
        </p:spPr>
        <p:txBody>
          <a:bodyPr>
            <a:normAutofit/>
          </a:bodyPr>
          <a:lstStyle/>
          <a:p>
            <a:pPr rtl="0" eaLnBrk="1" latinLnBrk="0" hangingPunct="1"/>
            <a:r>
              <a:rPr lang="en-GB" sz="2400" b="1" kern="1200" dirty="0">
                <a:solidFill>
                  <a:srgbClr val="FFFFFF"/>
                </a:solidFill>
                <a:effectLst/>
                <a:ea typeface="+mn-ea"/>
                <a:cs typeface="+mn-cs"/>
              </a:rPr>
              <a:t>Saying what you do and s/he does</a:t>
            </a:r>
            <a:endParaRPr lang="en-GB" sz="2400" dirty="0">
              <a:effectLst/>
            </a:endParaRPr>
          </a:p>
          <a:p>
            <a:pPr rtl="0" eaLnBrk="1" latinLnBrk="0" hangingPunct="1"/>
            <a:r>
              <a:rPr lang="en-GB" sz="2000" kern="1200" dirty="0">
                <a:solidFill>
                  <a:srgbClr val="FFFFFF"/>
                </a:solidFill>
                <a:effectLst/>
                <a:ea typeface="+mn-ea"/>
                <a:cs typeface="+mn-cs"/>
              </a:rPr>
              <a:t>-ar verbs –2</a:t>
            </a:r>
            <a:r>
              <a:rPr lang="en-GB" sz="2000" kern="1200" baseline="30000" dirty="0">
                <a:solidFill>
                  <a:srgbClr val="FFFFFF"/>
                </a:solidFill>
                <a:effectLst/>
                <a:ea typeface="+mn-ea"/>
                <a:cs typeface="+mn-cs"/>
              </a:rPr>
              <a:t>nd</a:t>
            </a:r>
            <a:r>
              <a:rPr lang="en-GB" sz="2000" kern="1200" dirty="0">
                <a:solidFill>
                  <a:srgbClr val="FFFFFF"/>
                </a:solidFill>
                <a:effectLst/>
                <a:ea typeface="+mn-ea"/>
                <a:cs typeface="+mn-cs"/>
              </a:rPr>
              <a:t> and 3</a:t>
            </a:r>
            <a:r>
              <a:rPr lang="en-GB" sz="2000" kern="1200" baseline="30000" dirty="0">
                <a:solidFill>
                  <a:srgbClr val="FFFFFF"/>
                </a:solidFill>
                <a:effectLst/>
                <a:ea typeface="+mn-ea"/>
                <a:cs typeface="+mn-cs"/>
              </a:rPr>
              <a:t>rd</a:t>
            </a:r>
            <a:r>
              <a:rPr lang="en-GB" sz="2000" kern="1200" dirty="0">
                <a:solidFill>
                  <a:srgbClr val="FFFFFF"/>
                </a:solidFill>
                <a:effectLst/>
                <a:ea typeface="+mn-ea"/>
                <a:cs typeface="+mn-cs"/>
              </a:rPr>
              <a:t> person singular</a:t>
            </a:r>
            <a:endParaRPr lang="en-GB" sz="2000" dirty="0">
              <a:effectLst/>
            </a:endParaRPr>
          </a:p>
        </p:txBody>
      </p:sp>
    </p:spTree>
    <p:extLst>
      <p:ext uri="{BB962C8B-B14F-4D97-AF65-F5344CB8AC3E}">
        <p14:creationId xmlns:p14="http://schemas.microsoft.com/office/powerpoint/2010/main" val="376468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4" grpId="0"/>
      <p:bldP spid="16" grpId="0"/>
      <p:bldP spid="17" grpId="0"/>
      <p:bldP spid="19" grpId="0" animBg="1"/>
      <p:bldP spid="20" grpId="0" animBg="1"/>
      <p:bldP spid="21" grpId="0"/>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1201400" y="258166"/>
            <a:ext cx="7267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862BE045-4437-4D9B-A86B-A80E2EEEE729}"/>
              </a:ext>
            </a:extLst>
          </p:cNvPr>
          <p:cNvSpPr txBox="1"/>
          <p:nvPr/>
        </p:nvSpPr>
        <p:spPr>
          <a:xfrm>
            <a:off x="344876" y="29214"/>
            <a:ext cx="1103085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Your class is doing a Spanish play.</a:t>
            </a:r>
          </a:p>
        </p:txBody>
      </p:sp>
      <p:sp>
        <p:nvSpPr>
          <p:cNvPr id="38" name="TextBox 37">
            <a:extLst>
              <a:ext uri="{FF2B5EF4-FFF2-40B4-BE49-F238E27FC236}">
                <a16:creationId xmlns:a16="http://schemas.microsoft.com/office/drawing/2014/main" id="{7B7FD2CB-72A1-468E-91D0-FEDF67301065}"/>
              </a:ext>
            </a:extLst>
          </p:cNvPr>
          <p:cNvSpPr txBox="1"/>
          <p:nvPr/>
        </p:nvSpPr>
        <p:spPr>
          <a:xfrm>
            <a:off x="316549" y="501360"/>
            <a:ext cx="1118602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Your teacher gives you and a friend stage directions.</a:t>
            </a:r>
          </a:p>
        </p:txBody>
      </p:sp>
      <p:sp>
        <p:nvSpPr>
          <p:cNvPr id="39" name="TextBox 38">
            <a:extLst>
              <a:ext uri="{FF2B5EF4-FFF2-40B4-BE49-F238E27FC236}">
                <a16:creationId xmlns:a16="http://schemas.microsoft.com/office/drawing/2014/main" id="{550866D3-6F59-424F-A54E-F134A22D7ACA}"/>
              </a:ext>
            </a:extLst>
          </p:cNvPr>
          <p:cNvSpPr txBox="1"/>
          <p:nvPr/>
        </p:nvSpPr>
        <p:spPr>
          <a:xfrm>
            <a:off x="344875" y="1530039"/>
            <a:ext cx="677417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1. “</a:t>
            </a:r>
            <a:r>
              <a:rPr kumimoji="0" lang="en-GB" sz="2400" b="0" i="1" u="none" strike="noStrike" kern="0" cap="none" spc="0" normalizeH="0" baseline="0" noProof="0" dirty="0">
                <a:ln>
                  <a:noFill/>
                </a:ln>
                <a:effectLst/>
                <a:uLnTx/>
                <a:uFillTx/>
              </a:rPr>
              <a:t>Llevas unos vasos en una </a:t>
            </a:r>
            <a:r>
              <a:rPr kumimoji="0" lang="en-GB" sz="2400" b="0" i="1" u="none" strike="noStrike" kern="0" cap="none" spc="0" normalizeH="0" baseline="0" noProof="0" dirty="0" err="1">
                <a:ln>
                  <a:noFill/>
                </a:ln>
                <a:effectLst/>
                <a:uLnTx/>
                <a:uFillTx/>
              </a:rPr>
              <a:t>bolsa</a:t>
            </a:r>
            <a:r>
              <a:rPr kumimoji="0" lang="en-GB" sz="2400" b="0" i="0" u="none" strike="noStrike" kern="0" cap="none" spc="0" normalizeH="0" baseline="0" noProof="0" dirty="0">
                <a:ln>
                  <a:noFill/>
                </a:ln>
                <a:effectLst/>
                <a:uLnTx/>
                <a:uFillTx/>
              </a:rPr>
              <a:t>.”</a:t>
            </a:r>
          </a:p>
        </p:txBody>
      </p:sp>
      <p:sp>
        <p:nvSpPr>
          <p:cNvPr id="40" name="Rounded Rectangle 10">
            <a:extLst>
              <a:ext uri="{FF2B5EF4-FFF2-40B4-BE49-F238E27FC236}">
                <a16:creationId xmlns:a16="http://schemas.microsoft.com/office/drawing/2014/main" id="{19F7038C-6097-4B5A-AC62-FD3B6A028447}"/>
              </a:ext>
            </a:extLst>
          </p:cNvPr>
          <p:cNvSpPr/>
          <p:nvPr/>
        </p:nvSpPr>
        <p:spPr>
          <a:xfrm>
            <a:off x="6141139" y="1420585"/>
            <a:ext cx="2907364"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You carry…</a:t>
            </a:r>
          </a:p>
        </p:txBody>
      </p:sp>
      <p:sp>
        <p:nvSpPr>
          <p:cNvPr id="41" name="Rounded Rectangle 11">
            <a:extLst>
              <a:ext uri="{FF2B5EF4-FFF2-40B4-BE49-F238E27FC236}">
                <a16:creationId xmlns:a16="http://schemas.microsoft.com/office/drawing/2014/main" id="{F7D9C500-1C00-4D8F-A9B0-E78F4411D94F}"/>
              </a:ext>
            </a:extLst>
          </p:cNvPr>
          <p:cNvSpPr/>
          <p:nvPr/>
        </p:nvSpPr>
        <p:spPr>
          <a:xfrm>
            <a:off x="6137117" y="1860059"/>
            <a:ext cx="2907364" cy="419882"/>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S/he carries…</a:t>
            </a:r>
          </a:p>
        </p:txBody>
      </p:sp>
      <p:sp>
        <p:nvSpPr>
          <p:cNvPr id="42" name="TextBox 41">
            <a:extLst>
              <a:ext uri="{FF2B5EF4-FFF2-40B4-BE49-F238E27FC236}">
                <a16:creationId xmlns:a16="http://schemas.microsoft.com/office/drawing/2014/main" id="{86EAC0E2-9164-427C-9F8F-C44D42A4EB9F}"/>
              </a:ext>
            </a:extLst>
          </p:cNvPr>
          <p:cNvSpPr txBox="1"/>
          <p:nvPr/>
        </p:nvSpPr>
        <p:spPr>
          <a:xfrm>
            <a:off x="316549" y="993111"/>
            <a:ext cx="1103085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Choose the correct sentence starter and translate the rest.</a:t>
            </a:r>
          </a:p>
        </p:txBody>
      </p:sp>
      <p:pic>
        <p:nvPicPr>
          <p:cNvPr id="43" name="Picture 2" descr="http://www.clker.com/cliparts/8/5/2/6/1195426054171862660movie_genre_musical_patr_01.svg.med.png">
            <a:extLst>
              <a:ext uri="{FF2B5EF4-FFF2-40B4-BE49-F238E27FC236}">
                <a16:creationId xmlns:a16="http://schemas.microsoft.com/office/drawing/2014/main" id="{B6C9627C-9CC3-4058-AACF-E9560DA8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873" y="1527202"/>
            <a:ext cx="1660926" cy="124015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897B0A8F-61BD-4AF2-A044-68520C6DDAEA}"/>
              </a:ext>
            </a:extLst>
          </p:cNvPr>
          <p:cNvSpPr txBox="1"/>
          <p:nvPr/>
        </p:nvSpPr>
        <p:spPr>
          <a:xfrm>
            <a:off x="344875" y="2409588"/>
            <a:ext cx="523746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2. “</a:t>
            </a:r>
            <a:r>
              <a:rPr kumimoji="0" lang="en-GB" sz="2400" b="0" i="1" u="none" strike="noStrike" kern="0" cap="none" spc="0" normalizeH="0" baseline="0" noProof="0" dirty="0">
                <a:ln>
                  <a:noFill/>
                </a:ln>
                <a:effectLst/>
                <a:uLnTx/>
                <a:uFillTx/>
              </a:rPr>
              <a:t>Escuchas una </a:t>
            </a:r>
            <a:r>
              <a:rPr kumimoji="0" lang="en-GB" sz="2400" b="0" i="1" u="none" strike="noStrike" kern="0" cap="none" spc="0" normalizeH="0" baseline="0" noProof="0" dirty="0" err="1">
                <a:ln>
                  <a:noFill/>
                </a:ln>
                <a:effectLst/>
                <a:uLnTx/>
                <a:uFillTx/>
              </a:rPr>
              <a:t>conversación</a:t>
            </a:r>
            <a:r>
              <a:rPr kumimoji="0" lang="en-GB" sz="2400" b="0" i="0" u="none" strike="noStrike" kern="0" cap="none" spc="0" normalizeH="0" baseline="0" noProof="0" dirty="0">
                <a:ln>
                  <a:noFill/>
                </a:ln>
                <a:effectLst/>
                <a:uLnTx/>
                <a:uFillTx/>
              </a:rPr>
              <a:t>.”</a:t>
            </a:r>
          </a:p>
        </p:txBody>
      </p:sp>
      <p:sp>
        <p:nvSpPr>
          <p:cNvPr id="45" name="TextBox 44">
            <a:extLst>
              <a:ext uri="{FF2B5EF4-FFF2-40B4-BE49-F238E27FC236}">
                <a16:creationId xmlns:a16="http://schemas.microsoft.com/office/drawing/2014/main" id="{EA230878-21F0-461B-9871-2CB57DD28F03}"/>
              </a:ext>
            </a:extLst>
          </p:cNvPr>
          <p:cNvSpPr txBox="1"/>
          <p:nvPr/>
        </p:nvSpPr>
        <p:spPr>
          <a:xfrm>
            <a:off x="344875" y="3321489"/>
            <a:ext cx="84137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3. “</a:t>
            </a:r>
            <a:r>
              <a:rPr kumimoji="0" lang="en-GB" sz="2400" b="0" i="1" u="none" strike="noStrike" kern="0" cap="none" spc="0" normalizeH="0" baseline="0" noProof="0" dirty="0" err="1">
                <a:ln>
                  <a:noFill/>
                </a:ln>
                <a:effectLst/>
                <a:uLnTx/>
                <a:uFillTx/>
              </a:rPr>
              <a:t>Usa</a:t>
            </a:r>
            <a:r>
              <a:rPr kumimoji="0" lang="en-GB" sz="2400" b="0" i="1" u="none" strike="noStrike" kern="0" cap="none" spc="0" normalizeH="0" baseline="0" noProof="0" dirty="0">
                <a:ln>
                  <a:noFill/>
                </a:ln>
                <a:effectLst/>
                <a:uLnTx/>
                <a:uFillTx/>
              </a:rPr>
              <a:t> un </a:t>
            </a:r>
            <a:r>
              <a:rPr kumimoji="0" lang="en-GB" sz="2400" b="0" i="1" u="none" strike="noStrike" kern="0" cap="none" spc="0" normalizeH="0" baseline="0" noProof="0" dirty="0" err="1">
                <a:ln>
                  <a:noFill/>
                </a:ln>
                <a:effectLst/>
                <a:uLnTx/>
                <a:uFillTx/>
              </a:rPr>
              <a:t>bolígrafo</a:t>
            </a:r>
            <a:r>
              <a:rPr kumimoji="0" lang="en-GB" sz="2400" b="0" i="1" u="none" strike="noStrike" kern="0" cap="none" spc="0" normalizeH="0" baseline="0" noProof="0" dirty="0">
                <a:ln>
                  <a:noFill/>
                </a:ln>
                <a:effectLst/>
                <a:uLnTx/>
                <a:uFillTx/>
              </a:rPr>
              <a:t>. </a:t>
            </a:r>
            <a:r>
              <a:rPr kumimoji="0" lang="en-GB" sz="2400" b="0" i="1" u="none" strike="noStrike" kern="0" cap="none" spc="0" normalizeH="0" baseline="0" noProof="0" dirty="0" err="1">
                <a:ln>
                  <a:noFill/>
                </a:ln>
                <a:effectLst/>
                <a:uLnTx/>
                <a:uFillTx/>
              </a:rPr>
              <a:t>Es</a:t>
            </a:r>
            <a:r>
              <a:rPr kumimoji="0" lang="en-GB" sz="2400" b="0" i="1" u="none" strike="noStrike" kern="0" cap="none" spc="0" normalizeH="0" baseline="0" noProof="0" dirty="0">
                <a:ln>
                  <a:noFill/>
                </a:ln>
                <a:effectLst/>
                <a:uLnTx/>
                <a:uFillTx/>
              </a:rPr>
              <a:t> </a:t>
            </a:r>
            <a:r>
              <a:rPr kumimoji="0" lang="en-GB" sz="2400" b="0" i="1" u="none" strike="noStrike" kern="0" cap="none" spc="0" normalizeH="0" baseline="0" noProof="0" dirty="0" err="1">
                <a:ln>
                  <a:noFill/>
                </a:ln>
                <a:effectLst/>
                <a:uLnTx/>
                <a:uFillTx/>
              </a:rPr>
              <a:t>blanco</a:t>
            </a:r>
            <a:r>
              <a:rPr kumimoji="0" lang="en-GB" sz="2400" b="0" i="0" u="none" strike="noStrike" kern="0" cap="none" spc="0" normalizeH="0" baseline="0" noProof="0" dirty="0">
                <a:ln>
                  <a:noFill/>
                </a:ln>
                <a:effectLst/>
                <a:uLnTx/>
                <a:uFillTx/>
              </a:rPr>
              <a:t>.”</a:t>
            </a:r>
          </a:p>
        </p:txBody>
      </p:sp>
      <p:pic>
        <p:nvPicPr>
          <p:cNvPr id="46" name="Picture 2" descr="http://www.clker.com/cliparts/j/p/l/D/8/K/green-tick-md.png">
            <a:extLst>
              <a:ext uri="{FF2B5EF4-FFF2-40B4-BE49-F238E27FC236}">
                <a16:creationId xmlns:a16="http://schemas.microsoft.com/office/drawing/2014/main" id="{742E18ED-AA9A-4B8D-AC5E-4A779DBDD3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140626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clker.com/cliparts/j/p/l/D/8/K/green-tick-md.png">
            <a:extLst>
              <a:ext uri="{FF2B5EF4-FFF2-40B4-BE49-F238E27FC236}">
                <a16:creationId xmlns:a16="http://schemas.microsoft.com/office/drawing/2014/main" id="{F751A268-DD98-40C9-A713-F42E39E298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3802919"/>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A67F3578-12A1-420B-BAAE-CF44CC90E92A}"/>
              </a:ext>
            </a:extLst>
          </p:cNvPr>
          <p:cNvSpPr txBox="1"/>
          <p:nvPr/>
        </p:nvSpPr>
        <p:spPr>
          <a:xfrm>
            <a:off x="691061" y="2811840"/>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ED7D31"/>
                </a:solidFill>
                <a:effectLst/>
                <a:uLnTx/>
                <a:uFillTx/>
              </a:rPr>
              <a:t>You listen to a conversation.  </a:t>
            </a:r>
          </a:p>
        </p:txBody>
      </p:sp>
      <p:sp>
        <p:nvSpPr>
          <p:cNvPr id="49" name="TextBox 48">
            <a:extLst>
              <a:ext uri="{FF2B5EF4-FFF2-40B4-BE49-F238E27FC236}">
                <a16:creationId xmlns:a16="http://schemas.microsoft.com/office/drawing/2014/main" id="{8729CBA0-D0FB-4AA7-9AA1-33045AB97D4C}"/>
              </a:ext>
            </a:extLst>
          </p:cNvPr>
          <p:cNvSpPr txBox="1"/>
          <p:nvPr/>
        </p:nvSpPr>
        <p:spPr>
          <a:xfrm>
            <a:off x="691061" y="3711458"/>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ED7D31"/>
                </a:solidFill>
                <a:effectLst/>
                <a:uLnTx/>
                <a:uFillTx/>
              </a:rPr>
              <a:t>S/he uses a pen. It’s white.  </a:t>
            </a:r>
          </a:p>
        </p:txBody>
      </p:sp>
      <p:sp>
        <p:nvSpPr>
          <p:cNvPr id="50" name="TextBox 49">
            <a:extLst>
              <a:ext uri="{FF2B5EF4-FFF2-40B4-BE49-F238E27FC236}">
                <a16:creationId xmlns:a16="http://schemas.microsoft.com/office/drawing/2014/main" id="{DA753AD2-0324-4872-9C06-27E027C7F2E4}"/>
              </a:ext>
            </a:extLst>
          </p:cNvPr>
          <p:cNvSpPr txBox="1"/>
          <p:nvPr/>
        </p:nvSpPr>
        <p:spPr>
          <a:xfrm>
            <a:off x="344875" y="4273686"/>
            <a:ext cx="677416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4. “</a:t>
            </a:r>
            <a:r>
              <a:rPr kumimoji="0" lang="en-GB" sz="2400" b="0" i="1" u="none" strike="noStrike" kern="0" cap="none" spc="0" normalizeH="0" baseline="0" noProof="0" dirty="0" err="1">
                <a:ln>
                  <a:noFill/>
                </a:ln>
                <a:effectLst/>
                <a:uLnTx/>
                <a:uFillTx/>
              </a:rPr>
              <a:t>Compra</a:t>
            </a:r>
            <a:r>
              <a:rPr kumimoji="0" lang="en-GB" sz="2400" b="0" i="1" u="none" strike="noStrike" kern="0" cap="none" spc="0" normalizeH="0" baseline="0" noProof="0" dirty="0">
                <a:ln>
                  <a:noFill/>
                </a:ln>
                <a:effectLst/>
                <a:uLnTx/>
                <a:uFillTx/>
              </a:rPr>
              <a:t> una </a:t>
            </a:r>
            <a:r>
              <a:rPr kumimoji="0" lang="en-GB" sz="2400" b="0" i="1" u="none" strike="noStrike" kern="0" cap="none" spc="0" normalizeH="0" baseline="0" noProof="0" dirty="0" err="1">
                <a:ln>
                  <a:noFill/>
                </a:ln>
                <a:effectLst/>
                <a:uLnTx/>
                <a:uFillTx/>
              </a:rPr>
              <a:t>botella</a:t>
            </a:r>
            <a:r>
              <a:rPr kumimoji="0" lang="en-GB" sz="2400" b="0" i="1" u="none" strike="noStrike" kern="0" cap="none" spc="0" normalizeH="0" baseline="0" noProof="0" dirty="0">
                <a:ln>
                  <a:noFill/>
                </a:ln>
                <a:effectLst/>
                <a:uLnTx/>
                <a:uFillTx/>
              </a:rPr>
              <a:t> de Pepsi.</a:t>
            </a:r>
            <a:r>
              <a:rPr kumimoji="0" lang="en-GB" sz="2400" b="0" i="0" u="none" strike="noStrike" kern="0" cap="none" spc="0" normalizeH="0" baseline="0" noProof="0" dirty="0">
                <a:ln>
                  <a:noFill/>
                </a:ln>
                <a:effectLst/>
                <a:uLnTx/>
                <a:uFillTx/>
              </a:rPr>
              <a:t>”</a:t>
            </a:r>
          </a:p>
        </p:txBody>
      </p:sp>
      <p:sp>
        <p:nvSpPr>
          <p:cNvPr id="51" name="TextBox 50">
            <a:extLst>
              <a:ext uri="{FF2B5EF4-FFF2-40B4-BE49-F238E27FC236}">
                <a16:creationId xmlns:a16="http://schemas.microsoft.com/office/drawing/2014/main" id="{9CC67163-46FE-42BC-93C0-85D1609F9DD8}"/>
              </a:ext>
            </a:extLst>
          </p:cNvPr>
          <p:cNvSpPr txBox="1"/>
          <p:nvPr/>
        </p:nvSpPr>
        <p:spPr>
          <a:xfrm>
            <a:off x="691061" y="4649184"/>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ED7D31"/>
                </a:solidFill>
                <a:effectLst/>
                <a:uLnTx/>
                <a:uFillTx/>
              </a:rPr>
              <a:t>S/he buys a bottle of Coca-Cola. </a:t>
            </a:r>
          </a:p>
        </p:txBody>
      </p:sp>
      <p:sp>
        <p:nvSpPr>
          <p:cNvPr id="52" name="Rounded Rectangle 29">
            <a:extLst>
              <a:ext uri="{FF2B5EF4-FFF2-40B4-BE49-F238E27FC236}">
                <a16:creationId xmlns:a16="http://schemas.microsoft.com/office/drawing/2014/main" id="{AB591CFC-5B39-4E72-913B-761F62A3DC60}"/>
              </a:ext>
            </a:extLst>
          </p:cNvPr>
          <p:cNvSpPr/>
          <p:nvPr/>
        </p:nvSpPr>
        <p:spPr>
          <a:xfrm>
            <a:off x="6141139" y="2398955"/>
            <a:ext cx="2907364"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S/he listens…</a:t>
            </a:r>
          </a:p>
        </p:txBody>
      </p:sp>
      <p:sp>
        <p:nvSpPr>
          <p:cNvPr id="53" name="Rounded Rectangle 30">
            <a:extLst>
              <a:ext uri="{FF2B5EF4-FFF2-40B4-BE49-F238E27FC236}">
                <a16:creationId xmlns:a16="http://schemas.microsoft.com/office/drawing/2014/main" id="{8992A136-C5FE-48A3-94EB-0E5DCF786B07}"/>
              </a:ext>
            </a:extLst>
          </p:cNvPr>
          <p:cNvSpPr/>
          <p:nvPr/>
        </p:nvSpPr>
        <p:spPr>
          <a:xfrm>
            <a:off x="6137117" y="2818274"/>
            <a:ext cx="2907364" cy="419882"/>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You listen…</a:t>
            </a:r>
          </a:p>
        </p:txBody>
      </p:sp>
      <p:sp>
        <p:nvSpPr>
          <p:cNvPr id="54" name="Rounded Rectangle 31">
            <a:extLst>
              <a:ext uri="{FF2B5EF4-FFF2-40B4-BE49-F238E27FC236}">
                <a16:creationId xmlns:a16="http://schemas.microsoft.com/office/drawing/2014/main" id="{50ABF6A7-11C0-4F67-A0FC-8D6F2B98DDB0}"/>
              </a:ext>
            </a:extLst>
          </p:cNvPr>
          <p:cNvSpPr/>
          <p:nvPr/>
        </p:nvSpPr>
        <p:spPr>
          <a:xfrm>
            <a:off x="6137117" y="3353949"/>
            <a:ext cx="2907364"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You use…</a:t>
            </a:r>
          </a:p>
        </p:txBody>
      </p:sp>
      <p:sp>
        <p:nvSpPr>
          <p:cNvPr id="55" name="Rounded Rectangle 32">
            <a:extLst>
              <a:ext uri="{FF2B5EF4-FFF2-40B4-BE49-F238E27FC236}">
                <a16:creationId xmlns:a16="http://schemas.microsoft.com/office/drawing/2014/main" id="{CE89E684-B129-4462-BB7F-5423309F73BC}"/>
              </a:ext>
            </a:extLst>
          </p:cNvPr>
          <p:cNvSpPr/>
          <p:nvPr/>
        </p:nvSpPr>
        <p:spPr>
          <a:xfrm>
            <a:off x="6137117" y="3792123"/>
            <a:ext cx="2907364" cy="419882"/>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S/he uses…</a:t>
            </a:r>
          </a:p>
        </p:txBody>
      </p:sp>
      <p:sp>
        <p:nvSpPr>
          <p:cNvPr id="56" name="Rounded Rectangle 33">
            <a:extLst>
              <a:ext uri="{FF2B5EF4-FFF2-40B4-BE49-F238E27FC236}">
                <a16:creationId xmlns:a16="http://schemas.microsoft.com/office/drawing/2014/main" id="{0009527E-9C1F-4B84-B0BE-9F6AD15D440F}"/>
              </a:ext>
            </a:extLst>
          </p:cNvPr>
          <p:cNvSpPr/>
          <p:nvPr/>
        </p:nvSpPr>
        <p:spPr>
          <a:xfrm>
            <a:off x="6137117" y="4312568"/>
            <a:ext cx="2907364"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S/he buys…</a:t>
            </a:r>
          </a:p>
        </p:txBody>
      </p:sp>
      <p:sp>
        <p:nvSpPr>
          <p:cNvPr id="57" name="Rounded Rectangle 34">
            <a:extLst>
              <a:ext uri="{FF2B5EF4-FFF2-40B4-BE49-F238E27FC236}">
                <a16:creationId xmlns:a16="http://schemas.microsoft.com/office/drawing/2014/main" id="{93855BE4-2AC1-4FCE-B496-688210745C77}"/>
              </a:ext>
            </a:extLst>
          </p:cNvPr>
          <p:cNvSpPr/>
          <p:nvPr/>
        </p:nvSpPr>
        <p:spPr>
          <a:xfrm>
            <a:off x="6137117" y="4741215"/>
            <a:ext cx="2907364" cy="419882"/>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You buy…</a:t>
            </a:r>
          </a:p>
        </p:txBody>
      </p:sp>
      <p:pic>
        <p:nvPicPr>
          <p:cNvPr id="58" name="Picture 2" descr="http://www.clker.com/cliparts/j/p/l/D/8/K/green-tick-md.png">
            <a:extLst>
              <a:ext uri="{FF2B5EF4-FFF2-40B4-BE49-F238E27FC236}">
                <a16:creationId xmlns:a16="http://schemas.microsoft.com/office/drawing/2014/main" id="{87ADA5E2-861C-46B7-AD93-6A4F7B7CD4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2833458"/>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2F2DC06-49CF-447C-9CFC-2B8459621E5F}"/>
              </a:ext>
            </a:extLst>
          </p:cNvPr>
          <p:cNvSpPr txBox="1"/>
          <p:nvPr/>
        </p:nvSpPr>
        <p:spPr>
          <a:xfrm>
            <a:off x="670943" y="1907385"/>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ED7D31"/>
                </a:solidFill>
                <a:effectLst/>
                <a:uLnTx/>
                <a:uFillTx/>
              </a:rPr>
              <a:t>You carry some glasses in a bag.  </a:t>
            </a:r>
          </a:p>
        </p:txBody>
      </p:sp>
      <p:pic>
        <p:nvPicPr>
          <p:cNvPr id="60" name="Picture 2" descr="http://www.clker.com/cliparts/j/p/l/D/8/K/green-tick-md.png">
            <a:extLst>
              <a:ext uri="{FF2B5EF4-FFF2-40B4-BE49-F238E27FC236}">
                <a16:creationId xmlns:a16="http://schemas.microsoft.com/office/drawing/2014/main" id="{571FF5AB-640C-414B-A6CA-829CD4DE5D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4297679"/>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5A118506-A817-4839-BB16-300FB0906A7C}"/>
              </a:ext>
            </a:extLst>
          </p:cNvPr>
          <p:cNvSpPr txBox="1"/>
          <p:nvPr/>
        </p:nvSpPr>
        <p:spPr>
          <a:xfrm>
            <a:off x="344875" y="5211344"/>
            <a:ext cx="677416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5. “</a:t>
            </a:r>
            <a:r>
              <a:rPr kumimoji="0" lang="en-GB" sz="2400" b="0" i="1" u="none" strike="noStrike" kern="0" cap="none" spc="0" normalizeH="0" baseline="0" noProof="0" dirty="0">
                <a:ln>
                  <a:noFill/>
                </a:ln>
                <a:effectLst/>
                <a:uLnTx/>
                <a:uFillTx/>
              </a:rPr>
              <a:t>Necesitas un </a:t>
            </a:r>
            <a:r>
              <a:rPr kumimoji="0" lang="en-GB" sz="2400" b="0" i="1" u="none" strike="noStrike" kern="0" cap="none" spc="0" normalizeH="0" baseline="0" noProof="0" dirty="0" err="1">
                <a:ln>
                  <a:noFill/>
                </a:ln>
                <a:effectLst/>
                <a:uLnTx/>
                <a:uFillTx/>
              </a:rPr>
              <a:t>periódico</a:t>
            </a:r>
            <a:r>
              <a:rPr kumimoji="0" lang="en-GB" sz="2400" b="0" i="1" u="none" strike="noStrike" kern="0" cap="none" spc="0" normalizeH="0" baseline="0" noProof="0" dirty="0">
                <a:ln>
                  <a:noFill/>
                </a:ln>
                <a:effectLst/>
                <a:uLnTx/>
                <a:uFillTx/>
              </a:rPr>
              <a:t>.</a:t>
            </a:r>
            <a:r>
              <a:rPr kumimoji="0" lang="en-GB" sz="2400" b="0" i="0" u="none" strike="noStrike" kern="0" cap="none" spc="0" normalizeH="0" baseline="0" noProof="0" dirty="0">
                <a:ln>
                  <a:noFill/>
                </a:ln>
                <a:effectLst/>
                <a:uLnTx/>
                <a:uFillTx/>
              </a:rPr>
              <a:t>”</a:t>
            </a:r>
          </a:p>
        </p:txBody>
      </p:sp>
      <p:sp>
        <p:nvSpPr>
          <p:cNvPr id="62" name="TextBox 61">
            <a:extLst>
              <a:ext uri="{FF2B5EF4-FFF2-40B4-BE49-F238E27FC236}">
                <a16:creationId xmlns:a16="http://schemas.microsoft.com/office/drawing/2014/main" id="{E402F37E-57B2-4DD4-9856-FE2DEEFE4C58}"/>
              </a:ext>
            </a:extLst>
          </p:cNvPr>
          <p:cNvSpPr txBox="1"/>
          <p:nvPr/>
        </p:nvSpPr>
        <p:spPr>
          <a:xfrm>
            <a:off x="691061" y="5586842"/>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ED7D31"/>
                </a:solidFill>
                <a:effectLst/>
                <a:uLnTx/>
                <a:uFillTx/>
              </a:rPr>
              <a:t>You need a newspaper. </a:t>
            </a:r>
          </a:p>
        </p:txBody>
      </p:sp>
      <p:sp>
        <p:nvSpPr>
          <p:cNvPr id="63" name="Rounded Rectangle 41">
            <a:extLst>
              <a:ext uri="{FF2B5EF4-FFF2-40B4-BE49-F238E27FC236}">
                <a16:creationId xmlns:a16="http://schemas.microsoft.com/office/drawing/2014/main" id="{43EBAE95-555E-4CFA-9174-474E2810343C}"/>
              </a:ext>
            </a:extLst>
          </p:cNvPr>
          <p:cNvSpPr/>
          <p:nvPr/>
        </p:nvSpPr>
        <p:spPr>
          <a:xfrm>
            <a:off x="6137117" y="5273768"/>
            <a:ext cx="2907364"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S/he needs…</a:t>
            </a:r>
          </a:p>
        </p:txBody>
      </p:sp>
      <p:sp>
        <p:nvSpPr>
          <p:cNvPr id="64" name="Rounded Rectangle 42">
            <a:extLst>
              <a:ext uri="{FF2B5EF4-FFF2-40B4-BE49-F238E27FC236}">
                <a16:creationId xmlns:a16="http://schemas.microsoft.com/office/drawing/2014/main" id="{E28998DB-D92C-4154-81B4-EE1DB077A376}"/>
              </a:ext>
            </a:extLst>
          </p:cNvPr>
          <p:cNvSpPr/>
          <p:nvPr/>
        </p:nvSpPr>
        <p:spPr>
          <a:xfrm>
            <a:off x="6137117" y="5716064"/>
            <a:ext cx="2907364" cy="419882"/>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Tw Cen MT" panose="020B0602020104020603"/>
                <a:ea typeface="+mn-ea"/>
                <a:cs typeface="+mn-cs"/>
              </a:rPr>
              <a:t>You need…</a:t>
            </a:r>
          </a:p>
        </p:txBody>
      </p:sp>
      <p:pic>
        <p:nvPicPr>
          <p:cNvPr id="65" name="Picture 2" descr="http://www.clker.com/cliparts/j/p/l/D/8/K/green-tick-md.png">
            <a:extLst>
              <a:ext uri="{FF2B5EF4-FFF2-40B4-BE49-F238E27FC236}">
                <a16:creationId xmlns:a16="http://schemas.microsoft.com/office/drawing/2014/main" id="{A0D866FE-B790-4FED-9E58-972D8356C3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5708955"/>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65">
            <a:extLst>
              <a:ext uri="{FF2B5EF4-FFF2-40B4-BE49-F238E27FC236}">
                <a16:creationId xmlns:a16="http://schemas.microsoft.com/office/drawing/2014/main" id="{092455F6-C9E6-4AD2-84BC-82AA764F90DA}"/>
              </a:ext>
            </a:extLst>
          </p:cNvPr>
          <p:cNvSpPr>
            <a:spLocks noGrp="1"/>
          </p:cNvSpPr>
          <p:nvPr>
            <p:ph type="title"/>
          </p:nvPr>
        </p:nvSpPr>
        <p:spPr>
          <a:xfrm>
            <a:off x="11235586" y="-171903"/>
            <a:ext cx="1223075" cy="1325563"/>
          </a:xfrm>
        </p:spPr>
        <p:txBody>
          <a:bodyPr/>
          <a:lstStyle/>
          <a:p>
            <a:r>
              <a:rPr lang="en-GB" sz="2000" b="1" i="0" kern="1200" spc="0" baseline="0" dirty="0">
                <a:ln>
                  <a:noFill/>
                </a:ln>
                <a:solidFill>
                  <a:srgbClr val="FFFFFF"/>
                </a:solidFill>
                <a:effectLst/>
                <a:latin typeface="Century Gothic" panose="020B0502020202020204" pitchFamily="34" charset="0"/>
                <a:ea typeface="+mn-ea"/>
                <a:cs typeface="+mn-cs"/>
              </a:rPr>
              <a:t>leer</a:t>
            </a:r>
            <a:endParaRPr lang="en-GB" dirty="0"/>
          </a:p>
        </p:txBody>
      </p:sp>
    </p:spTree>
    <p:extLst>
      <p:ext uri="{BB962C8B-B14F-4D97-AF65-F5344CB8AC3E}">
        <p14:creationId xmlns:p14="http://schemas.microsoft.com/office/powerpoint/2010/main" val="17943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P spid="42" grpId="0"/>
      <p:bldP spid="44" grpId="0"/>
      <p:bldP spid="45" grpId="0"/>
      <p:bldP spid="48" grpId="0"/>
      <p:bldP spid="49" grpId="0"/>
      <p:bldP spid="50" grpId="0"/>
      <p:bldP spid="51" grpId="0"/>
      <p:bldP spid="52" grpId="0" animBg="1"/>
      <p:bldP spid="53" grpId="0" animBg="1"/>
      <p:bldP spid="54" grpId="0" animBg="1"/>
      <p:bldP spid="55" grpId="0" animBg="1"/>
      <p:bldP spid="56" grpId="0" animBg="1"/>
      <p:bldP spid="57" grpId="0" animBg="1"/>
      <p:bldP spid="59" grpId="0"/>
      <p:bldP spid="61" grpId="0"/>
      <p:bldP spid="62" grpId="0"/>
      <p:bldP spid="63"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1201400" y="258166"/>
            <a:ext cx="7267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E5D595A0-0ECC-4D5F-9D27-C5244A9EC389}"/>
              </a:ext>
            </a:extLst>
          </p:cNvPr>
          <p:cNvSpPr txBox="1"/>
          <p:nvPr/>
        </p:nvSpPr>
        <p:spPr>
          <a:xfrm>
            <a:off x="175171" y="235472"/>
            <a:ext cx="1017463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It’s the day of the play, but the teacher has forgotten everything!</a:t>
            </a:r>
          </a:p>
        </p:txBody>
      </p:sp>
      <p:sp>
        <p:nvSpPr>
          <p:cNvPr id="9" name="TextBox 8">
            <a:extLst>
              <a:ext uri="{FF2B5EF4-FFF2-40B4-BE49-F238E27FC236}">
                <a16:creationId xmlns:a16="http://schemas.microsoft.com/office/drawing/2014/main" id="{DE63CAD6-FD2F-49E0-8898-0F219CD8DD15}"/>
              </a:ext>
            </a:extLst>
          </p:cNvPr>
          <p:cNvSpPr txBox="1"/>
          <p:nvPr/>
        </p:nvSpPr>
        <p:spPr>
          <a:xfrm>
            <a:off x="160775" y="682960"/>
            <a:ext cx="1103085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She needs help. Translate her questions.</a:t>
            </a:r>
          </a:p>
        </p:txBody>
      </p:sp>
      <p:sp>
        <p:nvSpPr>
          <p:cNvPr id="10" name="TextBox 9">
            <a:extLst>
              <a:ext uri="{FF2B5EF4-FFF2-40B4-BE49-F238E27FC236}">
                <a16:creationId xmlns:a16="http://schemas.microsoft.com/office/drawing/2014/main" id="{6D12F60A-56C2-4747-BC51-E87B09DCCDF4}"/>
              </a:ext>
            </a:extLst>
          </p:cNvPr>
          <p:cNvSpPr txBox="1"/>
          <p:nvPr/>
        </p:nvSpPr>
        <p:spPr>
          <a:xfrm>
            <a:off x="160775" y="1686628"/>
            <a:ext cx="308484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1. “¿Qué </a:t>
            </a:r>
            <a:r>
              <a:rPr kumimoji="0" lang="en-GB" sz="2400" b="0" i="0" u="none" strike="noStrike" kern="0" cap="none" spc="0" normalizeH="0" baseline="0" noProof="0" dirty="0" err="1">
                <a:ln>
                  <a:noFill/>
                </a:ln>
                <a:effectLst/>
                <a:uLnTx/>
                <a:uFillTx/>
              </a:rPr>
              <a:t>llevas</a:t>
            </a:r>
            <a:r>
              <a:rPr kumimoji="0" lang="en-GB" sz="2400" b="0" i="0" u="none" strike="noStrike" kern="0" cap="none" spc="0" normalizeH="0" baseline="0" noProof="0" dirty="0">
                <a:ln>
                  <a:noFill/>
                </a:ln>
                <a:effectLst/>
                <a:uLnTx/>
                <a:uFillTx/>
              </a:rPr>
              <a:t>?.”</a:t>
            </a:r>
          </a:p>
        </p:txBody>
      </p:sp>
      <p:sp>
        <p:nvSpPr>
          <p:cNvPr id="11" name="TextBox 10">
            <a:extLst>
              <a:ext uri="{FF2B5EF4-FFF2-40B4-BE49-F238E27FC236}">
                <a16:creationId xmlns:a16="http://schemas.microsoft.com/office/drawing/2014/main" id="{663F8DA5-BBA4-4F23-B6AF-6195DF73D3E2}"/>
              </a:ext>
            </a:extLst>
          </p:cNvPr>
          <p:cNvSpPr txBox="1"/>
          <p:nvPr/>
        </p:nvSpPr>
        <p:spPr>
          <a:xfrm>
            <a:off x="160775" y="2715241"/>
            <a:ext cx="327576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2. “¿Cómo baila?”</a:t>
            </a:r>
          </a:p>
        </p:txBody>
      </p:sp>
      <p:sp>
        <p:nvSpPr>
          <p:cNvPr id="12" name="TextBox 11">
            <a:extLst>
              <a:ext uri="{FF2B5EF4-FFF2-40B4-BE49-F238E27FC236}">
                <a16:creationId xmlns:a16="http://schemas.microsoft.com/office/drawing/2014/main" id="{EB1B8E7F-6506-4BA8-B07B-F22104FC7364}"/>
              </a:ext>
            </a:extLst>
          </p:cNvPr>
          <p:cNvSpPr txBox="1"/>
          <p:nvPr/>
        </p:nvSpPr>
        <p:spPr>
          <a:xfrm>
            <a:off x="160775" y="3749368"/>
            <a:ext cx="651133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3. “¿Quién </a:t>
            </a:r>
            <a:r>
              <a:rPr kumimoji="0" lang="en-GB" sz="2400" b="0" i="0" u="none" strike="noStrike" kern="0" cap="none" spc="0" normalizeH="0" baseline="0" noProof="0" dirty="0" err="1">
                <a:ln>
                  <a:noFill/>
                </a:ln>
                <a:effectLst/>
                <a:uLnTx/>
                <a:uFillTx/>
              </a:rPr>
              <a:t>compra</a:t>
            </a:r>
            <a:r>
              <a:rPr kumimoji="0" lang="en-GB" sz="2400" b="0" i="0" u="none" strike="noStrike" kern="0" cap="none" spc="0" normalizeH="0" baseline="0" noProof="0" dirty="0">
                <a:ln>
                  <a:noFill/>
                </a:ln>
                <a:effectLst/>
                <a:uLnTx/>
                <a:uFillTx/>
              </a:rPr>
              <a:t> un </a:t>
            </a:r>
            <a:r>
              <a:rPr kumimoji="0" lang="en-GB" sz="2400" b="0" i="0" u="none" strike="noStrike" kern="0" cap="none" spc="0" normalizeH="0" baseline="0" noProof="0" dirty="0" err="1">
                <a:ln>
                  <a:noFill/>
                </a:ln>
                <a:effectLst/>
                <a:uLnTx/>
                <a:uFillTx/>
              </a:rPr>
              <a:t>producto</a:t>
            </a:r>
            <a:r>
              <a:rPr kumimoji="0" lang="en-GB" sz="2400" b="0" i="0" u="none" strike="noStrike" kern="0" cap="none" spc="0" normalizeH="0" baseline="0" noProof="0" dirty="0">
                <a:ln>
                  <a:noFill/>
                </a:ln>
                <a:effectLst/>
                <a:uLnTx/>
                <a:uFillTx/>
              </a:rPr>
              <a:t>?”</a:t>
            </a:r>
          </a:p>
        </p:txBody>
      </p:sp>
      <p:sp>
        <p:nvSpPr>
          <p:cNvPr id="13" name="TextBox 12">
            <a:extLst>
              <a:ext uri="{FF2B5EF4-FFF2-40B4-BE49-F238E27FC236}">
                <a16:creationId xmlns:a16="http://schemas.microsoft.com/office/drawing/2014/main" id="{EC3100BF-8D4C-489A-8288-ADEF9908B9DB}"/>
              </a:ext>
            </a:extLst>
          </p:cNvPr>
          <p:cNvSpPr txBox="1"/>
          <p:nvPr/>
        </p:nvSpPr>
        <p:spPr>
          <a:xfrm>
            <a:off x="506961" y="2139972"/>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What do you wear/carry? </a:t>
            </a:r>
          </a:p>
        </p:txBody>
      </p:sp>
      <p:sp>
        <p:nvSpPr>
          <p:cNvPr id="14" name="TextBox 13">
            <a:extLst>
              <a:ext uri="{FF2B5EF4-FFF2-40B4-BE49-F238E27FC236}">
                <a16:creationId xmlns:a16="http://schemas.microsoft.com/office/drawing/2014/main" id="{3F4A81BF-67EB-40A3-82E0-F0FC7870F8FC}"/>
              </a:ext>
            </a:extLst>
          </p:cNvPr>
          <p:cNvSpPr txBox="1"/>
          <p:nvPr/>
        </p:nvSpPr>
        <p:spPr>
          <a:xfrm>
            <a:off x="506961" y="3059677"/>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How does s/he dance?  </a:t>
            </a:r>
          </a:p>
        </p:txBody>
      </p:sp>
      <p:sp>
        <p:nvSpPr>
          <p:cNvPr id="15" name="TextBox 14">
            <a:extLst>
              <a:ext uri="{FF2B5EF4-FFF2-40B4-BE49-F238E27FC236}">
                <a16:creationId xmlns:a16="http://schemas.microsoft.com/office/drawing/2014/main" id="{A10A6906-6F09-49AB-81DA-15A2A4B04CFF}"/>
              </a:ext>
            </a:extLst>
          </p:cNvPr>
          <p:cNvSpPr txBox="1"/>
          <p:nvPr/>
        </p:nvSpPr>
        <p:spPr>
          <a:xfrm>
            <a:off x="506961" y="4104378"/>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Who buys a product?  </a:t>
            </a:r>
          </a:p>
        </p:txBody>
      </p:sp>
      <p:sp>
        <p:nvSpPr>
          <p:cNvPr id="16" name="TextBox 15">
            <a:extLst>
              <a:ext uri="{FF2B5EF4-FFF2-40B4-BE49-F238E27FC236}">
                <a16:creationId xmlns:a16="http://schemas.microsoft.com/office/drawing/2014/main" id="{44553C30-6EE8-41A3-B6BD-DFA6A1443C07}"/>
              </a:ext>
            </a:extLst>
          </p:cNvPr>
          <p:cNvSpPr txBox="1"/>
          <p:nvPr/>
        </p:nvSpPr>
        <p:spPr>
          <a:xfrm>
            <a:off x="160777" y="4773657"/>
            <a:ext cx="365759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4. “¿Dónde bailas?”</a:t>
            </a:r>
          </a:p>
        </p:txBody>
      </p:sp>
      <p:sp>
        <p:nvSpPr>
          <p:cNvPr id="17" name="TextBox 16">
            <a:extLst>
              <a:ext uri="{FF2B5EF4-FFF2-40B4-BE49-F238E27FC236}">
                <a16:creationId xmlns:a16="http://schemas.microsoft.com/office/drawing/2014/main" id="{C45D03F6-91D6-4FC4-80A5-9184B1892BD8}"/>
              </a:ext>
            </a:extLst>
          </p:cNvPr>
          <p:cNvSpPr txBox="1"/>
          <p:nvPr/>
        </p:nvSpPr>
        <p:spPr>
          <a:xfrm>
            <a:off x="506961" y="5265631"/>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Where do you dance?</a:t>
            </a:r>
          </a:p>
        </p:txBody>
      </p:sp>
      <p:sp>
        <p:nvSpPr>
          <p:cNvPr id="18" name="TextBox 17">
            <a:extLst>
              <a:ext uri="{FF2B5EF4-FFF2-40B4-BE49-F238E27FC236}">
                <a16:creationId xmlns:a16="http://schemas.microsoft.com/office/drawing/2014/main" id="{7AB43B94-67A9-45C9-9145-79FF1EBD6DD8}"/>
              </a:ext>
            </a:extLst>
          </p:cNvPr>
          <p:cNvSpPr txBox="1"/>
          <p:nvPr/>
        </p:nvSpPr>
        <p:spPr>
          <a:xfrm>
            <a:off x="6774265" y="1619239"/>
            <a:ext cx="378560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5. “¿</a:t>
            </a:r>
            <a:r>
              <a:rPr kumimoji="0" lang="en-GB" sz="2400" b="0" i="0" u="none" strike="noStrike" kern="0" cap="none" spc="0" normalizeH="0" baseline="0" noProof="0" dirty="0" err="1">
                <a:ln>
                  <a:noFill/>
                </a:ln>
                <a:effectLst/>
                <a:uLnTx/>
                <a:uFillTx/>
              </a:rPr>
              <a:t>Hablas</a:t>
            </a:r>
            <a:r>
              <a:rPr kumimoji="0" lang="en-GB" sz="2400" b="0" i="0" u="none" strike="noStrike" kern="0" cap="none" spc="0" normalizeH="0" baseline="0" noProof="0" dirty="0">
                <a:ln>
                  <a:noFill/>
                </a:ln>
                <a:effectLst/>
                <a:uLnTx/>
                <a:uFillTx/>
              </a:rPr>
              <a:t> con Sara?.”</a:t>
            </a:r>
          </a:p>
        </p:txBody>
      </p:sp>
      <p:sp>
        <p:nvSpPr>
          <p:cNvPr id="19" name="TextBox 18">
            <a:extLst>
              <a:ext uri="{FF2B5EF4-FFF2-40B4-BE49-F238E27FC236}">
                <a16:creationId xmlns:a16="http://schemas.microsoft.com/office/drawing/2014/main" id="{54FCFB80-96BF-481B-9559-DEB262B87608}"/>
              </a:ext>
            </a:extLst>
          </p:cNvPr>
          <p:cNvSpPr txBox="1"/>
          <p:nvPr/>
        </p:nvSpPr>
        <p:spPr>
          <a:xfrm>
            <a:off x="7120451" y="2072583"/>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Do you speak with Sarah? </a:t>
            </a:r>
          </a:p>
        </p:txBody>
      </p:sp>
      <p:sp>
        <p:nvSpPr>
          <p:cNvPr id="20" name="TextBox 19">
            <a:extLst>
              <a:ext uri="{FF2B5EF4-FFF2-40B4-BE49-F238E27FC236}">
                <a16:creationId xmlns:a16="http://schemas.microsoft.com/office/drawing/2014/main" id="{2397AEBD-CAE7-4196-B48A-A02EF5D90F8C}"/>
              </a:ext>
            </a:extLst>
          </p:cNvPr>
          <p:cNvSpPr txBox="1"/>
          <p:nvPr/>
        </p:nvSpPr>
        <p:spPr>
          <a:xfrm>
            <a:off x="6774265" y="2634081"/>
            <a:ext cx="378560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6. “¿Usa un </a:t>
            </a:r>
            <a:r>
              <a:rPr kumimoji="0" lang="en-GB" sz="2400" b="0" i="0" u="none" strike="noStrike" kern="0" cap="none" spc="0" normalizeH="0" baseline="0" noProof="0" dirty="0" err="1">
                <a:ln>
                  <a:noFill/>
                </a:ln>
                <a:effectLst/>
                <a:uLnTx/>
                <a:uFillTx/>
              </a:rPr>
              <a:t>teléfono</a:t>
            </a:r>
            <a:r>
              <a:rPr kumimoji="0" lang="en-GB" sz="2400" b="0" i="0" u="none" strike="noStrike" kern="0" cap="none" spc="0" normalizeH="0" baseline="0" noProof="0" dirty="0">
                <a:ln>
                  <a:noFill/>
                </a:ln>
                <a:effectLst/>
                <a:uLnTx/>
                <a:uFillTx/>
              </a:rPr>
              <a:t>?.”</a:t>
            </a:r>
          </a:p>
        </p:txBody>
      </p:sp>
      <p:sp>
        <p:nvSpPr>
          <p:cNvPr id="21" name="TextBox 20">
            <a:extLst>
              <a:ext uri="{FF2B5EF4-FFF2-40B4-BE49-F238E27FC236}">
                <a16:creationId xmlns:a16="http://schemas.microsoft.com/office/drawing/2014/main" id="{96EA5D34-DF51-4871-9952-0320899EC1F0}"/>
              </a:ext>
            </a:extLst>
          </p:cNvPr>
          <p:cNvSpPr txBox="1"/>
          <p:nvPr/>
        </p:nvSpPr>
        <p:spPr>
          <a:xfrm>
            <a:off x="7120451" y="3087425"/>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Does s/he use a phone? </a:t>
            </a:r>
          </a:p>
        </p:txBody>
      </p:sp>
      <p:sp>
        <p:nvSpPr>
          <p:cNvPr id="22" name="TextBox 21">
            <a:extLst>
              <a:ext uri="{FF2B5EF4-FFF2-40B4-BE49-F238E27FC236}">
                <a16:creationId xmlns:a16="http://schemas.microsoft.com/office/drawing/2014/main" id="{67FA7839-1433-4E8D-8083-20EB13744DE0}"/>
              </a:ext>
            </a:extLst>
          </p:cNvPr>
          <p:cNvSpPr txBox="1"/>
          <p:nvPr/>
        </p:nvSpPr>
        <p:spPr>
          <a:xfrm>
            <a:off x="6774265" y="3750537"/>
            <a:ext cx="357553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7. “¿Qué necesitas?.”</a:t>
            </a:r>
          </a:p>
        </p:txBody>
      </p:sp>
      <p:sp>
        <p:nvSpPr>
          <p:cNvPr id="23" name="TextBox 22">
            <a:extLst>
              <a:ext uri="{FF2B5EF4-FFF2-40B4-BE49-F238E27FC236}">
                <a16:creationId xmlns:a16="http://schemas.microsoft.com/office/drawing/2014/main" id="{CBC7DB1C-C9A7-42CB-A5FE-176EB5B4D9CA}"/>
              </a:ext>
            </a:extLst>
          </p:cNvPr>
          <p:cNvSpPr txBox="1"/>
          <p:nvPr/>
        </p:nvSpPr>
        <p:spPr>
          <a:xfrm>
            <a:off x="7120451" y="4203881"/>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What do you need?</a:t>
            </a:r>
          </a:p>
        </p:txBody>
      </p:sp>
      <p:sp>
        <p:nvSpPr>
          <p:cNvPr id="24" name="TextBox 23">
            <a:extLst>
              <a:ext uri="{FF2B5EF4-FFF2-40B4-BE49-F238E27FC236}">
                <a16:creationId xmlns:a16="http://schemas.microsoft.com/office/drawing/2014/main" id="{0A8048A6-57AB-481C-9E34-FB9995AD4A59}"/>
              </a:ext>
            </a:extLst>
          </p:cNvPr>
          <p:cNvSpPr txBox="1"/>
          <p:nvPr/>
        </p:nvSpPr>
        <p:spPr>
          <a:xfrm>
            <a:off x="6774265" y="4781978"/>
            <a:ext cx="446806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8. “¿Quién usa una </a:t>
            </a:r>
            <a:r>
              <a:rPr kumimoji="0" lang="en-GB" sz="2400" b="0" i="0" u="none" strike="noStrike" kern="0" cap="none" spc="0" normalizeH="0" baseline="0" noProof="0" dirty="0" err="1">
                <a:ln>
                  <a:noFill/>
                </a:ln>
                <a:effectLst/>
                <a:uLnTx/>
                <a:uFillTx/>
              </a:rPr>
              <a:t>bolsa</a:t>
            </a:r>
            <a:r>
              <a:rPr kumimoji="0" lang="en-GB" sz="2400" b="0" i="0" u="none" strike="noStrike" kern="0" cap="none" spc="0" normalizeH="0" baseline="0" noProof="0" dirty="0">
                <a:ln>
                  <a:noFill/>
                </a:ln>
                <a:effectLst/>
                <a:uLnTx/>
                <a:uFillTx/>
              </a:rPr>
              <a:t>?.”</a:t>
            </a:r>
          </a:p>
        </p:txBody>
      </p:sp>
      <p:sp>
        <p:nvSpPr>
          <p:cNvPr id="25" name="TextBox 24">
            <a:extLst>
              <a:ext uri="{FF2B5EF4-FFF2-40B4-BE49-F238E27FC236}">
                <a16:creationId xmlns:a16="http://schemas.microsoft.com/office/drawing/2014/main" id="{EEBE83AB-68AA-4E6A-87A9-BC6213C9BADD}"/>
              </a:ext>
            </a:extLst>
          </p:cNvPr>
          <p:cNvSpPr txBox="1"/>
          <p:nvPr/>
        </p:nvSpPr>
        <p:spPr>
          <a:xfrm>
            <a:off x="7120451" y="5235322"/>
            <a:ext cx="58445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ED7D31"/>
                </a:solidFill>
                <a:effectLst/>
                <a:uLnTx/>
                <a:uFillTx/>
              </a:rPr>
              <a:t>Who uses a bag?</a:t>
            </a:r>
          </a:p>
        </p:txBody>
      </p:sp>
      <p:pic>
        <p:nvPicPr>
          <p:cNvPr id="26" name="Picture 2" descr="http://www.clker.com/cliparts/8/5/2/6/1195426054171862660movie_genre_musical_patr_01.svg.med.png">
            <a:extLst>
              <a:ext uri="{FF2B5EF4-FFF2-40B4-BE49-F238E27FC236}">
                <a16:creationId xmlns:a16="http://schemas.microsoft.com/office/drawing/2014/main" id="{DD2FDE1A-6BB9-4A9E-BA09-85EA63F79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858" y="1661688"/>
            <a:ext cx="1660926" cy="1240159"/>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26">
            <a:extLst>
              <a:ext uri="{FF2B5EF4-FFF2-40B4-BE49-F238E27FC236}">
                <a16:creationId xmlns:a16="http://schemas.microsoft.com/office/drawing/2014/main" id="{B2E0DD60-4ED6-40B2-A8CE-00EAC7F8E1B6}"/>
              </a:ext>
            </a:extLst>
          </p:cNvPr>
          <p:cNvSpPr>
            <a:spLocks noGrp="1"/>
          </p:cNvSpPr>
          <p:nvPr>
            <p:ph type="title"/>
          </p:nvPr>
        </p:nvSpPr>
        <p:spPr>
          <a:xfrm>
            <a:off x="11242325" y="-192350"/>
            <a:ext cx="1660926" cy="1325563"/>
          </a:xfrm>
        </p:spPr>
        <p:txBody>
          <a:bodyPr/>
          <a:lstStyle/>
          <a:p>
            <a:r>
              <a:rPr lang="en-GB" sz="2000" b="1" i="0" kern="1200" spc="0" baseline="0" dirty="0">
                <a:ln>
                  <a:noFill/>
                </a:ln>
                <a:solidFill>
                  <a:srgbClr val="FFFFFF"/>
                </a:solidFill>
                <a:effectLst/>
                <a:latin typeface="Century Gothic" panose="020B0502020202020204" pitchFamily="34" charset="0"/>
                <a:ea typeface="+mn-ea"/>
                <a:cs typeface="+mn-cs"/>
              </a:rPr>
              <a:t>leer</a:t>
            </a:r>
            <a:endParaRPr lang="en-GB" dirty="0"/>
          </a:p>
        </p:txBody>
      </p:sp>
    </p:spTree>
    <p:extLst>
      <p:ext uri="{BB962C8B-B14F-4D97-AF65-F5344CB8AC3E}">
        <p14:creationId xmlns:p14="http://schemas.microsoft.com/office/powerpoint/2010/main" val="253589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9" grpId="0"/>
      <p:bldP spid="21"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0723729" y="89735"/>
            <a:ext cx="14125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032EE665-0D4F-47E2-A73B-CDB30A93CFC6}"/>
              </a:ext>
            </a:extLst>
          </p:cNvPr>
          <p:cNvSpPr txBox="1"/>
          <p:nvPr/>
        </p:nvSpPr>
        <p:spPr>
          <a:xfrm>
            <a:off x="-54429" y="2846"/>
            <a:ext cx="1133202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rPr>
              <a:t>Your friend describes what your character and another character does.</a:t>
            </a:r>
          </a:p>
        </p:txBody>
      </p:sp>
      <p:graphicFrame>
        <p:nvGraphicFramePr>
          <p:cNvPr id="55" name="Table 54">
            <a:extLst>
              <a:ext uri="{FF2B5EF4-FFF2-40B4-BE49-F238E27FC236}">
                <a16:creationId xmlns:a16="http://schemas.microsoft.com/office/drawing/2014/main" id="{41F4BABE-535D-45A5-B89E-987F63A7B906}"/>
              </a:ext>
            </a:extLst>
          </p:cNvPr>
          <p:cNvGraphicFramePr>
            <a:graphicFrameLocks noGrp="1"/>
          </p:cNvGraphicFramePr>
          <p:nvPr>
            <p:extLst>
              <p:ext uri="{D42A27DB-BD31-4B8C-83A1-F6EECF244321}">
                <p14:modId xmlns:p14="http://schemas.microsoft.com/office/powerpoint/2010/main" val="1143416346"/>
              </p:ext>
            </p:extLst>
          </p:nvPr>
        </p:nvGraphicFramePr>
        <p:xfrm>
          <a:off x="2683205" y="2012717"/>
          <a:ext cx="7211910" cy="3351838"/>
        </p:xfrm>
        <a:graphic>
          <a:graphicData uri="http://schemas.openxmlformats.org/drawingml/2006/table">
            <a:tbl>
              <a:tblPr firstRow="1" bandRow="1"/>
              <a:tblGrid>
                <a:gridCol w="3895076">
                  <a:extLst>
                    <a:ext uri="{9D8B030D-6E8A-4147-A177-3AD203B41FA5}">
                      <a16:colId xmlns:a16="http://schemas.microsoft.com/office/drawing/2014/main" val="1101989826"/>
                    </a:ext>
                  </a:extLst>
                </a:gridCol>
                <a:gridCol w="3316834">
                  <a:extLst>
                    <a:ext uri="{9D8B030D-6E8A-4147-A177-3AD203B41FA5}">
                      <a16:colId xmlns:a16="http://schemas.microsoft.com/office/drawing/2014/main" val="801459853"/>
                    </a:ext>
                  </a:extLst>
                </a:gridCol>
              </a:tblGrid>
              <a:tr h="478834">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000" dirty="0">
                          <a:solidFill>
                            <a:schemeClr val="tx1"/>
                          </a:solidFill>
                          <a:latin typeface="Century Gothic" panose="020B0502020202020204" pitchFamily="34" charset="0"/>
                        </a:rPr>
                        <a:t>Talking about ‘you’ </a:t>
                      </a:r>
                      <a:r>
                        <a:rPr lang="en-GB" sz="2000" b="0" dirty="0">
                          <a:solidFill>
                            <a:schemeClr val="tx1"/>
                          </a:solidFill>
                          <a:latin typeface="Century Gothic" panose="020B0502020202020204" pitchFamily="34" charset="0"/>
                        </a:rPr>
                        <a:t>(singular)</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000" dirty="0">
                          <a:solidFill>
                            <a:schemeClr val="tx1"/>
                          </a:solidFill>
                          <a:latin typeface="Century Gothic" panose="020B0502020202020204" pitchFamily="34" charset="0"/>
                        </a:rPr>
                        <a:t>Talking about ‘s/he’</a:t>
                      </a:r>
                      <a:r>
                        <a:rPr lang="en-GB" sz="2000" baseline="0" dirty="0">
                          <a:solidFill>
                            <a:schemeClr val="tx1"/>
                          </a:solidFill>
                          <a:latin typeface="Century Gothic" panose="020B0502020202020204" pitchFamily="34" charset="0"/>
                        </a:rPr>
                        <a:t> </a:t>
                      </a:r>
                      <a:endParaRPr lang="en-GB" sz="2000" dirty="0">
                        <a:solidFill>
                          <a:schemeClr val="tx1"/>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3375028076"/>
                  </a:ext>
                </a:extLst>
              </a:tr>
              <a:tr h="478834">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749363407"/>
                  </a:ext>
                </a:extLst>
              </a:tr>
              <a:tr h="478834">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153152368"/>
                  </a:ext>
                </a:extLst>
              </a:tr>
              <a:tr h="478834">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127733416"/>
                  </a:ext>
                </a:extLst>
              </a:tr>
              <a:tr h="478834">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905698667"/>
                  </a:ext>
                </a:extLst>
              </a:tr>
              <a:tr h="478834">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720325404"/>
                  </a:ext>
                </a:extLst>
              </a:tr>
              <a:tr h="478834">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chemeClr val="tx1"/>
                        </a:solidFill>
                        <a:latin typeface="Century Gothic" panose="020B0502020202020204" pitchFamily="34" charset="0"/>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486328246"/>
                  </a:ext>
                </a:extLst>
              </a:tr>
            </a:tbl>
          </a:graphicData>
        </a:graphic>
      </p:graphicFrame>
      <p:sp>
        <p:nvSpPr>
          <p:cNvPr id="57" name="Action Button: Custom 17">
            <a:hlinkClick r:id="" action="ppaction://noaction" highlightClick="1">
              <a:snd r:embed="rId3" name="llevas una camisa.wav"/>
            </a:hlinkClick>
            <a:extLst>
              <a:ext uri="{FF2B5EF4-FFF2-40B4-BE49-F238E27FC236}">
                <a16:creationId xmlns:a16="http://schemas.microsoft.com/office/drawing/2014/main" id="{A72E6DD8-E065-41B9-AEC0-69418FF3E198}"/>
              </a:ext>
            </a:extLst>
          </p:cNvPr>
          <p:cNvSpPr/>
          <p:nvPr/>
        </p:nvSpPr>
        <p:spPr>
          <a:xfrm>
            <a:off x="2223261" y="2545515"/>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58" name="Action Button: Custom 18">
            <a:hlinkClick r:id="" action="ppaction://noaction" highlightClick="1">
              <a:snd r:embed="rId4" name="necesita unas camaras.wav"/>
            </a:hlinkClick>
            <a:extLst>
              <a:ext uri="{FF2B5EF4-FFF2-40B4-BE49-F238E27FC236}">
                <a16:creationId xmlns:a16="http://schemas.microsoft.com/office/drawing/2014/main" id="{3433425E-59D4-49E4-86B9-EBB3603E7D8F}"/>
              </a:ext>
            </a:extLst>
          </p:cNvPr>
          <p:cNvSpPr/>
          <p:nvPr/>
        </p:nvSpPr>
        <p:spPr>
          <a:xfrm>
            <a:off x="2221610" y="3512442"/>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sp>
        <p:nvSpPr>
          <p:cNvPr id="60" name="Action Button: Custom 20">
            <a:hlinkClick r:id="" action="ppaction://noaction" highlightClick="1">
              <a:snd r:embed="rId5" name="compras un bolígrafo.wav"/>
            </a:hlinkClick>
            <a:extLst>
              <a:ext uri="{FF2B5EF4-FFF2-40B4-BE49-F238E27FC236}">
                <a16:creationId xmlns:a16="http://schemas.microsoft.com/office/drawing/2014/main" id="{74FD38A7-53C9-4DF3-B280-6DB6F93C6F77}"/>
              </a:ext>
            </a:extLst>
          </p:cNvPr>
          <p:cNvSpPr/>
          <p:nvPr/>
        </p:nvSpPr>
        <p:spPr>
          <a:xfrm>
            <a:off x="2228426" y="3043125"/>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62" name="Action Button: Custom 22">
            <a:hlinkClick r:id="" action="ppaction://noaction" highlightClick="1">
              <a:snd r:embed="rId6" name="llega con unos amigos.wav"/>
            </a:hlinkClick>
            <a:extLst>
              <a:ext uri="{FF2B5EF4-FFF2-40B4-BE49-F238E27FC236}">
                <a16:creationId xmlns:a16="http://schemas.microsoft.com/office/drawing/2014/main" id="{18A63F86-E6A3-4D1B-B8B9-A7F5C31B344A}"/>
              </a:ext>
            </a:extLst>
          </p:cNvPr>
          <p:cNvSpPr/>
          <p:nvPr/>
        </p:nvSpPr>
        <p:spPr>
          <a:xfrm>
            <a:off x="2221128" y="4010052"/>
            <a:ext cx="355485"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sp>
        <p:nvSpPr>
          <p:cNvPr id="65" name="Action Button: Custom 25">
            <a:hlinkClick r:id="" action="ppaction://noaction" highlightClick="1">
              <a:snd r:embed="rId7" name="compra unos bolígrafos.wav"/>
            </a:hlinkClick>
            <a:extLst>
              <a:ext uri="{FF2B5EF4-FFF2-40B4-BE49-F238E27FC236}">
                <a16:creationId xmlns:a16="http://schemas.microsoft.com/office/drawing/2014/main" id="{ACFC5B0C-B633-4F98-8629-0132C680050C}"/>
              </a:ext>
            </a:extLst>
          </p:cNvPr>
          <p:cNvSpPr/>
          <p:nvPr/>
        </p:nvSpPr>
        <p:spPr>
          <a:xfrm>
            <a:off x="2221128" y="4479369"/>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pic>
        <p:nvPicPr>
          <p:cNvPr id="67" name="Picture 2" descr="http://www.clker.com/cliparts/j/p/l/D/8/K/green-tick-md.png">
            <a:extLst>
              <a:ext uri="{FF2B5EF4-FFF2-40B4-BE49-F238E27FC236}">
                <a16:creationId xmlns:a16="http://schemas.microsoft.com/office/drawing/2014/main" id="{7C978192-9D33-4FE4-805D-A1C808E1A1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1404" y="2537195"/>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http://www.clker.com/cliparts/j/p/l/D/8/K/green-tick-md.png">
            <a:extLst>
              <a:ext uri="{FF2B5EF4-FFF2-40B4-BE49-F238E27FC236}">
                <a16:creationId xmlns:a16="http://schemas.microsoft.com/office/drawing/2014/main" id="{F016D995-48B8-46A2-A5A1-2E508D3E6C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1404" y="297724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ttp://www.clker.com/cliparts/j/p/l/D/8/K/green-tick-md.png">
            <a:extLst>
              <a:ext uri="{FF2B5EF4-FFF2-40B4-BE49-F238E27FC236}">
                <a16:creationId xmlns:a16="http://schemas.microsoft.com/office/drawing/2014/main" id="{0AF24979-5354-467E-B108-7294842E0F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0652" y="3432154"/>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www.clker.com/cliparts/j/p/l/D/8/K/green-tick-md.png">
            <a:extLst>
              <a:ext uri="{FF2B5EF4-FFF2-40B4-BE49-F238E27FC236}">
                <a16:creationId xmlns:a16="http://schemas.microsoft.com/office/drawing/2014/main" id="{1FC5AE4D-891D-4AE4-9862-9DE4CB70A5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9547" y="389025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www.clker.com/cliparts/j/p/l/D/8/K/green-tick-md.png">
            <a:extLst>
              <a:ext uri="{FF2B5EF4-FFF2-40B4-BE49-F238E27FC236}">
                <a16:creationId xmlns:a16="http://schemas.microsoft.com/office/drawing/2014/main" id="{F4AC4B93-1ED0-4F36-B706-E87E65478B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8661" y="443281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clker.com/cliparts/j/p/l/D/8/K/green-tick-md.png">
            <a:extLst>
              <a:ext uri="{FF2B5EF4-FFF2-40B4-BE49-F238E27FC236}">
                <a16:creationId xmlns:a16="http://schemas.microsoft.com/office/drawing/2014/main" id="{EF4802B0-615A-427D-9065-5F963A325B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1404" y="4877156"/>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77" name="Title 76">
            <a:extLst>
              <a:ext uri="{FF2B5EF4-FFF2-40B4-BE49-F238E27FC236}">
                <a16:creationId xmlns:a16="http://schemas.microsoft.com/office/drawing/2014/main" id="{189333E3-A1BE-415C-A3E5-11B7A3E9BFA1}"/>
              </a:ext>
            </a:extLst>
          </p:cNvPr>
          <p:cNvSpPr>
            <a:spLocks noGrp="1"/>
          </p:cNvSpPr>
          <p:nvPr>
            <p:ph type="title"/>
          </p:nvPr>
        </p:nvSpPr>
        <p:spPr>
          <a:xfrm>
            <a:off x="10779457" y="-372588"/>
            <a:ext cx="1412543" cy="1325563"/>
          </a:xfrm>
        </p:spPr>
        <p:txBody>
          <a:bodyPr/>
          <a:lstStyle/>
          <a:p>
            <a:r>
              <a:rPr lang="en-GB" sz="2000" b="1" i="0" kern="1200" spc="0" baseline="0" dirty="0" err="1">
                <a:ln>
                  <a:noFill/>
                </a:ln>
                <a:solidFill>
                  <a:srgbClr val="FFFFFF"/>
                </a:solidFill>
                <a:effectLst/>
                <a:latin typeface="Century Gothic" panose="020B0502020202020204" pitchFamily="34" charset="0"/>
                <a:ea typeface="+mn-ea"/>
                <a:cs typeface="+mn-cs"/>
              </a:rPr>
              <a:t>escuchar</a:t>
            </a:r>
            <a:endParaRPr lang="en-GB" dirty="0"/>
          </a:p>
        </p:txBody>
      </p:sp>
      <p:pic>
        <p:nvPicPr>
          <p:cNvPr id="27" name="Graphic 26" descr="Teacher">
            <a:extLst>
              <a:ext uri="{FF2B5EF4-FFF2-40B4-BE49-F238E27FC236}">
                <a16:creationId xmlns:a16="http://schemas.microsoft.com/office/drawing/2014/main" id="{9CE0E6D1-FBD7-447A-B45C-0D564CD713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2721" y="350152"/>
            <a:ext cx="914400" cy="914400"/>
          </a:xfrm>
          <a:prstGeom prst="rect">
            <a:avLst/>
          </a:prstGeom>
        </p:spPr>
      </p:pic>
      <p:sp>
        <p:nvSpPr>
          <p:cNvPr id="28" name="Speech Bubble: Rectangle with Corners Rounded 27">
            <a:extLst>
              <a:ext uri="{FF2B5EF4-FFF2-40B4-BE49-F238E27FC236}">
                <a16:creationId xmlns:a16="http://schemas.microsoft.com/office/drawing/2014/main" id="{FC3B3D89-0D10-4F64-A340-ABE4AE47ACD3}"/>
              </a:ext>
            </a:extLst>
          </p:cNvPr>
          <p:cNvSpPr/>
          <p:nvPr/>
        </p:nvSpPr>
        <p:spPr>
          <a:xfrm>
            <a:off x="1087120" y="556076"/>
            <a:ext cx="5290233" cy="518040"/>
          </a:xfrm>
          <a:prstGeom prst="wedgeRoundRectCallout">
            <a:avLst>
              <a:gd name="adj1" fmla="val -54079"/>
              <a:gd name="adj2" fmla="val -3157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GB" sz="2800" b="0" i="0" u="none" strike="noStrike" kern="0" cap="none" spc="0" normalizeH="0" baseline="0" noProof="0" dirty="0" err="1">
                <a:ln>
                  <a:noFill/>
                </a:ln>
                <a:solidFill>
                  <a:schemeClr val="bg1"/>
                </a:solidFill>
                <a:effectLst/>
                <a:uLnTx/>
                <a:uFillTx/>
              </a:rPr>
              <a:t>Escucha</a:t>
            </a:r>
            <a:r>
              <a:rPr kumimoji="0" lang="en-GB" sz="2800" b="0" i="0" u="none" strike="noStrike" kern="0" cap="none" spc="0" normalizeH="0" baseline="0" noProof="0" dirty="0">
                <a:ln>
                  <a:noFill/>
                </a:ln>
                <a:solidFill>
                  <a:schemeClr val="bg1"/>
                </a:solidFill>
                <a:effectLst/>
                <a:uLnTx/>
                <a:uFillTx/>
              </a:rPr>
              <a:t>. ¿Es ‘</a:t>
            </a:r>
            <a:r>
              <a:rPr kumimoji="0" lang="en-GB" sz="2800" b="1" i="0" u="none" strike="noStrike" kern="0" cap="none" spc="0" normalizeH="0" baseline="0" noProof="0" dirty="0">
                <a:ln>
                  <a:noFill/>
                </a:ln>
                <a:solidFill>
                  <a:schemeClr val="bg1"/>
                </a:solidFill>
                <a:effectLst/>
                <a:uLnTx/>
                <a:uFillTx/>
              </a:rPr>
              <a:t>you</a:t>
            </a:r>
            <a:r>
              <a:rPr kumimoji="0" lang="en-GB" sz="2800" b="0" i="0" u="none" strike="noStrike" kern="0" cap="none" spc="0" normalizeH="0" baseline="0" noProof="0" dirty="0">
                <a:ln>
                  <a:noFill/>
                </a:ln>
                <a:solidFill>
                  <a:schemeClr val="bg1"/>
                </a:solidFill>
                <a:effectLst/>
                <a:uLnTx/>
                <a:uFillTx/>
              </a:rPr>
              <a:t>’ o ‘</a:t>
            </a:r>
            <a:r>
              <a:rPr kumimoji="0" lang="en-GB" sz="2800" b="1" i="0" u="none" strike="noStrike" kern="0" cap="none" spc="0" normalizeH="0" baseline="0" noProof="0" dirty="0">
                <a:ln>
                  <a:noFill/>
                </a:ln>
                <a:solidFill>
                  <a:schemeClr val="bg1"/>
                </a:solidFill>
                <a:effectLst/>
                <a:uLnTx/>
                <a:uFillTx/>
              </a:rPr>
              <a:t>s/he</a:t>
            </a:r>
            <a:r>
              <a:rPr kumimoji="0" lang="en-GB" sz="2800" b="0" i="0" u="none" strike="noStrike" kern="0" cap="none" spc="0" normalizeH="0" baseline="0" noProof="0" dirty="0">
                <a:ln>
                  <a:noFill/>
                </a:ln>
                <a:solidFill>
                  <a:schemeClr val="bg1"/>
                </a:solidFill>
                <a:effectLst/>
                <a:uLnTx/>
                <a:uFillTx/>
              </a:rPr>
              <a:t>’?</a:t>
            </a:r>
          </a:p>
        </p:txBody>
      </p:sp>
      <p:sp>
        <p:nvSpPr>
          <p:cNvPr id="29" name="Action Button: Custom 82">
            <a:hlinkClick r:id="" action="ppaction://noaction" highlightClick="1">
              <a:snd r:embed="rId11" name="usas unos telefonos.wav"/>
            </a:hlinkClick>
            <a:extLst>
              <a:ext uri="{FF2B5EF4-FFF2-40B4-BE49-F238E27FC236}">
                <a16:creationId xmlns:a16="http://schemas.microsoft.com/office/drawing/2014/main" id="{8E152ED4-F740-4BCA-BBB8-924DD99DBC20}"/>
              </a:ext>
            </a:extLst>
          </p:cNvPr>
          <p:cNvSpPr/>
          <p:nvPr/>
        </p:nvSpPr>
        <p:spPr>
          <a:xfrm>
            <a:off x="2221127" y="4983841"/>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spTree>
    <p:extLst>
      <p:ext uri="{BB962C8B-B14F-4D97-AF65-F5344CB8AC3E}">
        <p14:creationId xmlns:p14="http://schemas.microsoft.com/office/powerpoint/2010/main" val="23368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0515600" y="258166"/>
            <a:ext cx="14125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6" name="Rectangle 75">
            <a:extLst>
              <a:ext uri="{FF2B5EF4-FFF2-40B4-BE49-F238E27FC236}">
                <a16:creationId xmlns:a16="http://schemas.microsoft.com/office/drawing/2014/main" id="{36053863-58E5-426A-BE3B-8EFA8509EF5A}"/>
              </a:ext>
            </a:extLst>
          </p:cNvPr>
          <p:cNvSpPr/>
          <p:nvPr/>
        </p:nvSpPr>
        <p:spPr>
          <a:xfrm>
            <a:off x="1413509" y="1570542"/>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77" name="Rectangle 76">
            <a:extLst>
              <a:ext uri="{FF2B5EF4-FFF2-40B4-BE49-F238E27FC236}">
                <a16:creationId xmlns:a16="http://schemas.microsoft.com/office/drawing/2014/main" id="{36EB2304-C02D-48F4-ABF5-0EE7C9538336}"/>
              </a:ext>
            </a:extLst>
          </p:cNvPr>
          <p:cNvSpPr/>
          <p:nvPr/>
        </p:nvSpPr>
        <p:spPr>
          <a:xfrm>
            <a:off x="3555954" y="1579558"/>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78" name="Rectangle 77">
            <a:extLst>
              <a:ext uri="{FF2B5EF4-FFF2-40B4-BE49-F238E27FC236}">
                <a16:creationId xmlns:a16="http://schemas.microsoft.com/office/drawing/2014/main" id="{C312AFD3-86D6-4CDA-B899-2B71E90F1BCF}"/>
              </a:ext>
            </a:extLst>
          </p:cNvPr>
          <p:cNvSpPr/>
          <p:nvPr/>
        </p:nvSpPr>
        <p:spPr>
          <a:xfrm>
            <a:off x="5750694" y="1579648"/>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79" name="Rectangle 78">
            <a:extLst>
              <a:ext uri="{FF2B5EF4-FFF2-40B4-BE49-F238E27FC236}">
                <a16:creationId xmlns:a16="http://schemas.microsoft.com/office/drawing/2014/main" id="{FE7A5377-89F5-472D-B2DC-808F54E8A092}"/>
              </a:ext>
            </a:extLst>
          </p:cNvPr>
          <p:cNvSpPr/>
          <p:nvPr/>
        </p:nvSpPr>
        <p:spPr>
          <a:xfrm>
            <a:off x="7911336" y="1586108"/>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0" name="Rectangle 79">
            <a:extLst>
              <a:ext uri="{FF2B5EF4-FFF2-40B4-BE49-F238E27FC236}">
                <a16:creationId xmlns:a16="http://schemas.microsoft.com/office/drawing/2014/main" id="{3684AFB8-8DE9-4592-995F-EA9732CE8139}"/>
              </a:ext>
            </a:extLst>
          </p:cNvPr>
          <p:cNvSpPr/>
          <p:nvPr/>
        </p:nvSpPr>
        <p:spPr>
          <a:xfrm>
            <a:off x="9990434" y="1579133"/>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1" name="Rectangle 80">
            <a:extLst>
              <a:ext uri="{FF2B5EF4-FFF2-40B4-BE49-F238E27FC236}">
                <a16:creationId xmlns:a16="http://schemas.microsoft.com/office/drawing/2014/main" id="{C624833C-5289-4A87-87CF-10CF3300A09B}"/>
              </a:ext>
            </a:extLst>
          </p:cNvPr>
          <p:cNvSpPr/>
          <p:nvPr/>
        </p:nvSpPr>
        <p:spPr>
          <a:xfrm>
            <a:off x="1430122" y="3819607"/>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2" name="Rectangle 81">
            <a:extLst>
              <a:ext uri="{FF2B5EF4-FFF2-40B4-BE49-F238E27FC236}">
                <a16:creationId xmlns:a16="http://schemas.microsoft.com/office/drawing/2014/main" id="{241B1EB6-263B-473E-A21E-B11A33BD3D25}"/>
              </a:ext>
            </a:extLst>
          </p:cNvPr>
          <p:cNvSpPr/>
          <p:nvPr/>
        </p:nvSpPr>
        <p:spPr>
          <a:xfrm>
            <a:off x="3538420" y="3827525"/>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3" name="Rectangle 82">
            <a:extLst>
              <a:ext uri="{FF2B5EF4-FFF2-40B4-BE49-F238E27FC236}">
                <a16:creationId xmlns:a16="http://schemas.microsoft.com/office/drawing/2014/main" id="{085698CD-7C4A-4413-8CC1-B24A4A3C70F1}"/>
              </a:ext>
            </a:extLst>
          </p:cNvPr>
          <p:cNvSpPr/>
          <p:nvPr/>
        </p:nvSpPr>
        <p:spPr>
          <a:xfrm>
            <a:off x="5755949" y="3819607"/>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4" name="Rectangle 83">
            <a:extLst>
              <a:ext uri="{FF2B5EF4-FFF2-40B4-BE49-F238E27FC236}">
                <a16:creationId xmlns:a16="http://schemas.microsoft.com/office/drawing/2014/main" id="{CFFBD907-00AF-4942-835E-303B6EDA2022}"/>
              </a:ext>
            </a:extLst>
          </p:cNvPr>
          <p:cNvSpPr/>
          <p:nvPr/>
        </p:nvSpPr>
        <p:spPr>
          <a:xfrm>
            <a:off x="9983705" y="3822082"/>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5" name="Rectangle 84">
            <a:extLst>
              <a:ext uri="{FF2B5EF4-FFF2-40B4-BE49-F238E27FC236}">
                <a16:creationId xmlns:a16="http://schemas.microsoft.com/office/drawing/2014/main" id="{B7C6B6D7-7027-4E6B-A79B-6506B87E1838}"/>
              </a:ext>
            </a:extLst>
          </p:cNvPr>
          <p:cNvSpPr/>
          <p:nvPr/>
        </p:nvSpPr>
        <p:spPr>
          <a:xfrm>
            <a:off x="7911336" y="3839203"/>
            <a:ext cx="1909187" cy="1778557"/>
          </a:xfrm>
          <a:prstGeom prst="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6" name="TextBox 85">
            <a:extLst>
              <a:ext uri="{FF2B5EF4-FFF2-40B4-BE49-F238E27FC236}">
                <a16:creationId xmlns:a16="http://schemas.microsoft.com/office/drawing/2014/main" id="{36B14E0D-A6AB-49C5-8C71-9905D4BF4B67}"/>
              </a:ext>
            </a:extLst>
          </p:cNvPr>
          <p:cNvSpPr txBox="1"/>
          <p:nvPr/>
        </p:nvSpPr>
        <p:spPr>
          <a:xfrm>
            <a:off x="8322619" y="5129719"/>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[wear]</a:t>
            </a:r>
          </a:p>
        </p:txBody>
      </p:sp>
      <p:sp>
        <p:nvSpPr>
          <p:cNvPr id="87" name="TextBox 86">
            <a:extLst>
              <a:ext uri="{FF2B5EF4-FFF2-40B4-BE49-F238E27FC236}">
                <a16:creationId xmlns:a16="http://schemas.microsoft.com/office/drawing/2014/main" id="{D7AFFE46-5D79-422F-9C20-8DA1F041C41F}"/>
              </a:ext>
            </a:extLst>
          </p:cNvPr>
          <p:cNvSpPr txBox="1"/>
          <p:nvPr/>
        </p:nvSpPr>
        <p:spPr>
          <a:xfrm>
            <a:off x="6166682" y="2789791"/>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[wear]</a:t>
            </a:r>
          </a:p>
        </p:txBody>
      </p:sp>
      <p:pic>
        <p:nvPicPr>
          <p:cNvPr id="88" name="Picture 12" descr="http://www.clker.com/cliparts/5/k/H/i/t/R/folded-pink-shirt-md.png">
            <a:extLst>
              <a:ext uri="{FF2B5EF4-FFF2-40B4-BE49-F238E27FC236}">
                <a16:creationId xmlns:a16="http://schemas.microsoft.com/office/drawing/2014/main" id="{668F67A3-71AD-4130-9A16-0C4282403A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49" y="4014367"/>
            <a:ext cx="945519" cy="115307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http://www.clker.com/cliparts/5/k/H/i/t/R/folded-pink-shirt-md.png">
            <a:extLst>
              <a:ext uri="{FF2B5EF4-FFF2-40B4-BE49-F238E27FC236}">
                <a16:creationId xmlns:a16="http://schemas.microsoft.com/office/drawing/2014/main" id="{3322743F-5F76-45DF-B73A-FA843A940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985" y="1850356"/>
            <a:ext cx="845522" cy="103112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2" descr="http://www.clker.com/cliparts/5/k/H/i/t/R/folded-pink-shirt-md.png">
            <a:extLst>
              <a:ext uri="{FF2B5EF4-FFF2-40B4-BE49-F238E27FC236}">
                <a16:creationId xmlns:a16="http://schemas.microsoft.com/office/drawing/2014/main" id="{936A28C0-B9CC-4677-87FA-28705ECAFA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662" y="1766416"/>
            <a:ext cx="845522" cy="1031124"/>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577CB72F-98C2-474E-AE3E-A1AA8D6C40C3}"/>
              </a:ext>
            </a:extLst>
          </p:cNvPr>
          <p:cNvSpPr txBox="1"/>
          <p:nvPr/>
        </p:nvSpPr>
        <p:spPr>
          <a:xfrm>
            <a:off x="3910299" y="5110920"/>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[need]</a:t>
            </a:r>
          </a:p>
        </p:txBody>
      </p:sp>
      <p:sp>
        <p:nvSpPr>
          <p:cNvPr id="92" name="TextBox 91">
            <a:extLst>
              <a:ext uri="{FF2B5EF4-FFF2-40B4-BE49-F238E27FC236}">
                <a16:creationId xmlns:a16="http://schemas.microsoft.com/office/drawing/2014/main" id="{4ACEA40D-399F-497A-8234-B2447142D844}"/>
              </a:ext>
            </a:extLst>
          </p:cNvPr>
          <p:cNvSpPr txBox="1"/>
          <p:nvPr/>
        </p:nvSpPr>
        <p:spPr>
          <a:xfrm>
            <a:off x="3967143" y="2875098"/>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[need]</a:t>
            </a:r>
          </a:p>
        </p:txBody>
      </p:sp>
      <p:pic>
        <p:nvPicPr>
          <p:cNvPr id="93" name="Picture 2" descr="http://www.clker.com/cliparts/f/a/6/9/1196043195110202219838094-canon.svg.med.png">
            <a:extLst>
              <a:ext uri="{FF2B5EF4-FFF2-40B4-BE49-F238E27FC236}">
                <a16:creationId xmlns:a16="http://schemas.microsoft.com/office/drawing/2014/main" id="{4848F5AB-9006-4FD0-A97E-A1D71B6332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7730" y="1861785"/>
            <a:ext cx="1161406" cy="116140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www.clker.com/cliparts/f/a/6/9/1196043195110202219838094-canon.svg.med.png">
            <a:extLst>
              <a:ext uri="{FF2B5EF4-FFF2-40B4-BE49-F238E27FC236}">
                <a16:creationId xmlns:a16="http://schemas.microsoft.com/office/drawing/2014/main" id="{30870242-3A7E-4CA1-B641-17125305C6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169" y="3887090"/>
            <a:ext cx="931856" cy="93185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www.clker.com/cliparts/f/a/6/9/1196043195110202219838094-canon.svg.med.png">
            <a:extLst>
              <a:ext uri="{FF2B5EF4-FFF2-40B4-BE49-F238E27FC236}">
                <a16:creationId xmlns:a16="http://schemas.microsoft.com/office/drawing/2014/main" id="{9D7004A9-5E76-4015-A5EB-295C75334A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378" y="4511146"/>
            <a:ext cx="931856" cy="931856"/>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0557625F-9C72-4A86-9DA5-7BE433BFC7A1}"/>
              </a:ext>
            </a:extLst>
          </p:cNvPr>
          <p:cNvSpPr txBox="1"/>
          <p:nvPr/>
        </p:nvSpPr>
        <p:spPr>
          <a:xfrm>
            <a:off x="6238881" y="5136499"/>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[use]</a:t>
            </a:r>
          </a:p>
        </p:txBody>
      </p:sp>
      <p:pic>
        <p:nvPicPr>
          <p:cNvPr id="97" name="Picture 4" descr="Mobile Phone, Transparent Cartoons">
            <a:extLst>
              <a:ext uri="{FF2B5EF4-FFF2-40B4-BE49-F238E27FC236}">
                <a16:creationId xmlns:a16="http://schemas.microsoft.com/office/drawing/2014/main" id="{3E4E7E05-4D26-4CAF-879D-F51EC6D76A5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265101" y="4130089"/>
            <a:ext cx="892001" cy="100641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04EB07B5-D2DD-4D40-82C0-AC2D32A374D1}"/>
              </a:ext>
            </a:extLst>
          </p:cNvPr>
          <p:cNvSpPr txBox="1"/>
          <p:nvPr/>
        </p:nvSpPr>
        <p:spPr>
          <a:xfrm>
            <a:off x="10558197" y="2831756"/>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[use]</a:t>
            </a:r>
          </a:p>
        </p:txBody>
      </p:sp>
      <p:pic>
        <p:nvPicPr>
          <p:cNvPr id="99" name="Picture 4" descr="Mobile Phone, Transparent Cartoons">
            <a:extLst>
              <a:ext uri="{FF2B5EF4-FFF2-40B4-BE49-F238E27FC236}">
                <a16:creationId xmlns:a16="http://schemas.microsoft.com/office/drawing/2014/main" id="{F2F28BC7-C458-454D-AA91-A55F2CAE1DE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241889" y="1827830"/>
            <a:ext cx="892001" cy="100641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Mobile Phone, Transparent Cartoons">
            <a:extLst>
              <a:ext uri="{FF2B5EF4-FFF2-40B4-BE49-F238E27FC236}">
                <a16:creationId xmlns:a16="http://schemas.microsoft.com/office/drawing/2014/main" id="{1B2C8550-A3FC-49F7-B61E-0A8928DF225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887040" y="1853965"/>
            <a:ext cx="892001" cy="1006410"/>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ECCA028C-0EAE-48B7-B85A-7637B380FD0E}"/>
              </a:ext>
            </a:extLst>
          </p:cNvPr>
          <p:cNvSpPr/>
          <p:nvPr/>
        </p:nvSpPr>
        <p:spPr>
          <a:xfrm>
            <a:off x="1413509" y="1570542"/>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A</a:t>
            </a:r>
          </a:p>
        </p:txBody>
      </p:sp>
      <p:sp>
        <p:nvSpPr>
          <p:cNvPr id="102" name="Rectangle 101">
            <a:extLst>
              <a:ext uri="{FF2B5EF4-FFF2-40B4-BE49-F238E27FC236}">
                <a16:creationId xmlns:a16="http://schemas.microsoft.com/office/drawing/2014/main" id="{4E0D4A0A-7CE6-4B89-8B59-7217A40D4325}"/>
              </a:ext>
            </a:extLst>
          </p:cNvPr>
          <p:cNvSpPr/>
          <p:nvPr/>
        </p:nvSpPr>
        <p:spPr>
          <a:xfrm>
            <a:off x="3556532" y="1582209"/>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B</a:t>
            </a:r>
          </a:p>
        </p:txBody>
      </p:sp>
      <p:sp>
        <p:nvSpPr>
          <p:cNvPr id="103" name="Rectangle 102">
            <a:extLst>
              <a:ext uri="{FF2B5EF4-FFF2-40B4-BE49-F238E27FC236}">
                <a16:creationId xmlns:a16="http://schemas.microsoft.com/office/drawing/2014/main" id="{DDFBCED5-1EE3-44EA-9BE5-EABC53D2C14E}"/>
              </a:ext>
            </a:extLst>
          </p:cNvPr>
          <p:cNvSpPr/>
          <p:nvPr/>
        </p:nvSpPr>
        <p:spPr>
          <a:xfrm>
            <a:off x="5757769" y="1586108"/>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C</a:t>
            </a:r>
          </a:p>
        </p:txBody>
      </p:sp>
      <p:sp>
        <p:nvSpPr>
          <p:cNvPr id="104" name="Rectangle 103">
            <a:extLst>
              <a:ext uri="{FF2B5EF4-FFF2-40B4-BE49-F238E27FC236}">
                <a16:creationId xmlns:a16="http://schemas.microsoft.com/office/drawing/2014/main" id="{2B663FCF-9673-4A91-9F56-FFEA8C1445E3}"/>
              </a:ext>
            </a:extLst>
          </p:cNvPr>
          <p:cNvSpPr/>
          <p:nvPr/>
        </p:nvSpPr>
        <p:spPr>
          <a:xfrm>
            <a:off x="7911336" y="1593490"/>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D</a:t>
            </a:r>
          </a:p>
        </p:txBody>
      </p:sp>
      <p:sp>
        <p:nvSpPr>
          <p:cNvPr id="105" name="Rectangle 104">
            <a:extLst>
              <a:ext uri="{FF2B5EF4-FFF2-40B4-BE49-F238E27FC236}">
                <a16:creationId xmlns:a16="http://schemas.microsoft.com/office/drawing/2014/main" id="{D1BC7E97-2E1E-43F9-A512-AC8B314EF9F4}"/>
              </a:ext>
            </a:extLst>
          </p:cNvPr>
          <p:cNvSpPr/>
          <p:nvPr/>
        </p:nvSpPr>
        <p:spPr>
          <a:xfrm>
            <a:off x="10016257" y="1576009"/>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E</a:t>
            </a:r>
          </a:p>
        </p:txBody>
      </p:sp>
      <p:sp>
        <p:nvSpPr>
          <p:cNvPr id="106" name="Rectangle 105">
            <a:extLst>
              <a:ext uri="{FF2B5EF4-FFF2-40B4-BE49-F238E27FC236}">
                <a16:creationId xmlns:a16="http://schemas.microsoft.com/office/drawing/2014/main" id="{6AF4C260-D12B-45B6-96E6-272F56E511E0}"/>
              </a:ext>
            </a:extLst>
          </p:cNvPr>
          <p:cNvSpPr/>
          <p:nvPr/>
        </p:nvSpPr>
        <p:spPr>
          <a:xfrm>
            <a:off x="1436912" y="3824296"/>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F</a:t>
            </a:r>
          </a:p>
        </p:txBody>
      </p:sp>
      <p:sp>
        <p:nvSpPr>
          <p:cNvPr id="107" name="Rectangle 106">
            <a:extLst>
              <a:ext uri="{FF2B5EF4-FFF2-40B4-BE49-F238E27FC236}">
                <a16:creationId xmlns:a16="http://schemas.microsoft.com/office/drawing/2014/main" id="{170CD232-2F25-4A59-82D2-3F89DA518CE3}"/>
              </a:ext>
            </a:extLst>
          </p:cNvPr>
          <p:cNvSpPr/>
          <p:nvPr/>
        </p:nvSpPr>
        <p:spPr>
          <a:xfrm>
            <a:off x="3538420" y="3839203"/>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G</a:t>
            </a:r>
          </a:p>
        </p:txBody>
      </p:sp>
      <p:sp>
        <p:nvSpPr>
          <p:cNvPr id="108" name="Rectangle 107">
            <a:extLst>
              <a:ext uri="{FF2B5EF4-FFF2-40B4-BE49-F238E27FC236}">
                <a16:creationId xmlns:a16="http://schemas.microsoft.com/office/drawing/2014/main" id="{2989BEAA-CF28-453E-96FE-4977C67723EF}"/>
              </a:ext>
            </a:extLst>
          </p:cNvPr>
          <p:cNvSpPr/>
          <p:nvPr/>
        </p:nvSpPr>
        <p:spPr>
          <a:xfrm>
            <a:off x="5755949" y="3819607"/>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H</a:t>
            </a:r>
          </a:p>
        </p:txBody>
      </p:sp>
      <p:sp>
        <p:nvSpPr>
          <p:cNvPr id="109" name="Rectangle 108">
            <a:extLst>
              <a:ext uri="{FF2B5EF4-FFF2-40B4-BE49-F238E27FC236}">
                <a16:creationId xmlns:a16="http://schemas.microsoft.com/office/drawing/2014/main" id="{E07285D2-9F1D-4D51-97C4-9294C6E76288}"/>
              </a:ext>
            </a:extLst>
          </p:cNvPr>
          <p:cNvSpPr/>
          <p:nvPr/>
        </p:nvSpPr>
        <p:spPr>
          <a:xfrm>
            <a:off x="9983705" y="3822082"/>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prstClr val="white"/>
                </a:solidFill>
                <a:latin typeface="Tw Cen MT" panose="020B0602020104020603"/>
              </a:rPr>
              <a:t>J</a:t>
            </a:r>
            <a:endPar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110" name="Rectangle 109">
            <a:extLst>
              <a:ext uri="{FF2B5EF4-FFF2-40B4-BE49-F238E27FC236}">
                <a16:creationId xmlns:a16="http://schemas.microsoft.com/office/drawing/2014/main" id="{AA96DD2D-9664-41FE-B908-F2A7AC3C812A}"/>
              </a:ext>
            </a:extLst>
          </p:cNvPr>
          <p:cNvSpPr/>
          <p:nvPr/>
        </p:nvSpPr>
        <p:spPr>
          <a:xfrm>
            <a:off x="7911336" y="3839493"/>
            <a:ext cx="281354" cy="261256"/>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Tw Cen MT" panose="020B0602020104020603"/>
                <a:ea typeface="+mn-ea"/>
                <a:cs typeface="+mn-cs"/>
              </a:rPr>
              <a:t>I</a:t>
            </a:r>
          </a:p>
        </p:txBody>
      </p:sp>
      <p:sp>
        <p:nvSpPr>
          <p:cNvPr id="111" name="TextBox 110">
            <a:extLst>
              <a:ext uri="{FF2B5EF4-FFF2-40B4-BE49-F238E27FC236}">
                <a16:creationId xmlns:a16="http://schemas.microsoft.com/office/drawing/2014/main" id="{9A7C2817-C020-460D-A610-8A096D6BB8A3}"/>
              </a:ext>
            </a:extLst>
          </p:cNvPr>
          <p:cNvSpPr txBox="1"/>
          <p:nvPr/>
        </p:nvSpPr>
        <p:spPr>
          <a:xfrm>
            <a:off x="2014920" y="5146147"/>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[buy]</a:t>
            </a:r>
          </a:p>
        </p:txBody>
      </p:sp>
      <p:sp>
        <p:nvSpPr>
          <p:cNvPr id="112" name="TextBox 111">
            <a:extLst>
              <a:ext uri="{FF2B5EF4-FFF2-40B4-BE49-F238E27FC236}">
                <a16:creationId xmlns:a16="http://schemas.microsoft.com/office/drawing/2014/main" id="{E5ADE44C-28C9-4A7F-8062-934FEFA7A2C7}"/>
              </a:ext>
            </a:extLst>
          </p:cNvPr>
          <p:cNvSpPr txBox="1"/>
          <p:nvPr/>
        </p:nvSpPr>
        <p:spPr>
          <a:xfrm>
            <a:off x="8434010" y="2918298"/>
            <a:ext cx="12703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[buy]</a:t>
            </a:r>
          </a:p>
        </p:txBody>
      </p:sp>
      <p:pic>
        <p:nvPicPr>
          <p:cNvPr id="113" name="Picture 6" descr="Pen Clipart Classroom Object - Best Uni Ball Pen, Transparent Cartoons">
            <a:extLst>
              <a:ext uri="{FF2B5EF4-FFF2-40B4-BE49-F238E27FC236}">
                <a16:creationId xmlns:a16="http://schemas.microsoft.com/office/drawing/2014/main" id="{05DE769C-90A8-49E6-9527-6D675D1F79D5}"/>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b="34301"/>
          <a:stretch/>
        </p:blipFill>
        <p:spPr bwMode="auto">
          <a:xfrm>
            <a:off x="8984473" y="1943507"/>
            <a:ext cx="710032" cy="957805"/>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6" descr="Pen Clipart Classroom Object - Best Uni Ball Pen, Transparent Cartoons">
            <a:extLst>
              <a:ext uri="{FF2B5EF4-FFF2-40B4-BE49-F238E27FC236}">
                <a16:creationId xmlns:a16="http://schemas.microsoft.com/office/drawing/2014/main" id="{191DD6B5-7936-4370-8ECE-7B71D65146A3}"/>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b="34301"/>
          <a:stretch/>
        </p:blipFill>
        <p:spPr bwMode="auto">
          <a:xfrm>
            <a:off x="8050568" y="1943507"/>
            <a:ext cx="710032" cy="957805"/>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Pen Clipart Classroom Object - Best Uni Ball Pen, Transparent Cartoons">
            <a:extLst>
              <a:ext uri="{FF2B5EF4-FFF2-40B4-BE49-F238E27FC236}">
                <a16:creationId xmlns:a16="http://schemas.microsoft.com/office/drawing/2014/main" id="{242499DA-5190-47ED-9DCE-B235C76A5202}"/>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b="34301"/>
          <a:stretch/>
        </p:blipFill>
        <p:spPr bwMode="auto">
          <a:xfrm>
            <a:off x="2060529" y="4137230"/>
            <a:ext cx="710032" cy="957805"/>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a:extLst>
              <a:ext uri="{FF2B5EF4-FFF2-40B4-BE49-F238E27FC236}">
                <a16:creationId xmlns:a16="http://schemas.microsoft.com/office/drawing/2014/main" id="{BCBB6EF7-792B-42E5-A1C9-42724AEC2B5F}"/>
              </a:ext>
            </a:extLst>
          </p:cNvPr>
          <p:cNvSpPr txBox="1"/>
          <p:nvPr/>
        </p:nvSpPr>
        <p:spPr>
          <a:xfrm>
            <a:off x="9985199" y="5161106"/>
            <a:ext cx="204588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[arrive with]</a:t>
            </a:r>
          </a:p>
        </p:txBody>
      </p:sp>
      <p:pic>
        <p:nvPicPr>
          <p:cNvPr id="117" name="Picture 10" descr=" Generic Big Image Png - Generic Person , Transparent Cartoons">
            <a:extLst>
              <a:ext uri="{FF2B5EF4-FFF2-40B4-BE49-F238E27FC236}">
                <a16:creationId xmlns:a16="http://schemas.microsoft.com/office/drawing/2014/main" id="{27379CE9-D49C-43C1-A06B-29789DAB951C}"/>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0674514" y="4132564"/>
            <a:ext cx="653912" cy="1058966"/>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a16="http://schemas.microsoft.com/office/drawing/2014/main" id="{3CDB6376-08F6-4EA3-AB84-6FC7E78A065E}"/>
              </a:ext>
            </a:extLst>
          </p:cNvPr>
          <p:cNvGrpSpPr/>
          <p:nvPr/>
        </p:nvGrpSpPr>
        <p:grpSpPr>
          <a:xfrm>
            <a:off x="1391184" y="1839534"/>
            <a:ext cx="2045880" cy="1520631"/>
            <a:chOff x="234779" y="2666486"/>
            <a:chExt cx="2045880" cy="1520631"/>
          </a:xfrm>
        </p:grpSpPr>
        <p:sp>
          <p:nvSpPr>
            <p:cNvPr id="119" name="TextBox 118">
              <a:extLst>
                <a:ext uri="{FF2B5EF4-FFF2-40B4-BE49-F238E27FC236}">
                  <a16:creationId xmlns:a16="http://schemas.microsoft.com/office/drawing/2014/main" id="{41417DAA-B37F-4949-86AD-EFF2F8452864}"/>
                </a:ext>
              </a:extLst>
            </p:cNvPr>
            <p:cNvSpPr txBox="1"/>
            <p:nvPr/>
          </p:nvSpPr>
          <p:spPr>
            <a:xfrm>
              <a:off x="234779" y="3725452"/>
              <a:ext cx="204588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rPr>
                <a:t>[arrive with]</a:t>
              </a:r>
            </a:p>
          </p:txBody>
        </p:sp>
        <p:pic>
          <p:nvPicPr>
            <p:cNvPr id="120" name="Picture 10" descr=" Generic Big Image Png - Generic Person , Transparent Cartoons">
              <a:extLst>
                <a:ext uri="{FF2B5EF4-FFF2-40B4-BE49-F238E27FC236}">
                  <a16:creationId xmlns:a16="http://schemas.microsoft.com/office/drawing/2014/main" id="{5B37EAB7-5BC0-4FD5-9308-BB40F4E174BF}"/>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89528" y="2666486"/>
              <a:ext cx="653912" cy="105896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 Generic Big Image Png - Generic Person , Transparent Cartoons">
              <a:extLst>
                <a:ext uri="{FF2B5EF4-FFF2-40B4-BE49-F238E27FC236}">
                  <a16:creationId xmlns:a16="http://schemas.microsoft.com/office/drawing/2014/main" id="{5FD54A3F-C657-4D9E-A230-1E88DAADC97D}"/>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295062" y="2698632"/>
              <a:ext cx="653912" cy="1058966"/>
            </a:xfrm>
            <a:prstGeom prst="rect">
              <a:avLst/>
            </a:prstGeom>
            <a:noFill/>
            <a:extLst>
              <a:ext uri="{909E8E84-426E-40DD-AFC4-6F175D3DCCD1}">
                <a14:hiddenFill xmlns:a14="http://schemas.microsoft.com/office/drawing/2010/main">
                  <a:solidFill>
                    <a:srgbClr val="FFFFFF"/>
                  </a:solidFill>
                </a14:hiddenFill>
              </a:ext>
            </a:extLst>
          </p:spPr>
        </p:pic>
      </p:grpSp>
      <p:sp>
        <p:nvSpPr>
          <p:cNvPr id="122" name="Action Button: Custom 70">
            <a:hlinkClick r:id="" action="ppaction://noaction" highlightClick="1"/>
            <a:extLst>
              <a:ext uri="{FF2B5EF4-FFF2-40B4-BE49-F238E27FC236}">
                <a16:creationId xmlns:a16="http://schemas.microsoft.com/office/drawing/2014/main" id="{5A97BFB0-6507-4C68-903F-CB31644E8505}"/>
              </a:ext>
            </a:extLst>
          </p:cNvPr>
          <p:cNvSpPr/>
          <p:nvPr/>
        </p:nvSpPr>
        <p:spPr>
          <a:xfrm>
            <a:off x="665799" y="1067382"/>
            <a:ext cx="355003" cy="320251"/>
          </a:xfrm>
          <a:prstGeom prst="actionButtonBlank">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I</a:t>
            </a:r>
          </a:p>
        </p:txBody>
      </p:sp>
      <p:sp>
        <p:nvSpPr>
          <p:cNvPr id="123" name="Action Button: Custom 71">
            <a:hlinkClick r:id="" action="ppaction://noaction" highlightClick="1"/>
            <a:extLst>
              <a:ext uri="{FF2B5EF4-FFF2-40B4-BE49-F238E27FC236}">
                <a16:creationId xmlns:a16="http://schemas.microsoft.com/office/drawing/2014/main" id="{4E1DCE9B-716E-4BE7-A4B6-15253B1DE355}"/>
              </a:ext>
            </a:extLst>
          </p:cNvPr>
          <p:cNvSpPr/>
          <p:nvPr/>
        </p:nvSpPr>
        <p:spPr>
          <a:xfrm>
            <a:off x="685933" y="1548010"/>
            <a:ext cx="355003" cy="320251"/>
          </a:xfrm>
          <a:prstGeom prst="actionButtonBlank">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F</a:t>
            </a:r>
          </a:p>
        </p:txBody>
      </p:sp>
      <p:sp>
        <p:nvSpPr>
          <p:cNvPr id="124" name="Action Button: Custom 72">
            <a:hlinkClick r:id="" action="ppaction://noaction" highlightClick="1"/>
            <a:extLst>
              <a:ext uri="{FF2B5EF4-FFF2-40B4-BE49-F238E27FC236}">
                <a16:creationId xmlns:a16="http://schemas.microsoft.com/office/drawing/2014/main" id="{96C96962-3DC6-4E0E-B84C-093CB89F9DAB}"/>
              </a:ext>
            </a:extLst>
          </p:cNvPr>
          <p:cNvSpPr/>
          <p:nvPr/>
        </p:nvSpPr>
        <p:spPr>
          <a:xfrm>
            <a:off x="670294" y="2036523"/>
            <a:ext cx="355003" cy="320251"/>
          </a:xfrm>
          <a:prstGeom prst="actionButtonBlank">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G</a:t>
            </a:r>
          </a:p>
        </p:txBody>
      </p:sp>
      <p:sp>
        <p:nvSpPr>
          <p:cNvPr id="125" name="Action Button: Custom 73">
            <a:hlinkClick r:id="" action="ppaction://noaction" highlightClick="1"/>
            <a:extLst>
              <a:ext uri="{FF2B5EF4-FFF2-40B4-BE49-F238E27FC236}">
                <a16:creationId xmlns:a16="http://schemas.microsoft.com/office/drawing/2014/main" id="{7CD3ABDC-4C15-40F3-9A6E-D9642BF43F33}"/>
              </a:ext>
            </a:extLst>
          </p:cNvPr>
          <p:cNvSpPr/>
          <p:nvPr/>
        </p:nvSpPr>
        <p:spPr>
          <a:xfrm>
            <a:off x="670294" y="2510124"/>
            <a:ext cx="355003" cy="320251"/>
          </a:xfrm>
          <a:prstGeom prst="actionButtonBlank">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A</a:t>
            </a:r>
          </a:p>
        </p:txBody>
      </p:sp>
      <p:sp>
        <p:nvSpPr>
          <p:cNvPr id="126" name="Action Button: Custom 74">
            <a:hlinkClick r:id="" action="ppaction://noaction" highlightClick="1"/>
            <a:extLst>
              <a:ext uri="{FF2B5EF4-FFF2-40B4-BE49-F238E27FC236}">
                <a16:creationId xmlns:a16="http://schemas.microsoft.com/office/drawing/2014/main" id="{50EBCD01-0F6C-42A6-8526-D70402CAD4FD}"/>
              </a:ext>
            </a:extLst>
          </p:cNvPr>
          <p:cNvSpPr/>
          <p:nvPr/>
        </p:nvSpPr>
        <p:spPr>
          <a:xfrm>
            <a:off x="652309" y="2983725"/>
            <a:ext cx="355003" cy="320251"/>
          </a:xfrm>
          <a:prstGeom prst="actionButtonBlank">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D</a:t>
            </a:r>
          </a:p>
        </p:txBody>
      </p:sp>
      <p:sp>
        <p:nvSpPr>
          <p:cNvPr id="127" name="Action Button: Custom 75">
            <a:hlinkClick r:id="" action="ppaction://noaction" highlightClick="1"/>
            <a:extLst>
              <a:ext uri="{FF2B5EF4-FFF2-40B4-BE49-F238E27FC236}">
                <a16:creationId xmlns:a16="http://schemas.microsoft.com/office/drawing/2014/main" id="{8407B0B6-C532-4721-AF41-97FE03BB6AE2}"/>
              </a:ext>
            </a:extLst>
          </p:cNvPr>
          <p:cNvSpPr/>
          <p:nvPr/>
        </p:nvSpPr>
        <p:spPr>
          <a:xfrm>
            <a:off x="673543" y="3454108"/>
            <a:ext cx="355003" cy="320251"/>
          </a:xfrm>
          <a:prstGeom prst="actionButtonBlank">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E</a:t>
            </a:r>
          </a:p>
        </p:txBody>
      </p:sp>
      <p:sp>
        <p:nvSpPr>
          <p:cNvPr id="142" name="Title 141">
            <a:extLst>
              <a:ext uri="{FF2B5EF4-FFF2-40B4-BE49-F238E27FC236}">
                <a16:creationId xmlns:a16="http://schemas.microsoft.com/office/drawing/2014/main" id="{19D34094-469A-4784-A476-F7A0C05F4F24}"/>
              </a:ext>
            </a:extLst>
          </p:cNvPr>
          <p:cNvSpPr>
            <a:spLocks noGrp="1"/>
          </p:cNvSpPr>
          <p:nvPr>
            <p:ph type="title"/>
          </p:nvPr>
        </p:nvSpPr>
        <p:spPr>
          <a:xfrm>
            <a:off x="10539490" y="-185649"/>
            <a:ext cx="1691704" cy="1325563"/>
          </a:xfrm>
        </p:spPr>
        <p:txBody>
          <a:bodyPr/>
          <a:lstStyle/>
          <a:p>
            <a:r>
              <a:rPr lang="en-GB" sz="2000" b="1" i="0" kern="1200" spc="0" baseline="0" dirty="0" err="1">
                <a:ln>
                  <a:noFill/>
                </a:ln>
                <a:solidFill>
                  <a:srgbClr val="FFFFFF"/>
                </a:solidFill>
                <a:effectLst/>
                <a:latin typeface="Century Gothic" panose="020B0502020202020204" pitchFamily="34" charset="0"/>
                <a:ea typeface="+mn-ea"/>
                <a:cs typeface="+mn-cs"/>
              </a:rPr>
              <a:t>escuchar</a:t>
            </a:r>
            <a:endParaRPr lang="en-GB" dirty="0"/>
          </a:p>
        </p:txBody>
      </p:sp>
      <p:sp>
        <p:nvSpPr>
          <p:cNvPr id="71" name="Action Button: Custom 17">
            <a:hlinkClick r:id="" action="ppaction://noaction" highlightClick="1">
              <a:snd r:embed="rId14" name="llevas una camisa.wav"/>
            </a:hlinkClick>
            <a:extLst>
              <a:ext uri="{FF2B5EF4-FFF2-40B4-BE49-F238E27FC236}">
                <a16:creationId xmlns:a16="http://schemas.microsoft.com/office/drawing/2014/main" id="{573666EC-9F4F-4A25-8191-A39F61915DCC}"/>
              </a:ext>
            </a:extLst>
          </p:cNvPr>
          <p:cNvSpPr/>
          <p:nvPr/>
        </p:nvSpPr>
        <p:spPr>
          <a:xfrm>
            <a:off x="191296" y="1049871"/>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72" name="Action Button: Custom 18">
            <a:hlinkClick r:id="" action="ppaction://noaction" highlightClick="1">
              <a:snd r:embed="rId15" name="necesita unas camaras.wav"/>
            </a:hlinkClick>
            <a:extLst>
              <a:ext uri="{FF2B5EF4-FFF2-40B4-BE49-F238E27FC236}">
                <a16:creationId xmlns:a16="http://schemas.microsoft.com/office/drawing/2014/main" id="{419BF820-49D1-4EC5-A55C-30CDA7BB067F}"/>
              </a:ext>
            </a:extLst>
          </p:cNvPr>
          <p:cNvSpPr/>
          <p:nvPr/>
        </p:nvSpPr>
        <p:spPr>
          <a:xfrm>
            <a:off x="189645" y="2016798"/>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sp>
        <p:nvSpPr>
          <p:cNvPr id="73" name="Action Button: Custom 20">
            <a:hlinkClick r:id="" action="ppaction://noaction" highlightClick="1">
              <a:snd r:embed="rId16" name="compras un bolígrafo.wav"/>
            </a:hlinkClick>
            <a:extLst>
              <a:ext uri="{FF2B5EF4-FFF2-40B4-BE49-F238E27FC236}">
                <a16:creationId xmlns:a16="http://schemas.microsoft.com/office/drawing/2014/main" id="{B026B585-6F2B-4DE7-BE80-8577DB35D201}"/>
              </a:ext>
            </a:extLst>
          </p:cNvPr>
          <p:cNvSpPr/>
          <p:nvPr/>
        </p:nvSpPr>
        <p:spPr>
          <a:xfrm>
            <a:off x="196461" y="1547481"/>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74" name="Action Button: Custom 22">
            <a:hlinkClick r:id="" action="ppaction://noaction" highlightClick="1">
              <a:snd r:embed="rId17" name="llega con unos amigos.wav"/>
            </a:hlinkClick>
            <a:extLst>
              <a:ext uri="{FF2B5EF4-FFF2-40B4-BE49-F238E27FC236}">
                <a16:creationId xmlns:a16="http://schemas.microsoft.com/office/drawing/2014/main" id="{851327F8-6C1D-427E-AFA7-2180CE8C3986}"/>
              </a:ext>
            </a:extLst>
          </p:cNvPr>
          <p:cNvSpPr/>
          <p:nvPr/>
        </p:nvSpPr>
        <p:spPr>
          <a:xfrm>
            <a:off x="189163" y="2514408"/>
            <a:ext cx="355485"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4</a:t>
            </a:r>
          </a:p>
        </p:txBody>
      </p:sp>
      <p:sp>
        <p:nvSpPr>
          <p:cNvPr id="143" name="Action Button: Custom 25">
            <a:hlinkClick r:id="" action="ppaction://noaction" highlightClick="1">
              <a:snd r:embed="rId18" name="compra unos bolígrafos.wav"/>
            </a:hlinkClick>
            <a:extLst>
              <a:ext uri="{FF2B5EF4-FFF2-40B4-BE49-F238E27FC236}">
                <a16:creationId xmlns:a16="http://schemas.microsoft.com/office/drawing/2014/main" id="{97AADFD9-470E-408E-9867-B3487EB5299F}"/>
              </a:ext>
            </a:extLst>
          </p:cNvPr>
          <p:cNvSpPr/>
          <p:nvPr/>
        </p:nvSpPr>
        <p:spPr>
          <a:xfrm>
            <a:off x="189163" y="2983725"/>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sp>
        <p:nvSpPr>
          <p:cNvPr id="145" name="Action Button: Custom 82">
            <a:hlinkClick r:id="" action="ppaction://noaction" highlightClick="1">
              <a:snd r:embed="rId19" name="usas unos telefonos.wav"/>
            </a:hlinkClick>
            <a:extLst>
              <a:ext uri="{FF2B5EF4-FFF2-40B4-BE49-F238E27FC236}">
                <a16:creationId xmlns:a16="http://schemas.microsoft.com/office/drawing/2014/main" id="{C7F63ABF-09BB-44F5-97C8-55E1C1D5DC03}"/>
              </a:ext>
            </a:extLst>
          </p:cNvPr>
          <p:cNvSpPr/>
          <p:nvPr/>
        </p:nvSpPr>
        <p:spPr>
          <a:xfrm>
            <a:off x="185543" y="3461918"/>
            <a:ext cx="355003" cy="320251"/>
          </a:xfrm>
          <a:prstGeom prst="actionButtonBlank">
            <a:avLst/>
          </a:prstGeom>
          <a:solidFill>
            <a:srgbClr val="EA5F00"/>
          </a:solidFill>
          <a:ln w="1270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pic>
        <p:nvPicPr>
          <p:cNvPr id="146" name="Graphic 145" descr="Teacher">
            <a:extLst>
              <a:ext uri="{FF2B5EF4-FFF2-40B4-BE49-F238E27FC236}">
                <a16:creationId xmlns:a16="http://schemas.microsoft.com/office/drawing/2014/main" id="{D985848B-3E9A-435D-A979-203ED2617A5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340" y="-45151"/>
            <a:ext cx="914400" cy="914400"/>
          </a:xfrm>
          <a:prstGeom prst="rect">
            <a:avLst/>
          </a:prstGeom>
        </p:spPr>
      </p:pic>
      <p:sp>
        <p:nvSpPr>
          <p:cNvPr id="147" name="Speech Bubble: Rectangle with Corners Rounded 146">
            <a:extLst>
              <a:ext uri="{FF2B5EF4-FFF2-40B4-BE49-F238E27FC236}">
                <a16:creationId xmlns:a16="http://schemas.microsoft.com/office/drawing/2014/main" id="{9AE26152-AD17-433F-868C-03431E7705A2}"/>
              </a:ext>
            </a:extLst>
          </p:cNvPr>
          <p:cNvSpPr/>
          <p:nvPr/>
        </p:nvSpPr>
        <p:spPr>
          <a:xfrm>
            <a:off x="940739" y="160772"/>
            <a:ext cx="6884233" cy="596511"/>
          </a:xfrm>
          <a:prstGeom prst="wedgeRoundRectCallout">
            <a:avLst>
              <a:gd name="adj1" fmla="val -54079"/>
              <a:gd name="adj2" fmla="val -3157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GB" sz="2800" b="1" i="0" u="none" strike="noStrike" kern="0" cap="none" spc="0" normalizeH="0" baseline="0" noProof="0" dirty="0" err="1">
                <a:ln>
                  <a:noFill/>
                </a:ln>
                <a:solidFill>
                  <a:schemeClr val="bg1"/>
                </a:solidFill>
                <a:effectLst/>
                <a:uLnTx/>
                <a:uFillTx/>
              </a:rPr>
              <a:t>Escucha</a:t>
            </a:r>
            <a:r>
              <a:rPr kumimoji="0" lang="en-GB" sz="2800" b="1" i="0" u="none" strike="noStrike" kern="0" cap="none" spc="0" normalizeH="0" baseline="0" noProof="0" dirty="0">
                <a:ln>
                  <a:noFill/>
                </a:ln>
                <a:solidFill>
                  <a:schemeClr val="bg1"/>
                </a:solidFill>
                <a:effectLst/>
                <a:uLnTx/>
                <a:uFillTx/>
              </a:rPr>
              <a:t> </a:t>
            </a:r>
            <a:r>
              <a:rPr kumimoji="0" lang="en-GB" sz="2800" b="1" i="0" u="none" strike="noStrike" kern="0" cap="none" spc="0" normalizeH="0" baseline="0" noProof="0" dirty="0" err="1">
                <a:ln>
                  <a:noFill/>
                </a:ln>
                <a:solidFill>
                  <a:schemeClr val="bg1"/>
                </a:solidFill>
                <a:effectLst/>
                <a:uLnTx/>
                <a:uFillTx/>
              </a:rPr>
              <a:t>otra</a:t>
            </a:r>
            <a:r>
              <a:rPr kumimoji="0" lang="en-GB" sz="2800" b="1" i="0" u="none" strike="noStrike" kern="0" cap="none" spc="0" normalizeH="0" baseline="0" noProof="0" dirty="0">
                <a:ln>
                  <a:noFill/>
                </a:ln>
                <a:solidFill>
                  <a:schemeClr val="bg1"/>
                </a:solidFill>
                <a:effectLst/>
                <a:uLnTx/>
                <a:uFillTx/>
              </a:rPr>
              <a:t> </a:t>
            </a:r>
            <a:r>
              <a:rPr kumimoji="0" lang="en-GB" sz="2800" b="1" i="0" u="none" strike="noStrike" kern="0" cap="none" spc="0" normalizeH="0" baseline="0" noProof="0" dirty="0" err="1">
                <a:ln>
                  <a:noFill/>
                </a:ln>
                <a:solidFill>
                  <a:schemeClr val="bg1"/>
                </a:solidFill>
                <a:effectLst/>
                <a:uLnTx/>
                <a:uFillTx/>
              </a:rPr>
              <a:t>vez</a:t>
            </a:r>
            <a:r>
              <a:rPr kumimoji="0" lang="en-GB" sz="2800" b="1" i="0" u="none" strike="noStrike" kern="0" cap="none" spc="0" normalizeH="0" baseline="0" noProof="0" dirty="0">
                <a:ln>
                  <a:noFill/>
                </a:ln>
                <a:solidFill>
                  <a:schemeClr val="bg1"/>
                </a:solidFill>
                <a:effectLst/>
                <a:uLnTx/>
                <a:uFillTx/>
              </a:rPr>
              <a:t>. ¿</a:t>
            </a:r>
            <a:r>
              <a:rPr kumimoji="0" lang="en-GB" sz="2800" b="1" i="0" u="none" strike="noStrike" kern="0" cap="none" spc="0" normalizeH="0" baseline="0" noProof="0" dirty="0" err="1">
                <a:ln>
                  <a:noFill/>
                </a:ln>
                <a:solidFill>
                  <a:schemeClr val="bg1"/>
                </a:solidFill>
                <a:effectLst/>
                <a:uLnTx/>
                <a:uFillTx/>
              </a:rPr>
              <a:t>Qué</a:t>
            </a:r>
            <a:r>
              <a:rPr kumimoji="0" lang="en-GB" sz="2800" b="1" i="0" u="none" strike="noStrike" kern="0" cap="none" spc="0" normalizeH="0" baseline="0" noProof="0" dirty="0">
                <a:ln>
                  <a:noFill/>
                </a:ln>
                <a:solidFill>
                  <a:schemeClr val="bg1"/>
                </a:solidFill>
                <a:effectLst/>
                <a:uLnTx/>
                <a:uFillTx/>
              </a:rPr>
              <a:t> </a:t>
            </a:r>
            <a:r>
              <a:rPr kumimoji="0" lang="en-GB" sz="2800" b="1" i="0" u="none" strike="noStrike" kern="0" cap="none" spc="0" normalizeH="0" baseline="0" noProof="0" dirty="0" err="1">
                <a:ln>
                  <a:noFill/>
                </a:ln>
                <a:solidFill>
                  <a:schemeClr val="bg1"/>
                </a:solidFill>
                <a:effectLst/>
                <a:uLnTx/>
                <a:uFillTx/>
              </a:rPr>
              <a:t>letra</a:t>
            </a:r>
            <a:r>
              <a:rPr kumimoji="0" lang="en-GB" sz="2800" b="1" i="0" u="none" strike="noStrike" kern="0" cap="none" spc="0" normalizeH="0" baseline="0" noProof="0" dirty="0">
                <a:ln>
                  <a:noFill/>
                </a:ln>
                <a:solidFill>
                  <a:schemeClr val="bg1"/>
                </a:solidFill>
                <a:effectLst/>
                <a:uLnTx/>
                <a:uFillTx/>
              </a:rPr>
              <a:t> es?</a:t>
            </a:r>
          </a:p>
        </p:txBody>
      </p:sp>
      <p:sp>
        <p:nvSpPr>
          <p:cNvPr id="148" name="Speech Bubble: Rectangle with Corners Rounded 147">
            <a:extLst>
              <a:ext uri="{FF2B5EF4-FFF2-40B4-BE49-F238E27FC236}">
                <a16:creationId xmlns:a16="http://schemas.microsoft.com/office/drawing/2014/main" id="{91F6A9DB-B6C8-4A03-BB78-BCD17B6690FF}"/>
              </a:ext>
            </a:extLst>
          </p:cNvPr>
          <p:cNvSpPr/>
          <p:nvPr/>
        </p:nvSpPr>
        <p:spPr>
          <a:xfrm>
            <a:off x="8060436" y="165212"/>
            <a:ext cx="2265924" cy="1224545"/>
          </a:xfrm>
          <a:prstGeom prst="wedgeRoundRectCallout">
            <a:avLst>
              <a:gd name="adj1" fmla="val -75626"/>
              <a:gd name="adj2" fmla="val 3425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You don’t need all the letters!</a:t>
            </a:r>
            <a:endParaRPr lang="en-GB" sz="2400" i="1" dirty="0"/>
          </a:p>
        </p:txBody>
      </p:sp>
    </p:spTree>
    <p:extLst>
      <p:ext uri="{BB962C8B-B14F-4D97-AF65-F5344CB8AC3E}">
        <p14:creationId xmlns:p14="http://schemas.microsoft.com/office/powerpoint/2010/main" val="23741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P spid="126" grpId="0" animBg="1"/>
      <p:bldP spid="127" grpId="0" animBg="1"/>
      <p:bldP spid="1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8C1F05B0-DE8A-2053-1C1C-FFD4C71DDFD3}"/>
              </a:ext>
            </a:extLst>
          </p:cNvPr>
          <p:cNvGraphicFramePr>
            <a:graphicFrameLocks noGrp="1"/>
          </p:cNvGraphicFramePr>
          <p:nvPr/>
        </p:nvGraphicFramePr>
        <p:xfrm>
          <a:off x="119268" y="1421772"/>
          <a:ext cx="6082749" cy="2743200"/>
        </p:xfrm>
        <a:graphic>
          <a:graphicData uri="http://schemas.openxmlformats.org/drawingml/2006/table">
            <a:tbl>
              <a:tblPr firstRow="1" bandRow="1">
                <a:tableStyleId>{5940675A-B579-460E-94D1-54222C63F5DA}</a:tableStyleId>
              </a:tblPr>
              <a:tblGrid>
                <a:gridCol w="460889">
                  <a:extLst>
                    <a:ext uri="{9D8B030D-6E8A-4147-A177-3AD203B41FA5}">
                      <a16:colId xmlns:a16="http://schemas.microsoft.com/office/drawing/2014/main" val="1045513878"/>
                    </a:ext>
                  </a:extLst>
                </a:gridCol>
                <a:gridCol w="5621860">
                  <a:extLst>
                    <a:ext uri="{9D8B030D-6E8A-4147-A177-3AD203B41FA5}">
                      <a16:colId xmlns:a16="http://schemas.microsoft.com/office/drawing/2014/main" val="3416061706"/>
                    </a:ext>
                  </a:extLst>
                </a:gridCol>
              </a:tblGrid>
              <a:tr h="370840">
                <a:tc>
                  <a:txBody>
                    <a:bodyPr/>
                    <a:lstStyle/>
                    <a:p>
                      <a:r>
                        <a:rPr lang="en-GB" sz="2400" dirty="0">
                          <a:latin typeface="Century Gothic" panose="020B0502020202020204" pitchFamily="34" charset="0"/>
                        </a:rPr>
                        <a:t>1</a:t>
                      </a:r>
                    </a:p>
                  </a:txBody>
                  <a:tcPr/>
                </a:tc>
                <a:tc>
                  <a:txBody>
                    <a:bodyPr/>
                    <a:lstStyle/>
                    <a:p>
                      <a:r>
                        <a:rPr lang="en-GB" sz="2400" dirty="0">
                          <a:latin typeface="Century Gothic" panose="020B0502020202020204" pitchFamily="34" charset="0"/>
                        </a:rPr>
                        <a:t>¿Quién [</a:t>
                      </a:r>
                      <a:r>
                        <a:rPr lang="en-GB" sz="2400" b="1" dirty="0">
                          <a:latin typeface="Century Gothic" panose="020B0502020202020204" pitchFamily="34" charset="0"/>
                        </a:rPr>
                        <a:t>are you – trait.</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r h="370840">
                <a:tc>
                  <a:txBody>
                    <a:bodyPr/>
                    <a:lstStyle/>
                    <a:p>
                      <a:r>
                        <a:rPr lang="en-GB" sz="2400" dirty="0">
                          <a:latin typeface="Century Gothic" panose="020B0502020202020204" pitchFamily="34" charset="0"/>
                        </a:rPr>
                        <a:t>2</a:t>
                      </a:r>
                    </a:p>
                  </a:txBody>
                  <a:tcPr/>
                </a:tc>
                <a:tc>
                  <a:txBody>
                    <a:bodyPr/>
                    <a:lstStyle/>
                    <a:p>
                      <a:r>
                        <a:rPr lang="en-GB" sz="2400" dirty="0">
                          <a:latin typeface="Century Gothic" panose="020B0502020202020204" pitchFamily="34" charset="0"/>
                        </a:rPr>
                        <a:t>¿Cómo [</a:t>
                      </a:r>
                      <a:r>
                        <a:rPr lang="en-GB" sz="2400" b="1" dirty="0">
                          <a:latin typeface="Century Gothic" panose="020B0502020202020204" pitchFamily="34" charset="0"/>
                        </a:rPr>
                        <a:t>are you – trait.</a:t>
                      </a:r>
                      <a:r>
                        <a:rPr lang="en-GB" sz="2400" dirty="0">
                          <a:latin typeface="Century Gothic" panose="020B0502020202020204" pitchFamily="34" charset="0"/>
                        </a:rPr>
                        <a:t>]?</a:t>
                      </a:r>
                    </a:p>
                  </a:txBody>
                  <a:tcPr/>
                </a:tc>
                <a:extLst>
                  <a:ext uri="{0D108BD9-81ED-4DB2-BD59-A6C34878D82A}">
                    <a16:rowId xmlns:a16="http://schemas.microsoft.com/office/drawing/2014/main" val="2684404725"/>
                  </a:ext>
                </a:extLst>
              </a:tr>
              <a:tr h="370840">
                <a:tc>
                  <a:txBody>
                    <a:bodyPr/>
                    <a:lstStyle/>
                    <a:p>
                      <a:r>
                        <a:rPr lang="en-GB" sz="2400" dirty="0">
                          <a:latin typeface="Century Gothic" panose="020B0502020202020204" pitchFamily="34" charset="0"/>
                        </a:rPr>
                        <a:t>3</a:t>
                      </a:r>
                    </a:p>
                  </a:txBody>
                  <a:tcPr/>
                </a:tc>
                <a:tc>
                  <a:txBody>
                    <a:bodyPr/>
                    <a:lstStyle/>
                    <a:p>
                      <a:r>
                        <a:rPr lang="en-GB" sz="2400" dirty="0">
                          <a:latin typeface="Century Gothic" panose="020B0502020202020204" pitchFamily="34" charset="0"/>
                        </a:rPr>
                        <a:t>¿Cómo [</a:t>
                      </a:r>
                      <a:r>
                        <a:rPr lang="en-GB" sz="2400" b="1" dirty="0">
                          <a:latin typeface="Century Gothic" panose="020B0502020202020204" pitchFamily="34" charset="0"/>
                        </a:rPr>
                        <a:t>are you – state.</a:t>
                      </a:r>
                      <a:r>
                        <a:rPr lang="en-GB" sz="2400" dirty="0">
                          <a:latin typeface="Century Gothic" panose="020B0502020202020204" pitchFamily="34" charset="0"/>
                        </a:rPr>
                        <a:t>]?</a:t>
                      </a:r>
                    </a:p>
                  </a:txBody>
                  <a:tcPr/>
                </a:tc>
                <a:extLst>
                  <a:ext uri="{0D108BD9-81ED-4DB2-BD59-A6C34878D82A}">
                    <a16:rowId xmlns:a16="http://schemas.microsoft.com/office/drawing/2014/main" val="2006073570"/>
                  </a:ext>
                </a:extLst>
              </a:tr>
              <a:tr h="370840">
                <a:tc>
                  <a:txBody>
                    <a:bodyPr/>
                    <a:lstStyle/>
                    <a:p>
                      <a:r>
                        <a:rPr lang="en-GB" sz="2400" dirty="0">
                          <a:latin typeface="Century Gothic" panose="020B0502020202020204" pitchFamily="34" charset="0"/>
                        </a:rPr>
                        <a:t>4</a:t>
                      </a:r>
                    </a:p>
                  </a:txBody>
                  <a:tcPr/>
                </a:tc>
                <a:tc>
                  <a:txBody>
                    <a:bodyPr/>
                    <a:lstStyle/>
                    <a:p>
                      <a:r>
                        <a:rPr lang="en-GB" sz="2400" dirty="0">
                          <a:latin typeface="Century Gothic" panose="020B0502020202020204" pitchFamily="34" charset="0"/>
                        </a:rPr>
                        <a:t>¿Cómo [</a:t>
                      </a:r>
                      <a:r>
                        <a:rPr lang="en-GB" sz="2400" b="1" dirty="0">
                          <a:latin typeface="Century Gothic" panose="020B0502020202020204" pitchFamily="34" charset="0"/>
                        </a:rPr>
                        <a:t>is – trait.</a:t>
                      </a:r>
                      <a:r>
                        <a:rPr lang="en-GB" sz="2400" dirty="0">
                          <a:latin typeface="Century Gothic" panose="020B0502020202020204" pitchFamily="34" charset="0"/>
                        </a:rPr>
                        <a:t>] </a:t>
                      </a:r>
                      <a:r>
                        <a:rPr lang="en-GB" sz="2400" dirty="0" err="1">
                          <a:latin typeface="Century Gothic" panose="020B0502020202020204" pitchFamily="34" charset="0"/>
                        </a:rPr>
                        <a:t>tu</a:t>
                      </a:r>
                      <a:r>
                        <a:rPr lang="en-GB" sz="2400" dirty="0">
                          <a:latin typeface="Century Gothic" panose="020B0502020202020204" pitchFamily="34" charset="0"/>
                        </a:rPr>
                        <a:t> amiga?</a:t>
                      </a:r>
                    </a:p>
                  </a:txBody>
                  <a:tcPr/>
                </a:tc>
                <a:extLst>
                  <a:ext uri="{0D108BD9-81ED-4DB2-BD59-A6C34878D82A}">
                    <a16:rowId xmlns:a16="http://schemas.microsoft.com/office/drawing/2014/main" val="2017317331"/>
                  </a:ext>
                </a:extLst>
              </a:tr>
              <a:tr h="370840">
                <a:tc>
                  <a:txBody>
                    <a:bodyPr/>
                    <a:lstStyle/>
                    <a:p>
                      <a:r>
                        <a:rPr lang="en-GB" sz="2400" dirty="0">
                          <a:latin typeface="Century Gothic" panose="020B0502020202020204" pitchFamily="34" charset="0"/>
                        </a:rPr>
                        <a:t>5</a:t>
                      </a:r>
                    </a:p>
                  </a:txBody>
                  <a:tcPr/>
                </a:tc>
                <a:tc>
                  <a:txBody>
                    <a:bodyPr/>
                    <a:lstStyle/>
                    <a:p>
                      <a:r>
                        <a:rPr lang="en-GB" sz="2400" dirty="0">
                          <a:latin typeface="Century Gothic" panose="020B0502020202020204" pitchFamily="34" charset="0"/>
                        </a:rPr>
                        <a:t>¿Qué [</a:t>
                      </a:r>
                      <a:r>
                        <a:rPr lang="en-GB" sz="2400" b="1" dirty="0">
                          <a:latin typeface="Century Gothic" panose="020B0502020202020204" pitchFamily="34" charset="0"/>
                        </a:rPr>
                        <a:t>do you have</a:t>
                      </a:r>
                      <a:r>
                        <a:rPr lang="en-GB" sz="2400" dirty="0">
                          <a:latin typeface="Century Gothic" panose="020B0502020202020204" pitchFamily="34" charset="0"/>
                        </a:rPr>
                        <a:t>] en </a:t>
                      </a:r>
                      <a:r>
                        <a:rPr lang="en-GB" sz="2400" dirty="0" err="1">
                          <a:latin typeface="Century Gothic" panose="020B0502020202020204" pitchFamily="34" charset="0"/>
                        </a:rPr>
                        <a:t>tu</a:t>
                      </a:r>
                      <a:r>
                        <a:rPr lang="en-GB" sz="2400" dirty="0">
                          <a:latin typeface="Century Gothic" panose="020B0502020202020204" pitchFamily="34" charset="0"/>
                        </a:rPr>
                        <a:t> mochila?</a:t>
                      </a:r>
                    </a:p>
                  </a:txBody>
                  <a:tcPr/>
                </a:tc>
                <a:extLst>
                  <a:ext uri="{0D108BD9-81ED-4DB2-BD59-A6C34878D82A}">
                    <a16:rowId xmlns:a16="http://schemas.microsoft.com/office/drawing/2014/main" val="4062598059"/>
                  </a:ext>
                </a:extLst>
              </a:tr>
              <a:tr h="370840">
                <a:tc>
                  <a:txBody>
                    <a:bodyPr/>
                    <a:lstStyle/>
                    <a:p>
                      <a:r>
                        <a:rPr lang="en-GB" sz="2400" dirty="0">
                          <a:latin typeface="Century Gothic" panose="020B0502020202020204" pitchFamily="34" charset="0"/>
                        </a:rPr>
                        <a:t>6</a:t>
                      </a:r>
                    </a:p>
                  </a:txBody>
                  <a:tcPr/>
                </a:tc>
                <a:tc>
                  <a:txBody>
                    <a:bodyPr/>
                    <a:lstStyle/>
                    <a:p>
                      <a:r>
                        <a:rPr lang="en-GB" sz="2400" dirty="0">
                          <a:latin typeface="Century Gothic" panose="020B0502020202020204" pitchFamily="34" charset="0"/>
                        </a:rPr>
                        <a:t>¿</a:t>
                      </a:r>
                      <a:r>
                        <a:rPr lang="en-GB" sz="2400" dirty="0" err="1">
                          <a:latin typeface="Century Gothic" panose="020B0502020202020204" pitchFamily="34" charset="0"/>
                        </a:rPr>
                        <a:t>Dónde</a:t>
                      </a:r>
                      <a:r>
                        <a:rPr lang="en-GB" sz="2400" dirty="0">
                          <a:latin typeface="Century Gothic" panose="020B0502020202020204" pitchFamily="34" charset="0"/>
                        </a:rPr>
                        <a:t> [</a:t>
                      </a:r>
                      <a:r>
                        <a:rPr lang="en-GB" sz="2400" b="1" dirty="0">
                          <a:latin typeface="Century Gothic" panose="020B0502020202020204" pitchFamily="34" charset="0"/>
                        </a:rPr>
                        <a:t>is – location</a:t>
                      </a:r>
                      <a:r>
                        <a:rPr lang="en-GB" sz="2400" dirty="0">
                          <a:latin typeface="Century Gothic" panose="020B0502020202020204" pitchFamily="34" charset="0"/>
                        </a:rPr>
                        <a:t>] Murcia?</a:t>
                      </a:r>
                    </a:p>
                  </a:txBody>
                  <a:tcPr/>
                </a:tc>
                <a:extLst>
                  <a:ext uri="{0D108BD9-81ED-4DB2-BD59-A6C34878D82A}">
                    <a16:rowId xmlns:a16="http://schemas.microsoft.com/office/drawing/2014/main" val="2327418639"/>
                  </a:ext>
                </a:extLst>
              </a:tr>
            </a:tbl>
          </a:graphicData>
        </a:graphic>
      </p:graphicFrame>
      <p:graphicFrame>
        <p:nvGraphicFramePr>
          <p:cNvPr id="24" name="Table 23">
            <a:extLst>
              <a:ext uri="{FF2B5EF4-FFF2-40B4-BE49-F238E27FC236}">
                <a16:creationId xmlns:a16="http://schemas.microsoft.com/office/drawing/2014/main" id="{C16601DA-2E7F-71EC-612B-B36819818196}"/>
              </a:ext>
            </a:extLst>
          </p:cNvPr>
          <p:cNvGraphicFramePr>
            <a:graphicFrameLocks noGrp="1"/>
          </p:cNvGraphicFramePr>
          <p:nvPr/>
        </p:nvGraphicFramePr>
        <p:xfrm>
          <a:off x="6296439" y="1421772"/>
          <a:ext cx="4848638" cy="457200"/>
        </p:xfrm>
        <a:graphic>
          <a:graphicData uri="http://schemas.openxmlformats.org/drawingml/2006/table">
            <a:tbl>
              <a:tblPr firstRow="1" bandRow="1">
                <a:tableStyleId>{5940675A-B579-460E-94D1-54222C63F5DA}</a:tableStyleId>
              </a:tblPr>
              <a:tblGrid>
                <a:gridCol w="4848638">
                  <a:extLst>
                    <a:ext uri="{9D8B030D-6E8A-4147-A177-3AD203B41FA5}">
                      <a16:colId xmlns:a16="http://schemas.microsoft.com/office/drawing/2014/main" val="1424286683"/>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 am – trait.</a:t>
                      </a:r>
                      <a:r>
                        <a:rPr lang="en-GB" sz="2400" dirty="0">
                          <a:latin typeface="Century Gothic" panose="020B0502020202020204" pitchFamily="34" charset="0"/>
                        </a:rPr>
                        <a:t>] Celeste.</a:t>
                      </a:r>
                    </a:p>
                  </a:txBody>
                  <a:tcPr/>
                </a:tc>
                <a:extLst>
                  <a:ext uri="{0D108BD9-81ED-4DB2-BD59-A6C34878D82A}">
                    <a16:rowId xmlns:a16="http://schemas.microsoft.com/office/drawing/2014/main" val="2625478423"/>
                  </a:ext>
                </a:extLst>
              </a:tr>
            </a:tbl>
          </a:graphicData>
        </a:graphic>
      </p:graphicFrame>
      <p:graphicFrame>
        <p:nvGraphicFramePr>
          <p:cNvPr id="25" name="Table 24">
            <a:extLst>
              <a:ext uri="{FF2B5EF4-FFF2-40B4-BE49-F238E27FC236}">
                <a16:creationId xmlns:a16="http://schemas.microsoft.com/office/drawing/2014/main" id="{BB1E5F0A-C387-37C2-7388-1BAB617BCA43}"/>
              </a:ext>
            </a:extLst>
          </p:cNvPr>
          <p:cNvGraphicFramePr>
            <a:graphicFrameLocks noGrp="1"/>
          </p:cNvGraphicFramePr>
          <p:nvPr/>
        </p:nvGraphicFramePr>
        <p:xfrm>
          <a:off x="6296438" y="1878972"/>
          <a:ext cx="4848639" cy="457200"/>
        </p:xfrm>
        <a:graphic>
          <a:graphicData uri="http://schemas.openxmlformats.org/drawingml/2006/table">
            <a:tbl>
              <a:tblPr firstRow="1" bandRow="1">
                <a:tableStyleId>{5940675A-B579-460E-94D1-54222C63F5DA}</a:tableStyleId>
              </a:tblPr>
              <a:tblGrid>
                <a:gridCol w="4848639">
                  <a:extLst>
                    <a:ext uri="{9D8B030D-6E8A-4147-A177-3AD203B41FA5}">
                      <a16:colId xmlns:a16="http://schemas.microsoft.com/office/drawing/2014/main" val="2763545801"/>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 am – trait</a:t>
                      </a:r>
                      <a:r>
                        <a:rPr lang="en-GB" sz="2400" dirty="0">
                          <a:latin typeface="Century Gothic" panose="020B0502020202020204" pitchFamily="34" charset="0"/>
                        </a:rPr>
                        <a:t>] </a:t>
                      </a:r>
                      <a:r>
                        <a:rPr lang="en-GB" sz="2400" dirty="0" err="1">
                          <a:latin typeface="Century Gothic" panose="020B0502020202020204" pitchFamily="34" charset="0"/>
                        </a:rPr>
                        <a:t>alegre</a:t>
                      </a:r>
                      <a:r>
                        <a:rPr lang="en-GB" sz="2400" dirty="0">
                          <a:latin typeface="Century Gothic" panose="020B0502020202020204" pitchFamily="34" charset="0"/>
                        </a:rPr>
                        <a:t> y </a:t>
                      </a:r>
                      <a:r>
                        <a:rPr lang="en-GB" sz="2400" dirty="0" err="1">
                          <a:latin typeface="Century Gothic" panose="020B0502020202020204" pitchFamily="34" charset="0"/>
                        </a:rPr>
                        <a:t>simpática</a:t>
                      </a:r>
                      <a:r>
                        <a:rPr lang="en-GB" sz="2400" dirty="0">
                          <a:latin typeface="Century Gothic" panose="020B0502020202020204" pitchFamily="34" charset="0"/>
                        </a:rPr>
                        <a:t>.</a:t>
                      </a:r>
                    </a:p>
                  </a:txBody>
                  <a:tcPr/>
                </a:tc>
                <a:extLst>
                  <a:ext uri="{0D108BD9-81ED-4DB2-BD59-A6C34878D82A}">
                    <a16:rowId xmlns:a16="http://schemas.microsoft.com/office/drawing/2014/main" val="1919585997"/>
                  </a:ext>
                </a:extLst>
              </a:tr>
            </a:tbl>
          </a:graphicData>
        </a:graphic>
      </p:graphicFrame>
      <p:graphicFrame>
        <p:nvGraphicFramePr>
          <p:cNvPr id="26" name="Table 25">
            <a:extLst>
              <a:ext uri="{FF2B5EF4-FFF2-40B4-BE49-F238E27FC236}">
                <a16:creationId xmlns:a16="http://schemas.microsoft.com/office/drawing/2014/main" id="{1A7D6152-621A-81BA-77BF-B387E522D163}"/>
              </a:ext>
            </a:extLst>
          </p:cNvPr>
          <p:cNvGraphicFramePr>
            <a:graphicFrameLocks noGrp="1"/>
          </p:cNvGraphicFramePr>
          <p:nvPr/>
        </p:nvGraphicFramePr>
        <p:xfrm>
          <a:off x="6296439" y="2334971"/>
          <a:ext cx="4848638" cy="457200"/>
        </p:xfrm>
        <a:graphic>
          <a:graphicData uri="http://schemas.openxmlformats.org/drawingml/2006/table">
            <a:tbl>
              <a:tblPr firstRow="1" bandRow="1">
                <a:tableStyleId>{5940675A-B579-460E-94D1-54222C63F5DA}</a:tableStyleId>
              </a:tblPr>
              <a:tblGrid>
                <a:gridCol w="4848638">
                  <a:extLst>
                    <a:ext uri="{9D8B030D-6E8A-4147-A177-3AD203B41FA5}">
                      <a16:colId xmlns:a16="http://schemas.microsoft.com/office/drawing/2014/main" val="4059080485"/>
                    </a:ext>
                  </a:extLst>
                </a:gridCol>
              </a:tblGrid>
              <a:tr h="370840">
                <a:tc>
                  <a:txBody>
                    <a:bodyPr/>
                    <a:lstStyle/>
                    <a:p>
                      <a:r>
                        <a:rPr lang="en-GB" sz="2400" dirty="0">
                          <a:latin typeface="Century Gothic" panose="020B0502020202020204" pitchFamily="34" charset="0"/>
                        </a:rPr>
                        <a:t>Hoy [</a:t>
                      </a:r>
                      <a:r>
                        <a:rPr lang="en-GB" sz="2400" b="1" dirty="0">
                          <a:latin typeface="Century Gothic" panose="020B0502020202020204" pitchFamily="34" charset="0"/>
                        </a:rPr>
                        <a:t>I am – state</a:t>
                      </a:r>
                      <a:r>
                        <a:rPr lang="en-GB" sz="2400" dirty="0">
                          <a:latin typeface="Century Gothic" panose="020B0502020202020204" pitchFamily="34" charset="0"/>
                        </a:rPr>
                        <a:t>] </a:t>
                      </a:r>
                      <a:r>
                        <a:rPr lang="en-GB" sz="2400" dirty="0" err="1">
                          <a:latin typeface="Century Gothic" panose="020B0502020202020204" pitchFamily="34" charset="0"/>
                        </a:rPr>
                        <a:t>nerviosa</a:t>
                      </a:r>
                      <a:r>
                        <a:rPr lang="en-GB" sz="2400" dirty="0">
                          <a:latin typeface="Century Gothic" panose="020B0502020202020204" pitchFamily="34" charset="0"/>
                        </a:rPr>
                        <a:t>.</a:t>
                      </a:r>
                    </a:p>
                  </a:txBody>
                  <a:tcPr/>
                </a:tc>
                <a:extLst>
                  <a:ext uri="{0D108BD9-81ED-4DB2-BD59-A6C34878D82A}">
                    <a16:rowId xmlns:a16="http://schemas.microsoft.com/office/drawing/2014/main" val="2049780982"/>
                  </a:ext>
                </a:extLst>
              </a:tr>
            </a:tbl>
          </a:graphicData>
        </a:graphic>
      </p:graphicFrame>
      <p:graphicFrame>
        <p:nvGraphicFramePr>
          <p:cNvPr id="27" name="Table 26">
            <a:extLst>
              <a:ext uri="{FF2B5EF4-FFF2-40B4-BE49-F238E27FC236}">
                <a16:creationId xmlns:a16="http://schemas.microsoft.com/office/drawing/2014/main" id="{2A22405E-F638-E5AB-87D0-223AA9B77930}"/>
              </a:ext>
            </a:extLst>
          </p:cNvPr>
          <p:cNvGraphicFramePr>
            <a:graphicFrameLocks noGrp="1"/>
          </p:cNvGraphicFramePr>
          <p:nvPr/>
        </p:nvGraphicFramePr>
        <p:xfrm>
          <a:off x="6296439" y="2789769"/>
          <a:ext cx="3814970" cy="457200"/>
        </p:xfrm>
        <a:graphic>
          <a:graphicData uri="http://schemas.openxmlformats.org/drawingml/2006/table">
            <a:tbl>
              <a:tblPr firstRow="1" bandRow="1">
                <a:tableStyleId>{5940675A-B579-460E-94D1-54222C63F5DA}</a:tableStyleId>
              </a:tblPr>
              <a:tblGrid>
                <a:gridCol w="3814970">
                  <a:extLst>
                    <a:ext uri="{9D8B030D-6E8A-4147-A177-3AD203B41FA5}">
                      <a16:colId xmlns:a16="http://schemas.microsoft.com/office/drawing/2014/main" val="2213545037"/>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She is – trait</a:t>
                      </a:r>
                      <a:r>
                        <a:rPr lang="en-GB" sz="2400" dirty="0">
                          <a:latin typeface="Century Gothic" panose="020B0502020202020204" pitchFamily="34" charset="0"/>
                        </a:rPr>
                        <a:t>] muy </a:t>
                      </a:r>
                      <a:r>
                        <a:rPr lang="en-GB" sz="2400" dirty="0" err="1">
                          <a:latin typeface="Century Gothic" panose="020B0502020202020204" pitchFamily="34" charset="0"/>
                        </a:rPr>
                        <a:t>alta</a:t>
                      </a:r>
                      <a:r>
                        <a:rPr lang="en-GB" sz="2400" dirty="0">
                          <a:latin typeface="Century Gothic" panose="020B0502020202020204" pitchFamily="34" charset="0"/>
                        </a:rPr>
                        <a:t>!</a:t>
                      </a:r>
                    </a:p>
                  </a:txBody>
                  <a:tcPr/>
                </a:tc>
                <a:extLst>
                  <a:ext uri="{0D108BD9-81ED-4DB2-BD59-A6C34878D82A}">
                    <a16:rowId xmlns:a16="http://schemas.microsoft.com/office/drawing/2014/main" val="848581294"/>
                  </a:ext>
                </a:extLst>
              </a:tr>
            </a:tbl>
          </a:graphicData>
        </a:graphic>
      </p:graphicFrame>
      <p:graphicFrame>
        <p:nvGraphicFramePr>
          <p:cNvPr id="28" name="Table 8">
            <a:extLst>
              <a:ext uri="{FF2B5EF4-FFF2-40B4-BE49-F238E27FC236}">
                <a16:creationId xmlns:a16="http://schemas.microsoft.com/office/drawing/2014/main" id="{EC8D1D9D-DD92-7338-FD60-35654158B334}"/>
              </a:ext>
            </a:extLst>
          </p:cNvPr>
          <p:cNvGraphicFramePr>
            <a:graphicFrameLocks noGrp="1"/>
          </p:cNvGraphicFramePr>
          <p:nvPr/>
        </p:nvGraphicFramePr>
        <p:xfrm>
          <a:off x="6296438" y="3243366"/>
          <a:ext cx="3814969" cy="457200"/>
        </p:xfrm>
        <a:graphic>
          <a:graphicData uri="http://schemas.openxmlformats.org/drawingml/2006/table">
            <a:tbl>
              <a:tblPr firstRow="1" bandRow="1">
                <a:tableStyleId>{5940675A-B579-460E-94D1-54222C63F5DA}</a:tableStyleId>
              </a:tblPr>
              <a:tblGrid>
                <a:gridCol w="3814969">
                  <a:extLst>
                    <a:ext uri="{9D8B030D-6E8A-4147-A177-3AD203B41FA5}">
                      <a16:colId xmlns:a16="http://schemas.microsoft.com/office/drawing/2014/main" val="3416061706"/>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 have</a:t>
                      </a:r>
                      <a:r>
                        <a:rPr lang="en-GB" sz="2400" dirty="0">
                          <a:latin typeface="Century Gothic" panose="020B0502020202020204" pitchFamily="34" charset="0"/>
                        </a:rPr>
                        <a:t>] un </a:t>
                      </a:r>
                      <a:r>
                        <a:rPr lang="en-GB" sz="2400" dirty="0" err="1">
                          <a:latin typeface="Century Gothic" panose="020B0502020202020204" pitchFamily="34" charset="0"/>
                        </a:rPr>
                        <a:t>libro</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bl>
          </a:graphicData>
        </a:graphic>
      </p:graphicFrame>
      <p:graphicFrame>
        <p:nvGraphicFramePr>
          <p:cNvPr id="29" name="Table 28">
            <a:extLst>
              <a:ext uri="{FF2B5EF4-FFF2-40B4-BE49-F238E27FC236}">
                <a16:creationId xmlns:a16="http://schemas.microsoft.com/office/drawing/2014/main" id="{1D1D48D9-D198-227E-5556-69F24A691269}"/>
              </a:ext>
            </a:extLst>
          </p:cNvPr>
          <p:cNvGraphicFramePr>
            <a:graphicFrameLocks noGrp="1"/>
          </p:cNvGraphicFramePr>
          <p:nvPr/>
        </p:nvGraphicFramePr>
        <p:xfrm>
          <a:off x="6296438" y="3698165"/>
          <a:ext cx="4530587" cy="473214"/>
        </p:xfrm>
        <a:graphic>
          <a:graphicData uri="http://schemas.openxmlformats.org/drawingml/2006/table">
            <a:tbl>
              <a:tblPr firstRow="1" bandRow="1">
                <a:tableStyleId>{5940675A-B579-460E-94D1-54222C63F5DA}</a:tableStyleId>
              </a:tblPr>
              <a:tblGrid>
                <a:gridCol w="4530587">
                  <a:extLst>
                    <a:ext uri="{9D8B030D-6E8A-4147-A177-3AD203B41FA5}">
                      <a16:colId xmlns:a16="http://schemas.microsoft.com/office/drawing/2014/main" val="2262931654"/>
                    </a:ext>
                  </a:extLst>
                </a:gridCol>
              </a:tblGrid>
              <a:tr h="473214">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It is - location</a:t>
                      </a:r>
                      <a:r>
                        <a:rPr lang="en-GB" sz="2400" dirty="0">
                          <a:latin typeface="Century Gothic" panose="020B0502020202020204" pitchFamily="34" charset="0"/>
                        </a:rPr>
                        <a:t>] en España.</a:t>
                      </a:r>
                    </a:p>
                  </a:txBody>
                  <a:tcPr/>
                </a:tc>
                <a:extLst>
                  <a:ext uri="{0D108BD9-81ED-4DB2-BD59-A6C34878D82A}">
                    <a16:rowId xmlns:a16="http://schemas.microsoft.com/office/drawing/2014/main" val="2738199930"/>
                  </a:ext>
                </a:extLst>
              </a:tr>
            </a:tbl>
          </a:graphicData>
        </a:graphic>
      </p:graphicFrame>
      <p:graphicFrame>
        <p:nvGraphicFramePr>
          <p:cNvPr id="2" name="Table 2">
            <a:extLst>
              <a:ext uri="{FF2B5EF4-FFF2-40B4-BE49-F238E27FC236}">
                <a16:creationId xmlns:a16="http://schemas.microsoft.com/office/drawing/2014/main" id="{7A3EBE07-BB74-71B5-2297-7B8937C8BA7E}"/>
              </a:ext>
            </a:extLst>
          </p:cNvPr>
          <p:cNvGraphicFramePr>
            <a:graphicFrameLocks noGrp="1"/>
          </p:cNvGraphicFramePr>
          <p:nvPr/>
        </p:nvGraphicFramePr>
        <p:xfrm>
          <a:off x="1311965" y="4651901"/>
          <a:ext cx="7249767" cy="1483360"/>
        </p:xfrm>
        <a:graphic>
          <a:graphicData uri="http://schemas.openxmlformats.org/drawingml/2006/table">
            <a:tbl>
              <a:tblPr firstRow="1" bandRow="1">
                <a:tableStyleId>{5940675A-B579-460E-94D1-54222C63F5DA}</a:tableStyleId>
              </a:tblPr>
              <a:tblGrid>
                <a:gridCol w="2416589">
                  <a:extLst>
                    <a:ext uri="{9D8B030D-6E8A-4147-A177-3AD203B41FA5}">
                      <a16:colId xmlns:a16="http://schemas.microsoft.com/office/drawing/2014/main" val="3568267920"/>
                    </a:ext>
                  </a:extLst>
                </a:gridCol>
                <a:gridCol w="2416589">
                  <a:extLst>
                    <a:ext uri="{9D8B030D-6E8A-4147-A177-3AD203B41FA5}">
                      <a16:colId xmlns:a16="http://schemas.microsoft.com/office/drawing/2014/main" val="3080011383"/>
                    </a:ext>
                  </a:extLst>
                </a:gridCol>
                <a:gridCol w="2416589">
                  <a:extLst>
                    <a:ext uri="{9D8B030D-6E8A-4147-A177-3AD203B41FA5}">
                      <a16:colId xmlns:a16="http://schemas.microsoft.com/office/drawing/2014/main" val="2356736373"/>
                    </a:ext>
                  </a:extLst>
                </a:gridCol>
              </a:tblGrid>
              <a:tr h="370840">
                <a:tc>
                  <a:txBody>
                    <a:bodyPr/>
                    <a:lstStyle/>
                    <a:p>
                      <a:pPr algn="ctr"/>
                      <a:r>
                        <a:rPr lang="en-GB" b="1" dirty="0">
                          <a:latin typeface="Century Gothic" panose="020B0502020202020204" pitchFamily="34" charset="0"/>
                        </a:rPr>
                        <a:t>está</a:t>
                      </a:r>
                    </a:p>
                  </a:txBody>
                  <a:tcPr/>
                </a:tc>
                <a:tc>
                  <a:txBody>
                    <a:bodyPr/>
                    <a:lstStyle/>
                    <a:p>
                      <a:pPr algn="ctr"/>
                      <a:r>
                        <a:rPr lang="en-GB" b="1" dirty="0" err="1">
                          <a:latin typeface="Century Gothic" panose="020B0502020202020204" pitchFamily="34" charset="0"/>
                        </a:rPr>
                        <a:t>eres</a:t>
                      </a:r>
                      <a:endParaRPr lang="en-GB" b="1" dirty="0">
                        <a:latin typeface="Century Gothic" panose="020B0502020202020204" pitchFamily="34" charset="0"/>
                      </a:endParaRPr>
                    </a:p>
                  </a:txBody>
                  <a:tcPr/>
                </a:tc>
                <a:tc>
                  <a:txBody>
                    <a:bodyPr/>
                    <a:lstStyle/>
                    <a:p>
                      <a:pPr algn="ctr"/>
                      <a:r>
                        <a:rPr lang="en-GB" b="1" dirty="0">
                          <a:latin typeface="Century Gothic" panose="020B0502020202020204" pitchFamily="34" charset="0"/>
                        </a:rPr>
                        <a:t>estoy</a:t>
                      </a:r>
                    </a:p>
                  </a:txBody>
                  <a:tcPr/>
                </a:tc>
                <a:extLst>
                  <a:ext uri="{0D108BD9-81ED-4DB2-BD59-A6C34878D82A}">
                    <a16:rowId xmlns:a16="http://schemas.microsoft.com/office/drawing/2014/main" val="538093845"/>
                  </a:ext>
                </a:extLst>
              </a:tr>
              <a:tr h="370840">
                <a:tc>
                  <a:txBody>
                    <a:bodyPr/>
                    <a:lstStyle/>
                    <a:p>
                      <a:pPr algn="ctr"/>
                      <a:r>
                        <a:rPr lang="en-GB" b="1" dirty="0">
                          <a:latin typeface="Century Gothic" panose="020B0502020202020204" pitchFamily="34" charset="0"/>
                        </a:rPr>
                        <a:t>está</a:t>
                      </a:r>
                    </a:p>
                  </a:txBody>
                  <a:tcPr/>
                </a:tc>
                <a:tc>
                  <a:txBody>
                    <a:bodyPr/>
                    <a:lstStyle/>
                    <a:p>
                      <a:pPr algn="ctr"/>
                      <a:r>
                        <a:rPr lang="en-GB" b="1" dirty="0" err="1">
                          <a:latin typeface="Century Gothic" panose="020B0502020202020204" pitchFamily="34" charset="0"/>
                        </a:rPr>
                        <a:t>eres</a:t>
                      </a:r>
                      <a:endParaRPr lang="en-GB" b="1" dirty="0">
                        <a:latin typeface="Century Gothic" panose="020B0502020202020204" pitchFamily="34" charset="0"/>
                      </a:endParaRPr>
                    </a:p>
                  </a:txBody>
                  <a:tcPr/>
                </a:tc>
                <a:tc>
                  <a:txBody>
                    <a:bodyPr/>
                    <a:lstStyle/>
                    <a:p>
                      <a:pPr algn="ctr"/>
                      <a:r>
                        <a:rPr lang="en-GB" b="1" dirty="0">
                          <a:latin typeface="Century Gothic" panose="020B0502020202020204" pitchFamily="34" charset="0"/>
                        </a:rPr>
                        <a:t>soy</a:t>
                      </a:r>
                    </a:p>
                  </a:txBody>
                  <a:tcPr/>
                </a:tc>
                <a:extLst>
                  <a:ext uri="{0D108BD9-81ED-4DB2-BD59-A6C34878D82A}">
                    <a16:rowId xmlns:a16="http://schemas.microsoft.com/office/drawing/2014/main" val="1697582381"/>
                  </a:ext>
                </a:extLst>
              </a:tr>
              <a:tr h="370840">
                <a:tc>
                  <a:txBody>
                    <a:bodyPr/>
                    <a:lstStyle/>
                    <a:p>
                      <a:pPr algn="ctr"/>
                      <a:r>
                        <a:rPr lang="en-GB" b="1" dirty="0">
                          <a:latin typeface="Century Gothic" panose="020B0502020202020204" pitchFamily="34" charset="0"/>
                        </a:rPr>
                        <a:t>tienes</a:t>
                      </a:r>
                    </a:p>
                  </a:txBody>
                  <a:tcPr/>
                </a:tc>
                <a:tc>
                  <a:txBody>
                    <a:bodyPr/>
                    <a:lstStyle/>
                    <a:p>
                      <a:pPr algn="ctr"/>
                      <a:r>
                        <a:rPr lang="en-GB" b="1" dirty="0">
                          <a:latin typeface="Century Gothic" panose="020B0502020202020204" pitchFamily="34" charset="0"/>
                        </a:rPr>
                        <a:t>soy</a:t>
                      </a:r>
                    </a:p>
                  </a:txBody>
                  <a:tcPr/>
                </a:tc>
                <a:tc>
                  <a:txBody>
                    <a:bodyPr/>
                    <a:lstStyle/>
                    <a:p>
                      <a:pPr algn="ctr"/>
                      <a:r>
                        <a:rPr lang="en-GB" b="1" dirty="0">
                          <a:latin typeface="Century Gothic" panose="020B0502020202020204" pitchFamily="34" charset="0"/>
                        </a:rPr>
                        <a:t>tengo</a:t>
                      </a:r>
                    </a:p>
                  </a:txBody>
                  <a:tcPr/>
                </a:tc>
                <a:extLst>
                  <a:ext uri="{0D108BD9-81ED-4DB2-BD59-A6C34878D82A}">
                    <a16:rowId xmlns:a16="http://schemas.microsoft.com/office/drawing/2014/main" val="687245793"/>
                  </a:ext>
                </a:extLst>
              </a:tr>
              <a:tr h="370840">
                <a:tc>
                  <a:txBody>
                    <a:bodyPr/>
                    <a:lstStyle/>
                    <a:p>
                      <a:pPr algn="ctr"/>
                      <a:r>
                        <a:rPr lang="en-GB" b="1" dirty="0">
                          <a:latin typeface="Century Gothic" panose="020B0502020202020204" pitchFamily="34" charset="0"/>
                        </a:rPr>
                        <a:t>estás</a:t>
                      </a:r>
                    </a:p>
                  </a:txBody>
                  <a:tcPr/>
                </a:tc>
                <a:tc>
                  <a:txBody>
                    <a:bodyPr/>
                    <a:lstStyle/>
                    <a:p>
                      <a:pPr algn="ctr"/>
                      <a:r>
                        <a:rPr lang="en-GB" b="1" dirty="0">
                          <a:latin typeface="Century Gothic" panose="020B0502020202020204" pitchFamily="34" charset="0"/>
                        </a:rPr>
                        <a:t>es</a:t>
                      </a:r>
                    </a:p>
                  </a:txBody>
                  <a:tcPr/>
                </a:tc>
                <a:tc>
                  <a:txBody>
                    <a:bodyPr/>
                    <a:lstStyle/>
                    <a:p>
                      <a:pPr algn="ctr"/>
                      <a:r>
                        <a:rPr lang="en-GB" b="1" dirty="0">
                          <a:latin typeface="Century Gothic" panose="020B0502020202020204" pitchFamily="34" charset="0"/>
                        </a:rPr>
                        <a:t>es</a:t>
                      </a:r>
                    </a:p>
                  </a:txBody>
                  <a:tcPr/>
                </a:tc>
                <a:extLst>
                  <a:ext uri="{0D108BD9-81ED-4DB2-BD59-A6C34878D82A}">
                    <a16:rowId xmlns:a16="http://schemas.microsoft.com/office/drawing/2014/main" val="1240462048"/>
                  </a:ext>
                </a:extLst>
              </a:tr>
            </a:tbl>
          </a:graphicData>
        </a:graphic>
      </p:graphicFrame>
      <p:sp>
        <p:nvSpPr>
          <p:cNvPr id="3" name="Rectangle 2">
            <a:extLst>
              <a:ext uri="{FF2B5EF4-FFF2-40B4-BE49-F238E27FC236}">
                <a16:creationId xmlns:a16="http://schemas.microsoft.com/office/drawing/2014/main" id="{4A273F12-F244-41D2-35CB-2C91A57BDC8A}"/>
              </a:ext>
            </a:extLst>
          </p:cNvPr>
          <p:cNvSpPr/>
          <p:nvPr/>
        </p:nvSpPr>
        <p:spPr>
          <a:xfrm>
            <a:off x="1212355" y="4631581"/>
            <a:ext cx="7416739" cy="1524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¿ayuda? </a:t>
            </a:r>
            <a:r>
              <a:rPr lang="en-GB" sz="6000" dirty="0">
                <a:solidFill>
                  <a:schemeClr val="tx1"/>
                </a:solidFill>
                <a:latin typeface="Century Gothic" panose="020B0502020202020204" pitchFamily="34" charset="0"/>
              </a:rPr>
              <a:t>🆘</a:t>
            </a:r>
          </a:p>
        </p:txBody>
      </p:sp>
      <p:graphicFrame>
        <p:nvGraphicFramePr>
          <p:cNvPr id="9" name="Table 8">
            <a:extLst>
              <a:ext uri="{FF2B5EF4-FFF2-40B4-BE49-F238E27FC236}">
                <a16:creationId xmlns:a16="http://schemas.microsoft.com/office/drawing/2014/main" id="{93748277-FC3D-4BD4-A9C6-E483CDB8D2DB}"/>
              </a:ext>
            </a:extLst>
          </p:cNvPr>
          <p:cNvGraphicFramePr>
            <a:graphicFrameLocks noGrp="1"/>
          </p:cNvGraphicFramePr>
          <p:nvPr>
            <p:extLst>
              <p:ext uri="{D42A27DB-BD31-4B8C-83A1-F6EECF244321}">
                <p14:modId xmlns:p14="http://schemas.microsoft.com/office/powerpoint/2010/main" val="700439446"/>
              </p:ext>
            </p:extLst>
          </p:nvPr>
        </p:nvGraphicFramePr>
        <p:xfrm>
          <a:off x="1835150" y="1449266"/>
          <a:ext cx="2307770" cy="421542"/>
        </p:xfrm>
        <a:graphic>
          <a:graphicData uri="http://schemas.openxmlformats.org/drawingml/2006/table">
            <a:tbl>
              <a:tblPr firstRow="1" bandRow="1">
                <a:tableStyleId>{5940675A-B579-460E-94D1-54222C63F5DA}</a:tableStyleId>
              </a:tblPr>
              <a:tblGrid>
                <a:gridCol w="2307770">
                  <a:extLst>
                    <a:ext uri="{9D8B030D-6E8A-4147-A177-3AD203B41FA5}">
                      <a16:colId xmlns:a16="http://schemas.microsoft.com/office/drawing/2014/main" val="1424286683"/>
                    </a:ext>
                  </a:extLst>
                </a:gridCol>
              </a:tblGrid>
              <a:tr h="421542">
                <a:tc>
                  <a:txBody>
                    <a:bodyPr/>
                    <a:lstStyle/>
                    <a:p>
                      <a:pPr algn="ctr"/>
                      <a:r>
                        <a:rPr lang="en-GB" sz="2000" b="1" dirty="0" err="1">
                          <a:solidFill>
                            <a:schemeClr val="tx1"/>
                          </a:solidFill>
                          <a:latin typeface="Century Gothic" panose="020B0502020202020204" pitchFamily="34" charset="0"/>
                        </a:rPr>
                        <a:t>eres</a:t>
                      </a:r>
                      <a:endParaRPr lang="en-GB" sz="20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0" name="Table 9">
            <a:extLst>
              <a:ext uri="{FF2B5EF4-FFF2-40B4-BE49-F238E27FC236}">
                <a16:creationId xmlns:a16="http://schemas.microsoft.com/office/drawing/2014/main" id="{8C9A2E91-7426-0561-AF09-4F4E0DAFBC82}"/>
              </a:ext>
            </a:extLst>
          </p:cNvPr>
          <p:cNvGraphicFramePr>
            <a:graphicFrameLocks noGrp="1"/>
          </p:cNvGraphicFramePr>
          <p:nvPr>
            <p:extLst>
              <p:ext uri="{D42A27DB-BD31-4B8C-83A1-F6EECF244321}">
                <p14:modId xmlns:p14="http://schemas.microsoft.com/office/powerpoint/2010/main" val="1115793201"/>
              </p:ext>
            </p:extLst>
          </p:nvPr>
        </p:nvGraphicFramePr>
        <p:xfrm>
          <a:off x="1799772" y="1898302"/>
          <a:ext cx="2378527" cy="421542"/>
        </p:xfrm>
        <a:graphic>
          <a:graphicData uri="http://schemas.openxmlformats.org/drawingml/2006/table">
            <a:tbl>
              <a:tblPr firstRow="1" bandRow="1">
                <a:tableStyleId>{5940675A-B579-460E-94D1-54222C63F5DA}</a:tableStyleId>
              </a:tblPr>
              <a:tblGrid>
                <a:gridCol w="2378527">
                  <a:extLst>
                    <a:ext uri="{9D8B030D-6E8A-4147-A177-3AD203B41FA5}">
                      <a16:colId xmlns:a16="http://schemas.microsoft.com/office/drawing/2014/main" val="1424286683"/>
                    </a:ext>
                  </a:extLst>
                </a:gridCol>
              </a:tblGrid>
              <a:tr h="421542">
                <a:tc>
                  <a:txBody>
                    <a:bodyPr/>
                    <a:lstStyle/>
                    <a:p>
                      <a:pPr algn="ctr"/>
                      <a:r>
                        <a:rPr lang="en-GB" sz="2000" b="1" dirty="0" err="1">
                          <a:solidFill>
                            <a:schemeClr val="tx1"/>
                          </a:solidFill>
                          <a:latin typeface="Century Gothic" panose="020B0502020202020204" pitchFamily="34" charset="0"/>
                        </a:rPr>
                        <a:t>eres</a:t>
                      </a:r>
                      <a:endParaRPr lang="en-GB" sz="20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1" name="Table 10">
            <a:extLst>
              <a:ext uri="{FF2B5EF4-FFF2-40B4-BE49-F238E27FC236}">
                <a16:creationId xmlns:a16="http://schemas.microsoft.com/office/drawing/2014/main" id="{ED57C9B5-2C70-F7D8-281D-A92F3A3DB74E}"/>
              </a:ext>
            </a:extLst>
          </p:cNvPr>
          <p:cNvGraphicFramePr>
            <a:graphicFrameLocks noGrp="1"/>
          </p:cNvGraphicFramePr>
          <p:nvPr>
            <p:extLst>
              <p:ext uri="{D42A27DB-BD31-4B8C-83A1-F6EECF244321}">
                <p14:modId xmlns:p14="http://schemas.microsoft.com/office/powerpoint/2010/main" val="4225774674"/>
              </p:ext>
            </p:extLst>
          </p:nvPr>
        </p:nvGraphicFramePr>
        <p:xfrm>
          <a:off x="1894194" y="2352712"/>
          <a:ext cx="2423806" cy="421542"/>
        </p:xfrm>
        <a:graphic>
          <a:graphicData uri="http://schemas.openxmlformats.org/drawingml/2006/table">
            <a:tbl>
              <a:tblPr firstRow="1" bandRow="1">
                <a:tableStyleId>{5940675A-B579-460E-94D1-54222C63F5DA}</a:tableStyleId>
              </a:tblPr>
              <a:tblGrid>
                <a:gridCol w="2423806">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estás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2" name="Table 11">
            <a:extLst>
              <a:ext uri="{FF2B5EF4-FFF2-40B4-BE49-F238E27FC236}">
                <a16:creationId xmlns:a16="http://schemas.microsoft.com/office/drawing/2014/main" id="{E77376AE-43A1-E9C0-000D-89B73E1F761A}"/>
              </a:ext>
            </a:extLst>
          </p:cNvPr>
          <p:cNvGraphicFramePr>
            <a:graphicFrameLocks noGrp="1"/>
          </p:cNvGraphicFramePr>
          <p:nvPr>
            <p:extLst>
              <p:ext uri="{D42A27DB-BD31-4B8C-83A1-F6EECF244321}">
                <p14:modId xmlns:p14="http://schemas.microsoft.com/office/powerpoint/2010/main" val="405629504"/>
              </p:ext>
            </p:extLst>
          </p:nvPr>
        </p:nvGraphicFramePr>
        <p:xfrm>
          <a:off x="1894193" y="2807054"/>
          <a:ext cx="1376057" cy="421542"/>
        </p:xfrm>
        <a:graphic>
          <a:graphicData uri="http://schemas.openxmlformats.org/drawingml/2006/table">
            <a:tbl>
              <a:tblPr firstRow="1" bandRow="1">
                <a:tableStyleId>{5940675A-B579-460E-94D1-54222C63F5DA}</a:tableStyleId>
              </a:tblPr>
              <a:tblGrid>
                <a:gridCol w="1376057">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3" name="Table 12">
            <a:extLst>
              <a:ext uri="{FF2B5EF4-FFF2-40B4-BE49-F238E27FC236}">
                <a16:creationId xmlns:a16="http://schemas.microsoft.com/office/drawing/2014/main" id="{5D3BFDC1-69CA-0390-02EF-7063D8BA634B}"/>
              </a:ext>
            </a:extLst>
          </p:cNvPr>
          <p:cNvGraphicFramePr>
            <a:graphicFrameLocks noGrp="1"/>
          </p:cNvGraphicFramePr>
          <p:nvPr>
            <p:extLst>
              <p:ext uri="{D42A27DB-BD31-4B8C-83A1-F6EECF244321}">
                <p14:modId xmlns:p14="http://schemas.microsoft.com/office/powerpoint/2010/main" val="1024951057"/>
              </p:ext>
            </p:extLst>
          </p:nvPr>
        </p:nvGraphicFramePr>
        <p:xfrm>
          <a:off x="1612978" y="3263923"/>
          <a:ext cx="2108122" cy="421542"/>
        </p:xfrm>
        <a:graphic>
          <a:graphicData uri="http://schemas.openxmlformats.org/drawingml/2006/table">
            <a:tbl>
              <a:tblPr firstRow="1" bandRow="1">
                <a:tableStyleId>{5940675A-B579-460E-94D1-54222C63F5DA}</a:tableStyleId>
              </a:tblPr>
              <a:tblGrid>
                <a:gridCol w="2108122">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tienes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4" name="Table 13">
            <a:extLst>
              <a:ext uri="{FF2B5EF4-FFF2-40B4-BE49-F238E27FC236}">
                <a16:creationId xmlns:a16="http://schemas.microsoft.com/office/drawing/2014/main" id="{FA47E41A-7710-DC63-FBB4-E7214EFD83C8}"/>
              </a:ext>
            </a:extLst>
          </p:cNvPr>
          <p:cNvGraphicFramePr>
            <a:graphicFrameLocks noGrp="1"/>
          </p:cNvGraphicFramePr>
          <p:nvPr>
            <p:extLst>
              <p:ext uri="{D42A27DB-BD31-4B8C-83A1-F6EECF244321}">
                <p14:modId xmlns:p14="http://schemas.microsoft.com/office/powerpoint/2010/main" val="233908701"/>
              </p:ext>
            </p:extLst>
          </p:nvPr>
        </p:nvGraphicFramePr>
        <p:xfrm>
          <a:off x="1974021" y="3724148"/>
          <a:ext cx="1956629" cy="421542"/>
        </p:xfrm>
        <a:graphic>
          <a:graphicData uri="http://schemas.openxmlformats.org/drawingml/2006/table">
            <a:tbl>
              <a:tblPr firstRow="1" bandRow="1">
                <a:tableStyleId>{5940675A-B579-460E-94D1-54222C63F5DA}</a:tableStyleId>
              </a:tblPr>
              <a:tblGrid>
                <a:gridCol w="1956629">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está</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5" name="Table 14">
            <a:extLst>
              <a:ext uri="{FF2B5EF4-FFF2-40B4-BE49-F238E27FC236}">
                <a16:creationId xmlns:a16="http://schemas.microsoft.com/office/drawing/2014/main" id="{040D75D9-DB09-32D6-82CE-B002F99DC2C8}"/>
              </a:ext>
            </a:extLst>
          </p:cNvPr>
          <p:cNvGraphicFramePr>
            <a:graphicFrameLocks noGrp="1"/>
          </p:cNvGraphicFramePr>
          <p:nvPr>
            <p:extLst>
              <p:ext uri="{D42A27DB-BD31-4B8C-83A1-F6EECF244321}">
                <p14:modId xmlns:p14="http://schemas.microsoft.com/office/powerpoint/2010/main" val="4041326578"/>
              </p:ext>
            </p:extLst>
          </p:nvPr>
        </p:nvGraphicFramePr>
        <p:xfrm>
          <a:off x="6423313" y="1430468"/>
          <a:ext cx="1803548" cy="421542"/>
        </p:xfrm>
        <a:graphic>
          <a:graphicData uri="http://schemas.openxmlformats.org/drawingml/2006/table">
            <a:tbl>
              <a:tblPr firstRow="1" bandRow="1">
                <a:tableStyleId>{5940675A-B579-460E-94D1-54222C63F5DA}</a:tableStyleId>
              </a:tblPr>
              <a:tblGrid>
                <a:gridCol w="1803548">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Soy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6" name="Table 15">
            <a:extLst>
              <a:ext uri="{FF2B5EF4-FFF2-40B4-BE49-F238E27FC236}">
                <a16:creationId xmlns:a16="http://schemas.microsoft.com/office/drawing/2014/main" id="{888DBDE3-9B53-7DE5-16E2-5DE8EA00DE7B}"/>
              </a:ext>
            </a:extLst>
          </p:cNvPr>
          <p:cNvGraphicFramePr>
            <a:graphicFrameLocks noGrp="1"/>
          </p:cNvGraphicFramePr>
          <p:nvPr>
            <p:extLst>
              <p:ext uri="{D42A27DB-BD31-4B8C-83A1-F6EECF244321}">
                <p14:modId xmlns:p14="http://schemas.microsoft.com/office/powerpoint/2010/main" val="241446537"/>
              </p:ext>
            </p:extLst>
          </p:nvPr>
        </p:nvGraphicFramePr>
        <p:xfrm>
          <a:off x="6414434" y="1890670"/>
          <a:ext cx="1750281" cy="421542"/>
        </p:xfrm>
        <a:graphic>
          <a:graphicData uri="http://schemas.openxmlformats.org/drawingml/2006/table">
            <a:tbl>
              <a:tblPr firstRow="1" bandRow="1">
                <a:tableStyleId>{5940675A-B579-460E-94D1-54222C63F5DA}</a:tableStyleId>
              </a:tblPr>
              <a:tblGrid>
                <a:gridCol w="1750281">
                  <a:extLst>
                    <a:ext uri="{9D8B030D-6E8A-4147-A177-3AD203B41FA5}">
                      <a16:colId xmlns:a16="http://schemas.microsoft.com/office/drawing/2014/main" val="1424286683"/>
                    </a:ext>
                  </a:extLst>
                </a:gridCol>
              </a:tblGrid>
              <a:tr h="421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Soy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7" name="Table 16">
            <a:extLst>
              <a:ext uri="{FF2B5EF4-FFF2-40B4-BE49-F238E27FC236}">
                <a16:creationId xmlns:a16="http://schemas.microsoft.com/office/drawing/2014/main" id="{4BE3F557-F521-B2C9-5441-7C580E7D5E60}"/>
              </a:ext>
            </a:extLst>
          </p:cNvPr>
          <p:cNvGraphicFramePr>
            <a:graphicFrameLocks noGrp="1"/>
          </p:cNvGraphicFramePr>
          <p:nvPr>
            <p:extLst>
              <p:ext uri="{D42A27DB-BD31-4B8C-83A1-F6EECF244321}">
                <p14:modId xmlns:p14="http://schemas.microsoft.com/office/powerpoint/2010/main" val="2459613867"/>
              </p:ext>
            </p:extLst>
          </p:nvPr>
        </p:nvGraphicFramePr>
        <p:xfrm>
          <a:off x="7004482" y="2345080"/>
          <a:ext cx="2006353" cy="421542"/>
        </p:xfrm>
        <a:graphic>
          <a:graphicData uri="http://schemas.openxmlformats.org/drawingml/2006/table">
            <a:tbl>
              <a:tblPr firstRow="1" bandRow="1">
                <a:tableStyleId>{5940675A-B579-460E-94D1-54222C63F5DA}</a:tableStyleId>
              </a:tblPr>
              <a:tblGrid>
                <a:gridCol w="2006353">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Estoy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8" name="Table 17">
            <a:extLst>
              <a:ext uri="{FF2B5EF4-FFF2-40B4-BE49-F238E27FC236}">
                <a16:creationId xmlns:a16="http://schemas.microsoft.com/office/drawing/2014/main" id="{34E94592-B936-812B-BC36-3D0C45214177}"/>
              </a:ext>
            </a:extLst>
          </p:cNvPr>
          <p:cNvGraphicFramePr>
            <a:graphicFrameLocks noGrp="1"/>
          </p:cNvGraphicFramePr>
          <p:nvPr>
            <p:extLst>
              <p:ext uri="{D42A27DB-BD31-4B8C-83A1-F6EECF244321}">
                <p14:modId xmlns:p14="http://schemas.microsoft.com/office/powerpoint/2010/main" val="2426260633"/>
              </p:ext>
            </p:extLst>
          </p:nvPr>
        </p:nvGraphicFramePr>
        <p:xfrm>
          <a:off x="6491099" y="2799422"/>
          <a:ext cx="1916054" cy="421542"/>
        </p:xfrm>
        <a:graphic>
          <a:graphicData uri="http://schemas.openxmlformats.org/drawingml/2006/table">
            <a:tbl>
              <a:tblPr firstRow="1" bandRow="1">
                <a:tableStyleId>{5940675A-B579-460E-94D1-54222C63F5DA}</a:tableStyleId>
              </a:tblPr>
              <a:tblGrid>
                <a:gridCol w="1916054">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19" name="Table 18">
            <a:extLst>
              <a:ext uri="{FF2B5EF4-FFF2-40B4-BE49-F238E27FC236}">
                <a16:creationId xmlns:a16="http://schemas.microsoft.com/office/drawing/2014/main" id="{7350205A-66FA-7DCE-58B1-48208F2E0622}"/>
              </a:ext>
            </a:extLst>
          </p:cNvPr>
          <p:cNvGraphicFramePr>
            <a:graphicFrameLocks noGrp="1"/>
          </p:cNvGraphicFramePr>
          <p:nvPr>
            <p:extLst>
              <p:ext uri="{D42A27DB-BD31-4B8C-83A1-F6EECF244321}">
                <p14:modId xmlns:p14="http://schemas.microsoft.com/office/powerpoint/2010/main" val="1213752373"/>
              </p:ext>
            </p:extLst>
          </p:nvPr>
        </p:nvGraphicFramePr>
        <p:xfrm>
          <a:off x="6414434" y="3256291"/>
          <a:ext cx="1550899" cy="421542"/>
        </p:xfrm>
        <a:graphic>
          <a:graphicData uri="http://schemas.openxmlformats.org/drawingml/2006/table">
            <a:tbl>
              <a:tblPr firstRow="1" bandRow="1">
                <a:tableStyleId>{5940675A-B579-460E-94D1-54222C63F5DA}</a:tableStyleId>
              </a:tblPr>
              <a:tblGrid>
                <a:gridCol w="1550899">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Tengo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graphicFrame>
        <p:nvGraphicFramePr>
          <p:cNvPr id="20" name="Table 19">
            <a:extLst>
              <a:ext uri="{FF2B5EF4-FFF2-40B4-BE49-F238E27FC236}">
                <a16:creationId xmlns:a16="http://schemas.microsoft.com/office/drawing/2014/main" id="{05113883-519D-2D7B-994C-C0645C86B0AD}"/>
              </a:ext>
            </a:extLst>
          </p:cNvPr>
          <p:cNvGraphicFramePr>
            <a:graphicFrameLocks noGrp="1"/>
          </p:cNvGraphicFramePr>
          <p:nvPr>
            <p:extLst>
              <p:ext uri="{D42A27DB-BD31-4B8C-83A1-F6EECF244321}">
                <p14:modId xmlns:p14="http://schemas.microsoft.com/office/powerpoint/2010/main" val="1479311201"/>
              </p:ext>
            </p:extLst>
          </p:nvPr>
        </p:nvGraphicFramePr>
        <p:xfrm>
          <a:off x="6423312" y="3716516"/>
          <a:ext cx="2138419" cy="421542"/>
        </p:xfrm>
        <a:graphic>
          <a:graphicData uri="http://schemas.openxmlformats.org/drawingml/2006/table">
            <a:tbl>
              <a:tblPr firstRow="1" bandRow="1">
                <a:tableStyleId>{5940675A-B579-460E-94D1-54222C63F5DA}</a:tableStyleId>
              </a:tblPr>
              <a:tblGrid>
                <a:gridCol w="2138419">
                  <a:extLst>
                    <a:ext uri="{9D8B030D-6E8A-4147-A177-3AD203B41FA5}">
                      <a16:colId xmlns:a16="http://schemas.microsoft.com/office/drawing/2014/main" val="1424286683"/>
                    </a:ext>
                  </a:extLst>
                </a:gridCol>
              </a:tblGrid>
              <a:tr h="421542">
                <a:tc>
                  <a:txBody>
                    <a:bodyPr/>
                    <a:lstStyle/>
                    <a:p>
                      <a:pPr algn="ctr"/>
                      <a:r>
                        <a:rPr lang="en-GB" sz="2000" b="1" dirty="0">
                          <a:solidFill>
                            <a:schemeClr val="tx1"/>
                          </a:solidFill>
                          <a:latin typeface="Century Gothic" panose="020B0502020202020204" pitchFamily="34" charset="0"/>
                        </a:rPr>
                        <a:t>Está</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478423"/>
                  </a:ext>
                </a:extLst>
              </a:tr>
            </a:tbl>
          </a:graphicData>
        </a:graphic>
      </p:graphicFrame>
      <p:pic>
        <p:nvPicPr>
          <p:cNvPr id="21" name="Graphic 20" descr="Teacher">
            <a:extLst>
              <a:ext uri="{FF2B5EF4-FFF2-40B4-BE49-F238E27FC236}">
                <a16:creationId xmlns:a16="http://schemas.microsoft.com/office/drawing/2014/main" id="{83D4E37C-D930-3872-0439-6C4C6F440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0557" y="23043"/>
            <a:ext cx="914400" cy="914400"/>
          </a:xfrm>
          <a:prstGeom prst="rect">
            <a:avLst/>
          </a:prstGeom>
        </p:spPr>
      </p:pic>
      <p:sp>
        <p:nvSpPr>
          <p:cNvPr id="23" name="Speech Bubble: Rectangle with Corners Rounded 22">
            <a:extLst>
              <a:ext uri="{FF2B5EF4-FFF2-40B4-BE49-F238E27FC236}">
                <a16:creationId xmlns:a16="http://schemas.microsoft.com/office/drawing/2014/main" id="{CCBCE26E-A2C2-9F0A-E6E4-37CBF73D87E7}"/>
              </a:ext>
            </a:extLst>
          </p:cNvPr>
          <p:cNvSpPr/>
          <p:nvPr/>
        </p:nvSpPr>
        <p:spPr>
          <a:xfrm>
            <a:off x="3744957" y="293398"/>
            <a:ext cx="4419758"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Century Gothic" panose="020B0502020202020204" pitchFamily="34" charset="0"/>
              </a:rPr>
              <a:t>¿Qué verbo </a:t>
            </a:r>
            <a:r>
              <a:rPr lang="en-GB" sz="2800" b="1" dirty="0" err="1">
                <a:latin typeface="Century Gothic" panose="020B0502020202020204" pitchFamily="34" charset="0"/>
              </a:rPr>
              <a:t>necesitas</a:t>
            </a:r>
            <a:r>
              <a:rPr lang="en-GB" sz="2800" b="1" dirty="0">
                <a:latin typeface="Century Gothic" panose="020B0502020202020204" pitchFamily="34" charset="0"/>
              </a:rPr>
              <a:t>?</a:t>
            </a:r>
          </a:p>
        </p:txBody>
      </p:sp>
      <p:sp>
        <p:nvSpPr>
          <p:cNvPr id="4" name="Title 3">
            <a:extLst>
              <a:ext uri="{FF2B5EF4-FFF2-40B4-BE49-F238E27FC236}">
                <a16:creationId xmlns:a16="http://schemas.microsoft.com/office/drawing/2014/main" id="{F4C07BF9-88E4-430B-B600-273FF05069A4}"/>
              </a:ext>
            </a:extLst>
          </p:cNvPr>
          <p:cNvSpPr>
            <a:spLocks noGrp="1"/>
          </p:cNvSpPr>
          <p:nvPr>
            <p:ph type="title"/>
          </p:nvPr>
        </p:nvSpPr>
        <p:spPr>
          <a:xfrm>
            <a:off x="0" y="213557"/>
            <a:ext cx="2762250" cy="647577"/>
          </a:xfrm>
        </p:spPr>
        <p:txBody>
          <a:bodyPr/>
          <a:lstStyle/>
          <a:p>
            <a:r>
              <a:rPr lang="en-GB" dirty="0"/>
              <a:t>Un </a:t>
            </a:r>
            <a:r>
              <a:rPr lang="en-GB" dirty="0" err="1"/>
              <a:t>diálogo</a:t>
            </a:r>
            <a:endParaRPr lang="en-GB" dirty="0"/>
          </a:p>
        </p:txBody>
      </p:sp>
      <p:pic>
        <p:nvPicPr>
          <p:cNvPr id="31" name="Picture 2" descr="http://www.clker.com/cliparts/8/5/2/6/1195426054171862660movie_genre_musical_patr_01.svg.med.png">
            <a:extLst>
              <a:ext uri="{FF2B5EF4-FFF2-40B4-BE49-F238E27FC236}">
                <a16:creationId xmlns:a16="http://schemas.microsoft.com/office/drawing/2014/main" id="{C684D70F-03C3-4D63-B7C8-2E302FF0F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163" y="101545"/>
            <a:ext cx="1459989" cy="109012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F92F3EB-6CAC-42E8-A9C8-1E32BEFFC925}"/>
              </a:ext>
            </a:extLst>
          </p:cNvPr>
          <p:cNvSpPr txBox="1"/>
          <p:nvPr/>
        </p:nvSpPr>
        <p:spPr>
          <a:xfrm>
            <a:off x="0" y="1010473"/>
            <a:ext cx="9703452" cy="400110"/>
          </a:xfrm>
          <a:prstGeom prst="rect">
            <a:avLst/>
          </a:prstGeom>
          <a:noFill/>
        </p:spPr>
        <p:txBody>
          <a:bodyPr wrap="square" rtlCol="0">
            <a:spAutoFit/>
          </a:bodyPr>
          <a:lstStyle/>
          <a:p>
            <a:r>
              <a:rPr lang="en-GB" sz="2000" dirty="0"/>
              <a:t>You need to practise your lines again, and you test yourself on the verbs.</a:t>
            </a:r>
          </a:p>
        </p:txBody>
      </p:sp>
      <p:sp>
        <p:nvSpPr>
          <p:cNvPr id="33" name="Rounded Rectangle 11">
            <a:extLst>
              <a:ext uri="{FF2B5EF4-FFF2-40B4-BE49-F238E27FC236}">
                <a16:creationId xmlns:a16="http://schemas.microsoft.com/office/drawing/2014/main" id="{49522D9C-F740-402C-91DA-B50D78E4CA6E}"/>
              </a:ext>
            </a:extLst>
          </p:cNvPr>
          <p:cNvSpPr/>
          <p:nvPr/>
        </p:nvSpPr>
        <p:spPr>
          <a:xfrm>
            <a:off x="10515600" y="258166"/>
            <a:ext cx="14125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32185F4A-B3C5-4FB8-BB5B-7A77981CDC13}"/>
              </a:ext>
            </a:extLst>
          </p:cNvPr>
          <p:cNvSpPr txBox="1"/>
          <p:nvPr/>
        </p:nvSpPr>
        <p:spPr>
          <a:xfrm>
            <a:off x="10442243" y="254925"/>
            <a:ext cx="1676400" cy="400110"/>
          </a:xfrm>
          <a:prstGeom prst="rect">
            <a:avLst/>
          </a:prstGeom>
          <a:noFill/>
        </p:spPr>
        <p:txBody>
          <a:bodyPr wrap="square" rtlCol="0">
            <a:spAutoFit/>
          </a:bodyPr>
          <a:lstStyle/>
          <a:p>
            <a:pPr algn="ctr"/>
            <a:r>
              <a:rPr lang="en-GB" sz="2000" b="1" dirty="0" err="1">
                <a:solidFill>
                  <a:schemeClr val="bg1"/>
                </a:solidFill>
              </a:rPr>
              <a:t>escribir</a:t>
            </a:r>
            <a:endParaRPr lang="en-GB" sz="2000" b="1" dirty="0">
              <a:solidFill>
                <a:schemeClr val="bg1"/>
              </a:solidFill>
            </a:endParaRPr>
          </a:p>
        </p:txBody>
      </p:sp>
    </p:spTree>
    <p:extLst>
      <p:ext uri="{BB962C8B-B14F-4D97-AF65-F5344CB8AC3E}">
        <p14:creationId xmlns:p14="http://schemas.microsoft.com/office/powerpoint/2010/main" val="35345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3"/>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042" y="436369"/>
            <a:ext cx="10515600" cy="1325563"/>
          </a:xfrm>
        </p:spPr>
        <p:txBody>
          <a:bodyPr>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ce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grpSp>
        <p:nvGrpSpPr>
          <p:cNvPr id="2" name="Group 1" descr="Signpost with the city Madrid and the distance 1 kilometre written on it. "/>
          <p:cNvGrpSpPr/>
          <p:nvPr/>
        </p:nvGrpSpPr>
        <p:grpSpPr>
          <a:xfrm>
            <a:off x="3238500" y="1989546"/>
            <a:ext cx="5715000" cy="2162176"/>
            <a:chOff x="4869420" y="1856322"/>
            <a:chExt cx="5715000" cy="2162176"/>
          </a:xfrm>
        </p:grpSpPr>
        <p:sp>
          <p:nvSpPr>
            <p:cNvPr id="7" name="TextBox 6"/>
            <p:cNvSpPr txBox="1"/>
            <p:nvPr/>
          </p:nvSpPr>
          <p:spPr>
            <a:xfrm>
              <a:off x="5955927" y="2726656"/>
              <a:ext cx="3541986" cy="646331"/>
            </a:xfrm>
            <a:prstGeom prst="rect">
              <a:avLst/>
            </a:prstGeom>
            <a:noFill/>
          </p:spPr>
          <p:txBody>
            <a:bodyPr wrap="square" rtlCol="0">
              <a:spAutoFit/>
            </a:bodyPr>
            <a:lstStyle/>
            <a:p>
              <a:r>
                <a:rPr lang="en-GB" sz="3600" b="1" dirty="0">
                  <a:latin typeface="Imprint MT Shadow" panose="04020605060303030202" pitchFamily="82" charset="0"/>
                </a:rPr>
                <a:t>MADRID  1KM</a:t>
              </a:r>
            </a:p>
          </p:txBody>
        </p:sp>
        <p:pic>
          <p:nvPicPr>
            <p:cNvPr id="12292" name="Picture 4" descr="Signpost with the city Madrid and the distance 1 kilometre written on 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420" y="1856322"/>
              <a:ext cx="5715000" cy="216217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3704896" y="4243321"/>
            <a:ext cx="4782207" cy="1938992"/>
          </a:xfrm>
          <a:prstGeom prst="rect">
            <a:avLst/>
          </a:prstGeom>
        </p:spPr>
        <p:txBody>
          <a:bodyPr wrap="square">
            <a:spAutoFit/>
          </a:bodyPr>
          <a:lstStyle/>
          <a:p>
            <a:r>
              <a:rPr lang="en-GB" sz="12000" dirty="0">
                <a:solidFill>
                  <a:srgbClr val="E56700"/>
                </a:solidFill>
                <a:latin typeface="Century Gothic" panose="020B0502020202020204" pitchFamily="34" charset="0"/>
                <a:cs typeface="Calibri" panose="020F0502020204030204" pitchFamily="34" charset="0"/>
              </a:rPr>
              <a:t>ce</a:t>
            </a:r>
            <a:r>
              <a:rPr lang="en-GB" sz="12000" dirty="0">
                <a:solidFill>
                  <a:srgbClr val="115076"/>
                </a:solidFill>
                <a:latin typeface="Century Gothic" panose="020B0502020202020204" pitchFamily="34" charset="0"/>
                <a:cs typeface="Calibri" panose="020F0502020204030204" pitchFamily="34" charset="0"/>
              </a:rPr>
              <a:t>rca</a:t>
            </a:r>
          </a:p>
        </p:txBody>
      </p:sp>
    </p:spTree>
    <p:extLst>
      <p:ext uri="{BB962C8B-B14F-4D97-AF65-F5344CB8AC3E}">
        <p14:creationId xmlns:p14="http://schemas.microsoft.com/office/powerpoint/2010/main" val="6044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erca.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cerc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8C1F05B0-DE8A-2053-1C1C-FFD4C71DDFD3}"/>
              </a:ext>
            </a:extLst>
          </p:cNvPr>
          <p:cNvGraphicFramePr>
            <a:graphicFrameLocks noGrp="1"/>
          </p:cNvGraphicFramePr>
          <p:nvPr/>
        </p:nvGraphicFramePr>
        <p:xfrm>
          <a:off x="119268" y="1421772"/>
          <a:ext cx="6082749" cy="2743200"/>
        </p:xfrm>
        <a:graphic>
          <a:graphicData uri="http://schemas.openxmlformats.org/drawingml/2006/table">
            <a:tbl>
              <a:tblPr firstRow="1" bandRow="1">
                <a:tableStyleId>{5940675A-B579-460E-94D1-54222C63F5DA}</a:tableStyleId>
              </a:tblPr>
              <a:tblGrid>
                <a:gridCol w="460889">
                  <a:extLst>
                    <a:ext uri="{9D8B030D-6E8A-4147-A177-3AD203B41FA5}">
                      <a16:colId xmlns:a16="http://schemas.microsoft.com/office/drawing/2014/main" val="1045513878"/>
                    </a:ext>
                  </a:extLst>
                </a:gridCol>
                <a:gridCol w="5621860">
                  <a:extLst>
                    <a:ext uri="{9D8B030D-6E8A-4147-A177-3AD203B41FA5}">
                      <a16:colId xmlns:a16="http://schemas.microsoft.com/office/drawing/2014/main" val="3416061706"/>
                    </a:ext>
                  </a:extLst>
                </a:gridCol>
              </a:tblGrid>
              <a:tr h="370840">
                <a:tc>
                  <a:txBody>
                    <a:bodyPr/>
                    <a:lstStyle/>
                    <a:p>
                      <a:r>
                        <a:rPr lang="en-GB" sz="2400" dirty="0">
                          <a:latin typeface="Century Gothic" panose="020B0502020202020204" pitchFamily="34" charset="0"/>
                        </a:rPr>
                        <a:t>1</a:t>
                      </a:r>
                    </a:p>
                  </a:txBody>
                  <a:tcPr/>
                </a:tc>
                <a:tc>
                  <a:txBody>
                    <a:bodyPr/>
                    <a:lstStyle/>
                    <a:p>
                      <a:r>
                        <a:rPr lang="en-GB" sz="2400" dirty="0">
                          <a:latin typeface="Century Gothic" panose="020B0502020202020204" pitchFamily="34" charset="0"/>
                        </a:rPr>
                        <a:t>¿Quién [</a:t>
                      </a:r>
                      <a:r>
                        <a:rPr lang="en-GB" sz="2400" b="1" dirty="0">
                          <a:latin typeface="Century Gothic" panose="020B0502020202020204" pitchFamily="34" charset="0"/>
                        </a:rPr>
                        <a:t>are you – trait.</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r h="370840">
                <a:tc>
                  <a:txBody>
                    <a:bodyPr/>
                    <a:lstStyle/>
                    <a:p>
                      <a:r>
                        <a:rPr lang="en-GB" sz="2400" dirty="0">
                          <a:latin typeface="Century Gothic" panose="020B0502020202020204" pitchFamily="34" charset="0"/>
                        </a:rPr>
                        <a:t>2</a:t>
                      </a:r>
                    </a:p>
                  </a:txBody>
                  <a:tcPr/>
                </a:tc>
                <a:tc>
                  <a:txBody>
                    <a:bodyPr/>
                    <a:lstStyle/>
                    <a:p>
                      <a:r>
                        <a:rPr lang="en-GB" sz="2400" dirty="0">
                          <a:latin typeface="Century Gothic" panose="020B0502020202020204" pitchFamily="34" charset="0"/>
                        </a:rPr>
                        <a:t>¿Cómo [</a:t>
                      </a:r>
                      <a:r>
                        <a:rPr lang="en-GB" sz="2400" b="1" dirty="0">
                          <a:latin typeface="Century Gothic" panose="020B0502020202020204" pitchFamily="34" charset="0"/>
                        </a:rPr>
                        <a:t>are you – trait.</a:t>
                      </a:r>
                      <a:r>
                        <a:rPr lang="en-GB" sz="2400" dirty="0">
                          <a:latin typeface="Century Gothic" panose="020B0502020202020204" pitchFamily="34" charset="0"/>
                        </a:rPr>
                        <a:t>]?</a:t>
                      </a:r>
                    </a:p>
                  </a:txBody>
                  <a:tcPr/>
                </a:tc>
                <a:extLst>
                  <a:ext uri="{0D108BD9-81ED-4DB2-BD59-A6C34878D82A}">
                    <a16:rowId xmlns:a16="http://schemas.microsoft.com/office/drawing/2014/main" val="2684404725"/>
                  </a:ext>
                </a:extLst>
              </a:tr>
              <a:tr h="370840">
                <a:tc>
                  <a:txBody>
                    <a:bodyPr/>
                    <a:lstStyle/>
                    <a:p>
                      <a:r>
                        <a:rPr lang="en-GB" sz="2400" dirty="0">
                          <a:latin typeface="Century Gothic" panose="020B0502020202020204" pitchFamily="34" charset="0"/>
                        </a:rPr>
                        <a:t>3</a:t>
                      </a:r>
                    </a:p>
                  </a:txBody>
                  <a:tcPr/>
                </a:tc>
                <a:tc>
                  <a:txBody>
                    <a:bodyPr/>
                    <a:lstStyle/>
                    <a:p>
                      <a:r>
                        <a:rPr lang="en-GB" sz="2400" dirty="0">
                          <a:latin typeface="Century Gothic" panose="020B0502020202020204" pitchFamily="34" charset="0"/>
                        </a:rPr>
                        <a:t>¿Cómo [</a:t>
                      </a:r>
                      <a:r>
                        <a:rPr lang="en-GB" sz="2400" b="1" dirty="0">
                          <a:latin typeface="Century Gothic" panose="020B0502020202020204" pitchFamily="34" charset="0"/>
                        </a:rPr>
                        <a:t>are you – state.</a:t>
                      </a:r>
                      <a:r>
                        <a:rPr lang="en-GB" sz="2400" dirty="0">
                          <a:latin typeface="Century Gothic" panose="020B0502020202020204" pitchFamily="34" charset="0"/>
                        </a:rPr>
                        <a:t>]?</a:t>
                      </a:r>
                    </a:p>
                  </a:txBody>
                  <a:tcPr/>
                </a:tc>
                <a:extLst>
                  <a:ext uri="{0D108BD9-81ED-4DB2-BD59-A6C34878D82A}">
                    <a16:rowId xmlns:a16="http://schemas.microsoft.com/office/drawing/2014/main" val="2006073570"/>
                  </a:ext>
                </a:extLst>
              </a:tr>
              <a:tr h="370840">
                <a:tc>
                  <a:txBody>
                    <a:bodyPr/>
                    <a:lstStyle/>
                    <a:p>
                      <a:r>
                        <a:rPr lang="en-GB" sz="2400" dirty="0">
                          <a:latin typeface="Century Gothic" panose="020B0502020202020204" pitchFamily="34" charset="0"/>
                        </a:rPr>
                        <a:t>4</a:t>
                      </a:r>
                    </a:p>
                  </a:txBody>
                  <a:tcPr/>
                </a:tc>
                <a:tc>
                  <a:txBody>
                    <a:bodyPr/>
                    <a:lstStyle/>
                    <a:p>
                      <a:r>
                        <a:rPr lang="en-GB" sz="2400" dirty="0">
                          <a:latin typeface="Century Gothic" panose="020B0502020202020204" pitchFamily="34" charset="0"/>
                        </a:rPr>
                        <a:t>¿Cómo [</a:t>
                      </a:r>
                      <a:r>
                        <a:rPr lang="en-GB" sz="2400" b="1" dirty="0">
                          <a:latin typeface="Century Gothic" panose="020B0502020202020204" pitchFamily="34" charset="0"/>
                        </a:rPr>
                        <a:t>is – trait.</a:t>
                      </a:r>
                      <a:r>
                        <a:rPr lang="en-GB" sz="2400" dirty="0">
                          <a:latin typeface="Century Gothic" panose="020B0502020202020204" pitchFamily="34" charset="0"/>
                        </a:rPr>
                        <a:t>] </a:t>
                      </a:r>
                      <a:r>
                        <a:rPr lang="en-GB" sz="2400" dirty="0" err="1">
                          <a:latin typeface="Century Gothic" panose="020B0502020202020204" pitchFamily="34" charset="0"/>
                        </a:rPr>
                        <a:t>tu</a:t>
                      </a:r>
                      <a:r>
                        <a:rPr lang="en-GB" sz="2400" dirty="0">
                          <a:latin typeface="Century Gothic" panose="020B0502020202020204" pitchFamily="34" charset="0"/>
                        </a:rPr>
                        <a:t> amiga?</a:t>
                      </a:r>
                    </a:p>
                  </a:txBody>
                  <a:tcPr/>
                </a:tc>
                <a:extLst>
                  <a:ext uri="{0D108BD9-81ED-4DB2-BD59-A6C34878D82A}">
                    <a16:rowId xmlns:a16="http://schemas.microsoft.com/office/drawing/2014/main" val="2017317331"/>
                  </a:ext>
                </a:extLst>
              </a:tr>
              <a:tr h="370840">
                <a:tc>
                  <a:txBody>
                    <a:bodyPr/>
                    <a:lstStyle/>
                    <a:p>
                      <a:r>
                        <a:rPr lang="en-GB" sz="2400" dirty="0">
                          <a:latin typeface="Century Gothic" panose="020B0502020202020204" pitchFamily="34" charset="0"/>
                        </a:rPr>
                        <a:t>5</a:t>
                      </a:r>
                    </a:p>
                  </a:txBody>
                  <a:tcPr/>
                </a:tc>
                <a:tc>
                  <a:txBody>
                    <a:bodyPr/>
                    <a:lstStyle/>
                    <a:p>
                      <a:r>
                        <a:rPr lang="en-GB" sz="2400" dirty="0">
                          <a:latin typeface="Century Gothic" panose="020B0502020202020204" pitchFamily="34" charset="0"/>
                        </a:rPr>
                        <a:t>¿Qué [</a:t>
                      </a:r>
                      <a:r>
                        <a:rPr lang="en-GB" sz="2400" b="1" dirty="0">
                          <a:latin typeface="Century Gothic" panose="020B0502020202020204" pitchFamily="34" charset="0"/>
                        </a:rPr>
                        <a:t>do you have</a:t>
                      </a:r>
                      <a:r>
                        <a:rPr lang="en-GB" sz="2400" dirty="0">
                          <a:latin typeface="Century Gothic" panose="020B0502020202020204" pitchFamily="34" charset="0"/>
                        </a:rPr>
                        <a:t>] en </a:t>
                      </a:r>
                      <a:r>
                        <a:rPr lang="en-GB" sz="2400" dirty="0" err="1">
                          <a:latin typeface="Century Gothic" panose="020B0502020202020204" pitchFamily="34" charset="0"/>
                        </a:rPr>
                        <a:t>tu</a:t>
                      </a:r>
                      <a:r>
                        <a:rPr lang="en-GB" sz="2400" dirty="0">
                          <a:latin typeface="Century Gothic" panose="020B0502020202020204" pitchFamily="34" charset="0"/>
                        </a:rPr>
                        <a:t> mochila?</a:t>
                      </a:r>
                    </a:p>
                  </a:txBody>
                  <a:tcPr/>
                </a:tc>
                <a:extLst>
                  <a:ext uri="{0D108BD9-81ED-4DB2-BD59-A6C34878D82A}">
                    <a16:rowId xmlns:a16="http://schemas.microsoft.com/office/drawing/2014/main" val="4062598059"/>
                  </a:ext>
                </a:extLst>
              </a:tr>
              <a:tr h="370840">
                <a:tc>
                  <a:txBody>
                    <a:bodyPr/>
                    <a:lstStyle/>
                    <a:p>
                      <a:r>
                        <a:rPr lang="en-GB" sz="2400" dirty="0">
                          <a:latin typeface="Century Gothic" panose="020B0502020202020204" pitchFamily="34" charset="0"/>
                        </a:rPr>
                        <a:t>6</a:t>
                      </a:r>
                    </a:p>
                  </a:txBody>
                  <a:tcPr/>
                </a:tc>
                <a:tc>
                  <a:txBody>
                    <a:bodyPr/>
                    <a:lstStyle/>
                    <a:p>
                      <a:r>
                        <a:rPr lang="en-GB" sz="2400" dirty="0">
                          <a:latin typeface="Century Gothic" panose="020B0502020202020204" pitchFamily="34" charset="0"/>
                        </a:rPr>
                        <a:t>¿</a:t>
                      </a:r>
                      <a:r>
                        <a:rPr lang="en-GB" sz="2400" dirty="0" err="1">
                          <a:latin typeface="Century Gothic" panose="020B0502020202020204" pitchFamily="34" charset="0"/>
                        </a:rPr>
                        <a:t>Dónde</a:t>
                      </a:r>
                      <a:r>
                        <a:rPr lang="en-GB" sz="2400" dirty="0">
                          <a:latin typeface="Century Gothic" panose="020B0502020202020204" pitchFamily="34" charset="0"/>
                        </a:rPr>
                        <a:t> [</a:t>
                      </a:r>
                      <a:r>
                        <a:rPr lang="en-GB" sz="2400" b="1" dirty="0">
                          <a:latin typeface="Century Gothic" panose="020B0502020202020204" pitchFamily="34" charset="0"/>
                        </a:rPr>
                        <a:t>is – location</a:t>
                      </a:r>
                      <a:r>
                        <a:rPr lang="en-GB" sz="2400" dirty="0">
                          <a:latin typeface="Century Gothic" panose="020B0502020202020204" pitchFamily="34" charset="0"/>
                        </a:rPr>
                        <a:t>] Murcia?</a:t>
                      </a:r>
                    </a:p>
                  </a:txBody>
                  <a:tcPr/>
                </a:tc>
                <a:extLst>
                  <a:ext uri="{0D108BD9-81ED-4DB2-BD59-A6C34878D82A}">
                    <a16:rowId xmlns:a16="http://schemas.microsoft.com/office/drawing/2014/main" val="2327418639"/>
                  </a:ext>
                </a:extLst>
              </a:tr>
            </a:tbl>
          </a:graphicData>
        </a:graphic>
      </p:graphicFrame>
      <p:graphicFrame>
        <p:nvGraphicFramePr>
          <p:cNvPr id="24" name="Table 23">
            <a:extLst>
              <a:ext uri="{FF2B5EF4-FFF2-40B4-BE49-F238E27FC236}">
                <a16:creationId xmlns:a16="http://schemas.microsoft.com/office/drawing/2014/main" id="{C16601DA-2E7F-71EC-612B-B36819818196}"/>
              </a:ext>
            </a:extLst>
          </p:cNvPr>
          <p:cNvGraphicFramePr>
            <a:graphicFrameLocks noGrp="1"/>
          </p:cNvGraphicFramePr>
          <p:nvPr/>
        </p:nvGraphicFramePr>
        <p:xfrm>
          <a:off x="6296439" y="1421772"/>
          <a:ext cx="4848638" cy="457200"/>
        </p:xfrm>
        <a:graphic>
          <a:graphicData uri="http://schemas.openxmlformats.org/drawingml/2006/table">
            <a:tbl>
              <a:tblPr firstRow="1" bandRow="1">
                <a:tableStyleId>{5940675A-B579-460E-94D1-54222C63F5DA}</a:tableStyleId>
              </a:tblPr>
              <a:tblGrid>
                <a:gridCol w="4848638">
                  <a:extLst>
                    <a:ext uri="{9D8B030D-6E8A-4147-A177-3AD203B41FA5}">
                      <a16:colId xmlns:a16="http://schemas.microsoft.com/office/drawing/2014/main" val="1424286683"/>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 am – trait.</a:t>
                      </a:r>
                      <a:r>
                        <a:rPr lang="en-GB" sz="2400" dirty="0">
                          <a:latin typeface="Century Gothic" panose="020B0502020202020204" pitchFamily="34" charset="0"/>
                        </a:rPr>
                        <a:t>] Celeste.</a:t>
                      </a:r>
                    </a:p>
                  </a:txBody>
                  <a:tcPr/>
                </a:tc>
                <a:extLst>
                  <a:ext uri="{0D108BD9-81ED-4DB2-BD59-A6C34878D82A}">
                    <a16:rowId xmlns:a16="http://schemas.microsoft.com/office/drawing/2014/main" val="2625478423"/>
                  </a:ext>
                </a:extLst>
              </a:tr>
            </a:tbl>
          </a:graphicData>
        </a:graphic>
      </p:graphicFrame>
      <p:graphicFrame>
        <p:nvGraphicFramePr>
          <p:cNvPr id="25" name="Table 24">
            <a:extLst>
              <a:ext uri="{FF2B5EF4-FFF2-40B4-BE49-F238E27FC236}">
                <a16:creationId xmlns:a16="http://schemas.microsoft.com/office/drawing/2014/main" id="{BB1E5F0A-C387-37C2-7388-1BAB617BCA43}"/>
              </a:ext>
            </a:extLst>
          </p:cNvPr>
          <p:cNvGraphicFramePr>
            <a:graphicFrameLocks noGrp="1"/>
          </p:cNvGraphicFramePr>
          <p:nvPr/>
        </p:nvGraphicFramePr>
        <p:xfrm>
          <a:off x="6296438" y="1878972"/>
          <a:ext cx="4848639" cy="457200"/>
        </p:xfrm>
        <a:graphic>
          <a:graphicData uri="http://schemas.openxmlformats.org/drawingml/2006/table">
            <a:tbl>
              <a:tblPr firstRow="1" bandRow="1">
                <a:tableStyleId>{5940675A-B579-460E-94D1-54222C63F5DA}</a:tableStyleId>
              </a:tblPr>
              <a:tblGrid>
                <a:gridCol w="4848639">
                  <a:extLst>
                    <a:ext uri="{9D8B030D-6E8A-4147-A177-3AD203B41FA5}">
                      <a16:colId xmlns:a16="http://schemas.microsoft.com/office/drawing/2014/main" val="2763545801"/>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 am – trait</a:t>
                      </a:r>
                      <a:r>
                        <a:rPr lang="en-GB" sz="2400" dirty="0">
                          <a:latin typeface="Century Gothic" panose="020B0502020202020204" pitchFamily="34" charset="0"/>
                        </a:rPr>
                        <a:t>] </a:t>
                      </a:r>
                      <a:r>
                        <a:rPr lang="en-GB" sz="2400" dirty="0" err="1">
                          <a:latin typeface="Century Gothic" panose="020B0502020202020204" pitchFamily="34" charset="0"/>
                        </a:rPr>
                        <a:t>alegre</a:t>
                      </a:r>
                      <a:r>
                        <a:rPr lang="en-GB" sz="2400" dirty="0">
                          <a:latin typeface="Century Gothic" panose="020B0502020202020204" pitchFamily="34" charset="0"/>
                        </a:rPr>
                        <a:t> y </a:t>
                      </a:r>
                      <a:r>
                        <a:rPr lang="en-GB" sz="2400" dirty="0" err="1">
                          <a:latin typeface="Century Gothic" panose="020B0502020202020204" pitchFamily="34" charset="0"/>
                        </a:rPr>
                        <a:t>simpática</a:t>
                      </a:r>
                      <a:r>
                        <a:rPr lang="en-GB" sz="2400" dirty="0">
                          <a:latin typeface="Century Gothic" panose="020B0502020202020204" pitchFamily="34" charset="0"/>
                        </a:rPr>
                        <a:t>.</a:t>
                      </a:r>
                    </a:p>
                  </a:txBody>
                  <a:tcPr/>
                </a:tc>
                <a:extLst>
                  <a:ext uri="{0D108BD9-81ED-4DB2-BD59-A6C34878D82A}">
                    <a16:rowId xmlns:a16="http://schemas.microsoft.com/office/drawing/2014/main" val="1919585997"/>
                  </a:ext>
                </a:extLst>
              </a:tr>
            </a:tbl>
          </a:graphicData>
        </a:graphic>
      </p:graphicFrame>
      <p:graphicFrame>
        <p:nvGraphicFramePr>
          <p:cNvPr id="26" name="Table 25">
            <a:extLst>
              <a:ext uri="{FF2B5EF4-FFF2-40B4-BE49-F238E27FC236}">
                <a16:creationId xmlns:a16="http://schemas.microsoft.com/office/drawing/2014/main" id="{1A7D6152-621A-81BA-77BF-B387E522D163}"/>
              </a:ext>
            </a:extLst>
          </p:cNvPr>
          <p:cNvGraphicFramePr>
            <a:graphicFrameLocks noGrp="1"/>
          </p:cNvGraphicFramePr>
          <p:nvPr/>
        </p:nvGraphicFramePr>
        <p:xfrm>
          <a:off x="6296439" y="2334971"/>
          <a:ext cx="4848638" cy="457200"/>
        </p:xfrm>
        <a:graphic>
          <a:graphicData uri="http://schemas.openxmlformats.org/drawingml/2006/table">
            <a:tbl>
              <a:tblPr firstRow="1" bandRow="1">
                <a:tableStyleId>{5940675A-B579-460E-94D1-54222C63F5DA}</a:tableStyleId>
              </a:tblPr>
              <a:tblGrid>
                <a:gridCol w="4848638">
                  <a:extLst>
                    <a:ext uri="{9D8B030D-6E8A-4147-A177-3AD203B41FA5}">
                      <a16:colId xmlns:a16="http://schemas.microsoft.com/office/drawing/2014/main" val="4059080485"/>
                    </a:ext>
                  </a:extLst>
                </a:gridCol>
              </a:tblGrid>
              <a:tr h="370840">
                <a:tc>
                  <a:txBody>
                    <a:bodyPr/>
                    <a:lstStyle/>
                    <a:p>
                      <a:r>
                        <a:rPr lang="en-GB" sz="2400" dirty="0">
                          <a:latin typeface="Century Gothic" panose="020B0502020202020204" pitchFamily="34" charset="0"/>
                        </a:rPr>
                        <a:t>Hoy [</a:t>
                      </a:r>
                      <a:r>
                        <a:rPr lang="en-GB" sz="2400" b="1" dirty="0">
                          <a:latin typeface="Century Gothic" panose="020B0502020202020204" pitchFamily="34" charset="0"/>
                        </a:rPr>
                        <a:t>I am – state</a:t>
                      </a:r>
                      <a:r>
                        <a:rPr lang="en-GB" sz="2400" dirty="0">
                          <a:latin typeface="Century Gothic" panose="020B0502020202020204" pitchFamily="34" charset="0"/>
                        </a:rPr>
                        <a:t>] </a:t>
                      </a:r>
                      <a:r>
                        <a:rPr lang="en-GB" sz="2400" dirty="0" err="1">
                          <a:latin typeface="Century Gothic" panose="020B0502020202020204" pitchFamily="34" charset="0"/>
                        </a:rPr>
                        <a:t>nerviosa</a:t>
                      </a:r>
                      <a:r>
                        <a:rPr lang="en-GB" sz="2400" dirty="0">
                          <a:latin typeface="Century Gothic" panose="020B0502020202020204" pitchFamily="34" charset="0"/>
                        </a:rPr>
                        <a:t>.</a:t>
                      </a:r>
                    </a:p>
                  </a:txBody>
                  <a:tcPr/>
                </a:tc>
                <a:extLst>
                  <a:ext uri="{0D108BD9-81ED-4DB2-BD59-A6C34878D82A}">
                    <a16:rowId xmlns:a16="http://schemas.microsoft.com/office/drawing/2014/main" val="2049780982"/>
                  </a:ext>
                </a:extLst>
              </a:tr>
            </a:tbl>
          </a:graphicData>
        </a:graphic>
      </p:graphicFrame>
      <p:graphicFrame>
        <p:nvGraphicFramePr>
          <p:cNvPr id="27" name="Table 26">
            <a:extLst>
              <a:ext uri="{FF2B5EF4-FFF2-40B4-BE49-F238E27FC236}">
                <a16:creationId xmlns:a16="http://schemas.microsoft.com/office/drawing/2014/main" id="{2A22405E-F638-E5AB-87D0-223AA9B77930}"/>
              </a:ext>
            </a:extLst>
          </p:cNvPr>
          <p:cNvGraphicFramePr>
            <a:graphicFrameLocks noGrp="1"/>
          </p:cNvGraphicFramePr>
          <p:nvPr/>
        </p:nvGraphicFramePr>
        <p:xfrm>
          <a:off x="6296439" y="2789769"/>
          <a:ext cx="3814970" cy="457200"/>
        </p:xfrm>
        <a:graphic>
          <a:graphicData uri="http://schemas.openxmlformats.org/drawingml/2006/table">
            <a:tbl>
              <a:tblPr firstRow="1" bandRow="1">
                <a:tableStyleId>{5940675A-B579-460E-94D1-54222C63F5DA}</a:tableStyleId>
              </a:tblPr>
              <a:tblGrid>
                <a:gridCol w="3814970">
                  <a:extLst>
                    <a:ext uri="{9D8B030D-6E8A-4147-A177-3AD203B41FA5}">
                      <a16:colId xmlns:a16="http://schemas.microsoft.com/office/drawing/2014/main" val="2213545037"/>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She is – trait</a:t>
                      </a:r>
                      <a:r>
                        <a:rPr lang="en-GB" sz="2400" dirty="0">
                          <a:latin typeface="Century Gothic" panose="020B0502020202020204" pitchFamily="34" charset="0"/>
                        </a:rPr>
                        <a:t>] muy </a:t>
                      </a:r>
                      <a:r>
                        <a:rPr lang="en-GB" sz="2400" dirty="0" err="1">
                          <a:latin typeface="Century Gothic" panose="020B0502020202020204" pitchFamily="34" charset="0"/>
                        </a:rPr>
                        <a:t>alta</a:t>
                      </a:r>
                      <a:r>
                        <a:rPr lang="en-GB" sz="2400" dirty="0">
                          <a:latin typeface="Century Gothic" panose="020B0502020202020204" pitchFamily="34" charset="0"/>
                        </a:rPr>
                        <a:t>!</a:t>
                      </a:r>
                    </a:p>
                  </a:txBody>
                  <a:tcPr/>
                </a:tc>
                <a:extLst>
                  <a:ext uri="{0D108BD9-81ED-4DB2-BD59-A6C34878D82A}">
                    <a16:rowId xmlns:a16="http://schemas.microsoft.com/office/drawing/2014/main" val="848581294"/>
                  </a:ext>
                </a:extLst>
              </a:tr>
            </a:tbl>
          </a:graphicData>
        </a:graphic>
      </p:graphicFrame>
      <p:graphicFrame>
        <p:nvGraphicFramePr>
          <p:cNvPr id="28" name="Table 8">
            <a:extLst>
              <a:ext uri="{FF2B5EF4-FFF2-40B4-BE49-F238E27FC236}">
                <a16:creationId xmlns:a16="http://schemas.microsoft.com/office/drawing/2014/main" id="{EC8D1D9D-DD92-7338-FD60-35654158B334}"/>
              </a:ext>
            </a:extLst>
          </p:cNvPr>
          <p:cNvGraphicFramePr>
            <a:graphicFrameLocks noGrp="1"/>
          </p:cNvGraphicFramePr>
          <p:nvPr/>
        </p:nvGraphicFramePr>
        <p:xfrm>
          <a:off x="6296438" y="3243366"/>
          <a:ext cx="3814969" cy="457200"/>
        </p:xfrm>
        <a:graphic>
          <a:graphicData uri="http://schemas.openxmlformats.org/drawingml/2006/table">
            <a:tbl>
              <a:tblPr firstRow="1" bandRow="1">
                <a:tableStyleId>{5940675A-B579-460E-94D1-54222C63F5DA}</a:tableStyleId>
              </a:tblPr>
              <a:tblGrid>
                <a:gridCol w="3814969">
                  <a:extLst>
                    <a:ext uri="{9D8B030D-6E8A-4147-A177-3AD203B41FA5}">
                      <a16:colId xmlns:a16="http://schemas.microsoft.com/office/drawing/2014/main" val="3416061706"/>
                    </a:ext>
                  </a:extLst>
                </a:gridCol>
              </a:tblGrid>
              <a:tr h="370840">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 have</a:t>
                      </a:r>
                      <a:r>
                        <a:rPr lang="en-GB" sz="2400" dirty="0">
                          <a:latin typeface="Century Gothic" panose="020B0502020202020204" pitchFamily="34" charset="0"/>
                        </a:rPr>
                        <a:t>] un </a:t>
                      </a:r>
                      <a:r>
                        <a:rPr lang="en-GB" sz="2400" dirty="0" err="1">
                          <a:latin typeface="Century Gothic" panose="020B0502020202020204" pitchFamily="34" charset="0"/>
                        </a:rPr>
                        <a:t>libro</a:t>
                      </a:r>
                      <a:r>
                        <a:rPr lang="en-GB" sz="2400" dirty="0">
                          <a:latin typeface="Century Gothic" panose="020B0502020202020204" pitchFamily="34" charset="0"/>
                        </a:rPr>
                        <a:t>.</a:t>
                      </a:r>
                    </a:p>
                  </a:txBody>
                  <a:tcPr/>
                </a:tc>
                <a:extLst>
                  <a:ext uri="{0D108BD9-81ED-4DB2-BD59-A6C34878D82A}">
                    <a16:rowId xmlns:a16="http://schemas.microsoft.com/office/drawing/2014/main" val="2233367745"/>
                  </a:ext>
                </a:extLst>
              </a:tr>
            </a:tbl>
          </a:graphicData>
        </a:graphic>
      </p:graphicFrame>
      <p:graphicFrame>
        <p:nvGraphicFramePr>
          <p:cNvPr id="29" name="Table 28">
            <a:extLst>
              <a:ext uri="{FF2B5EF4-FFF2-40B4-BE49-F238E27FC236}">
                <a16:creationId xmlns:a16="http://schemas.microsoft.com/office/drawing/2014/main" id="{1D1D48D9-D198-227E-5556-69F24A691269}"/>
              </a:ext>
            </a:extLst>
          </p:cNvPr>
          <p:cNvGraphicFramePr>
            <a:graphicFrameLocks noGrp="1"/>
          </p:cNvGraphicFramePr>
          <p:nvPr/>
        </p:nvGraphicFramePr>
        <p:xfrm>
          <a:off x="6296438" y="3698165"/>
          <a:ext cx="4530587" cy="473214"/>
        </p:xfrm>
        <a:graphic>
          <a:graphicData uri="http://schemas.openxmlformats.org/drawingml/2006/table">
            <a:tbl>
              <a:tblPr firstRow="1" bandRow="1">
                <a:tableStyleId>{5940675A-B579-460E-94D1-54222C63F5DA}</a:tableStyleId>
              </a:tblPr>
              <a:tblGrid>
                <a:gridCol w="4530587">
                  <a:extLst>
                    <a:ext uri="{9D8B030D-6E8A-4147-A177-3AD203B41FA5}">
                      <a16:colId xmlns:a16="http://schemas.microsoft.com/office/drawing/2014/main" val="2262931654"/>
                    </a:ext>
                  </a:extLst>
                </a:gridCol>
              </a:tblGrid>
              <a:tr h="473214">
                <a:tc>
                  <a:txBody>
                    <a:bodyPr/>
                    <a:lstStyle/>
                    <a:p>
                      <a:r>
                        <a:rPr lang="en-GB" sz="2400" dirty="0">
                          <a:latin typeface="Century Gothic" panose="020B0502020202020204" pitchFamily="34" charset="0"/>
                        </a:rPr>
                        <a:t>[</a:t>
                      </a:r>
                      <a:r>
                        <a:rPr lang="en-GB" sz="2400" b="1" dirty="0">
                          <a:latin typeface="Century Gothic" panose="020B0502020202020204" pitchFamily="34" charset="0"/>
                        </a:rPr>
                        <a:t>It is - location</a:t>
                      </a:r>
                      <a:r>
                        <a:rPr lang="en-GB" sz="2400" dirty="0">
                          <a:latin typeface="Century Gothic" panose="020B0502020202020204" pitchFamily="34" charset="0"/>
                        </a:rPr>
                        <a:t>] en España.</a:t>
                      </a:r>
                    </a:p>
                  </a:txBody>
                  <a:tcPr/>
                </a:tc>
                <a:extLst>
                  <a:ext uri="{0D108BD9-81ED-4DB2-BD59-A6C34878D82A}">
                    <a16:rowId xmlns:a16="http://schemas.microsoft.com/office/drawing/2014/main" val="2738199930"/>
                  </a:ext>
                </a:extLst>
              </a:tr>
            </a:tbl>
          </a:graphicData>
        </a:graphic>
      </p:graphicFrame>
      <p:graphicFrame>
        <p:nvGraphicFramePr>
          <p:cNvPr id="2" name="Table 2">
            <a:extLst>
              <a:ext uri="{FF2B5EF4-FFF2-40B4-BE49-F238E27FC236}">
                <a16:creationId xmlns:a16="http://schemas.microsoft.com/office/drawing/2014/main" id="{7A3EBE07-BB74-71B5-2297-7B8937C8BA7E}"/>
              </a:ext>
            </a:extLst>
          </p:cNvPr>
          <p:cNvGraphicFramePr>
            <a:graphicFrameLocks noGrp="1"/>
          </p:cNvGraphicFramePr>
          <p:nvPr/>
        </p:nvGraphicFramePr>
        <p:xfrm>
          <a:off x="1311965" y="4651901"/>
          <a:ext cx="7249767" cy="1483360"/>
        </p:xfrm>
        <a:graphic>
          <a:graphicData uri="http://schemas.openxmlformats.org/drawingml/2006/table">
            <a:tbl>
              <a:tblPr firstRow="1" bandRow="1">
                <a:tableStyleId>{5940675A-B579-460E-94D1-54222C63F5DA}</a:tableStyleId>
              </a:tblPr>
              <a:tblGrid>
                <a:gridCol w="2416589">
                  <a:extLst>
                    <a:ext uri="{9D8B030D-6E8A-4147-A177-3AD203B41FA5}">
                      <a16:colId xmlns:a16="http://schemas.microsoft.com/office/drawing/2014/main" val="3568267920"/>
                    </a:ext>
                  </a:extLst>
                </a:gridCol>
                <a:gridCol w="2416589">
                  <a:extLst>
                    <a:ext uri="{9D8B030D-6E8A-4147-A177-3AD203B41FA5}">
                      <a16:colId xmlns:a16="http://schemas.microsoft.com/office/drawing/2014/main" val="3080011383"/>
                    </a:ext>
                  </a:extLst>
                </a:gridCol>
                <a:gridCol w="2416589">
                  <a:extLst>
                    <a:ext uri="{9D8B030D-6E8A-4147-A177-3AD203B41FA5}">
                      <a16:colId xmlns:a16="http://schemas.microsoft.com/office/drawing/2014/main" val="2356736373"/>
                    </a:ext>
                  </a:extLst>
                </a:gridCol>
              </a:tblGrid>
              <a:tr h="370840">
                <a:tc>
                  <a:txBody>
                    <a:bodyPr/>
                    <a:lstStyle/>
                    <a:p>
                      <a:pPr algn="ctr"/>
                      <a:r>
                        <a:rPr lang="en-GB" b="1" dirty="0">
                          <a:latin typeface="Century Gothic" panose="020B0502020202020204" pitchFamily="34" charset="0"/>
                        </a:rPr>
                        <a:t>está</a:t>
                      </a:r>
                    </a:p>
                  </a:txBody>
                  <a:tcPr/>
                </a:tc>
                <a:tc>
                  <a:txBody>
                    <a:bodyPr/>
                    <a:lstStyle/>
                    <a:p>
                      <a:pPr algn="ctr"/>
                      <a:r>
                        <a:rPr lang="en-GB" b="1" dirty="0" err="1">
                          <a:latin typeface="Century Gothic" panose="020B0502020202020204" pitchFamily="34" charset="0"/>
                        </a:rPr>
                        <a:t>eres</a:t>
                      </a:r>
                      <a:endParaRPr lang="en-GB" b="1" dirty="0">
                        <a:latin typeface="Century Gothic" panose="020B0502020202020204" pitchFamily="34" charset="0"/>
                      </a:endParaRPr>
                    </a:p>
                  </a:txBody>
                  <a:tcPr/>
                </a:tc>
                <a:tc>
                  <a:txBody>
                    <a:bodyPr/>
                    <a:lstStyle/>
                    <a:p>
                      <a:pPr algn="ctr"/>
                      <a:r>
                        <a:rPr lang="en-GB" b="1" dirty="0">
                          <a:latin typeface="Century Gothic" panose="020B0502020202020204" pitchFamily="34" charset="0"/>
                        </a:rPr>
                        <a:t>estoy</a:t>
                      </a:r>
                    </a:p>
                  </a:txBody>
                  <a:tcPr/>
                </a:tc>
                <a:extLst>
                  <a:ext uri="{0D108BD9-81ED-4DB2-BD59-A6C34878D82A}">
                    <a16:rowId xmlns:a16="http://schemas.microsoft.com/office/drawing/2014/main" val="538093845"/>
                  </a:ext>
                </a:extLst>
              </a:tr>
              <a:tr h="370840">
                <a:tc>
                  <a:txBody>
                    <a:bodyPr/>
                    <a:lstStyle/>
                    <a:p>
                      <a:pPr algn="ctr"/>
                      <a:r>
                        <a:rPr lang="en-GB" b="1" dirty="0">
                          <a:latin typeface="Century Gothic" panose="020B0502020202020204" pitchFamily="34" charset="0"/>
                        </a:rPr>
                        <a:t>está</a:t>
                      </a:r>
                    </a:p>
                  </a:txBody>
                  <a:tcPr/>
                </a:tc>
                <a:tc>
                  <a:txBody>
                    <a:bodyPr/>
                    <a:lstStyle/>
                    <a:p>
                      <a:pPr algn="ctr"/>
                      <a:r>
                        <a:rPr lang="en-GB" b="1" dirty="0" err="1">
                          <a:latin typeface="Century Gothic" panose="020B0502020202020204" pitchFamily="34" charset="0"/>
                        </a:rPr>
                        <a:t>eres</a:t>
                      </a:r>
                      <a:endParaRPr lang="en-GB" b="1" dirty="0">
                        <a:latin typeface="Century Gothic" panose="020B0502020202020204" pitchFamily="34" charset="0"/>
                      </a:endParaRPr>
                    </a:p>
                  </a:txBody>
                  <a:tcPr/>
                </a:tc>
                <a:tc>
                  <a:txBody>
                    <a:bodyPr/>
                    <a:lstStyle/>
                    <a:p>
                      <a:pPr algn="ctr"/>
                      <a:r>
                        <a:rPr lang="en-GB" b="1" dirty="0">
                          <a:latin typeface="Century Gothic" panose="020B0502020202020204" pitchFamily="34" charset="0"/>
                        </a:rPr>
                        <a:t>soy</a:t>
                      </a:r>
                    </a:p>
                  </a:txBody>
                  <a:tcPr/>
                </a:tc>
                <a:extLst>
                  <a:ext uri="{0D108BD9-81ED-4DB2-BD59-A6C34878D82A}">
                    <a16:rowId xmlns:a16="http://schemas.microsoft.com/office/drawing/2014/main" val="1697582381"/>
                  </a:ext>
                </a:extLst>
              </a:tr>
              <a:tr h="370840">
                <a:tc>
                  <a:txBody>
                    <a:bodyPr/>
                    <a:lstStyle/>
                    <a:p>
                      <a:pPr algn="ctr"/>
                      <a:r>
                        <a:rPr lang="en-GB" b="1" dirty="0">
                          <a:latin typeface="Century Gothic" panose="020B0502020202020204" pitchFamily="34" charset="0"/>
                        </a:rPr>
                        <a:t>tienes</a:t>
                      </a:r>
                    </a:p>
                  </a:txBody>
                  <a:tcPr/>
                </a:tc>
                <a:tc>
                  <a:txBody>
                    <a:bodyPr/>
                    <a:lstStyle/>
                    <a:p>
                      <a:pPr algn="ctr"/>
                      <a:r>
                        <a:rPr lang="en-GB" b="1" dirty="0">
                          <a:latin typeface="Century Gothic" panose="020B0502020202020204" pitchFamily="34" charset="0"/>
                        </a:rPr>
                        <a:t>soy</a:t>
                      </a:r>
                    </a:p>
                  </a:txBody>
                  <a:tcPr/>
                </a:tc>
                <a:tc>
                  <a:txBody>
                    <a:bodyPr/>
                    <a:lstStyle/>
                    <a:p>
                      <a:pPr algn="ctr"/>
                      <a:r>
                        <a:rPr lang="en-GB" b="1" dirty="0">
                          <a:latin typeface="Century Gothic" panose="020B0502020202020204" pitchFamily="34" charset="0"/>
                        </a:rPr>
                        <a:t>tengo</a:t>
                      </a:r>
                    </a:p>
                  </a:txBody>
                  <a:tcPr/>
                </a:tc>
                <a:extLst>
                  <a:ext uri="{0D108BD9-81ED-4DB2-BD59-A6C34878D82A}">
                    <a16:rowId xmlns:a16="http://schemas.microsoft.com/office/drawing/2014/main" val="687245793"/>
                  </a:ext>
                </a:extLst>
              </a:tr>
              <a:tr h="370840">
                <a:tc>
                  <a:txBody>
                    <a:bodyPr/>
                    <a:lstStyle/>
                    <a:p>
                      <a:pPr algn="ctr"/>
                      <a:r>
                        <a:rPr lang="en-GB" b="1" dirty="0">
                          <a:latin typeface="Century Gothic" panose="020B0502020202020204" pitchFamily="34" charset="0"/>
                        </a:rPr>
                        <a:t>estás</a:t>
                      </a:r>
                    </a:p>
                  </a:txBody>
                  <a:tcPr/>
                </a:tc>
                <a:tc>
                  <a:txBody>
                    <a:bodyPr/>
                    <a:lstStyle/>
                    <a:p>
                      <a:pPr algn="ctr"/>
                      <a:r>
                        <a:rPr lang="en-GB" b="1" dirty="0">
                          <a:latin typeface="Century Gothic" panose="020B0502020202020204" pitchFamily="34" charset="0"/>
                        </a:rPr>
                        <a:t>es</a:t>
                      </a:r>
                    </a:p>
                  </a:txBody>
                  <a:tcPr/>
                </a:tc>
                <a:tc>
                  <a:txBody>
                    <a:bodyPr/>
                    <a:lstStyle/>
                    <a:p>
                      <a:pPr algn="ctr"/>
                      <a:r>
                        <a:rPr lang="en-GB" b="1" dirty="0">
                          <a:latin typeface="Century Gothic" panose="020B0502020202020204" pitchFamily="34" charset="0"/>
                        </a:rPr>
                        <a:t>es</a:t>
                      </a:r>
                    </a:p>
                  </a:txBody>
                  <a:tcPr/>
                </a:tc>
                <a:extLst>
                  <a:ext uri="{0D108BD9-81ED-4DB2-BD59-A6C34878D82A}">
                    <a16:rowId xmlns:a16="http://schemas.microsoft.com/office/drawing/2014/main" val="1240462048"/>
                  </a:ext>
                </a:extLst>
              </a:tr>
            </a:tbl>
          </a:graphicData>
        </a:graphic>
      </p:graphicFrame>
      <p:sp>
        <p:nvSpPr>
          <p:cNvPr id="3" name="Rectangle 2">
            <a:extLst>
              <a:ext uri="{FF2B5EF4-FFF2-40B4-BE49-F238E27FC236}">
                <a16:creationId xmlns:a16="http://schemas.microsoft.com/office/drawing/2014/main" id="{4A273F12-F244-41D2-35CB-2C91A57BDC8A}"/>
              </a:ext>
            </a:extLst>
          </p:cNvPr>
          <p:cNvSpPr/>
          <p:nvPr/>
        </p:nvSpPr>
        <p:spPr>
          <a:xfrm>
            <a:off x="1144992" y="4645494"/>
            <a:ext cx="7416739" cy="1524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¿ayuda? </a:t>
            </a:r>
            <a:r>
              <a:rPr lang="en-GB" sz="6000" dirty="0">
                <a:solidFill>
                  <a:schemeClr val="tx1"/>
                </a:solidFill>
                <a:latin typeface="Century Gothic" panose="020B0502020202020204" pitchFamily="34" charset="0"/>
              </a:rPr>
              <a:t>🆘</a:t>
            </a:r>
          </a:p>
        </p:txBody>
      </p:sp>
      <p:pic>
        <p:nvPicPr>
          <p:cNvPr id="21" name="Graphic 20" descr="Teacher">
            <a:extLst>
              <a:ext uri="{FF2B5EF4-FFF2-40B4-BE49-F238E27FC236}">
                <a16:creationId xmlns:a16="http://schemas.microsoft.com/office/drawing/2014/main" id="{83D4E37C-D930-3872-0439-6C4C6F440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4377" y="518865"/>
            <a:ext cx="914400" cy="914400"/>
          </a:xfrm>
          <a:prstGeom prst="rect">
            <a:avLst/>
          </a:prstGeom>
        </p:spPr>
      </p:pic>
      <p:sp>
        <p:nvSpPr>
          <p:cNvPr id="23" name="Speech Bubble: Rectangle with Corners Rounded 22">
            <a:extLst>
              <a:ext uri="{FF2B5EF4-FFF2-40B4-BE49-F238E27FC236}">
                <a16:creationId xmlns:a16="http://schemas.microsoft.com/office/drawing/2014/main" id="{CCBCE26E-A2C2-9F0A-E6E4-37CBF73D87E7}"/>
              </a:ext>
            </a:extLst>
          </p:cNvPr>
          <p:cNvSpPr/>
          <p:nvPr/>
        </p:nvSpPr>
        <p:spPr>
          <a:xfrm>
            <a:off x="5268777" y="789220"/>
            <a:ext cx="6585910" cy="518040"/>
          </a:xfrm>
          <a:prstGeom prst="wedgeRoundRectCallout">
            <a:avLst>
              <a:gd name="adj1" fmla="val -54587"/>
              <a:gd name="adj2" fmla="val -2643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latin typeface="Century Gothic" panose="020B0502020202020204" pitchFamily="34" charset="0"/>
              </a:rPr>
              <a:t>Practica</a:t>
            </a:r>
            <a:r>
              <a:rPr lang="en-GB" sz="2800" b="1" dirty="0">
                <a:latin typeface="Century Gothic" panose="020B0502020202020204" pitchFamily="34" charset="0"/>
              </a:rPr>
              <a:t> </a:t>
            </a:r>
            <a:r>
              <a:rPr lang="en-GB" sz="2800" b="1" dirty="0" err="1">
                <a:latin typeface="Century Gothic" panose="020B0502020202020204" pitchFamily="34" charset="0"/>
              </a:rPr>
              <a:t>el</a:t>
            </a:r>
            <a:r>
              <a:rPr lang="en-GB" sz="2800" b="1" dirty="0">
                <a:latin typeface="Century Gothic" panose="020B0502020202020204" pitchFamily="34" charset="0"/>
              </a:rPr>
              <a:t> </a:t>
            </a:r>
            <a:r>
              <a:rPr lang="en-GB" sz="2800" b="1" dirty="0" err="1">
                <a:latin typeface="Century Gothic" panose="020B0502020202020204" pitchFamily="34" charset="0"/>
              </a:rPr>
              <a:t>diálogo</a:t>
            </a:r>
            <a:r>
              <a:rPr lang="en-GB" sz="2800" b="1" dirty="0">
                <a:latin typeface="Century Gothic" panose="020B0502020202020204" pitchFamily="34" charset="0"/>
              </a:rPr>
              <a:t> de </a:t>
            </a:r>
            <a:r>
              <a:rPr lang="en-GB" sz="2800" b="1" dirty="0" err="1">
                <a:latin typeface="Century Gothic" panose="020B0502020202020204" pitchFamily="34" charset="0"/>
              </a:rPr>
              <a:t>memoria</a:t>
            </a:r>
            <a:r>
              <a:rPr lang="en-GB" sz="2800" b="1" dirty="0">
                <a:latin typeface="Century Gothic" panose="020B0502020202020204" pitchFamily="34" charset="0"/>
              </a:rPr>
              <a:t> 🧠.</a:t>
            </a:r>
          </a:p>
        </p:txBody>
      </p:sp>
      <p:sp>
        <p:nvSpPr>
          <p:cNvPr id="5" name="Title 4">
            <a:extLst>
              <a:ext uri="{FF2B5EF4-FFF2-40B4-BE49-F238E27FC236}">
                <a16:creationId xmlns:a16="http://schemas.microsoft.com/office/drawing/2014/main" id="{79D329AB-91A2-458A-9FEF-89825EA91E96}"/>
              </a:ext>
            </a:extLst>
          </p:cNvPr>
          <p:cNvSpPr>
            <a:spLocks noGrp="1"/>
          </p:cNvSpPr>
          <p:nvPr>
            <p:ph type="title"/>
          </p:nvPr>
        </p:nvSpPr>
        <p:spPr>
          <a:xfrm>
            <a:off x="0" y="213557"/>
            <a:ext cx="2929467" cy="647577"/>
          </a:xfrm>
        </p:spPr>
        <p:txBody>
          <a:bodyPr/>
          <a:lstStyle/>
          <a:p>
            <a:r>
              <a:rPr lang="en-GB" dirty="0"/>
              <a:t>Un </a:t>
            </a:r>
            <a:r>
              <a:rPr lang="en-GB" dirty="0" err="1"/>
              <a:t>diálogo</a:t>
            </a:r>
            <a:endParaRPr lang="en-GB" dirty="0"/>
          </a:p>
        </p:txBody>
      </p:sp>
      <p:sp>
        <p:nvSpPr>
          <p:cNvPr id="17" name="Rounded Rectangle 11">
            <a:extLst>
              <a:ext uri="{FF2B5EF4-FFF2-40B4-BE49-F238E27FC236}">
                <a16:creationId xmlns:a16="http://schemas.microsoft.com/office/drawing/2014/main" id="{9688FA98-D79D-413E-90A3-D6F95CE380F6}"/>
              </a:ext>
            </a:extLst>
          </p:cNvPr>
          <p:cNvSpPr/>
          <p:nvPr/>
        </p:nvSpPr>
        <p:spPr>
          <a:xfrm>
            <a:off x="10515600" y="258166"/>
            <a:ext cx="14125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2A5BE973-85A8-4B64-ABAC-5E0626E7DEEE}"/>
              </a:ext>
            </a:extLst>
          </p:cNvPr>
          <p:cNvSpPr txBox="1"/>
          <p:nvPr/>
        </p:nvSpPr>
        <p:spPr>
          <a:xfrm>
            <a:off x="10374511" y="254925"/>
            <a:ext cx="1676400" cy="400110"/>
          </a:xfrm>
          <a:prstGeom prst="rect">
            <a:avLst/>
          </a:prstGeom>
          <a:noFill/>
        </p:spPr>
        <p:txBody>
          <a:bodyPr wrap="square" rtlCol="0">
            <a:spAutoFit/>
          </a:bodyPr>
          <a:lstStyle/>
          <a:p>
            <a:pPr algn="ctr"/>
            <a:r>
              <a:rPr lang="en-GB" sz="2000" b="1" dirty="0" err="1">
                <a:solidFill>
                  <a:schemeClr val="bg1"/>
                </a:solidFill>
              </a:rPr>
              <a:t>hablar</a:t>
            </a:r>
            <a:endParaRPr lang="en-GB" sz="2000" b="1" dirty="0">
              <a:solidFill>
                <a:schemeClr val="bg1"/>
              </a:solidFill>
            </a:endParaRPr>
          </a:p>
        </p:txBody>
      </p:sp>
      <p:pic>
        <p:nvPicPr>
          <p:cNvPr id="19" name="Picture 2" descr="http://www.clker.com/cliparts/8/5/2/6/1195426054171862660movie_genre_musical_patr_01.svg.med.png">
            <a:extLst>
              <a:ext uri="{FF2B5EF4-FFF2-40B4-BE49-F238E27FC236}">
                <a16:creationId xmlns:a16="http://schemas.microsoft.com/office/drawing/2014/main" id="{5839A0DB-5A33-4560-BFE3-CAE7B4483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928" y="177676"/>
            <a:ext cx="1459989" cy="109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8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D7054004-D91F-44A0-BC5F-8D0E834972A3}"/>
              </a:ext>
            </a:extLst>
          </p:cNvPr>
          <p:cNvSpPr>
            <a:spLocks noGrp="1"/>
          </p:cNvSpPr>
          <p:nvPr>
            <p:ph type="title"/>
          </p:nvPr>
        </p:nvSpPr>
        <p:spPr/>
        <p:txBody>
          <a:bodyPr>
            <a:normAutofit/>
          </a:bodyPr>
          <a:lstStyle/>
          <a:p>
            <a:r>
              <a:rPr lang="en-GB" sz="3600" b="1" dirty="0" err="1">
                <a:solidFill>
                  <a:schemeClr val="bg1"/>
                </a:solidFill>
              </a:rPr>
              <a:t>Deberes</a:t>
            </a:r>
            <a:endParaRPr lang="en-GB" sz="3600" b="1" dirty="0">
              <a:solidFill>
                <a:schemeClr val="bg1"/>
              </a:solidFill>
            </a:endParaRPr>
          </a:p>
        </p:txBody>
      </p:sp>
      <p:sp>
        <p:nvSpPr>
          <p:cNvPr id="2" name="Rectangle 1"/>
          <p:cNvSpPr/>
          <p:nvPr/>
        </p:nvSpPr>
        <p:spPr>
          <a:xfrm>
            <a:off x="175149" y="5373936"/>
            <a:ext cx="110668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Century Gothic" panose="020B0502020202020204" pitchFamily="34" charset="0"/>
                <a:ea typeface="+mn-ea"/>
                <a:cs typeface="+mn-cs"/>
              </a:rPr>
              <a:t>In addition, revisit:	</a:t>
            </a:r>
            <a:r>
              <a:rPr lang="en-GB" sz="2400" b="1" dirty="0">
                <a:latin typeface="Century Gothic" panose="020B0502020202020204" pitchFamily="34" charset="0"/>
              </a:rPr>
              <a:t>    Term 1.1 Week 5</a:t>
            </a:r>
            <a:br>
              <a:rPr kumimoji="0" lang="en-GB" sz="2400" b="0" i="0" u="none" strike="noStrike" kern="1200" cap="none" spc="0" normalizeH="0" baseline="0" noProof="0" dirty="0">
                <a:ln>
                  <a:noFill/>
                </a:ln>
                <a:effectLst/>
                <a:uLnTx/>
                <a:uFillTx/>
                <a:latin typeface="Century Gothic" panose="020B0502020202020204" pitchFamily="34" charset="0"/>
                <a:ea typeface="+mn-ea"/>
                <a:cs typeface="+mn-cs"/>
              </a:rPr>
            </a:br>
            <a:endParaRPr kumimoji="0" lang="en-GB" sz="2400" b="0" i="0" u="none" strike="noStrike" kern="1200" cap="none" spc="0" normalizeH="0" baseline="0" noProof="0" dirty="0">
              <a:ln>
                <a:noFill/>
              </a:ln>
              <a:effectLst/>
              <a:uLnTx/>
              <a:uFillTx/>
              <a:latin typeface="Century Gothic" panose="020F0302020204030204"/>
              <a:ea typeface="+mn-ea"/>
              <a:cs typeface="+mn-cs"/>
            </a:endParaRPr>
          </a:p>
        </p:txBody>
      </p:sp>
      <p:sp>
        <p:nvSpPr>
          <p:cNvPr id="11" name="TextBox 10"/>
          <p:cNvSpPr txBox="1"/>
          <p:nvPr/>
        </p:nvSpPr>
        <p:spPr>
          <a:xfrm>
            <a:off x="-186636" y="1204646"/>
            <a:ext cx="975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Calibri" panose="020F0502020204030204" pitchFamily="34" charset="0"/>
              </a:rPr>
              <a:t>Vocabulary Learning Homework</a:t>
            </a:r>
            <a:r>
              <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Calibri" panose="020F0502020204030204" pitchFamily="34" charset="0"/>
              </a:rPr>
              <a:t>Term 1.2, Week 1)</a:t>
            </a:r>
            <a:endParaRPr kumimoji="0" lang="en-GB" sz="28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175149" y="1971779"/>
            <a:ext cx="108857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hlinkClick r:id="rId3"/>
              </a:rPr>
              <a:t>Audio file</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4" name="TextBox 13"/>
          <p:cNvSpPr txBox="1"/>
          <p:nvPr/>
        </p:nvSpPr>
        <p:spPr>
          <a:xfrm>
            <a:off x="175149" y="3228291"/>
            <a:ext cx="11066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hlinkClick r:id="rId4"/>
              </a:rPr>
              <a:t>Student worksheet</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17" name="Picture 16" descr="A blue cartoon face with orange headphones&#10;&#10;Description automatically generated">
            <a:extLst>
              <a:ext uri="{FF2B5EF4-FFF2-40B4-BE49-F238E27FC236}">
                <a16:creationId xmlns:a16="http://schemas.microsoft.com/office/drawing/2014/main" id="{38D65422-D5A8-4B06-90BD-FE329B1E5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200" y="89426"/>
            <a:ext cx="1143160" cy="1286054"/>
          </a:xfrm>
          <a:prstGeom prst="rect">
            <a:avLst/>
          </a:prstGeom>
        </p:spPr>
      </p:pic>
    </p:spTree>
    <p:extLst>
      <p:ext uri="{BB962C8B-B14F-4D97-AF65-F5344CB8AC3E}">
        <p14:creationId xmlns:p14="http://schemas.microsoft.com/office/powerpoint/2010/main" val="56192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1201400" y="258166"/>
            <a:ext cx="7267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B1DD5D36-14DD-425F-BCB7-D01085A58A5B}"/>
              </a:ext>
            </a:extLst>
          </p:cNvPr>
          <p:cNvSpPr txBox="1"/>
          <p:nvPr/>
        </p:nvSpPr>
        <p:spPr>
          <a:xfrm>
            <a:off x="96259" y="929916"/>
            <a:ext cx="413409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1. “You use some books.”</a:t>
            </a:r>
          </a:p>
        </p:txBody>
      </p:sp>
      <p:sp>
        <p:nvSpPr>
          <p:cNvPr id="41" name="Rounded Rectangle 3">
            <a:extLst>
              <a:ext uri="{FF2B5EF4-FFF2-40B4-BE49-F238E27FC236}">
                <a16:creationId xmlns:a16="http://schemas.microsoft.com/office/drawing/2014/main" id="{1122EF29-49DB-4D4C-B9C6-B802A434E8E6}"/>
              </a:ext>
            </a:extLst>
          </p:cNvPr>
          <p:cNvSpPr/>
          <p:nvPr/>
        </p:nvSpPr>
        <p:spPr>
          <a:xfrm>
            <a:off x="4662438" y="929916"/>
            <a:ext cx="5862415"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Uso / usas / usa unos libros.</a:t>
            </a:r>
          </a:p>
        </p:txBody>
      </p:sp>
      <p:sp>
        <p:nvSpPr>
          <p:cNvPr id="42" name="TextBox 41">
            <a:extLst>
              <a:ext uri="{FF2B5EF4-FFF2-40B4-BE49-F238E27FC236}">
                <a16:creationId xmlns:a16="http://schemas.microsoft.com/office/drawing/2014/main" id="{64D21BB4-FE94-44A1-9101-37B47F95AEAA}"/>
              </a:ext>
            </a:extLst>
          </p:cNvPr>
          <p:cNvSpPr txBox="1"/>
          <p:nvPr/>
        </p:nvSpPr>
        <p:spPr>
          <a:xfrm>
            <a:off x="96259" y="1464049"/>
            <a:ext cx="350364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2. “I arrive with José.”</a:t>
            </a:r>
          </a:p>
        </p:txBody>
      </p:sp>
      <p:sp>
        <p:nvSpPr>
          <p:cNvPr id="43" name="TextBox 42">
            <a:extLst>
              <a:ext uri="{FF2B5EF4-FFF2-40B4-BE49-F238E27FC236}">
                <a16:creationId xmlns:a16="http://schemas.microsoft.com/office/drawing/2014/main" id="{231A6165-DCE6-4194-9A8A-D89448E3BDF6}"/>
              </a:ext>
            </a:extLst>
          </p:cNvPr>
          <p:cNvSpPr txBox="1"/>
          <p:nvPr/>
        </p:nvSpPr>
        <p:spPr>
          <a:xfrm>
            <a:off x="96260" y="2020135"/>
            <a:ext cx="37247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3. “He arrives by car.”</a:t>
            </a:r>
          </a:p>
        </p:txBody>
      </p:sp>
      <p:sp>
        <p:nvSpPr>
          <p:cNvPr id="44" name="Rounded Rectangle 16">
            <a:extLst>
              <a:ext uri="{FF2B5EF4-FFF2-40B4-BE49-F238E27FC236}">
                <a16:creationId xmlns:a16="http://schemas.microsoft.com/office/drawing/2014/main" id="{A3F28B63-511B-432E-88FD-7FD864D9A501}"/>
              </a:ext>
            </a:extLst>
          </p:cNvPr>
          <p:cNvSpPr/>
          <p:nvPr/>
        </p:nvSpPr>
        <p:spPr>
          <a:xfrm>
            <a:off x="4662436" y="2063716"/>
            <a:ext cx="5856591" cy="419882"/>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Llego / llega / llegas en coche.</a:t>
            </a:r>
          </a:p>
        </p:txBody>
      </p:sp>
      <p:sp>
        <p:nvSpPr>
          <p:cNvPr id="45" name="TextBox 44">
            <a:extLst>
              <a:ext uri="{FF2B5EF4-FFF2-40B4-BE49-F238E27FC236}">
                <a16:creationId xmlns:a16="http://schemas.microsoft.com/office/drawing/2014/main" id="{41FC2005-F2F5-487F-84F7-A47EC1F1116A}"/>
              </a:ext>
            </a:extLst>
          </p:cNvPr>
          <p:cNvSpPr txBox="1"/>
          <p:nvPr/>
        </p:nvSpPr>
        <p:spPr>
          <a:xfrm>
            <a:off x="96259" y="2591927"/>
            <a:ext cx="399434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4. “You buy some things.”</a:t>
            </a:r>
          </a:p>
        </p:txBody>
      </p:sp>
      <p:sp>
        <p:nvSpPr>
          <p:cNvPr id="46" name="Rounded Rectangle 19">
            <a:extLst>
              <a:ext uri="{FF2B5EF4-FFF2-40B4-BE49-F238E27FC236}">
                <a16:creationId xmlns:a16="http://schemas.microsoft.com/office/drawing/2014/main" id="{05DE1F45-AEE2-45A4-AB24-EE1ACDCE259F}"/>
              </a:ext>
            </a:extLst>
          </p:cNvPr>
          <p:cNvSpPr/>
          <p:nvPr/>
        </p:nvSpPr>
        <p:spPr>
          <a:xfrm>
            <a:off x="4662436" y="2601357"/>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Compra / compras / compro unas cosas.</a:t>
            </a:r>
          </a:p>
        </p:txBody>
      </p:sp>
      <p:sp>
        <p:nvSpPr>
          <p:cNvPr id="47" name="TextBox 46">
            <a:extLst>
              <a:ext uri="{FF2B5EF4-FFF2-40B4-BE49-F238E27FC236}">
                <a16:creationId xmlns:a16="http://schemas.microsoft.com/office/drawing/2014/main" id="{62DA2051-F290-40FA-83E6-2F4503C80AB0}"/>
              </a:ext>
            </a:extLst>
          </p:cNvPr>
          <p:cNvSpPr txBox="1"/>
          <p:nvPr/>
        </p:nvSpPr>
        <p:spPr>
          <a:xfrm>
            <a:off x="105847" y="3153375"/>
            <a:ext cx="37247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5. “He needs a task.”</a:t>
            </a:r>
          </a:p>
        </p:txBody>
      </p:sp>
      <p:sp>
        <p:nvSpPr>
          <p:cNvPr id="48" name="Rounded Rectangle 23">
            <a:extLst>
              <a:ext uri="{FF2B5EF4-FFF2-40B4-BE49-F238E27FC236}">
                <a16:creationId xmlns:a16="http://schemas.microsoft.com/office/drawing/2014/main" id="{BBA8B50E-FC9D-4969-BE07-9A98299DF9F4}"/>
              </a:ext>
            </a:extLst>
          </p:cNvPr>
          <p:cNvSpPr/>
          <p:nvPr/>
        </p:nvSpPr>
        <p:spPr>
          <a:xfrm>
            <a:off x="4662436" y="3144274"/>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Necesitas / </a:t>
            </a:r>
            <a:r>
              <a:rPr kumimoji="0" lang="en-GB" sz="2400" b="0" i="0" u="none" strike="noStrike" kern="0" cap="none" spc="0" normalizeH="0" baseline="0" noProof="0" dirty="0" err="1">
                <a:ln>
                  <a:noFill/>
                </a:ln>
                <a:effectLst/>
                <a:uLnTx/>
                <a:uFillTx/>
                <a:latin typeface="+mj-lt"/>
                <a:ea typeface="+mn-ea"/>
                <a:cs typeface="+mn-cs"/>
              </a:rPr>
              <a:t>necesito</a:t>
            </a:r>
            <a:r>
              <a:rPr kumimoji="0" lang="en-GB" sz="2400" b="0" i="0" u="none" strike="noStrike" kern="0" cap="none" spc="0" normalizeH="0" baseline="0" noProof="0" dirty="0">
                <a:ln>
                  <a:noFill/>
                </a:ln>
                <a:effectLst/>
                <a:uLnTx/>
                <a:uFillTx/>
                <a:latin typeface="+mj-lt"/>
                <a:ea typeface="+mn-ea"/>
                <a:cs typeface="+mn-cs"/>
              </a:rPr>
              <a:t> / necesita una tarea.</a:t>
            </a:r>
          </a:p>
        </p:txBody>
      </p:sp>
      <p:sp>
        <p:nvSpPr>
          <p:cNvPr id="49" name="Rounded Rectangle 27">
            <a:extLst>
              <a:ext uri="{FF2B5EF4-FFF2-40B4-BE49-F238E27FC236}">
                <a16:creationId xmlns:a16="http://schemas.microsoft.com/office/drawing/2014/main" id="{398FBA21-5C24-4912-A9A4-656A2D5A0B54}"/>
              </a:ext>
            </a:extLst>
          </p:cNvPr>
          <p:cNvSpPr/>
          <p:nvPr/>
        </p:nvSpPr>
        <p:spPr>
          <a:xfrm>
            <a:off x="4662436" y="1500556"/>
            <a:ext cx="5862415"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Llegas / llega / llego con José.</a:t>
            </a:r>
          </a:p>
        </p:txBody>
      </p:sp>
      <p:sp>
        <p:nvSpPr>
          <p:cNvPr id="50" name="TextBox 49">
            <a:extLst>
              <a:ext uri="{FF2B5EF4-FFF2-40B4-BE49-F238E27FC236}">
                <a16:creationId xmlns:a16="http://schemas.microsoft.com/office/drawing/2014/main" id="{D5B3FF7B-38B1-4D5E-8FAD-C6A3A38B526A}"/>
              </a:ext>
            </a:extLst>
          </p:cNvPr>
          <p:cNvSpPr txBox="1"/>
          <p:nvPr/>
        </p:nvSpPr>
        <p:spPr>
          <a:xfrm>
            <a:off x="105847" y="3654697"/>
            <a:ext cx="395414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6. “I forget some words.”</a:t>
            </a:r>
          </a:p>
        </p:txBody>
      </p:sp>
      <p:sp>
        <p:nvSpPr>
          <p:cNvPr id="51" name="Rounded Rectangle 29">
            <a:extLst>
              <a:ext uri="{FF2B5EF4-FFF2-40B4-BE49-F238E27FC236}">
                <a16:creationId xmlns:a16="http://schemas.microsoft.com/office/drawing/2014/main" id="{16FEED33-2566-487C-9EAE-AB1697161B16}"/>
              </a:ext>
            </a:extLst>
          </p:cNvPr>
          <p:cNvSpPr/>
          <p:nvPr/>
        </p:nvSpPr>
        <p:spPr>
          <a:xfrm>
            <a:off x="4662436" y="3675926"/>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Olvido / olvidas / olvida unas palabras.</a:t>
            </a:r>
          </a:p>
        </p:txBody>
      </p:sp>
      <p:sp>
        <p:nvSpPr>
          <p:cNvPr id="52" name="TextBox 51">
            <a:extLst>
              <a:ext uri="{FF2B5EF4-FFF2-40B4-BE49-F238E27FC236}">
                <a16:creationId xmlns:a16="http://schemas.microsoft.com/office/drawing/2014/main" id="{53A47AEB-262C-403A-B1C1-128EC38ECA24}"/>
              </a:ext>
            </a:extLst>
          </p:cNvPr>
          <p:cNvSpPr txBox="1"/>
          <p:nvPr/>
        </p:nvSpPr>
        <p:spPr>
          <a:xfrm>
            <a:off x="96259" y="4216145"/>
            <a:ext cx="432501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7. “You listen to a question.”</a:t>
            </a:r>
          </a:p>
        </p:txBody>
      </p:sp>
      <p:sp>
        <p:nvSpPr>
          <p:cNvPr id="53" name="Rounded Rectangle 31">
            <a:extLst>
              <a:ext uri="{FF2B5EF4-FFF2-40B4-BE49-F238E27FC236}">
                <a16:creationId xmlns:a16="http://schemas.microsoft.com/office/drawing/2014/main" id="{D97C9A6F-FD6B-48EF-89D0-2ECECAA1438A}"/>
              </a:ext>
            </a:extLst>
          </p:cNvPr>
          <p:cNvSpPr/>
          <p:nvPr/>
        </p:nvSpPr>
        <p:spPr>
          <a:xfrm>
            <a:off x="4662436" y="4216145"/>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Escucha / </a:t>
            </a:r>
            <a:r>
              <a:rPr kumimoji="0" lang="en-GB" sz="2400" b="0" i="0" u="none" strike="noStrike" kern="0" cap="none" spc="0" normalizeH="0" baseline="0" noProof="0" dirty="0" err="1">
                <a:ln>
                  <a:noFill/>
                </a:ln>
                <a:effectLst/>
                <a:uLnTx/>
                <a:uFillTx/>
                <a:latin typeface="+mj-lt"/>
                <a:ea typeface="+mn-ea"/>
                <a:cs typeface="+mn-cs"/>
              </a:rPr>
              <a:t>escucho</a:t>
            </a:r>
            <a:r>
              <a:rPr kumimoji="0" lang="en-GB" sz="2400" b="0" i="0" u="none" strike="noStrike" kern="0" cap="none" spc="0" normalizeH="0" baseline="0" noProof="0" dirty="0">
                <a:ln>
                  <a:noFill/>
                </a:ln>
                <a:effectLst/>
                <a:uLnTx/>
                <a:uFillTx/>
                <a:latin typeface="+mj-lt"/>
                <a:ea typeface="+mn-ea"/>
                <a:cs typeface="+mn-cs"/>
              </a:rPr>
              <a:t> / escuchas una pregunta.</a:t>
            </a:r>
          </a:p>
        </p:txBody>
      </p:sp>
      <p:sp>
        <p:nvSpPr>
          <p:cNvPr id="54" name="TextBox 53">
            <a:extLst>
              <a:ext uri="{FF2B5EF4-FFF2-40B4-BE49-F238E27FC236}">
                <a16:creationId xmlns:a16="http://schemas.microsoft.com/office/drawing/2014/main" id="{89FCCEFC-6949-49B8-AD31-B85B724C91FD}"/>
              </a:ext>
            </a:extLst>
          </p:cNvPr>
          <p:cNvSpPr txBox="1"/>
          <p:nvPr/>
        </p:nvSpPr>
        <p:spPr>
          <a:xfrm>
            <a:off x="96259" y="4771642"/>
            <a:ext cx="456617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8. “She needs to arrive early.”</a:t>
            </a:r>
          </a:p>
        </p:txBody>
      </p:sp>
      <p:sp>
        <p:nvSpPr>
          <p:cNvPr id="55" name="Rounded Rectangle 33">
            <a:extLst>
              <a:ext uri="{FF2B5EF4-FFF2-40B4-BE49-F238E27FC236}">
                <a16:creationId xmlns:a16="http://schemas.microsoft.com/office/drawing/2014/main" id="{2244CA86-3749-4B29-BAD3-AF049ABB0FC4}"/>
              </a:ext>
            </a:extLst>
          </p:cNvPr>
          <p:cNvSpPr/>
          <p:nvPr/>
        </p:nvSpPr>
        <p:spPr>
          <a:xfrm>
            <a:off x="4662436" y="4756364"/>
            <a:ext cx="7429081"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effectLst/>
                <a:uLnTx/>
                <a:uFillTx/>
                <a:latin typeface="+mj-lt"/>
                <a:ea typeface="+mn-ea"/>
                <a:cs typeface="+mn-cs"/>
              </a:rPr>
              <a:t>Necesitas</a:t>
            </a:r>
            <a:r>
              <a:rPr kumimoji="0" lang="en-GB" sz="2400" b="0" i="0" u="none" strike="noStrike" kern="0" cap="none" spc="0" normalizeH="0" baseline="0" noProof="0" dirty="0">
                <a:ln>
                  <a:noFill/>
                </a:ln>
                <a:effectLst/>
                <a:uLnTx/>
                <a:uFillTx/>
                <a:latin typeface="+mj-lt"/>
                <a:ea typeface="+mn-ea"/>
                <a:cs typeface="+mn-cs"/>
              </a:rPr>
              <a:t> / </a:t>
            </a:r>
            <a:r>
              <a:rPr kumimoji="0" lang="en-GB" sz="2400" b="0" i="0" u="none" strike="noStrike" kern="0" cap="none" spc="0" normalizeH="0" baseline="0" noProof="0" dirty="0" err="1">
                <a:ln>
                  <a:noFill/>
                </a:ln>
                <a:effectLst/>
                <a:uLnTx/>
                <a:uFillTx/>
                <a:latin typeface="+mj-lt"/>
                <a:ea typeface="+mn-ea"/>
                <a:cs typeface="+mn-cs"/>
              </a:rPr>
              <a:t>necesita</a:t>
            </a:r>
            <a:r>
              <a:rPr kumimoji="0" lang="en-GB" sz="2400" b="0" i="0" u="none" strike="noStrike" kern="0" cap="none" spc="0" normalizeH="0" baseline="0" noProof="0" dirty="0">
                <a:ln>
                  <a:noFill/>
                </a:ln>
                <a:effectLst/>
                <a:uLnTx/>
                <a:uFillTx/>
                <a:latin typeface="+mj-lt"/>
                <a:ea typeface="+mn-ea"/>
                <a:cs typeface="+mn-cs"/>
              </a:rPr>
              <a:t> / </a:t>
            </a:r>
            <a:r>
              <a:rPr kumimoji="0" lang="en-GB" sz="2400" b="0" i="0" u="none" strike="noStrike" kern="0" cap="none" spc="0" normalizeH="0" baseline="0" noProof="0" dirty="0" err="1">
                <a:ln>
                  <a:noFill/>
                </a:ln>
                <a:effectLst/>
                <a:uLnTx/>
                <a:uFillTx/>
                <a:latin typeface="+mj-lt"/>
                <a:ea typeface="+mn-ea"/>
                <a:cs typeface="+mn-cs"/>
              </a:rPr>
              <a:t>necesito</a:t>
            </a:r>
            <a:r>
              <a:rPr kumimoji="0" lang="en-GB" sz="2400" b="0" i="0" u="none" strike="noStrike" kern="0" cap="none" spc="0" normalizeH="0" baseline="0" noProof="0" dirty="0">
                <a:ln>
                  <a:noFill/>
                </a:ln>
                <a:effectLst/>
                <a:uLnTx/>
                <a:uFillTx/>
                <a:latin typeface="+mj-lt"/>
                <a:ea typeface="+mn-ea"/>
                <a:cs typeface="+mn-cs"/>
              </a:rPr>
              <a:t> llegar temprano.</a:t>
            </a:r>
          </a:p>
        </p:txBody>
      </p:sp>
      <p:sp>
        <p:nvSpPr>
          <p:cNvPr id="56" name="TextBox 55">
            <a:extLst>
              <a:ext uri="{FF2B5EF4-FFF2-40B4-BE49-F238E27FC236}">
                <a16:creationId xmlns:a16="http://schemas.microsoft.com/office/drawing/2014/main" id="{DF282AFB-3721-4E6C-9297-C90CA1196677}"/>
              </a:ext>
            </a:extLst>
          </p:cNvPr>
          <p:cNvSpPr txBox="1"/>
          <p:nvPr/>
        </p:nvSpPr>
        <p:spPr>
          <a:xfrm>
            <a:off x="96259" y="5288016"/>
            <a:ext cx="343071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9. “I buy magazines.”</a:t>
            </a:r>
          </a:p>
        </p:txBody>
      </p:sp>
      <p:sp>
        <p:nvSpPr>
          <p:cNvPr id="57" name="Rounded Rectangle 35">
            <a:extLst>
              <a:ext uri="{FF2B5EF4-FFF2-40B4-BE49-F238E27FC236}">
                <a16:creationId xmlns:a16="http://schemas.microsoft.com/office/drawing/2014/main" id="{ACFB29D5-CBF9-45D2-818E-1349DA111EFB}"/>
              </a:ext>
            </a:extLst>
          </p:cNvPr>
          <p:cNvSpPr/>
          <p:nvPr/>
        </p:nvSpPr>
        <p:spPr>
          <a:xfrm>
            <a:off x="4662435" y="5303294"/>
            <a:ext cx="7429081"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Compro / compra / compras revistas.</a:t>
            </a:r>
          </a:p>
        </p:txBody>
      </p:sp>
      <p:sp>
        <p:nvSpPr>
          <p:cNvPr id="58" name="TextBox 57">
            <a:extLst>
              <a:ext uri="{FF2B5EF4-FFF2-40B4-BE49-F238E27FC236}">
                <a16:creationId xmlns:a16="http://schemas.microsoft.com/office/drawing/2014/main" id="{3AE6A0EC-9951-450D-A83F-9B954DF1217A}"/>
              </a:ext>
            </a:extLst>
          </p:cNvPr>
          <p:cNvSpPr txBox="1"/>
          <p:nvPr/>
        </p:nvSpPr>
        <p:spPr>
          <a:xfrm>
            <a:off x="96259" y="5804390"/>
            <a:ext cx="432501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10. “You listen very well!”</a:t>
            </a:r>
          </a:p>
        </p:txBody>
      </p:sp>
      <p:sp>
        <p:nvSpPr>
          <p:cNvPr id="59" name="Rounded Rectangle 37">
            <a:extLst>
              <a:ext uri="{FF2B5EF4-FFF2-40B4-BE49-F238E27FC236}">
                <a16:creationId xmlns:a16="http://schemas.microsoft.com/office/drawing/2014/main" id="{59F10180-9C01-45B8-9BC0-78BA34C2730D}"/>
              </a:ext>
            </a:extLst>
          </p:cNvPr>
          <p:cNvSpPr/>
          <p:nvPr/>
        </p:nvSpPr>
        <p:spPr>
          <a:xfrm>
            <a:off x="4662435" y="5819668"/>
            <a:ext cx="6561573"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¡Escucha / </a:t>
            </a:r>
            <a:r>
              <a:rPr kumimoji="0" lang="en-GB" sz="2400" b="0" i="0" u="none" strike="noStrike" kern="0" cap="none" spc="0" normalizeH="0" baseline="0" noProof="0" dirty="0" err="1">
                <a:ln>
                  <a:noFill/>
                </a:ln>
                <a:effectLst/>
                <a:uLnTx/>
                <a:uFillTx/>
                <a:latin typeface="+mj-lt"/>
                <a:ea typeface="+mn-ea"/>
                <a:cs typeface="+mn-cs"/>
              </a:rPr>
              <a:t>escucho</a:t>
            </a:r>
            <a:r>
              <a:rPr kumimoji="0" lang="en-GB" sz="2400" b="0" i="0" u="none" strike="noStrike" kern="0" cap="none" spc="0" normalizeH="0" baseline="0" noProof="0" dirty="0">
                <a:ln>
                  <a:noFill/>
                </a:ln>
                <a:effectLst/>
                <a:uLnTx/>
                <a:uFillTx/>
                <a:latin typeface="+mj-lt"/>
                <a:ea typeface="+mn-ea"/>
                <a:cs typeface="+mn-cs"/>
              </a:rPr>
              <a:t> / escuchas muy bien!</a:t>
            </a:r>
          </a:p>
        </p:txBody>
      </p:sp>
      <p:sp>
        <p:nvSpPr>
          <p:cNvPr id="60" name="TextBox 59">
            <a:extLst>
              <a:ext uri="{FF2B5EF4-FFF2-40B4-BE49-F238E27FC236}">
                <a16:creationId xmlns:a16="http://schemas.microsoft.com/office/drawing/2014/main" id="{8ACED802-B39A-4B97-B56F-9D417BAE64B1}"/>
              </a:ext>
            </a:extLst>
          </p:cNvPr>
          <p:cNvSpPr txBox="1"/>
          <p:nvPr/>
        </p:nvSpPr>
        <p:spPr>
          <a:xfrm>
            <a:off x="122117" y="32870"/>
            <a:ext cx="1259058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effectLst/>
                <a:uLnTx/>
                <a:uFillTx/>
                <a:latin typeface="+mj-lt"/>
              </a:rPr>
              <a:t>You overhear the head of languages talking to a new teacher.</a:t>
            </a:r>
          </a:p>
        </p:txBody>
      </p:sp>
      <p:sp>
        <p:nvSpPr>
          <p:cNvPr id="61" name="TextBox 60">
            <a:extLst>
              <a:ext uri="{FF2B5EF4-FFF2-40B4-BE49-F238E27FC236}">
                <a16:creationId xmlns:a16="http://schemas.microsoft.com/office/drawing/2014/main" id="{007230DF-EC89-4D7D-9830-8EFF3D56633C}"/>
              </a:ext>
            </a:extLst>
          </p:cNvPr>
          <p:cNvSpPr txBox="1"/>
          <p:nvPr/>
        </p:nvSpPr>
        <p:spPr>
          <a:xfrm>
            <a:off x="105847" y="391242"/>
            <a:ext cx="1109555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effectLst/>
                <a:uLnTx/>
                <a:uFillTx/>
                <a:latin typeface="+mj-lt"/>
              </a:rPr>
              <a:t>You challenge yourself to translate into Spanish. Choose the correct verb.</a:t>
            </a:r>
          </a:p>
        </p:txBody>
      </p:sp>
      <p:sp>
        <p:nvSpPr>
          <p:cNvPr id="72" name="Title 71">
            <a:extLst>
              <a:ext uri="{FF2B5EF4-FFF2-40B4-BE49-F238E27FC236}">
                <a16:creationId xmlns:a16="http://schemas.microsoft.com/office/drawing/2014/main" id="{19096931-FBAC-4781-AD20-A8E1AA82933E}"/>
              </a:ext>
            </a:extLst>
          </p:cNvPr>
          <p:cNvSpPr>
            <a:spLocks noGrp="1"/>
          </p:cNvSpPr>
          <p:nvPr>
            <p:ph type="title"/>
          </p:nvPr>
        </p:nvSpPr>
        <p:spPr>
          <a:xfrm>
            <a:off x="11230308" y="-192339"/>
            <a:ext cx="726743" cy="1325563"/>
          </a:xfrm>
        </p:spPr>
        <p:txBody>
          <a:bodyPr/>
          <a:lstStyle/>
          <a:p>
            <a:r>
              <a:rPr lang="en-GB" sz="2000" b="1" i="0" kern="1200" spc="0" baseline="0" dirty="0">
                <a:ln>
                  <a:noFill/>
                </a:ln>
                <a:solidFill>
                  <a:srgbClr val="FFFFFF"/>
                </a:solidFill>
                <a:effectLst/>
                <a:latin typeface="Century Gothic" panose="020B0502020202020204" pitchFamily="34" charset="0"/>
                <a:ea typeface="+mn-ea"/>
                <a:cs typeface="+mn-cs"/>
              </a:rPr>
              <a:t>leer</a:t>
            </a:r>
            <a:endParaRPr lang="en-GB" dirty="0"/>
          </a:p>
        </p:txBody>
      </p:sp>
    </p:spTree>
    <p:extLst>
      <p:ext uri="{BB962C8B-B14F-4D97-AF65-F5344CB8AC3E}">
        <p14:creationId xmlns:p14="http://schemas.microsoft.com/office/powerpoint/2010/main" val="439887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1201400" y="258166"/>
            <a:ext cx="726743" cy="400919"/>
          </a:xfrm>
          <a:prstGeom prst="round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B1DD5D36-14DD-425F-BCB7-D01085A58A5B}"/>
              </a:ext>
            </a:extLst>
          </p:cNvPr>
          <p:cNvSpPr txBox="1"/>
          <p:nvPr/>
        </p:nvSpPr>
        <p:spPr>
          <a:xfrm>
            <a:off x="96259" y="929916"/>
            <a:ext cx="413409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1. “You use some books.”</a:t>
            </a:r>
          </a:p>
        </p:txBody>
      </p:sp>
      <p:sp>
        <p:nvSpPr>
          <p:cNvPr id="41" name="Rounded Rectangle 3">
            <a:extLst>
              <a:ext uri="{FF2B5EF4-FFF2-40B4-BE49-F238E27FC236}">
                <a16:creationId xmlns:a16="http://schemas.microsoft.com/office/drawing/2014/main" id="{1122EF29-49DB-4D4C-B9C6-B802A434E8E6}"/>
              </a:ext>
            </a:extLst>
          </p:cNvPr>
          <p:cNvSpPr/>
          <p:nvPr/>
        </p:nvSpPr>
        <p:spPr>
          <a:xfrm>
            <a:off x="4662438" y="929916"/>
            <a:ext cx="5862415"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Uso / usas / usa unos libros.</a:t>
            </a:r>
          </a:p>
        </p:txBody>
      </p:sp>
      <p:sp>
        <p:nvSpPr>
          <p:cNvPr id="42" name="TextBox 41">
            <a:extLst>
              <a:ext uri="{FF2B5EF4-FFF2-40B4-BE49-F238E27FC236}">
                <a16:creationId xmlns:a16="http://schemas.microsoft.com/office/drawing/2014/main" id="{64D21BB4-FE94-44A1-9101-37B47F95AEAA}"/>
              </a:ext>
            </a:extLst>
          </p:cNvPr>
          <p:cNvSpPr txBox="1"/>
          <p:nvPr/>
        </p:nvSpPr>
        <p:spPr>
          <a:xfrm>
            <a:off x="96259" y="1464049"/>
            <a:ext cx="350364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2. “I arrive with José.”</a:t>
            </a:r>
          </a:p>
        </p:txBody>
      </p:sp>
      <p:sp>
        <p:nvSpPr>
          <p:cNvPr id="43" name="TextBox 42">
            <a:extLst>
              <a:ext uri="{FF2B5EF4-FFF2-40B4-BE49-F238E27FC236}">
                <a16:creationId xmlns:a16="http://schemas.microsoft.com/office/drawing/2014/main" id="{231A6165-DCE6-4194-9A8A-D89448E3BDF6}"/>
              </a:ext>
            </a:extLst>
          </p:cNvPr>
          <p:cNvSpPr txBox="1"/>
          <p:nvPr/>
        </p:nvSpPr>
        <p:spPr>
          <a:xfrm>
            <a:off x="96260" y="2020135"/>
            <a:ext cx="37247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3. “He arrives by car.”</a:t>
            </a:r>
          </a:p>
        </p:txBody>
      </p:sp>
      <p:sp>
        <p:nvSpPr>
          <p:cNvPr id="44" name="Rounded Rectangle 16">
            <a:extLst>
              <a:ext uri="{FF2B5EF4-FFF2-40B4-BE49-F238E27FC236}">
                <a16:creationId xmlns:a16="http://schemas.microsoft.com/office/drawing/2014/main" id="{A3F28B63-511B-432E-88FD-7FD864D9A501}"/>
              </a:ext>
            </a:extLst>
          </p:cNvPr>
          <p:cNvSpPr/>
          <p:nvPr/>
        </p:nvSpPr>
        <p:spPr>
          <a:xfrm>
            <a:off x="4662436" y="2063716"/>
            <a:ext cx="5856591" cy="419882"/>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Llego / llega / llegas en coche.</a:t>
            </a:r>
          </a:p>
        </p:txBody>
      </p:sp>
      <p:sp>
        <p:nvSpPr>
          <p:cNvPr id="45" name="TextBox 44">
            <a:extLst>
              <a:ext uri="{FF2B5EF4-FFF2-40B4-BE49-F238E27FC236}">
                <a16:creationId xmlns:a16="http://schemas.microsoft.com/office/drawing/2014/main" id="{41FC2005-F2F5-487F-84F7-A47EC1F1116A}"/>
              </a:ext>
            </a:extLst>
          </p:cNvPr>
          <p:cNvSpPr txBox="1"/>
          <p:nvPr/>
        </p:nvSpPr>
        <p:spPr>
          <a:xfrm>
            <a:off x="96259" y="2591927"/>
            <a:ext cx="399434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4. “You buy some things.”</a:t>
            </a:r>
          </a:p>
        </p:txBody>
      </p:sp>
      <p:sp>
        <p:nvSpPr>
          <p:cNvPr id="46" name="Rounded Rectangle 19">
            <a:extLst>
              <a:ext uri="{FF2B5EF4-FFF2-40B4-BE49-F238E27FC236}">
                <a16:creationId xmlns:a16="http://schemas.microsoft.com/office/drawing/2014/main" id="{05DE1F45-AEE2-45A4-AB24-EE1ACDCE259F}"/>
              </a:ext>
            </a:extLst>
          </p:cNvPr>
          <p:cNvSpPr/>
          <p:nvPr/>
        </p:nvSpPr>
        <p:spPr>
          <a:xfrm>
            <a:off x="4662436" y="2601357"/>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Compra / compras / compro unas cosas.</a:t>
            </a:r>
          </a:p>
        </p:txBody>
      </p:sp>
      <p:sp>
        <p:nvSpPr>
          <p:cNvPr id="47" name="TextBox 46">
            <a:extLst>
              <a:ext uri="{FF2B5EF4-FFF2-40B4-BE49-F238E27FC236}">
                <a16:creationId xmlns:a16="http://schemas.microsoft.com/office/drawing/2014/main" id="{62DA2051-F290-40FA-83E6-2F4503C80AB0}"/>
              </a:ext>
            </a:extLst>
          </p:cNvPr>
          <p:cNvSpPr txBox="1"/>
          <p:nvPr/>
        </p:nvSpPr>
        <p:spPr>
          <a:xfrm>
            <a:off x="105847" y="3153375"/>
            <a:ext cx="37247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5. “He needs a task.”</a:t>
            </a:r>
          </a:p>
        </p:txBody>
      </p:sp>
      <p:sp>
        <p:nvSpPr>
          <p:cNvPr id="48" name="Rounded Rectangle 23">
            <a:extLst>
              <a:ext uri="{FF2B5EF4-FFF2-40B4-BE49-F238E27FC236}">
                <a16:creationId xmlns:a16="http://schemas.microsoft.com/office/drawing/2014/main" id="{BBA8B50E-FC9D-4969-BE07-9A98299DF9F4}"/>
              </a:ext>
            </a:extLst>
          </p:cNvPr>
          <p:cNvSpPr/>
          <p:nvPr/>
        </p:nvSpPr>
        <p:spPr>
          <a:xfrm>
            <a:off x="4662436" y="3144274"/>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Necesitas / </a:t>
            </a:r>
            <a:r>
              <a:rPr kumimoji="0" lang="en-GB" sz="2400" b="0" i="0" u="none" strike="noStrike" kern="0" cap="none" spc="0" normalizeH="0" baseline="0" noProof="0" dirty="0" err="1">
                <a:ln>
                  <a:noFill/>
                </a:ln>
                <a:effectLst/>
                <a:uLnTx/>
                <a:uFillTx/>
                <a:latin typeface="+mj-lt"/>
                <a:ea typeface="+mn-ea"/>
                <a:cs typeface="+mn-cs"/>
              </a:rPr>
              <a:t>necesito</a:t>
            </a:r>
            <a:r>
              <a:rPr kumimoji="0" lang="en-GB" sz="2400" b="0" i="0" u="none" strike="noStrike" kern="0" cap="none" spc="0" normalizeH="0" baseline="0" noProof="0" dirty="0">
                <a:ln>
                  <a:noFill/>
                </a:ln>
                <a:effectLst/>
                <a:uLnTx/>
                <a:uFillTx/>
                <a:latin typeface="+mj-lt"/>
                <a:ea typeface="+mn-ea"/>
                <a:cs typeface="+mn-cs"/>
              </a:rPr>
              <a:t> / necesita una tarea.</a:t>
            </a:r>
          </a:p>
        </p:txBody>
      </p:sp>
      <p:sp>
        <p:nvSpPr>
          <p:cNvPr id="49" name="Rounded Rectangle 27">
            <a:extLst>
              <a:ext uri="{FF2B5EF4-FFF2-40B4-BE49-F238E27FC236}">
                <a16:creationId xmlns:a16="http://schemas.microsoft.com/office/drawing/2014/main" id="{398FBA21-5C24-4912-A9A4-656A2D5A0B54}"/>
              </a:ext>
            </a:extLst>
          </p:cNvPr>
          <p:cNvSpPr/>
          <p:nvPr/>
        </p:nvSpPr>
        <p:spPr>
          <a:xfrm>
            <a:off x="4662436" y="1500556"/>
            <a:ext cx="5862415"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Llegas / llega / llego con José.</a:t>
            </a:r>
          </a:p>
        </p:txBody>
      </p:sp>
      <p:sp>
        <p:nvSpPr>
          <p:cNvPr id="50" name="TextBox 49">
            <a:extLst>
              <a:ext uri="{FF2B5EF4-FFF2-40B4-BE49-F238E27FC236}">
                <a16:creationId xmlns:a16="http://schemas.microsoft.com/office/drawing/2014/main" id="{D5B3FF7B-38B1-4D5E-8FAD-C6A3A38B526A}"/>
              </a:ext>
            </a:extLst>
          </p:cNvPr>
          <p:cNvSpPr txBox="1"/>
          <p:nvPr/>
        </p:nvSpPr>
        <p:spPr>
          <a:xfrm>
            <a:off x="105847" y="3654697"/>
            <a:ext cx="395414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6. “I forget some words.”</a:t>
            </a:r>
          </a:p>
        </p:txBody>
      </p:sp>
      <p:sp>
        <p:nvSpPr>
          <p:cNvPr id="51" name="Rounded Rectangle 29">
            <a:extLst>
              <a:ext uri="{FF2B5EF4-FFF2-40B4-BE49-F238E27FC236}">
                <a16:creationId xmlns:a16="http://schemas.microsoft.com/office/drawing/2014/main" id="{16FEED33-2566-487C-9EAE-AB1697161B16}"/>
              </a:ext>
            </a:extLst>
          </p:cNvPr>
          <p:cNvSpPr/>
          <p:nvPr/>
        </p:nvSpPr>
        <p:spPr>
          <a:xfrm>
            <a:off x="4662436" y="3675926"/>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Olvido / olvidas / olvida unas palabras.</a:t>
            </a:r>
          </a:p>
        </p:txBody>
      </p:sp>
      <p:sp>
        <p:nvSpPr>
          <p:cNvPr id="52" name="TextBox 51">
            <a:extLst>
              <a:ext uri="{FF2B5EF4-FFF2-40B4-BE49-F238E27FC236}">
                <a16:creationId xmlns:a16="http://schemas.microsoft.com/office/drawing/2014/main" id="{53A47AEB-262C-403A-B1C1-128EC38ECA24}"/>
              </a:ext>
            </a:extLst>
          </p:cNvPr>
          <p:cNvSpPr txBox="1"/>
          <p:nvPr/>
        </p:nvSpPr>
        <p:spPr>
          <a:xfrm>
            <a:off x="96259" y="4216145"/>
            <a:ext cx="432501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7. “You listen to a question.”</a:t>
            </a:r>
          </a:p>
        </p:txBody>
      </p:sp>
      <p:sp>
        <p:nvSpPr>
          <p:cNvPr id="53" name="Rounded Rectangle 31">
            <a:extLst>
              <a:ext uri="{FF2B5EF4-FFF2-40B4-BE49-F238E27FC236}">
                <a16:creationId xmlns:a16="http://schemas.microsoft.com/office/drawing/2014/main" id="{D97C9A6F-FD6B-48EF-89D0-2ECECAA1438A}"/>
              </a:ext>
            </a:extLst>
          </p:cNvPr>
          <p:cNvSpPr/>
          <p:nvPr/>
        </p:nvSpPr>
        <p:spPr>
          <a:xfrm>
            <a:off x="4662436" y="4216145"/>
            <a:ext cx="7429080"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Escucha / </a:t>
            </a:r>
            <a:r>
              <a:rPr kumimoji="0" lang="en-GB" sz="2400" b="0" i="0" u="none" strike="noStrike" kern="0" cap="none" spc="0" normalizeH="0" baseline="0" noProof="0" dirty="0" err="1">
                <a:ln>
                  <a:noFill/>
                </a:ln>
                <a:effectLst/>
                <a:uLnTx/>
                <a:uFillTx/>
                <a:latin typeface="+mj-lt"/>
                <a:ea typeface="+mn-ea"/>
                <a:cs typeface="+mn-cs"/>
              </a:rPr>
              <a:t>escucho</a:t>
            </a:r>
            <a:r>
              <a:rPr kumimoji="0" lang="en-GB" sz="2400" b="0" i="0" u="none" strike="noStrike" kern="0" cap="none" spc="0" normalizeH="0" baseline="0" noProof="0" dirty="0">
                <a:ln>
                  <a:noFill/>
                </a:ln>
                <a:effectLst/>
                <a:uLnTx/>
                <a:uFillTx/>
                <a:latin typeface="+mj-lt"/>
                <a:ea typeface="+mn-ea"/>
                <a:cs typeface="+mn-cs"/>
              </a:rPr>
              <a:t> / escuchas una pregunta.</a:t>
            </a:r>
          </a:p>
        </p:txBody>
      </p:sp>
      <p:sp>
        <p:nvSpPr>
          <p:cNvPr id="54" name="TextBox 53">
            <a:extLst>
              <a:ext uri="{FF2B5EF4-FFF2-40B4-BE49-F238E27FC236}">
                <a16:creationId xmlns:a16="http://schemas.microsoft.com/office/drawing/2014/main" id="{89FCCEFC-6949-49B8-AD31-B85B724C91FD}"/>
              </a:ext>
            </a:extLst>
          </p:cNvPr>
          <p:cNvSpPr txBox="1"/>
          <p:nvPr/>
        </p:nvSpPr>
        <p:spPr>
          <a:xfrm>
            <a:off x="96259" y="4771642"/>
            <a:ext cx="456617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8. “She needs to arrive early.”</a:t>
            </a:r>
          </a:p>
        </p:txBody>
      </p:sp>
      <p:sp>
        <p:nvSpPr>
          <p:cNvPr id="55" name="Rounded Rectangle 33">
            <a:extLst>
              <a:ext uri="{FF2B5EF4-FFF2-40B4-BE49-F238E27FC236}">
                <a16:creationId xmlns:a16="http://schemas.microsoft.com/office/drawing/2014/main" id="{2244CA86-3749-4B29-BAD3-AF049ABB0FC4}"/>
              </a:ext>
            </a:extLst>
          </p:cNvPr>
          <p:cNvSpPr/>
          <p:nvPr/>
        </p:nvSpPr>
        <p:spPr>
          <a:xfrm>
            <a:off x="4662436" y="4756364"/>
            <a:ext cx="7429081"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effectLst/>
                <a:uLnTx/>
                <a:uFillTx/>
                <a:latin typeface="+mj-lt"/>
                <a:ea typeface="+mn-ea"/>
                <a:cs typeface="+mn-cs"/>
              </a:rPr>
              <a:t>Necesitas</a:t>
            </a:r>
            <a:r>
              <a:rPr kumimoji="0" lang="en-GB" sz="2400" b="0" i="0" u="none" strike="noStrike" kern="0" cap="none" spc="0" normalizeH="0" baseline="0" noProof="0" dirty="0">
                <a:ln>
                  <a:noFill/>
                </a:ln>
                <a:effectLst/>
                <a:uLnTx/>
                <a:uFillTx/>
                <a:latin typeface="+mj-lt"/>
                <a:ea typeface="+mn-ea"/>
                <a:cs typeface="+mn-cs"/>
              </a:rPr>
              <a:t> / </a:t>
            </a:r>
            <a:r>
              <a:rPr kumimoji="0" lang="en-GB" sz="2400" b="0" i="0" u="none" strike="noStrike" kern="0" cap="none" spc="0" normalizeH="0" baseline="0" noProof="0" dirty="0" err="1">
                <a:ln>
                  <a:noFill/>
                </a:ln>
                <a:effectLst/>
                <a:uLnTx/>
                <a:uFillTx/>
                <a:latin typeface="+mj-lt"/>
                <a:ea typeface="+mn-ea"/>
                <a:cs typeface="+mn-cs"/>
              </a:rPr>
              <a:t>necesita</a:t>
            </a:r>
            <a:r>
              <a:rPr kumimoji="0" lang="en-GB" sz="2400" b="0" i="0" u="none" strike="noStrike" kern="0" cap="none" spc="0" normalizeH="0" baseline="0" noProof="0" dirty="0">
                <a:ln>
                  <a:noFill/>
                </a:ln>
                <a:effectLst/>
                <a:uLnTx/>
                <a:uFillTx/>
                <a:latin typeface="+mj-lt"/>
                <a:ea typeface="+mn-ea"/>
                <a:cs typeface="+mn-cs"/>
              </a:rPr>
              <a:t> / </a:t>
            </a:r>
            <a:r>
              <a:rPr kumimoji="0" lang="en-GB" sz="2400" b="0" i="0" u="none" strike="noStrike" kern="0" cap="none" spc="0" normalizeH="0" baseline="0" noProof="0" dirty="0" err="1">
                <a:ln>
                  <a:noFill/>
                </a:ln>
                <a:effectLst/>
                <a:uLnTx/>
                <a:uFillTx/>
                <a:latin typeface="+mj-lt"/>
                <a:ea typeface="+mn-ea"/>
                <a:cs typeface="+mn-cs"/>
              </a:rPr>
              <a:t>necesito</a:t>
            </a:r>
            <a:r>
              <a:rPr kumimoji="0" lang="en-GB" sz="2400" b="0" i="0" u="none" strike="noStrike" kern="0" cap="none" spc="0" normalizeH="0" baseline="0" noProof="0" dirty="0">
                <a:ln>
                  <a:noFill/>
                </a:ln>
                <a:effectLst/>
                <a:uLnTx/>
                <a:uFillTx/>
                <a:latin typeface="+mj-lt"/>
                <a:ea typeface="+mn-ea"/>
                <a:cs typeface="+mn-cs"/>
              </a:rPr>
              <a:t> llegar temprano.</a:t>
            </a:r>
          </a:p>
        </p:txBody>
      </p:sp>
      <p:sp>
        <p:nvSpPr>
          <p:cNvPr id="56" name="TextBox 55">
            <a:extLst>
              <a:ext uri="{FF2B5EF4-FFF2-40B4-BE49-F238E27FC236}">
                <a16:creationId xmlns:a16="http://schemas.microsoft.com/office/drawing/2014/main" id="{DF282AFB-3721-4E6C-9297-C90CA1196677}"/>
              </a:ext>
            </a:extLst>
          </p:cNvPr>
          <p:cNvSpPr txBox="1"/>
          <p:nvPr/>
        </p:nvSpPr>
        <p:spPr>
          <a:xfrm>
            <a:off x="96259" y="5288016"/>
            <a:ext cx="343071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9. “I buy magazines.”</a:t>
            </a:r>
          </a:p>
        </p:txBody>
      </p:sp>
      <p:sp>
        <p:nvSpPr>
          <p:cNvPr id="57" name="Rounded Rectangle 35">
            <a:extLst>
              <a:ext uri="{FF2B5EF4-FFF2-40B4-BE49-F238E27FC236}">
                <a16:creationId xmlns:a16="http://schemas.microsoft.com/office/drawing/2014/main" id="{ACFB29D5-CBF9-45D2-818E-1349DA111EFB}"/>
              </a:ext>
            </a:extLst>
          </p:cNvPr>
          <p:cNvSpPr/>
          <p:nvPr/>
        </p:nvSpPr>
        <p:spPr>
          <a:xfrm>
            <a:off x="4662435" y="5303294"/>
            <a:ext cx="7429081"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Compro / compra / compras revistas.</a:t>
            </a:r>
          </a:p>
        </p:txBody>
      </p:sp>
      <p:sp>
        <p:nvSpPr>
          <p:cNvPr id="58" name="TextBox 57">
            <a:extLst>
              <a:ext uri="{FF2B5EF4-FFF2-40B4-BE49-F238E27FC236}">
                <a16:creationId xmlns:a16="http://schemas.microsoft.com/office/drawing/2014/main" id="{3AE6A0EC-9951-450D-A83F-9B954DF1217A}"/>
              </a:ext>
            </a:extLst>
          </p:cNvPr>
          <p:cNvSpPr txBox="1"/>
          <p:nvPr/>
        </p:nvSpPr>
        <p:spPr>
          <a:xfrm>
            <a:off x="96259" y="5804390"/>
            <a:ext cx="432501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effectLst/>
                <a:uLnTx/>
                <a:uFillTx/>
                <a:latin typeface="+mj-lt"/>
              </a:rPr>
              <a:t>10. “You listen very well!”</a:t>
            </a:r>
          </a:p>
        </p:txBody>
      </p:sp>
      <p:sp>
        <p:nvSpPr>
          <p:cNvPr id="59" name="Rounded Rectangle 37">
            <a:extLst>
              <a:ext uri="{FF2B5EF4-FFF2-40B4-BE49-F238E27FC236}">
                <a16:creationId xmlns:a16="http://schemas.microsoft.com/office/drawing/2014/main" id="{59F10180-9C01-45B8-9BC0-78BA34C2730D}"/>
              </a:ext>
            </a:extLst>
          </p:cNvPr>
          <p:cNvSpPr/>
          <p:nvPr/>
        </p:nvSpPr>
        <p:spPr>
          <a:xfrm>
            <a:off x="4662435" y="5819668"/>
            <a:ext cx="6561573" cy="425158"/>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effectLst/>
                <a:uLnTx/>
                <a:uFillTx/>
                <a:latin typeface="+mj-lt"/>
                <a:ea typeface="+mn-ea"/>
                <a:cs typeface="+mn-cs"/>
              </a:rPr>
              <a:t>¡Escucha / </a:t>
            </a:r>
            <a:r>
              <a:rPr kumimoji="0" lang="en-GB" sz="2400" b="0" i="0" u="none" strike="noStrike" kern="0" cap="none" spc="0" normalizeH="0" baseline="0" noProof="0" dirty="0" err="1">
                <a:ln>
                  <a:noFill/>
                </a:ln>
                <a:effectLst/>
                <a:uLnTx/>
                <a:uFillTx/>
                <a:latin typeface="+mj-lt"/>
                <a:ea typeface="+mn-ea"/>
                <a:cs typeface="+mn-cs"/>
              </a:rPr>
              <a:t>escucho</a:t>
            </a:r>
            <a:r>
              <a:rPr kumimoji="0" lang="en-GB" sz="2400" b="0" i="0" u="none" strike="noStrike" kern="0" cap="none" spc="0" normalizeH="0" baseline="0" noProof="0" dirty="0">
                <a:ln>
                  <a:noFill/>
                </a:ln>
                <a:effectLst/>
                <a:uLnTx/>
                <a:uFillTx/>
                <a:latin typeface="+mj-lt"/>
                <a:ea typeface="+mn-ea"/>
                <a:cs typeface="+mn-cs"/>
              </a:rPr>
              <a:t> / escuchas muy bien!</a:t>
            </a:r>
          </a:p>
        </p:txBody>
      </p:sp>
      <p:sp>
        <p:nvSpPr>
          <p:cNvPr id="60" name="TextBox 59">
            <a:extLst>
              <a:ext uri="{FF2B5EF4-FFF2-40B4-BE49-F238E27FC236}">
                <a16:creationId xmlns:a16="http://schemas.microsoft.com/office/drawing/2014/main" id="{8ACED802-B39A-4B97-B56F-9D417BAE64B1}"/>
              </a:ext>
            </a:extLst>
          </p:cNvPr>
          <p:cNvSpPr txBox="1"/>
          <p:nvPr/>
        </p:nvSpPr>
        <p:spPr>
          <a:xfrm>
            <a:off x="122117" y="32870"/>
            <a:ext cx="1259058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effectLst/>
                <a:uLnTx/>
                <a:uFillTx/>
                <a:latin typeface="+mj-lt"/>
              </a:rPr>
              <a:t>You overhear the head of languages talking to a new teacher.</a:t>
            </a:r>
          </a:p>
        </p:txBody>
      </p:sp>
      <p:sp>
        <p:nvSpPr>
          <p:cNvPr id="61" name="TextBox 60">
            <a:extLst>
              <a:ext uri="{FF2B5EF4-FFF2-40B4-BE49-F238E27FC236}">
                <a16:creationId xmlns:a16="http://schemas.microsoft.com/office/drawing/2014/main" id="{007230DF-EC89-4D7D-9830-8EFF3D56633C}"/>
              </a:ext>
            </a:extLst>
          </p:cNvPr>
          <p:cNvSpPr txBox="1"/>
          <p:nvPr/>
        </p:nvSpPr>
        <p:spPr>
          <a:xfrm>
            <a:off x="105847" y="391242"/>
            <a:ext cx="1109555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effectLst/>
                <a:uLnTx/>
                <a:uFillTx/>
                <a:latin typeface="+mj-lt"/>
              </a:rPr>
              <a:t>You challenge yourself to translate into Spanish. Choose the correct verb.</a:t>
            </a:r>
          </a:p>
        </p:txBody>
      </p:sp>
      <p:sp>
        <p:nvSpPr>
          <p:cNvPr id="62" name="Oval 61">
            <a:extLst>
              <a:ext uri="{FF2B5EF4-FFF2-40B4-BE49-F238E27FC236}">
                <a16:creationId xmlns:a16="http://schemas.microsoft.com/office/drawing/2014/main" id="{CE5E802B-773F-45A6-BE2A-37C7F7414A4B}"/>
              </a:ext>
            </a:extLst>
          </p:cNvPr>
          <p:cNvSpPr/>
          <p:nvPr/>
        </p:nvSpPr>
        <p:spPr>
          <a:xfrm>
            <a:off x="5519057" y="896188"/>
            <a:ext cx="791308"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63" name="Oval 62">
            <a:extLst>
              <a:ext uri="{FF2B5EF4-FFF2-40B4-BE49-F238E27FC236}">
                <a16:creationId xmlns:a16="http://schemas.microsoft.com/office/drawing/2014/main" id="{C2FFE53D-31B5-4249-BEDF-A1463A21B560}"/>
              </a:ext>
            </a:extLst>
          </p:cNvPr>
          <p:cNvSpPr/>
          <p:nvPr/>
        </p:nvSpPr>
        <p:spPr>
          <a:xfrm>
            <a:off x="6856725" y="1467654"/>
            <a:ext cx="991037"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64" name="Oval 63">
            <a:extLst>
              <a:ext uri="{FF2B5EF4-FFF2-40B4-BE49-F238E27FC236}">
                <a16:creationId xmlns:a16="http://schemas.microsoft.com/office/drawing/2014/main" id="{DBE5004B-7F15-466A-83D0-FFD957A1D1F9}"/>
              </a:ext>
            </a:extLst>
          </p:cNvPr>
          <p:cNvSpPr/>
          <p:nvPr/>
        </p:nvSpPr>
        <p:spPr>
          <a:xfrm>
            <a:off x="5736971" y="2011590"/>
            <a:ext cx="991037"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65" name="Oval 64">
            <a:extLst>
              <a:ext uri="{FF2B5EF4-FFF2-40B4-BE49-F238E27FC236}">
                <a16:creationId xmlns:a16="http://schemas.microsoft.com/office/drawing/2014/main" id="{E629093E-C48C-43AA-91B5-BED68AB3E837}"/>
              </a:ext>
            </a:extLst>
          </p:cNvPr>
          <p:cNvSpPr/>
          <p:nvPr/>
        </p:nvSpPr>
        <p:spPr>
          <a:xfrm>
            <a:off x="6162907" y="2575147"/>
            <a:ext cx="1629307"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66" name="Oval 65">
            <a:extLst>
              <a:ext uri="{FF2B5EF4-FFF2-40B4-BE49-F238E27FC236}">
                <a16:creationId xmlns:a16="http://schemas.microsoft.com/office/drawing/2014/main" id="{EFF02CEA-D281-4CF0-9382-3A1432F32918}"/>
              </a:ext>
            </a:extLst>
          </p:cNvPr>
          <p:cNvSpPr/>
          <p:nvPr/>
        </p:nvSpPr>
        <p:spPr>
          <a:xfrm>
            <a:off x="7809442" y="3109280"/>
            <a:ext cx="1629307"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67" name="Oval 66">
            <a:extLst>
              <a:ext uri="{FF2B5EF4-FFF2-40B4-BE49-F238E27FC236}">
                <a16:creationId xmlns:a16="http://schemas.microsoft.com/office/drawing/2014/main" id="{1BD6E887-C520-4C56-B9CB-77785C05E532}"/>
              </a:ext>
            </a:extLst>
          </p:cNvPr>
          <p:cNvSpPr/>
          <p:nvPr/>
        </p:nvSpPr>
        <p:spPr>
          <a:xfrm>
            <a:off x="4582048" y="3632120"/>
            <a:ext cx="1277615"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68" name="Oval 67">
            <a:extLst>
              <a:ext uri="{FF2B5EF4-FFF2-40B4-BE49-F238E27FC236}">
                <a16:creationId xmlns:a16="http://schemas.microsoft.com/office/drawing/2014/main" id="{8C99EC1A-5BF3-4EAA-92D6-0EE0E714D921}"/>
              </a:ext>
            </a:extLst>
          </p:cNvPr>
          <p:cNvSpPr/>
          <p:nvPr/>
        </p:nvSpPr>
        <p:spPr>
          <a:xfrm>
            <a:off x="7738168" y="4165321"/>
            <a:ext cx="1700581"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69" name="Oval 68">
            <a:extLst>
              <a:ext uri="{FF2B5EF4-FFF2-40B4-BE49-F238E27FC236}">
                <a16:creationId xmlns:a16="http://schemas.microsoft.com/office/drawing/2014/main" id="{6132F787-D47D-474D-9C84-B459610471EF}"/>
              </a:ext>
            </a:extLst>
          </p:cNvPr>
          <p:cNvSpPr/>
          <p:nvPr/>
        </p:nvSpPr>
        <p:spPr>
          <a:xfrm>
            <a:off x="6417410" y="4718645"/>
            <a:ext cx="1525811"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70" name="Oval 69">
            <a:extLst>
              <a:ext uri="{FF2B5EF4-FFF2-40B4-BE49-F238E27FC236}">
                <a16:creationId xmlns:a16="http://schemas.microsoft.com/office/drawing/2014/main" id="{ADEFE6DB-B49B-4421-9383-239604FD49A6}"/>
              </a:ext>
            </a:extLst>
          </p:cNvPr>
          <p:cNvSpPr/>
          <p:nvPr/>
        </p:nvSpPr>
        <p:spPr>
          <a:xfrm>
            <a:off x="4582048" y="5252778"/>
            <a:ext cx="1525811"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71" name="Oval 70">
            <a:extLst>
              <a:ext uri="{FF2B5EF4-FFF2-40B4-BE49-F238E27FC236}">
                <a16:creationId xmlns:a16="http://schemas.microsoft.com/office/drawing/2014/main" id="{C80B5FF1-4916-4EC0-86EC-96A41FFB6ECA}"/>
              </a:ext>
            </a:extLst>
          </p:cNvPr>
          <p:cNvSpPr/>
          <p:nvPr/>
        </p:nvSpPr>
        <p:spPr>
          <a:xfrm>
            <a:off x="7943221" y="5804764"/>
            <a:ext cx="1525811" cy="534133"/>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mj-lt"/>
              <a:ea typeface="+mn-ea"/>
              <a:cs typeface="+mn-cs"/>
            </a:endParaRPr>
          </a:p>
        </p:txBody>
      </p:sp>
      <p:sp>
        <p:nvSpPr>
          <p:cNvPr id="72" name="Title 71">
            <a:extLst>
              <a:ext uri="{FF2B5EF4-FFF2-40B4-BE49-F238E27FC236}">
                <a16:creationId xmlns:a16="http://schemas.microsoft.com/office/drawing/2014/main" id="{19096931-FBAC-4781-AD20-A8E1AA82933E}"/>
              </a:ext>
            </a:extLst>
          </p:cNvPr>
          <p:cNvSpPr>
            <a:spLocks noGrp="1"/>
          </p:cNvSpPr>
          <p:nvPr>
            <p:ph type="title"/>
          </p:nvPr>
        </p:nvSpPr>
        <p:spPr>
          <a:xfrm>
            <a:off x="11230308" y="-192339"/>
            <a:ext cx="726743" cy="1325563"/>
          </a:xfrm>
        </p:spPr>
        <p:txBody>
          <a:bodyPr/>
          <a:lstStyle/>
          <a:p>
            <a:r>
              <a:rPr lang="en-GB" sz="2000" b="1" i="0" kern="1200" spc="0" baseline="0" dirty="0">
                <a:ln>
                  <a:noFill/>
                </a:ln>
                <a:solidFill>
                  <a:srgbClr val="FFFFFF"/>
                </a:solidFill>
                <a:effectLst/>
                <a:latin typeface="Century Gothic" panose="020B0502020202020204" pitchFamily="34" charset="0"/>
                <a:ea typeface="+mn-ea"/>
                <a:cs typeface="+mn-cs"/>
              </a:rPr>
              <a:t>leer</a:t>
            </a:r>
            <a:endParaRPr lang="en-GB" dirty="0"/>
          </a:p>
        </p:txBody>
      </p:sp>
    </p:spTree>
    <p:extLst>
      <p:ext uri="{BB962C8B-B14F-4D97-AF65-F5344CB8AC3E}">
        <p14:creationId xmlns:p14="http://schemas.microsoft.com/office/powerpoint/2010/main" val="19764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73" y="422412"/>
            <a:ext cx="10515600" cy="1325563"/>
          </a:xfrm>
        </p:spPr>
        <p:txBody>
          <a:bodyPr>
            <a:normAutofit fontScale="90000"/>
          </a:bodyPr>
          <a:lstStyle/>
          <a:p>
            <a:r>
              <a:rPr lang="en-GB" sz="22200" b="1" dirty="0" err="1">
                <a:solidFill>
                  <a:srgbClr val="115076"/>
                </a:solidFill>
                <a:latin typeface="Century Gothic" panose="020B0502020202020204" pitchFamily="34" charset="0"/>
                <a:cs typeface="Calibri" panose="020F0502020204030204" pitchFamily="34" charset="0"/>
              </a:rPr>
              <a:t>ce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6" name="Rectangle 5"/>
          <p:cNvSpPr/>
          <p:nvPr/>
        </p:nvSpPr>
        <p:spPr>
          <a:xfrm>
            <a:off x="3753992" y="1889865"/>
            <a:ext cx="4782207" cy="1938992"/>
          </a:xfrm>
          <a:prstGeom prst="rect">
            <a:avLst/>
          </a:prstGeom>
        </p:spPr>
        <p:txBody>
          <a:bodyPr wrap="square">
            <a:spAutoFit/>
          </a:bodyPr>
          <a:lstStyle/>
          <a:p>
            <a:r>
              <a:rPr lang="en-GB" sz="12000" dirty="0">
                <a:solidFill>
                  <a:srgbClr val="E56700"/>
                </a:solidFill>
                <a:latin typeface="Century Gothic" panose="020B0502020202020204" pitchFamily="34" charset="0"/>
                <a:cs typeface="Calibri" panose="020F0502020204030204" pitchFamily="34" charset="0"/>
              </a:rPr>
              <a:t>ce</a:t>
            </a:r>
            <a:r>
              <a:rPr lang="en-GB" sz="12000" dirty="0">
                <a:solidFill>
                  <a:srgbClr val="115076"/>
                </a:solidFill>
                <a:latin typeface="Century Gothic" panose="020B0502020202020204" pitchFamily="34" charset="0"/>
                <a:cs typeface="Calibri" panose="020F0502020204030204" pitchFamily="34" charset="0"/>
              </a:rPr>
              <a:t>rca</a:t>
            </a:r>
          </a:p>
        </p:txBody>
      </p:sp>
    </p:spTree>
    <p:extLst>
      <p:ext uri="{BB962C8B-B14F-4D97-AF65-F5344CB8AC3E}">
        <p14:creationId xmlns:p14="http://schemas.microsoft.com/office/powerpoint/2010/main" val="51318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erc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ce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6642" y="1833769"/>
            <a:ext cx="3196166" cy="250912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Picture 4" descr="Madrid 1 km signpos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8633" y="2169771"/>
            <a:ext cx="2734734" cy="1034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6055" y="3230194"/>
            <a:ext cx="335989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rca</a:t>
            </a:r>
          </a:p>
        </p:txBody>
      </p:sp>
      <p:sp>
        <p:nvSpPr>
          <p:cNvPr id="14" name="TextBox 13"/>
          <p:cNvSpPr txBox="1"/>
          <p:nvPr/>
        </p:nvSpPr>
        <p:spPr>
          <a:xfrm>
            <a:off x="844203" y="171534"/>
            <a:ext cx="283421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do</a:t>
            </a:r>
            <a:r>
              <a:rPr lang="es-CO" sz="6000" dirty="0">
                <a:solidFill>
                  <a:srgbClr val="E87D1E"/>
                </a:solidFill>
                <a:latin typeface="Century Gothic" panose="020B0502020202020204" pitchFamily="34" charset="0"/>
                <a:cs typeface="Calibri" panose="020F0502020204030204" pitchFamily="34" charset="0"/>
              </a:rPr>
              <a:t>ce</a:t>
            </a:r>
          </a:p>
        </p:txBody>
      </p:sp>
      <p:pic>
        <p:nvPicPr>
          <p:cNvPr id="11268" name="Picture 4" descr="the number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4019" y="1209954"/>
            <a:ext cx="1547485" cy="155118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4176" y="3374698"/>
            <a:ext cx="4024835"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sario</a:t>
            </a:r>
          </a:p>
        </p:txBody>
      </p:sp>
      <p:sp>
        <p:nvSpPr>
          <p:cNvPr id="22" name="TextBox 21"/>
          <p:cNvSpPr txBox="1"/>
          <p:nvPr/>
        </p:nvSpPr>
        <p:spPr>
          <a:xfrm>
            <a:off x="674324" y="4182587"/>
            <a:ext cx="3167381"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[necessary]</a:t>
            </a:r>
          </a:p>
        </p:txBody>
      </p:sp>
      <p:sp>
        <p:nvSpPr>
          <p:cNvPr id="15" name="TextBox 14"/>
          <p:cNvSpPr txBox="1"/>
          <p:nvPr/>
        </p:nvSpPr>
        <p:spPr>
          <a:xfrm>
            <a:off x="4267200" y="4505752"/>
            <a:ext cx="3657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pare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a:t>
            </a:r>
          </a:p>
        </p:txBody>
      </p:sp>
      <p:sp>
        <p:nvSpPr>
          <p:cNvPr id="20" name="TextBox 19"/>
          <p:cNvSpPr txBox="1"/>
          <p:nvPr/>
        </p:nvSpPr>
        <p:spPr>
          <a:xfrm>
            <a:off x="3678420" y="5363594"/>
            <a:ext cx="4611757"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seem; appear]</a:t>
            </a:r>
          </a:p>
        </p:txBody>
      </p:sp>
      <p:sp>
        <p:nvSpPr>
          <p:cNvPr id="8" name="TextBox 7"/>
          <p:cNvSpPr txBox="1"/>
          <p:nvPr/>
        </p:nvSpPr>
        <p:spPr>
          <a:xfrm>
            <a:off x="5253839" y="2543334"/>
            <a:ext cx="1684323" cy="400110"/>
          </a:xfrm>
          <a:prstGeom prst="rect">
            <a:avLst/>
          </a:prstGeom>
          <a:noFill/>
        </p:spPr>
        <p:txBody>
          <a:bodyPr wrap="square" rtlCol="0">
            <a:spAutoFit/>
          </a:bodyPr>
          <a:lstStyle/>
          <a:p>
            <a:r>
              <a:rPr lang="en-GB" sz="2000" dirty="0">
                <a:latin typeface="Algerian" panose="04020705040A02060702" pitchFamily="82" charset="0"/>
              </a:rPr>
              <a:t>MADRID 1KM</a:t>
            </a:r>
            <a:endParaRPr lang="en-GB" dirty="0">
              <a:latin typeface="Algerian" panose="04020705040A02060702" pitchFamily="82" charset="0"/>
            </a:endParaRPr>
          </a:p>
        </p:txBody>
      </p:sp>
      <p:sp>
        <p:nvSpPr>
          <p:cNvPr id="10" name="TextBox 9"/>
          <p:cNvSpPr txBox="1"/>
          <p:nvPr/>
        </p:nvSpPr>
        <p:spPr>
          <a:xfrm>
            <a:off x="8682883" y="174886"/>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ntro</a:t>
            </a:r>
          </a:p>
        </p:txBody>
      </p:sp>
      <p:grpSp>
        <p:nvGrpSpPr>
          <p:cNvPr id="2" name="Group 1" descr="arrow pointing to the centre of a target"/>
          <p:cNvGrpSpPr/>
          <p:nvPr/>
        </p:nvGrpSpPr>
        <p:grpSpPr>
          <a:xfrm>
            <a:off x="9177946" y="1094457"/>
            <a:ext cx="1844092" cy="1807210"/>
            <a:chOff x="8515345" y="423154"/>
            <a:chExt cx="2051056" cy="2010035"/>
          </a:xfrm>
        </p:grpSpPr>
        <p:pic>
          <p:nvPicPr>
            <p:cNvPr id="11266" name="Picture 2" descr="arrow pointing to the centre of a targ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15345" y="423154"/>
              <a:ext cx="2051056" cy="201003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8949267" y="1611349"/>
              <a:ext cx="406400" cy="74238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626486" y="3349730"/>
            <a:ext cx="476830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sitar</a:t>
            </a:r>
          </a:p>
        </p:txBody>
      </p:sp>
      <p:sp>
        <p:nvSpPr>
          <p:cNvPr id="18" name="TextBox 17"/>
          <p:cNvSpPr txBox="1"/>
          <p:nvPr/>
        </p:nvSpPr>
        <p:spPr>
          <a:xfrm>
            <a:off x="8890761" y="4245857"/>
            <a:ext cx="2296075"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need]</a:t>
            </a:r>
          </a:p>
        </p:txBody>
      </p:sp>
    </p:spTree>
    <p:extLst>
      <p:ext uri="{BB962C8B-B14F-4D97-AF65-F5344CB8AC3E}">
        <p14:creationId xmlns:p14="http://schemas.microsoft.com/office/powerpoint/2010/main" val="20072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e_cerc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audio>
                                      <p:cMediaNode>
                                        <p:cTn display="0" masterRel="sameClick">
                                          <p:stCondLst>
                                            <p:cond evt="begin" delay="0">
                                              <p:tn val="24"/>
                                            </p:cond>
                                          </p:stCondLst>
                                          <p:endCondLst>
                                            <p:cond evt="onStopAudio" delay="0">
                                              <p:tgtEl>
                                                <p:sldTgt/>
                                              </p:tgtEl>
                                            </p:cond>
                                          </p:endCondLst>
                                        </p:cTn>
                                        <p:tgtEl>
                                          <p:sndTgt r:embed="rId5" name="ce_doce.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268"/>
                                        </p:tgtEl>
                                        <p:attrNameLst>
                                          <p:attrName>style.visibility</p:attrName>
                                        </p:attrNameLst>
                                      </p:cBhvr>
                                      <p:to>
                                        <p:strVal val="visible"/>
                                      </p:to>
                                    </p:set>
                                    <p:animEffect transition="in" filter="fade">
                                      <p:cBhvr>
                                        <p:cTn id="31" dur="500"/>
                                        <p:tgtEl>
                                          <p:spTgt spid="11268"/>
                                        </p:tgtEl>
                                      </p:cBhvr>
                                    </p:animEffect>
                                  </p:childTnLst>
                                  <p:subTnLst>
                                    <p:audio>
                                      <p:cMediaNode>
                                        <p:cTn display="0" masterRel="sameClick">
                                          <p:stCondLst>
                                            <p:cond evt="begin" delay="0">
                                              <p:tn val="29"/>
                                            </p:cond>
                                          </p:stCondLst>
                                          <p:endCondLst>
                                            <p:cond evt="onStopAudio" delay="0">
                                              <p:tgtEl>
                                                <p:sldTgt/>
                                              </p:tgtEl>
                                            </p:cond>
                                          </p:endCondLst>
                                        </p:cTn>
                                        <p:tgtEl>
                                          <p:sndTgt r:embed="rId5" name="ce_doce.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6" name="ce_centro.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6" name="ce_centro.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subTnLst>
                                    <p:audio>
                                      <p:cMediaNode>
                                        <p:cTn display="0" masterRel="sameClick">
                                          <p:stCondLst>
                                            <p:cond evt="begin" delay="0">
                                              <p:tn val="44"/>
                                            </p:cond>
                                          </p:stCondLst>
                                          <p:endCondLst>
                                            <p:cond evt="onStopAudio" delay="0">
                                              <p:tgtEl>
                                                <p:sldTgt/>
                                              </p:tgtEl>
                                            </p:cond>
                                          </p:endCondLst>
                                        </p:cTn>
                                        <p:tgtEl>
                                          <p:sndTgt r:embed="rId7" name="ce_necesario.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subTnLst>
                                    <p:audio>
                                      <p:cMediaNode>
                                        <p:cTn display="0" masterRel="sameClick">
                                          <p:stCondLst>
                                            <p:cond evt="begin" delay="0">
                                              <p:tn val="49"/>
                                            </p:cond>
                                          </p:stCondLst>
                                          <p:endCondLst>
                                            <p:cond evt="onStopAudio" delay="0">
                                              <p:tgtEl>
                                                <p:sldTgt/>
                                              </p:tgtEl>
                                            </p:cond>
                                          </p:endCondLst>
                                        </p:cTn>
                                        <p:tgtEl>
                                          <p:sndTgt r:embed="rId7" name="ce_necesario.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8" name="ce_parecer.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subTnLst>
                                    <p:audio>
                                      <p:cMediaNode>
                                        <p:cTn display="0" masterRel="sameClick">
                                          <p:stCondLst>
                                            <p:cond evt="begin" delay="0">
                                              <p:tn val="59"/>
                                            </p:cond>
                                          </p:stCondLst>
                                          <p:endCondLst>
                                            <p:cond evt="onStopAudio" delay="0">
                                              <p:tgtEl>
                                                <p:sldTgt/>
                                              </p:tgtEl>
                                            </p:cond>
                                          </p:endCondLst>
                                        </p:cTn>
                                        <p:tgtEl>
                                          <p:sndTgt r:embed="rId8" name="ce_parecer.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subTnLst>
                                    <p:audio>
                                      <p:cMediaNode>
                                        <p:cTn display="0" masterRel="sameClick">
                                          <p:stCondLst>
                                            <p:cond evt="begin" delay="0">
                                              <p:tn val="64"/>
                                            </p:cond>
                                          </p:stCondLst>
                                          <p:endCondLst>
                                            <p:cond evt="onStopAudio" delay="0">
                                              <p:tgtEl>
                                                <p:sldTgt/>
                                              </p:tgtEl>
                                            </p:cond>
                                          </p:endCondLst>
                                        </p:cTn>
                                        <p:tgtEl>
                                          <p:sndTgt r:embed="rId9" name="ce_necesitar.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9" name="ce_necesit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4" grpId="0"/>
      <p:bldP spid="17" grpId="0"/>
      <p:bldP spid="22" grpId="0"/>
      <p:bldP spid="15" grpId="0"/>
      <p:bldP spid="20" grpId="0"/>
      <p:bldP spid="8" grpId="0"/>
      <p:bldP spid="10" grpId="0"/>
      <p:bldP spid="1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ce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6642" y="1827828"/>
            <a:ext cx="3196166" cy="250912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416055" y="3230194"/>
            <a:ext cx="335989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rca</a:t>
            </a:r>
          </a:p>
        </p:txBody>
      </p:sp>
      <p:sp>
        <p:nvSpPr>
          <p:cNvPr id="14" name="TextBox 13"/>
          <p:cNvSpPr txBox="1"/>
          <p:nvPr/>
        </p:nvSpPr>
        <p:spPr>
          <a:xfrm>
            <a:off x="844203" y="171534"/>
            <a:ext cx="283421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do</a:t>
            </a:r>
            <a:r>
              <a:rPr lang="es-CO" sz="6000" dirty="0">
                <a:solidFill>
                  <a:srgbClr val="E87D1E"/>
                </a:solidFill>
                <a:latin typeface="Century Gothic" panose="020B0502020202020204" pitchFamily="34" charset="0"/>
                <a:cs typeface="Calibri" panose="020F0502020204030204" pitchFamily="34" charset="0"/>
              </a:rPr>
              <a:t>ce</a:t>
            </a:r>
          </a:p>
        </p:txBody>
      </p:sp>
      <p:sp>
        <p:nvSpPr>
          <p:cNvPr id="17" name="TextBox 16"/>
          <p:cNvSpPr txBox="1"/>
          <p:nvPr/>
        </p:nvSpPr>
        <p:spPr>
          <a:xfrm>
            <a:off x="324176" y="3374698"/>
            <a:ext cx="4024835"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sario</a:t>
            </a:r>
          </a:p>
        </p:txBody>
      </p:sp>
      <p:sp>
        <p:nvSpPr>
          <p:cNvPr id="15" name="TextBox 14"/>
          <p:cNvSpPr txBox="1"/>
          <p:nvPr/>
        </p:nvSpPr>
        <p:spPr>
          <a:xfrm>
            <a:off x="4267200" y="4505752"/>
            <a:ext cx="3657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pare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8682883" y="174886"/>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ntro</a:t>
            </a:r>
          </a:p>
        </p:txBody>
      </p:sp>
      <p:sp>
        <p:nvSpPr>
          <p:cNvPr id="13" name="TextBox 12"/>
          <p:cNvSpPr txBox="1"/>
          <p:nvPr/>
        </p:nvSpPr>
        <p:spPr>
          <a:xfrm>
            <a:off x="7626486" y="3349730"/>
            <a:ext cx="476830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sitar</a:t>
            </a:r>
          </a:p>
        </p:txBody>
      </p:sp>
    </p:spTree>
    <p:extLst>
      <p:ext uri="{BB962C8B-B14F-4D97-AF65-F5344CB8AC3E}">
        <p14:creationId xmlns:p14="http://schemas.microsoft.com/office/powerpoint/2010/main" val="33862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e_cerc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5" name="ce_doc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ce_centro.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7" name="ce_necesario.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8" name="ce_parec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9" name="ce_necesit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4" grpId="0"/>
      <p:bldP spid="17" grpId="0"/>
      <p:bldP spid="15"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424"/>
            <a:ext cx="10515600" cy="1325563"/>
          </a:xfrm>
        </p:spPr>
        <p:txBody>
          <a:bodyPr>
            <a:no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ce</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4" name="Rounded Rectangle 3" descr="rectangle"/>
          <p:cNvSpPr/>
          <p:nvPr/>
        </p:nvSpPr>
        <p:spPr>
          <a:xfrm>
            <a:off x="4486642" y="1833769"/>
            <a:ext cx="3196166" cy="250912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416055" y="3230194"/>
            <a:ext cx="335989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rca</a:t>
            </a:r>
          </a:p>
        </p:txBody>
      </p:sp>
      <p:sp>
        <p:nvSpPr>
          <p:cNvPr id="14" name="TextBox 13"/>
          <p:cNvSpPr txBox="1"/>
          <p:nvPr/>
        </p:nvSpPr>
        <p:spPr>
          <a:xfrm>
            <a:off x="844203" y="171534"/>
            <a:ext cx="283421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do</a:t>
            </a:r>
            <a:r>
              <a:rPr lang="es-CO" sz="6000" dirty="0">
                <a:solidFill>
                  <a:srgbClr val="E87D1E"/>
                </a:solidFill>
                <a:latin typeface="Century Gothic" panose="020B0502020202020204" pitchFamily="34" charset="0"/>
                <a:cs typeface="Calibri" panose="020F0502020204030204" pitchFamily="34" charset="0"/>
              </a:rPr>
              <a:t>ce</a:t>
            </a:r>
          </a:p>
        </p:txBody>
      </p:sp>
      <p:sp>
        <p:nvSpPr>
          <p:cNvPr id="17" name="TextBox 16"/>
          <p:cNvSpPr txBox="1"/>
          <p:nvPr/>
        </p:nvSpPr>
        <p:spPr>
          <a:xfrm>
            <a:off x="324176" y="3374698"/>
            <a:ext cx="4024835"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sario</a:t>
            </a:r>
          </a:p>
        </p:txBody>
      </p:sp>
      <p:sp>
        <p:nvSpPr>
          <p:cNvPr id="15" name="TextBox 14"/>
          <p:cNvSpPr txBox="1"/>
          <p:nvPr/>
        </p:nvSpPr>
        <p:spPr>
          <a:xfrm>
            <a:off x="4267200" y="4505752"/>
            <a:ext cx="3657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pare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8682883" y="174886"/>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ntro</a:t>
            </a:r>
          </a:p>
        </p:txBody>
      </p:sp>
      <p:sp>
        <p:nvSpPr>
          <p:cNvPr id="13" name="TextBox 12"/>
          <p:cNvSpPr txBox="1"/>
          <p:nvPr/>
        </p:nvSpPr>
        <p:spPr>
          <a:xfrm>
            <a:off x="7626486" y="3349730"/>
            <a:ext cx="476830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sitar</a:t>
            </a:r>
          </a:p>
        </p:txBody>
      </p:sp>
    </p:spTree>
    <p:extLst>
      <p:ext uri="{BB962C8B-B14F-4D97-AF65-F5344CB8AC3E}">
        <p14:creationId xmlns:p14="http://schemas.microsoft.com/office/powerpoint/2010/main" val="16978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4" grpId="0"/>
      <p:bldP spid="17" grpId="0"/>
      <p:bldP spid="15"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02" y="900273"/>
            <a:ext cx="10515600" cy="1325563"/>
          </a:xfrm>
        </p:spPr>
        <p:txBody>
          <a:bodyPr>
            <a:normAutofit fontScale="90000"/>
          </a:bodyPr>
          <a:lstStyle/>
          <a:p>
            <a:r>
              <a:rPr lang="en-GB" sz="22200" b="1" dirty="0">
                <a:solidFill>
                  <a:srgbClr val="115076"/>
                </a:solidFill>
                <a:latin typeface="Century Gothic" panose="020B0502020202020204" pitchFamily="34" charset="0"/>
                <a:cs typeface="Calibri" panose="020F0502020204030204" pitchFamily="34" charset="0"/>
              </a:rPr>
              <a:t>ci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pic>
        <p:nvPicPr>
          <p:cNvPr id="11266" name="Picture 2" descr="green checkmark in a cir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855" y="1178581"/>
            <a:ext cx="3120289" cy="3120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55643" y="4235431"/>
            <a:ext cx="4480714"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ci</a:t>
            </a:r>
            <a:r>
              <a:rPr lang="en-GB" sz="12000" dirty="0">
                <a:solidFill>
                  <a:srgbClr val="115076"/>
                </a:solidFill>
                <a:latin typeface="Century Gothic" panose="020B0502020202020204" pitchFamily="34" charset="0"/>
                <a:cs typeface="Calibri" panose="020F0502020204030204" pitchFamily="34" charset="0"/>
              </a:rPr>
              <a:t>erto</a:t>
            </a:r>
            <a:endParaRPr lang="en-GB" sz="12000" dirty="0">
              <a:solidFill>
                <a:srgbClr val="115076"/>
              </a:solidFill>
            </a:endParaRPr>
          </a:p>
        </p:txBody>
      </p:sp>
    </p:spTree>
    <p:extLst>
      <p:ext uri="{BB962C8B-B14F-4D97-AF65-F5344CB8AC3E}">
        <p14:creationId xmlns:p14="http://schemas.microsoft.com/office/powerpoint/2010/main" val="25527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ierto.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subTnLst>
                                    <p:audio>
                                      <p:cMediaNode>
                                        <p:cTn display="0" masterRel="sameClick">
                                          <p:stCondLst>
                                            <p:cond evt="begin" delay="0">
                                              <p:tn val="15"/>
                                            </p:cond>
                                          </p:stCondLst>
                                          <p:endCondLst>
                                            <p:cond evt="onStopAudio" delay="0">
                                              <p:tgtEl>
                                                <p:sldTgt/>
                                              </p:tgtEl>
                                            </p:cond>
                                          </p:endCondLst>
                                        </p:cTn>
                                        <p:tgtEl>
                                          <p:sndTgt r:embed="rId4" name="cier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74" y="931805"/>
            <a:ext cx="10515600" cy="1325563"/>
          </a:xfrm>
        </p:spPr>
        <p:txBody>
          <a:bodyPr>
            <a:normAutofit fontScale="90000"/>
          </a:bodyPr>
          <a:lstStyle/>
          <a:p>
            <a:r>
              <a:rPr lang="en-GB" sz="22200" b="1" dirty="0">
                <a:solidFill>
                  <a:srgbClr val="115076"/>
                </a:solidFill>
                <a:latin typeface="Century Gothic" panose="020B0502020202020204" pitchFamily="34" charset="0"/>
                <a:cs typeface="Calibri" panose="020F0502020204030204" pitchFamily="34" charset="0"/>
              </a:rPr>
              <a:t>ci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5" name="Rectangle 4"/>
          <p:cNvSpPr/>
          <p:nvPr/>
        </p:nvSpPr>
        <p:spPr>
          <a:xfrm>
            <a:off x="4055485" y="1914055"/>
            <a:ext cx="4480714" cy="1938992"/>
          </a:xfrm>
          <a:prstGeom prst="rect">
            <a:avLst/>
          </a:prstGeom>
        </p:spPr>
        <p:txBody>
          <a:bodyPr wrap="none">
            <a:spAutoFit/>
          </a:bodyPr>
          <a:lstStyle/>
          <a:p>
            <a:pPr algn="ctr"/>
            <a:r>
              <a:rPr lang="en-GB" sz="12000" dirty="0">
                <a:solidFill>
                  <a:srgbClr val="E56700"/>
                </a:solidFill>
                <a:latin typeface="Century Gothic" panose="020B0502020202020204" pitchFamily="34" charset="0"/>
                <a:cs typeface="Calibri" panose="020F0502020204030204" pitchFamily="34" charset="0"/>
              </a:rPr>
              <a:t>ci</a:t>
            </a:r>
            <a:r>
              <a:rPr lang="en-GB" sz="12000" dirty="0">
                <a:solidFill>
                  <a:srgbClr val="115076"/>
                </a:solidFill>
                <a:latin typeface="Century Gothic" panose="020B0502020202020204" pitchFamily="34" charset="0"/>
                <a:cs typeface="Calibri" panose="020F0502020204030204" pitchFamily="34" charset="0"/>
              </a:rPr>
              <a:t>erto</a:t>
            </a:r>
            <a:endParaRPr lang="en-GB" sz="12000" dirty="0">
              <a:solidFill>
                <a:srgbClr val="115076"/>
              </a:solidFill>
            </a:endParaRPr>
          </a:p>
        </p:txBody>
      </p:sp>
    </p:spTree>
    <p:extLst>
      <p:ext uri="{BB962C8B-B14F-4D97-AF65-F5344CB8AC3E}">
        <p14:creationId xmlns:p14="http://schemas.microsoft.com/office/powerpoint/2010/main" val="34154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ier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NCELP_German_2022">
  <a:themeElements>
    <a:clrScheme name="NCELP_Spanish">
      <a:dk1>
        <a:srgbClr val="3A3838"/>
      </a:dk1>
      <a:lt1>
        <a:srgbClr val="FFFFFF"/>
      </a:lt1>
      <a:dk2>
        <a:srgbClr val="AD1519"/>
      </a:dk2>
      <a:lt2>
        <a:srgbClr val="FFFFFF"/>
      </a:lt2>
      <a:accent1>
        <a:srgbClr val="AD1519"/>
      </a:accent1>
      <a:accent2>
        <a:srgbClr val="FABD00"/>
      </a:accent2>
      <a:accent3>
        <a:srgbClr val="3A5EAB"/>
      </a:accent3>
      <a:accent4>
        <a:srgbClr val="FFE597"/>
      </a:accent4>
      <a:accent5>
        <a:srgbClr val="F8C6C7"/>
      </a:accent5>
      <a:accent6>
        <a:srgbClr val="ABBCE2"/>
      </a:accent6>
      <a:hlink>
        <a:srgbClr val="48A1FA"/>
      </a:hlink>
      <a:folHlink>
        <a:srgbClr val="C490AA"/>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08476035-FE37-4A1E-9017-54745564295B}" vid="{CFD2779D-9734-472B-B15D-6BE8A98158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6054</Words>
  <Application>Microsoft Office PowerPoint</Application>
  <PresentationFormat>Widescreen</PresentationFormat>
  <Paragraphs>844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Algerian</vt:lpstr>
      <vt:lpstr>Arial</vt:lpstr>
      <vt:lpstr>Calibri</vt:lpstr>
      <vt:lpstr>Century Gothic</vt:lpstr>
      <vt:lpstr>Imprint MT Shadow</vt:lpstr>
      <vt:lpstr>Tw Cen MT</vt:lpstr>
      <vt:lpstr>NCELP_German_2022</vt:lpstr>
      <vt:lpstr>PowerPoint Presentation</vt:lpstr>
      <vt:lpstr>Un repaso</vt:lpstr>
      <vt:lpstr>ce </vt:lpstr>
      <vt:lpstr>ce </vt:lpstr>
      <vt:lpstr>ce </vt:lpstr>
      <vt:lpstr>ce </vt:lpstr>
      <vt:lpstr>ce</vt:lpstr>
      <vt:lpstr>ci </vt:lpstr>
      <vt:lpstr>ci </vt:lpstr>
      <vt:lpstr>ci </vt:lpstr>
      <vt:lpstr>ci </vt:lpstr>
      <vt:lpstr>ci </vt:lpstr>
      <vt:lpstr>Fonética</vt:lpstr>
      <vt:lpstr>escuchar</vt:lpstr>
      <vt:lpstr>Vocabulario</vt:lpstr>
      <vt:lpstr>Saying what I do and s/he does -ar verbs – 1st and 3rd person singular</vt:lpstr>
      <vt:lpstr>leer</vt:lpstr>
      <vt:lpstr>escuchar</vt:lpstr>
      <vt:lpstr>En pareja</vt:lpstr>
      <vt:lpstr>¿Cómo se escribe…?</vt:lpstr>
      <vt:lpstr>PowerPoint Presentation</vt:lpstr>
      <vt:lpstr>¿Qué respuesta* es? </vt:lpstr>
      <vt:lpstr>En pareja</vt:lpstr>
      <vt:lpstr>Saying what you do and s/he does -ar verbs –2nd and 3rd person singular</vt:lpstr>
      <vt:lpstr>leer</vt:lpstr>
      <vt:lpstr>leer</vt:lpstr>
      <vt:lpstr>escuchar</vt:lpstr>
      <vt:lpstr>escuchar</vt:lpstr>
      <vt:lpstr>Un diálogo</vt:lpstr>
      <vt:lpstr>Un diálogo</vt:lpstr>
      <vt:lpstr>Deberes</vt:lpstr>
      <vt:lpstr>leer</vt:lpstr>
      <vt:lpstr>leer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50</cp:revision>
  <dcterms:created xsi:type="dcterms:W3CDTF">2023-07-29T11:54:03Z</dcterms:created>
  <dcterms:modified xsi:type="dcterms:W3CDTF">2023-09-06T09:28:41Z</dcterms:modified>
</cp:coreProperties>
</file>